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1" r:id="rId1"/>
  </p:sldMasterIdLst>
  <p:sldIdLst>
    <p:sldId id="257" r:id="rId2"/>
    <p:sldId id="259" r:id="rId3"/>
  </p:sldIdLst>
  <p:sldSz cx="6858000" cy="9906000" type="A4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116" autoAdjust="0"/>
    <p:restoredTop sz="94660"/>
  </p:normalViewPr>
  <p:slideViewPr>
    <p:cSldViewPr snapToGrid="0">
      <p:cViewPr varScale="1">
        <p:scale>
          <a:sx n="48" d="100"/>
          <a:sy n="48" d="100"/>
        </p:scale>
        <p:origin x="2460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857250" y="1621191"/>
            <a:ext cx="5143500" cy="3448756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F6CC5-21D6-4E6C-9EAA-2E6225BB883F}" type="datetimeFigureOut">
              <a:rPr kumimoji="1" lang="ja-JP" altLang="en-US" smtClean="0"/>
              <a:t>2026/8/31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BEB46-35FA-4FDA-9ADF-D14565F7A6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58497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F6CC5-21D6-4E6C-9EAA-2E6225BB883F}" type="datetimeFigureOut">
              <a:rPr kumimoji="1" lang="ja-JP" altLang="en-US" smtClean="0"/>
              <a:t>2026/8/31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BEB46-35FA-4FDA-9ADF-D14565F7A6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5521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916" y="2469622"/>
            <a:ext cx="5915025" cy="4120620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67916" y="6629225"/>
            <a:ext cx="5915025" cy="2166937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F6CC5-21D6-4E6C-9EAA-2E6225BB883F}" type="datetimeFigureOut">
              <a:rPr kumimoji="1" lang="ja-JP" altLang="en-US" smtClean="0"/>
              <a:t>2026/8/31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BEB46-35FA-4FDA-9ADF-D14565F7A6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1929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F6CC5-21D6-4E6C-9EAA-2E6225BB883F}" type="datetimeFigureOut">
              <a:rPr kumimoji="1" lang="ja-JP" altLang="en-US" smtClean="0"/>
              <a:t>2026/8/31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BEB46-35FA-4FDA-9ADF-D14565F7A6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59686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2381" y="527404"/>
            <a:ext cx="5915025" cy="1914702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F6CC5-21D6-4E6C-9EAA-2E6225BB883F}" type="datetimeFigureOut">
              <a:rPr kumimoji="1" lang="ja-JP" altLang="en-US" smtClean="0"/>
              <a:t>2026/8/31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BEB46-35FA-4FDA-9ADF-D14565F7A6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9104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F6CC5-21D6-4E6C-9EAA-2E6225BB883F}" type="datetimeFigureOut">
              <a:rPr kumimoji="1" lang="ja-JP" altLang="en-US" smtClean="0"/>
              <a:t>2026/8/31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BEB46-35FA-4FDA-9ADF-D14565F7A6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13167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F6CC5-21D6-4E6C-9EAA-2E6225BB883F}" type="datetimeFigureOut">
              <a:rPr kumimoji="1" lang="ja-JP" altLang="en-US" smtClean="0"/>
              <a:t>2026/8/31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BEB46-35FA-4FDA-9ADF-D14565F7A6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27510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F6CC5-21D6-4E6C-9EAA-2E6225BB883F}" type="datetimeFigureOut">
              <a:rPr kumimoji="1" lang="ja-JP" altLang="en-US" smtClean="0"/>
              <a:t>2026/8/31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BEB46-35FA-4FDA-9ADF-D14565F7A6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644296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F6CC5-21D6-4E6C-9EAA-2E6225BB883F}" type="datetimeFigureOut">
              <a:rPr kumimoji="1" lang="ja-JP" altLang="en-US" smtClean="0"/>
              <a:t>2026/8/31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BEB46-35FA-4FDA-9ADF-D14565F7A6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7747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F6CC5-21D6-4E6C-9EAA-2E6225BB883F}" type="datetimeFigureOut">
              <a:rPr kumimoji="1" lang="ja-JP" altLang="en-US" smtClean="0"/>
              <a:t>2026/8/31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BEB46-35FA-4FDA-9ADF-D14565F7A6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1714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07756" y="527403"/>
            <a:ext cx="1478756" cy="8394877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71487" y="527403"/>
            <a:ext cx="4350544" cy="8394877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5F6CC5-21D6-4E6C-9EAA-2E6225BB883F}" type="datetimeFigureOut">
              <a:rPr kumimoji="1" lang="ja-JP" altLang="en-US" smtClean="0"/>
              <a:t>2026/8/31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BEB46-35FA-4FDA-9ADF-D14565F7A6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9206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71488" y="527404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71488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5F6CC5-21D6-4E6C-9EAA-2E6225BB883F}" type="datetimeFigureOut">
              <a:rPr kumimoji="1" lang="ja-JP" altLang="en-US" smtClean="0"/>
              <a:t>2026/8/31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843463" y="9181395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EBEB46-35FA-4FDA-9ADF-D14565F7A6A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8369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kumimoji="1"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kumimoji="1"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kumimoji="1"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楕円 26"/>
          <p:cNvSpPr/>
          <p:nvPr/>
        </p:nvSpPr>
        <p:spPr>
          <a:xfrm>
            <a:off x="231776" y="5341103"/>
            <a:ext cx="749298" cy="753922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400"/>
          </a:p>
        </p:txBody>
      </p:sp>
      <p:sp>
        <p:nvSpPr>
          <p:cNvPr id="26" name="楕円 25"/>
          <p:cNvSpPr/>
          <p:nvPr/>
        </p:nvSpPr>
        <p:spPr>
          <a:xfrm>
            <a:off x="217188" y="4421173"/>
            <a:ext cx="749298" cy="753922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400"/>
          </a:p>
        </p:txBody>
      </p:sp>
      <p:sp>
        <p:nvSpPr>
          <p:cNvPr id="25" name="楕円 24"/>
          <p:cNvSpPr/>
          <p:nvPr/>
        </p:nvSpPr>
        <p:spPr>
          <a:xfrm>
            <a:off x="3716334" y="3602697"/>
            <a:ext cx="749298" cy="753922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40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231775" y="840997"/>
            <a:ext cx="63204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子どもの心に寄り添う前向き子育て</a:t>
            </a:r>
          </a:p>
        </p:txBody>
      </p:sp>
      <p:sp>
        <p:nvSpPr>
          <p:cNvPr id="8" name="テキスト ボックス 7"/>
          <p:cNvSpPr txBox="1"/>
          <p:nvPr/>
        </p:nvSpPr>
        <p:spPr>
          <a:xfrm>
            <a:off x="739774" y="1322200"/>
            <a:ext cx="5473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～</a:t>
            </a:r>
            <a:r>
              <a:rPr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兄弟姉妹への関わり・不登校への理解と対応</a:t>
            </a:r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～</a:t>
            </a:r>
          </a:p>
        </p:txBody>
      </p:sp>
      <p:sp>
        <p:nvSpPr>
          <p:cNvPr id="9" name="楕円 8"/>
          <p:cNvSpPr/>
          <p:nvPr/>
        </p:nvSpPr>
        <p:spPr>
          <a:xfrm>
            <a:off x="231776" y="3528161"/>
            <a:ext cx="749298" cy="753922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400"/>
          </a:p>
        </p:txBody>
      </p:sp>
      <p:sp>
        <p:nvSpPr>
          <p:cNvPr id="10" name="テキスト ボックス 9"/>
          <p:cNvSpPr txBox="1"/>
          <p:nvPr/>
        </p:nvSpPr>
        <p:spPr>
          <a:xfrm>
            <a:off x="295274" y="3766622"/>
            <a:ext cx="8318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開催日</a:t>
            </a: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3675058" y="3810451"/>
            <a:ext cx="8318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会場</a:t>
            </a:r>
          </a:p>
        </p:txBody>
      </p:sp>
      <p:sp>
        <p:nvSpPr>
          <p:cNvPr id="16" name="テキスト ボックス 15"/>
          <p:cNvSpPr txBox="1"/>
          <p:nvPr/>
        </p:nvSpPr>
        <p:spPr>
          <a:xfrm>
            <a:off x="1063626" y="3726708"/>
            <a:ext cx="23177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令和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８</a:t>
            </a:r>
            <a:r>
              <a:rPr kumimoji="1"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年１１月２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８</a:t>
            </a:r>
            <a:r>
              <a:rPr kumimoji="1"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日（土）</a:t>
            </a:r>
            <a:endParaRPr kumimoji="1"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午前</a:t>
            </a:r>
            <a:r>
              <a:rPr kumimoji="1"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10</a:t>
            </a:r>
            <a:r>
              <a:rPr kumimoji="1"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時～正午</a:t>
            </a:r>
            <a:endParaRPr kumimoji="1"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7" name="テキスト ボックス 16"/>
          <p:cNvSpPr txBox="1"/>
          <p:nvPr/>
        </p:nvSpPr>
        <p:spPr>
          <a:xfrm>
            <a:off x="4465632" y="3768517"/>
            <a:ext cx="26066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吹田市立総合福祉会館 </a:t>
            </a:r>
            <a:r>
              <a:rPr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3</a:t>
            </a:r>
            <a:r>
              <a:rPr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階研修</a:t>
            </a:r>
            <a:r>
              <a:rPr kumimoji="1"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室</a:t>
            </a:r>
          </a:p>
        </p:txBody>
      </p:sp>
      <p:sp>
        <p:nvSpPr>
          <p:cNvPr id="19" name="テキスト ボックス 18"/>
          <p:cNvSpPr txBox="1"/>
          <p:nvPr/>
        </p:nvSpPr>
        <p:spPr>
          <a:xfrm>
            <a:off x="150739" y="4691533"/>
            <a:ext cx="8318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定員</a:t>
            </a:r>
          </a:p>
        </p:txBody>
      </p:sp>
      <p:sp>
        <p:nvSpPr>
          <p:cNvPr id="20" name="テキスト ボックス 19"/>
          <p:cNvSpPr txBox="1"/>
          <p:nvPr/>
        </p:nvSpPr>
        <p:spPr>
          <a:xfrm>
            <a:off x="1032031" y="4634406"/>
            <a:ext cx="32067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会場受講：定員</a:t>
            </a:r>
            <a:r>
              <a:rPr kumimoji="1"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60</a:t>
            </a:r>
            <a:r>
              <a:rPr kumimoji="1"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人（先着順）</a:t>
            </a:r>
          </a:p>
          <a:p>
            <a:r>
              <a:rPr kumimoji="1"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オンライン受講：定員なし</a:t>
            </a: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166231" y="5561114"/>
            <a:ext cx="8318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申込み</a:t>
            </a:r>
          </a:p>
        </p:txBody>
      </p:sp>
      <p:sp>
        <p:nvSpPr>
          <p:cNvPr id="23" name="テキスト ボックス 22"/>
          <p:cNvSpPr txBox="1"/>
          <p:nvPr/>
        </p:nvSpPr>
        <p:spPr>
          <a:xfrm>
            <a:off x="1873249" y="9444335"/>
            <a:ext cx="32067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主催：吹田市</a:t>
            </a:r>
            <a:endParaRPr kumimoji="1"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kumimoji="1"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問い合わせ：０６－６３８４－１４７２</a:t>
            </a:r>
          </a:p>
        </p:txBody>
      </p:sp>
      <p:sp>
        <p:nvSpPr>
          <p:cNvPr id="24" name="テキスト ボックス 23"/>
          <p:cNvSpPr txBox="1"/>
          <p:nvPr/>
        </p:nvSpPr>
        <p:spPr>
          <a:xfrm>
            <a:off x="1008511" y="5532914"/>
            <a:ext cx="26252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吹田市 家庭児童相談室 へ申し込み</a:t>
            </a:r>
          </a:p>
          <a:p>
            <a:r>
              <a:rPr kumimoji="1"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※</a:t>
            </a:r>
            <a:r>
              <a:rPr kumimoji="1"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申し込み方法は裏面 へ</a:t>
            </a:r>
          </a:p>
        </p:txBody>
      </p:sp>
      <p:sp>
        <p:nvSpPr>
          <p:cNvPr id="28" name="楕円 27"/>
          <p:cNvSpPr/>
          <p:nvPr/>
        </p:nvSpPr>
        <p:spPr>
          <a:xfrm>
            <a:off x="3716334" y="5337128"/>
            <a:ext cx="749298" cy="753922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400"/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3650789" y="5557139"/>
            <a:ext cx="8318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保育</a:t>
            </a:r>
          </a:p>
        </p:txBody>
      </p:sp>
      <p:sp>
        <p:nvSpPr>
          <p:cNvPr id="30" name="テキスト ボックス 29"/>
          <p:cNvSpPr txBox="1"/>
          <p:nvPr/>
        </p:nvSpPr>
        <p:spPr>
          <a:xfrm>
            <a:off x="4443287" y="5504659"/>
            <a:ext cx="27631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</a:t>
            </a:r>
            <a:r>
              <a:rPr kumimoji="1"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歳から就学前の幼児</a:t>
            </a:r>
            <a:r>
              <a:rPr kumimoji="1" lang="en-US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10</a:t>
            </a:r>
            <a:r>
              <a:rPr kumimoji="1"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人</a:t>
            </a:r>
            <a:endParaRPr kumimoji="1"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（先着順）</a:t>
            </a:r>
          </a:p>
        </p:txBody>
      </p:sp>
      <p:sp>
        <p:nvSpPr>
          <p:cNvPr id="31" name="楕円 30"/>
          <p:cNvSpPr/>
          <p:nvPr/>
        </p:nvSpPr>
        <p:spPr>
          <a:xfrm>
            <a:off x="3721886" y="4539247"/>
            <a:ext cx="749298" cy="753922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400"/>
          </a:p>
        </p:txBody>
      </p:sp>
      <p:sp>
        <p:nvSpPr>
          <p:cNvPr id="32" name="テキスト ボックス 31"/>
          <p:cNvSpPr txBox="1"/>
          <p:nvPr/>
        </p:nvSpPr>
        <p:spPr>
          <a:xfrm>
            <a:off x="3656341" y="4759258"/>
            <a:ext cx="8318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手話通訳</a:t>
            </a:r>
          </a:p>
        </p:txBody>
      </p:sp>
      <p:sp>
        <p:nvSpPr>
          <p:cNvPr id="33" name="テキスト ボックス 32"/>
          <p:cNvSpPr txBox="1"/>
          <p:nvPr/>
        </p:nvSpPr>
        <p:spPr>
          <a:xfrm>
            <a:off x="4527200" y="4768355"/>
            <a:ext cx="27631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あり</a:t>
            </a:r>
          </a:p>
        </p:txBody>
      </p:sp>
      <p:sp>
        <p:nvSpPr>
          <p:cNvPr id="5" name="テキスト ボックス 4"/>
          <p:cNvSpPr txBox="1"/>
          <p:nvPr/>
        </p:nvSpPr>
        <p:spPr>
          <a:xfrm>
            <a:off x="1625902" y="490306"/>
            <a:ext cx="35113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dirty="0"/>
              <a:t>【W</a:t>
            </a:r>
            <a:r>
              <a:rPr lang="ja-JP" altLang="en-US" sz="1400" dirty="0"/>
              <a:t>リボンプロジェクト</a:t>
            </a:r>
            <a:r>
              <a:rPr lang="en-US" altLang="ja-JP" sz="1400" dirty="0"/>
              <a:t>in</a:t>
            </a:r>
            <a:r>
              <a:rPr lang="ja-JP" altLang="en-US" sz="1400" dirty="0"/>
              <a:t>すいた</a:t>
            </a:r>
            <a:r>
              <a:rPr lang="en-US" altLang="ja-JP" sz="1400" dirty="0"/>
              <a:t>2026】</a:t>
            </a:r>
            <a:endParaRPr kumimoji="1" lang="ja-JP" altLang="en-US" sz="1400" dirty="0"/>
          </a:p>
        </p:txBody>
      </p:sp>
      <p:pic>
        <p:nvPicPr>
          <p:cNvPr id="7" name="図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0150" y="386598"/>
            <a:ext cx="425752" cy="451298"/>
          </a:xfrm>
          <a:prstGeom prst="rect">
            <a:avLst/>
          </a:prstGeom>
        </p:spPr>
      </p:pic>
      <p:sp>
        <p:nvSpPr>
          <p:cNvPr id="36" name="テキスト ボックス 35"/>
          <p:cNvSpPr txBox="1"/>
          <p:nvPr/>
        </p:nvSpPr>
        <p:spPr>
          <a:xfrm>
            <a:off x="-125687" y="6058124"/>
            <a:ext cx="265167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kumimoji="1"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講師</a:t>
            </a:r>
            <a:endParaRPr kumimoji="1" lang="en-US" altLang="ja-JP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太田</a:t>
            </a:r>
            <a:r>
              <a:rPr kumimoji="1" lang="zh-CN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秀紀</a:t>
            </a:r>
            <a:r>
              <a:rPr kumimoji="1" lang="zh-CN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kumimoji="1" lang="ja-JP" altLang="en-US" sz="14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先生</a:t>
            </a:r>
            <a:endParaRPr kumimoji="1" lang="en-US" altLang="zh-CN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ctr"/>
            <a:r>
              <a:rPr kumimoji="1" lang="zh-CN" altLang="en-US" sz="11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</a:t>
            </a:r>
            <a:r>
              <a:rPr kumimoji="1" lang="ja-JP" altLang="en-US" sz="11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西宮市立こども未来センター診療所　診療所長・小児科医</a:t>
            </a:r>
            <a:r>
              <a:rPr kumimoji="1" lang="zh-CN" altLang="en-US" sz="11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）</a:t>
            </a:r>
            <a:endParaRPr kumimoji="1" lang="en-US" altLang="zh-CN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2361526" y="6748767"/>
            <a:ext cx="4331347" cy="27238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00" dirty="0"/>
              <a:t>【</a:t>
            </a:r>
            <a:r>
              <a:rPr lang="ja-JP" altLang="en-US" sz="1000" dirty="0"/>
              <a:t>講師　プロフィール</a:t>
            </a:r>
            <a:r>
              <a:rPr lang="en-US" altLang="ja-JP" sz="1000" dirty="0"/>
              <a:t>】</a:t>
            </a:r>
          </a:p>
          <a:p>
            <a:r>
              <a:rPr lang="ja-JP" altLang="en-US" sz="1000" dirty="0"/>
              <a:t>子どもの心と発達の専門医として、外来診療のほか西宮市内小中学校などへの出張支援（アウトリーチ）や、講演活動にも積極的に取り組んでいます。</a:t>
            </a:r>
          </a:p>
          <a:p>
            <a:r>
              <a:rPr lang="en-US" altLang="ja-JP" sz="1000" dirty="0"/>
              <a:t>2002</a:t>
            </a:r>
            <a:r>
              <a:rPr lang="ja-JP" altLang="en-US" sz="1000" dirty="0"/>
              <a:t>年　兵庫医科大学小児科研修医</a:t>
            </a:r>
          </a:p>
          <a:p>
            <a:r>
              <a:rPr lang="en-US" altLang="ja-JP" sz="1000" dirty="0"/>
              <a:t>2004</a:t>
            </a:r>
            <a:r>
              <a:rPr lang="ja-JP" altLang="en-US" sz="1000" dirty="0"/>
              <a:t>年　国立成育医療センター総合診療部</a:t>
            </a:r>
          </a:p>
          <a:p>
            <a:r>
              <a:rPr lang="en-US" altLang="ja-JP" sz="1000" dirty="0"/>
              <a:t>2012</a:t>
            </a:r>
            <a:r>
              <a:rPr lang="ja-JP" altLang="en-US" sz="1000" dirty="0"/>
              <a:t>年　兵庫県立こども発達支援センター</a:t>
            </a:r>
          </a:p>
          <a:p>
            <a:r>
              <a:rPr lang="en-US" altLang="ja-JP" sz="1000" dirty="0"/>
              <a:t>2015</a:t>
            </a:r>
            <a:r>
              <a:rPr lang="ja-JP" altLang="en-US" sz="1000" dirty="0"/>
              <a:t>年　西宮市立こども未来センター診療所</a:t>
            </a:r>
          </a:p>
          <a:p>
            <a:r>
              <a:rPr lang="en-US" altLang="ja-JP" sz="1000" dirty="0"/>
              <a:t>2017</a:t>
            </a:r>
            <a:r>
              <a:rPr lang="ja-JP" altLang="en-US" sz="1000" dirty="0"/>
              <a:t>年　西宮市立こども未来センター診療所長（現職）</a:t>
            </a:r>
          </a:p>
          <a:p>
            <a:r>
              <a:rPr lang="ja-JP" altLang="en-US" sz="1000" dirty="0"/>
              <a:t>☆こども未来センター</a:t>
            </a:r>
            <a:r>
              <a:rPr lang="en-US" altLang="ja-JP" sz="1000" dirty="0"/>
              <a:t>HP</a:t>
            </a:r>
            <a:r>
              <a:rPr lang="ja-JP" altLang="en-US" sz="1000" dirty="0"/>
              <a:t>内でコラム「おおた先生のわくわくだより」連載中</a:t>
            </a:r>
          </a:p>
          <a:p>
            <a:r>
              <a:rPr lang="en-US" altLang="ja-JP" sz="1000" dirty="0"/>
              <a:t>【</a:t>
            </a:r>
            <a:r>
              <a:rPr lang="ja-JP" altLang="en-US" sz="1000" dirty="0"/>
              <a:t>専門分野</a:t>
            </a:r>
            <a:r>
              <a:rPr lang="en-US" altLang="ja-JP" sz="1000" dirty="0"/>
              <a:t>】</a:t>
            </a:r>
            <a:r>
              <a:rPr lang="ja-JP" altLang="en-US" sz="1000" dirty="0"/>
              <a:t>　</a:t>
            </a:r>
          </a:p>
          <a:p>
            <a:r>
              <a:rPr lang="ja-JP" altLang="en-US" sz="1000" dirty="0"/>
              <a:t>神経発達症（発達障害）　心身症　重症心身障害児医療</a:t>
            </a:r>
          </a:p>
          <a:p>
            <a:r>
              <a:rPr lang="en-US" altLang="ja-JP" sz="1000" dirty="0"/>
              <a:t>【</a:t>
            </a:r>
            <a:r>
              <a:rPr lang="ja-JP" altLang="en-US" sz="1000" dirty="0"/>
              <a:t>資格</a:t>
            </a:r>
            <a:r>
              <a:rPr lang="en-US" altLang="ja-JP" sz="1000" dirty="0"/>
              <a:t>】</a:t>
            </a:r>
          </a:p>
          <a:p>
            <a:r>
              <a:rPr lang="ja-JP" altLang="en-US" sz="1000" dirty="0"/>
              <a:t>日本小児科学会認定　小児科専門医</a:t>
            </a:r>
          </a:p>
          <a:p>
            <a:r>
              <a:rPr lang="ja-JP" altLang="en-US" sz="1000" dirty="0"/>
              <a:t>日本小児心身医学会認定医・指導医</a:t>
            </a:r>
          </a:p>
          <a:p>
            <a:r>
              <a:rPr lang="ja-JP" altLang="en-US" sz="1000" dirty="0"/>
              <a:t>子どものこころ専門医機構認定　子どものこころ専門医・指導医</a:t>
            </a: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295274" y="1955003"/>
            <a:ext cx="493014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子どもの行動の背景には、不安や困りごと、伝えたい気持ちが隠れていることがあります。</a:t>
            </a:r>
            <a:endParaRPr kumimoji="1"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本講座では、子どもの心に寄り添う「前向き子育て」の考え方をもとに、兄弟姉妹それぞれに応じた関わり方や、不登校への理解、家庭でできる支援のポイントを分かりやすくお伝えします。</a:t>
            </a:r>
            <a:endParaRPr kumimoji="1"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子どもの自己肯定感を育み、親子が安心して過ごせるための実践的なヒントを学びます。</a:t>
            </a:r>
          </a:p>
        </p:txBody>
      </p:sp>
      <p:pic>
        <p:nvPicPr>
          <p:cNvPr id="12" name="図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3471" y="396746"/>
            <a:ext cx="426757" cy="451143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1ED81943-5052-FEFB-AE0E-81FF9E42368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958" y="7171889"/>
            <a:ext cx="1590556" cy="1876480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4333F0F0-94B0-1F72-EC28-4350D131915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74" y="798082"/>
            <a:ext cx="958021" cy="1382421"/>
          </a:xfrm>
          <a:prstGeom prst="rect">
            <a:avLst/>
          </a:prstGeom>
        </p:spPr>
      </p:pic>
      <p:pic>
        <p:nvPicPr>
          <p:cNvPr id="34" name="図 33">
            <a:extLst>
              <a:ext uri="{FF2B5EF4-FFF2-40B4-BE49-F238E27FC236}">
                <a16:creationId xmlns:a16="http://schemas.microsoft.com/office/drawing/2014/main" id="{88986A35-03F0-744B-81FE-1194319A79B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776" y="1741258"/>
            <a:ext cx="1552854" cy="1999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7135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フローチャート: 代替処理 30"/>
          <p:cNvSpPr/>
          <p:nvPr/>
        </p:nvSpPr>
        <p:spPr>
          <a:xfrm>
            <a:off x="1079067" y="3363539"/>
            <a:ext cx="1588850" cy="310786"/>
          </a:xfrm>
          <a:prstGeom prst="flowChartAlternateProcess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フローチャート: 代替処理 14"/>
          <p:cNvSpPr/>
          <p:nvPr/>
        </p:nvSpPr>
        <p:spPr>
          <a:xfrm>
            <a:off x="1066576" y="353096"/>
            <a:ext cx="1123950" cy="310786"/>
          </a:xfrm>
          <a:prstGeom prst="flowChartAlternateProcess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41" name="テキスト ボックス 1040"/>
          <p:cNvSpPr txBox="1"/>
          <p:nvPr/>
        </p:nvSpPr>
        <p:spPr>
          <a:xfrm>
            <a:off x="719119" y="4764840"/>
            <a:ext cx="59150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※</a:t>
            </a:r>
            <a:r>
              <a:rPr lang="ja-JP" altLang="en-US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ja-JP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記入していただきました個人情報につきましては、当事業以外の目的には使用いたしません。</a:t>
            </a:r>
            <a:endParaRPr lang="en-US" altLang="ja-JP" sz="9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en-US" altLang="ja-JP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※</a:t>
            </a:r>
            <a:r>
              <a:rPr lang="ja-JP" altLang="en-US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ja-JP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会場申し込みが多数の場合は、市内に在住の方を優先して抽選になります</a:t>
            </a:r>
            <a:r>
              <a:rPr lang="ja-JP" altLang="ja-JP" sz="900" dirty="0"/>
              <a:t>。</a:t>
            </a:r>
            <a:endParaRPr lang="en-US" altLang="ja-JP" sz="900" dirty="0"/>
          </a:p>
          <a:p>
            <a:endParaRPr lang="en-US" altLang="ja-JP" sz="900" dirty="0"/>
          </a:p>
          <a:p>
            <a:endParaRPr lang="en-US" altLang="ja-JP" sz="9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en-US" altLang="ja-JP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【</a:t>
            </a:r>
            <a:r>
              <a:rPr kumimoji="1" lang="ja-JP" altLang="en-US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来場される方へのお願い</a:t>
            </a:r>
            <a:r>
              <a:rPr kumimoji="1" lang="en-US" altLang="ja-JP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】</a:t>
            </a:r>
            <a:r>
              <a:rPr kumimoji="1" lang="ja-JP" altLang="en-US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発熱や咳など、体調がすぐれない場合には、来場をお控えください。 </a:t>
            </a:r>
            <a:endParaRPr kumimoji="1" lang="ja-JP" altLang="en-US" sz="9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ja-JP" altLang="ja-JP" sz="9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1" name="楕円 10"/>
          <p:cNvSpPr/>
          <p:nvPr/>
        </p:nvSpPr>
        <p:spPr>
          <a:xfrm>
            <a:off x="204463" y="6623898"/>
            <a:ext cx="697875" cy="684465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400"/>
          </a:p>
        </p:txBody>
      </p:sp>
      <p:sp>
        <p:nvSpPr>
          <p:cNvPr id="1043" name="テキスト ボックス 1042"/>
          <p:cNvSpPr txBox="1"/>
          <p:nvPr/>
        </p:nvSpPr>
        <p:spPr>
          <a:xfrm>
            <a:off x="3219293" y="7018906"/>
            <a:ext cx="3838575" cy="12157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ja-JP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sz="1000" u="sng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吹田市立総合福祉会館</a:t>
            </a:r>
            <a:r>
              <a:rPr lang="ja-JP" altLang="ja-JP" sz="1000" u="sng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en-US" altLang="ja-JP" sz="1000" u="sng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3</a:t>
            </a:r>
            <a:r>
              <a:rPr lang="ja-JP" altLang="en-US" sz="1000" u="sng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階研修</a:t>
            </a:r>
            <a:r>
              <a:rPr lang="ja-JP" altLang="ja-JP" sz="1000" u="sng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室</a:t>
            </a:r>
            <a:endParaRPr lang="ja-JP" altLang="ja-JP" sz="10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sz="105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05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ja-JP" sz="105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住所　吹田市出口町</a:t>
            </a:r>
            <a:r>
              <a:rPr lang="en-US" altLang="ja-JP" sz="105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19-2</a:t>
            </a:r>
            <a:endParaRPr lang="ja-JP" altLang="ja-JP" sz="105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05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ja-JP" sz="105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電話　</a:t>
            </a:r>
            <a:r>
              <a:rPr lang="en-US" altLang="ja-JP" sz="105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06-6384-1472</a:t>
            </a:r>
          </a:p>
          <a:p>
            <a:r>
              <a:rPr lang="ja-JP" altLang="en-US" sz="105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ja-JP" sz="105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阪急吹田駅</a:t>
            </a:r>
            <a:r>
              <a:rPr lang="ja-JP" altLang="en-US" sz="105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より徒歩</a:t>
            </a:r>
            <a:r>
              <a:rPr lang="en-US" altLang="ja-JP" sz="105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11</a:t>
            </a:r>
            <a:r>
              <a:rPr lang="ja-JP" altLang="en-US" sz="105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分</a:t>
            </a:r>
            <a:r>
              <a:rPr lang="ja-JP" altLang="ja-JP" sz="105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、ＪＲ吹田駅より徒歩</a:t>
            </a:r>
            <a:r>
              <a:rPr lang="en-US" altLang="ja-JP" sz="105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16</a:t>
            </a:r>
            <a:r>
              <a:rPr lang="ja-JP" altLang="ja-JP" sz="105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分</a:t>
            </a:r>
          </a:p>
          <a:p>
            <a:r>
              <a:rPr lang="ja-JP" altLang="en-US" sz="105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ja-JP" sz="105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＊駐車台数に限りがありますので、公共交通機関を</a:t>
            </a:r>
          </a:p>
          <a:p>
            <a:r>
              <a:rPr lang="ja-JP" altLang="en-US" sz="105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</a:t>
            </a:r>
            <a:r>
              <a:rPr lang="ja-JP" altLang="ja-JP" sz="105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ご利用ください。</a:t>
            </a:r>
          </a:p>
        </p:txBody>
      </p:sp>
      <p:sp>
        <p:nvSpPr>
          <p:cNvPr id="3" name="正方形/長方形 2"/>
          <p:cNvSpPr/>
          <p:nvPr/>
        </p:nvSpPr>
        <p:spPr>
          <a:xfrm>
            <a:off x="204463" y="6839173"/>
            <a:ext cx="723275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sz="105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講座会場</a:t>
            </a:r>
            <a:endParaRPr lang="ja-JP" altLang="en-US" sz="105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2" name="楕円 11"/>
          <p:cNvSpPr/>
          <p:nvPr/>
        </p:nvSpPr>
        <p:spPr>
          <a:xfrm>
            <a:off x="205873" y="177079"/>
            <a:ext cx="697875" cy="684465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400"/>
          </a:p>
        </p:txBody>
      </p:sp>
      <p:sp>
        <p:nvSpPr>
          <p:cNvPr id="13" name="正方形/長方形 12"/>
          <p:cNvSpPr/>
          <p:nvPr/>
        </p:nvSpPr>
        <p:spPr>
          <a:xfrm>
            <a:off x="180473" y="380128"/>
            <a:ext cx="723275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105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申込方法</a:t>
            </a:r>
          </a:p>
        </p:txBody>
      </p:sp>
      <p:sp>
        <p:nvSpPr>
          <p:cNvPr id="4" name="正方形/長方形 3"/>
          <p:cNvSpPr/>
          <p:nvPr/>
        </p:nvSpPr>
        <p:spPr>
          <a:xfrm>
            <a:off x="1059784" y="353096"/>
            <a:ext cx="110799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ja-JP" altLang="ja-JP" sz="1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◆</a:t>
            </a:r>
            <a:r>
              <a:rPr lang="ja-JP" altLang="en-US" sz="1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会場受講</a:t>
            </a:r>
            <a:r>
              <a:rPr lang="ja-JP" altLang="ja-JP" sz="1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◆</a:t>
            </a:r>
            <a:endParaRPr lang="en-US" altLang="ja-JP" sz="12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5" name="正方形/長方形 4"/>
          <p:cNvSpPr/>
          <p:nvPr/>
        </p:nvSpPr>
        <p:spPr>
          <a:xfrm>
            <a:off x="1196944" y="634954"/>
            <a:ext cx="53594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05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下記いずれかの方法でお申込みください。</a:t>
            </a:r>
          </a:p>
        </p:txBody>
      </p:sp>
      <p:sp>
        <p:nvSpPr>
          <p:cNvPr id="6" name="正方形/長方形 5"/>
          <p:cNvSpPr/>
          <p:nvPr/>
        </p:nvSpPr>
        <p:spPr>
          <a:xfrm>
            <a:off x="1262240" y="3728930"/>
            <a:ext cx="364285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●吹田市電子申込システム</a:t>
            </a:r>
            <a:endParaRPr lang="en-US" altLang="zh-TW" sz="12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zh-TW" sz="10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右図二次元コードから必要事項を入力して申請し、</a:t>
            </a:r>
            <a:endParaRPr lang="en-US" altLang="ja-JP" sz="10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受付完了メールが届いたら、申込み完了です。</a:t>
            </a:r>
            <a:r>
              <a:rPr lang="zh-TW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endParaRPr lang="ja-JP" altLang="en-US" sz="10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8" name="正方形/長方形 17"/>
          <p:cNvSpPr/>
          <p:nvPr/>
        </p:nvSpPr>
        <p:spPr>
          <a:xfrm>
            <a:off x="1098257" y="3359956"/>
            <a:ext cx="156966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ja-JP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◆</a:t>
            </a:r>
            <a:r>
              <a:rPr lang="ja-JP" altLang="en-US" sz="1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オンライン受講</a:t>
            </a:r>
            <a:r>
              <a:rPr lang="ja-JP" altLang="ja-JP" sz="12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◆</a:t>
            </a:r>
            <a:endParaRPr lang="en-US" altLang="ja-JP" sz="12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9" name="正方形/長方形 18"/>
          <p:cNvSpPr/>
          <p:nvPr/>
        </p:nvSpPr>
        <p:spPr>
          <a:xfrm>
            <a:off x="1287640" y="1039432"/>
            <a:ext cx="3642852" cy="723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●吹田市電子申込システム</a:t>
            </a:r>
            <a:endParaRPr lang="en-US" altLang="zh-TW" sz="12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zh-TW" sz="9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右図二次元コードから必要事項を入力して申請し、</a:t>
            </a:r>
            <a:endParaRPr lang="en-US" altLang="ja-JP" sz="10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受付完了メールが届いたら、申込み完了です。</a:t>
            </a:r>
            <a:r>
              <a:rPr lang="zh-TW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endParaRPr lang="ja-JP" altLang="en-US" sz="10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1" name="正方形/長方形 20"/>
          <p:cNvSpPr/>
          <p:nvPr/>
        </p:nvSpPr>
        <p:spPr>
          <a:xfrm>
            <a:off x="1287640" y="2008703"/>
            <a:ext cx="480871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●電話申込み</a:t>
            </a:r>
            <a:endParaRPr lang="en-US" altLang="zh-TW" sz="12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zh-TW" sz="10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05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下記の</a:t>
            </a:r>
            <a:r>
              <a:rPr lang="ja-JP" altLang="ja-JP" sz="105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吹田市児童部家庭児童相談室　「</a:t>
            </a:r>
            <a:r>
              <a:rPr lang="en-US" altLang="ja-JP" sz="105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W</a:t>
            </a:r>
            <a:r>
              <a:rPr lang="ja-JP" altLang="ja-JP" sz="105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リボンプロジェクト係」</a:t>
            </a:r>
            <a:r>
              <a:rPr lang="ja-JP" altLang="en-US" sz="105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まで</a:t>
            </a:r>
            <a:endParaRPr lang="en-US" altLang="ja-JP" sz="105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05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お電話ください。</a:t>
            </a:r>
            <a:endParaRPr lang="en-US" altLang="ja-JP" sz="105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endParaRPr lang="en-US" altLang="ja-JP" sz="10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11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☎　　</a:t>
            </a:r>
            <a:r>
              <a:rPr lang="en-US" altLang="ja-JP" sz="11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06-6384-1472</a:t>
            </a:r>
          </a:p>
        </p:txBody>
      </p:sp>
      <p:sp>
        <p:nvSpPr>
          <p:cNvPr id="22" name="楕円 21"/>
          <p:cNvSpPr/>
          <p:nvPr/>
        </p:nvSpPr>
        <p:spPr>
          <a:xfrm>
            <a:off x="209907" y="5484908"/>
            <a:ext cx="697875" cy="684465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400"/>
          </a:p>
        </p:txBody>
      </p:sp>
      <p:sp>
        <p:nvSpPr>
          <p:cNvPr id="23" name="正方形/長方形 22"/>
          <p:cNvSpPr/>
          <p:nvPr/>
        </p:nvSpPr>
        <p:spPr>
          <a:xfrm>
            <a:off x="209907" y="5700183"/>
            <a:ext cx="723275" cy="25391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105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申込期間</a:t>
            </a:r>
          </a:p>
        </p:txBody>
      </p:sp>
      <p:sp>
        <p:nvSpPr>
          <p:cNvPr id="9" name="正方形/長方形 8"/>
          <p:cNvSpPr/>
          <p:nvPr/>
        </p:nvSpPr>
        <p:spPr>
          <a:xfrm>
            <a:off x="982840" y="5642633"/>
            <a:ext cx="45264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10</a:t>
            </a:r>
            <a:r>
              <a:rPr lang="zh-CN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月</a:t>
            </a:r>
            <a:r>
              <a:rPr lang="en-US" altLang="ja-JP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</a:t>
            </a:r>
            <a:r>
              <a:rPr lang="zh-CN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日（</a:t>
            </a:r>
            <a:r>
              <a:rPr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木</a:t>
            </a:r>
            <a:r>
              <a:rPr lang="zh-CN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）～</a:t>
            </a:r>
            <a:r>
              <a:rPr lang="en-US" altLang="zh-CN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10</a:t>
            </a:r>
            <a:r>
              <a:rPr lang="zh-CN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月</a:t>
            </a:r>
            <a:r>
              <a:rPr lang="en-US" altLang="ja-JP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30</a:t>
            </a:r>
            <a:r>
              <a:rPr lang="zh-CN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日（金）必着 </a:t>
            </a:r>
            <a:endParaRPr lang="ja-JP" altLang="en-US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6" name="楕円 25"/>
          <p:cNvSpPr/>
          <p:nvPr/>
        </p:nvSpPr>
        <p:spPr>
          <a:xfrm>
            <a:off x="242563" y="8605098"/>
            <a:ext cx="697875" cy="684465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400"/>
          </a:p>
        </p:txBody>
      </p:sp>
      <p:sp>
        <p:nvSpPr>
          <p:cNvPr id="27" name="正方形/長方形 26"/>
          <p:cNvSpPr/>
          <p:nvPr/>
        </p:nvSpPr>
        <p:spPr>
          <a:xfrm>
            <a:off x="194938" y="8820373"/>
            <a:ext cx="800219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問い合わせ先</a:t>
            </a:r>
          </a:p>
        </p:txBody>
      </p:sp>
      <p:sp>
        <p:nvSpPr>
          <p:cNvPr id="10" name="正方形/長方形 9"/>
          <p:cNvSpPr/>
          <p:nvPr/>
        </p:nvSpPr>
        <p:spPr>
          <a:xfrm>
            <a:off x="978437" y="8827898"/>
            <a:ext cx="5285203" cy="8694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●住　所　　　　　  </a:t>
            </a:r>
            <a:r>
              <a:rPr lang="ja-JP" altLang="en-US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〒５６４－００７２　吹田市出口町</a:t>
            </a:r>
            <a:r>
              <a:rPr lang="en-US" altLang="ja-JP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19-2</a:t>
            </a:r>
            <a:r>
              <a:rPr lang="ja-JP" altLang="en-US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（吹田市立総合福祉会館</a:t>
            </a:r>
            <a:r>
              <a:rPr lang="en-US" altLang="ja-JP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3</a:t>
            </a:r>
            <a:r>
              <a:rPr lang="ja-JP" altLang="en-US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階）</a:t>
            </a:r>
          </a:p>
          <a:p>
            <a:r>
              <a:rPr lang="ja-JP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　　　　　  吹田市児童部家庭児童</a:t>
            </a:r>
            <a:r>
              <a:rPr lang="ja-JP" altLang="en-US" sz="105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相談室</a:t>
            </a:r>
            <a:r>
              <a:rPr lang="ja-JP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「</a:t>
            </a:r>
            <a:r>
              <a:rPr lang="en-US" altLang="ja-JP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W</a:t>
            </a:r>
            <a:r>
              <a:rPr lang="ja-JP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リボンプロジェクト係」</a:t>
            </a:r>
          </a:p>
          <a:p>
            <a:r>
              <a:rPr lang="ja-JP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●電話番号　　　　  ０６－６３８４－１４７２</a:t>
            </a:r>
            <a:r>
              <a:rPr lang="ja-JP" altLang="en-US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（月～金 </a:t>
            </a:r>
            <a:r>
              <a:rPr lang="en-US" altLang="ja-JP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9</a:t>
            </a:r>
            <a:r>
              <a:rPr lang="ja-JP" altLang="en-US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：</a:t>
            </a:r>
            <a:r>
              <a:rPr lang="en-US" altLang="ja-JP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00</a:t>
            </a:r>
            <a:r>
              <a:rPr lang="ja-JP" altLang="en-US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～</a:t>
            </a:r>
            <a:r>
              <a:rPr lang="en-US" altLang="ja-JP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17</a:t>
            </a:r>
            <a:r>
              <a:rPr lang="ja-JP" altLang="en-US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：</a:t>
            </a:r>
            <a:r>
              <a:rPr lang="en-US" altLang="ja-JP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30</a:t>
            </a:r>
            <a:r>
              <a:rPr lang="ja-JP" altLang="en-US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）</a:t>
            </a:r>
          </a:p>
          <a:p>
            <a:r>
              <a:rPr lang="ja-JP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●</a:t>
            </a:r>
            <a:r>
              <a:rPr lang="en-US" altLang="ja-JP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FAX</a:t>
            </a:r>
            <a:r>
              <a:rPr lang="ja-JP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番号  　　　  ０６－６３８４－１１７５</a:t>
            </a:r>
            <a:r>
              <a:rPr lang="ja-JP" altLang="en-US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</a:t>
            </a:r>
            <a:r>
              <a:rPr lang="en-US" altLang="ja-JP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24</a:t>
            </a:r>
            <a:r>
              <a:rPr lang="ja-JP" altLang="en-US" sz="9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時間受付）</a:t>
            </a:r>
            <a:r>
              <a:rPr lang="ja-JP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</a:p>
          <a:p>
            <a:r>
              <a:rPr lang="ja-JP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●</a:t>
            </a:r>
            <a:r>
              <a:rPr lang="en-US" altLang="ja-JP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E</a:t>
            </a:r>
            <a:r>
              <a:rPr lang="ja-JP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メールアドレス　</a:t>
            </a:r>
            <a:r>
              <a:rPr lang="en-US" altLang="ja-JP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ko-home@city.suita.osaka.jp</a:t>
            </a:r>
            <a:r>
              <a:rPr lang="ja-JP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 </a:t>
            </a:r>
          </a:p>
        </p:txBody>
      </p:sp>
      <p:sp>
        <p:nvSpPr>
          <p:cNvPr id="14" name="正方形/長方形 13"/>
          <p:cNvSpPr/>
          <p:nvPr/>
        </p:nvSpPr>
        <p:spPr>
          <a:xfrm>
            <a:off x="1196944" y="3023174"/>
            <a:ext cx="626192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105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-----------------------------------------------------------------------</a:t>
            </a:r>
            <a:endParaRPr lang="ja-JP" altLang="en-US" sz="105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30" name="図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8309" y="267866"/>
            <a:ext cx="425752" cy="451298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3975EAAE-2ED5-45E2-6979-C53BE5B8B8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0871" y="6391980"/>
            <a:ext cx="2358422" cy="2162463"/>
          </a:xfrm>
          <a:prstGeom prst="rect">
            <a:avLst/>
          </a:prstGeom>
        </p:spPr>
      </p:pic>
      <p:pic>
        <p:nvPicPr>
          <p:cNvPr id="25" name="図 24">
            <a:extLst>
              <a:ext uri="{FF2B5EF4-FFF2-40B4-BE49-F238E27FC236}">
                <a16:creationId xmlns:a16="http://schemas.microsoft.com/office/drawing/2014/main" id="{5271BF86-A379-3B30-3721-64FF231BA9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5298" y="835728"/>
            <a:ext cx="1022294" cy="1022294"/>
          </a:xfrm>
          <a:prstGeom prst="rect">
            <a:avLst/>
          </a:prstGeom>
        </p:spPr>
      </p:pic>
      <p:pic>
        <p:nvPicPr>
          <p:cNvPr id="29" name="図 28">
            <a:extLst>
              <a:ext uri="{FF2B5EF4-FFF2-40B4-BE49-F238E27FC236}">
                <a16:creationId xmlns:a16="http://schemas.microsoft.com/office/drawing/2014/main" id="{B468CA33-EDFA-946A-D4D3-4DA8AE5487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0526" y="3405135"/>
            <a:ext cx="1021548" cy="1021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3693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Template/>
  <TotalTime>1319</TotalTime>
  <Words>646</Words>
  <PresentationFormat>A4 210 x 297 mm</PresentationFormat>
  <Paragraphs>82</Paragraphs>
  <Slides>2</Slides>
  <Notes>0</Notes>
  <HiddenSlides>0</HiddenSlides>
  <MMClips>0</MMClips>
  <ScaleCrop>false</ScaleCrop>
  <HeadingPairs>
    <vt:vector baseType="variant" size="6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baseType="lpstr" size="7">
      <vt:lpstr>HG丸ｺﾞｼｯｸM-PRO</vt:lpstr>
      <vt:lpstr>游ゴシック</vt:lpstr>
      <vt:lpstr>游ゴシック Light</vt:lpstr>
      <vt:lpstr>Arial</vt:lpstr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cp:lastPrinted>2026-08-10T09:11:14Z</cp:lastPrinted>
  <dcterms:created xsi:type="dcterms:W3CDTF">2024-07-31T08:18:51Z</dcterms:created>
  <dcterms:modified xsi:type="dcterms:W3CDTF">2026-08-31T08:08:27Z</dcterms:modified>
</cp:coreProperties>
</file>