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6" r:id="rId3"/>
  </p:sldIdLst>
  <p:sldSz cx="12801600" cy="9601200" type="A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BA59D5"/>
    <a:srgbClr val="6057D7"/>
    <a:srgbClr val="3350E1"/>
    <a:srgbClr val="4A64E4"/>
    <a:srgbClr val="F771A4"/>
    <a:srgbClr val="FA72C9"/>
    <a:srgbClr val="FB81CF"/>
    <a:srgbClr val="FF0066"/>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41" autoAdjust="0"/>
    <p:restoredTop sz="94660"/>
  </p:normalViewPr>
  <p:slideViewPr>
    <p:cSldViewPr snapToGrid="0">
      <p:cViewPr varScale="1">
        <p:scale>
          <a:sx n="79" d="100"/>
          <a:sy n="79" d="100"/>
        </p:scale>
        <p:origin x="172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385766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1885478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328883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2776964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1075362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2835394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907826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864155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2110966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287288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A238D75-9D18-475B-9D3C-DB5FBCC58EA3}" type="datetimeFigureOut">
              <a:rPr kumimoji="1" lang="ja-JP" altLang="en-US" smtClean="0"/>
              <a:t>2026/5/29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2591175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EA238D75-9D18-475B-9D3C-DB5FBCC58EA3}" type="datetimeFigureOut">
              <a:rPr kumimoji="1" lang="ja-JP" altLang="en-US" smtClean="0"/>
              <a:t>2026/5/29</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D09212D-C6CF-42B7-A534-FD7DEDE5708B}" type="slidenum">
              <a:rPr kumimoji="1" lang="ja-JP" altLang="en-US" smtClean="0"/>
              <a:t>‹#›</a:t>
            </a:fld>
            <a:endParaRPr kumimoji="1" lang="ja-JP" altLang="en-US"/>
          </a:p>
        </p:txBody>
      </p:sp>
    </p:spTree>
    <p:extLst>
      <p:ext uri="{BB962C8B-B14F-4D97-AF65-F5344CB8AC3E}">
        <p14:creationId xmlns:p14="http://schemas.microsoft.com/office/powerpoint/2010/main" val="15544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 name="直線矢印コネクタ 80">
            <a:extLst>
              <a:ext uri="{FF2B5EF4-FFF2-40B4-BE49-F238E27FC236}">
                <a16:creationId xmlns:a16="http://schemas.microsoft.com/office/drawing/2014/main" id="{3617C2B0-5C3B-FF9B-BC28-B0BD454AC09C}"/>
              </a:ext>
            </a:extLst>
          </p:cNvPr>
          <p:cNvCxnSpPr/>
          <p:nvPr/>
        </p:nvCxnSpPr>
        <p:spPr>
          <a:xfrm flipH="1">
            <a:off x="4890769" y="6070651"/>
            <a:ext cx="43561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直線矢印コネクタ 105">
            <a:extLst>
              <a:ext uri="{FF2B5EF4-FFF2-40B4-BE49-F238E27FC236}">
                <a16:creationId xmlns:a16="http://schemas.microsoft.com/office/drawing/2014/main" id="{F23B04E1-3708-6C76-FEF0-BB56559CC57D}"/>
              </a:ext>
            </a:extLst>
          </p:cNvPr>
          <p:cNvCxnSpPr>
            <a:cxnSpLocks/>
          </p:cNvCxnSpPr>
          <p:nvPr/>
        </p:nvCxnSpPr>
        <p:spPr>
          <a:xfrm flipH="1">
            <a:off x="11791624" y="7500268"/>
            <a:ext cx="54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F23B04E1-3708-6C76-FEF0-BB56559CC57D}"/>
              </a:ext>
            </a:extLst>
          </p:cNvPr>
          <p:cNvCxnSpPr>
            <a:cxnSpLocks/>
          </p:cNvCxnSpPr>
          <p:nvPr/>
        </p:nvCxnSpPr>
        <p:spPr>
          <a:xfrm flipH="1">
            <a:off x="11798814" y="3057983"/>
            <a:ext cx="53281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15C2D31A-E04A-62C7-3A33-CEA05AF3BAF9}"/>
              </a:ext>
            </a:extLst>
          </p:cNvPr>
          <p:cNvSpPr txBox="1"/>
          <p:nvPr/>
        </p:nvSpPr>
        <p:spPr>
          <a:xfrm>
            <a:off x="1362395" y="1476344"/>
            <a:ext cx="5440312" cy="307777"/>
          </a:xfrm>
          <a:prstGeom prst="rect">
            <a:avLst/>
          </a:prstGeom>
          <a:noFill/>
        </p:spPr>
        <p:txBody>
          <a:bodyPr wrap="square" rtlCol="0">
            <a:spAutoFit/>
          </a:bodyPr>
          <a:lstStyle/>
          <a:p>
            <a:r>
              <a:rPr kumimoji="1" lang="ja-JP" altLang="en-US" sz="1400" dirty="0">
                <a:latin typeface="BIZ UDゴシック" panose="020B0400000000000000" pitchFamily="49" charset="-128"/>
                <a:ea typeface="BIZ UDゴシック" panose="020B0400000000000000" pitchFamily="49" charset="-128"/>
              </a:rPr>
              <a:t>基本目標１　</a:t>
            </a:r>
            <a:r>
              <a:rPr lang="ja-JP" altLang="en-US" sz="1400" dirty="0">
                <a:latin typeface="BIZ UDゴシック" panose="020B0400000000000000" pitchFamily="49" charset="-128"/>
                <a:ea typeface="BIZ UDゴシック" panose="020B0400000000000000" pitchFamily="49" charset="-128"/>
              </a:rPr>
              <a:t>生きがいと健康づくり・介護予防の推進</a:t>
            </a:r>
            <a:endParaRPr kumimoji="1" lang="ja-JP" altLang="en-US" sz="1400" dirty="0">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D303E7B0-B178-9310-6A65-292FC4D9FCC2}"/>
              </a:ext>
            </a:extLst>
          </p:cNvPr>
          <p:cNvSpPr txBox="1"/>
          <p:nvPr/>
        </p:nvSpPr>
        <p:spPr>
          <a:xfrm>
            <a:off x="341944" y="846260"/>
            <a:ext cx="4549675" cy="307777"/>
          </a:xfrm>
          <a:prstGeom prst="rect">
            <a:avLst/>
          </a:prstGeom>
          <a:noFill/>
        </p:spPr>
        <p:txBody>
          <a:bodyPr wrap="square" rtlCol="0">
            <a:spAutoFit/>
          </a:bodyPr>
          <a:lstStyle/>
          <a:p>
            <a:pPr algn="ct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　基本目標・施策の方向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endPar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ACCE7B1F-5C6E-D275-AA57-83DE2F5DE421}"/>
              </a:ext>
            </a:extLst>
          </p:cNvPr>
          <p:cNvSpPr txBox="1"/>
          <p:nvPr/>
        </p:nvSpPr>
        <p:spPr>
          <a:xfrm>
            <a:off x="4598810" y="835398"/>
            <a:ext cx="8541285" cy="307777"/>
          </a:xfrm>
          <a:prstGeom prst="rect">
            <a:avLst/>
          </a:prstGeom>
          <a:noFill/>
        </p:spPr>
        <p:txBody>
          <a:bodyPr wrap="square" rtlCol="0">
            <a:spAutoFit/>
          </a:bodyPr>
          <a:lstStyle/>
          <a:p>
            <a:pPr algn="ct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2050</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年の吹田市の姿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endPar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endParaRPr>
          </a:p>
        </p:txBody>
      </p:sp>
      <p:cxnSp>
        <p:nvCxnSpPr>
          <p:cNvPr id="13" name="直線矢印コネクタ 12">
            <a:extLst>
              <a:ext uri="{FF2B5EF4-FFF2-40B4-BE49-F238E27FC236}">
                <a16:creationId xmlns:a16="http://schemas.microsoft.com/office/drawing/2014/main" id="{65BBE8FA-3766-E72A-0208-36AEC984A162}"/>
              </a:ext>
            </a:extLst>
          </p:cNvPr>
          <p:cNvCxnSpPr>
            <a:cxnSpLocks/>
          </p:cNvCxnSpPr>
          <p:nvPr/>
        </p:nvCxnSpPr>
        <p:spPr>
          <a:xfrm flipH="1">
            <a:off x="4866835" y="4636005"/>
            <a:ext cx="43561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69842733-E081-1296-0933-DEF5B7100F1A}"/>
              </a:ext>
            </a:extLst>
          </p:cNvPr>
          <p:cNvCxnSpPr>
            <a:cxnSpLocks/>
          </p:cNvCxnSpPr>
          <p:nvPr/>
        </p:nvCxnSpPr>
        <p:spPr>
          <a:xfrm flipH="1">
            <a:off x="4866835" y="6765190"/>
            <a:ext cx="266505"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35D56B7D-F742-9308-2987-0D42AE0381F5}"/>
              </a:ext>
            </a:extLst>
          </p:cNvPr>
          <p:cNvSpPr txBox="1"/>
          <p:nvPr/>
        </p:nvSpPr>
        <p:spPr>
          <a:xfrm>
            <a:off x="1454919" y="1821582"/>
            <a:ext cx="3387413" cy="926783"/>
          </a:xfrm>
          <a:prstGeom prst="rect">
            <a:avLst/>
          </a:prstGeom>
          <a:solidFill>
            <a:schemeClr val="bg1"/>
          </a:solidFill>
          <a:ln w="6350">
            <a:solidFill>
              <a:schemeClr val="tx1">
                <a:lumMod val="50000"/>
                <a:lumOff val="50000"/>
              </a:schemeClr>
            </a:solidFill>
          </a:ln>
        </p:spPr>
        <p:txBody>
          <a:bodyPr wrap="square" lIns="72000" tIns="36000" rIns="72000" bIns="36000" rtlCol="0">
            <a:spAutoFit/>
          </a:bodyPr>
          <a:lstStyle/>
          <a:p>
            <a:pPr>
              <a:lnSpc>
                <a:spcPts val="600"/>
              </a:lnSpc>
            </a:pPr>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１　生きがいづく</a:t>
            </a:r>
            <a:r>
              <a:rPr lang="ja-JP" altLang="en-US" sz="1050" dirty="0" err="1">
                <a:latin typeface="BIZ UDゴシック" panose="020B0400000000000000" pitchFamily="49" charset="-128"/>
                <a:ea typeface="BIZ UDゴシック" panose="020B0400000000000000" pitchFamily="49" charset="-128"/>
              </a:rPr>
              <a:t>りの</a:t>
            </a:r>
            <a:r>
              <a:rPr lang="ja-JP" altLang="en-US" sz="1050" dirty="0">
                <a:latin typeface="BIZ UDゴシック" panose="020B0400000000000000" pitchFamily="49" charset="-128"/>
                <a:ea typeface="BIZ UDゴシック" panose="020B0400000000000000" pitchFamily="49" charset="-128"/>
              </a:rPr>
              <a:t>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（１）集いの場の充実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（２）学習・社会参加の推進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（３）地域活動参加への支援</a:t>
            </a:r>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E9AC90A8-D5E8-52D3-6784-AF638A9598B8}"/>
              </a:ext>
            </a:extLst>
          </p:cNvPr>
          <p:cNvSpPr txBox="1"/>
          <p:nvPr/>
        </p:nvSpPr>
        <p:spPr>
          <a:xfrm>
            <a:off x="1454919" y="2641085"/>
            <a:ext cx="3387414" cy="1626975"/>
          </a:xfrm>
          <a:prstGeom prst="rect">
            <a:avLst/>
          </a:prstGeom>
          <a:solidFill>
            <a:schemeClr val="bg1"/>
          </a:solidFill>
          <a:ln w="6350">
            <a:solidFill>
              <a:schemeClr val="tx1">
                <a:lumMod val="50000"/>
                <a:lumOff val="50000"/>
              </a:schemeClr>
            </a:solidFill>
          </a:ln>
        </p:spPr>
        <p:txBody>
          <a:bodyPr wrap="square" lIns="72000" tIns="36000" rIns="72000" bIns="36000" rtlCol="0">
            <a:spAutoFit/>
          </a:bodyPr>
          <a:lstStyle/>
          <a:p>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２　生涯を通じた健康づくりの推進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（１）生涯スポーツの推進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（２）健康づくりの推進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（３）生活習慣病対策の推進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（４）歯科口腔保健の推進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（５）高齢者の保健事業と介護予防の一体的実施</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（６）その他疾病対策等</a:t>
            </a:r>
            <a:endParaRPr lang="en-US" altLang="ja-JP" sz="1000" dirty="0">
              <a:latin typeface="BIZ UDゴシック" panose="020B0400000000000000" pitchFamily="49" charset="-128"/>
              <a:ea typeface="BIZ UDゴシック" panose="020B0400000000000000" pitchFamily="49" charset="-128"/>
            </a:endParaRPr>
          </a:p>
          <a:p>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4DB624DD-E1EA-E82F-C25E-F8DD72EA679D}"/>
              </a:ext>
            </a:extLst>
          </p:cNvPr>
          <p:cNvSpPr txBox="1"/>
          <p:nvPr/>
        </p:nvSpPr>
        <p:spPr>
          <a:xfrm>
            <a:off x="1454919" y="5734139"/>
            <a:ext cx="3396946" cy="1031051"/>
          </a:xfrm>
          <a:prstGeom prst="rect">
            <a:avLst/>
          </a:prstGeom>
          <a:solidFill>
            <a:schemeClr val="bg1"/>
          </a:solidFill>
          <a:ln w="6350">
            <a:solidFill>
              <a:schemeClr val="tx1">
                <a:lumMod val="50000"/>
                <a:lumOff val="50000"/>
              </a:schemeClr>
            </a:solidFill>
          </a:ln>
        </p:spPr>
        <p:txBody>
          <a:bodyPr wrap="square" lIns="72000" rIns="72000" rtlCol="0">
            <a:spAutoFit/>
          </a:bodyPr>
          <a:lstStyle/>
          <a:p>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１　地域包括支援センターの適切な運営と機能強化 </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（１）地域包括支援センターの適切な運営と機能強化</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（２）相談窓口の周知・充実</a:t>
            </a:r>
            <a:endParaRPr lang="en-US" altLang="ja-JP" sz="1000" dirty="0">
              <a:latin typeface="BIZ UDゴシック" panose="020B0400000000000000" pitchFamily="49" charset="-128"/>
              <a:ea typeface="BIZ UDゴシック" panose="020B0400000000000000" pitchFamily="49" charset="-128"/>
            </a:endParaRPr>
          </a:p>
          <a:p>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latin typeface="BIZ UDゴシック" panose="020B0400000000000000" pitchFamily="49" charset="-128"/>
              <a:ea typeface="BIZ UDゴシック" panose="020B0400000000000000" pitchFamily="49" charset="-128"/>
            </a:endParaRPr>
          </a:p>
        </p:txBody>
      </p:sp>
      <p:sp>
        <p:nvSpPr>
          <p:cNvPr id="28" name="テキスト ボックス 27">
            <a:extLst>
              <a:ext uri="{FF2B5EF4-FFF2-40B4-BE49-F238E27FC236}">
                <a16:creationId xmlns:a16="http://schemas.microsoft.com/office/drawing/2014/main" id="{B9404CDA-A0F5-0874-1BEE-78A4D819D919}"/>
              </a:ext>
            </a:extLst>
          </p:cNvPr>
          <p:cNvSpPr txBox="1"/>
          <p:nvPr/>
        </p:nvSpPr>
        <p:spPr>
          <a:xfrm flipH="1">
            <a:off x="1454919" y="6565752"/>
            <a:ext cx="3396946" cy="1175125"/>
          </a:xfrm>
          <a:prstGeom prst="rect">
            <a:avLst/>
          </a:prstGeom>
          <a:solidFill>
            <a:schemeClr val="bg1"/>
          </a:solidFill>
          <a:ln w="6350">
            <a:solidFill>
              <a:schemeClr val="tx1">
                <a:lumMod val="50000"/>
                <a:lumOff val="50000"/>
              </a:schemeClr>
            </a:solidFill>
          </a:ln>
        </p:spPr>
        <p:txBody>
          <a:bodyPr wrap="square" lIns="72000" rIns="72000" bIns="36000" rtlCol="0">
            <a:spAutoFit/>
          </a:bodyPr>
          <a:lstStyle/>
          <a:p>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２　地域での支え合い機能の強化</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（１）相談支援の連携体制の構築　</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（２）地域における支え合い活動への支援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（３）生活支援体制の整備に向けた仕組みづくりの推進</a:t>
            </a:r>
            <a:endParaRPr lang="en-US" altLang="ja-JP" sz="1000" dirty="0">
              <a:latin typeface="BIZ UDゴシック" panose="020B0400000000000000" pitchFamily="49" charset="-128"/>
              <a:ea typeface="BIZ UDゴシック" panose="020B0400000000000000" pitchFamily="49" charset="-128"/>
            </a:endParaRPr>
          </a:p>
          <a:p>
            <a:endParaRPr kumimoji="1"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latin typeface="BIZ UDゴシック" panose="020B0400000000000000" pitchFamily="49" charset="-128"/>
              <a:ea typeface="BIZ UDゴシック" panose="020B0400000000000000" pitchFamily="49" charset="-128"/>
            </a:endParaRPr>
          </a:p>
        </p:txBody>
      </p:sp>
      <p:sp>
        <p:nvSpPr>
          <p:cNvPr id="47" name="テキスト ボックス 46">
            <a:extLst>
              <a:ext uri="{FF2B5EF4-FFF2-40B4-BE49-F238E27FC236}">
                <a16:creationId xmlns:a16="http://schemas.microsoft.com/office/drawing/2014/main" id="{15C2D31A-E04A-62C7-3A33-CEA05AF3BAF9}"/>
              </a:ext>
            </a:extLst>
          </p:cNvPr>
          <p:cNvSpPr txBox="1"/>
          <p:nvPr/>
        </p:nvSpPr>
        <p:spPr>
          <a:xfrm>
            <a:off x="6007989" y="1206276"/>
            <a:ext cx="1980000" cy="276999"/>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初期アウトカム</a:t>
            </a:r>
          </a:p>
        </p:txBody>
      </p:sp>
      <p:sp>
        <p:nvSpPr>
          <p:cNvPr id="49" name="テキスト ボックス 48">
            <a:extLst>
              <a:ext uri="{FF2B5EF4-FFF2-40B4-BE49-F238E27FC236}">
                <a16:creationId xmlns:a16="http://schemas.microsoft.com/office/drawing/2014/main" id="{15C2D31A-E04A-62C7-3A33-CEA05AF3BAF9}"/>
              </a:ext>
            </a:extLst>
          </p:cNvPr>
          <p:cNvSpPr txBox="1"/>
          <p:nvPr/>
        </p:nvSpPr>
        <p:spPr>
          <a:xfrm>
            <a:off x="9595912" y="1206276"/>
            <a:ext cx="1980000" cy="276999"/>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中間アウトカム</a:t>
            </a:r>
          </a:p>
        </p:txBody>
      </p:sp>
      <p:sp>
        <p:nvSpPr>
          <p:cNvPr id="51" name="テキスト ボックス 50">
            <a:extLst>
              <a:ext uri="{FF2B5EF4-FFF2-40B4-BE49-F238E27FC236}">
                <a16:creationId xmlns:a16="http://schemas.microsoft.com/office/drawing/2014/main" id="{15C2D31A-E04A-62C7-3A33-CEA05AF3BAF9}"/>
              </a:ext>
            </a:extLst>
          </p:cNvPr>
          <p:cNvSpPr txBox="1"/>
          <p:nvPr/>
        </p:nvSpPr>
        <p:spPr>
          <a:xfrm>
            <a:off x="11722010" y="1145889"/>
            <a:ext cx="972000" cy="461665"/>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最終</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アウトカム</a:t>
            </a:r>
          </a:p>
        </p:txBody>
      </p:sp>
      <p:sp>
        <p:nvSpPr>
          <p:cNvPr id="52" name="テキスト ボックス 51">
            <a:extLst>
              <a:ext uri="{FF2B5EF4-FFF2-40B4-BE49-F238E27FC236}">
                <a16:creationId xmlns:a16="http://schemas.microsoft.com/office/drawing/2014/main" id="{A452E0ED-FC7E-E437-CDC1-BEA9DB7E9AA9}"/>
              </a:ext>
            </a:extLst>
          </p:cNvPr>
          <p:cNvSpPr txBox="1"/>
          <p:nvPr/>
        </p:nvSpPr>
        <p:spPr>
          <a:xfrm>
            <a:off x="1362395" y="5388204"/>
            <a:ext cx="4535875" cy="307777"/>
          </a:xfrm>
          <a:prstGeom prst="rect">
            <a:avLst/>
          </a:prstGeom>
          <a:noFill/>
        </p:spPr>
        <p:txBody>
          <a:bodyPr wrap="square" rtlCol="0">
            <a:spAutoFit/>
          </a:bodyPr>
          <a:lstStyle/>
          <a:p>
            <a:r>
              <a:rPr kumimoji="1" lang="ja-JP" altLang="en-US" sz="1400" dirty="0">
                <a:latin typeface="BIZ UDゴシック" panose="020B0400000000000000" pitchFamily="49" charset="-128"/>
                <a:ea typeface="BIZ UDゴシック" panose="020B0400000000000000" pitchFamily="49" charset="-128"/>
              </a:rPr>
              <a:t>基本目標２　地域における</a:t>
            </a:r>
            <a:r>
              <a:rPr lang="ja-JP" altLang="en-US" sz="1400" dirty="0">
                <a:latin typeface="BIZ UDゴシック" panose="020B0400000000000000" pitchFamily="49" charset="-128"/>
                <a:ea typeface="BIZ UDゴシック" panose="020B0400000000000000" pitchFamily="49" charset="-128"/>
              </a:rPr>
              <a:t>支援体制の充実</a:t>
            </a:r>
            <a:endParaRPr kumimoji="1" lang="ja-JP" altLang="en-US" sz="1400" dirty="0">
              <a:latin typeface="BIZ UDゴシック" panose="020B0400000000000000" pitchFamily="49" charset="-128"/>
              <a:ea typeface="BIZ UDゴシック" panose="020B0400000000000000" pitchFamily="49" charset="-128"/>
            </a:endParaRPr>
          </a:p>
        </p:txBody>
      </p:sp>
      <p:sp>
        <p:nvSpPr>
          <p:cNvPr id="78" name="テキスト ボックス 77">
            <a:extLst>
              <a:ext uri="{FF2B5EF4-FFF2-40B4-BE49-F238E27FC236}">
                <a16:creationId xmlns:a16="http://schemas.microsoft.com/office/drawing/2014/main" id="{4A17E23F-B294-8D58-865F-127A05E4A0D8}"/>
              </a:ext>
            </a:extLst>
          </p:cNvPr>
          <p:cNvSpPr txBox="1"/>
          <p:nvPr/>
        </p:nvSpPr>
        <p:spPr>
          <a:xfrm>
            <a:off x="1449066" y="7560194"/>
            <a:ext cx="3401128" cy="1031051"/>
          </a:xfrm>
          <a:prstGeom prst="rect">
            <a:avLst/>
          </a:prstGeom>
          <a:solidFill>
            <a:schemeClr val="bg1"/>
          </a:solidFill>
          <a:ln w="6350">
            <a:solidFill>
              <a:schemeClr val="tx1">
                <a:lumMod val="50000"/>
                <a:lumOff val="50000"/>
              </a:schemeClr>
            </a:solidFill>
          </a:ln>
        </p:spPr>
        <p:txBody>
          <a:bodyPr wrap="square" lIns="72000" rIns="72000" rtlCol="0">
            <a:spAutoFit/>
          </a:bodyPr>
          <a:lstStyle/>
          <a:p>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３　在宅医療と介護の連携の推進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（１）在宅療養を支えていくための連携体制の推進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（２）在宅療養等についての市民啓発の推進</a:t>
            </a:r>
            <a:endParaRPr lang="en-US" altLang="ja-JP" sz="1000" dirty="0">
              <a:latin typeface="BIZ UDゴシック" panose="020B0400000000000000" pitchFamily="49" charset="-128"/>
              <a:ea typeface="BIZ UDゴシック" panose="020B0400000000000000" pitchFamily="49" charset="-128"/>
            </a:endParaRPr>
          </a:p>
          <a:p>
            <a:endParaRPr lang="en-US" altLang="ja-JP" sz="1000" dirty="0">
              <a:latin typeface="BIZ UDゴシック" panose="020B0400000000000000" pitchFamily="49" charset="-128"/>
              <a:ea typeface="BIZ UDゴシック" panose="020B0400000000000000" pitchFamily="49" charset="-128"/>
            </a:endParaRPr>
          </a:p>
          <a:p>
            <a:endParaRPr kumimoji="1" lang="en-US" altLang="ja-JP" sz="1000" dirty="0">
              <a:latin typeface="BIZ UDゴシック" panose="020B0400000000000000" pitchFamily="49" charset="-128"/>
              <a:ea typeface="BIZ UDゴシック" panose="020B0400000000000000" pitchFamily="49" charset="-128"/>
            </a:endParaRPr>
          </a:p>
        </p:txBody>
      </p:sp>
      <p:sp>
        <p:nvSpPr>
          <p:cNvPr id="35" name="テキスト ボックス 34">
            <a:extLst>
              <a:ext uri="{FF2B5EF4-FFF2-40B4-BE49-F238E27FC236}">
                <a16:creationId xmlns:a16="http://schemas.microsoft.com/office/drawing/2014/main" id="{885CD3A9-7AC0-DB9B-0991-62235EE24531}"/>
              </a:ext>
            </a:extLst>
          </p:cNvPr>
          <p:cNvSpPr txBox="1"/>
          <p:nvPr/>
        </p:nvSpPr>
        <p:spPr>
          <a:xfrm>
            <a:off x="1454919" y="4025566"/>
            <a:ext cx="3387414" cy="1031051"/>
          </a:xfrm>
          <a:prstGeom prst="rect">
            <a:avLst/>
          </a:prstGeom>
          <a:solidFill>
            <a:schemeClr val="bg1"/>
          </a:solidFill>
          <a:ln w="6350">
            <a:solidFill>
              <a:schemeClr val="tx1">
                <a:lumMod val="50000"/>
                <a:lumOff val="50000"/>
              </a:schemeClr>
            </a:solidFill>
          </a:ln>
        </p:spPr>
        <p:txBody>
          <a:bodyPr wrap="square" lIns="72000" rIns="72000" rtlCol="0">
            <a:spAutoFit/>
          </a:bodyPr>
          <a:lstStyle/>
          <a:p>
            <a:endParaRPr lang="en-US" altLang="ja-JP" sz="1050" dirty="0">
              <a:latin typeface="BIZ UDゴシック" panose="020B0400000000000000" pitchFamily="49" charset="-128"/>
              <a:ea typeface="BIZ UDゴシック" panose="020B0400000000000000" pitchFamily="49" charset="-128"/>
            </a:endParaRPr>
          </a:p>
          <a:p>
            <a:r>
              <a:rPr lang="ja-JP" altLang="en-US" sz="1050" dirty="0">
                <a:latin typeface="BIZ UDゴシック" panose="020B0400000000000000" pitchFamily="49" charset="-128"/>
                <a:ea typeface="BIZ UDゴシック" panose="020B0400000000000000" pitchFamily="49" charset="-128"/>
              </a:rPr>
              <a:t>３　介護予防事業の充実</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（１）介護予防の普及啓発の推進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（２）住民主体の介護予防活動支援の充実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（３）介護予防事業の充実</a:t>
            </a:r>
            <a:endParaRPr lang="en-US" altLang="ja-JP" sz="1000" dirty="0">
              <a:latin typeface="BIZ UDゴシック" panose="020B0400000000000000" pitchFamily="49" charset="-128"/>
              <a:ea typeface="BIZ UDゴシック" panose="020B0400000000000000" pitchFamily="49" charset="-128"/>
            </a:endParaRPr>
          </a:p>
          <a:p>
            <a:endParaRPr lang="en-US" altLang="ja-JP" sz="1000" dirty="0">
              <a:latin typeface="BIZ UDゴシック" panose="020B0400000000000000" pitchFamily="49" charset="-128"/>
              <a:ea typeface="BIZ UDゴシック" panose="020B0400000000000000" pitchFamily="49" charset="-128"/>
            </a:endParaRPr>
          </a:p>
        </p:txBody>
      </p:sp>
      <p:sp>
        <p:nvSpPr>
          <p:cNvPr id="4" name="フリーフォーム: 図形 3">
            <a:extLst>
              <a:ext uri="{FF2B5EF4-FFF2-40B4-BE49-F238E27FC236}">
                <a16:creationId xmlns:a16="http://schemas.microsoft.com/office/drawing/2014/main" id="{A30C333C-21D6-3E6A-541F-826C9BF665C8}"/>
              </a:ext>
            </a:extLst>
          </p:cNvPr>
          <p:cNvSpPr/>
          <p:nvPr/>
        </p:nvSpPr>
        <p:spPr>
          <a:xfrm>
            <a:off x="8834120" y="2029206"/>
            <a:ext cx="274320" cy="2979420"/>
          </a:xfrm>
          <a:custGeom>
            <a:avLst/>
            <a:gdLst>
              <a:gd name="connsiteX0" fmla="*/ 0 w 274320"/>
              <a:gd name="connsiteY0" fmla="*/ 0 h 2979420"/>
              <a:gd name="connsiteX1" fmla="*/ 274320 w 274320"/>
              <a:gd name="connsiteY1" fmla="*/ 0 h 2979420"/>
              <a:gd name="connsiteX2" fmla="*/ 274320 w 274320"/>
              <a:gd name="connsiteY2" fmla="*/ 2979420 h 2979420"/>
              <a:gd name="connsiteX3" fmla="*/ 45720 w 274320"/>
              <a:gd name="connsiteY3" fmla="*/ 2979420 h 2979420"/>
            </a:gdLst>
            <a:ahLst/>
            <a:cxnLst>
              <a:cxn ang="0">
                <a:pos x="connsiteX0" y="connsiteY0"/>
              </a:cxn>
              <a:cxn ang="0">
                <a:pos x="connsiteX1" y="connsiteY1"/>
              </a:cxn>
              <a:cxn ang="0">
                <a:pos x="connsiteX2" y="connsiteY2"/>
              </a:cxn>
              <a:cxn ang="0">
                <a:pos x="connsiteX3" y="connsiteY3"/>
              </a:cxn>
            </a:cxnLst>
            <a:rect l="l" t="t" r="r" b="b"/>
            <a:pathLst>
              <a:path w="274320" h="2979420">
                <a:moveTo>
                  <a:pt x="0" y="0"/>
                </a:moveTo>
                <a:lnTo>
                  <a:pt x="274320" y="0"/>
                </a:lnTo>
                <a:lnTo>
                  <a:pt x="274320" y="2979420"/>
                </a:lnTo>
                <a:lnTo>
                  <a:pt x="45720" y="2979420"/>
                </a:lnTo>
              </a:path>
            </a:pathLst>
          </a:custGeom>
          <a:noFill/>
          <a:ln w="34925">
            <a:solidFill>
              <a:schemeClr val="accent5"/>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矢印コネクタ 8">
            <a:extLst>
              <a:ext uri="{FF2B5EF4-FFF2-40B4-BE49-F238E27FC236}">
                <a16:creationId xmlns:a16="http://schemas.microsoft.com/office/drawing/2014/main" id="{D3A914CD-B06D-317A-552B-A25854E5ECCF}"/>
              </a:ext>
            </a:extLst>
          </p:cNvPr>
          <p:cNvCxnSpPr>
            <a:cxnSpLocks/>
          </p:cNvCxnSpPr>
          <p:nvPr/>
        </p:nvCxnSpPr>
        <p:spPr>
          <a:xfrm flipH="1">
            <a:off x="8841801" y="2321086"/>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23FDEE23-9E7C-F404-075F-FFF1E5177491}"/>
              </a:ext>
            </a:extLst>
          </p:cNvPr>
          <p:cNvCxnSpPr>
            <a:cxnSpLocks/>
          </p:cNvCxnSpPr>
          <p:nvPr/>
        </p:nvCxnSpPr>
        <p:spPr>
          <a:xfrm flipH="1">
            <a:off x="8841801" y="2680957"/>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C4C3D0EC-FD96-4094-5627-4EB533C1FB52}"/>
              </a:ext>
            </a:extLst>
          </p:cNvPr>
          <p:cNvCxnSpPr>
            <a:cxnSpLocks/>
          </p:cNvCxnSpPr>
          <p:nvPr/>
        </p:nvCxnSpPr>
        <p:spPr>
          <a:xfrm flipH="1">
            <a:off x="8829101" y="3057983"/>
            <a:ext cx="75431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8542D638-75CD-A365-91B7-97C040E21E80}"/>
              </a:ext>
            </a:extLst>
          </p:cNvPr>
          <p:cNvCxnSpPr>
            <a:cxnSpLocks/>
          </p:cNvCxnSpPr>
          <p:nvPr/>
        </p:nvCxnSpPr>
        <p:spPr>
          <a:xfrm flipH="1">
            <a:off x="8841801" y="3421946"/>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57CDC2A2-9C04-A9E5-1CF0-023E385E5093}"/>
              </a:ext>
            </a:extLst>
          </p:cNvPr>
          <p:cNvCxnSpPr>
            <a:cxnSpLocks/>
          </p:cNvCxnSpPr>
          <p:nvPr/>
        </p:nvCxnSpPr>
        <p:spPr>
          <a:xfrm flipH="1">
            <a:off x="8841801" y="3808449"/>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7766E5F4-FA63-8105-3A5D-509537A9EFEC}"/>
              </a:ext>
            </a:extLst>
          </p:cNvPr>
          <p:cNvCxnSpPr>
            <a:cxnSpLocks/>
          </p:cNvCxnSpPr>
          <p:nvPr/>
        </p:nvCxnSpPr>
        <p:spPr>
          <a:xfrm flipH="1">
            <a:off x="8841801" y="4158969"/>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6FB0B08F-782C-D689-ED4D-3551B5DE8175}"/>
              </a:ext>
            </a:extLst>
          </p:cNvPr>
          <p:cNvCxnSpPr>
            <a:cxnSpLocks/>
          </p:cNvCxnSpPr>
          <p:nvPr/>
        </p:nvCxnSpPr>
        <p:spPr>
          <a:xfrm flipH="1">
            <a:off x="8841801" y="4600929"/>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8" name="フリーフォーム: 図形 37">
            <a:extLst>
              <a:ext uri="{FF2B5EF4-FFF2-40B4-BE49-F238E27FC236}">
                <a16:creationId xmlns:a16="http://schemas.microsoft.com/office/drawing/2014/main" id="{4345DF0E-98A9-3B4F-125B-4ADA5C95329C}"/>
              </a:ext>
            </a:extLst>
          </p:cNvPr>
          <p:cNvSpPr/>
          <p:nvPr/>
        </p:nvSpPr>
        <p:spPr>
          <a:xfrm>
            <a:off x="5125720" y="2003806"/>
            <a:ext cx="228600" cy="1054100"/>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矢印コネクタ 38">
            <a:extLst>
              <a:ext uri="{FF2B5EF4-FFF2-40B4-BE49-F238E27FC236}">
                <a16:creationId xmlns:a16="http://schemas.microsoft.com/office/drawing/2014/main" id="{1356450B-85EB-5C68-B0B3-8334CAFB930C}"/>
              </a:ext>
            </a:extLst>
          </p:cNvPr>
          <p:cNvCxnSpPr>
            <a:cxnSpLocks/>
          </p:cNvCxnSpPr>
          <p:nvPr/>
        </p:nvCxnSpPr>
        <p:spPr>
          <a:xfrm flipH="1">
            <a:off x="4878841" y="2321086"/>
            <a:ext cx="461881"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544BE1E5-287D-02FB-E5C7-EDB4D74B60B7}"/>
              </a:ext>
            </a:extLst>
          </p:cNvPr>
          <p:cNvCxnSpPr/>
          <p:nvPr/>
        </p:nvCxnSpPr>
        <p:spPr>
          <a:xfrm>
            <a:off x="5133340" y="2680957"/>
            <a:ext cx="276859"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D74C518C-4815-42E8-016F-A10F62C878B2}"/>
              </a:ext>
            </a:extLst>
          </p:cNvPr>
          <p:cNvSpPr txBox="1"/>
          <p:nvPr/>
        </p:nvSpPr>
        <p:spPr>
          <a:xfrm>
            <a:off x="9307119" y="2620661"/>
            <a:ext cx="2487898" cy="1015663"/>
          </a:xfrm>
          <a:prstGeom prst="rect">
            <a:avLst/>
          </a:prstGeom>
          <a:solidFill>
            <a:schemeClr val="bg1"/>
          </a:solidFill>
          <a:ln w="28575">
            <a:solidFill>
              <a:schemeClr val="accent5"/>
            </a:solidFill>
          </a:ln>
        </p:spPr>
        <p:txBody>
          <a:bodyPr wrap="square" lIns="72000" rIns="72000" rtlCol="0">
            <a:spAutoFit/>
          </a:bodyPr>
          <a:lstStyle/>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高齢者が生きがいを持って健康に暮らしています</a:t>
            </a:r>
            <a:endParaRPr kumimoji="1" lang="en-US" altLang="ja-JP" sz="1000" dirty="0">
              <a:latin typeface="BIZ UDゴシック" panose="020B0400000000000000" pitchFamily="49" charset="-128"/>
              <a:ea typeface="BIZ UDゴシック" panose="020B0400000000000000" pitchFamily="49" charset="-128"/>
            </a:endParaRPr>
          </a:p>
          <a:p>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元気なうちから主体的・継続的に介護予防に取り組んでいる市民が増えています</a:t>
            </a:r>
          </a:p>
        </p:txBody>
      </p:sp>
      <p:sp>
        <p:nvSpPr>
          <p:cNvPr id="46" name="フリーフォーム: 図形 45">
            <a:extLst>
              <a:ext uri="{FF2B5EF4-FFF2-40B4-BE49-F238E27FC236}">
                <a16:creationId xmlns:a16="http://schemas.microsoft.com/office/drawing/2014/main" id="{D37F3A65-D7FB-92CC-8A58-69D9D0D66DBA}"/>
              </a:ext>
            </a:extLst>
          </p:cNvPr>
          <p:cNvSpPr/>
          <p:nvPr/>
        </p:nvSpPr>
        <p:spPr>
          <a:xfrm>
            <a:off x="5125720" y="3420869"/>
            <a:ext cx="228600" cy="381969"/>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 name="直線矢印コネクタ 52">
            <a:extLst>
              <a:ext uri="{FF2B5EF4-FFF2-40B4-BE49-F238E27FC236}">
                <a16:creationId xmlns:a16="http://schemas.microsoft.com/office/drawing/2014/main" id="{37418BA0-6469-6442-26AB-4DE13C429222}"/>
              </a:ext>
            </a:extLst>
          </p:cNvPr>
          <p:cNvCxnSpPr>
            <a:cxnSpLocks/>
          </p:cNvCxnSpPr>
          <p:nvPr/>
        </p:nvCxnSpPr>
        <p:spPr>
          <a:xfrm flipH="1">
            <a:off x="4850194" y="3614302"/>
            <a:ext cx="275526"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62" name="フリーフォーム: 図形 61">
            <a:extLst>
              <a:ext uri="{FF2B5EF4-FFF2-40B4-BE49-F238E27FC236}">
                <a16:creationId xmlns:a16="http://schemas.microsoft.com/office/drawing/2014/main" id="{DF22CE46-AD70-73B5-52B0-9784B15AE908}"/>
              </a:ext>
            </a:extLst>
          </p:cNvPr>
          <p:cNvSpPr/>
          <p:nvPr/>
        </p:nvSpPr>
        <p:spPr>
          <a:xfrm>
            <a:off x="5125720" y="4174991"/>
            <a:ext cx="228600" cy="833635"/>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フリーフォーム: 図形 62">
            <a:extLst>
              <a:ext uri="{FF2B5EF4-FFF2-40B4-BE49-F238E27FC236}">
                <a16:creationId xmlns:a16="http://schemas.microsoft.com/office/drawing/2014/main" id="{B132F116-890F-CB39-949B-8CB1426CE091}"/>
              </a:ext>
            </a:extLst>
          </p:cNvPr>
          <p:cNvSpPr/>
          <p:nvPr/>
        </p:nvSpPr>
        <p:spPr>
          <a:xfrm>
            <a:off x="8868410" y="5678135"/>
            <a:ext cx="274320" cy="2875508"/>
          </a:xfrm>
          <a:custGeom>
            <a:avLst/>
            <a:gdLst>
              <a:gd name="connsiteX0" fmla="*/ 0 w 274320"/>
              <a:gd name="connsiteY0" fmla="*/ 0 h 2979420"/>
              <a:gd name="connsiteX1" fmla="*/ 274320 w 274320"/>
              <a:gd name="connsiteY1" fmla="*/ 0 h 2979420"/>
              <a:gd name="connsiteX2" fmla="*/ 274320 w 274320"/>
              <a:gd name="connsiteY2" fmla="*/ 2979420 h 2979420"/>
              <a:gd name="connsiteX3" fmla="*/ 45720 w 274320"/>
              <a:gd name="connsiteY3" fmla="*/ 2979420 h 2979420"/>
            </a:gdLst>
            <a:ahLst/>
            <a:cxnLst>
              <a:cxn ang="0">
                <a:pos x="connsiteX0" y="connsiteY0"/>
              </a:cxn>
              <a:cxn ang="0">
                <a:pos x="connsiteX1" y="connsiteY1"/>
              </a:cxn>
              <a:cxn ang="0">
                <a:pos x="connsiteX2" y="connsiteY2"/>
              </a:cxn>
              <a:cxn ang="0">
                <a:pos x="connsiteX3" y="connsiteY3"/>
              </a:cxn>
            </a:cxnLst>
            <a:rect l="l" t="t" r="r" b="b"/>
            <a:pathLst>
              <a:path w="274320" h="2979420">
                <a:moveTo>
                  <a:pt x="0" y="0"/>
                </a:moveTo>
                <a:lnTo>
                  <a:pt x="274320" y="0"/>
                </a:lnTo>
                <a:lnTo>
                  <a:pt x="274320" y="2979420"/>
                </a:lnTo>
                <a:lnTo>
                  <a:pt x="45720" y="2979420"/>
                </a:lnTo>
              </a:path>
            </a:pathLst>
          </a:custGeom>
          <a:noFill/>
          <a:ln w="34925">
            <a:solidFill>
              <a:schemeClr val="accent5"/>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 name="直線矢印コネクタ 63">
            <a:extLst>
              <a:ext uri="{FF2B5EF4-FFF2-40B4-BE49-F238E27FC236}">
                <a16:creationId xmlns:a16="http://schemas.microsoft.com/office/drawing/2014/main" id="{9080CD22-FA41-C796-9E36-5CE4C5461B6E}"/>
              </a:ext>
            </a:extLst>
          </p:cNvPr>
          <p:cNvCxnSpPr>
            <a:cxnSpLocks/>
          </p:cNvCxnSpPr>
          <p:nvPr/>
        </p:nvCxnSpPr>
        <p:spPr>
          <a:xfrm flipH="1">
            <a:off x="8876091" y="6048729"/>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63BFB58E-07B5-063E-D322-9142C5AB598E}"/>
              </a:ext>
            </a:extLst>
          </p:cNvPr>
          <p:cNvCxnSpPr>
            <a:cxnSpLocks/>
          </p:cNvCxnSpPr>
          <p:nvPr/>
        </p:nvCxnSpPr>
        <p:spPr>
          <a:xfrm flipH="1">
            <a:off x="8876091" y="6461026"/>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7" name="直線矢印コネクタ 86">
            <a:extLst>
              <a:ext uri="{FF2B5EF4-FFF2-40B4-BE49-F238E27FC236}">
                <a16:creationId xmlns:a16="http://schemas.microsoft.com/office/drawing/2014/main" id="{A7217265-4BB6-6E58-D7CE-2341405ACC49}"/>
              </a:ext>
            </a:extLst>
          </p:cNvPr>
          <p:cNvCxnSpPr>
            <a:cxnSpLocks/>
          </p:cNvCxnSpPr>
          <p:nvPr/>
        </p:nvCxnSpPr>
        <p:spPr>
          <a:xfrm flipH="1">
            <a:off x="8876091" y="6927345"/>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1" name="直線矢印コネクタ 90">
            <a:extLst>
              <a:ext uri="{FF2B5EF4-FFF2-40B4-BE49-F238E27FC236}">
                <a16:creationId xmlns:a16="http://schemas.microsoft.com/office/drawing/2014/main" id="{FD4FEF5D-2CBA-553F-31B1-C79CCD5A608D}"/>
              </a:ext>
            </a:extLst>
          </p:cNvPr>
          <p:cNvCxnSpPr>
            <a:cxnSpLocks/>
          </p:cNvCxnSpPr>
          <p:nvPr/>
        </p:nvCxnSpPr>
        <p:spPr>
          <a:xfrm flipH="1">
            <a:off x="8876091" y="7493032"/>
            <a:ext cx="527311"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B09C5AD0-7086-374A-8ECE-05EFA9A64CC7}"/>
              </a:ext>
            </a:extLst>
          </p:cNvPr>
          <p:cNvSpPr txBox="1"/>
          <p:nvPr/>
        </p:nvSpPr>
        <p:spPr>
          <a:xfrm>
            <a:off x="9320852" y="6953225"/>
            <a:ext cx="2475467" cy="1169551"/>
          </a:xfrm>
          <a:prstGeom prst="rect">
            <a:avLst/>
          </a:prstGeom>
          <a:solidFill>
            <a:schemeClr val="bg1"/>
          </a:solidFill>
          <a:ln w="28575">
            <a:solidFill>
              <a:schemeClr val="accent5"/>
            </a:solidFill>
          </a:ln>
        </p:spPr>
        <p:txBody>
          <a:bodyPr wrap="square" lIns="72000" rIns="72000" rtlCol="0">
            <a:spAutoFit/>
          </a:bodyPr>
          <a:lstStyle/>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地域包括支援センターが地域包括ケアシステムの中核機関としての機能を果たしています</a:t>
            </a:r>
            <a:endParaRPr kumimoji="1" lang="en-US" altLang="ja-JP" sz="1000" dirty="0">
              <a:latin typeface="BIZ UDゴシック" panose="020B0400000000000000" pitchFamily="49" charset="-128"/>
              <a:ea typeface="BIZ UDゴシック" panose="020B0400000000000000" pitchFamily="49" charset="-128"/>
            </a:endParaRPr>
          </a:p>
          <a:p>
            <a:endParaRPr kumimoji="1" lang="en-US" altLang="ja-JP" sz="1000" dirty="0">
              <a:latin typeface="BIZ UDゴシック" panose="020B0400000000000000" pitchFamily="49" charset="-128"/>
              <a:ea typeface="BIZ UDゴシック" panose="020B0400000000000000" pitchFamily="49" charset="-128"/>
            </a:endParaRPr>
          </a:p>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医療と介護が両方必要な状態になっても、最後まで自分らしい暮らしができています</a:t>
            </a:r>
          </a:p>
        </p:txBody>
      </p:sp>
      <p:cxnSp>
        <p:nvCxnSpPr>
          <p:cNvPr id="94" name="直線矢印コネクタ 93">
            <a:extLst>
              <a:ext uri="{FF2B5EF4-FFF2-40B4-BE49-F238E27FC236}">
                <a16:creationId xmlns:a16="http://schemas.microsoft.com/office/drawing/2014/main" id="{490F3725-C0F7-7DA9-2E8D-9BBFA2474AAD}"/>
              </a:ext>
            </a:extLst>
          </p:cNvPr>
          <p:cNvCxnSpPr>
            <a:cxnSpLocks/>
          </p:cNvCxnSpPr>
          <p:nvPr/>
        </p:nvCxnSpPr>
        <p:spPr>
          <a:xfrm flipH="1">
            <a:off x="8876091" y="8013195"/>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95" name="フリーフォーム: 図形 94">
            <a:extLst>
              <a:ext uri="{FF2B5EF4-FFF2-40B4-BE49-F238E27FC236}">
                <a16:creationId xmlns:a16="http://schemas.microsoft.com/office/drawing/2014/main" id="{E025FE2C-730F-46A3-44AD-1BD732EE4FF9}"/>
              </a:ext>
            </a:extLst>
          </p:cNvPr>
          <p:cNvSpPr/>
          <p:nvPr/>
        </p:nvSpPr>
        <p:spPr>
          <a:xfrm>
            <a:off x="5125720" y="5661103"/>
            <a:ext cx="228600" cy="724340"/>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フリーフォーム: 図形 95">
            <a:extLst>
              <a:ext uri="{FF2B5EF4-FFF2-40B4-BE49-F238E27FC236}">
                <a16:creationId xmlns:a16="http://schemas.microsoft.com/office/drawing/2014/main" id="{649F4D56-0E2E-48B5-AA40-EF0C0549953E}"/>
              </a:ext>
            </a:extLst>
          </p:cNvPr>
          <p:cNvSpPr/>
          <p:nvPr/>
        </p:nvSpPr>
        <p:spPr>
          <a:xfrm>
            <a:off x="5125720" y="6484782"/>
            <a:ext cx="228600" cy="480193"/>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フリーフォーム: 図形 97">
            <a:extLst>
              <a:ext uri="{FF2B5EF4-FFF2-40B4-BE49-F238E27FC236}">
                <a16:creationId xmlns:a16="http://schemas.microsoft.com/office/drawing/2014/main" id="{8E7E44A0-FFB1-BFC9-C7A3-4FFBF42F4BB2}"/>
              </a:ext>
            </a:extLst>
          </p:cNvPr>
          <p:cNvSpPr/>
          <p:nvPr/>
        </p:nvSpPr>
        <p:spPr>
          <a:xfrm>
            <a:off x="5125720" y="7437513"/>
            <a:ext cx="228600" cy="1116129"/>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 name="直線矢印コネクタ 98">
            <a:extLst>
              <a:ext uri="{FF2B5EF4-FFF2-40B4-BE49-F238E27FC236}">
                <a16:creationId xmlns:a16="http://schemas.microsoft.com/office/drawing/2014/main" id="{5CF020EB-4FA1-B0A7-C11E-28E744E3E6C8}"/>
              </a:ext>
            </a:extLst>
          </p:cNvPr>
          <p:cNvCxnSpPr>
            <a:cxnSpLocks/>
          </p:cNvCxnSpPr>
          <p:nvPr/>
        </p:nvCxnSpPr>
        <p:spPr>
          <a:xfrm flipH="1">
            <a:off x="4883149" y="8013195"/>
            <a:ext cx="48133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2DECDEAE-F7A0-76C6-A4B0-4BF2B283CFEB}"/>
              </a:ext>
            </a:extLst>
          </p:cNvPr>
          <p:cNvSpPr txBox="1"/>
          <p:nvPr/>
        </p:nvSpPr>
        <p:spPr>
          <a:xfrm>
            <a:off x="5245659" y="3227112"/>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高齢者が自らの目的や体力等に応じたスポーツ活動に</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取り組んでいます</a:t>
            </a:r>
            <a:endParaRPr lang="en-US" altLang="ja-JP" sz="1000" dirty="0">
              <a:latin typeface="BIZ UDゴシック" panose="020B0400000000000000" pitchFamily="49" charset="-128"/>
              <a:ea typeface="BIZ UDゴシック" panose="020B0400000000000000" pitchFamily="49" charset="-128"/>
            </a:endParaRPr>
          </a:p>
        </p:txBody>
      </p:sp>
      <p:sp>
        <p:nvSpPr>
          <p:cNvPr id="27" name="テキスト ボックス 26">
            <a:extLst>
              <a:ext uri="{FF2B5EF4-FFF2-40B4-BE49-F238E27FC236}">
                <a16:creationId xmlns:a16="http://schemas.microsoft.com/office/drawing/2014/main" id="{E864E42B-E037-E0D5-2016-1DBF9C20C983}"/>
              </a:ext>
            </a:extLst>
          </p:cNvPr>
          <p:cNvSpPr txBox="1"/>
          <p:nvPr/>
        </p:nvSpPr>
        <p:spPr>
          <a:xfrm>
            <a:off x="5272507" y="5474498"/>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○地域包括支援センターが、地域包括ケアシステムの中核的</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な機関としての機能を果たしています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30" name="テキスト ボックス 29">
            <a:extLst>
              <a:ext uri="{FF2B5EF4-FFF2-40B4-BE49-F238E27FC236}">
                <a16:creationId xmlns:a16="http://schemas.microsoft.com/office/drawing/2014/main" id="{FF807E26-CE63-EC87-3ADA-5C158BF63A04}"/>
              </a:ext>
            </a:extLst>
          </p:cNvPr>
          <p:cNvSpPr txBox="1"/>
          <p:nvPr/>
        </p:nvSpPr>
        <p:spPr>
          <a:xfrm>
            <a:off x="5264241" y="6715863"/>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高齢者自身が、生活支援の担い手として活動し、地域で</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支え合う関係ができています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37" name="テキスト ボックス 36">
            <a:extLst>
              <a:ext uri="{FF2B5EF4-FFF2-40B4-BE49-F238E27FC236}">
                <a16:creationId xmlns:a16="http://schemas.microsoft.com/office/drawing/2014/main" id="{19DE06A2-27A7-D46F-1ED8-A9B279315155}"/>
              </a:ext>
            </a:extLst>
          </p:cNvPr>
          <p:cNvSpPr txBox="1"/>
          <p:nvPr/>
        </p:nvSpPr>
        <p:spPr>
          <a:xfrm>
            <a:off x="5242909" y="3963519"/>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○介護予防に関心を持ち、介護予防事業に参加する市民が</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増えています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40" name="テキスト ボックス 39">
            <a:extLst>
              <a:ext uri="{FF2B5EF4-FFF2-40B4-BE49-F238E27FC236}">
                <a16:creationId xmlns:a16="http://schemas.microsoft.com/office/drawing/2014/main" id="{3512F925-33F2-EDF9-506D-EC431BE29325}"/>
              </a:ext>
            </a:extLst>
          </p:cNvPr>
          <p:cNvSpPr txBox="1"/>
          <p:nvPr/>
        </p:nvSpPr>
        <p:spPr>
          <a:xfrm>
            <a:off x="5250091" y="4423810"/>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○元気なうちから主体的・継続的に介護予防に取り組んで</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いる市民が増えています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43" name="テキスト ボックス 42">
            <a:extLst>
              <a:ext uri="{FF2B5EF4-FFF2-40B4-BE49-F238E27FC236}">
                <a16:creationId xmlns:a16="http://schemas.microsoft.com/office/drawing/2014/main" id="{02890C34-EA76-600B-6978-334DBDE9B06A}"/>
              </a:ext>
            </a:extLst>
          </p:cNvPr>
          <p:cNvSpPr txBox="1"/>
          <p:nvPr/>
        </p:nvSpPr>
        <p:spPr>
          <a:xfrm>
            <a:off x="5253608" y="4876476"/>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○効果的・効率的な介護予防事業が実施されています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74" name="テキスト ボックス 73">
            <a:extLst>
              <a:ext uri="{FF2B5EF4-FFF2-40B4-BE49-F238E27FC236}">
                <a16:creationId xmlns:a16="http://schemas.microsoft.com/office/drawing/2014/main" id="{47AC2E85-BDEB-0A17-7461-FA621D36A578}"/>
              </a:ext>
            </a:extLst>
          </p:cNvPr>
          <p:cNvSpPr txBox="1"/>
          <p:nvPr/>
        </p:nvSpPr>
        <p:spPr>
          <a:xfrm>
            <a:off x="5265453" y="7182449"/>
            <a:ext cx="3600000" cy="553998"/>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○在宅医療と介護の連携や、在宅医療推進のための環境</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a:t>
            </a:r>
            <a:r>
              <a:rPr lang="ja-JP" altLang="en-US" sz="1000" dirty="0" err="1">
                <a:latin typeface="BIZ UDゴシック" panose="020B0400000000000000" pitchFamily="49" charset="-128"/>
                <a:ea typeface="BIZ UDゴシック" panose="020B0400000000000000" pitchFamily="49" charset="-128"/>
              </a:rPr>
              <a:t>づ</a:t>
            </a:r>
            <a:r>
              <a:rPr lang="ja-JP" altLang="en-US" sz="1000" dirty="0">
                <a:latin typeface="BIZ UDゴシック" panose="020B0400000000000000" pitchFamily="49" charset="-128"/>
                <a:ea typeface="BIZ UDゴシック" panose="020B0400000000000000" pitchFamily="49" charset="-128"/>
              </a:rPr>
              <a:t>くりが進み、医療機関と介護サービス事業者などの</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ネットワークができています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75" name="テキスト ボックス 74">
            <a:extLst>
              <a:ext uri="{FF2B5EF4-FFF2-40B4-BE49-F238E27FC236}">
                <a16:creationId xmlns:a16="http://schemas.microsoft.com/office/drawing/2014/main" id="{91A6145C-C0F9-A98B-327A-90DDDDCAB294}"/>
              </a:ext>
            </a:extLst>
          </p:cNvPr>
          <p:cNvSpPr txBox="1"/>
          <p:nvPr/>
        </p:nvSpPr>
        <p:spPr>
          <a:xfrm>
            <a:off x="5263122" y="8276645"/>
            <a:ext cx="3600000" cy="553998"/>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在宅療養等に関する啓発や情報発信、相談支援が充実し、</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かかりつけ医・かかりつけ歯科医・かかりつけ薬局の定着</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が図られています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2DECDEAE-F7A0-76C6-A4B0-4BF2B283CFEB}"/>
              </a:ext>
            </a:extLst>
          </p:cNvPr>
          <p:cNvSpPr txBox="1"/>
          <p:nvPr/>
        </p:nvSpPr>
        <p:spPr>
          <a:xfrm>
            <a:off x="5241801" y="3679387"/>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○健康づくりの推進が図られています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57" name="テキスト ボックス 56">
            <a:extLst>
              <a:ext uri="{FF2B5EF4-FFF2-40B4-BE49-F238E27FC236}">
                <a16:creationId xmlns:a16="http://schemas.microsoft.com/office/drawing/2014/main" id="{E864E42B-E037-E0D5-2016-1DBF9C20C983}"/>
              </a:ext>
            </a:extLst>
          </p:cNvPr>
          <p:cNvSpPr txBox="1"/>
          <p:nvPr/>
        </p:nvSpPr>
        <p:spPr>
          <a:xfrm>
            <a:off x="5266230" y="5926592"/>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○より地域に密着したところで相談支援が実施されています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59" name="テキスト ボックス 58">
            <a:extLst>
              <a:ext uri="{FF2B5EF4-FFF2-40B4-BE49-F238E27FC236}">
                <a16:creationId xmlns:a16="http://schemas.microsoft.com/office/drawing/2014/main" id="{E864E42B-E037-E0D5-2016-1DBF9C20C983}"/>
              </a:ext>
            </a:extLst>
          </p:cNvPr>
          <p:cNvSpPr txBox="1"/>
          <p:nvPr/>
        </p:nvSpPr>
        <p:spPr>
          <a:xfrm>
            <a:off x="5264241" y="6227895"/>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○高齢者を地域で見守る体制と高齢者の状態に応じた包括的</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なケアを行える体制が構築されています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60" name="テキスト ボックス 59">
            <a:extLst>
              <a:ext uri="{FF2B5EF4-FFF2-40B4-BE49-F238E27FC236}">
                <a16:creationId xmlns:a16="http://schemas.microsoft.com/office/drawing/2014/main" id="{47AC2E85-BDEB-0A17-7461-FA621D36A578}"/>
              </a:ext>
            </a:extLst>
          </p:cNvPr>
          <p:cNvSpPr txBox="1"/>
          <p:nvPr/>
        </p:nvSpPr>
        <p:spPr>
          <a:xfrm>
            <a:off x="5262557" y="7801995"/>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○医療と介護が両方必要な状態になっても、最期まで自分　</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らしい暮らしができています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04212D07-7D45-B109-50E8-068C74227DAC}"/>
              </a:ext>
            </a:extLst>
          </p:cNvPr>
          <p:cNvSpPr txBox="1"/>
          <p:nvPr/>
        </p:nvSpPr>
        <p:spPr>
          <a:xfrm>
            <a:off x="5241801" y="1900325"/>
            <a:ext cx="3600000" cy="246221"/>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高齢者自身が主体的に生きがいづく</a:t>
            </a:r>
            <a:r>
              <a:rPr lang="ja-JP" altLang="en-US" sz="1000" dirty="0" err="1">
                <a:latin typeface="BIZ UDゴシック" panose="020B0400000000000000" pitchFamily="49" charset="-128"/>
                <a:ea typeface="BIZ UDゴシック" panose="020B0400000000000000" pitchFamily="49" charset="-128"/>
              </a:rPr>
              <a:t>りを</a:t>
            </a:r>
            <a:r>
              <a:rPr lang="ja-JP" altLang="en-US" sz="1000" dirty="0">
                <a:latin typeface="BIZ UDゴシック" panose="020B0400000000000000" pitchFamily="49" charset="-128"/>
                <a:ea typeface="BIZ UDゴシック" panose="020B0400000000000000" pitchFamily="49" charset="-128"/>
              </a:rPr>
              <a:t>行っています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48" name="テキスト ボックス 47">
            <a:extLst>
              <a:ext uri="{FF2B5EF4-FFF2-40B4-BE49-F238E27FC236}">
                <a16:creationId xmlns:a16="http://schemas.microsoft.com/office/drawing/2014/main" id="{04212D07-7D45-B109-50E8-068C74227DAC}"/>
              </a:ext>
            </a:extLst>
          </p:cNvPr>
          <p:cNvSpPr txBox="1"/>
          <p:nvPr/>
        </p:nvSpPr>
        <p:spPr>
          <a:xfrm>
            <a:off x="5241801" y="2202328"/>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○生涯学習活動に取り組む高齢者が増えています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50" name="テキスト ボックス 49">
            <a:extLst>
              <a:ext uri="{FF2B5EF4-FFF2-40B4-BE49-F238E27FC236}">
                <a16:creationId xmlns:a16="http://schemas.microsoft.com/office/drawing/2014/main" id="{04212D07-7D45-B109-50E8-068C74227DAC}"/>
              </a:ext>
            </a:extLst>
          </p:cNvPr>
          <p:cNvSpPr txBox="1"/>
          <p:nvPr/>
        </p:nvSpPr>
        <p:spPr>
          <a:xfrm>
            <a:off x="5244301" y="2493847"/>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○多様な地域活動を行うことにより、地域コミュニティの</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形成が図られています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54" name="テキスト ボックス 53">
            <a:extLst>
              <a:ext uri="{FF2B5EF4-FFF2-40B4-BE49-F238E27FC236}">
                <a16:creationId xmlns:a16="http://schemas.microsoft.com/office/drawing/2014/main" id="{04212D07-7D45-B109-50E8-068C74227DAC}"/>
              </a:ext>
            </a:extLst>
          </p:cNvPr>
          <p:cNvSpPr txBox="1"/>
          <p:nvPr/>
        </p:nvSpPr>
        <p:spPr>
          <a:xfrm>
            <a:off x="5242909" y="2935408"/>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○就労機会の確保ができています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24" name="テキスト ボックス 23">
            <a:extLst>
              <a:ext uri="{FF2B5EF4-FFF2-40B4-BE49-F238E27FC236}">
                <a16:creationId xmlns:a16="http://schemas.microsoft.com/office/drawing/2014/main" id="{418C4C38-F218-143C-AA23-B69973342C15}"/>
              </a:ext>
            </a:extLst>
          </p:cNvPr>
          <p:cNvSpPr txBox="1"/>
          <p:nvPr/>
        </p:nvSpPr>
        <p:spPr>
          <a:xfrm>
            <a:off x="12046371" y="1651300"/>
            <a:ext cx="360850" cy="7278578"/>
          </a:xfrm>
          <a:prstGeom prst="rect">
            <a:avLst/>
          </a:prstGeom>
          <a:solidFill>
            <a:srgbClr val="2F5597"/>
          </a:solidFill>
          <a:ln w="6350">
            <a:noFill/>
          </a:ln>
        </p:spPr>
        <p:txBody>
          <a:bodyPr vert="eaVert" wrap="square" lIns="72000" rIns="72000" rtlCol="0">
            <a:spAutoFit/>
          </a:bodyPr>
          <a:lstStyle/>
          <a:p>
            <a:pPr algn="ctr"/>
            <a:r>
              <a:rPr kumimoji="1" lang="ja-JP" altLang="en-US" sz="1400" dirty="0">
                <a:solidFill>
                  <a:schemeClr val="bg1"/>
                </a:solidFill>
                <a:latin typeface="BIZ UDゴシック" panose="020B0400000000000000" pitchFamily="49" charset="-128"/>
                <a:ea typeface="BIZ UDゴシック" panose="020B0400000000000000" pitchFamily="49" charset="-128"/>
              </a:rPr>
              <a:t>身近な地域で共にいきいきと安心・安全に暮らせるまち～ずっと吹田で、ずっと元気に～</a:t>
            </a:r>
          </a:p>
        </p:txBody>
      </p:sp>
      <p:sp>
        <p:nvSpPr>
          <p:cNvPr id="6" name="テキスト ボックス 5">
            <a:extLst>
              <a:ext uri="{FF2B5EF4-FFF2-40B4-BE49-F238E27FC236}">
                <a16:creationId xmlns:a16="http://schemas.microsoft.com/office/drawing/2014/main" id="{278956E8-3D98-4888-047F-DA64867D2367}"/>
              </a:ext>
            </a:extLst>
          </p:cNvPr>
          <p:cNvSpPr txBox="1"/>
          <p:nvPr/>
        </p:nvSpPr>
        <p:spPr>
          <a:xfrm>
            <a:off x="3585639" y="358234"/>
            <a:ext cx="5498701" cy="307777"/>
          </a:xfrm>
          <a:prstGeom prst="rect">
            <a:avLst/>
          </a:prstGeom>
          <a:noFill/>
        </p:spPr>
        <p:txBody>
          <a:bodyPr wrap="square" rtlCol="0">
            <a:spAutoFit/>
          </a:bodyPr>
          <a:lstStyle/>
          <a:p>
            <a:pPr algn="ctr"/>
            <a:r>
              <a:rPr kumimoji="1" lang="ja-JP" altLang="en-US" sz="1400" dirty="0">
                <a:latin typeface="BIZ UDゴシック" panose="020B0400000000000000" pitchFamily="49" charset="-128"/>
                <a:ea typeface="BIZ UDゴシック" panose="020B0400000000000000" pitchFamily="49" charset="-128"/>
              </a:rPr>
              <a:t>第</a:t>
            </a:r>
            <a:r>
              <a:rPr kumimoji="1" lang="en-US" altLang="ja-JP" sz="1400" dirty="0">
                <a:latin typeface="BIZ UDゴシック" panose="020B0400000000000000" pitchFamily="49" charset="-128"/>
                <a:ea typeface="BIZ UDゴシック" panose="020B0400000000000000" pitchFamily="49" charset="-128"/>
              </a:rPr>
              <a:t>10</a:t>
            </a:r>
            <a:r>
              <a:rPr kumimoji="1" lang="ja-JP" altLang="en-US" sz="1400" dirty="0">
                <a:latin typeface="BIZ UDゴシック" panose="020B0400000000000000" pitchFamily="49" charset="-128"/>
                <a:ea typeface="BIZ UDゴシック" panose="020B0400000000000000" pitchFamily="49" charset="-128"/>
              </a:rPr>
              <a:t>期吹田健やか年輪プランにおけるロジックモデル案</a:t>
            </a:r>
          </a:p>
        </p:txBody>
      </p:sp>
      <p:sp>
        <p:nvSpPr>
          <p:cNvPr id="8" name="テキスト ボックス 7">
            <a:extLst>
              <a:ext uri="{FF2B5EF4-FFF2-40B4-BE49-F238E27FC236}">
                <a16:creationId xmlns:a16="http://schemas.microsoft.com/office/drawing/2014/main" id="{8D9D86D2-DC5E-0F6D-3091-633D29345BAC}"/>
              </a:ext>
            </a:extLst>
          </p:cNvPr>
          <p:cNvSpPr txBox="1"/>
          <p:nvPr/>
        </p:nvSpPr>
        <p:spPr>
          <a:xfrm>
            <a:off x="11239500" y="358234"/>
            <a:ext cx="1135270" cy="307777"/>
          </a:xfrm>
          <a:prstGeom prst="rect">
            <a:avLst/>
          </a:prstGeom>
          <a:noFill/>
          <a:ln>
            <a:solidFill>
              <a:schemeClr val="accent1"/>
            </a:solidFill>
          </a:ln>
        </p:spPr>
        <p:txBody>
          <a:bodyPr wrap="square" rtlCol="0">
            <a:spAutoFit/>
          </a:bodyPr>
          <a:lstStyle/>
          <a:p>
            <a:pPr algn="ct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資料３</a:t>
            </a:r>
          </a:p>
        </p:txBody>
      </p:sp>
      <p:sp>
        <p:nvSpPr>
          <p:cNvPr id="10" name="四角形: 角を丸くする 9">
            <a:extLst>
              <a:ext uri="{FF2B5EF4-FFF2-40B4-BE49-F238E27FC236}">
                <a16:creationId xmlns:a16="http://schemas.microsoft.com/office/drawing/2014/main" id="{915D466F-0022-23E9-914A-70092F8D2FA1}"/>
              </a:ext>
            </a:extLst>
          </p:cNvPr>
          <p:cNvSpPr/>
          <p:nvPr/>
        </p:nvSpPr>
        <p:spPr>
          <a:xfrm flipH="1">
            <a:off x="469975" y="1483275"/>
            <a:ext cx="701553" cy="7699913"/>
          </a:xfrm>
          <a:prstGeom prst="round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800" dirty="0">
                <a:solidFill>
                  <a:schemeClr val="bg1"/>
                </a:solidFill>
                <a:latin typeface="BIZ UDゴシック" panose="020B0400000000000000" pitchFamily="49" charset="-128"/>
                <a:ea typeface="BIZ UDゴシック" panose="020B0400000000000000" pitchFamily="49" charset="-128"/>
              </a:rPr>
              <a:t>各目標において「</a:t>
            </a:r>
            <a:r>
              <a:rPr lang="ja-JP" altLang="en-US" b="1" u="sng" dirty="0">
                <a:solidFill>
                  <a:schemeClr val="accent4"/>
                </a:solidFill>
                <a:latin typeface="BIZ UDゴシック" panose="020B0400000000000000" pitchFamily="49" charset="-128"/>
                <a:ea typeface="BIZ UDゴシック" panose="020B0400000000000000" pitchFamily="49" charset="-128"/>
              </a:rPr>
              <a:t>身寄りのない高齢者に対する支援</a:t>
            </a:r>
            <a:r>
              <a:rPr lang="ja-JP" altLang="en-US" sz="1800" b="1" dirty="0">
                <a:solidFill>
                  <a:schemeClr val="bg1"/>
                </a:solidFill>
                <a:latin typeface="BIZ UDゴシック" panose="020B0400000000000000" pitchFamily="49" charset="-128"/>
                <a:ea typeface="BIZ UDゴシック" panose="020B0400000000000000" pitchFamily="49" charset="-128"/>
              </a:rPr>
              <a:t>」の</a:t>
            </a:r>
            <a:r>
              <a:rPr lang="ja-JP" altLang="en-US" sz="1800" dirty="0">
                <a:solidFill>
                  <a:schemeClr val="bg1"/>
                </a:solidFill>
                <a:latin typeface="BIZ UDゴシック" panose="020B0400000000000000" pitchFamily="49" charset="-128"/>
                <a:ea typeface="BIZ UDゴシック" panose="020B0400000000000000" pitchFamily="49" charset="-128"/>
              </a:rPr>
              <a:t>視点を盛り込む</a:t>
            </a:r>
            <a:endParaRPr kumimoji="1" lang="ja-JP" altLang="en-US" sz="1800" dirty="0">
              <a:solidFill>
                <a:schemeClr val="bg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866116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リーフォーム: 図形 4">
            <a:extLst>
              <a:ext uri="{FF2B5EF4-FFF2-40B4-BE49-F238E27FC236}">
                <a16:creationId xmlns:a16="http://schemas.microsoft.com/office/drawing/2014/main" id="{68BD3CA3-B415-6A6A-814D-35C69ADA18A2}"/>
              </a:ext>
            </a:extLst>
          </p:cNvPr>
          <p:cNvSpPr/>
          <p:nvPr/>
        </p:nvSpPr>
        <p:spPr>
          <a:xfrm>
            <a:off x="5194214" y="987485"/>
            <a:ext cx="228600" cy="324348"/>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 name="直線矢印コネクタ 40">
            <a:extLst>
              <a:ext uri="{FF2B5EF4-FFF2-40B4-BE49-F238E27FC236}">
                <a16:creationId xmlns:a16="http://schemas.microsoft.com/office/drawing/2014/main" id="{4116C045-16BF-B12D-FA92-5B5C9F21A216}"/>
              </a:ext>
            </a:extLst>
          </p:cNvPr>
          <p:cNvCxnSpPr>
            <a:cxnSpLocks/>
          </p:cNvCxnSpPr>
          <p:nvPr/>
        </p:nvCxnSpPr>
        <p:spPr>
          <a:xfrm flipH="1">
            <a:off x="4716237" y="3224673"/>
            <a:ext cx="742866"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直線矢印コネクタ 133">
            <a:extLst>
              <a:ext uri="{FF2B5EF4-FFF2-40B4-BE49-F238E27FC236}">
                <a16:creationId xmlns:a16="http://schemas.microsoft.com/office/drawing/2014/main" id="{74C9928B-9D61-A938-C79D-F644364FC744}"/>
              </a:ext>
            </a:extLst>
          </p:cNvPr>
          <p:cNvCxnSpPr>
            <a:cxnSpLocks/>
          </p:cNvCxnSpPr>
          <p:nvPr/>
        </p:nvCxnSpPr>
        <p:spPr>
          <a:xfrm flipH="1">
            <a:off x="11627113" y="8299036"/>
            <a:ext cx="54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a:extLst>
              <a:ext uri="{FF2B5EF4-FFF2-40B4-BE49-F238E27FC236}">
                <a16:creationId xmlns:a16="http://schemas.microsoft.com/office/drawing/2014/main" id="{74C9928B-9D61-A938-C79D-F644364FC744}"/>
              </a:ext>
            </a:extLst>
          </p:cNvPr>
          <p:cNvCxnSpPr>
            <a:cxnSpLocks/>
          </p:cNvCxnSpPr>
          <p:nvPr/>
        </p:nvCxnSpPr>
        <p:spPr>
          <a:xfrm flipH="1">
            <a:off x="11635755" y="5119891"/>
            <a:ext cx="54000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4" name="直線矢印コネクタ 83">
            <a:extLst>
              <a:ext uri="{FF2B5EF4-FFF2-40B4-BE49-F238E27FC236}">
                <a16:creationId xmlns:a16="http://schemas.microsoft.com/office/drawing/2014/main" id="{8F2307B1-0B38-3C84-F5D6-0F013E8202D0}"/>
              </a:ext>
            </a:extLst>
          </p:cNvPr>
          <p:cNvCxnSpPr>
            <a:cxnSpLocks/>
          </p:cNvCxnSpPr>
          <p:nvPr/>
        </p:nvCxnSpPr>
        <p:spPr>
          <a:xfrm flipH="1" flipV="1">
            <a:off x="11604984" y="2067211"/>
            <a:ext cx="576000" cy="423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96CEF364-3AE8-BC56-C5FB-E4DBAF7AD643}"/>
              </a:ext>
            </a:extLst>
          </p:cNvPr>
          <p:cNvCxnSpPr>
            <a:cxnSpLocks/>
          </p:cNvCxnSpPr>
          <p:nvPr/>
        </p:nvCxnSpPr>
        <p:spPr>
          <a:xfrm flipH="1">
            <a:off x="4709589" y="9212318"/>
            <a:ext cx="935307"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直線矢印コネクタ 116">
            <a:extLst>
              <a:ext uri="{FF2B5EF4-FFF2-40B4-BE49-F238E27FC236}">
                <a16:creationId xmlns:a16="http://schemas.microsoft.com/office/drawing/2014/main" id="{2DBCD12D-49E4-6E63-6E4A-6E74141CAF8B}"/>
              </a:ext>
            </a:extLst>
          </p:cNvPr>
          <p:cNvCxnSpPr>
            <a:cxnSpLocks/>
          </p:cNvCxnSpPr>
          <p:nvPr/>
        </p:nvCxnSpPr>
        <p:spPr>
          <a:xfrm flipH="1">
            <a:off x="4703155" y="7364406"/>
            <a:ext cx="67531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33EFE7F0-CCC2-5023-9A46-DC1848ED83B3}"/>
              </a:ext>
            </a:extLst>
          </p:cNvPr>
          <p:cNvCxnSpPr>
            <a:cxnSpLocks/>
          </p:cNvCxnSpPr>
          <p:nvPr/>
        </p:nvCxnSpPr>
        <p:spPr>
          <a:xfrm flipH="1">
            <a:off x="4716237" y="5749394"/>
            <a:ext cx="719527"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1" name="直線矢印コネクタ 90">
            <a:extLst>
              <a:ext uri="{FF2B5EF4-FFF2-40B4-BE49-F238E27FC236}">
                <a16:creationId xmlns:a16="http://schemas.microsoft.com/office/drawing/2014/main" id="{A45B87D7-0BBC-A57B-75AF-7951FDCB8764}"/>
              </a:ext>
            </a:extLst>
          </p:cNvPr>
          <p:cNvCxnSpPr>
            <a:cxnSpLocks/>
          </p:cNvCxnSpPr>
          <p:nvPr/>
        </p:nvCxnSpPr>
        <p:spPr>
          <a:xfrm flipH="1">
            <a:off x="4716237" y="4404000"/>
            <a:ext cx="948465"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45D2B199-D357-B9B7-EE24-59CF887FC589}"/>
              </a:ext>
            </a:extLst>
          </p:cNvPr>
          <p:cNvCxnSpPr>
            <a:cxnSpLocks/>
          </p:cNvCxnSpPr>
          <p:nvPr/>
        </p:nvCxnSpPr>
        <p:spPr>
          <a:xfrm flipH="1" flipV="1">
            <a:off x="4703155" y="3940805"/>
            <a:ext cx="650943" cy="1625"/>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A452E0ED-FC7E-E437-CDC1-BEA9DB7E9AA9}"/>
              </a:ext>
            </a:extLst>
          </p:cNvPr>
          <p:cNvSpPr txBox="1"/>
          <p:nvPr/>
        </p:nvSpPr>
        <p:spPr>
          <a:xfrm>
            <a:off x="1073532" y="609968"/>
            <a:ext cx="4273847" cy="307777"/>
          </a:xfrm>
          <a:prstGeom prst="rect">
            <a:avLst/>
          </a:prstGeom>
          <a:noFill/>
        </p:spPr>
        <p:txBody>
          <a:bodyPr wrap="square" rtlCol="0">
            <a:spAutoFit/>
          </a:bodyPr>
          <a:lstStyle/>
          <a:p>
            <a:r>
              <a:rPr kumimoji="1" lang="ja-JP" altLang="en-US" sz="1400" dirty="0">
                <a:latin typeface="BIZ UDゴシック" panose="020B0400000000000000" pitchFamily="49" charset="-128"/>
                <a:ea typeface="BIZ UDゴシック" panose="020B0400000000000000" pitchFamily="49" charset="-128"/>
              </a:rPr>
              <a:t>基本目標３　認知症施策の推進</a:t>
            </a:r>
          </a:p>
        </p:txBody>
      </p:sp>
      <p:sp>
        <p:nvSpPr>
          <p:cNvPr id="24" name="テキスト ボックス 23">
            <a:extLst>
              <a:ext uri="{FF2B5EF4-FFF2-40B4-BE49-F238E27FC236}">
                <a16:creationId xmlns:a16="http://schemas.microsoft.com/office/drawing/2014/main" id="{418C4C38-F218-143C-AA23-B69973342C15}"/>
              </a:ext>
            </a:extLst>
          </p:cNvPr>
          <p:cNvSpPr txBox="1"/>
          <p:nvPr/>
        </p:nvSpPr>
        <p:spPr>
          <a:xfrm>
            <a:off x="11971556" y="1013694"/>
            <a:ext cx="360850" cy="8165477"/>
          </a:xfrm>
          <a:prstGeom prst="rect">
            <a:avLst/>
          </a:prstGeom>
          <a:solidFill>
            <a:srgbClr val="2F5597"/>
          </a:solidFill>
          <a:ln w="6350">
            <a:noFill/>
          </a:ln>
        </p:spPr>
        <p:txBody>
          <a:bodyPr vert="eaVert" wrap="square" lIns="72000" rIns="72000" rtlCol="0">
            <a:spAutoFit/>
          </a:bodyPr>
          <a:lstStyle/>
          <a:p>
            <a:pPr algn="ctr"/>
            <a:r>
              <a:rPr kumimoji="1" lang="ja-JP" altLang="en-US" sz="1400" dirty="0">
                <a:solidFill>
                  <a:schemeClr val="bg1"/>
                </a:solidFill>
                <a:latin typeface="BIZ UDゴシック" panose="020B0400000000000000" pitchFamily="49" charset="-128"/>
                <a:ea typeface="BIZ UDゴシック" panose="020B0400000000000000" pitchFamily="49" charset="-128"/>
              </a:rPr>
              <a:t>身近な地域で共にいきいきと安心・安全に暮らせるまち～ずっと吹田で、ずっと元気に～</a:t>
            </a:r>
          </a:p>
        </p:txBody>
      </p:sp>
      <p:sp>
        <p:nvSpPr>
          <p:cNvPr id="2" name="テキスト ボックス 1">
            <a:extLst>
              <a:ext uri="{FF2B5EF4-FFF2-40B4-BE49-F238E27FC236}">
                <a16:creationId xmlns:a16="http://schemas.microsoft.com/office/drawing/2014/main" id="{D303E7B0-B178-9310-6A65-292FC4D9FCC2}"/>
              </a:ext>
            </a:extLst>
          </p:cNvPr>
          <p:cNvSpPr txBox="1"/>
          <p:nvPr/>
        </p:nvSpPr>
        <p:spPr>
          <a:xfrm>
            <a:off x="128088" y="128963"/>
            <a:ext cx="3972912" cy="307777"/>
          </a:xfrm>
          <a:prstGeom prst="rect">
            <a:avLst/>
          </a:prstGeom>
          <a:noFill/>
        </p:spPr>
        <p:txBody>
          <a:bodyPr wrap="square" rtlCol="0">
            <a:spAutoFit/>
          </a:bodyPr>
          <a:lstStyle/>
          <a:p>
            <a:pPr algn="ct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　基本目標・施策の方向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endPar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ACCE7B1F-5C6E-D275-AA57-83DE2F5DE421}"/>
              </a:ext>
            </a:extLst>
          </p:cNvPr>
          <p:cNvSpPr txBox="1"/>
          <p:nvPr/>
        </p:nvSpPr>
        <p:spPr>
          <a:xfrm>
            <a:off x="4611842" y="128963"/>
            <a:ext cx="8671034" cy="307777"/>
          </a:xfrm>
          <a:prstGeom prst="rect">
            <a:avLst/>
          </a:prstGeom>
          <a:noFill/>
        </p:spPr>
        <p:txBody>
          <a:bodyPr wrap="square" rtlCol="0">
            <a:spAutoFit/>
          </a:bodyPr>
          <a:lstStyle/>
          <a:p>
            <a:pPr algn="ct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 2050</a:t>
            </a:r>
            <a:r>
              <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rPr>
              <a:t>年の吹田市の姿　</a:t>
            </a:r>
            <a:r>
              <a:rPr kumimoji="1" lang="en-US" altLang="ja-JP" sz="1400" dirty="0">
                <a:solidFill>
                  <a:schemeClr val="bg2">
                    <a:lumMod val="25000"/>
                  </a:schemeClr>
                </a:solidFill>
                <a:latin typeface="BIZ UDゴシック" panose="020B0400000000000000" pitchFamily="49" charset="-128"/>
                <a:ea typeface="BIZ UDゴシック" panose="020B0400000000000000" pitchFamily="49" charset="-128"/>
              </a:rPr>
              <a:t>――――――――――――――</a:t>
            </a:r>
            <a:endParaRPr kumimoji="1" lang="ja-JP" altLang="en-US" sz="1400" dirty="0">
              <a:solidFill>
                <a:schemeClr val="bg2">
                  <a:lumMod val="25000"/>
                </a:schemeClr>
              </a:solidFill>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7B44ECFD-7733-31FD-83EA-91D20753713C}"/>
              </a:ext>
            </a:extLst>
          </p:cNvPr>
          <p:cNvSpPr txBox="1"/>
          <p:nvPr/>
        </p:nvSpPr>
        <p:spPr>
          <a:xfrm>
            <a:off x="1121531" y="961447"/>
            <a:ext cx="3588057" cy="609337"/>
          </a:xfrm>
          <a:prstGeom prst="rect">
            <a:avLst/>
          </a:prstGeom>
          <a:solidFill>
            <a:schemeClr val="bg1"/>
          </a:solidFill>
          <a:ln w="6350">
            <a:solidFill>
              <a:schemeClr val="tx1">
                <a:lumMod val="50000"/>
                <a:lumOff val="50000"/>
              </a:schemeClr>
            </a:solidFill>
          </a:ln>
        </p:spPr>
        <p:txBody>
          <a:bodyPr wrap="square" lIns="72000" rIns="72000" rtlCol="0">
            <a:noAutofit/>
          </a:bodyPr>
          <a:lstStyle/>
          <a:p>
            <a:r>
              <a:rPr lang="ja-JP" altLang="en-US" sz="1050" dirty="0">
                <a:latin typeface="BIZ UDゴシック" panose="020B0400000000000000" pitchFamily="49" charset="-128"/>
                <a:ea typeface="BIZ UDゴシック" panose="020B0400000000000000" pitchFamily="49" charset="-128"/>
              </a:rPr>
              <a:t>１　認知症についての啓発</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（１）身近な場所での認知症の情報の周知</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（２）認知症サポーターの養成</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48" name="テキスト ボックス 47">
            <a:extLst>
              <a:ext uri="{FF2B5EF4-FFF2-40B4-BE49-F238E27FC236}">
                <a16:creationId xmlns:a16="http://schemas.microsoft.com/office/drawing/2014/main" id="{390E6808-EC4E-92D0-1509-381BC1E16503}"/>
              </a:ext>
            </a:extLst>
          </p:cNvPr>
          <p:cNvSpPr txBox="1"/>
          <p:nvPr/>
        </p:nvSpPr>
        <p:spPr>
          <a:xfrm>
            <a:off x="1115097" y="2298212"/>
            <a:ext cx="3588058" cy="1108286"/>
          </a:xfrm>
          <a:prstGeom prst="rect">
            <a:avLst/>
          </a:prstGeom>
          <a:solidFill>
            <a:schemeClr val="bg1"/>
          </a:solidFill>
          <a:ln w="6350">
            <a:solidFill>
              <a:schemeClr val="tx1">
                <a:lumMod val="50000"/>
                <a:lumOff val="50000"/>
              </a:schemeClr>
            </a:solidFill>
          </a:ln>
        </p:spPr>
        <p:txBody>
          <a:bodyPr wrap="square" lIns="72000" rIns="72000" rtlCol="0" anchor="ctr" anchorCtr="0">
            <a:noAutofit/>
          </a:bodyPr>
          <a:lstStyle/>
          <a:p>
            <a:r>
              <a:rPr lang="ja-JP" altLang="en-US" sz="1050" dirty="0">
                <a:latin typeface="BIZ UDゴシック" panose="020B0400000000000000" pitchFamily="49" charset="-128"/>
                <a:ea typeface="BIZ UDゴシック" panose="020B0400000000000000" pitchFamily="49" charset="-128"/>
              </a:rPr>
              <a:t>３　効果的な支援体制の構築とケア向上の取組の推進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（１）地域における見守り体制構築に向けた支援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（２）チームオレンジ等への活動支援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（３）認知症初期集中支援チームによる取組の推進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（４）認知症地域支援推進員による取組の推進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（５）支援体制の質の向上</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52" name="テキスト ボックス 51">
            <a:extLst>
              <a:ext uri="{FF2B5EF4-FFF2-40B4-BE49-F238E27FC236}">
                <a16:creationId xmlns:a16="http://schemas.microsoft.com/office/drawing/2014/main" id="{D8D46FB2-728D-2C18-FFC0-F1FCCA2F979E}"/>
              </a:ext>
            </a:extLst>
          </p:cNvPr>
          <p:cNvSpPr txBox="1"/>
          <p:nvPr/>
        </p:nvSpPr>
        <p:spPr>
          <a:xfrm>
            <a:off x="1121532" y="1570785"/>
            <a:ext cx="3588058" cy="730848"/>
          </a:xfrm>
          <a:prstGeom prst="rect">
            <a:avLst/>
          </a:prstGeom>
          <a:solidFill>
            <a:schemeClr val="bg1"/>
          </a:solidFill>
          <a:ln w="6350">
            <a:solidFill>
              <a:schemeClr val="tx1">
                <a:lumMod val="50000"/>
                <a:lumOff val="50000"/>
              </a:schemeClr>
            </a:solidFill>
          </a:ln>
        </p:spPr>
        <p:txBody>
          <a:bodyPr wrap="square" lIns="72000" rIns="72000" rtlCol="0" anchor="ctr" anchorCtr="0">
            <a:noAutofit/>
          </a:bodyPr>
          <a:lstStyle/>
          <a:p>
            <a:r>
              <a:rPr lang="ja-JP" altLang="en-US" sz="1050" dirty="0">
                <a:latin typeface="BIZ UDゴシック" panose="020B0400000000000000" pitchFamily="49" charset="-128"/>
                <a:ea typeface="BIZ UDゴシック" panose="020B0400000000000000" pitchFamily="49" charset="-128"/>
              </a:rPr>
              <a:t>２　認知症の人とその家族への支援</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（１）早期発見・早期対応に向けた支援の充実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（２）認知症の人とその家族への支援の充実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（３）身近な地域での相談や集える場所の確保</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56" name="テキスト ボックス 55">
            <a:extLst>
              <a:ext uri="{FF2B5EF4-FFF2-40B4-BE49-F238E27FC236}">
                <a16:creationId xmlns:a16="http://schemas.microsoft.com/office/drawing/2014/main" id="{15C2D31A-E04A-62C7-3A33-CEA05AF3BAF9}"/>
              </a:ext>
            </a:extLst>
          </p:cNvPr>
          <p:cNvSpPr txBox="1"/>
          <p:nvPr/>
        </p:nvSpPr>
        <p:spPr>
          <a:xfrm>
            <a:off x="6214438" y="520875"/>
            <a:ext cx="1980000" cy="277200"/>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初期アウトカム</a:t>
            </a:r>
          </a:p>
        </p:txBody>
      </p:sp>
      <p:sp>
        <p:nvSpPr>
          <p:cNvPr id="58" name="テキスト ボックス 57">
            <a:extLst>
              <a:ext uri="{FF2B5EF4-FFF2-40B4-BE49-F238E27FC236}">
                <a16:creationId xmlns:a16="http://schemas.microsoft.com/office/drawing/2014/main" id="{15C2D31A-E04A-62C7-3A33-CEA05AF3BAF9}"/>
              </a:ext>
            </a:extLst>
          </p:cNvPr>
          <p:cNvSpPr txBox="1"/>
          <p:nvPr/>
        </p:nvSpPr>
        <p:spPr>
          <a:xfrm>
            <a:off x="9548564" y="554904"/>
            <a:ext cx="1980000" cy="276999"/>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中間アウトカム</a:t>
            </a:r>
          </a:p>
        </p:txBody>
      </p:sp>
      <p:sp>
        <p:nvSpPr>
          <p:cNvPr id="63" name="テキスト ボックス 62">
            <a:extLst>
              <a:ext uri="{FF2B5EF4-FFF2-40B4-BE49-F238E27FC236}">
                <a16:creationId xmlns:a16="http://schemas.microsoft.com/office/drawing/2014/main" id="{15C2D31A-E04A-62C7-3A33-CEA05AF3BAF9}"/>
              </a:ext>
            </a:extLst>
          </p:cNvPr>
          <p:cNvSpPr txBox="1"/>
          <p:nvPr/>
        </p:nvSpPr>
        <p:spPr>
          <a:xfrm>
            <a:off x="11667697" y="487129"/>
            <a:ext cx="972000" cy="461665"/>
          </a:xfrm>
          <a:prstGeom prst="rect">
            <a:avLst/>
          </a:prstGeom>
          <a:solidFill>
            <a:srgbClr val="2F5597"/>
          </a:solidFill>
        </p:spPr>
        <p:txBody>
          <a:bodyPr wrap="square" rtlCol="0">
            <a:spAutoFit/>
          </a:bodyP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最終</a:t>
            </a:r>
            <a:endParaRPr kumimoji="1" lang="en-US" altLang="ja-JP" sz="12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アウトカム</a:t>
            </a:r>
          </a:p>
        </p:txBody>
      </p:sp>
      <p:sp>
        <p:nvSpPr>
          <p:cNvPr id="76" name="テキスト ボックス 75">
            <a:extLst>
              <a:ext uri="{FF2B5EF4-FFF2-40B4-BE49-F238E27FC236}">
                <a16:creationId xmlns:a16="http://schemas.microsoft.com/office/drawing/2014/main" id="{A452E0ED-FC7E-E437-CDC1-BEA9DB7E9AA9}"/>
              </a:ext>
            </a:extLst>
          </p:cNvPr>
          <p:cNvSpPr txBox="1"/>
          <p:nvPr/>
        </p:nvSpPr>
        <p:spPr>
          <a:xfrm>
            <a:off x="1042727" y="3421713"/>
            <a:ext cx="4265787" cy="307777"/>
          </a:xfrm>
          <a:prstGeom prst="rect">
            <a:avLst/>
          </a:prstGeom>
          <a:noFill/>
        </p:spPr>
        <p:txBody>
          <a:bodyPr wrap="square" rtlCol="0">
            <a:spAutoFit/>
          </a:bodyPr>
          <a:lstStyle/>
          <a:p>
            <a:r>
              <a:rPr kumimoji="1" lang="ja-JP" altLang="en-US" sz="1400" dirty="0">
                <a:latin typeface="BIZ UDゴシック" panose="020B0400000000000000" pitchFamily="49" charset="-128"/>
                <a:ea typeface="BIZ UDゴシック" panose="020B0400000000000000" pitchFamily="49" charset="-128"/>
              </a:rPr>
              <a:t>基本目標４　生活支援・介護保険サービスの充実</a:t>
            </a:r>
          </a:p>
        </p:txBody>
      </p:sp>
      <p:sp>
        <p:nvSpPr>
          <p:cNvPr id="110" name="テキスト ボックス 109">
            <a:extLst>
              <a:ext uri="{FF2B5EF4-FFF2-40B4-BE49-F238E27FC236}">
                <a16:creationId xmlns:a16="http://schemas.microsoft.com/office/drawing/2014/main" id="{2CD01367-2114-254B-5DBB-3B7F99ED58FC}"/>
              </a:ext>
            </a:extLst>
          </p:cNvPr>
          <p:cNvSpPr txBox="1"/>
          <p:nvPr/>
        </p:nvSpPr>
        <p:spPr>
          <a:xfrm>
            <a:off x="989882" y="6797138"/>
            <a:ext cx="4432932" cy="307777"/>
          </a:xfrm>
          <a:prstGeom prst="rect">
            <a:avLst/>
          </a:prstGeom>
          <a:noFill/>
        </p:spPr>
        <p:txBody>
          <a:bodyPr wrap="square" rtlCol="0">
            <a:spAutoFit/>
          </a:bodyPr>
          <a:lstStyle/>
          <a:p>
            <a:r>
              <a:rPr kumimoji="1" lang="ja-JP" altLang="en-US" sz="1400" dirty="0">
                <a:latin typeface="BIZ UDゴシック" panose="020B0400000000000000" pitchFamily="49" charset="-128"/>
                <a:ea typeface="BIZ UDゴシック" panose="020B0400000000000000" pitchFamily="49" charset="-128"/>
              </a:rPr>
              <a:t>基本目標５　</a:t>
            </a:r>
            <a:r>
              <a:rPr lang="ja-JP" altLang="en-US" sz="1400" dirty="0">
                <a:latin typeface="BIZ UDゴシック" panose="020B0400000000000000" pitchFamily="49" charset="-128"/>
                <a:ea typeface="BIZ UDゴシック" panose="020B0400000000000000" pitchFamily="49" charset="-128"/>
              </a:rPr>
              <a:t>安心・安全な暮らしの充実</a:t>
            </a:r>
            <a:endParaRPr kumimoji="1" lang="ja-JP" altLang="en-US" sz="1400" dirty="0">
              <a:latin typeface="BIZ UDゴシック" panose="020B0400000000000000" pitchFamily="49" charset="-128"/>
              <a:ea typeface="BIZ UDゴシック" panose="020B0400000000000000" pitchFamily="49" charset="-128"/>
            </a:endParaRPr>
          </a:p>
        </p:txBody>
      </p:sp>
      <p:sp>
        <p:nvSpPr>
          <p:cNvPr id="112" name="テキスト ボックス 111">
            <a:extLst>
              <a:ext uri="{FF2B5EF4-FFF2-40B4-BE49-F238E27FC236}">
                <a16:creationId xmlns:a16="http://schemas.microsoft.com/office/drawing/2014/main" id="{03CB75FC-F3F0-3487-D3FF-BDCA9B2929E9}"/>
              </a:ext>
            </a:extLst>
          </p:cNvPr>
          <p:cNvSpPr txBox="1"/>
          <p:nvPr/>
        </p:nvSpPr>
        <p:spPr>
          <a:xfrm>
            <a:off x="1106622" y="7084779"/>
            <a:ext cx="3598073" cy="715581"/>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１　高齢者の住まいの安定確保に向けた支援</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（１）住み慣れた家で暮らし続けるための支援の提供</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（２）高齢者向け住まいの支援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a:t>
            </a:r>
            <a:r>
              <a:rPr kumimoji="1" lang="ja-JP" altLang="en-US" sz="1000" dirty="0">
                <a:latin typeface="BIZ UDゴシック" panose="020B0400000000000000" pitchFamily="49" charset="-128"/>
                <a:ea typeface="BIZ UDゴシック" panose="020B0400000000000000" pitchFamily="49" charset="-128"/>
              </a:rPr>
              <a:t>高齢者向け住まいの供給と質の確保・向上</a:t>
            </a:r>
            <a:endParaRPr kumimoji="1" lang="en-US" altLang="ja-JP" sz="1000" dirty="0">
              <a:latin typeface="BIZ UDゴシック" panose="020B0400000000000000" pitchFamily="49" charset="-128"/>
              <a:ea typeface="BIZ UDゴシック" panose="020B0400000000000000" pitchFamily="49" charset="-128"/>
            </a:endParaRPr>
          </a:p>
        </p:txBody>
      </p:sp>
      <p:sp>
        <p:nvSpPr>
          <p:cNvPr id="113" name="テキスト ボックス 112">
            <a:extLst>
              <a:ext uri="{FF2B5EF4-FFF2-40B4-BE49-F238E27FC236}">
                <a16:creationId xmlns:a16="http://schemas.microsoft.com/office/drawing/2014/main" id="{33DBB8A5-17FA-98D9-D672-65AD48E4FF2D}"/>
              </a:ext>
            </a:extLst>
          </p:cNvPr>
          <p:cNvSpPr txBox="1"/>
          <p:nvPr/>
        </p:nvSpPr>
        <p:spPr>
          <a:xfrm>
            <a:off x="1099699" y="7793700"/>
            <a:ext cx="3605349" cy="561692"/>
          </a:xfrm>
          <a:prstGeom prst="rect">
            <a:avLst/>
          </a:prstGeom>
          <a:solidFill>
            <a:schemeClr val="bg1"/>
          </a:solidFill>
          <a:ln w="6350">
            <a:solidFill>
              <a:schemeClr val="tx1">
                <a:lumMod val="50000"/>
                <a:lumOff val="50000"/>
              </a:schemeClr>
            </a:solidFill>
          </a:ln>
        </p:spPr>
        <p:txBody>
          <a:bodyPr wrap="square" lIns="72000" rIns="72000" rtlCol="0">
            <a:spAutoFit/>
          </a:bodyPr>
          <a:lstStyle/>
          <a:p>
            <a:pPr>
              <a:spcBef>
                <a:spcPts val="1200"/>
              </a:spcBef>
            </a:pPr>
            <a:r>
              <a:rPr lang="ja-JP" altLang="en-US" sz="1050" dirty="0">
                <a:latin typeface="BIZ UDゴシック" panose="020B0400000000000000" pitchFamily="49" charset="-128"/>
                <a:ea typeface="BIZ UDゴシック" panose="020B0400000000000000" pitchFamily="49" charset="-128"/>
              </a:rPr>
              <a:t>２　安心・安全な生活環境の推進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（１）バリアフリー化の推進（２）交通安全の推進</a:t>
            </a:r>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solidFill>
                <a:srgbClr val="FF0000"/>
              </a:solidFill>
              <a:latin typeface="BIZ UDゴシック" panose="020B0400000000000000" pitchFamily="49" charset="-128"/>
              <a:ea typeface="BIZ UDゴシック" panose="020B0400000000000000" pitchFamily="49" charset="-128"/>
            </a:endParaRPr>
          </a:p>
        </p:txBody>
      </p:sp>
      <p:sp>
        <p:nvSpPr>
          <p:cNvPr id="94" name="テキスト ボックス 93">
            <a:extLst>
              <a:ext uri="{FF2B5EF4-FFF2-40B4-BE49-F238E27FC236}">
                <a16:creationId xmlns:a16="http://schemas.microsoft.com/office/drawing/2014/main" id="{15574F4C-ACCD-9828-D336-9FBEF84B6DE4}"/>
              </a:ext>
            </a:extLst>
          </p:cNvPr>
          <p:cNvSpPr txBox="1"/>
          <p:nvPr/>
        </p:nvSpPr>
        <p:spPr>
          <a:xfrm>
            <a:off x="1115097" y="3699873"/>
            <a:ext cx="3600000" cy="700192"/>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１　自立支援型ケアマネジメントの浸透・定着</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（１）自立支援型ケアマネジメントの啓発</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（２）自立支援型ケアマネジメントの事業者への浸透・定着</a:t>
            </a:r>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900" dirty="0">
              <a:latin typeface="BIZ UDゴシック" panose="020B0400000000000000" pitchFamily="49" charset="-128"/>
              <a:ea typeface="BIZ UDゴシック" panose="020B0400000000000000" pitchFamily="49" charset="-128"/>
            </a:endParaRPr>
          </a:p>
        </p:txBody>
      </p:sp>
      <p:sp>
        <p:nvSpPr>
          <p:cNvPr id="95" name="テキスト ボックス 94">
            <a:extLst>
              <a:ext uri="{FF2B5EF4-FFF2-40B4-BE49-F238E27FC236}">
                <a16:creationId xmlns:a16="http://schemas.microsoft.com/office/drawing/2014/main" id="{EF31EC5D-4A18-6901-A199-5C4FD03CF6A8}"/>
              </a:ext>
            </a:extLst>
          </p:cNvPr>
          <p:cNvSpPr txBox="1"/>
          <p:nvPr/>
        </p:nvSpPr>
        <p:spPr>
          <a:xfrm>
            <a:off x="1115097" y="4255285"/>
            <a:ext cx="3601140" cy="561692"/>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２　高齢者安心 ・自信サポート事業の充実</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（１）多様な主体による生活支援の充実に向けた支援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（２）通いの場の充実に向けた支援</a:t>
            </a:r>
            <a:endParaRPr lang="en-US" altLang="ja-JP" sz="1000" dirty="0">
              <a:latin typeface="BIZ UDゴシック" panose="020B0400000000000000" pitchFamily="49" charset="-128"/>
              <a:ea typeface="BIZ UDゴシック" panose="020B0400000000000000" pitchFamily="49" charset="-128"/>
            </a:endParaRPr>
          </a:p>
        </p:txBody>
      </p:sp>
      <p:sp>
        <p:nvSpPr>
          <p:cNvPr id="100" name="テキスト ボックス 99">
            <a:extLst>
              <a:ext uri="{FF2B5EF4-FFF2-40B4-BE49-F238E27FC236}">
                <a16:creationId xmlns:a16="http://schemas.microsoft.com/office/drawing/2014/main" id="{8720A4C3-2E65-88C0-9E0F-F4C68E628D46}"/>
              </a:ext>
            </a:extLst>
          </p:cNvPr>
          <p:cNvSpPr txBox="1"/>
          <p:nvPr/>
        </p:nvSpPr>
        <p:spPr>
          <a:xfrm>
            <a:off x="1111206" y="4804440"/>
            <a:ext cx="3603892" cy="992579"/>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３　在宅高齢者と家族介護者への支援</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（１）自立した在宅生活への支援</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（２）家族介護者への支援の充実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（３）介護離職防止に向けた取組の推進</a:t>
            </a:r>
            <a:endParaRPr kumimoji="1" lang="ja-JP" altLang="en-US" sz="1000" dirty="0">
              <a:latin typeface="BIZ UDゴシック" panose="020B0400000000000000" pitchFamily="49" charset="-128"/>
              <a:ea typeface="BIZ UDゴシック" panose="020B0400000000000000" pitchFamily="49" charset="-128"/>
            </a:endParaRPr>
          </a:p>
          <a:p>
            <a:endParaRPr lang="en-US" altLang="ja-JP" sz="900" dirty="0">
              <a:latin typeface="BIZ UDゴシック" panose="020B0400000000000000" pitchFamily="49" charset="-128"/>
              <a:ea typeface="BIZ UDゴシック" panose="020B0400000000000000" pitchFamily="49" charset="-128"/>
            </a:endParaRPr>
          </a:p>
          <a:p>
            <a:endParaRPr kumimoji="1" lang="ja-JP" altLang="en-US" sz="900" dirty="0">
              <a:latin typeface="BIZ UDゴシック" panose="020B0400000000000000" pitchFamily="49" charset="-128"/>
              <a:ea typeface="BIZ UDゴシック" panose="020B0400000000000000" pitchFamily="49" charset="-128"/>
            </a:endParaRPr>
          </a:p>
        </p:txBody>
      </p:sp>
      <p:sp>
        <p:nvSpPr>
          <p:cNvPr id="87" name="テキスト ボックス 86">
            <a:extLst>
              <a:ext uri="{FF2B5EF4-FFF2-40B4-BE49-F238E27FC236}">
                <a16:creationId xmlns:a16="http://schemas.microsoft.com/office/drawing/2014/main" id="{6935FA87-6485-D27D-7620-2C72E3311677}"/>
              </a:ext>
            </a:extLst>
          </p:cNvPr>
          <p:cNvSpPr txBox="1"/>
          <p:nvPr/>
        </p:nvSpPr>
        <p:spPr>
          <a:xfrm>
            <a:off x="1111206" y="5509491"/>
            <a:ext cx="3605202" cy="715581"/>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４　介護保険サービス利用者の支援の充実</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（１）介護保険制度の情報提供の充実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（２）低所得者支援の充実</a:t>
            </a:r>
            <a:endParaRPr lang="en-US" altLang="ja-JP" sz="1000" dirty="0">
              <a:latin typeface="BIZ UDゴシック" panose="020B0400000000000000" pitchFamily="49" charset="-128"/>
              <a:ea typeface="BIZ UDゴシック" panose="020B0400000000000000" pitchFamily="49" charset="-128"/>
            </a:endParaRPr>
          </a:p>
          <a:p>
            <a:endParaRPr kumimoji="1" lang="ja-JP" altLang="en-US" sz="1000" dirty="0">
              <a:latin typeface="BIZ UDゴシック" panose="020B0400000000000000" pitchFamily="49" charset="-128"/>
              <a:ea typeface="BIZ UDゴシック" panose="020B0400000000000000" pitchFamily="49" charset="-128"/>
            </a:endParaRPr>
          </a:p>
        </p:txBody>
      </p:sp>
      <p:sp>
        <p:nvSpPr>
          <p:cNvPr id="88" name="テキスト ボックス 87">
            <a:extLst>
              <a:ext uri="{FF2B5EF4-FFF2-40B4-BE49-F238E27FC236}">
                <a16:creationId xmlns:a16="http://schemas.microsoft.com/office/drawing/2014/main" id="{9E7C018C-0B2B-A0B9-ED83-D0BF4304CE1A}"/>
              </a:ext>
            </a:extLst>
          </p:cNvPr>
          <p:cNvSpPr txBox="1"/>
          <p:nvPr/>
        </p:nvSpPr>
        <p:spPr>
          <a:xfrm>
            <a:off x="1106623" y="6066687"/>
            <a:ext cx="3605202" cy="715581"/>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５　介護保険制度の持続可能な運営に向けた取組の推進</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（１）介護人材確保策の推進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（２）介護保険サービスの質の向上と介護給付適正化</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（３）地域密着型サービス等の整備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11" name="テキスト ボックス 110">
            <a:extLst>
              <a:ext uri="{FF2B5EF4-FFF2-40B4-BE49-F238E27FC236}">
                <a16:creationId xmlns:a16="http://schemas.microsoft.com/office/drawing/2014/main" id="{C55594C3-4245-167B-73F4-5AF8B603B63D}"/>
              </a:ext>
            </a:extLst>
          </p:cNvPr>
          <p:cNvSpPr txBox="1"/>
          <p:nvPr/>
        </p:nvSpPr>
        <p:spPr>
          <a:xfrm>
            <a:off x="1088186" y="8196646"/>
            <a:ext cx="4105789" cy="869469"/>
          </a:xfrm>
          <a:prstGeom prst="rect">
            <a:avLst/>
          </a:prstGeom>
          <a:solidFill>
            <a:schemeClr val="bg1"/>
          </a:solidFill>
          <a:ln w="6350">
            <a:solidFill>
              <a:schemeClr val="tx1">
                <a:lumMod val="50000"/>
                <a:lumOff val="50000"/>
              </a:schemeClr>
            </a:solidFill>
          </a:ln>
        </p:spPr>
        <p:txBody>
          <a:bodyPr wrap="square" lIns="72000" rIns="72000" rtlCol="0">
            <a:spAutoFit/>
          </a:bodyPr>
          <a:lstStyle/>
          <a:p>
            <a:r>
              <a:rPr lang="ja-JP" altLang="en-US" sz="1050" dirty="0">
                <a:latin typeface="BIZ UDゴシック" panose="020B0400000000000000" pitchFamily="49" charset="-128"/>
                <a:ea typeface="BIZ UDゴシック" panose="020B0400000000000000" pitchFamily="49" charset="-128"/>
              </a:rPr>
              <a:t>３　防災・防犯の取組の充実</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（１）地域における防災力向上の推進（２）減災に向けた取組の推進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（３）地域における防犯力向上の推進</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（４）消費者被害や特殊詐欺被害の防止に向けた取組の充実</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（５）</a:t>
            </a:r>
            <a:r>
              <a:rPr kumimoji="1" lang="ja-JP" altLang="en-US" sz="1000" dirty="0">
                <a:latin typeface="BIZ UDゴシック" panose="020B0400000000000000" pitchFamily="49" charset="-128"/>
                <a:ea typeface="BIZ UDゴシック" panose="020B0400000000000000" pitchFamily="49" charset="-128"/>
              </a:rPr>
              <a:t>高齢者福祉施設等における防災・防犯・感染症対策への支援</a:t>
            </a:r>
          </a:p>
        </p:txBody>
      </p:sp>
      <p:sp>
        <p:nvSpPr>
          <p:cNvPr id="122" name="テキスト ボックス 121">
            <a:extLst>
              <a:ext uri="{FF2B5EF4-FFF2-40B4-BE49-F238E27FC236}">
                <a16:creationId xmlns:a16="http://schemas.microsoft.com/office/drawing/2014/main" id="{6C8A6FCD-A822-E378-AF4A-B9AB6C92CF67}"/>
              </a:ext>
            </a:extLst>
          </p:cNvPr>
          <p:cNvSpPr txBox="1"/>
          <p:nvPr/>
        </p:nvSpPr>
        <p:spPr>
          <a:xfrm>
            <a:off x="1115097" y="9052634"/>
            <a:ext cx="3601140" cy="542062"/>
          </a:xfrm>
          <a:prstGeom prst="rect">
            <a:avLst/>
          </a:prstGeom>
          <a:solidFill>
            <a:schemeClr val="bg1"/>
          </a:solidFill>
          <a:ln w="6350">
            <a:solidFill>
              <a:schemeClr val="tx1">
                <a:lumMod val="50000"/>
                <a:lumOff val="50000"/>
              </a:schemeClr>
            </a:solidFill>
          </a:ln>
        </p:spPr>
        <p:txBody>
          <a:bodyPr wrap="square" lIns="72000" tIns="36000" rIns="72000" bIns="36000" rtlCol="0">
            <a:spAutoFit/>
          </a:bodyPr>
          <a:lstStyle/>
          <a:p>
            <a:r>
              <a:rPr lang="ja-JP" altLang="en-US" sz="1050" dirty="0">
                <a:latin typeface="BIZ UDゴシック" panose="020B0400000000000000" pitchFamily="49" charset="-128"/>
                <a:ea typeface="BIZ UDゴシック" panose="020B0400000000000000" pitchFamily="49" charset="-128"/>
              </a:rPr>
              <a:t>４　権利擁護体制の充実 </a:t>
            </a:r>
            <a:endParaRPr lang="en-US" altLang="ja-JP" sz="105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（１）高齢者虐待防止に向けた取組の推進（２）成年後見制度の利用促進</a:t>
            </a:r>
            <a:endParaRPr lang="en-US" altLang="ja-JP" sz="1000" dirty="0">
              <a:latin typeface="BIZ UDゴシック" panose="020B0400000000000000" pitchFamily="49" charset="-128"/>
              <a:ea typeface="BIZ UDゴシック" panose="020B0400000000000000" pitchFamily="49" charset="-128"/>
            </a:endParaRPr>
          </a:p>
        </p:txBody>
      </p:sp>
      <p:sp>
        <p:nvSpPr>
          <p:cNvPr id="4" name="フリーフォーム: 図形 3">
            <a:extLst>
              <a:ext uri="{FF2B5EF4-FFF2-40B4-BE49-F238E27FC236}">
                <a16:creationId xmlns:a16="http://schemas.microsoft.com/office/drawing/2014/main" id="{0E523DCB-2A74-FE4E-98B3-FE438D4137B0}"/>
              </a:ext>
            </a:extLst>
          </p:cNvPr>
          <p:cNvSpPr/>
          <p:nvPr/>
        </p:nvSpPr>
        <p:spPr>
          <a:xfrm>
            <a:off x="8964126" y="1010213"/>
            <a:ext cx="274320" cy="2285302"/>
          </a:xfrm>
          <a:custGeom>
            <a:avLst/>
            <a:gdLst>
              <a:gd name="connsiteX0" fmla="*/ 0 w 274320"/>
              <a:gd name="connsiteY0" fmla="*/ 0 h 2979420"/>
              <a:gd name="connsiteX1" fmla="*/ 274320 w 274320"/>
              <a:gd name="connsiteY1" fmla="*/ 0 h 2979420"/>
              <a:gd name="connsiteX2" fmla="*/ 274320 w 274320"/>
              <a:gd name="connsiteY2" fmla="*/ 2979420 h 2979420"/>
              <a:gd name="connsiteX3" fmla="*/ 45720 w 274320"/>
              <a:gd name="connsiteY3" fmla="*/ 2979420 h 2979420"/>
              <a:gd name="connsiteX0" fmla="*/ 0 w 274320"/>
              <a:gd name="connsiteY0" fmla="*/ 0 h 2979420"/>
              <a:gd name="connsiteX1" fmla="*/ 274320 w 274320"/>
              <a:gd name="connsiteY1" fmla="*/ 0 h 2979420"/>
              <a:gd name="connsiteX2" fmla="*/ 274320 w 274320"/>
              <a:gd name="connsiteY2" fmla="*/ 2979420 h 2979420"/>
              <a:gd name="connsiteX3" fmla="*/ 0 w 274320"/>
              <a:gd name="connsiteY3" fmla="*/ 2979420 h 2979420"/>
            </a:gdLst>
            <a:ahLst/>
            <a:cxnLst>
              <a:cxn ang="0">
                <a:pos x="connsiteX0" y="connsiteY0"/>
              </a:cxn>
              <a:cxn ang="0">
                <a:pos x="connsiteX1" y="connsiteY1"/>
              </a:cxn>
              <a:cxn ang="0">
                <a:pos x="connsiteX2" y="connsiteY2"/>
              </a:cxn>
              <a:cxn ang="0">
                <a:pos x="connsiteX3" y="connsiteY3"/>
              </a:cxn>
            </a:cxnLst>
            <a:rect l="l" t="t" r="r" b="b"/>
            <a:pathLst>
              <a:path w="274320" h="2979420">
                <a:moveTo>
                  <a:pt x="0" y="0"/>
                </a:moveTo>
                <a:lnTo>
                  <a:pt x="274320" y="0"/>
                </a:lnTo>
                <a:lnTo>
                  <a:pt x="274320" y="2979420"/>
                </a:lnTo>
                <a:lnTo>
                  <a:pt x="0" y="2979420"/>
                </a:lnTo>
              </a:path>
            </a:pathLst>
          </a:custGeom>
          <a:noFill/>
          <a:ln w="34925">
            <a:solidFill>
              <a:schemeClr val="accent5"/>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矢印コネクタ 10">
            <a:extLst>
              <a:ext uri="{FF2B5EF4-FFF2-40B4-BE49-F238E27FC236}">
                <a16:creationId xmlns:a16="http://schemas.microsoft.com/office/drawing/2014/main" id="{5A98890C-F402-CC9E-805B-0CB093457757}"/>
              </a:ext>
            </a:extLst>
          </p:cNvPr>
          <p:cNvCxnSpPr>
            <a:cxnSpLocks/>
          </p:cNvCxnSpPr>
          <p:nvPr/>
        </p:nvCxnSpPr>
        <p:spPr>
          <a:xfrm flipH="1">
            <a:off x="8967915" y="1301554"/>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C89248F1-1A15-A0CD-1995-8AE54B06EE3F}"/>
              </a:ext>
            </a:extLst>
          </p:cNvPr>
          <p:cNvCxnSpPr>
            <a:cxnSpLocks/>
          </p:cNvCxnSpPr>
          <p:nvPr/>
        </p:nvCxnSpPr>
        <p:spPr>
          <a:xfrm flipH="1">
            <a:off x="8967915" y="1684426"/>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68990D68-7015-34E4-5B44-F20B0A89A6CD}"/>
              </a:ext>
            </a:extLst>
          </p:cNvPr>
          <p:cNvCxnSpPr>
            <a:cxnSpLocks/>
          </p:cNvCxnSpPr>
          <p:nvPr/>
        </p:nvCxnSpPr>
        <p:spPr>
          <a:xfrm flipH="1">
            <a:off x="8967915" y="2063521"/>
            <a:ext cx="668720"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EB0E02B0-D522-F2E0-838C-6075AD4863DA}"/>
              </a:ext>
            </a:extLst>
          </p:cNvPr>
          <p:cNvCxnSpPr>
            <a:cxnSpLocks/>
          </p:cNvCxnSpPr>
          <p:nvPr/>
        </p:nvCxnSpPr>
        <p:spPr>
          <a:xfrm flipH="1">
            <a:off x="8967915" y="2487810"/>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ED7CB0FE-E159-9B10-E349-46EBCE7B3A91}"/>
              </a:ext>
            </a:extLst>
          </p:cNvPr>
          <p:cNvCxnSpPr>
            <a:cxnSpLocks/>
          </p:cNvCxnSpPr>
          <p:nvPr/>
        </p:nvCxnSpPr>
        <p:spPr>
          <a:xfrm flipH="1">
            <a:off x="8967915" y="2882408"/>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430BBB82-587B-1A37-FB49-1C8EA4C61313}"/>
              </a:ext>
            </a:extLst>
          </p:cNvPr>
          <p:cNvSpPr txBox="1"/>
          <p:nvPr/>
        </p:nvSpPr>
        <p:spPr>
          <a:xfrm>
            <a:off x="9439175" y="1799052"/>
            <a:ext cx="2160000" cy="553998"/>
          </a:xfrm>
          <a:prstGeom prst="rect">
            <a:avLst/>
          </a:prstGeom>
          <a:solidFill>
            <a:schemeClr val="bg1"/>
          </a:solidFill>
          <a:ln w="28575">
            <a:solidFill>
              <a:schemeClr val="accent5"/>
            </a:solidFill>
          </a:ln>
        </p:spPr>
        <p:txBody>
          <a:bodyPr wrap="square" lIns="72000" rIns="72000" rtlCol="0">
            <a:spAutoFit/>
          </a:bodyPr>
          <a:lstStyle/>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認知症に対する正しい理解が深まり、住み慣れた地域での暮らしを支えることができています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18" name="フリーフォーム: 図形 17">
            <a:extLst>
              <a:ext uri="{FF2B5EF4-FFF2-40B4-BE49-F238E27FC236}">
                <a16:creationId xmlns:a16="http://schemas.microsoft.com/office/drawing/2014/main" id="{B49BED29-EB82-C04B-373A-7E2A34E1ECFB}"/>
              </a:ext>
            </a:extLst>
          </p:cNvPr>
          <p:cNvSpPr/>
          <p:nvPr/>
        </p:nvSpPr>
        <p:spPr>
          <a:xfrm>
            <a:off x="8964126" y="3940805"/>
            <a:ext cx="274320" cy="2818770"/>
          </a:xfrm>
          <a:custGeom>
            <a:avLst/>
            <a:gdLst>
              <a:gd name="connsiteX0" fmla="*/ 0 w 274320"/>
              <a:gd name="connsiteY0" fmla="*/ 0 h 2979420"/>
              <a:gd name="connsiteX1" fmla="*/ 274320 w 274320"/>
              <a:gd name="connsiteY1" fmla="*/ 0 h 2979420"/>
              <a:gd name="connsiteX2" fmla="*/ 274320 w 274320"/>
              <a:gd name="connsiteY2" fmla="*/ 2979420 h 2979420"/>
              <a:gd name="connsiteX3" fmla="*/ 45720 w 274320"/>
              <a:gd name="connsiteY3" fmla="*/ 2979420 h 2979420"/>
              <a:gd name="connsiteX0" fmla="*/ 0 w 274320"/>
              <a:gd name="connsiteY0" fmla="*/ 0 h 2979420"/>
              <a:gd name="connsiteX1" fmla="*/ 274320 w 274320"/>
              <a:gd name="connsiteY1" fmla="*/ 0 h 2979420"/>
              <a:gd name="connsiteX2" fmla="*/ 274320 w 274320"/>
              <a:gd name="connsiteY2" fmla="*/ 2979420 h 2979420"/>
              <a:gd name="connsiteX3" fmla="*/ 0 w 274320"/>
              <a:gd name="connsiteY3" fmla="*/ 2979420 h 2979420"/>
            </a:gdLst>
            <a:ahLst/>
            <a:cxnLst>
              <a:cxn ang="0">
                <a:pos x="connsiteX0" y="connsiteY0"/>
              </a:cxn>
              <a:cxn ang="0">
                <a:pos x="connsiteX1" y="connsiteY1"/>
              </a:cxn>
              <a:cxn ang="0">
                <a:pos x="connsiteX2" y="connsiteY2"/>
              </a:cxn>
              <a:cxn ang="0">
                <a:pos x="connsiteX3" y="connsiteY3"/>
              </a:cxn>
            </a:cxnLst>
            <a:rect l="l" t="t" r="r" b="b"/>
            <a:pathLst>
              <a:path w="274320" h="2979420">
                <a:moveTo>
                  <a:pt x="0" y="0"/>
                </a:moveTo>
                <a:lnTo>
                  <a:pt x="274320" y="0"/>
                </a:lnTo>
                <a:lnTo>
                  <a:pt x="274320" y="2979420"/>
                </a:lnTo>
                <a:lnTo>
                  <a:pt x="0" y="2979420"/>
                </a:lnTo>
              </a:path>
            </a:pathLst>
          </a:custGeom>
          <a:noFill/>
          <a:ln w="34925">
            <a:solidFill>
              <a:schemeClr val="accent5"/>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矢印コネクタ 18">
            <a:extLst>
              <a:ext uri="{FF2B5EF4-FFF2-40B4-BE49-F238E27FC236}">
                <a16:creationId xmlns:a16="http://schemas.microsoft.com/office/drawing/2014/main" id="{E1652FF9-8648-4FB3-BBE1-F198971AC747}"/>
              </a:ext>
            </a:extLst>
          </p:cNvPr>
          <p:cNvCxnSpPr>
            <a:cxnSpLocks/>
          </p:cNvCxnSpPr>
          <p:nvPr/>
        </p:nvCxnSpPr>
        <p:spPr>
          <a:xfrm flipH="1">
            <a:off x="8967915" y="4383063"/>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1E963702-A735-1708-4539-75F417EE1DDD}"/>
              </a:ext>
            </a:extLst>
          </p:cNvPr>
          <p:cNvCxnSpPr>
            <a:cxnSpLocks/>
          </p:cNvCxnSpPr>
          <p:nvPr/>
        </p:nvCxnSpPr>
        <p:spPr>
          <a:xfrm flipH="1">
            <a:off x="8967915" y="4858298"/>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4819F30B-7920-5E23-07EE-41C1454804CB}"/>
              </a:ext>
            </a:extLst>
          </p:cNvPr>
          <p:cNvCxnSpPr>
            <a:cxnSpLocks/>
          </p:cNvCxnSpPr>
          <p:nvPr/>
        </p:nvCxnSpPr>
        <p:spPr>
          <a:xfrm flipH="1">
            <a:off x="8967915" y="5303836"/>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DACAD546-04B8-B267-9AFA-5A74B9E0FEED}"/>
              </a:ext>
            </a:extLst>
          </p:cNvPr>
          <p:cNvCxnSpPr>
            <a:cxnSpLocks/>
          </p:cNvCxnSpPr>
          <p:nvPr/>
        </p:nvCxnSpPr>
        <p:spPr>
          <a:xfrm flipH="1">
            <a:off x="8967915" y="5760505"/>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21F61091-CE77-E212-1235-C4B48438E69F}"/>
              </a:ext>
            </a:extLst>
          </p:cNvPr>
          <p:cNvCxnSpPr>
            <a:cxnSpLocks/>
          </p:cNvCxnSpPr>
          <p:nvPr/>
        </p:nvCxnSpPr>
        <p:spPr>
          <a:xfrm flipH="1">
            <a:off x="8967915" y="6223238"/>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EF36C584-900E-F714-1A91-0A403E3A0F95}"/>
              </a:ext>
            </a:extLst>
          </p:cNvPr>
          <p:cNvCxnSpPr/>
          <p:nvPr/>
        </p:nvCxnSpPr>
        <p:spPr>
          <a:xfrm>
            <a:off x="9234554" y="5056315"/>
            <a:ext cx="402081"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31" name="テキスト ボックス 130">
            <a:extLst>
              <a:ext uri="{FF2B5EF4-FFF2-40B4-BE49-F238E27FC236}">
                <a16:creationId xmlns:a16="http://schemas.microsoft.com/office/drawing/2014/main" id="{430BBB82-587B-1A37-FB49-1C8EA4C61313}"/>
              </a:ext>
            </a:extLst>
          </p:cNvPr>
          <p:cNvSpPr txBox="1"/>
          <p:nvPr/>
        </p:nvSpPr>
        <p:spPr>
          <a:xfrm>
            <a:off x="9476372" y="4784763"/>
            <a:ext cx="2160000" cy="720000"/>
          </a:xfrm>
          <a:prstGeom prst="rect">
            <a:avLst/>
          </a:prstGeom>
          <a:solidFill>
            <a:schemeClr val="bg1"/>
          </a:solidFill>
          <a:ln w="28575">
            <a:solidFill>
              <a:schemeClr val="accent5"/>
            </a:solidFill>
          </a:ln>
        </p:spPr>
        <p:txBody>
          <a:bodyPr wrap="square" lIns="72000" rIns="72000" rtlCol="0">
            <a:spAutoFit/>
          </a:bodyPr>
          <a:lstStyle/>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介護が必要な状態になっても、必要なサービスを受けながら住み慣れた地域で暮らすことができています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27" name="フリーフォーム: 図形 26">
            <a:extLst>
              <a:ext uri="{FF2B5EF4-FFF2-40B4-BE49-F238E27FC236}">
                <a16:creationId xmlns:a16="http://schemas.microsoft.com/office/drawing/2014/main" id="{98BC7D84-4B33-5BF9-D438-A546D82214F5}"/>
              </a:ext>
            </a:extLst>
          </p:cNvPr>
          <p:cNvSpPr/>
          <p:nvPr/>
        </p:nvSpPr>
        <p:spPr>
          <a:xfrm>
            <a:off x="8964126" y="7356785"/>
            <a:ext cx="274320" cy="1855533"/>
          </a:xfrm>
          <a:custGeom>
            <a:avLst/>
            <a:gdLst>
              <a:gd name="connsiteX0" fmla="*/ 0 w 274320"/>
              <a:gd name="connsiteY0" fmla="*/ 0 h 2979420"/>
              <a:gd name="connsiteX1" fmla="*/ 274320 w 274320"/>
              <a:gd name="connsiteY1" fmla="*/ 0 h 2979420"/>
              <a:gd name="connsiteX2" fmla="*/ 274320 w 274320"/>
              <a:gd name="connsiteY2" fmla="*/ 2979420 h 2979420"/>
              <a:gd name="connsiteX3" fmla="*/ 45720 w 274320"/>
              <a:gd name="connsiteY3" fmla="*/ 2979420 h 2979420"/>
              <a:gd name="connsiteX0" fmla="*/ 0 w 274320"/>
              <a:gd name="connsiteY0" fmla="*/ 0 h 2979420"/>
              <a:gd name="connsiteX1" fmla="*/ 274320 w 274320"/>
              <a:gd name="connsiteY1" fmla="*/ 0 h 2979420"/>
              <a:gd name="connsiteX2" fmla="*/ 274320 w 274320"/>
              <a:gd name="connsiteY2" fmla="*/ 2979420 h 2979420"/>
              <a:gd name="connsiteX3" fmla="*/ 0 w 274320"/>
              <a:gd name="connsiteY3" fmla="*/ 2979420 h 2979420"/>
            </a:gdLst>
            <a:ahLst/>
            <a:cxnLst>
              <a:cxn ang="0">
                <a:pos x="connsiteX0" y="connsiteY0"/>
              </a:cxn>
              <a:cxn ang="0">
                <a:pos x="connsiteX1" y="connsiteY1"/>
              </a:cxn>
              <a:cxn ang="0">
                <a:pos x="connsiteX2" y="connsiteY2"/>
              </a:cxn>
              <a:cxn ang="0">
                <a:pos x="connsiteX3" y="connsiteY3"/>
              </a:cxn>
            </a:cxnLst>
            <a:rect l="l" t="t" r="r" b="b"/>
            <a:pathLst>
              <a:path w="274320" h="2979420">
                <a:moveTo>
                  <a:pt x="0" y="0"/>
                </a:moveTo>
                <a:lnTo>
                  <a:pt x="274320" y="0"/>
                </a:lnTo>
                <a:lnTo>
                  <a:pt x="274320" y="2979420"/>
                </a:lnTo>
                <a:lnTo>
                  <a:pt x="0" y="2979420"/>
                </a:lnTo>
              </a:path>
            </a:pathLst>
          </a:custGeom>
          <a:noFill/>
          <a:ln w="34925">
            <a:solidFill>
              <a:schemeClr val="accent5"/>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矢印コネクタ 27">
            <a:extLst>
              <a:ext uri="{FF2B5EF4-FFF2-40B4-BE49-F238E27FC236}">
                <a16:creationId xmlns:a16="http://schemas.microsoft.com/office/drawing/2014/main" id="{45C04D54-ABD3-3285-18CD-E8175FEB6307}"/>
              </a:ext>
            </a:extLst>
          </p:cNvPr>
          <p:cNvCxnSpPr>
            <a:cxnSpLocks/>
          </p:cNvCxnSpPr>
          <p:nvPr/>
        </p:nvCxnSpPr>
        <p:spPr>
          <a:xfrm flipH="1">
            <a:off x="8960295" y="7973628"/>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0102AD6A-21CF-96C7-EC7D-760D0B3588F1}"/>
              </a:ext>
            </a:extLst>
          </p:cNvPr>
          <p:cNvCxnSpPr>
            <a:cxnSpLocks/>
          </p:cNvCxnSpPr>
          <p:nvPr/>
        </p:nvCxnSpPr>
        <p:spPr>
          <a:xfrm flipH="1">
            <a:off x="8960295" y="8568050"/>
            <a:ext cx="266639"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4FA17864-C219-83FF-04A8-F6B6475FE0FA}"/>
              </a:ext>
            </a:extLst>
          </p:cNvPr>
          <p:cNvCxnSpPr/>
          <p:nvPr/>
        </p:nvCxnSpPr>
        <p:spPr>
          <a:xfrm>
            <a:off x="9234554" y="8320403"/>
            <a:ext cx="402081"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430BBB82-587B-1A37-FB49-1C8EA4C61313}"/>
              </a:ext>
            </a:extLst>
          </p:cNvPr>
          <p:cNvSpPr txBox="1"/>
          <p:nvPr/>
        </p:nvSpPr>
        <p:spPr>
          <a:xfrm>
            <a:off x="9463555" y="8029994"/>
            <a:ext cx="2160000" cy="576000"/>
          </a:xfrm>
          <a:prstGeom prst="rect">
            <a:avLst/>
          </a:prstGeom>
          <a:solidFill>
            <a:schemeClr val="bg1"/>
          </a:solidFill>
          <a:ln w="28575">
            <a:solidFill>
              <a:schemeClr val="accent5"/>
            </a:solidFill>
          </a:ln>
        </p:spPr>
        <p:txBody>
          <a:bodyPr wrap="square" lIns="72000" rIns="72000" rtlCol="0">
            <a:spAutoFit/>
          </a:bodyPr>
          <a:lstStyle/>
          <a:p>
            <a:r>
              <a:rPr kumimoji="1" lang="ja-JP" altLang="en-US" sz="1000" dirty="0">
                <a:solidFill>
                  <a:srgbClr val="2F5597"/>
                </a:solidFill>
                <a:latin typeface="BIZ UDゴシック" panose="020B0400000000000000" pitchFamily="49" charset="-128"/>
                <a:ea typeface="BIZ UDゴシック" panose="020B0400000000000000" pitchFamily="49" charset="-128"/>
              </a:rPr>
              <a:t>★</a:t>
            </a:r>
            <a:r>
              <a:rPr kumimoji="1" lang="ja-JP" altLang="en-US" sz="1000" dirty="0">
                <a:latin typeface="BIZ UDゴシック" panose="020B0400000000000000" pitchFamily="49" charset="-128"/>
                <a:ea typeface="BIZ UDゴシック" panose="020B0400000000000000" pitchFamily="49" charset="-128"/>
              </a:rPr>
              <a:t>本人の希望や状況に応じた暮らしができ、安心して暮らすことができています</a:t>
            </a:r>
            <a:endParaRPr lang="en-US" altLang="ja-JP" sz="1000" dirty="0">
              <a:latin typeface="BIZ UDゴシック" panose="020B0400000000000000" pitchFamily="49" charset="-128"/>
              <a:ea typeface="BIZ UDゴシック" panose="020B0400000000000000" pitchFamily="49" charset="-128"/>
            </a:endParaRPr>
          </a:p>
        </p:txBody>
      </p:sp>
      <p:cxnSp>
        <p:nvCxnSpPr>
          <p:cNvPr id="35" name="直線矢印コネクタ 34">
            <a:extLst>
              <a:ext uri="{FF2B5EF4-FFF2-40B4-BE49-F238E27FC236}">
                <a16:creationId xmlns:a16="http://schemas.microsoft.com/office/drawing/2014/main" id="{1E771421-C19A-67C5-07FA-6763D00E7E48}"/>
              </a:ext>
            </a:extLst>
          </p:cNvPr>
          <p:cNvCxnSpPr>
            <a:cxnSpLocks/>
          </p:cNvCxnSpPr>
          <p:nvPr/>
        </p:nvCxnSpPr>
        <p:spPr>
          <a:xfrm flipH="1">
            <a:off x="4716237" y="1900461"/>
            <a:ext cx="372321" cy="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1F64EC29-4CAE-025B-E741-53F8AD08E67B}"/>
              </a:ext>
            </a:extLst>
          </p:cNvPr>
          <p:cNvCxnSpPr>
            <a:cxnSpLocks/>
          </p:cNvCxnSpPr>
          <p:nvPr/>
        </p:nvCxnSpPr>
        <p:spPr>
          <a:xfrm flipH="1">
            <a:off x="4716237" y="2888123"/>
            <a:ext cx="742866"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3" name="フリーフォーム: 図形 52">
            <a:extLst>
              <a:ext uri="{FF2B5EF4-FFF2-40B4-BE49-F238E27FC236}">
                <a16:creationId xmlns:a16="http://schemas.microsoft.com/office/drawing/2014/main" id="{AA1DEE60-DC33-CCEF-D7E9-34DE22B389CC}"/>
              </a:ext>
            </a:extLst>
          </p:cNvPr>
          <p:cNvSpPr/>
          <p:nvPr/>
        </p:nvSpPr>
        <p:spPr>
          <a:xfrm>
            <a:off x="5194214" y="4860221"/>
            <a:ext cx="228600" cy="443615"/>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 name="直線矢印コネクタ 53">
            <a:extLst>
              <a:ext uri="{FF2B5EF4-FFF2-40B4-BE49-F238E27FC236}">
                <a16:creationId xmlns:a16="http://schemas.microsoft.com/office/drawing/2014/main" id="{D77C0772-F502-876F-D2B5-E2E9094B35AF}"/>
              </a:ext>
            </a:extLst>
          </p:cNvPr>
          <p:cNvCxnSpPr>
            <a:cxnSpLocks/>
          </p:cNvCxnSpPr>
          <p:nvPr/>
        </p:nvCxnSpPr>
        <p:spPr>
          <a:xfrm flipH="1">
            <a:off x="4716237" y="5085131"/>
            <a:ext cx="477738"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5" name="フリーフォーム: 図形 54">
            <a:extLst>
              <a:ext uri="{FF2B5EF4-FFF2-40B4-BE49-F238E27FC236}">
                <a16:creationId xmlns:a16="http://schemas.microsoft.com/office/drawing/2014/main" id="{CA04C383-829C-38A6-B4ED-8F95CFF9D732}"/>
              </a:ext>
            </a:extLst>
          </p:cNvPr>
          <p:cNvSpPr/>
          <p:nvPr/>
        </p:nvSpPr>
        <p:spPr>
          <a:xfrm>
            <a:off x="5194214" y="6216607"/>
            <a:ext cx="228600" cy="525367"/>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 name="直線矢印コネクタ 56">
            <a:extLst>
              <a:ext uri="{FF2B5EF4-FFF2-40B4-BE49-F238E27FC236}">
                <a16:creationId xmlns:a16="http://schemas.microsoft.com/office/drawing/2014/main" id="{21A4B174-7310-FCF3-1C27-663234E7CF2C}"/>
              </a:ext>
            </a:extLst>
          </p:cNvPr>
          <p:cNvCxnSpPr>
            <a:cxnSpLocks/>
            <a:endCxn id="88" idx="3"/>
          </p:cNvCxnSpPr>
          <p:nvPr/>
        </p:nvCxnSpPr>
        <p:spPr>
          <a:xfrm flipH="1" flipV="1">
            <a:off x="4711825" y="6424478"/>
            <a:ext cx="482150" cy="1684"/>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851A07E0-5C73-5EE5-2EBF-A490A3D5AA21}"/>
              </a:ext>
            </a:extLst>
          </p:cNvPr>
          <p:cNvSpPr txBox="1"/>
          <p:nvPr/>
        </p:nvSpPr>
        <p:spPr>
          <a:xfrm>
            <a:off x="5372880" y="1562719"/>
            <a:ext cx="3600000" cy="246221"/>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認知症の人を地域全体で見守り支えています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96" name="テキスト ボックス 95">
            <a:extLst>
              <a:ext uri="{FF2B5EF4-FFF2-40B4-BE49-F238E27FC236}">
                <a16:creationId xmlns:a16="http://schemas.microsoft.com/office/drawing/2014/main" id="{96BE0E57-9891-135C-FF10-A8222165E75C}"/>
              </a:ext>
            </a:extLst>
          </p:cNvPr>
          <p:cNvSpPr txBox="1"/>
          <p:nvPr/>
        </p:nvSpPr>
        <p:spPr>
          <a:xfrm>
            <a:off x="5370761" y="844577"/>
            <a:ext cx="3600000" cy="246221"/>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身近なところで支援の情報を得ることができています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97" name="テキスト ボックス 96">
            <a:extLst>
              <a:ext uri="{FF2B5EF4-FFF2-40B4-BE49-F238E27FC236}">
                <a16:creationId xmlns:a16="http://schemas.microsoft.com/office/drawing/2014/main" id="{02B9A68E-D505-FEAC-9671-0213459A9EE9}"/>
              </a:ext>
            </a:extLst>
          </p:cNvPr>
          <p:cNvSpPr txBox="1"/>
          <p:nvPr/>
        </p:nvSpPr>
        <p:spPr>
          <a:xfrm>
            <a:off x="5367915" y="1843198"/>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認知症の早期発見・早期対応ができ、必要な医療や介護　</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保険サービスにつながっています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98" name="テキスト ボックス 97">
            <a:extLst>
              <a:ext uri="{FF2B5EF4-FFF2-40B4-BE49-F238E27FC236}">
                <a16:creationId xmlns:a16="http://schemas.microsoft.com/office/drawing/2014/main" id="{5BD2B2BD-3CA3-27BC-3DA0-A153C333F88C}"/>
              </a:ext>
            </a:extLst>
          </p:cNvPr>
          <p:cNvSpPr txBox="1"/>
          <p:nvPr/>
        </p:nvSpPr>
        <p:spPr>
          <a:xfrm>
            <a:off x="5367915" y="2754385"/>
            <a:ext cx="3600000" cy="246221"/>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身近な地域で相談し、集える場所が確保されています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99" name="テキスト ボックス 98">
            <a:extLst>
              <a:ext uri="{FF2B5EF4-FFF2-40B4-BE49-F238E27FC236}">
                <a16:creationId xmlns:a16="http://schemas.microsoft.com/office/drawing/2014/main" id="{B5C37E76-C1BB-63AC-94D2-D7D61EFE1269}"/>
              </a:ext>
            </a:extLst>
          </p:cNvPr>
          <p:cNvSpPr txBox="1"/>
          <p:nvPr/>
        </p:nvSpPr>
        <p:spPr>
          <a:xfrm>
            <a:off x="5374679" y="3069474"/>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連携支援や、相談機能などが充実し、住み慣れた地域で</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の暮らしを支えることができています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016A4D6A-4201-CBD5-9088-37D8D7F2CE2B}"/>
              </a:ext>
            </a:extLst>
          </p:cNvPr>
          <p:cNvSpPr txBox="1"/>
          <p:nvPr/>
        </p:nvSpPr>
        <p:spPr>
          <a:xfrm>
            <a:off x="5372352" y="2288344"/>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認知症に対する正しい理解が深まり、見守り・声かけや</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居場所づくりなどの活動に取り組んでいます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77" name="テキスト ボックス 76">
            <a:extLst>
              <a:ext uri="{FF2B5EF4-FFF2-40B4-BE49-F238E27FC236}">
                <a16:creationId xmlns:a16="http://schemas.microsoft.com/office/drawing/2014/main" id="{4B00DC93-C641-F4B0-F621-31B1112EAB06}"/>
              </a:ext>
            </a:extLst>
          </p:cNvPr>
          <p:cNvSpPr txBox="1"/>
          <p:nvPr/>
        </p:nvSpPr>
        <p:spPr>
          <a:xfrm>
            <a:off x="5366653" y="6026052"/>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○介護保険サービスの継続的な質の向上と介護保険制度の</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持続可能な運営が図られています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78" name="テキスト ボックス 77">
            <a:extLst>
              <a:ext uri="{FF2B5EF4-FFF2-40B4-BE49-F238E27FC236}">
                <a16:creationId xmlns:a16="http://schemas.microsoft.com/office/drawing/2014/main" id="{5CFD905B-4D22-EFB1-AC69-FA23E941C53E}"/>
              </a:ext>
            </a:extLst>
          </p:cNvPr>
          <p:cNvSpPr txBox="1"/>
          <p:nvPr/>
        </p:nvSpPr>
        <p:spPr>
          <a:xfrm>
            <a:off x="5374679" y="5542319"/>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○介護保険制度に関する情報提供や低所得者支援が充実し、　</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安心して必要な介護保険サービスを利用できています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83" name="テキスト ボックス 82">
            <a:extLst>
              <a:ext uri="{FF2B5EF4-FFF2-40B4-BE49-F238E27FC236}">
                <a16:creationId xmlns:a16="http://schemas.microsoft.com/office/drawing/2014/main" id="{9F771FBE-14EF-DBC5-A138-1492DE8BFBF2}"/>
              </a:ext>
            </a:extLst>
          </p:cNvPr>
          <p:cNvSpPr txBox="1"/>
          <p:nvPr/>
        </p:nvSpPr>
        <p:spPr>
          <a:xfrm>
            <a:off x="5363751" y="6522458"/>
            <a:ext cx="3600000"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介護が必要な状態になっても、必要なサービスを受けなが</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ら住み慣れた地域で暮らすことができています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15" name="テキスト ボックス 114">
            <a:extLst>
              <a:ext uri="{FF2B5EF4-FFF2-40B4-BE49-F238E27FC236}">
                <a16:creationId xmlns:a16="http://schemas.microsoft.com/office/drawing/2014/main" id="{4190AB69-0E63-0606-6077-1F799D10CB67}"/>
              </a:ext>
            </a:extLst>
          </p:cNvPr>
          <p:cNvSpPr txBox="1"/>
          <p:nvPr/>
        </p:nvSpPr>
        <p:spPr>
          <a:xfrm>
            <a:off x="5336973" y="8374166"/>
            <a:ext cx="3605348" cy="400110"/>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防災・防犯の取組が充実し、安心して暮らすことができて　</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16" name="テキスト ボックス 115">
            <a:extLst>
              <a:ext uri="{FF2B5EF4-FFF2-40B4-BE49-F238E27FC236}">
                <a16:creationId xmlns:a16="http://schemas.microsoft.com/office/drawing/2014/main" id="{17461E5D-D719-ACDB-645B-0EBBE698C019}"/>
              </a:ext>
            </a:extLst>
          </p:cNvPr>
          <p:cNvSpPr txBox="1"/>
          <p:nvPr/>
        </p:nvSpPr>
        <p:spPr>
          <a:xfrm>
            <a:off x="5347379" y="7245607"/>
            <a:ext cx="3605348" cy="246221"/>
          </a:xfrm>
          <a:prstGeom prst="rect">
            <a:avLst/>
          </a:prstGeom>
          <a:solidFill>
            <a:schemeClr val="accent5">
              <a:lumMod val="20000"/>
              <a:lumOff val="80000"/>
            </a:schemeClr>
          </a:solidFill>
          <a:ln w="6350">
            <a:noFill/>
          </a:ln>
        </p:spPr>
        <p:txBody>
          <a:bodyPr wrap="square" lIns="72000" rIns="72000" rtlCol="0">
            <a:spAutoFit/>
          </a:bodyPr>
          <a:lstStyle/>
          <a:p>
            <a:r>
              <a:rPr kumimoji="1" lang="ja-JP" altLang="en-US" sz="1000" dirty="0">
                <a:latin typeface="BIZ UDゴシック" panose="020B0400000000000000" pitchFamily="49" charset="-128"/>
                <a:ea typeface="BIZ UDゴシック" panose="020B0400000000000000" pitchFamily="49" charset="-128"/>
              </a:rPr>
              <a:t>○</a:t>
            </a:r>
            <a:r>
              <a:rPr lang="ja-JP" altLang="en-US" sz="1000" dirty="0">
                <a:latin typeface="BIZ UDゴシック" panose="020B0400000000000000" pitchFamily="49" charset="-128"/>
                <a:ea typeface="BIZ UDゴシック" panose="020B0400000000000000" pitchFamily="49" charset="-128"/>
              </a:rPr>
              <a:t>本人の希望や状況に応じた暮らしができています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02" name="テキスト ボックス 101">
            <a:extLst>
              <a:ext uri="{FF2B5EF4-FFF2-40B4-BE49-F238E27FC236}">
                <a16:creationId xmlns:a16="http://schemas.microsoft.com/office/drawing/2014/main" id="{5F6B77ED-49FB-D381-F59D-99BE9127FA45}"/>
              </a:ext>
            </a:extLst>
          </p:cNvPr>
          <p:cNvSpPr txBox="1"/>
          <p:nvPr/>
        </p:nvSpPr>
        <p:spPr>
          <a:xfrm>
            <a:off x="5367915" y="3720798"/>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○自立支援型ケアマネジメントの考え方が浸透・定着して</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03" name="テキスト ボックス 102">
            <a:extLst>
              <a:ext uri="{FF2B5EF4-FFF2-40B4-BE49-F238E27FC236}">
                <a16:creationId xmlns:a16="http://schemas.microsoft.com/office/drawing/2014/main" id="{FC2ADD9F-E5E1-E968-4A3A-012BDC02ED06}"/>
              </a:ext>
            </a:extLst>
          </p:cNvPr>
          <p:cNvSpPr txBox="1"/>
          <p:nvPr/>
        </p:nvSpPr>
        <p:spPr>
          <a:xfrm>
            <a:off x="5367915" y="4255091"/>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○在宅での安心した生活の確保が図られています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04" name="テキスト ボックス 103">
            <a:extLst>
              <a:ext uri="{FF2B5EF4-FFF2-40B4-BE49-F238E27FC236}">
                <a16:creationId xmlns:a16="http://schemas.microsoft.com/office/drawing/2014/main" id="{E0224F6D-D659-B31D-777F-5E9D3EF4F0E0}"/>
              </a:ext>
            </a:extLst>
          </p:cNvPr>
          <p:cNvSpPr txBox="1"/>
          <p:nvPr/>
        </p:nvSpPr>
        <p:spPr>
          <a:xfrm>
            <a:off x="5371543" y="4647518"/>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○安心して暮らせる在宅福祉サービス等を提供し、地域での</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自立した暮らしを支えています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05" name="テキスト ボックス 104">
            <a:extLst>
              <a:ext uri="{FF2B5EF4-FFF2-40B4-BE49-F238E27FC236}">
                <a16:creationId xmlns:a16="http://schemas.microsoft.com/office/drawing/2014/main" id="{B5BBAC5A-B2B0-FC71-603E-372A63F2121A}"/>
              </a:ext>
            </a:extLst>
          </p:cNvPr>
          <p:cNvSpPr txBox="1"/>
          <p:nvPr/>
        </p:nvSpPr>
        <p:spPr>
          <a:xfrm>
            <a:off x="5379629" y="5166563"/>
            <a:ext cx="3600000"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○家族介護者の負担や不安が軽減しています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28" name="テキスト ボックス 127">
            <a:extLst>
              <a:ext uri="{FF2B5EF4-FFF2-40B4-BE49-F238E27FC236}">
                <a16:creationId xmlns:a16="http://schemas.microsoft.com/office/drawing/2014/main" id="{0447F7E0-0D7B-EE36-4BA3-82341E5C70C9}"/>
              </a:ext>
            </a:extLst>
          </p:cNvPr>
          <p:cNvSpPr txBox="1"/>
          <p:nvPr/>
        </p:nvSpPr>
        <p:spPr>
          <a:xfrm>
            <a:off x="5335810" y="9012263"/>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○高齢者の権利が守られ、尊厳ある暮らしを送ることが</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できています</a:t>
            </a:r>
            <a:endParaRPr lang="en-US" altLang="ja-JP" sz="1000" dirty="0">
              <a:latin typeface="BIZ UDゴシック" panose="020B0400000000000000" pitchFamily="49" charset="-128"/>
              <a:ea typeface="BIZ UDゴシック" panose="020B0400000000000000" pitchFamily="49" charset="-128"/>
            </a:endParaRPr>
          </a:p>
        </p:txBody>
      </p:sp>
      <p:sp>
        <p:nvSpPr>
          <p:cNvPr id="86" name="テキスト ボックス 85">
            <a:extLst>
              <a:ext uri="{FF2B5EF4-FFF2-40B4-BE49-F238E27FC236}">
                <a16:creationId xmlns:a16="http://schemas.microsoft.com/office/drawing/2014/main" id="{96BE0E57-9891-135C-FF10-A8222165E75C}"/>
              </a:ext>
            </a:extLst>
          </p:cNvPr>
          <p:cNvSpPr txBox="1"/>
          <p:nvPr/>
        </p:nvSpPr>
        <p:spPr>
          <a:xfrm>
            <a:off x="5374679" y="1116535"/>
            <a:ext cx="3600000" cy="400110"/>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○認知症の状態に応じた適切なサービス提供の流れが周知</a:t>
            </a:r>
            <a:endParaRPr lang="en-US" altLang="ja-JP" sz="1000"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できています</a:t>
            </a:r>
            <a:endParaRPr kumimoji="1" lang="ja-JP" altLang="en-US" sz="1000" dirty="0">
              <a:latin typeface="BIZ UDゴシック" panose="020B0400000000000000" pitchFamily="49" charset="-128"/>
              <a:ea typeface="BIZ UDゴシック" panose="020B0400000000000000" pitchFamily="49" charset="-128"/>
            </a:endParaRPr>
          </a:p>
        </p:txBody>
      </p:sp>
      <p:cxnSp>
        <p:nvCxnSpPr>
          <p:cNvPr id="60" name="直線矢印コネクタ 59">
            <a:extLst>
              <a:ext uri="{FF2B5EF4-FFF2-40B4-BE49-F238E27FC236}">
                <a16:creationId xmlns:a16="http://schemas.microsoft.com/office/drawing/2014/main" id="{BCA484A6-ED00-DEAB-1B91-C7E722631A9C}"/>
              </a:ext>
            </a:extLst>
          </p:cNvPr>
          <p:cNvCxnSpPr>
            <a:cxnSpLocks/>
          </p:cNvCxnSpPr>
          <p:nvPr/>
        </p:nvCxnSpPr>
        <p:spPr>
          <a:xfrm flipH="1">
            <a:off x="4716237" y="7981089"/>
            <a:ext cx="662228"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14" name="テキスト ボックス 113">
            <a:extLst>
              <a:ext uri="{FF2B5EF4-FFF2-40B4-BE49-F238E27FC236}">
                <a16:creationId xmlns:a16="http://schemas.microsoft.com/office/drawing/2014/main" id="{19374C04-6A11-C75C-8D54-9C834AA5F2B0}"/>
              </a:ext>
            </a:extLst>
          </p:cNvPr>
          <p:cNvSpPr txBox="1"/>
          <p:nvPr/>
        </p:nvSpPr>
        <p:spPr>
          <a:xfrm>
            <a:off x="5336973" y="7860439"/>
            <a:ext cx="3605348" cy="246221"/>
          </a:xfrm>
          <a:prstGeom prst="rect">
            <a:avLst/>
          </a:prstGeom>
          <a:solidFill>
            <a:schemeClr val="accent5">
              <a:lumMod val="20000"/>
              <a:lumOff val="80000"/>
            </a:schemeClr>
          </a:solidFill>
          <a:ln w="6350">
            <a:noFill/>
          </a:ln>
        </p:spPr>
        <p:txBody>
          <a:bodyPr wrap="square" lIns="72000" rIns="72000" rtlCol="0">
            <a:spAutoFit/>
          </a:bodyPr>
          <a:lstStyle/>
          <a:p>
            <a:r>
              <a:rPr lang="ja-JP" altLang="en-US" sz="1000" dirty="0">
                <a:latin typeface="BIZ UDゴシック" panose="020B0400000000000000" pitchFamily="49" charset="-128"/>
                <a:ea typeface="BIZ UDゴシック" panose="020B0400000000000000" pitchFamily="49" charset="-128"/>
              </a:rPr>
              <a:t>○バリアフリーのまちづくりが進んでいます</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17" name="フリーフォーム: 図形 16">
            <a:extLst>
              <a:ext uri="{FF2B5EF4-FFF2-40B4-BE49-F238E27FC236}">
                <a16:creationId xmlns:a16="http://schemas.microsoft.com/office/drawing/2014/main" id="{DC6458DB-0EF9-F35D-3E5A-482AB9E3ED65}"/>
              </a:ext>
            </a:extLst>
          </p:cNvPr>
          <p:cNvSpPr/>
          <p:nvPr/>
        </p:nvSpPr>
        <p:spPr>
          <a:xfrm flipH="1">
            <a:off x="4707905" y="1322395"/>
            <a:ext cx="380653" cy="1317879"/>
          </a:xfrm>
          <a:custGeom>
            <a:avLst/>
            <a:gdLst>
              <a:gd name="connsiteX0" fmla="*/ 228600 w 228600"/>
              <a:gd name="connsiteY0" fmla="*/ 0 h 1054100"/>
              <a:gd name="connsiteX1" fmla="*/ 0 w 228600"/>
              <a:gd name="connsiteY1" fmla="*/ 0 h 1054100"/>
              <a:gd name="connsiteX2" fmla="*/ 0 w 228600"/>
              <a:gd name="connsiteY2" fmla="*/ 1054100 h 1054100"/>
              <a:gd name="connsiteX3" fmla="*/ 228600 w 228600"/>
              <a:gd name="connsiteY3" fmla="*/ 1054100 h 1054100"/>
            </a:gdLst>
            <a:ahLst/>
            <a:cxnLst>
              <a:cxn ang="0">
                <a:pos x="connsiteX0" y="connsiteY0"/>
              </a:cxn>
              <a:cxn ang="0">
                <a:pos x="connsiteX1" y="connsiteY1"/>
              </a:cxn>
              <a:cxn ang="0">
                <a:pos x="connsiteX2" y="connsiteY2"/>
              </a:cxn>
              <a:cxn ang="0">
                <a:pos x="connsiteX3" y="connsiteY3"/>
              </a:cxn>
            </a:cxnLst>
            <a:rect l="l" t="t" r="r" b="b"/>
            <a:pathLst>
              <a:path w="228600" h="1054100">
                <a:moveTo>
                  <a:pt x="228600" y="0"/>
                </a:moveTo>
                <a:lnTo>
                  <a:pt x="0" y="0"/>
                </a:lnTo>
                <a:lnTo>
                  <a:pt x="0" y="1054100"/>
                </a:lnTo>
                <a:lnTo>
                  <a:pt x="228600" y="1054100"/>
                </a:lnTo>
              </a:path>
            </a:pathLst>
          </a:custGeom>
          <a:noFill/>
          <a:ln w="38100">
            <a:solidFill>
              <a:schemeClr val="accent1">
                <a:lumMod val="50000"/>
              </a:schemeClr>
            </a:solidFill>
            <a:headEnd type="triangle"/>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リーフォーム: 図形 35">
            <a:extLst>
              <a:ext uri="{FF2B5EF4-FFF2-40B4-BE49-F238E27FC236}">
                <a16:creationId xmlns:a16="http://schemas.microsoft.com/office/drawing/2014/main" id="{6206C6CC-0B52-5E69-9E3D-12A4B0CD07D0}"/>
              </a:ext>
            </a:extLst>
          </p:cNvPr>
          <p:cNvSpPr/>
          <p:nvPr/>
        </p:nvSpPr>
        <p:spPr>
          <a:xfrm>
            <a:off x="4719638" y="2171532"/>
            <a:ext cx="266700" cy="705018"/>
          </a:xfrm>
          <a:custGeom>
            <a:avLst/>
            <a:gdLst>
              <a:gd name="connsiteX0" fmla="*/ 266700 w 266700"/>
              <a:gd name="connsiteY0" fmla="*/ 862012 h 862012"/>
              <a:gd name="connsiteX1" fmla="*/ 266700 w 266700"/>
              <a:gd name="connsiteY1" fmla="*/ 0 h 862012"/>
              <a:gd name="connsiteX2" fmla="*/ 0 w 266700"/>
              <a:gd name="connsiteY2" fmla="*/ 0 h 862012"/>
            </a:gdLst>
            <a:ahLst/>
            <a:cxnLst>
              <a:cxn ang="0">
                <a:pos x="connsiteX0" y="connsiteY0"/>
              </a:cxn>
              <a:cxn ang="0">
                <a:pos x="connsiteX1" y="connsiteY1"/>
              </a:cxn>
              <a:cxn ang="0">
                <a:pos x="connsiteX2" y="connsiteY2"/>
              </a:cxn>
            </a:cxnLst>
            <a:rect l="l" t="t" r="r" b="b"/>
            <a:pathLst>
              <a:path w="266700" h="862012">
                <a:moveTo>
                  <a:pt x="266700" y="862012"/>
                </a:moveTo>
                <a:lnTo>
                  <a:pt x="266700" y="0"/>
                </a:lnTo>
                <a:lnTo>
                  <a:pt x="0" y="0"/>
                </a:lnTo>
              </a:path>
            </a:pathLst>
          </a:custGeom>
          <a:noFill/>
          <a:ln w="38100">
            <a:solidFill>
              <a:schemeClr val="accent5"/>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矢印コネクタ 36">
            <a:extLst>
              <a:ext uri="{FF2B5EF4-FFF2-40B4-BE49-F238E27FC236}">
                <a16:creationId xmlns:a16="http://schemas.microsoft.com/office/drawing/2014/main" id="{13573AAC-E348-6163-CC4B-4EBE068EED8A}"/>
              </a:ext>
            </a:extLst>
          </p:cNvPr>
          <p:cNvCxnSpPr>
            <a:cxnSpLocks/>
          </p:cNvCxnSpPr>
          <p:nvPr/>
        </p:nvCxnSpPr>
        <p:spPr>
          <a:xfrm flipH="1">
            <a:off x="4716237" y="1116535"/>
            <a:ext cx="477738" cy="0"/>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a:extLst>
              <a:ext uri="{FF2B5EF4-FFF2-40B4-BE49-F238E27FC236}">
                <a16:creationId xmlns:a16="http://schemas.microsoft.com/office/drawing/2014/main" id="{37E2F440-D68E-969C-9EC6-D98E4BA4CA0B}"/>
              </a:ext>
            </a:extLst>
          </p:cNvPr>
          <p:cNvCxnSpPr>
            <a:cxnSpLocks/>
          </p:cNvCxnSpPr>
          <p:nvPr/>
        </p:nvCxnSpPr>
        <p:spPr>
          <a:xfrm flipH="1">
            <a:off x="5093321" y="1681757"/>
            <a:ext cx="279357" cy="0"/>
          </a:xfrm>
          <a:prstGeom prst="straightConnector1">
            <a:avLst/>
          </a:prstGeom>
          <a:ln w="381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29" name="吹き出し: 角を丸めた四角形 28">
            <a:extLst>
              <a:ext uri="{FF2B5EF4-FFF2-40B4-BE49-F238E27FC236}">
                <a16:creationId xmlns:a16="http://schemas.microsoft.com/office/drawing/2014/main" id="{6F6E5B58-69D4-9AE9-D18A-66976F0CC421}"/>
              </a:ext>
            </a:extLst>
          </p:cNvPr>
          <p:cNvSpPr/>
          <p:nvPr/>
        </p:nvSpPr>
        <p:spPr>
          <a:xfrm>
            <a:off x="3982106" y="97718"/>
            <a:ext cx="2238908" cy="731383"/>
          </a:xfrm>
          <a:prstGeom prst="wedgeRoundRectCallout">
            <a:avLst>
              <a:gd name="adj1" fmla="val -54047"/>
              <a:gd name="adj2" fmla="val 41735"/>
              <a:gd name="adj3" fmla="val 16667"/>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bg1"/>
                </a:solidFill>
                <a:latin typeface="BIZ UDゴシック" panose="020B0400000000000000" pitchFamily="49" charset="-128"/>
                <a:ea typeface="BIZ UDゴシック" panose="020B0400000000000000" pitchFamily="49" charset="-128"/>
              </a:rPr>
              <a:t>基本目標３において</a:t>
            </a:r>
            <a:endParaRPr lang="en-US" altLang="ja-JP" sz="1200" dirty="0">
              <a:solidFill>
                <a:schemeClr val="bg1"/>
              </a:solidFill>
              <a:latin typeface="BIZ UDゴシック" panose="020B0400000000000000" pitchFamily="49" charset="-128"/>
              <a:ea typeface="BIZ UDゴシック" panose="020B0400000000000000" pitchFamily="49" charset="-128"/>
            </a:endParaRPr>
          </a:p>
          <a:p>
            <a:pPr algn="ctr"/>
            <a:r>
              <a:rPr lang="ja-JP" altLang="en-US" sz="1200" dirty="0">
                <a:solidFill>
                  <a:schemeClr val="bg1"/>
                </a:solidFill>
                <a:latin typeface="BIZ UDゴシック" panose="020B0400000000000000" pitchFamily="49" charset="-128"/>
                <a:ea typeface="BIZ UDゴシック" panose="020B0400000000000000" pitchFamily="49" charset="-128"/>
              </a:rPr>
              <a:t>「</a:t>
            </a:r>
            <a:r>
              <a:rPr lang="ja-JP" altLang="en-US" sz="1600" b="1" u="sng" dirty="0">
                <a:solidFill>
                  <a:schemeClr val="accent4"/>
                </a:solidFill>
                <a:latin typeface="BIZ UDゴシック" panose="020B0400000000000000" pitchFamily="49" charset="-128"/>
                <a:ea typeface="BIZ UDゴシック" panose="020B0400000000000000" pitchFamily="49" charset="-128"/>
              </a:rPr>
              <a:t>認知症基本計画</a:t>
            </a:r>
            <a:r>
              <a:rPr lang="ja-JP" altLang="en-US" sz="1200" b="1" dirty="0">
                <a:solidFill>
                  <a:schemeClr val="bg1"/>
                </a:solidFill>
                <a:latin typeface="BIZ UDゴシック" panose="020B0400000000000000" pitchFamily="49" charset="-128"/>
                <a:ea typeface="BIZ UDゴシック" panose="020B0400000000000000" pitchFamily="49" charset="-128"/>
              </a:rPr>
              <a:t>」</a:t>
            </a:r>
            <a:endParaRPr lang="en-US" altLang="ja-JP" sz="1200" b="1" dirty="0">
              <a:solidFill>
                <a:schemeClr val="bg1"/>
              </a:solidFill>
              <a:latin typeface="BIZ UDゴシック" panose="020B0400000000000000" pitchFamily="49" charset="-128"/>
              <a:ea typeface="BIZ UDゴシック" panose="020B0400000000000000" pitchFamily="49" charset="-128"/>
            </a:endParaRPr>
          </a:p>
          <a:p>
            <a:pPr algn="ctr"/>
            <a:r>
              <a:rPr lang="ja-JP" altLang="en-US" sz="1200" b="1" dirty="0">
                <a:solidFill>
                  <a:schemeClr val="bg1"/>
                </a:solidFill>
                <a:latin typeface="BIZ UDゴシック" panose="020B0400000000000000" pitchFamily="49" charset="-128"/>
                <a:ea typeface="BIZ UDゴシック" panose="020B0400000000000000" pitchFamily="49" charset="-128"/>
              </a:rPr>
              <a:t>の要素</a:t>
            </a:r>
            <a:r>
              <a:rPr lang="ja-JP" altLang="en-US" sz="1200" dirty="0">
                <a:solidFill>
                  <a:schemeClr val="bg1"/>
                </a:solidFill>
                <a:latin typeface="BIZ UDゴシック" panose="020B0400000000000000" pitchFamily="49" charset="-128"/>
                <a:ea typeface="BIZ UDゴシック" panose="020B0400000000000000" pitchFamily="49" charset="-128"/>
              </a:rPr>
              <a:t>を盛り込む</a:t>
            </a: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cxnSp>
        <p:nvCxnSpPr>
          <p:cNvPr id="33" name="直線矢印コネクタ 32">
            <a:extLst>
              <a:ext uri="{FF2B5EF4-FFF2-40B4-BE49-F238E27FC236}">
                <a16:creationId xmlns:a16="http://schemas.microsoft.com/office/drawing/2014/main" id="{14A530FD-16A1-3341-B5CA-DC47417A3201}"/>
              </a:ext>
            </a:extLst>
          </p:cNvPr>
          <p:cNvCxnSpPr>
            <a:cxnSpLocks/>
          </p:cNvCxnSpPr>
          <p:nvPr/>
        </p:nvCxnSpPr>
        <p:spPr>
          <a:xfrm flipH="1">
            <a:off x="5086641" y="2029421"/>
            <a:ext cx="279357" cy="0"/>
          </a:xfrm>
          <a:prstGeom prst="straightConnector1">
            <a:avLst/>
          </a:prstGeom>
          <a:ln w="381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430A49B7-8D5A-2142-1D66-2559C94D2B6C}"/>
              </a:ext>
            </a:extLst>
          </p:cNvPr>
          <p:cNvCxnSpPr>
            <a:cxnSpLocks/>
          </p:cNvCxnSpPr>
          <p:nvPr/>
        </p:nvCxnSpPr>
        <p:spPr>
          <a:xfrm flipH="1">
            <a:off x="5084267" y="2474117"/>
            <a:ext cx="279357" cy="0"/>
          </a:xfrm>
          <a:prstGeom prst="straightConnector1">
            <a:avLst/>
          </a:prstGeom>
          <a:ln w="38100">
            <a:solidFill>
              <a:schemeClr val="accent1">
                <a:lumMod val="5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21" name="直線矢印コネクタ 120">
            <a:extLst>
              <a:ext uri="{FF2B5EF4-FFF2-40B4-BE49-F238E27FC236}">
                <a16:creationId xmlns:a16="http://schemas.microsoft.com/office/drawing/2014/main" id="{4E88928B-2D14-F5B5-0658-1095C9AAC7AC}"/>
              </a:ext>
            </a:extLst>
          </p:cNvPr>
          <p:cNvCxnSpPr>
            <a:cxnSpLocks/>
            <a:stCxn id="115" idx="1"/>
          </p:cNvCxnSpPr>
          <p:nvPr/>
        </p:nvCxnSpPr>
        <p:spPr>
          <a:xfrm flipH="1">
            <a:off x="5008880" y="8574221"/>
            <a:ext cx="328093" cy="200055"/>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5" name="四角形: 角を丸くする 24">
            <a:extLst>
              <a:ext uri="{FF2B5EF4-FFF2-40B4-BE49-F238E27FC236}">
                <a16:creationId xmlns:a16="http://schemas.microsoft.com/office/drawing/2014/main" id="{86FA1AF1-8A8D-7202-74F7-50BD4785F728}"/>
              </a:ext>
            </a:extLst>
          </p:cNvPr>
          <p:cNvSpPr/>
          <p:nvPr/>
        </p:nvSpPr>
        <p:spPr>
          <a:xfrm flipH="1">
            <a:off x="469975" y="1010213"/>
            <a:ext cx="544436" cy="8462024"/>
          </a:xfrm>
          <a:prstGeom prst="round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800" dirty="0">
                <a:solidFill>
                  <a:schemeClr val="bg1"/>
                </a:solidFill>
                <a:latin typeface="BIZ UDゴシック" panose="020B0400000000000000" pitchFamily="49" charset="-128"/>
                <a:ea typeface="BIZ UDゴシック" panose="020B0400000000000000" pitchFamily="49" charset="-128"/>
              </a:rPr>
              <a:t>各目標において「</a:t>
            </a:r>
            <a:r>
              <a:rPr lang="ja-JP" altLang="en-US" b="1" u="sng" dirty="0">
                <a:solidFill>
                  <a:schemeClr val="accent4"/>
                </a:solidFill>
                <a:latin typeface="BIZ UDゴシック" panose="020B0400000000000000" pitchFamily="49" charset="-128"/>
                <a:ea typeface="BIZ UDゴシック" panose="020B0400000000000000" pitchFamily="49" charset="-128"/>
              </a:rPr>
              <a:t>身寄りのない高齢者に対する支援</a:t>
            </a:r>
            <a:r>
              <a:rPr lang="ja-JP" altLang="en-US" sz="1800" b="1" dirty="0">
                <a:solidFill>
                  <a:schemeClr val="bg1"/>
                </a:solidFill>
                <a:latin typeface="BIZ UDゴシック" panose="020B0400000000000000" pitchFamily="49" charset="-128"/>
                <a:ea typeface="BIZ UDゴシック" panose="020B0400000000000000" pitchFamily="49" charset="-128"/>
              </a:rPr>
              <a:t>」の</a:t>
            </a:r>
            <a:r>
              <a:rPr lang="ja-JP" altLang="en-US" sz="1800" dirty="0">
                <a:solidFill>
                  <a:schemeClr val="bg1"/>
                </a:solidFill>
                <a:latin typeface="BIZ UDゴシック" panose="020B0400000000000000" pitchFamily="49" charset="-128"/>
                <a:ea typeface="BIZ UDゴシック" panose="020B0400000000000000" pitchFamily="49" charset="-128"/>
              </a:rPr>
              <a:t>視点を盛り込む</a:t>
            </a:r>
            <a:endParaRPr kumimoji="1" lang="ja-JP" altLang="en-US" sz="1800" dirty="0">
              <a:solidFill>
                <a:schemeClr val="bg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1635689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emplate>Office Theme 2013 - 2022</Template>
  <TotalTime>1417</TotalTime>
  <Words>1652</Words>
  <PresentationFormat>A3 297x420 mm</PresentationFormat>
  <Paragraphs>166</Paragraphs>
  <Slides>2</Slides>
  <Notes>0</Notes>
  <HiddenSlides>0</HiddenSlides>
  <MMClips>0</MMClips>
  <ScaleCrop>false</ScaleCrop>
  <HeadingPairs>
    <vt:vector baseType="variant" size="6">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baseType="lpstr" size="7">
      <vt:lpstr>BIZ UDゴシック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2024-02-28T06:47:51Z</cp:lastPrinted>
  <dcterms:created xsi:type="dcterms:W3CDTF">2023-04-25T01:23:33Z</dcterms:created>
  <dcterms:modified xsi:type="dcterms:W3CDTF">2026-05-29T02:50:03Z</dcterms:modified>
</cp:coreProperties>
</file>