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452" r:id="rId5"/>
    <p:sldId id="498" r:id="rId6"/>
    <p:sldId id="495" r:id="rId7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61EE19-CF52-BDE0-11B7-55BEBF93427D}" name="jmc株式会社" initials="j" userId="S::jmc_office_1021@jmc-ltd.co.jp::6894eeac-7914-47a9-b060-730a3490bfd3" providerId="AD"/>
  <p188:author id="{C87CBAD6-73A9-86D8-6B69-2D27C165753E}" name="高須　文絵" initials="高須　文絵" userId="S-1-5-21-1208741999-2565374910-2312706198-1815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廣瀬　優香" initials="廣瀬　優香" lastIdx="1" clrIdx="0">
    <p:extLst>
      <p:ext uri="{19B8F6BF-5375-455C-9EA6-DF929625EA0E}">
        <p15:presenceInfo xmlns:p15="http://schemas.microsoft.com/office/powerpoint/2012/main" userId="S-1-5-21-1208741999-2565374910-2312706198-168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DA0"/>
    <a:srgbClr val="D0D8E8"/>
    <a:srgbClr val="F3F0F6"/>
    <a:srgbClr val="FFFBF7"/>
    <a:srgbClr val="FDEADA"/>
    <a:srgbClr val="FFFFCC"/>
    <a:srgbClr val="FABE00"/>
    <a:srgbClr val="FFFFFF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淡色スタイル 1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704" autoAdjust="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595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C9A55CE-3980-1759-BD81-4BC83218C2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47" cy="498328"/>
          </a:xfrm>
          <a:prstGeom prst="rect">
            <a:avLst/>
          </a:prstGeom>
        </p:spPr>
        <p:txBody>
          <a:bodyPr vert="horz" lIns="92093" tIns="46046" rIns="92093" bIns="4604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DE75A9B-FF9B-124A-BC47-CB271585CC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093" tIns="46046" rIns="92093" bIns="46046" rtlCol="0"/>
          <a:lstStyle>
            <a:lvl1pPr algn="r">
              <a:defRPr sz="1200"/>
            </a:lvl1pPr>
          </a:lstStyle>
          <a:p>
            <a:fld id="{9DC85CDD-1926-48B0-9940-E1FC4B3F44FC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6B061E-9400-A0F9-9BCB-876B0CA9D9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6" rIns="92093" bIns="46046" rtlCol="0" anchor="ctr"/>
          <a:lstStyle/>
          <a:p>
            <a:endParaRPr lang="ja-JP" altLang="en-US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B1CA0E2B-A101-1F59-9C30-79CBD15C4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289" y="4777245"/>
            <a:ext cx="5439102" cy="3908364"/>
          </a:xfrm>
          <a:prstGeom prst="rect">
            <a:avLst/>
          </a:prstGeom>
        </p:spPr>
        <p:txBody>
          <a:bodyPr vert="horz" lIns="92093" tIns="46046" rIns="92093" bIns="4604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6F9597-5CE1-E3E3-E620-6A60CE18F1D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2" y="9428311"/>
            <a:ext cx="2946247" cy="498328"/>
          </a:xfrm>
          <a:prstGeom prst="rect">
            <a:avLst/>
          </a:prstGeom>
        </p:spPr>
        <p:txBody>
          <a:bodyPr vert="horz" lIns="92093" tIns="46046" rIns="92093" bIns="4604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12D4EB-ACE7-F89D-5A56-2DB2D20AC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826" y="9428311"/>
            <a:ext cx="2946246" cy="498328"/>
          </a:xfrm>
          <a:prstGeom prst="rect">
            <a:avLst/>
          </a:prstGeom>
        </p:spPr>
        <p:txBody>
          <a:bodyPr vert="horz" lIns="92093" tIns="46046" rIns="92093" bIns="46046" rtlCol="0" anchor="b"/>
          <a:lstStyle>
            <a:lvl1pPr algn="r">
              <a:defRPr sz="1200"/>
            </a:lvl1pPr>
          </a:lstStyle>
          <a:p>
            <a:fld id="{F4088A3C-EC88-4DD2-8F4A-7FD0F9AE65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BBABA-C66D-4495-9BE9-407DF5B2C2E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433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A68A-BBAC-002C-243F-746A5687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7B810-4EF7-8006-FF55-E7AA86070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4E3D99-0B8D-33DC-8D42-CF562AD6E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620BA7-93DC-8CEC-9B23-E01711C627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BBABA-C66D-4495-9BE9-407DF5B2C2E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059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B7465-B258-5324-8F9D-FC0DF9F9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4C1B0A-40C8-EE7F-ECE8-E21BA4804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7B7E90-35DB-936E-F22A-D5B240D9D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E7ED0D-8361-46C7-B97F-0F6913E86D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BBABA-C66D-4495-9BE9-407DF5B2C2E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13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EFE2-5394-493F-AE07-508B6C26576D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47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F3319-7A4B-42C6-B5D7-14FB49A2EE78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88332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2AFAB-9CB6-4092-80C4-D082FA78FB87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78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A5583-3706-4024-BF37-E0E07661A1AD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5027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0B8C-C853-43E6-A5CC-317B30876524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38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E30C-42DA-4DB9-A3CD-17834C4058B5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16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D3DA-0F1F-4E69-89C1-C57E85C1E34A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56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F4645-22C4-42E4-A987-A6EB0FFA2C8F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78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4B6-4220-495C-A2C0-32A668DCE629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69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F3319-7A4B-42C6-B5D7-14FB49A2EE78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37457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778C2-E838-4E39-8845-B5B9EE6FCF75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66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F3319-7A4B-42C6-B5D7-14FB49A2EE78}" type="datetime1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4AAB1-4DB8-4BE3-94AB-6C36B0715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36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609630" rtl="0" eaLnBrk="1" latinLnBrk="0" hangingPunct="1">
        <a:spcBef>
          <a:spcPct val="0"/>
        </a:spcBef>
        <a:buNone/>
        <a:defRPr kumimoji="1"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kumimoji="1"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kumimoji="1"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サブタイトル 2"/>
          <p:cNvSpPr txBox="1">
            <a:spLocks/>
          </p:cNvSpPr>
          <p:nvPr/>
        </p:nvSpPr>
        <p:spPr>
          <a:xfrm>
            <a:off x="375065" y="102913"/>
            <a:ext cx="6308548" cy="720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ja-JP" altLang="en-US" sz="3600" b="1" dirty="0">
                <a:gradFill flip="none" rotWithShape="1"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吹田健やか年輪プランとは</a:t>
            </a:r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C2BACE49-E1C1-4440-C90F-D02672A2EE39}"/>
              </a:ext>
            </a:extLst>
          </p:cNvPr>
          <p:cNvGrpSpPr/>
          <p:nvPr/>
        </p:nvGrpSpPr>
        <p:grpSpPr>
          <a:xfrm>
            <a:off x="375064" y="810453"/>
            <a:ext cx="11236679" cy="50560"/>
            <a:chOff x="0" y="0"/>
            <a:chExt cx="4274726" cy="20069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F7565F85-DDA7-E4AE-6F61-498E8ABA2594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144DA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9CD8B4-2636-6FF4-3F5B-B3A8F1793945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CEA0A485-9DE8-70CE-28D3-8D925AB5C843}"/>
              </a:ext>
            </a:extLst>
          </p:cNvPr>
          <p:cNvGrpSpPr/>
          <p:nvPr/>
        </p:nvGrpSpPr>
        <p:grpSpPr>
          <a:xfrm>
            <a:off x="375065" y="6432608"/>
            <a:ext cx="10769156" cy="50560"/>
            <a:chOff x="0" y="0"/>
            <a:chExt cx="4274726" cy="20069"/>
          </a:xfrm>
        </p:grpSpPr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67839889-785B-EBC7-5385-3375C0A8ED5B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03214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4" name="TextBox 17">
              <a:extLst>
                <a:ext uri="{FF2B5EF4-FFF2-40B4-BE49-F238E27FC236}">
                  <a16:creationId xmlns:a16="http://schemas.microsoft.com/office/drawing/2014/main" id="{209F3156-B749-9811-ED0A-F6B26F9388EB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2" name="スライド番号プレースホルダー 2">
            <a:extLst>
              <a:ext uri="{FF2B5EF4-FFF2-40B4-BE49-F238E27FC236}">
                <a16:creationId xmlns:a16="http://schemas.microsoft.com/office/drawing/2014/main" id="{8E5DF8F6-E625-45DD-E2FC-9C145EF41B23}"/>
              </a:ext>
            </a:extLst>
          </p:cNvPr>
          <p:cNvSpPr txBox="1">
            <a:spLocks/>
          </p:cNvSpPr>
          <p:nvPr/>
        </p:nvSpPr>
        <p:spPr>
          <a:xfrm>
            <a:off x="11042942" y="6239330"/>
            <a:ext cx="75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664AAB1-4DB8-4BE3-94AB-6C36B07158C8}" type="slidenum">
              <a:rPr lang="ja-JP" altLang="en-US" sz="2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1</a:t>
            </a:fld>
            <a:endParaRPr lang="ja-JP" altLang="en-US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660EBE7D-B873-4A37-9123-A5467F343916}"/>
              </a:ext>
            </a:extLst>
          </p:cNvPr>
          <p:cNvCxnSpPr>
            <a:cxnSpLocks/>
          </p:cNvCxnSpPr>
          <p:nvPr/>
        </p:nvCxnSpPr>
        <p:spPr>
          <a:xfrm>
            <a:off x="6038010" y="5314306"/>
            <a:ext cx="4728843" cy="0"/>
          </a:xfrm>
          <a:prstGeom prst="straightConnector1">
            <a:avLst/>
          </a:prstGeom>
          <a:noFill/>
          <a:ln w="76200" cap="flat" cmpd="sng" algn="ctr">
            <a:solidFill>
              <a:srgbClr val="2F5597"/>
            </a:solidFill>
            <a:prstDash val="sysDot"/>
            <a:tailEnd type="arrow"/>
          </a:ln>
          <a:effectLst/>
        </p:spPr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096D370-F300-2AA8-E5DE-FF4D4B075019}"/>
              </a:ext>
            </a:extLst>
          </p:cNvPr>
          <p:cNvCxnSpPr>
            <a:cxnSpLocks/>
          </p:cNvCxnSpPr>
          <p:nvPr/>
        </p:nvCxnSpPr>
        <p:spPr>
          <a:xfrm>
            <a:off x="1066133" y="5314306"/>
            <a:ext cx="4913281" cy="13400"/>
          </a:xfrm>
          <a:prstGeom prst="straightConnector1">
            <a:avLst/>
          </a:prstGeom>
          <a:noFill/>
          <a:ln w="76200" cap="flat" cmpd="sng" algn="ctr">
            <a:solidFill>
              <a:srgbClr val="2F5597"/>
            </a:solidFill>
            <a:prstDash val="solid"/>
            <a:tailEnd type="triangle"/>
          </a:ln>
          <a:effectLst/>
        </p:spPr>
      </p:cxn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A2EE5AA9-83BC-5D75-885E-26E1373A6A02}"/>
              </a:ext>
            </a:extLst>
          </p:cNvPr>
          <p:cNvGrpSpPr/>
          <p:nvPr/>
        </p:nvGrpSpPr>
        <p:grpSpPr>
          <a:xfrm>
            <a:off x="1066133" y="3093350"/>
            <a:ext cx="8022617" cy="1988458"/>
            <a:chOff x="2298632" y="3293604"/>
            <a:chExt cx="8022617" cy="1988458"/>
          </a:xfrm>
        </p:grpSpPr>
        <p:sp>
          <p:nvSpPr>
            <p:cNvPr id="29" name="矢印: 五方向 8">
              <a:extLst>
                <a:ext uri="{FF2B5EF4-FFF2-40B4-BE49-F238E27FC236}">
                  <a16:creationId xmlns:a16="http://schemas.microsoft.com/office/drawing/2014/main" id="{A913E3AE-950F-5213-F084-25EE648F5172}"/>
                </a:ext>
              </a:extLst>
            </p:cNvPr>
            <p:cNvSpPr>
              <a:spLocks/>
            </p:cNvSpPr>
            <p:nvPr/>
          </p:nvSpPr>
          <p:spPr>
            <a:xfrm>
              <a:off x="3796803" y="3293604"/>
              <a:ext cx="1430120" cy="1940245"/>
            </a:xfrm>
            <a:prstGeom prst="homePlate">
              <a:avLst>
                <a:gd name="adj" fmla="val 1487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0" name="矢印: 五方向 10">
              <a:extLst>
                <a:ext uri="{FF2B5EF4-FFF2-40B4-BE49-F238E27FC236}">
                  <a16:creationId xmlns:a16="http://schemas.microsoft.com/office/drawing/2014/main" id="{6D232F74-1CC7-0F90-8782-3530DAD08BA0}"/>
                </a:ext>
              </a:extLst>
            </p:cNvPr>
            <p:cNvSpPr>
              <a:spLocks/>
            </p:cNvSpPr>
            <p:nvPr/>
          </p:nvSpPr>
          <p:spPr>
            <a:xfrm>
              <a:off x="2298632" y="3300389"/>
              <a:ext cx="1468577" cy="1946538"/>
            </a:xfrm>
            <a:prstGeom prst="homePlate">
              <a:avLst>
                <a:gd name="adj" fmla="val 1487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3" name="テキスト ボックス 13">
              <a:extLst>
                <a:ext uri="{FF2B5EF4-FFF2-40B4-BE49-F238E27FC236}">
                  <a16:creationId xmlns:a16="http://schemas.microsoft.com/office/drawing/2014/main" id="{469FF2A3-082E-71B4-45C2-81C86CB20A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1689" y="3355225"/>
              <a:ext cx="1458033" cy="1594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第</a:t>
              </a:r>
              <a:r>
                <a:rPr lang="ja-JP" altLang="en-US" sz="1600" b="1" kern="100" dirty="0"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７</a:t>
              </a: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期計画</a:t>
              </a:r>
              <a:endParaRPr lang="en-US" altLang="ja-JP" sz="1600" b="1" kern="1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alt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altLang="ja-JP" sz="1600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alt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2018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年度～</a:t>
              </a:r>
              <a:endParaRPr lang="en-US" altLang="ja-JP" sz="1600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alt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alt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2020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</a:t>
              </a:r>
              <a:endParaRPr lang="ja-JP" sz="1600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marL="127000" indent="63500" algn="l">
                <a:lnSpc>
                  <a:spcPts val="1300"/>
                </a:lnSpc>
                <a:spcAft>
                  <a:spcPts val="0"/>
                </a:spcAft>
              </a:pPr>
              <a:r>
                <a:rPr lang="en-US" sz="1600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 </a:t>
              </a:r>
              <a:endParaRPr lang="ja-JP" sz="1600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4" name="テキスト ボックス 14">
              <a:extLst>
                <a:ext uri="{FF2B5EF4-FFF2-40B4-BE49-F238E27FC236}">
                  <a16:creationId xmlns:a16="http://schemas.microsoft.com/office/drawing/2014/main" id="{361F815C-9FA2-7A1B-CA0D-62040E9C8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665" y="3355226"/>
              <a:ext cx="1493381" cy="1612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第</a:t>
              </a:r>
              <a:r>
                <a:rPr lang="ja-JP" altLang="en-US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８</a:t>
              </a: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期計画</a:t>
              </a:r>
              <a:endParaRPr lang="en-US" altLang="ja-JP" sz="1600" b="1" kern="1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sz="1600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2021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年度～</a:t>
              </a:r>
              <a:endParaRPr lang="en-US" altLang="ja-JP" sz="1600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2023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</a:t>
              </a:r>
              <a:endParaRPr lang="ja-JP" sz="1600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marL="127000" indent="63500" algn="l">
                <a:lnSpc>
                  <a:spcPts val="1300"/>
                </a:lnSpc>
                <a:spcAft>
                  <a:spcPts val="0"/>
                </a:spcAft>
              </a:pPr>
              <a:r>
                <a:rPr lang="en-US" sz="16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 </a:t>
              </a:r>
              <a:endParaRPr lang="ja-JP" sz="16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5" name="矢印: 五方向 11">
              <a:extLst>
                <a:ext uri="{FF2B5EF4-FFF2-40B4-BE49-F238E27FC236}">
                  <a16:creationId xmlns:a16="http://schemas.microsoft.com/office/drawing/2014/main" id="{B04F4A0F-FD8A-871F-0AE9-1E62789442AA}"/>
                </a:ext>
              </a:extLst>
            </p:cNvPr>
            <p:cNvSpPr>
              <a:spLocks/>
            </p:cNvSpPr>
            <p:nvPr/>
          </p:nvSpPr>
          <p:spPr>
            <a:xfrm>
              <a:off x="8769967" y="3309914"/>
              <a:ext cx="1491125" cy="1972148"/>
            </a:xfrm>
            <a:prstGeom prst="homePlate">
              <a:avLst>
                <a:gd name="adj" fmla="val 1487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1600" kern="100" dirty="0">
                  <a:effectLst/>
                  <a:latin typeface="BIZ UDPゴシック" panose="020B0400000000000000" pitchFamily="50" charset="-128"/>
                  <a:ea typeface="BIZ UDPゴシック" panose="020B0400000000000000" pitchFamily="50" charset="-128"/>
                  <a:cs typeface="Times New Roman" panose="02020603050405020304" pitchFamily="18" charset="0"/>
                </a:rPr>
                <a:t> </a:t>
              </a:r>
              <a:endParaRPr lang="ja-JP" sz="16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36" name="テキスト ボックス 16">
              <a:extLst>
                <a:ext uri="{FF2B5EF4-FFF2-40B4-BE49-F238E27FC236}">
                  <a16:creationId xmlns:a16="http://schemas.microsoft.com/office/drawing/2014/main" id="{185D2B47-26EE-E92B-48D6-6DAE693920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0124" y="3356456"/>
              <a:ext cx="1491125" cy="1726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第</a:t>
              </a:r>
              <a:r>
                <a:rPr lang="en-US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11</a:t>
              </a:r>
              <a:r>
                <a:rPr lang="ja-JP" sz="1600" b="1" kern="100" dirty="0"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期計画</a:t>
              </a:r>
              <a:endParaRPr lang="en-US" altLang="ja-JP" sz="1600" b="1" kern="1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sz="1600" b="1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sz="1600" b="1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2030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年度～</a:t>
              </a:r>
              <a:endParaRPr lang="en-US" alt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endParaRPr lang="en-US" altLang="ja-JP" sz="1600" kern="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2032</a:t>
              </a:r>
              <a:r>
                <a:rPr lang="ja-JP" sz="1600" kern="100" dirty="0">
                  <a:solidFill>
                    <a:srgbClr val="000000"/>
                  </a:solidFill>
                  <a:effectLst/>
                  <a:latin typeface="BIZ UDゴシック" panose="020B0400000000000000" pitchFamily="49" charset="-128"/>
                  <a:ea typeface="BIZ UDゴシック" panose="020B0400000000000000" pitchFamily="49" charset="-128"/>
                  <a:cs typeface="Times New Roman" panose="02020603050405020304" pitchFamily="18" charset="0"/>
                </a:rPr>
                <a:t>年度</a:t>
              </a:r>
              <a:endParaRPr lang="ja-JP" sz="1600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テキスト ボックス 5">
            <a:extLst>
              <a:ext uri="{FF2B5EF4-FFF2-40B4-BE49-F238E27FC236}">
                <a16:creationId xmlns:a16="http://schemas.microsoft.com/office/drawing/2014/main" id="{F0C3A40E-A2BC-769F-4812-4EEABEA78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869" y="5362907"/>
            <a:ext cx="3102906" cy="96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27000" indent="63500" algn="ctr">
              <a:spcAft>
                <a:spcPts val="1200"/>
              </a:spcAft>
            </a:pPr>
            <a:r>
              <a:rPr lang="ja-JP" sz="1600" kern="100" dirty="0">
                <a:solidFill>
                  <a:srgbClr val="FD9933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1600" kern="100" dirty="0">
                <a:solidFill>
                  <a:srgbClr val="2F5597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▲</a:t>
            </a: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127000" algn="ctr">
              <a:lnSpc>
                <a:spcPts val="1200"/>
              </a:lnSpc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2025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</a:t>
            </a:r>
            <a:endParaRPr lang="en-US" altLang="ja-JP" sz="1600" kern="100" dirty="0">
              <a:solidFill>
                <a:srgbClr val="000000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127000" algn="ctr">
              <a:lnSpc>
                <a:spcPts val="1200"/>
              </a:lnSpc>
              <a:spcAft>
                <a:spcPts val="0"/>
              </a:spcAft>
            </a:pP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444500" algn="l">
              <a:lnSpc>
                <a:spcPts val="1200"/>
              </a:lnSpc>
              <a:spcAft>
                <a:spcPts val="0"/>
              </a:spcAft>
            </a:pP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（団塊の世代が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75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歳に）</a:t>
            </a: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0" name="テキスト ボックス 12">
            <a:extLst>
              <a:ext uri="{FF2B5EF4-FFF2-40B4-BE49-F238E27FC236}">
                <a16:creationId xmlns:a16="http://schemas.microsoft.com/office/drawing/2014/main" id="{0201F0CE-5154-545E-4AA4-364BED02D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9055" y="5354660"/>
            <a:ext cx="3291568" cy="96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27000" indent="63500" algn="ctr">
              <a:spcAft>
                <a:spcPts val="1200"/>
              </a:spcAft>
            </a:pPr>
            <a:r>
              <a:rPr lang="ja-JP" sz="1600" kern="100" dirty="0">
                <a:solidFill>
                  <a:srgbClr val="2F5597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▲</a:t>
            </a: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63500" algn="ctr" latinLnBrk="1">
              <a:lnSpc>
                <a:spcPts val="1200"/>
              </a:lnSpc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2040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</a:t>
            </a:r>
            <a:endParaRPr lang="en-US" altLang="ja-JP" sz="1600" kern="100" dirty="0">
              <a:solidFill>
                <a:srgbClr val="000000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63500" algn="ctr" latinLnBrk="1">
              <a:lnSpc>
                <a:spcPts val="1200"/>
              </a:lnSpc>
              <a:spcAft>
                <a:spcPts val="0"/>
              </a:spcAft>
            </a:pPr>
            <a:endParaRPr lang="en-US" altLang="ja-JP" sz="16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63500" algn="ctr" latinLnBrk="1">
              <a:lnSpc>
                <a:spcPts val="1200"/>
              </a:lnSpc>
              <a:spcAft>
                <a:spcPts val="0"/>
              </a:spcAft>
            </a:pP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（団塊ジュニア世代が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65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歳に）</a:t>
            </a: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1" name="テキスト ボックス 19">
            <a:extLst>
              <a:ext uri="{FF2B5EF4-FFF2-40B4-BE49-F238E27FC236}">
                <a16:creationId xmlns:a16="http://schemas.microsoft.com/office/drawing/2014/main" id="{915BDB56-6E72-E4B2-AE3E-9A1F799B4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7647" y="2444435"/>
            <a:ext cx="819795" cy="265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eaVert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altLang="en-US" sz="2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吹田市の</a:t>
            </a:r>
            <a:r>
              <a:rPr lang="en-US" altLang="ja-JP" sz="2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65</a:t>
            </a:r>
            <a:r>
              <a:rPr lang="ja-JP" altLang="en-US" sz="2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歳以上の</a:t>
            </a:r>
            <a:endParaRPr lang="en-US" altLang="ja-JP" sz="22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altLang="en-US" sz="22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人口がピーク</a:t>
            </a:r>
            <a:endParaRPr lang="ja-JP" sz="2200" b="1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2" name="テキスト ボックス 12">
            <a:extLst>
              <a:ext uri="{FF2B5EF4-FFF2-40B4-BE49-F238E27FC236}">
                <a16:creationId xmlns:a16="http://schemas.microsoft.com/office/drawing/2014/main" id="{A77EF47E-A9CA-7E44-F244-FF1EED027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1102" y="5381524"/>
            <a:ext cx="1661528" cy="96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27000" indent="63500" algn="ctr">
              <a:spcAft>
                <a:spcPts val="1200"/>
              </a:spcAft>
            </a:pPr>
            <a:r>
              <a:rPr lang="ja-JP" sz="1600" b="1" kern="100" dirty="0">
                <a:solidFill>
                  <a:srgbClr val="2F5597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▲</a:t>
            </a:r>
            <a:endParaRPr lang="ja-JP" sz="1600" b="1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127000" indent="63500" algn="ctr" latinLnBrk="1">
              <a:lnSpc>
                <a:spcPts val="1200"/>
              </a:lnSpc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2050</a:t>
            </a:r>
            <a:r>
              <a:rPr lang="ja-JP" sz="1600" b="1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</a:t>
            </a:r>
            <a:endParaRPr lang="en-US" altLang="ja-JP" sz="1600" b="1" kern="100" dirty="0">
              <a:solidFill>
                <a:srgbClr val="000000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19">
            <a:extLst>
              <a:ext uri="{FF2B5EF4-FFF2-40B4-BE49-F238E27FC236}">
                <a16:creationId xmlns:a16="http://schemas.microsoft.com/office/drawing/2014/main" id="{8DAF0323-B430-17DA-43C9-3EC131116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07" y="853152"/>
            <a:ext cx="10769156" cy="94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ja-JP" altLang="en-US" sz="2000" kern="100" dirty="0">
                <a:solidFill>
                  <a:schemeClr val="tx2">
                    <a:lumMod val="50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目指すべき</a:t>
            </a:r>
            <a:r>
              <a:rPr lang="ja-JP" altLang="en-US" sz="2000" b="1" kern="100" dirty="0">
                <a:solidFill>
                  <a:schemeClr val="accent2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地域包括ケアシステムの構築</a:t>
            </a:r>
            <a:r>
              <a:rPr lang="ja-JP" altLang="en-US" sz="2000" kern="100" dirty="0">
                <a:solidFill>
                  <a:schemeClr val="tx2">
                    <a:lumMod val="50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と、その先に見据えた</a:t>
            </a:r>
            <a:r>
              <a:rPr lang="ja-JP" altLang="en-US" sz="2000" b="1" kern="100" dirty="0">
                <a:solidFill>
                  <a:schemeClr val="accent2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地域共生社会の実現</a:t>
            </a:r>
            <a:r>
              <a:rPr lang="ja-JP" altLang="en-US" sz="2000" kern="100" dirty="0">
                <a:solidFill>
                  <a:schemeClr val="tx2">
                    <a:lumMod val="50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に向けた</a:t>
            </a:r>
            <a:endParaRPr lang="en-US" altLang="ja-JP" sz="2000" kern="100" dirty="0">
              <a:solidFill>
                <a:schemeClr val="tx2">
                  <a:lumMod val="50000"/>
                </a:schemeClr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ja-JP" altLang="en-US" sz="2000" kern="100" dirty="0">
                <a:solidFill>
                  <a:schemeClr val="tx2">
                    <a:lumMod val="50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具体的な取組が、計画書に記載されています。</a:t>
            </a:r>
            <a:endParaRPr lang="en-US" altLang="ja-JP" sz="2000" kern="100" dirty="0">
              <a:solidFill>
                <a:schemeClr val="tx2">
                  <a:lumMod val="50000"/>
                </a:schemeClr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0FFAFDEE-4405-8FED-ED0D-ECD1F2734101}"/>
              </a:ext>
            </a:extLst>
          </p:cNvPr>
          <p:cNvGrpSpPr/>
          <p:nvPr/>
        </p:nvGrpSpPr>
        <p:grpSpPr>
          <a:xfrm>
            <a:off x="11947826" y="-189000"/>
            <a:ext cx="612000" cy="7236000"/>
            <a:chOff x="0" y="0"/>
            <a:chExt cx="203606" cy="2804648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D0036BE9-5DA4-400E-2E52-449E37CF161F}"/>
                </a:ext>
              </a:extLst>
            </p:cNvPr>
            <p:cNvSpPr/>
            <p:nvPr/>
          </p:nvSpPr>
          <p:spPr>
            <a:xfrm>
              <a:off x="0" y="0"/>
              <a:ext cx="203606" cy="2804648"/>
            </a:xfrm>
            <a:custGeom>
              <a:avLst/>
              <a:gdLst/>
              <a:ahLst/>
              <a:cxnLst/>
              <a:rect l="l" t="t" r="r" b="b"/>
              <a:pathLst>
                <a:path w="203606" h="2804648">
                  <a:moveTo>
                    <a:pt x="101803" y="0"/>
                  </a:moveTo>
                  <a:lnTo>
                    <a:pt x="101803" y="0"/>
                  </a:lnTo>
                  <a:cubicBezTo>
                    <a:pt x="158028" y="0"/>
                    <a:pt x="203606" y="45579"/>
                    <a:pt x="203606" y="101803"/>
                  </a:cubicBezTo>
                  <a:lnTo>
                    <a:pt x="203606" y="2702845"/>
                  </a:lnTo>
                  <a:cubicBezTo>
                    <a:pt x="203606" y="2729844"/>
                    <a:pt x="192881" y="2755738"/>
                    <a:pt x="173789" y="2774830"/>
                  </a:cubicBezTo>
                  <a:cubicBezTo>
                    <a:pt x="154697" y="2793922"/>
                    <a:pt x="128803" y="2804648"/>
                    <a:pt x="101803" y="2804648"/>
                  </a:cubicBezTo>
                  <a:lnTo>
                    <a:pt x="101803" y="2804648"/>
                  </a:lnTo>
                  <a:cubicBezTo>
                    <a:pt x="74803" y="2804648"/>
                    <a:pt x="48909" y="2793922"/>
                    <a:pt x="29817" y="2774830"/>
                  </a:cubicBezTo>
                  <a:cubicBezTo>
                    <a:pt x="10726" y="2755738"/>
                    <a:pt x="0" y="2729844"/>
                    <a:pt x="0" y="2702845"/>
                  </a:cubicBezTo>
                  <a:lnTo>
                    <a:pt x="0" y="101803"/>
                  </a:lnTo>
                  <a:cubicBezTo>
                    <a:pt x="0" y="74803"/>
                    <a:pt x="10726" y="48909"/>
                    <a:pt x="29817" y="29817"/>
                  </a:cubicBezTo>
                  <a:cubicBezTo>
                    <a:pt x="48909" y="10726"/>
                    <a:pt x="74803" y="0"/>
                    <a:pt x="10180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5B4E1">
                    <a:alpha val="100000"/>
                  </a:srgbClr>
                </a:gs>
                <a:gs pos="100000">
                  <a:srgbClr val="144DA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80CD47EA-E11E-06FB-B729-0C68537132B4}"/>
                </a:ext>
              </a:extLst>
            </p:cNvPr>
            <p:cNvSpPr txBox="1"/>
            <p:nvPr/>
          </p:nvSpPr>
          <p:spPr>
            <a:xfrm>
              <a:off x="0" y="-28575"/>
              <a:ext cx="203606" cy="2833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4" name="Freeform 3">
            <a:extLst>
              <a:ext uri="{FF2B5EF4-FFF2-40B4-BE49-F238E27FC236}">
                <a16:creationId xmlns:a16="http://schemas.microsoft.com/office/drawing/2014/main" id="{E29B34BD-34E6-E7CB-7BC9-C7631B33E28D}"/>
              </a:ext>
            </a:extLst>
          </p:cNvPr>
          <p:cNvSpPr/>
          <p:nvPr/>
        </p:nvSpPr>
        <p:spPr>
          <a:xfrm>
            <a:off x="-420300" y="-189000"/>
            <a:ext cx="612000" cy="7236000"/>
          </a:xfrm>
          <a:custGeom>
            <a:avLst/>
            <a:gdLst/>
            <a:ahLst/>
            <a:cxnLst/>
            <a:rect l="l" t="t" r="r" b="b"/>
            <a:pathLst>
              <a:path w="203606" h="2804648">
                <a:moveTo>
                  <a:pt x="101803" y="0"/>
                </a:moveTo>
                <a:lnTo>
                  <a:pt x="101803" y="0"/>
                </a:lnTo>
                <a:cubicBezTo>
                  <a:pt x="158028" y="0"/>
                  <a:pt x="203606" y="45579"/>
                  <a:pt x="203606" y="101803"/>
                </a:cubicBezTo>
                <a:lnTo>
                  <a:pt x="203606" y="2702845"/>
                </a:lnTo>
                <a:cubicBezTo>
                  <a:pt x="203606" y="2729844"/>
                  <a:pt x="192881" y="2755738"/>
                  <a:pt x="173789" y="2774830"/>
                </a:cubicBezTo>
                <a:cubicBezTo>
                  <a:pt x="154697" y="2793922"/>
                  <a:pt x="128803" y="2804648"/>
                  <a:pt x="101803" y="2804648"/>
                </a:cubicBezTo>
                <a:lnTo>
                  <a:pt x="101803" y="2804648"/>
                </a:lnTo>
                <a:cubicBezTo>
                  <a:pt x="74803" y="2804648"/>
                  <a:pt x="48909" y="2793922"/>
                  <a:pt x="29817" y="2774830"/>
                </a:cubicBezTo>
                <a:cubicBezTo>
                  <a:pt x="10726" y="2755738"/>
                  <a:pt x="0" y="2729844"/>
                  <a:pt x="0" y="2702845"/>
                </a:cubicBezTo>
                <a:lnTo>
                  <a:pt x="0" y="101803"/>
                </a:lnTo>
                <a:cubicBezTo>
                  <a:pt x="0" y="74803"/>
                  <a:pt x="10726" y="48909"/>
                  <a:pt x="29817" y="29817"/>
                </a:cubicBezTo>
                <a:cubicBezTo>
                  <a:pt x="48909" y="10726"/>
                  <a:pt x="74803" y="0"/>
                  <a:pt x="101803" y="0"/>
                </a:cubicBezTo>
                <a:close/>
              </a:path>
            </a:pathLst>
          </a:custGeom>
          <a:gradFill rotWithShape="1">
            <a:gsLst>
              <a:gs pos="0">
                <a:srgbClr val="95B4E1">
                  <a:alpha val="100000"/>
                </a:srgbClr>
              </a:gs>
              <a:gs pos="100000">
                <a:srgbClr val="144DA0">
                  <a:alpha val="100000"/>
                </a:srgbClr>
              </a:gs>
            </a:gsLst>
            <a:lin ang="5400000"/>
          </a:gradFill>
        </p:spPr>
        <p:txBody>
          <a:bodyPr/>
          <a:lstStyle/>
          <a:p>
            <a:endParaRPr lang="ja-JP" altLang="en-US"/>
          </a:p>
        </p:txBody>
      </p:sp>
      <p:sp>
        <p:nvSpPr>
          <p:cNvPr id="2" name="矢印: 五方向 1">
            <a:extLst>
              <a:ext uri="{FF2B5EF4-FFF2-40B4-BE49-F238E27FC236}">
                <a16:creationId xmlns:a16="http://schemas.microsoft.com/office/drawing/2014/main" id="{3F16E88A-19B1-401D-1AAC-DB814DFBEA25}"/>
              </a:ext>
            </a:extLst>
          </p:cNvPr>
          <p:cNvSpPr>
            <a:spLocks/>
          </p:cNvSpPr>
          <p:nvPr/>
        </p:nvSpPr>
        <p:spPr>
          <a:xfrm>
            <a:off x="5549702" y="2099894"/>
            <a:ext cx="1917495" cy="2979945"/>
          </a:xfrm>
          <a:prstGeom prst="homePlate">
            <a:avLst>
              <a:gd name="adj" fmla="val 14874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rgbClr val="FABE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600" kern="10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sz="1600" kern="10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15">
            <a:extLst>
              <a:ext uri="{FF2B5EF4-FFF2-40B4-BE49-F238E27FC236}">
                <a16:creationId xmlns:a16="http://schemas.microsoft.com/office/drawing/2014/main" id="{8AE42BC1-1AB6-F7DD-E3E8-05671C847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054" y="2507798"/>
            <a:ext cx="2026322" cy="272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27000" indent="63500" algn="l">
              <a:lnSpc>
                <a:spcPts val="1800"/>
              </a:lnSpc>
              <a:spcAft>
                <a:spcPts val="0"/>
              </a:spcAft>
            </a:pPr>
            <a:r>
              <a:rPr lang="ja-JP" sz="2000" b="1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第</a:t>
            </a:r>
            <a:r>
              <a:rPr lang="en-US" altLang="ja-JP" sz="2000" b="1" kern="1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10</a:t>
            </a:r>
            <a:r>
              <a:rPr lang="ja-JP" sz="2000" b="1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期計画</a:t>
            </a:r>
            <a:endParaRPr lang="en-US" altLang="ja-JP" sz="2000" b="1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800"/>
              </a:lnSpc>
              <a:spcAft>
                <a:spcPts val="0"/>
              </a:spcAft>
            </a:pPr>
            <a:endParaRPr lang="en-US" alt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800"/>
              </a:lnSpc>
              <a:spcAft>
                <a:spcPts val="0"/>
              </a:spcAft>
            </a:pPr>
            <a:endParaRPr lang="en-US" alt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800"/>
              </a:lnSpc>
              <a:spcAft>
                <a:spcPts val="0"/>
              </a:spcAft>
            </a:pPr>
            <a:endParaRPr lang="en-US" altLang="ja-JP" kern="1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800"/>
              </a:lnSpc>
              <a:spcAft>
                <a:spcPts val="0"/>
              </a:spcAft>
            </a:pPr>
            <a:endParaRPr 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500"/>
              </a:lnSpc>
              <a:spcAft>
                <a:spcPts val="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 </a:t>
            </a:r>
            <a:endParaRPr 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</a:t>
            </a:r>
            <a:r>
              <a:rPr lang="en-US" altLang="ja-JP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7</a:t>
            </a:r>
            <a:r>
              <a:rPr lang="ja-JP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年度～</a:t>
            </a:r>
            <a:endParaRPr lang="en-US" altLang="ja-JP" kern="100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endParaRPr 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 </a:t>
            </a:r>
            <a:endParaRPr 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</a:t>
            </a:r>
            <a:r>
              <a:rPr lang="en-US" altLang="ja-JP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9</a:t>
            </a:r>
            <a:r>
              <a:rPr lang="ja-JP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年度</a:t>
            </a:r>
            <a:endParaRPr lang="ja-JP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r>
              <a:rPr lang="en-US" kern="10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5" name="矢印: 五方向 8">
            <a:extLst>
              <a:ext uri="{FF2B5EF4-FFF2-40B4-BE49-F238E27FC236}">
                <a16:creationId xmlns:a16="http://schemas.microsoft.com/office/drawing/2014/main" id="{5512A3ED-EA6E-3758-7C6F-702244C2ACA5}"/>
              </a:ext>
            </a:extLst>
          </p:cNvPr>
          <p:cNvSpPr>
            <a:spLocks/>
          </p:cNvSpPr>
          <p:nvPr/>
        </p:nvSpPr>
        <p:spPr>
          <a:xfrm>
            <a:off x="4042400" y="3125611"/>
            <a:ext cx="1430120" cy="1940245"/>
          </a:xfrm>
          <a:prstGeom prst="homePlate">
            <a:avLst>
              <a:gd name="adj" fmla="val 14874"/>
            </a:avLst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14">
            <a:extLst>
              <a:ext uri="{FF2B5EF4-FFF2-40B4-BE49-F238E27FC236}">
                <a16:creationId xmlns:a16="http://schemas.microsoft.com/office/drawing/2014/main" id="{663B3E8E-5C78-122D-C76C-F549643FC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5250" y="3156783"/>
            <a:ext cx="1493381" cy="161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600" b="1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第</a:t>
            </a:r>
            <a:r>
              <a:rPr lang="ja-JP" altLang="en-US" sz="1600" b="1" kern="1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９</a:t>
            </a:r>
            <a:r>
              <a:rPr lang="ja-JP" sz="1600" b="1" kern="1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期計画</a:t>
            </a:r>
            <a:endParaRPr lang="en-US" altLang="ja-JP" sz="1600" b="1" kern="1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1600" kern="100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1600" kern="1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</a:t>
            </a:r>
            <a:r>
              <a:rPr lang="en-US" alt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4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年度～</a:t>
            </a:r>
            <a:endParaRPr lang="en-US" altLang="ja-JP" sz="1600" kern="1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1600" kern="100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</a:t>
            </a:r>
            <a:r>
              <a:rPr lang="en-US" alt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6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年度</a:t>
            </a:r>
            <a:endParaRPr lang="ja-JP" sz="1600" kern="100" dirty="0"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127000" indent="63500" algn="l">
              <a:lnSpc>
                <a:spcPts val="1300"/>
              </a:lnSpc>
              <a:spcAft>
                <a:spcPts val="0"/>
              </a:spcAft>
            </a:pPr>
            <a:r>
              <a:rPr lang="en-US" sz="16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 </a:t>
            </a:r>
            <a:endParaRPr 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5D2B3D-E384-3848-6290-4BFAEACC6185}"/>
              </a:ext>
            </a:extLst>
          </p:cNvPr>
          <p:cNvSpPr txBox="1"/>
          <p:nvPr/>
        </p:nvSpPr>
        <p:spPr>
          <a:xfrm>
            <a:off x="10245012" y="261257"/>
            <a:ext cx="80342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dirty="0"/>
              <a:t>資料１</a:t>
            </a:r>
          </a:p>
        </p:txBody>
      </p:sp>
    </p:spTree>
    <p:extLst>
      <p:ext uri="{BB962C8B-B14F-4D97-AF65-F5344CB8AC3E}">
        <p14:creationId xmlns:p14="http://schemas.microsoft.com/office/powerpoint/2010/main" val="246411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D2FA-6B68-B3B4-4A88-630B0C614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サブタイトル 2">
            <a:extLst>
              <a:ext uri="{FF2B5EF4-FFF2-40B4-BE49-F238E27FC236}">
                <a16:creationId xmlns:a16="http://schemas.microsoft.com/office/drawing/2014/main" id="{99D3B9B5-53D5-F2BB-F551-4A659182F5C2}"/>
              </a:ext>
            </a:extLst>
          </p:cNvPr>
          <p:cNvSpPr txBox="1">
            <a:spLocks/>
          </p:cNvSpPr>
          <p:nvPr/>
        </p:nvSpPr>
        <p:spPr>
          <a:xfrm>
            <a:off x="375065" y="102913"/>
            <a:ext cx="11060935" cy="720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吹田健やか年輪プラン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期計画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の概要</a:t>
            </a:r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9F656EEF-7367-8040-7713-C7B164EDB105}"/>
              </a:ext>
            </a:extLst>
          </p:cNvPr>
          <p:cNvGrpSpPr/>
          <p:nvPr/>
        </p:nvGrpSpPr>
        <p:grpSpPr>
          <a:xfrm>
            <a:off x="375064" y="810453"/>
            <a:ext cx="11236679" cy="50560"/>
            <a:chOff x="0" y="0"/>
            <a:chExt cx="4274726" cy="20069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12702206-C9EE-F7CE-6F88-008CE24BBB2C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144DA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A577D4-7B34-3536-CFF1-68D30769F562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F68C63F1-63F0-DBA4-EDD5-0DE1FC39D103}"/>
              </a:ext>
            </a:extLst>
          </p:cNvPr>
          <p:cNvGrpSpPr/>
          <p:nvPr/>
        </p:nvGrpSpPr>
        <p:grpSpPr>
          <a:xfrm>
            <a:off x="375065" y="6432608"/>
            <a:ext cx="10769156" cy="50560"/>
            <a:chOff x="0" y="0"/>
            <a:chExt cx="4274726" cy="20069"/>
          </a:xfrm>
        </p:grpSpPr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3AE82655-BC28-B7AD-5D48-00D650FCAEB9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03214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4" name="TextBox 17">
              <a:extLst>
                <a:ext uri="{FF2B5EF4-FFF2-40B4-BE49-F238E27FC236}">
                  <a16:creationId xmlns:a16="http://schemas.microsoft.com/office/drawing/2014/main" id="{600B013A-0683-F678-9C3D-0E4D8123CE8E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9" name="Group 2">
            <a:extLst>
              <a:ext uri="{FF2B5EF4-FFF2-40B4-BE49-F238E27FC236}">
                <a16:creationId xmlns:a16="http://schemas.microsoft.com/office/drawing/2014/main" id="{A4EB1166-7341-241A-4BDC-F2C74DD91FDC}"/>
              </a:ext>
            </a:extLst>
          </p:cNvPr>
          <p:cNvGrpSpPr/>
          <p:nvPr/>
        </p:nvGrpSpPr>
        <p:grpSpPr>
          <a:xfrm>
            <a:off x="11947826" y="-189000"/>
            <a:ext cx="612000" cy="7236000"/>
            <a:chOff x="0" y="0"/>
            <a:chExt cx="203606" cy="2804648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2D5D9B99-B938-5F05-0EE0-831E49B51CFF}"/>
                </a:ext>
              </a:extLst>
            </p:cNvPr>
            <p:cNvSpPr/>
            <p:nvPr/>
          </p:nvSpPr>
          <p:spPr>
            <a:xfrm>
              <a:off x="0" y="0"/>
              <a:ext cx="203606" cy="2804648"/>
            </a:xfrm>
            <a:custGeom>
              <a:avLst/>
              <a:gdLst/>
              <a:ahLst/>
              <a:cxnLst/>
              <a:rect l="l" t="t" r="r" b="b"/>
              <a:pathLst>
                <a:path w="203606" h="2804648">
                  <a:moveTo>
                    <a:pt x="101803" y="0"/>
                  </a:moveTo>
                  <a:lnTo>
                    <a:pt x="101803" y="0"/>
                  </a:lnTo>
                  <a:cubicBezTo>
                    <a:pt x="158028" y="0"/>
                    <a:pt x="203606" y="45579"/>
                    <a:pt x="203606" y="101803"/>
                  </a:cubicBezTo>
                  <a:lnTo>
                    <a:pt x="203606" y="2702845"/>
                  </a:lnTo>
                  <a:cubicBezTo>
                    <a:pt x="203606" y="2729844"/>
                    <a:pt x="192881" y="2755738"/>
                    <a:pt x="173789" y="2774830"/>
                  </a:cubicBezTo>
                  <a:cubicBezTo>
                    <a:pt x="154697" y="2793922"/>
                    <a:pt x="128803" y="2804648"/>
                    <a:pt x="101803" y="2804648"/>
                  </a:cubicBezTo>
                  <a:lnTo>
                    <a:pt x="101803" y="2804648"/>
                  </a:lnTo>
                  <a:cubicBezTo>
                    <a:pt x="74803" y="2804648"/>
                    <a:pt x="48909" y="2793922"/>
                    <a:pt x="29817" y="2774830"/>
                  </a:cubicBezTo>
                  <a:cubicBezTo>
                    <a:pt x="10726" y="2755738"/>
                    <a:pt x="0" y="2729844"/>
                    <a:pt x="0" y="2702845"/>
                  </a:cubicBezTo>
                  <a:lnTo>
                    <a:pt x="0" y="101803"/>
                  </a:lnTo>
                  <a:cubicBezTo>
                    <a:pt x="0" y="74803"/>
                    <a:pt x="10726" y="48909"/>
                    <a:pt x="29817" y="29817"/>
                  </a:cubicBezTo>
                  <a:cubicBezTo>
                    <a:pt x="48909" y="10726"/>
                    <a:pt x="74803" y="0"/>
                    <a:pt x="10180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5B4E1">
                    <a:alpha val="100000"/>
                  </a:srgbClr>
                </a:gs>
                <a:gs pos="100000">
                  <a:srgbClr val="144DA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6A2F24E9-E95D-320A-0131-47A23E390971}"/>
                </a:ext>
              </a:extLst>
            </p:cNvPr>
            <p:cNvSpPr txBox="1"/>
            <p:nvPr/>
          </p:nvSpPr>
          <p:spPr>
            <a:xfrm>
              <a:off x="0" y="-28575"/>
              <a:ext cx="203606" cy="2833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7" name="TextBox 21">
            <a:extLst>
              <a:ext uri="{FF2B5EF4-FFF2-40B4-BE49-F238E27FC236}">
                <a16:creationId xmlns:a16="http://schemas.microsoft.com/office/drawing/2014/main" id="{AF2CBCFE-EE90-DFB1-47C9-1EBE81C711E4}"/>
              </a:ext>
            </a:extLst>
          </p:cNvPr>
          <p:cNvSpPr txBox="1"/>
          <p:nvPr/>
        </p:nvSpPr>
        <p:spPr>
          <a:xfrm>
            <a:off x="511826" y="1857178"/>
            <a:ext cx="2441581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老人福祉法第２０条の８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Medium"/>
              <a:sym typeface="Source Han Sans JP Medium"/>
            </a:endParaRPr>
          </a:p>
          <a:p>
            <a:pPr algn="ctr"/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及び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Medium"/>
              <a:sym typeface="Source Han Sans JP Medium"/>
            </a:endParaRPr>
          </a:p>
          <a:p>
            <a:pPr algn="ctr"/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介護保険法第１１７条第１項</a:t>
            </a:r>
            <a:endParaRPr 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Medium"/>
              <a:sym typeface="Source Han Sans JP Medium"/>
            </a:endParaRPr>
          </a:p>
        </p:txBody>
      </p:sp>
      <p:grpSp>
        <p:nvGrpSpPr>
          <p:cNvPr id="33" name="Group 17">
            <a:extLst>
              <a:ext uri="{FF2B5EF4-FFF2-40B4-BE49-F238E27FC236}">
                <a16:creationId xmlns:a16="http://schemas.microsoft.com/office/drawing/2014/main" id="{94901C30-AA1A-E600-2CC9-D0EC492D6D5E}"/>
              </a:ext>
            </a:extLst>
          </p:cNvPr>
          <p:cNvGrpSpPr/>
          <p:nvPr/>
        </p:nvGrpSpPr>
        <p:grpSpPr>
          <a:xfrm>
            <a:off x="511826" y="1297203"/>
            <a:ext cx="2588987" cy="449730"/>
            <a:chOff x="0" y="0"/>
            <a:chExt cx="1325791" cy="191673"/>
          </a:xfrm>
        </p:grpSpPr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4DF2C3E4-9FA5-FE4E-1CDE-D59451DD8867}"/>
                </a:ext>
              </a:extLst>
            </p:cNvPr>
            <p:cNvSpPr/>
            <p:nvPr/>
          </p:nvSpPr>
          <p:spPr>
            <a:xfrm>
              <a:off x="0" y="0"/>
              <a:ext cx="1325791" cy="191673"/>
            </a:xfrm>
            <a:custGeom>
              <a:avLst/>
              <a:gdLst/>
              <a:ahLst/>
              <a:cxnLst/>
              <a:rect l="l" t="t" r="r" b="b"/>
              <a:pathLst>
                <a:path w="1325791" h="191673">
                  <a:moveTo>
                    <a:pt x="95837" y="0"/>
                  </a:moveTo>
                  <a:lnTo>
                    <a:pt x="1229954" y="0"/>
                  </a:lnTo>
                  <a:cubicBezTo>
                    <a:pt x="1282883" y="0"/>
                    <a:pt x="1325791" y="42908"/>
                    <a:pt x="1325791" y="95837"/>
                  </a:cubicBezTo>
                  <a:lnTo>
                    <a:pt x="1325791" y="95837"/>
                  </a:lnTo>
                  <a:cubicBezTo>
                    <a:pt x="1325791" y="121254"/>
                    <a:pt x="1315694" y="145631"/>
                    <a:pt x="1297721" y="163603"/>
                  </a:cubicBezTo>
                  <a:cubicBezTo>
                    <a:pt x="1279748" y="181576"/>
                    <a:pt x="1255372" y="191673"/>
                    <a:pt x="1229954" y="191673"/>
                  </a:cubicBezTo>
                  <a:lnTo>
                    <a:pt x="95837" y="191673"/>
                  </a:lnTo>
                  <a:cubicBezTo>
                    <a:pt x="42908" y="191673"/>
                    <a:pt x="0" y="148766"/>
                    <a:pt x="0" y="95837"/>
                  </a:cubicBezTo>
                  <a:lnTo>
                    <a:pt x="0" y="95837"/>
                  </a:lnTo>
                  <a:cubicBezTo>
                    <a:pt x="0" y="42908"/>
                    <a:pt x="42908" y="0"/>
                    <a:pt x="9583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144DA0"/>
              </a:solidFill>
              <a:prstDash val="solid"/>
              <a:rou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TextBox 19">
              <a:extLst>
                <a:ext uri="{FF2B5EF4-FFF2-40B4-BE49-F238E27FC236}">
                  <a16:creationId xmlns:a16="http://schemas.microsoft.com/office/drawing/2014/main" id="{502FFBF0-80CC-4B4D-4584-D06B2B37301E}"/>
                </a:ext>
              </a:extLst>
            </p:cNvPr>
            <p:cNvSpPr txBox="1"/>
            <p:nvPr/>
          </p:nvSpPr>
          <p:spPr>
            <a:xfrm>
              <a:off x="0" y="-28575"/>
              <a:ext cx="1325791" cy="220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6" name="TextBox 20">
            <a:extLst>
              <a:ext uri="{FF2B5EF4-FFF2-40B4-BE49-F238E27FC236}">
                <a16:creationId xmlns:a16="http://schemas.microsoft.com/office/drawing/2014/main" id="{D60DC429-579F-73BB-6FF5-43A5523EAC3E}"/>
              </a:ext>
            </a:extLst>
          </p:cNvPr>
          <p:cNvSpPr txBox="1"/>
          <p:nvPr/>
        </p:nvSpPr>
        <p:spPr>
          <a:xfrm>
            <a:off x="570697" y="1220909"/>
            <a:ext cx="2471245" cy="454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ja-JP" alt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計画の法的位置づけ</a:t>
            </a:r>
            <a:endParaRPr lang="en-US" b="1" dirty="0">
              <a:solidFill>
                <a:srgbClr val="144DA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38" name="TextBox 22">
            <a:extLst>
              <a:ext uri="{FF2B5EF4-FFF2-40B4-BE49-F238E27FC236}">
                <a16:creationId xmlns:a16="http://schemas.microsoft.com/office/drawing/2014/main" id="{63186028-3170-BAC3-89D9-D17A4988F913}"/>
              </a:ext>
            </a:extLst>
          </p:cNvPr>
          <p:cNvSpPr txBox="1"/>
          <p:nvPr/>
        </p:nvSpPr>
        <p:spPr>
          <a:xfrm>
            <a:off x="1523731" y="790460"/>
            <a:ext cx="565177" cy="417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00"/>
              </a:lnSpc>
              <a:spcBef>
                <a:spcPct val="0"/>
              </a:spcBef>
            </a:pPr>
            <a:r>
              <a:rPr 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Flatory Sans SemiCondensed Bold"/>
                <a:sym typeface="Flatory Sans SemiCondensed Bold"/>
              </a:rPr>
              <a:t>01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9E1EDFAE-2F85-A5AB-A8A0-08444ECB9AFF}"/>
              </a:ext>
            </a:extLst>
          </p:cNvPr>
          <p:cNvSpPr txBox="1"/>
          <p:nvPr/>
        </p:nvSpPr>
        <p:spPr>
          <a:xfrm>
            <a:off x="501810" y="3812174"/>
            <a:ext cx="269171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ja-JP" altLang="en-US" sz="1400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 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介護保険法による３年ごとの策定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Medium"/>
              <a:sym typeface="Source Han Sans JP Medium"/>
            </a:endParaRPr>
          </a:p>
          <a:p>
            <a:pPr algn="just"/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（第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10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期計画の計画期間：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2027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年度から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2029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年度までの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3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Medium"/>
                <a:sym typeface="Source Han Sans JP Medium"/>
              </a:rPr>
              <a:t>年間）</a:t>
            </a:r>
            <a:endParaRPr 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Medium"/>
              <a:sym typeface="Source Han Sans JP Medium"/>
            </a:endParaRPr>
          </a:p>
        </p:txBody>
      </p:sp>
      <p:grpSp>
        <p:nvGrpSpPr>
          <p:cNvPr id="41" name="Group 17">
            <a:extLst>
              <a:ext uri="{FF2B5EF4-FFF2-40B4-BE49-F238E27FC236}">
                <a16:creationId xmlns:a16="http://schemas.microsoft.com/office/drawing/2014/main" id="{FA1DE8E0-2AD3-8D74-E985-E4F6371BA2D4}"/>
              </a:ext>
            </a:extLst>
          </p:cNvPr>
          <p:cNvGrpSpPr/>
          <p:nvPr/>
        </p:nvGrpSpPr>
        <p:grpSpPr>
          <a:xfrm>
            <a:off x="511826" y="3214254"/>
            <a:ext cx="2588987" cy="449730"/>
            <a:chOff x="0" y="0"/>
            <a:chExt cx="1325791" cy="191673"/>
          </a:xfrm>
        </p:grpSpPr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C4F4A943-F0FD-2107-B06A-B01AB2FCD8A8}"/>
                </a:ext>
              </a:extLst>
            </p:cNvPr>
            <p:cNvSpPr/>
            <p:nvPr/>
          </p:nvSpPr>
          <p:spPr>
            <a:xfrm>
              <a:off x="0" y="0"/>
              <a:ext cx="1325791" cy="191673"/>
            </a:xfrm>
            <a:custGeom>
              <a:avLst/>
              <a:gdLst/>
              <a:ahLst/>
              <a:cxnLst/>
              <a:rect l="l" t="t" r="r" b="b"/>
              <a:pathLst>
                <a:path w="1325791" h="191673">
                  <a:moveTo>
                    <a:pt x="95837" y="0"/>
                  </a:moveTo>
                  <a:lnTo>
                    <a:pt x="1229954" y="0"/>
                  </a:lnTo>
                  <a:cubicBezTo>
                    <a:pt x="1282883" y="0"/>
                    <a:pt x="1325791" y="42908"/>
                    <a:pt x="1325791" y="95837"/>
                  </a:cubicBezTo>
                  <a:lnTo>
                    <a:pt x="1325791" y="95837"/>
                  </a:lnTo>
                  <a:cubicBezTo>
                    <a:pt x="1325791" y="121254"/>
                    <a:pt x="1315694" y="145631"/>
                    <a:pt x="1297721" y="163603"/>
                  </a:cubicBezTo>
                  <a:cubicBezTo>
                    <a:pt x="1279748" y="181576"/>
                    <a:pt x="1255372" y="191673"/>
                    <a:pt x="1229954" y="191673"/>
                  </a:cubicBezTo>
                  <a:lnTo>
                    <a:pt x="95837" y="191673"/>
                  </a:lnTo>
                  <a:cubicBezTo>
                    <a:pt x="42908" y="191673"/>
                    <a:pt x="0" y="148766"/>
                    <a:pt x="0" y="95837"/>
                  </a:cubicBezTo>
                  <a:lnTo>
                    <a:pt x="0" y="95837"/>
                  </a:lnTo>
                  <a:cubicBezTo>
                    <a:pt x="0" y="42908"/>
                    <a:pt x="42908" y="0"/>
                    <a:pt x="9583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rnd">
              <a:solidFill>
                <a:srgbClr val="144DA0"/>
              </a:solidFill>
              <a:prstDash val="solid"/>
              <a:rou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7F43B665-F012-BC14-6859-C8838ACC4B9A}"/>
                </a:ext>
              </a:extLst>
            </p:cNvPr>
            <p:cNvSpPr txBox="1"/>
            <p:nvPr/>
          </p:nvSpPr>
          <p:spPr>
            <a:xfrm>
              <a:off x="0" y="-28575"/>
              <a:ext cx="1325791" cy="2202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44" name="TextBox 20">
            <a:extLst>
              <a:ext uri="{FF2B5EF4-FFF2-40B4-BE49-F238E27FC236}">
                <a16:creationId xmlns:a16="http://schemas.microsoft.com/office/drawing/2014/main" id="{5E3262B2-7CA9-5538-D6F5-8F39676B6A34}"/>
              </a:ext>
            </a:extLst>
          </p:cNvPr>
          <p:cNvSpPr txBox="1"/>
          <p:nvPr/>
        </p:nvSpPr>
        <p:spPr>
          <a:xfrm>
            <a:off x="570697" y="3137960"/>
            <a:ext cx="2471245" cy="4540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ja-JP" alt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計画の期間</a:t>
            </a:r>
            <a:endParaRPr lang="en-US" b="1" dirty="0">
              <a:solidFill>
                <a:srgbClr val="144DA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45" name="TextBox 22">
            <a:extLst>
              <a:ext uri="{FF2B5EF4-FFF2-40B4-BE49-F238E27FC236}">
                <a16:creationId xmlns:a16="http://schemas.microsoft.com/office/drawing/2014/main" id="{4B77797E-EECC-64D5-7CF0-D7B01D08E94F}"/>
              </a:ext>
            </a:extLst>
          </p:cNvPr>
          <p:cNvSpPr txBox="1"/>
          <p:nvPr/>
        </p:nvSpPr>
        <p:spPr>
          <a:xfrm>
            <a:off x="1523730" y="2692253"/>
            <a:ext cx="565177" cy="417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00"/>
              </a:lnSpc>
              <a:spcBef>
                <a:spcPct val="0"/>
              </a:spcBef>
            </a:pPr>
            <a:r>
              <a:rPr lang="en-US" altLang="ja-JP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Flatory Sans SemiCondensed Bold"/>
                <a:sym typeface="Flatory Sans SemiCondensed Bold"/>
              </a:rPr>
              <a:t>02</a:t>
            </a:r>
            <a:endParaRPr lang="en-US" b="1" dirty="0">
              <a:solidFill>
                <a:srgbClr val="144DA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Flatory Sans SemiCondensed Bold"/>
              <a:sym typeface="Flatory Sans SemiCondensed Bold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AE1008A-D722-C850-E5EE-CB24C2DA62FC}"/>
              </a:ext>
            </a:extLst>
          </p:cNvPr>
          <p:cNvGrpSpPr/>
          <p:nvPr/>
        </p:nvGrpSpPr>
        <p:grpSpPr>
          <a:xfrm>
            <a:off x="3671510" y="775202"/>
            <a:ext cx="2588987" cy="971731"/>
            <a:chOff x="3671510" y="961777"/>
            <a:chExt cx="2588987" cy="971731"/>
          </a:xfrm>
        </p:grpSpPr>
        <p:grpSp>
          <p:nvGrpSpPr>
            <p:cNvPr id="46" name="Group 17">
              <a:extLst>
                <a:ext uri="{FF2B5EF4-FFF2-40B4-BE49-F238E27FC236}">
                  <a16:creationId xmlns:a16="http://schemas.microsoft.com/office/drawing/2014/main" id="{C5928AE6-4D0C-D120-9B38-91F1C604EC86}"/>
                </a:ext>
              </a:extLst>
            </p:cNvPr>
            <p:cNvGrpSpPr/>
            <p:nvPr/>
          </p:nvGrpSpPr>
          <p:grpSpPr>
            <a:xfrm>
              <a:off x="3671510" y="1416731"/>
              <a:ext cx="2588987" cy="516777"/>
              <a:chOff x="0" y="-28575"/>
              <a:chExt cx="1325791" cy="220248"/>
            </a:xfrm>
          </p:grpSpPr>
          <p:sp>
            <p:nvSpPr>
              <p:cNvPr id="47" name="Freeform 18">
                <a:extLst>
                  <a:ext uri="{FF2B5EF4-FFF2-40B4-BE49-F238E27FC236}">
                    <a16:creationId xmlns:a16="http://schemas.microsoft.com/office/drawing/2014/main" id="{4CC8BE32-1F34-C2A2-0AEE-86AFDC2DCBFD}"/>
                  </a:ext>
                </a:extLst>
              </p:cNvPr>
              <p:cNvSpPr/>
              <p:nvPr/>
            </p:nvSpPr>
            <p:spPr>
              <a:xfrm>
                <a:off x="0" y="0"/>
                <a:ext cx="1325791" cy="184318"/>
              </a:xfrm>
              <a:custGeom>
                <a:avLst/>
                <a:gdLst/>
                <a:ahLst/>
                <a:cxnLst/>
                <a:rect l="l" t="t" r="r" b="b"/>
                <a:pathLst>
                  <a:path w="1325791" h="191673">
                    <a:moveTo>
                      <a:pt x="95837" y="0"/>
                    </a:moveTo>
                    <a:lnTo>
                      <a:pt x="1229954" y="0"/>
                    </a:lnTo>
                    <a:cubicBezTo>
                      <a:pt x="1282883" y="0"/>
                      <a:pt x="1325791" y="42908"/>
                      <a:pt x="1325791" y="95837"/>
                    </a:cubicBezTo>
                    <a:lnTo>
                      <a:pt x="1325791" y="95837"/>
                    </a:lnTo>
                    <a:cubicBezTo>
                      <a:pt x="1325791" y="121254"/>
                      <a:pt x="1315694" y="145631"/>
                      <a:pt x="1297721" y="163603"/>
                    </a:cubicBezTo>
                    <a:cubicBezTo>
                      <a:pt x="1279748" y="181576"/>
                      <a:pt x="1255372" y="191673"/>
                      <a:pt x="1229954" y="191673"/>
                    </a:cubicBezTo>
                    <a:lnTo>
                      <a:pt x="95837" y="191673"/>
                    </a:lnTo>
                    <a:cubicBezTo>
                      <a:pt x="42908" y="191673"/>
                      <a:pt x="0" y="148766"/>
                      <a:pt x="0" y="95837"/>
                    </a:cubicBezTo>
                    <a:lnTo>
                      <a:pt x="0" y="95837"/>
                    </a:lnTo>
                    <a:cubicBezTo>
                      <a:pt x="0" y="42908"/>
                      <a:pt x="42908" y="0"/>
                      <a:pt x="9583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57150" cap="rnd">
                <a:solidFill>
                  <a:srgbClr val="144DA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" name="TextBox 19">
                <a:extLst>
                  <a:ext uri="{FF2B5EF4-FFF2-40B4-BE49-F238E27FC236}">
                    <a16:creationId xmlns:a16="http://schemas.microsoft.com/office/drawing/2014/main" id="{90854EA5-AB3B-01AE-66B3-8C3893A5495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1325791" cy="2202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49" name="TextBox 20">
              <a:extLst>
                <a:ext uri="{FF2B5EF4-FFF2-40B4-BE49-F238E27FC236}">
                  <a16:creationId xmlns:a16="http://schemas.microsoft.com/office/drawing/2014/main" id="{43CBE8D1-A415-CB8D-F3E9-15A612337C12}"/>
                </a:ext>
              </a:extLst>
            </p:cNvPr>
            <p:cNvSpPr txBox="1"/>
            <p:nvPr/>
          </p:nvSpPr>
          <p:spPr>
            <a:xfrm>
              <a:off x="3730381" y="1407484"/>
              <a:ext cx="2471245" cy="4540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ja-JP" altLang="en-US" b="1" dirty="0">
                  <a:solidFill>
                    <a:srgbClr val="144DA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Source Han Sans JP Bold"/>
                  <a:sym typeface="Source Han Sans JP Bold"/>
                </a:rPr>
                <a:t>計画策定の機関</a:t>
              </a:r>
              <a:endParaRPr 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endParaRPr>
            </a:p>
          </p:txBody>
        </p:sp>
        <p:sp>
          <p:nvSpPr>
            <p:cNvPr id="50" name="TextBox 22">
              <a:extLst>
                <a:ext uri="{FF2B5EF4-FFF2-40B4-BE49-F238E27FC236}">
                  <a16:creationId xmlns:a16="http://schemas.microsoft.com/office/drawing/2014/main" id="{802C30FE-DD2B-E598-E6AE-81A2016F3256}"/>
                </a:ext>
              </a:extLst>
            </p:cNvPr>
            <p:cNvSpPr txBox="1"/>
            <p:nvPr/>
          </p:nvSpPr>
          <p:spPr>
            <a:xfrm>
              <a:off x="4683414" y="961777"/>
              <a:ext cx="565177" cy="417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000"/>
                </a:lnSpc>
                <a:spcBef>
                  <a:spcPct val="0"/>
                </a:spcBef>
              </a:pPr>
              <a:r>
                <a:rPr lang="en-US" altLang="ja-JP" b="1" dirty="0">
                  <a:solidFill>
                    <a:srgbClr val="144DA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Flatory Sans SemiCondensed Bold"/>
                  <a:sym typeface="Flatory Sans SemiCondensed Bold"/>
                </a:rPr>
                <a:t>03</a:t>
              </a:r>
              <a:endParaRPr 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Flatory Sans SemiCondensed Bold"/>
                <a:sym typeface="Flatory Sans SemiCondensed Bold"/>
              </a:endParaRPr>
            </a:p>
          </p:txBody>
        </p:sp>
      </p:grpSp>
      <p:sp>
        <p:nvSpPr>
          <p:cNvPr id="3" name="Freeform 3">
            <a:extLst>
              <a:ext uri="{FF2B5EF4-FFF2-40B4-BE49-F238E27FC236}">
                <a16:creationId xmlns:a16="http://schemas.microsoft.com/office/drawing/2014/main" id="{DD39546E-3214-A874-66F5-FD796B9130E7}"/>
              </a:ext>
            </a:extLst>
          </p:cNvPr>
          <p:cNvSpPr/>
          <p:nvPr/>
        </p:nvSpPr>
        <p:spPr>
          <a:xfrm>
            <a:off x="-420300" y="-189000"/>
            <a:ext cx="612000" cy="7236000"/>
          </a:xfrm>
          <a:custGeom>
            <a:avLst/>
            <a:gdLst/>
            <a:ahLst/>
            <a:cxnLst/>
            <a:rect l="l" t="t" r="r" b="b"/>
            <a:pathLst>
              <a:path w="203606" h="2804648">
                <a:moveTo>
                  <a:pt x="101803" y="0"/>
                </a:moveTo>
                <a:lnTo>
                  <a:pt x="101803" y="0"/>
                </a:lnTo>
                <a:cubicBezTo>
                  <a:pt x="158028" y="0"/>
                  <a:pt x="203606" y="45579"/>
                  <a:pt x="203606" y="101803"/>
                </a:cubicBezTo>
                <a:lnTo>
                  <a:pt x="203606" y="2702845"/>
                </a:lnTo>
                <a:cubicBezTo>
                  <a:pt x="203606" y="2729844"/>
                  <a:pt x="192881" y="2755738"/>
                  <a:pt x="173789" y="2774830"/>
                </a:cubicBezTo>
                <a:cubicBezTo>
                  <a:pt x="154697" y="2793922"/>
                  <a:pt x="128803" y="2804648"/>
                  <a:pt x="101803" y="2804648"/>
                </a:cubicBezTo>
                <a:lnTo>
                  <a:pt x="101803" y="2804648"/>
                </a:lnTo>
                <a:cubicBezTo>
                  <a:pt x="74803" y="2804648"/>
                  <a:pt x="48909" y="2793922"/>
                  <a:pt x="29817" y="2774830"/>
                </a:cubicBezTo>
                <a:cubicBezTo>
                  <a:pt x="10726" y="2755738"/>
                  <a:pt x="0" y="2729844"/>
                  <a:pt x="0" y="2702845"/>
                </a:cubicBezTo>
                <a:lnTo>
                  <a:pt x="0" y="101803"/>
                </a:lnTo>
                <a:cubicBezTo>
                  <a:pt x="0" y="74803"/>
                  <a:pt x="10726" y="48909"/>
                  <a:pt x="29817" y="29817"/>
                </a:cubicBezTo>
                <a:cubicBezTo>
                  <a:pt x="48909" y="10726"/>
                  <a:pt x="74803" y="0"/>
                  <a:pt x="101803" y="0"/>
                </a:cubicBezTo>
                <a:close/>
              </a:path>
            </a:pathLst>
          </a:custGeom>
          <a:gradFill rotWithShape="1">
            <a:gsLst>
              <a:gs pos="0">
                <a:srgbClr val="95B4E1">
                  <a:alpha val="100000"/>
                </a:srgbClr>
              </a:gs>
              <a:gs pos="100000">
                <a:srgbClr val="144DA0">
                  <a:alpha val="100000"/>
                </a:srgbClr>
              </a:gs>
            </a:gsLst>
            <a:lin ang="5400000"/>
          </a:gradFill>
        </p:spPr>
        <p:txBody>
          <a:bodyPr/>
          <a:lstStyle/>
          <a:p>
            <a:endParaRPr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17DB59-582E-17EA-3FDC-E265279CA6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28" b="1856"/>
          <a:stretch>
            <a:fillRect/>
          </a:stretch>
        </p:blipFill>
        <p:spPr>
          <a:xfrm>
            <a:off x="3724059" y="1756180"/>
            <a:ext cx="7861215" cy="4587182"/>
          </a:xfrm>
          <a:prstGeom prst="rect">
            <a:avLst/>
          </a:prstGeom>
        </p:spPr>
      </p:pic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6BB324B2-BD92-D447-A81A-A4CD233A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8318" y="6235531"/>
            <a:ext cx="756000" cy="365125"/>
          </a:xfrm>
        </p:spPr>
        <p:txBody>
          <a:bodyPr/>
          <a:lstStyle/>
          <a:p>
            <a:pPr algn="ctr"/>
            <a:fld id="{F664AAB1-4DB8-4BE3-94AB-6C36B07158C8}" type="slidenum">
              <a:rPr kumimoji="1" lang="ja-JP" altLang="en-US" sz="2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2</a:t>
            </a:fld>
            <a:endParaRPr kumimoji="1" lang="ja-JP" altLang="en-US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27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37761-9583-6D56-A622-829B8AB96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 24">
            <a:extLst>
              <a:ext uri="{FF2B5EF4-FFF2-40B4-BE49-F238E27FC236}">
                <a16:creationId xmlns:a16="http://schemas.microsoft.com/office/drawing/2014/main" id="{84ECF7FB-568C-7BBA-BFC1-1981A1FB1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765672"/>
              </p:ext>
            </p:extLst>
          </p:nvPr>
        </p:nvGraphicFramePr>
        <p:xfrm>
          <a:off x="369061" y="1594421"/>
          <a:ext cx="10834463" cy="4733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96">
                  <a:extLst>
                    <a:ext uri="{9D8B030D-6E8A-4147-A177-3AD203B41FA5}">
                      <a16:colId xmlns:a16="http://schemas.microsoft.com/office/drawing/2014/main" val="1929561220"/>
                    </a:ext>
                  </a:extLst>
                </a:gridCol>
                <a:gridCol w="205879">
                  <a:extLst>
                    <a:ext uri="{9D8B030D-6E8A-4147-A177-3AD203B41FA5}">
                      <a16:colId xmlns:a16="http://schemas.microsoft.com/office/drawing/2014/main" val="1011001842"/>
                    </a:ext>
                  </a:extLst>
                </a:gridCol>
                <a:gridCol w="591671">
                  <a:extLst>
                    <a:ext uri="{9D8B030D-6E8A-4147-A177-3AD203B41FA5}">
                      <a16:colId xmlns:a16="http://schemas.microsoft.com/office/drawing/2014/main" val="266781299"/>
                    </a:ext>
                  </a:extLst>
                </a:gridCol>
                <a:gridCol w="909094">
                  <a:extLst>
                    <a:ext uri="{9D8B030D-6E8A-4147-A177-3AD203B41FA5}">
                      <a16:colId xmlns:a16="http://schemas.microsoft.com/office/drawing/2014/main" val="818901179"/>
                    </a:ext>
                  </a:extLst>
                </a:gridCol>
                <a:gridCol w="1139569">
                  <a:extLst>
                    <a:ext uri="{9D8B030D-6E8A-4147-A177-3AD203B41FA5}">
                      <a16:colId xmlns:a16="http://schemas.microsoft.com/office/drawing/2014/main" val="3023525864"/>
                    </a:ext>
                  </a:extLst>
                </a:gridCol>
                <a:gridCol w="1012538">
                  <a:extLst>
                    <a:ext uri="{9D8B030D-6E8A-4147-A177-3AD203B41FA5}">
                      <a16:colId xmlns:a16="http://schemas.microsoft.com/office/drawing/2014/main" val="2255571926"/>
                    </a:ext>
                  </a:extLst>
                </a:gridCol>
                <a:gridCol w="935246">
                  <a:extLst>
                    <a:ext uri="{9D8B030D-6E8A-4147-A177-3AD203B41FA5}">
                      <a16:colId xmlns:a16="http://schemas.microsoft.com/office/drawing/2014/main" val="3901674356"/>
                    </a:ext>
                  </a:extLst>
                </a:gridCol>
                <a:gridCol w="2012313">
                  <a:extLst>
                    <a:ext uri="{9D8B030D-6E8A-4147-A177-3AD203B41FA5}">
                      <a16:colId xmlns:a16="http://schemas.microsoft.com/office/drawing/2014/main" val="4249341807"/>
                    </a:ext>
                  </a:extLst>
                </a:gridCol>
                <a:gridCol w="3730557">
                  <a:extLst>
                    <a:ext uri="{9D8B030D-6E8A-4147-A177-3AD203B41FA5}">
                      <a16:colId xmlns:a16="http://schemas.microsoft.com/office/drawing/2014/main" val="2176150158"/>
                    </a:ext>
                  </a:extLst>
                </a:gridCol>
              </a:tblGrid>
              <a:tr h="458168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計画期間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年次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年度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時期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吹田健やか年輪プラン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推進本部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吹田健やか年輪プラン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推進専門分科会</a:t>
                      </a: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主な取組内容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</a:t>
                      </a:r>
                      <a:r>
                        <a:rPr kumimoji="1" lang="en-US" altLang="ja-JP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2026</a:t>
                      </a:r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年度は予定）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056363"/>
                  </a:ext>
                </a:extLst>
              </a:tr>
              <a:tr h="417862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吹田市高齢者保健福祉施策・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介護保険事業推進本部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吹田市社会福祉審議会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高齢者保健福祉計画・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介護保険事業計画推進</a:t>
                      </a:r>
                    </a:p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専門分科会</a:t>
                      </a: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0961944"/>
                  </a:ext>
                </a:extLst>
              </a:tr>
              <a:tr h="300238"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作業部会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幹事会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本部会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522436"/>
                  </a:ext>
                </a:extLst>
              </a:tr>
              <a:tr h="436079">
                <a:tc rowSpan="1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第　９　期</a:t>
                      </a:r>
                    </a:p>
                  </a:txBody>
                  <a:tcPr marL="86783" marR="86783" marT="43391" marB="43391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１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2024</a:t>
                      </a:r>
                    </a:p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年度</a:t>
                      </a: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２月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・第８期計画進捗結果報告</a:t>
                      </a:r>
                      <a:b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・第９期計画進捗年次報告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6142"/>
                  </a:ext>
                </a:extLst>
              </a:tr>
              <a:tr h="20974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２</a:t>
                      </a:r>
                      <a:endParaRPr kumimoji="1" lang="en-US" altLang="ja-JP" sz="1050" kern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endParaRPr>
                    </a:p>
                  </a:txBody>
                  <a:tcPr marL="9525" marR="9525" marT="9525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en-US" altLang="ja-JP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2025</a:t>
                      </a: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年度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en-US" altLang="ja-JP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12</a:t>
                      </a: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b="0" i="0" u="none" strike="noStrike" kern="120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l" defTabSz="609630" rtl="0" eaLnBrk="1" fontAlgn="ctr" latinLnBrk="0" hangingPunct="1">
                        <a:buNone/>
                      </a:pPr>
                      <a:r>
                        <a:rPr kumimoji="1" lang="ja-JP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・第９期計画進捗年次報告</a:t>
                      </a:r>
                      <a:br>
                        <a:rPr kumimoji="1" lang="ja-JP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</a:br>
                      <a:r>
                        <a:rPr kumimoji="1" lang="ja-JP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・高齢者等の生活と健康に関する調査の項目検討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165102"/>
                  </a:ext>
                </a:extLst>
              </a:tr>
              <a:tr h="16595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１月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000909"/>
                  </a:ext>
                </a:extLst>
              </a:tr>
              <a:tr h="322577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２月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09630" rtl="0" eaLnBrk="1" fontAlgn="ctr" latinLnBrk="0" hangingPunct="1">
                        <a:buNone/>
                      </a:pPr>
                      <a:r>
                        <a:rPr kumimoji="1" lang="ja-JP" altLang="en-US" sz="1050" kern="120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09630" rtl="0" eaLnBrk="1" fontAlgn="ctr" latinLnBrk="0" hangingPunct="1">
                        <a:buNone/>
                      </a:pP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・高齢者等の生活と健康に関する調査の実施</a:t>
                      </a:r>
                      <a:b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</a:br>
                      <a:r>
                        <a:rPr kumimoji="1" lang="ja-JP" altLang="en-US" sz="1050" kern="12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・介護人材の確保にかかる実態調査の実施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523514"/>
                  </a:ext>
                </a:extLst>
              </a:tr>
              <a:tr h="339479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３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2026</a:t>
                      </a:r>
                    </a:p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年度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6783" marR="86783" marT="43391" marB="4339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５月～７月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・高齢者を取り巻く状況と基本方針の確認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・高齢者等の生活と健康に関する調査の結果報告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764752"/>
                  </a:ext>
                </a:extLst>
              </a:tr>
              <a:tr h="249358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８月</a:t>
                      </a: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・作業部会での調査研究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2197281"/>
                  </a:ext>
                </a:extLst>
              </a:tr>
              <a:tr h="478373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９月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期計画素案の検討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・第９期計画進捗年次報告</a:t>
                      </a:r>
                      <a:b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・第９期計画の課題把握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2982081"/>
                  </a:ext>
                </a:extLst>
              </a:tr>
              <a:tr h="321746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11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期計画素案の検討</a:t>
                      </a:r>
                      <a:b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・介護保険料の検討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6378059"/>
                  </a:ext>
                </a:extLst>
              </a:tr>
              <a:tr h="249358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12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・パブリックコメントの実施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947012"/>
                  </a:ext>
                </a:extLst>
              </a:tr>
              <a:tr h="249358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１月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〇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・パブリックコメントを反映した第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期計画案の完成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958087"/>
                  </a:ext>
                </a:extLst>
              </a:tr>
              <a:tr h="249358"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２月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・条例改正案の提案（介護保険料の改定）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798107"/>
                  </a:ext>
                </a:extLst>
              </a:tr>
              <a:tr h="24935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３月</a:t>
                      </a:r>
                      <a:endParaRPr kumimoji="1" lang="en-US" altLang="ja-JP" sz="105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83281" marR="83281" marT="41640" marB="416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・第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期計画の策定</a:t>
                      </a:r>
                    </a:p>
                  </a:txBody>
                  <a:tcPr marL="8675" marR="8675" marT="86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064146"/>
                  </a:ext>
                </a:extLst>
              </a:tr>
            </a:tbl>
          </a:graphicData>
        </a:graphic>
      </p:graphicFrame>
      <p:grpSp>
        <p:nvGrpSpPr>
          <p:cNvPr id="6" name="Group 2">
            <a:extLst>
              <a:ext uri="{FF2B5EF4-FFF2-40B4-BE49-F238E27FC236}">
                <a16:creationId xmlns:a16="http://schemas.microsoft.com/office/drawing/2014/main" id="{4A97CFD4-7D39-0706-9F59-65973D4784A6}"/>
              </a:ext>
            </a:extLst>
          </p:cNvPr>
          <p:cNvGrpSpPr/>
          <p:nvPr/>
        </p:nvGrpSpPr>
        <p:grpSpPr>
          <a:xfrm>
            <a:off x="11947826" y="-189000"/>
            <a:ext cx="612000" cy="7236000"/>
            <a:chOff x="0" y="0"/>
            <a:chExt cx="203606" cy="2804648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273FDCDA-E26F-9A50-4B1B-692A2845B0B2}"/>
                </a:ext>
              </a:extLst>
            </p:cNvPr>
            <p:cNvSpPr/>
            <p:nvPr/>
          </p:nvSpPr>
          <p:spPr>
            <a:xfrm>
              <a:off x="0" y="0"/>
              <a:ext cx="203606" cy="2804648"/>
            </a:xfrm>
            <a:custGeom>
              <a:avLst/>
              <a:gdLst/>
              <a:ahLst/>
              <a:cxnLst/>
              <a:rect l="l" t="t" r="r" b="b"/>
              <a:pathLst>
                <a:path w="203606" h="2804648">
                  <a:moveTo>
                    <a:pt x="101803" y="0"/>
                  </a:moveTo>
                  <a:lnTo>
                    <a:pt x="101803" y="0"/>
                  </a:lnTo>
                  <a:cubicBezTo>
                    <a:pt x="158028" y="0"/>
                    <a:pt x="203606" y="45579"/>
                    <a:pt x="203606" y="101803"/>
                  </a:cubicBezTo>
                  <a:lnTo>
                    <a:pt x="203606" y="2702845"/>
                  </a:lnTo>
                  <a:cubicBezTo>
                    <a:pt x="203606" y="2729844"/>
                    <a:pt x="192881" y="2755738"/>
                    <a:pt x="173789" y="2774830"/>
                  </a:cubicBezTo>
                  <a:cubicBezTo>
                    <a:pt x="154697" y="2793922"/>
                    <a:pt x="128803" y="2804648"/>
                    <a:pt x="101803" y="2804648"/>
                  </a:cubicBezTo>
                  <a:lnTo>
                    <a:pt x="101803" y="2804648"/>
                  </a:lnTo>
                  <a:cubicBezTo>
                    <a:pt x="74803" y="2804648"/>
                    <a:pt x="48909" y="2793922"/>
                    <a:pt x="29817" y="2774830"/>
                  </a:cubicBezTo>
                  <a:cubicBezTo>
                    <a:pt x="10726" y="2755738"/>
                    <a:pt x="0" y="2729844"/>
                    <a:pt x="0" y="2702845"/>
                  </a:cubicBezTo>
                  <a:lnTo>
                    <a:pt x="0" y="101803"/>
                  </a:lnTo>
                  <a:cubicBezTo>
                    <a:pt x="0" y="74803"/>
                    <a:pt x="10726" y="48909"/>
                    <a:pt x="29817" y="29817"/>
                  </a:cubicBezTo>
                  <a:cubicBezTo>
                    <a:pt x="48909" y="10726"/>
                    <a:pt x="74803" y="0"/>
                    <a:pt x="10180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5B4E1">
                    <a:alpha val="100000"/>
                  </a:srgbClr>
                </a:gs>
                <a:gs pos="100000">
                  <a:srgbClr val="144DA0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0F5BDADC-DA78-3278-D194-BFD007533A0C}"/>
                </a:ext>
              </a:extLst>
            </p:cNvPr>
            <p:cNvSpPr txBox="1"/>
            <p:nvPr/>
          </p:nvSpPr>
          <p:spPr>
            <a:xfrm>
              <a:off x="0" y="-28575"/>
              <a:ext cx="203606" cy="2833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0FA9754C-5337-7DAB-89AE-AC9CF8E3A221}"/>
              </a:ext>
            </a:extLst>
          </p:cNvPr>
          <p:cNvGrpSpPr/>
          <p:nvPr/>
        </p:nvGrpSpPr>
        <p:grpSpPr>
          <a:xfrm>
            <a:off x="375065" y="6432608"/>
            <a:ext cx="10769156" cy="50560"/>
            <a:chOff x="0" y="0"/>
            <a:chExt cx="4274726" cy="20069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18286332-B20A-6BD1-5E02-EC6D2576C3E8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03214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" name="TextBox 17">
              <a:extLst>
                <a:ext uri="{FF2B5EF4-FFF2-40B4-BE49-F238E27FC236}">
                  <a16:creationId xmlns:a16="http://schemas.microsoft.com/office/drawing/2014/main" id="{13242316-73AF-00C4-8A4A-28CB82600CE1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8D653205-B96E-AD58-33E6-E4F4A014B1B3}"/>
              </a:ext>
            </a:extLst>
          </p:cNvPr>
          <p:cNvSpPr txBox="1"/>
          <p:nvPr/>
        </p:nvSpPr>
        <p:spPr>
          <a:xfrm>
            <a:off x="369061" y="900792"/>
            <a:ext cx="565177" cy="429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00"/>
              </a:lnSpc>
              <a:spcBef>
                <a:spcPct val="0"/>
              </a:spcBef>
            </a:pPr>
            <a:r>
              <a:rPr lang="en-US" altLang="ja-JP" sz="2400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Flatory Sans SemiCondensed Bold"/>
                <a:sym typeface="Flatory Sans SemiCondensed Bold"/>
              </a:rPr>
              <a:t>04</a:t>
            </a:r>
            <a:endParaRPr lang="en-US" sz="2400" b="1" dirty="0">
              <a:solidFill>
                <a:srgbClr val="144DA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Flatory Sans SemiCondensed Bold"/>
              <a:sym typeface="Flatory Sans SemiCondensed Bold"/>
            </a:endParaRPr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D8A1844A-AB8A-7DB8-A16D-749FE0347FDB}"/>
              </a:ext>
            </a:extLst>
          </p:cNvPr>
          <p:cNvSpPr/>
          <p:nvPr/>
        </p:nvSpPr>
        <p:spPr>
          <a:xfrm>
            <a:off x="1023887" y="893015"/>
            <a:ext cx="5908757" cy="576254"/>
          </a:xfrm>
          <a:custGeom>
            <a:avLst/>
            <a:gdLst/>
            <a:ahLst/>
            <a:cxnLst/>
            <a:rect l="l" t="t" r="r" b="b"/>
            <a:pathLst>
              <a:path w="1325791" h="191673">
                <a:moveTo>
                  <a:pt x="95837" y="0"/>
                </a:moveTo>
                <a:lnTo>
                  <a:pt x="1229954" y="0"/>
                </a:lnTo>
                <a:cubicBezTo>
                  <a:pt x="1282883" y="0"/>
                  <a:pt x="1325791" y="42908"/>
                  <a:pt x="1325791" y="95837"/>
                </a:cubicBezTo>
                <a:lnTo>
                  <a:pt x="1325791" y="95837"/>
                </a:lnTo>
                <a:cubicBezTo>
                  <a:pt x="1325791" y="121254"/>
                  <a:pt x="1315694" y="145631"/>
                  <a:pt x="1297721" y="163603"/>
                </a:cubicBezTo>
                <a:cubicBezTo>
                  <a:pt x="1279748" y="181576"/>
                  <a:pt x="1255372" y="191673"/>
                  <a:pt x="1229954" y="191673"/>
                </a:cubicBezTo>
                <a:lnTo>
                  <a:pt x="95837" y="191673"/>
                </a:lnTo>
                <a:cubicBezTo>
                  <a:pt x="42908" y="191673"/>
                  <a:pt x="0" y="148766"/>
                  <a:pt x="0" y="95837"/>
                </a:cubicBezTo>
                <a:lnTo>
                  <a:pt x="0" y="95837"/>
                </a:lnTo>
                <a:cubicBezTo>
                  <a:pt x="0" y="42908"/>
                  <a:pt x="42908" y="0"/>
                  <a:pt x="958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57150" cap="rnd">
            <a:solidFill>
              <a:srgbClr val="144DA0"/>
            </a:solidFill>
            <a:prstDash val="solid"/>
            <a:round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EE1B01AF-FCEC-9302-24D0-310EE0245C5F}"/>
              </a:ext>
            </a:extLst>
          </p:cNvPr>
          <p:cNvSpPr txBox="1"/>
          <p:nvPr/>
        </p:nvSpPr>
        <p:spPr>
          <a:xfrm>
            <a:off x="844588" y="1013871"/>
            <a:ext cx="6203830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ja-JP" alt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吹田健やか年輪プラン策定にかかるスケジュール</a:t>
            </a:r>
            <a:r>
              <a:rPr lang="en-US" altLang="ja-JP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(</a:t>
            </a:r>
            <a:r>
              <a:rPr lang="ja-JP" altLang="en-US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概要</a:t>
            </a:r>
            <a:r>
              <a:rPr lang="en-US" altLang="ja-JP" b="1" dirty="0">
                <a:solidFill>
                  <a:srgbClr val="144DA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Source Han Sans JP Bold"/>
                <a:sym typeface="Source Han Sans JP Bold"/>
              </a:rPr>
              <a:t>)</a:t>
            </a:r>
            <a:endParaRPr lang="en-US" b="1" dirty="0">
              <a:solidFill>
                <a:srgbClr val="144DA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Source Han Sans JP Bold"/>
              <a:sym typeface="Source Han Sans JP Bold"/>
            </a:endParaRPr>
          </a:p>
        </p:txBody>
      </p:sp>
      <p:sp>
        <p:nvSpPr>
          <p:cNvPr id="28" name="サブタイトル 2">
            <a:extLst>
              <a:ext uri="{FF2B5EF4-FFF2-40B4-BE49-F238E27FC236}">
                <a16:creationId xmlns:a16="http://schemas.microsoft.com/office/drawing/2014/main" id="{55B1272D-0694-D6D0-246E-0C9030FF5C6C}"/>
              </a:ext>
            </a:extLst>
          </p:cNvPr>
          <p:cNvSpPr txBox="1">
            <a:spLocks/>
          </p:cNvSpPr>
          <p:nvPr/>
        </p:nvSpPr>
        <p:spPr>
          <a:xfrm>
            <a:off x="375065" y="102913"/>
            <a:ext cx="11060935" cy="720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吹田健やか年輪プラン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(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第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10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期計画</a:t>
            </a:r>
            <a:r>
              <a:rPr lang="en-US" altLang="ja-JP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)</a:t>
            </a:r>
            <a:r>
              <a:rPr lang="ja-JP" altLang="en-US" sz="3600" b="1" spc="-150" dirty="0">
                <a:gradFill>
                  <a:gsLst>
                    <a:gs pos="0">
                      <a:srgbClr val="144DA0">
                        <a:shade val="30000"/>
                        <a:satMod val="115000"/>
                      </a:srgbClr>
                    </a:gs>
                    <a:gs pos="50000">
                      <a:srgbClr val="144DA0">
                        <a:shade val="67500"/>
                        <a:satMod val="115000"/>
                      </a:srgbClr>
                    </a:gs>
                    <a:gs pos="100000">
                      <a:srgbClr val="144DA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atin typeface="Source Han Sans JP Bold" panose="020B0600070205080204" charset="-128"/>
                <a:ea typeface="Source Han Sans JP Bold" panose="020B0600070205080204" charset="-128"/>
              </a:rPr>
              <a:t>の概要</a:t>
            </a:r>
          </a:p>
        </p:txBody>
      </p:sp>
      <p:grpSp>
        <p:nvGrpSpPr>
          <p:cNvPr id="29" name="Group 8">
            <a:extLst>
              <a:ext uri="{FF2B5EF4-FFF2-40B4-BE49-F238E27FC236}">
                <a16:creationId xmlns:a16="http://schemas.microsoft.com/office/drawing/2014/main" id="{1C80BEFB-ACB8-A692-EA41-078DCF9D03A8}"/>
              </a:ext>
            </a:extLst>
          </p:cNvPr>
          <p:cNvGrpSpPr/>
          <p:nvPr/>
        </p:nvGrpSpPr>
        <p:grpSpPr>
          <a:xfrm>
            <a:off x="375064" y="768413"/>
            <a:ext cx="11236679" cy="50560"/>
            <a:chOff x="0" y="0"/>
            <a:chExt cx="4274726" cy="2006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4C58F9B0-4E8D-0A29-A766-4BDC57D60396}"/>
                </a:ext>
              </a:extLst>
            </p:cNvPr>
            <p:cNvSpPr/>
            <p:nvPr/>
          </p:nvSpPr>
          <p:spPr>
            <a:xfrm>
              <a:off x="0" y="0"/>
              <a:ext cx="4274726" cy="20069"/>
            </a:xfrm>
            <a:custGeom>
              <a:avLst/>
              <a:gdLst/>
              <a:ahLst/>
              <a:cxnLst/>
              <a:rect l="l" t="t" r="r" b="b"/>
              <a:pathLst>
                <a:path w="4274726" h="20069">
                  <a:moveTo>
                    <a:pt x="10035" y="0"/>
                  </a:moveTo>
                  <a:lnTo>
                    <a:pt x="4264691" y="0"/>
                  </a:lnTo>
                  <a:cubicBezTo>
                    <a:pt x="4267353" y="0"/>
                    <a:pt x="4269905" y="1057"/>
                    <a:pt x="4271787" y="2939"/>
                  </a:cubicBezTo>
                  <a:cubicBezTo>
                    <a:pt x="4273669" y="4821"/>
                    <a:pt x="4274726" y="7373"/>
                    <a:pt x="4274726" y="10035"/>
                  </a:cubicBezTo>
                  <a:lnTo>
                    <a:pt x="4274726" y="10035"/>
                  </a:lnTo>
                  <a:cubicBezTo>
                    <a:pt x="4274726" y="12696"/>
                    <a:pt x="4273669" y="15248"/>
                    <a:pt x="4271787" y="17130"/>
                  </a:cubicBezTo>
                  <a:cubicBezTo>
                    <a:pt x="4269905" y="19012"/>
                    <a:pt x="4267353" y="20069"/>
                    <a:pt x="4264691" y="20069"/>
                  </a:cubicBezTo>
                  <a:lnTo>
                    <a:pt x="10035" y="20069"/>
                  </a:lnTo>
                  <a:cubicBezTo>
                    <a:pt x="7373" y="20069"/>
                    <a:pt x="4821" y="19012"/>
                    <a:pt x="2939" y="17130"/>
                  </a:cubicBezTo>
                  <a:cubicBezTo>
                    <a:pt x="1057" y="15248"/>
                    <a:pt x="0" y="12696"/>
                    <a:pt x="0" y="10035"/>
                  </a:cubicBezTo>
                  <a:lnTo>
                    <a:pt x="0" y="10035"/>
                  </a:lnTo>
                  <a:cubicBezTo>
                    <a:pt x="0" y="7373"/>
                    <a:pt x="1057" y="4821"/>
                    <a:pt x="2939" y="2939"/>
                  </a:cubicBezTo>
                  <a:cubicBezTo>
                    <a:pt x="4821" y="1057"/>
                    <a:pt x="7373" y="0"/>
                    <a:pt x="10035" y="0"/>
                  </a:cubicBezTo>
                  <a:close/>
                </a:path>
              </a:pathLst>
            </a:custGeom>
            <a:solidFill>
              <a:srgbClr val="144DA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1" name="TextBox 10">
              <a:extLst>
                <a:ext uri="{FF2B5EF4-FFF2-40B4-BE49-F238E27FC236}">
                  <a16:creationId xmlns:a16="http://schemas.microsoft.com/office/drawing/2014/main" id="{F7755C84-9BE7-1765-2A67-4744B1AC0DA7}"/>
                </a:ext>
              </a:extLst>
            </p:cNvPr>
            <p:cNvSpPr txBox="1"/>
            <p:nvPr/>
          </p:nvSpPr>
          <p:spPr>
            <a:xfrm>
              <a:off x="0" y="-28575"/>
              <a:ext cx="4274726" cy="486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9" name="Freeform 3">
            <a:extLst>
              <a:ext uri="{FF2B5EF4-FFF2-40B4-BE49-F238E27FC236}">
                <a16:creationId xmlns:a16="http://schemas.microsoft.com/office/drawing/2014/main" id="{7C837D12-1139-B63D-65B6-91DE2642A53D}"/>
              </a:ext>
            </a:extLst>
          </p:cNvPr>
          <p:cNvSpPr/>
          <p:nvPr/>
        </p:nvSpPr>
        <p:spPr>
          <a:xfrm>
            <a:off x="-420300" y="-189000"/>
            <a:ext cx="612000" cy="7236000"/>
          </a:xfrm>
          <a:custGeom>
            <a:avLst/>
            <a:gdLst/>
            <a:ahLst/>
            <a:cxnLst/>
            <a:rect l="l" t="t" r="r" b="b"/>
            <a:pathLst>
              <a:path w="203606" h="2804648">
                <a:moveTo>
                  <a:pt x="101803" y="0"/>
                </a:moveTo>
                <a:lnTo>
                  <a:pt x="101803" y="0"/>
                </a:lnTo>
                <a:cubicBezTo>
                  <a:pt x="158028" y="0"/>
                  <a:pt x="203606" y="45579"/>
                  <a:pt x="203606" y="101803"/>
                </a:cubicBezTo>
                <a:lnTo>
                  <a:pt x="203606" y="2702845"/>
                </a:lnTo>
                <a:cubicBezTo>
                  <a:pt x="203606" y="2729844"/>
                  <a:pt x="192881" y="2755738"/>
                  <a:pt x="173789" y="2774830"/>
                </a:cubicBezTo>
                <a:cubicBezTo>
                  <a:pt x="154697" y="2793922"/>
                  <a:pt x="128803" y="2804648"/>
                  <a:pt x="101803" y="2804648"/>
                </a:cubicBezTo>
                <a:lnTo>
                  <a:pt x="101803" y="2804648"/>
                </a:lnTo>
                <a:cubicBezTo>
                  <a:pt x="74803" y="2804648"/>
                  <a:pt x="48909" y="2793922"/>
                  <a:pt x="29817" y="2774830"/>
                </a:cubicBezTo>
                <a:cubicBezTo>
                  <a:pt x="10726" y="2755738"/>
                  <a:pt x="0" y="2729844"/>
                  <a:pt x="0" y="2702845"/>
                </a:cubicBezTo>
                <a:lnTo>
                  <a:pt x="0" y="101803"/>
                </a:lnTo>
                <a:cubicBezTo>
                  <a:pt x="0" y="74803"/>
                  <a:pt x="10726" y="48909"/>
                  <a:pt x="29817" y="29817"/>
                </a:cubicBezTo>
                <a:cubicBezTo>
                  <a:pt x="48909" y="10726"/>
                  <a:pt x="74803" y="0"/>
                  <a:pt x="101803" y="0"/>
                </a:cubicBezTo>
                <a:close/>
              </a:path>
            </a:pathLst>
          </a:custGeom>
          <a:gradFill rotWithShape="1">
            <a:gsLst>
              <a:gs pos="0">
                <a:srgbClr val="95B4E1">
                  <a:alpha val="100000"/>
                </a:srgbClr>
              </a:gs>
              <a:gs pos="100000">
                <a:srgbClr val="144DA0">
                  <a:alpha val="100000"/>
                </a:srgbClr>
              </a:gs>
            </a:gsLst>
            <a:lin ang="5400000"/>
          </a:gradFill>
        </p:spPr>
        <p:txBody>
          <a:bodyPr/>
          <a:lstStyle/>
          <a:p>
            <a:endParaRPr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7FA6003-3058-3274-F43C-23B71AE0A289}"/>
              </a:ext>
            </a:extLst>
          </p:cNvPr>
          <p:cNvSpPr/>
          <p:nvPr/>
        </p:nvSpPr>
        <p:spPr>
          <a:xfrm>
            <a:off x="844588" y="3918858"/>
            <a:ext cx="10364941" cy="240924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93A4EB17-9962-8503-4EEC-63CE8833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409" y="6243195"/>
            <a:ext cx="756000" cy="365125"/>
          </a:xfrm>
        </p:spPr>
        <p:txBody>
          <a:bodyPr/>
          <a:lstStyle/>
          <a:p>
            <a:pPr algn="ctr"/>
            <a:fld id="{F664AAB1-4DB8-4BE3-94AB-6C36B07158C8}" type="slidenum">
              <a:rPr kumimoji="1" lang="ja-JP" altLang="en-US" sz="2400" smtClean="0">
                <a:solidFill>
                  <a:schemeClr val="tx1"/>
                </a:solidFill>
                <a:latin typeface="Arial Black" panose="020B0A04020102020204" pitchFamily="34" charset="0"/>
              </a:rPr>
              <a:pPr algn="ctr"/>
              <a:t>3</a:t>
            </a:fld>
            <a:endParaRPr kumimoji="1" lang="ja-JP" altLang="en-US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8000"/>
      </p:ext>
    </p:extLst>
  </p:cSld>
  <p:clrMapOvr>
    <a:masterClrMapping/>
  </p:clrMapOvr>
</p:sld>
</file>

<file path=ppt/theme/theme1.xml><?xml version="1.0" encoding="utf-8"?>
<a:theme xmlns:a="http://schemas.openxmlformats.org/drawingml/2006/main" name="資料作成イメー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3D5F4DB9288B44850E80BBCC01E303" ma:contentTypeVersion="6" ma:contentTypeDescription="Create a new document." ma:contentTypeScope="" ma:versionID="3e0b2a95f34e159db7ca4f988a95d78b">
  <xsd:schema xmlns:xsd="http://www.w3.org/2001/XMLSchema" xmlns:xs="http://www.w3.org/2001/XMLSchema" xmlns:p="http://schemas.microsoft.com/office/2006/metadata/properties" xmlns:ns3="5d701aab-ce54-41df-aaab-3a9896b405fa" targetNamespace="http://schemas.microsoft.com/office/2006/metadata/properties" ma:root="true" ma:fieldsID="ab564ea234d00b9bb0fc70d04e0a20af" ns3:_="">
    <xsd:import namespace="5d701aab-ce54-41df-aaab-3a9896b405f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01aab-ce54-41df-aaab-3a9896b405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d701aab-ce54-41df-aaab-3a9896b405f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EE8B4C-33B6-4B49-8ECA-C2921A2254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701aab-ce54-41df-aaab-3a9896b405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FE58F6-2399-42E1-9B38-08780789FA48}">
  <ds:schemaRefs>
    <ds:schemaRef ds:uri="http://schemas.microsoft.com/office/2006/documentManagement/types"/>
    <ds:schemaRef ds:uri="http://purl.org/dc/dcmitype/"/>
    <ds:schemaRef ds:uri="http://purl.org/dc/elements/1.1/"/>
    <ds:schemaRef ds:uri="5d701aab-ce54-41df-aaab-3a9896b405f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6D8D8E0-42B6-427E-BF46-5289D9D02A8F}">
  <ds:schemaRefs>
    <ds:schemaRef ds:uri="http://schemas.microsoft.com/sharepoint/v3/contenttype/form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資料作成イメージ</Template>
  <TotalTime>10464</TotalTime>
  <Words>500</Words>
  <PresentationFormat>ワイド画面</PresentationFormat>
  <Paragraphs>177</Paragraphs>
  <Slides>3</Slides>
  <Notes>3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baseType="lpstr" size="11">
      <vt:lpstr>BIZ UDPゴシック</vt:lpstr>
      <vt:lpstr>BIZ UDゴシック</vt:lpstr>
      <vt:lpstr>Source Han Sans JP Bold</vt:lpstr>
      <vt:lpstr>游ゴシック</vt:lpstr>
      <vt:lpstr>Arial</vt:lpstr>
      <vt:lpstr>Arial Black</vt:lpstr>
      <vt:lpstr>Calibri</vt:lpstr>
      <vt:lpstr>資料作成イメージ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cp:lastPrinted>2026-05-18T00:32:58Z</cp:lastPrinted>
  <dcterms:created xsi:type="dcterms:W3CDTF">2024-01-30T08:33:30Z</dcterms:created>
  <dcterms:modified xsi:type="dcterms:W3CDTF">2026-05-18T01:01:51Z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0x010100BD3D5F4DB9288B44850E80BBCC01E303</vt:lpwstr>
  </property>
</Properties>
</file>