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14.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drawings/drawing1.xml" ContentType="application/vnd.openxmlformats-officedocument.drawingml.chartshapes+xml"/>
  <Override PartName="/ppt/notesSlides/notesSlide15.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drawings/drawing2.xml" ContentType="application/vnd.openxmlformats-officedocument.drawingml.chartshape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notesSlides/notesSlide18.xml" ContentType="application/vnd.openxmlformats-officedocument.presentationml.notesSlid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notesSlides/notesSlide19.xml" ContentType="application/vnd.openxmlformats-officedocument.presentationml.notesSlid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27.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28.xml" ContentType="application/vnd.openxmlformats-officedocument.drawingml.chart+xml"/>
  <Override PartName="/ppt/charts/style28.xml" ContentType="application/vnd.ms-office.chartstyle+xml"/>
  <Override PartName="/ppt/charts/colors28.xml" ContentType="application/vnd.ms-office.chartcolorstyle+xml"/>
  <Override PartName="/ppt/notesSlides/notesSlide2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rts/chart29.xml" ContentType="application/vnd.openxmlformats-officedocument.drawingml.chart+xml"/>
  <Override PartName="/ppt/charts/style29.xml" ContentType="application/vnd.ms-office.chartstyle+xml"/>
  <Override PartName="/ppt/charts/colors29.xml" ContentType="application/vnd.ms-office.chartcolorstyle+xml"/>
  <Override PartName="/ppt/drawings/drawing3.xml" ContentType="application/vnd.openxmlformats-officedocument.drawingml.chartshapes+xml"/>
  <Override PartName="/ppt/notesSlides/notesSlide23.xml" ContentType="application/vnd.openxmlformats-officedocument.presentationml.notesSlide+xml"/>
  <Override PartName="/ppt/charts/chart30.xml" ContentType="application/vnd.openxmlformats-officedocument.drawingml.chart+xml"/>
  <Override PartName="/ppt/charts/style30.xml" ContentType="application/vnd.ms-office.chartstyle+xml"/>
  <Override PartName="/ppt/charts/colors30.xml" ContentType="application/vnd.ms-office.chartcolorstyl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1"/>
  </p:notesMasterIdLst>
  <p:sldIdLst>
    <p:sldId id="497" r:id="rId5"/>
    <p:sldId id="499" r:id="rId6"/>
    <p:sldId id="557" r:id="rId7"/>
    <p:sldId id="558" r:id="rId8"/>
    <p:sldId id="452" r:id="rId9"/>
    <p:sldId id="498" r:id="rId10"/>
    <p:sldId id="559" r:id="rId11"/>
    <p:sldId id="550" r:id="rId12"/>
    <p:sldId id="462" r:id="rId13"/>
    <p:sldId id="577" r:id="rId14"/>
    <p:sldId id="562" r:id="rId15"/>
    <p:sldId id="578" r:id="rId16"/>
    <p:sldId id="579" r:id="rId17"/>
    <p:sldId id="580" r:id="rId18"/>
    <p:sldId id="581" r:id="rId19"/>
    <p:sldId id="582" r:id="rId20"/>
    <p:sldId id="259" r:id="rId21"/>
    <p:sldId id="551" r:id="rId22"/>
    <p:sldId id="502" r:id="rId23"/>
    <p:sldId id="560" r:id="rId24"/>
    <p:sldId id="561" r:id="rId25"/>
    <p:sldId id="563" r:id="rId26"/>
    <p:sldId id="570" r:id="rId27"/>
    <p:sldId id="567" r:id="rId28"/>
    <p:sldId id="568" r:id="rId29"/>
    <p:sldId id="569" r:id="rId30"/>
    <p:sldId id="589" r:id="rId31"/>
    <p:sldId id="590" r:id="rId32"/>
    <p:sldId id="571" r:id="rId33"/>
    <p:sldId id="575" r:id="rId34"/>
    <p:sldId id="574" r:id="rId35"/>
    <p:sldId id="576" r:id="rId36"/>
    <p:sldId id="592" r:id="rId37"/>
    <p:sldId id="593" r:id="rId38"/>
    <p:sldId id="553" r:id="rId39"/>
    <p:sldId id="555" r:id="rId40"/>
  </p:sldIdLst>
  <p:sldSz cx="12192000" cy="6858000"/>
  <p:notesSz cx="6797675" cy="99266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461EE19-CF52-BDE0-11B7-55BEBF93427D}" name="jmc株式会社" initials="j" userId="S::jmc_office_1021@jmc-ltd.co.jp::6894eeac-7914-47a9-b060-730a3490bfd3" providerId="AD"/>
  <p188:author id="{C87CBAD6-73A9-86D8-6B69-2D27C165753E}" name="高須　文絵" initials="高須　文絵" userId="S-1-5-21-1208741999-2565374910-2312706198-18157"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廣瀬　優香" initials="廣瀬　優香" lastIdx="1" clrIdx="0">
    <p:extLst>
      <p:ext uri="{19B8F6BF-5375-455C-9EA6-DF929625EA0E}">
        <p15:presenceInfo xmlns:p15="http://schemas.microsoft.com/office/powerpoint/2012/main" userId="S-1-5-21-1208741999-2565374910-2312706198-1680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loop="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F81BD"/>
    <a:srgbClr val="6DBF6B"/>
    <a:srgbClr val="FFFFFF"/>
    <a:srgbClr val="8AFD7B"/>
    <a:srgbClr val="FFFFCC"/>
    <a:srgbClr val="9BBB59"/>
    <a:srgbClr val="C0504D"/>
    <a:srgbClr val="8064A2"/>
    <a:srgbClr val="99B958"/>
    <a:srgbClr val="BF504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中間スタイル 4 - アクセント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テーマ スタイル 1 - アクセント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8D230F3-CF80-4859-8CE7-A43EE81993B5}" styleName="淡色スタイル 1 - アクセント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D27102A9-8310-4765-A935-A1911B00CA55}" styleName="淡色スタイル 1 - アクセント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E3FDE45-AF77-4B5C-9715-49D594BDF05E}" styleName="淡色スタイル 1 - アクセント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7AC3CCA-C797-4891-BE02-D94E43425B78}" styleName="スタイル (中間)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9D7B26C5-4107-4FEC-AEDC-1716B250A1EF}" styleName="スタイル (淡色)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704" autoAdjust="0"/>
  </p:normalViewPr>
  <p:slideViewPr>
    <p:cSldViewPr snapToGrid="0">
      <p:cViewPr varScale="1">
        <p:scale>
          <a:sx n="110" d="100"/>
          <a:sy n="110" d="100"/>
        </p:scale>
        <p:origin x="630" y="114"/>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75" d="100"/>
          <a:sy n="75" d="100"/>
        </p:scale>
        <p:origin x="5958" y="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commentAuthors" Target="commentAuthors.xml"/><Relationship Id="rId47"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chartUserShapes" Target="../drawings/drawing1.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chartUserShapes" Target="../drawings/drawing2.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23.xml"/><Relationship Id="rId1" Type="http://schemas.microsoft.com/office/2011/relationships/chartStyle" Target="style23.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24.xml"/><Relationship Id="rId1" Type="http://schemas.microsoft.com/office/2011/relationships/chartStyle" Target="style24.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25.xml"/><Relationship Id="rId1" Type="http://schemas.microsoft.com/office/2011/relationships/chartStyle" Target="style25.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26.xml"/><Relationship Id="rId1" Type="http://schemas.microsoft.com/office/2011/relationships/chartStyle" Target="style26.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27.xml"/><Relationship Id="rId1" Type="http://schemas.microsoft.com/office/2011/relationships/chartStyle" Target="style27.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28.xml"/><Relationship Id="rId1" Type="http://schemas.microsoft.com/office/2011/relationships/chartStyle" Target="style28.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29.xml"/><Relationship Id="rId1" Type="http://schemas.microsoft.com/office/2011/relationships/chartStyle" Target="style29.xml"/><Relationship Id="rId4" Type="http://schemas.openxmlformats.org/officeDocument/2006/relationships/chartUserShapes" Target="../drawings/drawing3.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30.xml"/><Relationship Id="rId1" Type="http://schemas.microsoft.com/office/2011/relationships/chartStyle" Target="style30.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Sheet1!$B$1</c:f>
              <c:strCache>
                <c:ptCount val="1"/>
                <c:pt idx="0">
                  <c:v>週5回以上</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lt1"/>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Sheet1!$A$2:$A$5</c:f>
              <c:strCache>
                <c:ptCount val="4"/>
                <c:pt idx="0">
                  <c:v>第7期（H28）</c:v>
                </c:pt>
                <c:pt idx="1">
                  <c:v>第8期（R1）</c:v>
                </c:pt>
                <c:pt idx="2">
                  <c:v>第9期（R4）</c:v>
                </c:pt>
                <c:pt idx="3">
                  <c:v>第10期（R7）</c:v>
                </c:pt>
              </c:strCache>
            </c:strRef>
          </c:cat>
          <c:val>
            <c:numRef>
              <c:f>Sheet1!$B$2:$B$5</c:f>
              <c:numCache>
                <c:formatCode>General</c:formatCode>
                <c:ptCount val="4"/>
                <c:pt idx="0">
                  <c:v>44.1</c:v>
                </c:pt>
                <c:pt idx="1">
                  <c:v>32</c:v>
                </c:pt>
                <c:pt idx="2">
                  <c:v>39.299999999999997</c:v>
                </c:pt>
                <c:pt idx="3">
                  <c:v>46.2</c:v>
                </c:pt>
              </c:numCache>
            </c:numRef>
          </c:val>
          <c:extLst>
            <c:ext xmlns:c16="http://schemas.microsoft.com/office/drawing/2014/chart" uri="{C3380CC4-5D6E-409C-BE32-E72D297353CC}">
              <c16:uniqueId val="{00000000-6907-446D-B53B-C000DFF44CCF}"/>
            </c:ext>
          </c:extLst>
        </c:ser>
        <c:ser>
          <c:idx val="1"/>
          <c:order val="1"/>
          <c:tx>
            <c:strRef>
              <c:f>Sheet1!$C$1</c:f>
              <c:strCache>
                <c:ptCount val="1"/>
                <c:pt idx="0">
                  <c:v>週2～4回</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lt1"/>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Sheet1!$A$2:$A$5</c:f>
              <c:strCache>
                <c:ptCount val="4"/>
                <c:pt idx="0">
                  <c:v>第7期（H28）</c:v>
                </c:pt>
                <c:pt idx="1">
                  <c:v>第8期（R1）</c:v>
                </c:pt>
                <c:pt idx="2">
                  <c:v>第9期（R4）</c:v>
                </c:pt>
                <c:pt idx="3">
                  <c:v>第10期（R7）</c:v>
                </c:pt>
              </c:strCache>
            </c:strRef>
          </c:cat>
          <c:val>
            <c:numRef>
              <c:f>Sheet1!$C$2:$C$5</c:f>
              <c:numCache>
                <c:formatCode>General</c:formatCode>
                <c:ptCount val="4"/>
                <c:pt idx="0">
                  <c:v>41.9</c:v>
                </c:pt>
                <c:pt idx="1">
                  <c:v>45.4</c:v>
                </c:pt>
                <c:pt idx="2">
                  <c:v>46.1</c:v>
                </c:pt>
                <c:pt idx="3">
                  <c:v>42.3</c:v>
                </c:pt>
              </c:numCache>
            </c:numRef>
          </c:val>
          <c:extLst>
            <c:ext xmlns:c16="http://schemas.microsoft.com/office/drawing/2014/chart" uri="{C3380CC4-5D6E-409C-BE32-E72D297353CC}">
              <c16:uniqueId val="{00000001-6907-446D-B53B-C000DFF44CCF}"/>
            </c:ext>
          </c:extLst>
        </c:ser>
        <c:ser>
          <c:idx val="2"/>
          <c:order val="2"/>
          <c:tx>
            <c:strRef>
              <c:f>Sheet1!$D$1</c:f>
              <c:strCache>
                <c:ptCount val="1"/>
                <c:pt idx="0">
                  <c:v>週1回</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lt1"/>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Sheet1!$A$2:$A$5</c:f>
              <c:strCache>
                <c:ptCount val="4"/>
                <c:pt idx="0">
                  <c:v>第7期（H28）</c:v>
                </c:pt>
                <c:pt idx="1">
                  <c:v>第8期（R1）</c:v>
                </c:pt>
                <c:pt idx="2">
                  <c:v>第9期（R4）</c:v>
                </c:pt>
                <c:pt idx="3">
                  <c:v>第10期（R7）</c:v>
                </c:pt>
              </c:strCache>
            </c:strRef>
          </c:cat>
          <c:val>
            <c:numRef>
              <c:f>Sheet1!$D$2:$D$5</c:f>
              <c:numCache>
                <c:formatCode>General</c:formatCode>
                <c:ptCount val="4"/>
                <c:pt idx="0">
                  <c:v>9.1</c:v>
                </c:pt>
                <c:pt idx="1">
                  <c:v>12.9</c:v>
                </c:pt>
                <c:pt idx="2">
                  <c:v>9</c:v>
                </c:pt>
                <c:pt idx="3">
                  <c:v>7.2</c:v>
                </c:pt>
              </c:numCache>
            </c:numRef>
          </c:val>
          <c:extLst>
            <c:ext xmlns:c16="http://schemas.microsoft.com/office/drawing/2014/chart" uri="{C3380CC4-5D6E-409C-BE32-E72D297353CC}">
              <c16:uniqueId val="{00000002-6907-446D-B53B-C000DFF44CCF}"/>
            </c:ext>
          </c:extLst>
        </c:ser>
        <c:ser>
          <c:idx val="3"/>
          <c:order val="3"/>
          <c:tx>
            <c:strRef>
              <c:f>Sheet1!$E$1</c:f>
              <c:strCache>
                <c:ptCount val="1"/>
                <c:pt idx="0">
                  <c:v>ほとんど外出しない</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Sheet1!$A$2:$A$5</c:f>
              <c:strCache>
                <c:ptCount val="4"/>
                <c:pt idx="0">
                  <c:v>第7期（H28）</c:v>
                </c:pt>
                <c:pt idx="1">
                  <c:v>第8期（R1）</c:v>
                </c:pt>
                <c:pt idx="2">
                  <c:v>第9期（R4）</c:v>
                </c:pt>
                <c:pt idx="3">
                  <c:v>第10期（R7）</c:v>
                </c:pt>
              </c:strCache>
            </c:strRef>
          </c:cat>
          <c:val>
            <c:numRef>
              <c:f>Sheet1!$E$2:$E$5</c:f>
              <c:numCache>
                <c:formatCode>General</c:formatCode>
                <c:ptCount val="4"/>
                <c:pt idx="0">
                  <c:v>2.9</c:v>
                </c:pt>
                <c:pt idx="1">
                  <c:v>7.1</c:v>
                </c:pt>
                <c:pt idx="2">
                  <c:v>3.8</c:v>
                </c:pt>
                <c:pt idx="3">
                  <c:v>3.7</c:v>
                </c:pt>
              </c:numCache>
            </c:numRef>
          </c:val>
          <c:extLst>
            <c:ext xmlns:c16="http://schemas.microsoft.com/office/drawing/2014/chart" uri="{C3380CC4-5D6E-409C-BE32-E72D297353CC}">
              <c16:uniqueId val="{00000003-6907-446D-B53B-C000DFF44CCF}"/>
            </c:ext>
          </c:extLst>
        </c:ser>
        <c:ser>
          <c:idx val="4"/>
          <c:order val="4"/>
          <c:tx>
            <c:strRef>
              <c:f>Sheet1!$F$1</c:f>
              <c:strCache>
                <c:ptCount val="1"/>
                <c:pt idx="0">
                  <c:v>不明・無回答</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Sheet1!$A$2:$A$5</c:f>
              <c:strCache>
                <c:ptCount val="4"/>
                <c:pt idx="0">
                  <c:v>第7期（H28）</c:v>
                </c:pt>
                <c:pt idx="1">
                  <c:v>第8期（R1）</c:v>
                </c:pt>
                <c:pt idx="2">
                  <c:v>第9期（R4）</c:v>
                </c:pt>
                <c:pt idx="3">
                  <c:v>第10期（R7）</c:v>
                </c:pt>
              </c:strCache>
            </c:strRef>
          </c:cat>
          <c:val>
            <c:numRef>
              <c:f>Sheet1!$F$2:$F$5</c:f>
              <c:numCache>
                <c:formatCode>General</c:formatCode>
                <c:ptCount val="4"/>
                <c:pt idx="0">
                  <c:v>2.2999999999999998</c:v>
                </c:pt>
                <c:pt idx="1">
                  <c:v>2.6</c:v>
                </c:pt>
                <c:pt idx="2">
                  <c:v>1.8</c:v>
                </c:pt>
                <c:pt idx="3">
                  <c:v>0.6</c:v>
                </c:pt>
              </c:numCache>
            </c:numRef>
          </c:val>
          <c:extLst>
            <c:ext xmlns:c16="http://schemas.microsoft.com/office/drawing/2014/chart" uri="{C3380CC4-5D6E-409C-BE32-E72D297353CC}">
              <c16:uniqueId val="{00000004-6907-446D-B53B-C000DFF44CCF}"/>
            </c:ext>
          </c:extLst>
        </c:ser>
        <c:dLbls>
          <c:dLblPos val="ctr"/>
          <c:showLegendKey val="0"/>
          <c:showVal val="1"/>
          <c:showCatName val="0"/>
          <c:showSerName val="0"/>
          <c:showPercent val="0"/>
          <c:showBubbleSize val="0"/>
        </c:dLbls>
        <c:gapWidth val="79"/>
        <c:overlap val="100"/>
        <c:serLines>
          <c:spPr>
            <a:ln w="9525">
              <a:solidFill>
                <a:schemeClr val="tx1">
                  <a:lumMod val="35000"/>
                  <a:lumOff val="65000"/>
                </a:schemeClr>
              </a:solidFill>
              <a:round/>
            </a:ln>
            <a:effectLst/>
          </c:spPr>
        </c:serLines>
        <c:axId val="2115909423"/>
        <c:axId val="2115909903"/>
      </c:barChart>
      <c:catAx>
        <c:axId val="2115909423"/>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cap="all" spc="120" normalizeH="0" baseline="0">
                <a:solidFill>
                  <a:schemeClr val="tx1">
                    <a:lumMod val="65000"/>
                    <a:lumOff val="35000"/>
                  </a:schemeClr>
                </a:solidFill>
                <a:latin typeface="+mn-lt"/>
                <a:ea typeface="+mn-ea"/>
                <a:cs typeface="+mn-cs"/>
              </a:defRPr>
            </a:pPr>
            <a:endParaRPr lang="ja-JP"/>
          </a:p>
        </c:txPr>
        <c:crossAx val="2115909903"/>
        <c:crosses val="autoZero"/>
        <c:auto val="1"/>
        <c:lblAlgn val="ctr"/>
        <c:lblOffset val="100"/>
        <c:noMultiLvlLbl val="0"/>
      </c:catAx>
      <c:valAx>
        <c:axId val="2115909903"/>
        <c:scaling>
          <c:orientation val="minMax"/>
        </c:scaling>
        <c:delete val="1"/>
        <c:axPos val="l"/>
        <c:numFmt formatCode="0%" sourceLinked="1"/>
        <c:majorTickMark val="none"/>
        <c:minorTickMark val="none"/>
        <c:tickLblPos val="nextTo"/>
        <c:crossAx val="2115909423"/>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pieChart>
        <c:varyColors val="1"/>
        <c:ser>
          <c:idx val="0"/>
          <c:order val="0"/>
          <c:tx>
            <c:strRef>
              <c:f>Sheet1!$B$1</c:f>
              <c:strCache>
                <c:ptCount val="1"/>
                <c:pt idx="0">
                  <c:v>主な介護者</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A541-4A0A-9824-82B49FF55241}"/>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A541-4A0A-9824-82B49FF55241}"/>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A541-4A0A-9824-82B49FF55241}"/>
              </c:ext>
            </c:extLst>
          </c:dPt>
          <c:dLbls>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bg1"/>
                    </a:solidFill>
                    <a:latin typeface="+mn-lt"/>
                    <a:ea typeface="+mn-ea"/>
                    <a:cs typeface="+mn-cs"/>
                  </a:defRPr>
                </a:pPr>
                <a:endParaRPr lang="ja-JP"/>
              </a:p>
            </c:txPr>
            <c:dLblPos val="ct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3"/>
                <c:pt idx="0">
                  <c:v>子</c:v>
                </c:pt>
                <c:pt idx="1">
                  <c:v>配偶者</c:v>
                </c:pt>
                <c:pt idx="2">
                  <c:v>その他</c:v>
                </c:pt>
              </c:strCache>
            </c:strRef>
          </c:cat>
          <c:val>
            <c:numRef>
              <c:f>Sheet1!$B$2:$B$4</c:f>
              <c:numCache>
                <c:formatCode>General</c:formatCode>
                <c:ptCount val="3"/>
                <c:pt idx="0">
                  <c:v>48.9</c:v>
                </c:pt>
                <c:pt idx="1">
                  <c:v>37.200000000000003</c:v>
                </c:pt>
                <c:pt idx="2">
                  <c:v>13.9</c:v>
                </c:pt>
              </c:numCache>
            </c:numRef>
          </c:val>
          <c:extLst>
            <c:ext xmlns:c16="http://schemas.microsoft.com/office/drawing/2014/chart" uri="{C3380CC4-5D6E-409C-BE32-E72D297353CC}">
              <c16:uniqueId val="{00000000-EEAE-4039-8916-465012F4FBC8}"/>
            </c:ext>
          </c:extLst>
        </c:ser>
        <c:dLbls>
          <c:dLblPos val="ctr"/>
          <c:showLegendKey val="0"/>
          <c:showVal val="1"/>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userShapes r:id="rId4"/>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Sheet1!$B$1</c:f>
              <c:strCache>
                <c:ptCount val="1"/>
                <c:pt idx="0">
                  <c:v>知っている</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R4自立</c:v>
                </c:pt>
                <c:pt idx="1">
                  <c:v>R7自立</c:v>
                </c:pt>
                <c:pt idx="2">
                  <c:v>R4要支援</c:v>
                </c:pt>
                <c:pt idx="3">
                  <c:v>R7要支援</c:v>
                </c:pt>
                <c:pt idx="4">
                  <c:v>R4要介護</c:v>
                </c:pt>
                <c:pt idx="5">
                  <c:v>R7要介護</c:v>
                </c:pt>
              </c:strCache>
            </c:strRef>
          </c:cat>
          <c:val>
            <c:numRef>
              <c:f>Sheet1!$B$2:$B$7</c:f>
              <c:numCache>
                <c:formatCode>General</c:formatCode>
                <c:ptCount val="6"/>
                <c:pt idx="0">
                  <c:v>23.3</c:v>
                </c:pt>
                <c:pt idx="1">
                  <c:v>33.4</c:v>
                </c:pt>
                <c:pt idx="2">
                  <c:v>26</c:v>
                </c:pt>
                <c:pt idx="3">
                  <c:v>39.5</c:v>
                </c:pt>
                <c:pt idx="4">
                  <c:v>26.7</c:v>
                </c:pt>
                <c:pt idx="5">
                  <c:v>32.5</c:v>
                </c:pt>
              </c:numCache>
            </c:numRef>
          </c:val>
          <c:extLst>
            <c:ext xmlns:c16="http://schemas.microsoft.com/office/drawing/2014/chart" uri="{C3380CC4-5D6E-409C-BE32-E72D297353CC}">
              <c16:uniqueId val="{00000000-558E-488B-AD9F-2FD4871E2CBB}"/>
            </c:ext>
          </c:extLst>
        </c:ser>
        <c:ser>
          <c:idx val="1"/>
          <c:order val="1"/>
          <c:tx>
            <c:strRef>
              <c:f>Sheet1!$C$1</c:f>
              <c:strCache>
                <c:ptCount val="1"/>
                <c:pt idx="0">
                  <c:v>知らない</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R4自立</c:v>
                </c:pt>
                <c:pt idx="1">
                  <c:v>R7自立</c:v>
                </c:pt>
                <c:pt idx="2">
                  <c:v>R4要支援</c:v>
                </c:pt>
                <c:pt idx="3">
                  <c:v>R7要支援</c:v>
                </c:pt>
                <c:pt idx="4">
                  <c:v>R4要介護</c:v>
                </c:pt>
                <c:pt idx="5">
                  <c:v>R7要介護</c:v>
                </c:pt>
              </c:strCache>
            </c:strRef>
          </c:cat>
          <c:val>
            <c:numRef>
              <c:f>Sheet1!$C$2:$C$7</c:f>
              <c:numCache>
                <c:formatCode>General</c:formatCode>
                <c:ptCount val="6"/>
                <c:pt idx="0">
                  <c:v>72.7</c:v>
                </c:pt>
                <c:pt idx="1">
                  <c:v>64.2</c:v>
                </c:pt>
                <c:pt idx="2">
                  <c:v>65.599999999999994</c:v>
                </c:pt>
                <c:pt idx="3">
                  <c:v>55.3</c:v>
                </c:pt>
                <c:pt idx="4">
                  <c:v>64.099999999999994</c:v>
                </c:pt>
                <c:pt idx="5">
                  <c:v>61.2</c:v>
                </c:pt>
              </c:numCache>
            </c:numRef>
          </c:val>
          <c:extLst>
            <c:ext xmlns:c16="http://schemas.microsoft.com/office/drawing/2014/chart" uri="{C3380CC4-5D6E-409C-BE32-E72D297353CC}">
              <c16:uniqueId val="{00000001-558E-488B-AD9F-2FD4871E2CBB}"/>
            </c:ext>
          </c:extLst>
        </c:ser>
        <c:ser>
          <c:idx val="2"/>
          <c:order val="2"/>
          <c:tx>
            <c:strRef>
              <c:f>Sheet1!$D$1</c:f>
              <c:strCache>
                <c:ptCount val="1"/>
                <c:pt idx="0">
                  <c:v>不明・無回答</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R4自立</c:v>
                </c:pt>
                <c:pt idx="1">
                  <c:v>R7自立</c:v>
                </c:pt>
                <c:pt idx="2">
                  <c:v>R4要支援</c:v>
                </c:pt>
                <c:pt idx="3">
                  <c:v>R7要支援</c:v>
                </c:pt>
                <c:pt idx="4">
                  <c:v>R4要介護</c:v>
                </c:pt>
                <c:pt idx="5">
                  <c:v>R7要介護</c:v>
                </c:pt>
              </c:strCache>
            </c:strRef>
          </c:cat>
          <c:val>
            <c:numRef>
              <c:f>Sheet1!$D$2:$D$7</c:f>
              <c:numCache>
                <c:formatCode>General</c:formatCode>
                <c:ptCount val="6"/>
                <c:pt idx="0">
                  <c:v>4</c:v>
                </c:pt>
                <c:pt idx="1">
                  <c:v>2.4</c:v>
                </c:pt>
                <c:pt idx="2">
                  <c:v>8.3000000000000007</c:v>
                </c:pt>
                <c:pt idx="3">
                  <c:v>5.3</c:v>
                </c:pt>
                <c:pt idx="4">
                  <c:v>9.1999999999999993</c:v>
                </c:pt>
                <c:pt idx="5">
                  <c:v>6.3</c:v>
                </c:pt>
              </c:numCache>
            </c:numRef>
          </c:val>
          <c:extLst>
            <c:ext xmlns:c16="http://schemas.microsoft.com/office/drawing/2014/chart" uri="{C3380CC4-5D6E-409C-BE32-E72D297353CC}">
              <c16:uniqueId val="{00000002-558E-488B-AD9F-2FD4871E2CBB}"/>
            </c:ext>
          </c:extLst>
        </c:ser>
        <c:dLbls>
          <c:dLblPos val="ctr"/>
          <c:showLegendKey val="0"/>
          <c:showVal val="1"/>
          <c:showCatName val="0"/>
          <c:showSerName val="0"/>
          <c:showPercent val="0"/>
          <c:showBubbleSize val="0"/>
        </c:dLbls>
        <c:gapWidth val="150"/>
        <c:overlap val="100"/>
        <c:axId val="928826927"/>
        <c:axId val="928843727"/>
      </c:barChart>
      <c:catAx>
        <c:axId val="928826927"/>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ja-JP"/>
          </a:p>
        </c:txPr>
        <c:crossAx val="928843727"/>
        <c:crosses val="autoZero"/>
        <c:auto val="1"/>
        <c:lblAlgn val="ctr"/>
        <c:lblOffset val="100"/>
        <c:noMultiLvlLbl val="0"/>
      </c:catAx>
      <c:valAx>
        <c:axId val="928843727"/>
        <c:scaling>
          <c:orientation val="minMax"/>
        </c:scaling>
        <c:delete val="0"/>
        <c:axPos val="r"/>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ja-JP"/>
          </a:p>
        </c:txPr>
        <c:crossAx val="928826927"/>
        <c:crosses val="max"/>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userShapes r:id="rId4"/>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ja-JP" altLang="en-US" sz="1100" dirty="0"/>
              <a:t>基本目標１</a:t>
            </a:r>
            <a:endParaRPr lang="en-US" altLang="ja-JP" sz="1100" dirty="0"/>
          </a:p>
          <a:p>
            <a:pPr>
              <a:defRPr sz="1100"/>
            </a:pPr>
            <a:r>
              <a:rPr lang="ja-JP" altLang="en-US" sz="1100" dirty="0"/>
              <a:t>生きがいと健康づくり・</a:t>
            </a:r>
            <a:endParaRPr lang="en-US" altLang="ja-JP" sz="1100" dirty="0"/>
          </a:p>
          <a:p>
            <a:pPr>
              <a:defRPr sz="1100"/>
            </a:pPr>
            <a:r>
              <a:rPr lang="ja-JP" altLang="en-US" sz="1100" dirty="0"/>
              <a:t>介護予防の推進に</a:t>
            </a:r>
            <a:endParaRPr lang="en-US" altLang="ja-JP" sz="1100" dirty="0"/>
          </a:p>
          <a:p>
            <a:pPr>
              <a:defRPr sz="1100"/>
            </a:pPr>
            <a:r>
              <a:rPr lang="ja-JP" altLang="en-US" sz="1100" dirty="0"/>
              <a:t>取り組んでいるまち</a:t>
            </a:r>
          </a:p>
        </c:rich>
      </c:tx>
      <c:overlay val="0"/>
      <c:spPr>
        <a:noFill/>
        <a:ln>
          <a:noFill/>
        </a:ln>
        <a:effectLst/>
      </c:spPr>
      <c:txPr>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pieChart>
        <c:varyColors val="1"/>
        <c:ser>
          <c:idx val="0"/>
          <c:order val="0"/>
          <c:tx>
            <c:strRef>
              <c:f>Sheet1!$B$1</c:f>
              <c:strCache>
                <c:ptCount val="1"/>
                <c:pt idx="0">
                  <c:v>基本目標１</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4B51-4FF0-8A7B-3EED10BC0038}"/>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4B51-4FF0-8A7B-3EED10BC0038}"/>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4B51-4FF0-8A7B-3EED10BC0038}"/>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4B51-4FF0-8A7B-3EED10BC0038}"/>
              </c:ext>
            </c:extLst>
          </c:dPt>
          <c:dLbls>
            <c:spPr>
              <a:solidFill>
                <a:schemeClr val="lt1"/>
              </a:solidFill>
              <a:ln w="25400" cap="flat" cmpd="sng" algn="ctr">
                <a:solidFill>
                  <a:schemeClr val="dk1"/>
                </a:solidFill>
                <a:prstDash val="solid"/>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dk1"/>
                    </a:solidFill>
                    <a:latin typeface="+mn-lt"/>
                    <a:ea typeface="+mn-ea"/>
                    <a:cs typeface="+mn-cs"/>
                  </a:defRPr>
                </a:pPr>
                <a:endParaRPr lang="ja-JP"/>
              </a:p>
            </c:txPr>
            <c:dLblPos val="ct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そう思う</c:v>
                </c:pt>
                <c:pt idx="1">
                  <c:v>思わない</c:v>
                </c:pt>
                <c:pt idx="2">
                  <c:v>分からない</c:v>
                </c:pt>
                <c:pt idx="3">
                  <c:v>不明無回答</c:v>
                </c:pt>
              </c:strCache>
            </c:strRef>
          </c:cat>
          <c:val>
            <c:numRef>
              <c:f>Sheet1!$B$2:$B$5</c:f>
              <c:numCache>
                <c:formatCode>General</c:formatCode>
                <c:ptCount val="4"/>
                <c:pt idx="0">
                  <c:v>1242</c:v>
                </c:pt>
                <c:pt idx="1">
                  <c:v>475</c:v>
                </c:pt>
                <c:pt idx="2">
                  <c:v>1030</c:v>
                </c:pt>
                <c:pt idx="3">
                  <c:v>252</c:v>
                </c:pt>
              </c:numCache>
            </c:numRef>
          </c:val>
          <c:extLst>
            <c:ext xmlns:c16="http://schemas.microsoft.com/office/drawing/2014/chart" uri="{C3380CC4-5D6E-409C-BE32-E72D297353CC}">
              <c16:uniqueId val="{00000000-CCC1-48DA-AC4E-E4B93DBEE331}"/>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ja-JP" altLang="en-US" sz="1100" dirty="0"/>
              <a:t>基本目標</a:t>
            </a:r>
            <a:r>
              <a:rPr lang="en-US" altLang="ja-JP" sz="1100" dirty="0"/>
              <a:t>2</a:t>
            </a:r>
          </a:p>
          <a:p>
            <a:pPr>
              <a:defRPr sz="1100"/>
            </a:pPr>
            <a:r>
              <a:rPr lang="ja-JP" altLang="en-US" sz="1100" dirty="0"/>
              <a:t>地域における支えあいや</a:t>
            </a:r>
            <a:endParaRPr lang="en-US" altLang="ja-JP" sz="1100" dirty="0"/>
          </a:p>
          <a:p>
            <a:pPr>
              <a:defRPr sz="1100"/>
            </a:pPr>
            <a:r>
              <a:rPr lang="ja-JP" altLang="en-US" sz="1100" dirty="0"/>
              <a:t>医療などの支援体制が</a:t>
            </a:r>
            <a:endParaRPr lang="en-US" altLang="ja-JP" sz="1100" dirty="0"/>
          </a:p>
          <a:p>
            <a:pPr>
              <a:defRPr sz="1100"/>
            </a:pPr>
            <a:r>
              <a:rPr lang="ja-JP" altLang="en-US" sz="1100" dirty="0"/>
              <a:t>充実しているまち</a:t>
            </a:r>
            <a:endParaRPr lang="en-US" altLang="ja-JP" sz="1100" dirty="0"/>
          </a:p>
        </c:rich>
      </c:tx>
      <c:overlay val="0"/>
      <c:spPr>
        <a:noFill/>
        <a:ln>
          <a:noFill/>
        </a:ln>
        <a:effectLst/>
      </c:spPr>
      <c:txPr>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pieChart>
        <c:varyColors val="1"/>
        <c:ser>
          <c:idx val="0"/>
          <c:order val="0"/>
          <c:tx>
            <c:strRef>
              <c:f>Sheet1!$B$1</c:f>
              <c:strCache>
                <c:ptCount val="1"/>
                <c:pt idx="0">
                  <c:v>基本目標2</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062A-49FE-99F1-0B99F5CC72CC}"/>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062A-49FE-99F1-0B99F5CC72CC}"/>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062A-49FE-99F1-0B99F5CC72CC}"/>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062A-49FE-99F1-0B99F5CC72CC}"/>
              </c:ext>
            </c:extLst>
          </c:dPt>
          <c:dLbls>
            <c:spPr>
              <a:solidFill>
                <a:schemeClr val="lt1"/>
              </a:solidFill>
              <a:ln w="25400" cap="flat" cmpd="sng" algn="ctr">
                <a:solidFill>
                  <a:schemeClr val="dk1"/>
                </a:solidFill>
                <a:prstDash val="solid"/>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dk1"/>
                    </a:solidFill>
                    <a:latin typeface="+mn-lt"/>
                    <a:ea typeface="+mn-ea"/>
                    <a:cs typeface="+mn-cs"/>
                  </a:defRPr>
                </a:pPr>
                <a:endParaRPr lang="ja-JP"/>
              </a:p>
            </c:txPr>
            <c:dLblPos val="ct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そう思う</c:v>
                </c:pt>
                <c:pt idx="1">
                  <c:v>思わない</c:v>
                </c:pt>
                <c:pt idx="2">
                  <c:v>分からない</c:v>
                </c:pt>
                <c:pt idx="3">
                  <c:v>不明無回答</c:v>
                </c:pt>
              </c:strCache>
            </c:strRef>
          </c:cat>
          <c:val>
            <c:numRef>
              <c:f>Sheet1!$B$2:$B$5</c:f>
              <c:numCache>
                <c:formatCode>General</c:formatCode>
                <c:ptCount val="4"/>
                <c:pt idx="0">
                  <c:v>1064</c:v>
                </c:pt>
                <c:pt idx="1">
                  <c:v>669</c:v>
                </c:pt>
                <c:pt idx="2">
                  <c:v>1008</c:v>
                </c:pt>
                <c:pt idx="3">
                  <c:v>260</c:v>
                </c:pt>
              </c:numCache>
            </c:numRef>
          </c:val>
          <c:extLst>
            <c:ext xmlns:c16="http://schemas.microsoft.com/office/drawing/2014/chart" uri="{C3380CC4-5D6E-409C-BE32-E72D297353CC}">
              <c16:uniqueId val="{00000008-062A-49FE-99F1-0B99F5CC72CC}"/>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ja-JP" altLang="en-US" sz="1100" dirty="0"/>
              <a:t>基本目標</a:t>
            </a:r>
            <a:r>
              <a:rPr lang="en-US" altLang="ja-JP" sz="1100" dirty="0"/>
              <a:t>3</a:t>
            </a:r>
          </a:p>
          <a:p>
            <a:pPr>
              <a:defRPr sz="1100"/>
            </a:pPr>
            <a:r>
              <a:rPr lang="ja-JP" altLang="en-US" sz="1100" dirty="0"/>
              <a:t>認知症施策を</a:t>
            </a:r>
            <a:endParaRPr lang="en-US" altLang="ja-JP" sz="1100" dirty="0"/>
          </a:p>
          <a:p>
            <a:pPr>
              <a:defRPr sz="1100"/>
            </a:pPr>
            <a:r>
              <a:rPr lang="ja-JP" altLang="en-US" sz="1100" dirty="0"/>
              <a:t>推進しているまち</a:t>
            </a:r>
            <a:endParaRPr lang="en-US" altLang="ja-JP" sz="1100" dirty="0"/>
          </a:p>
          <a:p>
            <a:pPr>
              <a:defRPr sz="1100"/>
            </a:pPr>
            <a:endParaRPr lang="en-US" altLang="ja-JP" sz="1100" dirty="0"/>
          </a:p>
        </c:rich>
      </c:tx>
      <c:overlay val="0"/>
      <c:spPr>
        <a:noFill/>
        <a:ln>
          <a:noFill/>
        </a:ln>
        <a:effectLst/>
      </c:spPr>
      <c:txPr>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pieChart>
        <c:varyColors val="1"/>
        <c:ser>
          <c:idx val="0"/>
          <c:order val="0"/>
          <c:tx>
            <c:strRef>
              <c:f>Sheet1!$B$1</c:f>
              <c:strCache>
                <c:ptCount val="1"/>
                <c:pt idx="0">
                  <c:v>基本目標3</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3FE5-47B7-9736-4ADDB14112EA}"/>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3FE5-47B7-9736-4ADDB14112EA}"/>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3FE5-47B7-9736-4ADDB14112EA}"/>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3FE5-47B7-9736-4ADDB14112EA}"/>
              </c:ext>
            </c:extLst>
          </c:dPt>
          <c:dLbls>
            <c:spPr>
              <a:solidFill>
                <a:schemeClr val="lt1"/>
              </a:solidFill>
              <a:ln w="25400" cap="flat" cmpd="sng" algn="ctr">
                <a:solidFill>
                  <a:schemeClr val="dk1"/>
                </a:solidFill>
                <a:prstDash val="solid"/>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dk1"/>
                    </a:solidFill>
                    <a:latin typeface="+mn-lt"/>
                    <a:ea typeface="+mn-ea"/>
                    <a:cs typeface="+mn-cs"/>
                  </a:defRPr>
                </a:pPr>
                <a:endParaRPr lang="ja-JP"/>
              </a:p>
            </c:txPr>
            <c:dLblPos val="ct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そう思う</c:v>
                </c:pt>
                <c:pt idx="1">
                  <c:v>思わない</c:v>
                </c:pt>
                <c:pt idx="2">
                  <c:v>分からない</c:v>
                </c:pt>
                <c:pt idx="3">
                  <c:v>不明無回答</c:v>
                </c:pt>
              </c:strCache>
            </c:strRef>
          </c:cat>
          <c:val>
            <c:numRef>
              <c:f>Sheet1!$B$2:$B$5</c:f>
              <c:numCache>
                <c:formatCode>General</c:formatCode>
                <c:ptCount val="4"/>
                <c:pt idx="0">
                  <c:v>555</c:v>
                </c:pt>
                <c:pt idx="1">
                  <c:v>742</c:v>
                </c:pt>
                <c:pt idx="2">
                  <c:v>1434</c:v>
                </c:pt>
                <c:pt idx="3">
                  <c:v>270</c:v>
                </c:pt>
              </c:numCache>
            </c:numRef>
          </c:val>
          <c:extLst>
            <c:ext xmlns:c16="http://schemas.microsoft.com/office/drawing/2014/chart" uri="{C3380CC4-5D6E-409C-BE32-E72D297353CC}">
              <c16:uniqueId val="{00000008-3FE5-47B7-9736-4ADDB14112EA}"/>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ja-JP" altLang="en-US" sz="1100" dirty="0"/>
              <a:t>基本目標</a:t>
            </a:r>
            <a:r>
              <a:rPr lang="en-US" altLang="ja-JP" sz="1100" dirty="0"/>
              <a:t>4</a:t>
            </a:r>
          </a:p>
          <a:p>
            <a:pPr>
              <a:defRPr sz="1100"/>
            </a:pPr>
            <a:r>
              <a:rPr lang="ja-JP" altLang="en-US" sz="1100" dirty="0"/>
              <a:t>生活支援・介護保険サービスが</a:t>
            </a:r>
            <a:endParaRPr lang="en-US" altLang="ja-JP" sz="1100" dirty="0"/>
          </a:p>
          <a:p>
            <a:pPr>
              <a:defRPr sz="1100"/>
            </a:pPr>
            <a:r>
              <a:rPr lang="ja-JP" altLang="en-US" sz="1100" dirty="0"/>
              <a:t>充実しているまち</a:t>
            </a:r>
            <a:endParaRPr lang="en-US" altLang="ja-JP" sz="1100" dirty="0"/>
          </a:p>
          <a:p>
            <a:pPr>
              <a:defRPr sz="1100"/>
            </a:pPr>
            <a:endParaRPr lang="en-US" altLang="ja-JP" sz="1100" dirty="0"/>
          </a:p>
        </c:rich>
      </c:tx>
      <c:overlay val="0"/>
      <c:spPr>
        <a:noFill/>
        <a:ln>
          <a:noFill/>
        </a:ln>
        <a:effectLst/>
      </c:spPr>
      <c:txPr>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pieChart>
        <c:varyColors val="1"/>
        <c:ser>
          <c:idx val="0"/>
          <c:order val="0"/>
          <c:tx>
            <c:strRef>
              <c:f>Sheet1!$B$1</c:f>
              <c:strCache>
                <c:ptCount val="1"/>
                <c:pt idx="0">
                  <c:v>基本目標4</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611F-4504-B4A5-75F56968E9BC}"/>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611F-4504-B4A5-75F56968E9BC}"/>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611F-4504-B4A5-75F56968E9BC}"/>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611F-4504-B4A5-75F56968E9BC}"/>
              </c:ext>
            </c:extLst>
          </c:dPt>
          <c:dLbls>
            <c:spPr>
              <a:solidFill>
                <a:schemeClr val="lt1"/>
              </a:solidFill>
              <a:ln w="25400" cap="flat" cmpd="sng" algn="ctr">
                <a:solidFill>
                  <a:schemeClr val="dk1"/>
                </a:solidFill>
                <a:prstDash val="solid"/>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dk1"/>
                    </a:solidFill>
                    <a:latin typeface="+mn-lt"/>
                    <a:ea typeface="+mn-ea"/>
                    <a:cs typeface="+mn-cs"/>
                  </a:defRPr>
                </a:pPr>
                <a:endParaRPr lang="ja-JP"/>
              </a:p>
            </c:txPr>
            <c:dLblPos val="ct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そう思う</c:v>
                </c:pt>
                <c:pt idx="1">
                  <c:v>思わない</c:v>
                </c:pt>
                <c:pt idx="2">
                  <c:v>分からない</c:v>
                </c:pt>
                <c:pt idx="3">
                  <c:v>不明無回答</c:v>
                </c:pt>
              </c:strCache>
            </c:strRef>
          </c:cat>
          <c:val>
            <c:numRef>
              <c:f>Sheet1!$B$2:$B$5</c:f>
              <c:numCache>
                <c:formatCode>General</c:formatCode>
                <c:ptCount val="4"/>
                <c:pt idx="0">
                  <c:v>1112</c:v>
                </c:pt>
                <c:pt idx="1">
                  <c:v>626</c:v>
                </c:pt>
                <c:pt idx="2">
                  <c:v>1010</c:v>
                </c:pt>
                <c:pt idx="3">
                  <c:v>252</c:v>
                </c:pt>
              </c:numCache>
            </c:numRef>
          </c:val>
          <c:extLst>
            <c:ext xmlns:c16="http://schemas.microsoft.com/office/drawing/2014/chart" uri="{C3380CC4-5D6E-409C-BE32-E72D297353CC}">
              <c16:uniqueId val="{00000008-611F-4504-B4A5-75F56968E9BC}"/>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ja-JP" altLang="en-US" sz="1100" dirty="0"/>
              <a:t>基本目標</a:t>
            </a:r>
            <a:r>
              <a:rPr lang="en-US" altLang="ja-JP" sz="1100" dirty="0"/>
              <a:t>5</a:t>
            </a:r>
          </a:p>
          <a:p>
            <a:pPr>
              <a:defRPr sz="1100"/>
            </a:pPr>
            <a:r>
              <a:rPr lang="ja-JP" altLang="en-US" sz="1100" dirty="0"/>
              <a:t>安心・安全な暮らしができるまち</a:t>
            </a:r>
            <a:endParaRPr lang="en-US" altLang="ja-JP" sz="1100" dirty="0"/>
          </a:p>
          <a:p>
            <a:pPr>
              <a:defRPr sz="1100"/>
            </a:pPr>
            <a:endParaRPr lang="en-US" altLang="ja-JP" sz="1100" dirty="0"/>
          </a:p>
          <a:p>
            <a:pPr>
              <a:defRPr sz="1100"/>
            </a:pPr>
            <a:endParaRPr lang="en-US" altLang="ja-JP" sz="1100" dirty="0"/>
          </a:p>
        </c:rich>
      </c:tx>
      <c:overlay val="0"/>
      <c:spPr>
        <a:noFill/>
        <a:ln>
          <a:noFill/>
        </a:ln>
        <a:effectLst/>
      </c:spPr>
      <c:txPr>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pieChart>
        <c:varyColors val="1"/>
        <c:ser>
          <c:idx val="0"/>
          <c:order val="0"/>
          <c:tx>
            <c:strRef>
              <c:f>Sheet1!$B$1</c:f>
              <c:strCache>
                <c:ptCount val="1"/>
                <c:pt idx="0">
                  <c:v>基本目標5</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DF7C-4C1C-9D06-D110B57CBFE2}"/>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DF7C-4C1C-9D06-D110B57CBFE2}"/>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DF7C-4C1C-9D06-D110B57CBFE2}"/>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DF7C-4C1C-9D06-D110B57CBFE2}"/>
              </c:ext>
            </c:extLst>
          </c:dPt>
          <c:dLbls>
            <c:spPr>
              <a:solidFill>
                <a:schemeClr val="lt1"/>
              </a:solidFill>
              <a:ln w="25400" cap="flat" cmpd="sng" algn="ctr">
                <a:solidFill>
                  <a:schemeClr val="dk1"/>
                </a:solidFill>
                <a:prstDash val="solid"/>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dk1"/>
                    </a:solidFill>
                    <a:latin typeface="+mn-lt"/>
                    <a:ea typeface="+mn-ea"/>
                    <a:cs typeface="+mn-cs"/>
                  </a:defRPr>
                </a:pPr>
                <a:endParaRPr lang="ja-JP"/>
              </a:p>
            </c:txPr>
            <c:dLblPos val="ct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そう思う</c:v>
                </c:pt>
                <c:pt idx="1">
                  <c:v>思わない</c:v>
                </c:pt>
                <c:pt idx="2">
                  <c:v>分からない</c:v>
                </c:pt>
                <c:pt idx="3">
                  <c:v>不明・無回答</c:v>
                </c:pt>
              </c:strCache>
            </c:strRef>
          </c:cat>
          <c:val>
            <c:numRef>
              <c:f>Sheet1!$B$2:$B$5</c:f>
              <c:numCache>
                <c:formatCode>General</c:formatCode>
                <c:ptCount val="4"/>
                <c:pt idx="0">
                  <c:v>1351</c:v>
                </c:pt>
                <c:pt idx="1">
                  <c:v>540</c:v>
                </c:pt>
                <c:pt idx="2">
                  <c:v>844</c:v>
                </c:pt>
                <c:pt idx="3">
                  <c:v>265</c:v>
                </c:pt>
              </c:numCache>
            </c:numRef>
          </c:val>
          <c:extLst>
            <c:ext xmlns:c16="http://schemas.microsoft.com/office/drawing/2014/chart" uri="{C3380CC4-5D6E-409C-BE32-E72D297353CC}">
              <c16:uniqueId val="{00000008-DF7C-4C1C-9D06-D110B57CBFE2}"/>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ja-JP" altLang="en-US" sz="1100" dirty="0"/>
              <a:t>基本目標１</a:t>
            </a:r>
            <a:endParaRPr lang="en-US" altLang="ja-JP" sz="1100" dirty="0"/>
          </a:p>
          <a:p>
            <a:pPr>
              <a:defRPr sz="1100"/>
            </a:pPr>
            <a:r>
              <a:rPr lang="ja-JP" altLang="en-US" sz="1100" dirty="0"/>
              <a:t>生きがいと健康づくり・</a:t>
            </a:r>
            <a:endParaRPr lang="en-US" altLang="ja-JP" sz="1100" dirty="0"/>
          </a:p>
          <a:p>
            <a:pPr>
              <a:defRPr sz="1100"/>
            </a:pPr>
            <a:r>
              <a:rPr lang="ja-JP" altLang="en-US" sz="1100" dirty="0"/>
              <a:t>介護予防の推進に</a:t>
            </a:r>
            <a:endParaRPr lang="en-US" altLang="ja-JP" sz="1100" dirty="0"/>
          </a:p>
          <a:p>
            <a:pPr>
              <a:defRPr sz="1100"/>
            </a:pPr>
            <a:r>
              <a:rPr lang="ja-JP" altLang="en-US" sz="1100" dirty="0"/>
              <a:t>取り組んでいるまち</a:t>
            </a:r>
          </a:p>
        </c:rich>
      </c:tx>
      <c:overlay val="0"/>
      <c:spPr>
        <a:noFill/>
        <a:ln>
          <a:noFill/>
        </a:ln>
        <a:effectLst/>
      </c:spPr>
      <c:txPr>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pieChart>
        <c:varyColors val="1"/>
        <c:ser>
          <c:idx val="0"/>
          <c:order val="0"/>
          <c:tx>
            <c:strRef>
              <c:f>Sheet1!$B$1</c:f>
              <c:strCache>
                <c:ptCount val="1"/>
                <c:pt idx="0">
                  <c:v>基本目標１</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4B51-4FF0-8A7B-3EED10BC0038}"/>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4B51-4FF0-8A7B-3EED10BC0038}"/>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4B51-4FF0-8A7B-3EED10BC0038}"/>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4B51-4FF0-8A7B-3EED10BC0038}"/>
              </c:ext>
            </c:extLst>
          </c:dPt>
          <c:dLbls>
            <c:spPr>
              <a:solidFill>
                <a:schemeClr val="lt1"/>
              </a:solidFill>
              <a:ln w="25400" cap="flat" cmpd="sng" algn="ctr">
                <a:solidFill>
                  <a:schemeClr val="dk1"/>
                </a:solidFill>
                <a:prstDash val="solid"/>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dk1"/>
                    </a:solidFill>
                    <a:latin typeface="+mn-lt"/>
                    <a:ea typeface="+mn-ea"/>
                    <a:cs typeface="+mn-cs"/>
                  </a:defRPr>
                </a:pPr>
                <a:endParaRPr lang="ja-JP"/>
              </a:p>
            </c:txPr>
            <c:dLblPos val="ct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そう思う</c:v>
                </c:pt>
                <c:pt idx="1">
                  <c:v>思わない</c:v>
                </c:pt>
                <c:pt idx="2">
                  <c:v>分からない</c:v>
                </c:pt>
                <c:pt idx="3">
                  <c:v>不明無回答</c:v>
                </c:pt>
              </c:strCache>
            </c:strRef>
          </c:cat>
          <c:val>
            <c:numRef>
              <c:f>Sheet1!$B$2:$B$5</c:f>
              <c:numCache>
                <c:formatCode>General</c:formatCode>
                <c:ptCount val="4"/>
                <c:pt idx="0">
                  <c:v>1242</c:v>
                </c:pt>
                <c:pt idx="1">
                  <c:v>475</c:v>
                </c:pt>
                <c:pt idx="2">
                  <c:v>1030</c:v>
                </c:pt>
                <c:pt idx="3">
                  <c:v>252</c:v>
                </c:pt>
              </c:numCache>
            </c:numRef>
          </c:val>
          <c:extLst>
            <c:ext xmlns:c16="http://schemas.microsoft.com/office/drawing/2014/chart" uri="{C3380CC4-5D6E-409C-BE32-E72D297353CC}">
              <c16:uniqueId val="{00000000-CCC1-48DA-AC4E-E4B93DBEE331}"/>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ja-JP" altLang="en-US" sz="1100" dirty="0"/>
              <a:t>基本目標</a:t>
            </a:r>
            <a:r>
              <a:rPr lang="en-US" altLang="ja-JP" sz="1100" dirty="0"/>
              <a:t>2</a:t>
            </a:r>
          </a:p>
          <a:p>
            <a:pPr>
              <a:defRPr sz="1100"/>
            </a:pPr>
            <a:r>
              <a:rPr lang="ja-JP" altLang="en-US" sz="1100" dirty="0"/>
              <a:t>地域における支えあいや</a:t>
            </a:r>
            <a:endParaRPr lang="en-US" altLang="ja-JP" sz="1100" dirty="0"/>
          </a:p>
          <a:p>
            <a:pPr>
              <a:defRPr sz="1100"/>
            </a:pPr>
            <a:r>
              <a:rPr lang="ja-JP" altLang="en-US" sz="1100" dirty="0"/>
              <a:t>医療などの支援体制が</a:t>
            </a:r>
            <a:endParaRPr lang="en-US" altLang="ja-JP" sz="1100" dirty="0"/>
          </a:p>
          <a:p>
            <a:pPr>
              <a:defRPr sz="1100"/>
            </a:pPr>
            <a:r>
              <a:rPr lang="ja-JP" altLang="en-US" sz="1100" dirty="0"/>
              <a:t>充実しているまち</a:t>
            </a:r>
            <a:endParaRPr lang="en-US" altLang="ja-JP" sz="1100" dirty="0"/>
          </a:p>
        </c:rich>
      </c:tx>
      <c:overlay val="0"/>
      <c:spPr>
        <a:noFill/>
        <a:ln>
          <a:noFill/>
        </a:ln>
        <a:effectLst/>
      </c:spPr>
      <c:txPr>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pieChart>
        <c:varyColors val="1"/>
        <c:ser>
          <c:idx val="0"/>
          <c:order val="0"/>
          <c:tx>
            <c:strRef>
              <c:f>Sheet1!$B$1</c:f>
              <c:strCache>
                <c:ptCount val="1"/>
                <c:pt idx="0">
                  <c:v>基本目標2</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062A-49FE-99F1-0B99F5CC72CC}"/>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062A-49FE-99F1-0B99F5CC72CC}"/>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062A-49FE-99F1-0B99F5CC72CC}"/>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062A-49FE-99F1-0B99F5CC72CC}"/>
              </c:ext>
            </c:extLst>
          </c:dPt>
          <c:dLbls>
            <c:spPr>
              <a:solidFill>
                <a:schemeClr val="lt1"/>
              </a:solidFill>
              <a:ln w="25400" cap="flat" cmpd="sng" algn="ctr">
                <a:solidFill>
                  <a:schemeClr val="dk1"/>
                </a:solidFill>
                <a:prstDash val="solid"/>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dk1"/>
                    </a:solidFill>
                    <a:latin typeface="+mn-lt"/>
                    <a:ea typeface="+mn-ea"/>
                    <a:cs typeface="+mn-cs"/>
                  </a:defRPr>
                </a:pPr>
                <a:endParaRPr lang="ja-JP"/>
              </a:p>
            </c:txPr>
            <c:dLblPos val="ct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そう思う</c:v>
                </c:pt>
                <c:pt idx="1">
                  <c:v>思わない</c:v>
                </c:pt>
                <c:pt idx="2">
                  <c:v>分からない</c:v>
                </c:pt>
                <c:pt idx="3">
                  <c:v>不明無回答</c:v>
                </c:pt>
              </c:strCache>
            </c:strRef>
          </c:cat>
          <c:val>
            <c:numRef>
              <c:f>Sheet1!$B$2:$B$5</c:f>
              <c:numCache>
                <c:formatCode>General</c:formatCode>
                <c:ptCount val="4"/>
                <c:pt idx="0">
                  <c:v>1064</c:v>
                </c:pt>
                <c:pt idx="1">
                  <c:v>669</c:v>
                </c:pt>
                <c:pt idx="2">
                  <c:v>1008</c:v>
                </c:pt>
                <c:pt idx="3">
                  <c:v>260</c:v>
                </c:pt>
              </c:numCache>
            </c:numRef>
          </c:val>
          <c:extLst>
            <c:ext xmlns:c16="http://schemas.microsoft.com/office/drawing/2014/chart" uri="{C3380CC4-5D6E-409C-BE32-E72D297353CC}">
              <c16:uniqueId val="{00000008-062A-49FE-99F1-0B99F5CC72CC}"/>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ja-JP" altLang="en-US" sz="1100" dirty="0"/>
              <a:t>基本目標</a:t>
            </a:r>
            <a:r>
              <a:rPr lang="en-US" altLang="ja-JP" sz="1100" dirty="0"/>
              <a:t>3</a:t>
            </a:r>
          </a:p>
          <a:p>
            <a:pPr>
              <a:defRPr sz="1100"/>
            </a:pPr>
            <a:r>
              <a:rPr lang="ja-JP" altLang="en-US" sz="1100" dirty="0"/>
              <a:t>認知症施策を</a:t>
            </a:r>
            <a:endParaRPr lang="en-US" altLang="ja-JP" sz="1100" dirty="0"/>
          </a:p>
          <a:p>
            <a:pPr>
              <a:defRPr sz="1100"/>
            </a:pPr>
            <a:r>
              <a:rPr lang="ja-JP" altLang="en-US" sz="1100" dirty="0"/>
              <a:t>推進しているまち</a:t>
            </a:r>
            <a:endParaRPr lang="en-US" altLang="ja-JP" sz="1100" dirty="0"/>
          </a:p>
          <a:p>
            <a:pPr>
              <a:defRPr sz="1100"/>
            </a:pPr>
            <a:endParaRPr lang="en-US" altLang="ja-JP" sz="1100" dirty="0"/>
          </a:p>
        </c:rich>
      </c:tx>
      <c:overlay val="0"/>
      <c:spPr>
        <a:noFill/>
        <a:ln>
          <a:noFill/>
        </a:ln>
        <a:effectLst/>
      </c:spPr>
      <c:txPr>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pieChart>
        <c:varyColors val="1"/>
        <c:ser>
          <c:idx val="0"/>
          <c:order val="0"/>
          <c:tx>
            <c:strRef>
              <c:f>Sheet1!$B$1</c:f>
              <c:strCache>
                <c:ptCount val="1"/>
                <c:pt idx="0">
                  <c:v>基本目標3</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3FE5-47B7-9736-4ADDB14112EA}"/>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3FE5-47B7-9736-4ADDB14112EA}"/>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3FE5-47B7-9736-4ADDB14112EA}"/>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3FE5-47B7-9736-4ADDB14112EA}"/>
              </c:ext>
            </c:extLst>
          </c:dPt>
          <c:dLbls>
            <c:spPr>
              <a:solidFill>
                <a:schemeClr val="lt1"/>
              </a:solidFill>
              <a:ln w="25400" cap="flat" cmpd="sng" algn="ctr">
                <a:solidFill>
                  <a:schemeClr val="dk1"/>
                </a:solidFill>
                <a:prstDash val="solid"/>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dk1"/>
                    </a:solidFill>
                    <a:latin typeface="+mn-lt"/>
                    <a:ea typeface="+mn-ea"/>
                    <a:cs typeface="+mn-cs"/>
                  </a:defRPr>
                </a:pPr>
                <a:endParaRPr lang="ja-JP"/>
              </a:p>
            </c:txPr>
            <c:dLblPos val="ct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そう思う</c:v>
                </c:pt>
                <c:pt idx="1">
                  <c:v>思わない</c:v>
                </c:pt>
                <c:pt idx="2">
                  <c:v>分からない</c:v>
                </c:pt>
                <c:pt idx="3">
                  <c:v>不明無回答</c:v>
                </c:pt>
              </c:strCache>
            </c:strRef>
          </c:cat>
          <c:val>
            <c:numRef>
              <c:f>Sheet1!$B$2:$B$5</c:f>
              <c:numCache>
                <c:formatCode>General</c:formatCode>
                <c:ptCount val="4"/>
                <c:pt idx="0">
                  <c:v>555</c:v>
                </c:pt>
                <c:pt idx="1">
                  <c:v>742</c:v>
                </c:pt>
                <c:pt idx="2">
                  <c:v>1434</c:v>
                </c:pt>
                <c:pt idx="3">
                  <c:v>270</c:v>
                </c:pt>
              </c:numCache>
            </c:numRef>
          </c:val>
          <c:extLst>
            <c:ext xmlns:c16="http://schemas.microsoft.com/office/drawing/2014/chart" uri="{C3380CC4-5D6E-409C-BE32-E72D297353CC}">
              <c16:uniqueId val="{00000008-3FE5-47B7-9736-4ADDB14112EA}"/>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cap="all" spc="50" baseline="0">
                <a:solidFill>
                  <a:schemeClr val="tx1">
                    <a:lumMod val="65000"/>
                    <a:lumOff val="35000"/>
                  </a:schemeClr>
                </a:solidFill>
                <a:latin typeface="+mn-lt"/>
                <a:ea typeface="+mn-ea"/>
                <a:cs typeface="+mn-cs"/>
              </a:defRPr>
            </a:pPr>
            <a:r>
              <a:rPr lang="ja-JP" sz="1600"/>
              <a:t>趣味</a:t>
            </a:r>
            <a:endParaRPr lang="en-US" sz="1600"/>
          </a:p>
          <a:p>
            <a:pPr>
              <a:defRPr sz="1600"/>
            </a:pPr>
            <a:r>
              <a:rPr lang="ja-JP" sz="1600"/>
              <a:t>前回</a:t>
            </a:r>
          </a:p>
        </c:rich>
      </c:tx>
      <c:layout>
        <c:manualLayout>
          <c:xMode val="edge"/>
          <c:yMode val="edge"/>
          <c:x val="0.41024915168679366"/>
          <c:y val="0.47623486414648553"/>
        </c:manualLayout>
      </c:layout>
      <c:overlay val="0"/>
      <c:spPr>
        <a:noFill/>
        <a:ln>
          <a:noFill/>
        </a:ln>
        <a:effectLst/>
      </c:spPr>
      <c:txPr>
        <a:bodyPr rot="0" spcFirstLastPara="1" vertOverflow="ellipsis" vert="horz" wrap="square" anchor="ctr" anchorCtr="1"/>
        <a:lstStyle/>
        <a:p>
          <a:pPr>
            <a:defRPr sz="1600" b="1" i="0" u="none" strike="noStrike" kern="1200" cap="all" spc="50" baseline="0">
              <a:solidFill>
                <a:schemeClr val="tx1">
                  <a:lumMod val="65000"/>
                  <a:lumOff val="35000"/>
                </a:schemeClr>
              </a:solidFill>
              <a:latin typeface="+mn-lt"/>
              <a:ea typeface="+mn-ea"/>
              <a:cs typeface="+mn-cs"/>
            </a:defRPr>
          </a:pPr>
          <a:endParaRPr lang="ja-JP"/>
        </a:p>
      </c:txPr>
    </c:title>
    <c:autoTitleDeleted val="0"/>
    <c:plotArea>
      <c:layout>
        <c:manualLayout>
          <c:layoutTarget val="inner"/>
          <c:xMode val="edge"/>
          <c:yMode val="edge"/>
          <c:x val="0.14354687709447217"/>
          <c:y val="0.23946805327210133"/>
          <c:w val="0.75782410801790911"/>
          <c:h val="0.67993011122735969"/>
        </c:manualLayout>
      </c:layout>
      <c:doughnutChart>
        <c:varyColors val="1"/>
        <c:ser>
          <c:idx val="0"/>
          <c:order val="0"/>
          <c:tx>
            <c:strRef>
              <c:f>Sheet1!$B$1</c:f>
              <c:strCache>
                <c:ptCount val="1"/>
                <c:pt idx="0">
                  <c:v>趣味前回</c:v>
                </c:pt>
              </c:strCache>
            </c:strRef>
          </c:tx>
          <c:dPt>
            <c:idx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154D-417C-9C1C-27E89A84D21C}"/>
              </c:ext>
            </c:extLst>
          </c:dPt>
          <c:dPt>
            <c:idx val="1"/>
            <c:bubble3D val="0"/>
            <c:spPr>
              <a:solidFill>
                <a:schemeClr val="accent2"/>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154D-417C-9C1C-27E89A84D21C}"/>
              </c:ext>
            </c:extLst>
          </c:dPt>
          <c:dPt>
            <c:idx val="2"/>
            <c:bubble3D val="0"/>
            <c:spPr>
              <a:solidFill>
                <a:schemeClr val="accent3"/>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5-154D-417C-9C1C-27E89A84D21C}"/>
              </c:ext>
            </c:extLst>
          </c:dPt>
          <c:dLbls>
            <c:numFmt formatCode="General" sourceLinked="0"/>
            <c:spPr>
              <a:solidFill>
                <a:schemeClr val="lt1"/>
              </a:solidFill>
              <a:ln>
                <a:solidFill>
                  <a:schemeClr val="dk1">
                    <a:lumMod val="25000"/>
                    <a:lumOff val="75000"/>
                  </a:schemeClr>
                </a:solidFill>
              </a:ln>
              <a:effectLst/>
            </c:spPr>
            <c:txPr>
              <a:bodyPr rot="0" spcFirstLastPara="1" vertOverflow="clip" horzOverflow="clip" vert="horz" wrap="square" lIns="38100" tIns="19050" rIns="38100" bIns="19050" anchor="ctr" anchorCtr="1">
                <a:spAutoFit/>
              </a:bodyPr>
              <a:lstStyle/>
              <a:p>
                <a:pPr>
                  <a:defRPr sz="1197" b="0" i="0" u="none" strike="noStrike" kern="1200" baseline="0">
                    <a:solidFill>
                      <a:schemeClr val="dk1">
                        <a:lumMod val="65000"/>
                        <a:lumOff val="35000"/>
                      </a:schemeClr>
                    </a:solidFill>
                    <a:latin typeface="+mn-lt"/>
                    <a:ea typeface="+mn-ea"/>
                    <a:cs typeface="+mn-cs"/>
                  </a:defRPr>
                </a:pPr>
                <a:endParaRPr lang="ja-JP"/>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spPr xmlns:c15="http://schemas.microsoft.com/office/drawing/2012/chart">
                  <a:prstGeom prst="rect">
                    <a:avLst/>
                  </a:prstGeom>
                  <a:noFill/>
                  <a:ln>
                    <a:noFill/>
                  </a:ln>
                </c15:spPr>
              </c:ext>
            </c:extLst>
          </c:dLbls>
          <c:cat>
            <c:strRef>
              <c:f>Sheet1!$A$2:$A$4</c:f>
              <c:strCache>
                <c:ptCount val="3"/>
                <c:pt idx="0">
                  <c:v>趣味あり</c:v>
                </c:pt>
                <c:pt idx="1">
                  <c:v>思いつかない</c:v>
                </c:pt>
                <c:pt idx="2">
                  <c:v>不明</c:v>
                </c:pt>
              </c:strCache>
            </c:strRef>
          </c:cat>
          <c:val>
            <c:numRef>
              <c:f>Sheet1!$B$2:$B$4</c:f>
              <c:numCache>
                <c:formatCode>General</c:formatCode>
                <c:ptCount val="3"/>
                <c:pt idx="0">
                  <c:v>0.77100000000000002</c:v>
                </c:pt>
                <c:pt idx="1">
                  <c:v>0.156</c:v>
                </c:pt>
                <c:pt idx="2">
                  <c:v>7.2999999999999995E-2</c:v>
                </c:pt>
              </c:numCache>
            </c:numRef>
          </c:val>
          <c:extLst>
            <c:ext xmlns:c16="http://schemas.microsoft.com/office/drawing/2014/chart" uri="{C3380CC4-5D6E-409C-BE32-E72D297353CC}">
              <c16:uniqueId val="{00000006-154D-417C-9C1C-27E89A84D21C}"/>
            </c:ext>
          </c:extLst>
        </c:ser>
        <c:dLbls>
          <c:showLegendKey val="0"/>
          <c:showVal val="0"/>
          <c:showCatName val="0"/>
          <c:showSerName val="0"/>
          <c:showPercent val="1"/>
          <c:showBubbleSize val="0"/>
          <c:showLeaderLines val="1"/>
        </c:dLbls>
        <c:firstSliceAng val="0"/>
        <c:holeSize val="5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ja-JP" altLang="en-US" sz="1100" dirty="0"/>
              <a:t>基本目標</a:t>
            </a:r>
            <a:r>
              <a:rPr lang="en-US" altLang="ja-JP" sz="1100" dirty="0"/>
              <a:t>4</a:t>
            </a:r>
          </a:p>
          <a:p>
            <a:pPr>
              <a:defRPr sz="1100"/>
            </a:pPr>
            <a:r>
              <a:rPr lang="ja-JP" altLang="en-US" sz="1100" dirty="0"/>
              <a:t>生活支援・介護保険サービスが</a:t>
            </a:r>
            <a:endParaRPr lang="en-US" altLang="ja-JP" sz="1100" dirty="0"/>
          </a:p>
          <a:p>
            <a:pPr>
              <a:defRPr sz="1100"/>
            </a:pPr>
            <a:r>
              <a:rPr lang="ja-JP" altLang="en-US" sz="1100" dirty="0"/>
              <a:t>充実しているまち</a:t>
            </a:r>
            <a:endParaRPr lang="en-US" altLang="ja-JP" sz="1100" dirty="0"/>
          </a:p>
          <a:p>
            <a:pPr>
              <a:defRPr sz="1100"/>
            </a:pPr>
            <a:endParaRPr lang="en-US" altLang="ja-JP" sz="1100" dirty="0"/>
          </a:p>
        </c:rich>
      </c:tx>
      <c:overlay val="0"/>
      <c:spPr>
        <a:noFill/>
        <a:ln>
          <a:noFill/>
        </a:ln>
        <a:effectLst/>
      </c:spPr>
      <c:txPr>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pieChart>
        <c:varyColors val="1"/>
        <c:ser>
          <c:idx val="0"/>
          <c:order val="0"/>
          <c:tx>
            <c:strRef>
              <c:f>Sheet1!$B$1</c:f>
              <c:strCache>
                <c:ptCount val="1"/>
                <c:pt idx="0">
                  <c:v>基本目標4</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611F-4504-B4A5-75F56968E9BC}"/>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611F-4504-B4A5-75F56968E9BC}"/>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611F-4504-B4A5-75F56968E9BC}"/>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611F-4504-B4A5-75F56968E9BC}"/>
              </c:ext>
            </c:extLst>
          </c:dPt>
          <c:dLbls>
            <c:spPr>
              <a:solidFill>
                <a:schemeClr val="lt1"/>
              </a:solidFill>
              <a:ln w="25400" cap="flat" cmpd="sng" algn="ctr">
                <a:solidFill>
                  <a:schemeClr val="dk1"/>
                </a:solidFill>
                <a:prstDash val="solid"/>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dk1"/>
                    </a:solidFill>
                    <a:latin typeface="+mn-lt"/>
                    <a:ea typeface="+mn-ea"/>
                    <a:cs typeface="+mn-cs"/>
                  </a:defRPr>
                </a:pPr>
                <a:endParaRPr lang="ja-JP"/>
              </a:p>
            </c:txPr>
            <c:dLblPos val="ct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そう思う</c:v>
                </c:pt>
                <c:pt idx="1">
                  <c:v>思わない</c:v>
                </c:pt>
                <c:pt idx="2">
                  <c:v>分からない</c:v>
                </c:pt>
                <c:pt idx="3">
                  <c:v>不明無回答</c:v>
                </c:pt>
              </c:strCache>
            </c:strRef>
          </c:cat>
          <c:val>
            <c:numRef>
              <c:f>Sheet1!$B$2:$B$5</c:f>
              <c:numCache>
                <c:formatCode>General</c:formatCode>
                <c:ptCount val="4"/>
                <c:pt idx="0">
                  <c:v>1112</c:v>
                </c:pt>
                <c:pt idx="1">
                  <c:v>626</c:v>
                </c:pt>
                <c:pt idx="2">
                  <c:v>1010</c:v>
                </c:pt>
                <c:pt idx="3">
                  <c:v>252</c:v>
                </c:pt>
              </c:numCache>
            </c:numRef>
          </c:val>
          <c:extLst>
            <c:ext xmlns:c16="http://schemas.microsoft.com/office/drawing/2014/chart" uri="{C3380CC4-5D6E-409C-BE32-E72D297353CC}">
              <c16:uniqueId val="{00000008-611F-4504-B4A5-75F56968E9BC}"/>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ja-JP" altLang="en-US" sz="1100" dirty="0"/>
              <a:t>基本目標</a:t>
            </a:r>
            <a:r>
              <a:rPr lang="en-US" altLang="ja-JP" sz="1100" dirty="0"/>
              <a:t>5</a:t>
            </a:r>
          </a:p>
          <a:p>
            <a:pPr>
              <a:defRPr sz="1100"/>
            </a:pPr>
            <a:r>
              <a:rPr lang="ja-JP" altLang="en-US" sz="1100" dirty="0"/>
              <a:t>安心・安全な暮らしができるまち</a:t>
            </a:r>
            <a:endParaRPr lang="en-US" altLang="ja-JP" sz="1100" dirty="0"/>
          </a:p>
          <a:p>
            <a:pPr>
              <a:defRPr sz="1100"/>
            </a:pPr>
            <a:endParaRPr lang="en-US" altLang="ja-JP" sz="1100" dirty="0"/>
          </a:p>
          <a:p>
            <a:pPr>
              <a:defRPr sz="1100"/>
            </a:pPr>
            <a:endParaRPr lang="en-US" altLang="ja-JP" sz="1100" dirty="0"/>
          </a:p>
        </c:rich>
      </c:tx>
      <c:overlay val="0"/>
      <c:spPr>
        <a:noFill/>
        <a:ln>
          <a:noFill/>
        </a:ln>
        <a:effectLst/>
      </c:spPr>
      <c:txPr>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pieChart>
        <c:varyColors val="1"/>
        <c:ser>
          <c:idx val="0"/>
          <c:order val="0"/>
          <c:tx>
            <c:strRef>
              <c:f>Sheet1!$B$1</c:f>
              <c:strCache>
                <c:ptCount val="1"/>
                <c:pt idx="0">
                  <c:v>基本目標5</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DF7C-4C1C-9D06-D110B57CBFE2}"/>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DF7C-4C1C-9D06-D110B57CBFE2}"/>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DF7C-4C1C-9D06-D110B57CBFE2}"/>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DF7C-4C1C-9D06-D110B57CBFE2}"/>
              </c:ext>
            </c:extLst>
          </c:dPt>
          <c:dLbls>
            <c:spPr>
              <a:solidFill>
                <a:schemeClr val="lt1"/>
              </a:solidFill>
              <a:ln w="25400" cap="flat" cmpd="sng" algn="ctr">
                <a:solidFill>
                  <a:schemeClr val="dk1"/>
                </a:solidFill>
                <a:prstDash val="solid"/>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dk1"/>
                    </a:solidFill>
                    <a:latin typeface="+mn-lt"/>
                    <a:ea typeface="+mn-ea"/>
                    <a:cs typeface="+mn-cs"/>
                  </a:defRPr>
                </a:pPr>
                <a:endParaRPr lang="ja-JP"/>
              </a:p>
            </c:txPr>
            <c:dLblPos val="ct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そう思う</c:v>
                </c:pt>
                <c:pt idx="1">
                  <c:v>思わない</c:v>
                </c:pt>
                <c:pt idx="2">
                  <c:v>分からない</c:v>
                </c:pt>
                <c:pt idx="3">
                  <c:v>不明・無回答</c:v>
                </c:pt>
              </c:strCache>
            </c:strRef>
          </c:cat>
          <c:val>
            <c:numRef>
              <c:f>Sheet1!$B$2:$B$5</c:f>
              <c:numCache>
                <c:formatCode>General</c:formatCode>
                <c:ptCount val="4"/>
                <c:pt idx="0">
                  <c:v>1351</c:v>
                </c:pt>
                <c:pt idx="1">
                  <c:v>540</c:v>
                </c:pt>
                <c:pt idx="2">
                  <c:v>844</c:v>
                </c:pt>
                <c:pt idx="3">
                  <c:v>265</c:v>
                </c:pt>
              </c:numCache>
            </c:numRef>
          </c:val>
          <c:extLst>
            <c:ext xmlns:c16="http://schemas.microsoft.com/office/drawing/2014/chart" uri="{C3380CC4-5D6E-409C-BE32-E72D297353CC}">
              <c16:uniqueId val="{00000008-DF7C-4C1C-9D06-D110B57CBFE2}"/>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lumMod val="65000"/>
                    <a:lumOff val="35000"/>
                  </a:schemeClr>
                </a:solidFill>
                <a:latin typeface="+mn-lt"/>
                <a:ea typeface="+mn-ea"/>
                <a:cs typeface="+mn-cs"/>
              </a:defRPr>
            </a:pPr>
            <a:r>
              <a:rPr lang="ja-JP" altLang="en-US" sz="1800" b="1" dirty="0"/>
              <a:t>基本目標</a:t>
            </a:r>
            <a:r>
              <a:rPr lang="en-US" altLang="ja-JP" sz="1800" b="1" dirty="0"/>
              <a:t>5</a:t>
            </a:r>
          </a:p>
          <a:p>
            <a:pPr>
              <a:defRPr sz="1800" b="1"/>
            </a:pPr>
            <a:r>
              <a:rPr lang="ja-JP" altLang="en-US" sz="1800" b="1" dirty="0"/>
              <a:t>安心・安全な暮らしができるまち</a:t>
            </a:r>
            <a:endParaRPr lang="en-US" altLang="ja-JP" sz="1800" b="1" dirty="0"/>
          </a:p>
        </c:rich>
      </c:tx>
      <c:overlay val="0"/>
      <c:spPr>
        <a:noFill/>
        <a:ln>
          <a:noFill/>
        </a:ln>
        <a:effectLst/>
      </c:spPr>
      <c:txPr>
        <a:bodyPr rot="0" spcFirstLastPara="1" vertOverflow="ellipsis" vert="horz" wrap="square" anchor="ctr" anchorCtr="1"/>
        <a:lstStyle/>
        <a:p>
          <a:pPr>
            <a:defRPr sz="1800" b="1"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pieChart>
        <c:varyColors val="1"/>
        <c:ser>
          <c:idx val="0"/>
          <c:order val="0"/>
          <c:tx>
            <c:strRef>
              <c:f>Sheet1!$B$1</c:f>
              <c:strCache>
                <c:ptCount val="1"/>
                <c:pt idx="0">
                  <c:v>基本目標5</c:v>
                </c:pt>
              </c:strCache>
            </c:strRef>
          </c:tx>
          <c:explosion val="2"/>
          <c:dPt>
            <c:idx val="0"/>
            <c:bubble3D val="0"/>
            <c:spPr>
              <a:solidFill>
                <a:schemeClr val="accent1"/>
              </a:solidFill>
              <a:ln w="19050">
                <a:solidFill>
                  <a:schemeClr val="lt1"/>
                </a:solidFill>
              </a:ln>
              <a:effectLst/>
            </c:spPr>
            <c:extLst>
              <c:ext xmlns:c16="http://schemas.microsoft.com/office/drawing/2014/chart" uri="{C3380CC4-5D6E-409C-BE32-E72D297353CC}">
                <c16:uniqueId val="{00000001-378D-4A0B-ADB6-EC9247BD9350}"/>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378D-4A0B-ADB6-EC9247BD9350}"/>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378D-4A0B-ADB6-EC9247BD9350}"/>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378D-4A0B-ADB6-EC9247BD9350}"/>
              </c:ext>
            </c:extLst>
          </c:dPt>
          <c:dLbls>
            <c:spPr>
              <a:solidFill>
                <a:schemeClr val="lt1"/>
              </a:solidFill>
              <a:ln w="25400" cap="flat" cmpd="sng" algn="ctr">
                <a:solidFill>
                  <a:schemeClr val="dk1"/>
                </a:solidFill>
                <a:prstDash val="solid"/>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dk1"/>
                    </a:solidFill>
                    <a:latin typeface="+mn-lt"/>
                    <a:ea typeface="+mn-ea"/>
                    <a:cs typeface="+mn-cs"/>
                  </a:defRPr>
                </a:pPr>
                <a:endParaRPr lang="ja-JP"/>
              </a:p>
            </c:txPr>
            <c:dLblPos val="ct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そう思う</c:v>
                </c:pt>
                <c:pt idx="1">
                  <c:v>思わない</c:v>
                </c:pt>
                <c:pt idx="2">
                  <c:v>分からない</c:v>
                </c:pt>
                <c:pt idx="3">
                  <c:v>不明・無回答</c:v>
                </c:pt>
              </c:strCache>
            </c:strRef>
          </c:cat>
          <c:val>
            <c:numRef>
              <c:f>Sheet1!$B$2:$B$5</c:f>
              <c:numCache>
                <c:formatCode>General</c:formatCode>
                <c:ptCount val="4"/>
                <c:pt idx="0">
                  <c:v>1351</c:v>
                </c:pt>
                <c:pt idx="1">
                  <c:v>540</c:v>
                </c:pt>
                <c:pt idx="2">
                  <c:v>844</c:v>
                </c:pt>
                <c:pt idx="3">
                  <c:v>265</c:v>
                </c:pt>
              </c:numCache>
            </c:numRef>
          </c:val>
          <c:extLst>
            <c:ext xmlns:c16="http://schemas.microsoft.com/office/drawing/2014/chart" uri="{C3380CC4-5D6E-409C-BE32-E72D297353CC}">
              <c16:uniqueId val="{00000008-378D-4A0B-ADB6-EC9247BD9350}"/>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ja-JP" altLang="en-US" sz="1100" dirty="0"/>
              <a:t>基本目標１</a:t>
            </a:r>
            <a:endParaRPr lang="en-US" altLang="ja-JP" sz="1100" dirty="0"/>
          </a:p>
          <a:p>
            <a:pPr>
              <a:defRPr sz="1100"/>
            </a:pPr>
            <a:r>
              <a:rPr lang="ja-JP" altLang="en-US" sz="1100" dirty="0"/>
              <a:t>生きがいと健康づくり・</a:t>
            </a:r>
            <a:endParaRPr lang="en-US" altLang="ja-JP" sz="1100" dirty="0"/>
          </a:p>
          <a:p>
            <a:pPr>
              <a:defRPr sz="1100"/>
            </a:pPr>
            <a:r>
              <a:rPr lang="ja-JP" altLang="en-US" sz="1100" dirty="0"/>
              <a:t>介護予防の推進に</a:t>
            </a:r>
            <a:endParaRPr lang="en-US" altLang="ja-JP" sz="1100" dirty="0"/>
          </a:p>
          <a:p>
            <a:pPr>
              <a:defRPr sz="1100"/>
            </a:pPr>
            <a:r>
              <a:rPr lang="ja-JP" altLang="en-US" sz="1100" dirty="0"/>
              <a:t>取り組んでいるまち</a:t>
            </a:r>
          </a:p>
        </c:rich>
      </c:tx>
      <c:overlay val="0"/>
      <c:spPr>
        <a:noFill/>
        <a:ln>
          <a:noFill/>
        </a:ln>
        <a:effectLst/>
      </c:spPr>
      <c:txPr>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pieChart>
        <c:varyColors val="1"/>
        <c:ser>
          <c:idx val="0"/>
          <c:order val="0"/>
          <c:tx>
            <c:strRef>
              <c:f>Sheet1!$B$1</c:f>
              <c:strCache>
                <c:ptCount val="1"/>
                <c:pt idx="0">
                  <c:v>基本目標１</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4B51-4FF0-8A7B-3EED10BC0038}"/>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4B51-4FF0-8A7B-3EED10BC0038}"/>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4B51-4FF0-8A7B-3EED10BC0038}"/>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4B51-4FF0-8A7B-3EED10BC0038}"/>
              </c:ext>
            </c:extLst>
          </c:dPt>
          <c:dLbls>
            <c:spPr>
              <a:solidFill>
                <a:schemeClr val="lt1"/>
              </a:solidFill>
              <a:ln w="25400" cap="flat" cmpd="sng" algn="ctr">
                <a:solidFill>
                  <a:schemeClr val="dk1"/>
                </a:solidFill>
                <a:prstDash val="solid"/>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dk1"/>
                    </a:solidFill>
                    <a:latin typeface="+mn-lt"/>
                    <a:ea typeface="+mn-ea"/>
                    <a:cs typeface="+mn-cs"/>
                  </a:defRPr>
                </a:pPr>
                <a:endParaRPr lang="ja-JP"/>
              </a:p>
            </c:txPr>
            <c:dLblPos val="ct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そう思う</c:v>
                </c:pt>
                <c:pt idx="1">
                  <c:v>思わない</c:v>
                </c:pt>
                <c:pt idx="2">
                  <c:v>分からない</c:v>
                </c:pt>
                <c:pt idx="3">
                  <c:v>不明無回答</c:v>
                </c:pt>
              </c:strCache>
            </c:strRef>
          </c:cat>
          <c:val>
            <c:numRef>
              <c:f>Sheet1!$B$2:$B$5</c:f>
              <c:numCache>
                <c:formatCode>General</c:formatCode>
                <c:ptCount val="4"/>
                <c:pt idx="0">
                  <c:v>1242</c:v>
                </c:pt>
                <c:pt idx="1">
                  <c:v>475</c:v>
                </c:pt>
                <c:pt idx="2">
                  <c:v>1030</c:v>
                </c:pt>
                <c:pt idx="3">
                  <c:v>252</c:v>
                </c:pt>
              </c:numCache>
            </c:numRef>
          </c:val>
          <c:extLst>
            <c:ext xmlns:c16="http://schemas.microsoft.com/office/drawing/2014/chart" uri="{C3380CC4-5D6E-409C-BE32-E72D297353CC}">
              <c16:uniqueId val="{00000000-CCC1-48DA-AC4E-E4B93DBEE331}"/>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ja-JP" altLang="en-US" sz="1100" dirty="0"/>
              <a:t>基本目標</a:t>
            </a:r>
            <a:r>
              <a:rPr lang="en-US" altLang="ja-JP" sz="1100" dirty="0"/>
              <a:t>2</a:t>
            </a:r>
          </a:p>
          <a:p>
            <a:pPr>
              <a:defRPr sz="1100"/>
            </a:pPr>
            <a:r>
              <a:rPr lang="ja-JP" altLang="en-US" sz="1100" dirty="0"/>
              <a:t>地域における支えあいや</a:t>
            </a:r>
            <a:endParaRPr lang="en-US" altLang="ja-JP" sz="1100" dirty="0"/>
          </a:p>
          <a:p>
            <a:pPr>
              <a:defRPr sz="1100"/>
            </a:pPr>
            <a:r>
              <a:rPr lang="ja-JP" altLang="en-US" sz="1100" dirty="0"/>
              <a:t>医療などの支援体制が</a:t>
            </a:r>
            <a:endParaRPr lang="en-US" altLang="ja-JP" sz="1100" dirty="0"/>
          </a:p>
          <a:p>
            <a:pPr>
              <a:defRPr sz="1100"/>
            </a:pPr>
            <a:r>
              <a:rPr lang="ja-JP" altLang="en-US" sz="1100" dirty="0"/>
              <a:t>充実しているまち</a:t>
            </a:r>
            <a:endParaRPr lang="en-US" altLang="ja-JP" sz="1100" dirty="0"/>
          </a:p>
        </c:rich>
      </c:tx>
      <c:overlay val="0"/>
      <c:spPr>
        <a:noFill/>
        <a:ln>
          <a:noFill/>
        </a:ln>
        <a:effectLst/>
      </c:spPr>
      <c:txPr>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pieChart>
        <c:varyColors val="1"/>
        <c:ser>
          <c:idx val="0"/>
          <c:order val="0"/>
          <c:tx>
            <c:strRef>
              <c:f>Sheet1!$B$1</c:f>
              <c:strCache>
                <c:ptCount val="1"/>
                <c:pt idx="0">
                  <c:v>基本目標2</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062A-49FE-99F1-0B99F5CC72CC}"/>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062A-49FE-99F1-0B99F5CC72CC}"/>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062A-49FE-99F1-0B99F5CC72CC}"/>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062A-49FE-99F1-0B99F5CC72CC}"/>
              </c:ext>
            </c:extLst>
          </c:dPt>
          <c:dLbls>
            <c:spPr>
              <a:solidFill>
                <a:schemeClr val="lt1"/>
              </a:solidFill>
              <a:ln w="25400" cap="flat" cmpd="sng" algn="ctr">
                <a:solidFill>
                  <a:schemeClr val="dk1"/>
                </a:solidFill>
                <a:prstDash val="solid"/>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dk1"/>
                    </a:solidFill>
                    <a:latin typeface="+mn-lt"/>
                    <a:ea typeface="+mn-ea"/>
                    <a:cs typeface="+mn-cs"/>
                  </a:defRPr>
                </a:pPr>
                <a:endParaRPr lang="ja-JP"/>
              </a:p>
            </c:txPr>
            <c:dLblPos val="ct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そう思う</c:v>
                </c:pt>
                <c:pt idx="1">
                  <c:v>思わない</c:v>
                </c:pt>
                <c:pt idx="2">
                  <c:v>分からない</c:v>
                </c:pt>
                <c:pt idx="3">
                  <c:v>不明無回答</c:v>
                </c:pt>
              </c:strCache>
            </c:strRef>
          </c:cat>
          <c:val>
            <c:numRef>
              <c:f>Sheet1!$B$2:$B$5</c:f>
              <c:numCache>
                <c:formatCode>General</c:formatCode>
                <c:ptCount val="4"/>
                <c:pt idx="0">
                  <c:v>1064</c:v>
                </c:pt>
                <c:pt idx="1">
                  <c:v>669</c:v>
                </c:pt>
                <c:pt idx="2">
                  <c:v>1008</c:v>
                </c:pt>
                <c:pt idx="3">
                  <c:v>260</c:v>
                </c:pt>
              </c:numCache>
            </c:numRef>
          </c:val>
          <c:extLst>
            <c:ext xmlns:c16="http://schemas.microsoft.com/office/drawing/2014/chart" uri="{C3380CC4-5D6E-409C-BE32-E72D297353CC}">
              <c16:uniqueId val="{00000008-062A-49FE-99F1-0B99F5CC72CC}"/>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ja-JP" altLang="en-US" sz="1100" dirty="0"/>
              <a:t>基本目標</a:t>
            </a:r>
            <a:r>
              <a:rPr lang="en-US" altLang="ja-JP" sz="1100" dirty="0"/>
              <a:t>3</a:t>
            </a:r>
          </a:p>
          <a:p>
            <a:pPr>
              <a:defRPr sz="1100"/>
            </a:pPr>
            <a:r>
              <a:rPr lang="ja-JP" altLang="en-US" sz="1100" dirty="0"/>
              <a:t>認知症施策を</a:t>
            </a:r>
            <a:endParaRPr lang="en-US" altLang="ja-JP" sz="1100" dirty="0"/>
          </a:p>
          <a:p>
            <a:pPr>
              <a:defRPr sz="1100"/>
            </a:pPr>
            <a:r>
              <a:rPr lang="ja-JP" altLang="en-US" sz="1100" dirty="0"/>
              <a:t>推進しているまち</a:t>
            </a:r>
            <a:endParaRPr lang="en-US" altLang="ja-JP" sz="1100" dirty="0"/>
          </a:p>
          <a:p>
            <a:pPr>
              <a:defRPr sz="1100"/>
            </a:pPr>
            <a:endParaRPr lang="en-US" altLang="ja-JP" sz="1100" dirty="0"/>
          </a:p>
        </c:rich>
      </c:tx>
      <c:overlay val="0"/>
      <c:spPr>
        <a:noFill/>
        <a:ln>
          <a:noFill/>
        </a:ln>
        <a:effectLst/>
      </c:spPr>
      <c:txPr>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pieChart>
        <c:varyColors val="1"/>
        <c:ser>
          <c:idx val="0"/>
          <c:order val="0"/>
          <c:tx>
            <c:strRef>
              <c:f>Sheet1!$B$1</c:f>
              <c:strCache>
                <c:ptCount val="1"/>
                <c:pt idx="0">
                  <c:v>基本目標3</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3FE5-47B7-9736-4ADDB14112EA}"/>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3FE5-47B7-9736-4ADDB14112EA}"/>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3FE5-47B7-9736-4ADDB14112EA}"/>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3FE5-47B7-9736-4ADDB14112EA}"/>
              </c:ext>
            </c:extLst>
          </c:dPt>
          <c:dLbls>
            <c:spPr>
              <a:solidFill>
                <a:schemeClr val="lt1"/>
              </a:solidFill>
              <a:ln w="25400" cap="flat" cmpd="sng" algn="ctr">
                <a:solidFill>
                  <a:schemeClr val="dk1"/>
                </a:solidFill>
                <a:prstDash val="solid"/>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dk1"/>
                    </a:solidFill>
                    <a:latin typeface="+mn-lt"/>
                    <a:ea typeface="+mn-ea"/>
                    <a:cs typeface="+mn-cs"/>
                  </a:defRPr>
                </a:pPr>
                <a:endParaRPr lang="ja-JP"/>
              </a:p>
            </c:txPr>
            <c:dLblPos val="ct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そう思う</c:v>
                </c:pt>
                <c:pt idx="1">
                  <c:v>思わない</c:v>
                </c:pt>
                <c:pt idx="2">
                  <c:v>分からない</c:v>
                </c:pt>
                <c:pt idx="3">
                  <c:v>不明無回答</c:v>
                </c:pt>
              </c:strCache>
            </c:strRef>
          </c:cat>
          <c:val>
            <c:numRef>
              <c:f>Sheet1!$B$2:$B$5</c:f>
              <c:numCache>
                <c:formatCode>General</c:formatCode>
                <c:ptCount val="4"/>
                <c:pt idx="0">
                  <c:v>555</c:v>
                </c:pt>
                <c:pt idx="1">
                  <c:v>742</c:v>
                </c:pt>
                <c:pt idx="2">
                  <c:v>1434</c:v>
                </c:pt>
                <c:pt idx="3">
                  <c:v>270</c:v>
                </c:pt>
              </c:numCache>
            </c:numRef>
          </c:val>
          <c:extLst>
            <c:ext xmlns:c16="http://schemas.microsoft.com/office/drawing/2014/chart" uri="{C3380CC4-5D6E-409C-BE32-E72D297353CC}">
              <c16:uniqueId val="{00000008-3FE5-47B7-9736-4ADDB14112EA}"/>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ja-JP" altLang="en-US" sz="1100" dirty="0"/>
              <a:t>基本目標</a:t>
            </a:r>
            <a:r>
              <a:rPr lang="en-US" altLang="ja-JP" sz="1100" dirty="0"/>
              <a:t>4</a:t>
            </a:r>
          </a:p>
          <a:p>
            <a:pPr>
              <a:defRPr sz="1100"/>
            </a:pPr>
            <a:r>
              <a:rPr lang="ja-JP" altLang="en-US" sz="1100" dirty="0"/>
              <a:t>生活支援・介護保険サービスが</a:t>
            </a:r>
            <a:endParaRPr lang="en-US" altLang="ja-JP" sz="1100" dirty="0"/>
          </a:p>
          <a:p>
            <a:pPr>
              <a:defRPr sz="1100"/>
            </a:pPr>
            <a:r>
              <a:rPr lang="ja-JP" altLang="en-US" sz="1100" dirty="0"/>
              <a:t>充実しているまち</a:t>
            </a:r>
            <a:endParaRPr lang="en-US" altLang="ja-JP" sz="1100" dirty="0"/>
          </a:p>
          <a:p>
            <a:pPr>
              <a:defRPr sz="1100"/>
            </a:pPr>
            <a:endParaRPr lang="en-US" altLang="ja-JP" sz="1100" dirty="0"/>
          </a:p>
        </c:rich>
      </c:tx>
      <c:overlay val="0"/>
      <c:spPr>
        <a:noFill/>
        <a:ln>
          <a:noFill/>
        </a:ln>
        <a:effectLst/>
      </c:spPr>
      <c:txPr>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pieChart>
        <c:varyColors val="1"/>
        <c:ser>
          <c:idx val="0"/>
          <c:order val="0"/>
          <c:tx>
            <c:strRef>
              <c:f>Sheet1!$B$1</c:f>
              <c:strCache>
                <c:ptCount val="1"/>
                <c:pt idx="0">
                  <c:v>基本目標4</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611F-4504-B4A5-75F56968E9BC}"/>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611F-4504-B4A5-75F56968E9BC}"/>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611F-4504-B4A5-75F56968E9BC}"/>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611F-4504-B4A5-75F56968E9BC}"/>
              </c:ext>
            </c:extLst>
          </c:dPt>
          <c:dLbls>
            <c:spPr>
              <a:solidFill>
                <a:schemeClr val="lt1"/>
              </a:solidFill>
              <a:ln w="25400" cap="flat" cmpd="sng" algn="ctr">
                <a:solidFill>
                  <a:schemeClr val="dk1"/>
                </a:solidFill>
                <a:prstDash val="solid"/>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dk1"/>
                    </a:solidFill>
                    <a:latin typeface="+mn-lt"/>
                    <a:ea typeface="+mn-ea"/>
                    <a:cs typeface="+mn-cs"/>
                  </a:defRPr>
                </a:pPr>
                <a:endParaRPr lang="ja-JP"/>
              </a:p>
            </c:txPr>
            <c:dLblPos val="ct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そう思う</c:v>
                </c:pt>
                <c:pt idx="1">
                  <c:v>思わない</c:v>
                </c:pt>
                <c:pt idx="2">
                  <c:v>分からない</c:v>
                </c:pt>
                <c:pt idx="3">
                  <c:v>不明無回答</c:v>
                </c:pt>
              </c:strCache>
            </c:strRef>
          </c:cat>
          <c:val>
            <c:numRef>
              <c:f>Sheet1!$B$2:$B$5</c:f>
              <c:numCache>
                <c:formatCode>General</c:formatCode>
                <c:ptCount val="4"/>
                <c:pt idx="0">
                  <c:v>1112</c:v>
                </c:pt>
                <c:pt idx="1">
                  <c:v>626</c:v>
                </c:pt>
                <c:pt idx="2">
                  <c:v>1010</c:v>
                </c:pt>
                <c:pt idx="3">
                  <c:v>252</c:v>
                </c:pt>
              </c:numCache>
            </c:numRef>
          </c:val>
          <c:extLst>
            <c:ext xmlns:c16="http://schemas.microsoft.com/office/drawing/2014/chart" uri="{C3380CC4-5D6E-409C-BE32-E72D297353CC}">
              <c16:uniqueId val="{00000008-611F-4504-B4A5-75F56968E9BC}"/>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ja-JP" altLang="en-US" sz="1100" dirty="0"/>
              <a:t>基本目標</a:t>
            </a:r>
            <a:r>
              <a:rPr lang="en-US" altLang="ja-JP" sz="1100" dirty="0"/>
              <a:t>5</a:t>
            </a:r>
          </a:p>
          <a:p>
            <a:pPr>
              <a:defRPr sz="1100"/>
            </a:pPr>
            <a:r>
              <a:rPr lang="ja-JP" altLang="en-US" sz="1100" dirty="0"/>
              <a:t>安心・安全な暮らしができるまち</a:t>
            </a:r>
            <a:endParaRPr lang="en-US" altLang="ja-JP" sz="1100" dirty="0"/>
          </a:p>
          <a:p>
            <a:pPr>
              <a:defRPr sz="1100"/>
            </a:pPr>
            <a:endParaRPr lang="en-US" altLang="ja-JP" sz="1100" dirty="0"/>
          </a:p>
          <a:p>
            <a:pPr>
              <a:defRPr sz="1100"/>
            </a:pPr>
            <a:endParaRPr lang="en-US" altLang="ja-JP" sz="1100" dirty="0"/>
          </a:p>
        </c:rich>
      </c:tx>
      <c:overlay val="0"/>
      <c:spPr>
        <a:noFill/>
        <a:ln>
          <a:noFill/>
        </a:ln>
        <a:effectLst/>
      </c:spPr>
      <c:txPr>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pieChart>
        <c:varyColors val="1"/>
        <c:ser>
          <c:idx val="0"/>
          <c:order val="0"/>
          <c:tx>
            <c:strRef>
              <c:f>Sheet1!$B$1</c:f>
              <c:strCache>
                <c:ptCount val="1"/>
                <c:pt idx="0">
                  <c:v>基本目標5</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DF7C-4C1C-9D06-D110B57CBFE2}"/>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DF7C-4C1C-9D06-D110B57CBFE2}"/>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DF7C-4C1C-9D06-D110B57CBFE2}"/>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DF7C-4C1C-9D06-D110B57CBFE2}"/>
              </c:ext>
            </c:extLst>
          </c:dPt>
          <c:dLbls>
            <c:spPr>
              <a:solidFill>
                <a:schemeClr val="lt1"/>
              </a:solidFill>
              <a:ln w="25400" cap="flat" cmpd="sng" algn="ctr">
                <a:solidFill>
                  <a:schemeClr val="dk1"/>
                </a:solidFill>
                <a:prstDash val="solid"/>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dk1"/>
                    </a:solidFill>
                    <a:latin typeface="+mn-lt"/>
                    <a:ea typeface="+mn-ea"/>
                    <a:cs typeface="+mn-cs"/>
                  </a:defRPr>
                </a:pPr>
                <a:endParaRPr lang="ja-JP"/>
              </a:p>
            </c:txPr>
            <c:dLblPos val="ct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そう思う</c:v>
                </c:pt>
                <c:pt idx="1">
                  <c:v>思わない</c:v>
                </c:pt>
                <c:pt idx="2">
                  <c:v>分からない</c:v>
                </c:pt>
                <c:pt idx="3">
                  <c:v>不明・無回答</c:v>
                </c:pt>
              </c:strCache>
            </c:strRef>
          </c:cat>
          <c:val>
            <c:numRef>
              <c:f>Sheet1!$B$2:$B$5</c:f>
              <c:numCache>
                <c:formatCode>General</c:formatCode>
                <c:ptCount val="4"/>
                <c:pt idx="0">
                  <c:v>1351</c:v>
                </c:pt>
                <c:pt idx="1">
                  <c:v>540</c:v>
                </c:pt>
                <c:pt idx="2">
                  <c:v>844</c:v>
                </c:pt>
                <c:pt idx="3">
                  <c:v>265</c:v>
                </c:pt>
              </c:numCache>
            </c:numRef>
          </c:val>
          <c:extLst>
            <c:ext xmlns:c16="http://schemas.microsoft.com/office/drawing/2014/chart" uri="{C3380CC4-5D6E-409C-BE32-E72D297353CC}">
              <c16:uniqueId val="{00000008-DF7C-4C1C-9D06-D110B57CBFE2}"/>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r>
              <a:rPr lang="ja-JP" altLang="en-US" sz="1800" dirty="0"/>
              <a:t>基本目標</a:t>
            </a:r>
            <a:r>
              <a:rPr lang="en-US" altLang="ja-JP" sz="1800" dirty="0"/>
              <a:t>3</a:t>
            </a:r>
          </a:p>
          <a:p>
            <a:pPr>
              <a:defRPr sz="1800"/>
            </a:pPr>
            <a:r>
              <a:rPr lang="ja-JP" altLang="en-US" sz="1800" dirty="0"/>
              <a:t>認知症施策を推進しているまち</a:t>
            </a:r>
            <a:endParaRPr lang="en-US" altLang="ja-JP" sz="1800" dirty="0"/>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pieChart>
        <c:varyColors val="1"/>
        <c:ser>
          <c:idx val="0"/>
          <c:order val="0"/>
          <c:tx>
            <c:strRef>
              <c:f>Sheet1!$B$1</c:f>
              <c:strCache>
                <c:ptCount val="1"/>
                <c:pt idx="0">
                  <c:v>基本目標3</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215D-4462-A952-E9D9562A5FC3}"/>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215D-4462-A952-E9D9562A5FC3}"/>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215D-4462-A952-E9D9562A5FC3}"/>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215D-4462-A952-E9D9562A5FC3}"/>
              </c:ext>
            </c:extLst>
          </c:dPt>
          <c:dLbls>
            <c:spPr>
              <a:solidFill>
                <a:schemeClr val="lt1"/>
              </a:solidFill>
              <a:ln w="25400" cap="flat" cmpd="sng" algn="ctr">
                <a:solidFill>
                  <a:schemeClr val="dk1"/>
                </a:solidFill>
                <a:prstDash val="solid"/>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dk1"/>
                    </a:solidFill>
                    <a:latin typeface="+mn-lt"/>
                    <a:ea typeface="+mn-ea"/>
                    <a:cs typeface="+mn-cs"/>
                  </a:defRPr>
                </a:pPr>
                <a:endParaRPr lang="ja-JP"/>
              </a:p>
            </c:txPr>
            <c:dLblPos val="ct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そう思う</c:v>
                </c:pt>
                <c:pt idx="1">
                  <c:v>思わない</c:v>
                </c:pt>
                <c:pt idx="2">
                  <c:v>分からない</c:v>
                </c:pt>
                <c:pt idx="3">
                  <c:v>不明無回答</c:v>
                </c:pt>
              </c:strCache>
            </c:strRef>
          </c:cat>
          <c:val>
            <c:numRef>
              <c:f>Sheet1!$B$2:$B$5</c:f>
              <c:numCache>
                <c:formatCode>General</c:formatCode>
                <c:ptCount val="4"/>
                <c:pt idx="0">
                  <c:v>555</c:v>
                </c:pt>
                <c:pt idx="1">
                  <c:v>742</c:v>
                </c:pt>
                <c:pt idx="2">
                  <c:v>1434</c:v>
                </c:pt>
                <c:pt idx="3">
                  <c:v>270</c:v>
                </c:pt>
              </c:numCache>
            </c:numRef>
          </c:val>
          <c:extLst>
            <c:ext xmlns:c16="http://schemas.microsoft.com/office/drawing/2014/chart" uri="{C3380CC4-5D6E-409C-BE32-E72D297353CC}">
              <c16:uniqueId val="{00000008-215D-4462-A952-E9D9562A5FC3}"/>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0615034448818896E-2"/>
          <c:y val="3.7046150636740348E-2"/>
          <c:w val="0.89844746555118116"/>
          <c:h val="0.87652784494448077"/>
        </c:manualLayout>
      </c:layout>
      <c:barChart>
        <c:barDir val="col"/>
        <c:grouping val="stacked"/>
        <c:varyColors val="0"/>
        <c:ser>
          <c:idx val="0"/>
          <c:order val="0"/>
          <c:tx>
            <c:strRef>
              <c:f>Sheet1!$B$1</c:f>
              <c:strCache>
                <c:ptCount val="1"/>
                <c:pt idx="0">
                  <c:v>65~74</c:v>
                </c:pt>
              </c:strCache>
            </c:strRef>
          </c:tx>
          <c:spPr>
            <a:solidFill>
              <a:schemeClr val="accent1"/>
            </a:solidFill>
            <a:ln>
              <a:noFill/>
            </a:ln>
            <a:effectLst/>
          </c:spPr>
          <c:invertIfNegative val="0"/>
          <c:cat>
            <c:strRef>
              <c:f>Sheet1!$A$2:$A$6</c:f>
              <c:strCache>
                <c:ptCount val="5"/>
                <c:pt idx="0">
                  <c:v>2000年</c:v>
                </c:pt>
                <c:pt idx="1">
                  <c:v>2005年</c:v>
                </c:pt>
                <c:pt idx="2">
                  <c:v>2010年</c:v>
                </c:pt>
                <c:pt idx="3">
                  <c:v>2015年</c:v>
                </c:pt>
                <c:pt idx="4">
                  <c:v>2020年</c:v>
                </c:pt>
              </c:strCache>
            </c:strRef>
          </c:cat>
          <c:val>
            <c:numRef>
              <c:f>Sheet1!$B$2:$B$6</c:f>
              <c:numCache>
                <c:formatCode>General</c:formatCode>
                <c:ptCount val="5"/>
                <c:pt idx="0" formatCode="#,##0">
                  <c:v>28791</c:v>
                </c:pt>
                <c:pt idx="1">
                  <c:v>34878</c:v>
                </c:pt>
                <c:pt idx="2">
                  <c:v>39616</c:v>
                </c:pt>
                <c:pt idx="3">
                  <c:v>45836</c:v>
                </c:pt>
                <c:pt idx="4">
                  <c:v>42579</c:v>
                </c:pt>
              </c:numCache>
            </c:numRef>
          </c:val>
          <c:extLst>
            <c:ext xmlns:c16="http://schemas.microsoft.com/office/drawing/2014/chart" uri="{C3380CC4-5D6E-409C-BE32-E72D297353CC}">
              <c16:uniqueId val="{00000000-CB04-45DB-BCB7-10B39788D081}"/>
            </c:ext>
          </c:extLst>
        </c:ser>
        <c:ser>
          <c:idx val="1"/>
          <c:order val="1"/>
          <c:tx>
            <c:strRef>
              <c:f>Sheet1!$C$1</c:f>
              <c:strCache>
                <c:ptCount val="1"/>
                <c:pt idx="0">
                  <c:v>75~84</c:v>
                </c:pt>
              </c:strCache>
            </c:strRef>
          </c:tx>
          <c:spPr>
            <a:solidFill>
              <a:schemeClr val="accent2"/>
            </a:solidFill>
            <a:ln>
              <a:noFill/>
            </a:ln>
            <a:effectLst/>
          </c:spPr>
          <c:invertIfNegative val="0"/>
          <c:cat>
            <c:strRef>
              <c:f>Sheet1!$A$2:$A$6</c:f>
              <c:strCache>
                <c:ptCount val="5"/>
                <c:pt idx="0">
                  <c:v>2000年</c:v>
                </c:pt>
                <c:pt idx="1">
                  <c:v>2005年</c:v>
                </c:pt>
                <c:pt idx="2">
                  <c:v>2010年</c:v>
                </c:pt>
                <c:pt idx="3">
                  <c:v>2015年</c:v>
                </c:pt>
                <c:pt idx="4">
                  <c:v>2020年</c:v>
                </c:pt>
              </c:strCache>
            </c:strRef>
          </c:cat>
          <c:val>
            <c:numRef>
              <c:f>Sheet1!$C$2:$C$6</c:f>
              <c:numCache>
                <c:formatCode>General</c:formatCode>
                <c:ptCount val="5"/>
                <c:pt idx="0">
                  <c:v>12071</c:v>
                </c:pt>
                <c:pt idx="1">
                  <c:v>17040</c:v>
                </c:pt>
                <c:pt idx="2">
                  <c:v>22961</c:v>
                </c:pt>
                <c:pt idx="3">
                  <c:v>28448</c:v>
                </c:pt>
                <c:pt idx="4">
                  <c:v>32181</c:v>
                </c:pt>
              </c:numCache>
            </c:numRef>
          </c:val>
          <c:extLst>
            <c:ext xmlns:c16="http://schemas.microsoft.com/office/drawing/2014/chart" uri="{C3380CC4-5D6E-409C-BE32-E72D297353CC}">
              <c16:uniqueId val="{00000001-CB04-45DB-BCB7-10B39788D081}"/>
            </c:ext>
          </c:extLst>
        </c:ser>
        <c:ser>
          <c:idx val="2"/>
          <c:order val="2"/>
          <c:tx>
            <c:strRef>
              <c:f>Sheet1!$D$1</c:f>
              <c:strCache>
                <c:ptCount val="1"/>
                <c:pt idx="0">
                  <c:v>85~</c:v>
                </c:pt>
              </c:strCache>
            </c:strRef>
          </c:tx>
          <c:spPr>
            <a:solidFill>
              <a:schemeClr val="accent3"/>
            </a:solidFill>
            <a:ln>
              <a:noFill/>
            </a:ln>
            <a:effectLst/>
          </c:spPr>
          <c:invertIfNegative val="0"/>
          <c:cat>
            <c:strRef>
              <c:f>Sheet1!$A$2:$A$6</c:f>
              <c:strCache>
                <c:ptCount val="5"/>
                <c:pt idx="0">
                  <c:v>2000年</c:v>
                </c:pt>
                <c:pt idx="1">
                  <c:v>2005年</c:v>
                </c:pt>
                <c:pt idx="2">
                  <c:v>2010年</c:v>
                </c:pt>
                <c:pt idx="3">
                  <c:v>2015年</c:v>
                </c:pt>
                <c:pt idx="4">
                  <c:v>2020年</c:v>
                </c:pt>
              </c:strCache>
            </c:strRef>
          </c:cat>
          <c:val>
            <c:numRef>
              <c:f>Sheet1!$D$2:$D$6</c:f>
              <c:numCache>
                <c:formatCode>General</c:formatCode>
                <c:ptCount val="5"/>
                <c:pt idx="0">
                  <c:v>4023</c:v>
                </c:pt>
                <c:pt idx="1">
                  <c:v>5213</c:v>
                </c:pt>
                <c:pt idx="2">
                  <c:v>7246</c:v>
                </c:pt>
                <c:pt idx="3">
                  <c:v>10085</c:v>
                </c:pt>
                <c:pt idx="4">
                  <c:v>13748</c:v>
                </c:pt>
              </c:numCache>
            </c:numRef>
          </c:val>
          <c:extLst>
            <c:ext xmlns:c16="http://schemas.microsoft.com/office/drawing/2014/chart" uri="{C3380CC4-5D6E-409C-BE32-E72D297353CC}">
              <c16:uniqueId val="{00000003-CB04-45DB-BCB7-10B39788D081}"/>
            </c:ext>
          </c:extLst>
        </c:ser>
        <c:dLbls>
          <c:showLegendKey val="0"/>
          <c:showVal val="0"/>
          <c:showCatName val="0"/>
          <c:showSerName val="0"/>
          <c:showPercent val="0"/>
          <c:showBubbleSize val="0"/>
        </c:dLbls>
        <c:gapWidth val="150"/>
        <c:overlap val="100"/>
        <c:axId val="292271808"/>
        <c:axId val="292272768"/>
      </c:barChart>
      <c:catAx>
        <c:axId val="2922718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ja-JP"/>
          </a:p>
        </c:txPr>
        <c:crossAx val="292272768"/>
        <c:crosses val="autoZero"/>
        <c:auto val="1"/>
        <c:lblAlgn val="ctr"/>
        <c:lblOffset val="100"/>
        <c:noMultiLvlLbl val="0"/>
      </c:catAx>
      <c:valAx>
        <c:axId val="29227276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ja-JP"/>
          </a:p>
        </c:txPr>
        <c:crossAx val="2922718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cap="all" spc="50" baseline="0">
                <a:solidFill>
                  <a:schemeClr val="tx1">
                    <a:lumMod val="65000"/>
                    <a:lumOff val="35000"/>
                  </a:schemeClr>
                </a:solidFill>
                <a:latin typeface="+mn-lt"/>
                <a:ea typeface="+mn-ea"/>
                <a:cs typeface="+mn-cs"/>
              </a:defRPr>
            </a:pPr>
            <a:r>
              <a:rPr lang="ja-JP" sz="1600"/>
              <a:t>趣味</a:t>
            </a:r>
            <a:endParaRPr lang="en-US" sz="1600"/>
          </a:p>
          <a:p>
            <a:pPr>
              <a:defRPr sz="1600"/>
            </a:pPr>
            <a:r>
              <a:rPr lang="ja-JP" sz="1600"/>
              <a:t>今回</a:t>
            </a:r>
          </a:p>
        </c:rich>
      </c:tx>
      <c:layout>
        <c:manualLayout>
          <c:xMode val="edge"/>
          <c:yMode val="edge"/>
          <c:x val="0.41555176161469903"/>
          <c:y val="0.48074296310600206"/>
        </c:manualLayout>
      </c:layout>
      <c:overlay val="0"/>
      <c:spPr>
        <a:noFill/>
        <a:ln>
          <a:noFill/>
        </a:ln>
        <a:effectLst/>
      </c:spPr>
      <c:txPr>
        <a:bodyPr rot="0" spcFirstLastPara="1" vertOverflow="ellipsis" vert="horz" wrap="square" anchor="ctr" anchorCtr="1"/>
        <a:lstStyle/>
        <a:p>
          <a:pPr>
            <a:defRPr sz="1600" b="1" i="0" u="none" strike="noStrike" kern="1200" cap="all" spc="50" baseline="0">
              <a:solidFill>
                <a:schemeClr val="tx1">
                  <a:lumMod val="65000"/>
                  <a:lumOff val="35000"/>
                </a:schemeClr>
              </a:solidFill>
              <a:latin typeface="+mn-lt"/>
              <a:ea typeface="+mn-ea"/>
              <a:cs typeface="+mn-cs"/>
            </a:defRPr>
          </a:pPr>
          <a:endParaRPr lang="ja-JP"/>
        </a:p>
      </c:txPr>
    </c:title>
    <c:autoTitleDeleted val="0"/>
    <c:plotArea>
      <c:layout>
        <c:manualLayout>
          <c:layoutTarget val="inner"/>
          <c:xMode val="edge"/>
          <c:yMode val="edge"/>
          <c:x val="0.14354687709447217"/>
          <c:y val="0.23946805327210133"/>
          <c:w val="0.75782410801790911"/>
          <c:h val="0.67993011122735969"/>
        </c:manualLayout>
      </c:layout>
      <c:doughnutChart>
        <c:varyColors val="1"/>
        <c:ser>
          <c:idx val="0"/>
          <c:order val="0"/>
          <c:tx>
            <c:strRef>
              <c:f>Sheet1!$B$1</c:f>
              <c:strCache>
                <c:ptCount val="1"/>
                <c:pt idx="0">
                  <c:v>趣味今回</c:v>
                </c:pt>
              </c:strCache>
            </c:strRef>
          </c:tx>
          <c:dPt>
            <c:idx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7281-413F-800F-00808CFA6775}"/>
              </c:ext>
            </c:extLst>
          </c:dPt>
          <c:dPt>
            <c:idx val="1"/>
            <c:bubble3D val="0"/>
            <c:spPr>
              <a:solidFill>
                <a:schemeClr val="accent2"/>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7281-413F-800F-00808CFA6775}"/>
              </c:ext>
            </c:extLst>
          </c:dPt>
          <c:dPt>
            <c:idx val="2"/>
            <c:bubble3D val="0"/>
            <c:spPr>
              <a:solidFill>
                <a:schemeClr val="accent3"/>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5-7281-413F-800F-00808CFA6775}"/>
              </c:ext>
            </c:extLst>
          </c:dPt>
          <c:dLbls>
            <c:numFmt formatCode="General" sourceLinked="0"/>
            <c:spPr>
              <a:solidFill>
                <a:schemeClr val="lt1"/>
              </a:solidFill>
              <a:ln>
                <a:solidFill>
                  <a:schemeClr val="dk1">
                    <a:lumMod val="25000"/>
                    <a:lumOff val="75000"/>
                  </a:schemeClr>
                </a:solidFill>
              </a:ln>
              <a:effectLst/>
            </c:spPr>
            <c:txPr>
              <a:bodyPr rot="0" spcFirstLastPara="1" vertOverflow="clip" horzOverflow="clip" vert="horz" wrap="square" lIns="38100" tIns="19050" rIns="38100" bIns="19050" anchor="ctr" anchorCtr="1">
                <a:spAutoFit/>
              </a:bodyPr>
              <a:lstStyle/>
              <a:p>
                <a:pPr>
                  <a:defRPr sz="1197" b="0" i="0" u="none" strike="noStrike" kern="1200" baseline="0">
                    <a:solidFill>
                      <a:schemeClr val="dk1">
                        <a:lumMod val="65000"/>
                        <a:lumOff val="35000"/>
                      </a:schemeClr>
                    </a:solidFill>
                    <a:latin typeface="+mn-lt"/>
                    <a:ea typeface="+mn-ea"/>
                    <a:cs typeface="+mn-cs"/>
                  </a:defRPr>
                </a:pPr>
                <a:endParaRPr lang="ja-JP"/>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spPr xmlns:c15="http://schemas.microsoft.com/office/drawing/2012/chart">
                  <a:prstGeom prst="rect">
                    <a:avLst/>
                  </a:prstGeom>
                  <a:noFill/>
                  <a:ln>
                    <a:noFill/>
                  </a:ln>
                </c15:spPr>
              </c:ext>
            </c:extLst>
          </c:dLbls>
          <c:cat>
            <c:strRef>
              <c:f>Sheet1!$A$2:$A$4</c:f>
              <c:strCache>
                <c:ptCount val="3"/>
                <c:pt idx="0">
                  <c:v>趣味あり</c:v>
                </c:pt>
                <c:pt idx="1">
                  <c:v>思いつかない</c:v>
                </c:pt>
                <c:pt idx="2">
                  <c:v>不明</c:v>
                </c:pt>
              </c:strCache>
            </c:strRef>
          </c:cat>
          <c:val>
            <c:numRef>
              <c:f>Sheet1!$B$2:$B$4</c:f>
              <c:numCache>
                <c:formatCode>General</c:formatCode>
                <c:ptCount val="3"/>
                <c:pt idx="0">
                  <c:v>0.65100000000000002</c:v>
                </c:pt>
                <c:pt idx="1">
                  <c:v>0.316</c:v>
                </c:pt>
                <c:pt idx="2">
                  <c:v>3.3000000000000002E-2</c:v>
                </c:pt>
              </c:numCache>
            </c:numRef>
          </c:val>
          <c:extLst>
            <c:ext xmlns:c16="http://schemas.microsoft.com/office/drawing/2014/chart" uri="{C3380CC4-5D6E-409C-BE32-E72D297353CC}">
              <c16:uniqueId val="{00000006-7281-413F-800F-00808CFA6775}"/>
            </c:ext>
          </c:extLst>
        </c:ser>
        <c:dLbls>
          <c:showLegendKey val="0"/>
          <c:showVal val="0"/>
          <c:showCatName val="0"/>
          <c:showSerName val="0"/>
          <c:showPercent val="1"/>
          <c:showBubbleSize val="0"/>
          <c:showLeaderLines val="1"/>
        </c:dLbls>
        <c:firstSliceAng val="0"/>
        <c:holeSize val="5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被保険者数</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2020年</c:v>
                </c:pt>
                <c:pt idx="1">
                  <c:v>2021年</c:v>
                </c:pt>
                <c:pt idx="2">
                  <c:v>2022年</c:v>
                </c:pt>
                <c:pt idx="3">
                  <c:v>2023年</c:v>
                </c:pt>
                <c:pt idx="4">
                  <c:v>2024年</c:v>
                </c:pt>
              </c:strCache>
            </c:strRef>
          </c:cat>
          <c:val>
            <c:numRef>
              <c:f>Sheet1!$B$2:$B$6</c:f>
              <c:numCache>
                <c:formatCode>#,##0</c:formatCode>
                <c:ptCount val="5"/>
                <c:pt idx="0">
                  <c:v>49221</c:v>
                </c:pt>
                <c:pt idx="1">
                  <c:v>51067</c:v>
                </c:pt>
                <c:pt idx="2">
                  <c:v>54245</c:v>
                </c:pt>
                <c:pt idx="3">
                  <c:v>57228</c:v>
                </c:pt>
                <c:pt idx="4">
                  <c:v>59482</c:v>
                </c:pt>
              </c:numCache>
            </c:numRef>
          </c:val>
          <c:extLst>
            <c:ext xmlns:c16="http://schemas.microsoft.com/office/drawing/2014/chart" uri="{C3380CC4-5D6E-409C-BE32-E72D297353CC}">
              <c16:uniqueId val="{00000000-05DF-4722-8D4E-38476816AE5B}"/>
            </c:ext>
          </c:extLst>
        </c:ser>
        <c:ser>
          <c:idx val="1"/>
          <c:order val="1"/>
          <c:tx>
            <c:strRef>
              <c:f>Sheet1!$C$1</c:f>
              <c:strCache>
                <c:ptCount val="1"/>
                <c:pt idx="0">
                  <c:v>患者数</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2020年</c:v>
                </c:pt>
                <c:pt idx="1">
                  <c:v>2021年</c:v>
                </c:pt>
                <c:pt idx="2">
                  <c:v>2022年</c:v>
                </c:pt>
                <c:pt idx="3">
                  <c:v>2023年</c:v>
                </c:pt>
                <c:pt idx="4">
                  <c:v>2024年</c:v>
                </c:pt>
              </c:strCache>
            </c:strRef>
          </c:cat>
          <c:val>
            <c:numRef>
              <c:f>Sheet1!$C$2:$C$6</c:f>
              <c:numCache>
                <c:formatCode>#,##0</c:formatCode>
                <c:ptCount val="5"/>
                <c:pt idx="0">
                  <c:v>45910</c:v>
                </c:pt>
                <c:pt idx="1">
                  <c:v>47414</c:v>
                </c:pt>
                <c:pt idx="2">
                  <c:v>50165</c:v>
                </c:pt>
                <c:pt idx="3">
                  <c:v>52402</c:v>
                </c:pt>
                <c:pt idx="4">
                  <c:v>54233</c:v>
                </c:pt>
              </c:numCache>
            </c:numRef>
          </c:val>
          <c:extLst>
            <c:ext xmlns:c16="http://schemas.microsoft.com/office/drawing/2014/chart" uri="{C3380CC4-5D6E-409C-BE32-E72D297353CC}">
              <c16:uniqueId val="{00000001-05DF-4722-8D4E-38476816AE5B}"/>
            </c:ext>
          </c:extLst>
        </c:ser>
        <c:dLbls>
          <c:showLegendKey val="0"/>
          <c:showVal val="0"/>
          <c:showCatName val="0"/>
          <c:showSerName val="0"/>
          <c:showPercent val="0"/>
          <c:showBubbleSize val="0"/>
        </c:dLbls>
        <c:gapWidth val="219"/>
        <c:overlap val="-27"/>
        <c:axId val="591408848"/>
        <c:axId val="591410768"/>
      </c:barChart>
      <c:lineChart>
        <c:grouping val="standard"/>
        <c:varyColors val="0"/>
        <c:ser>
          <c:idx val="2"/>
          <c:order val="2"/>
          <c:tx>
            <c:strRef>
              <c:f>Sheet1!$D$1</c:f>
              <c:strCache>
                <c:ptCount val="1"/>
                <c:pt idx="0">
                  <c:v>患者一人
当たりの
医療費(円)</c:v>
                </c:pt>
              </c:strCache>
            </c:strRef>
          </c:tx>
          <c:spPr>
            <a:ln w="28575" cap="rnd">
              <a:solidFill>
                <a:schemeClr val="accent3"/>
              </a:solidFill>
              <a:round/>
            </a:ln>
            <a:effectLst/>
          </c:spPr>
          <c:marker>
            <c:symbol val="none"/>
          </c:marker>
          <c:dLbls>
            <c:dLbl>
              <c:idx val="0"/>
              <c:tx>
                <c:rich>
                  <a:bodyPr/>
                  <a:lstStyle/>
                  <a:p>
                    <a:r>
                      <a:rPr lang="en-US" altLang="ja-JP" b="0" baseline="0"/>
                      <a:t> </a:t>
                    </a:r>
                    <a:fld id="{BCB1A2C6-CAE1-4B29-ABFE-D5E3EE1F328C}" type="VALUE">
                      <a:rPr lang="en-US" altLang="ja-JP" b="0" baseline="0"/>
                      <a:pPr/>
                      <a:t>[値]</a:t>
                    </a:fld>
                    <a:endParaRPr lang="en-US" altLang="ja-JP" b="0" baseline="0"/>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05DF-4722-8D4E-38476816AE5B}"/>
                </c:ext>
              </c:extLst>
            </c:dLbl>
            <c:dLbl>
              <c:idx val="1"/>
              <c:tx>
                <c:rich>
                  <a:bodyPr/>
                  <a:lstStyle/>
                  <a:p>
                    <a:r>
                      <a:rPr lang="en-US" altLang="ja-JP" baseline="0"/>
                      <a:t> </a:t>
                    </a:r>
                    <a:fld id="{CA6DD78B-3875-4789-BCA7-6E1F942C0EE0}" type="VALUE">
                      <a:rPr lang="en-US" altLang="ja-JP" baseline="0"/>
                      <a:pPr/>
                      <a:t>[値]</a:t>
                    </a:fld>
                    <a:endParaRPr lang="en-US" altLang="ja-JP" baseline="0"/>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05DF-4722-8D4E-38476816AE5B}"/>
                </c:ext>
              </c:extLst>
            </c:dLbl>
            <c:dLbl>
              <c:idx val="2"/>
              <c:tx>
                <c:rich>
                  <a:bodyPr/>
                  <a:lstStyle/>
                  <a:p>
                    <a:r>
                      <a:rPr lang="en-US" altLang="ja-JP" baseline="0"/>
                      <a:t> </a:t>
                    </a:r>
                    <a:fld id="{363EAC11-87F7-4F27-9460-B74EE03214BF}" type="VALUE">
                      <a:rPr lang="en-US" altLang="ja-JP" baseline="0"/>
                      <a:pPr/>
                      <a:t>[値]</a:t>
                    </a:fld>
                    <a:endParaRPr lang="en-US" altLang="ja-JP" baseline="0"/>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05DF-4722-8D4E-38476816AE5B}"/>
                </c:ext>
              </c:extLst>
            </c:dLbl>
            <c:dLbl>
              <c:idx val="3"/>
              <c:layout>
                <c:manualLayout>
                  <c:x val="7.8125E-3"/>
                  <c:y val="4.9264977207674671E-2"/>
                </c:manualLayout>
              </c:layout>
              <c:tx>
                <c:rich>
                  <a:bodyPr/>
                  <a:lstStyle/>
                  <a:p>
                    <a:r>
                      <a:rPr lang="en-US" altLang="ja-JP" baseline="0" dirty="0"/>
                      <a:t> </a:t>
                    </a:r>
                    <a:fld id="{C22D4069-E456-40BF-9AB5-24F819437707}" type="VALUE">
                      <a:rPr lang="en-US" altLang="ja-JP" baseline="0"/>
                      <a:pPr/>
                      <a:t>[値]</a:t>
                    </a:fld>
                    <a:endParaRPr lang="en-US" altLang="ja-JP" baseline="0" dirty="0"/>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05DF-4722-8D4E-38476816AE5B}"/>
                </c:ext>
              </c:extLst>
            </c:dLbl>
            <c:dLbl>
              <c:idx val="4"/>
              <c:layout>
                <c:manualLayout>
                  <c:x val="9.3749999999999997E-3"/>
                  <c:y val="-3.6948732905756003E-2"/>
                </c:manualLayout>
              </c:layout>
              <c:tx>
                <c:rich>
                  <a:bodyPr rot="0" spcFirstLastPara="1" vertOverflow="clip" horzOverflow="clip" vert="horz" wrap="square" lIns="38100" tIns="19050" rIns="38100" bIns="19050" anchor="ctr" anchorCtr="1">
                    <a:spAutoFit/>
                  </a:bodyPr>
                  <a:lstStyle/>
                  <a:p>
                    <a:pPr>
                      <a:defRPr sz="1600" b="1" i="0" u="none" strike="noStrike" kern="1200" baseline="0">
                        <a:solidFill>
                          <a:schemeClr val="dk1">
                            <a:lumMod val="65000"/>
                            <a:lumOff val="35000"/>
                          </a:schemeClr>
                        </a:solidFill>
                        <a:latin typeface="+mn-lt"/>
                        <a:ea typeface="+mn-ea"/>
                        <a:cs typeface="+mn-cs"/>
                      </a:defRPr>
                    </a:pPr>
                    <a:r>
                      <a:rPr lang="en-US" altLang="ja-JP" sz="1600" b="1" baseline="0" dirty="0"/>
                      <a:t> </a:t>
                    </a:r>
                    <a:fld id="{69DD6B0E-4767-4CBB-A2FA-05C2C0DA810D}" type="VALUE">
                      <a:rPr lang="en-US" altLang="ja-JP" sz="1600" b="1" baseline="0"/>
                      <a:pPr>
                        <a:defRPr sz="1600" b="1"/>
                      </a:pPr>
                      <a:t>[値]</a:t>
                    </a:fld>
                    <a:endParaRPr lang="en-US" altLang="ja-JP" sz="1600" b="1" baseline="0" dirty="0"/>
                  </a:p>
                </c:rich>
              </c:tx>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1600" b="1" i="0" u="none" strike="noStrike" kern="1200" baseline="0">
                      <a:solidFill>
                        <a:schemeClr val="dk1">
                          <a:lumMod val="65000"/>
                          <a:lumOff val="35000"/>
                        </a:schemeClr>
                      </a:solidFill>
                      <a:latin typeface="+mn-lt"/>
                      <a:ea typeface="+mn-ea"/>
                      <a:cs typeface="+mn-cs"/>
                    </a:defRPr>
                  </a:pPr>
                  <a:endParaRPr lang="ja-JP"/>
                </a:p>
              </c:txPr>
              <c:showLegendKey val="0"/>
              <c:showVal val="1"/>
              <c:showCatName val="1"/>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15:dlblFieldTable/>
                  <c15:showDataLabelsRange val="0"/>
                </c:ext>
                <c:ext xmlns:c16="http://schemas.microsoft.com/office/drawing/2014/chart" uri="{C3380CC4-5D6E-409C-BE32-E72D297353CC}">
                  <c16:uniqueId val="{00000007-05DF-4722-8D4E-38476816AE5B}"/>
                </c:ext>
              </c:extLst>
            </c:dLbl>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1400" b="0" i="0" u="none" strike="noStrike" kern="1200" baseline="0">
                    <a:solidFill>
                      <a:schemeClr val="dk1">
                        <a:lumMod val="65000"/>
                        <a:lumOff val="35000"/>
                      </a:schemeClr>
                    </a:solidFill>
                    <a:latin typeface="+mn-lt"/>
                    <a:ea typeface="+mn-ea"/>
                    <a:cs typeface="+mn-cs"/>
                  </a:defRPr>
                </a:pPr>
                <a:endParaRPr lang="ja-JP"/>
              </a:p>
            </c:txPr>
            <c:showLegendKey val="0"/>
            <c:showVal val="1"/>
            <c:showCatName val="1"/>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cat>
            <c:strRef>
              <c:f>Sheet1!$A$2:$A$6</c:f>
              <c:strCache>
                <c:ptCount val="5"/>
                <c:pt idx="0">
                  <c:v>2020年</c:v>
                </c:pt>
                <c:pt idx="1">
                  <c:v>2021年</c:v>
                </c:pt>
                <c:pt idx="2">
                  <c:v>2022年</c:v>
                </c:pt>
                <c:pt idx="3">
                  <c:v>2023年</c:v>
                </c:pt>
                <c:pt idx="4">
                  <c:v>2024年</c:v>
                </c:pt>
              </c:strCache>
            </c:strRef>
          </c:cat>
          <c:val>
            <c:numRef>
              <c:f>Sheet1!$D$2:$D$6</c:f>
              <c:numCache>
                <c:formatCode>#,##0</c:formatCode>
                <c:ptCount val="5"/>
                <c:pt idx="0">
                  <c:v>883919</c:v>
                </c:pt>
                <c:pt idx="1">
                  <c:v>876859</c:v>
                </c:pt>
                <c:pt idx="2">
                  <c:v>899742</c:v>
                </c:pt>
                <c:pt idx="3">
                  <c:v>920937</c:v>
                </c:pt>
                <c:pt idx="4">
                  <c:v>943693</c:v>
                </c:pt>
              </c:numCache>
            </c:numRef>
          </c:val>
          <c:smooth val="0"/>
          <c:extLst>
            <c:ext xmlns:c16="http://schemas.microsoft.com/office/drawing/2014/chart" uri="{C3380CC4-5D6E-409C-BE32-E72D297353CC}">
              <c16:uniqueId val="{00000002-05DF-4722-8D4E-38476816AE5B}"/>
            </c:ext>
          </c:extLst>
        </c:ser>
        <c:dLbls>
          <c:showLegendKey val="0"/>
          <c:showVal val="0"/>
          <c:showCatName val="0"/>
          <c:showSerName val="0"/>
          <c:showPercent val="0"/>
          <c:showBubbleSize val="0"/>
        </c:dLbls>
        <c:marker val="1"/>
        <c:smooth val="0"/>
        <c:axId val="444890496"/>
        <c:axId val="444903936"/>
      </c:lineChart>
      <c:catAx>
        <c:axId val="59140884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ja-JP"/>
          </a:p>
        </c:txPr>
        <c:crossAx val="591410768"/>
        <c:crosses val="autoZero"/>
        <c:auto val="1"/>
        <c:lblAlgn val="ctr"/>
        <c:lblOffset val="100"/>
        <c:noMultiLvlLbl val="0"/>
      </c:catAx>
      <c:valAx>
        <c:axId val="59141076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ja-JP"/>
          </a:p>
        </c:txPr>
        <c:crossAx val="591408848"/>
        <c:crosses val="autoZero"/>
        <c:crossBetween val="between"/>
      </c:valAx>
      <c:valAx>
        <c:axId val="444903936"/>
        <c:scaling>
          <c:orientation val="minMax"/>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ja-JP"/>
          </a:p>
        </c:txPr>
        <c:crossAx val="444890496"/>
        <c:crosses val="max"/>
        <c:crossBetween val="between"/>
      </c:valAx>
      <c:catAx>
        <c:axId val="444890496"/>
        <c:scaling>
          <c:orientation val="minMax"/>
        </c:scaling>
        <c:delete val="1"/>
        <c:axPos val="b"/>
        <c:numFmt formatCode="General" sourceLinked="1"/>
        <c:majorTickMark val="out"/>
        <c:minorTickMark val="none"/>
        <c:tickLblPos val="nextTo"/>
        <c:crossAx val="444903936"/>
        <c:crosses val="autoZero"/>
        <c:auto val="1"/>
        <c:lblAlgn val="ctr"/>
        <c:lblOffset val="100"/>
        <c:noMultiLvlLbl val="0"/>
      </c:cat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cap="all" spc="50" baseline="0">
                <a:solidFill>
                  <a:schemeClr val="tx1">
                    <a:lumMod val="65000"/>
                    <a:lumOff val="35000"/>
                  </a:schemeClr>
                </a:solidFill>
                <a:latin typeface="+mn-lt"/>
                <a:ea typeface="+mn-ea"/>
                <a:cs typeface="+mn-cs"/>
              </a:defRPr>
            </a:pPr>
            <a:r>
              <a:rPr lang="ja-JP" sz="1600" dirty="0"/>
              <a:t>生きがい</a:t>
            </a:r>
            <a:endParaRPr lang="en-US" sz="1600" dirty="0"/>
          </a:p>
          <a:p>
            <a:pPr>
              <a:defRPr sz="1600"/>
            </a:pPr>
            <a:r>
              <a:rPr lang="ja-JP" sz="1600" dirty="0"/>
              <a:t>前回</a:t>
            </a:r>
          </a:p>
        </c:rich>
      </c:tx>
      <c:layout>
        <c:manualLayout>
          <c:xMode val="edge"/>
          <c:yMode val="edge"/>
          <c:x val="0.34661783255192902"/>
          <c:y val="0.47623486414648553"/>
        </c:manualLayout>
      </c:layout>
      <c:overlay val="0"/>
      <c:spPr>
        <a:noFill/>
        <a:ln>
          <a:noFill/>
        </a:ln>
        <a:effectLst/>
      </c:spPr>
      <c:txPr>
        <a:bodyPr rot="0" spcFirstLastPara="1" vertOverflow="ellipsis" vert="horz" wrap="square" anchor="ctr" anchorCtr="1"/>
        <a:lstStyle/>
        <a:p>
          <a:pPr>
            <a:defRPr sz="1600" b="1" i="0" u="none" strike="noStrike" kern="1200" cap="all" spc="50" baseline="0">
              <a:solidFill>
                <a:schemeClr val="tx1">
                  <a:lumMod val="65000"/>
                  <a:lumOff val="35000"/>
                </a:schemeClr>
              </a:solidFill>
              <a:latin typeface="+mn-lt"/>
              <a:ea typeface="+mn-ea"/>
              <a:cs typeface="+mn-cs"/>
            </a:defRPr>
          </a:pPr>
          <a:endParaRPr lang="ja-JP"/>
        </a:p>
      </c:txPr>
    </c:title>
    <c:autoTitleDeleted val="0"/>
    <c:plotArea>
      <c:layout>
        <c:manualLayout>
          <c:layoutTarget val="inner"/>
          <c:xMode val="edge"/>
          <c:yMode val="edge"/>
          <c:x val="0.14354687709447217"/>
          <c:y val="0.23946805327210133"/>
          <c:w val="0.75782410801790911"/>
          <c:h val="0.67993011122735969"/>
        </c:manualLayout>
      </c:layout>
      <c:doughnutChart>
        <c:varyColors val="1"/>
        <c:ser>
          <c:idx val="0"/>
          <c:order val="0"/>
          <c:tx>
            <c:strRef>
              <c:f>Sheet1!$B$1</c:f>
              <c:strCache>
                <c:ptCount val="1"/>
                <c:pt idx="0">
                  <c:v>生きがい前回</c:v>
                </c:pt>
              </c:strCache>
            </c:strRef>
          </c:tx>
          <c:dPt>
            <c:idx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C3E9-4212-A0C2-40BDCF193AA1}"/>
              </c:ext>
            </c:extLst>
          </c:dPt>
          <c:dPt>
            <c:idx val="1"/>
            <c:bubble3D val="0"/>
            <c:spPr>
              <a:solidFill>
                <a:schemeClr val="accent2"/>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C3E9-4212-A0C2-40BDCF193AA1}"/>
              </c:ext>
            </c:extLst>
          </c:dPt>
          <c:dPt>
            <c:idx val="2"/>
            <c:bubble3D val="0"/>
            <c:spPr>
              <a:solidFill>
                <a:schemeClr val="accent3"/>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5-C3E9-4212-A0C2-40BDCF193AA1}"/>
              </c:ext>
            </c:extLst>
          </c:dPt>
          <c:dLbls>
            <c:numFmt formatCode="General" sourceLinked="0"/>
            <c:spPr>
              <a:solidFill>
                <a:schemeClr val="lt1"/>
              </a:solidFill>
              <a:ln>
                <a:solidFill>
                  <a:schemeClr val="dk1">
                    <a:lumMod val="25000"/>
                    <a:lumOff val="75000"/>
                  </a:schemeClr>
                </a:solidFill>
              </a:ln>
              <a:effectLst/>
            </c:spPr>
            <c:txPr>
              <a:bodyPr rot="0" spcFirstLastPara="1" vertOverflow="clip" horzOverflow="clip" vert="horz" wrap="square" lIns="38100" tIns="19050" rIns="38100" bIns="19050" anchor="ctr" anchorCtr="1">
                <a:spAutoFit/>
              </a:bodyPr>
              <a:lstStyle/>
              <a:p>
                <a:pPr>
                  <a:defRPr sz="1197" b="0" i="0" u="none" strike="noStrike" kern="1200" baseline="0">
                    <a:solidFill>
                      <a:schemeClr val="dk1">
                        <a:lumMod val="65000"/>
                        <a:lumOff val="35000"/>
                      </a:schemeClr>
                    </a:solidFill>
                    <a:latin typeface="+mn-lt"/>
                    <a:ea typeface="+mn-ea"/>
                    <a:cs typeface="+mn-cs"/>
                  </a:defRPr>
                </a:pPr>
                <a:endParaRPr lang="ja-JP"/>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spPr xmlns:c15="http://schemas.microsoft.com/office/drawing/2012/chart">
                  <a:prstGeom prst="rect">
                    <a:avLst/>
                  </a:prstGeom>
                  <a:noFill/>
                  <a:ln>
                    <a:noFill/>
                  </a:ln>
                </c15:spPr>
              </c:ext>
            </c:extLst>
          </c:dLbls>
          <c:cat>
            <c:strRef>
              <c:f>Sheet1!$A$2:$A$4</c:f>
              <c:strCache>
                <c:ptCount val="3"/>
                <c:pt idx="0">
                  <c:v>趣味あり</c:v>
                </c:pt>
                <c:pt idx="1">
                  <c:v>思いつかない</c:v>
                </c:pt>
                <c:pt idx="2">
                  <c:v>不明</c:v>
                </c:pt>
              </c:strCache>
            </c:strRef>
          </c:cat>
          <c:val>
            <c:numRef>
              <c:f>Sheet1!$B$2:$B$4</c:f>
              <c:numCache>
                <c:formatCode>General</c:formatCode>
                <c:ptCount val="3"/>
                <c:pt idx="0">
                  <c:v>0.58299999999999996</c:v>
                </c:pt>
                <c:pt idx="1">
                  <c:v>0.30199999999999999</c:v>
                </c:pt>
                <c:pt idx="2">
                  <c:v>0.115</c:v>
                </c:pt>
              </c:numCache>
            </c:numRef>
          </c:val>
          <c:extLst>
            <c:ext xmlns:c16="http://schemas.microsoft.com/office/drawing/2014/chart" uri="{C3380CC4-5D6E-409C-BE32-E72D297353CC}">
              <c16:uniqueId val="{00000006-C3E9-4212-A0C2-40BDCF193AA1}"/>
            </c:ext>
          </c:extLst>
        </c:ser>
        <c:dLbls>
          <c:showLegendKey val="0"/>
          <c:showVal val="0"/>
          <c:showCatName val="0"/>
          <c:showSerName val="0"/>
          <c:showPercent val="1"/>
          <c:showBubbleSize val="0"/>
          <c:showLeaderLines val="1"/>
        </c:dLbls>
        <c:firstSliceAng val="0"/>
        <c:holeSize val="5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cap="all" spc="50" baseline="0">
                <a:solidFill>
                  <a:schemeClr val="tx1">
                    <a:lumMod val="65000"/>
                    <a:lumOff val="35000"/>
                  </a:schemeClr>
                </a:solidFill>
                <a:latin typeface="+mn-lt"/>
                <a:ea typeface="+mn-ea"/>
                <a:cs typeface="+mn-cs"/>
              </a:defRPr>
            </a:pPr>
            <a:r>
              <a:rPr lang="ja-JP" sz="1600"/>
              <a:t>生きがい</a:t>
            </a:r>
            <a:endParaRPr lang="en-US" sz="1600"/>
          </a:p>
          <a:p>
            <a:pPr>
              <a:defRPr sz="1600"/>
            </a:pPr>
            <a:r>
              <a:rPr lang="ja-JP" sz="1600"/>
              <a:t>今回</a:t>
            </a:r>
          </a:p>
        </c:rich>
      </c:tx>
      <c:layout>
        <c:manualLayout>
          <c:xMode val="edge"/>
          <c:yMode val="edge"/>
          <c:x val="0.35722305240773983"/>
          <c:y val="0.48074296310600206"/>
        </c:manualLayout>
      </c:layout>
      <c:overlay val="0"/>
      <c:spPr>
        <a:noFill/>
        <a:ln>
          <a:noFill/>
        </a:ln>
        <a:effectLst/>
      </c:spPr>
      <c:txPr>
        <a:bodyPr rot="0" spcFirstLastPara="1" vertOverflow="ellipsis" vert="horz" wrap="square" anchor="ctr" anchorCtr="1"/>
        <a:lstStyle/>
        <a:p>
          <a:pPr>
            <a:defRPr sz="1600" b="1" i="0" u="none" strike="noStrike" kern="1200" cap="all" spc="50" baseline="0">
              <a:solidFill>
                <a:schemeClr val="tx1">
                  <a:lumMod val="65000"/>
                  <a:lumOff val="35000"/>
                </a:schemeClr>
              </a:solidFill>
              <a:latin typeface="+mn-lt"/>
              <a:ea typeface="+mn-ea"/>
              <a:cs typeface="+mn-cs"/>
            </a:defRPr>
          </a:pPr>
          <a:endParaRPr lang="ja-JP"/>
        </a:p>
      </c:txPr>
    </c:title>
    <c:autoTitleDeleted val="0"/>
    <c:plotArea>
      <c:layout>
        <c:manualLayout>
          <c:layoutTarget val="inner"/>
          <c:xMode val="edge"/>
          <c:yMode val="edge"/>
          <c:x val="0.14354687709447217"/>
          <c:y val="0.23946805327210133"/>
          <c:w val="0.75782410801790911"/>
          <c:h val="0.67993011122735969"/>
        </c:manualLayout>
      </c:layout>
      <c:doughnutChart>
        <c:varyColors val="1"/>
        <c:ser>
          <c:idx val="0"/>
          <c:order val="0"/>
          <c:tx>
            <c:strRef>
              <c:f>Sheet1!$B$1</c:f>
              <c:strCache>
                <c:ptCount val="1"/>
                <c:pt idx="0">
                  <c:v>生きがい今回</c:v>
                </c:pt>
              </c:strCache>
            </c:strRef>
          </c:tx>
          <c:dPt>
            <c:idx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677A-4A2E-B6B6-3FBB35B0697A}"/>
              </c:ext>
            </c:extLst>
          </c:dPt>
          <c:dPt>
            <c:idx val="1"/>
            <c:bubble3D val="0"/>
            <c:spPr>
              <a:solidFill>
                <a:schemeClr val="accent2"/>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677A-4A2E-B6B6-3FBB35B0697A}"/>
              </c:ext>
            </c:extLst>
          </c:dPt>
          <c:dPt>
            <c:idx val="2"/>
            <c:bubble3D val="0"/>
            <c:spPr>
              <a:solidFill>
                <a:schemeClr val="accent3"/>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5-677A-4A2E-B6B6-3FBB35B0697A}"/>
              </c:ext>
            </c:extLst>
          </c:dPt>
          <c:dLbls>
            <c:numFmt formatCode="General" sourceLinked="0"/>
            <c:spPr>
              <a:solidFill>
                <a:schemeClr val="lt1"/>
              </a:solidFill>
              <a:ln>
                <a:solidFill>
                  <a:schemeClr val="dk1">
                    <a:lumMod val="25000"/>
                    <a:lumOff val="75000"/>
                  </a:schemeClr>
                </a:solidFill>
              </a:ln>
              <a:effectLst/>
            </c:spPr>
            <c:txPr>
              <a:bodyPr rot="0" spcFirstLastPara="1" vertOverflow="clip" horzOverflow="clip" vert="horz" wrap="square" lIns="38100" tIns="19050" rIns="38100" bIns="19050" anchor="ctr" anchorCtr="1">
                <a:spAutoFit/>
              </a:bodyPr>
              <a:lstStyle/>
              <a:p>
                <a:pPr>
                  <a:defRPr sz="1197" b="0" i="0" u="none" strike="noStrike" kern="1200" baseline="0">
                    <a:solidFill>
                      <a:schemeClr val="dk1">
                        <a:lumMod val="65000"/>
                        <a:lumOff val="35000"/>
                      </a:schemeClr>
                    </a:solidFill>
                    <a:latin typeface="+mn-lt"/>
                    <a:ea typeface="+mn-ea"/>
                    <a:cs typeface="+mn-cs"/>
                  </a:defRPr>
                </a:pPr>
                <a:endParaRPr lang="ja-JP"/>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spPr xmlns:c15="http://schemas.microsoft.com/office/drawing/2012/chart">
                  <a:prstGeom prst="rect">
                    <a:avLst/>
                  </a:prstGeom>
                  <a:noFill/>
                  <a:ln>
                    <a:noFill/>
                  </a:ln>
                </c15:spPr>
              </c:ext>
            </c:extLst>
          </c:dLbls>
          <c:cat>
            <c:strRef>
              <c:f>Sheet1!$A$2:$A$4</c:f>
              <c:strCache>
                <c:ptCount val="3"/>
                <c:pt idx="0">
                  <c:v>趣味あり</c:v>
                </c:pt>
                <c:pt idx="1">
                  <c:v>思いつかない</c:v>
                </c:pt>
                <c:pt idx="2">
                  <c:v>不明</c:v>
                </c:pt>
              </c:strCache>
            </c:strRef>
          </c:cat>
          <c:val>
            <c:numRef>
              <c:f>Sheet1!$B$2:$B$4</c:f>
              <c:numCache>
                <c:formatCode>General</c:formatCode>
                <c:ptCount val="3"/>
                <c:pt idx="0">
                  <c:v>0.55900000000000005</c:v>
                </c:pt>
                <c:pt idx="1">
                  <c:v>0.39500000000000002</c:v>
                </c:pt>
                <c:pt idx="2">
                  <c:v>4.5999999999999999E-2</c:v>
                </c:pt>
              </c:numCache>
            </c:numRef>
          </c:val>
          <c:extLst>
            <c:ext xmlns:c16="http://schemas.microsoft.com/office/drawing/2014/chart" uri="{C3380CC4-5D6E-409C-BE32-E72D297353CC}">
              <c16:uniqueId val="{00000006-677A-4A2E-B6B6-3FBB35B0697A}"/>
            </c:ext>
          </c:extLst>
        </c:ser>
        <c:dLbls>
          <c:showLegendKey val="0"/>
          <c:showVal val="0"/>
          <c:showCatName val="0"/>
          <c:showSerName val="0"/>
          <c:showPercent val="1"/>
          <c:showBubbleSize val="0"/>
          <c:showLeaderLines val="1"/>
        </c:dLbls>
        <c:firstSliceAng val="0"/>
        <c:holeSize val="5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cap="all" spc="50" baseline="0">
                <a:solidFill>
                  <a:schemeClr val="tx1">
                    <a:lumMod val="65000"/>
                    <a:lumOff val="35000"/>
                  </a:schemeClr>
                </a:solidFill>
                <a:latin typeface="+mn-lt"/>
                <a:ea typeface="+mn-ea"/>
                <a:cs typeface="+mn-cs"/>
              </a:defRPr>
            </a:pPr>
            <a:r>
              <a:rPr lang="ja-JP" sz="1600"/>
              <a:t>趣味</a:t>
            </a:r>
            <a:endParaRPr lang="en-US" sz="1600"/>
          </a:p>
          <a:p>
            <a:pPr>
              <a:defRPr sz="1600"/>
            </a:pPr>
            <a:r>
              <a:rPr lang="ja-JP" sz="1600"/>
              <a:t>前回</a:t>
            </a:r>
          </a:p>
        </c:rich>
      </c:tx>
      <c:layout>
        <c:manualLayout>
          <c:xMode val="edge"/>
          <c:yMode val="edge"/>
          <c:x val="0.41555176161469903"/>
          <c:y val="0.48525106206551855"/>
        </c:manualLayout>
      </c:layout>
      <c:overlay val="0"/>
      <c:spPr>
        <a:noFill/>
        <a:ln>
          <a:noFill/>
        </a:ln>
        <a:effectLst/>
      </c:spPr>
      <c:txPr>
        <a:bodyPr rot="0" spcFirstLastPara="1" vertOverflow="ellipsis" vert="horz" wrap="square" anchor="ctr" anchorCtr="1"/>
        <a:lstStyle/>
        <a:p>
          <a:pPr>
            <a:defRPr sz="1600" b="1" i="0" u="none" strike="noStrike" kern="1200" cap="all" spc="50" baseline="0">
              <a:solidFill>
                <a:schemeClr val="tx1">
                  <a:lumMod val="65000"/>
                  <a:lumOff val="35000"/>
                </a:schemeClr>
              </a:solidFill>
              <a:latin typeface="+mn-lt"/>
              <a:ea typeface="+mn-ea"/>
              <a:cs typeface="+mn-cs"/>
            </a:defRPr>
          </a:pPr>
          <a:endParaRPr lang="ja-JP"/>
        </a:p>
      </c:txPr>
    </c:title>
    <c:autoTitleDeleted val="0"/>
    <c:plotArea>
      <c:layout>
        <c:manualLayout>
          <c:layoutTarget val="inner"/>
          <c:xMode val="edge"/>
          <c:yMode val="edge"/>
          <c:x val="0.14354687709447217"/>
          <c:y val="0.23946805327210133"/>
          <c:w val="0.75782410801790911"/>
          <c:h val="0.67993011122735969"/>
        </c:manualLayout>
      </c:layout>
      <c:doughnutChart>
        <c:varyColors val="1"/>
        <c:ser>
          <c:idx val="0"/>
          <c:order val="0"/>
          <c:tx>
            <c:strRef>
              <c:f>Sheet1!$B$1</c:f>
              <c:strCache>
                <c:ptCount val="1"/>
                <c:pt idx="0">
                  <c:v>趣味前回</c:v>
                </c:pt>
              </c:strCache>
            </c:strRef>
          </c:tx>
          <c:dPt>
            <c:idx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C5AB-4E7B-A9D5-5DBEC44AB09E}"/>
              </c:ext>
            </c:extLst>
          </c:dPt>
          <c:dPt>
            <c:idx val="1"/>
            <c:bubble3D val="0"/>
            <c:spPr>
              <a:solidFill>
                <a:schemeClr val="accent2"/>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C5AB-4E7B-A9D5-5DBEC44AB09E}"/>
              </c:ext>
            </c:extLst>
          </c:dPt>
          <c:dPt>
            <c:idx val="2"/>
            <c:bubble3D val="0"/>
            <c:spPr>
              <a:solidFill>
                <a:schemeClr val="accent3"/>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5-C5AB-4E7B-A9D5-5DBEC44AB09E}"/>
              </c:ext>
            </c:extLst>
          </c:dPt>
          <c:dLbls>
            <c:numFmt formatCode="General" sourceLinked="0"/>
            <c:spPr>
              <a:solidFill>
                <a:schemeClr val="lt1"/>
              </a:solidFill>
              <a:ln>
                <a:solidFill>
                  <a:schemeClr val="dk1">
                    <a:lumMod val="25000"/>
                    <a:lumOff val="75000"/>
                  </a:schemeClr>
                </a:solidFill>
              </a:ln>
              <a:effectLst/>
            </c:spPr>
            <c:txPr>
              <a:bodyPr rot="0" spcFirstLastPara="1" vertOverflow="clip" horzOverflow="clip" vert="horz" wrap="square" lIns="38100" tIns="19050" rIns="38100" bIns="19050" anchor="ctr" anchorCtr="1">
                <a:spAutoFit/>
              </a:bodyPr>
              <a:lstStyle/>
              <a:p>
                <a:pPr>
                  <a:defRPr sz="1197" b="0" i="0" u="none" strike="noStrike" kern="1200" baseline="0">
                    <a:solidFill>
                      <a:schemeClr val="dk1">
                        <a:lumMod val="65000"/>
                        <a:lumOff val="35000"/>
                      </a:schemeClr>
                    </a:solidFill>
                    <a:latin typeface="+mn-lt"/>
                    <a:ea typeface="+mn-ea"/>
                    <a:cs typeface="+mn-cs"/>
                  </a:defRPr>
                </a:pPr>
                <a:endParaRPr lang="ja-JP"/>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spPr xmlns:c15="http://schemas.microsoft.com/office/drawing/2012/chart">
                  <a:prstGeom prst="rect">
                    <a:avLst/>
                  </a:prstGeom>
                  <a:noFill/>
                  <a:ln>
                    <a:noFill/>
                  </a:ln>
                </c15:spPr>
              </c:ext>
            </c:extLst>
          </c:dLbls>
          <c:cat>
            <c:strRef>
              <c:f>Sheet1!$A$2:$A$4</c:f>
              <c:strCache>
                <c:ptCount val="3"/>
                <c:pt idx="0">
                  <c:v>趣味あり</c:v>
                </c:pt>
                <c:pt idx="1">
                  <c:v>思いつかない</c:v>
                </c:pt>
                <c:pt idx="2">
                  <c:v>不明</c:v>
                </c:pt>
              </c:strCache>
            </c:strRef>
          </c:cat>
          <c:val>
            <c:numRef>
              <c:f>Sheet1!$B$2:$B$4</c:f>
              <c:numCache>
                <c:formatCode>General</c:formatCode>
                <c:ptCount val="3"/>
                <c:pt idx="0">
                  <c:v>0.85</c:v>
                </c:pt>
                <c:pt idx="1">
                  <c:v>0.12</c:v>
                </c:pt>
                <c:pt idx="2">
                  <c:v>0.03</c:v>
                </c:pt>
              </c:numCache>
            </c:numRef>
          </c:val>
          <c:extLst>
            <c:ext xmlns:c16="http://schemas.microsoft.com/office/drawing/2014/chart" uri="{C3380CC4-5D6E-409C-BE32-E72D297353CC}">
              <c16:uniqueId val="{00000006-C5AB-4E7B-A9D5-5DBEC44AB09E}"/>
            </c:ext>
          </c:extLst>
        </c:ser>
        <c:dLbls>
          <c:showLegendKey val="0"/>
          <c:showVal val="0"/>
          <c:showCatName val="0"/>
          <c:showSerName val="0"/>
          <c:showPercent val="1"/>
          <c:showBubbleSize val="0"/>
          <c:showLeaderLines val="1"/>
        </c:dLbls>
        <c:firstSliceAng val="0"/>
        <c:holeSize val="5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cap="all" spc="50" baseline="0">
                <a:solidFill>
                  <a:schemeClr val="tx1">
                    <a:lumMod val="65000"/>
                    <a:lumOff val="35000"/>
                  </a:schemeClr>
                </a:solidFill>
                <a:latin typeface="+mn-lt"/>
                <a:ea typeface="+mn-ea"/>
                <a:cs typeface="+mn-cs"/>
              </a:defRPr>
            </a:pPr>
            <a:r>
              <a:rPr lang="ja-JP" sz="1600"/>
              <a:t>趣味</a:t>
            </a:r>
            <a:endParaRPr lang="en-US" sz="1600"/>
          </a:p>
          <a:p>
            <a:pPr>
              <a:defRPr sz="1600"/>
            </a:pPr>
            <a:r>
              <a:rPr lang="ja-JP" sz="1600"/>
              <a:t>今回</a:t>
            </a:r>
          </a:p>
        </c:rich>
      </c:tx>
      <c:layout>
        <c:manualLayout>
          <c:xMode val="edge"/>
          <c:yMode val="edge"/>
          <c:x val="0.42085437154260441"/>
          <c:y val="0.48074296310600206"/>
        </c:manualLayout>
      </c:layout>
      <c:overlay val="0"/>
      <c:spPr>
        <a:noFill/>
        <a:ln>
          <a:noFill/>
        </a:ln>
        <a:effectLst/>
      </c:spPr>
      <c:txPr>
        <a:bodyPr rot="0" spcFirstLastPara="1" vertOverflow="ellipsis" vert="horz" wrap="square" anchor="ctr" anchorCtr="1"/>
        <a:lstStyle/>
        <a:p>
          <a:pPr>
            <a:defRPr sz="1600" b="1" i="0" u="none" strike="noStrike" kern="1200" cap="all" spc="50" baseline="0">
              <a:solidFill>
                <a:schemeClr val="tx1">
                  <a:lumMod val="65000"/>
                  <a:lumOff val="35000"/>
                </a:schemeClr>
              </a:solidFill>
              <a:latin typeface="+mn-lt"/>
              <a:ea typeface="+mn-ea"/>
              <a:cs typeface="+mn-cs"/>
            </a:defRPr>
          </a:pPr>
          <a:endParaRPr lang="ja-JP"/>
        </a:p>
      </c:txPr>
    </c:title>
    <c:autoTitleDeleted val="0"/>
    <c:plotArea>
      <c:layout>
        <c:manualLayout>
          <c:layoutTarget val="inner"/>
          <c:xMode val="edge"/>
          <c:yMode val="edge"/>
          <c:x val="0.14354687709447217"/>
          <c:y val="0.23946805327210133"/>
          <c:w val="0.75782410801790911"/>
          <c:h val="0.67993011122735969"/>
        </c:manualLayout>
      </c:layout>
      <c:doughnutChart>
        <c:varyColors val="1"/>
        <c:ser>
          <c:idx val="0"/>
          <c:order val="0"/>
          <c:tx>
            <c:strRef>
              <c:f>Sheet1!$B$1</c:f>
              <c:strCache>
                <c:ptCount val="1"/>
                <c:pt idx="0">
                  <c:v>趣味前回</c:v>
                </c:pt>
              </c:strCache>
            </c:strRef>
          </c:tx>
          <c:dPt>
            <c:idx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4CE8-429F-AB75-85D80E19AB3B}"/>
              </c:ext>
            </c:extLst>
          </c:dPt>
          <c:dPt>
            <c:idx val="1"/>
            <c:bubble3D val="0"/>
            <c:spPr>
              <a:solidFill>
                <a:schemeClr val="accent2"/>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4CE8-429F-AB75-85D80E19AB3B}"/>
              </c:ext>
            </c:extLst>
          </c:dPt>
          <c:dPt>
            <c:idx val="2"/>
            <c:bubble3D val="0"/>
            <c:spPr>
              <a:solidFill>
                <a:schemeClr val="accent3"/>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5-4CE8-429F-AB75-85D80E19AB3B}"/>
              </c:ext>
            </c:extLst>
          </c:dPt>
          <c:dLbls>
            <c:numFmt formatCode="General" sourceLinked="0"/>
            <c:spPr>
              <a:solidFill>
                <a:schemeClr val="lt1"/>
              </a:solidFill>
              <a:ln>
                <a:solidFill>
                  <a:schemeClr val="dk1">
                    <a:lumMod val="25000"/>
                    <a:lumOff val="75000"/>
                  </a:schemeClr>
                </a:solidFill>
              </a:ln>
              <a:effectLst/>
            </c:spPr>
            <c:txPr>
              <a:bodyPr rot="0" spcFirstLastPara="1" vertOverflow="clip" horzOverflow="clip" vert="horz" wrap="square" lIns="38100" tIns="19050" rIns="38100" bIns="19050" anchor="ctr" anchorCtr="1">
                <a:spAutoFit/>
              </a:bodyPr>
              <a:lstStyle/>
              <a:p>
                <a:pPr>
                  <a:defRPr sz="1197" b="0" i="0" u="none" strike="noStrike" kern="1200" baseline="0">
                    <a:solidFill>
                      <a:schemeClr val="dk1">
                        <a:lumMod val="65000"/>
                        <a:lumOff val="35000"/>
                      </a:schemeClr>
                    </a:solidFill>
                    <a:latin typeface="+mn-lt"/>
                    <a:ea typeface="+mn-ea"/>
                    <a:cs typeface="+mn-cs"/>
                  </a:defRPr>
                </a:pPr>
                <a:endParaRPr lang="ja-JP"/>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spPr xmlns:c15="http://schemas.microsoft.com/office/drawing/2012/chart">
                  <a:prstGeom prst="rect">
                    <a:avLst/>
                  </a:prstGeom>
                  <a:noFill/>
                  <a:ln>
                    <a:noFill/>
                  </a:ln>
                </c15:spPr>
              </c:ext>
            </c:extLst>
          </c:dLbls>
          <c:cat>
            <c:strRef>
              <c:f>Sheet1!$A$2:$A$4</c:f>
              <c:strCache>
                <c:ptCount val="3"/>
                <c:pt idx="0">
                  <c:v>趣味あり</c:v>
                </c:pt>
                <c:pt idx="1">
                  <c:v>思いつかない</c:v>
                </c:pt>
                <c:pt idx="2">
                  <c:v>不明</c:v>
                </c:pt>
              </c:strCache>
            </c:strRef>
          </c:cat>
          <c:val>
            <c:numRef>
              <c:f>Sheet1!$B$2:$B$4</c:f>
              <c:numCache>
                <c:formatCode>General</c:formatCode>
                <c:ptCount val="3"/>
                <c:pt idx="0">
                  <c:v>0.79900000000000004</c:v>
                </c:pt>
                <c:pt idx="1">
                  <c:v>0.191</c:v>
                </c:pt>
                <c:pt idx="2">
                  <c:v>1.0999999999999999E-2</c:v>
                </c:pt>
              </c:numCache>
            </c:numRef>
          </c:val>
          <c:extLst>
            <c:ext xmlns:c16="http://schemas.microsoft.com/office/drawing/2014/chart" uri="{C3380CC4-5D6E-409C-BE32-E72D297353CC}">
              <c16:uniqueId val="{00000006-4CE8-429F-AB75-85D80E19AB3B}"/>
            </c:ext>
          </c:extLst>
        </c:ser>
        <c:dLbls>
          <c:showLegendKey val="0"/>
          <c:showVal val="0"/>
          <c:showCatName val="0"/>
          <c:showSerName val="0"/>
          <c:showPercent val="1"/>
          <c:showBubbleSize val="0"/>
          <c:showLeaderLines val="1"/>
        </c:dLbls>
        <c:firstSliceAng val="0"/>
        <c:holeSize val="5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cap="all" spc="50" baseline="0">
                <a:solidFill>
                  <a:schemeClr val="tx1">
                    <a:lumMod val="65000"/>
                    <a:lumOff val="35000"/>
                  </a:schemeClr>
                </a:solidFill>
                <a:latin typeface="+mn-lt"/>
                <a:ea typeface="+mn-ea"/>
                <a:cs typeface="+mn-cs"/>
              </a:defRPr>
            </a:pPr>
            <a:r>
              <a:rPr lang="ja-JP" sz="1600"/>
              <a:t>生きがい</a:t>
            </a:r>
            <a:endParaRPr lang="en-US" sz="1600"/>
          </a:p>
          <a:p>
            <a:pPr>
              <a:defRPr sz="1600"/>
            </a:pPr>
            <a:r>
              <a:rPr lang="ja-JP" sz="1600"/>
              <a:t>前回</a:t>
            </a:r>
          </a:p>
        </c:rich>
      </c:tx>
      <c:layout>
        <c:manualLayout>
          <c:xMode val="edge"/>
          <c:yMode val="edge"/>
          <c:x val="0.3413152226240237"/>
          <c:y val="0.48525106206551855"/>
        </c:manualLayout>
      </c:layout>
      <c:overlay val="0"/>
      <c:spPr>
        <a:noFill/>
        <a:ln>
          <a:noFill/>
        </a:ln>
        <a:effectLst/>
      </c:spPr>
      <c:txPr>
        <a:bodyPr rot="0" spcFirstLastPara="1" vertOverflow="ellipsis" vert="horz" wrap="square" anchor="ctr" anchorCtr="1"/>
        <a:lstStyle/>
        <a:p>
          <a:pPr>
            <a:defRPr sz="1600" b="1" i="0" u="none" strike="noStrike" kern="1200" cap="all" spc="50" baseline="0">
              <a:solidFill>
                <a:schemeClr val="tx1">
                  <a:lumMod val="65000"/>
                  <a:lumOff val="35000"/>
                </a:schemeClr>
              </a:solidFill>
              <a:latin typeface="+mn-lt"/>
              <a:ea typeface="+mn-ea"/>
              <a:cs typeface="+mn-cs"/>
            </a:defRPr>
          </a:pPr>
          <a:endParaRPr lang="ja-JP"/>
        </a:p>
      </c:txPr>
    </c:title>
    <c:autoTitleDeleted val="0"/>
    <c:plotArea>
      <c:layout>
        <c:manualLayout>
          <c:layoutTarget val="inner"/>
          <c:xMode val="edge"/>
          <c:yMode val="edge"/>
          <c:x val="0.14354687709447217"/>
          <c:y val="0.23946805327210133"/>
          <c:w val="0.75782410801790911"/>
          <c:h val="0.67993011122735969"/>
        </c:manualLayout>
      </c:layout>
      <c:doughnutChart>
        <c:varyColors val="1"/>
        <c:ser>
          <c:idx val="0"/>
          <c:order val="0"/>
          <c:tx>
            <c:strRef>
              <c:f>Sheet1!$B$1</c:f>
              <c:strCache>
                <c:ptCount val="1"/>
                <c:pt idx="0">
                  <c:v>生きがい前回</c:v>
                </c:pt>
              </c:strCache>
            </c:strRef>
          </c:tx>
          <c:dPt>
            <c:idx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7998-43DA-918C-F770D7118FC0}"/>
              </c:ext>
            </c:extLst>
          </c:dPt>
          <c:dPt>
            <c:idx val="1"/>
            <c:bubble3D val="0"/>
            <c:spPr>
              <a:solidFill>
                <a:schemeClr val="accent2"/>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7998-43DA-918C-F770D7118FC0}"/>
              </c:ext>
            </c:extLst>
          </c:dPt>
          <c:dPt>
            <c:idx val="2"/>
            <c:bubble3D val="0"/>
            <c:spPr>
              <a:solidFill>
                <a:schemeClr val="accent3"/>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5-7998-43DA-918C-F770D7118FC0}"/>
              </c:ext>
            </c:extLst>
          </c:dPt>
          <c:dLbls>
            <c:numFmt formatCode="General" sourceLinked="0"/>
            <c:spPr>
              <a:solidFill>
                <a:schemeClr val="lt1"/>
              </a:solidFill>
              <a:ln>
                <a:solidFill>
                  <a:schemeClr val="dk1">
                    <a:lumMod val="25000"/>
                    <a:lumOff val="75000"/>
                  </a:schemeClr>
                </a:solidFill>
              </a:ln>
              <a:effectLst/>
            </c:spPr>
            <c:txPr>
              <a:bodyPr rot="0" spcFirstLastPara="1" vertOverflow="clip" horzOverflow="clip" vert="horz" wrap="square" lIns="38100" tIns="19050" rIns="38100" bIns="19050" anchor="ctr" anchorCtr="1">
                <a:spAutoFit/>
              </a:bodyPr>
              <a:lstStyle/>
              <a:p>
                <a:pPr>
                  <a:defRPr sz="1197" b="0" i="0" u="none" strike="noStrike" kern="1200" baseline="0">
                    <a:solidFill>
                      <a:schemeClr val="dk1">
                        <a:lumMod val="65000"/>
                        <a:lumOff val="35000"/>
                      </a:schemeClr>
                    </a:solidFill>
                    <a:latin typeface="+mn-lt"/>
                    <a:ea typeface="+mn-ea"/>
                    <a:cs typeface="+mn-cs"/>
                  </a:defRPr>
                </a:pPr>
                <a:endParaRPr lang="ja-JP"/>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spPr xmlns:c15="http://schemas.microsoft.com/office/drawing/2012/chart">
                  <a:prstGeom prst="rect">
                    <a:avLst/>
                  </a:prstGeom>
                  <a:noFill/>
                  <a:ln>
                    <a:noFill/>
                  </a:ln>
                </c15:spPr>
              </c:ext>
            </c:extLst>
          </c:dLbls>
          <c:cat>
            <c:strRef>
              <c:f>Sheet1!$A$2:$A$4</c:f>
              <c:strCache>
                <c:ptCount val="3"/>
                <c:pt idx="0">
                  <c:v>趣味あり</c:v>
                </c:pt>
                <c:pt idx="1">
                  <c:v>思いつかない</c:v>
                </c:pt>
                <c:pt idx="2">
                  <c:v>不明</c:v>
                </c:pt>
              </c:strCache>
            </c:strRef>
          </c:cat>
          <c:val>
            <c:numRef>
              <c:f>Sheet1!$B$2:$B$4</c:f>
              <c:numCache>
                <c:formatCode>General</c:formatCode>
                <c:ptCount val="3"/>
                <c:pt idx="0">
                  <c:v>0.748</c:v>
                </c:pt>
                <c:pt idx="1">
                  <c:v>0.218</c:v>
                </c:pt>
                <c:pt idx="2">
                  <c:v>3.4000000000000002E-2</c:v>
                </c:pt>
              </c:numCache>
            </c:numRef>
          </c:val>
          <c:extLst>
            <c:ext xmlns:c16="http://schemas.microsoft.com/office/drawing/2014/chart" uri="{C3380CC4-5D6E-409C-BE32-E72D297353CC}">
              <c16:uniqueId val="{00000006-7998-43DA-918C-F770D7118FC0}"/>
            </c:ext>
          </c:extLst>
        </c:ser>
        <c:dLbls>
          <c:showLegendKey val="0"/>
          <c:showVal val="0"/>
          <c:showCatName val="0"/>
          <c:showSerName val="0"/>
          <c:showPercent val="1"/>
          <c:showBubbleSize val="0"/>
          <c:showLeaderLines val="1"/>
        </c:dLbls>
        <c:firstSliceAng val="0"/>
        <c:holeSize val="5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cap="all" spc="50" baseline="0">
                <a:solidFill>
                  <a:schemeClr val="tx1">
                    <a:lumMod val="65000"/>
                    <a:lumOff val="35000"/>
                  </a:schemeClr>
                </a:solidFill>
                <a:latin typeface="+mn-lt"/>
                <a:ea typeface="+mn-ea"/>
                <a:cs typeface="+mn-cs"/>
              </a:defRPr>
            </a:pPr>
            <a:r>
              <a:rPr lang="ja-JP" sz="1600"/>
              <a:t>生きがい</a:t>
            </a:r>
            <a:endParaRPr lang="en-US" sz="1600"/>
          </a:p>
          <a:p>
            <a:pPr>
              <a:defRPr sz="1600"/>
            </a:pPr>
            <a:r>
              <a:rPr lang="ja-JP" sz="1600"/>
              <a:t>今回</a:t>
            </a:r>
          </a:p>
        </c:rich>
      </c:tx>
      <c:layout>
        <c:manualLayout>
          <c:xMode val="edge"/>
          <c:yMode val="edge"/>
          <c:x val="0.33601261269611826"/>
          <c:y val="0.48525106206551855"/>
        </c:manualLayout>
      </c:layout>
      <c:overlay val="0"/>
      <c:spPr>
        <a:noFill/>
        <a:ln>
          <a:noFill/>
        </a:ln>
        <a:effectLst/>
      </c:spPr>
      <c:txPr>
        <a:bodyPr rot="0" spcFirstLastPara="1" vertOverflow="ellipsis" vert="horz" wrap="square" anchor="ctr" anchorCtr="1"/>
        <a:lstStyle/>
        <a:p>
          <a:pPr>
            <a:defRPr sz="1600" b="1" i="0" u="none" strike="noStrike" kern="1200" cap="all" spc="50" baseline="0">
              <a:solidFill>
                <a:schemeClr val="tx1">
                  <a:lumMod val="65000"/>
                  <a:lumOff val="35000"/>
                </a:schemeClr>
              </a:solidFill>
              <a:latin typeface="+mn-lt"/>
              <a:ea typeface="+mn-ea"/>
              <a:cs typeface="+mn-cs"/>
            </a:defRPr>
          </a:pPr>
          <a:endParaRPr lang="ja-JP"/>
        </a:p>
      </c:txPr>
    </c:title>
    <c:autoTitleDeleted val="0"/>
    <c:plotArea>
      <c:layout>
        <c:manualLayout>
          <c:layoutTarget val="inner"/>
          <c:xMode val="edge"/>
          <c:yMode val="edge"/>
          <c:x val="0.14354687709447217"/>
          <c:y val="0.23946805327210133"/>
          <c:w val="0.75782410801790911"/>
          <c:h val="0.67993011122735969"/>
        </c:manualLayout>
      </c:layout>
      <c:doughnutChart>
        <c:varyColors val="1"/>
        <c:ser>
          <c:idx val="0"/>
          <c:order val="0"/>
          <c:tx>
            <c:strRef>
              <c:f>Sheet1!$B$1</c:f>
              <c:strCache>
                <c:ptCount val="1"/>
                <c:pt idx="0">
                  <c:v>生きがい今回</c:v>
                </c:pt>
              </c:strCache>
            </c:strRef>
          </c:tx>
          <c:dPt>
            <c:idx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B37F-4460-BB3F-7A3869F5A666}"/>
              </c:ext>
            </c:extLst>
          </c:dPt>
          <c:dPt>
            <c:idx val="1"/>
            <c:bubble3D val="0"/>
            <c:spPr>
              <a:solidFill>
                <a:schemeClr val="accent2"/>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B37F-4460-BB3F-7A3869F5A666}"/>
              </c:ext>
            </c:extLst>
          </c:dPt>
          <c:dPt>
            <c:idx val="2"/>
            <c:bubble3D val="0"/>
            <c:spPr>
              <a:solidFill>
                <a:schemeClr val="accent3"/>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5-B37F-4460-BB3F-7A3869F5A666}"/>
              </c:ext>
            </c:extLst>
          </c:dPt>
          <c:dLbls>
            <c:numFmt formatCode="General" sourceLinked="0"/>
            <c:spPr>
              <a:solidFill>
                <a:schemeClr val="lt1"/>
              </a:solidFill>
              <a:ln>
                <a:solidFill>
                  <a:schemeClr val="dk1">
                    <a:lumMod val="25000"/>
                    <a:lumOff val="75000"/>
                  </a:schemeClr>
                </a:solidFill>
              </a:ln>
              <a:effectLst/>
            </c:spPr>
            <c:txPr>
              <a:bodyPr rot="0" spcFirstLastPara="1" vertOverflow="clip" horzOverflow="clip" vert="horz" wrap="square" lIns="38100" tIns="19050" rIns="38100" bIns="19050" anchor="ctr" anchorCtr="1">
                <a:spAutoFit/>
              </a:bodyPr>
              <a:lstStyle/>
              <a:p>
                <a:pPr>
                  <a:defRPr sz="1197" b="0" i="0" u="none" strike="noStrike" kern="1200" baseline="0">
                    <a:solidFill>
                      <a:schemeClr val="dk1">
                        <a:lumMod val="65000"/>
                        <a:lumOff val="35000"/>
                      </a:schemeClr>
                    </a:solidFill>
                    <a:latin typeface="+mn-lt"/>
                    <a:ea typeface="+mn-ea"/>
                    <a:cs typeface="+mn-cs"/>
                  </a:defRPr>
                </a:pPr>
                <a:endParaRPr lang="ja-JP"/>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spPr xmlns:c15="http://schemas.microsoft.com/office/drawing/2012/chart">
                  <a:prstGeom prst="rect">
                    <a:avLst/>
                  </a:prstGeom>
                  <a:noFill/>
                  <a:ln>
                    <a:noFill/>
                  </a:ln>
                </c15:spPr>
              </c:ext>
            </c:extLst>
          </c:dLbls>
          <c:cat>
            <c:strRef>
              <c:f>Sheet1!$A$2:$A$4</c:f>
              <c:strCache>
                <c:ptCount val="3"/>
                <c:pt idx="0">
                  <c:v>趣味あり</c:v>
                </c:pt>
                <c:pt idx="1">
                  <c:v>思いつかない</c:v>
                </c:pt>
                <c:pt idx="2">
                  <c:v>不明</c:v>
                </c:pt>
              </c:strCache>
            </c:strRef>
          </c:cat>
          <c:val>
            <c:numRef>
              <c:f>Sheet1!$B$2:$B$4</c:f>
              <c:numCache>
                <c:formatCode>General</c:formatCode>
                <c:ptCount val="3"/>
                <c:pt idx="0">
                  <c:v>0.72399999999999998</c:v>
                </c:pt>
                <c:pt idx="1">
                  <c:v>0.26200000000000001</c:v>
                </c:pt>
                <c:pt idx="2">
                  <c:v>1.4999999999999999E-2</c:v>
                </c:pt>
              </c:numCache>
            </c:numRef>
          </c:val>
          <c:extLst>
            <c:ext xmlns:c16="http://schemas.microsoft.com/office/drawing/2014/chart" uri="{C3380CC4-5D6E-409C-BE32-E72D297353CC}">
              <c16:uniqueId val="{00000006-B37F-4460-BB3F-7A3869F5A666}"/>
            </c:ext>
          </c:extLst>
        </c:ser>
        <c:dLbls>
          <c:showLegendKey val="0"/>
          <c:showVal val="0"/>
          <c:showCatName val="0"/>
          <c:showSerName val="0"/>
          <c:showPercent val="1"/>
          <c:showBubbleSize val="0"/>
          <c:showLeaderLines val="1"/>
        </c:dLbls>
        <c:firstSliceAng val="0"/>
        <c:holeSize val="5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8">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charts/style1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37F6BBD-19F2-4E1F-A06D-1BE64F7346F1}"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kumimoji="1" lang="ja-JP" altLang="en-US"/>
        </a:p>
      </dgm:t>
    </dgm:pt>
    <dgm:pt modelId="{2E7D437A-A4B0-40D8-A31F-56456A9B4154}">
      <dgm:prSet phldrT="[テキスト]"/>
      <dgm:spPr/>
      <dgm:t>
        <a:bodyPr/>
        <a:lstStyle/>
        <a:p>
          <a:r>
            <a:rPr kumimoji="1" lang="ja-JP" altLang="en-US" dirty="0">
              <a:solidFill>
                <a:schemeClr val="bg1"/>
              </a:solidFill>
            </a:rPr>
            <a:t>外出頻度は回復！</a:t>
          </a:r>
          <a:endParaRPr kumimoji="1" lang="en-US" altLang="ja-JP" dirty="0">
            <a:solidFill>
              <a:schemeClr val="bg1"/>
            </a:solidFill>
          </a:endParaRPr>
        </a:p>
        <a:p>
          <a:r>
            <a:rPr kumimoji="1" lang="ja-JP" altLang="en-US" dirty="0">
              <a:solidFill>
                <a:schemeClr val="bg1"/>
              </a:solidFill>
            </a:rPr>
            <a:t>一方、趣味・生きがいがある方は減少傾向</a:t>
          </a:r>
        </a:p>
      </dgm:t>
    </dgm:pt>
    <dgm:pt modelId="{4CF00190-F0FA-4E54-8DB8-C6B15093CE51}" type="parTrans" cxnId="{04ABA506-D393-48BA-94AB-720B32CB6466}">
      <dgm:prSet/>
      <dgm:spPr/>
      <dgm:t>
        <a:bodyPr/>
        <a:lstStyle/>
        <a:p>
          <a:endParaRPr kumimoji="1" lang="ja-JP" altLang="en-US"/>
        </a:p>
      </dgm:t>
    </dgm:pt>
    <dgm:pt modelId="{5F26F177-9CEA-4CA3-AB62-EDDB5E6B5A30}" type="sibTrans" cxnId="{04ABA506-D393-48BA-94AB-720B32CB6466}">
      <dgm:prSet/>
      <dgm:spPr/>
      <dgm:t>
        <a:bodyPr/>
        <a:lstStyle/>
        <a:p>
          <a:endParaRPr kumimoji="1" lang="ja-JP" altLang="en-US"/>
        </a:p>
      </dgm:t>
    </dgm:pt>
    <dgm:pt modelId="{2FDAB443-5A86-4835-AFA5-131808E32A24}">
      <dgm:prSet phldrT="[テキスト]"/>
      <dgm:spPr/>
      <dgm:t>
        <a:bodyPr/>
        <a:lstStyle/>
        <a:p>
          <a:r>
            <a:rPr kumimoji="1" lang="ja-JP" altLang="en-US" dirty="0">
              <a:solidFill>
                <a:schemeClr val="bg1"/>
              </a:solidFill>
            </a:rPr>
            <a:t>認知症に対する施策の認知度の底上げを</a:t>
          </a:r>
          <a:endParaRPr kumimoji="1" lang="en-US" altLang="ja-JP" dirty="0">
            <a:solidFill>
              <a:schemeClr val="bg1"/>
            </a:solidFill>
          </a:endParaRPr>
        </a:p>
        <a:p>
          <a:r>
            <a:rPr kumimoji="1" lang="ja-JP" altLang="en-US" dirty="0">
              <a:solidFill>
                <a:schemeClr val="bg1"/>
              </a:solidFill>
            </a:rPr>
            <a:t>カギとなるのは「自分ごと」化</a:t>
          </a:r>
        </a:p>
      </dgm:t>
    </dgm:pt>
    <dgm:pt modelId="{FA2E5B94-12DC-4B09-8A56-61A3ECBBA106}" type="parTrans" cxnId="{4183D121-B7FA-4662-A97B-0D989308E026}">
      <dgm:prSet/>
      <dgm:spPr/>
      <dgm:t>
        <a:bodyPr/>
        <a:lstStyle/>
        <a:p>
          <a:endParaRPr kumimoji="1" lang="ja-JP" altLang="en-US"/>
        </a:p>
      </dgm:t>
    </dgm:pt>
    <dgm:pt modelId="{6A1DD5C9-9C4C-453E-8C7E-603F2852BC8F}" type="sibTrans" cxnId="{4183D121-B7FA-4662-A97B-0D989308E026}">
      <dgm:prSet/>
      <dgm:spPr/>
      <dgm:t>
        <a:bodyPr/>
        <a:lstStyle/>
        <a:p>
          <a:endParaRPr kumimoji="1" lang="ja-JP" altLang="en-US"/>
        </a:p>
      </dgm:t>
    </dgm:pt>
    <dgm:pt modelId="{9A5CF9F2-CD1B-466F-A46C-50DC3B33ED3E}">
      <dgm:prSet phldrT="[テキスト]"/>
      <dgm:spPr/>
      <dgm:t>
        <a:bodyPr/>
        <a:lstStyle/>
        <a:p>
          <a:r>
            <a:rPr kumimoji="1" lang="ja-JP" altLang="en-US" dirty="0">
              <a:solidFill>
                <a:schemeClr val="bg1"/>
              </a:solidFill>
            </a:rPr>
            <a:t>望むサービスは「在宅福祉サービス」と「介護施設の整備」の２強</a:t>
          </a:r>
          <a:endParaRPr kumimoji="1" lang="en-US" altLang="ja-JP" dirty="0">
            <a:solidFill>
              <a:schemeClr val="bg1"/>
            </a:solidFill>
          </a:endParaRPr>
        </a:p>
        <a:p>
          <a:r>
            <a:rPr kumimoji="1" lang="ja-JP" altLang="en-US" dirty="0">
              <a:solidFill>
                <a:schemeClr val="bg1"/>
              </a:solidFill>
            </a:rPr>
            <a:t>施設整備の今後は</a:t>
          </a:r>
          <a:endParaRPr kumimoji="1" lang="en-US" altLang="ja-JP" dirty="0">
            <a:solidFill>
              <a:schemeClr val="bg1"/>
            </a:solidFill>
          </a:endParaRPr>
        </a:p>
      </dgm:t>
    </dgm:pt>
    <dgm:pt modelId="{04991DDD-6814-4DC1-8F33-7869763D922F}" type="parTrans" cxnId="{C1ED5207-859D-46C7-A4F6-269E86F0944F}">
      <dgm:prSet/>
      <dgm:spPr/>
      <dgm:t>
        <a:bodyPr/>
        <a:lstStyle/>
        <a:p>
          <a:endParaRPr kumimoji="1" lang="ja-JP" altLang="en-US"/>
        </a:p>
      </dgm:t>
    </dgm:pt>
    <dgm:pt modelId="{6F93E599-56F6-4B43-9C67-A6BD106B660E}" type="sibTrans" cxnId="{C1ED5207-859D-46C7-A4F6-269E86F0944F}">
      <dgm:prSet/>
      <dgm:spPr/>
      <dgm:t>
        <a:bodyPr/>
        <a:lstStyle/>
        <a:p>
          <a:endParaRPr kumimoji="1" lang="ja-JP" altLang="en-US"/>
        </a:p>
      </dgm:t>
    </dgm:pt>
    <dgm:pt modelId="{6C57666D-566B-4C35-8CE5-E77E863318FD}" type="pres">
      <dgm:prSet presAssocID="{937F6BBD-19F2-4E1F-A06D-1BE64F7346F1}" presName="Name0" presStyleCnt="0">
        <dgm:presLayoutVars>
          <dgm:chMax val="7"/>
          <dgm:chPref val="7"/>
          <dgm:dir/>
        </dgm:presLayoutVars>
      </dgm:prSet>
      <dgm:spPr/>
    </dgm:pt>
    <dgm:pt modelId="{1101D6B5-15B4-4841-A678-2DBA32E3DFFF}" type="pres">
      <dgm:prSet presAssocID="{937F6BBD-19F2-4E1F-A06D-1BE64F7346F1}" presName="Name1" presStyleCnt="0"/>
      <dgm:spPr/>
    </dgm:pt>
    <dgm:pt modelId="{733D7B7F-C1B5-4613-8113-0B97BC811A6D}" type="pres">
      <dgm:prSet presAssocID="{937F6BBD-19F2-4E1F-A06D-1BE64F7346F1}" presName="cycle" presStyleCnt="0"/>
      <dgm:spPr/>
    </dgm:pt>
    <dgm:pt modelId="{63AFC95C-B700-4679-996A-07164A056DB1}" type="pres">
      <dgm:prSet presAssocID="{937F6BBD-19F2-4E1F-A06D-1BE64F7346F1}" presName="srcNode" presStyleLbl="node1" presStyleIdx="0" presStyleCnt="3"/>
      <dgm:spPr/>
    </dgm:pt>
    <dgm:pt modelId="{22EF6310-B54A-4D60-9B17-801DB7386FE9}" type="pres">
      <dgm:prSet presAssocID="{937F6BBD-19F2-4E1F-A06D-1BE64F7346F1}" presName="conn" presStyleLbl="parChTrans1D2" presStyleIdx="0" presStyleCnt="1"/>
      <dgm:spPr/>
    </dgm:pt>
    <dgm:pt modelId="{CE59892F-00DA-4D08-B090-404DF9815544}" type="pres">
      <dgm:prSet presAssocID="{937F6BBD-19F2-4E1F-A06D-1BE64F7346F1}" presName="extraNode" presStyleLbl="node1" presStyleIdx="0" presStyleCnt="3"/>
      <dgm:spPr/>
    </dgm:pt>
    <dgm:pt modelId="{C662916A-762E-4FB5-BD18-DBA46E5D1DB1}" type="pres">
      <dgm:prSet presAssocID="{937F6BBD-19F2-4E1F-A06D-1BE64F7346F1}" presName="dstNode" presStyleLbl="node1" presStyleIdx="0" presStyleCnt="3"/>
      <dgm:spPr/>
    </dgm:pt>
    <dgm:pt modelId="{D3FB2A68-9F9E-49B5-B689-31D0CCC55492}" type="pres">
      <dgm:prSet presAssocID="{2E7D437A-A4B0-40D8-A31F-56456A9B4154}" presName="text_1" presStyleLbl="node1" presStyleIdx="0" presStyleCnt="3">
        <dgm:presLayoutVars>
          <dgm:bulletEnabled val="1"/>
        </dgm:presLayoutVars>
      </dgm:prSet>
      <dgm:spPr/>
    </dgm:pt>
    <dgm:pt modelId="{C46E82D1-AA39-44B0-A4DF-0288611EB78B}" type="pres">
      <dgm:prSet presAssocID="{2E7D437A-A4B0-40D8-A31F-56456A9B4154}" presName="accent_1" presStyleCnt="0"/>
      <dgm:spPr/>
    </dgm:pt>
    <dgm:pt modelId="{D29D97F4-30EB-4033-A08A-CA584420D482}" type="pres">
      <dgm:prSet presAssocID="{2E7D437A-A4B0-40D8-A31F-56456A9B4154}" presName="accentRepeatNode" presStyleLbl="solidFgAcc1" presStyleIdx="0" presStyleCnt="3"/>
      <dgm:spPr/>
    </dgm:pt>
    <dgm:pt modelId="{AA4DDE02-3EFB-48B2-A787-CF34A08E7795}" type="pres">
      <dgm:prSet presAssocID="{2FDAB443-5A86-4835-AFA5-131808E32A24}" presName="text_2" presStyleLbl="node1" presStyleIdx="1" presStyleCnt="3">
        <dgm:presLayoutVars>
          <dgm:bulletEnabled val="1"/>
        </dgm:presLayoutVars>
      </dgm:prSet>
      <dgm:spPr/>
    </dgm:pt>
    <dgm:pt modelId="{A6F3DDCC-B5D1-418E-9C2F-65CA981235B7}" type="pres">
      <dgm:prSet presAssocID="{2FDAB443-5A86-4835-AFA5-131808E32A24}" presName="accent_2" presStyleCnt="0"/>
      <dgm:spPr/>
    </dgm:pt>
    <dgm:pt modelId="{45308B37-219B-4E8D-8B2E-0A75BF531358}" type="pres">
      <dgm:prSet presAssocID="{2FDAB443-5A86-4835-AFA5-131808E32A24}" presName="accentRepeatNode" presStyleLbl="solidFgAcc1" presStyleIdx="1" presStyleCnt="3"/>
      <dgm:spPr/>
    </dgm:pt>
    <dgm:pt modelId="{687D8EAD-9190-40BF-9168-DEE34E56D974}" type="pres">
      <dgm:prSet presAssocID="{9A5CF9F2-CD1B-466F-A46C-50DC3B33ED3E}" presName="text_3" presStyleLbl="node1" presStyleIdx="2" presStyleCnt="3">
        <dgm:presLayoutVars>
          <dgm:bulletEnabled val="1"/>
        </dgm:presLayoutVars>
      </dgm:prSet>
      <dgm:spPr/>
    </dgm:pt>
    <dgm:pt modelId="{C759D645-71FA-41FA-B9F3-FD29141EE274}" type="pres">
      <dgm:prSet presAssocID="{9A5CF9F2-CD1B-466F-A46C-50DC3B33ED3E}" presName="accent_3" presStyleCnt="0"/>
      <dgm:spPr/>
    </dgm:pt>
    <dgm:pt modelId="{50FC47BF-4019-4B92-AFFC-D96A352D2B11}" type="pres">
      <dgm:prSet presAssocID="{9A5CF9F2-CD1B-466F-A46C-50DC3B33ED3E}" presName="accentRepeatNode" presStyleLbl="solidFgAcc1" presStyleIdx="2" presStyleCnt="3"/>
      <dgm:spPr/>
    </dgm:pt>
  </dgm:ptLst>
  <dgm:cxnLst>
    <dgm:cxn modelId="{04ABA506-D393-48BA-94AB-720B32CB6466}" srcId="{937F6BBD-19F2-4E1F-A06D-1BE64F7346F1}" destId="{2E7D437A-A4B0-40D8-A31F-56456A9B4154}" srcOrd="0" destOrd="0" parTransId="{4CF00190-F0FA-4E54-8DB8-C6B15093CE51}" sibTransId="{5F26F177-9CEA-4CA3-AB62-EDDB5E6B5A30}"/>
    <dgm:cxn modelId="{C1ED5207-859D-46C7-A4F6-269E86F0944F}" srcId="{937F6BBD-19F2-4E1F-A06D-1BE64F7346F1}" destId="{9A5CF9F2-CD1B-466F-A46C-50DC3B33ED3E}" srcOrd="2" destOrd="0" parTransId="{04991DDD-6814-4DC1-8F33-7869763D922F}" sibTransId="{6F93E599-56F6-4B43-9C67-A6BD106B660E}"/>
    <dgm:cxn modelId="{FED1D01B-759D-45BE-BC2B-B92527B6BDB1}" type="presOf" srcId="{937F6BBD-19F2-4E1F-A06D-1BE64F7346F1}" destId="{6C57666D-566B-4C35-8CE5-E77E863318FD}" srcOrd="0" destOrd="0" presId="urn:microsoft.com/office/officeart/2008/layout/VerticalCurvedList"/>
    <dgm:cxn modelId="{4183D121-B7FA-4662-A97B-0D989308E026}" srcId="{937F6BBD-19F2-4E1F-A06D-1BE64F7346F1}" destId="{2FDAB443-5A86-4835-AFA5-131808E32A24}" srcOrd="1" destOrd="0" parTransId="{FA2E5B94-12DC-4B09-8A56-61A3ECBBA106}" sibTransId="{6A1DD5C9-9C4C-453E-8C7E-603F2852BC8F}"/>
    <dgm:cxn modelId="{7CD34A2D-996E-451D-9578-0BEBD18DA46A}" type="presOf" srcId="{9A5CF9F2-CD1B-466F-A46C-50DC3B33ED3E}" destId="{687D8EAD-9190-40BF-9168-DEE34E56D974}" srcOrd="0" destOrd="0" presId="urn:microsoft.com/office/officeart/2008/layout/VerticalCurvedList"/>
    <dgm:cxn modelId="{D355D885-7EA0-4E06-A2E7-48B8A6A76404}" type="presOf" srcId="{2E7D437A-A4B0-40D8-A31F-56456A9B4154}" destId="{D3FB2A68-9F9E-49B5-B689-31D0CCC55492}" srcOrd="0" destOrd="0" presId="urn:microsoft.com/office/officeart/2008/layout/VerticalCurvedList"/>
    <dgm:cxn modelId="{D5BCCEA8-0FDB-4D7C-BFE2-0372FC53121B}" type="presOf" srcId="{5F26F177-9CEA-4CA3-AB62-EDDB5E6B5A30}" destId="{22EF6310-B54A-4D60-9B17-801DB7386FE9}" srcOrd="0" destOrd="0" presId="urn:microsoft.com/office/officeart/2008/layout/VerticalCurvedList"/>
    <dgm:cxn modelId="{771E65DB-EB02-4F51-917F-DACF3ED2092D}" type="presOf" srcId="{2FDAB443-5A86-4835-AFA5-131808E32A24}" destId="{AA4DDE02-3EFB-48B2-A787-CF34A08E7795}" srcOrd="0" destOrd="0" presId="urn:microsoft.com/office/officeart/2008/layout/VerticalCurvedList"/>
    <dgm:cxn modelId="{40673475-FC39-48F7-AF8F-68DB7DA89277}" type="presParOf" srcId="{6C57666D-566B-4C35-8CE5-E77E863318FD}" destId="{1101D6B5-15B4-4841-A678-2DBA32E3DFFF}" srcOrd="0" destOrd="0" presId="urn:microsoft.com/office/officeart/2008/layout/VerticalCurvedList"/>
    <dgm:cxn modelId="{BBEF1E0D-001A-44EE-9D35-DB2A86879CDB}" type="presParOf" srcId="{1101D6B5-15B4-4841-A678-2DBA32E3DFFF}" destId="{733D7B7F-C1B5-4613-8113-0B97BC811A6D}" srcOrd="0" destOrd="0" presId="urn:microsoft.com/office/officeart/2008/layout/VerticalCurvedList"/>
    <dgm:cxn modelId="{168B9B41-8A7B-4951-95A2-934165A30DDD}" type="presParOf" srcId="{733D7B7F-C1B5-4613-8113-0B97BC811A6D}" destId="{63AFC95C-B700-4679-996A-07164A056DB1}" srcOrd="0" destOrd="0" presId="urn:microsoft.com/office/officeart/2008/layout/VerticalCurvedList"/>
    <dgm:cxn modelId="{8D715677-4F03-4548-9DC0-0325C5FDAAC8}" type="presParOf" srcId="{733D7B7F-C1B5-4613-8113-0B97BC811A6D}" destId="{22EF6310-B54A-4D60-9B17-801DB7386FE9}" srcOrd="1" destOrd="0" presId="urn:microsoft.com/office/officeart/2008/layout/VerticalCurvedList"/>
    <dgm:cxn modelId="{D51A8F23-0039-45D8-91DD-2265E5CDD52A}" type="presParOf" srcId="{733D7B7F-C1B5-4613-8113-0B97BC811A6D}" destId="{CE59892F-00DA-4D08-B090-404DF9815544}" srcOrd="2" destOrd="0" presId="urn:microsoft.com/office/officeart/2008/layout/VerticalCurvedList"/>
    <dgm:cxn modelId="{8BD6EAB3-9A9D-42FB-931F-0FDB9DBAE73D}" type="presParOf" srcId="{733D7B7F-C1B5-4613-8113-0B97BC811A6D}" destId="{C662916A-762E-4FB5-BD18-DBA46E5D1DB1}" srcOrd="3" destOrd="0" presId="urn:microsoft.com/office/officeart/2008/layout/VerticalCurvedList"/>
    <dgm:cxn modelId="{A3178108-2751-4D45-9843-29D572DD4A6C}" type="presParOf" srcId="{1101D6B5-15B4-4841-A678-2DBA32E3DFFF}" destId="{D3FB2A68-9F9E-49B5-B689-31D0CCC55492}" srcOrd="1" destOrd="0" presId="urn:microsoft.com/office/officeart/2008/layout/VerticalCurvedList"/>
    <dgm:cxn modelId="{FD1BAA29-78DC-4B83-A5F7-3BC9905EBC85}" type="presParOf" srcId="{1101D6B5-15B4-4841-A678-2DBA32E3DFFF}" destId="{C46E82D1-AA39-44B0-A4DF-0288611EB78B}" srcOrd="2" destOrd="0" presId="urn:microsoft.com/office/officeart/2008/layout/VerticalCurvedList"/>
    <dgm:cxn modelId="{EE2E2CBF-1FB5-41ED-BC6E-E7424966C7C0}" type="presParOf" srcId="{C46E82D1-AA39-44B0-A4DF-0288611EB78B}" destId="{D29D97F4-30EB-4033-A08A-CA584420D482}" srcOrd="0" destOrd="0" presId="urn:microsoft.com/office/officeart/2008/layout/VerticalCurvedList"/>
    <dgm:cxn modelId="{BDCBBB5F-8A31-4B46-9162-B789F6EFD9FC}" type="presParOf" srcId="{1101D6B5-15B4-4841-A678-2DBA32E3DFFF}" destId="{AA4DDE02-3EFB-48B2-A787-CF34A08E7795}" srcOrd="3" destOrd="0" presId="urn:microsoft.com/office/officeart/2008/layout/VerticalCurvedList"/>
    <dgm:cxn modelId="{8C128F93-F310-4C01-9F4C-C832CD99B46E}" type="presParOf" srcId="{1101D6B5-15B4-4841-A678-2DBA32E3DFFF}" destId="{A6F3DDCC-B5D1-418E-9C2F-65CA981235B7}" srcOrd="4" destOrd="0" presId="urn:microsoft.com/office/officeart/2008/layout/VerticalCurvedList"/>
    <dgm:cxn modelId="{815C7E1D-4B8E-4B4A-95F3-253E37AC8D96}" type="presParOf" srcId="{A6F3DDCC-B5D1-418E-9C2F-65CA981235B7}" destId="{45308B37-219B-4E8D-8B2E-0A75BF531358}" srcOrd="0" destOrd="0" presId="urn:microsoft.com/office/officeart/2008/layout/VerticalCurvedList"/>
    <dgm:cxn modelId="{F6C7053D-63AB-4522-B272-541F89FE63DF}" type="presParOf" srcId="{1101D6B5-15B4-4841-A678-2DBA32E3DFFF}" destId="{687D8EAD-9190-40BF-9168-DEE34E56D974}" srcOrd="5" destOrd="0" presId="urn:microsoft.com/office/officeart/2008/layout/VerticalCurvedList"/>
    <dgm:cxn modelId="{7F304851-0A5D-4209-96EC-17A2F3CCA5B2}" type="presParOf" srcId="{1101D6B5-15B4-4841-A678-2DBA32E3DFFF}" destId="{C759D645-71FA-41FA-B9F3-FD29141EE274}" srcOrd="6" destOrd="0" presId="urn:microsoft.com/office/officeart/2008/layout/VerticalCurvedList"/>
    <dgm:cxn modelId="{10774A45-E1E5-40F9-80FD-CBB2C211A701}" type="presParOf" srcId="{C759D645-71FA-41FA-B9F3-FD29141EE274}" destId="{50FC47BF-4019-4B92-AFFC-D96A352D2B11}"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052407A-05CB-461A-9E64-6CB04C32E427}" type="doc">
      <dgm:prSet loTypeId="urn:microsoft.com/office/officeart/2005/8/layout/process2" loCatId="process" qsTypeId="urn:microsoft.com/office/officeart/2005/8/quickstyle/simple1" qsCatId="simple" csTypeId="urn:microsoft.com/office/officeart/2005/8/colors/accent1_2" csCatId="accent1" phldr="1"/>
      <dgm:spPr/>
    </dgm:pt>
    <dgm:pt modelId="{F30175E2-BD00-4277-A8B1-A6D72BCD49CE}">
      <dgm:prSet phldrT="[テキスト]" custT="1"/>
      <dgm:spPr>
        <a:solidFill>
          <a:schemeClr val="bg1">
            <a:alpha val="31000"/>
          </a:schemeClr>
        </a:solidFill>
        <a:ln>
          <a:solidFill>
            <a:schemeClr val="lt1">
              <a:hueOff val="0"/>
              <a:satOff val="0"/>
              <a:lumOff val="0"/>
              <a:alpha val="3000"/>
            </a:schemeClr>
          </a:solidFill>
        </a:ln>
      </dgm:spPr>
      <dgm:t>
        <a:bodyPr/>
        <a:lstStyle/>
        <a:p>
          <a:r>
            <a:rPr kumimoji="1" lang="ja-JP" sz="2000" dirty="0">
              <a:solidFill>
                <a:schemeClr val="tx1"/>
              </a:solidFill>
            </a:rPr>
            <a:t>自立の方で</a:t>
          </a:r>
          <a:r>
            <a:rPr kumimoji="1" lang="en-US" sz="2000" dirty="0">
              <a:solidFill>
                <a:schemeClr val="tx1"/>
              </a:solidFill>
            </a:rPr>
            <a:t>54.3</a:t>
          </a:r>
          <a:r>
            <a:rPr kumimoji="1" lang="ja-JP" sz="2000" dirty="0">
              <a:solidFill>
                <a:schemeClr val="tx1"/>
              </a:solidFill>
            </a:rPr>
            <a:t>％、要支援・要介護の方で</a:t>
          </a:r>
          <a:r>
            <a:rPr kumimoji="1" lang="en-US" sz="2000" dirty="0">
              <a:solidFill>
                <a:schemeClr val="tx1"/>
              </a:solidFill>
            </a:rPr>
            <a:t>44.7</a:t>
          </a:r>
          <a:r>
            <a:rPr kumimoji="1" lang="ja-JP" sz="2000" dirty="0">
              <a:solidFill>
                <a:schemeClr val="tx1"/>
              </a:solidFill>
            </a:rPr>
            <a:t>％が</a:t>
          </a:r>
          <a:endParaRPr kumimoji="1" lang="en-US" altLang="ja-JP" sz="2000" dirty="0">
            <a:solidFill>
              <a:schemeClr val="tx1"/>
            </a:solidFill>
          </a:endParaRPr>
        </a:p>
        <a:p>
          <a:r>
            <a:rPr kumimoji="1" lang="ja-JP" sz="2000" dirty="0">
              <a:solidFill>
                <a:schemeClr val="tx1"/>
              </a:solidFill>
            </a:rPr>
            <a:t>「認知症施策を推進しているまち」かどうか「わからない」</a:t>
          </a:r>
          <a:endParaRPr kumimoji="1" lang="ja-JP" altLang="en-US" sz="2000" dirty="0">
            <a:solidFill>
              <a:schemeClr val="tx1"/>
            </a:solidFill>
          </a:endParaRPr>
        </a:p>
      </dgm:t>
    </dgm:pt>
    <dgm:pt modelId="{39113ADB-1480-4BB8-9840-932A72D0440C}" type="parTrans" cxnId="{899897A3-7A2D-4839-9B34-DB1530FC29DF}">
      <dgm:prSet/>
      <dgm:spPr/>
      <dgm:t>
        <a:bodyPr/>
        <a:lstStyle/>
        <a:p>
          <a:endParaRPr kumimoji="1" lang="ja-JP" altLang="en-US"/>
        </a:p>
      </dgm:t>
    </dgm:pt>
    <dgm:pt modelId="{B22CB963-7DB0-4EFF-8FAE-D6D06EA3BA91}" type="sibTrans" cxnId="{899897A3-7A2D-4839-9B34-DB1530FC29DF}">
      <dgm:prSet/>
      <dgm:spPr/>
      <dgm:t>
        <a:bodyPr/>
        <a:lstStyle/>
        <a:p>
          <a:endParaRPr kumimoji="1" lang="ja-JP" altLang="en-US"/>
        </a:p>
      </dgm:t>
    </dgm:pt>
    <dgm:pt modelId="{E7A7CF30-CCAE-45E2-B2CE-1998336FAEC4}">
      <dgm:prSet phldrT="[テキスト]" custT="1"/>
      <dgm:spPr>
        <a:solidFill>
          <a:schemeClr val="bg1">
            <a:alpha val="31000"/>
          </a:schemeClr>
        </a:solidFill>
        <a:ln>
          <a:solidFill>
            <a:schemeClr val="lt1">
              <a:hueOff val="0"/>
              <a:satOff val="0"/>
              <a:lumOff val="0"/>
              <a:alpha val="3000"/>
            </a:schemeClr>
          </a:solidFill>
        </a:ln>
      </dgm:spPr>
      <dgm:t>
        <a:bodyPr/>
        <a:lstStyle/>
        <a:p>
          <a:r>
            <a:rPr kumimoji="1" lang="ja-JP" altLang="en-US" sz="2000" dirty="0">
              <a:solidFill>
                <a:schemeClr val="tx1"/>
              </a:solidFill>
            </a:rPr>
            <a:t>ただし、</a:t>
          </a:r>
          <a:r>
            <a:rPr kumimoji="1" lang="ja-JP" sz="2000" dirty="0">
              <a:solidFill>
                <a:schemeClr val="tx1"/>
              </a:solidFill>
            </a:rPr>
            <a:t>要介護度が上がると「わからない」度合いは減少</a:t>
          </a:r>
          <a:endParaRPr kumimoji="1" lang="ja-JP" altLang="en-US" sz="2000" dirty="0">
            <a:solidFill>
              <a:schemeClr val="tx1"/>
            </a:solidFill>
          </a:endParaRPr>
        </a:p>
      </dgm:t>
    </dgm:pt>
    <dgm:pt modelId="{D7980B44-1E4C-4487-A5E2-846C726D086A}" type="parTrans" cxnId="{BD2EA40B-C75D-456B-B941-D8D0BC03D6C9}">
      <dgm:prSet/>
      <dgm:spPr/>
      <dgm:t>
        <a:bodyPr/>
        <a:lstStyle/>
        <a:p>
          <a:endParaRPr kumimoji="1" lang="ja-JP" altLang="en-US"/>
        </a:p>
      </dgm:t>
    </dgm:pt>
    <dgm:pt modelId="{913951C2-2E31-44B0-A05F-496A50BD63E7}" type="sibTrans" cxnId="{BD2EA40B-C75D-456B-B941-D8D0BC03D6C9}">
      <dgm:prSet/>
      <dgm:spPr/>
      <dgm:t>
        <a:bodyPr/>
        <a:lstStyle/>
        <a:p>
          <a:endParaRPr kumimoji="1" lang="ja-JP" altLang="en-US"/>
        </a:p>
      </dgm:t>
    </dgm:pt>
    <dgm:pt modelId="{23FB57A5-7D7A-41F2-9947-D86B43D9161C}">
      <dgm:prSet phldrT="[テキスト]" custT="1"/>
      <dgm:spPr>
        <a:solidFill>
          <a:schemeClr val="bg1">
            <a:alpha val="31000"/>
          </a:schemeClr>
        </a:solidFill>
        <a:ln>
          <a:solidFill>
            <a:schemeClr val="lt1">
              <a:hueOff val="0"/>
              <a:satOff val="0"/>
              <a:lumOff val="0"/>
              <a:alpha val="3000"/>
            </a:schemeClr>
          </a:solidFill>
        </a:ln>
      </dgm:spPr>
      <dgm:t>
        <a:bodyPr/>
        <a:lstStyle/>
        <a:p>
          <a:r>
            <a:rPr kumimoji="1" lang="ja-JP" altLang="en-US" sz="2800" dirty="0">
              <a:solidFill>
                <a:schemeClr val="tx1"/>
              </a:solidFill>
            </a:rPr>
            <a:t>「自分ごと」に近づくと</a:t>
          </a:r>
          <a:endParaRPr kumimoji="1" lang="en-US" altLang="ja-JP" sz="2800" dirty="0">
            <a:solidFill>
              <a:schemeClr val="tx1"/>
            </a:solidFill>
          </a:endParaRPr>
        </a:p>
        <a:p>
          <a:r>
            <a:rPr kumimoji="1" lang="ja-JP" altLang="en-US" sz="2800" dirty="0">
              <a:solidFill>
                <a:schemeClr val="tx1"/>
              </a:solidFill>
            </a:rPr>
            <a:t>興味を持っていただけるか？</a:t>
          </a:r>
        </a:p>
      </dgm:t>
    </dgm:pt>
    <dgm:pt modelId="{FA34DC04-9EF6-471D-9220-90B5398C9FB1}" type="parTrans" cxnId="{3653BEBF-4ED1-4E35-9E8E-735C5A8FF05B}">
      <dgm:prSet/>
      <dgm:spPr/>
      <dgm:t>
        <a:bodyPr/>
        <a:lstStyle/>
        <a:p>
          <a:endParaRPr kumimoji="1" lang="ja-JP" altLang="en-US"/>
        </a:p>
      </dgm:t>
    </dgm:pt>
    <dgm:pt modelId="{D3250EF4-3714-4DA0-AE91-3131DBD8AE1E}" type="sibTrans" cxnId="{3653BEBF-4ED1-4E35-9E8E-735C5A8FF05B}">
      <dgm:prSet/>
      <dgm:spPr/>
      <dgm:t>
        <a:bodyPr/>
        <a:lstStyle/>
        <a:p>
          <a:endParaRPr kumimoji="1" lang="ja-JP" altLang="en-US"/>
        </a:p>
      </dgm:t>
    </dgm:pt>
    <dgm:pt modelId="{C1B21F85-FAEA-46C6-AFA8-5BA196FDA98C}" type="pres">
      <dgm:prSet presAssocID="{A052407A-05CB-461A-9E64-6CB04C32E427}" presName="linearFlow" presStyleCnt="0">
        <dgm:presLayoutVars>
          <dgm:resizeHandles val="exact"/>
        </dgm:presLayoutVars>
      </dgm:prSet>
      <dgm:spPr/>
    </dgm:pt>
    <dgm:pt modelId="{68E50C98-A6CE-4B2F-AF02-7A57A632DEA3}" type="pres">
      <dgm:prSet presAssocID="{F30175E2-BD00-4277-A8B1-A6D72BCD49CE}" presName="node" presStyleLbl="node1" presStyleIdx="0" presStyleCnt="3" custScaleX="280253" custScaleY="53183" custLinFactNeighborX="-11353" custLinFactNeighborY="-15044">
        <dgm:presLayoutVars>
          <dgm:bulletEnabled val="1"/>
        </dgm:presLayoutVars>
      </dgm:prSet>
      <dgm:spPr/>
    </dgm:pt>
    <dgm:pt modelId="{6CC16450-51D5-4854-A03E-5717CF0D22F5}" type="pres">
      <dgm:prSet presAssocID="{B22CB963-7DB0-4EFF-8FAE-D6D06EA3BA91}" presName="sibTrans" presStyleLbl="sibTrans2D1" presStyleIdx="0" presStyleCnt="2" custScaleX="72478"/>
      <dgm:spPr/>
    </dgm:pt>
    <dgm:pt modelId="{6132DA92-77FF-4633-BF48-E1183C99693F}" type="pres">
      <dgm:prSet presAssocID="{B22CB963-7DB0-4EFF-8FAE-D6D06EA3BA91}" presName="connectorText" presStyleLbl="sibTrans2D1" presStyleIdx="0" presStyleCnt="2"/>
      <dgm:spPr/>
    </dgm:pt>
    <dgm:pt modelId="{1E0FF9E1-DE93-4BEE-9852-98A1E75B84BA}" type="pres">
      <dgm:prSet presAssocID="{E7A7CF30-CCAE-45E2-B2CE-1998336FAEC4}" presName="node" presStyleLbl="node1" presStyleIdx="1" presStyleCnt="3" custScaleX="280253" custScaleY="19522">
        <dgm:presLayoutVars>
          <dgm:bulletEnabled val="1"/>
        </dgm:presLayoutVars>
      </dgm:prSet>
      <dgm:spPr/>
    </dgm:pt>
    <dgm:pt modelId="{5A89F847-5A5A-4055-A94A-BECF7D223A90}" type="pres">
      <dgm:prSet presAssocID="{913951C2-2E31-44B0-A05F-496A50BD63E7}" presName="sibTrans" presStyleLbl="sibTrans2D1" presStyleIdx="1" presStyleCnt="2" custScaleX="72478"/>
      <dgm:spPr/>
    </dgm:pt>
    <dgm:pt modelId="{C0F17396-CBC7-4433-A45B-F1AB28FBCEB4}" type="pres">
      <dgm:prSet presAssocID="{913951C2-2E31-44B0-A05F-496A50BD63E7}" presName="connectorText" presStyleLbl="sibTrans2D1" presStyleIdx="1" presStyleCnt="2"/>
      <dgm:spPr/>
    </dgm:pt>
    <dgm:pt modelId="{3F4436E8-040F-4D90-ADB6-6FA9DA159878}" type="pres">
      <dgm:prSet presAssocID="{23FB57A5-7D7A-41F2-9947-D86B43D9161C}" presName="node" presStyleLbl="node1" presStyleIdx="2" presStyleCnt="3" custScaleX="280253" custScaleY="60547">
        <dgm:presLayoutVars>
          <dgm:bulletEnabled val="1"/>
        </dgm:presLayoutVars>
      </dgm:prSet>
      <dgm:spPr/>
    </dgm:pt>
  </dgm:ptLst>
  <dgm:cxnLst>
    <dgm:cxn modelId="{BD2EA40B-C75D-456B-B941-D8D0BC03D6C9}" srcId="{A052407A-05CB-461A-9E64-6CB04C32E427}" destId="{E7A7CF30-CCAE-45E2-B2CE-1998336FAEC4}" srcOrd="1" destOrd="0" parTransId="{D7980B44-1E4C-4487-A5E2-846C726D086A}" sibTransId="{913951C2-2E31-44B0-A05F-496A50BD63E7}"/>
    <dgm:cxn modelId="{DE445E29-CE2B-49CF-B893-21DE331CB55A}" type="presOf" srcId="{913951C2-2E31-44B0-A05F-496A50BD63E7}" destId="{5A89F847-5A5A-4055-A94A-BECF7D223A90}" srcOrd="0" destOrd="0" presId="urn:microsoft.com/office/officeart/2005/8/layout/process2"/>
    <dgm:cxn modelId="{090C4C64-D1A3-49BC-B7C6-BD77A0F234EB}" type="presOf" srcId="{E7A7CF30-CCAE-45E2-B2CE-1998336FAEC4}" destId="{1E0FF9E1-DE93-4BEE-9852-98A1E75B84BA}" srcOrd="0" destOrd="0" presId="urn:microsoft.com/office/officeart/2005/8/layout/process2"/>
    <dgm:cxn modelId="{D5DFFC4A-2E64-4576-8305-32E7B94627D6}" type="presOf" srcId="{913951C2-2E31-44B0-A05F-496A50BD63E7}" destId="{C0F17396-CBC7-4433-A45B-F1AB28FBCEB4}" srcOrd="1" destOrd="0" presId="urn:microsoft.com/office/officeart/2005/8/layout/process2"/>
    <dgm:cxn modelId="{CF483784-19DD-4CD5-A333-69F196E3A7E6}" type="presOf" srcId="{B22CB963-7DB0-4EFF-8FAE-D6D06EA3BA91}" destId="{6132DA92-77FF-4633-BF48-E1183C99693F}" srcOrd="1" destOrd="0" presId="urn:microsoft.com/office/officeart/2005/8/layout/process2"/>
    <dgm:cxn modelId="{343C3385-B02E-4A54-841A-7CE4CE9B56D9}" type="presOf" srcId="{B22CB963-7DB0-4EFF-8FAE-D6D06EA3BA91}" destId="{6CC16450-51D5-4854-A03E-5717CF0D22F5}" srcOrd="0" destOrd="0" presId="urn:microsoft.com/office/officeart/2005/8/layout/process2"/>
    <dgm:cxn modelId="{7212539F-3AFC-462C-9D13-42ED787E65C8}" type="presOf" srcId="{A052407A-05CB-461A-9E64-6CB04C32E427}" destId="{C1B21F85-FAEA-46C6-AFA8-5BA196FDA98C}" srcOrd="0" destOrd="0" presId="urn:microsoft.com/office/officeart/2005/8/layout/process2"/>
    <dgm:cxn modelId="{899897A3-7A2D-4839-9B34-DB1530FC29DF}" srcId="{A052407A-05CB-461A-9E64-6CB04C32E427}" destId="{F30175E2-BD00-4277-A8B1-A6D72BCD49CE}" srcOrd="0" destOrd="0" parTransId="{39113ADB-1480-4BB8-9840-932A72D0440C}" sibTransId="{B22CB963-7DB0-4EFF-8FAE-D6D06EA3BA91}"/>
    <dgm:cxn modelId="{327A7EA8-A4C1-44AB-B990-6044455A4F67}" type="presOf" srcId="{23FB57A5-7D7A-41F2-9947-D86B43D9161C}" destId="{3F4436E8-040F-4D90-ADB6-6FA9DA159878}" srcOrd="0" destOrd="0" presId="urn:microsoft.com/office/officeart/2005/8/layout/process2"/>
    <dgm:cxn modelId="{3653BEBF-4ED1-4E35-9E8E-735C5A8FF05B}" srcId="{A052407A-05CB-461A-9E64-6CB04C32E427}" destId="{23FB57A5-7D7A-41F2-9947-D86B43D9161C}" srcOrd="2" destOrd="0" parTransId="{FA34DC04-9EF6-471D-9220-90B5398C9FB1}" sibTransId="{D3250EF4-3714-4DA0-AE91-3131DBD8AE1E}"/>
    <dgm:cxn modelId="{269270FE-93A8-479E-B1BF-B28E17B1F1EE}" type="presOf" srcId="{F30175E2-BD00-4277-A8B1-A6D72BCD49CE}" destId="{68E50C98-A6CE-4B2F-AF02-7A57A632DEA3}" srcOrd="0" destOrd="0" presId="urn:microsoft.com/office/officeart/2005/8/layout/process2"/>
    <dgm:cxn modelId="{3794DEA4-CB66-449C-AA1E-462E297D3BD1}" type="presParOf" srcId="{C1B21F85-FAEA-46C6-AFA8-5BA196FDA98C}" destId="{68E50C98-A6CE-4B2F-AF02-7A57A632DEA3}" srcOrd="0" destOrd="0" presId="urn:microsoft.com/office/officeart/2005/8/layout/process2"/>
    <dgm:cxn modelId="{08D4998F-C3F7-4F67-B7A0-F243C5EEB84C}" type="presParOf" srcId="{C1B21F85-FAEA-46C6-AFA8-5BA196FDA98C}" destId="{6CC16450-51D5-4854-A03E-5717CF0D22F5}" srcOrd="1" destOrd="0" presId="urn:microsoft.com/office/officeart/2005/8/layout/process2"/>
    <dgm:cxn modelId="{D8F1010F-B9D7-4ABA-A2F9-AE8C10184B2C}" type="presParOf" srcId="{6CC16450-51D5-4854-A03E-5717CF0D22F5}" destId="{6132DA92-77FF-4633-BF48-E1183C99693F}" srcOrd="0" destOrd="0" presId="urn:microsoft.com/office/officeart/2005/8/layout/process2"/>
    <dgm:cxn modelId="{10AC12BC-FEE0-493A-B723-17C23E8D7496}" type="presParOf" srcId="{C1B21F85-FAEA-46C6-AFA8-5BA196FDA98C}" destId="{1E0FF9E1-DE93-4BEE-9852-98A1E75B84BA}" srcOrd="2" destOrd="0" presId="urn:microsoft.com/office/officeart/2005/8/layout/process2"/>
    <dgm:cxn modelId="{636CA195-F1F8-48B1-B861-410E32E8C678}" type="presParOf" srcId="{C1B21F85-FAEA-46C6-AFA8-5BA196FDA98C}" destId="{5A89F847-5A5A-4055-A94A-BECF7D223A90}" srcOrd="3" destOrd="0" presId="urn:microsoft.com/office/officeart/2005/8/layout/process2"/>
    <dgm:cxn modelId="{EEB28884-78A3-44B2-A427-1038A9575F13}" type="presParOf" srcId="{5A89F847-5A5A-4055-A94A-BECF7D223A90}" destId="{C0F17396-CBC7-4433-A45B-F1AB28FBCEB4}" srcOrd="0" destOrd="0" presId="urn:microsoft.com/office/officeart/2005/8/layout/process2"/>
    <dgm:cxn modelId="{F2E02331-C88F-4F9D-9866-322E93D8B340}" type="presParOf" srcId="{C1B21F85-FAEA-46C6-AFA8-5BA196FDA98C}" destId="{3F4436E8-040F-4D90-ADB6-6FA9DA159878}" srcOrd="4" destOrd="0" presId="urn:microsoft.com/office/officeart/2005/8/layout/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EF6310-B54A-4D60-9B17-801DB7386FE9}">
      <dsp:nvSpPr>
        <dsp:cNvPr id="0" name=""/>
        <dsp:cNvSpPr/>
      </dsp:nvSpPr>
      <dsp:spPr>
        <a:xfrm>
          <a:off x="-5251579" y="-804366"/>
          <a:ext cx="6253885" cy="6253885"/>
        </a:xfrm>
        <a:prstGeom prst="blockArc">
          <a:avLst>
            <a:gd name="adj1" fmla="val 18900000"/>
            <a:gd name="adj2" fmla="val 2700000"/>
            <a:gd name="adj3" fmla="val 345"/>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3FB2A68-9F9E-49B5-B689-31D0CCC55492}">
      <dsp:nvSpPr>
        <dsp:cNvPr id="0" name=""/>
        <dsp:cNvSpPr/>
      </dsp:nvSpPr>
      <dsp:spPr>
        <a:xfrm>
          <a:off x="644747" y="464515"/>
          <a:ext cx="9111565" cy="92903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37418" tIns="55880" rIns="55880" bIns="55880" numCol="1" spcCol="1270" anchor="ctr" anchorCtr="0">
          <a:noAutofit/>
        </a:bodyPr>
        <a:lstStyle/>
        <a:p>
          <a:pPr marL="0" lvl="0" indent="0" algn="l" defTabSz="977900">
            <a:lnSpc>
              <a:spcPct val="90000"/>
            </a:lnSpc>
            <a:spcBef>
              <a:spcPct val="0"/>
            </a:spcBef>
            <a:spcAft>
              <a:spcPct val="35000"/>
            </a:spcAft>
            <a:buNone/>
          </a:pPr>
          <a:r>
            <a:rPr kumimoji="1" lang="ja-JP" altLang="en-US" sz="2200" kern="1200" dirty="0">
              <a:solidFill>
                <a:schemeClr val="bg1"/>
              </a:solidFill>
            </a:rPr>
            <a:t>外出頻度は回復！</a:t>
          </a:r>
          <a:endParaRPr kumimoji="1" lang="en-US" altLang="ja-JP" sz="2200" kern="1200" dirty="0">
            <a:solidFill>
              <a:schemeClr val="bg1"/>
            </a:solidFill>
          </a:endParaRPr>
        </a:p>
        <a:p>
          <a:pPr marL="0" lvl="0" indent="0" algn="l" defTabSz="977900">
            <a:lnSpc>
              <a:spcPct val="90000"/>
            </a:lnSpc>
            <a:spcBef>
              <a:spcPct val="0"/>
            </a:spcBef>
            <a:spcAft>
              <a:spcPct val="35000"/>
            </a:spcAft>
            <a:buNone/>
          </a:pPr>
          <a:r>
            <a:rPr kumimoji="1" lang="ja-JP" altLang="en-US" sz="2200" kern="1200" dirty="0">
              <a:solidFill>
                <a:schemeClr val="bg1"/>
              </a:solidFill>
            </a:rPr>
            <a:t>一方、趣味・生きがいがある方は減少傾向</a:t>
          </a:r>
        </a:p>
      </dsp:txBody>
      <dsp:txXfrm>
        <a:off x="644747" y="464515"/>
        <a:ext cx="9111565" cy="929030"/>
      </dsp:txXfrm>
    </dsp:sp>
    <dsp:sp modelId="{D29D97F4-30EB-4033-A08A-CA584420D482}">
      <dsp:nvSpPr>
        <dsp:cNvPr id="0" name=""/>
        <dsp:cNvSpPr/>
      </dsp:nvSpPr>
      <dsp:spPr>
        <a:xfrm>
          <a:off x="64103" y="348386"/>
          <a:ext cx="1161288" cy="1161288"/>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A4DDE02-3EFB-48B2-A787-CF34A08E7795}">
      <dsp:nvSpPr>
        <dsp:cNvPr id="0" name=""/>
        <dsp:cNvSpPr/>
      </dsp:nvSpPr>
      <dsp:spPr>
        <a:xfrm>
          <a:off x="982449" y="1858061"/>
          <a:ext cx="8773863" cy="92903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37418" tIns="55880" rIns="55880" bIns="55880" numCol="1" spcCol="1270" anchor="ctr" anchorCtr="0">
          <a:noAutofit/>
        </a:bodyPr>
        <a:lstStyle/>
        <a:p>
          <a:pPr marL="0" lvl="0" indent="0" algn="l" defTabSz="977900">
            <a:lnSpc>
              <a:spcPct val="90000"/>
            </a:lnSpc>
            <a:spcBef>
              <a:spcPct val="0"/>
            </a:spcBef>
            <a:spcAft>
              <a:spcPct val="35000"/>
            </a:spcAft>
            <a:buNone/>
          </a:pPr>
          <a:r>
            <a:rPr kumimoji="1" lang="ja-JP" altLang="en-US" sz="2200" kern="1200" dirty="0">
              <a:solidFill>
                <a:schemeClr val="bg1"/>
              </a:solidFill>
            </a:rPr>
            <a:t>認知症に対する施策の認知度の底上げを</a:t>
          </a:r>
          <a:endParaRPr kumimoji="1" lang="en-US" altLang="ja-JP" sz="2200" kern="1200" dirty="0">
            <a:solidFill>
              <a:schemeClr val="bg1"/>
            </a:solidFill>
          </a:endParaRPr>
        </a:p>
        <a:p>
          <a:pPr marL="0" lvl="0" indent="0" algn="l" defTabSz="977900">
            <a:lnSpc>
              <a:spcPct val="90000"/>
            </a:lnSpc>
            <a:spcBef>
              <a:spcPct val="0"/>
            </a:spcBef>
            <a:spcAft>
              <a:spcPct val="35000"/>
            </a:spcAft>
            <a:buNone/>
          </a:pPr>
          <a:r>
            <a:rPr kumimoji="1" lang="ja-JP" altLang="en-US" sz="2200" kern="1200" dirty="0">
              <a:solidFill>
                <a:schemeClr val="bg1"/>
              </a:solidFill>
            </a:rPr>
            <a:t>カギとなるのは「自分ごと」化</a:t>
          </a:r>
        </a:p>
      </dsp:txBody>
      <dsp:txXfrm>
        <a:off x="982449" y="1858061"/>
        <a:ext cx="8773863" cy="929030"/>
      </dsp:txXfrm>
    </dsp:sp>
    <dsp:sp modelId="{45308B37-219B-4E8D-8B2E-0A75BF531358}">
      <dsp:nvSpPr>
        <dsp:cNvPr id="0" name=""/>
        <dsp:cNvSpPr/>
      </dsp:nvSpPr>
      <dsp:spPr>
        <a:xfrm>
          <a:off x="401805" y="1741932"/>
          <a:ext cx="1161288" cy="1161288"/>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87D8EAD-9190-40BF-9168-DEE34E56D974}">
      <dsp:nvSpPr>
        <dsp:cNvPr id="0" name=""/>
        <dsp:cNvSpPr/>
      </dsp:nvSpPr>
      <dsp:spPr>
        <a:xfrm>
          <a:off x="644747" y="3251607"/>
          <a:ext cx="9111565" cy="92903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37418" tIns="55880" rIns="55880" bIns="55880" numCol="1" spcCol="1270" anchor="ctr" anchorCtr="0">
          <a:noAutofit/>
        </a:bodyPr>
        <a:lstStyle/>
        <a:p>
          <a:pPr marL="0" lvl="0" indent="0" algn="l" defTabSz="977900">
            <a:lnSpc>
              <a:spcPct val="90000"/>
            </a:lnSpc>
            <a:spcBef>
              <a:spcPct val="0"/>
            </a:spcBef>
            <a:spcAft>
              <a:spcPct val="35000"/>
            </a:spcAft>
            <a:buNone/>
          </a:pPr>
          <a:r>
            <a:rPr kumimoji="1" lang="ja-JP" altLang="en-US" sz="2200" kern="1200" dirty="0">
              <a:solidFill>
                <a:schemeClr val="bg1"/>
              </a:solidFill>
            </a:rPr>
            <a:t>望むサービスは「在宅福祉サービス」と「介護施設の整備」の２強</a:t>
          </a:r>
          <a:endParaRPr kumimoji="1" lang="en-US" altLang="ja-JP" sz="2200" kern="1200" dirty="0">
            <a:solidFill>
              <a:schemeClr val="bg1"/>
            </a:solidFill>
          </a:endParaRPr>
        </a:p>
        <a:p>
          <a:pPr marL="0" lvl="0" indent="0" algn="l" defTabSz="977900">
            <a:lnSpc>
              <a:spcPct val="90000"/>
            </a:lnSpc>
            <a:spcBef>
              <a:spcPct val="0"/>
            </a:spcBef>
            <a:spcAft>
              <a:spcPct val="35000"/>
            </a:spcAft>
            <a:buNone/>
          </a:pPr>
          <a:r>
            <a:rPr kumimoji="1" lang="ja-JP" altLang="en-US" sz="2200" kern="1200" dirty="0">
              <a:solidFill>
                <a:schemeClr val="bg1"/>
              </a:solidFill>
            </a:rPr>
            <a:t>施設整備の今後は</a:t>
          </a:r>
          <a:endParaRPr kumimoji="1" lang="en-US" altLang="ja-JP" sz="2200" kern="1200" dirty="0">
            <a:solidFill>
              <a:schemeClr val="bg1"/>
            </a:solidFill>
          </a:endParaRPr>
        </a:p>
      </dsp:txBody>
      <dsp:txXfrm>
        <a:off x="644747" y="3251607"/>
        <a:ext cx="9111565" cy="929030"/>
      </dsp:txXfrm>
    </dsp:sp>
    <dsp:sp modelId="{50FC47BF-4019-4B92-AFFC-D96A352D2B11}">
      <dsp:nvSpPr>
        <dsp:cNvPr id="0" name=""/>
        <dsp:cNvSpPr/>
      </dsp:nvSpPr>
      <dsp:spPr>
        <a:xfrm>
          <a:off x="64103" y="3135478"/>
          <a:ext cx="1161288" cy="1161288"/>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E50C98-A6CE-4B2F-AF02-7A57A632DEA3}">
      <dsp:nvSpPr>
        <dsp:cNvPr id="0" name=""/>
        <dsp:cNvSpPr/>
      </dsp:nvSpPr>
      <dsp:spPr>
        <a:xfrm>
          <a:off x="0" y="0"/>
          <a:ext cx="6709308" cy="900188"/>
        </a:xfrm>
        <a:prstGeom prst="roundRect">
          <a:avLst>
            <a:gd name="adj" fmla="val 10000"/>
          </a:avLst>
        </a:prstGeom>
        <a:solidFill>
          <a:schemeClr val="bg1">
            <a:alpha val="31000"/>
          </a:schemeClr>
        </a:solidFill>
        <a:ln w="25400" cap="flat" cmpd="sng" algn="ctr">
          <a:solidFill>
            <a:schemeClr val="lt1">
              <a:hueOff val="0"/>
              <a:satOff val="0"/>
              <a:lumOff val="0"/>
              <a:alpha val="3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kumimoji="1" lang="ja-JP" sz="2000" kern="1200" dirty="0">
              <a:solidFill>
                <a:schemeClr val="tx1"/>
              </a:solidFill>
            </a:rPr>
            <a:t>自立の方で</a:t>
          </a:r>
          <a:r>
            <a:rPr kumimoji="1" lang="en-US" sz="2000" kern="1200" dirty="0">
              <a:solidFill>
                <a:schemeClr val="tx1"/>
              </a:solidFill>
            </a:rPr>
            <a:t>54.3</a:t>
          </a:r>
          <a:r>
            <a:rPr kumimoji="1" lang="ja-JP" sz="2000" kern="1200" dirty="0">
              <a:solidFill>
                <a:schemeClr val="tx1"/>
              </a:solidFill>
            </a:rPr>
            <a:t>％、要支援・要介護の方で</a:t>
          </a:r>
          <a:r>
            <a:rPr kumimoji="1" lang="en-US" sz="2000" kern="1200" dirty="0">
              <a:solidFill>
                <a:schemeClr val="tx1"/>
              </a:solidFill>
            </a:rPr>
            <a:t>44.7</a:t>
          </a:r>
          <a:r>
            <a:rPr kumimoji="1" lang="ja-JP" sz="2000" kern="1200" dirty="0">
              <a:solidFill>
                <a:schemeClr val="tx1"/>
              </a:solidFill>
            </a:rPr>
            <a:t>％が</a:t>
          </a:r>
          <a:endParaRPr kumimoji="1" lang="en-US" altLang="ja-JP" sz="2000" kern="1200" dirty="0">
            <a:solidFill>
              <a:schemeClr val="tx1"/>
            </a:solidFill>
          </a:endParaRPr>
        </a:p>
        <a:p>
          <a:pPr marL="0" lvl="0" indent="0" algn="ctr" defTabSz="889000">
            <a:lnSpc>
              <a:spcPct val="90000"/>
            </a:lnSpc>
            <a:spcBef>
              <a:spcPct val="0"/>
            </a:spcBef>
            <a:spcAft>
              <a:spcPct val="35000"/>
            </a:spcAft>
            <a:buNone/>
          </a:pPr>
          <a:r>
            <a:rPr kumimoji="1" lang="ja-JP" sz="2000" kern="1200" dirty="0">
              <a:solidFill>
                <a:schemeClr val="tx1"/>
              </a:solidFill>
            </a:rPr>
            <a:t>「認知症施策を推進しているまち」かどうか「わからない」</a:t>
          </a:r>
          <a:endParaRPr kumimoji="1" lang="ja-JP" altLang="en-US" sz="2000" kern="1200" dirty="0">
            <a:solidFill>
              <a:schemeClr val="tx1"/>
            </a:solidFill>
          </a:endParaRPr>
        </a:p>
      </dsp:txBody>
      <dsp:txXfrm>
        <a:off x="26366" y="26366"/>
        <a:ext cx="6656576" cy="847456"/>
      </dsp:txXfrm>
    </dsp:sp>
    <dsp:sp modelId="{6CC16450-51D5-4854-A03E-5717CF0D22F5}">
      <dsp:nvSpPr>
        <dsp:cNvPr id="0" name=""/>
        <dsp:cNvSpPr/>
      </dsp:nvSpPr>
      <dsp:spPr>
        <a:xfrm rot="5400000">
          <a:off x="3124095" y="943491"/>
          <a:ext cx="461116" cy="76168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kumimoji="1" lang="ja-JP" altLang="en-US" sz="2300" kern="1200"/>
        </a:p>
      </dsp:txBody>
      <dsp:txXfrm rot="-5400000">
        <a:off x="3126150" y="1093773"/>
        <a:ext cx="457008" cy="322781"/>
      </dsp:txXfrm>
    </dsp:sp>
    <dsp:sp modelId="{1E0FF9E1-DE93-4BEE-9852-98A1E75B84BA}">
      <dsp:nvSpPr>
        <dsp:cNvPr id="0" name=""/>
        <dsp:cNvSpPr/>
      </dsp:nvSpPr>
      <dsp:spPr>
        <a:xfrm>
          <a:off x="0" y="1748475"/>
          <a:ext cx="6709308" cy="330434"/>
        </a:xfrm>
        <a:prstGeom prst="roundRect">
          <a:avLst>
            <a:gd name="adj" fmla="val 10000"/>
          </a:avLst>
        </a:prstGeom>
        <a:solidFill>
          <a:schemeClr val="bg1">
            <a:alpha val="31000"/>
          </a:schemeClr>
        </a:solidFill>
        <a:ln w="25400" cap="flat" cmpd="sng" algn="ctr">
          <a:solidFill>
            <a:schemeClr val="lt1">
              <a:hueOff val="0"/>
              <a:satOff val="0"/>
              <a:lumOff val="0"/>
              <a:alpha val="3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kumimoji="1" lang="ja-JP" altLang="en-US" sz="2000" kern="1200" dirty="0">
              <a:solidFill>
                <a:schemeClr val="tx1"/>
              </a:solidFill>
            </a:rPr>
            <a:t>ただし、</a:t>
          </a:r>
          <a:r>
            <a:rPr kumimoji="1" lang="ja-JP" sz="2000" kern="1200" dirty="0">
              <a:solidFill>
                <a:schemeClr val="tx1"/>
              </a:solidFill>
            </a:rPr>
            <a:t>要介護度が上がると「わからない」度合いは減少</a:t>
          </a:r>
          <a:endParaRPr kumimoji="1" lang="ja-JP" altLang="en-US" sz="2000" kern="1200" dirty="0">
            <a:solidFill>
              <a:schemeClr val="tx1"/>
            </a:solidFill>
          </a:endParaRPr>
        </a:p>
      </dsp:txBody>
      <dsp:txXfrm>
        <a:off x="9678" y="1758153"/>
        <a:ext cx="6689952" cy="311078"/>
      </dsp:txXfrm>
    </dsp:sp>
    <dsp:sp modelId="{5A89F847-5A5A-4055-A94A-BECF7D223A90}">
      <dsp:nvSpPr>
        <dsp:cNvPr id="0" name=""/>
        <dsp:cNvSpPr/>
      </dsp:nvSpPr>
      <dsp:spPr>
        <a:xfrm rot="5400000">
          <a:off x="3124632" y="2121225"/>
          <a:ext cx="460042" cy="76168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kumimoji="1" lang="ja-JP" altLang="en-US" sz="2300" kern="1200"/>
        </a:p>
      </dsp:txBody>
      <dsp:txXfrm rot="-5400000">
        <a:off x="3126150" y="2272044"/>
        <a:ext cx="457008" cy="322029"/>
      </dsp:txXfrm>
    </dsp:sp>
    <dsp:sp modelId="{3F4436E8-040F-4D90-ADB6-6FA9DA159878}">
      <dsp:nvSpPr>
        <dsp:cNvPr id="0" name=""/>
        <dsp:cNvSpPr/>
      </dsp:nvSpPr>
      <dsp:spPr>
        <a:xfrm>
          <a:off x="0" y="2925221"/>
          <a:ext cx="6709308" cy="1024833"/>
        </a:xfrm>
        <a:prstGeom prst="roundRect">
          <a:avLst>
            <a:gd name="adj" fmla="val 10000"/>
          </a:avLst>
        </a:prstGeom>
        <a:solidFill>
          <a:schemeClr val="bg1">
            <a:alpha val="31000"/>
          </a:schemeClr>
        </a:solidFill>
        <a:ln w="25400" cap="flat" cmpd="sng" algn="ctr">
          <a:solidFill>
            <a:schemeClr val="lt1">
              <a:hueOff val="0"/>
              <a:satOff val="0"/>
              <a:lumOff val="0"/>
              <a:alpha val="3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kumimoji="1" lang="ja-JP" altLang="en-US" sz="2800" kern="1200" dirty="0">
              <a:solidFill>
                <a:schemeClr val="tx1"/>
              </a:solidFill>
            </a:rPr>
            <a:t>「自分ごと」に近づくと</a:t>
          </a:r>
          <a:endParaRPr kumimoji="1" lang="en-US" altLang="ja-JP" sz="2800" kern="1200" dirty="0">
            <a:solidFill>
              <a:schemeClr val="tx1"/>
            </a:solidFill>
          </a:endParaRPr>
        </a:p>
        <a:p>
          <a:pPr marL="0" lvl="0" indent="0" algn="ctr" defTabSz="1244600">
            <a:lnSpc>
              <a:spcPct val="90000"/>
            </a:lnSpc>
            <a:spcBef>
              <a:spcPct val="0"/>
            </a:spcBef>
            <a:spcAft>
              <a:spcPct val="35000"/>
            </a:spcAft>
            <a:buNone/>
          </a:pPr>
          <a:r>
            <a:rPr kumimoji="1" lang="ja-JP" altLang="en-US" sz="2800" kern="1200" dirty="0">
              <a:solidFill>
                <a:schemeClr val="tx1"/>
              </a:solidFill>
            </a:rPr>
            <a:t>興味を持っていただけるか？</a:t>
          </a:r>
        </a:p>
      </dsp:txBody>
      <dsp:txXfrm>
        <a:off x="30016" y="2955237"/>
        <a:ext cx="6649276" cy="964801"/>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0.31098</cdr:x>
      <cdr:y>0.23133</cdr:y>
    </cdr:from>
    <cdr:to>
      <cdr:x>0.50056</cdr:x>
      <cdr:y>0.32994</cdr:y>
    </cdr:to>
    <cdr:sp macro="" textlink="">
      <cdr:nvSpPr>
        <cdr:cNvPr id="2" name="テキスト ボックス 33">
          <a:extLst xmlns:a="http://schemas.openxmlformats.org/drawingml/2006/main">
            <a:ext uri="{FF2B5EF4-FFF2-40B4-BE49-F238E27FC236}">
              <a16:creationId xmlns:a16="http://schemas.microsoft.com/office/drawing/2014/main" id="{BFDB13F8-9CF0-0FEF-6E7A-33E59F9AEDCD}"/>
            </a:ext>
          </a:extLst>
        </cdr:cNvPr>
        <cdr:cNvSpPr txBox="1"/>
      </cdr:nvSpPr>
      <cdr:spPr>
        <a:xfrm xmlns:a="http://schemas.openxmlformats.org/drawingml/2006/main">
          <a:off x="1533613" y="938576"/>
          <a:ext cx="934871" cy="400110"/>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xmlns:a="http://schemas.openxmlformats.org/drawingml/2006/main">
          <a:r>
            <a:rPr lang="ja-JP" altLang="en-US" sz="2000" dirty="0">
              <a:solidFill>
                <a:schemeClr val="bg1"/>
              </a:solidFill>
            </a:rPr>
            <a:t>その他</a:t>
          </a:r>
          <a:endParaRPr kumimoji="1" lang="ja-JP" altLang="en-US" sz="2000" dirty="0">
            <a:solidFill>
              <a:schemeClr val="bg1"/>
            </a:solidFill>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0.42738</cdr:x>
      <cdr:y>0.55645</cdr:y>
    </cdr:from>
    <cdr:to>
      <cdr:x>0.52159</cdr:x>
      <cdr:y>0.67612</cdr:y>
    </cdr:to>
    <cdr:cxnSp macro="">
      <cdr:nvCxnSpPr>
        <cdr:cNvPr id="2" name="直線コネクタ 1">
          <a:extLst xmlns:a="http://schemas.openxmlformats.org/drawingml/2006/main">
            <a:ext uri="{FF2B5EF4-FFF2-40B4-BE49-F238E27FC236}">
              <a16:creationId xmlns:a16="http://schemas.microsoft.com/office/drawing/2014/main" id="{763A542C-0B39-1F67-1CDA-538361974315}"/>
            </a:ext>
          </a:extLst>
        </cdr:cNvPr>
        <cdr:cNvCxnSpPr/>
      </cdr:nvCxnSpPr>
      <cdr:spPr>
        <a:xfrm xmlns:a="http://schemas.openxmlformats.org/drawingml/2006/main" flipV="1">
          <a:off x="3729216" y="2397606"/>
          <a:ext cx="822070" cy="515636"/>
        </a:xfrm>
        <a:prstGeom xmlns:a="http://schemas.openxmlformats.org/drawingml/2006/main" prst="line">
          <a:avLst/>
        </a:prstGeom>
        <a:ln xmlns:a="http://schemas.openxmlformats.org/drawingml/2006/main" w="38100">
          <a:prstDash val="sysDot"/>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0.73449</cdr:x>
      <cdr:y>0.60729</cdr:y>
    </cdr:from>
    <cdr:to>
      <cdr:x>0.83488</cdr:x>
      <cdr:y>0.66712</cdr:y>
    </cdr:to>
    <cdr:cxnSp macro="">
      <cdr:nvCxnSpPr>
        <cdr:cNvPr id="4" name="直線コネクタ 3">
          <a:extLst xmlns:a="http://schemas.openxmlformats.org/drawingml/2006/main">
            <a:ext uri="{FF2B5EF4-FFF2-40B4-BE49-F238E27FC236}">
              <a16:creationId xmlns:a16="http://schemas.microsoft.com/office/drawing/2014/main" id="{4D5B2C1F-0B76-CEEB-A60A-383533FB234D}"/>
            </a:ext>
          </a:extLst>
        </cdr:cNvPr>
        <cdr:cNvCxnSpPr/>
      </cdr:nvCxnSpPr>
      <cdr:spPr>
        <a:xfrm xmlns:a="http://schemas.openxmlformats.org/drawingml/2006/main" flipV="1">
          <a:off x="6408916" y="2616681"/>
          <a:ext cx="876045" cy="257818"/>
        </a:xfrm>
        <a:prstGeom xmlns:a="http://schemas.openxmlformats.org/drawingml/2006/main" prst="line">
          <a:avLst/>
        </a:prstGeom>
        <a:ln xmlns:a="http://schemas.openxmlformats.org/drawingml/2006/main" w="38100">
          <a:prstDash val="sysDot"/>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0.28383</cdr:x>
      <cdr:y>0.72234</cdr:y>
    </cdr:from>
    <cdr:to>
      <cdr:x>0.30308</cdr:x>
      <cdr:y>0.78716</cdr:y>
    </cdr:to>
    <cdr:sp macro="" textlink="">
      <cdr:nvSpPr>
        <cdr:cNvPr id="3" name="矢印: 上 2">
          <a:extLst xmlns:a="http://schemas.openxmlformats.org/drawingml/2006/main">
            <a:ext uri="{FF2B5EF4-FFF2-40B4-BE49-F238E27FC236}">
              <a16:creationId xmlns:a16="http://schemas.microsoft.com/office/drawing/2014/main" id="{D226CF2F-DBC6-D122-351C-EA1DA0E8D5DC}"/>
            </a:ext>
          </a:extLst>
        </cdr:cNvPr>
        <cdr:cNvSpPr/>
      </cdr:nvSpPr>
      <cdr:spPr>
        <a:xfrm xmlns:a="http://schemas.openxmlformats.org/drawingml/2006/main">
          <a:off x="2476635" y="3112412"/>
          <a:ext cx="167951" cy="279293"/>
        </a:xfrm>
        <a:prstGeom xmlns:a="http://schemas.openxmlformats.org/drawingml/2006/main" prst="upArrow">
          <a:avLst/>
        </a:prstGeom>
        <a:solidFill xmlns:a="http://schemas.openxmlformats.org/drawingml/2006/main">
          <a:schemeClr val="accent6"/>
        </a:solidFill>
      </cdr:spPr>
      <cdr:style>
        <a:lnRef xmlns:a="http://schemas.openxmlformats.org/drawingml/2006/main" idx="2">
          <a:schemeClr val="accent6"/>
        </a:lnRef>
        <a:fillRef xmlns:a="http://schemas.openxmlformats.org/drawingml/2006/main" idx="1">
          <a:schemeClr val="lt1"/>
        </a:fillRef>
        <a:effectRef xmlns:a="http://schemas.openxmlformats.org/drawingml/2006/main" idx="0">
          <a:schemeClr val="accent6"/>
        </a:effectRef>
        <a:fontRef xmlns:a="http://schemas.openxmlformats.org/drawingml/2006/main" idx="minor">
          <a:schemeClr val="dk1"/>
        </a:fontRef>
      </cdr:style>
      <cdr:txBody>
        <a:bodyPr xmlns:a="http://schemas.openxmlformats.org/drawingml/2006/main" vertOverflow="clip"/>
        <a:lstStyle xmlns:a="http://schemas.openxmlformats.org/drawingml/2006/main"/>
        <a:p xmlns:a="http://schemas.openxmlformats.org/drawingml/2006/main">
          <a:endParaRPr lang="ja-JP"/>
        </a:p>
      </cdr:txBody>
    </cdr:sp>
  </cdr:relSizeAnchor>
  <cdr:relSizeAnchor xmlns:cdr="http://schemas.openxmlformats.org/drawingml/2006/chartDrawing">
    <cdr:from>
      <cdr:x>0.59125</cdr:x>
      <cdr:y>0.68908</cdr:y>
    </cdr:from>
    <cdr:to>
      <cdr:x>0.6105</cdr:x>
      <cdr:y>0.7539</cdr:y>
    </cdr:to>
    <cdr:sp macro="" textlink="">
      <cdr:nvSpPr>
        <cdr:cNvPr id="5" name="矢印: 上 4">
          <a:extLst xmlns:a="http://schemas.openxmlformats.org/drawingml/2006/main">
            <a:ext uri="{FF2B5EF4-FFF2-40B4-BE49-F238E27FC236}">
              <a16:creationId xmlns:a16="http://schemas.microsoft.com/office/drawing/2014/main" id="{C11411ED-DD03-CF44-82D5-F826BD2DE8F0}"/>
            </a:ext>
          </a:extLst>
        </cdr:cNvPr>
        <cdr:cNvSpPr/>
      </cdr:nvSpPr>
      <cdr:spPr>
        <a:xfrm xmlns:a="http://schemas.openxmlformats.org/drawingml/2006/main">
          <a:off x="5159112" y="2969106"/>
          <a:ext cx="167951" cy="279293"/>
        </a:xfrm>
        <a:prstGeom xmlns:a="http://schemas.openxmlformats.org/drawingml/2006/main" prst="upArrow">
          <a:avLst/>
        </a:prstGeom>
        <a:solidFill xmlns:a="http://schemas.openxmlformats.org/drawingml/2006/main">
          <a:schemeClr val="accent6"/>
        </a:solidFill>
      </cdr:spPr>
      <cdr:style>
        <a:lnRef xmlns:a="http://schemas.openxmlformats.org/drawingml/2006/main" idx="2">
          <a:schemeClr val="accent6"/>
        </a:lnRef>
        <a:fillRef xmlns:a="http://schemas.openxmlformats.org/drawingml/2006/main" idx="1">
          <a:schemeClr val="lt1"/>
        </a:fillRef>
        <a:effectRef xmlns:a="http://schemas.openxmlformats.org/drawingml/2006/main" idx="0">
          <a:schemeClr val="accent6"/>
        </a:effectRef>
        <a:fontRef xmlns:a="http://schemas.openxmlformats.org/drawingml/2006/main" idx="minor">
          <a:schemeClr val="dk1"/>
        </a:fontRef>
      </cdr:style>
      <cdr:txBody>
        <a:bodyPr xmlns:a="http://schemas.openxmlformats.org/drawingml/2006/main"/>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endParaRPr lang="ja-JP"/>
        </a:p>
      </cdr:txBody>
    </cdr:sp>
  </cdr:relSizeAnchor>
  <cdr:relSizeAnchor xmlns:cdr="http://schemas.openxmlformats.org/drawingml/2006/chartDrawing">
    <cdr:from>
      <cdr:x>0.89597</cdr:x>
      <cdr:y>0.71013</cdr:y>
    </cdr:from>
    <cdr:to>
      <cdr:x>0.91522</cdr:x>
      <cdr:y>0.77495</cdr:y>
    </cdr:to>
    <cdr:sp macro="" textlink="">
      <cdr:nvSpPr>
        <cdr:cNvPr id="6" name="矢印: 上 5">
          <a:extLst xmlns:a="http://schemas.openxmlformats.org/drawingml/2006/main">
            <a:ext uri="{FF2B5EF4-FFF2-40B4-BE49-F238E27FC236}">
              <a16:creationId xmlns:a16="http://schemas.microsoft.com/office/drawing/2014/main" id="{9B308C25-B553-44AE-DF7C-C5FC838AF7C2}"/>
            </a:ext>
          </a:extLst>
        </cdr:cNvPr>
        <cdr:cNvSpPr/>
      </cdr:nvSpPr>
      <cdr:spPr>
        <a:xfrm xmlns:a="http://schemas.openxmlformats.org/drawingml/2006/main">
          <a:off x="7817978" y="3059795"/>
          <a:ext cx="167951" cy="279293"/>
        </a:xfrm>
        <a:prstGeom xmlns:a="http://schemas.openxmlformats.org/drawingml/2006/main" prst="upArrow">
          <a:avLst/>
        </a:prstGeom>
        <a:solidFill xmlns:a="http://schemas.openxmlformats.org/drawingml/2006/main">
          <a:schemeClr val="accent6"/>
        </a:solidFill>
      </cdr:spPr>
      <cdr:style>
        <a:lnRef xmlns:a="http://schemas.openxmlformats.org/drawingml/2006/main" idx="2">
          <a:schemeClr val="accent6"/>
        </a:lnRef>
        <a:fillRef xmlns:a="http://schemas.openxmlformats.org/drawingml/2006/main" idx="1">
          <a:schemeClr val="lt1"/>
        </a:fillRef>
        <a:effectRef xmlns:a="http://schemas.openxmlformats.org/drawingml/2006/main" idx="0">
          <a:schemeClr val="accent6"/>
        </a:effectRef>
        <a:fontRef xmlns:a="http://schemas.openxmlformats.org/drawingml/2006/main" idx="minor">
          <a:schemeClr val="dk1"/>
        </a:fontRef>
      </cdr:style>
      <cdr:txBody>
        <a:bodyPr xmlns:a="http://schemas.openxmlformats.org/drawingml/2006/main"/>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endParaRPr lang="ja-JP"/>
        </a:p>
      </cdr:txBody>
    </cdr:sp>
  </cdr:relSizeAnchor>
</c:userShapes>
</file>

<file path=ppt/drawings/drawing3.xml><?xml version="1.0" encoding="utf-8"?>
<c:userShapes xmlns:c="http://schemas.openxmlformats.org/drawingml/2006/chart">
  <cdr:relSizeAnchor xmlns:cdr="http://schemas.openxmlformats.org/drawingml/2006/chartDrawing">
    <cdr:from>
      <cdr:x>0.8981</cdr:x>
      <cdr:y>0</cdr:y>
    </cdr:from>
    <cdr:to>
      <cdr:x>0.99813</cdr:x>
      <cdr:y>0.07296</cdr:y>
    </cdr:to>
    <cdr:sp macro="" textlink="">
      <cdr:nvSpPr>
        <cdr:cNvPr id="2" name="テキスト ボックス 13">
          <a:extLst xmlns:a="http://schemas.openxmlformats.org/drawingml/2006/main">
            <a:ext uri="{FF2B5EF4-FFF2-40B4-BE49-F238E27FC236}">
              <a16:creationId xmlns:a16="http://schemas.microsoft.com/office/drawing/2014/main" id="{A04C57E0-E157-3FB6-8ABD-9AC35BB2AF4E}"/>
            </a:ext>
          </a:extLst>
        </cdr:cNvPr>
        <cdr:cNvSpPr txBox="1"/>
      </cdr:nvSpPr>
      <cdr:spPr>
        <a:xfrm xmlns:a="http://schemas.openxmlformats.org/drawingml/2006/main">
          <a:off x="7299717" y="0"/>
          <a:ext cx="813043" cy="307777"/>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xmlns:a="http://schemas.openxmlformats.org/drawingml/2006/main">
          <a:r>
            <a:rPr kumimoji="1" lang="ja-JP" altLang="en-US" sz="1400" dirty="0"/>
            <a:t>単位：人</a:t>
          </a:r>
        </a:p>
      </cdr:txBody>
    </cdr:sp>
  </cdr:relSizeAnchor>
  <cdr:relSizeAnchor xmlns:cdr="http://schemas.openxmlformats.org/drawingml/2006/chartDrawing">
    <cdr:from>
      <cdr:x>0.93906</cdr:x>
      <cdr:y>0.55363</cdr:y>
    </cdr:from>
    <cdr:to>
      <cdr:x>0.98975</cdr:x>
      <cdr:y>0.90667</cdr:y>
    </cdr:to>
    <cdr:sp macro="" textlink="">
      <cdr:nvSpPr>
        <cdr:cNvPr id="3" name="右中かっこ 2">
          <a:extLst xmlns:a="http://schemas.openxmlformats.org/drawingml/2006/main">
            <a:ext uri="{FF2B5EF4-FFF2-40B4-BE49-F238E27FC236}">
              <a16:creationId xmlns:a16="http://schemas.microsoft.com/office/drawing/2014/main" id="{9FA26C2B-C6AD-0C81-D1A1-87F1D9BCAFC5}"/>
            </a:ext>
          </a:extLst>
        </cdr:cNvPr>
        <cdr:cNvSpPr/>
      </cdr:nvSpPr>
      <cdr:spPr>
        <a:xfrm xmlns:a="http://schemas.openxmlformats.org/drawingml/2006/main">
          <a:off x="7632700" y="2335396"/>
          <a:ext cx="411988" cy="1489274"/>
        </a:xfrm>
        <a:prstGeom xmlns:a="http://schemas.openxmlformats.org/drawingml/2006/main" prst="rightBrace">
          <a:avLst/>
        </a:prstGeom>
      </cdr:spPr>
      <cdr:style>
        <a:lnRef xmlns:a="http://schemas.openxmlformats.org/drawingml/2006/main" idx="1">
          <a:schemeClr val="accent2"/>
        </a:lnRef>
        <a:fillRef xmlns:a="http://schemas.openxmlformats.org/drawingml/2006/main" idx="0">
          <a:schemeClr val="accent2"/>
        </a:fillRef>
        <a:effectRef xmlns:a="http://schemas.openxmlformats.org/drawingml/2006/main" idx="0">
          <a:schemeClr val="accent2"/>
        </a:effectRef>
        <a:fontRef xmlns:a="http://schemas.openxmlformats.org/drawingml/2006/main" idx="minor">
          <a:schemeClr val="tx1"/>
        </a:fontRef>
      </cdr:style>
      <cdr:txBody>
        <a:bodyPr xmlns:a="http://schemas.openxmlformats.org/drawingml/2006/main" rtlCol="0" anchor="ctr"/>
        <a:lstStyle xmlns:a="http://schemas.openxmlformats.org/drawingml/2006/main">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xmlns:a="http://schemas.openxmlformats.org/drawingml/2006/main">
          <a:pPr algn="ctr"/>
          <a:endParaRPr kumimoji="1" lang="ja-JP" altLang="en-US"/>
        </a:p>
      </cdr:txBody>
    </cdr:sp>
  </cdr:relSizeAnchor>
  <cdr:relSizeAnchor xmlns:cdr="http://schemas.openxmlformats.org/drawingml/2006/chartDrawing">
    <cdr:from>
      <cdr:x>0.10438</cdr:x>
      <cdr:y>0.66382</cdr:y>
    </cdr:from>
    <cdr:to>
      <cdr:x>0.12688</cdr:x>
      <cdr:y>0.91005</cdr:y>
    </cdr:to>
    <cdr:sp macro="" textlink="">
      <cdr:nvSpPr>
        <cdr:cNvPr id="4" name="左中かっこ 3">
          <a:extLst xmlns:a="http://schemas.openxmlformats.org/drawingml/2006/main">
            <a:ext uri="{FF2B5EF4-FFF2-40B4-BE49-F238E27FC236}">
              <a16:creationId xmlns:a16="http://schemas.microsoft.com/office/drawing/2014/main" id="{FFA77EFF-7548-9986-587C-6DE82FABA857}"/>
            </a:ext>
          </a:extLst>
        </cdr:cNvPr>
        <cdr:cNvSpPr/>
      </cdr:nvSpPr>
      <cdr:spPr>
        <a:xfrm xmlns:a="http://schemas.openxmlformats.org/drawingml/2006/main">
          <a:off x="848360" y="2800215"/>
          <a:ext cx="182880" cy="1038685"/>
        </a:xfrm>
        <a:prstGeom xmlns:a="http://schemas.openxmlformats.org/drawingml/2006/main" prst="leftBrace">
          <a:avLst/>
        </a:prstGeom>
      </cdr:spPr>
      <cdr:style>
        <a:lnRef xmlns:a="http://schemas.openxmlformats.org/drawingml/2006/main" idx="1">
          <a:schemeClr val="accent2"/>
        </a:lnRef>
        <a:fillRef xmlns:a="http://schemas.openxmlformats.org/drawingml/2006/main" idx="0">
          <a:schemeClr val="accent2"/>
        </a:fillRef>
        <a:effectRef xmlns:a="http://schemas.openxmlformats.org/drawingml/2006/main" idx="0">
          <a:schemeClr val="accent2"/>
        </a:effectRef>
        <a:fontRef xmlns:a="http://schemas.openxmlformats.org/drawingml/2006/main" idx="minor">
          <a:schemeClr val="tx1"/>
        </a:fontRef>
      </cdr:style>
      <cdr:txBody>
        <a:bodyPr xmlns:a="http://schemas.openxmlformats.org/drawingml/2006/main" rtlCol="0" anchor="ctr"/>
        <a:lstStyle xmlns:a="http://schemas.openxmlformats.org/drawingml/2006/main">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xmlns:a="http://schemas.openxmlformats.org/drawingml/2006/main">
          <a:pPr algn="ctr"/>
          <a:endParaRPr kumimoji="1" lang="ja-JP" altLang="en-US"/>
        </a:p>
      </cdr:txBody>
    </cdr:sp>
  </cdr:relSizeAnchor>
  <cdr:relSizeAnchor xmlns:cdr="http://schemas.openxmlformats.org/drawingml/2006/chartDrawing">
    <cdr:from>
      <cdr:x>0.20413</cdr:x>
      <cdr:y>0.0183</cdr:y>
    </cdr:from>
    <cdr:to>
      <cdr:x>0.43496</cdr:x>
      <cdr:y>0.20833</cdr:y>
    </cdr:to>
    <cdr:sp macro="" textlink="">
      <cdr:nvSpPr>
        <cdr:cNvPr id="5" name="テキスト ボックス 4">
          <a:extLst xmlns:a="http://schemas.openxmlformats.org/drawingml/2006/main">
            <a:ext uri="{FF2B5EF4-FFF2-40B4-BE49-F238E27FC236}">
              <a16:creationId xmlns:a16="http://schemas.microsoft.com/office/drawing/2014/main" id="{73AA456B-33B4-E948-2F03-68C0FB583D29}"/>
            </a:ext>
          </a:extLst>
        </cdr:cNvPr>
        <cdr:cNvSpPr txBox="1"/>
      </cdr:nvSpPr>
      <cdr:spPr>
        <a:xfrm xmlns:a="http://schemas.openxmlformats.org/drawingml/2006/main">
          <a:off x="1659134" y="77204"/>
          <a:ext cx="1876184" cy="801598"/>
        </a:xfrm>
        <a:prstGeom xmlns:a="http://schemas.openxmlformats.org/drawingml/2006/main" prst="rect">
          <a:avLst/>
        </a:prstGeom>
        <a:solidFill xmlns:a="http://schemas.openxmlformats.org/drawingml/2006/main">
          <a:schemeClr val="bg1"/>
        </a:solidFill>
      </cdr:spPr>
      <cdr:style>
        <a:lnRef xmlns:a="http://schemas.openxmlformats.org/drawingml/2006/main" idx="2">
          <a:schemeClr val="accent6"/>
        </a:lnRef>
        <a:fillRef xmlns:a="http://schemas.openxmlformats.org/drawingml/2006/main" idx="1">
          <a:schemeClr val="lt1"/>
        </a:fillRef>
        <a:effectRef xmlns:a="http://schemas.openxmlformats.org/drawingml/2006/main" idx="0">
          <a:schemeClr val="accent6"/>
        </a:effectRef>
        <a:fontRef xmlns:a="http://schemas.openxmlformats.org/drawingml/2006/main" idx="minor">
          <a:schemeClr val="dk1"/>
        </a:fontRef>
      </cdr:style>
      <cdr:txBody>
        <a:bodyPr xmlns:a="http://schemas.openxmlformats.org/drawingml/2006/main" vertOverflow="clip" wrap="none" rtlCol="0"/>
        <a:lstStyle xmlns:a="http://schemas.openxmlformats.org/drawingml/2006/main"/>
        <a:p xmlns:a="http://schemas.openxmlformats.org/drawingml/2006/main">
          <a:pPr algn="ctr"/>
          <a:r>
            <a:rPr lang="en-US" altLang="ja-JP" sz="1400" b="1" dirty="0">
              <a:latin typeface="BIZ UDPゴシック" panose="020B0400000000000000" pitchFamily="50" charset="-128"/>
              <a:ea typeface="BIZ UDPゴシック" panose="020B0400000000000000" pitchFamily="50" charset="-128"/>
            </a:rPr>
            <a:t>20</a:t>
          </a:r>
          <a:r>
            <a:rPr lang="ja-JP" altLang="en-US" sz="1400" b="1" dirty="0">
              <a:latin typeface="BIZ UDPゴシック" panose="020B0400000000000000" pitchFamily="50" charset="-128"/>
              <a:ea typeface="BIZ UDPゴシック" panose="020B0400000000000000" pitchFamily="50" charset="-128"/>
            </a:rPr>
            <a:t>年で総数は</a:t>
          </a:r>
          <a:endParaRPr lang="en-US" altLang="ja-JP" sz="1400" b="1" dirty="0">
            <a:latin typeface="BIZ UDPゴシック" panose="020B0400000000000000" pitchFamily="50" charset="-128"/>
            <a:ea typeface="BIZ UDPゴシック" panose="020B0400000000000000" pitchFamily="50" charset="-128"/>
          </a:endParaRPr>
        </a:p>
        <a:p xmlns:a="http://schemas.openxmlformats.org/drawingml/2006/main">
          <a:pPr algn="ctr"/>
          <a:r>
            <a:rPr lang="en-US" altLang="ja-JP" sz="1400" b="1" dirty="0">
              <a:latin typeface="BIZ UDPゴシック" panose="020B0400000000000000" pitchFamily="50" charset="-128"/>
              <a:ea typeface="BIZ UDPゴシック" panose="020B0400000000000000" pitchFamily="50" charset="-128"/>
            </a:rPr>
            <a:t>43,623</a:t>
          </a:r>
          <a:r>
            <a:rPr lang="ja-JP" altLang="en-US" sz="1400" b="1" dirty="0">
              <a:latin typeface="BIZ UDPゴシック" panose="020B0400000000000000" pitchFamily="50" charset="-128"/>
              <a:ea typeface="BIZ UDPゴシック" panose="020B0400000000000000" pitchFamily="50" charset="-128"/>
            </a:rPr>
            <a:t>人増</a:t>
          </a:r>
          <a:endParaRPr lang="en-US" altLang="ja-JP" sz="1400" b="1" dirty="0">
            <a:latin typeface="BIZ UDPゴシック" panose="020B0400000000000000" pitchFamily="50" charset="-128"/>
            <a:ea typeface="BIZ UDPゴシック" panose="020B0400000000000000" pitchFamily="50" charset="-128"/>
          </a:endParaRPr>
        </a:p>
        <a:p xmlns:a="http://schemas.openxmlformats.org/drawingml/2006/main">
          <a:pPr algn="ctr"/>
          <a:r>
            <a:rPr lang="ja-JP" altLang="en-US" sz="1600" b="1" dirty="0">
              <a:latin typeface="BIZ UDPゴシック" panose="020B0400000000000000" pitchFamily="50" charset="-128"/>
              <a:ea typeface="BIZ UDPゴシック" panose="020B0400000000000000" pitchFamily="50" charset="-128"/>
            </a:rPr>
            <a:t>約２倍</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AC9A55CE-3980-1759-BD81-4BC83218C2AC}"/>
              </a:ext>
            </a:extLst>
          </p:cNvPr>
          <p:cNvSpPr>
            <a:spLocks noGrp="1"/>
          </p:cNvSpPr>
          <p:nvPr>
            <p:ph type="hdr" sz="quarter"/>
          </p:nvPr>
        </p:nvSpPr>
        <p:spPr>
          <a:xfrm>
            <a:off x="1" y="0"/>
            <a:ext cx="2946247" cy="498328"/>
          </a:xfrm>
          <a:prstGeom prst="rect">
            <a:avLst/>
          </a:prstGeom>
        </p:spPr>
        <p:txBody>
          <a:bodyPr vert="horz" lIns="92094" tIns="46047" rIns="92094" bIns="46047"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7DE75A9B-FF9B-124A-BC47-CB271585CCE8}"/>
              </a:ext>
            </a:extLst>
          </p:cNvPr>
          <p:cNvSpPr>
            <a:spLocks noGrp="1"/>
          </p:cNvSpPr>
          <p:nvPr>
            <p:ph type="dt" idx="1"/>
          </p:nvPr>
        </p:nvSpPr>
        <p:spPr>
          <a:xfrm>
            <a:off x="3849826" y="0"/>
            <a:ext cx="2946246" cy="498328"/>
          </a:xfrm>
          <a:prstGeom prst="rect">
            <a:avLst/>
          </a:prstGeom>
        </p:spPr>
        <p:txBody>
          <a:bodyPr vert="horz" lIns="92094" tIns="46047" rIns="92094" bIns="46047" rtlCol="0"/>
          <a:lstStyle>
            <a:lvl1pPr algn="r">
              <a:defRPr sz="1200"/>
            </a:lvl1pPr>
          </a:lstStyle>
          <a:p>
            <a:fld id="{9DC85CDD-1926-48B0-9940-E1FC4B3F44FC}" type="datetimeFigureOut">
              <a:rPr kumimoji="1" lang="ja-JP" altLang="en-US" smtClean="0"/>
              <a:t>2026/6/26</a:t>
            </a:fld>
            <a:endParaRPr kumimoji="1" lang="ja-JP" altLang="en-US"/>
          </a:p>
        </p:txBody>
      </p:sp>
      <p:sp>
        <p:nvSpPr>
          <p:cNvPr id="4" name="スライド イメージ プレースホルダー 3">
            <a:extLst>
              <a:ext uri="{FF2B5EF4-FFF2-40B4-BE49-F238E27FC236}">
                <a16:creationId xmlns:a16="http://schemas.microsoft.com/office/drawing/2014/main" id="{866B061E-9400-A0F9-9BCB-876B0CA9D9B2}"/>
              </a:ext>
            </a:extLst>
          </p:cNvPr>
          <p:cNvSpPr>
            <a:spLocks noGrp="1" noRot="1" noChangeAspect="1"/>
          </p:cNvSpPr>
          <p:nvPr>
            <p:ph type="sldImg" idx="2"/>
          </p:nvPr>
        </p:nvSpPr>
        <p:spPr>
          <a:xfrm>
            <a:off x="420688" y="1241425"/>
            <a:ext cx="5956300" cy="3349625"/>
          </a:xfrm>
          <a:prstGeom prst="rect">
            <a:avLst/>
          </a:prstGeom>
          <a:noFill/>
          <a:ln w="12700">
            <a:solidFill>
              <a:prstClr val="black"/>
            </a:solidFill>
          </a:ln>
        </p:spPr>
        <p:txBody>
          <a:bodyPr vert="horz" lIns="92094" tIns="46047" rIns="92094" bIns="46047" rtlCol="0" anchor="ctr"/>
          <a:lstStyle/>
          <a:p>
            <a:endParaRPr lang="ja-JP" altLang="en-US"/>
          </a:p>
        </p:txBody>
      </p:sp>
      <p:sp>
        <p:nvSpPr>
          <p:cNvPr id="5" name="ノート プレースホルダー 4">
            <a:extLst>
              <a:ext uri="{FF2B5EF4-FFF2-40B4-BE49-F238E27FC236}">
                <a16:creationId xmlns:a16="http://schemas.microsoft.com/office/drawing/2014/main" id="{B1CA0E2B-A101-1F59-9C30-79CBD15C40D9}"/>
              </a:ext>
            </a:extLst>
          </p:cNvPr>
          <p:cNvSpPr>
            <a:spLocks noGrp="1"/>
          </p:cNvSpPr>
          <p:nvPr>
            <p:ph type="body" sz="quarter" idx="3"/>
          </p:nvPr>
        </p:nvSpPr>
        <p:spPr>
          <a:xfrm>
            <a:off x="679290" y="4777245"/>
            <a:ext cx="5439101" cy="3908363"/>
          </a:xfrm>
          <a:prstGeom prst="rect">
            <a:avLst/>
          </a:prstGeom>
        </p:spPr>
        <p:txBody>
          <a:bodyPr vert="horz" lIns="92094" tIns="46047" rIns="92094" bIns="46047"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a:extLst>
              <a:ext uri="{FF2B5EF4-FFF2-40B4-BE49-F238E27FC236}">
                <a16:creationId xmlns:a16="http://schemas.microsoft.com/office/drawing/2014/main" id="{2E6F9597-5CE1-E3E3-E620-6A60CE18F1DD}"/>
              </a:ext>
            </a:extLst>
          </p:cNvPr>
          <p:cNvSpPr>
            <a:spLocks noGrp="1"/>
          </p:cNvSpPr>
          <p:nvPr>
            <p:ph type="ftr" sz="quarter" idx="4"/>
          </p:nvPr>
        </p:nvSpPr>
        <p:spPr>
          <a:xfrm>
            <a:off x="1" y="9428311"/>
            <a:ext cx="2946247" cy="498328"/>
          </a:xfrm>
          <a:prstGeom prst="rect">
            <a:avLst/>
          </a:prstGeom>
        </p:spPr>
        <p:txBody>
          <a:bodyPr vert="horz" lIns="92094" tIns="46047" rIns="92094" bIns="46047" rtlCol="0" anchor="b"/>
          <a:lstStyle>
            <a:lvl1pPr algn="l">
              <a:defRPr sz="1200"/>
            </a:lvl1pPr>
          </a:lstStyle>
          <a:p>
            <a:endParaRPr kumimoji="1" lang="ja-JP" altLang="en-US"/>
          </a:p>
        </p:txBody>
      </p:sp>
      <p:sp>
        <p:nvSpPr>
          <p:cNvPr id="7" name="スライド番号プレースホルダー 6">
            <a:extLst>
              <a:ext uri="{FF2B5EF4-FFF2-40B4-BE49-F238E27FC236}">
                <a16:creationId xmlns:a16="http://schemas.microsoft.com/office/drawing/2014/main" id="{1612D4EB-ACE7-F89D-5A56-2DB2D20ACD1A}"/>
              </a:ext>
            </a:extLst>
          </p:cNvPr>
          <p:cNvSpPr>
            <a:spLocks noGrp="1"/>
          </p:cNvSpPr>
          <p:nvPr>
            <p:ph type="sldNum" sz="quarter" idx="5"/>
          </p:nvPr>
        </p:nvSpPr>
        <p:spPr>
          <a:xfrm>
            <a:off x="3849826" y="9428311"/>
            <a:ext cx="2946246" cy="498328"/>
          </a:xfrm>
          <a:prstGeom prst="rect">
            <a:avLst/>
          </a:prstGeom>
        </p:spPr>
        <p:txBody>
          <a:bodyPr vert="horz" lIns="92094" tIns="46047" rIns="92094" bIns="46047" rtlCol="0" anchor="b"/>
          <a:lstStyle>
            <a:lvl1pPr algn="r">
              <a:defRPr sz="1200"/>
            </a:lvl1pPr>
          </a:lstStyle>
          <a:p>
            <a:fld id="{F4088A3C-EC88-4DD2-8F4A-7FD0F9AE6595}" type="slidenum">
              <a:rPr kumimoji="1" lang="ja-JP" altLang="en-US" smtClean="0"/>
              <a:t>‹#›</a:t>
            </a:fld>
            <a:endParaRPr kumimoji="1" lang="ja-JP"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3126" userDrawn="1">
          <p15:clr>
            <a:srgbClr val="F26B43"/>
          </p15:clr>
        </p15:guide>
        <p15:guide id="2" pos="214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EEC938-B18A-3758-62A7-41B6889B3BC3}"/>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BF98E343-58B8-896B-B907-7A3613CCC6A3}"/>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16DEF0C0-ED22-E2E8-578A-A5466A31D32B}"/>
              </a:ext>
            </a:extLst>
          </p:cNvPr>
          <p:cNvSpPr>
            <a:spLocks noGrp="1"/>
          </p:cNvSpPr>
          <p:nvPr>
            <p:ph type="body" idx="1"/>
          </p:nvPr>
        </p:nvSpPr>
        <p:spPr/>
        <p:txBody>
          <a:bodyPr/>
          <a:lstStyle/>
          <a:p>
            <a:endParaRPr kumimoji="1" lang="ja-JP" altLang="en-US" dirty="0"/>
          </a:p>
          <a:p>
            <a:endParaRPr kumimoji="1" lang="ja-JP" altLang="en-US" dirty="0"/>
          </a:p>
        </p:txBody>
      </p:sp>
      <p:sp>
        <p:nvSpPr>
          <p:cNvPr id="4" name="スライド番号プレースホルダー 3">
            <a:extLst>
              <a:ext uri="{FF2B5EF4-FFF2-40B4-BE49-F238E27FC236}">
                <a16:creationId xmlns:a16="http://schemas.microsoft.com/office/drawing/2014/main" id="{6287C310-DCC6-8DD4-331A-A8A1BCEF73D2}"/>
              </a:ext>
            </a:extLst>
          </p:cNvPr>
          <p:cNvSpPr>
            <a:spLocks noGrp="1"/>
          </p:cNvSpPr>
          <p:nvPr>
            <p:ph type="sldNum" sz="quarter" idx="10"/>
          </p:nvPr>
        </p:nvSpPr>
        <p:spPr/>
        <p:txBody>
          <a:bodyPr/>
          <a:lstStyle/>
          <a:p>
            <a:fld id="{CEBBBABA-C66D-4495-9BE9-407DF5B2C2ED}" type="slidenum">
              <a:rPr kumimoji="1" lang="ja-JP" altLang="en-US" smtClean="0"/>
              <a:t>1</a:t>
            </a:fld>
            <a:endParaRPr kumimoji="1" lang="ja-JP" altLang="en-US"/>
          </a:p>
        </p:txBody>
      </p:sp>
    </p:spTree>
    <p:extLst>
      <p:ext uri="{BB962C8B-B14F-4D97-AF65-F5344CB8AC3E}">
        <p14:creationId xmlns:p14="http://schemas.microsoft.com/office/powerpoint/2010/main" val="26714939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a:p>
            <a:endParaRPr kumimoji="1" lang="ja-JP" altLang="en-US" dirty="0"/>
          </a:p>
        </p:txBody>
      </p:sp>
      <p:sp>
        <p:nvSpPr>
          <p:cNvPr id="4" name="スライド番号プレースホルダー 3"/>
          <p:cNvSpPr>
            <a:spLocks noGrp="1"/>
          </p:cNvSpPr>
          <p:nvPr>
            <p:ph type="sldNum" sz="quarter" idx="10"/>
          </p:nvPr>
        </p:nvSpPr>
        <p:spPr/>
        <p:txBody>
          <a:bodyPr/>
          <a:lstStyle/>
          <a:p>
            <a:fld id="{CEBBBABA-C66D-4495-9BE9-407DF5B2C2ED}" type="slidenum">
              <a:rPr kumimoji="1" lang="ja-JP" altLang="en-US" smtClean="0"/>
              <a:t>19</a:t>
            </a:fld>
            <a:endParaRPr kumimoji="1" lang="ja-JP" altLang="en-US"/>
          </a:p>
        </p:txBody>
      </p:sp>
    </p:spTree>
    <p:extLst>
      <p:ext uri="{BB962C8B-B14F-4D97-AF65-F5344CB8AC3E}">
        <p14:creationId xmlns:p14="http://schemas.microsoft.com/office/powerpoint/2010/main" val="22940264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a:p>
            <a:endParaRPr kumimoji="1" lang="ja-JP" altLang="en-US" dirty="0"/>
          </a:p>
        </p:txBody>
      </p:sp>
      <p:sp>
        <p:nvSpPr>
          <p:cNvPr id="4" name="スライド番号プレースホルダー 3"/>
          <p:cNvSpPr>
            <a:spLocks noGrp="1"/>
          </p:cNvSpPr>
          <p:nvPr>
            <p:ph type="sldNum" sz="quarter" idx="10"/>
          </p:nvPr>
        </p:nvSpPr>
        <p:spPr/>
        <p:txBody>
          <a:bodyPr/>
          <a:lstStyle/>
          <a:p>
            <a:fld id="{CEBBBABA-C66D-4495-9BE9-407DF5B2C2ED}" type="slidenum">
              <a:rPr kumimoji="1" lang="ja-JP" altLang="en-US" smtClean="0"/>
              <a:t>20</a:t>
            </a:fld>
            <a:endParaRPr kumimoji="1" lang="ja-JP" altLang="en-US"/>
          </a:p>
        </p:txBody>
      </p:sp>
    </p:spTree>
    <p:extLst>
      <p:ext uri="{BB962C8B-B14F-4D97-AF65-F5344CB8AC3E}">
        <p14:creationId xmlns:p14="http://schemas.microsoft.com/office/powerpoint/2010/main" val="4758375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a:p>
            <a:endParaRPr kumimoji="1" lang="ja-JP" altLang="en-US" dirty="0"/>
          </a:p>
        </p:txBody>
      </p:sp>
      <p:sp>
        <p:nvSpPr>
          <p:cNvPr id="4" name="スライド番号プレースホルダー 3"/>
          <p:cNvSpPr>
            <a:spLocks noGrp="1"/>
          </p:cNvSpPr>
          <p:nvPr>
            <p:ph type="sldNum" sz="quarter" idx="10"/>
          </p:nvPr>
        </p:nvSpPr>
        <p:spPr/>
        <p:txBody>
          <a:bodyPr/>
          <a:lstStyle/>
          <a:p>
            <a:fld id="{CEBBBABA-C66D-4495-9BE9-407DF5B2C2ED}" type="slidenum">
              <a:rPr kumimoji="1" lang="ja-JP" altLang="en-US" smtClean="0"/>
              <a:t>21</a:t>
            </a:fld>
            <a:endParaRPr kumimoji="1" lang="ja-JP" altLang="en-US"/>
          </a:p>
        </p:txBody>
      </p:sp>
    </p:spTree>
    <p:extLst>
      <p:ext uri="{BB962C8B-B14F-4D97-AF65-F5344CB8AC3E}">
        <p14:creationId xmlns:p14="http://schemas.microsoft.com/office/powerpoint/2010/main" val="4204183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a:p>
            <a:endParaRPr kumimoji="1" lang="ja-JP" altLang="en-US" dirty="0"/>
          </a:p>
        </p:txBody>
      </p:sp>
      <p:sp>
        <p:nvSpPr>
          <p:cNvPr id="4" name="スライド番号プレースホルダー 3"/>
          <p:cNvSpPr>
            <a:spLocks noGrp="1"/>
          </p:cNvSpPr>
          <p:nvPr>
            <p:ph type="sldNum" sz="quarter" idx="10"/>
          </p:nvPr>
        </p:nvSpPr>
        <p:spPr/>
        <p:txBody>
          <a:bodyPr/>
          <a:lstStyle/>
          <a:p>
            <a:fld id="{CEBBBABA-C66D-4495-9BE9-407DF5B2C2ED}" type="slidenum">
              <a:rPr kumimoji="1" lang="ja-JP" altLang="en-US" smtClean="0"/>
              <a:t>22</a:t>
            </a:fld>
            <a:endParaRPr kumimoji="1" lang="ja-JP" altLang="en-US"/>
          </a:p>
        </p:txBody>
      </p:sp>
    </p:spTree>
    <p:extLst>
      <p:ext uri="{BB962C8B-B14F-4D97-AF65-F5344CB8AC3E}">
        <p14:creationId xmlns:p14="http://schemas.microsoft.com/office/powerpoint/2010/main" val="40600362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a:p>
            <a:endParaRPr kumimoji="1" lang="ja-JP" altLang="en-US" dirty="0"/>
          </a:p>
        </p:txBody>
      </p:sp>
      <p:sp>
        <p:nvSpPr>
          <p:cNvPr id="4" name="スライド番号プレースホルダー 3"/>
          <p:cNvSpPr>
            <a:spLocks noGrp="1"/>
          </p:cNvSpPr>
          <p:nvPr>
            <p:ph type="sldNum" sz="quarter" idx="10"/>
          </p:nvPr>
        </p:nvSpPr>
        <p:spPr/>
        <p:txBody>
          <a:bodyPr/>
          <a:lstStyle/>
          <a:p>
            <a:fld id="{CEBBBABA-C66D-4495-9BE9-407DF5B2C2ED}" type="slidenum">
              <a:rPr kumimoji="1" lang="ja-JP" altLang="en-US" smtClean="0"/>
              <a:t>23</a:t>
            </a:fld>
            <a:endParaRPr kumimoji="1" lang="ja-JP" altLang="en-US"/>
          </a:p>
        </p:txBody>
      </p:sp>
    </p:spTree>
    <p:extLst>
      <p:ext uri="{BB962C8B-B14F-4D97-AF65-F5344CB8AC3E}">
        <p14:creationId xmlns:p14="http://schemas.microsoft.com/office/powerpoint/2010/main" val="28500470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a:p>
            <a:endParaRPr kumimoji="1" lang="ja-JP" altLang="en-US" dirty="0"/>
          </a:p>
        </p:txBody>
      </p:sp>
      <p:sp>
        <p:nvSpPr>
          <p:cNvPr id="4" name="スライド番号プレースホルダー 3"/>
          <p:cNvSpPr>
            <a:spLocks noGrp="1"/>
          </p:cNvSpPr>
          <p:nvPr>
            <p:ph type="sldNum" sz="quarter" idx="10"/>
          </p:nvPr>
        </p:nvSpPr>
        <p:spPr/>
        <p:txBody>
          <a:bodyPr/>
          <a:lstStyle/>
          <a:p>
            <a:fld id="{CEBBBABA-C66D-4495-9BE9-407DF5B2C2ED}" type="slidenum">
              <a:rPr kumimoji="1" lang="ja-JP" altLang="en-US" smtClean="0"/>
              <a:t>24</a:t>
            </a:fld>
            <a:endParaRPr kumimoji="1" lang="ja-JP" altLang="en-US"/>
          </a:p>
        </p:txBody>
      </p:sp>
    </p:spTree>
    <p:extLst>
      <p:ext uri="{BB962C8B-B14F-4D97-AF65-F5344CB8AC3E}">
        <p14:creationId xmlns:p14="http://schemas.microsoft.com/office/powerpoint/2010/main" val="8538167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a:p>
            <a:endParaRPr kumimoji="1" lang="ja-JP" altLang="en-US" dirty="0"/>
          </a:p>
        </p:txBody>
      </p:sp>
      <p:sp>
        <p:nvSpPr>
          <p:cNvPr id="4" name="スライド番号プレースホルダー 3"/>
          <p:cNvSpPr>
            <a:spLocks noGrp="1"/>
          </p:cNvSpPr>
          <p:nvPr>
            <p:ph type="sldNum" sz="quarter" idx="10"/>
          </p:nvPr>
        </p:nvSpPr>
        <p:spPr/>
        <p:txBody>
          <a:bodyPr/>
          <a:lstStyle/>
          <a:p>
            <a:fld id="{CEBBBABA-C66D-4495-9BE9-407DF5B2C2ED}" type="slidenum">
              <a:rPr kumimoji="1" lang="ja-JP" altLang="en-US" smtClean="0"/>
              <a:t>25</a:t>
            </a:fld>
            <a:endParaRPr kumimoji="1" lang="ja-JP" altLang="en-US"/>
          </a:p>
        </p:txBody>
      </p:sp>
    </p:spTree>
    <p:extLst>
      <p:ext uri="{BB962C8B-B14F-4D97-AF65-F5344CB8AC3E}">
        <p14:creationId xmlns:p14="http://schemas.microsoft.com/office/powerpoint/2010/main" val="26632591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a:p>
            <a:endParaRPr kumimoji="1" lang="ja-JP" altLang="en-US" dirty="0"/>
          </a:p>
        </p:txBody>
      </p:sp>
      <p:sp>
        <p:nvSpPr>
          <p:cNvPr id="4" name="スライド番号プレースホルダー 3"/>
          <p:cNvSpPr>
            <a:spLocks noGrp="1"/>
          </p:cNvSpPr>
          <p:nvPr>
            <p:ph type="sldNum" sz="quarter" idx="10"/>
          </p:nvPr>
        </p:nvSpPr>
        <p:spPr/>
        <p:txBody>
          <a:bodyPr/>
          <a:lstStyle/>
          <a:p>
            <a:fld id="{CEBBBABA-C66D-4495-9BE9-407DF5B2C2ED}" type="slidenum">
              <a:rPr kumimoji="1" lang="ja-JP" altLang="en-US" smtClean="0"/>
              <a:t>26</a:t>
            </a:fld>
            <a:endParaRPr kumimoji="1" lang="ja-JP" altLang="en-US"/>
          </a:p>
        </p:txBody>
      </p:sp>
    </p:spTree>
    <p:extLst>
      <p:ext uri="{BB962C8B-B14F-4D97-AF65-F5344CB8AC3E}">
        <p14:creationId xmlns:p14="http://schemas.microsoft.com/office/powerpoint/2010/main" val="32029135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a:p>
            <a:endParaRPr kumimoji="1" lang="ja-JP" altLang="en-US" dirty="0"/>
          </a:p>
        </p:txBody>
      </p:sp>
      <p:sp>
        <p:nvSpPr>
          <p:cNvPr id="4" name="スライド番号プレースホルダー 3"/>
          <p:cNvSpPr>
            <a:spLocks noGrp="1"/>
          </p:cNvSpPr>
          <p:nvPr>
            <p:ph type="sldNum" sz="quarter" idx="10"/>
          </p:nvPr>
        </p:nvSpPr>
        <p:spPr/>
        <p:txBody>
          <a:bodyPr/>
          <a:lstStyle/>
          <a:p>
            <a:fld id="{CEBBBABA-C66D-4495-9BE9-407DF5B2C2ED}" type="slidenum">
              <a:rPr kumimoji="1" lang="ja-JP" altLang="en-US" smtClean="0"/>
              <a:t>27</a:t>
            </a:fld>
            <a:endParaRPr kumimoji="1" lang="ja-JP" altLang="en-US"/>
          </a:p>
        </p:txBody>
      </p:sp>
    </p:spTree>
    <p:extLst>
      <p:ext uri="{BB962C8B-B14F-4D97-AF65-F5344CB8AC3E}">
        <p14:creationId xmlns:p14="http://schemas.microsoft.com/office/powerpoint/2010/main" val="19406517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a:p>
            <a:endParaRPr kumimoji="1" lang="ja-JP" altLang="en-US" dirty="0"/>
          </a:p>
        </p:txBody>
      </p:sp>
      <p:sp>
        <p:nvSpPr>
          <p:cNvPr id="4" name="スライド番号プレースホルダー 3"/>
          <p:cNvSpPr>
            <a:spLocks noGrp="1"/>
          </p:cNvSpPr>
          <p:nvPr>
            <p:ph type="sldNum" sz="quarter" idx="10"/>
          </p:nvPr>
        </p:nvSpPr>
        <p:spPr/>
        <p:txBody>
          <a:bodyPr/>
          <a:lstStyle/>
          <a:p>
            <a:fld id="{CEBBBABA-C66D-4495-9BE9-407DF5B2C2ED}" type="slidenum">
              <a:rPr kumimoji="1" lang="ja-JP" altLang="en-US" smtClean="0"/>
              <a:t>28</a:t>
            </a:fld>
            <a:endParaRPr kumimoji="1" lang="ja-JP" altLang="en-US"/>
          </a:p>
        </p:txBody>
      </p:sp>
    </p:spTree>
    <p:extLst>
      <p:ext uri="{BB962C8B-B14F-4D97-AF65-F5344CB8AC3E}">
        <p14:creationId xmlns:p14="http://schemas.microsoft.com/office/powerpoint/2010/main" val="10467158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64F9EB-F4B9-4AF8-9ECF-C44FEBADD9A9}"/>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18344737-F270-8E0F-18EA-39A1DF721988}"/>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DFFC97FF-291F-9505-4B8E-C3D9E44BF16B}"/>
              </a:ext>
            </a:extLst>
          </p:cNvPr>
          <p:cNvSpPr>
            <a:spLocks noGrp="1"/>
          </p:cNvSpPr>
          <p:nvPr>
            <p:ph type="body" idx="1"/>
          </p:nvPr>
        </p:nvSpPr>
        <p:spPr/>
        <p:txBody>
          <a:bodyPr/>
          <a:lstStyle/>
          <a:p>
            <a:endParaRPr kumimoji="1" lang="ja-JP" altLang="en-US" dirty="0"/>
          </a:p>
          <a:p>
            <a:endParaRPr kumimoji="1" lang="ja-JP" altLang="en-US" dirty="0"/>
          </a:p>
        </p:txBody>
      </p:sp>
      <p:sp>
        <p:nvSpPr>
          <p:cNvPr id="4" name="スライド番号プレースホルダー 3">
            <a:extLst>
              <a:ext uri="{FF2B5EF4-FFF2-40B4-BE49-F238E27FC236}">
                <a16:creationId xmlns:a16="http://schemas.microsoft.com/office/drawing/2014/main" id="{021ED296-8E62-D9C0-2671-24D85FEF5113}"/>
              </a:ext>
            </a:extLst>
          </p:cNvPr>
          <p:cNvSpPr>
            <a:spLocks noGrp="1"/>
          </p:cNvSpPr>
          <p:nvPr>
            <p:ph type="sldNum" sz="quarter" idx="10"/>
          </p:nvPr>
        </p:nvSpPr>
        <p:spPr/>
        <p:txBody>
          <a:bodyPr/>
          <a:lstStyle/>
          <a:p>
            <a:fld id="{CEBBBABA-C66D-4495-9BE9-407DF5B2C2ED}" type="slidenum">
              <a:rPr kumimoji="1" lang="ja-JP" altLang="en-US" smtClean="0"/>
              <a:t>2</a:t>
            </a:fld>
            <a:endParaRPr kumimoji="1" lang="ja-JP" altLang="en-US"/>
          </a:p>
        </p:txBody>
      </p:sp>
    </p:spTree>
    <p:extLst>
      <p:ext uri="{BB962C8B-B14F-4D97-AF65-F5344CB8AC3E}">
        <p14:creationId xmlns:p14="http://schemas.microsoft.com/office/powerpoint/2010/main" val="39306364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a:p>
            <a:endParaRPr kumimoji="1" lang="ja-JP" altLang="en-US" dirty="0"/>
          </a:p>
        </p:txBody>
      </p:sp>
      <p:sp>
        <p:nvSpPr>
          <p:cNvPr id="4" name="スライド番号プレースホルダー 3"/>
          <p:cNvSpPr>
            <a:spLocks noGrp="1"/>
          </p:cNvSpPr>
          <p:nvPr>
            <p:ph type="sldNum" sz="quarter" idx="10"/>
          </p:nvPr>
        </p:nvSpPr>
        <p:spPr/>
        <p:txBody>
          <a:bodyPr/>
          <a:lstStyle/>
          <a:p>
            <a:fld id="{CEBBBABA-C66D-4495-9BE9-407DF5B2C2ED}" type="slidenum">
              <a:rPr kumimoji="1" lang="ja-JP" altLang="en-US" smtClean="0"/>
              <a:t>29</a:t>
            </a:fld>
            <a:endParaRPr kumimoji="1" lang="ja-JP" altLang="en-US"/>
          </a:p>
        </p:txBody>
      </p:sp>
    </p:spTree>
    <p:extLst>
      <p:ext uri="{BB962C8B-B14F-4D97-AF65-F5344CB8AC3E}">
        <p14:creationId xmlns:p14="http://schemas.microsoft.com/office/powerpoint/2010/main" val="25463334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a:p>
            <a:endParaRPr kumimoji="1" lang="ja-JP" altLang="en-US" dirty="0"/>
          </a:p>
        </p:txBody>
      </p:sp>
      <p:sp>
        <p:nvSpPr>
          <p:cNvPr id="4" name="スライド番号プレースホルダー 3"/>
          <p:cNvSpPr>
            <a:spLocks noGrp="1"/>
          </p:cNvSpPr>
          <p:nvPr>
            <p:ph type="sldNum" sz="quarter" idx="10"/>
          </p:nvPr>
        </p:nvSpPr>
        <p:spPr/>
        <p:txBody>
          <a:bodyPr/>
          <a:lstStyle/>
          <a:p>
            <a:fld id="{CEBBBABA-C66D-4495-9BE9-407DF5B2C2ED}" type="slidenum">
              <a:rPr kumimoji="1" lang="ja-JP" altLang="en-US" smtClean="0"/>
              <a:t>30</a:t>
            </a:fld>
            <a:endParaRPr kumimoji="1" lang="ja-JP" altLang="en-US"/>
          </a:p>
        </p:txBody>
      </p:sp>
    </p:spTree>
    <p:extLst>
      <p:ext uri="{BB962C8B-B14F-4D97-AF65-F5344CB8AC3E}">
        <p14:creationId xmlns:p14="http://schemas.microsoft.com/office/powerpoint/2010/main" val="285004704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a:p>
            <a:endParaRPr kumimoji="1" lang="ja-JP" altLang="en-US" dirty="0"/>
          </a:p>
        </p:txBody>
      </p:sp>
      <p:sp>
        <p:nvSpPr>
          <p:cNvPr id="4" name="スライド番号プレースホルダー 3"/>
          <p:cNvSpPr>
            <a:spLocks noGrp="1"/>
          </p:cNvSpPr>
          <p:nvPr>
            <p:ph type="sldNum" sz="quarter" idx="10"/>
          </p:nvPr>
        </p:nvSpPr>
        <p:spPr/>
        <p:txBody>
          <a:bodyPr/>
          <a:lstStyle/>
          <a:p>
            <a:fld id="{CEBBBABA-C66D-4495-9BE9-407DF5B2C2ED}" type="slidenum">
              <a:rPr kumimoji="1" lang="ja-JP" altLang="en-US" smtClean="0"/>
              <a:t>31</a:t>
            </a:fld>
            <a:endParaRPr kumimoji="1" lang="ja-JP" altLang="en-US"/>
          </a:p>
        </p:txBody>
      </p:sp>
    </p:spTree>
    <p:extLst>
      <p:ext uri="{BB962C8B-B14F-4D97-AF65-F5344CB8AC3E}">
        <p14:creationId xmlns:p14="http://schemas.microsoft.com/office/powerpoint/2010/main" val="28500470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a:p>
            <a:endParaRPr kumimoji="1" lang="ja-JP" altLang="en-US" dirty="0"/>
          </a:p>
        </p:txBody>
      </p:sp>
      <p:sp>
        <p:nvSpPr>
          <p:cNvPr id="4" name="スライド番号プレースホルダー 3"/>
          <p:cNvSpPr>
            <a:spLocks noGrp="1"/>
          </p:cNvSpPr>
          <p:nvPr>
            <p:ph type="sldNum" sz="quarter" idx="10"/>
          </p:nvPr>
        </p:nvSpPr>
        <p:spPr/>
        <p:txBody>
          <a:bodyPr/>
          <a:lstStyle/>
          <a:p>
            <a:fld id="{CEBBBABA-C66D-4495-9BE9-407DF5B2C2ED}" type="slidenum">
              <a:rPr kumimoji="1" lang="ja-JP" altLang="en-US" smtClean="0"/>
              <a:t>32</a:t>
            </a:fld>
            <a:endParaRPr kumimoji="1" lang="ja-JP" altLang="en-US"/>
          </a:p>
        </p:txBody>
      </p:sp>
    </p:spTree>
    <p:extLst>
      <p:ext uri="{BB962C8B-B14F-4D97-AF65-F5344CB8AC3E}">
        <p14:creationId xmlns:p14="http://schemas.microsoft.com/office/powerpoint/2010/main" val="98865591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ED2242-790B-15D1-63EC-EB4C6EA2C755}"/>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9E8EFCEF-0367-3EBB-EE1D-7BDA531D48EA}"/>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A7DF542F-B897-2759-54D3-A7FCAE5BD3B8}"/>
              </a:ext>
            </a:extLst>
          </p:cNvPr>
          <p:cNvSpPr>
            <a:spLocks noGrp="1"/>
          </p:cNvSpPr>
          <p:nvPr>
            <p:ph type="body" idx="1"/>
          </p:nvPr>
        </p:nvSpPr>
        <p:spPr/>
        <p:txBody>
          <a:bodyPr/>
          <a:lstStyle/>
          <a:p>
            <a:endParaRPr kumimoji="1" lang="ja-JP" altLang="en-US" dirty="0"/>
          </a:p>
          <a:p>
            <a:endParaRPr kumimoji="1" lang="ja-JP" altLang="en-US" dirty="0"/>
          </a:p>
        </p:txBody>
      </p:sp>
      <p:sp>
        <p:nvSpPr>
          <p:cNvPr id="4" name="スライド番号プレースホルダー 3">
            <a:extLst>
              <a:ext uri="{FF2B5EF4-FFF2-40B4-BE49-F238E27FC236}">
                <a16:creationId xmlns:a16="http://schemas.microsoft.com/office/drawing/2014/main" id="{56BD62DD-1D33-ED44-74D7-88D85625F770}"/>
              </a:ext>
            </a:extLst>
          </p:cNvPr>
          <p:cNvSpPr>
            <a:spLocks noGrp="1"/>
          </p:cNvSpPr>
          <p:nvPr>
            <p:ph type="sldNum" sz="quarter" idx="10"/>
          </p:nvPr>
        </p:nvSpPr>
        <p:spPr/>
        <p:txBody>
          <a:bodyPr/>
          <a:lstStyle/>
          <a:p>
            <a:pPr marL="0" marR="0" lvl="0" indent="0" algn="r" defTabSz="921075" rtl="0" eaLnBrk="1" fontAlgn="auto" latinLnBrk="0" hangingPunct="1">
              <a:lnSpc>
                <a:spcPct val="100000"/>
              </a:lnSpc>
              <a:spcBef>
                <a:spcPts val="0"/>
              </a:spcBef>
              <a:spcAft>
                <a:spcPts val="0"/>
              </a:spcAft>
              <a:buClrTx/>
              <a:buSzTx/>
              <a:buFontTx/>
              <a:buNone/>
              <a:tabLst/>
              <a:defRPr/>
            </a:pPr>
            <a:fld id="{CEBBBABA-C66D-4495-9BE9-407DF5B2C2ED}" type="slidenum">
              <a:rPr kumimoji="1" lang="ja-JP" altLang="en-US" sz="12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50" charset="-128"/>
                <a:cs typeface="+mn-cs"/>
              </a:rPr>
              <a:pPr marL="0" marR="0" lvl="0" indent="0" algn="r" defTabSz="921075" rtl="0" eaLnBrk="1" fontAlgn="auto" latinLnBrk="0" hangingPunct="1">
                <a:lnSpc>
                  <a:spcPct val="100000"/>
                </a:lnSpc>
                <a:spcBef>
                  <a:spcPts val="0"/>
                </a:spcBef>
                <a:spcAft>
                  <a:spcPts val="0"/>
                </a:spcAft>
                <a:buClrTx/>
                <a:buSzTx/>
                <a:buFontTx/>
                <a:buNone/>
                <a:tabLst/>
                <a:defRPr/>
              </a:pPr>
              <a:t>33</a:t>
            </a:fld>
            <a:endParaRPr kumimoji="1" lang="ja-JP" altLang="en-US" sz="12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50" charset="-128"/>
              <a:cs typeface="+mn-cs"/>
            </a:endParaRPr>
          </a:p>
        </p:txBody>
      </p:sp>
    </p:spTree>
    <p:extLst>
      <p:ext uri="{BB962C8B-B14F-4D97-AF65-F5344CB8AC3E}">
        <p14:creationId xmlns:p14="http://schemas.microsoft.com/office/powerpoint/2010/main" val="307449867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A8D6B5-808A-B33E-D1B2-439D1ACE345C}"/>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413EA76B-B12A-5B66-6DBD-37910C6FD2D5}"/>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2C6CBC22-E447-FEE7-FE88-391FB1C67A4B}"/>
              </a:ext>
            </a:extLst>
          </p:cNvPr>
          <p:cNvSpPr>
            <a:spLocks noGrp="1"/>
          </p:cNvSpPr>
          <p:nvPr>
            <p:ph type="body" idx="1"/>
          </p:nvPr>
        </p:nvSpPr>
        <p:spPr/>
        <p:txBody>
          <a:bodyPr/>
          <a:lstStyle/>
          <a:p>
            <a:endParaRPr kumimoji="1" lang="ja-JP" altLang="en-US" dirty="0"/>
          </a:p>
          <a:p>
            <a:endParaRPr kumimoji="1" lang="ja-JP" altLang="en-US" dirty="0"/>
          </a:p>
        </p:txBody>
      </p:sp>
      <p:sp>
        <p:nvSpPr>
          <p:cNvPr id="4" name="スライド番号プレースホルダー 3">
            <a:extLst>
              <a:ext uri="{FF2B5EF4-FFF2-40B4-BE49-F238E27FC236}">
                <a16:creationId xmlns:a16="http://schemas.microsoft.com/office/drawing/2014/main" id="{B50571EA-DE03-E6B9-F219-0379D40EEFBC}"/>
              </a:ext>
            </a:extLst>
          </p:cNvPr>
          <p:cNvSpPr>
            <a:spLocks noGrp="1"/>
          </p:cNvSpPr>
          <p:nvPr>
            <p:ph type="sldNum" sz="quarter" idx="10"/>
          </p:nvPr>
        </p:nvSpPr>
        <p:spPr/>
        <p:txBody>
          <a:bodyPr/>
          <a:lstStyle/>
          <a:p>
            <a:fld id="{CEBBBABA-C66D-4495-9BE9-407DF5B2C2ED}" type="slidenum">
              <a:rPr kumimoji="1" lang="ja-JP" altLang="en-US" smtClean="0"/>
              <a:t>34</a:t>
            </a:fld>
            <a:endParaRPr kumimoji="1" lang="ja-JP" altLang="en-US"/>
          </a:p>
        </p:txBody>
      </p:sp>
    </p:spTree>
    <p:extLst>
      <p:ext uri="{BB962C8B-B14F-4D97-AF65-F5344CB8AC3E}">
        <p14:creationId xmlns:p14="http://schemas.microsoft.com/office/powerpoint/2010/main" val="411584605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ED2242-790B-15D1-63EC-EB4C6EA2C755}"/>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9E8EFCEF-0367-3EBB-EE1D-7BDA531D48EA}"/>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A7DF542F-B897-2759-54D3-A7FCAE5BD3B8}"/>
              </a:ext>
            </a:extLst>
          </p:cNvPr>
          <p:cNvSpPr>
            <a:spLocks noGrp="1"/>
          </p:cNvSpPr>
          <p:nvPr>
            <p:ph type="body" idx="1"/>
          </p:nvPr>
        </p:nvSpPr>
        <p:spPr/>
        <p:txBody>
          <a:bodyPr/>
          <a:lstStyle/>
          <a:p>
            <a:endParaRPr kumimoji="1" lang="ja-JP" altLang="en-US" dirty="0"/>
          </a:p>
          <a:p>
            <a:endParaRPr kumimoji="1" lang="ja-JP" altLang="en-US" dirty="0"/>
          </a:p>
        </p:txBody>
      </p:sp>
      <p:sp>
        <p:nvSpPr>
          <p:cNvPr id="4" name="スライド番号プレースホルダー 3">
            <a:extLst>
              <a:ext uri="{FF2B5EF4-FFF2-40B4-BE49-F238E27FC236}">
                <a16:creationId xmlns:a16="http://schemas.microsoft.com/office/drawing/2014/main" id="{56BD62DD-1D33-ED44-74D7-88D85625F770}"/>
              </a:ext>
            </a:extLst>
          </p:cNvPr>
          <p:cNvSpPr>
            <a:spLocks noGrp="1"/>
          </p:cNvSpPr>
          <p:nvPr>
            <p:ph type="sldNum" sz="quarter" idx="10"/>
          </p:nvPr>
        </p:nvSpPr>
        <p:spPr/>
        <p:txBody>
          <a:bodyPr/>
          <a:lstStyle/>
          <a:p>
            <a:pPr defTabSz="921075">
              <a:defRPr/>
            </a:pPr>
            <a:fld id="{CEBBBABA-C66D-4495-9BE9-407DF5B2C2ED}" type="slidenum">
              <a:rPr lang="ja-JP" altLang="en-US">
                <a:solidFill>
                  <a:prstClr val="black"/>
                </a:solidFill>
                <a:latin typeface="游ゴシック" panose="02110004020202020204"/>
                <a:ea typeface="游ゴシック" panose="020B0400000000000000" pitchFamily="50" charset="-128"/>
              </a:rPr>
              <a:pPr defTabSz="921075">
                <a:defRPr/>
              </a:pPr>
              <a:t>35</a:t>
            </a:fld>
            <a:endParaRPr lang="ja-JP" altLang="en-US">
              <a:solidFill>
                <a:prstClr val="black"/>
              </a:solidFill>
              <a:latin typeface="游ゴシック" panose="02110004020202020204"/>
              <a:ea typeface="游ゴシック" panose="020B0400000000000000" pitchFamily="50" charset="-128"/>
            </a:endParaRPr>
          </a:p>
        </p:txBody>
      </p:sp>
    </p:spTree>
    <p:extLst>
      <p:ext uri="{BB962C8B-B14F-4D97-AF65-F5344CB8AC3E}">
        <p14:creationId xmlns:p14="http://schemas.microsoft.com/office/powerpoint/2010/main" val="313941922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921738-2E93-91AC-0181-8FC955140086}"/>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EBAEA92-FE53-9304-1F35-DAAE660E43CD}"/>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CD51A04E-7F5D-EB15-42A8-D4FA18829F8E}"/>
              </a:ext>
            </a:extLst>
          </p:cNvPr>
          <p:cNvSpPr>
            <a:spLocks noGrp="1"/>
          </p:cNvSpPr>
          <p:nvPr>
            <p:ph type="body" idx="1"/>
          </p:nvPr>
        </p:nvSpPr>
        <p:spPr/>
        <p:txBody>
          <a:bodyPr/>
          <a:lstStyle/>
          <a:p>
            <a:endParaRPr kumimoji="1" lang="ja-JP" altLang="en-US" dirty="0"/>
          </a:p>
          <a:p>
            <a:endParaRPr kumimoji="1" lang="ja-JP" altLang="en-US" dirty="0"/>
          </a:p>
        </p:txBody>
      </p:sp>
      <p:sp>
        <p:nvSpPr>
          <p:cNvPr id="4" name="スライド番号プレースホルダー 3">
            <a:extLst>
              <a:ext uri="{FF2B5EF4-FFF2-40B4-BE49-F238E27FC236}">
                <a16:creationId xmlns:a16="http://schemas.microsoft.com/office/drawing/2014/main" id="{9BF1921D-36EC-D535-95AA-46059D9AD99D}"/>
              </a:ext>
            </a:extLst>
          </p:cNvPr>
          <p:cNvSpPr>
            <a:spLocks noGrp="1"/>
          </p:cNvSpPr>
          <p:nvPr>
            <p:ph type="sldNum" sz="quarter" idx="10"/>
          </p:nvPr>
        </p:nvSpPr>
        <p:spPr/>
        <p:txBody>
          <a:bodyPr/>
          <a:lstStyle/>
          <a:p>
            <a:pPr defTabSz="921075">
              <a:defRPr/>
            </a:pPr>
            <a:fld id="{CEBBBABA-C66D-4495-9BE9-407DF5B2C2ED}" type="slidenum">
              <a:rPr lang="ja-JP" altLang="en-US">
                <a:solidFill>
                  <a:prstClr val="black"/>
                </a:solidFill>
                <a:latin typeface="游ゴシック" panose="02110004020202020204"/>
                <a:ea typeface="游ゴシック" panose="020B0400000000000000" pitchFamily="50" charset="-128"/>
              </a:rPr>
              <a:pPr defTabSz="921075">
                <a:defRPr/>
              </a:pPr>
              <a:t>36</a:t>
            </a:fld>
            <a:endParaRPr lang="ja-JP" altLang="en-US">
              <a:solidFill>
                <a:prstClr val="black"/>
              </a:solidFill>
              <a:latin typeface="游ゴシック" panose="02110004020202020204"/>
              <a:ea typeface="游ゴシック" panose="020B0400000000000000" pitchFamily="50" charset="-128"/>
            </a:endParaRPr>
          </a:p>
        </p:txBody>
      </p:sp>
    </p:spTree>
    <p:extLst>
      <p:ext uri="{BB962C8B-B14F-4D97-AF65-F5344CB8AC3E}">
        <p14:creationId xmlns:p14="http://schemas.microsoft.com/office/powerpoint/2010/main" val="41039646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FDCFCD-DF45-D323-644F-98A543E8BA65}"/>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C6EDE749-E437-A4B0-5CF3-8B2BEB15B2EA}"/>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7CD82204-8346-F3B9-D6DD-A3A6ECBEFB25}"/>
              </a:ext>
            </a:extLst>
          </p:cNvPr>
          <p:cNvSpPr>
            <a:spLocks noGrp="1"/>
          </p:cNvSpPr>
          <p:nvPr>
            <p:ph type="body" idx="1"/>
          </p:nvPr>
        </p:nvSpPr>
        <p:spPr/>
        <p:txBody>
          <a:bodyPr/>
          <a:lstStyle/>
          <a:p>
            <a:endParaRPr kumimoji="1" lang="ja-JP" altLang="en-US" dirty="0"/>
          </a:p>
          <a:p>
            <a:endParaRPr kumimoji="1" lang="ja-JP" altLang="en-US" dirty="0"/>
          </a:p>
        </p:txBody>
      </p:sp>
      <p:sp>
        <p:nvSpPr>
          <p:cNvPr id="4" name="スライド番号プレースホルダー 3">
            <a:extLst>
              <a:ext uri="{FF2B5EF4-FFF2-40B4-BE49-F238E27FC236}">
                <a16:creationId xmlns:a16="http://schemas.microsoft.com/office/drawing/2014/main" id="{95B087B4-3B75-337E-BB12-669E3BD9BA87}"/>
              </a:ext>
            </a:extLst>
          </p:cNvPr>
          <p:cNvSpPr>
            <a:spLocks noGrp="1"/>
          </p:cNvSpPr>
          <p:nvPr>
            <p:ph type="sldNum" sz="quarter" idx="10"/>
          </p:nvPr>
        </p:nvSpPr>
        <p:spPr/>
        <p:txBody>
          <a:bodyPr/>
          <a:lstStyle/>
          <a:p>
            <a:pPr defTabSz="921075">
              <a:defRPr/>
            </a:pPr>
            <a:fld id="{CEBBBABA-C66D-4495-9BE9-407DF5B2C2ED}" type="slidenum">
              <a:rPr lang="ja-JP" altLang="en-US">
                <a:solidFill>
                  <a:prstClr val="black"/>
                </a:solidFill>
                <a:latin typeface="游ゴシック" panose="02110004020202020204"/>
                <a:ea typeface="游ゴシック" panose="020B0400000000000000" pitchFamily="50" charset="-128"/>
              </a:rPr>
              <a:pPr defTabSz="921075">
                <a:defRPr/>
              </a:pPr>
              <a:t>3</a:t>
            </a:fld>
            <a:endParaRPr lang="ja-JP" altLang="en-US">
              <a:solidFill>
                <a:prstClr val="black"/>
              </a:solidFill>
              <a:latin typeface="游ゴシック" panose="02110004020202020204"/>
              <a:ea typeface="游ゴシック" panose="020B0400000000000000" pitchFamily="50" charset="-128"/>
            </a:endParaRPr>
          </a:p>
        </p:txBody>
      </p:sp>
    </p:spTree>
    <p:extLst>
      <p:ext uri="{BB962C8B-B14F-4D97-AF65-F5344CB8AC3E}">
        <p14:creationId xmlns:p14="http://schemas.microsoft.com/office/powerpoint/2010/main" val="34708549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FDCFCD-DF45-D323-644F-98A543E8BA65}"/>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C6EDE749-E437-A4B0-5CF3-8B2BEB15B2EA}"/>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7CD82204-8346-F3B9-D6DD-A3A6ECBEFB25}"/>
              </a:ext>
            </a:extLst>
          </p:cNvPr>
          <p:cNvSpPr>
            <a:spLocks noGrp="1"/>
          </p:cNvSpPr>
          <p:nvPr>
            <p:ph type="body" idx="1"/>
          </p:nvPr>
        </p:nvSpPr>
        <p:spPr/>
        <p:txBody>
          <a:bodyPr/>
          <a:lstStyle/>
          <a:p>
            <a:endParaRPr kumimoji="1" lang="ja-JP" altLang="en-US" dirty="0"/>
          </a:p>
          <a:p>
            <a:endParaRPr kumimoji="1" lang="ja-JP" altLang="en-US" dirty="0"/>
          </a:p>
        </p:txBody>
      </p:sp>
      <p:sp>
        <p:nvSpPr>
          <p:cNvPr id="4" name="スライド番号プレースホルダー 3">
            <a:extLst>
              <a:ext uri="{FF2B5EF4-FFF2-40B4-BE49-F238E27FC236}">
                <a16:creationId xmlns:a16="http://schemas.microsoft.com/office/drawing/2014/main" id="{95B087B4-3B75-337E-BB12-669E3BD9BA87}"/>
              </a:ext>
            </a:extLst>
          </p:cNvPr>
          <p:cNvSpPr>
            <a:spLocks noGrp="1"/>
          </p:cNvSpPr>
          <p:nvPr>
            <p:ph type="sldNum" sz="quarter" idx="10"/>
          </p:nvPr>
        </p:nvSpPr>
        <p:spPr/>
        <p:txBody>
          <a:bodyPr/>
          <a:lstStyle/>
          <a:p>
            <a:pPr defTabSz="921075">
              <a:defRPr/>
            </a:pPr>
            <a:fld id="{CEBBBABA-C66D-4495-9BE9-407DF5B2C2ED}" type="slidenum">
              <a:rPr lang="ja-JP" altLang="en-US">
                <a:solidFill>
                  <a:prstClr val="black"/>
                </a:solidFill>
                <a:latin typeface="游ゴシック" panose="02110004020202020204"/>
                <a:ea typeface="游ゴシック" panose="020B0400000000000000" pitchFamily="50" charset="-128"/>
              </a:rPr>
              <a:pPr defTabSz="921075">
                <a:defRPr/>
              </a:pPr>
              <a:t>4</a:t>
            </a:fld>
            <a:endParaRPr lang="ja-JP" altLang="en-US">
              <a:solidFill>
                <a:prstClr val="black"/>
              </a:solidFill>
              <a:latin typeface="游ゴシック" panose="02110004020202020204"/>
              <a:ea typeface="游ゴシック" panose="020B0400000000000000" pitchFamily="50" charset="-128"/>
            </a:endParaRPr>
          </a:p>
        </p:txBody>
      </p:sp>
    </p:spTree>
    <p:extLst>
      <p:ext uri="{BB962C8B-B14F-4D97-AF65-F5344CB8AC3E}">
        <p14:creationId xmlns:p14="http://schemas.microsoft.com/office/powerpoint/2010/main" val="27937463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a:p>
            <a:endParaRPr kumimoji="1" lang="ja-JP" altLang="en-US" dirty="0"/>
          </a:p>
        </p:txBody>
      </p:sp>
      <p:sp>
        <p:nvSpPr>
          <p:cNvPr id="4" name="スライド番号プレースホルダー 3"/>
          <p:cNvSpPr>
            <a:spLocks noGrp="1"/>
          </p:cNvSpPr>
          <p:nvPr>
            <p:ph type="sldNum" sz="quarter" idx="10"/>
          </p:nvPr>
        </p:nvSpPr>
        <p:spPr/>
        <p:txBody>
          <a:bodyPr/>
          <a:lstStyle/>
          <a:p>
            <a:fld id="{CEBBBABA-C66D-4495-9BE9-407DF5B2C2ED}" type="slidenum">
              <a:rPr kumimoji="1" lang="ja-JP" altLang="en-US" smtClean="0"/>
              <a:t>5</a:t>
            </a:fld>
            <a:endParaRPr kumimoji="1" lang="ja-JP" altLang="en-US"/>
          </a:p>
        </p:txBody>
      </p:sp>
    </p:spTree>
    <p:extLst>
      <p:ext uri="{BB962C8B-B14F-4D97-AF65-F5344CB8AC3E}">
        <p14:creationId xmlns:p14="http://schemas.microsoft.com/office/powerpoint/2010/main" val="12294332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28A68A-BBAC-002C-243F-746A5687175C}"/>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6C7B810-4EF7-8006-FF55-E7AA86070FEA}"/>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7A4E3D99-0B8D-33DC-8D42-CF562AD6E957}"/>
              </a:ext>
            </a:extLst>
          </p:cNvPr>
          <p:cNvSpPr>
            <a:spLocks noGrp="1"/>
          </p:cNvSpPr>
          <p:nvPr>
            <p:ph type="body" idx="1"/>
          </p:nvPr>
        </p:nvSpPr>
        <p:spPr/>
        <p:txBody>
          <a:bodyPr/>
          <a:lstStyle/>
          <a:p>
            <a:endParaRPr kumimoji="1" lang="ja-JP" altLang="en-US" dirty="0"/>
          </a:p>
          <a:p>
            <a:endParaRPr kumimoji="1" lang="ja-JP" altLang="en-US" dirty="0"/>
          </a:p>
        </p:txBody>
      </p:sp>
      <p:sp>
        <p:nvSpPr>
          <p:cNvPr id="4" name="スライド番号プレースホルダー 3">
            <a:extLst>
              <a:ext uri="{FF2B5EF4-FFF2-40B4-BE49-F238E27FC236}">
                <a16:creationId xmlns:a16="http://schemas.microsoft.com/office/drawing/2014/main" id="{0A620BA7-93DC-8CEC-9B23-E01711C62739}"/>
              </a:ext>
            </a:extLst>
          </p:cNvPr>
          <p:cNvSpPr>
            <a:spLocks noGrp="1"/>
          </p:cNvSpPr>
          <p:nvPr>
            <p:ph type="sldNum" sz="quarter" idx="10"/>
          </p:nvPr>
        </p:nvSpPr>
        <p:spPr/>
        <p:txBody>
          <a:bodyPr/>
          <a:lstStyle/>
          <a:p>
            <a:fld id="{CEBBBABA-C66D-4495-9BE9-407DF5B2C2ED}" type="slidenum">
              <a:rPr kumimoji="1" lang="ja-JP" altLang="en-US" smtClean="0"/>
              <a:t>6</a:t>
            </a:fld>
            <a:endParaRPr kumimoji="1" lang="ja-JP" altLang="en-US"/>
          </a:p>
        </p:txBody>
      </p:sp>
    </p:spTree>
    <p:extLst>
      <p:ext uri="{BB962C8B-B14F-4D97-AF65-F5344CB8AC3E}">
        <p14:creationId xmlns:p14="http://schemas.microsoft.com/office/powerpoint/2010/main" val="11020591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DB7465-B258-5324-8F9D-FC0DF9F9C9B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314C1B0A-40C8-EE7F-ECE8-E21BA4804600}"/>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7E7B7E90-35DB-936E-F22A-D5B240D9D0E8}"/>
              </a:ext>
            </a:extLst>
          </p:cNvPr>
          <p:cNvSpPr>
            <a:spLocks noGrp="1"/>
          </p:cNvSpPr>
          <p:nvPr>
            <p:ph type="body" idx="1"/>
          </p:nvPr>
        </p:nvSpPr>
        <p:spPr/>
        <p:txBody>
          <a:bodyPr/>
          <a:lstStyle/>
          <a:p>
            <a:endParaRPr kumimoji="1" lang="ja-JP" altLang="en-US" dirty="0"/>
          </a:p>
          <a:p>
            <a:endParaRPr kumimoji="1" lang="ja-JP" altLang="en-US" dirty="0"/>
          </a:p>
        </p:txBody>
      </p:sp>
      <p:sp>
        <p:nvSpPr>
          <p:cNvPr id="4" name="スライド番号プレースホルダー 3">
            <a:extLst>
              <a:ext uri="{FF2B5EF4-FFF2-40B4-BE49-F238E27FC236}">
                <a16:creationId xmlns:a16="http://schemas.microsoft.com/office/drawing/2014/main" id="{D1E7ED0D-8361-46C7-B97F-0F6913E86DB2}"/>
              </a:ext>
            </a:extLst>
          </p:cNvPr>
          <p:cNvSpPr>
            <a:spLocks noGrp="1"/>
          </p:cNvSpPr>
          <p:nvPr>
            <p:ph type="sldNum" sz="quarter" idx="10"/>
          </p:nvPr>
        </p:nvSpPr>
        <p:spPr/>
        <p:txBody>
          <a:bodyPr/>
          <a:lstStyle/>
          <a:p>
            <a:fld id="{CEBBBABA-C66D-4495-9BE9-407DF5B2C2ED}" type="slidenum">
              <a:rPr kumimoji="1" lang="ja-JP" altLang="en-US" smtClean="0"/>
              <a:t>7</a:t>
            </a:fld>
            <a:endParaRPr kumimoji="1" lang="ja-JP" altLang="en-US"/>
          </a:p>
        </p:txBody>
      </p:sp>
    </p:spTree>
    <p:extLst>
      <p:ext uri="{BB962C8B-B14F-4D97-AF65-F5344CB8AC3E}">
        <p14:creationId xmlns:p14="http://schemas.microsoft.com/office/powerpoint/2010/main" val="1370136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9A8E69-E4C0-C071-2885-14D906B0D0CD}"/>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F7FE3708-1F40-65D2-D137-C16C8EE6728E}"/>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1CDA7B2A-5BBA-5CE3-F24F-78C2E6808FAC}"/>
              </a:ext>
            </a:extLst>
          </p:cNvPr>
          <p:cNvSpPr>
            <a:spLocks noGrp="1"/>
          </p:cNvSpPr>
          <p:nvPr>
            <p:ph type="body" idx="1"/>
          </p:nvPr>
        </p:nvSpPr>
        <p:spPr/>
        <p:txBody>
          <a:bodyPr/>
          <a:lstStyle/>
          <a:p>
            <a:endParaRPr kumimoji="1" lang="ja-JP" altLang="en-US" dirty="0"/>
          </a:p>
          <a:p>
            <a:endParaRPr kumimoji="1" lang="ja-JP" altLang="en-US" dirty="0"/>
          </a:p>
        </p:txBody>
      </p:sp>
      <p:sp>
        <p:nvSpPr>
          <p:cNvPr id="4" name="スライド番号プレースホルダー 3">
            <a:extLst>
              <a:ext uri="{FF2B5EF4-FFF2-40B4-BE49-F238E27FC236}">
                <a16:creationId xmlns:a16="http://schemas.microsoft.com/office/drawing/2014/main" id="{FCC061EC-228A-49BC-C45D-F4E6C48724DA}"/>
              </a:ext>
            </a:extLst>
          </p:cNvPr>
          <p:cNvSpPr>
            <a:spLocks noGrp="1"/>
          </p:cNvSpPr>
          <p:nvPr>
            <p:ph type="sldNum" sz="quarter" idx="10"/>
          </p:nvPr>
        </p:nvSpPr>
        <p:spPr/>
        <p:txBody>
          <a:bodyPr/>
          <a:lstStyle/>
          <a:p>
            <a:pPr defTabSz="921075">
              <a:defRPr/>
            </a:pPr>
            <a:fld id="{CEBBBABA-C66D-4495-9BE9-407DF5B2C2ED}" type="slidenum">
              <a:rPr lang="ja-JP" altLang="en-US">
                <a:solidFill>
                  <a:prstClr val="black"/>
                </a:solidFill>
                <a:latin typeface="游ゴシック" panose="02110004020202020204"/>
                <a:ea typeface="游ゴシック" panose="020B0400000000000000" pitchFamily="50" charset="-128"/>
              </a:rPr>
              <a:pPr defTabSz="921075">
                <a:defRPr/>
              </a:pPr>
              <a:t>8</a:t>
            </a:fld>
            <a:endParaRPr lang="ja-JP" altLang="en-US">
              <a:solidFill>
                <a:prstClr val="black"/>
              </a:solidFill>
              <a:latin typeface="游ゴシック" panose="02110004020202020204"/>
              <a:ea typeface="游ゴシック" panose="020B0400000000000000" pitchFamily="50" charset="-128"/>
            </a:endParaRPr>
          </a:p>
        </p:txBody>
      </p:sp>
    </p:spTree>
    <p:extLst>
      <p:ext uri="{BB962C8B-B14F-4D97-AF65-F5344CB8AC3E}">
        <p14:creationId xmlns:p14="http://schemas.microsoft.com/office/powerpoint/2010/main" val="3385779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EE4330-57B1-AC61-67E9-E247444E2FA0}"/>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B610A272-0B71-9340-15FF-CDE582F50869}"/>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1FD0893F-BDB3-C810-BB0B-763B182683A9}"/>
              </a:ext>
            </a:extLst>
          </p:cNvPr>
          <p:cNvSpPr>
            <a:spLocks noGrp="1"/>
          </p:cNvSpPr>
          <p:nvPr>
            <p:ph type="body" idx="1"/>
          </p:nvPr>
        </p:nvSpPr>
        <p:spPr/>
        <p:txBody>
          <a:bodyPr/>
          <a:lstStyle/>
          <a:p>
            <a:endParaRPr kumimoji="1" lang="ja-JP" altLang="en-US" dirty="0"/>
          </a:p>
          <a:p>
            <a:endParaRPr kumimoji="1" lang="ja-JP" altLang="en-US" dirty="0"/>
          </a:p>
        </p:txBody>
      </p:sp>
      <p:sp>
        <p:nvSpPr>
          <p:cNvPr id="4" name="スライド番号プレースホルダー 3">
            <a:extLst>
              <a:ext uri="{FF2B5EF4-FFF2-40B4-BE49-F238E27FC236}">
                <a16:creationId xmlns:a16="http://schemas.microsoft.com/office/drawing/2014/main" id="{C4D33CDC-E2EA-2FBC-7D82-6060B5FC6DC2}"/>
              </a:ext>
            </a:extLst>
          </p:cNvPr>
          <p:cNvSpPr>
            <a:spLocks noGrp="1"/>
          </p:cNvSpPr>
          <p:nvPr>
            <p:ph type="sldNum" sz="quarter" idx="10"/>
          </p:nvPr>
        </p:nvSpPr>
        <p:spPr/>
        <p:txBody>
          <a:bodyPr/>
          <a:lstStyle/>
          <a:p>
            <a:pPr defTabSz="921075">
              <a:defRPr/>
            </a:pPr>
            <a:fld id="{CEBBBABA-C66D-4495-9BE9-407DF5B2C2ED}" type="slidenum">
              <a:rPr lang="ja-JP" altLang="en-US">
                <a:solidFill>
                  <a:prstClr val="black"/>
                </a:solidFill>
                <a:latin typeface="游ゴシック" panose="02110004020202020204"/>
                <a:ea typeface="游ゴシック" panose="020B0400000000000000" pitchFamily="50" charset="-128"/>
              </a:rPr>
              <a:pPr defTabSz="921075">
                <a:defRPr/>
              </a:pPr>
              <a:t>18</a:t>
            </a:fld>
            <a:endParaRPr lang="ja-JP" altLang="en-US">
              <a:solidFill>
                <a:prstClr val="black"/>
              </a:solidFill>
              <a:latin typeface="游ゴシック" panose="02110004020202020204"/>
              <a:ea typeface="游ゴシック" panose="020B0400000000000000" pitchFamily="50" charset="-128"/>
            </a:endParaRPr>
          </a:p>
        </p:txBody>
      </p:sp>
    </p:spTree>
    <p:extLst>
      <p:ext uri="{BB962C8B-B14F-4D97-AF65-F5344CB8AC3E}">
        <p14:creationId xmlns:p14="http://schemas.microsoft.com/office/powerpoint/2010/main" val="7544493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ja-JP" altLang="en-US"/>
              <a:t>マスター タイトルの書式設定</a:t>
            </a:r>
            <a:endParaRPr lang="en-US"/>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ja-JP" altLang="en-US"/>
              <a:t>マスター サブタイトルの書式設定</a:t>
            </a:r>
            <a:endParaRPr lang="en-US"/>
          </a:p>
        </p:txBody>
      </p:sp>
      <p:sp>
        <p:nvSpPr>
          <p:cNvPr id="4" name="Date Placeholder 3"/>
          <p:cNvSpPr>
            <a:spLocks noGrp="1"/>
          </p:cNvSpPr>
          <p:nvPr>
            <p:ph type="dt" sz="half" idx="10"/>
          </p:nvPr>
        </p:nvSpPr>
        <p:spPr/>
        <p:txBody>
          <a:bodyPr/>
          <a:lstStyle/>
          <a:p>
            <a:fld id="{24E2EFE2-5394-493F-AE07-508B6C26576D}" type="datetime1">
              <a:rPr kumimoji="1" lang="ja-JP" altLang="en-US" smtClean="0"/>
              <a:t>2026/6/26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664AAB1-4DB8-4BE3-94AB-6C36B07158C8}" type="slidenum">
              <a:rPr kumimoji="1" lang="ja-JP" altLang="en-US" smtClean="0"/>
              <a:t>‹#›</a:t>
            </a:fld>
            <a:endParaRPr kumimoji="1" lang="ja-JP" altLang="en-US"/>
          </a:p>
        </p:txBody>
      </p:sp>
    </p:spTree>
    <p:extLst>
      <p:ext uri="{BB962C8B-B14F-4D97-AF65-F5344CB8AC3E}">
        <p14:creationId xmlns:p14="http://schemas.microsoft.com/office/powerpoint/2010/main" val="12444765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E01F3319-7A4B-42C6-B5D7-14FB49A2EE78}" type="datetime1">
              <a:rPr kumimoji="1" lang="ja-JP" altLang="en-US" smtClean="0"/>
              <a:t>2026/6/26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664AAB1-4DB8-4BE3-94AB-6C36B07158C8}" type="slidenum">
              <a:rPr kumimoji="1" lang="ja-JP" altLang="en-US" smtClean="0"/>
              <a:t>‹#›</a:t>
            </a:fld>
            <a:endParaRPr kumimoji="1" lang="ja-JP" altLang="en-US"/>
          </a:p>
        </p:txBody>
      </p:sp>
    </p:spTree>
    <p:extLst>
      <p:ext uri="{BB962C8B-B14F-4D97-AF65-F5344CB8AC3E}">
        <p14:creationId xmlns:p14="http://schemas.microsoft.com/office/powerpoint/2010/main" val="947883324"/>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ja-JP" altLang="en-US"/>
              <a:t>マスター タイトルの書式設定</a:t>
            </a:r>
            <a:endParaRPr lang="en-US"/>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5172AFAB-9CB6-4092-80C4-D082FA78FB87}" type="datetime1">
              <a:rPr kumimoji="1" lang="ja-JP" altLang="en-US" smtClean="0"/>
              <a:t>2026/6/26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664AAB1-4DB8-4BE3-94AB-6C36B07158C8}" type="slidenum">
              <a:rPr kumimoji="1" lang="ja-JP" altLang="en-US" smtClean="0"/>
              <a:t>‹#›</a:t>
            </a:fld>
            <a:endParaRPr kumimoji="1" lang="ja-JP" altLang="en-US"/>
          </a:p>
        </p:txBody>
      </p:sp>
    </p:spTree>
    <p:extLst>
      <p:ext uri="{BB962C8B-B14F-4D97-AF65-F5344CB8AC3E}">
        <p14:creationId xmlns:p14="http://schemas.microsoft.com/office/powerpoint/2010/main" val="31537875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87DA5583-3706-4024-BF37-E0E07661A1AD}" type="datetime1">
              <a:rPr kumimoji="1" lang="ja-JP" altLang="en-US" smtClean="0"/>
              <a:t>2026/6/26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664AAB1-4DB8-4BE3-94AB-6C36B07158C8}" type="slidenum">
              <a:rPr kumimoji="1" lang="ja-JP" altLang="en-US" smtClean="0"/>
              <a:t>‹#›</a:t>
            </a:fld>
            <a:endParaRPr kumimoji="1" lang="ja-JP" altLang="en-US"/>
          </a:p>
        </p:txBody>
      </p:sp>
    </p:spTree>
    <p:extLst>
      <p:ext uri="{BB962C8B-B14F-4D97-AF65-F5344CB8AC3E}">
        <p14:creationId xmlns:p14="http://schemas.microsoft.com/office/powerpoint/2010/main" val="10250274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ja-JP" altLang="en-US"/>
              <a:t>マスター タイトルの書式設定</a:t>
            </a:r>
            <a:endParaRPr lang="en-US"/>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DCD10B8C-C853-43E6-A5CC-317B30876524}" type="datetime1">
              <a:rPr kumimoji="1" lang="ja-JP" altLang="en-US" smtClean="0"/>
              <a:t>2026/6/26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664AAB1-4DB8-4BE3-94AB-6C36B07158C8}" type="slidenum">
              <a:rPr kumimoji="1" lang="ja-JP" altLang="en-US" smtClean="0"/>
              <a:t>‹#›</a:t>
            </a:fld>
            <a:endParaRPr kumimoji="1" lang="ja-JP" altLang="en-US"/>
          </a:p>
        </p:txBody>
      </p:sp>
    </p:spTree>
    <p:extLst>
      <p:ext uri="{BB962C8B-B14F-4D97-AF65-F5344CB8AC3E}">
        <p14:creationId xmlns:p14="http://schemas.microsoft.com/office/powerpoint/2010/main" val="30023805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5" name="Date Placeholder 4"/>
          <p:cNvSpPr>
            <a:spLocks noGrp="1"/>
          </p:cNvSpPr>
          <p:nvPr>
            <p:ph type="dt" sz="half" idx="10"/>
          </p:nvPr>
        </p:nvSpPr>
        <p:spPr/>
        <p:txBody>
          <a:bodyPr/>
          <a:lstStyle/>
          <a:p>
            <a:fld id="{3142E30C-42DA-4DB9-A3CD-17834C4058B5}" type="datetime1">
              <a:rPr kumimoji="1" lang="ja-JP" altLang="en-US" smtClean="0"/>
              <a:t>2026/6/26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664AAB1-4DB8-4BE3-94AB-6C36B07158C8}" type="slidenum">
              <a:rPr kumimoji="1" lang="ja-JP" altLang="en-US" smtClean="0"/>
              <a:t>‹#›</a:t>
            </a:fld>
            <a:endParaRPr kumimoji="1" lang="ja-JP" altLang="en-US"/>
          </a:p>
        </p:txBody>
      </p:sp>
    </p:spTree>
    <p:extLst>
      <p:ext uri="{BB962C8B-B14F-4D97-AF65-F5344CB8AC3E}">
        <p14:creationId xmlns:p14="http://schemas.microsoft.com/office/powerpoint/2010/main" val="21131665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ja-JP" altLang="en-US"/>
              <a:t>マスター タイトルの書式設定</a:t>
            </a:r>
            <a:endParaRPr lang="en-US"/>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ja-JP" altLang="en-US"/>
              <a:t>マスター テキストの書式設定</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ja-JP" altLang="en-US"/>
              <a:t>マスター テキストの書式設定</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7" name="Date Placeholder 6"/>
          <p:cNvSpPr>
            <a:spLocks noGrp="1"/>
          </p:cNvSpPr>
          <p:nvPr>
            <p:ph type="dt" sz="half" idx="10"/>
          </p:nvPr>
        </p:nvSpPr>
        <p:spPr/>
        <p:txBody>
          <a:bodyPr/>
          <a:lstStyle/>
          <a:p>
            <a:fld id="{A003D3DA-0F1F-4E69-89C1-C57E85C1E34A}" type="datetime1">
              <a:rPr kumimoji="1" lang="ja-JP" altLang="en-US" smtClean="0"/>
              <a:t>2026/6/26</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F664AAB1-4DB8-4BE3-94AB-6C36B07158C8}" type="slidenum">
              <a:rPr kumimoji="1" lang="ja-JP" altLang="en-US" smtClean="0"/>
              <a:t>‹#›</a:t>
            </a:fld>
            <a:endParaRPr kumimoji="1" lang="ja-JP" altLang="en-US"/>
          </a:p>
        </p:txBody>
      </p:sp>
    </p:spTree>
    <p:extLst>
      <p:ext uri="{BB962C8B-B14F-4D97-AF65-F5344CB8AC3E}">
        <p14:creationId xmlns:p14="http://schemas.microsoft.com/office/powerpoint/2010/main" val="7025615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Date Placeholder 2"/>
          <p:cNvSpPr>
            <a:spLocks noGrp="1"/>
          </p:cNvSpPr>
          <p:nvPr>
            <p:ph type="dt" sz="half" idx="10"/>
          </p:nvPr>
        </p:nvSpPr>
        <p:spPr/>
        <p:txBody>
          <a:bodyPr/>
          <a:lstStyle/>
          <a:p>
            <a:fld id="{7B6F4645-22C4-42E4-A987-A6EB0FFA2C8F}" type="datetime1">
              <a:rPr kumimoji="1" lang="ja-JP" altLang="en-US" smtClean="0"/>
              <a:t>2026/6/26</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F664AAB1-4DB8-4BE3-94AB-6C36B07158C8}" type="slidenum">
              <a:rPr kumimoji="1" lang="ja-JP" altLang="en-US" smtClean="0"/>
              <a:t>‹#›</a:t>
            </a:fld>
            <a:endParaRPr kumimoji="1" lang="ja-JP" altLang="en-US"/>
          </a:p>
        </p:txBody>
      </p:sp>
    </p:spTree>
    <p:extLst>
      <p:ext uri="{BB962C8B-B14F-4D97-AF65-F5344CB8AC3E}">
        <p14:creationId xmlns:p14="http://schemas.microsoft.com/office/powerpoint/2010/main" val="25557843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ED104B6-4220-495C-A2C0-32A668DCE629}" type="datetime1">
              <a:rPr kumimoji="1" lang="ja-JP" altLang="en-US" smtClean="0"/>
              <a:t>2026/6/26</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F664AAB1-4DB8-4BE3-94AB-6C36B07158C8}" type="slidenum">
              <a:rPr kumimoji="1" lang="ja-JP" altLang="en-US" smtClean="0"/>
              <a:t>‹#›</a:t>
            </a:fld>
            <a:endParaRPr kumimoji="1" lang="ja-JP" altLang="en-US"/>
          </a:p>
        </p:txBody>
      </p:sp>
    </p:spTree>
    <p:extLst>
      <p:ext uri="{BB962C8B-B14F-4D97-AF65-F5344CB8AC3E}">
        <p14:creationId xmlns:p14="http://schemas.microsoft.com/office/powerpoint/2010/main" val="5496967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ja-JP" altLang="en-US"/>
              <a:t>マスター タイトルの書式設定</a:t>
            </a:r>
            <a:endParaRPr lang="en-US"/>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E01F3319-7A4B-42C6-B5D7-14FB49A2EE78}" type="datetime1">
              <a:rPr kumimoji="1" lang="ja-JP" altLang="en-US" smtClean="0"/>
              <a:t>2026/6/26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664AAB1-4DB8-4BE3-94AB-6C36B07158C8}" type="slidenum">
              <a:rPr kumimoji="1" lang="ja-JP" altLang="en-US" smtClean="0"/>
              <a:t>‹#›</a:t>
            </a:fld>
            <a:endParaRPr kumimoji="1" lang="ja-JP" altLang="en-US"/>
          </a:p>
        </p:txBody>
      </p:sp>
    </p:spTree>
    <p:extLst>
      <p:ext uri="{BB962C8B-B14F-4D97-AF65-F5344CB8AC3E}">
        <p14:creationId xmlns:p14="http://schemas.microsoft.com/office/powerpoint/2010/main" val="937374572"/>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ja-JP" altLang="en-US"/>
              <a:t>マスター タイトルの書式設定</a:t>
            </a:r>
            <a:endParaRPr lang="en-US"/>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r>
              <a:rPr lang="ja-JP" altLang="en-US"/>
              <a:t>アイコンをクリックして図を追加</a:t>
            </a:r>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FC0778C2-E838-4E39-8845-B5B9EE6FCF75}" type="datetime1">
              <a:rPr kumimoji="1" lang="ja-JP" altLang="en-US" smtClean="0"/>
              <a:t>2026/6/26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664AAB1-4DB8-4BE3-94AB-6C36B07158C8}" type="slidenum">
              <a:rPr kumimoji="1" lang="ja-JP" altLang="en-US" smtClean="0"/>
              <a:t>‹#›</a:t>
            </a:fld>
            <a:endParaRPr kumimoji="1" lang="ja-JP" altLang="en-US"/>
          </a:p>
        </p:txBody>
      </p:sp>
    </p:spTree>
    <p:extLst>
      <p:ext uri="{BB962C8B-B14F-4D97-AF65-F5344CB8AC3E}">
        <p14:creationId xmlns:p14="http://schemas.microsoft.com/office/powerpoint/2010/main" val="34776602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ja-JP" altLang="en-US"/>
              <a:t>マスター タイトルの書式設定</a:t>
            </a:r>
            <a:endParaRPr lang="en-US"/>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E01F3319-7A4B-42C6-B5D7-14FB49A2EE78}" type="datetime1">
              <a:rPr kumimoji="1" lang="ja-JP" altLang="en-US" smtClean="0"/>
              <a:t>2026/6/26</a:t>
            </a:fld>
            <a:endParaRPr kumimoji="1" lang="ja-JP" alt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F664AAB1-4DB8-4BE3-94AB-6C36B07158C8}" type="slidenum">
              <a:rPr kumimoji="1" lang="ja-JP" altLang="en-US" smtClean="0"/>
              <a:t>‹#›</a:t>
            </a:fld>
            <a:endParaRPr kumimoji="1" lang="ja-JP" altLang="en-US"/>
          </a:p>
        </p:txBody>
      </p:sp>
    </p:spTree>
    <p:extLst>
      <p:ext uri="{BB962C8B-B14F-4D97-AF65-F5344CB8AC3E}">
        <p14:creationId xmlns:p14="http://schemas.microsoft.com/office/powerpoint/2010/main" val="279336403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609630" rtl="0" eaLnBrk="1" latinLnBrk="0" hangingPunct="1">
        <a:spcBef>
          <a:spcPct val="0"/>
        </a:spcBef>
        <a:buNone/>
        <a:defRPr kumimoji="1"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kumimoji="1"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kumimoji="1"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kumimoji="1"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kumimoji="1"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kumimoji="1"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kumimoji="1"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kumimoji="1"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kumimoji="1"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kumimoji="1" sz="1333" kern="1200">
          <a:solidFill>
            <a:schemeClr val="tx1"/>
          </a:solidFill>
          <a:latin typeface="+mn-lt"/>
          <a:ea typeface="+mn-ea"/>
          <a:cs typeface="+mn-cs"/>
        </a:defRPr>
      </a:lvl9pPr>
    </p:bodyStyle>
    <p:otherStyle>
      <a:defPPr>
        <a:defRPr lang="en-US"/>
      </a:defPPr>
      <a:lvl1pPr marL="0" algn="l" defTabSz="609630" rtl="0" eaLnBrk="1" latinLnBrk="0" hangingPunct="1">
        <a:defRPr kumimoji="1" sz="1200" kern="1200">
          <a:solidFill>
            <a:schemeClr val="tx1"/>
          </a:solidFill>
          <a:latin typeface="+mn-lt"/>
          <a:ea typeface="+mn-ea"/>
          <a:cs typeface="+mn-cs"/>
        </a:defRPr>
      </a:lvl1pPr>
      <a:lvl2pPr marL="304815" algn="l" defTabSz="609630" rtl="0" eaLnBrk="1" latinLnBrk="0" hangingPunct="1">
        <a:defRPr kumimoji="1" sz="1200" kern="1200">
          <a:solidFill>
            <a:schemeClr val="tx1"/>
          </a:solidFill>
          <a:latin typeface="+mn-lt"/>
          <a:ea typeface="+mn-ea"/>
          <a:cs typeface="+mn-cs"/>
        </a:defRPr>
      </a:lvl2pPr>
      <a:lvl3pPr marL="609630" algn="l" defTabSz="609630" rtl="0" eaLnBrk="1" latinLnBrk="0" hangingPunct="1">
        <a:defRPr kumimoji="1" sz="1200" kern="1200">
          <a:solidFill>
            <a:schemeClr val="tx1"/>
          </a:solidFill>
          <a:latin typeface="+mn-lt"/>
          <a:ea typeface="+mn-ea"/>
          <a:cs typeface="+mn-cs"/>
        </a:defRPr>
      </a:lvl3pPr>
      <a:lvl4pPr marL="914446" algn="l" defTabSz="609630" rtl="0" eaLnBrk="1" latinLnBrk="0" hangingPunct="1">
        <a:defRPr kumimoji="1" sz="1200" kern="1200">
          <a:solidFill>
            <a:schemeClr val="tx1"/>
          </a:solidFill>
          <a:latin typeface="+mn-lt"/>
          <a:ea typeface="+mn-ea"/>
          <a:cs typeface="+mn-cs"/>
        </a:defRPr>
      </a:lvl4pPr>
      <a:lvl5pPr marL="1219261" algn="l" defTabSz="609630" rtl="0" eaLnBrk="1" latinLnBrk="0" hangingPunct="1">
        <a:defRPr kumimoji="1" sz="1200" kern="1200">
          <a:solidFill>
            <a:schemeClr val="tx1"/>
          </a:solidFill>
          <a:latin typeface="+mn-lt"/>
          <a:ea typeface="+mn-ea"/>
          <a:cs typeface="+mn-cs"/>
        </a:defRPr>
      </a:lvl5pPr>
      <a:lvl6pPr marL="1524076" algn="l" defTabSz="609630" rtl="0" eaLnBrk="1" latinLnBrk="0" hangingPunct="1">
        <a:defRPr kumimoji="1" sz="1200" kern="1200">
          <a:solidFill>
            <a:schemeClr val="tx1"/>
          </a:solidFill>
          <a:latin typeface="+mn-lt"/>
          <a:ea typeface="+mn-ea"/>
          <a:cs typeface="+mn-cs"/>
        </a:defRPr>
      </a:lvl6pPr>
      <a:lvl7pPr marL="1828891" algn="l" defTabSz="609630" rtl="0" eaLnBrk="1" latinLnBrk="0" hangingPunct="1">
        <a:defRPr kumimoji="1" sz="1200" kern="1200">
          <a:solidFill>
            <a:schemeClr val="tx1"/>
          </a:solidFill>
          <a:latin typeface="+mn-lt"/>
          <a:ea typeface="+mn-ea"/>
          <a:cs typeface="+mn-cs"/>
        </a:defRPr>
      </a:lvl7pPr>
      <a:lvl8pPr marL="2133707" algn="l" defTabSz="609630" rtl="0" eaLnBrk="1" latinLnBrk="0" hangingPunct="1">
        <a:defRPr kumimoji="1" sz="1200" kern="1200">
          <a:solidFill>
            <a:schemeClr val="tx1"/>
          </a:solidFill>
          <a:latin typeface="+mn-lt"/>
          <a:ea typeface="+mn-ea"/>
          <a:cs typeface="+mn-cs"/>
        </a:defRPr>
      </a:lvl8pPr>
      <a:lvl9pPr marL="2438522" algn="l" defTabSz="609630" rtl="0" eaLnBrk="1" latinLnBrk="0" hangingPunct="1">
        <a:defRPr kumimoji="1" sz="12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chart" Target="../charts/chart7.xml"/><Relationship Id="rId3" Type="http://schemas.openxmlformats.org/officeDocument/2006/relationships/chart" Target="../charts/chart2.xml"/><Relationship Id="rId7" Type="http://schemas.openxmlformats.org/officeDocument/2006/relationships/chart" Target="../charts/chart6.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chart" Target="../charts/chart5.xml"/><Relationship Id="rId5" Type="http://schemas.openxmlformats.org/officeDocument/2006/relationships/chart" Target="../charts/chart4.xml"/><Relationship Id="rId10" Type="http://schemas.openxmlformats.org/officeDocument/2006/relationships/chart" Target="../charts/chart9.xml"/><Relationship Id="rId4" Type="http://schemas.openxmlformats.org/officeDocument/2006/relationships/chart" Target="../charts/chart3.xml"/><Relationship Id="rId9" Type="http://schemas.openxmlformats.org/officeDocument/2006/relationships/chart" Target="../charts/chart8.xml"/></Relationships>
</file>

<file path=ppt/slides/_rels/slide23.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chart" Target="../charts/chart12.xml"/><Relationship Id="rId7" Type="http://schemas.openxmlformats.org/officeDocument/2006/relationships/chart" Target="../charts/chart16.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chart" Target="../charts/chart15.xml"/><Relationship Id="rId5" Type="http://schemas.openxmlformats.org/officeDocument/2006/relationships/chart" Target="../charts/chart14.xml"/><Relationship Id="rId4" Type="http://schemas.openxmlformats.org/officeDocument/2006/relationships/chart" Target="../charts/chart13.xml"/></Relationships>
</file>

<file path=ppt/slides/_rels/slide2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 Id="rId9" Type="http://schemas.openxmlformats.org/officeDocument/2006/relationships/chart" Target="../charts/chart22.xml"/></Relationships>
</file>

<file path=ppt/slides/_rels/slide28.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chart" Target="../charts/chart23.xml"/><Relationship Id="rId7" Type="http://schemas.openxmlformats.org/officeDocument/2006/relationships/chart" Target="../charts/chart27.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 Id="rId9" Type="http://schemas.openxmlformats.org/officeDocument/2006/relationships/chart" Target="../charts/chart28.xml"/></Relationships>
</file>

<file path=ppt/slides/_rels/slide29.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6.png"/><Relationship Id="rId7" Type="http://schemas.openxmlformats.org/officeDocument/2006/relationships/diagramColors" Target="../diagrams/colors2.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chart" Target="../charts/chart29.xm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chart" Target="../charts/chart30.xml"/><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DCE512-AC8E-091A-4636-26A6A05AB29F}"/>
            </a:ext>
          </a:extLst>
        </p:cNvPr>
        <p:cNvGrpSpPr/>
        <p:nvPr/>
      </p:nvGrpSpPr>
      <p:grpSpPr>
        <a:xfrm>
          <a:off x="0" y="0"/>
          <a:ext cx="0" cy="0"/>
          <a:chOff x="0" y="0"/>
          <a:chExt cx="0" cy="0"/>
        </a:xfrm>
      </p:grpSpPr>
      <p:sp>
        <p:nvSpPr>
          <p:cNvPr id="26" name="サブタイトル 2">
            <a:extLst>
              <a:ext uri="{FF2B5EF4-FFF2-40B4-BE49-F238E27FC236}">
                <a16:creationId xmlns:a16="http://schemas.microsoft.com/office/drawing/2014/main" id="{C51E3A36-4BE4-B8E5-17D5-D08E9F08DF7A}"/>
              </a:ext>
            </a:extLst>
          </p:cNvPr>
          <p:cNvSpPr txBox="1">
            <a:spLocks/>
          </p:cNvSpPr>
          <p:nvPr/>
        </p:nvSpPr>
        <p:spPr>
          <a:xfrm>
            <a:off x="375064" y="2072142"/>
            <a:ext cx="11060935" cy="720000"/>
          </a:xfrm>
          <a:prstGeom prst="rect">
            <a:avLst/>
          </a:prstGeom>
          <a:ln>
            <a:noFill/>
          </a:ln>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buNone/>
            </a:pPr>
            <a:r>
              <a:rPr lang="ja-JP" altLang="en-US" sz="3200" b="1" dirty="0">
                <a:solidFill>
                  <a:srgbClr val="144DA0"/>
                </a:solidFill>
                <a:latin typeface="BIZ UDPゴシック" panose="020B0400000000000000" pitchFamily="50" charset="-128"/>
                <a:ea typeface="BIZ UDPゴシック" panose="020B0400000000000000" pitchFamily="50" charset="-128"/>
              </a:rPr>
              <a:t>令和８年度（</a:t>
            </a:r>
            <a:r>
              <a:rPr lang="en-US" altLang="ja-JP" sz="3200" b="1" dirty="0">
                <a:solidFill>
                  <a:srgbClr val="144DA0"/>
                </a:solidFill>
                <a:latin typeface="BIZ UDPゴシック" panose="020B0400000000000000" pitchFamily="50" charset="-128"/>
                <a:ea typeface="BIZ UDPゴシック" panose="020B0400000000000000" pitchFamily="50" charset="-128"/>
              </a:rPr>
              <a:t>2026</a:t>
            </a:r>
            <a:r>
              <a:rPr lang="ja-JP" altLang="en-US" sz="3200" b="1" dirty="0">
                <a:solidFill>
                  <a:srgbClr val="144DA0"/>
                </a:solidFill>
                <a:latin typeface="BIZ UDPゴシック" panose="020B0400000000000000" pitchFamily="50" charset="-128"/>
                <a:ea typeface="BIZ UDPゴシック" panose="020B0400000000000000" pitchFamily="50" charset="-128"/>
              </a:rPr>
              <a:t>年度）</a:t>
            </a:r>
            <a:endParaRPr lang="en-US" altLang="ja-JP" sz="3200" b="1" dirty="0">
              <a:solidFill>
                <a:srgbClr val="144DA0"/>
              </a:solidFill>
              <a:latin typeface="BIZ UDPゴシック" panose="020B0400000000000000" pitchFamily="50" charset="-128"/>
              <a:ea typeface="BIZ UDPゴシック" panose="020B0400000000000000" pitchFamily="50" charset="-128"/>
            </a:endParaRPr>
          </a:p>
          <a:p>
            <a:pPr marL="0" indent="0" algn="ctr">
              <a:buNone/>
            </a:pPr>
            <a:r>
              <a:rPr lang="ja-JP" altLang="en-US" sz="4400" b="1" dirty="0">
                <a:solidFill>
                  <a:srgbClr val="144DA0"/>
                </a:solidFill>
                <a:latin typeface="BIZ UDPゴシック" panose="020B0400000000000000" pitchFamily="50" charset="-128"/>
                <a:ea typeface="BIZ UDPゴシック" panose="020B0400000000000000" pitchFamily="50" charset="-128"/>
              </a:rPr>
              <a:t>第 １ 回</a:t>
            </a:r>
            <a:endParaRPr lang="en-US" altLang="ja-JP" sz="4400" b="1" dirty="0">
              <a:solidFill>
                <a:srgbClr val="144DA0"/>
              </a:solidFill>
              <a:latin typeface="BIZ UDPゴシック" panose="020B0400000000000000" pitchFamily="50" charset="-128"/>
              <a:ea typeface="BIZ UDPゴシック" panose="020B0400000000000000" pitchFamily="50" charset="-128"/>
            </a:endParaRPr>
          </a:p>
          <a:p>
            <a:pPr marL="0" indent="0" algn="ctr">
              <a:buNone/>
            </a:pPr>
            <a:r>
              <a:rPr lang="ja-JP" altLang="en-US" sz="4800" b="1" dirty="0">
                <a:gradFill flip="none" rotWithShape="1">
                  <a:gsLst>
                    <a:gs pos="0">
                      <a:srgbClr val="144DA0">
                        <a:shade val="30000"/>
                        <a:satMod val="115000"/>
                      </a:srgbClr>
                    </a:gs>
                    <a:gs pos="50000">
                      <a:srgbClr val="144DA0">
                        <a:shade val="67500"/>
                        <a:satMod val="115000"/>
                      </a:srgbClr>
                    </a:gs>
                    <a:gs pos="100000">
                      <a:srgbClr val="144DA0">
                        <a:shade val="100000"/>
                        <a:satMod val="115000"/>
                      </a:srgbClr>
                    </a:gs>
                  </a:gsLst>
                  <a:path path="circle">
                    <a:fillToRect l="50000" t="50000" r="50000" b="50000"/>
                  </a:path>
                  <a:tileRect/>
                </a:gradFill>
                <a:latin typeface="BIZ UDPゴシック" panose="020B0400000000000000" pitchFamily="50" charset="-128"/>
                <a:ea typeface="BIZ UDPゴシック" panose="020B0400000000000000" pitchFamily="50" charset="-128"/>
              </a:rPr>
              <a:t>吹田健やか年輪プラン</a:t>
            </a:r>
            <a:endParaRPr lang="en-US" altLang="ja-JP" sz="4800" b="1" dirty="0">
              <a:gradFill flip="none" rotWithShape="1">
                <a:gsLst>
                  <a:gs pos="0">
                    <a:srgbClr val="144DA0">
                      <a:shade val="30000"/>
                      <a:satMod val="115000"/>
                    </a:srgbClr>
                  </a:gs>
                  <a:gs pos="50000">
                    <a:srgbClr val="144DA0">
                      <a:shade val="67500"/>
                      <a:satMod val="115000"/>
                    </a:srgbClr>
                  </a:gs>
                  <a:gs pos="100000">
                    <a:srgbClr val="144DA0">
                      <a:shade val="100000"/>
                      <a:satMod val="115000"/>
                    </a:srgbClr>
                  </a:gs>
                </a:gsLst>
                <a:path path="circle">
                  <a:fillToRect l="50000" t="50000" r="50000" b="50000"/>
                </a:path>
                <a:tileRect/>
              </a:gradFill>
              <a:latin typeface="BIZ UDPゴシック" panose="020B0400000000000000" pitchFamily="50" charset="-128"/>
              <a:ea typeface="BIZ UDPゴシック" panose="020B0400000000000000" pitchFamily="50" charset="-128"/>
            </a:endParaRPr>
          </a:p>
          <a:p>
            <a:pPr marL="0" indent="0" algn="ctr">
              <a:buNone/>
            </a:pPr>
            <a:r>
              <a:rPr lang="ja-JP" altLang="en-US" sz="4800" b="1" dirty="0">
                <a:gradFill flip="none" rotWithShape="1">
                  <a:gsLst>
                    <a:gs pos="0">
                      <a:srgbClr val="144DA0">
                        <a:shade val="30000"/>
                        <a:satMod val="115000"/>
                      </a:srgbClr>
                    </a:gs>
                    <a:gs pos="50000">
                      <a:srgbClr val="144DA0">
                        <a:shade val="67500"/>
                        <a:satMod val="115000"/>
                      </a:srgbClr>
                    </a:gs>
                    <a:gs pos="100000">
                      <a:srgbClr val="144DA0">
                        <a:shade val="100000"/>
                        <a:satMod val="115000"/>
                      </a:srgbClr>
                    </a:gs>
                  </a:gsLst>
                  <a:path path="circle">
                    <a:fillToRect l="50000" t="50000" r="50000" b="50000"/>
                  </a:path>
                  <a:tileRect/>
                </a:gradFill>
                <a:latin typeface="BIZ UDPゴシック" panose="020B0400000000000000" pitchFamily="50" charset="-128"/>
                <a:ea typeface="BIZ UDPゴシック" panose="020B0400000000000000" pitchFamily="50" charset="-128"/>
              </a:rPr>
              <a:t>専門分科会</a:t>
            </a:r>
            <a:endParaRPr lang="en-US" altLang="ja-JP" sz="4800" b="1" dirty="0">
              <a:gradFill flip="none" rotWithShape="1">
                <a:gsLst>
                  <a:gs pos="0">
                    <a:srgbClr val="144DA0">
                      <a:shade val="30000"/>
                      <a:satMod val="115000"/>
                    </a:srgbClr>
                  </a:gs>
                  <a:gs pos="50000">
                    <a:srgbClr val="144DA0">
                      <a:shade val="67500"/>
                      <a:satMod val="115000"/>
                    </a:srgbClr>
                  </a:gs>
                  <a:gs pos="100000">
                    <a:srgbClr val="144DA0">
                      <a:shade val="100000"/>
                      <a:satMod val="115000"/>
                    </a:srgbClr>
                  </a:gs>
                </a:gsLst>
                <a:path path="circle">
                  <a:fillToRect l="50000" t="50000" r="50000" b="50000"/>
                </a:path>
                <a:tileRect/>
              </a:gradFill>
              <a:latin typeface="BIZ UDPゴシック" panose="020B0400000000000000" pitchFamily="50" charset="-128"/>
              <a:ea typeface="BIZ UDPゴシック" panose="020B0400000000000000" pitchFamily="50" charset="-128"/>
            </a:endParaRPr>
          </a:p>
        </p:txBody>
      </p:sp>
      <p:grpSp>
        <p:nvGrpSpPr>
          <p:cNvPr id="7" name="Group 8">
            <a:extLst>
              <a:ext uri="{FF2B5EF4-FFF2-40B4-BE49-F238E27FC236}">
                <a16:creationId xmlns:a16="http://schemas.microsoft.com/office/drawing/2014/main" id="{9593F306-D536-A3AE-E094-D83EBB4BAD8C}"/>
              </a:ext>
            </a:extLst>
          </p:cNvPr>
          <p:cNvGrpSpPr/>
          <p:nvPr/>
        </p:nvGrpSpPr>
        <p:grpSpPr>
          <a:xfrm>
            <a:off x="375064" y="810453"/>
            <a:ext cx="11236679" cy="50560"/>
            <a:chOff x="0" y="0"/>
            <a:chExt cx="4274726" cy="20069"/>
          </a:xfrm>
        </p:grpSpPr>
        <p:sp>
          <p:nvSpPr>
            <p:cNvPr id="8" name="Freeform 9">
              <a:extLst>
                <a:ext uri="{FF2B5EF4-FFF2-40B4-BE49-F238E27FC236}">
                  <a16:creationId xmlns:a16="http://schemas.microsoft.com/office/drawing/2014/main" id="{FEAE1F75-0631-EBA4-A25B-EA350E746205}"/>
                </a:ext>
              </a:extLst>
            </p:cNvPr>
            <p:cNvSpPr/>
            <p:nvPr/>
          </p:nvSpPr>
          <p:spPr>
            <a:xfrm>
              <a:off x="0" y="0"/>
              <a:ext cx="4274726" cy="20069"/>
            </a:xfrm>
            <a:custGeom>
              <a:avLst/>
              <a:gdLst/>
              <a:ahLst/>
              <a:cxnLst/>
              <a:rect l="l" t="t" r="r" b="b"/>
              <a:pathLst>
                <a:path w="4274726" h="20069">
                  <a:moveTo>
                    <a:pt x="10035" y="0"/>
                  </a:moveTo>
                  <a:lnTo>
                    <a:pt x="4264691" y="0"/>
                  </a:lnTo>
                  <a:cubicBezTo>
                    <a:pt x="4267353" y="0"/>
                    <a:pt x="4269905" y="1057"/>
                    <a:pt x="4271787" y="2939"/>
                  </a:cubicBezTo>
                  <a:cubicBezTo>
                    <a:pt x="4273669" y="4821"/>
                    <a:pt x="4274726" y="7373"/>
                    <a:pt x="4274726" y="10035"/>
                  </a:cubicBezTo>
                  <a:lnTo>
                    <a:pt x="4274726" y="10035"/>
                  </a:lnTo>
                  <a:cubicBezTo>
                    <a:pt x="4274726" y="12696"/>
                    <a:pt x="4273669" y="15248"/>
                    <a:pt x="4271787" y="17130"/>
                  </a:cubicBezTo>
                  <a:cubicBezTo>
                    <a:pt x="4269905" y="19012"/>
                    <a:pt x="4267353" y="20069"/>
                    <a:pt x="4264691" y="20069"/>
                  </a:cubicBezTo>
                  <a:lnTo>
                    <a:pt x="10035" y="20069"/>
                  </a:lnTo>
                  <a:cubicBezTo>
                    <a:pt x="7373" y="20069"/>
                    <a:pt x="4821" y="19012"/>
                    <a:pt x="2939" y="17130"/>
                  </a:cubicBezTo>
                  <a:cubicBezTo>
                    <a:pt x="1057" y="15248"/>
                    <a:pt x="0" y="12696"/>
                    <a:pt x="0" y="10035"/>
                  </a:cubicBezTo>
                  <a:lnTo>
                    <a:pt x="0" y="10035"/>
                  </a:lnTo>
                  <a:cubicBezTo>
                    <a:pt x="0" y="7373"/>
                    <a:pt x="1057" y="4821"/>
                    <a:pt x="2939" y="2939"/>
                  </a:cubicBezTo>
                  <a:cubicBezTo>
                    <a:pt x="4821" y="1057"/>
                    <a:pt x="7373" y="0"/>
                    <a:pt x="10035" y="0"/>
                  </a:cubicBezTo>
                  <a:close/>
                </a:path>
              </a:pathLst>
            </a:custGeom>
            <a:solidFill>
              <a:srgbClr val="144DA0"/>
            </a:solidFill>
          </p:spPr>
          <p:txBody>
            <a:bodyPr/>
            <a:lstStyle/>
            <a:p>
              <a:endParaRPr lang="ja-JP" altLang="en-US"/>
            </a:p>
          </p:txBody>
        </p:sp>
        <p:sp>
          <p:nvSpPr>
            <p:cNvPr id="11" name="TextBox 10">
              <a:extLst>
                <a:ext uri="{FF2B5EF4-FFF2-40B4-BE49-F238E27FC236}">
                  <a16:creationId xmlns:a16="http://schemas.microsoft.com/office/drawing/2014/main" id="{4FFAD36C-E675-7E56-79EE-9F592E168885}"/>
                </a:ext>
              </a:extLst>
            </p:cNvPr>
            <p:cNvSpPr txBox="1"/>
            <p:nvPr/>
          </p:nvSpPr>
          <p:spPr>
            <a:xfrm>
              <a:off x="0" y="-28575"/>
              <a:ext cx="4274726" cy="48644"/>
            </a:xfrm>
            <a:prstGeom prst="rect">
              <a:avLst/>
            </a:prstGeom>
          </p:spPr>
          <p:txBody>
            <a:bodyPr lIns="50800" tIns="50800" rIns="50800" bIns="50800" rtlCol="0" anchor="ctr"/>
            <a:lstStyle/>
            <a:p>
              <a:pPr algn="ctr">
                <a:lnSpc>
                  <a:spcPts val="2239"/>
                </a:lnSpc>
              </a:pPr>
              <a:endParaRPr/>
            </a:p>
          </p:txBody>
        </p:sp>
      </p:grpSp>
      <p:grpSp>
        <p:nvGrpSpPr>
          <p:cNvPr id="12" name="Group 15">
            <a:extLst>
              <a:ext uri="{FF2B5EF4-FFF2-40B4-BE49-F238E27FC236}">
                <a16:creationId xmlns:a16="http://schemas.microsoft.com/office/drawing/2014/main" id="{56FC1617-12B8-DA13-726B-8DAD077287CB}"/>
              </a:ext>
            </a:extLst>
          </p:cNvPr>
          <p:cNvGrpSpPr/>
          <p:nvPr/>
        </p:nvGrpSpPr>
        <p:grpSpPr>
          <a:xfrm flipV="1">
            <a:off x="375065" y="6483167"/>
            <a:ext cx="11236678" cy="45719"/>
            <a:chOff x="0" y="0"/>
            <a:chExt cx="4274726" cy="20069"/>
          </a:xfrm>
        </p:grpSpPr>
        <p:sp>
          <p:nvSpPr>
            <p:cNvPr id="13" name="Freeform 16">
              <a:extLst>
                <a:ext uri="{FF2B5EF4-FFF2-40B4-BE49-F238E27FC236}">
                  <a16:creationId xmlns:a16="http://schemas.microsoft.com/office/drawing/2014/main" id="{D937A954-4D68-5B62-CAED-0CFEEACEF92B}"/>
                </a:ext>
              </a:extLst>
            </p:cNvPr>
            <p:cNvSpPr/>
            <p:nvPr/>
          </p:nvSpPr>
          <p:spPr>
            <a:xfrm>
              <a:off x="0" y="0"/>
              <a:ext cx="4274726" cy="20069"/>
            </a:xfrm>
            <a:custGeom>
              <a:avLst/>
              <a:gdLst/>
              <a:ahLst/>
              <a:cxnLst/>
              <a:rect l="l" t="t" r="r" b="b"/>
              <a:pathLst>
                <a:path w="4274726" h="20069">
                  <a:moveTo>
                    <a:pt x="10035" y="0"/>
                  </a:moveTo>
                  <a:lnTo>
                    <a:pt x="4264691" y="0"/>
                  </a:lnTo>
                  <a:cubicBezTo>
                    <a:pt x="4267353" y="0"/>
                    <a:pt x="4269905" y="1057"/>
                    <a:pt x="4271787" y="2939"/>
                  </a:cubicBezTo>
                  <a:cubicBezTo>
                    <a:pt x="4273669" y="4821"/>
                    <a:pt x="4274726" y="7373"/>
                    <a:pt x="4274726" y="10035"/>
                  </a:cubicBezTo>
                  <a:lnTo>
                    <a:pt x="4274726" y="10035"/>
                  </a:lnTo>
                  <a:cubicBezTo>
                    <a:pt x="4274726" y="12696"/>
                    <a:pt x="4273669" y="15248"/>
                    <a:pt x="4271787" y="17130"/>
                  </a:cubicBezTo>
                  <a:cubicBezTo>
                    <a:pt x="4269905" y="19012"/>
                    <a:pt x="4267353" y="20069"/>
                    <a:pt x="4264691" y="20069"/>
                  </a:cubicBezTo>
                  <a:lnTo>
                    <a:pt x="10035" y="20069"/>
                  </a:lnTo>
                  <a:cubicBezTo>
                    <a:pt x="7373" y="20069"/>
                    <a:pt x="4821" y="19012"/>
                    <a:pt x="2939" y="17130"/>
                  </a:cubicBezTo>
                  <a:cubicBezTo>
                    <a:pt x="1057" y="15248"/>
                    <a:pt x="0" y="12696"/>
                    <a:pt x="0" y="10035"/>
                  </a:cubicBezTo>
                  <a:lnTo>
                    <a:pt x="0" y="10035"/>
                  </a:lnTo>
                  <a:cubicBezTo>
                    <a:pt x="0" y="7373"/>
                    <a:pt x="1057" y="4821"/>
                    <a:pt x="2939" y="2939"/>
                  </a:cubicBezTo>
                  <a:cubicBezTo>
                    <a:pt x="4821" y="1057"/>
                    <a:pt x="7373" y="0"/>
                    <a:pt x="10035" y="0"/>
                  </a:cubicBezTo>
                  <a:close/>
                </a:path>
              </a:pathLst>
            </a:custGeom>
            <a:solidFill>
              <a:srgbClr val="03214E"/>
            </a:solidFill>
          </p:spPr>
          <p:txBody>
            <a:bodyPr/>
            <a:lstStyle/>
            <a:p>
              <a:endParaRPr lang="ja-JP" altLang="en-US"/>
            </a:p>
          </p:txBody>
        </p:sp>
        <p:sp>
          <p:nvSpPr>
            <p:cNvPr id="14" name="TextBox 17">
              <a:extLst>
                <a:ext uri="{FF2B5EF4-FFF2-40B4-BE49-F238E27FC236}">
                  <a16:creationId xmlns:a16="http://schemas.microsoft.com/office/drawing/2014/main" id="{64985C40-1FF8-3CCD-D063-2C637E40D172}"/>
                </a:ext>
              </a:extLst>
            </p:cNvPr>
            <p:cNvSpPr txBox="1"/>
            <p:nvPr/>
          </p:nvSpPr>
          <p:spPr>
            <a:xfrm>
              <a:off x="0" y="-28575"/>
              <a:ext cx="4274726" cy="48644"/>
            </a:xfrm>
            <a:prstGeom prst="rect">
              <a:avLst/>
            </a:prstGeom>
          </p:spPr>
          <p:txBody>
            <a:bodyPr lIns="50800" tIns="50800" rIns="50800" bIns="50800" rtlCol="0" anchor="ctr"/>
            <a:lstStyle/>
            <a:p>
              <a:pPr algn="ctr">
                <a:lnSpc>
                  <a:spcPts val="2239"/>
                </a:lnSpc>
              </a:pPr>
              <a:endParaRPr/>
            </a:p>
          </p:txBody>
        </p:sp>
      </p:grpSp>
      <p:grpSp>
        <p:nvGrpSpPr>
          <p:cNvPr id="17" name="Group 2">
            <a:extLst>
              <a:ext uri="{FF2B5EF4-FFF2-40B4-BE49-F238E27FC236}">
                <a16:creationId xmlns:a16="http://schemas.microsoft.com/office/drawing/2014/main" id="{149FA945-D8F6-CCDD-F198-D9885C2AFD7A}"/>
              </a:ext>
            </a:extLst>
          </p:cNvPr>
          <p:cNvGrpSpPr/>
          <p:nvPr/>
        </p:nvGrpSpPr>
        <p:grpSpPr>
          <a:xfrm>
            <a:off x="11947826" y="-189000"/>
            <a:ext cx="612000" cy="7236000"/>
            <a:chOff x="0" y="0"/>
            <a:chExt cx="203606" cy="2804648"/>
          </a:xfrm>
        </p:grpSpPr>
        <p:sp>
          <p:nvSpPr>
            <p:cNvPr id="21" name="Freeform 3">
              <a:extLst>
                <a:ext uri="{FF2B5EF4-FFF2-40B4-BE49-F238E27FC236}">
                  <a16:creationId xmlns:a16="http://schemas.microsoft.com/office/drawing/2014/main" id="{6E98F74F-7958-4486-F8CB-741AF828B139}"/>
                </a:ext>
              </a:extLst>
            </p:cNvPr>
            <p:cNvSpPr/>
            <p:nvPr/>
          </p:nvSpPr>
          <p:spPr>
            <a:xfrm>
              <a:off x="0" y="0"/>
              <a:ext cx="203606" cy="2804648"/>
            </a:xfrm>
            <a:custGeom>
              <a:avLst/>
              <a:gdLst/>
              <a:ahLst/>
              <a:cxnLst/>
              <a:rect l="l" t="t" r="r" b="b"/>
              <a:pathLst>
                <a:path w="203606" h="2804648">
                  <a:moveTo>
                    <a:pt x="101803" y="0"/>
                  </a:moveTo>
                  <a:lnTo>
                    <a:pt x="101803" y="0"/>
                  </a:lnTo>
                  <a:cubicBezTo>
                    <a:pt x="158028" y="0"/>
                    <a:pt x="203606" y="45579"/>
                    <a:pt x="203606" y="101803"/>
                  </a:cubicBezTo>
                  <a:lnTo>
                    <a:pt x="203606" y="2702845"/>
                  </a:lnTo>
                  <a:cubicBezTo>
                    <a:pt x="203606" y="2729844"/>
                    <a:pt x="192881" y="2755738"/>
                    <a:pt x="173789" y="2774830"/>
                  </a:cubicBezTo>
                  <a:cubicBezTo>
                    <a:pt x="154697" y="2793922"/>
                    <a:pt x="128803" y="2804648"/>
                    <a:pt x="101803" y="2804648"/>
                  </a:cubicBezTo>
                  <a:lnTo>
                    <a:pt x="101803" y="2804648"/>
                  </a:lnTo>
                  <a:cubicBezTo>
                    <a:pt x="74803" y="2804648"/>
                    <a:pt x="48909" y="2793922"/>
                    <a:pt x="29817" y="2774830"/>
                  </a:cubicBezTo>
                  <a:cubicBezTo>
                    <a:pt x="10726" y="2755738"/>
                    <a:pt x="0" y="2729844"/>
                    <a:pt x="0" y="2702845"/>
                  </a:cubicBezTo>
                  <a:lnTo>
                    <a:pt x="0" y="101803"/>
                  </a:lnTo>
                  <a:cubicBezTo>
                    <a:pt x="0" y="74803"/>
                    <a:pt x="10726" y="48909"/>
                    <a:pt x="29817" y="29817"/>
                  </a:cubicBezTo>
                  <a:cubicBezTo>
                    <a:pt x="48909" y="10726"/>
                    <a:pt x="74803" y="0"/>
                    <a:pt x="101803" y="0"/>
                  </a:cubicBezTo>
                  <a:close/>
                </a:path>
              </a:pathLst>
            </a:custGeom>
            <a:gradFill rotWithShape="1">
              <a:gsLst>
                <a:gs pos="0">
                  <a:srgbClr val="95B4E1">
                    <a:alpha val="100000"/>
                  </a:srgbClr>
                </a:gs>
                <a:gs pos="100000">
                  <a:srgbClr val="144DA0">
                    <a:alpha val="100000"/>
                  </a:srgbClr>
                </a:gs>
              </a:gsLst>
              <a:lin ang="5400000"/>
            </a:gradFill>
          </p:spPr>
          <p:txBody>
            <a:bodyPr/>
            <a:lstStyle/>
            <a:p>
              <a:endParaRPr lang="ja-JP" altLang="en-US"/>
            </a:p>
          </p:txBody>
        </p:sp>
        <p:sp>
          <p:nvSpPr>
            <p:cNvPr id="22" name="TextBox 4">
              <a:extLst>
                <a:ext uri="{FF2B5EF4-FFF2-40B4-BE49-F238E27FC236}">
                  <a16:creationId xmlns:a16="http://schemas.microsoft.com/office/drawing/2014/main" id="{DBA3D94E-7888-DAE9-D4B6-5126C3825E78}"/>
                </a:ext>
              </a:extLst>
            </p:cNvPr>
            <p:cNvSpPr txBox="1"/>
            <p:nvPr/>
          </p:nvSpPr>
          <p:spPr>
            <a:xfrm>
              <a:off x="0" y="-28575"/>
              <a:ext cx="203606" cy="2833223"/>
            </a:xfrm>
            <a:prstGeom prst="rect">
              <a:avLst/>
            </a:prstGeom>
          </p:spPr>
          <p:txBody>
            <a:bodyPr lIns="50800" tIns="50800" rIns="50800" bIns="50800" rtlCol="0" anchor="ctr"/>
            <a:lstStyle/>
            <a:p>
              <a:pPr algn="ctr">
                <a:lnSpc>
                  <a:spcPts val="2239"/>
                </a:lnSpc>
              </a:pPr>
              <a:endParaRPr/>
            </a:p>
          </p:txBody>
        </p:sp>
      </p:grpSp>
      <p:sp>
        <p:nvSpPr>
          <p:cNvPr id="27" name="サブタイトル 2">
            <a:extLst>
              <a:ext uri="{FF2B5EF4-FFF2-40B4-BE49-F238E27FC236}">
                <a16:creationId xmlns:a16="http://schemas.microsoft.com/office/drawing/2014/main" id="{B6AB4D04-8015-EB9A-236F-7807F11C5D91}"/>
              </a:ext>
            </a:extLst>
          </p:cNvPr>
          <p:cNvSpPr txBox="1">
            <a:spLocks/>
          </p:cNvSpPr>
          <p:nvPr/>
        </p:nvSpPr>
        <p:spPr>
          <a:xfrm>
            <a:off x="3188272" y="4916282"/>
            <a:ext cx="6582771" cy="720000"/>
          </a:xfrm>
          <a:prstGeom prst="rect">
            <a:avLst/>
          </a:prstGeom>
          <a:ln>
            <a:noFill/>
          </a:ln>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ja-JP" altLang="en-US" sz="2400" b="1" dirty="0">
                <a:gradFill flip="none" rotWithShape="1">
                  <a:gsLst>
                    <a:gs pos="0">
                      <a:srgbClr val="144DA0">
                        <a:shade val="30000"/>
                        <a:satMod val="115000"/>
                      </a:srgbClr>
                    </a:gs>
                    <a:gs pos="50000">
                      <a:srgbClr val="144DA0">
                        <a:shade val="67500"/>
                        <a:satMod val="115000"/>
                      </a:srgbClr>
                    </a:gs>
                    <a:gs pos="100000">
                      <a:srgbClr val="144DA0">
                        <a:shade val="100000"/>
                        <a:satMod val="115000"/>
                      </a:srgbClr>
                    </a:gs>
                  </a:gsLst>
                  <a:path path="circle">
                    <a:fillToRect l="50000" t="50000" r="50000" b="50000"/>
                  </a:path>
                  <a:tileRect/>
                </a:gradFill>
                <a:latin typeface="BIZ UDゴシック" panose="020B0400000000000000" pitchFamily="49" charset="-128"/>
                <a:ea typeface="BIZ UDゴシック" panose="020B0400000000000000" pitchFamily="49" charset="-128"/>
              </a:rPr>
              <a:t>日時：令和８年（</a:t>
            </a:r>
            <a:r>
              <a:rPr lang="en-US" altLang="ja-JP" sz="2400" b="1" dirty="0">
                <a:gradFill flip="none" rotWithShape="1">
                  <a:gsLst>
                    <a:gs pos="0">
                      <a:srgbClr val="144DA0">
                        <a:shade val="30000"/>
                        <a:satMod val="115000"/>
                      </a:srgbClr>
                    </a:gs>
                    <a:gs pos="50000">
                      <a:srgbClr val="144DA0">
                        <a:shade val="67500"/>
                        <a:satMod val="115000"/>
                      </a:srgbClr>
                    </a:gs>
                    <a:gs pos="100000">
                      <a:srgbClr val="144DA0">
                        <a:shade val="100000"/>
                        <a:satMod val="115000"/>
                      </a:srgbClr>
                    </a:gs>
                  </a:gsLst>
                  <a:path path="circle">
                    <a:fillToRect l="50000" t="50000" r="50000" b="50000"/>
                  </a:path>
                  <a:tileRect/>
                </a:gradFill>
                <a:latin typeface="BIZ UDゴシック" panose="020B0400000000000000" pitchFamily="49" charset="-128"/>
                <a:ea typeface="BIZ UDゴシック" panose="020B0400000000000000" pitchFamily="49" charset="-128"/>
              </a:rPr>
              <a:t>2026</a:t>
            </a:r>
            <a:r>
              <a:rPr lang="ja-JP" altLang="en-US" sz="2400" b="1" dirty="0">
                <a:gradFill flip="none" rotWithShape="1">
                  <a:gsLst>
                    <a:gs pos="0">
                      <a:srgbClr val="144DA0">
                        <a:shade val="30000"/>
                        <a:satMod val="115000"/>
                      </a:srgbClr>
                    </a:gs>
                    <a:gs pos="50000">
                      <a:srgbClr val="144DA0">
                        <a:shade val="67500"/>
                        <a:satMod val="115000"/>
                      </a:srgbClr>
                    </a:gs>
                    <a:gs pos="100000">
                      <a:srgbClr val="144DA0">
                        <a:shade val="100000"/>
                        <a:satMod val="115000"/>
                      </a:srgbClr>
                    </a:gs>
                  </a:gsLst>
                  <a:path path="circle">
                    <a:fillToRect l="50000" t="50000" r="50000" b="50000"/>
                  </a:path>
                  <a:tileRect/>
                </a:gradFill>
                <a:latin typeface="BIZ UDゴシック" panose="020B0400000000000000" pitchFamily="49" charset="-128"/>
                <a:ea typeface="BIZ UDゴシック" panose="020B0400000000000000" pitchFamily="49" charset="-128"/>
              </a:rPr>
              <a:t>年）７月２日（木）</a:t>
            </a:r>
          </a:p>
          <a:p>
            <a:pPr marL="0" indent="0">
              <a:buNone/>
            </a:pPr>
            <a:r>
              <a:rPr lang="ja-JP" altLang="en-US" sz="2400" b="1" dirty="0">
                <a:gradFill flip="none" rotWithShape="1">
                  <a:gsLst>
                    <a:gs pos="0">
                      <a:srgbClr val="144DA0">
                        <a:shade val="30000"/>
                        <a:satMod val="115000"/>
                      </a:srgbClr>
                    </a:gs>
                    <a:gs pos="50000">
                      <a:srgbClr val="144DA0">
                        <a:shade val="67500"/>
                        <a:satMod val="115000"/>
                      </a:srgbClr>
                    </a:gs>
                    <a:gs pos="100000">
                      <a:srgbClr val="144DA0">
                        <a:shade val="100000"/>
                        <a:satMod val="115000"/>
                      </a:srgbClr>
                    </a:gs>
                  </a:gsLst>
                  <a:path path="circle">
                    <a:fillToRect l="50000" t="50000" r="50000" b="50000"/>
                  </a:path>
                  <a:tileRect/>
                </a:gradFill>
                <a:latin typeface="BIZ UDゴシック" panose="020B0400000000000000" pitchFamily="49" charset="-128"/>
                <a:ea typeface="BIZ UDゴシック" panose="020B0400000000000000" pitchFamily="49" charset="-128"/>
              </a:rPr>
              <a:t>場所：</a:t>
            </a:r>
            <a:r>
              <a:rPr lang="en-US" altLang="ja-JP" sz="2400" b="1" dirty="0">
                <a:gradFill flip="none" rotWithShape="1">
                  <a:gsLst>
                    <a:gs pos="0">
                      <a:srgbClr val="144DA0">
                        <a:shade val="30000"/>
                        <a:satMod val="115000"/>
                      </a:srgbClr>
                    </a:gs>
                    <a:gs pos="50000">
                      <a:srgbClr val="144DA0">
                        <a:shade val="67500"/>
                        <a:satMod val="115000"/>
                      </a:srgbClr>
                    </a:gs>
                    <a:gs pos="100000">
                      <a:srgbClr val="144DA0">
                        <a:shade val="100000"/>
                        <a:satMod val="115000"/>
                      </a:srgbClr>
                    </a:gs>
                  </a:gsLst>
                  <a:path path="circle">
                    <a:fillToRect l="50000" t="50000" r="50000" b="50000"/>
                  </a:path>
                  <a:tileRect/>
                </a:gradFill>
                <a:latin typeface="BIZ UDゴシック" panose="020B0400000000000000" pitchFamily="49" charset="-128"/>
                <a:ea typeface="BIZ UDゴシック" panose="020B0400000000000000" pitchFamily="49" charset="-128"/>
              </a:rPr>
              <a:t>DRC</a:t>
            </a:r>
            <a:r>
              <a:rPr lang="ja-JP" altLang="en-US" sz="2400" b="1" dirty="0">
                <a:gradFill flip="none" rotWithShape="1">
                  <a:gsLst>
                    <a:gs pos="0">
                      <a:srgbClr val="144DA0">
                        <a:shade val="30000"/>
                        <a:satMod val="115000"/>
                      </a:srgbClr>
                    </a:gs>
                    <a:gs pos="50000">
                      <a:srgbClr val="144DA0">
                        <a:shade val="67500"/>
                        <a:satMod val="115000"/>
                      </a:srgbClr>
                    </a:gs>
                    <a:gs pos="100000">
                      <a:srgbClr val="144DA0">
                        <a:shade val="100000"/>
                        <a:satMod val="115000"/>
                      </a:srgbClr>
                    </a:gs>
                  </a:gsLst>
                  <a:path path="circle">
                    <a:fillToRect l="50000" t="50000" r="50000" b="50000"/>
                  </a:path>
                  <a:tileRect/>
                </a:gradFill>
                <a:latin typeface="BIZ UDゴシック" panose="020B0400000000000000" pitchFamily="49" charset="-128"/>
                <a:ea typeface="BIZ UDゴシック" panose="020B0400000000000000" pitchFamily="49" charset="-128"/>
              </a:rPr>
              <a:t> </a:t>
            </a:r>
            <a:r>
              <a:rPr lang="en-US" altLang="ja-JP" sz="2400" b="1" dirty="0">
                <a:gradFill flip="none" rotWithShape="1">
                  <a:gsLst>
                    <a:gs pos="0">
                      <a:srgbClr val="144DA0">
                        <a:shade val="30000"/>
                        <a:satMod val="115000"/>
                      </a:srgbClr>
                    </a:gs>
                    <a:gs pos="50000">
                      <a:srgbClr val="144DA0">
                        <a:shade val="67500"/>
                        <a:satMod val="115000"/>
                      </a:srgbClr>
                    </a:gs>
                    <a:gs pos="100000">
                      <a:srgbClr val="144DA0">
                        <a:shade val="100000"/>
                        <a:satMod val="115000"/>
                      </a:srgbClr>
                    </a:gs>
                  </a:gsLst>
                  <a:path path="circle">
                    <a:fillToRect l="50000" t="50000" r="50000" b="50000"/>
                  </a:path>
                  <a:tileRect/>
                </a:gradFill>
                <a:latin typeface="BIZ UDゴシック" panose="020B0400000000000000" pitchFamily="49" charset="-128"/>
                <a:ea typeface="BIZ UDゴシック" panose="020B0400000000000000" pitchFamily="49" charset="-128"/>
              </a:rPr>
              <a:t>Suita</a:t>
            </a:r>
            <a:r>
              <a:rPr lang="ja-JP" altLang="en-US" sz="2400" b="1" dirty="0">
                <a:gradFill flip="none" rotWithShape="1">
                  <a:gsLst>
                    <a:gs pos="0">
                      <a:srgbClr val="144DA0">
                        <a:shade val="30000"/>
                        <a:satMod val="115000"/>
                      </a:srgbClr>
                    </a:gs>
                    <a:gs pos="50000">
                      <a:srgbClr val="144DA0">
                        <a:shade val="67500"/>
                        <a:satMod val="115000"/>
                      </a:srgbClr>
                    </a:gs>
                    <a:gs pos="100000">
                      <a:srgbClr val="144DA0">
                        <a:shade val="100000"/>
                        <a:satMod val="115000"/>
                      </a:srgbClr>
                    </a:gs>
                  </a:gsLst>
                  <a:path path="circle">
                    <a:fillToRect l="50000" t="50000" r="50000" b="50000"/>
                  </a:path>
                  <a:tileRect/>
                </a:gradFill>
                <a:latin typeface="BIZ UDゴシック" panose="020B0400000000000000" pitchFamily="49" charset="-128"/>
                <a:ea typeface="BIZ UDゴシック" panose="020B0400000000000000" pitchFamily="49" charset="-128"/>
              </a:rPr>
              <a:t> ６階 多目的室</a:t>
            </a:r>
          </a:p>
        </p:txBody>
      </p:sp>
      <p:grpSp>
        <p:nvGrpSpPr>
          <p:cNvPr id="2" name="Group 2">
            <a:extLst>
              <a:ext uri="{FF2B5EF4-FFF2-40B4-BE49-F238E27FC236}">
                <a16:creationId xmlns:a16="http://schemas.microsoft.com/office/drawing/2014/main" id="{76E36F58-7B04-9B9B-399D-87E2C6F87FFA}"/>
              </a:ext>
            </a:extLst>
          </p:cNvPr>
          <p:cNvGrpSpPr/>
          <p:nvPr/>
        </p:nvGrpSpPr>
        <p:grpSpPr>
          <a:xfrm>
            <a:off x="-420300" y="-189000"/>
            <a:ext cx="612000" cy="7236000"/>
            <a:chOff x="0" y="0"/>
            <a:chExt cx="203606" cy="2804648"/>
          </a:xfrm>
        </p:grpSpPr>
        <p:sp>
          <p:nvSpPr>
            <p:cNvPr id="4" name="Freeform 3">
              <a:extLst>
                <a:ext uri="{FF2B5EF4-FFF2-40B4-BE49-F238E27FC236}">
                  <a16:creationId xmlns:a16="http://schemas.microsoft.com/office/drawing/2014/main" id="{DE07AECF-635C-5F28-8AE4-CD53D560CE4A}"/>
                </a:ext>
              </a:extLst>
            </p:cNvPr>
            <p:cNvSpPr/>
            <p:nvPr/>
          </p:nvSpPr>
          <p:spPr>
            <a:xfrm>
              <a:off x="0" y="0"/>
              <a:ext cx="203606" cy="2804648"/>
            </a:xfrm>
            <a:custGeom>
              <a:avLst/>
              <a:gdLst/>
              <a:ahLst/>
              <a:cxnLst/>
              <a:rect l="l" t="t" r="r" b="b"/>
              <a:pathLst>
                <a:path w="203606" h="2804648">
                  <a:moveTo>
                    <a:pt x="101803" y="0"/>
                  </a:moveTo>
                  <a:lnTo>
                    <a:pt x="101803" y="0"/>
                  </a:lnTo>
                  <a:cubicBezTo>
                    <a:pt x="158028" y="0"/>
                    <a:pt x="203606" y="45579"/>
                    <a:pt x="203606" y="101803"/>
                  </a:cubicBezTo>
                  <a:lnTo>
                    <a:pt x="203606" y="2702845"/>
                  </a:lnTo>
                  <a:cubicBezTo>
                    <a:pt x="203606" y="2729844"/>
                    <a:pt x="192881" y="2755738"/>
                    <a:pt x="173789" y="2774830"/>
                  </a:cubicBezTo>
                  <a:cubicBezTo>
                    <a:pt x="154697" y="2793922"/>
                    <a:pt x="128803" y="2804648"/>
                    <a:pt x="101803" y="2804648"/>
                  </a:cubicBezTo>
                  <a:lnTo>
                    <a:pt x="101803" y="2804648"/>
                  </a:lnTo>
                  <a:cubicBezTo>
                    <a:pt x="74803" y="2804648"/>
                    <a:pt x="48909" y="2793922"/>
                    <a:pt x="29817" y="2774830"/>
                  </a:cubicBezTo>
                  <a:cubicBezTo>
                    <a:pt x="10726" y="2755738"/>
                    <a:pt x="0" y="2729844"/>
                    <a:pt x="0" y="2702845"/>
                  </a:cubicBezTo>
                  <a:lnTo>
                    <a:pt x="0" y="101803"/>
                  </a:lnTo>
                  <a:cubicBezTo>
                    <a:pt x="0" y="74803"/>
                    <a:pt x="10726" y="48909"/>
                    <a:pt x="29817" y="29817"/>
                  </a:cubicBezTo>
                  <a:cubicBezTo>
                    <a:pt x="48909" y="10726"/>
                    <a:pt x="74803" y="0"/>
                    <a:pt x="101803" y="0"/>
                  </a:cubicBezTo>
                  <a:close/>
                </a:path>
              </a:pathLst>
            </a:custGeom>
            <a:gradFill rotWithShape="1">
              <a:gsLst>
                <a:gs pos="0">
                  <a:srgbClr val="95B4E1">
                    <a:alpha val="100000"/>
                  </a:srgbClr>
                </a:gs>
                <a:gs pos="100000">
                  <a:srgbClr val="144DA0">
                    <a:alpha val="100000"/>
                  </a:srgbClr>
                </a:gs>
              </a:gsLst>
              <a:lin ang="5400000"/>
            </a:gradFill>
          </p:spPr>
          <p:txBody>
            <a:bodyPr/>
            <a:lstStyle/>
            <a:p>
              <a:endParaRPr lang="ja-JP" altLang="en-US"/>
            </a:p>
          </p:txBody>
        </p:sp>
        <p:sp>
          <p:nvSpPr>
            <p:cNvPr id="5" name="TextBox 4">
              <a:extLst>
                <a:ext uri="{FF2B5EF4-FFF2-40B4-BE49-F238E27FC236}">
                  <a16:creationId xmlns:a16="http://schemas.microsoft.com/office/drawing/2014/main" id="{A3138D30-B46E-485E-9DD4-51C992B0ED23}"/>
                </a:ext>
              </a:extLst>
            </p:cNvPr>
            <p:cNvSpPr txBox="1"/>
            <p:nvPr/>
          </p:nvSpPr>
          <p:spPr>
            <a:xfrm>
              <a:off x="0" y="-28575"/>
              <a:ext cx="203606" cy="2833223"/>
            </a:xfrm>
            <a:prstGeom prst="rect">
              <a:avLst/>
            </a:prstGeom>
          </p:spPr>
          <p:txBody>
            <a:bodyPr lIns="50800" tIns="50800" rIns="50800" bIns="50800" rtlCol="0" anchor="ctr"/>
            <a:lstStyle/>
            <a:p>
              <a:pPr algn="ctr">
                <a:lnSpc>
                  <a:spcPts val="2239"/>
                </a:lnSpc>
              </a:pPr>
              <a:endParaRPr/>
            </a:p>
          </p:txBody>
        </p:sp>
      </p:grpSp>
    </p:spTree>
    <p:extLst>
      <p:ext uri="{BB962C8B-B14F-4D97-AF65-F5344CB8AC3E}">
        <p14:creationId xmlns:p14="http://schemas.microsoft.com/office/powerpoint/2010/main" val="38789565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a:xfrm>
            <a:off x="510892" y="813218"/>
            <a:ext cx="6481261" cy="461665"/>
          </a:xfrm>
          <a:prstGeom prst="rect">
            <a:avLst/>
          </a:prstGeom>
          <a:noFill/>
        </p:spPr>
        <p:txBody>
          <a:bodyPr wrap="none" lIns="91440" tIns="45720" rIns="91440" bIns="45720">
            <a:spAutoFit/>
          </a:bodyPr>
          <a:lstStyle/>
          <a:p>
            <a:r>
              <a:rPr lang="ja-JP" altLang="en-US" sz="2400" b="1" u="sng" dirty="0">
                <a:ln w="0"/>
                <a:solidFill>
                  <a:srgbClr val="144DA0"/>
                </a:solidFill>
                <a:latin typeface="BIZ UDPゴシック" panose="020B0400000000000000" pitchFamily="50" charset="-128"/>
                <a:ea typeface="BIZ UDPゴシック" panose="020B0400000000000000" pitchFamily="50" charset="-128"/>
                <a:cs typeface="Flatory Sans SemiCondensed Bold" panose="020B0600070205080204" charset="-34"/>
              </a:rPr>
              <a:t>基本指針について（厚生労働省より、一部抜粋）</a:t>
            </a:r>
            <a:endParaRPr lang="ja-JP" altLang="ja-JP" sz="2400" u="sng" dirty="0">
              <a:solidFill>
                <a:srgbClr val="144DA0"/>
              </a:solidFill>
              <a:latin typeface="BIZ UDPゴシック" panose="020B0400000000000000" pitchFamily="50" charset="-128"/>
              <a:ea typeface="BIZ UDPゴシック" panose="020B0400000000000000" pitchFamily="50" charset="-128"/>
            </a:endParaRPr>
          </a:p>
        </p:txBody>
      </p:sp>
      <p:sp>
        <p:nvSpPr>
          <p:cNvPr id="8" name="四角形吹き出し 7"/>
          <p:cNvSpPr/>
          <p:nvPr/>
        </p:nvSpPr>
        <p:spPr>
          <a:xfrm>
            <a:off x="647150" y="1518458"/>
            <a:ext cx="10497071" cy="878129"/>
          </a:xfrm>
          <a:prstGeom prst="wedgeRectCallout">
            <a:avLst>
              <a:gd name="adj1" fmla="val 19677"/>
              <a:gd name="adj2" fmla="val 109330"/>
            </a:avLst>
          </a:prstGeom>
          <a:noFill/>
          <a:ln>
            <a:noFill/>
          </a:ln>
        </p:spPr>
        <p:style>
          <a:lnRef idx="2">
            <a:schemeClr val="accent6"/>
          </a:lnRef>
          <a:fillRef idx="1">
            <a:schemeClr val="lt1"/>
          </a:fillRef>
          <a:effectRef idx="0">
            <a:schemeClr val="accent6"/>
          </a:effectRef>
          <a:fontRef idx="minor">
            <a:schemeClr val="dk1"/>
          </a:fontRef>
        </p:style>
        <p:txBody>
          <a:bodyPr rtlCol="0" anchor="t"/>
          <a:lstStyle/>
          <a:p>
            <a:endParaRPr lang="ja-JP" altLang="ja-JP" sz="1600" dirty="0">
              <a:latin typeface="Source Han Sans JP Bold" panose="020B0600070205080204" charset="-128"/>
              <a:ea typeface="Source Han Sans JP Bold" panose="020B0600070205080204" charset="-128"/>
            </a:endParaRPr>
          </a:p>
        </p:txBody>
      </p:sp>
      <p:sp>
        <p:nvSpPr>
          <p:cNvPr id="17" name="四角形吹き出し 16"/>
          <p:cNvSpPr/>
          <p:nvPr/>
        </p:nvSpPr>
        <p:spPr>
          <a:xfrm>
            <a:off x="803605" y="4195175"/>
            <a:ext cx="6373090" cy="1259739"/>
          </a:xfrm>
          <a:prstGeom prst="wedgeRectCallout">
            <a:avLst>
              <a:gd name="adj1" fmla="val 18248"/>
              <a:gd name="adj2" fmla="val 33593"/>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nSpc>
                <a:spcPct val="150000"/>
              </a:lnSpc>
            </a:pPr>
            <a:endParaRPr lang="en-US" altLang="ja-JP" sz="2000" b="1" dirty="0">
              <a:solidFill>
                <a:schemeClr val="tx1"/>
              </a:solidFill>
              <a:latin typeface="Source Han Sans JP Bold" panose="020B0600070205080204" charset="-128"/>
              <a:ea typeface="Source Han Sans JP Bold" panose="020B0600070205080204" charset="-128"/>
            </a:endParaRPr>
          </a:p>
        </p:txBody>
      </p:sp>
      <p:sp>
        <p:nvSpPr>
          <p:cNvPr id="5" name="サブタイトル 2">
            <a:extLst>
              <a:ext uri="{FF2B5EF4-FFF2-40B4-BE49-F238E27FC236}">
                <a16:creationId xmlns:a16="http://schemas.microsoft.com/office/drawing/2014/main" id="{CD3F86C9-26FA-E14E-8BDC-F36CA426198F}"/>
              </a:ext>
            </a:extLst>
          </p:cNvPr>
          <p:cNvSpPr txBox="1">
            <a:spLocks/>
          </p:cNvSpPr>
          <p:nvPr/>
        </p:nvSpPr>
        <p:spPr>
          <a:xfrm>
            <a:off x="325208" y="582697"/>
            <a:ext cx="11060935" cy="284380"/>
          </a:xfrm>
          <a:prstGeom prst="rect">
            <a:avLst/>
          </a:prstGeom>
          <a:ln>
            <a:noFill/>
          </a:ln>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ja-JP" altLang="en-US" sz="3600" b="1" spc="-250" dirty="0">
                <a:gradFill>
                  <a:gsLst>
                    <a:gs pos="0">
                      <a:srgbClr val="144DA0">
                        <a:shade val="30000"/>
                        <a:satMod val="115000"/>
                      </a:srgbClr>
                    </a:gs>
                    <a:gs pos="50000">
                      <a:srgbClr val="144DA0">
                        <a:shade val="67500"/>
                        <a:satMod val="115000"/>
                      </a:srgbClr>
                    </a:gs>
                    <a:gs pos="100000">
                      <a:srgbClr val="144DA0">
                        <a:shade val="100000"/>
                        <a:satMod val="115000"/>
                      </a:srgbClr>
                    </a:gs>
                  </a:gsLst>
                  <a:path path="circle">
                    <a:fillToRect l="50000" t="50000" r="50000" b="50000"/>
                  </a:path>
                </a:gradFill>
                <a:latin typeface="BIZ UDPゴシック" panose="020B0400000000000000" pitchFamily="50" charset="-128"/>
                <a:ea typeface="BIZ UDPゴシック" panose="020B0400000000000000" pitchFamily="50" charset="-128"/>
              </a:rPr>
              <a:t>第</a:t>
            </a:r>
            <a:r>
              <a:rPr lang="en-US" altLang="ja-JP" sz="3600" b="1" spc="-250" dirty="0">
                <a:gradFill>
                  <a:gsLst>
                    <a:gs pos="0">
                      <a:srgbClr val="144DA0">
                        <a:shade val="30000"/>
                        <a:satMod val="115000"/>
                      </a:srgbClr>
                    </a:gs>
                    <a:gs pos="50000">
                      <a:srgbClr val="144DA0">
                        <a:shade val="67500"/>
                        <a:satMod val="115000"/>
                      </a:srgbClr>
                    </a:gs>
                    <a:gs pos="100000">
                      <a:srgbClr val="144DA0">
                        <a:shade val="100000"/>
                        <a:satMod val="115000"/>
                      </a:srgbClr>
                    </a:gs>
                  </a:gsLst>
                  <a:path path="circle">
                    <a:fillToRect l="50000" t="50000" r="50000" b="50000"/>
                  </a:path>
                </a:gradFill>
                <a:latin typeface="BIZ UDPゴシック" panose="020B0400000000000000" pitchFamily="50" charset="-128"/>
                <a:ea typeface="BIZ UDPゴシック" panose="020B0400000000000000" pitchFamily="50" charset="-128"/>
              </a:rPr>
              <a:t>10</a:t>
            </a:r>
            <a:r>
              <a:rPr lang="ja-JP" altLang="en-US" sz="3600" b="1" spc="-250" dirty="0">
                <a:gradFill>
                  <a:gsLst>
                    <a:gs pos="0">
                      <a:srgbClr val="144DA0">
                        <a:shade val="30000"/>
                        <a:satMod val="115000"/>
                      </a:srgbClr>
                    </a:gs>
                    <a:gs pos="50000">
                      <a:srgbClr val="144DA0">
                        <a:shade val="67500"/>
                        <a:satMod val="115000"/>
                      </a:srgbClr>
                    </a:gs>
                    <a:gs pos="100000">
                      <a:srgbClr val="144DA0">
                        <a:shade val="100000"/>
                        <a:satMod val="115000"/>
                      </a:srgbClr>
                    </a:gs>
                  </a:gsLst>
                  <a:path path="circle">
                    <a:fillToRect l="50000" t="50000" r="50000" b="50000"/>
                  </a:path>
                </a:gradFill>
                <a:latin typeface="BIZ UDPゴシック" panose="020B0400000000000000" pitchFamily="50" charset="-128"/>
                <a:ea typeface="BIZ UDPゴシック" panose="020B0400000000000000" pitchFamily="50" charset="-128"/>
              </a:rPr>
              <a:t>期吹田健やか年輪プランの基本方針について</a:t>
            </a:r>
          </a:p>
          <a:p>
            <a:pPr marL="0" indent="0">
              <a:buNone/>
            </a:pPr>
            <a:endParaRPr lang="ja-JP" altLang="en-US" sz="3600" b="1" spc="-250" dirty="0">
              <a:gradFill>
                <a:gsLst>
                  <a:gs pos="0">
                    <a:srgbClr val="144DA0">
                      <a:shade val="30000"/>
                      <a:satMod val="115000"/>
                    </a:srgbClr>
                  </a:gs>
                  <a:gs pos="50000">
                    <a:srgbClr val="144DA0">
                      <a:shade val="67500"/>
                      <a:satMod val="115000"/>
                    </a:srgbClr>
                  </a:gs>
                  <a:gs pos="100000">
                    <a:srgbClr val="144DA0">
                      <a:shade val="100000"/>
                      <a:satMod val="115000"/>
                    </a:srgbClr>
                  </a:gs>
                </a:gsLst>
                <a:path path="circle">
                  <a:fillToRect l="50000" t="50000" r="50000" b="50000"/>
                </a:path>
              </a:gradFill>
              <a:latin typeface="BIZ UDPゴシック" panose="020B0400000000000000" pitchFamily="50" charset="-128"/>
              <a:ea typeface="BIZ UDPゴシック" panose="020B0400000000000000" pitchFamily="50" charset="-128"/>
            </a:endParaRPr>
          </a:p>
        </p:txBody>
      </p:sp>
      <p:grpSp>
        <p:nvGrpSpPr>
          <p:cNvPr id="7" name="Group 8">
            <a:extLst>
              <a:ext uri="{FF2B5EF4-FFF2-40B4-BE49-F238E27FC236}">
                <a16:creationId xmlns:a16="http://schemas.microsoft.com/office/drawing/2014/main" id="{29E53D6D-1EC3-560D-488E-FE32302E50F8}"/>
              </a:ext>
            </a:extLst>
          </p:cNvPr>
          <p:cNvGrpSpPr/>
          <p:nvPr/>
        </p:nvGrpSpPr>
        <p:grpSpPr>
          <a:xfrm>
            <a:off x="375064" y="785173"/>
            <a:ext cx="11236679" cy="50560"/>
            <a:chOff x="0" y="0"/>
            <a:chExt cx="4274726" cy="20069"/>
          </a:xfrm>
        </p:grpSpPr>
        <p:sp>
          <p:nvSpPr>
            <p:cNvPr id="9" name="Freeform 9">
              <a:extLst>
                <a:ext uri="{FF2B5EF4-FFF2-40B4-BE49-F238E27FC236}">
                  <a16:creationId xmlns:a16="http://schemas.microsoft.com/office/drawing/2014/main" id="{F447D654-9793-5D9E-24D7-2CEFB568266F}"/>
                </a:ext>
              </a:extLst>
            </p:cNvPr>
            <p:cNvSpPr/>
            <p:nvPr/>
          </p:nvSpPr>
          <p:spPr>
            <a:xfrm>
              <a:off x="0" y="0"/>
              <a:ext cx="4274726" cy="20069"/>
            </a:xfrm>
            <a:custGeom>
              <a:avLst/>
              <a:gdLst/>
              <a:ahLst/>
              <a:cxnLst/>
              <a:rect l="l" t="t" r="r" b="b"/>
              <a:pathLst>
                <a:path w="4274726" h="20069">
                  <a:moveTo>
                    <a:pt x="10035" y="0"/>
                  </a:moveTo>
                  <a:lnTo>
                    <a:pt x="4264691" y="0"/>
                  </a:lnTo>
                  <a:cubicBezTo>
                    <a:pt x="4267353" y="0"/>
                    <a:pt x="4269905" y="1057"/>
                    <a:pt x="4271787" y="2939"/>
                  </a:cubicBezTo>
                  <a:cubicBezTo>
                    <a:pt x="4273669" y="4821"/>
                    <a:pt x="4274726" y="7373"/>
                    <a:pt x="4274726" y="10035"/>
                  </a:cubicBezTo>
                  <a:lnTo>
                    <a:pt x="4274726" y="10035"/>
                  </a:lnTo>
                  <a:cubicBezTo>
                    <a:pt x="4274726" y="12696"/>
                    <a:pt x="4273669" y="15248"/>
                    <a:pt x="4271787" y="17130"/>
                  </a:cubicBezTo>
                  <a:cubicBezTo>
                    <a:pt x="4269905" y="19012"/>
                    <a:pt x="4267353" y="20069"/>
                    <a:pt x="4264691" y="20069"/>
                  </a:cubicBezTo>
                  <a:lnTo>
                    <a:pt x="10035" y="20069"/>
                  </a:lnTo>
                  <a:cubicBezTo>
                    <a:pt x="7373" y="20069"/>
                    <a:pt x="4821" y="19012"/>
                    <a:pt x="2939" y="17130"/>
                  </a:cubicBezTo>
                  <a:cubicBezTo>
                    <a:pt x="1057" y="15248"/>
                    <a:pt x="0" y="12696"/>
                    <a:pt x="0" y="10035"/>
                  </a:cubicBezTo>
                  <a:lnTo>
                    <a:pt x="0" y="10035"/>
                  </a:lnTo>
                  <a:cubicBezTo>
                    <a:pt x="0" y="7373"/>
                    <a:pt x="1057" y="4821"/>
                    <a:pt x="2939" y="2939"/>
                  </a:cubicBezTo>
                  <a:cubicBezTo>
                    <a:pt x="4821" y="1057"/>
                    <a:pt x="7373" y="0"/>
                    <a:pt x="10035" y="0"/>
                  </a:cubicBezTo>
                  <a:close/>
                </a:path>
              </a:pathLst>
            </a:custGeom>
            <a:solidFill>
              <a:srgbClr val="144DA0"/>
            </a:solidFill>
          </p:spPr>
          <p:txBody>
            <a:bodyPr/>
            <a:lstStyle/>
            <a:p>
              <a:endParaRPr lang="ja-JP" altLang="en-US"/>
            </a:p>
          </p:txBody>
        </p:sp>
        <p:sp>
          <p:nvSpPr>
            <p:cNvPr id="10" name="TextBox 10">
              <a:extLst>
                <a:ext uri="{FF2B5EF4-FFF2-40B4-BE49-F238E27FC236}">
                  <a16:creationId xmlns:a16="http://schemas.microsoft.com/office/drawing/2014/main" id="{A9705A02-1C4E-22DB-0C4D-D65D37111E90}"/>
                </a:ext>
              </a:extLst>
            </p:cNvPr>
            <p:cNvSpPr txBox="1"/>
            <p:nvPr/>
          </p:nvSpPr>
          <p:spPr>
            <a:xfrm>
              <a:off x="0" y="-28575"/>
              <a:ext cx="4274726" cy="48644"/>
            </a:xfrm>
            <a:prstGeom prst="rect">
              <a:avLst/>
            </a:prstGeom>
          </p:spPr>
          <p:txBody>
            <a:bodyPr lIns="50800" tIns="50800" rIns="50800" bIns="50800" rtlCol="0" anchor="ctr"/>
            <a:lstStyle/>
            <a:p>
              <a:pPr algn="ctr">
                <a:lnSpc>
                  <a:spcPts val="2239"/>
                </a:lnSpc>
              </a:pPr>
              <a:endParaRPr/>
            </a:p>
          </p:txBody>
        </p:sp>
      </p:grpSp>
      <p:grpSp>
        <p:nvGrpSpPr>
          <p:cNvPr id="15" name="Group 2">
            <a:extLst>
              <a:ext uri="{FF2B5EF4-FFF2-40B4-BE49-F238E27FC236}">
                <a16:creationId xmlns:a16="http://schemas.microsoft.com/office/drawing/2014/main" id="{B6B49C15-7076-5F81-97E2-A93B6A52FBCE}"/>
              </a:ext>
            </a:extLst>
          </p:cNvPr>
          <p:cNvGrpSpPr/>
          <p:nvPr/>
        </p:nvGrpSpPr>
        <p:grpSpPr>
          <a:xfrm>
            <a:off x="11947826" y="-189000"/>
            <a:ext cx="612000" cy="7236000"/>
            <a:chOff x="0" y="0"/>
            <a:chExt cx="203606" cy="2804648"/>
          </a:xfrm>
        </p:grpSpPr>
        <p:sp>
          <p:nvSpPr>
            <p:cNvPr id="16" name="Freeform 3">
              <a:extLst>
                <a:ext uri="{FF2B5EF4-FFF2-40B4-BE49-F238E27FC236}">
                  <a16:creationId xmlns:a16="http://schemas.microsoft.com/office/drawing/2014/main" id="{C15F1F3A-5E19-E0C6-FE72-68F9E23C5CEE}"/>
                </a:ext>
              </a:extLst>
            </p:cNvPr>
            <p:cNvSpPr/>
            <p:nvPr/>
          </p:nvSpPr>
          <p:spPr>
            <a:xfrm>
              <a:off x="0" y="0"/>
              <a:ext cx="203606" cy="2804648"/>
            </a:xfrm>
            <a:custGeom>
              <a:avLst/>
              <a:gdLst/>
              <a:ahLst/>
              <a:cxnLst/>
              <a:rect l="l" t="t" r="r" b="b"/>
              <a:pathLst>
                <a:path w="203606" h="2804648">
                  <a:moveTo>
                    <a:pt x="101803" y="0"/>
                  </a:moveTo>
                  <a:lnTo>
                    <a:pt x="101803" y="0"/>
                  </a:lnTo>
                  <a:cubicBezTo>
                    <a:pt x="158028" y="0"/>
                    <a:pt x="203606" y="45579"/>
                    <a:pt x="203606" y="101803"/>
                  </a:cubicBezTo>
                  <a:lnTo>
                    <a:pt x="203606" y="2702845"/>
                  </a:lnTo>
                  <a:cubicBezTo>
                    <a:pt x="203606" y="2729844"/>
                    <a:pt x="192881" y="2755738"/>
                    <a:pt x="173789" y="2774830"/>
                  </a:cubicBezTo>
                  <a:cubicBezTo>
                    <a:pt x="154697" y="2793922"/>
                    <a:pt x="128803" y="2804648"/>
                    <a:pt x="101803" y="2804648"/>
                  </a:cubicBezTo>
                  <a:lnTo>
                    <a:pt x="101803" y="2804648"/>
                  </a:lnTo>
                  <a:cubicBezTo>
                    <a:pt x="74803" y="2804648"/>
                    <a:pt x="48909" y="2793922"/>
                    <a:pt x="29817" y="2774830"/>
                  </a:cubicBezTo>
                  <a:cubicBezTo>
                    <a:pt x="10726" y="2755738"/>
                    <a:pt x="0" y="2729844"/>
                    <a:pt x="0" y="2702845"/>
                  </a:cubicBezTo>
                  <a:lnTo>
                    <a:pt x="0" y="101803"/>
                  </a:lnTo>
                  <a:cubicBezTo>
                    <a:pt x="0" y="74803"/>
                    <a:pt x="10726" y="48909"/>
                    <a:pt x="29817" y="29817"/>
                  </a:cubicBezTo>
                  <a:cubicBezTo>
                    <a:pt x="48909" y="10726"/>
                    <a:pt x="74803" y="0"/>
                    <a:pt x="101803" y="0"/>
                  </a:cubicBezTo>
                  <a:close/>
                </a:path>
              </a:pathLst>
            </a:custGeom>
            <a:gradFill rotWithShape="1">
              <a:gsLst>
                <a:gs pos="0">
                  <a:srgbClr val="95B4E1">
                    <a:alpha val="100000"/>
                  </a:srgbClr>
                </a:gs>
                <a:gs pos="100000">
                  <a:srgbClr val="144DA0">
                    <a:alpha val="100000"/>
                  </a:srgbClr>
                </a:gs>
              </a:gsLst>
              <a:lin ang="5400000"/>
            </a:gradFill>
          </p:spPr>
          <p:txBody>
            <a:bodyPr/>
            <a:lstStyle/>
            <a:p>
              <a:endParaRPr lang="ja-JP" altLang="en-US"/>
            </a:p>
          </p:txBody>
        </p:sp>
        <p:sp>
          <p:nvSpPr>
            <p:cNvPr id="18" name="TextBox 4">
              <a:extLst>
                <a:ext uri="{FF2B5EF4-FFF2-40B4-BE49-F238E27FC236}">
                  <a16:creationId xmlns:a16="http://schemas.microsoft.com/office/drawing/2014/main" id="{FB43745D-764D-CDB6-2348-C02EE56B642C}"/>
                </a:ext>
              </a:extLst>
            </p:cNvPr>
            <p:cNvSpPr txBox="1"/>
            <p:nvPr/>
          </p:nvSpPr>
          <p:spPr>
            <a:xfrm>
              <a:off x="0" y="-28575"/>
              <a:ext cx="203606" cy="2833223"/>
            </a:xfrm>
            <a:prstGeom prst="rect">
              <a:avLst/>
            </a:prstGeom>
          </p:spPr>
          <p:txBody>
            <a:bodyPr lIns="50800" tIns="50800" rIns="50800" bIns="50800" rtlCol="0" anchor="ctr"/>
            <a:lstStyle/>
            <a:p>
              <a:pPr algn="ctr">
                <a:lnSpc>
                  <a:spcPts val="2239"/>
                </a:lnSpc>
              </a:pPr>
              <a:endParaRPr/>
            </a:p>
          </p:txBody>
        </p:sp>
      </p:grpSp>
      <p:sp>
        <p:nvSpPr>
          <p:cNvPr id="20" name="スライド番号プレースホルダー 2">
            <a:extLst>
              <a:ext uri="{FF2B5EF4-FFF2-40B4-BE49-F238E27FC236}">
                <a16:creationId xmlns:a16="http://schemas.microsoft.com/office/drawing/2014/main" id="{D9003988-3A89-2B61-92E4-E800EE663668}"/>
              </a:ext>
            </a:extLst>
          </p:cNvPr>
          <p:cNvSpPr txBox="1">
            <a:spLocks/>
          </p:cNvSpPr>
          <p:nvPr/>
        </p:nvSpPr>
        <p:spPr>
          <a:xfrm>
            <a:off x="11058318" y="6235531"/>
            <a:ext cx="7560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fld id="{F664AAB1-4DB8-4BE3-94AB-6C36B07158C8}" type="slidenum">
              <a:rPr lang="ja-JP" altLang="en-US" sz="2400" smtClean="0">
                <a:solidFill>
                  <a:schemeClr val="tx1"/>
                </a:solidFill>
                <a:latin typeface="Arial Black" panose="020B0A04020102020204" pitchFamily="34" charset="0"/>
              </a:rPr>
              <a:pPr algn="ctr"/>
              <a:t>10</a:t>
            </a:fld>
            <a:endParaRPr lang="ja-JP" altLang="en-US" sz="2400" dirty="0">
              <a:solidFill>
                <a:schemeClr val="tx1"/>
              </a:solidFill>
              <a:latin typeface="Arial Black" panose="020B0A04020102020204" pitchFamily="34" charset="0"/>
            </a:endParaRPr>
          </a:p>
        </p:txBody>
      </p:sp>
      <p:grpSp>
        <p:nvGrpSpPr>
          <p:cNvPr id="21" name="Group 15">
            <a:extLst>
              <a:ext uri="{FF2B5EF4-FFF2-40B4-BE49-F238E27FC236}">
                <a16:creationId xmlns:a16="http://schemas.microsoft.com/office/drawing/2014/main" id="{5D63BDD6-22DC-8129-89AD-31D07A17F02E}"/>
              </a:ext>
            </a:extLst>
          </p:cNvPr>
          <p:cNvGrpSpPr/>
          <p:nvPr/>
        </p:nvGrpSpPr>
        <p:grpSpPr>
          <a:xfrm>
            <a:off x="375065" y="6432608"/>
            <a:ext cx="10769156" cy="50560"/>
            <a:chOff x="0" y="0"/>
            <a:chExt cx="4274726" cy="20069"/>
          </a:xfrm>
        </p:grpSpPr>
        <p:sp>
          <p:nvSpPr>
            <p:cNvPr id="22" name="Freeform 16">
              <a:extLst>
                <a:ext uri="{FF2B5EF4-FFF2-40B4-BE49-F238E27FC236}">
                  <a16:creationId xmlns:a16="http://schemas.microsoft.com/office/drawing/2014/main" id="{C37B78D4-C956-26E9-0754-C0FC912D524F}"/>
                </a:ext>
              </a:extLst>
            </p:cNvPr>
            <p:cNvSpPr/>
            <p:nvPr/>
          </p:nvSpPr>
          <p:spPr>
            <a:xfrm>
              <a:off x="0" y="0"/>
              <a:ext cx="4274726" cy="20069"/>
            </a:xfrm>
            <a:custGeom>
              <a:avLst/>
              <a:gdLst/>
              <a:ahLst/>
              <a:cxnLst/>
              <a:rect l="l" t="t" r="r" b="b"/>
              <a:pathLst>
                <a:path w="4274726" h="20069">
                  <a:moveTo>
                    <a:pt x="10035" y="0"/>
                  </a:moveTo>
                  <a:lnTo>
                    <a:pt x="4264691" y="0"/>
                  </a:lnTo>
                  <a:cubicBezTo>
                    <a:pt x="4267353" y="0"/>
                    <a:pt x="4269905" y="1057"/>
                    <a:pt x="4271787" y="2939"/>
                  </a:cubicBezTo>
                  <a:cubicBezTo>
                    <a:pt x="4273669" y="4821"/>
                    <a:pt x="4274726" y="7373"/>
                    <a:pt x="4274726" y="10035"/>
                  </a:cubicBezTo>
                  <a:lnTo>
                    <a:pt x="4274726" y="10035"/>
                  </a:lnTo>
                  <a:cubicBezTo>
                    <a:pt x="4274726" y="12696"/>
                    <a:pt x="4273669" y="15248"/>
                    <a:pt x="4271787" y="17130"/>
                  </a:cubicBezTo>
                  <a:cubicBezTo>
                    <a:pt x="4269905" y="19012"/>
                    <a:pt x="4267353" y="20069"/>
                    <a:pt x="4264691" y="20069"/>
                  </a:cubicBezTo>
                  <a:lnTo>
                    <a:pt x="10035" y="20069"/>
                  </a:lnTo>
                  <a:cubicBezTo>
                    <a:pt x="7373" y="20069"/>
                    <a:pt x="4821" y="19012"/>
                    <a:pt x="2939" y="17130"/>
                  </a:cubicBezTo>
                  <a:cubicBezTo>
                    <a:pt x="1057" y="15248"/>
                    <a:pt x="0" y="12696"/>
                    <a:pt x="0" y="10035"/>
                  </a:cubicBezTo>
                  <a:lnTo>
                    <a:pt x="0" y="10035"/>
                  </a:lnTo>
                  <a:cubicBezTo>
                    <a:pt x="0" y="7373"/>
                    <a:pt x="1057" y="4821"/>
                    <a:pt x="2939" y="2939"/>
                  </a:cubicBezTo>
                  <a:cubicBezTo>
                    <a:pt x="4821" y="1057"/>
                    <a:pt x="7373" y="0"/>
                    <a:pt x="10035" y="0"/>
                  </a:cubicBezTo>
                  <a:close/>
                </a:path>
              </a:pathLst>
            </a:custGeom>
            <a:solidFill>
              <a:srgbClr val="03214E"/>
            </a:solidFill>
          </p:spPr>
          <p:txBody>
            <a:bodyPr/>
            <a:lstStyle/>
            <a:p>
              <a:endParaRPr lang="ja-JP" altLang="en-US"/>
            </a:p>
          </p:txBody>
        </p:sp>
        <p:sp>
          <p:nvSpPr>
            <p:cNvPr id="23" name="TextBox 17">
              <a:extLst>
                <a:ext uri="{FF2B5EF4-FFF2-40B4-BE49-F238E27FC236}">
                  <a16:creationId xmlns:a16="http://schemas.microsoft.com/office/drawing/2014/main" id="{E5373430-C338-D363-D08E-08ACF1B770F4}"/>
                </a:ext>
              </a:extLst>
            </p:cNvPr>
            <p:cNvSpPr txBox="1"/>
            <p:nvPr/>
          </p:nvSpPr>
          <p:spPr>
            <a:xfrm>
              <a:off x="0" y="-28575"/>
              <a:ext cx="4274726" cy="48644"/>
            </a:xfrm>
            <a:prstGeom prst="rect">
              <a:avLst/>
            </a:prstGeom>
          </p:spPr>
          <p:txBody>
            <a:bodyPr lIns="50800" tIns="50800" rIns="50800" bIns="50800" rtlCol="0" anchor="ctr"/>
            <a:lstStyle/>
            <a:p>
              <a:pPr algn="ctr">
                <a:lnSpc>
                  <a:spcPts val="2239"/>
                </a:lnSpc>
              </a:pPr>
              <a:endParaRPr/>
            </a:p>
          </p:txBody>
        </p:sp>
      </p:grpSp>
      <p:sp>
        <p:nvSpPr>
          <p:cNvPr id="3" name="Freeform 3">
            <a:extLst>
              <a:ext uri="{FF2B5EF4-FFF2-40B4-BE49-F238E27FC236}">
                <a16:creationId xmlns:a16="http://schemas.microsoft.com/office/drawing/2014/main" id="{90C866C6-B503-1A7C-0D32-D21CBC6E7526}"/>
              </a:ext>
            </a:extLst>
          </p:cNvPr>
          <p:cNvSpPr/>
          <p:nvPr/>
        </p:nvSpPr>
        <p:spPr>
          <a:xfrm>
            <a:off x="-420300" y="-189000"/>
            <a:ext cx="612000" cy="7236000"/>
          </a:xfrm>
          <a:custGeom>
            <a:avLst/>
            <a:gdLst/>
            <a:ahLst/>
            <a:cxnLst/>
            <a:rect l="l" t="t" r="r" b="b"/>
            <a:pathLst>
              <a:path w="203606" h="2804648">
                <a:moveTo>
                  <a:pt x="101803" y="0"/>
                </a:moveTo>
                <a:lnTo>
                  <a:pt x="101803" y="0"/>
                </a:lnTo>
                <a:cubicBezTo>
                  <a:pt x="158028" y="0"/>
                  <a:pt x="203606" y="45579"/>
                  <a:pt x="203606" y="101803"/>
                </a:cubicBezTo>
                <a:lnTo>
                  <a:pt x="203606" y="2702845"/>
                </a:lnTo>
                <a:cubicBezTo>
                  <a:pt x="203606" y="2729844"/>
                  <a:pt x="192881" y="2755738"/>
                  <a:pt x="173789" y="2774830"/>
                </a:cubicBezTo>
                <a:cubicBezTo>
                  <a:pt x="154697" y="2793922"/>
                  <a:pt x="128803" y="2804648"/>
                  <a:pt x="101803" y="2804648"/>
                </a:cubicBezTo>
                <a:lnTo>
                  <a:pt x="101803" y="2804648"/>
                </a:lnTo>
                <a:cubicBezTo>
                  <a:pt x="74803" y="2804648"/>
                  <a:pt x="48909" y="2793922"/>
                  <a:pt x="29817" y="2774830"/>
                </a:cubicBezTo>
                <a:cubicBezTo>
                  <a:pt x="10726" y="2755738"/>
                  <a:pt x="0" y="2729844"/>
                  <a:pt x="0" y="2702845"/>
                </a:cubicBezTo>
                <a:lnTo>
                  <a:pt x="0" y="101803"/>
                </a:lnTo>
                <a:cubicBezTo>
                  <a:pt x="0" y="74803"/>
                  <a:pt x="10726" y="48909"/>
                  <a:pt x="29817" y="29817"/>
                </a:cubicBezTo>
                <a:cubicBezTo>
                  <a:pt x="48909" y="10726"/>
                  <a:pt x="74803" y="0"/>
                  <a:pt x="101803" y="0"/>
                </a:cubicBezTo>
                <a:close/>
              </a:path>
            </a:pathLst>
          </a:custGeom>
          <a:gradFill rotWithShape="1">
            <a:gsLst>
              <a:gs pos="0">
                <a:srgbClr val="95B4E1">
                  <a:alpha val="100000"/>
                </a:srgbClr>
              </a:gs>
              <a:gs pos="100000">
                <a:srgbClr val="144DA0">
                  <a:alpha val="100000"/>
                </a:srgbClr>
              </a:gs>
            </a:gsLst>
            <a:lin ang="5400000"/>
          </a:gradFill>
        </p:spPr>
        <p:txBody>
          <a:bodyPr/>
          <a:lstStyle/>
          <a:p>
            <a:endParaRPr lang="ja-JP" altLang="en-US"/>
          </a:p>
        </p:txBody>
      </p:sp>
      <p:pic>
        <p:nvPicPr>
          <p:cNvPr id="6" name="図 5">
            <a:extLst>
              <a:ext uri="{FF2B5EF4-FFF2-40B4-BE49-F238E27FC236}">
                <a16:creationId xmlns:a16="http://schemas.microsoft.com/office/drawing/2014/main" id="{D93AB925-D8DF-B181-DA59-76D45917D01B}"/>
              </a:ext>
            </a:extLst>
          </p:cNvPr>
          <p:cNvPicPr>
            <a:picLocks noChangeAspect="1"/>
          </p:cNvPicPr>
          <p:nvPr/>
        </p:nvPicPr>
        <p:blipFill>
          <a:blip r:embed="rId2">
            <a:alphaModFix amt="34000"/>
          </a:blip>
          <a:srcRect b="8692"/>
          <a:stretch/>
        </p:blipFill>
        <p:spPr>
          <a:xfrm>
            <a:off x="1157918" y="1319929"/>
            <a:ext cx="9495226" cy="5121731"/>
          </a:xfrm>
          <a:prstGeom prst="rect">
            <a:avLst/>
          </a:prstGeom>
        </p:spPr>
      </p:pic>
      <p:pic>
        <p:nvPicPr>
          <p:cNvPr id="4" name="図 3">
            <a:extLst>
              <a:ext uri="{FF2B5EF4-FFF2-40B4-BE49-F238E27FC236}">
                <a16:creationId xmlns:a16="http://schemas.microsoft.com/office/drawing/2014/main" id="{BADDEBE2-E7CD-6A48-1DAD-1999AA13CA41}"/>
              </a:ext>
            </a:extLst>
          </p:cNvPr>
          <p:cNvPicPr>
            <a:picLocks noChangeAspect="1"/>
          </p:cNvPicPr>
          <p:nvPr/>
        </p:nvPicPr>
        <p:blipFill>
          <a:blip r:embed="rId2"/>
          <a:srcRect t="7793" b="79839"/>
          <a:stretch/>
        </p:blipFill>
        <p:spPr>
          <a:xfrm>
            <a:off x="191700" y="2180588"/>
            <a:ext cx="11756126" cy="858989"/>
          </a:xfrm>
          <a:prstGeom prst="rect">
            <a:avLst/>
          </a:prstGeom>
        </p:spPr>
      </p:pic>
      <p:cxnSp>
        <p:nvCxnSpPr>
          <p:cNvPr id="12" name="直線コネクタ 11">
            <a:extLst>
              <a:ext uri="{FF2B5EF4-FFF2-40B4-BE49-F238E27FC236}">
                <a16:creationId xmlns:a16="http://schemas.microsoft.com/office/drawing/2014/main" id="{4C154F72-54BF-6108-9DB2-DB466706C61F}"/>
              </a:ext>
            </a:extLst>
          </p:cNvPr>
          <p:cNvCxnSpPr>
            <a:cxnSpLocks/>
          </p:cNvCxnSpPr>
          <p:nvPr/>
        </p:nvCxnSpPr>
        <p:spPr>
          <a:xfrm>
            <a:off x="1200927" y="2604602"/>
            <a:ext cx="70200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29" name="グループ化 28">
            <a:extLst>
              <a:ext uri="{FF2B5EF4-FFF2-40B4-BE49-F238E27FC236}">
                <a16:creationId xmlns:a16="http://schemas.microsoft.com/office/drawing/2014/main" id="{EB2D719D-040A-D747-FD4C-CB57446DCE10}"/>
              </a:ext>
            </a:extLst>
          </p:cNvPr>
          <p:cNvGrpSpPr/>
          <p:nvPr/>
        </p:nvGrpSpPr>
        <p:grpSpPr>
          <a:xfrm>
            <a:off x="6082894" y="3510309"/>
            <a:ext cx="5217591" cy="2466106"/>
            <a:chOff x="6082894" y="3510309"/>
            <a:chExt cx="5217591" cy="2466106"/>
          </a:xfrm>
        </p:grpSpPr>
        <p:pic>
          <p:nvPicPr>
            <p:cNvPr id="19" name="図 18">
              <a:extLst>
                <a:ext uri="{FF2B5EF4-FFF2-40B4-BE49-F238E27FC236}">
                  <a16:creationId xmlns:a16="http://schemas.microsoft.com/office/drawing/2014/main" id="{5377BFED-D6B7-686D-9F6B-69A18A0735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82894" y="3510309"/>
              <a:ext cx="5217591" cy="2466106"/>
            </a:xfrm>
            <a:prstGeom prst="rect">
              <a:avLst/>
            </a:prstGeom>
          </p:spPr>
        </p:pic>
        <p:sp>
          <p:nvSpPr>
            <p:cNvPr id="24" name="テキスト ボックス 23">
              <a:extLst>
                <a:ext uri="{FF2B5EF4-FFF2-40B4-BE49-F238E27FC236}">
                  <a16:creationId xmlns:a16="http://schemas.microsoft.com/office/drawing/2014/main" id="{5C54D3CD-4395-E715-CB86-EDCA0A9B6104}"/>
                </a:ext>
              </a:extLst>
            </p:cNvPr>
            <p:cNvSpPr txBox="1"/>
            <p:nvPr/>
          </p:nvSpPr>
          <p:spPr>
            <a:xfrm>
              <a:off x="6322009" y="3779165"/>
              <a:ext cx="3238066" cy="1323439"/>
            </a:xfrm>
            <a:prstGeom prst="rect">
              <a:avLst/>
            </a:prstGeom>
            <a:noFill/>
          </p:spPr>
          <p:txBody>
            <a:bodyPr wrap="none" rtlCol="0">
              <a:spAutoFit/>
            </a:bodyPr>
            <a:lstStyle/>
            <a:p>
              <a:r>
                <a:rPr lang="en-US" altLang="ja-JP" dirty="0"/>
                <a:t>Point </a:t>
              </a:r>
              <a:r>
                <a:rPr lang="ja-JP" altLang="en-US" dirty="0"/>
                <a:t>高齢者人口のピークは？</a:t>
              </a:r>
              <a:endParaRPr lang="en-US" altLang="ja-JP" dirty="0"/>
            </a:p>
            <a:p>
              <a:endParaRPr lang="en-US" altLang="ja-JP" sz="1200" dirty="0"/>
            </a:p>
            <a:p>
              <a:r>
                <a:rPr lang="ja-JP" altLang="en-US" sz="2400" dirty="0"/>
                <a:t> 全国　　 </a:t>
              </a:r>
              <a:r>
                <a:rPr lang="en-US" altLang="ja-JP" sz="2400" dirty="0"/>
                <a:t>2040</a:t>
              </a:r>
              <a:r>
                <a:rPr lang="ja-JP" altLang="en-US" sz="2400" dirty="0"/>
                <a:t>年</a:t>
              </a:r>
              <a:endParaRPr lang="en-US" altLang="ja-JP" sz="2400" dirty="0"/>
            </a:p>
            <a:p>
              <a:r>
                <a:rPr lang="ja-JP" altLang="en-US" sz="2400" dirty="0"/>
                <a:t> 吹田市　</a:t>
              </a:r>
              <a:r>
                <a:rPr lang="en-US" altLang="ja-JP" sz="2400" dirty="0"/>
                <a:t>2050</a:t>
              </a:r>
              <a:r>
                <a:rPr lang="ja-JP" altLang="en-US" sz="2400" dirty="0"/>
                <a:t>年</a:t>
              </a:r>
              <a:endParaRPr lang="en-US" altLang="ja-JP" sz="2400" dirty="0"/>
            </a:p>
          </p:txBody>
        </p:sp>
        <p:sp>
          <p:nvSpPr>
            <p:cNvPr id="27" name="矢印: U ターン 26">
              <a:extLst>
                <a:ext uri="{FF2B5EF4-FFF2-40B4-BE49-F238E27FC236}">
                  <a16:creationId xmlns:a16="http://schemas.microsoft.com/office/drawing/2014/main" id="{27835A14-9A2B-5EC2-0991-10319143C747}"/>
                </a:ext>
              </a:extLst>
            </p:cNvPr>
            <p:cNvSpPr/>
            <p:nvPr/>
          </p:nvSpPr>
          <p:spPr>
            <a:xfrm rot="5976486">
              <a:off x="8547887" y="4509263"/>
              <a:ext cx="436238" cy="385921"/>
            </a:xfrm>
            <a:prstGeom prst="uturnArrow">
              <a:avLst>
                <a:gd name="adj1" fmla="val 10119"/>
                <a:gd name="adj2" fmla="val 23406"/>
                <a:gd name="adj3" fmla="val 15213"/>
                <a:gd name="adj4" fmla="val 43750"/>
                <a:gd name="adj5" fmla="val 75000"/>
              </a:avLst>
            </a:prstGeom>
            <a:solidFill>
              <a:srgbClr val="FF0000"/>
            </a:solidFill>
            <a:ln>
              <a:solidFill>
                <a:srgbClr val="FF0000"/>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solidFill>
                  <a:schemeClr val="tx1"/>
                </a:solidFill>
              </a:endParaRPr>
            </a:p>
          </p:txBody>
        </p:sp>
        <p:sp>
          <p:nvSpPr>
            <p:cNvPr id="28" name="テキスト ボックス 27">
              <a:extLst>
                <a:ext uri="{FF2B5EF4-FFF2-40B4-BE49-F238E27FC236}">
                  <a16:creationId xmlns:a16="http://schemas.microsoft.com/office/drawing/2014/main" id="{EF64FAED-48F0-7C82-7031-0965884F3104}"/>
                </a:ext>
              </a:extLst>
            </p:cNvPr>
            <p:cNvSpPr txBox="1"/>
            <p:nvPr/>
          </p:nvSpPr>
          <p:spPr>
            <a:xfrm rot="21007120">
              <a:off x="7668136" y="5031630"/>
              <a:ext cx="1904689" cy="338554"/>
            </a:xfrm>
            <a:prstGeom prst="rect">
              <a:avLst/>
            </a:prstGeom>
            <a:solidFill>
              <a:srgbClr val="FF0000"/>
            </a:solidFill>
            <a:ln>
              <a:solidFill>
                <a:srgbClr val="FF0000"/>
              </a:solidFill>
            </a:ln>
          </p:spPr>
          <p:txBody>
            <a:bodyPr wrap="none" rtlCol="0">
              <a:spAutoFit/>
            </a:bodyPr>
            <a:lstStyle/>
            <a:p>
              <a:r>
                <a:rPr kumimoji="1" lang="en-US" altLang="ja-JP" sz="1600" dirty="0">
                  <a:solidFill>
                    <a:schemeClr val="bg1"/>
                  </a:solidFill>
                </a:rPr>
                <a:t>10</a:t>
              </a:r>
              <a:r>
                <a:rPr lang="ja-JP" altLang="en-US" sz="1600" dirty="0">
                  <a:solidFill>
                    <a:schemeClr val="bg1"/>
                  </a:solidFill>
                </a:rPr>
                <a:t>年遅くなる予想！</a:t>
              </a:r>
              <a:endParaRPr kumimoji="1" lang="en-US" altLang="ja-JP" sz="1600" dirty="0">
                <a:solidFill>
                  <a:schemeClr val="bg1"/>
                </a:solidFill>
              </a:endParaRPr>
            </a:p>
          </p:txBody>
        </p:sp>
      </p:grpSp>
    </p:spTree>
    <p:extLst>
      <p:ext uri="{BB962C8B-B14F-4D97-AF65-F5344CB8AC3E}">
        <p14:creationId xmlns:p14="http://schemas.microsoft.com/office/powerpoint/2010/main" val="5993922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additive="base">
                                        <p:cTn id="7" dur="500" fill="hold"/>
                                        <p:tgtEl>
                                          <p:spTgt spid="29"/>
                                        </p:tgtEl>
                                        <p:attrNameLst>
                                          <p:attrName>ppt_x</p:attrName>
                                        </p:attrNameLst>
                                      </p:cBhvr>
                                      <p:tavLst>
                                        <p:tav tm="0">
                                          <p:val>
                                            <p:strVal val="#ppt_x"/>
                                          </p:val>
                                        </p:tav>
                                        <p:tav tm="100000">
                                          <p:val>
                                            <p:strVal val="#ppt_x"/>
                                          </p:val>
                                        </p:tav>
                                      </p:tavLst>
                                    </p:anim>
                                    <p:anim calcmode="lin" valueType="num">
                                      <p:cBhvr additive="base">
                                        <p:cTn id="8"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6" presetClass="emph" presetSubtype="0" fill="hold" nodeType="clickEffect">
                                  <p:stCondLst>
                                    <p:cond delay="0"/>
                                  </p:stCondLst>
                                  <p:childTnLst>
                                    <p:animEffect transition="out" filter="fade">
                                      <p:cBhvr>
                                        <p:cTn id="12" dur="500" tmFilter="0, 0; .2, .5; .8, .5; 1, 0"/>
                                        <p:tgtEl>
                                          <p:spTgt spid="4"/>
                                        </p:tgtEl>
                                      </p:cBhvr>
                                    </p:animEffect>
                                    <p:animScale>
                                      <p:cBhvr>
                                        <p:cTn id="13" dur="250" autoRev="1"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四角形吹き出し 7"/>
          <p:cNvSpPr/>
          <p:nvPr/>
        </p:nvSpPr>
        <p:spPr>
          <a:xfrm>
            <a:off x="647150" y="1518458"/>
            <a:ext cx="10497071" cy="878129"/>
          </a:xfrm>
          <a:prstGeom prst="wedgeRectCallout">
            <a:avLst>
              <a:gd name="adj1" fmla="val 19677"/>
              <a:gd name="adj2" fmla="val 109330"/>
            </a:avLst>
          </a:prstGeom>
          <a:noFill/>
          <a:ln>
            <a:noFill/>
          </a:ln>
        </p:spPr>
        <p:style>
          <a:lnRef idx="2">
            <a:schemeClr val="accent6"/>
          </a:lnRef>
          <a:fillRef idx="1">
            <a:schemeClr val="lt1"/>
          </a:fillRef>
          <a:effectRef idx="0">
            <a:schemeClr val="accent6"/>
          </a:effectRef>
          <a:fontRef idx="minor">
            <a:schemeClr val="dk1"/>
          </a:fontRef>
        </p:style>
        <p:txBody>
          <a:bodyPr rtlCol="0" anchor="t"/>
          <a:lstStyle/>
          <a:p>
            <a:endParaRPr lang="ja-JP" altLang="ja-JP" sz="1600" dirty="0">
              <a:latin typeface="Source Han Sans JP Bold" panose="020B0600070205080204" charset="-128"/>
              <a:ea typeface="Source Han Sans JP Bold" panose="020B0600070205080204" charset="-128"/>
            </a:endParaRPr>
          </a:p>
        </p:txBody>
      </p:sp>
      <p:sp>
        <p:nvSpPr>
          <p:cNvPr id="17" name="四角形吹き出し 16"/>
          <p:cNvSpPr/>
          <p:nvPr/>
        </p:nvSpPr>
        <p:spPr>
          <a:xfrm>
            <a:off x="803605" y="4195175"/>
            <a:ext cx="6373090" cy="1259739"/>
          </a:xfrm>
          <a:prstGeom prst="wedgeRectCallout">
            <a:avLst>
              <a:gd name="adj1" fmla="val 18248"/>
              <a:gd name="adj2" fmla="val 33593"/>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nSpc>
                <a:spcPct val="150000"/>
              </a:lnSpc>
            </a:pPr>
            <a:endParaRPr lang="en-US" altLang="ja-JP" sz="2000" b="1" dirty="0">
              <a:solidFill>
                <a:schemeClr val="tx1"/>
              </a:solidFill>
              <a:latin typeface="Source Han Sans JP Bold" panose="020B0600070205080204" charset="-128"/>
              <a:ea typeface="Source Han Sans JP Bold" panose="020B0600070205080204" charset="-128"/>
            </a:endParaRPr>
          </a:p>
        </p:txBody>
      </p:sp>
      <p:sp>
        <p:nvSpPr>
          <p:cNvPr id="5" name="サブタイトル 2">
            <a:extLst>
              <a:ext uri="{FF2B5EF4-FFF2-40B4-BE49-F238E27FC236}">
                <a16:creationId xmlns:a16="http://schemas.microsoft.com/office/drawing/2014/main" id="{CD3F86C9-26FA-E14E-8BDC-F36CA426198F}"/>
              </a:ext>
            </a:extLst>
          </p:cNvPr>
          <p:cNvSpPr txBox="1">
            <a:spLocks/>
          </p:cNvSpPr>
          <p:nvPr/>
        </p:nvSpPr>
        <p:spPr>
          <a:xfrm>
            <a:off x="365217" y="509454"/>
            <a:ext cx="11060935" cy="522301"/>
          </a:xfrm>
          <a:prstGeom prst="rect">
            <a:avLst/>
          </a:prstGeom>
          <a:ln>
            <a:noFill/>
          </a:ln>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ja-JP" altLang="en-US" sz="3600" b="1" spc="-250" dirty="0">
                <a:gradFill>
                  <a:gsLst>
                    <a:gs pos="0">
                      <a:srgbClr val="144DA0">
                        <a:shade val="30000"/>
                        <a:satMod val="115000"/>
                      </a:srgbClr>
                    </a:gs>
                    <a:gs pos="50000">
                      <a:srgbClr val="144DA0">
                        <a:shade val="67500"/>
                        <a:satMod val="115000"/>
                      </a:srgbClr>
                    </a:gs>
                    <a:gs pos="100000">
                      <a:srgbClr val="144DA0">
                        <a:shade val="100000"/>
                        <a:satMod val="115000"/>
                      </a:srgbClr>
                    </a:gs>
                  </a:gsLst>
                  <a:path path="circle">
                    <a:fillToRect l="50000" t="50000" r="50000" b="50000"/>
                  </a:path>
                </a:gradFill>
                <a:latin typeface="BIZ UDPゴシック" panose="020B0400000000000000" pitchFamily="50" charset="-128"/>
                <a:ea typeface="BIZ UDPゴシック" panose="020B0400000000000000" pitchFamily="50" charset="-128"/>
              </a:rPr>
              <a:t>第</a:t>
            </a:r>
            <a:r>
              <a:rPr lang="en-US" altLang="ja-JP" sz="3600" b="1" spc="-250" dirty="0">
                <a:gradFill>
                  <a:gsLst>
                    <a:gs pos="0">
                      <a:srgbClr val="144DA0">
                        <a:shade val="30000"/>
                        <a:satMod val="115000"/>
                      </a:srgbClr>
                    </a:gs>
                    <a:gs pos="50000">
                      <a:srgbClr val="144DA0">
                        <a:shade val="67500"/>
                        <a:satMod val="115000"/>
                      </a:srgbClr>
                    </a:gs>
                    <a:gs pos="100000">
                      <a:srgbClr val="144DA0">
                        <a:shade val="100000"/>
                        <a:satMod val="115000"/>
                      </a:srgbClr>
                    </a:gs>
                  </a:gsLst>
                  <a:path path="circle">
                    <a:fillToRect l="50000" t="50000" r="50000" b="50000"/>
                  </a:path>
                </a:gradFill>
                <a:latin typeface="BIZ UDPゴシック" panose="020B0400000000000000" pitchFamily="50" charset="-128"/>
                <a:ea typeface="BIZ UDPゴシック" panose="020B0400000000000000" pitchFamily="50" charset="-128"/>
              </a:rPr>
              <a:t>10</a:t>
            </a:r>
            <a:r>
              <a:rPr lang="ja-JP" altLang="en-US" sz="3600" b="1" spc="-250" dirty="0">
                <a:gradFill>
                  <a:gsLst>
                    <a:gs pos="0">
                      <a:srgbClr val="144DA0">
                        <a:shade val="30000"/>
                        <a:satMod val="115000"/>
                      </a:srgbClr>
                    </a:gs>
                    <a:gs pos="50000">
                      <a:srgbClr val="144DA0">
                        <a:shade val="67500"/>
                        <a:satMod val="115000"/>
                      </a:srgbClr>
                    </a:gs>
                    <a:gs pos="100000">
                      <a:srgbClr val="144DA0">
                        <a:shade val="100000"/>
                        <a:satMod val="115000"/>
                      </a:srgbClr>
                    </a:gs>
                  </a:gsLst>
                  <a:path path="circle">
                    <a:fillToRect l="50000" t="50000" r="50000" b="50000"/>
                  </a:path>
                </a:gradFill>
                <a:latin typeface="BIZ UDPゴシック" panose="020B0400000000000000" pitchFamily="50" charset="-128"/>
                <a:ea typeface="BIZ UDPゴシック" panose="020B0400000000000000" pitchFamily="50" charset="-128"/>
              </a:rPr>
              <a:t>期吹田健やか年輪プランの基本方針について</a:t>
            </a:r>
          </a:p>
          <a:p>
            <a:pPr marL="0" indent="0">
              <a:buNone/>
            </a:pPr>
            <a:endParaRPr lang="ja-JP" altLang="en-US" sz="3600" b="1" spc="-250" dirty="0">
              <a:gradFill>
                <a:gsLst>
                  <a:gs pos="0">
                    <a:srgbClr val="144DA0">
                      <a:shade val="30000"/>
                      <a:satMod val="115000"/>
                    </a:srgbClr>
                  </a:gs>
                  <a:gs pos="50000">
                    <a:srgbClr val="144DA0">
                      <a:shade val="67500"/>
                      <a:satMod val="115000"/>
                    </a:srgbClr>
                  </a:gs>
                  <a:gs pos="100000">
                    <a:srgbClr val="144DA0">
                      <a:shade val="100000"/>
                      <a:satMod val="115000"/>
                    </a:srgbClr>
                  </a:gs>
                </a:gsLst>
                <a:path path="circle">
                  <a:fillToRect l="50000" t="50000" r="50000" b="50000"/>
                </a:path>
              </a:gradFill>
              <a:latin typeface="BIZ UDPゴシック" panose="020B0400000000000000" pitchFamily="50" charset="-128"/>
              <a:ea typeface="BIZ UDPゴシック" panose="020B0400000000000000" pitchFamily="50" charset="-128"/>
            </a:endParaRPr>
          </a:p>
        </p:txBody>
      </p:sp>
      <p:grpSp>
        <p:nvGrpSpPr>
          <p:cNvPr id="7" name="Group 8">
            <a:extLst>
              <a:ext uri="{FF2B5EF4-FFF2-40B4-BE49-F238E27FC236}">
                <a16:creationId xmlns:a16="http://schemas.microsoft.com/office/drawing/2014/main" id="{29E53D6D-1EC3-560D-488E-FE32302E50F8}"/>
              </a:ext>
            </a:extLst>
          </p:cNvPr>
          <p:cNvGrpSpPr/>
          <p:nvPr/>
        </p:nvGrpSpPr>
        <p:grpSpPr>
          <a:xfrm>
            <a:off x="375064" y="810453"/>
            <a:ext cx="11236679" cy="50560"/>
            <a:chOff x="0" y="0"/>
            <a:chExt cx="4274726" cy="20069"/>
          </a:xfrm>
        </p:grpSpPr>
        <p:sp>
          <p:nvSpPr>
            <p:cNvPr id="9" name="Freeform 9">
              <a:extLst>
                <a:ext uri="{FF2B5EF4-FFF2-40B4-BE49-F238E27FC236}">
                  <a16:creationId xmlns:a16="http://schemas.microsoft.com/office/drawing/2014/main" id="{F447D654-9793-5D9E-24D7-2CEFB568266F}"/>
                </a:ext>
              </a:extLst>
            </p:cNvPr>
            <p:cNvSpPr/>
            <p:nvPr/>
          </p:nvSpPr>
          <p:spPr>
            <a:xfrm>
              <a:off x="0" y="0"/>
              <a:ext cx="4274726" cy="20069"/>
            </a:xfrm>
            <a:custGeom>
              <a:avLst/>
              <a:gdLst/>
              <a:ahLst/>
              <a:cxnLst/>
              <a:rect l="l" t="t" r="r" b="b"/>
              <a:pathLst>
                <a:path w="4274726" h="20069">
                  <a:moveTo>
                    <a:pt x="10035" y="0"/>
                  </a:moveTo>
                  <a:lnTo>
                    <a:pt x="4264691" y="0"/>
                  </a:lnTo>
                  <a:cubicBezTo>
                    <a:pt x="4267353" y="0"/>
                    <a:pt x="4269905" y="1057"/>
                    <a:pt x="4271787" y="2939"/>
                  </a:cubicBezTo>
                  <a:cubicBezTo>
                    <a:pt x="4273669" y="4821"/>
                    <a:pt x="4274726" y="7373"/>
                    <a:pt x="4274726" y="10035"/>
                  </a:cubicBezTo>
                  <a:lnTo>
                    <a:pt x="4274726" y="10035"/>
                  </a:lnTo>
                  <a:cubicBezTo>
                    <a:pt x="4274726" y="12696"/>
                    <a:pt x="4273669" y="15248"/>
                    <a:pt x="4271787" y="17130"/>
                  </a:cubicBezTo>
                  <a:cubicBezTo>
                    <a:pt x="4269905" y="19012"/>
                    <a:pt x="4267353" y="20069"/>
                    <a:pt x="4264691" y="20069"/>
                  </a:cubicBezTo>
                  <a:lnTo>
                    <a:pt x="10035" y="20069"/>
                  </a:lnTo>
                  <a:cubicBezTo>
                    <a:pt x="7373" y="20069"/>
                    <a:pt x="4821" y="19012"/>
                    <a:pt x="2939" y="17130"/>
                  </a:cubicBezTo>
                  <a:cubicBezTo>
                    <a:pt x="1057" y="15248"/>
                    <a:pt x="0" y="12696"/>
                    <a:pt x="0" y="10035"/>
                  </a:cubicBezTo>
                  <a:lnTo>
                    <a:pt x="0" y="10035"/>
                  </a:lnTo>
                  <a:cubicBezTo>
                    <a:pt x="0" y="7373"/>
                    <a:pt x="1057" y="4821"/>
                    <a:pt x="2939" y="2939"/>
                  </a:cubicBezTo>
                  <a:cubicBezTo>
                    <a:pt x="4821" y="1057"/>
                    <a:pt x="7373" y="0"/>
                    <a:pt x="10035" y="0"/>
                  </a:cubicBezTo>
                  <a:close/>
                </a:path>
              </a:pathLst>
            </a:custGeom>
            <a:solidFill>
              <a:srgbClr val="144DA0"/>
            </a:solidFill>
          </p:spPr>
          <p:txBody>
            <a:bodyPr/>
            <a:lstStyle/>
            <a:p>
              <a:endParaRPr lang="ja-JP" altLang="en-US"/>
            </a:p>
          </p:txBody>
        </p:sp>
        <p:sp>
          <p:nvSpPr>
            <p:cNvPr id="10" name="TextBox 10">
              <a:extLst>
                <a:ext uri="{FF2B5EF4-FFF2-40B4-BE49-F238E27FC236}">
                  <a16:creationId xmlns:a16="http://schemas.microsoft.com/office/drawing/2014/main" id="{A9705A02-1C4E-22DB-0C4D-D65D37111E90}"/>
                </a:ext>
              </a:extLst>
            </p:cNvPr>
            <p:cNvSpPr txBox="1"/>
            <p:nvPr/>
          </p:nvSpPr>
          <p:spPr>
            <a:xfrm>
              <a:off x="0" y="-28575"/>
              <a:ext cx="4274726" cy="48644"/>
            </a:xfrm>
            <a:prstGeom prst="rect">
              <a:avLst/>
            </a:prstGeom>
          </p:spPr>
          <p:txBody>
            <a:bodyPr lIns="50800" tIns="50800" rIns="50800" bIns="50800" rtlCol="0" anchor="ctr"/>
            <a:lstStyle/>
            <a:p>
              <a:pPr algn="ctr">
                <a:lnSpc>
                  <a:spcPts val="2239"/>
                </a:lnSpc>
              </a:pPr>
              <a:endParaRPr/>
            </a:p>
          </p:txBody>
        </p:sp>
      </p:grpSp>
      <p:grpSp>
        <p:nvGrpSpPr>
          <p:cNvPr id="15" name="Group 2">
            <a:extLst>
              <a:ext uri="{FF2B5EF4-FFF2-40B4-BE49-F238E27FC236}">
                <a16:creationId xmlns:a16="http://schemas.microsoft.com/office/drawing/2014/main" id="{B6B49C15-7076-5F81-97E2-A93B6A52FBCE}"/>
              </a:ext>
            </a:extLst>
          </p:cNvPr>
          <p:cNvGrpSpPr/>
          <p:nvPr/>
        </p:nvGrpSpPr>
        <p:grpSpPr>
          <a:xfrm>
            <a:off x="11947826" y="-189000"/>
            <a:ext cx="612000" cy="7236000"/>
            <a:chOff x="0" y="0"/>
            <a:chExt cx="203606" cy="2804648"/>
          </a:xfrm>
        </p:grpSpPr>
        <p:sp>
          <p:nvSpPr>
            <p:cNvPr id="16" name="Freeform 3">
              <a:extLst>
                <a:ext uri="{FF2B5EF4-FFF2-40B4-BE49-F238E27FC236}">
                  <a16:creationId xmlns:a16="http://schemas.microsoft.com/office/drawing/2014/main" id="{C15F1F3A-5E19-E0C6-FE72-68F9E23C5CEE}"/>
                </a:ext>
              </a:extLst>
            </p:cNvPr>
            <p:cNvSpPr/>
            <p:nvPr/>
          </p:nvSpPr>
          <p:spPr>
            <a:xfrm>
              <a:off x="0" y="0"/>
              <a:ext cx="203606" cy="2804648"/>
            </a:xfrm>
            <a:custGeom>
              <a:avLst/>
              <a:gdLst/>
              <a:ahLst/>
              <a:cxnLst/>
              <a:rect l="l" t="t" r="r" b="b"/>
              <a:pathLst>
                <a:path w="203606" h="2804648">
                  <a:moveTo>
                    <a:pt x="101803" y="0"/>
                  </a:moveTo>
                  <a:lnTo>
                    <a:pt x="101803" y="0"/>
                  </a:lnTo>
                  <a:cubicBezTo>
                    <a:pt x="158028" y="0"/>
                    <a:pt x="203606" y="45579"/>
                    <a:pt x="203606" y="101803"/>
                  </a:cubicBezTo>
                  <a:lnTo>
                    <a:pt x="203606" y="2702845"/>
                  </a:lnTo>
                  <a:cubicBezTo>
                    <a:pt x="203606" y="2729844"/>
                    <a:pt x="192881" y="2755738"/>
                    <a:pt x="173789" y="2774830"/>
                  </a:cubicBezTo>
                  <a:cubicBezTo>
                    <a:pt x="154697" y="2793922"/>
                    <a:pt x="128803" y="2804648"/>
                    <a:pt x="101803" y="2804648"/>
                  </a:cubicBezTo>
                  <a:lnTo>
                    <a:pt x="101803" y="2804648"/>
                  </a:lnTo>
                  <a:cubicBezTo>
                    <a:pt x="74803" y="2804648"/>
                    <a:pt x="48909" y="2793922"/>
                    <a:pt x="29817" y="2774830"/>
                  </a:cubicBezTo>
                  <a:cubicBezTo>
                    <a:pt x="10726" y="2755738"/>
                    <a:pt x="0" y="2729844"/>
                    <a:pt x="0" y="2702845"/>
                  </a:cubicBezTo>
                  <a:lnTo>
                    <a:pt x="0" y="101803"/>
                  </a:lnTo>
                  <a:cubicBezTo>
                    <a:pt x="0" y="74803"/>
                    <a:pt x="10726" y="48909"/>
                    <a:pt x="29817" y="29817"/>
                  </a:cubicBezTo>
                  <a:cubicBezTo>
                    <a:pt x="48909" y="10726"/>
                    <a:pt x="74803" y="0"/>
                    <a:pt x="101803" y="0"/>
                  </a:cubicBezTo>
                  <a:close/>
                </a:path>
              </a:pathLst>
            </a:custGeom>
            <a:gradFill rotWithShape="1">
              <a:gsLst>
                <a:gs pos="0">
                  <a:srgbClr val="95B4E1">
                    <a:alpha val="100000"/>
                  </a:srgbClr>
                </a:gs>
                <a:gs pos="100000">
                  <a:srgbClr val="144DA0">
                    <a:alpha val="100000"/>
                  </a:srgbClr>
                </a:gs>
              </a:gsLst>
              <a:lin ang="5400000"/>
            </a:gradFill>
          </p:spPr>
          <p:txBody>
            <a:bodyPr/>
            <a:lstStyle/>
            <a:p>
              <a:endParaRPr lang="ja-JP" altLang="en-US"/>
            </a:p>
          </p:txBody>
        </p:sp>
        <p:sp>
          <p:nvSpPr>
            <p:cNvPr id="18" name="TextBox 4">
              <a:extLst>
                <a:ext uri="{FF2B5EF4-FFF2-40B4-BE49-F238E27FC236}">
                  <a16:creationId xmlns:a16="http://schemas.microsoft.com/office/drawing/2014/main" id="{FB43745D-764D-CDB6-2348-C02EE56B642C}"/>
                </a:ext>
              </a:extLst>
            </p:cNvPr>
            <p:cNvSpPr txBox="1"/>
            <p:nvPr/>
          </p:nvSpPr>
          <p:spPr>
            <a:xfrm>
              <a:off x="0" y="-28575"/>
              <a:ext cx="203606" cy="2833223"/>
            </a:xfrm>
            <a:prstGeom prst="rect">
              <a:avLst/>
            </a:prstGeom>
          </p:spPr>
          <p:txBody>
            <a:bodyPr lIns="50800" tIns="50800" rIns="50800" bIns="50800" rtlCol="0" anchor="ctr"/>
            <a:lstStyle/>
            <a:p>
              <a:pPr algn="ctr">
                <a:lnSpc>
                  <a:spcPts val="2239"/>
                </a:lnSpc>
              </a:pPr>
              <a:endParaRPr/>
            </a:p>
          </p:txBody>
        </p:sp>
      </p:grpSp>
      <p:sp>
        <p:nvSpPr>
          <p:cNvPr id="20" name="スライド番号プレースホルダー 2">
            <a:extLst>
              <a:ext uri="{FF2B5EF4-FFF2-40B4-BE49-F238E27FC236}">
                <a16:creationId xmlns:a16="http://schemas.microsoft.com/office/drawing/2014/main" id="{D9003988-3A89-2B61-92E4-E800EE663668}"/>
              </a:ext>
            </a:extLst>
          </p:cNvPr>
          <p:cNvSpPr txBox="1">
            <a:spLocks/>
          </p:cNvSpPr>
          <p:nvPr/>
        </p:nvSpPr>
        <p:spPr>
          <a:xfrm>
            <a:off x="11058318" y="6235531"/>
            <a:ext cx="7560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fld id="{F664AAB1-4DB8-4BE3-94AB-6C36B07158C8}" type="slidenum">
              <a:rPr lang="ja-JP" altLang="en-US" sz="2400" smtClean="0">
                <a:solidFill>
                  <a:schemeClr val="tx1"/>
                </a:solidFill>
                <a:latin typeface="Arial Black" panose="020B0A04020102020204" pitchFamily="34" charset="0"/>
              </a:rPr>
              <a:pPr algn="ctr"/>
              <a:t>11</a:t>
            </a:fld>
            <a:endParaRPr lang="ja-JP" altLang="en-US" sz="2400" dirty="0">
              <a:solidFill>
                <a:schemeClr val="tx1"/>
              </a:solidFill>
              <a:latin typeface="Arial Black" panose="020B0A04020102020204" pitchFamily="34" charset="0"/>
            </a:endParaRPr>
          </a:p>
        </p:txBody>
      </p:sp>
      <p:grpSp>
        <p:nvGrpSpPr>
          <p:cNvPr id="21" name="Group 15">
            <a:extLst>
              <a:ext uri="{FF2B5EF4-FFF2-40B4-BE49-F238E27FC236}">
                <a16:creationId xmlns:a16="http://schemas.microsoft.com/office/drawing/2014/main" id="{5D63BDD6-22DC-8129-89AD-31D07A17F02E}"/>
              </a:ext>
            </a:extLst>
          </p:cNvPr>
          <p:cNvGrpSpPr/>
          <p:nvPr/>
        </p:nvGrpSpPr>
        <p:grpSpPr>
          <a:xfrm>
            <a:off x="375065" y="6432608"/>
            <a:ext cx="10769156" cy="50560"/>
            <a:chOff x="0" y="0"/>
            <a:chExt cx="4274726" cy="20069"/>
          </a:xfrm>
        </p:grpSpPr>
        <p:sp>
          <p:nvSpPr>
            <p:cNvPr id="22" name="Freeform 16">
              <a:extLst>
                <a:ext uri="{FF2B5EF4-FFF2-40B4-BE49-F238E27FC236}">
                  <a16:creationId xmlns:a16="http://schemas.microsoft.com/office/drawing/2014/main" id="{C37B78D4-C956-26E9-0754-C0FC912D524F}"/>
                </a:ext>
              </a:extLst>
            </p:cNvPr>
            <p:cNvSpPr/>
            <p:nvPr/>
          </p:nvSpPr>
          <p:spPr>
            <a:xfrm>
              <a:off x="0" y="0"/>
              <a:ext cx="4274726" cy="20069"/>
            </a:xfrm>
            <a:custGeom>
              <a:avLst/>
              <a:gdLst/>
              <a:ahLst/>
              <a:cxnLst/>
              <a:rect l="l" t="t" r="r" b="b"/>
              <a:pathLst>
                <a:path w="4274726" h="20069">
                  <a:moveTo>
                    <a:pt x="10035" y="0"/>
                  </a:moveTo>
                  <a:lnTo>
                    <a:pt x="4264691" y="0"/>
                  </a:lnTo>
                  <a:cubicBezTo>
                    <a:pt x="4267353" y="0"/>
                    <a:pt x="4269905" y="1057"/>
                    <a:pt x="4271787" y="2939"/>
                  </a:cubicBezTo>
                  <a:cubicBezTo>
                    <a:pt x="4273669" y="4821"/>
                    <a:pt x="4274726" y="7373"/>
                    <a:pt x="4274726" y="10035"/>
                  </a:cubicBezTo>
                  <a:lnTo>
                    <a:pt x="4274726" y="10035"/>
                  </a:lnTo>
                  <a:cubicBezTo>
                    <a:pt x="4274726" y="12696"/>
                    <a:pt x="4273669" y="15248"/>
                    <a:pt x="4271787" y="17130"/>
                  </a:cubicBezTo>
                  <a:cubicBezTo>
                    <a:pt x="4269905" y="19012"/>
                    <a:pt x="4267353" y="20069"/>
                    <a:pt x="4264691" y="20069"/>
                  </a:cubicBezTo>
                  <a:lnTo>
                    <a:pt x="10035" y="20069"/>
                  </a:lnTo>
                  <a:cubicBezTo>
                    <a:pt x="7373" y="20069"/>
                    <a:pt x="4821" y="19012"/>
                    <a:pt x="2939" y="17130"/>
                  </a:cubicBezTo>
                  <a:cubicBezTo>
                    <a:pt x="1057" y="15248"/>
                    <a:pt x="0" y="12696"/>
                    <a:pt x="0" y="10035"/>
                  </a:cubicBezTo>
                  <a:lnTo>
                    <a:pt x="0" y="10035"/>
                  </a:lnTo>
                  <a:cubicBezTo>
                    <a:pt x="0" y="7373"/>
                    <a:pt x="1057" y="4821"/>
                    <a:pt x="2939" y="2939"/>
                  </a:cubicBezTo>
                  <a:cubicBezTo>
                    <a:pt x="4821" y="1057"/>
                    <a:pt x="7373" y="0"/>
                    <a:pt x="10035" y="0"/>
                  </a:cubicBezTo>
                  <a:close/>
                </a:path>
              </a:pathLst>
            </a:custGeom>
            <a:solidFill>
              <a:srgbClr val="03214E"/>
            </a:solidFill>
          </p:spPr>
          <p:txBody>
            <a:bodyPr/>
            <a:lstStyle/>
            <a:p>
              <a:endParaRPr lang="ja-JP" altLang="en-US"/>
            </a:p>
          </p:txBody>
        </p:sp>
        <p:sp>
          <p:nvSpPr>
            <p:cNvPr id="23" name="TextBox 17">
              <a:extLst>
                <a:ext uri="{FF2B5EF4-FFF2-40B4-BE49-F238E27FC236}">
                  <a16:creationId xmlns:a16="http://schemas.microsoft.com/office/drawing/2014/main" id="{E5373430-C338-D363-D08E-08ACF1B770F4}"/>
                </a:ext>
              </a:extLst>
            </p:cNvPr>
            <p:cNvSpPr txBox="1"/>
            <p:nvPr/>
          </p:nvSpPr>
          <p:spPr>
            <a:xfrm>
              <a:off x="0" y="-28575"/>
              <a:ext cx="4274726" cy="48644"/>
            </a:xfrm>
            <a:prstGeom prst="rect">
              <a:avLst/>
            </a:prstGeom>
          </p:spPr>
          <p:txBody>
            <a:bodyPr lIns="50800" tIns="50800" rIns="50800" bIns="50800" rtlCol="0" anchor="ctr"/>
            <a:lstStyle/>
            <a:p>
              <a:pPr algn="ctr">
                <a:lnSpc>
                  <a:spcPts val="2239"/>
                </a:lnSpc>
              </a:pPr>
              <a:endParaRPr/>
            </a:p>
          </p:txBody>
        </p:sp>
      </p:grpSp>
      <p:sp>
        <p:nvSpPr>
          <p:cNvPr id="3" name="Freeform 3">
            <a:extLst>
              <a:ext uri="{FF2B5EF4-FFF2-40B4-BE49-F238E27FC236}">
                <a16:creationId xmlns:a16="http://schemas.microsoft.com/office/drawing/2014/main" id="{90C866C6-B503-1A7C-0D32-D21CBC6E7526}"/>
              </a:ext>
            </a:extLst>
          </p:cNvPr>
          <p:cNvSpPr/>
          <p:nvPr/>
        </p:nvSpPr>
        <p:spPr>
          <a:xfrm>
            <a:off x="-420300" y="-189000"/>
            <a:ext cx="612000" cy="7236000"/>
          </a:xfrm>
          <a:custGeom>
            <a:avLst/>
            <a:gdLst/>
            <a:ahLst/>
            <a:cxnLst/>
            <a:rect l="l" t="t" r="r" b="b"/>
            <a:pathLst>
              <a:path w="203606" h="2804648">
                <a:moveTo>
                  <a:pt x="101803" y="0"/>
                </a:moveTo>
                <a:lnTo>
                  <a:pt x="101803" y="0"/>
                </a:lnTo>
                <a:cubicBezTo>
                  <a:pt x="158028" y="0"/>
                  <a:pt x="203606" y="45579"/>
                  <a:pt x="203606" y="101803"/>
                </a:cubicBezTo>
                <a:lnTo>
                  <a:pt x="203606" y="2702845"/>
                </a:lnTo>
                <a:cubicBezTo>
                  <a:pt x="203606" y="2729844"/>
                  <a:pt x="192881" y="2755738"/>
                  <a:pt x="173789" y="2774830"/>
                </a:cubicBezTo>
                <a:cubicBezTo>
                  <a:pt x="154697" y="2793922"/>
                  <a:pt x="128803" y="2804648"/>
                  <a:pt x="101803" y="2804648"/>
                </a:cubicBezTo>
                <a:lnTo>
                  <a:pt x="101803" y="2804648"/>
                </a:lnTo>
                <a:cubicBezTo>
                  <a:pt x="74803" y="2804648"/>
                  <a:pt x="48909" y="2793922"/>
                  <a:pt x="29817" y="2774830"/>
                </a:cubicBezTo>
                <a:cubicBezTo>
                  <a:pt x="10726" y="2755738"/>
                  <a:pt x="0" y="2729844"/>
                  <a:pt x="0" y="2702845"/>
                </a:cubicBezTo>
                <a:lnTo>
                  <a:pt x="0" y="101803"/>
                </a:lnTo>
                <a:cubicBezTo>
                  <a:pt x="0" y="74803"/>
                  <a:pt x="10726" y="48909"/>
                  <a:pt x="29817" y="29817"/>
                </a:cubicBezTo>
                <a:cubicBezTo>
                  <a:pt x="48909" y="10726"/>
                  <a:pt x="74803" y="0"/>
                  <a:pt x="101803" y="0"/>
                </a:cubicBezTo>
                <a:close/>
              </a:path>
            </a:pathLst>
          </a:custGeom>
          <a:gradFill rotWithShape="1">
            <a:gsLst>
              <a:gs pos="0">
                <a:srgbClr val="95B4E1">
                  <a:alpha val="100000"/>
                </a:srgbClr>
              </a:gs>
              <a:gs pos="100000">
                <a:srgbClr val="144DA0">
                  <a:alpha val="100000"/>
                </a:srgbClr>
              </a:gs>
            </a:gsLst>
            <a:lin ang="5400000"/>
          </a:gradFill>
        </p:spPr>
        <p:txBody>
          <a:bodyPr/>
          <a:lstStyle/>
          <a:p>
            <a:endParaRPr lang="ja-JP" altLang="en-US"/>
          </a:p>
        </p:txBody>
      </p:sp>
      <p:pic>
        <p:nvPicPr>
          <p:cNvPr id="11" name="図 10">
            <a:extLst>
              <a:ext uri="{FF2B5EF4-FFF2-40B4-BE49-F238E27FC236}">
                <a16:creationId xmlns:a16="http://schemas.microsoft.com/office/drawing/2014/main" id="{23DC5756-C128-2BE7-11B2-97B30A021FDA}"/>
              </a:ext>
            </a:extLst>
          </p:cNvPr>
          <p:cNvPicPr>
            <a:picLocks noChangeAspect="1"/>
          </p:cNvPicPr>
          <p:nvPr/>
        </p:nvPicPr>
        <p:blipFill>
          <a:blip r:embed="rId2"/>
          <a:srcRect b="4079"/>
          <a:stretch/>
        </p:blipFill>
        <p:spPr>
          <a:xfrm>
            <a:off x="1522841" y="1310928"/>
            <a:ext cx="8941124" cy="5107165"/>
          </a:xfrm>
          <a:prstGeom prst="rect">
            <a:avLst/>
          </a:prstGeom>
        </p:spPr>
      </p:pic>
      <p:sp>
        <p:nvSpPr>
          <p:cNvPr id="6" name="正方形/長方形 5">
            <a:extLst>
              <a:ext uri="{FF2B5EF4-FFF2-40B4-BE49-F238E27FC236}">
                <a16:creationId xmlns:a16="http://schemas.microsoft.com/office/drawing/2014/main" id="{923EEE35-3D2D-EA64-59E8-E8F3136F47C5}"/>
              </a:ext>
            </a:extLst>
          </p:cNvPr>
          <p:cNvSpPr/>
          <p:nvPr/>
        </p:nvSpPr>
        <p:spPr>
          <a:xfrm>
            <a:off x="510892" y="813218"/>
            <a:ext cx="6481261" cy="461665"/>
          </a:xfrm>
          <a:prstGeom prst="rect">
            <a:avLst/>
          </a:prstGeom>
          <a:noFill/>
        </p:spPr>
        <p:txBody>
          <a:bodyPr wrap="none" lIns="91440" tIns="45720" rIns="91440" bIns="45720">
            <a:spAutoFit/>
          </a:bodyPr>
          <a:lstStyle/>
          <a:p>
            <a:r>
              <a:rPr lang="ja-JP" altLang="en-US" sz="2400" b="1" u="sng" dirty="0">
                <a:ln w="0"/>
                <a:solidFill>
                  <a:srgbClr val="144DA0"/>
                </a:solidFill>
                <a:latin typeface="BIZ UDPゴシック" panose="020B0400000000000000" pitchFamily="50" charset="-128"/>
                <a:ea typeface="BIZ UDPゴシック" panose="020B0400000000000000" pitchFamily="50" charset="-128"/>
                <a:cs typeface="Flatory Sans SemiCondensed Bold" panose="020B0600070205080204" charset="-34"/>
              </a:rPr>
              <a:t>基本指針について（厚生労働省より、一部抜粋）</a:t>
            </a:r>
            <a:endParaRPr lang="ja-JP" altLang="ja-JP" sz="2400" u="sng" dirty="0">
              <a:solidFill>
                <a:srgbClr val="144DA0"/>
              </a:solidFill>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41149627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四角形吹き出し 7"/>
          <p:cNvSpPr/>
          <p:nvPr/>
        </p:nvSpPr>
        <p:spPr>
          <a:xfrm>
            <a:off x="647150" y="1518458"/>
            <a:ext cx="10497071" cy="878129"/>
          </a:xfrm>
          <a:prstGeom prst="wedgeRectCallout">
            <a:avLst>
              <a:gd name="adj1" fmla="val 19677"/>
              <a:gd name="adj2" fmla="val 109330"/>
            </a:avLst>
          </a:prstGeom>
          <a:noFill/>
          <a:ln>
            <a:noFill/>
          </a:ln>
        </p:spPr>
        <p:style>
          <a:lnRef idx="2">
            <a:schemeClr val="accent6"/>
          </a:lnRef>
          <a:fillRef idx="1">
            <a:schemeClr val="lt1"/>
          </a:fillRef>
          <a:effectRef idx="0">
            <a:schemeClr val="accent6"/>
          </a:effectRef>
          <a:fontRef idx="minor">
            <a:schemeClr val="dk1"/>
          </a:fontRef>
        </p:style>
        <p:txBody>
          <a:bodyPr rtlCol="0" anchor="t"/>
          <a:lstStyle/>
          <a:p>
            <a:endParaRPr lang="ja-JP" altLang="ja-JP" sz="1600" dirty="0">
              <a:latin typeface="Source Han Sans JP Bold" panose="020B0600070205080204" charset="-128"/>
              <a:ea typeface="Source Han Sans JP Bold" panose="020B0600070205080204" charset="-128"/>
            </a:endParaRPr>
          </a:p>
        </p:txBody>
      </p:sp>
      <p:sp>
        <p:nvSpPr>
          <p:cNvPr id="17" name="四角形吹き出し 16"/>
          <p:cNvSpPr/>
          <p:nvPr/>
        </p:nvSpPr>
        <p:spPr>
          <a:xfrm>
            <a:off x="803605" y="4195175"/>
            <a:ext cx="6373090" cy="1259739"/>
          </a:xfrm>
          <a:prstGeom prst="wedgeRectCallout">
            <a:avLst>
              <a:gd name="adj1" fmla="val 18248"/>
              <a:gd name="adj2" fmla="val 33593"/>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nSpc>
                <a:spcPct val="150000"/>
              </a:lnSpc>
            </a:pPr>
            <a:endParaRPr lang="en-US" altLang="ja-JP" sz="2000" b="1" dirty="0">
              <a:solidFill>
                <a:schemeClr val="tx1"/>
              </a:solidFill>
              <a:latin typeface="Source Han Sans JP Bold" panose="020B0600070205080204" charset="-128"/>
              <a:ea typeface="Source Han Sans JP Bold" panose="020B0600070205080204" charset="-128"/>
            </a:endParaRPr>
          </a:p>
        </p:txBody>
      </p:sp>
      <p:sp>
        <p:nvSpPr>
          <p:cNvPr id="5" name="サブタイトル 2">
            <a:extLst>
              <a:ext uri="{FF2B5EF4-FFF2-40B4-BE49-F238E27FC236}">
                <a16:creationId xmlns:a16="http://schemas.microsoft.com/office/drawing/2014/main" id="{CD3F86C9-26FA-E14E-8BDC-F36CA426198F}"/>
              </a:ext>
            </a:extLst>
          </p:cNvPr>
          <p:cNvSpPr txBox="1">
            <a:spLocks/>
          </p:cNvSpPr>
          <p:nvPr/>
        </p:nvSpPr>
        <p:spPr>
          <a:xfrm>
            <a:off x="365217" y="509454"/>
            <a:ext cx="11060935" cy="522301"/>
          </a:xfrm>
          <a:prstGeom prst="rect">
            <a:avLst/>
          </a:prstGeom>
          <a:ln>
            <a:noFill/>
          </a:ln>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ja-JP" altLang="en-US" sz="3600" b="1" spc="-250" dirty="0">
                <a:gradFill>
                  <a:gsLst>
                    <a:gs pos="0">
                      <a:srgbClr val="144DA0">
                        <a:shade val="30000"/>
                        <a:satMod val="115000"/>
                      </a:srgbClr>
                    </a:gs>
                    <a:gs pos="50000">
                      <a:srgbClr val="144DA0">
                        <a:shade val="67500"/>
                        <a:satMod val="115000"/>
                      </a:srgbClr>
                    </a:gs>
                    <a:gs pos="100000">
                      <a:srgbClr val="144DA0">
                        <a:shade val="100000"/>
                        <a:satMod val="115000"/>
                      </a:srgbClr>
                    </a:gs>
                  </a:gsLst>
                  <a:path path="circle">
                    <a:fillToRect l="50000" t="50000" r="50000" b="50000"/>
                  </a:path>
                </a:gradFill>
                <a:latin typeface="BIZ UDPゴシック" panose="020B0400000000000000" pitchFamily="50" charset="-128"/>
                <a:ea typeface="BIZ UDPゴシック" panose="020B0400000000000000" pitchFamily="50" charset="-128"/>
              </a:rPr>
              <a:t>第</a:t>
            </a:r>
            <a:r>
              <a:rPr lang="en-US" altLang="ja-JP" sz="3600" b="1" spc="-250" dirty="0">
                <a:gradFill>
                  <a:gsLst>
                    <a:gs pos="0">
                      <a:srgbClr val="144DA0">
                        <a:shade val="30000"/>
                        <a:satMod val="115000"/>
                      </a:srgbClr>
                    </a:gs>
                    <a:gs pos="50000">
                      <a:srgbClr val="144DA0">
                        <a:shade val="67500"/>
                        <a:satMod val="115000"/>
                      </a:srgbClr>
                    </a:gs>
                    <a:gs pos="100000">
                      <a:srgbClr val="144DA0">
                        <a:shade val="100000"/>
                        <a:satMod val="115000"/>
                      </a:srgbClr>
                    </a:gs>
                  </a:gsLst>
                  <a:path path="circle">
                    <a:fillToRect l="50000" t="50000" r="50000" b="50000"/>
                  </a:path>
                </a:gradFill>
                <a:latin typeface="BIZ UDPゴシック" panose="020B0400000000000000" pitchFamily="50" charset="-128"/>
                <a:ea typeface="BIZ UDPゴシック" panose="020B0400000000000000" pitchFamily="50" charset="-128"/>
              </a:rPr>
              <a:t>10</a:t>
            </a:r>
            <a:r>
              <a:rPr lang="ja-JP" altLang="en-US" sz="3600" b="1" spc="-250" dirty="0">
                <a:gradFill>
                  <a:gsLst>
                    <a:gs pos="0">
                      <a:srgbClr val="144DA0">
                        <a:shade val="30000"/>
                        <a:satMod val="115000"/>
                      </a:srgbClr>
                    </a:gs>
                    <a:gs pos="50000">
                      <a:srgbClr val="144DA0">
                        <a:shade val="67500"/>
                        <a:satMod val="115000"/>
                      </a:srgbClr>
                    </a:gs>
                    <a:gs pos="100000">
                      <a:srgbClr val="144DA0">
                        <a:shade val="100000"/>
                        <a:satMod val="115000"/>
                      </a:srgbClr>
                    </a:gs>
                  </a:gsLst>
                  <a:path path="circle">
                    <a:fillToRect l="50000" t="50000" r="50000" b="50000"/>
                  </a:path>
                </a:gradFill>
                <a:latin typeface="BIZ UDPゴシック" panose="020B0400000000000000" pitchFamily="50" charset="-128"/>
                <a:ea typeface="BIZ UDPゴシック" panose="020B0400000000000000" pitchFamily="50" charset="-128"/>
              </a:rPr>
              <a:t>期吹田健やか年輪プランの基本方針について</a:t>
            </a:r>
          </a:p>
          <a:p>
            <a:pPr marL="0" indent="0">
              <a:buNone/>
            </a:pPr>
            <a:endParaRPr lang="ja-JP" altLang="en-US" sz="3600" b="1" spc="-250" dirty="0">
              <a:gradFill>
                <a:gsLst>
                  <a:gs pos="0">
                    <a:srgbClr val="144DA0">
                      <a:shade val="30000"/>
                      <a:satMod val="115000"/>
                    </a:srgbClr>
                  </a:gs>
                  <a:gs pos="50000">
                    <a:srgbClr val="144DA0">
                      <a:shade val="67500"/>
                      <a:satMod val="115000"/>
                    </a:srgbClr>
                  </a:gs>
                  <a:gs pos="100000">
                    <a:srgbClr val="144DA0">
                      <a:shade val="100000"/>
                      <a:satMod val="115000"/>
                    </a:srgbClr>
                  </a:gs>
                </a:gsLst>
                <a:path path="circle">
                  <a:fillToRect l="50000" t="50000" r="50000" b="50000"/>
                </a:path>
              </a:gradFill>
              <a:latin typeface="BIZ UDPゴシック" panose="020B0400000000000000" pitchFamily="50" charset="-128"/>
              <a:ea typeface="BIZ UDPゴシック" panose="020B0400000000000000" pitchFamily="50" charset="-128"/>
            </a:endParaRPr>
          </a:p>
        </p:txBody>
      </p:sp>
      <p:grpSp>
        <p:nvGrpSpPr>
          <p:cNvPr id="7" name="Group 8">
            <a:extLst>
              <a:ext uri="{FF2B5EF4-FFF2-40B4-BE49-F238E27FC236}">
                <a16:creationId xmlns:a16="http://schemas.microsoft.com/office/drawing/2014/main" id="{29E53D6D-1EC3-560D-488E-FE32302E50F8}"/>
              </a:ext>
            </a:extLst>
          </p:cNvPr>
          <p:cNvGrpSpPr/>
          <p:nvPr/>
        </p:nvGrpSpPr>
        <p:grpSpPr>
          <a:xfrm>
            <a:off x="375064" y="810453"/>
            <a:ext cx="11236679" cy="50560"/>
            <a:chOff x="0" y="0"/>
            <a:chExt cx="4274726" cy="20069"/>
          </a:xfrm>
        </p:grpSpPr>
        <p:sp>
          <p:nvSpPr>
            <p:cNvPr id="9" name="Freeform 9">
              <a:extLst>
                <a:ext uri="{FF2B5EF4-FFF2-40B4-BE49-F238E27FC236}">
                  <a16:creationId xmlns:a16="http://schemas.microsoft.com/office/drawing/2014/main" id="{F447D654-9793-5D9E-24D7-2CEFB568266F}"/>
                </a:ext>
              </a:extLst>
            </p:cNvPr>
            <p:cNvSpPr/>
            <p:nvPr/>
          </p:nvSpPr>
          <p:spPr>
            <a:xfrm>
              <a:off x="0" y="0"/>
              <a:ext cx="4274726" cy="20069"/>
            </a:xfrm>
            <a:custGeom>
              <a:avLst/>
              <a:gdLst/>
              <a:ahLst/>
              <a:cxnLst/>
              <a:rect l="l" t="t" r="r" b="b"/>
              <a:pathLst>
                <a:path w="4274726" h="20069">
                  <a:moveTo>
                    <a:pt x="10035" y="0"/>
                  </a:moveTo>
                  <a:lnTo>
                    <a:pt x="4264691" y="0"/>
                  </a:lnTo>
                  <a:cubicBezTo>
                    <a:pt x="4267353" y="0"/>
                    <a:pt x="4269905" y="1057"/>
                    <a:pt x="4271787" y="2939"/>
                  </a:cubicBezTo>
                  <a:cubicBezTo>
                    <a:pt x="4273669" y="4821"/>
                    <a:pt x="4274726" y="7373"/>
                    <a:pt x="4274726" y="10035"/>
                  </a:cubicBezTo>
                  <a:lnTo>
                    <a:pt x="4274726" y="10035"/>
                  </a:lnTo>
                  <a:cubicBezTo>
                    <a:pt x="4274726" y="12696"/>
                    <a:pt x="4273669" y="15248"/>
                    <a:pt x="4271787" y="17130"/>
                  </a:cubicBezTo>
                  <a:cubicBezTo>
                    <a:pt x="4269905" y="19012"/>
                    <a:pt x="4267353" y="20069"/>
                    <a:pt x="4264691" y="20069"/>
                  </a:cubicBezTo>
                  <a:lnTo>
                    <a:pt x="10035" y="20069"/>
                  </a:lnTo>
                  <a:cubicBezTo>
                    <a:pt x="7373" y="20069"/>
                    <a:pt x="4821" y="19012"/>
                    <a:pt x="2939" y="17130"/>
                  </a:cubicBezTo>
                  <a:cubicBezTo>
                    <a:pt x="1057" y="15248"/>
                    <a:pt x="0" y="12696"/>
                    <a:pt x="0" y="10035"/>
                  </a:cubicBezTo>
                  <a:lnTo>
                    <a:pt x="0" y="10035"/>
                  </a:lnTo>
                  <a:cubicBezTo>
                    <a:pt x="0" y="7373"/>
                    <a:pt x="1057" y="4821"/>
                    <a:pt x="2939" y="2939"/>
                  </a:cubicBezTo>
                  <a:cubicBezTo>
                    <a:pt x="4821" y="1057"/>
                    <a:pt x="7373" y="0"/>
                    <a:pt x="10035" y="0"/>
                  </a:cubicBezTo>
                  <a:close/>
                </a:path>
              </a:pathLst>
            </a:custGeom>
            <a:solidFill>
              <a:srgbClr val="144DA0"/>
            </a:solidFill>
          </p:spPr>
          <p:txBody>
            <a:bodyPr/>
            <a:lstStyle/>
            <a:p>
              <a:endParaRPr lang="ja-JP" altLang="en-US"/>
            </a:p>
          </p:txBody>
        </p:sp>
        <p:sp>
          <p:nvSpPr>
            <p:cNvPr id="10" name="TextBox 10">
              <a:extLst>
                <a:ext uri="{FF2B5EF4-FFF2-40B4-BE49-F238E27FC236}">
                  <a16:creationId xmlns:a16="http://schemas.microsoft.com/office/drawing/2014/main" id="{A9705A02-1C4E-22DB-0C4D-D65D37111E90}"/>
                </a:ext>
              </a:extLst>
            </p:cNvPr>
            <p:cNvSpPr txBox="1"/>
            <p:nvPr/>
          </p:nvSpPr>
          <p:spPr>
            <a:xfrm>
              <a:off x="0" y="-28575"/>
              <a:ext cx="4274726" cy="48644"/>
            </a:xfrm>
            <a:prstGeom prst="rect">
              <a:avLst/>
            </a:prstGeom>
          </p:spPr>
          <p:txBody>
            <a:bodyPr lIns="50800" tIns="50800" rIns="50800" bIns="50800" rtlCol="0" anchor="ctr"/>
            <a:lstStyle/>
            <a:p>
              <a:pPr algn="ctr">
                <a:lnSpc>
                  <a:spcPts val="2239"/>
                </a:lnSpc>
              </a:pPr>
              <a:endParaRPr/>
            </a:p>
          </p:txBody>
        </p:sp>
      </p:grpSp>
      <p:grpSp>
        <p:nvGrpSpPr>
          <p:cNvPr id="15" name="Group 2">
            <a:extLst>
              <a:ext uri="{FF2B5EF4-FFF2-40B4-BE49-F238E27FC236}">
                <a16:creationId xmlns:a16="http://schemas.microsoft.com/office/drawing/2014/main" id="{B6B49C15-7076-5F81-97E2-A93B6A52FBCE}"/>
              </a:ext>
            </a:extLst>
          </p:cNvPr>
          <p:cNvGrpSpPr/>
          <p:nvPr/>
        </p:nvGrpSpPr>
        <p:grpSpPr>
          <a:xfrm>
            <a:off x="11947826" y="-189000"/>
            <a:ext cx="612000" cy="7236000"/>
            <a:chOff x="0" y="0"/>
            <a:chExt cx="203606" cy="2804648"/>
          </a:xfrm>
        </p:grpSpPr>
        <p:sp>
          <p:nvSpPr>
            <p:cNvPr id="16" name="Freeform 3">
              <a:extLst>
                <a:ext uri="{FF2B5EF4-FFF2-40B4-BE49-F238E27FC236}">
                  <a16:creationId xmlns:a16="http://schemas.microsoft.com/office/drawing/2014/main" id="{C15F1F3A-5E19-E0C6-FE72-68F9E23C5CEE}"/>
                </a:ext>
              </a:extLst>
            </p:cNvPr>
            <p:cNvSpPr/>
            <p:nvPr/>
          </p:nvSpPr>
          <p:spPr>
            <a:xfrm>
              <a:off x="0" y="0"/>
              <a:ext cx="203606" cy="2804648"/>
            </a:xfrm>
            <a:custGeom>
              <a:avLst/>
              <a:gdLst/>
              <a:ahLst/>
              <a:cxnLst/>
              <a:rect l="l" t="t" r="r" b="b"/>
              <a:pathLst>
                <a:path w="203606" h="2804648">
                  <a:moveTo>
                    <a:pt x="101803" y="0"/>
                  </a:moveTo>
                  <a:lnTo>
                    <a:pt x="101803" y="0"/>
                  </a:lnTo>
                  <a:cubicBezTo>
                    <a:pt x="158028" y="0"/>
                    <a:pt x="203606" y="45579"/>
                    <a:pt x="203606" y="101803"/>
                  </a:cubicBezTo>
                  <a:lnTo>
                    <a:pt x="203606" y="2702845"/>
                  </a:lnTo>
                  <a:cubicBezTo>
                    <a:pt x="203606" y="2729844"/>
                    <a:pt x="192881" y="2755738"/>
                    <a:pt x="173789" y="2774830"/>
                  </a:cubicBezTo>
                  <a:cubicBezTo>
                    <a:pt x="154697" y="2793922"/>
                    <a:pt x="128803" y="2804648"/>
                    <a:pt x="101803" y="2804648"/>
                  </a:cubicBezTo>
                  <a:lnTo>
                    <a:pt x="101803" y="2804648"/>
                  </a:lnTo>
                  <a:cubicBezTo>
                    <a:pt x="74803" y="2804648"/>
                    <a:pt x="48909" y="2793922"/>
                    <a:pt x="29817" y="2774830"/>
                  </a:cubicBezTo>
                  <a:cubicBezTo>
                    <a:pt x="10726" y="2755738"/>
                    <a:pt x="0" y="2729844"/>
                    <a:pt x="0" y="2702845"/>
                  </a:cubicBezTo>
                  <a:lnTo>
                    <a:pt x="0" y="101803"/>
                  </a:lnTo>
                  <a:cubicBezTo>
                    <a:pt x="0" y="74803"/>
                    <a:pt x="10726" y="48909"/>
                    <a:pt x="29817" y="29817"/>
                  </a:cubicBezTo>
                  <a:cubicBezTo>
                    <a:pt x="48909" y="10726"/>
                    <a:pt x="74803" y="0"/>
                    <a:pt x="101803" y="0"/>
                  </a:cubicBezTo>
                  <a:close/>
                </a:path>
              </a:pathLst>
            </a:custGeom>
            <a:gradFill rotWithShape="1">
              <a:gsLst>
                <a:gs pos="0">
                  <a:srgbClr val="95B4E1">
                    <a:alpha val="100000"/>
                  </a:srgbClr>
                </a:gs>
                <a:gs pos="100000">
                  <a:srgbClr val="144DA0">
                    <a:alpha val="100000"/>
                  </a:srgbClr>
                </a:gs>
              </a:gsLst>
              <a:lin ang="5400000"/>
            </a:gradFill>
          </p:spPr>
          <p:txBody>
            <a:bodyPr/>
            <a:lstStyle/>
            <a:p>
              <a:endParaRPr lang="ja-JP" altLang="en-US"/>
            </a:p>
          </p:txBody>
        </p:sp>
        <p:sp>
          <p:nvSpPr>
            <p:cNvPr id="18" name="TextBox 4">
              <a:extLst>
                <a:ext uri="{FF2B5EF4-FFF2-40B4-BE49-F238E27FC236}">
                  <a16:creationId xmlns:a16="http://schemas.microsoft.com/office/drawing/2014/main" id="{FB43745D-764D-CDB6-2348-C02EE56B642C}"/>
                </a:ext>
              </a:extLst>
            </p:cNvPr>
            <p:cNvSpPr txBox="1"/>
            <p:nvPr/>
          </p:nvSpPr>
          <p:spPr>
            <a:xfrm>
              <a:off x="0" y="-28575"/>
              <a:ext cx="203606" cy="2833223"/>
            </a:xfrm>
            <a:prstGeom prst="rect">
              <a:avLst/>
            </a:prstGeom>
          </p:spPr>
          <p:txBody>
            <a:bodyPr lIns="50800" tIns="50800" rIns="50800" bIns="50800" rtlCol="0" anchor="ctr"/>
            <a:lstStyle/>
            <a:p>
              <a:pPr algn="ctr">
                <a:lnSpc>
                  <a:spcPts val="2239"/>
                </a:lnSpc>
              </a:pPr>
              <a:endParaRPr/>
            </a:p>
          </p:txBody>
        </p:sp>
      </p:grpSp>
      <p:sp>
        <p:nvSpPr>
          <p:cNvPr id="20" name="スライド番号プレースホルダー 2">
            <a:extLst>
              <a:ext uri="{FF2B5EF4-FFF2-40B4-BE49-F238E27FC236}">
                <a16:creationId xmlns:a16="http://schemas.microsoft.com/office/drawing/2014/main" id="{D9003988-3A89-2B61-92E4-E800EE663668}"/>
              </a:ext>
            </a:extLst>
          </p:cNvPr>
          <p:cNvSpPr txBox="1">
            <a:spLocks/>
          </p:cNvSpPr>
          <p:nvPr/>
        </p:nvSpPr>
        <p:spPr>
          <a:xfrm>
            <a:off x="11058318" y="6235531"/>
            <a:ext cx="7560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fld id="{F664AAB1-4DB8-4BE3-94AB-6C36B07158C8}" type="slidenum">
              <a:rPr lang="ja-JP" altLang="en-US" sz="2400" smtClean="0">
                <a:solidFill>
                  <a:schemeClr val="tx1"/>
                </a:solidFill>
                <a:latin typeface="Arial Black" panose="020B0A04020102020204" pitchFamily="34" charset="0"/>
              </a:rPr>
              <a:pPr algn="ctr"/>
              <a:t>12</a:t>
            </a:fld>
            <a:endParaRPr lang="ja-JP" altLang="en-US" sz="2400" dirty="0">
              <a:solidFill>
                <a:schemeClr val="tx1"/>
              </a:solidFill>
              <a:latin typeface="Arial Black" panose="020B0A04020102020204" pitchFamily="34" charset="0"/>
            </a:endParaRPr>
          </a:p>
        </p:txBody>
      </p:sp>
      <p:grpSp>
        <p:nvGrpSpPr>
          <p:cNvPr id="21" name="Group 15">
            <a:extLst>
              <a:ext uri="{FF2B5EF4-FFF2-40B4-BE49-F238E27FC236}">
                <a16:creationId xmlns:a16="http://schemas.microsoft.com/office/drawing/2014/main" id="{5D63BDD6-22DC-8129-89AD-31D07A17F02E}"/>
              </a:ext>
            </a:extLst>
          </p:cNvPr>
          <p:cNvGrpSpPr/>
          <p:nvPr/>
        </p:nvGrpSpPr>
        <p:grpSpPr>
          <a:xfrm>
            <a:off x="375065" y="6432608"/>
            <a:ext cx="10769156" cy="50560"/>
            <a:chOff x="0" y="0"/>
            <a:chExt cx="4274726" cy="20069"/>
          </a:xfrm>
        </p:grpSpPr>
        <p:sp>
          <p:nvSpPr>
            <p:cNvPr id="22" name="Freeform 16">
              <a:extLst>
                <a:ext uri="{FF2B5EF4-FFF2-40B4-BE49-F238E27FC236}">
                  <a16:creationId xmlns:a16="http://schemas.microsoft.com/office/drawing/2014/main" id="{C37B78D4-C956-26E9-0754-C0FC912D524F}"/>
                </a:ext>
              </a:extLst>
            </p:cNvPr>
            <p:cNvSpPr/>
            <p:nvPr/>
          </p:nvSpPr>
          <p:spPr>
            <a:xfrm>
              <a:off x="0" y="0"/>
              <a:ext cx="4274726" cy="20069"/>
            </a:xfrm>
            <a:custGeom>
              <a:avLst/>
              <a:gdLst/>
              <a:ahLst/>
              <a:cxnLst/>
              <a:rect l="l" t="t" r="r" b="b"/>
              <a:pathLst>
                <a:path w="4274726" h="20069">
                  <a:moveTo>
                    <a:pt x="10035" y="0"/>
                  </a:moveTo>
                  <a:lnTo>
                    <a:pt x="4264691" y="0"/>
                  </a:lnTo>
                  <a:cubicBezTo>
                    <a:pt x="4267353" y="0"/>
                    <a:pt x="4269905" y="1057"/>
                    <a:pt x="4271787" y="2939"/>
                  </a:cubicBezTo>
                  <a:cubicBezTo>
                    <a:pt x="4273669" y="4821"/>
                    <a:pt x="4274726" y="7373"/>
                    <a:pt x="4274726" y="10035"/>
                  </a:cubicBezTo>
                  <a:lnTo>
                    <a:pt x="4274726" y="10035"/>
                  </a:lnTo>
                  <a:cubicBezTo>
                    <a:pt x="4274726" y="12696"/>
                    <a:pt x="4273669" y="15248"/>
                    <a:pt x="4271787" y="17130"/>
                  </a:cubicBezTo>
                  <a:cubicBezTo>
                    <a:pt x="4269905" y="19012"/>
                    <a:pt x="4267353" y="20069"/>
                    <a:pt x="4264691" y="20069"/>
                  </a:cubicBezTo>
                  <a:lnTo>
                    <a:pt x="10035" y="20069"/>
                  </a:lnTo>
                  <a:cubicBezTo>
                    <a:pt x="7373" y="20069"/>
                    <a:pt x="4821" y="19012"/>
                    <a:pt x="2939" y="17130"/>
                  </a:cubicBezTo>
                  <a:cubicBezTo>
                    <a:pt x="1057" y="15248"/>
                    <a:pt x="0" y="12696"/>
                    <a:pt x="0" y="10035"/>
                  </a:cubicBezTo>
                  <a:lnTo>
                    <a:pt x="0" y="10035"/>
                  </a:lnTo>
                  <a:cubicBezTo>
                    <a:pt x="0" y="7373"/>
                    <a:pt x="1057" y="4821"/>
                    <a:pt x="2939" y="2939"/>
                  </a:cubicBezTo>
                  <a:cubicBezTo>
                    <a:pt x="4821" y="1057"/>
                    <a:pt x="7373" y="0"/>
                    <a:pt x="10035" y="0"/>
                  </a:cubicBezTo>
                  <a:close/>
                </a:path>
              </a:pathLst>
            </a:custGeom>
            <a:solidFill>
              <a:srgbClr val="03214E"/>
            </a:solidFill>
          </p:spPr>
          <p:txBody>
            <a:bodyPr/>
            <a:lstStyle/>
            <a:p>
              <a:endParaRPr lang="ja-JP" altLang="en-US"/>
            </a:p>
          </p:txBody>
        </p:sp>
        <p:sp>
          <p:nvSpPr>
            <p:cNvPr id="23" name="TextBox 17">
              <a:extLst>
                <a:ext uri="{FF2B5EF4-FFF2-40B4-BE49-F238E27FC236}">
                  <a16:creationId xmlns:a16="http://schemas.microsoft.com/office/drawing/2014/main" id="{E5373430-C338-D363-D08E-08ACF1B770F4}"/>
                </a:ext>
              </a:extLst>
            </p:cNvPr>
            <p:cNvSpPr txBox="1"/>
            <p:nvPr/>
          </p:nvSpPr>
          <p:spPr>
            <a:xfrm>
              <a:off x="0" y="-28575"/>
              <a:ext cx="4274726" cy="48644"/>
            </a:xfrm>
            <a:prstGeom prst="rect">
              <a:avLst/>
            </a:prstGeom>
          </p:spPr>
          <p:txBody>
            <a:bodyPr lIns="50800" tIns="50800" rIns="50800" bIns="50800" rtlCol="0" anchor="ctr"/>
            <a:lstStyle/>
            <a:p>
              <a:pPr algn="ctr">
                <a:lnSpc>
                  <a:spcPts val="2239"/>
                </a:lnSpc>
              </a:pPr>
              <a:endParaRPr/>
            </a:p>
          </p:txBody>
        </p:sp>
      </p:grpSp>
      <p:sp>
        <p:nvSpPr>
          <p:cNvPr id="3" name="Freeform 3">
            <a:extLst>
              <a:ext uri="{FF2B5EF4-FFF2-40B4-BE49-F238E27FC236}">
                <a16:creationId xmlns:a16="http://schemas.microsoft.com/office/drawing/2014/main" id="{90C866C6-B503-1A7C-0D32-D21CBC6E7526}"/>
              </a:ext>
            </a:extLst>
          </p:cNvPr>
          <p:cNvSpPr/>
          <p:nvPr/>
        </p:nvSpPr>
        <p:spPr>
          <a:xfrm>
            <a:off x="-420300" y="-189000"/>
            <a:ext cx="612000" cy="7236000"/>
          </a:xfrm>
          <a:custGeom>
            <a:avLst/>
            <a:gdLst/>
            <a:ahLst/>
            <a:cxnLst/>
            <a:rect l="l" t="t" r="r" b="b"/>
            <a:pathLst>
              <a:path w="203606" h="2804648">
                <a:moveTo>
                  <a:pt x="101803" y="0"/>
                </a:moveTo>
                <a:lnTo>
                  <a:pt x="101803" y="0"/>
                </a:lnTo>
                <a:cubicBezTo>
                  <a:pt x="158028" y="0"/>
                  <a:pt x="203606" y="45579"/>
                  <a:pt x="203606" y="101803"/>
                </a:cubicBezTo>
                <a:lnTo>
                  <a:pt x="203606" y="2702845"/>
                </a:lnTo>
                <a:cubicBezTo>
                  <a:pt x="203606" y="2729844"/>
                  <a:pt x="192881" y="2755738"/>
                  <a:pt x="173789" y="2774830"/>
                </a:cubicBezTo>
                <a:cubicBezTo>
                  <a:pt x="154697" y="2793922"/>
                  <a:pt x="128803" y="2804648"/>
                  <a:pt x="101803" y="2804648"/>
                </a:cubicBezTo>
                <a:lnTo>
                  <a:pt x="101803" y="2804648"/>
                </a:lnTo>
                <a:cubicBezTo>
                  <a:pt x="74803" y="2804648"/>
                  <a:pt x="48909" y="2793922"/>
                  <a:pt x="29817" y="2774830"/>
                </a:cubicBezTo>
                <a:cubicBezTo>
                  <a:pt x="10726" y="2755738"/>
                  <a:pt x="0" y="2729844"/>
                  <a:pt x="0" y="2702845"/>
                </a:cubicBezTo>
                <a:lnTo>
                  <a:pt x="0" y="101803"/>
                </a:lnTo>
                <a:cubicBezTo>
                  <a:pt x="0" y="74803"/>
                  <a:pt x="10726" y="48909"/>
                  <a:pt x="29817" y="29817"/>
                </a:cubicBezTo>
                <a:cubicBezTo>
                  <a:pt x="48909" y="10726"/>
                  <a:pt x="74803" y="0"/>
                  <a:pt x="101803" y="0"/>
                </a:cubicBezTo>
                <a:close/>
              </a:path>
            </a:pathLst>
          </a:custGeom>
          <a:gradFill rotWithShape="1">
            <a:gsLst>
              <a:gs pos="0">
                <a:srgbClr val="95B4E1">
                  <a:alpha val="100000"/>
                </a:srgbClr>
              </a:gs>
              <a:gs pos="100000">
                <a:srgbClr val="144DA0">
                  <a:alpha val="100000"/>
                </a:srgbClr>
              </a:gs>
            </a:gsLst>
            <a:lin ang="5400000"/>
          </a:gradFill>
        </p:spPr>
        <p:txBody>
          <a:bodyPr/>
          <a:lstStyle/>
          <a:p>
            <a:endParaRPr lang="ja-JP" altLang="en-US"/>
          </a:p>
        </p:txBody>
      </p:sp>
      <p:pic>
        <p:nvPicPr>
          <p:cNvPr id="11" name="図 10">
            <a:extLst>
              <a:ext uri="{FF2B5EF4-FFF2-40B4-BE49-F238E27FC236}">
                <a16:creationId xmlns:a16="http://schemas.microsoft.com/office/drawing/2014/main" id="{23DC5756-C128-2BE7-11B2-97B30A021FDA}"/>
              </a:ext>
            </a:extLst>
          </p:cNvPr>
          <p:cNvPicPr>
            <a:picLocks noChangeAspect="1"/>
          </p:cNvPicPr>
          <p:nvPr/>
        </p:nvPicPr>
        <p:blipFill>
          <a:blip r:embed="rId2">
            <a:alphaModFix amt="34000"/>
          </a:blip>
          <a:srcRect b="4079"/>
          <a:stretch/>
        </p:blipFill>
        <p:spPr>
          <a:xfrm>
            <a:off x="1522841" y="1310928"/>
            <a:ext cx="8941124" cy="5107165"/>
          </a:xfrm>
          <a:prstGeom prst="rect">
            <a:avLst/>
          </a:prstGeom>
        </p:spPr>
      </p:pic>
      <p:sp>
        <p:nvSpPr>
          <p:cNvPr id="6" name="正方形/長方形 5">
            <a:extLst>
              <a:ext uri="{FF2B5EF4-FFF2-40B4-BE49-F238E27FC236}">
                <a16:creationId xmlns:a16="http://schemas.microsoft.com/office/drawing/2014/main" id="{923EEE35-3D2D-EA64-59E8-E8F3136F47C5}"/>
              </a:ext>
            </a:extLst>
          </p:cNvPr>
          <p:cNvSpPr/>
          <p:nvPr/>
        </p:nvSpPr>
        <p:spPr>
          <a:xfrm>
            <a:off x="510892" y="813218"/>
            <a:ext cx="6481261" cy="461665"/>
          </a:xfrm>
          <a:prstGeom prst="rect">
            <a:avLst/>
          </a:prstGeom>
          <a:noFill/>
        </p:spPr>
        <p:txBody>
          <a:bodyPr wrap="none" lIns="91440" tIns="45720" rIns="91440" bIns="45720">
            <a:spAutoFit/>
          </a:bodyPr>
          <a:lstStyle/>
          <a:p>
            <a:r>
              <a:rPr lang="ja-JP" altLang="en-US" sz="2400" b="1" u="sng" dirty="0">
                <a:ln w="0"/>
                <a:solidFill>
                  <a:srgbClr val="144DA0"/>
                </a:solidFill>
                <a:latin typeface="BIZ UDPゴシック" panose="020B0400000000000000" pitchFamily="50" charset="-128"/>
                <a:ea typeface="BIZ UDPゴシック" panose="020B0400000000000000" pitchFamily="50" charset="-128"/>
                <a:cs typeface="Flatory Sans SemiCondensed Bold" panose="020B0600070205080204" charset="-34"/>
              </a:rPr>
              <a:t>基本指針について（厚生労働省より、一部抜粋）</a:t>
            </a:r>
            <a:endParaRPr lang="ja-JP" altLang="ja-JP" sz="2400" u="sng" dirty="0">
              <a:solidFill>
                <a:srgbClr val="144DA0"/>
              </a:solidFill>
              <a:latin typeface="BIZ UDPゴシック" panose="020B0400000000000000" pitchFamily="50" charset="-128"/>
              <a:ea typeface="BIZ UDPゴシック" panose="020B0400000000000000" pitchFamily="50" charset="-128"/>
            </a:endParaRPr>
          </a:p>
        </p:txBody>
      </p:sp>
      <p:pic>
        <p:nvPicPr>
          <p:cNvPr id="2" name="図 1">
            <a:extLst>
              <a:ext uri="{FF2B5EF4-FFF2-40B4-BE49-F238E27FC236}">
                <a16:creationId xmlns:a16="http://schemas.microsoft.com/office/drawing/2014/main" id="{61E70C94-1197-5BDD-0C21-AB083317E554}"/>
              </a:ext>
            </a:extLst>
          </p:cNvPr>
          <p:cNvPicPr>
            <a:picLocks noChangeAspect="1"/>
          </p:cNvPicPr>
          <p:nvPr/>
        </p:nvPicPr>
        <p:blipFill>
          <a:blip r:embed="rId2"/>
          <a:srcRect l="2463" t="11873" r="1704" b="45729"/>
          <a:stretch/>
        </p:blipFill>
        <p:spPr>
          <a:xfrm>
            <a:off x="713374" y="2521675"/>
            <a:ext cx="10515588" cy="2770339"/>
          </a:xfrm>
          <a:prstGeom prst="rect">
            <a:avLst/>
          </a:prstGeom>
          <a:ln>
            <a:solidFill>
              <a:schemeClr val="bg1"/>
            </a:solidFill>
          </a:ln>
        </p:spPr>
      </p:pic>
      <p:sp>
        <p:nvSpPr>
          <p:cNvPr id="12" name="平行四辺形 11">
            <a:extLst>
              <a:ext uri="{FF2B5EF4-FFF2-40B4-BE49-F238E27FC236}">
                <a16:creationId xmlns:a16="http://schemas.microsoft.com/office/drawing/2014/main" id="{3F60D2F3-9317-44EF-3890-1D9B835E2C27}"/>
              </a:ext>
            </a:extLst>
          </p:cNvPr>
          <p:cNvSpPr/>
          <p:nvPr/>
        </p:nvSpPr>
        <p:spPr>
          <a:xfrm rot="10800000">
            <a:off x="4574278" y="4434777"/>
            <a:ext cx="792000" cy="108000"/>
          </a:xfrm>
          <a:prstGeom prst="parallelogram">
            <a:avLst/>
          </a:prstGeom>
          <a:solidFill>
            <a:srgbClr val="FFFF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121832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四角形吹き出し 7"/>
          <p:cNvSpPr/>
          <p:nvPr/>
        </p:nvSpPr>
        <p:spPr>
          <a:xfrm>
            <a:off x="647150" y="1518458"/>
            <a:ext cx="10497071" cy="878129"/>
          </a:xfrm>
          <a:prstGeom prst="wedgeRectCallout">
            <a:avLst>
              <a:gd name="adj1" fmla="val 19677"/>
              <a:gd name="adj2" fmla="val 109330"/>
            </a:avLst>
          </a:prstGeom>
          <a:noFill/>
          <a:ln>
            <a:noFill/>
          </a:ln>
        </p:spPr>
        <p:style>
          <a:lnRef idx="2">
            <a:schemeClr val="accent6"/>
          </a:lnRef>
          <a:fillRef idx="1">
            <a:schemeClr val="lt1"/>
          </a:fillRef>
          <a:effectRef idx="0">
            <a:schemeClr val="accent6"/>
          </a:effectRef>
          <a:fontRef idx="minor">
            <a:schemeClr val="dk1"/>
          </a:fontRef>
        </p:style>
        <p:txBody>
          <a:bodyPr rtlCol="0" anchor="t"/>
          <a:lstStyle/>
          <a:p>
            <a:endParaRPr lang="ja-JP" altLang="ja-JP" sz="1600" dirty="0">
              <a:latin typeface="Source Han Sans JP Bold" panose="020B0600070205080204" charset="-128"/>
              <a:ea typeface="Source Han Sans JP Bold" panose="020B0600070205080204" charset="-128"/>
            </a:endParaRPr>
          </a:p>
        </p:txBody>
      </p:sp>
      <p:sp>
        <p:nvSpPr>
          <p:cNvPr id="17" name="四角形吹き出し 16"/>
          <p:cNvSpPr/>
          <p:nvPr/>
        </p:nvSpPr>
        <p:spPr>
          <a:xfrm>
            <a:off x="803605" y="4195175"/>
            <a:ext cx="6373090" cy="1259739"/>
          </a:xfrm>
          <a:prstGeom prst="wedgeRectCallout">
            <a:avLst>
              <a:gd name="adj1" fmla="val 18248"/>
              <a:gd name="adj2" fmla="val 33593"/>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nSpc>
                <a:spcPct val="150000"/>
              </a:lnSpc>
            </a:pPr>
            <a:endParaRPr lang="en-US" altLang="ja-JP" sz="2000" b="1" dirty="0">
              <a:solidFill>
                <a:schemeClr val="tx1"/>
              </a:solidFill>
              <a:latin typeface="Source Han Sans JP Bold" panose="020B0600070205080204" charset="-128"/>
              <a:ea typeface="Source Han Sans JP Bold" panose="020B0600070205080204" charset="-128"/>
            </a:endParaRPr>
          </a:p>
        </p:txBody>
      </p:sp>
      <p:sp>
        <p:nvSpPr>
          <p:cNvPr id="5" name="サブタイトル 2">
            <a:extLst>
              <a:ext uri="{FF2B5EF4-FFF2-40B4-BE49-F238E27FC236}">
                <a16:creationId xmlns:a16="http://schemas.microsoft.com/office/drawing/2014/main" id="{CD3F86C9-26FA-E14E-8BDC-F36CA426198F}"/>
              </a:ext>
            </a:extLst>
          </p:cNvPr>
          <p:cNvSpPr txBox="1">
            <a:spLocks/>
          </p:cNvSpPr>
          <p:nvPr/>
        </p:nvSpPr>
        <p:spPr>
          <a:xfrm>
            <a:off x="365217" y="509454"/>
            <a:ext cx="11060935" cy="522301"/>
          </a:xfrm>
          <a:prstGeom prst="rect">
            <a:avLst/>
          </a:prstGeom>
          <a:ln>
            <a:noFill/>
          </a:ln>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ja-JP" altLang="en-US" sz="3600" b="1" spc="-250" dirty="0">
                <a:gradFill>
                  <a:gsLst>
                    <a:gs pos="0">
                      <a:srgbClr val="144DA0">
                        <a:shade val="30000"/>
                        <a:satMod val="115000"/>
                      </a:srgbClr>
                    </a:gs>
                    <a:gs pos="50000">
                      <a:srgbClr val="144DA0">
                        <a:shade val="67500"/>
                        <a:satMod val="115000"/>
                      </a:srgbClr>
                    </a:gs>
                    <a:gs pos="100000">
                      <a:srgbClr val="144DA0">
                        <a:shade val="100000"/>
                        <a:satMod val="115000"/>
                      </a:srgbClr>
                    </a:gs>
                  </a:gsLst>
                  <a:path path="circle">
                    <a:fillToRect l="50000" t="50000" r="50000" b="50000"/>
                  </a:path>
                </a:gradFill>
                <a:latin typeface="BIZ UDPゴシック" panose="020B0400000000000000" pitchFamily="50" charset="-128"/>
                <a:ea typeface="BIZ UDPゴシック" panose="020B0400000000000000" pitchFamily="50" charset="-128"/>
              </a:rPr>
              <a:t>第</a:t>
            </a:r>
            <a:r>
              <a:rPr lang="en-US" altLang="ja-JP" sz="3600" b="1" spc="-250" dirty="0">
                <a:gradFill>
                  <a:gsLst>
                    <a:gs pos="0">
                      <a:srgbClr val="144DA0">
                        <a:shade val="30000"/>
                        <a:satMod val="115000"/>
                      </a:srgbClr>
                    </a:gs>
                    <a:gs pos="50000">
                      <a:srgbClr val="144DA0">
                        <a:shade val="67500"/>
                        <a:satMod val="115000"/>
                      </a:srgbClr>
                    </a:gs>
                    <a:gs pos="100000">
                      <a:srgbClr val="144DA0">
                        <a:shade val="100000"/>
                        <a:satMod val="115000"/>
                      </a:srgbClr>
                    </a:gs>
                  </a:gsLst>
                  <a:path path="circle">
                    <a:fillToRect l="50000" t="50000" r="50000" b="50000"/>
                  </a:path>
                </a:gradFill>
                <a:latin typeface="BIZ UDPゴシック" panose="020B0400000000000000" pitchFamily="50" charset="-128"/>
                <a:ea typeface="BIZ UDPゴシック" panose="020B0400000000000000" pitchFamily="50" charset="-128"/>
              </a:rPr>
              <a:t>10</a:t>
            </a:r>
            <a:r>
              <a:rPr lang="ja-JP" altLang="en-US" sz="3600" b="1" spc="-250" dirty="0">
                <a:gradFill>
                  <a:gsLst>
                    <a:gs pos="0">
                      <a:srgbClr val="144DA0">
                        <a:shade val="30000"/>
                        <a:satMod val="115000"/>
                      </a:srgbClr>
                    </a:gs>
                    <a:gs pos="50000">
                      <a:srgbClr val="144DA0">
                        <a:shade val="67500"/>
                        <a:satMod val="115000"/>
                      </a:srgbClr>
                    </a:gs>
                    <a:gs pos="100000">
                      <a:srgbClr val="144DA0">
                        <a:shade val="100000"/>
                        <a:satMod val="115000"/>
                      </a:srgbClr>
                    </a:gs>
                  </a:gsLst>
                  <a:path path="circle">
                    <a:fillToRect l="50000" t="50000" r="50000" b="50000"/>
                  </a:path>
                </a:gradFill>
                <a:latin typeface="BIZ UDPゴシック" panose="020B0400000000000000" pitchFamily="50" charset="-128"/>
                <a:ea typeface="BIZ UDPゴシック" panose="020B0400000000000000" pitchFamily="50" charset="-128"/>
              </a:rPr>
              <a:t>期吹田健やか年輪プランの基本方針について</a:t>
            </a:r>
          </a:p>
          <a:p>
            <a:pPr marL="0" indent="0">
              <a:buNone/>
            </a:pPr>
            <a:endParaRPr lang="ja-JP" altLang="en-US" sz="3600" b="1" spc="-250" dirty="0">
              <a:gradFill>
                <a:gsLst>
                  <a:gs pos="0">
                    <a:srgbClr val="144DA0">
                      <a:shade val="30000"/>
                      <a:satMod val="115000"/>
                    </a:srgbClr>
                  </a:gs>
                  <a:gs pos="50000">
                    <a:srgbClr val="144DA0">
                      <a:shade val="67500"/>
                      <a:satMod val="115000"/>
                    </a:srgbClr>
                  </a:gs>
                  <a:gs pos="100000">
                    <a:srgbClr val="144DA0">
                      <a:shade val="100000"/>
                      <a:satMod val="115000"/>
                    </a:srgbClr>
                  </a:gs>
                </a:gsLst>
                <a:path path="circle">
                  <a:fillToRect l="50000" t="50000" r="50000" b="50000"/>
                </a:path>
              </a:gradFill>
              <a:latin typeface="BIZ UDPゴシック" panose="020B0400000000000000" pitchFamily="50" charset="-128"/>
              <a:ea typeface="BIZ UDPゴシック" panose="020B0400000000000000" pitchFamily="50" charset="-128"/>
            </a:endParaRPr>
          </a:p>
        </p:txBody>
      </p:sp>
      <p:grpSp>
        <p:nvGrpSpPr>
          <p:cNvPr id="7" name="Group 8">
            <a:extLst>
              <a:ext uri="{FF2B5EF4-FFF2-40B4-BE49-F238E27FC236}">
                <a16:creationId xmlns:a16="http://schemas.microsoft.com/office/drawing/2014/main" id="{29E53D6D-1EC3-560D-488E-FE32302E50F8}"/>
              </a:ext>
            </a:extLst>
          </p:cNvPr>
          <p:cNvGrpSpPr/>
          <p:nvPr/>
        </p:nvGrpSpPr>
        <p:grpSpPr>
          <a:xfrm>
            <a:off x="375064" y="810453"/>
            <a:ext cx="11236679" cy="50560"/>
            <a:chOff x="0" y="0"/>
            <a:chExt cx="4274726" cy="20069"/>
          </a:xfrm>
        </p:grpSpPr>
        <p:sp>
          <p:nvSpPr>
            <p:cNvPr id="9" name="Freeform 9">
              <a:extLst>
                <a:ext uri="{FF2B5EF4-FFF2-40B4-BE49-F238E27FC236}">
                  <a16:creationId xmlns:a16="http://schemas.microsoft.com/office/drawing/2014/main" id="{F447D654-9793-5D9E-24D7-2CEFB568266F}"/>
                </a:ext>
              </a:extLst>
            </p:cNvPr>
            <p:cNvSpPr/>
            <p:nvPr/>
          </p:nvSpPr>
          <p:spPr>
            <a:xfrm>
              <a:off x="0" y="0"/>
              <a:ext cx="4274726" cy="20069"/>
            </a:xfrm>
            <a:custGeom>
              <a:avLst/>
              <a:gdLst/>
              <a:ahLst/>
              <a:cxnLst/>
              <a:rect l="l" t="t" r="r" b="b"/>
              <a:pathLst>
                <a:path w="4274726" h="20069">
                  <a:moveTo>
                    <a:pt x="10035" y="0"/>
                  </a:moveTo>
                  <a:lnTo>
                    <a:pt x="4264691" y="0"/>
                  </a:lnTo>
                  <a:cubicBezTo>
                    <a:pt x="4267353" y="0"/>
                    <a:pt x="4269905" y="1057"/>
                    <a:pt x="4271787" y="2939"/>
                  </a:cubicBezTo>
                  <a:cubicBezTo>
                    <a:pt x="4273669" y="4821"/>
                    <a:pt x="4274726" y="7373"/>
                    <a:pt x="4274726" y="10035"/>
                  </a:cubicBezTo>
                  <a:lnTo>
                    <a:pt x="4274726" y="10035"/>
                  </a:lnTo>
                  <a:cubicBezTo>
                    <a:pt x="4274726" y="12696"/>
                    <a:pt x="4273669" y="15248"/>
                    <a:pt x="4271787" y="17130"/>
                  </a:cubicBezTo>
                  <a:cubicBezTo>
                    <a:pt x="4269905" y="19012"/>
                    <a:pt x="4267353" y="20069"/>
                    <a:pt x="4264691" y="20069"/>
                  </a:cubicBezTo>
                  <a:lnTo>
                    <a:pt x="10035" y="20069"/>
                  </a:lnTo>
                  <a:cubicBezTo>
                    <a:pt x="7373" y="20069"/>
                    <a:pt x="4821" y="19012"/>
                    <a:pt x="2939" y="17130"/>
                  </a:cubicBezTo>
                  <a:cubicBezTo>
                    <a:pt x="1057" y="15248"/>
                    <a:pt x="0" y="12696"/>
                    <a:pt x="0" y="10035"/>
                  </a:cubicBezTo>
                  <a:lnTo>
                    <a:pt x="0" y="10035"/>
                  </a:lnTo>
                  <a:cubicBezTo>
                    <a:pt x="0" y="7373"/>
                    <a:pt x="1057" y="4821"/>
                    <a:pt x="2939" y="2939"/>
                  </a:cubicBezTo>
                  <a:cubicBezTo>
                    <a:pt x="4821" y="1057"/>
                    <a:pt x="7373" y="0"/>
                    <a:pt x="10035" y="0"/>
                  </a:cubicBezTo>
                  <a:close/>
                </a:path>
              </a:pathLst>
            </a:custGeom>
            <a:solidFill>
              <a:srgbClr val="144DA0"/>
            </a:solidFill>
          </p:spPr>
          <p:txBody>
            <a:bodyPr/>
            <a:lstStyle/>
            <a:p>
              <a:endParaRPr lang="ja-JP" altLang="en-US"/>
            </a:p>
          </p:txBody>
        </p:sp>
        <p:sp>
          <p:nvSpPr>
            <p:cNvPr id="10" name="TextBox 10">
              <a:extLst>
                <a:ext uri="{FF2B5EF4-FFF2-40B4-BE49-F238E27FC236}">
                  <a16:creationId xmlns:a16="http://schemas.microsoft.com/office/drawing/2014/main" id="{A9705A02-1C4E-22DB-0C4D-D65D37111E90}"/>
                </a:ext>
              </a:extLst>
            </p:cNvPr>
            <p:cNvSpPr txBox="1"/>
            <p:nvPr/>
          </p:nvSpPr>
          <p:spPr>
            <a:xfrm>
              <a:off x="0" y="-28575"/>
              <a:ext cx="4274726" cy="48644"/>
            </a:xfrm>
            <a:prstGeom prst="rect">
              <a:avLst/>
            </a:prstGeom>
          </p:spPr>
          <p:txBody>
            <a:bodyPr lIns="50800" tIns="50800" rIns="50800" bIns="50800" rtlCol="0" anchor="ctr"/>
            <a:lstStyle/>
            <a:p>
              <a:pPr algn="ctr">
                <a:lnSpc>
                  <a:spcPts val="2239"/>
                </a:lnSpc>
              </a:pPr>
              <a:endParaRPr/>
            </a:p>
          </p:txBody>
        </p:sp>
      </p:grpSp>
      <p:grpSp>
        <p:nvGrpSpPr>
          <p:cNvPr id="15" name="Group 2">
            <a:extLst>
              <a:ext uri="{FF2B5EF4-FFF2-40B4-BE49-F238E27FC236}">
                <a16:creationId xmlns:a16="http://schemas.microsoft.com/office/drawing/2014/main" id="{B6B49C15-7076-5F81-97E2-A93B6A52FBCE}"/>
              </a:ext>
            </a:extLst>
          </p:cNvPr>
          <p:cNvGrpSpPr/>
          <p:nvPr/>
        </p:nvGrpSpPr>
        <p:grpSpPr>
          <a:xfrm>
            <a:off x="11947826" y="-189000"/>
            <a:ext cx="612000" cy="7236000"/>
            <a:chOff x="0" y="0"/>
            <a:chExt cx="203606" cy="2804648"/>
          </a:xfrm>
        </p:grpSpPr>
        <p:sp>
          <p:nvSpPr>
            <p:cNvPr id="16" name="Freeform 3">
              <a:extLst>
                <a:ext uri="{FF2B5EF4-FFF2-40B4-BE49-F238E27FC236}">
                  <a16:creationId xmlns:a16="http://schemas.microsoft.com/office/drawing/2014/main" id="{C15F1F3A-5E19-E0C6-FE72-68F9E23C5CEE}"/>
                </a:ext>
              </a:extLst>
            </p:cNvPr>
            <p:cNvSpPr/>
            <p:nvPr/>
          </p:nvSpPr>
          <p:spPr>
            <a:xfrm>
              <a:off x="0" y="0"/>
              <a:ext cx="203606" cy="2804648"/>
            </a:xfrm>
            <a:custGeom>
              <a:avLst/>
              <a:gdLst/>
              <a:ahLst/>
              <a:cxnLst/>
              <a:rect l="l" t="t" r="r" b="b"/>
              <a:pathLst>
                <a:path w="203606" h="2804648">
                  <a:moveTo>
                    <a:pt x="101803" y="0"/>
                  </a:moveTo>
                  <a:lnTo>
                    <a:pt x="101803" y="0"/>
                  </a:lnTo>
                  <a:cubicBezTo>
                    <a:pt x="158028" y="0"/>
                    <a:pt x="203606" y="45579"/>
                    <a:pt x="203606" y="101803"/>
                  </a:cubicBezTo>
                  <a:lnTo>
                    <a:pt x="203606" y="2702845"/>
                  </a:lnTo>
                  <a:cubicBezTo>
                    <a:pt x="203606" y="2729844"/>
                    <a:pt x="192881" y="2755738"/>
                    <a:pt x="173789" y="2774830"/>
                  </a:cubicBezTo>
                  <a:cubicBezTo>
                    <a:pt x="154697" y="2793922"/>
                    <a:pt x="128803" y="2804648"/>
                    <a:pt x="101803" y="2804648"/>
                  </a:cubicBezTo>
                  <a:lnTo>
                    <a:pt x="101803" y="2804648"/>
                  </a:lnTo>
                  <a:cubicBezTo>
                    <a:pt x="74803" y="2804648"/>
                    <a:pt x="48909" y="2793922"/>
                    <a:pt x="29817" y="2774830"/>
                  </a:cubicBezTo>
                  <a:cubicBezTo>
                    <a:pt x="10726" y="2755738"/>
                    <a:pt x="0" y="2729844"/>
                    <a:pt x="0" y="2702845"/>
                  </a:cubicBezTo>
                  <a:lnTo>
                    <a:pt x="0" y="101803"/>
                  </a:lnTo>
                  <a:cubicBezTo>
                    <a:pt x="0" y="74803"/>
                    <a:pt x="10726" y="48909"/>
                    <a:pt x="29817" y="29817"/>
                  </a:cubicBezTo>
                  <a:cubicBezTo>
                    <a:pt x="48909" y="10726"/>
                    <a:pt x="74803" y="0"/>
                    <a:pt x="101803" y="0"/>
                  </a:cubicBezTo>
                  <a:close/>
                </a:path>
              </a:pathLst>
            </a:custGeom>
            <a:gradFill rotWithShape="1">
              <a:gsLst>
                <a:gs pos="0">
                  <a:srgbClr val="95B4E1">
                    <a:alpha val="100000"/>
                  </a:srgbClr>
                </a:gs>
                <a:gs pos="100000">
                  <a:srgbClr val="144DA0">
                    <a:alpha val="100000"/>
                  </a:srgbClr>
                </a:gs>
              </a:gsLst>
              <a:lin ang="5400000"/>
            </a:gradFill>
          </p:spPr>
          <p:txBody>
            <a:bodyPr/>
            <a:lstStyle/>
            <a:p>
              <a:endParaRPr lang="ja-JP" altLang="en-US"/>
            </a:p>
          </p:txBody>
        </p:sp>
        <p:sp>
          <p:nvSpPr>
            <p:cNvPr id="18" name="TextBox 4">
              <a:extLst>
                <a:ext uri="{FF2B5EF4-FFF2-40B4-BE49-F238E27FC236}">
                  <a16:creationId xmlns:a16="http://schemas.microsoft.com/office/drawing/2014/main" id="{FB43745D-764D-CDB6-2348-C02EE56B642C}"/>
                </a:ext>
              </a:extLst>
            </p:cNvPr>
            <p:cNvSpPr txBox="1"/>
            <p:nvPr/>
          </p:nvSpPr>
          <p:spPr>
            <a:xfrm>
              <a:off x="0" y="-28575"/>
              <a:ext cx="203606" cy="2833223"/>
            </a:xfrm>
            <a:prstGeom prst="rect">
              <a:avLst/>
            </a:prstGeom>
          </p:spPr>
          <p:txBody>
            <a:bodyPr lIns="50800" tIns="50800" rIns="50800" bIns="50800" rtlCol="0" anchor="ctr"/>
            <a:lstStyle/>
            <a:p>
              <a:pPr algn="ctr">
                <a:lnSpc>
                  <a:spcPts val="2239"/>
                </a:lnSpc>
              </a:pPr>
              <a:endParaRPr/>
            </a:p>
          </p:txBody>
        </p:sp>
      </p:grpSp>
      <p:sp>
        <p:nvSpPr>
          <p:cNvPr id="20" name="スライド番号プレースホルダー 2">
            <a:extLst>
              <a:ext uri="{FF2B5EF4-FFF2-40B4-BE49-F238E27FC236}">
                <a16:creationId xmlns:a16="http://schemas.microsoft.com/office/drawing/2014/main" id="{D9003988-3A89-2B61-92E4-E800EE663668}"/>
              </a:ext>
            </a:extLst>
          </p:cNvPr>
          <p:cNvSpPr txBox="1">
            <a:spLocks/>
          </p:cNvSpPr>
          <p:nvPr/>
        </p:nvSpPr>
        <p:spPr>
          <a:xfrm>
            <a:off x="11058318" y="6235531"/>
            <a:ext cx="7560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fld id="{F664AAB1-4DB8-4BE3-94AB-6C36B07158C8}" type="slidenum">
              <a:rPr lang="ja-JP" altLang="en-US" sz="2400" smtClean="0">
                <a:solidFill>
                  <a:schemeClr val="tx1"/>
                </a:solidFill>
                <a:latin typeface="Arial Black" panose="020B0A04020102020204" pitchFamily="34" charset="0"/>
              </a:rPr>
              <a:pPr algn="ctr"/>
              <a:t>13</a:t>
            </a:fld>
            <a:endParaRPr lang="ja-JP" altLang="en-US" sz="2400" dirty="0">
              <a:solidFill>
                <a:schemeClr val="tx1"/>
              </a:solidFill>
              <a:latin typeface="Arial Black" panose="020B0A04020102020204" pitchFamily="34" charset="0"/>
            </a:endParaRPr>
          </a:p>
        </p:txBody>
      </p:sp>
      <p:grpSp>
        <p:nvGrpSpPr>
          <p:cNvPr id="21" name="Group 15">
            <a:extLst>
              <a:ext uri="{FF2B5EF4-FFF2-40B4-BE49-F238E27FC236}">
                <a16:creationId xmlns:a16="http://schemas.microsoft.com/office/drawing/2014/main" id="{5D63BDD6-22DC-8129-89AD-31D07A17F02E}"/>
              </a:ext>
            </a:extLst>
          </p:cNvPr>
          <p:cNvGrpSpPr/>
          <p:nvPr/>
        </p:nvGrpSpPr>
        <p:grpSpPr>
          <a:xfrm>
            <a:off x="375065" y="6432608"/>
            <a:ext cx="10769156" cy="50560"/>
            <a:chOff x="0" y="0"/>
            <a:chExt cx="4274726" cy="20069"/>
          </a:xfrm>
        </p:grpSpPr>
        <p:sp>
          <p:nvSpPr>
            <p:cNvPr id="22" name="Freeform 16">
              <a:extLst>
                <a:ext uri="{FF2B5EF4-FFF2-40B4-BE49-F238E27FC236}">
                  <a16:creationId xmlns:a16="http://schemas.microsoft.com/office/drawing/2014/main" id="{C37B78D4-C956-26E9-0754-C0FC912D524F}"/>
                </a:ext>
              </a:extLst>
            </p:cNvPr>
            <p:cNvSpPr/>
            <p:nvPr/>
          </p:nvSpPr>
          <p:spPr>
            <a:xfrm>
              <a:off x="0" y="0"/>
              <a:ext cx="4274726" cy="20069"/>
            </a:xfrm>
            <a:custGeom>
              <a:avLst/>
              <a:gdLst/>
              <a:ahLst/>
              <a:cxnLst/>
              <a:rect l="l" t="t" r="r" b="b"/>
              <a:pathLst>
                <a:path w="4274726" h="20069">
                  <a:moveTo>
                    <a:pt x="10035" y="0"/>
                  </a:moveTo>
                  <a:lnTo>
                    <a:pt x="4264691" y="0"/>
                  </a:lnTo>
                  <a:cubicBezTo>
                    <a:pt x="4267353" y="0"/>
                    <a:pt x="4269905" y="1057"/>
                    <a:pt x="4271787" y="2939"/>
                  </a:cubicBezTo>
                  <a:cubicBezTo>
                    <a:pt x="4273669" y="4821"/>
                    <a:pt x="4274726" y="7373"/>
                    <a:pt x="4274726" y="10035"/>
                  </a:cubicBezTo>
                  <a:lnTo>
                    <a:pt x="4274726" y="10035"/>
                  </a:lnTo>
                  <a:cubicBezTo>
                    <a:pt x="4274726" y="12696"/>
                    <a:pt x="4273669" y="15248"/>
                    <a:pt x="4271787" y="17130"/>
                  </a:cubicBezTo>
                  <a:cubicBezTo>
                    <a:pt x="4269905" y="19012"/>
                    <a:pt x="4267353" y="20069"/>
                    <a:pt x="4264691" y="20069"/>
                  </a:cubicBezTo>
                  <a:lnTo>
                    <a:pt x="10035" y="20069"/>
                  </a:lnTo>
                  <a:cubicBezTo>
                    <a:pt x="7373" y="20069"/>
                    <a:pt x="4821" y="19012"/>
                    <a:pt x="2939" y="17130"/>
                  </a:cubicBezTo>
                  <a:cubicBezTo>
                    <a:pt x="1057" y="15248"/>
                    <a:pt x="0" y="12696"/>
                    <a:pt x="0" y="10035"/>
                  </a:cubicBezTo>
                  <a:lnTo>
                    <a:pt x="0" y="10035"/>
                  </a:lnTo>
                  <a:cubicBezTo>
                    <a:pt x="0" y="7373"/>
                    <a:pt x="1057" y="4821"/>
                    <a:pt x="2939" y="2939"/>
                  </a:cubicBezTo>
                  <a:cubicBezTo>
                    <a:pt x="4821" y="1057"/>
                    <a:pt x="7373" y="0"/>
                    <a:pt x="10035" y="0"/>
                  </a:cubicBezTo>
                  <a:close/>
                </a:path>
              </a:pathLst>
            </a:custGeom>
            <a:solidFill>
              <a:srgbClr val="03214E"/>
            </a:solidFill>
          </p:spPr>
          <p:txBody>
            <a:bodyPr/>
            <a:lstStyle/>
            <a:p>
              <a:endParaRPr lang="ja-JP" altLang="en-US"/>
            </a:p>
          </p:txBody>
        </p:sp>
        <p:sp>
          <p:nvSpPr>
            <p:cNvPr id="23" name="TextBox 17">
              <a:extLst>
                <a:ext uri="{FF2B5EF4-FFF2-40B4-BE49-F238E27FC236}">
                  <a16:creationId xmlns:a16="http://schemas.microsoft.com/office/drawing/2014/main" id="{E5373430-C338-D363-D08E-08ACF1B770F4}"/>
                </a:ext>
              </a:extLst>
            </p:cNvPr>
            <p:cNvSpPr txBox="1"/>
            <p:nvPr/>
          </p:nvSpPr>
          <p:spPr>
            <a:xfrm>
              <a:off x="0" y="-28575"/>
              <a:ext cx="4274726" cy="48644"/>
            </a:xfrm>
            <a:prstGeom prst="rect">
              <a:avLst/>
            </a:prstGeom>
          </p:spPr>
          <p:txBody>
            <a:bodyPr lIns="50800" tIns="50800" rIns="50800" bIns="50800" rtlCol="0" anchor="ctr"/>
            <a:lstStyle/>
            <a:p>
              <a:pPr algn="ctr">
                <a:lnSpc>
                  <a:spcPts val="2239"/>
                </a:lnSpc>
              </a:pPr>
              <a:endParaRPr/>
            </a:p>
          </p:txBody>
        </p:sp>
      </p:grpSp>
      <p:sp>
        <p:nvSpPr>
          <p:cNvPr id="3" name="Freeform 3">
            <a:extLst>
              <a:ext uri="{FF2B5EF4-FFF2-40B4-BE49-F238E27FC236}">
                <a16:creationId xmlns:a16="http://schemas.microsoft.com/office/drawing/2014/main" id="{90C866C6-B503-1A7C-0D32-D21CBC6E7526}"/>
              </a:ext>
            </a:extLst>
          </p:cNvPr>
          <p:cNvSpPr/>
          <p:nvPr/>
        </p:nvSpPr>
        <p:spPr>
          <a:xfrm>
            <a:off x="-420300" y="-189000"/>
            <a:ext cx="612000" cy="7236000"/>
          </a:xfrm>
          <a:custGeom>
            <a:avLst/>
            <a:gdLst/>
            <a:ahLst/>
            <a:cxnLst/>
            <a:rect l="l" t="t" r="r" b="b"/>
            <a:pathLst>
              <a:path w="203606" h="2804648">
                <a:moveTo>
                  <a:pt x="101803" y="0"/>
                </a:moveTo>
                <a:lnTo>
                  <a:pt x="101803" y="0"/>
                </a:lnTo>
                <a:cubicBezTo>
                  <a:pt x="158028" y="0"/>
                  <a:pt x="203606" y="45579"/>
                  <a:pt x="203606" y="101803"/>
                </a:cubicBezTo>
                <a:lnTo>
                  <a:pt x="203606" y="2702845"/>
                </a:lnTo>
                <a:cubicBezTo>
                  <a:pt x="203606" y="2729844"/>
                  <a:pt x="192881" y="2755738"/>
                  <a:pt x="173789" y="2774830"/>
                </a:cubicBezTo>
                <a:cubicBezTo>
                  <a:pt x="154697" y="2793922"/>
                  <a:pt x="128803" y="2804648"/>
                  <a:pt x="101803" y="2804648"/>
                </a:cubicBezTo>
                <a:lnTo>
                  <a:pt x="101803" y="2804648"/>
                </a:lnTo>
                <a:cubicBezTo>
                  <a:pt x="74803" y="2804648"/>
                  <a:pt x="48909" y="2793922"/>
                  <a:pt x="29817" y="2774830"/>
                </a:cubicBezTo>
                <a:cubicBezTo>
                  <a:pt x="10726" y="2755738"/>
                  <a:pt x="0" y="2729844"/>
                  <a:pt x="0" y="2702845"/>
                </a:cubicBezTo>
                <a:lnTo>
                  <a:pt x="0" y="101803"/>
                </a:lnTo>
                <a:cubicBezTo>
                  <a:pt x="0" y="74803"/>
                  <a:pt x="10726" y="48909"/>
                  <a:pt x="29817" y="29817"/>
                </a:cubicBezTo>
                <a:cubicBezTo>
                  <a:pt x="48909" y="10726"/>
                  <a:pt x="74803" y="0"/>
                  <a:pt x="101803" y="0"/>
                </a:cubicBezTo>
                <a:close/>
              </a:path>
            </a:pathLst>
          </a:custGeom>
          <a:gradFill rotWithShape="1">
            <a:gsLst>
              <a:gs pos="0">
                <a:srgbClr val="95B4E1">
                  <a:alpha val="100000"/>
                </a:srgbClr>
              </a:gs>
              <a:gs pos="100000">
                <a:srgbClr val="144DA0">
                  <a:alpha val="100000"/>
                </a:srgbClr>
              </a:gs>
            </a:gsLst>
            <a:lin ang="5400000"/>
          </a:gradFill>
        </p:spPr>
        <p:txBody>
          <a:bodyPr/>
          <a:lstStyle/>
          <a:p>
            <a:endParaRPr lang="ja-JP" altLang="en-US"/>
          </a:p>
        </p:txBody>
      </p:sp>
      <p:pic>
        <p:nvPicPr>
          <p:cNvPr id="11" name="図 10">
            <a:extLst>
              <a:ext uri="{FF2B5EF4-FFF2-40B4-BE49-F238E27FC236}">
                <a16:creationId xmlns:a16="http://schemas.microsoft.com/office/drawing/2014/main" id="{23DC5756-C128-2BE7-11B2-97B30A021FDA}"/>
              </a:ext>
            </a:extLst>
          </p:cNvPr>
          <p:cNvPicPr>
            <a:picLocks noChangeAspect="1"/>
          </p:cNvPicPr>
          <p:nvPr/>
        </p:nvPicPr>
        <p:blipFill>
          <a:blip r:embed="rId2"/>
          <a:srcRect b="4079"/>
          <a:stretch/>
        </p:blipFill>
        <p:spPr>
          <a:xfrm>
            <a:off x="1522841" y="1310928"/>
            <a:ext cx="8941124" cy="5107165"/>
          </a:xfrm>
          <a:prstGeom prst="rect">
            <a:avLst/>
          </a:prstGeom>
        </p:spPr>
      </p:pic>
      <p:sp>
        <p:nvSpPr>
          <p:cNvPr id="6" name="正方形/長方形 5">
            <a:extLst>
              <a:ext uri="{FF2B5EF4-FFF2-40B4-BE49-F238E27FC236}">
                <a16:creationId xmlns:a16="http://schemas.microsoft.com/office/drawing/2014/main" id="{923EEE35-3D2D-EA64-59E8-E8F3136F47C5}"/>
              </a:ext>
            </a:extLst>
          </p:cNvPr>
          <p:cNvSpPr/>
          <p:nvPr/>
        </p:nvSpPr>
        <p:spPr>
          <a:xfrm>
            <a:off x="510892" y="813218"/>
            <a:ext cx="6481261" cy="461665"/>
          </a:xfrm>
          <a:prstGeom prst="rect">
            <a:avLst/>
          </a:prstGeom>
          <a:noFill/>
        </p:spPr>
        <p:txBody>
          <a:bodyPr wrap="none" lIns="91440" tIns="45720" rIns="91440" bIns="45720">
            <a:spAutoFit/>
          </a:bodyPr>
          <a:lstStyle/>
          <a:p>
            <a:r>
              <a:rPr lang="ja-JP" altLang="en-US" sz="2400" b="1" u="sng" dirty="0">
                <a:ln w="0"/>
                <a:solidFill>
                  <a:srgbClr val="144DA0"/>
                </a:solidFill>
                <a:latin typeface="BIZ UDPゴシック" panose="020B0400000000000000" pitchFamily="50" charset="-128"/>
                <a:ea typeface="BIZ UDPゴシック" panose="020B0400000000000000" pitchFamily="50" charset="-128"/>
                <a:cs typeface="Flatory Sans SemiCondensed Bold" panose="020B0600070205080204" charset="-34"/>
              </a:rPr>
              <a:t>基本指針について（厚生労働省より、一部抜粋）</a:t>
            </a:r>
            <a:endParaRPr lang="ja-JP" altLang="ja-JP" sz="2400" u="sng" dirty="0">
              <a:solidFill>
                <a:srgbClr val="144DA0"/>
              </a:solidFill>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96016743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四角形吹き出し 7"/>
          <p:cNvSpPr/>
          <p:nvPr/>
        </p:nvSpPr>
        <p:spPr>
          <a:xfrm>
            <a:off x="647150" y="1518458"/>
            <a:ext cx="10497071" cy="878129"/>
          </a:xfrm>
          <a:prstGeom prst="wedgeRectCallout">
            <a:avLst>
              <a:gd name="adj1" fmla="val 19677"/>
              <a:gd name="adj2" fmla="val 109330"/>
            </a:avLst>
          </a:prstGeom>
          <a:noFill/>
          <a:ln>
            <a:noFill/>
          </a:ln>
        </p:spPr>
        <p:style>
          <a:lnRef idx="2">
            <a:schemeClr val="accent6"/>
          </a:lnRef>
          <a:fillRef idx="1">
            <a:schemeClr val="lt1"/>
          </a:fillRef>
          <a:effectRef idx="0">
            <a:schemeClr val="accent6"/>
          </a:effectRef>
          <a:fontRef idx="minor">
            <a:schemeClr val="dk1"/>
          </a:fontRef>
        </p:style>
        <p:txBody>
          <a:bodyPr rtlCol="0" anchor="t"/>
          <a:lstStyle/>
          <a:p>
            <a:endParaRPr lang="ja-JP" altLang="ja-JP" sz="1600" dirty="0">
              <a:latin typeface="Source Han Sans JP Bold" panose="020B0600070205080204" charset="-128"/>
              <a:ea typeface="Source Han Sans JP Bold" panose="020B0600070205080204" charset="-128"/>
            </a:endParaRPr>
          </a:p>
        </p:txBody>
      </p:sp>
      <p:sp>
        <p:nvSpPr>
          <p:cNvPr id="17" name="四角形吹き出し 16"/>
          <p:cNvSpPr/>
          <p:nvPr/>
        </p:nvSpPr>
        <p:spPr>
          <a:xfrm>
            <a:off x="803605" y="4195175"/>
            <a:ext cx="6373090" cy="1259739"/>
          </a:xfrm>
          <a:prstGeom prst="wedgeRectCallout">
            <a:avLst>
              <a:gd name="adj1" fmla="val 18248"/>
              <a:gd name="adj2" fmla="val 33593"/>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nSpc>
                <a:spcPct val="150000"/>
              </a:lnSpc>
            </a:pPr>
            <a:endParaRPr lang="en-US" altLang="ja-JP" sz="2000" b="1" dirty="0">
              <a:solidFill>
                <a:schemeClr val="tx1"/>
              </a:solidFill>
              <a:latin typeface="Source Han Sans JP Bold" panose="020B0600070205080204" charset="-128"/>
              <a:ea typeface="Source Han Sans JP Bold" panose="020B0600070205080204" charset="-128"/>
            </a:endParaRPr>
          </a:p>
        </p:txBody>
      </p:sp>
      <p:sp>
        <p:nvSpPr>
          <p:cNvPr id="5" name="サブタイトル 2">
            <a:extLst>
              <a:ext uri="{FF2B5EF4-FFF2-40B4-BE49-F238E27FC236}">
                <a16:creationId xmlns:a16="http://schemas.microsoft.com/office/drawing/2014/main" id="{CD3F86C9-26FA-E14E-8BDC-F36CA426198F}"/>
              </a:ext>
            </a:extLst>
          </p:cNvPr>
          <p:cNvSpPr txBox="1">
            <a:spLocks/>
          </p:cNvSpPr>
          <p:nvPr/>
        </p:nvSpPr>
        <p:spPr>
          <a:xfrm>
            <a:off x="365217" y="509454"/>
            <a:ext cx="11060935" cy="522301"/>
          </a:xfrm>
          <a:prstGeom prst="rect">
            <a:avLst/>
          </a:prstGeom>
          <a:ln>
            <a:noFill/>
          </a:ln>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ja-JP" altLang="en-US" sz="3600" b="1" spc="-250" dirty="0">
                <a:gradFill>
                  <a:gsLst>
                    <a:gs pos="0">
                      <a:srgbClr val="144DA0">
                        <a:shade val="30000"/>
                        <a:satMod val="115000"/>
                      </a:srgbClr>
                    </a:gs>
                    <a:gs pos="50000">
                      <a:srgbClr val="144DA0">
                        <a:shade val="67500"/>
                        <a:satMod val="115000"/>
                      </a:srgbClr>
                    </a:gs>
                    <a:gs pos="100000">
                      <a:srgbClr val="144DA0">
                        <a:shade val="100000"/>
                        <a:satMod val="115000"/>
                      </a:srgbClr>
                    </a:gs>
                  </a:gsLst>
                  <a:path path="circle">
                    <a:fillToRect l="50000" t="50000" r="50000" b="50000"/>
                  </a:path>
                </a:gradFill>
                <a:latin typeface="BIZ UDPゴシック" panose="020B0400000000000000" pitchFamily="50" charset="-128"/>
                <a:ea typeface="BIZ UDPゴシック" panose="020B0400000000000000" pitchFamily="50" charset="-128"/>
              </a:rPr>
              <a:t>第</a:t>
            </a:r>
            <a:r>
              <a:rPr lang="en-US" altLang="ja-JP" sz="3600" b="1" spc="-250" dirty="0">
                <a:gradFill>
                  <a:gsLst>
                    <a:gs pos="0">
                      <a:srgbClr val="144DA0">
                        <a:shade val="30000"/>
                        <a:satMod val="115000"/>
                      </a:srgbClr>
                    </a:gs>
                    <a:gs pos="50000">
                      <a:srgbClr val="144DA0">
                        <a:shade val="67500"/>
                        <a:satMod val="115000"/>
                      </a:srgbClr>
                    </a:gs>
                    <a:gs pos="100000">
                      <a:srgbClr val="144DA0">
                        <a:shade val="100000"/>
                        <a:satMod val="115000"/>
                      </a:srgbClr>
                    </a:gs>
                  </a:gsLst>
                  <a:path path="circle">
                    <a:fillToRect l="50000" t="50000" r="50000" b="50000"/>
                  </a:path>
                </a:gradFill>
                <a:latin typeface="BIZ UDPゴシック" panose="020B0400000000000000" pitchFamily="50" charset="-128"/>
                <a:ea typeface="BIZ UDPゴシック" panose="020B0400000000000000" pitchFamily="50" charset="-128"/>
              </a:rPr>
              <a:t>10</a:t>
            </a:r>
            <a:r>
              <a:rPr lang="ja-JP" altLang="en-US" sz="3600" b="1" spc="-250" dirty="0">
                <a:gradFill>
                  <a:gsLst>
                    <a:gs pos="0">
                      <a:srgbClr val="144DA0">
                        <a:shade val="30000"/>
                        <a:satMod val="115000"/>
                      </a:srgbClr>
                    </a:gs>
                    <a:gs pos="50000">
                      <a:srgbClr val="144DA0">
                        <a:shade val="67500"/>
                        <a:satMod val="115000"/>
                      </a:srgbClr>
                    </a:gs>
                    <a:gs pos="100000">
                      <a:srgbClr val="144DA0">
                        <a:shade val="100000"/>
                        <a:satMod val="115000"/>
                      </a:srgbClr>
                    </a:gs>
                  </a:gsLst>
                  <a:path path="circle">
                    <a:fillToRect l="50000" t="50000" r="50000" b="50000"/>
                  </a:path>
                </a:gradFill>
                <a:latin typeface="BIZ UDPゴシック" panose="020B0400000000000000" pitchFamily="50" charset="-128"/>
                <a:ea typeface="BIZ UDPゴシック" panose="020B0400000000000000" pitchFamily="50" charset="-128"/>
              </a:rPr>
              <a:t>期吹田健やか年輪プランの基本方針について</a:t>
            </a:r>
          </a:p>
          <a:p>
            <a:pPr marL="0" indent="0">
              <a:buNone/>
            </a:pPr>
            <a:endParaRPr lang="ja-JP" altLang="en-US" sz="3600" b="1" spc="-250" dirty="0">
              <a:gradFill>
                <a:gsLst>
                  <a:gs pos="0">
                    <a:srgbClr val="144DA0">
                      <a:shade val="30000"/>
                      <a:satMod val="115000"/>
                    </a:srgbClr>
                  </a:gs>
                  <a:gs pos="50000">
                    <a:srgbClr val="144DA0">
                      <a:shade val="67500"/>
                      <a:satMod val="115000"/>
                    </a:srgbClr>
                  </a:gs>
                  <a:gs pos="100000">
                    <a:srgbClr val="144DA0">
                      <a:shade val="100000"/>
                      <a:satMod val="115000"/>
                    </a:srgbClr>
                  </a:gs>
                </a:gsLst>
                <a:path path="circle">
                  <a:fillToRect l="50000" t="50000" r="50000" b="50000"/>
                </a:path>
              </a:gradFill>
              <a:latin typeface="BIZ UDPゴシック" panose="020B0400000000000000" pitchFamily="50" charset="-128"/>
              <a:ea typeface="BIZ UDPゴシック" panose="020B0400000000000000" pitchFamily="50" charset="-128"/>
            </a:endParaRPr>
          </a:p>
        </p:txBody>
      </p:sp>
      <p:grpSp>
        <p:nvGrpSpPr>
          <p:cNvPr id="7" name="Group 8">
            <a:extLst>
              <a:ext uri="{FF2B5EF4-FFF2-40B4-BE49-F238E27FC236}">
                <a16:creationId xmlns:a16="http://schemas.microsoft.com/office/drawing/2014/main" id="{29E53D6D-1EC3-560D-488E-FE32302E50F8}"/>
              </a:ext>
            </a:extLst>
          </p:cNvPr>
          <p:cNvGrpSpPr/>
          <p:nvPr/>
        </p:nvGrpSpPr>
        <p:grpSpPr>
          <a:xfrm>
            <a:off x="375064" y="810453"/>
            <a:ext cx="11236679" cy="50560"/>
            <a:chOff x="0" y="0"/>
            <a:chExt cx="4274726" cy="20069"/>
          </a:xfrm>
        </p:grpSpPr>
        <p:sp>
          <p:nvSpPr>
            <p:cNvPr id="9" name="Freeform 9">
              <a:extLst>
                <a:ext uri="{FF2B5EF4-FFF2-40B4-BE49-F238E27FC236}">
                  <a16:creationId xmlns:a16="http://schemas.microsoft.com/office/drawing/2014/main" id="{F447D654-9793-5D9E-24D7-2CEFB568266F}"/>
                </a:ext>
              </a:extLst>
            </p:cNvPr>
            <p:cNvSpPr/>
            <p:nvPr/>
          </p:nvSpPr>
          <p:spPr>
            <a:xfrm>
              <a:off x="0" y="0"/>
              <a:ext cx="4274726" cy="20069"/>
            </a:xfrm>
            <a:custGeom>
              <a:avLst/>
              <a:gdLst/>
              <a:ahLst/>
              <a:cxnLst/>
              <a:rect l="l" t="t" r="r" b="b"/>
              <a:pathLst>
                <a:path w="4274726" h="20069">
                  <a:moveTo>
                    <a:pt x="10035" y="0"/>
                  </a:moveTo>
                  <a:lnTo>
                    <a:pt x="4264691" y="0"/>
                  </a:lnTo>
                  <a:cubicBezTo>
                    <a:pt x="4267353" y="0"/>
                    <a:pt x="4269905" y="1057"/>
                    <a:pt x="4271787" y="2939"/>
                  </a:cubicBezTo>
                  <a:cubicBezTo>
                    <a:pt x="4273669" y="4821"/>
                    <a:pt x="4274726" y="7373"/>
                    <a:pt x="4274726" y="10035"/>
                  </a:cubicBezTo>
                  <a:lnTo>
                    <a:pt x="4274726" y="10035"/>
                  </a:lnTo>
                  <a:cubicBezTo>
                    <a:pt x="4274726" y="12696"/>
                    <a:pt x="4273669" y="15248"/>
                    <a:pt x="4271787" y="17130"/>
                  </a:cubicBezTo>
                  <a:cubicBezTo>
                    <a:pt x="4269905" y="19012"/>
                    <a:pt x="4267353" y="20069"/>
                    <a:pt x="4264691" y="20069"/>
                  </a:cubicBezTo>
                  <a:lnTo>
                    <a:pt x="10035" y="20069"/>
                  </a:lnTo>
                  <a:cubicBezTo>
                    <a:pt x="7373" y="20069"/>
                    <a:pt x="4821" y="19012"/>
                    <a:pt x="2939" y="17130"/>
                  </a:cubicBezTo>
                  <a:cubicBezTo>
                    <a:pt x="1057" y="15248"/>
                    <a:pt x="0" y="12696"/>
                    <a:pt x="0" y="10035"/>
                  </a:cubicBezTo>
                  <a:lnTo>
                    <a:pt x="0" y="10035"/>
                  </a:lnTo>
                  <a:cubicBezTo>
                    <a:pt x="0" y="7373"/>
                    <a:pt x="1057" y="4821"/>
                    <a:pt x="2939" y="2939"/>
                  </a:cubicBezTo>
                  <a:cubicBezTo>
                    <a:pt x="4821" y="1057"/>
                    <a:pt x="7373" y="0"/>
                    <a:pt x="10035" y="0"/>
                  </a:cubicBezTo>
                  <a:close/>
                </a:path>
              </a:pathLst>
            </a:custGeom>
            <a:solidFill>
              <a:srgbClr val="144DA0"/>
            </a:solidFill>
          </p:spPr>
          <p:txBody>
            <a:bodyPr/>
            <a:lstStyle/>
            <a:p>
              <a:endParaRPr lang="ja-JP" altLang="en-US"/>
            </a:p>
          </p:txBody>
        </p:sp>
        <p:sp>
          <p:nvSpPr>
            <p:cNvPr id="10" name="TextBox 10">
              <a:extLst>
                <a:ext uri="{FF2B5EF4-FFF2-40B4-BE49-F238E27FC236}">
                  <a16:creationId xmlns:a16="http://schemas.microsoft.com/office/drawing/2014/main" id="{A9705A02-1C4E-22DB-0C4D-D65D37111E90}"/>
                </a:ext>
              </a:extLst>
            </p:cNvPr>
            <p:cNvSpPr txBox="1"/>
            <p:nvPr/>
          </p:nvSpPr>
          <p:spPr>
            <a:xfrm>
              <a:off x="0" y="-28575"/>
              <a:ext cx="4274726" cy="48644"/>
            </a:xfrm>
            <a:prstGeom prst="rect">
              <a:avLst/>
            </a:prstGeom>
          </p:spPr>
          <p:txBody>
            <a:bodyPr lIns="50800" tIns="50800" rIns="50800" bIns="50800" rtlCol="0" anchor="ctr"/>
            <a:lstStyle/>
            <a:p>
              <a:pPr algn="ctr">
                <a:lnSpc>
                  <a:spcPts val="2239"/>
                </a:lnSpc>
              </a:pPr>
              <a:endParaRPr/>
            </a:p>
          </p:txBody>
        </p:sp>
      </p:grpSp>
      <p:grpSp>
        <p:nvGrpSpPr>
          <p:cNvPr id="15" name="Group 2">
            <a:extLst>
              <a:ext uri="{FF2B5EF4-FFF2-40B4-BE49-F238E27FC236}">
                <a16:creationId xmlns:a16="http://schemas.microsoft.com/office/drawing/2014/main" id="{B6B49C15-7076-5F81-97E2-A93B6A52FBCE}"/>
              </a:ext>
            </a:extLst>
          </p:cNvPr>
          <p:cNvGrpSpPr/>
          <p:nvPr/>
        </p:nvGrpSpPr>
        <p:grpSpPr>
          <a:xfrm>
            <a:off x="11947826" y="-189000"/>
            <a:ext cx="612000" cy="7236000"/>
            <a:chOff x="0" y="0"/>
            <a:chExt cx="203606" cy="2804648"/>
          </a:xfrm>
        </p:grpSpPr>
        <p:sp>
          <p:nvSpPr>
            <p:cNvPr id="16" name="Freeform 3">
              <a:extLst>
                <a:ext uri="{FF2B5EF4-FFF2-40B4-BE49-F238E27FC236}">
                  <a16:creationId xmlns:a16="http://schemas.microsoft.com/office/drawing/2014/main" id="{C15F1F3A-5E19-E0C6-FE72-68F9E23C5CEE}"/>
                </a:ext>
              </a:extLst>
            </p:cNvPr>
            <p:cNvSpPr/>
            <p:nvPr/>
          </p:nvSpPr>
          <p:spPr>
            <a:xfrm>
              <a:off x="0" y="0"/>
              <a:ext cx="203606" cy="2804648"/>
            </a:xfrm>
            <a:custGeom>
              <a:avLst/>
              <a:gdLst/>
              <a:ahLst/>
              <a:cxnLst/>
              <a:rect l="l" t="t" r="r" b="b"/>
              <a:pathLst>
                <a:path w="203606" h="2804648">
                  <a:moveTo>
                    <a:pt x="101803" y="0"/>
                  </a:moveTo>
                  <a:lnTo>
                    <a:pt x="101803" y="0"/>
                  </a:lnTo>
                  <a:cubicBezTo>
                    <a:pt x="158028" y="0"/>
                    <a:pt x="203606" y="45579"/>
                    <a:pt x="203606" y="101803"/>
                  </a:cubicBezTo>
                  <a:lnTo>
                    <a:pt x="203606" y="2702845"/>
                  </a:lnTo>
                  <a:cubicBezTo>
                    <a:pt x="203606" y="2729844"/>
                    <a:pt x="192881" y="2755738"/>
                    <a:pt x="173789" y="2774830"/>
                  </a:cubicBezTo>
                  <a:cubicBezTo>
                    <a:pt x="154697" y="2793922"/>
                    <a:pt x="128803" y="2804648"/>
                    <a:pt x="101803" y="2804648"/>
                  </a:cubicBezTo>
                  <a:lnTo>
                    <a:pt x="101803" y="2804648"/>
                  </a:lnTo>
                  <a:cubicBezTo>
                    <a:pt x="74803" y="2804648"/>
                    <a:pt x="48909" y="2793922"/>
                    <a:pt x="29817" y="2774830"/>
                  </a:cubicBezTo>
                  <a:cubicBezTo>
                    <a:pt x="10726" y="2755738"/>
                    <a:pt x="0" y="2729844"/>
                    <a:pt x="0" y="2702845"/>
                  </a:cubicBezTo>
                  <a:lnTo>
                    <a:pt x="0" y="101803"/>
                  </a:lnTo>
                  <a:cubicBezTo>
                    <a:pt x="0" y="74803"/>
                    <a:pt x="10726" y="48909"/>
                    <a:pt x="29817" y="29817"/>
                  </a:cubicBezTo>
                  <a:cubicBezTo>
                    <a:pt x="48909" y="10726"/>
                    <a:pt x="74803" y="0"/>
                    <a:pt x="101803" y="0"/>
                  </a:cubicBezTo>
                  <a:close/>
                </a:path>
              </a:pathLst>
            </a:custGeom>
            <a:gradFill rotWithShape="1">
              <a:gsLst>
                <a:gs pos="0">
                  <a:srgbClr val="95B4E1">
                    <a:alpha val="100000"/>
                  </a:srgbClr>
                </a:gs>
                <a:gs pos="100000">
                  <a:srgbClr val="144DA0">
                    <a:alpha val="100000"/>
                  </a:srgbClr>
                </a:gs>
              </a:gsLst>
              <a:lin ang="5400000"/>
            </a:gradFill>
          </p:spPr>
          <p:txBody>
            <a:bodyPr/>
            <a:lstStyle/>
            <a:p>
              <a:endParaRPr lang="ja-JP" altLang="en-US"/>
            </a:p>
          </p:txBody>
        </p:sp>
        <p:sp>
          <p:nvSpPr>
            <p:cNvPr id="18" name="TextBox 4">
              <a:extLst>
                <a:ext uri="{FF2B5EF4-FFF2-40B4-BE49-F238E27FC236}">
                  <a16:creationId xmlns:a16="http://schemas.microsoft.com/office/drawing/2014/main" id="{FB43745D-764D-CDB6-2348-C02EE56B642C}"/>
                </a:ext>
              </a:extLst>
            </p:cNvPr>
            <p:cNvSpPr txBox="1"/>
            <p:nvPr/>
          </p:nvSpPr>
          <p:spPr>
            <a:xfrm>
              <a:off x="0" y="-28575"/>
              <a:ext cx="203606" cy="2833223"/>
            </a:xfrm>
            <a:prstGeom prst="rect">
              <a:avLst/>
            </a:prstGeom>
          </p:spPr>
          <p:txBody>
            <a:bodyPr lIns="50800" tIns="50800" rIns="50800" bIns="50800" rtlCol="0" anchor="ctr"/>
            <a:lstStyle/>
            <a:p>
              <a:pPr algn="ctr">
                <a:lnSpc>
                  <a:spcPts val="2239"/>
                </a:lnSpc>
              </a:pPr>
              <a:endParaRPr/>
            </a:p>
          </p:txBody>
        </p:sp>
      </p:grpSp>
      <p:sp>
        <p:nvSpPr>
          <p:cNvPr id="20" name="スライド番号プレースホルダー 2">
            <a:extLst>
              <a:ext uri="{FF2B5EF4-FFF2-40B4-BE49-F238E27FC236}">
                <a16:creationId xmlns:a16="http://schemas.microsoft.com/office/drawing/2014/main" id="{D9003988-3A89-2B61-92E4-E800EE663668}"/>
              </a:ext>
            </a:extLst>
          </p:cNvPr>
          <p:cNvSpPr txBox="1">
            <a:spLocks/>
          </p:cNvSpPr>
          <p:nvPr/>
        </p:nvSpPr>
        <p:spPr>
          <a:xfrm>
            <a:off x="11058318" y="6235531"/>
            <a:ext cx="7560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fld id="{F664AAB1-4DB8-4BE3-94AB-6C36B07158C8}" type="slidenum">
              <a:rPr lang="ja-JP" altLang="en-US" sz="2400" smtClean="0">
                <a:solidFill>
                  <a:schemeClr val="tx1"/>
                </a:solidFill>
                <a:latin typeface="Arial Black" panose="020B0A04020102020204" pitchFamily="34" charset="0"/>
              </a:rPr>
              <a:pPr algn="ctr"/>
              <a:t>14</a:t>
            </a:fld>
            <a:endParaRPr lang="ja-JP" altLang="en-US" sz="2400" dirty="0">
              <a:solidFill>
                <a:schemeClr val="tx1"/>
              </a:solidFill>
              <a:latin typeface="Arial Black" panose="020B0A04020102020204" pitchFamily="34" charset="0"/>
            </a:endParaRPr>
          </a:p>
        </p:txBody>
      </p:sp>
      <p:grpSp>
        <p:nvGrpSpPr>
          <p:cNvPr id="21" name="Group 15">
            <a:extLst>
              <a:ext uri="{FF2B5EF4-FFF2-40B4-BE49-F238E27FC236}">
                <a16:creationId xmlns:a16="http://schemas.microsoft.com/office/drawing/2014/main" id="{5D63BDD6-22DC-8129-89AD-31D07A17F02E}"/>
              </a:ext>
            </a:extLst>
          </p:cNvPr>
          <p:cNvGrpSpPr/>
          <p:nvPr/>
        </p:nvGrpSpPr>
        <p:grpSpPr>
          <a:xfrm>
            <a:off x="375065" y="6432608"/>
            <a:ext cx="10769156" cy="50560"/>
            <a:chOff x="0" y="0"/>
            <a:chExt cx="4274726" cy="20069"/>
          </a:xfrm>
        </p:grpSpPr>
        <p:sp>
          <p:nvSpPr>
            <p:cNvPr id="22" name="Freeform 16">
              <a:extLst>
                <a:ext uri="{FF2B5EF4-FFF2-40B4-BE49-F238E27FC236}">
                  <a16:creationId xmlns:a16="http://schemas.microsoft.com/office/drawing/2014/main" id="{C37B78D4-C956-26E9-0754-C0FC912D524F}"/>
                </a:ext>
              </a:extLst>
            </p:cNvPr>
            <p:cNvSpPr/>
            <p:nvPr/>
          </p:nvSpPr>
          <p:spPr>
            <a:xfrm>
              <a:off x="0" y="0"/>
              <a:ext cx="4274726" cy="20069"/>
            </a:xfrm>
            <a:custGeom>
              <a:avLst/>
              <a:gdLst/>
              <a:ahLst/>
              <a:cxnLst/>
              <a:rect l="l" t="t" r="r" b="b"/>
              <a:pathLst>
                <a:path w="4274726" h="20069">
                  <a:moveTo>
                    <a:pt x="10035" y="0"/>
                  </a:moveTo>
                  <a:lnTo>
                    <a:pt x="4264691" y="0"/>
                  </a:lnTo>
                  <a:cubicBezTo>
                    <a:pt x="4267353" y="0"/>
                    <a:pt x="4269905" y="1057"/>
                    <a:pt x="4271787" y="2939"/>
                  </a:cubicBezTo>
                  <a:cubicBezTo>
                    <a:pt x="4273669" y="4821"/>
                    <a:pt x="4274726" y="7373"/>
                    <a:pt x="4274726" y="10035"/>
                  </a:cubicBezTo>
                  <a:lnTo>
                    <a:pt x="4274726" y="10035"/>
                  </a:lnTo>
                  <a:cubicBezTo>
                    <a:pt x="4274726" y="12696"/>
                    <a:pt x="4273669" y="15248"/>
                    <a:pt x="4271787" y="17130"/>
                  </a:cubicBezTo>
                  <a:cubicBezTo>
                    <a:pt x="4269905" y="19012"/>
                    <a:pt x="4267353" y="20069"/>
                    <a:pt x="4264691" y="20069"/>
                  </a:cubicBezTo>
                  <a:lnTo>
                    <a:pt x="10035" y="20069"/>
                  </a:lnTo>
                  <a:cubicBezTo>
                    <a:pt x="7373" y="20069"/>
                    <a:pt x="4821" y="19012"/>
                    <a:pt x="2939" y="17130"/>
                  </a:cubicBezTo>
                  <a:cubicBezTo>
                    <a:pt x="1057" y="15248"/>
                    <a:pt x="0" y="12696"/>
                    <a:pt x="0" y="10035"/>
                  </a:cubicBezTo>
                  <a:lnTo>
                    <a:pt x="0" y="10035"/>
                  </a:lnTo>
                  <a:cubicBezTo>
                    <a:pt x="0" y="7373"/>
                    <a:pt x="1057" y="4821"/>
                    <a:pt x="2939" y="2939"/>
                  </a:cubicBezTo>
                  <a:cubicBezTo>
                    <a:pt x="4821" y="1057"/>
                    <a:pt x="7373" y="0"/>
                    <a:pt x="10035" y="0"/>
                  </a:cubicBezTo>
                  <a:close/>
                </a:path>
              </a:pathLst>
            </a:custGeom>
            <a:solidFill>
              <a:srgbClr val="03214E"/>
            </a:solidFill>
          </p:spPr>
          <p:txBody>
            <a:bodyPr/>
            <a:lstStyle/>
            <a:p>
              <a:endParaRPr lang="ja-JP" altLang="en-US"/>
            </a:p>
          </p:txBody>
        </p:sp>
        <p:sp>
          <p:nvSpPr>
            <p:cNvPr id="23" name="TextBox 17">
              <a:extLst>
                <a:ext uri="{FF2B5EF4-FFF2-40B4-BE49-F238E27FC236}">
                  <a16:creationId xmlns:a16="http://schemas.microsoft.com/office/drawing/2014/main" id="{E5373430-C338-D363-D08E-08ACF1B770F4}"/>
                </a:ext>
              </a:extLst>
            </p:cNvPr>
            <p:cNvSpPr txBox="1"/>
            <p:nvPr/>
          </p:nvSpPr>
          <p:spPr>
            <a:xfrm>
              <a:off x="0" y="-28575"/>
              <a:ext cx="4274726" cy="48644"/>
            </a:xfrm>
            <a:prstGeom prst="rect">
              <a:avLst/>
            </a:prstGeom>
          </p:spPr>
          <p:txBody>
            <a:bodyPr lIns="50800" tIns="50800" rIns="50800" bIns="50800" rtlCol="0" anchor="ctr"/>
            <a:lstStyle/>
            <a:p>
              <a:pPr algn="ctr">
                <a:lnSpc>
                  <a:spcPts val="2239"/>
                </a:lnSpc>
              </a:pPr>
              <a:endParaRPr/>
            </a:p>
          </p:txBody>
        </p:sp>
      </p:grpSp>
      <p:sp>
        <p:nvSpPr>
          <p:cNvPr id="3" name="Freeform 3">
            <a:extLst>
              <a:ext uri="{FF2B5EF4-FFF2-40B4-BE49-F238E27FC236}">
                <a16:creationId xmlns:a16="http://schemas.microsoft.com/office/drawing/2014/main" id="{90C866C6-B503-1A7C-0D32-D21CBC6E7526}"/>
              </a:ext>
            </a:extLst>
          </p:cNvPr>
          <p:cNvSpPr/>
          <p:nvPr/>
        </p:nvSpPr>
        <p:spPr>
          <a:xfrm>
            <a:off x="-420300" y="-189000"/>
            <a:ext cx="612000" cy="7236000"/>
          </a:xfrm>
          <a:custGeom>
            <a:avLst/>
            <a:gdLst/>
            <a:ahLst/>
            <a:cxnLst/>
            <a:rect l="l" t="t" r="r" b="b"/>
            <a:pathLst>
              <a:path w="203606" h="2804648">
                <a:moveTo>
                  <a:pt x="101803" y="0"/>
                </a:moveTo>
                <a:lnTo>
                  <a:pt x="101803" y="0"/>
                </a:lnTo>
                <a:cubicBezTo>
                  <a:pt x="158028" y="0"/>
                  <a:pt x="203606" y="45579"/>
                  <a:pt x="203606" y="101803"/>
                </a:cubicBezTo>
                <a:lnTo>
                  <a:pt x="203606" y="2702845"/>
                </a:lnTo>
                <a:cubicBezTo>
                  <a:pt x="203606" y="2729844"/>
                  <a:pt x="192881" y="2755738"/>
                  <a:pt x="173789" y="2774830"/>
                </a:cubicBezTo>
                <a:cubicBezTo>
                  <a:pt x="154697" y="2793922"/>
                  <a:pt x="128803" y="2804648"/>
                  <a:pt x="101803" y="2804648"/>
                </a:cubicBezTo>
                <a:lnTo>
                  <a:pt x="101803" y="2804648"/>
                </a:lnTo>
                <a:cubicBezTo>
                  <a:pt x="74803" y="2804648"/>
                  <a:pt x="48909" y="2793922"/>
                  <a:pt x="29817" y="2774830"/>
                </a:cubicBezTo>
                <a:cubicBezTo>
                  <a:pt x="10726" y="2755738"/>
                  <a:pt x="0" y="2729844"/>
                  <a:pt x="0" y="2702845"/>
                </a:cubicBezTo>
                <a:lnTo>
                  <a:pt x="0" y="101803"/>
                </a:lnTo>
                <a:cubicBezTo>
                  <a:pt x="0" y="74803"/>
                  <a:pt x="10726" y="48909"/>
                  <a:pt x="29817" y="29817"/>
                </a:cubicBezTo>
                <a:cubicBezTo>
                  <a:pt x="48909" y="10726"/>
                  <a:pt x="74803" y="0"/>
                  <a:pt x="101803" y="0"/>
                </a:cubicBezTo>
                <a:close/>
              </a:path>
            </a:pathLst>
          </a:custGeom>
          <a:gradFill rotWithShape="1">
            <a:gsLst>
              <a:gs pos="0">
                <a:srgbClr val="95B4E1">
                  <a:alpha val="100000"/>
                </a:srgbClr>
              </a:gs>
              <a:gs pos="100000">
                <a:srgbClr val="144DA0">
                  <a:alpha val="100000"/>
                </a:srgbClr>
              </a:gs>
            </a:gsLst>
            <a:lin ang="5400000"/>
          </a:gradFill>
        </p:spPr>
        <p:txBody>
          <a:bodyPr/>
          <a:lstStyle/>
          <a:p>
            <a:endParaRPr lang="ja-JP" altLang="en-US"/>
          </a:p>
        </p:txBody>
      </p:sp>
      <p:pic>
        <p:nvPicPr>
          <p:cNvPr id="11" name="図 10">
            <a:extLst>
              <a:ext uri="{FF2B5EF4-FFF2-40B4-BE49-F238E27FC236}">
                <a16:creationId xmlns:a16="http://schemas.microsoft.com/office/drawing/2014/main" id="{23DC5756-C128-2BE7-11B2-97B30A021FDA}"/>
              </a:ext>
            </a:extLst>
          </p:cNvPr>
          <p:cNvPicPr>
            <a:picLocks noChangeAspect="1"/>
          </p:cNvPicPr>
          <p:nvPr/>
        </p:nvPicPr>
        <p:blipFill>
          <a:blip r:embed="rId2">
            <a:alphaModFix amt="34000"/>
          </a:blip>
          <a:srcRect b="4079"/>
          <a:stretch/>
        </p:blipFill>
        <p:spPr>
          <a:xfrm>
            <a:off x="1522841" y="1310928"/>
            <a:ext cx="8941124" cy="5107165"/>
          </a:xfrm>
          <a:prstGeom prst="rect">
            <a:avLst/>
          </a:prstGeom>
        </p:spPr>
      </p:pic>
      <p:sp>
        <p:nvSpPr>
          <p:cNvPr id="6" name="正方形/長方形 5">
            <a:extLst>
              <a:ext uri="{FF2B5EF4-FFF2-40B4-BE49-F238E27FC236}">
                <a16:creationId xmlns:a16="http://schemas.microsoft.com/office/drawing/2014/main" id="{923EEE35-3D2D-EA64-59E8-E8F3136F47C5}"/>
              </a:ext>
            </a:extLst>
          </p:cNvPr>
          <p:cNvSpPr/>
          <p:nvPr/>
        </p:nvSpPr>
        <p:spPr>
          <a:xfrm>
            <a:off x="510892" y="813218"/>
            <a:ext cx="6481261" cy="461665"/>
          </a:xfrm>
          <a:prstGeom prst="rect">
            <a:avLst/>
          </a:prstGeom>
          <a:noFill/>
        </p:spPr>
        <p:txBody>
          <a:bodyPr wrap="none" lIns="91440" tIns="45720" rIns="91440" bIns="45720">
            <a:spAutoFit/>
          </a:bodyPr>
          <a:lstStyle/>
          <a:p>
            <a:r>
              <a:rPr lang="ja-JP" altLang="en-US" sz="2400" b="1" u="sng" dirty="0">
                <a:ln w="0"/>
                <a:solidFill>
                  <a:srgbClr val="144DA0"/>
                </a:solidFill>
                <a:latin typeface="BIZ UDPゴシック" panose="020B0400000000000000" pitchFamily="50" charset="-128"/>
                <a:ea typeface="BIZ UDPゴシック" panose="020B0400000000000000" pitchFamily="50" charset="-128"/>
                <a:cs typeface="Flatory Sans SemiCondensed Bold" panose="020B0600070205080204" charset="-34"/>
              </a:rPr>
              <a:t>基本指針について（厚生労働省より、一部抜粋）</a:t>
            </a:r>
            <a:endParaRPr lang="ja-JP" altLang="ja-JP" sz="2400" u="sng" dirty="0">
              <a:solidFill>
                <a:srgbClr val="144DA0"/>
              </a:solidFill>
              <a:latin typeface="BIZ UDPゴシック" panose="020B0400000000000000" pitchFamily="50" charset="-128"/>
              <a:ea typeface="BIZ UDPゴシック" panose="020B0400000000000000" pitchFamily="50" charset="-128"/>
            </a:endParaRPr>
          </a:p>
        </p:txBody>
      </p:sp>
      <p:pic>
        <p:nvPicPr>
          <p:cNvPr id="12" name="図 11">
            <a:extLst>
              <a:ext uri="{FF2B5EF4-FFF2-40B4-BE49-F238E27FC236}">
                <a16:creationId xmlns:a16="http://schemas.microsoft.com/office/drawing/2014/main" id="{E2C79026-0D91-62ED-5F3E-B59446292675}"/>
              </a:ext>
            </a:extLst>
          </p:cNvPr>
          <p:cNvPicPr>
            <a:picLocks noChangeAspect="1"/>
          </p:cNvPicPr>
          <p:nvPr/>
        </p:nvPicPr>
        <p:blipFill>
          <a:blip r:embed="rId2"/>
          <a:srcRect l="2357" t="54327" r="1705" b="23679"/>
          <a:stretch/>
        </p:blipFill>
        <p:spPr>
          <a:xfrm>
            <a:off x="527783" y="3394856"/>
            <a:ext cx="10810709" cy="1475843"/>
          </a:xfrm>
          <a:prstGeom prst="rect">
            <a:avLst/>
          </a:prstGeom>
        </p:spPr>
      </p:pic>
      <p:sp>
        <p:nvSpPr>
          <p:cNvPr id="13" name="平行四辺形 12">
            <a:extLst>
              <a:ext uri="{FF2B5EF4-FFF2-40B4-BE49-F238E27FC236}">
                <a16:creationId xmlns:a16="http://schemas.microsoft.com/office/drawing/2014/main" id="{49D5E384-27E9-2450-064E-2921EBC7D5F3}"/>
              </a:ext>
            </a:extLst>
          </p:cNvPr>
          <p:cNvSpPr/>
          <p:nvPr/>
        </p:nvSpPr>
        <p:spPr>
          <a:xfrm rot="10800000">
            <a:off x="2002998" y="3709751"/>
            <a:ext cx="9288000" cy="108000"/>
          </a:xfrm>
          <a:prstGeom prst="parallelogram">
            <a:avLst/>
          </a:prstGeom>
          <a:solidFill>
            <a:srgbClr val="FFFF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平行四辺形 18">
            <a:extLst>
              <a:ext uri="{FF2B5EF4-FFF2-40B4-BE49-F238E27FC236}">
                <a16:creationId xmlns:a16="http://schemas.microsoft.com/office/drawing/2014/main" id="{C27A37A1-ACCF-F07E-E7AC-A56C7C88B27C}"/>
              </a:ext>
            </a:extLst>
          </p:cNvPr>
          <p:cNvSpPr/>
          <p:nvPr/>
        </p:nvSpPr>
        <p:spPr>
          <a:xfrm rot="10800000">
            <a:off x="868214" y="3913853"/>
            <a:ext cx="1800000" cy="108000"/>
          </a:xfrm>
          <a:prstGeom prst="parallelogram">
            <a:avLst/>
          </a:prstGeom>
          <a:solidFill>
            <a:srgbClr val="FFFF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平行四辺形 25">
            <a:extLst>
              <a:ext uri="{FF2B5EF4-FFF2-40B4-BE49-F238E27FC236}">
                <a16:creationId xmlns:a16="http://schemas.microsoft.com/office/drawing/2014/main" id="{57755D66-61CF-493E-DEF3-EFF1C60BB0DC}"/>
              </a:ext>
            </a:extLst>
          </p:cNvPr>
          <p:cNvSpPr/>
          <p:nvPr/>
        </p:nvSpPr>
        <p:spPr>
          <a:xfrm rot="10800000">
            <a:off x="1035684" y="4162604"/>
            <a:ext cx="5760000" cy="108000"/>
          </a:xfrm>
          <a:prstGeom prst="parallelogram">
            <a:avLst/>
          </a:prstGeom>
          <a:solidFill>
            <a:srgbClr val="FFFF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平行四辺形 26">
            <a:extLst>
              <a:ext uri="{FF2B5EF4-FFF2-40B4-BE49-F238E27FC236}">
                <a16:creationId xmlns:a16="http://schemas.microsoft.com/office/drawing/2014/main" id="{0522F482-71CE-F476-9A3D-53D03307F07A}"/>
              </a:ext>
            </a:extLst>
          </p:cNvPr>
          <p:cNvSpPr/>
          <p:nvPr/>
        </p:nvSpPr>
        <p:spPr>
          <a:xfrm rot="10800000">
            <a:off x="909684" y="4389926"/>
            <a:ext cx="3600000" cy="108000"/>
          </a:xfrm>
          <a:prstGeom prst="parallelogram">
            <a:avLst/>
          </a:prstGeom>
          <a:solidFill>
            <a:srgbClr val="FFFF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平行四辺形 27">
            <a:extLst>
              <a:ext uri="{FF2B5EF4-FFF2-40B4-BE49-F238E27FC236}">
                <a16:creationId xmlns:a16="http://schemas.microsoft.com/office/drawing/2014/main" id="{7E0AFC35-BC80-CF30-ABC5-5AEE8696D06A}"/>
              </a:ext>
            </a:extLst>
          </p:cNvPr>
          <p:cNvSpPr/>
          <p:nvPr/>
        </p:nvSpPr>
        <p:spPr>
          <a:xfrm rot="10800000">
            <a:off x="1066998" y="4669457"/>
            <a:ext cx="5580000" cy="108000"/>
          </a:xfrm>
          <a:prstGeom prst="parallelogram">
            <a:avLst/>
          </a:prstGeom>
          <a:solidFill>
            <a:srgbClr val="FFFF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74308233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fade">
                                      <p:cBhvr>
                                        <p:cTn id="17" dur="500"/>
                                        <p:tgtEl>
                                          <p:spTgt spid="2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fade">
                                      <p:cBhvr>
                                        <p:cTn id="22" dur="500"/>
                                        <p:tgtEl>
                                          <p:spTgt spid="2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fade">
                                      <p:cBhvr>
                                        <p:cTn id="2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9" grpId="0" animBg="1"/>
      <p:bldP spid="26" grpId="0" animBg="1"/>
      <p:bldP spid="27" grpId="0" animBg="1"/>
      <p:bldP spid="2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四角形吹き出し 7"/>
          <p:cNvSpPr/>
          <p:nvPr/>
        </p:nvSpPr>
        <p:spPr>
          <a:xfrm>
            <a:off x="647150" y="1518458"/>
            <a:ext cx="10497071" cy="878129"/>
          </a:xfrm>
          <a:prstGeom prst="wedgeRectCallout">
            <a:avLst>
              <a:gd name="adj1" fmla="val 19677"/>
              <a:gd name="adj2" fmla="val 109330"/>
            </a:avLst>
          </a:prstGeom>
          <a:noFill/>
          <a:ln>
            <a:noFill/>
          </a:ln>
        </p:spPr>
        <p:style>
          <a:lnRef idx="2">
            <a:schemeClr val="accent6"/>
          </a:lnRef>
          <a:fillRef idx="1">
            <a:schemeClr val="lt1"/>
          </a:fillRef>
          <a:effectRef idx="0">
            <a:schemeClr val="accent6"/>
          </a:effectRef>
          <a:fontRef idx="minor">
            <a:schemeClr val="dk1"/>
          </a:fontRef>
        </p:style>
        <p:txBody>
          <a:bodyPr rtlCol="0" anchor="t"/>
          <a:lstStyle/>
          <a:p>
            <a:endParaRPr lang="ja-JP" altLang="ja-JP" sz="1600" dirty="0">
              <a:latin typeface="Source Han Sans JP Bold" panose="020B0600070205080204" charset="-128"/>
              <a:ea typeface="Source Han Sans JP Bold" panose="020B0600070205080204" charset="-128"/>
            </a:endParaRPr>
          </a:p>
        </p:txBody>
      </p:sp>
      <p:sp>
        <p:nvSpPr>
          <p:cNvPr id="17" name="四角形吹き出し 16"/>
          <p:cNvSpPr/>
          <p:nvPr/>
        </p:nvSpPr>
        <p:spPr>
          <a:xfrm>
            <a:off x="803605" y="4195175"/>
            <a:ext cx="6373090" cy="1259739"/>
          </a:xfrm>
          <a:prstGeom prst="wedgeRectCallout">
            <a:avLst>
              <a:gd name="adj1" fmla="val 18248"/>
              <a:gd name="adj2" fmla="val 33593"/>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nSpc>
                <a:spcPct val="150000"/>
              </a:lnSpc>
            </a:pPr>
            <a:endParaRPr lang="en-US" altLang="ja-JP" sz="2000" b="1" dirty="0">
              <a:solidFill>
                <a:schemeClr val="tx1"/>
              </a:solidFill>
              <a:latin typeface="Source Han Sans JP Bold" panose="020B0600070205080204" charset="-128"/>
              <a:ea typeface="Source Han Sans JP Bold" panose="020B0600070205080204" charset="-128"/>
            </a:endParaRPr>
          </a:p>
        </p:txBody>
      </p:sp>
      <p:sp>
        <p:nvSpPr>
          <p:cNvPr id="5" name="サブタイトル 2">
            <a:extLst>
              <a:ext uri="{FF2B5EF4-FFF2-40B4-BE49-F238E27FC236}">
                <a16:creationId xmlns:a16="http://schemas.microsoft.com/office/drawing/2014/main" id="{CD3F86C9-26FA-E14E-8BDC-F36CA426198F}"/>
              </a:ext>
            </a:extLst>
          </p:cNvPr>
          <p:cNvSpPr txBox="1">
            <a:spLocks/>
          </p:cNvSpPr>
          <p:nvPr/>
        </p:nvSpPr>
        <p:spPr>
          <a:xfrm>
            <a:off x="365217" y="509454"/>
            <a:ext cx="11060935" cy="522301"/>
          </a:xfrm>
          <a:prstGeom prst="rect">
            <a:avLst/>
          </a:prstGeom>
          <a:ln>
            <a:noFill/>
          </a:ln>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ja-JP" altLang="en-US" sz="3600" b="1" spc="-250" dirty="0">
                <a:gradFill>
                  <a:gsLst>
                    <a:gs pos="0">
                      <a:srgbClr val="144DA0">
                        <a:shade val="30000"/>
                        <a:satMod val="115000"/>
                      </a:srgbClr>
                    </a:gs>
                    <a:gs pos="50000">
                      <a:srgbClr val="144DA0">
                        <a:shade val="67500"/>
                        <a:satMod val="115000"/>
                      </a:srgbClr>
                    </a:gs>
                    <a:gs pos="100000">
                      <a:srgbClr val="144DA0">
                        <a:shade val="100000"/>
                        <a:satMod val="115000"/>
                      </a:srgbClr>
                    </a:gs>
                  </a:gsLst>
                  <a:path path="circle">
                    <a:fillToRect l="50000" t="50000" r="50000" b="50000"/>
                  </a:path>
                </a:gradFill>
                <a:latin typeface="BIZ UDPゴシック" panose="020B0400000000000000" pitchFamily="50" charset="-128"/>
                <a:ea typeface="BIZ UDPゴシック" panose="020B0400000000000000" pitchFamily="50" charset="-128"/>
              </a:rPr>
              <a:t>第</a:t>
            </a:r>
            <a:r>
              <a:rPr lang="en-US" altLang="ja-JP" sz="3600" b="1" spc="-250" dirty="0">
                <a:gradFill>
                  <a:gsLst>
                    <a:gs pos="0">
                      <a:srgbClr val="144DA0">
                        <a:shade val="30000"/>
                        <a:satMod val="115000"/>
                      </a:srgbClr>
                    </a:gs>
                    <a:gs pos="50000">
                      <a:srgbClr val="144DA0">
                        <a:shade val="67500"/>
                        <a:satMod val="115000"/>
                      </a:srgbClr>
                    </a:gs>
                    <a:gs pos="100000">
                      <a:srgbClr val="144DA0">
                        <a:shade val="100000"/>
                        <a:satMod val="115000"/>
                      </a:srgbClr>
                    </a:gs>
                  </a:gsLst>
                  <a:path path="circle">
                    <a:fillToRect l="50000" t="50000" r="50000" b="50000"/>
                  </a:path>
                </a:gradFill>
                <a:latin typeface="BIZ UDPゴシック" panose="020B0400000000000000" pitchFamily="50" charset="-128"/>
                <a:ea typeface="BIZ UDPゴシック" panose="020B0400000000000000" pitchFamily="50" charset="-128"/>
              </a:rPr>
              <a:t>10</a:t>
            </a:r>
            <a:r>
              <a:rPr lang="ja-JP" altLang="en-US" sz="3600" b="1" spc="-250" dirty="0">
                <a:gradFill>
                  <a:gsLst>
                    <a:gs pos="0">
                      <a:srgbClr val="144DA0">
                        <a:shade val="30000"/>
                        <a:satMod val="115000"/>
                      </a:srgbClr>
                    </a:gs>
                    <a:gs pos="50000">
                      <a:srgbClr val="144DA0">
                        <a:shade val="67500"/>
                        <a:satMod val="115000"/>
                      </a:srgbClr>
                    </a:gs>
                    <a:gs pos="100000">
                      <a:srgbClr val="144DA0">
                        <a:shade val="100000"/>
                        <a:satMod val="115000"/>
                      </a:srgbClr>
                    </a:gs>
                  </a:gsLst>
                  <a:path path="circle">
                    <a:fillToRect l="50000" t="50000" r="50000" b="50000"/>
                  </a:path>
                </a:gradFill>
                <a:latin typeface="BIZ UDPゴシック" panose="020B0400000000000000" pitchFamily="50" charset="-128"/>
                <a:ea typeface="BIZ UDPゴシック" panose="020B0400000000000000" pitchFamily="50" charset="-128"/>
              </a:rPr>
              <a:t>期吹田健やか年輪プランの基本方針について</a:t>
            </a:r>
          </a:p>
          <a:p>
            <a:pPr marL="0" indent="0">
              <a:buNone/>
            </a:pPr>
            <a:endParaRPr lang="ja-JP" altLang="en-US" sz="3600" b="1" spc="-250" dirty="0">
              <a:gradFill>
                <a:gsLst>
                  <a:gs pos="0">
                    <a:srgbClr val="144DA0">
                      <a:shade val="30000"/>
                      <a:satMod val="115000"/>
                    </a:srgbClr>
                  </a:gs>
                  <a:gs pos="50000">
                    <a:srgbClr val="144DA0">
                      <a:shade val="67500"/>
                      <a:satMod val="115000"/>
                    </a:srgbClr>
                  </a:gs>
                  <a:gs pos="100000">
                    <a:srgbClr val="144DA0">
                      <a:shade val="100000"/>
                      <a:satMod val="115000"/>
                    </a:srgbClr>
                  </a:gs>
                </a:gsLst>
                <a:path path="circle">
                  <a:fillToRect l="50000" t="50000" r="50000" b="50000"/>
                </a:path>
              </a:gradFill>
              <a:latin typeface="BIZ UDPゴシック" panose="020B0400000000000000" pitchFamily="50" charset="-128"/>
              <a:ea typeface="BIZ UDPゴシック" panose="020B0400000000000000" pitchFamily="50" charset="-128"/>
            </a:endParaRPr>
          </a:p>
        </p:txBody>
      </p:sp>
      <p:grpSp>
        <p:nvGrpSpPr>
          <p:cNvPr id="7" name="Group 8">
            <a:extLst>
              <a:ext uri="{FF2B5EF4-FFF2-40B4-BE49-F238E27FC236}">
                <a16:creationId xmlns:a16="http://schemas.microsoft.com/office/drawing/2014/main" id="{29E53D6D-1EC3-560D-488E-FE32302E50F8}"/>
              </a:ext>
            </a:extLst>
          </p:cNvPr>
          <p:cNvGrpSpPr/>
          <p:nvPr/>
        </p:nvGrpSpPr>
        <p:grpSpPr>
          <a:xfrm>
            <a:off x="375064" y="810453"/>
            <a:ext cx="11236679" cy="50560"/>
            <a:chOff x="0" y="0"/>
            <a:chExt cx="4274726" cy="20069"/>
          </a:xfrm>
        </p:grpSpPr>
        <p:sp>
          <p:nvSpPr>
            <p:cNvPr id="9" name="Freeform 9">
              <a:extLst>
                <a:ext uri="{FF2B5EF4-FFF2-40B4-BE49-F238E27FC236}">
                  <a16:creationId xmlns:a16="http://schemas.microsoft.com/office/drawing/2014/main" id="{F447D654-9793-5D9E-24D7-2CEFB568266F}"/>
                </a:ext>
              </a:extLst>
            </p:cNvPr>
            <p:cNvSpPr/>
            <p:nvPr/>
          </p:nvSpPr>
          <p:spPr>
            <a:xfrm>
              <a:off x="0" y="0"/>
              <a:ext cx="4274726" cy="20069"/>
            </a:xfrm>
            <a:custGeom>
              <a:avLst/>
              <a:gdLst/>
              <a:ahLst/>
              <a:cxnLst/>
              <a:rect l="l" t="t" r="r" b="b"/>
              <a:pathLst>
                <a:path w="4274726" h="20069">
                  <a:moveTo>
                    <a:pt x="10035" y="0"/>
                  </a:moveTo>
                  <a:lnTo>
                    <a:pt x="4264691" y="0"/>
                  </a:lnTo>
                  <a:cubicBezTo>
                    <a:pt x="4267353" y="0"/>
                    <a:pt x="4269905" y="1057"/>
                    <a:pt x="4271787" y="2939"/>
                  </a:cubicBezTo>
                  <a:cubicBezTo>
                    <a:pt x="4273669" y="4821"/>
                    <a:pt x="4274726" y="7373"/>
                    <a:pt x="4274726" y="10035"/>
                  </a:cubicBezTo>
                  <a:lnTo>
                    <a:pt x="4274726" y="10035"/>
                  </a:lnTo>
                  <a:cubicBezTo>
                    <a:pt x="4274726" y="12696"/>
                    <a:pt x="4273669" y="15248"/>
                    <a:pt x="4271787" y="17130"/>
                  </a:cubicBezTo>
                  <a:cubicBezTo>
                    <a:pt x="4269905" y="19012"/>
                    <a:pt x="4267353" y="20069"/>
                    <a:pt x="4264691" y="20069"/>
                  </a:cubicBezTo>
                  <a:lnTo>
                    <a:pt x="10035" y="20069"/>
                  </a:lnTo>
                  <a:cubicBezTo>
                    <a:pt x="7373" y="20069"/>
                    <a:pt x="4821" y="19012"/>
                    <a:pt x="2939" y="17130"/>
                  </a:cubicBezTo>
                  <a:cubicBezTo>
                    <a:pt x="1057" y="15248"/>
                    <a:pt x="0" y="12696"/>
                    <a:pt x="0" y="10035"/>
                  </a:cubicBezTo>
                  <a:lnTo>
                    <a:pt x="0" y="10035"/>
                  </a:lnTo>
                  <a:cubicBezTo>
                    <a:pt x="0" y="7373"/>
                    <a:pt x="1057" y="4821"/>
                    <a:pt x="2939" y="2939"/>
                  </a:cubicBezTo>
                  <a:cubicBezTo>
                    <a:pt x="4821" y="1057"/>
                    <a:pt x="7373" y="0"/>
                    <a:pt x="10035" y="0"/>
                  </a:cubicBezTo>
                  <a:close/>
                </a:path>
              </a:pathLst>
            </a:custGeom>
            <a:solidFill>
              <a:srgbClr val="144DA0"/>
            </a:solidFill>
          </p:spPr>
          <p:txBody>
            <a:bodyPr/>
            <a:lstStyle/>
            <a:p>
              <a:endParaRPr lang="ja-JP" altLang="en-US"/>
            </a:p>
          </p:txBody>
        </p:sp>
        <p:sp>
          <p:nvSpPr>
            <p:cNvPr id="10" name="TextBox 10">
              <a:extLst>
                <a:ext uri="{FF2B5EF4-FFF2-40B4-BE49-F238E27FC236}">
                  <a16:creationId xmlns:a16="http://schemas.microsoft.com/office/drawing/2014/main" id="{A9705A02-1C4E-22DB-0C4D-D65D37111E90}"/>
                </a:ext>
              </a:extLst>
            </p:cNvPr>
            <p:cNvSpPr txBox="1"/>
            <p:nvPr/>
          </p:nvSpPr>
          <p:spPr>
            <a:xfrm>
              <a:off x="0" y="-28575"/>
              <a:ext cx="4274726" cy="48644"/>
            </a:xfrm>
            <a:prstGeom prst="rect">
              <a:avLst/>
            </a:prstGeom>
          </p:spPr>
          <p:txBody>
            <a:bodyPr lIns="50800" tIns="50800" rIns="50800" bIns="50800" rtlCol="0" anchor="ctr"/>
            <a:lstStyle/>
            <a:p>
              <a:pPr algn="ctr">
                <a:lnSpc>
                  <a:spcPts val="2239"/>
                </a:lnSpc>
              </a:pPr>
              <a:endParaRPr/>
            </a:p>
          </p:txBody>
        </p:sp>
      </p:grpSp>
      <p:grpSp>
        <p:nvGrpSpPr>
          <p:cNvPr id="15" name="Group 2">
            <a:extLst>
              <a:ext uri="{FF2B5EF4-FFF2-40B4-BE49-F238E27FC236}">
                <a16:creationId xmlns:a16="http://schemas.microsoft.com/office/drawing/2014/main" id="{B6B49C15-7076-5F81-97E2-A93B6A52FBCE}"/>
              </a:ext>
            </a:extLst>
          </p:cNvPr>
          <p:cNvGrpSpPr/>
          <p:nvPr/>
        </p:nvGrpSpPr>
        <p:grpSpPr>
          <a:xfrm>
            <a:off x="11947826" y="-189000"/>
            <a:ext cx="612000" cy="7236000"/>
            <a:chOff x="0" y="0"/>
            <a:chExt cx="203606" cy="2804648"/>
          </a:xfrm>
        </p:grpSpPr>
        <p:sp>
          <p:nvSpPr>
            <p:cNvPr id="16" name="Freeform 3">
              <a:extLst>
                <a:ext uri="{FF2B5EF4-FFF2-40B4-BE49-F238E27FC236}">
                  <a16:creationId xmlns:a16="http://schemas.microsoft.com/office/drawing/2014/main" id="{C15F1F3A-5E19-E0C6-FE72-68F9E23C5CEE}"/>
                </a:ext>
              </a:extLst>
            </p:cNvPr>
            <p:cNvSpPr/>
            <p:nvPr/>
          </p:nvSpPr>
          <p:spPr>
            <a:xfrm>
              <a:off x="0" y="0"/>
              <a:ext cx="203606" cy="2804648"/>
            </a:xfrm>
            <a:custGeom>
              <a:avLst/>
              <a:gdLst/>
              <a:ahLst/>
              <a:cxnLst/>
              <a:rect l="l" t="t" r="r" b="b"/>
              <a:pathLst>
                <a:path w="203606" h="2804648">
                  <a:moveTo>
                    <a:pt x="101803" y="0"/>
                  </a:moveTo>
                  <a:lnTo>
                    <a:pt x="101803" y="0"/>
                  </a:lnTo>
                  <a:cubicBezTo>
                    <a:pt x="158028" y="0"/>
                    <a:pt x="203606" y="45579"/>
                    <a:pt x="203606" y="101803"/>
                  </a:cubicBezTo>
                  <a:lnTo>
                    <a:pt x="203606" y="2702845"/>
                  </a:lnTo>
                  <a:cubicBezTo>
                    <a:pt x="203606" y="2729844"/>
                    <a:pt x="192881" y="2755738"/>
                    <a:pt x="173789" y="2774830"/>
                  </a:cubicBezTo>
                  <a:cubicBezTo>
                    <a:pt x="154697" y="2793922"/>
                    <a:pt x="128803" y="2804648"/>
                    <a:pt x="101803" y="2804648"/>
                  </a:cubicBezTo>
                  <a:lnTo>
                    <a:pt x="101803" y="2804648"/>
                  </a:lnTo>
                  <a:cubicBezTo>
                    <a:pt x="74803" y="2804648"/>
                    <a:pt x="48909" y="2793922"/>
                    <a:pt x="29817" y="2774830"/>
                  </a:cubicBezTo>
                  <a:cubicBezTo>
                    <a:pt x="10726" y="2755738"/>
                    <a:pt x="0" y="2729844"/>
                    <a:pt x="0" y="2702845"/>
                  </a:cubicBezTo>
                  <a:lnTo>
                    <a:pt x="0" y="101803"/>
                  </a:lnTo>
                  <a:cubicBezTo>
                    <a:pt x="0" y="74803"/>
                    <a:pt x="10726" y="48909"/>
                    <a:pt x="29817" y="29817"/>
                  </a:cubicBezTo>
                  <a:cubicBezTo>
                    <a:pt x="48909" y="10726"/>
                    <a:pt x="74803" y="0"/>
                    <a:pt x="101803" y="0"/>
                  </a:cubicBezTo>
                  <a:close/>
                </a:path>
              </a:pathLst>
            </a:custGeom>
            <a:gradFill rotWithShape="1">
              <a:gsLst>
                <a:gs pos="0">
                  <a:srgbClr val="95B4E1">
                    <a:alpha val="100000"/>
                  </a:srgbClr>
                </a:gs>
                <a:gs pos="100000">
                  <a:srgbClr val="144DA0">
                    <a:alpha val="100000"/>
                  </a:srgbClr>
                </a:gs>
              </a:gsLst>
              <a:lin ang="5400000"/>
            </a:gradFill>
          </p:spPr>
          <p:txBody>
            <a:bodyPr/>
            <a:lstStyle/>
            <a:p>
              <a:endParaRPr lang="ja-JP" altLang="en-US"/>
            </a:p>
          </p:txBody>
        </p:sp>
        <p:sp>
          <p:nvSpPr>
            <p:cNvPr id="18" name="TextBox 4">
              <a:extLst>
                <a:ext uri="{FF2B5EF4-FFF2-40B4-BE49-F238E27FC236}">
                  <a16:creationId xmlns:a16="http://schemas.microsoft.com/office/drawing/2014/main" id="{FB43745D-764D-CDB6-2348-C02EE56B642C}"/>
                </a:ext>
              </a:extLst>
            </p:cNvPr>
            <p:cNvSpPr txBox="1"/>
            <p:nvPr/>
          </p:nvSpPr>
          <p:spPr>
            <a:xfrm>
              <a:off x="0" y="-28575"/>
              <a:ext cx="203606" cy="2833223"/>
            </a:xfrm>
            <a:prstGeom prst="rect">
              <a:avLst/>
            </a:prstGeom>
          </p:spPr>
          <p:txBody>
            <a:bodyPr lIns="50800" tIns="50800" rIns="50800" bIns="50800" rtlCol="0" anchor="ctr"/>
            <a:lstStyle/>
            <a:p>
              <a:pPr algn="ctr">
                <a:lnSpc>
                  <a:spcPts val="2239"/>
                </a:lnSpc>
              </a:pPr>
              <a:endParaRPr/>
            </a:p>
          </p:txBody>
        </p:sp>
      </p:grpSp>
      <p:sp>
        <p:nvSpPr>
          <p:cNvPr id="20" name="スライド番号プレースホルダー 2">
            <a:extLst>
              <a:ext uri="{FF2B5EF4-FFF2-40B4-BE49-F238E27FC236}">
                <a16:creationId xmlns:a16="http://schemas.microsoft.com/office/drawing/2014/main" id="{D9003988-3A89-2B61-92E4-E800EE663668}"/>
              </a:ext>
            </a:extLst>
          </p:cNvPr>
          <p:cNvSpPr txBox="1">
            <a:spLocks/>
          </p:cNvSpPr>
          <p:nvPr/>
        </p:nvSpPr>
        <p:spPr>
          <a:xfrm>
            <a:off x="11058318" y="6235531"/>
            <a:ext cx="7560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fld id="{F664AAB1-4DB8-4BE3-94AB-6C36B07158C8}" type="slidenum">
              <a:rPr lang="ja-JP" altLang="en-US" sz="2400" smtClean="0">
                <a:solidFill>
                  <a:schemeClr val="tx1"/>
                </a:solidFill>
                <a:latin typeface="Arial Black" panose="020B0A04020102020204" pitchFamily="34" charset="0"/>
              </a:rPr>
              <a:pPr algn="ctr"/>
              <a:t>15</a:t>
            </a:fld>
            <a:endParaRPr lang="ja-JP" altLang="en-US" sz="2400" dirty="0">
              <a:solidFill>
                <a:schemeClr val="tx1"/>
              </a:solidFill>
              <a:latin typeface="Arial Black" panose="020B0A04020102020204" pitchFamily="34" charset="0"/>
            </a:endParaRPr>
          </a:p>
        </p:txBody>
      </p:sp>
      <p:grpSp>
        <p:nvGrpSpPr>
          <p:cNvPr id="21" name="Group 15">
            <a:extLst>
              <a:ext uri="{FF2B5EF4-FFF2-40B4-BE49-F238E27FC236}">
                <a16:creationId xmlns:a16="http://schemas.microsoft.com/office/drawing/2014/main" id="{5D63BDD6-22DC-8129-89AD-31D07A17F02E}"/>
              </a:ext>
            </a:extLst>
          </p:cNvPr>
          <p:cNvGrpSpPr/>
          <p:nvPr/>
        </p:nvGrpSpPr>
        <p:grpSpPr>
          <a:xfrm>
            <a:off x="375065" y="6432608"/>
            <a:ext cx="10769156" cy="50560"/>
            <a:chOff x="0" y="0"/>
            <a:chExt cx="4274726" cy="20069"/>
          </a:xfrm>
        </p:grpSpPr>
        <p:sp>
          <p:nvSpPr>
            <p:cNvPr id="22" name="Freeform 16">
              <a:extLst>
                <a:ext uri="{FF2B5EF4-FFF2-40B4-BE49-F238E27FC236}">
                  <a16:creationId xmlns:a16="http://schemas.microsoft.com/office/drawing/2014/main" id="{C37B78D4-C956-26E9-0754-C0FC912D524F}"/>
                </a:ext>
              </a:extLst>
            </p:cNvPr>
            <p:cNvSpPr/>
            <p:nvPr/>
          </p:nvSpPr>
          <p:spPr>
            <a:xfrm>
              <a:off x="0" y="0"/>
              <a:ext cx="4274726" cy="20069"/>
            </a:xfrm>
            <a:custGeom>
              <a:avLst/>
              <a:gdLst/>
              <a:ahLst/>
              <a:cxnLst/>
              <a:rect l="l" t="t" r="r" b="b"/>
              <a:pathLst>
                <a:path w="4274726" h="20069">
                  <a:moveTo>
                    <a:pt x="10035" y="0"/>
                  </a:moveTo>
                  <a:lnTo>
                    <a:pt x="4264691" y="0"/>
                  </a:lnTo>
                  <a:cubicBezTo>
                    <a:pt x="4267353" y="0"/>
                    <a:pt x="4269905" y="1057"/>
                    <a:pt x="4271787" y="2939"/>
                  </a:cubicBezTo>
                  <a:cubicBezTo>
                    <a:pt x="4273669" y="4821"/>
                    <a:pt x="4274726" y="7373"/>
                    <a:pt x="4274726" y="10035"/>
                  </a:cubicBezTo>
                  <a:lnTo>
                    <a:pt x="4274726" y="10035"/>
                  </a:lnTo>
                  <a:cubicBezTo>
                    <a:pt x="4274726" y="12696"/>
                    <a:pt x="4273669" y="15248"/>
                    <a:pt x="4271787" y="17130"/>
                  </a:cubicBezTo>
                  <a:cubicBezTo>
                    <a:pt x="4269905" y="19012"/>
                    <a:pt x="4267353" y="20069"/>
                    <a:pt x="4264691" y="20069"/>
                  </a:cubicBezTo>
                  <a:lnTo>
                    <a:pt x="10035" y="20069"/>
                  </a:lnTo>
                  <a:cubicBezTo>
                    <a:pt x="7373" y="20069"/>
                    <a:pt x="4821" y="19012"/>
                    <a:pt x="2939" y="17130"/>
                  </a:cubicBezTo>
                  <a:cubicBezTo>
                    <a:pt x="1057" y="15248"/>
                    <a:pt x="0" y="12696"/>
                    <a:pt x="0" y="10035"/>
                  </a:cubicBezTo>
                  <a:lnTo>
                    <a:pt x="0" y="10035"/>
                  </a:lnTo>
                  <a:cubicBezTo>
                    <a:pt x="0" y="7373"/>
                    <a:pt x="1057" y="4821"/>
                    <a:pt x="2939" y="2939"/>
                  </a:cubicBezTo>
                  <a:cubicBezTo>
                    <a:pt x="4821" y="1057"/>
                    <a:pt x="7373" y="0"/>
                    <a:pt x="10035" y="0"/>
                  </a:cubicBezTo>
                  <a:close/>
                </a:path>
              </a:pathLst>
            </a:custGeom>
            <a:solidFill>
              <a:srgbClr val="03214E"/>
            </a:solidFill>
          </p:spPr>
          <p:txBody>
            <a:bodyPr/>
            <a:lstStyle/>
            <a:p>
              <a:endParaRPr lang="ja-JP" altLang="en-US"/>
            </a:p>
          </p:txBody>
        </p:sp>
        <p:sp>
          <p:nvSpPr>
            <p:cNvPr id="23" name="TextBox 17">
              <a:extLst>
                <a:ext uri="{FF2B5EF4-FFF2-40B4-BE49-F238E27FC236}">
                  <a16:creationId xmlns:a16="http://schemas.microsoft.com/office/drawing/2014/main" id="{E5373430-C338-D363-D08E-08ACF1B770F4}"/>
                </a:ext>
              </a:extLst>
            </p:cNvPr>
            <p:cNvSpPr txBox="1"/>
            <p:nvPr/>
          </p:nvSpPr>
          <p:spPr>
            <a:xfrm>
              <a:off x="0" y="-28575"/>
              <a:ext cx="4274726" cy="48644"/>
            </a:xfrm>
            <a:prstGeom prst="rect">
              <a:avLst/>
            </a:prstGeom>
          </p:spPr>
          <p:txBody>
            <a:bodyPr lIns="50800" tIns="50800" rIns="50800" bIns="50800" rtlCol="0" anchor="ctr"/>
            <a:lstStyle/>
            <a:p>
              <a:pPr algn="ctr">
                <a:lnSpc>
                  <a:spcPts val="2239"/>
                </a:lnSpc>
              </a:pPr>
              <a:endParaRPr/>
            </a:p>
          </p:txBody>
        </p:sp>
      </p:grpSp>
      <p:sp>
        <p:nvSpPr>
          <p:cNvPr id="3" name="Freeform 3">
            <a:extLst>
              <a:ext uri="{FF2B5EF4-FFF2-40B4-BE49-F238E27FC236}">
                <a16:creationId xmlns:a16="http://schemas.microsoft.com/office/drawing/2014/main" id="{90C866C6-B503-1A7C-0D32-D21CBC6E7526}"/>
              </a:ext>
            </a:extLst>
          </p:cNvPr>
          <p:cNvSpPr/>
          <p:nvPr/>
        </p:nvSpPr>
        <p:spPr>
          <a:xfrm>
            <a:off x="-420300" y="-189000"/>
            <a:ext cx="612000" cy="7236000"/>
          </a:xfrm>
          <a:custGeom>
            <a:avLst/>
            <a:gdLst/>
            <a:ahLst/>
            <a:cxnLst/>
            <a:rect l="l" t="t" r="r" b="b"/>
            <a:pathLst>
              <a:path w="203606" h="2804648">
                <a:moveTo>
                  <a:pt x="101803" y="0"/>
                </a:moveTo>
                <a:lnTo>
                  <a:pt x="101803" y="0"/>
                </a:lnTo>
                <a:cubicBezTo>
                  <a:pt x="158028" y="0"/>
                  <a:pt x="203606" y="45579"/>
                  <a:pt x="203606" y="101803"/>
                </a:cubicBezTo>
                <a:lnTo>
                  <a:pt x="203606" y="2702845"/>
                </a:lnTo>
                <a:cubicBezTo>
                  <a:pt x="203606" y="2729844"/>
                  <a:pt x="192881" y="2755738"/>
                  <a:pt x="173789" y="2774830"/>
                </a:cubicBezTo>
                <a:cubicBezTo>
                  <a:pt x="154697" y="2793922"/>
                  <a:pt x="128803" y="2804648"/>
                  <a:pt x="101803" y="2804648"/>
                </a:cubicBezTo>
                <a:lnTo>
                  <a:pt x="101803" y="2804648"/>
                </a:lnTo>
                <a:cubicBezTo>
                  <a:pt x="74803" y="2804648"/>
                  <a:pt x="48909" y="2793922"/>
                  <a:pt x="29817" y="2774830"/>
                </a:cubicBezTo>
                <a:cubicBezTo>
                  <a:pt x="10726" y="2755738"/>
                  <a:pt x="0" y="2729844"/>
                  <a:pt x="0" y="2702845"/>
                </a:cubicBezTo>
                <a:lnTo>
                  <a:pt x="0" y="101803"/>
                </a:lnTo>
                <a:cubicBezTo>
                  <a:pt x="0" y="74803"/>
                  <a:pt x="10726" y="48909"/>
                  <a:pt x="29817" y="29817"/>
                </a:cubicBezTo>
                <a:cubicBezTo>
                  <a:pt x="48909" y="10726"/>
                  <a:pt x="74803" y="0"/>
                  <a:pt x="101803" y="0"/>
                </a:cubicBezTo>
                <a:close/>
              </a:path>
            </a:pathLst>
          </a:custGeom>
          <a:gradFill rotWithShape="1">
            <a:gsLst>
              <a:gs pos="0">
                <a:srgbClr val="95B4E1">
                  <a:alpha val="100000"/>
                </a:srgbClr>
              </a:gs>
              <a:gs pos="100000">
                <a:srgbClr val="144DA0">
                  <a:alpha val="100000"/>
                </a:srgbClr>
              </a:gs>
            </a:gsLst>
            <a:lin ang="5400000"/>
          </a:gradFill>
        </p:spPr>
        <p:txBody>
          <a:bodyPr/>
          <a:lstStyle/>
          <a:p>
            <a:endParaRPr lang="ja-JP" altLang="en-US"/>
          </a:p>
        </p:txBody>
      </p:sp>
      <p:pic>
        <p:nvPicPr>
          <p:cNvPr id="11" name="図 10">
            <a:extLst>
              <a:ext uri="{FF2B5EF4-FFF2-40B4-BE49-F238E27FC236}">
                <a16:creationId xmlns:a16="http://schemas.microsoft.com/office/drawing/2014/main" id="{23DC5756-C128-2BE7-11B2-97B30A021FDA}"/>
              </a:ext>
            </a:extLst>
          </p:cNvPr>
          <p:cNvPicPr>
            <a:picLocks noChangeAspect="1"/>
          </p:cNvPicPr>
          <p:nvPr/>
        </p:nvPicPr>
        <p:blipFill>
          <a:blip r:embed="rId2"/>
          <a:srcRect b="4079"/>
          <a:stretch/>
        </p:blipFill>
        <p:spPr>
          <a:xfrm>
            <a:off x="1522841" y="1310928"/>
            <a:ext cx="8941124" cy="5107165"/>
          </a:xfrm>
          <a:prstGeom prst="rect">
            <a:avLst/>
          </a:prstGeom>
        </p:spPr>
      </p:pic>
      <p:sp>
        <p:nvSpPr>
          <p:cNvPr id="6" name="正方形/長方形 5">
            <a:extLst>
              <a:ext uri="{FF2B5EF4-FFF2-40B4-BE49-F238E27FC236}">
                <a16:creationId xmlns:a16="http://schemas.microsoft.com/office/drawing/2014/main" id="{923EEE35-3D2D-EA64-59E8-E8F3136F47C5}"/>
              </a:ext>
            </a:extLst>
          </p:cNvPr>
          <p:cNvSpPr/>
          <p:nvPr/>
        </p:nvSpPr>
        <p:spPr>
          <a:xfrm>
            <a:off x="510892" y="813218"/>
            <a:ext cx="6481261" cy="461665"/>
          </a:xfrm>
          <a:prstGeom prst="rect">
            <a:avLst/>
          </a:prstGeom>
          <a:noFill/>
        </p:spPr>
        <p:txBody>
          <a:bodyPr wrap="none" lIns="91440" tIns="45720" rIns="91440" bIns="45720">
            <a:spAutoFit/>
          </a:bodyPr>
          <a:lstStyle/>
          <a:p>
            <a:r>
              <a:rPr lang="ja-JP" altLang="en-US" sz="2400" b="1" u="sng" dirty="0">
                <a:ln w="0"/>
                <a:solidFill>
                  <a:srgbClr val="144DA0"/>
                </a:solidFill>
                <a:latin typeface="BIZ UDPゴシック" panose="020B0400000000000000" pitchFamily="50" charset="-128"/>
                <a:ea typeface="BIZ UDPゴシック" panose="020B0400000000000000" pitchFamily="50" charset="-128"/>
                <a:cs typeface="Flatory Sans SemiCondensed Bold" panose="020B0600070205080204" charset="-34"/>
              </a:rPr>
              <a:t>基本指針について（厚生労働省より、一部抜粋）</a:t>
            </a:r>
            <a:endParaRPr lang="ja-JP" altLang="ja-JP" sz="2400" u="sng" dirty="0">
              <a:solidFill>
                <a:srgbClr val="144DA0"/>
              </a:solidFill>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288638857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四角形吹き出し 7"/>
          <p:cNvSpPr/>
          <p:nvPr/>
        </p:nvSpPr>
        <p:spPr>
          <a:xfrm>
            <a:off x="647150" y="1518458"/>
            <a:ext cx="10497071" cy="878129"/>
          </a:xfrm>
          <a:prstGeom prst="wedgeRectCallout">
            <a:avLst>
              <a:gd name="adj1" fmla="val 19677"/>
              <a:gd name="adj2" fmla="val 109330"/>
            </a:avLst>
          </a:prstGeom>
          <a:noFill/>
          <a:ln>
            <a:noFill/>
          </a:ln>
        </p:spPr>
        <p:style>
          <a:lnRef idx="2">
            <a:schemeClr val="accent6"/>
          </a:lnRef>
          <a:fillRef idx="1">
            <a:schemeClr val="lt1"/>
          </a:fillRef>
          <a:effectRef idx="0">
            <a:schemeClr val="accent6"/>
          </a:effectRef>
          <a:fontRef idx="minor">
            <a:schemeClr val="dk1"/>
          </a:fontRef>
        </p:style>
        <p:txBody>
          <a:bodyPr rtlCol="0" anchor="t"/>
          <a:lstStyle/>
          <a:p>
            <a:endParaRPr lang="ja-JP" altLang="ja-JP" sz="1600" dirty="0">
              <a:latin typeface="Source Han Sans JP Bold" panose="020B0600070205080204" charset="-128"/>
              <a:ea typeface="Source Han Sans JP Bold" panose="020B0600070205080204" charset="-128"/>
            </a:endParaRPr>
          </a:p>
        </p:txBody>
      </p:sp>
      <p:sp>
        <p:nvSpPr>
          <p:cNvPr id="17" name="四角形吹き出し 16"/>
          <p:cNvSpPr/>
          <p:nvPr/>
        </p:nvSpPr>
        <p:spPr>
          <a:xfrm>
            <a:off x="803605" y="4195175"/>
            <a:ext cx="6373090" cy="1259739"/>
          </a:xfrm>
          <a:prstGeom prst="wedgeRectCallout">
            <a:avLst>
              <a:gd name="adj1" fmla="val 18248"/>
              <a:gd name="adj2" fmla="val 33593"/>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nSpc>
                <a:spcPct val="150000"/>
              </a:lnSpc>
            </a:pPr>
            <a:endParaRPr lang="en-US" altLang="ja-JP" sz="2000" b="1" dirty="0">
              <a:solidFill>
                <a:schemeClr val="tx1"/>
              </a:solidFill>
              <a:latin typeface="Source Han Sans JP Bold" panose="020B0600070205080204" charset="-128"/>
              <a:ea typeface="Source Han Sans JP Bold" panose="020B0600070205080204" charset="-128"/>
            </a:endParaRPr>
          </a:p>
        </p:txBody>
      </p:sp>
      <p:sp>
        <p:nvSpPr>
          <p:cNvPr id="5" name="サブタイトル 2">
            <a:extLst>
              <a:ext uri="{FF2B5EF4-FFF2-40B4-BE49-F238E27FC236}">
                <a16:creationId xmlns:a16="http://schemas.microsoft.com/office/drawing/2014/main" id="{CD3F86C9-26FA-E14E-8BDC-F36CA426198F}"/>
              </a:ext>
            </a:extLst>
          </p:cNvPr>
          <p:cNvSpPr txBox="1">
            <a:spLocks/>
          </p:cNvSpPr>
          <p:nvPr/>
        </p:nvSpPr>
        <p:spPr>
          <a:xfrm>
            <a:off x="365217" y="509454"/>
            <a:ext cx="11060935" cy="522301"/>
          </a:xfrm>
          <a:prstGeom prst="rect">
            <a:avLst/>
          </a:prstGeom>
          <a:ln>
            <a:noFill/>
          </a:ln>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ja-JP" altLang="en-US" sz="3600" b="1" spc="-250" dirty="0">
                <a:gradFill>
                  <a:gsLst>
                    <a:gs pos="0">
                      <a:srgbClr val="144DA0">
                        <a:shade val="30000"/>
                        <a:satMod val="115000"/>
                      </a:srgbClr>
                    </a:gs>
                    <a:gs pos="50000">
                      <a:srgbClr val="144DA0">
                        <a:shade val="67500"/>
                        <a:satMod val="115000"/>
                      </a:srgbClr>
                    </a:gs>
                    <a:gs pos="100000">
                      <a:srgbClr val="144DA0">
                        <a:shade val="100000"/>
                        <a:satMod val="115000"/>
                      </a:srgbClr>
                    </a:gs>
                  </a:gsLst>
                  <a:path path="circle">
                    <a:fillToRect l="50000" t="50000" r="50000" b="50000"/>
                  </a:path>
                </a:gradFill>
                <a:latin typeface="BIZ UDPゴシック" panose="020B0400000000000000" pitchFamily="50" charset="-128"/>
                <a:ea typeface="BIZ UDPゴシック" panose="020B0400000000000000" pitchFamily="50" charset="-128"/>
              </a:rPr>
              <a:t>第</a:t>
            </a:r>
            <a:r>
              <a:rPr lang="en-US" altLang="ja-JP" sz="3600" b="1" spc="-250" dirty="0">
                <a:gradFill>
                  <a:gsLst>
                    <a:gs pos="0">
                      <a:srgbClr val="144DA0">
                        <a:shade val="30000"/>
                        <a:satMod val="115000"/>
                      </a:srgbClr>
                    </a:gs>
                    <a:gs pos="50000">
                      <a:srgbClr val="144DA0">
                        <a:shade val="67500"/>
                        <a:satMod val="115000"/>
                      </a:srgbClr>
                    </a:gs>
                    <a:gs pos="100000">
                      <a:srgbClr val="144DA0">
                        <a:shade val="100000"/>
                        <a:satMod val="115000"/>
                      </a:srgbClr>
                    </a:gs>
                  </a:gsLst>
                  <a:path path="circle">
                    <a:fillToRect l="50000" t="50000" r="50000" b="50000"/>
                  </a:path>
                </a:gradFill>
                <a:latin typeface="BIZ UDPゴシック" panose="020B0400000000000000" pitchFamily="50" charset="-128"/>
                <a:ea typeface="BIZ UDPゴシック" panose="020B0400000000000000" pitchFamily="50" charset="-128"/>
              </a:rPr>
              <a:t>10</a:t>
            </a:r>
            <a:r>
              <a:rPr lang="ja-JP" altLang="en-US" sz="3600" b="1" spc="-250" dirty="0">
                <a:gradFill>
                  <a:gsLst>
                    <a:gs pos="0">
                      <a:srgbClr val="144DA0">
                        <a:shade val="30000"/>
                        <a:satMod val="115000"/>
                      </a:srgbClr>
                    </a:gs>
                    <a:gs pos="50000">
                      <a:srgbClr val="144DA0">
                        <a:shade val="67500"/>
                        <a:satMod val="115000"/>
                      </a:srgbClr>
                    </a:gs>
                    <a:gs pos="100000">
                      <a:srgbClr val="144DA0">
                        <a:shade val="100000"/>
                        <a:satMod val="115000"/>
                      </a:srgbClr>
                    </a:gs>
                  </a:gsLst>
                  <a:path path="circle">
                    <a:fillToRect l="50000" t="50000" r="50000" b="50000"/>
                  </a:path>
                </a:gradFill>
                <a:latin typeface="BIZ UDPゴシック" panose="020B0400000000000000" pitchFamily="50" charset="-128"/>
                <a:ea typeface="BIZ UDPゴシック" panose="020B0400000000000000" pitchFamily="50" charset="-128"/>
              </a:rPr>
              <a:t>期吹田健やか年輪プランの基本方針について</a:t>
            </a:r>
          </a:p>
          <a:p>
            <a:pPr marL="0" indent="0">
              <a:buNone/>
            </a:pPr>
            <a:endParaRPr lang="ja-JP" altLang="en-US" sz="3600" b="1" spc="-250" dirty="0">
              <a:gradFill>
                <a:gsLst>
                  <a:gs pos="0">
                    <a:srgbClr val="144DA0">
                      <a:shade val="30000"/>
                      <a:satMod val="115000"/>
                    </a:srgbClr>
                  </a:gs>
                  <a:gs pos="50000">
                    <a:srgbClr val="144DA0">
                      <a:shade val="67500"/>
                      <a:satMod val="115000"/>
                    </a:srgbClr>
                  </a:gs>
                  <a:gs pos="100000">
                    <a:srgbClr val="144DA0">
                      <a:shade val="100000"/>
                      <a:satMod val="115000"/>
                    </a:srgbClr>
                  </a:gs>
                </a:gsLst>
                <a:path path="circle">
                  <a:fillToRect l="50000" t="50000" r="50000" b="50000"/>
                </a:path>
              </a:gradFill>
              <a:latin typeface="BIZ UDPゴシック" panose="020B0400000000000000" pitchFamily="50" charset="-128"/>
              <a:ea typeface="BIZ UDPゴシック" panose="020B0400000000000000" pitchFamily="50" charset="-128"/>
            </a:endParaRPr>
          </a:p>
        </p:txBody>
      </p:sp>
      <p:grpSp>
        <p:nvGrpSpPr>
          <p:cNvPr id="7" name="Group 8">
            <a:extLst>
              <a:ext uri="{FF2B5EF4-FFF2-40B4-BE49-F238E27FC236}">
                <a16:creationId xmlns:a16="http://schemas.microsoft.com/office/drawing/2014/main" id="{29E53D6D-1EC3-560D-488E-FE32302E50F8}"/>
              </a:ext>
            </a:extLst>
          </p:cNvPr>
          <p:cNvGrpSpPr/>
          <p:nvPr/>
        </p:nvGrpSpPr>
        <p:grpSpPr>
          <a:xfrm>
            <a:off x="375064" y="810453"/>
            <a:ext cx="11236679" cy="50560"/>
            <a:chOff x="0" y="0"/>
            <a:chExt cx="4274726" cy="20069"/>
          </a:xfrm>
        </p:grpSpPr>
        <p:sp>
          <p:nvSpPr>
            <p:cNvPr id="9" name="Freeform 9">
              <a:extLst>
                <a:ext uri="{FF2B5EF4-FFF2-40B4-BE49-F238E27FC236}">
                  <a16:creationId xmlns:a16="http://schemas.microsoft.com/office/drawing/2014/main" id="{F447D654-9793-5D9E-24D7-2CEFB568266F}"/>
                </a:ext>
              </a:extLst>
            </p:cNvPr>
            <p:cNvSpPr/>
            <p:nvPr/>
          </p:nvSpPr>
          <p:spPr>
            <a:xfrm>
              <a:off x="0" y="0"/>
              <a:ext cx="4274726" cy="20069"/>
            </a:xfrm>
            <a:custGeom>
              <a:avLst/>
              <a:gdLst/>
              <a:ahLst/>
              <a:cxnLst/>
              <a:rect l="l" t="t" r="r" b="b"/>
              <a:pathLst>
                <a:path w="4274726" h="20069">
                  <a:moveTo>
                    <a:pt x="10035" y="0"/>
                  </a:moveTo>
                  <a:lnTo>
                    <a:pt x="4264691" y="0"/>
                  </a:lnTo>
                  <a:cubicBezTo>
                    <a:pt x="4267353" y="0"/>
                    <a:pt x="4269905" y="1057"/>
                    <a:pt x="4271787" y="2939"/>
                  </a:cubicBezTo>
                  <a:cubicBezTo>
                    <a:pt x="4273669" y="4821"/>
                    <a:pt x="4274726" y="7373"/>
                    <a:pt x="4274726" y="10035"/>
                  </a:cubicBezTo>
                  <a:lnTo>
                    <a:pt x="4274726" y="10035"/>
                  </a:lnTo>
                  <a:cubicBezTo>
                    <a:pt x="4274726" y="12696"/>
                    <a:pt x="4273669" y="15248"/>
                    <a:pt x="4271787" y="17130"/>
                  </a:cubicBezTo>
                  <a:cubicBezTo>
                    <a:pt x="4269905" y="19012"/>
                    <a:pt x="4267353" y="20069"/>
                    <a:pt x="4264691" y="20069"/>
                  </a:cubicBezTo>
                  <a:lnTo>
                    <a:pt x="10035" y="20069"/>
                  </a:lnTo>
                  <a:cubicBezTo>
                    <a:pt x="7373" y="20069"/>
                    <a:pt x="4821" y="19012"/>
                    <a:pt x="2939" y="17130"/>
                  </a:cubicBezTo>
                  <a:cubicBezTo>
                    <a:pt x="1057" y="15248"/>
                    <a:pt x="0" y="12696"/>
                    <a:pt x="0" y="10035"/>
                  </a:cubicBezTo>
                  <a:lnTo>
                    <a:pt x="0" y="10035"/>
                  </a:lnTo>
                  <a:cubicBezTo>
                    <a:pt x="0" y="7373"/>
                    <a:pt x="1057" y="4821"/>
                    <a:pt x="2939" y="2939"/>
                  </a:cubicBezTo>
                  <a:cubicBezTo>
                    <a:pt x="4821" y="1057"/>
                    <a:pt x="7373" y="0"/>
                    <a:pt x="10035" y="0"/>
                  </a:cubicBezTo>
                  <a:close/>
                </a:path>
              </a:pathLst>
            </a:custGeom>
            <a:solidFill>
              <a:srgbClr val="144DA0"/>
            </a:solidFill>
          </p:spPr>
          <p:txBody>
            <a:bodyPr/>
            <a:lstStyle/>
            <a:p>
              <a:endParaRPr lang="ja-JP" altLang="en-US"/>
            </a:p>
          </p:txBody>
        </p:sp>
        <p:sp>
          <p:nvSpPr>
            <p:cNvPr id="10" name="TextBox 10">
              <a:extLst>
                <a:ext uri="{FF2B5EF4-FFF2-40B4-BE49-F238E27FC236}">
                  <a16:creationId xmlns:a16="http://schemas.microsoft.com/office/drawing/2014/main" id="{A9705A02-1C4E-22DB-0C4D-D65D37111E90}"/>
                </a:ext>
              </a:extLst>
            </p:cNvPr>
            <p:cNvSpPr txBox="1"/>
            <p:nvPr/>
          </p:nvSpPr>
          <p:spPr>
            <a:xfrm>
              <a:off x="0" y="-28575"/>
              <a:ext cx="4274726" cy="48644"/>
            </a:xfrm>
            <a:prstGeom prst="rect">
              <a:avLst/>
            </a:prstGeom>
          </p:spPr>
          <p:txBody>
            <a:bodyPr lIns="50800" tIns="50800" rIns="50800" bIns="50800" rtlCol="0" anchor="ctr"/>
            <a:lstStyle/>
            <a:p>
              <a:pPr algn="ctr">
                <a:lnSpc>
                  <a:spcPts val="2239"/>
                </a:lnSpc>
              </a:pPr>
              <a:endParaRPr/>
            </a:p>
          </p:txBody>
        </p:sp>
      </p:grpSp>
      <p:grpSp>
        <p:nvGrpSpPr>
          <p:cNvPr id="15" name="Group 2">
            <a:extLst>
              <a:ext uri="{FF2B5EF4-FFF2-40B4-BE49-F238E27FC236}">
                <a16:creationId xmlns:a16="http://schemas.microsoft.com/office/drawing/2014/main" id="{B6B49C15-7076-5F81-97E2-A93B6A52FBCE}"/>
              </a:ext>
            </a:extLst>
          </p:cNvPr>
          <p:cNvGrpSpPr/>
          <p:nvPr/>
        </p:nvGrpSpPr>
        <p:grpSpPr>
          <a:xfrm>
            <a:off x="11947826" y="-189000"/>
            <a:ext cx="612000" cy="7236000"/>
            <a:chOff x="0" y="0"/>
            <a:chExt cx="203606" cy="2804648"/>
          </a:xfrm>
        </p:grpSpPr>
        <p:sp>
          <p:nvSpPr>
            <p:cNvPr id="16" name="Freeform 3">
              <a:extLst>
                <a:ext uri="{FF2B5EF4-FFF2-40B4-BE49-F238E27FC236}">
                  <a16:creationId xmlns:a16="http://schemas.microsoft.com/office/drawing/2014/main" id="{C15F1F3A-5E19-E0C6-FE72-68F9E23C5CEE}"/>
                </a:ext>
              </a:extLst>
            </p:cNvPr>
            <p:cNvSpPr/>
            <p:nvPr/>
          </p:nvSpPr>
          <p:spPr>
            <a:xfrm>
              <a:off x="0" y="0"/>
              <a:ext cx="203606" cy="2804648"/>
            </a:xfrm>
            <a:custGeom>
              <a:avLst/>
              <a:gdLst/>
              <a:ahLst/>
              <a:cxnLst/>
              <a:rect l="l" t="t" r="r" b="b"/>
              <a:pathLst>
                <a:path w="203606" h="2804648">
                  <a:moveTo>
                    <a:pt x="101803" y="0"/>
                  </a:moveTo>
                  <a:lnTo>
                    <a:pt x="101803" y="0"/>
                  </a:lnTo>
                  <a:cubicBezTo>
                    <a:pt x="158028" y="0"/>
                    <a:pt x="203606" y="45579"/>
                    <a:pt x="203606" y="101803"/>
                  </a:cubicBezTo>
                  <a:lnTo>
                    <a:pt x="203606" y="2702845"/>
                  </a:lnTo>
                  <a:cubicBezTo>
                    <a:pt x="203606" y="2729844"/>
                    <a:pt x="192881" y="2755738"/>
                    <a:pt x="173789" y="2774830"/>
                  </a:cubicBezTo>
                  <a:cubicBezTo>
                    <a:pt x="154697" y="2793922"/>
                    <a:pt x="128803" y="2804648"/>
                    <a:pt x="101803" y="2804648"/>
                  </a:cubicBezTo>
                  <a:lnTo>
                    <a:pt x="101803" y="2804648"/>
                  </a:lnTo>
                  <a:cubicBezTo>
                    <a:pt x="74803" y="2804648"/>
                    <a:pt x="48909" y="2793922"/>
                    <a:pt x="29817" y="2774830"/>
                  </a:cubicBezTo>
                  <a:cubicBezTo>
                    <a:pt x="10726" y="2755738"/>
                    <a:pt x="0" y="2729844"/>
                    <a:pt x="0" y="2702845"/>
                  </a:cubicBezTo>
                  <a:lnTo>
                    <a:pt x="0" y="101803"/>
                  </a:lnTo>
                  <a:cubicBezTo>
                    <a:pt x="0" y="74803"/>
                    <a:pt x="10726" y="48909"/>
                    <a:pt x="29817" y="29817"/>
                  </a:cubicBezTo>
                  <a:cubicBezTo>
                    <a:pt x="48909" y="10726"/>
                    <a:pt x="74803" y="0"/>
                    <a:pt x="101803" y="0"/>
                  </a:cubicBezTo>
                  <a:close/>
                </a:path>
              </a:pathLst>
            </a:custGeom>
            <a:gradFill rotWithShape="1">
              <a:gsLst>
                <a:gs pos="0">
                  <a:srgbClr val="95B4E1">
                    <a:alpha val="100000"/>
                  </a:srgbClr>
                </a:gs>
                <a:gs pos="100000">
                  <a:srgbClr val="144DA0">
                    <a:alpha val="100000"/>
                  </a:srgbClr>
                </a:gs>
              </a:gsLst>
              <a:lin ang="5400000"/>
            </a:gradFill>
          </p:spPr>
          <p:txBody>
            <a:bodyPr/>
            <a:lstStyle/>
            <a:p>
              <a:endParaRPr lang="ja-JP" altLang="en-US"/>
            </a:p>
          </p:txBody>
        </p:sp>
        <p:sp>
          <p:nvSpPr>
            <p:cNvPr id="18" name="TextBox 4">
              <a:extLst>
                <a:ext uri="{FF2B5EF4-FFF2-40B4-BE49-F238E27FC236}">
                  <a16:creationId xmlns:a16="http://schemas.microsoft.com/office/drawing/2014/main" id="{FB43745D-764D-CDB6-2348-C02EE56B642C}"/>
                </a:ext>
              </a:extLst>
            </p:cNvPr>
            <p:cNvSpPr txBox="1"/>
            <p:nvPr/>
          </p:nvSpPr>
          <p:spPr>
            <a:xfrm>
              <a:off x="0" y="-28575"/>
              <a:ext cx="203606" cy="2833223"/>
            </a:xfrm>
            <a:prstGeom prst="rect">
              <a:avLst/>
            </a:prstGeom>
          </p:spPr>
          <p:txBody>
            <a:bodyPr lIns="50800" tIns="50800" rIns="50800" bIns="50800" rtlCol="0" anchor="ctr"/>
            <a:lstStyle/>
            <a:p>
              <a:pPr algn="ctr">
                <a:lnSpc>
                  <a:spcPts val="2239"/>
                </a:lnSpc>
              </a:pPr>
              <a:endParaRPr/>
            </a:p>
          </p:txBody>
        </p:sp>
      </p:grpSp>
      <p:sp>
        <p:nvSpPr>
          <p:cNvPr id="20" name="スライド番号プレースホルダー 2">
            <a:extLst>
              <a:ext uri="{FF2B5EF4-FFF2-40B4-BE49-F238E27FC236}">
                <a16:creationId xmlns:a16="http://schemas.microsoft.com/office/drawing/2014/main" id="{D9003988-3A89-2B61-92E4-E800EE663668}"/>
              </a:ext>
            </a:extLst>
          </p:cNvPr>
          <p:cNvSpPr txBox="1">
            <a:spLocks/>
          </p:cNvSpPr>
          <p:nvPr/>
        </p:nvSpPr>
        <p:spPr>
          <a:xfrm>
            <a:off x="11058318" y="6235531"/>
            <a:ext cx="7560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fld id="{F664AAB1-4DB8-4BE3-94AB-6C36B07158C8}" type="slidenum">
              <a:rPr lang="ja-JP" altLang="en-US" sz="2400" smtClean="0">
                <a:solidFill>
                  <a:schemeClr val="tx1"/>
                </a:solidFill>
                <a:latin typeface="Arial Black" panose="020B0A04020102020204" pitchFamily="34" charset="0"/>
              </a:rPr>
              <a:pPr algn="ctr"/>
              <a:t>16</a:t>
            </a:fld>
            <a:endParaRPr lang="ja-JP" altLang="en-US" sz="2400" dirty="0">
              <a:solidFill>
                <a:schemeClr val="tx1"/>
              </a:solidFill>
              <a:latin typeface="Arial Black" panose="020B0A04020102020204" pitchFamily="34" charset="0"/>
            </a:endParaRPr>
          </a:p>
        </p:txBody>
      </p:sp>
      <p:grpSp>
        <p:nvGrpSpPr>
          <p:cNvPr id="21" name="Group 15">
            <a:extLst>
              <a:ext uri="{FF2B5EF4-FFF2-40B4-BE49-F238E27FC236}">
                <a16:creationId xmlns:a16="http://schemas.microsoft.com/office/drawing/2014/main" id="{5D63BDD6-22DC-8129-89AD-31D07A17F02E}"/>
              </a:ext>
            </a:extLst>
          </p:cNvPr>
          <p:cNvGrpSpPr/>
          <p:nvPr/>
        </p:nvGrpSpPr>
        <p:grpSpPr>
          <a:xfrm>
            <a:off x="375065" y="6432608"/>
            <a:ext cx="10769156" cy="50560"/>
            <a:chOff x="0" y="0"/>
            <a:chExt cx="4274726" cy="20069"/>
          </a:xfrm>
        </p:grpSpPr>
        <p:sp>
          <p:nvSpPr>
            <p:cNvPr id="22" name="Freeform 16">
              <a:extLst>
                <a:ext uri="{FF2B5EF4-FFF2-40B4-BE49-F238E27FC236}">
                  <a16:creationId xmlns:a16="http://schemas.microsoft.com/office/drawing/2014/main" id="{C37B78D4-C956-26E9-0754-C0FC912D524F}"/>
                </a:ext>
              </a:extLst>
            </p:cNvPr>
            <p:cNvSpPr/>
            <p:nvPr/>
          </p:nvSpPr>
          <p:spPr>
            <a:xfrm>
              <a:off x="0" y="0"/>
              <a:ext cx="4274726" cy="20069"/>
            </a:xfrm>
            <a:custGeom>
              <a:avLst/>
              <a:gdLst/>
              <a:ahLst/>
              <a:cxnLst/>
              <a:rect l="l" t="t" r="r" b="b"/>
              <a:pathLst>
                <a:path w="4274726" h="20069">
                  <a:moveTo>
                    <a:pt x="10035" y="0"/>
                  </a:moveTo>
                  <a:lnTo>
                    <a:pt x="4264691" y="0"/>
                  </a:lnTo>
                  <a:cubicBezTo>
                    <a:pt x="4267353" y="0"/>
                    <a:pt x="4269905" y="1057"/>
                    <a:pt x="4271787" y="2939"/>
                  </a:cubicBezTo>
                  <a:cubicBezTo>
                    <a:pt x="4273669" y="4821"/>
                    <a:pt x="4274726" y="7373"/>
                    <a:pt x="4274726" y="10035"/>
                  </a:cubicBezTo>
                  <a:lnTo>
                    <a:pt x="4274726" y="10035"/>
                  </a:lnTo>
                  <a:cubicBezTo>
                    <a:pt x="4274726" y="12696"/>
                    <a:pt x="4273669" y="15248"/>
                    <a:pt x="4271787" y="17130"/>
                  </a:cubicBezTo>
                  <a:cubicBezTo>
                    <a:pt x="4269905" y="19012"/>
                    <a:pt x="4267353" y="20069"/>
                    <a:pt x="4264691" y="20069"/>
                  </a:cubicBezTo>
                  <a:lnTo>
                    <a:pt x="10035" y="20069"/>
                  </a:lnTo>
                  <a:cubicBezTo>
                    <a:pt x="7373" y="20069"/>
                    <a:pt x="4821" y="19012"/>
                    <a:pt x="2939" y="17130"/>
                  </a:cubicBezTo>
                  <a:cubicBezTo>
                    <a:pt x="1057" y="15248"/>
                    <a:pt x="0" y="12696"/>
                    <a:pt x="0" y="10035"/>
                  </a:cubicBezTo>
                  <a:lnTo>
                    <a:pt x="0" y="10035"/>
                  </a:lnTo>
                  <a:cubicBezTo>
                    <a:pt x="0" y="7373"/>
                    <a:pt x="1057" y="4821"/>
                    <a:pt x="2939" y="2939"/>
                  </a:cubicBezTo>
                  <a:cubicBezTo>
                    <a:pt x="4821" y="1057"/>
                    <a:pt x="7373" y="0"/>
                    <a:pt x="10035" y="0"/>
                  </a:cubicBezTo>
                  <a:close/>
                </a:path>
              </a:pathLst>
            </a:custGeom>
            <a:solidFill>
              <a:srgbClr val="03214E"/>
            </a:solidFill>
          </p:spPr>
          <p:txBody>
            <a:bodyPr/>
            <a:lstStyle/>
            <a:p>
              <a:endParaRPr lang="ja-JP" altLang="en-US"/>
            </a:p>
          </p:txBody>
        </p:sp>
        <p:sp>
          <p:nvSpPr>
            <p:cNvPr id="23" name="TextBox 17">
              <a:extLst>
                <a:ext uri="{FF2B5EF4-FFF2-40B4-BE49-F238E27FC236}">
                  <a16:creationId xmlns:a16="http://schemas.microsoft.com/office/drawing/2014/main" id="{E5373430-C338-D363-D08E-08ACF1B770F4}"/>
                </a:ext>
              </a:extLst>
            </p:cNvPr>
            <p:cNvSpPr txBox="1"/>
            <p:nvPr/>
          </p:nvSpPr>
          <p:spPr>
            <a:xfrm>
              <a:off x="0" y="-28575"/>
              <a:ext cx="4274726" cy="48644"/>
            </a:xfrm>
            <a:prstGeom prst="rect">
              <a:avLst/>
            </a:prstGeom>
          </p:spPr>
          <p:txBody>
            <a:bodyPr lIns="50800" tIns="50800" rIns="50800" bIns="50800" rtlCol="0" anchor="ctr"/>
            <a:lstStyle/>
            <a:p>
              <a:pPr algn="ctr">
                <a:lnSpc>
                  <a:spcPts val="2239"/>
                </a:lnSpc>
              </a:pPr>
              <a:endParaRPr/>
            </a:p>
          </p:txBody>
        </p:sp>
      </p:grpSp>
      <p:sp>
        <p:nvSpPr>
          <p:cNvPr id="3" name="Freeform 3">
            <a:extLst>
              <a:ext uri="{FF2B5EF4-FFF2-40B4-BE49-F238E27FC236}">
                <a16:creationId xmlns:a16="http://schemas.microsoft.com/office/drawing/2014/main" id="{90C866C6-B503-1A7C-0D32-D21CBC6E7526}"/>
              </a:ext>
            </a:extLst>
          </p:cNvPr>
          <p:cNvSpPr/>
          <p:nvPr/>
        </p:nvSpPr>
        <p:spPr>
          <a:xfrm>
            <a:off x="-420300" y="-189000"/>
            <a:ext cx="612000" cy="7236000"/>
          </a:xfrm>
          <a:custGeom>
            <a:avLst/>
            <a:gdLst/>
            <a:ahLst/>
            <a:cxnLst/>
            <a:rect l="l" t="t" r="r" b="b"/>
            <a:pathLst>
              <a:path w="203606" h="2804648">
                <a:moveTo>
                  <a:pt x="101803" y="0"/>
                </a:moveTo>
                <a:lnTo>
                  <a:pt x="101803" y="0"/>
                </a:lnTo>
                <a:cubicBezTo>
                  <a:pt x="158028" y="0"/>
                  <a:pt x="203606" y="45579"/>
                  <a:pt x="203606" y="101803"/>
                </a:cubicBezTo>
                <a:lnTo>
                  <a:pt x="203606" y="2702845"/>
                </a:lnTo>
                <a:cubicBezTo>
                  <a:pt x="203606" y="2729844"/>
                  <a:pt x="192881" y="2755738"/>
                  <a:pt x="173789" y="2774830"/>
                </a:cubicBezTo>
                <a:cubicBezTo>
                  <a:pt x="154697" y="2793922"/>
                  <a:pt x="128803" y="2804648"/>
                  <a:pt x="101803" y="2804648"/>
                </a:cubicBezTo>
                <a:lnTo>
                  <a:pt x="101803" y="2804648"/>
                </a:lnTo>
                <a:cubicBezTo>
                  <a:pt x="74803" y="2804648"/>
                  <a:pt x="48909" y="2793922"/>
                  <a:pt x="29817" y="2774830"/>
                </a:cubicBezTo>
                <a:cubicBezTo>
                  <a:pt x="10726" y="2755738"/>
                  <a:pt x="0" y="2729844"/>
                  <a:pt x="0" y="2702845"/>
                </a:cubicBezTo>
                <a:lnTo>
                  <a:pt x="0" y="101803"/>
                </a:lnTo>
                <a:cubicBezTo>
                  <a:pt x="0" y="74803"/>
                  <a:pt x="10726" y="48909"/>
                  <a:pt x="29817" y="29817"/>
                </a:cubicBezTo>
                <a:cubicBezTo>
                  <a:pt x="48909" y="10726"/>
                  <a:pt x="74803" y="0"/>
                  <a:pt x="101803" y="0"/>
                </a:cubicBezTo>
                <a:close/>
              </a:path>
            </a:pathLst>
          </a:custGeom>
          <a:gradFill rotWithShape="1">
            <a:gsLst>
              <a:gs pos="0">
                <a:srgbClr val="95B4E1">
                  <a:alpha val="100000"/>
                </a:srgbClr>
              </a:gs>
              <a:gs pos="100000">
                <a:srgbClr val="144DA0">
                  <a:alpha val="100000"/>
                </a:srgbClr>
              </a:gs>
            </a:gsLst>
            <a:lin ang="5400000"/>
          </a:gradFill>
        </p:spPr>
        <p:txBody>
          <a:bodyPr/>
          <a:lstStyle/>
          <a:p>
            <a:endParaRPr lang="ja-JP" altLang="en-US"/>
          </a:p>
        </p:txBody>
      </p:sp>
      <p:pic>
        <p:nvPicPr>
          <p:cNvPr id="11" name="図 10">
            <a:extLst>
              <a:ext uri="{FF2B5EF4-FFF2-40B4-BE49-F238E27FC236}">
                <a16:creationId xmlns:a16="http://schemas.microsoft.com/office/drawing/2014/main" id="{23DC5756-C128-2BE7-11B2-97B30A021FDA}"/>
              </a:ext>
            </a:extLst>
          </p:cNvPr>
          <p:cNvPicPr>
            <a:picLocks noChangeAspect="1"/>
          </p:cNvPicPr>
          <p:nvPr/>
        </p:nvPicPr>
        <p:blipFill>
          <a:blip r:embed="rId2">
            <a:alphaModFix amt="34000"/>
          </a:blip>
          <a:srcRect b="4079"/>
          <a:stretch/>
        </p:blipFill>
        <p:spPr>
          <a:xfrm>
            <a:off x="1522841" y="1310928"/>
            <a:ext cx="8941124" cy="5107165"/>
          </a:xfrm>
          <a:prstGeom prst="rect">
            <a:avLst/>
          </a:prstGeom>
        </p:spPr>
      </p:pic>
      <p:sp>
        <p:nvSpPr>
          <p:cNvPr id="6" name="正方形/長方形 5">
            <a:extLst>
              <a:ext uri="{FF2B5EF4-FFF2-40B4-BE49-F238E27FC236}">
                <a16:creationId xmlns:a16="http://schemas.microsoft.com/office/drawing/2014/main" id="{923EEE35-3D2D-EA64-59E8-E8F3136F47C5}"/>
              </a:ext>
            </a:extLst>
          </p:cNvPr>
          <p:cNvSpPr/>
          <p:nvPr/>
        </p:nvSpPr>
        <p:spPr>
          <a:xfrm>
            <a:off x="510892" y="813218"/>
            <a:ext cx="6481261" cy="461665"/>
          </a:xfrm>
          <a:prstGeom prst="rect">
            <a:avLst/>
          </a:prstGeom>
          <a:noFill/>
        </p:spPr>
        <p:txBody>
          <a:bodyPr wrap="none" lIns="91440" tIns="45720" rIns="91440" bIns="45720">
            <a:spAutoFit/>
          </a:bodyPr>
          <a:lstStyle/>
          <a:p>
            <a:r>
              <a:rPr lang="ja-JP" altLang="en-US" sz="2400" b="1" u="sng" dirty="0">
                <a:ln w="0"/>
                <a:solidFill>
                  <a:srgbClr val="144DA0"/>
                </a:solidFill>
                <a:latin typeface="BIZ UDPゴシック" panose="020B0400000000000000" pitchFamily="50" charset="-128"/>
                <a:ea typeface="BIZ UDPゴシック" panose="020B0400000000000000" pitchFamily="50" charset="-128"/>
                <a:cs typeface="Flatory Sans SemiCondensed Bold" panose="020B0600070205080204" charset="-34"/>
              </a:rPr>
              <a:t>基本指針について（厚生労働省より、一部抜粋）</a:t>
            </a:r>
            <a:endParaRPr lang="ja-JP" altLang="ja-JP" sz="2400" u="sng" dirty="0">
              <a:solidFill>
                <a:srgbClr val="144DA0"/>
              </a:solidFill>
              <a:latin typeface="BIZ UDPゴシック" panose="020B0400000000000000" pitchFamily="50" charset="-128"/>
              <a:ea typeface="BIZ UDPゴシック" panose="020B0400000000000000" pitchFamily="50" charset="-128"/>
            </a:endParaRPr>
          </a:p>
        </p:txBody>
      </p:sp>
      <p:pic>
        <p:nvPicPr>
          <p:cNvPr id="2" name="図 1">
            <a:extLst>
              <a:ext uri="{FF2B5EF4-FFF2-40B4-BE49-F238E27FC236}">
                <a16:creationId xmlns:a16="http://schemas.microsoft.com/office/drawing/2014/main" id="{F5398625-2384-B6F5-942A-8355BA35FDB9}"/>
              </a:ext>
            </a:extLst>
          </p:cNvPr>
          <p:cNvPicPr>
            <a:picLocks noChangeAspect="1"/>
          </p:cNvPicPr>
          <p:nvPr/>
        </p:nvPicPr>
        <p:blipFill>
          <a:blip r:embed="rId2"/>
          <a:srcRect l="2357" t="75581" r="1704" b="8875"/>
          <a:stretch/>
        </p:blipFill>
        <p:spPr>
          <a:xfrm>
            <a:off x="868223" y="4948988"/>
            <a:ext cx="10400030" cy="1003429"/>
          </a:xfrm>
          <a:prstGeom prst="rect">
            <a:avLst/>
          </a:prstGeom>
        </p:spPr>
      </p:pic>
      <p:sp>
        <p:nvSpPr>
          <p:cNvPr id="26" name="平行四辺形 25">
            <a:extLst>
              <a:ext uri="{FF2B5EF4-FFF2-40B4-BE49-F238E27FC236}">
                <a16:creationId xmlns:a16="http://schemas.microsoft.com/office/drawing/2014/main" id="{57755D66-61CF-493E-DEF3-EFF1C60BB0DC}"/>
              </a:ext>
            </a:extLst>
          </p:cNvPr>
          <p:cNvSpPr/>
          <p:nvPr/>
        </p:nvSpPr>
        <p:spPr>
          <a:xfrm rot="10800000">
            <a:off x="803605" y="5087909"/>
            <a:ext cx="5760000" cy="108000"/>
          </a:xfrm>
          <a:prstGeom prst="parallelogram">
            <a:avLst/>
          </a:prstGeom>
          <a:solidFill>
            <a:srgbClr val="FFFF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平行四辺形 27">
            <a:extLst>
              <a:ext uri="{FF2B5EF4-FFF2-40B4-BE49-F238E27FC236}">
                <a16:creationId xmlns:a16="http://schemas.microsoft.com/office/drawing/2014/main" id="{7E0AFC35-BC80-CF30-ABC5-5AEE8696D06A}"/>
              </a:ext>
            </a:extLst>
          </p:cNvPr>
          <p:cNvSpPr/>
          <p:nvPr/>
        </p:nvSpPr>
        <p:spPr>
          <a:xfrm rot="10800000">
            <a:off x="3513872" y="5300172"/>
            <a:ext cx="3960000" cy="108000"/>
          </a:xfrm>
          <a:prstGeom prst="parallelogram">
            <a:avLst/>
          </a:prstGeom>
          <a:solidFill>
            <a:srgbClr val="FFFF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平行四辺形 3">
            <a:extLst>
              <a:ext uri="{FF2B5EF4-FFF2-40B4-BE49-F238E27FC236}">
                <a16:creationId xmlns:a16="http://schemas.microsoft.com/office/drawing/2014/main" id="{CCD2C94F-5AA4-E06E-E73A-957AE70FFAF8}"/>
              </a:ext>
            </a:extLst>
          </p:cNvPr>
          <p:cNvSpPr/>
          <p:nvPr/>
        </p:nvSpPr>
        <p:spPr>
          <a:xfrm rot="10800000">
            <a:off x="1651137" y="5762375"/>
            <a:ext cx="2160000" cy="108000"/>
          </a:xfrm>
          <a:prstGeom prst="parallelogram">
            <a:avLst/>
          </a:prstGeom>
          <a:solidFill>
            <a:srgbClr val="FFFF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平行四辺形 13">
            <a:extLst>
              <a:ext uri="{FF2B5EF4-FFF2-40B4-BE49-F238E27FC236}">
                <a16:creationId xmlns:a16="http://schemas.microsoft.com/office/drawing/2014/main" id="{862FD488-A1F2-F128-1BD4-7D4621EDB18D}"/>
              </a:ext>
            </a:extLst>
          </p:cNvPr>
          <p:cNvSpPr/>
          <p:nvPr/>
        </p:nvSpPr>
        <p:spPr>
          <a:xfrm rot="10800000">
            <a:off x="5759643" y="5765525"/>
            <a:ext cx="2160000" cy="108000"/>
          </a:xfrm>
          <a:prstGeom prst="parallelogram">
            <a:avLst/>
          </a:prstGeom>
          <a:solidFill>
            <a:srgbClr val="FFFF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32826674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fade">
                                      <p:cBhvr>
                                        <p:cTn id="12" dur="500"/>
                                        <p:tgtEl>
                                          <p:spTgt spid="2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8" grpId="0" animBg="1"/>
      <p:bldP spid="4" grpId="0" animBg="1"/>
      <p:bldP spid="1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6" name="直線矢印コネクタ 85">
            <a:extLst>
              <a:ext uri="{FF2B5EF4-FFF2-40B4-BE49-F238E27FC236}">
                <a16:creationId xmlns:a16="http://schemas.microsoft.com/office/drawing/2014/main" id="{8F88A9B1-6BFF-3600-663F-ADD7A3441FA8}"/>
              </a:ext>
            </a:extLst>
          </p:cNvPr>
          <p:cNvCxnSpPr>
            <a:cxnSpLocks/>
          </p:cNvCxnSpPr>
          <p:nvPr/>
        </p:nvCxnSpPr>
        <p:spPr>
          <a:xfrm flipH="1">
            <a:off x="6816526" y="6167683"/>
            <a:ext cx="720000" cy="0"/>
          </a:xfrm>
          <a:prstGeom prst="straightConnector1">
            <a:avLst/>
          </a:prstGeom>
          <a:ln w="381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88" name="直線矢印コネクタ 87">
            <a:extLst>
              <a:ext uri="{FF2B5EF4-FFF2-40B4-BE49-F238E27FC236}">
                <a16:creationId xmlns:a16="http://schemas.microsoft.com/office/drawing/2014/main" id="{067E609B-0F45-4D12-9125-A98D03260AE9}"/>
              </a:ext>
            </a:extLst>
          </p:cNvPr>
          <p:cNvCxnSpPr>
            <a:cxnSpLocks/>
          </p:cNvCxnSpPr>
          <p:nvPr/>
        </p:nvCxnSpPr>
        <p:spPr>
          <a:xfrm flipH="1">
            <a:off x="6807195" y="4928699"/>
            <a:ext cx="720000" cy="0"/>
          </a:xfrm>
          <a:prstGeom prst="straightConnector1">
            <a:avLst/>
          </a:prstGeom>
          <a:ln w="381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89" name="直線矢印コネクタ 88">
            <a:extLst>
              <a:ext uri="{FF2B5EF4-FFF2-40B4-BE49-F238E27FC236}">
                <a16:creationId xmlns:a16="http://schemas.microsoft.com/office/drawing/2014/main" id="{EE8C0886-0C26-DC1A-36F4-241E990DF2F6}"/>
              </a:ext>
            </a:extLst>
          </p:cNvPr>
          <p:cNvCxnSpPr>
            <a:cxnSpLocks/>
          </p:cNvCxnSpPr>
          <p:nvPr/>
        </p:nvCxnSpPr>
        <p:spPr>
          <a:xfrm flipH="1">
            <a:off x="6819757" y="3772938"/>
            <a:ext cx="720000" cy="0"/>
          </a:xfrm>
          <a:prstGeom prst="straightConnector1">
            <a:avLst/>
          </a:prstGeom>
          <a:ln w="381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90" name="直線矢印コネクタ 89">
            <a:extLst>
              <a:ext uri="{FF2B5EF4-FFF2-40B4-BE49-F238E27FC236}">
                <a16:creationId xmlns:a16="http://schemas.microsoft.com/office/drawing/2014/main" id="{658A0AEE-92F0-3093-5DC5-C3289800A48A}"/>
              </a:ext>
            </a:extLst>
          </p:cNvPr>
          <p:cNvCxnSpPr>
            <a:cxnSpLocks/>
          </p:cNvCxnSpPr>
          <p:nvPr/>
        </p:nvCxnSpPr>
        <p:spPr>
          <a:xfrm flipH="1">
            <a:off x="6799531" y="2557866"/>
            <a:ext cx="720000" cy="0"/>
          </a:xfrm>
          <a:prstGeom prst="straightConnector1">
            <a:avLst/>
          </a:prstGeom>
          <a:ln w="381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92" name="直線矢印コネクタ 91">
            <a:extLst>
              <a:ext uri="{FF2B5EF4-FFF2-40B4-BE49-F238E27FC236}">
                <a16:creationId xmlns:a16="http://schemas.microsoft.com/office/drawing/2014/main" id="{1477343F-A51F-62A4-61D5-64E94211B117}"/>
              </a:ext>
            </a:extLst>
          </p:cNvPr>
          <p:cNvCxnSpPr>
            <a:cxnSpLocks/>
          </p:cNvCxnSpPr>
          <p:nvPr/>
        </p:nvCxnSpPr>
        <p:spPr>
          <a:xfrm flipH="1">
            <a:off x="6810980" y="1456046"/>
            <a:ext cx="720000" cy="0"/>
          </a:xfrm>
          <a:prstGeom prst="straightConnector1">
            <a:avLst/>
          </a:prstGeom>
          <a:ln w="381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83" name="直線矢印コネクタ 82">
            <a:extLst>
              <a:ext uri="{FF2B5EF4-FFF2-40B4-BE49-F238E27FC236}">
                <a16:creationId xmlns:a16="http://schemas.microsoft.com/office/drawing/2014/main" id="{602FB7B9-43D5-7459-E36E-1DD1F9E6E2F6}"/>
              </a:ext>
            </a:extLst>
          </p:cNvPr>
          <p:cNvCxnSpPr>
            <a:cxnSpLocks/>
          </p:cNvCxnSpPr>
          <p:nvPr/>
        </p:nvCxnSpPr>
        <p:spPr>
          <a:xfrm flipH="1">
            <a:off x="3905376" y="6167683"/>
            <a:ext cx="1800000" cy="0"/>
          </a:xfrm>
          <a:prstGeom prst="straightConnector1">
            <a:avLst/>
          </a:prstGeom>
          <a:ln w="381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82" name="直線矢印コネクタ 81">
            <a:extLst>
              <a:ext uri="{FF2B5EF4-FFF2-40B4-BE49-F238E27FC236}">
                <a16:creationId xmlns:a16="http://schemas.microsoft.com/office/drawing/2014/main" id="{96EE88E5-BE5A-E442-4DC7-653B69BE4054}"/>
              </a:ext>
            </a:extLst>
          </p:cNvPr>
          <p:cNvCxnSpPr>
            <a:cxnSpLocks/>
          </p:cNvCxnSpPr>
          <p:nvPr/>
        </p:nvCxnSpPr>
        <p:spPr>
          <a:xfrm flipH="1">
            <a:off x="3896667" y="4928699"/>
            <a:ext cx="1800000" cy="0"/>
          </a:xfrm>
          <a:prstGeom prst="straightConnector1">
            <a:avLst/>
          </a:prstGeom>
          <a:ln w="381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80" name="直線矢印コネクタ 79">
            <a:extLst>
              <a:ext uri="{FF2B5EF4-FFF2-40B4-BE49-F238E27FC236}">
                <a16:creationId xmlns:a16="http://schemas.microsoft.com/office/drawing/2014/main" id="{903D38E5-AFC9-1C26-C59D-DC88BE803283}"/>
              </a:ext>
            </a:extLst>
          </p:cNvPr>
          <p:cNvCxnSpPr>
            <a:cxnSpLocks/>
          </p:cNvCxnSpPr>
          <p:nvPr/>
        </p:nvCxnSpPr>
        <p:spPr>
          <a:xfrm flipH="1">
            <a:off x="3920318" y="3772938"/>
            <a:ext cx="1800000" cy="0"/>
          </a:xfrm>
          <a:prstGeom prst="straightConnector1">
            <a:avLst/>
          </a:prstGeom>
          <a:ln w="381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81" name="直線矢印コネクタ 80">
            <a:extLst>
              <a:ext uri="{FF2B5EF4-FFF2-40B4-BE49-F238E27FC236}">
                <a16:creationId xmlns:a16="http://schemas.microsoft.com/office/drawing/2014/main" id="{3617C2B0-5C3B-FF9B-BC28-B0BD454AC09C}"/>
              </a:ext>
            </a:extLst>
          </p:cNvPr>
          <p:cNvCxnSpPr>
            <a:cxnSpLocks/>
          </p:cNvCxnSpPr>
          <p:nvPr/>
        </p:nvCxnSpPr>
        <p:spPr>
          <a:xfrm flipH="1">
            <a:off x="3899185" y="2557866"/>
            <a:ext cx="1800000" cy="0"/>
          </a:xfrm>
          <a:prstGeom prst="straightConnector1">
            <a:avLst/>
          </a:prstGeom>
          <a:ln w="381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85" name="直線矢印コネクタ 84">
            <a:extLst>
              <a:ext uri="{FF2B5EF4-FFF2-40B4-BE49-F238E27FC236}">
                <a16:creationId xmlns:a16="http://schemas.microsoft.com/office/drawing/2014/main" id="{F23B04E1-3708-6C76-FEF0-BB56559CC57D}"/>
              </a:ext>
            </a:extLst>
          </p:cNvPr>
          <p:cNvCxnSpPr>
            <a:cxnSpLocks/>
          </p:cNvCxnSpPr>
          <p:nvPr/>
        </p:nvCxnSpPr>
        <p:spPr>
          <a:xfrm flipH="1">
            <a:off x="9744680" y="3772938"/>
            <a:ext cx="720000" cy="0"/>
          </a:xfrm>
          <a:prstGeom prst="straightConnector1">
            <a:avLst/>
          </a:prstGeom>
          <a:ln w="381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sp>
        <p:nvSpPr>
          <p:cNvPr id="2" name="テキスト ボックス 1">
            <a:extLst>
              <a:ext uri="{FF2B5EF4-FFF2-40B4-BE49-F238E27FC236}">
                <a16:creationId xmlns:a16="http://schemas.microsoft.com/office/drawing/2014/main" id="{D303E7B0-B178-9310-6A65-292FC4D9FCC2}"/>
              </a:ext>
            </a:extLst>
          </p:cNvPr>
          <p:cNvSpPr txBox="1"/>
          <p:nvPr/>
        </p:nvSpPr>
        <p:spPr>
          <a:xfrm>
            <a:off x="988602" y="567303"/>
            <a:ext cx="3249768" cy="246221"/>
          </a:xfrm>
          <a:prstGeom prst="rect">
            <a:avLst/>
          </a:prstGeom>
          <a:noFill/>
        </p:spPr>
        <p:txBody>
          <a:bodyPr wrap="square" rtlCol="0">
            <a:spAutoFit/>
          </a:bodyPr>
          <a:lstStyle/>
          <a:p>
            <a:pPr algn="ctr"/>
            <a:r>
              <a:rPr lang="en-US" altLang="ja-JP" sz="1000" dirty="0">
                <a:solidFill>
                  <a:schemeClr val="bg2">
                    <a:lumMod val="25000"/>
                  </a:schemeClr>
                </a:solidFill>
                <a:latin typeface="BIZ UDゴシック" panose="020B0400000000000000" pitchFamily="49" charset="-128"/>
                <a:ea typeface="BIZ UDゴシック" panose="020B0400000000000000" pitchFamily="49" charset="-128"/>
              </a:rPr>
              <a:t>―――――</a:t>
            </a:r>
            <a:r>
              <a:rPr lang="ja-JP" altLang="en-US" sz="1000" dirty="0">
                <a:solidFill>
                  <a:schemeClr val="bg2">
                    <a:lumMod val="25000"/>
                  </a:schemeClr>
                </a:solidFill>
                <a:latin typeface="BIZ UDゴシック" panose="020B0400000000000000" pitchFamily="49" charset="-128"/>
                <a:ea typeface="BIZ UDゴシック" panose="020B0400000000000000" pitchFamily="49" charset="-128"/>
              </a:rPr>
              <a:t>　基本目標・施策の方向　</a:t>
            </a:r>
            <a:r>
              <a:rPr lang="en-US" altLang="ja-JP" sz="1000" dirty="0">
                <a:solidFill>
                  <a:schemeClr val="bg2">
                    <a:lumMod val="25000"/>
                  </a:schemeClr>
                </a:solidFill>
                <a:latin typeface="BIZ UDゴシック" panose="020B0400000000000000" pitchFamily="49" charset="-128"/>
                <a:ea typeface="BIZ UDゴシック" panose="020B0400000000000000" pitchFamily="49" charset="-128"/>
              </a:rPr>
              <a:t>―――――</a:t>
            </a:r>
            <a:endParaRPr lang="ja-JP" altLang="en-US" sz="1000" dirty="0">
              <a:solidFill>
                <a:schemeClr val="bg2">
                  <a:lumMod val="25000"/>
                </a:schemeClr>
              </a:solidFill>
              <a:latin typeface="BIZ UDゴシック" panose="020B0400000000000000" pitchFamily="49" charset="-128"/>
              <a:ea typeface="BIZ UDゴシック" panose="020B0400000000000000" pitchFamily="49" charset="-128"/>
            </a:endParaRPr>
          </a:p>
        </p:txBody>
      </p:sp>
      <p:sp>
        <p:nvSpPr>
          <p:cNvPr id="3" name="テキスト ボックス 2">
            <a:extLst>
              <a:ext uri="{FF2B5EF4-FFF2-40B4-BE49-F238E27FC236}">
                <a16:creationId xmlns:a16="http://schemas.microsoft.com/office/drawing/2014/main" id="{ACCE7B1F-5C6E-D275-AA57-83DE2F5DE421}"/>
              </a:ext>
            </a:extLst>
          </p:cNvPr>
          <p:cNvSpPr txBox="1"/>
          <p:nvPr/>
        </p:nvSpPr>
        <p:spPr>
          <a:xfrm>
            <a:off x="3896667" y="559389"/>
            <a:ext cx="7013116" cy="246221"/>
          </a:xfrm>
          <a:prstGeom prst="rect">
            <a:avLst/>
          </a:prstGeom>
          <a:noFill/>
        </p:spPr>
        <p:txBody>
          <a:bodyPr wrap="square" rtlCol="0">
            <a:spAutoFit/>
          </a:bodyPr>
          <a:lstStyle/>
          <a:p>
            <a:pPr algn="ctr"/>
            <a:r>
              <a:rPr lang="en-US" altLang="ja-JP" sz="1000" dirty="0">
                <a:solidFill>
                  <a:schemeClr val="bg2">
                    <a:lumMod val="25000"/>
                  </a:schemeClr>
                </a:solidFill>
                <a:latin typeface="BIZ UDゴシック" panose="020B0400000000000000" pitchFamily="49" charset="-128"/>
                <a:ea typeface="BIZ UDゴシック" panose="020B0400000000000000" pitchFamily="49" charset="-128"/>
              </a:rPr>
              <a:t>―――――――――――――――</a:t>
            </a:r>
            <a:r>
              <a:rPr lang="ja-JP" altLang="en-US" sz="1000" dirty="0">
                <a:solidFill>
                  <a:schemeClr val="bg2">
                    <a:lumMod val="25000"/>
                  </a:schemeClr>
                </a:solidFill>
                <a:latin typeface="BIZ UDゴシック" panose="020B0400000000000000" pitchFamily="49" charset="-128"/>
                <a:ea typeface="BIZ UDゴシック" panose="020B0400000000000000" pitchFamily="49" charset="-128"/>
              </a:rPr>
              <a:t>　</a:t>
            </a:r>
            <a:r>
              <a:rPr lang="en-US" altLang="ja-JP" sz="1000" dirty="0">
                <a:solidFill>
                  <a:schemeClr val="bg2">
                    <a:lumMod val="25000"/>
                  </a:schemeClr>
                </a:solidFill>
                <a:latin typeface="BIZ UDゴシック" panose="020B0400000000000000" pitchFamily="49" charset="-128"/>
                <a:ea typeface="BIZ UDゴシック" panose="020B0400000000000000" pitchFamily="49" charset="-128"/>
              </a:rPr>
              <a:t>2050</a:t>
            </a:r>
            <a:r>
              <a:rPr lang="ja-JP" altLang="en-US" sz="1000" dirty="0">
                <a:solidFill>
                  <a:schemeClr val="bg2">
                    <a:lumMod val="25000"/>
                  </a:schemeClr>
                </a:solidFill>
                <a:latin typeface="BIZ UDゴシック" panose="020B0400000000000000" pitchFamily="49" charset="-128"/>
                <a:ea typeface="BIZ UDゴシック" panose="020B0400000000000000" pitchFamily="49" charset="-128"/>
              </a:rPr>
              <a:t>年の吹田市の姿　</a:t>
            </a:r>
            <a:r>
              <a:rPr lang="en-US" altLang="ja-JP" sz="1000" dirty="0">
                <a:solidFill>
                  <a:schemeClr val="bg2">
                    <a:lumMod val="25000"/>
                  </a:schemeClr>
                </a:solidFill>
                <a:latin typeface="BIZ UDゴシック" panose="020B0400000000000000" pitchFamily="49" charset="-128"/>
                <a:ea typeface="BIZ UDゴシック" panose="020B0400000000000000" pitchFamily="49" charset="-128"/>
              </a:rPr>
              <a:t>―――――――――――――――</a:t>
            </a:r>
            <a:endParaRPr lang="ja-JP" altLang="en-US" sz="1000" dirty="0">
              <a:solidFill>
                <a:schemeClr val="bg2">
                  <a:lumMod val="25000"/>
                </a:schemeClr>
              </a:solidFill>
              <a:latin typeface="BIZ UDゴシック" panose="020B0400000000000000" pitchFamily="49" charset="-128"/>
              <a:ea typeface="BIZ UDゴシック" panose="020B0400000000000000" pitchFamily="49" charset="-128"/>
            </a:endParaRPr>
          </a:p>
        </p:txBody>
      </p:sp>
      <p:grpSp>
        <p:nvGrpSpPr>
          <p:cNvPr id="72" name="グループ化 71">
            <a:extLst>
              <a:ext uri="{FF2B5EF4-FFF2-40B4-BE49-F238E27FC236}">
                <a16:creationId xmlns:a16="http://schemas.microsoft.com/office/drawing/2014/main" id="{A4F020CF-78B0-1876-B420-049D821AD7BF}"/>
              </a:ext>
            </a:extLst>
          </p:cNvPr>
          <p:cNvGrpSpPr/>
          <p:nvPr/>
        </p:nvGrpSpPr>
        <p:grpSpPr>
          <a:xfrm>
            <a:off x="1271993" y="906483"/>
            <a:ext cx="3885937" cy="852527"/>
            <a:chOff x="2494314" y="1054532"/>
            <a:chExt cx="3885937" cy="852527"/>
          </a:xfrm>
        </p:grpSpPr>
        <p:sp>
          <p:nvSpPr>
            <p:cNvPr id="7" name="テキスト ボックス 6">
              <a:extLst>
                <a:ext uri="{FF2B5EF4-FFF2-40B4-BE49-F238E27FC236}">
                  <a16:creationId xmlns:a16="http://schemas.microsoft.com/office/drawing/2014/main" id="{15C2D31A-E04A-62C7-3A33-CEA05AF3BAF9}"/>
                </a:ext>
              </a:extLst>
            </p:cNvPr>
            <p:cNvSpPr txBox="1"/>
            <p:nvPr/>
          </p:nvSpPr>
          <p:spPr>
            <a:xfrm>
              <a:off x="2494314" y="1054532"/>
              <a:ext cx="3885937" cy="261610"/>
            </a:xfrm>
            <a:prstGeom prst="rect">
              <a:avLst/>
            </a:prstGeom>
            <a:noFill/>
          </p:spPr>
          <p:txBody>
            <a:bodyPr wrap="square" rtlCol="0">
              <a:spAutoFit/>
            </a:bodyPr>
            <a:lstStyle/>
            <a:p>
              <a:r>
                <a:rPr lang="ja-JP" altLang="en-US" sz="1100" dirty="0">
                  <a:latin typeface="BIZ UDゴシック" panose="020B0400000000000000" pitchFamily="49" charset="-128"/>
                  <a:ea typeface="BIZ UDゴシック" panose="020B0400000000000000" pitchFamily="49" charset="-128"/>
                </a:rPr>
                <a:t>基本目標１　生きがいと健康づくり・介護予防の推進</a:t>
              </a:r>
            </a:p>
          </p:txBody>
        </p:sp>
        <p:sp>
          <p:nvSpPr>
            <p:cNvPr id="15" name="テキスト ボックス 14">
              <a:extLst>
                <a:ext uri="{FF2B5EF4-FFF2-40B4-BE49-F238E27FC236}">
                  <a16:creationId xmlns:a16="http://schemas.microsoft.com/office/drawing/2014/main" id="{35D56B7D-F742-9308-2987-0D42AE0381F5}"/>
                </a:ext>
              </a:extLst>
            </p:cNvPr>
            <p:cNvSpPr txBox="1"/>
            <p:nvPr/>
          </p:nvSpPr>
          <p:spPr>
            <a:xfrm>
              <a:off x="2558265" y="1301131"/>
              <a:ext cx="2570052" cy="605928"/>
            </a:xfrm>
            <a:prstGeom prst="rect">
              <a:avLst/>
            </a:prstGeom>
            <a:solidFill>
              <a:schemeClr val="bg1"/>
            </a:solidFill>
            <a:ln w="6350">
              <a:solidFill>
                <a:schemeClr val="tx1">
                  <a:lumMod val="50000"/>
                  <a:lumOff val="50000"/>
                </a:schemeClr>
              </a:solidFill>
            </a:ln>
          </p:spPr>
          <p:txBody>
            <a:bodyPr wrap="square" lIns="51429" tIns="25714" rIns="51429" bIns="25714" rtlCol="0">
              <a:spAutoFit/>
            </a:bodyPr>
            <a:lstStyle/>
            <a:p>
              <a:r>
                <a:rPr lang="ja-JP" altLang="en-US" sz="900" dirty="0">
                  <a:latin typeface="BIZ UDゴシック" panose="020B0400000000000000" pitchFamily="49" charset="-128"/>
                  <a:ea typeface="BIZ UDゴシック" panose="020B0400000000000000" pitchFamily="49" charset="-128"/>
                </a:rPr>
                <a:t>１　生きがいづくりの推進</a:t>
              </a:r>
              <a:endParaRPr lang="en-US" altLang="ja-JP" sz="900" dirty="0">
                <a:latin typeface="BIZ UDゴシック" panose="020B0400000000000000" pitchFamily="49" charset="-128"/>
                <a:ea typeface="BIZ UDゴシック" panose="020B0400000000000000" pitchFamily="49" charset="-128"/>
              </a:endParaRPr>
            </a:p>
            <a:p>
              <a:r>
                <a:rPr lang="ja-JP" altLang="en-US" sz="900" dirty="0">
                  <a:latin typeface="BIZ UDゴシック" panose="020B0400000000000000" pitchFamily="49" charset="-128"/>
                  <a:ea typeface="BIZ UDゴシック" panose="020B0400000000000000" pitchFamily="49" charset="-128"/>
                </a:rPr>
                <a:t>（１）集いの場の充実</a:t>
              </a:r>
              <a:endParaRPr lang="en-US" altLang="ja-JP" sz="900" dirty="0">
                <a:latin typeface="BIZ UDゴシック" panose="020B0400000000000000" pitchFamily="49" charset="-128"/>
                <a:ea typeface="BIZ UDゴシック" panose="020B0400000000000000" pitchFamily="49" charset="-128"/>
              </a:endParaRPr>
            </a:p>
            <a:p>
              <a:r>
                <a:rPr lang="ja-JP" altLang="en-US" sz="900" dirty="0">
                  <a:latin typeface="BIZ UDゴシック" panose="020B0400000000000000" pitchFamily="49" charset="-128"/>
                  <a:ea typeface="BIZ UDゴシック" panose="020B0400000000000000" pitchFamily="49" charset="-128"/>
                </a:rPr>
                <a:t>（２）学習・社会参加の推進</a:t>
              </a:r>
              <a:endParaRPr lang="en-US" altLang="ja-JP" sz="900" dirty="0">
                <a:latin typeface="BIZ UDゴシック" panose="020B0400000000000000" pitchFamily="49" charset="-128"/>
                <a:ea typeface="BIZ UDゴシック" panose="020B0400000000000000" pitchFamily="49" charset="-128"/>
              </a:endParaRPr>
            </a:p>
            <a:p>
              <a:r>
                <a:rPr lang="ja-JP" altLang="en-US" sz="900" dirty="0">
                  <a:latin typeface="BIZ UDゴシック" panose="020B0400000000000000" pitchFamily="49" charset="-128"/>
                  <a:ea typeface="BIZ UDゴシック" panose="020B0400000000000000" pitchFamily="49" charset="-128"/>
                </a:rPr>
                <a:t>（３）地域活動参加への支援　　　など</a:t>
              </a:r>
              <a:endParaRPr lang="en-US" altLang="ja-JP" sz="900" dirty="0">
                <a:latin typeface="BIZ UDゴシック" panose="020B0400000000000000" pitchFamily="49" charset="-128"/>
                <a:ea typeface="BIZ UDゴシック" panose="020B0400000000000000" pitchFamily="49" charset="-128"/>
              </a:endParaRPr>
            </a:p>
          </p:txBody>
        </p:sp>
      </p:grpSp>
      <p:sp>
        <p:nvSpPr>
          <p:cNvPr id="47" name="テキスト ボックス 46">
            <a:extLst>
              <a:ext uri="{FF2B5EF4-FFF2-40B4-BE49-F238E27FC236}">
                <a16:creationId xmlns:a16="http://schemas.microsoft.com/office/drawing/2014/main" id="{15C2D31A-E04A-62C7-3A33-CEA05AF3BAF9}"/>
              </a:ext>
            </a:extLst>
          </p:cNvPr>
          <p:cNvSpPr txBox="1"/>
          <p:nvPr/>
        </p:nvSpPr>
        <p:spPr>
          <a:xfrm>
            <a:off x="4890239" y="777493"/>
            <a:ext cx="1414286" cy="224229"/>
          </a:xfrm>
          <a:prstGeom prst="rect">
            <a:avLst/>
          </a:prstGeom>
          <a:solidFill>
            <a:srgbClr val="2F5597"/>
          </a:solidFill>
        </p:spPr>
        <p:txBody>
          <a:bodyPr wrap="square" rtlCol="0">
            <a:spAutoFit/>
          </a:bodyPr>
          <a:lstStyle/>
          <a:p>
            <a:pPr algn="ctr"/>
            <a:r>
              <a:rPr lang="ja-JP" altLang="en-US" sz="857" b="1" dirty="0">
                <a:solidFill>
                  <a:schemeClr val="bg1"/>
                </a:solidFill>
                <a:latin typeface="BIZ UDゴシック" panose="020B0400000000000000" pitchFamily="49" charset="-128"/>
                <a:ea typeface="BIZ UDゴシック" panose="020B0400000000000000" pitchFamily="49" charset="-128"/>
              </a:rPr>
              <a:t>初期アウトカム</a:t>
            </a:r>
          </a:p>
        </p:txBody>
      </p:sp>
      <p:sp>
        <p:nvSpPr>
          <p:cNvPr id="49" name="テキスト ボックス 48">
            <a:extLst>
              <a:ext uri="{FF2B5EF4-FFF2-40B4-BE49-F238E27FC236}">
                <a16:creationId xmlns:a16="http://schemas.microsoft.com/office/drawing/2014/main" id="{15C2D31A-E04A-62C7-3A33-CEA05AF3BAF9}"/>
              </a:ext>
            </a:extLst>
          </p:cNvPr>
          <p:cNvSpPr txBox="1"/>
          <p:nvPr/>
        </p:nvSpPr>
        <p:spPr>
          <a:xfrm>
            <a:off x="7893772" y="776343"/>
            <a:ext cx="1414286" cy="224229"/>
          </a:xfrm>
          <a:prstGeom prst="rect">
            <a:avLst/>
          </a:prstGeom>
          <a:solidFill>
            <a:srgbClr val="2F5597"/>
          </a:solidFill>
        </p:spPr>
        <p:txBody>
          <a:bodyPr wrap="square" rtlCol="0">
            <a:spAutoFit/>
          </a:bodyPr>
          <a:lstStyle/>
          <a:p>
            <a:pPr algn="ctr"/>
            <a:r>
              <a:rPr lang="ja-JP" altLang="en-US" sz="857" b="1" dirty="0">
                <a:solidFill>
                  <a:schemeClr val="bg1"/>
                </a:solidFill>
                <a:latin typeface="BIZ UDゴシック" panose="020B0400000000000000" pitchFamily="49" charset="-128"/>
                <a:ea typeface="BIZ UDゴシック" panose="020B0400000000000000" pitchFamily="49" charset="-128"/>
              </a:rPr>
              <a:t>中間アウトカム</a:t>
            </a:r>
          </a:p>
        </p:txBody>
      </p:sp>
      <p:sp>
        <p:nvSpPr>
          <p:cNvPr id="51" name="テキスト ボックス 50">
            <a:extLst>
              <a:ext uri="{FF2B5EF4-FFF2-40B4-BE49-F238E27FC236}">
                <a16:creationId xmlns:a16="http://schemas.microsoft.com/office/drawing/2014/main" id="{15C2D31A-E04A-62C7-3A33-CEA05AF3BAF9}"/>
              </a:ext>
            </a:extLst>
          </p:cNvPr>
          <p:cNvSpPr txBox="1"/>
          <p:nvPr/>
        </p:nvSpPr>
        <p:spPr>
          <a:xfrm>
            <a:off x="9979747" y="339668"/>
            <a:ext cx="787459" cy="356123"/>
          </a:xfrm>
          <a:prstGeom prst="rect">
            <a:avLst/>
          </a:prstGeom>
          <a:solidFill>
            <a:srgbClr val="2F5597"/>
          </a:solidFill>
        </p:spPr>
        <p:txBody>
          <a:bodyPr wrap="square" rtlCol="0">
            <a:spAutoFit/>
          </a:bodyPr>
          <a:lstStyle/>
          <a:p>
            <a:pPr algn="ctr"/>
            <a:r>
              <a:rPr lang="ja-JP" altLang="en-US" sz="857" b="1" dirty="0">
                <a:solidFill>
                  <a:schemeClr val="bg1"/>
                </a:solidFill>
                <a:latin typeface="BIZ UDゴシック" panose="020B0400000000000000" pitchFamily="49" charset="-128"/>
                <a:ea typeface="BIZ UDゴシック" panose="020B0400000000000000" pitchFamily="49" charset="-128"/>
              </a:rPr>
              <a:t>最終</a:t>
            </a:r>
            <a:endParaRPr lang="en-US" altLang="ja-JP" sz="857" b="1" dirty="0">
              <a:solidFill>
                <a:schemeClr val="bg1"/>
              </a:solidFill>
              <a:latin typeface="BIZ UDゴシック" panose="020B0400000000000000" pitchFamily="49" charset="-128"/>
              <a:ea typeface="BIZ UDゴシック" panose="020B0400000000000000" pitchFamily="49" charset="-128"/>
            </a:endParaRPr>
          </a:p>
          <a:p>
            <a:pPr algn="ctr"/>
            <a:r>
              <a:rPr lang="ja-JP" altLang="en-US" sz="857" b="1" dirty="0">
                <a:solidFill>
                  <a:schemeClr val="bg1"/>
                </a:solidFill>
                <a:latin typeface="BIZ UDゴシック" panose="020B0400000000000000" pitchFamily="49" charset="-128"/>
                <a:ea typeface="BIZ UDゴシック" panose="020B0400000000000000" pitchFamily="49" charset="-128"/>
              </a:rPr>
              <a:t>アウトカム</a:t>
            </a:r>
          </a:p>
        </p:txBody>
      </p:sp>
      <p:grpSp>
        <p:nvGrpSpPr>
          <p:cNvPr id="73" name="グループ化 72">
            <a:extLst>
              <a:ext uri="{FF2B5EF4-FFF2-40B4-BE49-F238E27FC236}">
                <a16:creationId xmlns:a16="http://schemas.microsoft.com/office/drawing/2014/main" id="{DDADA9B2-8041-5AB9-9D8E-BD4F98B9D287}"/>
              </a:ext>
            </a:extLst>
          </p:cNvPr>
          <p:cNvGrpSpPr/>
          <p:nvPr/>
        </p:nvGrpSpPr>
        <p:grpSpPr>
          <a:xfrm>
            <a:off x="1271993" y="1971584"/>
            <a:ext cx="3239911" cy="1031926"/>
            <a:chOff x="2494314" y="2134948"/>
            <a:chExt cx="3239911" cy="1031926"/>
          </a:xfrm>
        </p:grpSpPr>
        <p:sp>
          <p:nvSpPr>
            <p:cNvPr id="25" name="テキスト ボックス 24">
              <a:extLst>
                <a:ext uri="{FF2B5EF4-FFF2-40B4-BE49-F238E27FC236}">
                  <a16:creationId xmlns:a16="http://schemas.microsoft.com/office/drawing/2014/main" id="{4DB624DD-E1EA-E82F-C25E-F8DD72EA679D}"/>
                </a:ext>
              </a:extLst>
            </p:cNvPr>
            <p:cNvSpPr txBox="1"/>
            <p:nvPr/>
          </p:nvSpPr>
          <p:spPr>
            <a:xfrm>
              <a:off x="2558265" y="2382044"/>
              <a:ext cx="2570052" cy="784830"/>
            </a:xfrm>
            <a:prstGeom prst="rect">
              <a:avLst/>
            </a:prstGeom>
            <a:solidFill>
              <a:schemeClr val="bg1"/>
            </a:solidFill>
            <a:ln w="6350">
              <a:solidFill>
                <a:schemeClr val="tx1">
                  <a:lumMod val="50000"/>
                  <a:lumOff val="50000"/>
                </a:schemeClr>
              </a:solidFill>
            </a:ln>
          </p:spPr>
          <p:txBody>
            <a:bodyPr wrap="square" lIns="51429" rIns="51429" rtlCol="0">
              <a:spAutoFit/>
            </a:bodyPr>
            <a:lstStyle/>
            <a:p>
              <a:r>
                <a:rPr lang="ja-JP" altLang="en-US" sz="900" dirty="0">
                  <a:latin typeface="BIZ UDゴシック" panose="020B0400000000000000" pitchFamily="49" charset="-128"/>
                  <a:ea typeface="BIZ UDゴシック" panose="020B0400000000000000" pitchFamily="49" charset="-128"/>
                </a:rPr>
                <a:t>１　地域包括支援センターの適切な運営と機能強化 </a:t>
              </a:r>
              <a:endParaRPr lang="en-US" altLang="ja-JP" sz="900" dirty="0">
                <a:latin typeface="BIZ UDゴシック" panose="020B0400000000000000" pitchFamily="49" charset="-128"/>
                <a:ea typeface="BIZ UDゴシック" panose="020B0400000000000000" pitchFamily="49" charset="-128"/>
              </a:endParaRPr>
            </a:p>
            <a:p>
              <a:r>
                <a:rPr lang="ja-JP" altLang="en-US" sz="900" dirty="0">
                  <a:latin typeface="BIZ UDゴシック" panose="020B0400000000000000" pitchFamily="49" charset="-128"/>
                  <a:ea typeface="BIZ UDゴシック" panose="020B0400000000000000" pitchFamily="49" charset="-128"/>
                </a:rPr>
                <a:t>（１）地域包括支援センターの適切な運営と機能強化</a:t>
              </a:r>
              <a:endParaRPr lang="en-US" altLang="ja-JP" sz="900" dirty="0">
                <a:latin typeface="BIZ UDゴシック" panose="020B0400000000000000" pitchFamily="49" charset="-128"/>
                <a:ea typeface="BIZ UDゴシック" panose="020B0400000000000000" pitchFamily="49" charset="-128"/>
              </a:endParaRPr>
            </a:p>
            <a:p>
              <a:r>
                <a:rPr lang="ja-JP" altLang="en-US" sz="900" dirty="0">
                  <a:latin typeface="BIZ UDゴシック" panose="020B0400000000000000" pitchFamily="49" charset="-128"/>
                  <a:ea typeface="BIZ UDゴシック" panose="020B0400000000000000" pitchFamily="49" charset="-128"/>
                </a:rPr>
                <a:t>（２）相談窓口の周知・充実　　　など</a:t>
              </a:r>
              <a:endParaRPr lang="en-US" altLang="ja-JP" sz="900" dirty="0">
                <a:latin typeface="BIZ UDゴシック" panose="020B0400000000000000" pitchFamily="49" charset="-128"/>
                <a:ea typeface="BIZ UDゴシック" panose="020B0400000000000000" pitchFamily="49" charset="-128"/>
              </a:endParaRPr>
            </a:p>
          </p:txBody>
        </p:sp>
        <p:sp>
          <p:nvSpPr>
            <p:cNvPr id="52" name="テキスト ボックス 51">
              <a:extLst>
                <a:ext uri="{FF2B5EF4-FFF2-40B4-BE49-F238E27FC236}">
                  <a16:creationId xmlns:a16="http://schemas.microsoft.com/office/drawing/2014/main" id="{A452E0ED-FC7E-E437-CDC1-BEA9DB7E9AA9}"/>
                </a:ext>
              </a:extLst>
            </p:cNvPr>
            <p:cNvSpPr txBox="1"/>
            <p:nvPr/>
          </p:nvSpPr>
          <p:spPr>
            <a:xfrm>
              <a:off x="2494314" y="2134948"/>
              <a:ext cx="3239911" cy="261610"/>
            </a:xfrm>
            <a:prstGeom prst="rect">
              <a:avLst/>
            </a:prstGeom>
            <a:noFill/>
          </p:spPr>
          <p:txBody>
            <a:bodyPr wrap="square" rtlCol="0">
              <a:spAutoFit/>
            </a:bodyPr>
            <a:lstStyle/>
            <a:p>
              <a:r>
                <a:rPr lang="ja-JP" altLang="en-US" sz="1100" dirty="0">
                  <a:latin typeface="BIZ UDゴシック" panose="020B0400000000000000" pitchFamily="49" charset="-128"/>
                  <a:ea typeface="BIZ UDゴシック" panose="020B0400000000000000" pitchFamily="49" charset="-128"/>
                </a:rPr>
                <a:t>基本目標２　地域における支援体制の充実</a:t>
              </a:r>
            </a:p>
          </p:txBody>
        </p:sp>
      </p:grpSp>
      <p:cxnSp>
        <p:nvCxnSpPr>
          <p:cNvPr id="39" name="直線矢印コネクタ 38">
            <a:extLst>
              <a:ext uri="{FF2B5EF4-FFF2-40B4-BE49-F238E27FC236}">
                <a16:creationId xmlns:a16="http://schemas.microsoft.com/office/drawing/2014/main" id="{1356450B-85EB-5C68-B0B3-8334CAFB930C}"/>
              </a:ext>
            </a:extLst>
          </p:cNvPr>
          <p:cNvCxnSpPr>
            <a:cxnSpLocks/>
          </p:cNvCxnSpPr>
          <p:nvPr/>
        </p:nvCxnSpPr>
        <p:spPr>
          <a:xfrm flipH="1">
            <a:off x="3905376" y="1456046"/>
            <a:ext cx="1800000" cy="0"/>
          </a:xfrm>
          <a:prstGeom prst="straightConnector1">
            <a:avLst/>
          </a:prstGeom>
          <a:ln w="381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sp>
        <p:nvSpPr>
          <p:cNvPr id="34" name="テキスト ボックス 33">
            <a:extLst>
              <a:ext uri="{FF2B5EF4-FFF2-40B4-BE49-F238E27FC236}">
                <a16:creationId xmlns:a16="http://schemas.microsoft.com/office/drawing/2014/main" id="{D74C518C-4815-42E8-016F-A10F62C878B2}"/>
              </a:ext>
            </a:extLst>
          </p:cNvPr>
          <p:cNvSpPr txBox="1"/>
          <p:nvPr/>
        </p:nvSpPr>
        <p:spPr>
          <a:xfrm>
            <a:off x="7471393" y="1061349"/>
            <a:ext cx="2259045" cy="1015663"/>
          </a:xfrm>
          <a:prstGeom prst="rect">
            <a:avLst/>
          </a:prstGeom>
          <a:solidFill>
            <a:schemeClr val="bg1"/>
          </a:solidFill>
          <a:ln w="28575">
            <a:solidFill>
              <a:schemeClr val="accent5"/>
            </a:solidFill>
          </a:ln>
        </p:spPr>
        <p:txBody>
          <a:bodyPr wrap="square" lIns="51429" rIns="51429" rtlCol="0">
            <a:spAutoFit/>
          </a:bodyPr>
          <a:lstStyle/>
          <a:p>
            <a:r>
              <a:rPr lang="ja-JP" altLang="en-US" sz="1000" dirty="0">
                <a:solidFill>
                  <a:srgbClr val="2F5597"/>
                </a:solidFill>
                <a:latin typeface="BIZ UDゴシック" panose="020B0400000000000000" pitchFamily="49" charset="-128"/>
                <a:ea typeface="BIZ UDゴシック" panose="020B0400000000000000" pitchFamily="49" charset="-128"/>
              </a:rPr>
              <a:t>★</a:t>
            </a:r>
            <a:r>
              <a:rPr lang="ja-JP" altLang="en-US" sz="1000" dirty="0">
                <a:latin typeface="BIZ UDゴシック" panose="020B0400000000000000" pitchFamily="49" charset="-128"/>
                <a:ea typeface="BIZ UDゴシック" panose="020B0400000000000000" pitchFamily="49" charset="-128"/>
              </a:rPr>
              <a:t>高齢者が生きがいを持って健康に暮らしています</a:t>
            </a:r>
            <a:endParaRPr lang="en-US" altLang="ja-JP" sz="1000" dirty="0">
              <a:latin typeface="BIZ UDゴシック" panose="020B0400000000000000" pitchFamily="49" charset="-128"/>
              <a:ea typeface="BIZ UDゴシック" panose="020B0400000000000000" pitchFamily="49" charset="-128"/>
            </a:endParaRPr>
          </a:p>
          <a:p>
            <a:endParaRPr lang="en-US" altLang="ja-JP" sz="1000" dirty="0">
              <a:latin typeface="BIZ UDゴシック" panose="020B0400000000000000" pitchFamily="49" charset="-128"/>
              <a:ea typeface="BIZ UDゴシック" panose="020B0400000000000000" pitchFamily="49" charset="-128"/>
            </a:endParaRPr>
          </a:p>
          <a:p>
            <a:r>
              <a:rPr lang="ja-JP" altLang="en-US" sz="1000" dirty="0">
                <a:solidFill>
                  <a:srgbClr val="2F5597"/>
                </a:solidFill>
                <a:latin typeface="BIZ UDゴシック" panose="020B0400000000000000" pitchFamily="49" charset="-128"/>
                <a:ea typeface="BIZ UDゴシック" panose="020B0400000000000000" pitchFamily="49" charset="-128"/>
              </a:rPr>
              <a:t>★</a:t>
            </a:r>
            <a:r>
              <a:rPr lang="ja-JP" altLang="en-US" sz="1000" dirty="0">
                <a:latin typeface="BIZ UDゴシック" panose="020B0400000000000000" pitchFamily="49" charset="-128"/>
                <a:ea typeface="BIZ UDゴシック" panose="020B0400000000000000" pitchFamily="49" charset="-128"/>
              </a:rPr>
              <a:t>元気なうちから主体的・継続的に介護予防に取り組んでいる市民が増えています</a:t>
            </a:r>
          </a:p>
        </p:txBody>
      </p:sp>
      <p:sp>
        <p:nvSpPr>
          <p:cNvPr id="56" name="テキスト ボックス 55">
            <a:extLst>
              <a:ext uri="{FF2B5EF4-FFF2-40B4-BE49-F238E27FC236}">
                <a16:creationId xmlns:a16="http://schemas.microsoft.com/office/drawing/2014/main" id="{B09C5AD0-7086-374A-8ECE-05EFA9A64CC7}"/>
              </a:ext>
            </a:extLst>
          </p:cNvPr>
          <p:cNvSpPr txBox="1"/>
          <p:nvPr/>
        </p:nvSpPr>
        <p:spPr>
          <a:xfrm>
            <a:off x="7471394" y="2192351"/>
            <a:ext cx="2259044" cy="1169551"/>
          </a:xfrm>
          <a:prstGeom prst="rect">
            <a:avLst/>
          </a:prstGeom>
          <a:solidFill>
            <a:schemeClr val="bg1"/>
          </a:solidFill>
          <a:ln w="28575">
            <a:solidFill>
              <a:schemeClr val="accent5"/>
            </a:solidFill>
          </a:ln>
        </p:spPr>
        <p:txBody>
          <a:bodyPr wrap="square" lIns="51429" rIns="51429" rtlCol="0">
            <a:spAutoFit/>
          </a:bodyPr>
          <a:lstStyle/>
          <a:p>
            <a:r>
              <a:rPr lang="ja-JP" altLang="en-US" sz="1000" dirty="0">
                <a:solidFill>
                  <a:srgbClr val="2F5597"/>
                </a:solidFill>
                <a:latin typeface="BIZ UDゴシック" panose="020B0400000000000000" pitchFamily="49" charset="-128"/>
                <a:ea typeface="BIZ UDゴシック" panose="020B0400000000000000" pitchFamily="49" charset="-128"/>
              </a:rPr>
              <a:t>★</a:t>
            </a:r>
            <a:r>
              <a:rPr lang="ja-JP" altLang="en-US" sz="1000" dirty="0">
                <a:latin typeface="BIZ UDゴシック" panose="020B0400000000000000" pitchFamily="49" charset="-128"/>
                <a:ea typeface="BIZ UDゴシック" panose="020B0400000000000000" pitchFamily="49" charset="-128"/>
              </a:rPr>
              <a:t>地域包括支援センターが地域包括ケアシステムの中核機関としての機能を果たしています</a:t>
            </a:r>
            <a:endParaRPr lang="en-US" altLang="ja-JP" sz="1000">
              <a:latin typeface="BIZ UDゴシック" panose="020B0400000000000000" pitchFamily="49" charset="-128"/>
              <a:ea typeface="BIZ UDゴシック" panose="020B0400000000000000" pitchFamily="49" charset="-128"/>
            </a:endParaRPr>
          </a:p>
          <a:p>
            <a:endParaRPr lang="en-US" altLang="ja-JP" sz="1000">
              <a:latin typeface="BIZ UDゴシック" panose="020B0400000000000000" pitchFamily="49" charset="-128"/>
              <a:ea typeface="BIZ UDゴシック" panose="020B0400000000000000" pitchFamily="49" charset="-128"/>
            </a:endParaRPr>
          </a:p>
          <a:p>
            <a:r>
              <a:rPr lang="ja-JP" altLang="en-US" sz="1000">
                <a:solidFill>
                  <a:srgbClr val="2F5597"/>
                </a:solidFill>
                <a:latin typeface="BIZ UDゴシック" panose="020B0400000000000000" pitchFamily="49" charset="-128"/>
                <a:ea typeface="BIZ UDゴシック" panose="020B0400000000000000" pitchFamily="49" charset="-128"/>
              </a:rPr>
              <a:t>★</a:t>
            </a:r>
            <a:r>
              <a:rPr lang="ja-JP" altLang="en-US" sz="1000" dirty="0">
                <a:latin typeface="BIZ UDゴシック" panose="020B0400000000000000" pitchFamily="49" charset="-128"/>
                <a:ea typeface="BIZ UDゴシック" panose="020B0400000000000000" pitchFamily="49" charset="-128"/>
              </a:rPr>
              <a:t>医療と介護が両方必要な状態になっても、最後まで自分らしい暮らしができています</a:t>
            </a:r>
          </a:p>
        </p:txBody>
      </p:sp>
      <p:sp>
        <p:nvSpPr>
          <p:cNvPr id="27" name="テキスト ボックス 26">
            <a:extLst>
              <a:ext uri="{FF2B5EF4-FFF2-40B4-BE49-F238E27FC236}">
                <a16:creationId xmlns:a16="http://schemas.microsoft.com/office/drawing/2014/main" id="{E864E42B-E037-E0D5-2016-1DBF9C20C983}"/>
              </a:ext>
            </a:extLst>
          </p:cNvPr>
          <p:cNvSpPr txBox="1"/>
          <p:nvPr/>
        </p:nvSpPr>
        <p:spPr>
          <a:xfrm>
            <a:off x="4238370" y="2280867"/>
            <a:ext cx="2571429" cy="553998"/>
          </a:xfrm>
          <a:prstGeom prst="rect">
            <a:avLst/>
          </a:prstGeom>
          <a:solidFill>
            <a:schemeClr val="accent5">
              <a:lumMod val="20000"/>
              <a:lumOff val="80000"/>
            </a:schemeClr>
          </a:solidFill>
          <a:ln w="6350">
            <a:noFill/>
          </a:ln>
        </p:spPr>
        <p:txBody>
          <a:bodyPr wrap="square" lIns="51429" rIns="51429" rtlCol="0">
            <a:spAutoFit/>
          </a:bodyPr>
          <a:lstStyle/>
          <a:p>
            <a:r>
              <a:rPr lang="ja-JP" altLang="en-US" sz="1000" dirty="0">
                <a:latin typeface="BIZ UDゴシック" panose="020B0400000000000000" pitchFamily="49" charset="-128"/>
                <a:ea typeface="BIZ UDゴシック" panose="020B0400000000000000" pitchFamily="49" charset="-128"/>
              </a:rPr>
              <a:t>○地域包括支援センターが、地域包括ケアシステムの中核的な機関としての機能を果たしています　　　　　　　　　　　など</a:t>
            </a:r>
            <a:endParaRPr lang="en-US" altLang="ja-JP" sz="1000" dirty="0">
              <a:latin typeface="BIZ UDゴシック" panose="020B0400000000000000" pitchFamily="49" charset="-128"/>
              <a:ea typeface="BIZ UDゴシック" panose="020B0400000000000000" pitchFamily="49" charset="-128"/>
            </a:endParaRPr>
          </a:p>
        </p:txBody>
      </p:sp>
      <p:sp>
        <p:nvSpPr>
          <p:cNvPr id="17" name="テキスト ボックス 16">
            <a:extLst>
              <a:ext uri="{FF2B5EF4-FFF2-40B4-BE49-F238E27FC236}">
                <a16:creationId xmlns:a16="http://schemas.microsoft.com/office/drawing/2014/main" id="{04212D07-7D45-B109-50E8-068C74227DAC}"/>
              </a:ext>
            </a:extLst>
          </p:cNvPr>
          <p:cNvSpPr txBox="1"/>
          <p:nvPr/>
        </p:nvSpPr>
        <p:spPr>
          <a:xfrm>
            <a:off x="4245097" y="1258763"/>
            <a:ext cx="2571429" cy="400110"/>
          </a:xfrm>
          <a:prstGeom prst="rect">
            <a:avLst/>
          </a:prstGeom>
          <a:solidFill>
            <a:schemeClr val="accent5">
              <a:lumMod val="20000"/>
              <a:lumOff val="80000"/>
            </a:schemeClr>
          </a:solidFill>
          <a:ln w="6350">
            <a:noFill/>
          </a:ln>
        </p:spPr>
        <p:txBody>
          <a:bodyPr wrap="square" lIns="51429" rIns="51429" rtlCol="0">
            <a:spAutoFit/>
          </a:bodyPr>
          <a:lstStyle/>
          <a:p>
            <a:r>
              <a:rPr lang="ja-JP" altLang="en-US" sz="1000" dirty="0">
                <a:latin typeface="BIZ UDゴシック" panose="020B0400000000000000" pitchFamily="49" charset="-128"/>
                <a:ea typeface="BIZ UDゴシック" panose="020B0400000000000000" pitchFamily="49" charset="-128"/>
              </a:rPr>
              <a:t>○高齢者自身が主体的に生きがいづくりを行っています　　　　　　　　　　　など</a:t>
            </a:r>
            <a:endParaRPr lang="en-US" altLang="ja-JP" sz="1000" dirty="0">
              <a:latin typeface="BIZ UDゴシック" panose="020B0400000000000000" pitchFamily="49" charset="-128"/>
              <a:ea typeface="BIZ UDゴシック" panose="020B0400000000000000" pitchFamily="49" charset="-128"/>
            </a:endParaRPr>
          </a:p>
        </p:txBody>
      </p:sp>
      <p:sp>
        <p:nvSpPr>
          <p:cNvPr id="6" name="テキスト ボックス 5">
            <a:extLst>
              <a:ext uri="{FF2B5EF4-FFF2-40B4-BE49-F238E27FC236}">
                <a16:creationId xmlns:a16="http://schemas.microsoft.com/office/drawing/2014/main" id="{278956E8-3D98-4888-047F-DA64867D2367}"/>
              </a:ext>
            </a:extLst>
          </p:cNvPr>
          <p:cNvSpPr txBox="1"/>
          <p:nvPr/>
        </p:nvSpPr>
        <p:spPr>
          <a:xfrm>
            <a:off x="4085171" y="255882"/>
            <a:ext cx="3927644" cy="246221"/>
          </a:xfrm>
          <a:prstGeom prst="rect">
            <a:avLst/>
          </a:prstGeom>
          <a:noFill/>
        </p:spPr>
        <p:txBody>
          <a:bodyPr wrap="square" rtlCol="0">
            <a:spAutoFit/>
          </a:bodyPr>
          <a:lstStyle/>
          <a:p>
            <a:pPr algn="ctr"/>
            <a:r>
              <a:rPr lang="ja-JP" altLang="en-US" sz="1000" dirty="0">
                <a:solidFill>
                  <a:schemeClr val="bg2">
                    <a:lumMod val="25000"/>
                  </a:schemeClr>
                </a:solidFill>
                <a:latin typeface="BIZ UDゴシック" panose="020B0400000000000000" pitchFamily="49" charset="-128"/>
                <a:ea typeface="BIZ UDゴシック" panose="020B0400000000000000" pitchFamily="49" charset="-128"/>
              </a:rPr>
              <a:t>第</a:t>
            </a:r>
            <a:r>
              <a:rPr lang="en-US" altLang="ja-JP" sz="1000" dirty="0">
                <a:solidFill>
                  <a:schemeClr val="bg2">
                    <a:lumMod val="25000"/>
                  </a:schemeClr>
                </a:solidFill>
                <a:latin typeface="BIZ UDゴシック" panose="020B0400000000000000" pitchFamily="49" charset="-128"/>
                <a:ea typeface="BIZ UDゴシック" panose="020B0400000000000000" pitchFamily="49" charset="-128"/>
              </a:rPr>
              <a:t>10</a:t>
            </a:r>
            <a:r>
              <a:rPr lang="ja-JP" altLang="en-US" sz="1000">
                <a:solidFill>
                  <a:schemeClr val="bg2">
                    <a:lumMod val="25000"/>
                  </a:schemeClr>
                </a:solidFill>
                <a:latin typeface="BIZ UDゴシック" panose="020B0400000000000000" pitchFamily="49" charset="-128"/>
                <a:ea typeface="BIZ UDゴシック" panose="020B0400000000000000" pitchFamily="49" charset="-128"/>
              </a:rPr>
              <a:t>期吹田健やか年輪</a:t>
            </a:r>
            <a:r>
              <a:rPr lang="ja-JP" altLang="en-US" sz="1000" dirty="0">
                <a:solidFill>
                  <a:schemeClr val="bg2">
                    <a:lumMod val="25000"/>
                  </a:schemeClr>
                </a:solidFill>
                <a:latin typeface="BIZ UDゴシック" panose="020B0400000000000000" pitchFamily="49" charset="-128"/>
                <a:ea typeface="BIZ UDゴシック" panose="020B0400000000000000" pitchFamily="49" charset="-128"/>
              </a:rPr>
              <a:t>プランにおけるロジックモデル案</a:t>
            </a:r>
          </a:p>
        </p:txBody>
      </p:sp>
      <p:sp>
        <p:nvSpPr>
          <p:cNvPr id="10" name="四角形: 角を丸くする 9">
            <a:extLst>
              <a:ext uri="{FF2B5EF4-FFF2-40B4-BE49-F238E27FC236}">
                <a16:creationId xmlns:a16="http://schemas.microsoft.com/office/drawing/2014/main" id="{915D466F-0022-23E9-914A-70092F8D2FA1}"/>
              </a:ext>
            </a:extLst>
          </p:cNvPr>
          <p:cNvSpPr/>
          <p:nvPr/>
        </p:nvSpPr>
        <p:spPr>
          <a:xfrm flipH="1">
            <a:off x="554450" y="898417"/>
            <a:ext cx="501109" cy="5740986"/>
          </a:xfrm>
          <a:prstGeom prst="roundRect">
            <a:avLst/>
          </a:prstGeom>
          <a:solidFill>
            <a:srgbClr val="00206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vert="eaVert" rtlCol="0" anchor="ctr"/>
          <a:lstStyle/>
          <a:p>
            <a:pPr algn="ctr"/>
            <a:r>
              <a:rPr lang="ja-JP" altLang="en-US" sz="1286" dirty="0">
                <a:solidFill>
                  <a:schemeClr val="bg1"/>
                </a:solidFill>
                <a:latin typeface="BIZ UDゴシック" panose="020B0400000000000000" pitchFamily="49" charset="-128"/>
                <a:ea typeface="BIZ UDゴシック" panose="020B0400000000000000" pitchFamily="49" charset="-128"/>
              </a:rPr>
              <a:t>「</a:t>
            </a:r>
            <a:r>
              <a:rPr lang="ja-JP" altLang="en-US" sz="1286" b="1" u="sng" dirty="0">
                <a:solidFill>
                  <a:srgbClr val="FABE00"/>
                </a:solidFill>
                <a:latin typeface="BIZ UDゴシック" panose="020B0400000000000000" pitchFamily="49" charset="-128"/>
                <a:ea typeface="BIZ UDゴシック" panose="020B0400000000000000" pitchFamily="49" charset="-128"/>
              </a:rPr>
              <a:t>身寄りのない高齢者に対する支援</a:t>
            </a:r>
            <a:r>
              <a:rPr lang="ja-JP" altLang="en-US" sz="1286" b="1" dirty="0">
                <a:solidFill>
                  <a:schemeClr val="bg1"/>
                </a:solidFill>
                <a:latin typeface="BIZ UDゴシック" panose="020B0400000000000000" pitchFamily="49" charset="-128"/>
                <a:ea typeface="BIZ UDゴシック" panose="020B0400000000000000" pitchFamily="49" charset="-128"/>
              </a:rPr>
              <a:t>」の</a:t>
            </a:r>
            <a:r>
              <a:rPr lang="ja-JP" altLang="en-US" sz="1286" dirty="0">
                <a:solidFill>
                  <a:schemeClr val="bg1"/>
                </a:solidFill>
                <a:latin typeface="BIZ UDゴシック" panose="020B0400000000000000" pitchFamily="49" charset="-128"/>
                <a:ea typeface="BIZ UDゴシック" panose="020B0400000000000000" pitchFamily="49" charset="-128"/>
              </a:rPr>
              <a:t>視点を盛り込む</a:t>
            </a:r>
          </a:p>
        </p:txBody>
      </p:sp>
      <p:sp>
        <p:nvSpPr>
          <p:cNvPr id="5" name="Freeform 3">
            <a:extLst>
              <a:ext uri="{FF2B5EF4-FFF2-40B4-BE49-F238E27FC236}">
                <a16:creationId xmlns:a16="http://schemas.microsoft.com/office/drawing/2014/main" id="{CE76670C-64D5-7690-C864-9BC86A74D68C}"/>
              </a:ext>
            </a:extLst>
          </p:cNvPr>
          <p:cNvSpPr/>
          <p:nvPr/>
        </p:nvSpPr>
        <p:spPr>
          <a:xfrm>
            <a:off x="-420300" y="-189000"/>
            <a:ext cx="612000" cy="7236000"/>
          </a:xfrm>
          <a:custGeom>
            <a:avLst/>
            <a:gdLst/>
            <a:ahLst/>
            <a:cxnLst/>
            <a:rect l="l" t="t" r="r" b="b"/>
            <a:pathLst>
              <a:path w="203606" h="2804648">
                <a:moveTo>
                  <a:pt x="101803" y="0"/>
                </a:moveTo>
                <a:lnTo>
                  <a:pt x="101803" y="0"/>
                </a:lnTo>
                <a:cubicBezTo>
                  <a:pt x="158028" y="0"/>
                  <a:pt x="203606" y="45579"/>
                  <a:pt x="203606" y="101803"/>
                </a:cubicBezTo>
                <a:lnTo>
                  <a:pt x="203606" y="2702845"/>
                </a:lnTo>
                <a:cubicBezTo>
                  <a:pt x="203606" y="2729844"/>
                  <a:pt x="192881" y="2755738"/>
                  <a:pt x="173789" y="2774830"/>
                </a:cubicBezTo>
                <a:cubicBezTo>
                  <a:pt x="154697" y="2793922"/>
                  <a:pt x="128803" y="2804648"/>
                  <a:pt x="101803" y="2804648"/>
                </a:cubicBezTo>
                <a:lnTo>
                  <a:pt x="101803" y="2804648"/>
                </a:lnTo>
                <a:cubicBezTo>
                  <a:pt x="74803" y="2804648"/>
                  <a:pt x="48909" y="2793922"/>
                  <a:pt x="29817" y="2774830"/>
                </a:cubicBezTo>
                <a:cubicBezTo>
                  <a:pt x="10726" y="2755738"/>
                  <a:pt x="0" y="2729844"/>
                  <a:pt x="0" y="2702845"/>
                </a:cubicBezTo>
                <a:lnTo>
                  <a:pt x="0" y="101803"/>
                </a:lnTo>
                <a:cubicBezTo>
                  <a:pt x="0" y="74803"/>
                  <a:pt x="10726" y="48909"/>
                  <a:pt x="29817" y="29817"/>
                </a:cubicBezTo>
                <a:cubicBezTo>
                  <a:pt x="48909" y="10726"/>
                  <a:pt x="74803" y="0"/>
                  <a:pt x="101803" y="0"/>
                </a:cubicBezTo>
                <a:close/>
              </a:path>
            </a:pathLst>
          </a:custGeom>
          <a:gradFill rotWithShape="1">
            <a:gsLst>
              <a:gs pos="0">
                <a:srgbClr val="95B4E1">
                  <a:alpha val="100000"/>
                </a:srgbClr>
              </a:gs>
              <a:gs pos="100000">
                <a:srgbClr val="144DA0">
                  <a:alpha val="100000"/>
                </a:srgbClr>
              </a:gs>
            </a:gsLst>
            <a:lin ang="5400000"/>
          </a:gradFill>
        </p:spPr>
        <p:txBody>
          <a:bodyPr/>
          <a:lstStyle/>
          <a:p>
            <a:endParaRPr lang="ja-JP" altLang="en-US"/>
          </a:p>
        </p:txBody>
      </p:sp>
      <p:grpSp>
        <p:nvGrpSpPr>
          <p:cNvPr id="11" name="Group 2">
            <a:extLst>
              <a:ext uri="{FF2B5EF4-FFF2-40B4-BE49-F238E27FC236}">
                <a16:creationId xmlns:a16="http://schemas.microsoft.com/office/drawing/2014/main" id="{F38AB7AD-1309-4E0F-BC73-4AE29BB2E1CC}"/>
              </a:ext>
            </a:extLst>
          </p:cNvPr>
          <p:cNvGrpSpPr/>
          <p:nvPr/>
        </p:nvGrpSpPr>
        <p:grpSpPr>
          <a:xfrm>
            <a:off x="11947826" y="-189000"/>
            <a:ext cx="612000" cy="7236000"/>
            <a:chOff x="0" y="0"/>
            <a:chExt cx="203606" cy="2804648"/>
          </a:xfrm>
        </p:grpSpPr>
        <p:sp>
          <p:nvSpPr>
            <p:cNvPr id="12" name="Freeform 3">
              <a:extLst>
                <a:ext uri="{FF2B5EF4-FFF2-40B4-BE49-F238E27FC236}">
                  <a16:creationId xmlns:a16="http://schemas.microsoft.com/office/drawing/2014/main" id="{430FC6FB-62CB-226B-8682-106A47FCC97B}"/>
                </a:ext>
              </a:extLst>
            </p:cNvPr>
            <p:cNvSpPr/>
            <p:nvPr/>
          </p:nvSpPr>
          <p:spPr>
            <a:xfrm>
              <a:off x="0" y="0"/>
              <a:ext cx="203606" cy="2804648"/>
            </a:xfrm>
            <a:custGeom>
              <a:avLst/>
              <a:gdLst/>
              <a:ahLst/>
              <a:cxnLst/>
              <a:rect l="l" t="t" r="r" b="b"/>
              <a:pathLst>
                <a:path w="203606" h="2804648">
                  <a:moveTo>
                    <a:pt x="101803" y="0"/>
                  </a:moveTo>
                  <a:lnTo>
                    <a:pt x="101803" y="0"/>
                  </a:lnTo>
                  <a:cubicBezTo>
                    <a:pt x="158028" y="0"/>
                    <a:pt x="203606" y="45579"/>
                    <a:pt x="203606" y="101803"/>
                  </a:cubicBezTo>
                  <a:lnTo>
                    <a:pt x="203606" y="2702845"/>
                  </a:lnTo>
                  <a:cubicBezTo>
                    <a:pt x="203606" y="2729844"/>
                    <a:pt x="192881" y="2755738"/>
                    <a:pt x="173789" y="2774830"/>
                  </a:cubicBezTo>
                  <a:cubicBezTo>
                    <a:pt x="154697" y="2793922"/>
                    <a:pt x="128803" y="2804648"/>
                    <a:pt x="101803" y="2804648"/>
                  </a:cubicBezTo>
                  <a:lnTo>
                    <a:pt x="101803" y="2804648"/>
                  </a:lnTo>
                  <a:cubicBezTo>
                    <a:pt x="74803" y="2804648"/>
                    <a:pt x="48909" y="2793922"/>
                    <a:pt x="29817" y="2774830"/>
                  </a:cubicBezTo>
                  <a:cubicBezTo>
                    <a:pt x="10726" y="2755738"/>
                    <a:pt x="0" y="2729844"/>
                    <a:pt x="0" y="2702845"/>
                  </a:cubicBezTo>
                  <a:lnTo>
                    <a:pt x="0" y="101803"/>
                  </a:lnTo>
                  <a:cubicBezTo>
                    <a:pt x="0" y="74803"/>
                    <a:pt x="10726" y="48909"/>
                    <a:pt x="29817" y="29817"/>
                  </a:cubicBezTo>
                  <a:cubicBezTo>
                    <a:pt x="48909" y="10726"/>
                    <a:pt x="74803" y="0"/>
                    <a:pt x="101803" y="0"/>
                  </a:cubicBezTo>
                  <a:close/>
                </a:path>
              </a:pathLst>
            </a:custGeom>
            <a:gradFill rotWithShape="1">
              <a:gsLst>
                <a:gs pos="0">
                  <a:srgbClr val="95B4E1">
                    <a:alpha val="100000"/>
                  </a:srgbClr>
                </a:gs>
                <a:gs pos="100000">
                  <a:srgbClr val="144DA0">
                    <a:alpha val="100000"/>
                  </a:srgbClr>
                </a:gs>
              </a:gsLst>
              <a:lin ang="5400000"/>
            </a:gradFill>
          </p:spPr>
          <p:txBody>
            <a:bodyPr/>
            <a:lstStyle/>
            <a:p>
              <a:endParaRPr lang="ja-JP" altLang="en-US"/>
            </a:p>
          </p:txBody>
        </p:sp>
        <p:sp>
          <p:nvSpPr>
            <p:cNvPr id="21" name="TextBox 4">
              <a:extLst>
                <a:ext uri="{FF2B5EF4-FFF2-40B4-BE49-F238E27FC236}">
                  <a16:creationId xmlns:a16="http://schemas.microsoft.com/office/drawing/2014/main" id="{F71A52C4-1E2D-CE7D-B64A-6D4084638D5B}"/>
                </a:ext>
              </a:extLst>
            </p:cNvPr>
            <p:cNvSpPr txBox="1"/>
            <p:nvPr/>
          </p:nvSpPr>
          <p:spPr>
            <a:xfrm>
              <a:off x="0" y="-28575"/>
              <a:ext cx="203606" cy="2833223"/>
            </a:xfrm>
            <a:prstGeom prst="rect">
              <a:avLst/>
            </a:prstGeom>
          </p:spPr>
          <p:txBody>
            <a:bodyPr lIns="50800" tIns="50800" rIns="50800" bIns="50800" rtlCol="0" anchor="ctr"/>
            <a:lstStyle/>
            <a:p>
              <a:pPr algn="ctr">
                <a:lnSpc>
                  <a:spcPts val="2239"/>
                </a:lnSpc>
              </a:pPr>
              <a:endParaRPr/>
            </a:p>
          </p:txBody>
        </p:sp>
      </p:grpSp>
      <p:sp>
        <p:nvSpPr>
          <p:cNvPr id="22" name="スライド番号プレースホルダー 2">
            <a:extLst>
              <a:ext uri="{FF2B5EF4-FFF2-40B4-BE49-F238E27FC236}">
                <a16:creationId xmlns:a16="http://schemas.microsoft.com/office/drawing/2014/main" id="{7EA1D739-B612-AD86-DC5C-CEAFBB8AF9AB}"/>
              </a:ext>
            </a:extLst>
          </p:cNvPr>
          <p:cNvSpPr txBox="1">
            <a:spLocks/>
          </p:cNvSpPr>
          <p:nvPr/>
        </p:nvSpPr>
        <p:spPr>
          <a:xfrm>
            <a:off x="11058318" y="6235531"/>
            <a:ext cx="7560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fld id="{F664AAB1-4DB8-4BE3-94AB-6C36B07158C8}" type="slidenum">
              <a:rPr lang="ja-JP" altLang="en-US" sz="2400" smtClean="0">
                <a:solidFill>
                  <a:schemeClr val="tx1"/>
                </a:solidFill>
                <a:latin typeface="Arial Black" panose="020B0A04020102020204" pitchFamily="34" charset="0"/>
              </a:rPr>
              <a:pPr algn="ctr"/>
              <a:t>17</a:t>
            </a:fld>
            <a:endParaRPr lang="ja-JP" altLang="en-US" sz="2400" dirty="0">
              <a:solidFill>
                <a:schemeClr val="tx1"/>
              </a:solidFill>
              <a:latin typeface="Arial Black" panose="020B0A04020102020204" pitchFamily="34" charset="0"/>
            </a:endParaRPr>
          </a:p>
        </p:txBody>
      </p:sp>
      <p:grpSp>
        <p:nvGrpSpPr>
          <p:cNvPr id="76" name="グループ化 75">
            <a:extLst>
              <a:ext uri="{FF2B5EF4-FFF2-40B4-BE49-F238E27FC236}">
                <a16:creationId xmlns:a16="http://schemas.microsoft.com/office/drawing/2014/main" id="{ACA5187B-33EF-5AC9-0D61-B2FD2807176D}"/>
              </a:ext>
            </a:extLst>
          </p:cNvPr>
          <p:cNvGrpSpPr/>
          <p:nvPr/>
        </p:nvGrpSpPr>
        <p:grpSpPr>
          <a:xfrm>
            <a:off x="1285967" y="3295664"/>
            <a:ext cx="3052748" cy="776674"/>
            <a:chOff x="2494314" y="3342313"/>
            <a:chExt cx="3052748" cy="776674"/>
          </a:xfrm>
        </p:grpSpPr>
        <p:sp>
          <p:nvSpPr>
            <p:cNvPr id="8" name="テキスト ボックス 7">
              <a:extLst>
                <a:ext uri="{FF2B5EF4-FFF2-40B4-BE49-F238E27FC236}">
                  <a16:creationId xmlns:a16="http://schemas.microsoft.com/office/drawing/2014/main" id="{1423AC27-B901-9B44-11F1-9E217B07B1C9}"/>
                </a:ext>
              </a:extLst>
            </p:cNvPr>
            <p:cNvSpPr txBox="1"/>
            <p:nvPr/>
          </p:nvSpPr>
          <p:spPr>
            <a:xfrm>
              <a:off x="2494314" y="3342313"/>
              <a:ext cx="3052748" cy="261610"/>
            </a:xfrm>
            <a:prstGeom prst="rect">
              <a:avLst/>
            </a:prstGeom>
            <a:noFill/>
          </p:spPr>
          <p:txBody>
            <a:bodyPr wrap="square" rtlCol="0">
              <a:spAutoFit/>
            </a:bodyPr>
            <a:lstStyle/>
            <a:p>
              <a:r>
                <a:rPr lang="ja-JP" altLang="en-US" sz="1100" dirty="0">
                  <a:latin typeface="BIZ UDゴシック" panose="020B0400000000000000" pitchFamily="49" charset="-128"/>
                  <a:ea typeface="BIZ UDゴシック" panose="020B0400000000000000" pitchFamily="49" charset="-128"/>
                </a:rPr>
                <a:t>基本目標３　認知症施策の推進</a:t>
              </a:r>
            </a:p>
          </p:txBody>
        </p:sp>
        <p:sp>
          <p:nvSpPr>
            <p:cNvPr id="23" name="テキスト ボックス 22">
              <a:extLst>
                <a:ext uri="{FF2B5EF4-FFF2-40B4-BE49-F238E27FC236}">
                  <a16:creationId xmlns:a16="http://schemas.microsoft.com/office/drawing/2014/main" id="{0472F537-9FFC-2DD4-5FD3-C408E1BBDF60}"/>
                </a:ext>
              </a:extLst>
            </p:cNvPr>
            <p:cNvSpPr txBox="1"/>
            <p:nvPr/>
          </p:nvSpPr>
          <p:spPr>
            <a:xfrm>
              <a:off x="2558265" y="3593369"/>
              <a:ext cx="2570400" cy="525618"/>
            </a:xfrm>
            <a:prstGeom prst="rect">
              <a:avLst/>
            </a:prstGeom>
            <a:solidFill>
              <a:schemeClr val="bg1"/>
            </a:solidFill>
            <a:ln w="6350">
              <a:solidFill>
                <a:schemeClr val="tx1">
                  <a:lumMod val="50000"/>
                  <a:lumOff val="50000"/>
                </a:schemeClr>
              </a:solidFill>
            </a:ln>
          </p:spPr>
          <p:txBody>
            <a:bodyPr wrap="square" lIns="51429" rIns="51429" rtlCol="0">
              <a:noAutofit/>
            </a:bodyPr>
            <a:lstStyle/>
            <a:p>
              <a:r>
                <a:rPr lang="ja-JP" altLang="en-US" sz="900" dirty="0">
                  <a:latin typeface="BIZ UDゴシック" panose="020B0400000000000000" pitchFamily="49" charset="-128"/>
                  <a:ea typeface="BIZ UDゴシック" panose="020B0400000000000000" pitchFamily="49" charset="-128"/>
                </a:rPr>
                <a:t>１　認知症についての啓発</a:t>
              </a:r>
              <a:endParaRPr lang="en-US" altLang="ja-JP" sz="900" dirty="0">
                <a:latin typeface="BIZ UDゴシック" panose="020B0400000000000000" pitchFamily="49" charset="-128"/>
                <a:ea typeface="BIZ UDゴシック" panose="020B0400000000000000" pitchFamily="49" charset="-128"/>
              </a:endParaRPr>
            </a:p>
            <a:p>
              <a:r>
                <a:rPr lang="ja-JP" altLang="en-US" sz="900" dirty="0">
                  <a:latin typeface="BIZ UDゴシック" panose="020B0400000000000000" pitchFamily="49" charset="-128"/>
                  <a:ea typeface="BIZ UDゴシック" panose="020B0400000000000000" pitchFamily="49" charset="-128"/>
                </a:rPr>
                <a:t>（１）身近な場所での認知症の情報の周知</a:t>
              </a:r>
              <a:endParaRPr lang="en-US" altLang="ja-JP" sz="900" dirty="0">
                <a:latin typeface="BIZ UDゴシック" panose="020B0400000000000000" pitchFamily="49" charset="-128"/>
                <a:ea typeface="BIZ UDゴシック" panose="020B0400000000000000" pitchFamily="49" charset="-128"/>
              </a:endParaRPr>
            </a:p>
            <a:p>
              <a:r>
                <a:rPr lang="ja-JP" altLang="en-US" sz="900" dirty="0">
                  <a:latin typeface="BIZ UDゴシック" panose="020B0400000000000000" pitchFamily="49" charset="-128"/>
                  <a:ea typeface="BIZ UDゴシック" panose="020B0400000000000000" pitchFamily="49" charset="-128"/>
                </a:rPr>
                <a:t>（２）認知症サポーターの養成　　　など</a:t>
              </a:r>
            </a:p>
          </p:txBody>
        </p:sp>
      </p:grpSp>
      <p:sp>
        <p:nvSpPr>
          <p:cNvPr id="44" name="テキスト ボックス 43">
            <a:extLst>
              <a:ext uri="{FF2B5EF4-FFF2-40B4-BE49-F238E27FC236}">
                <a16:creationId xmlns:a16="http://schemas.microsoft.com/office/drawing/2014/main" id="{9913A406-257F-36E0-1E4A-5320146BBA53}"/>
              </a:ext>
            </a:extLst>
          </p:cNvPr>
          <p:cNvSpPr txBox="1"/>
          <p:nvPr/>
        </p:nvSpPr>
        <p:spPr>
          <a:xfrm>
            <a:off x="4245743" y="3558402"/>
            <a:ext cx="2571429" cy="400110"/>
          </a:xfrm>
          <a:prstGeom prst="rect">
            <a:avLst/>
          </a:prstGeom>
          <a:solidFill>
            <a:schemeClr val="accent5">
              <a:lumMod val="20000"/>
              <a:lumOff val="80000"/>
            </a:schemeClr>
          </a:solidFill>
          <a:ln w="6350">
            <a:noFill/>
          </a:ln>
        </p:spPr>
        <p:txBody>
          <a:bodyPr wrap="square" lIns="51429" rIns="51429" rtlCol="0">
            <a:spAutoFit/>
          </a:bodyPr>
          <a:lstStyle/>
          <a:p>
            <a:r>
              <a:rPr lang="ja-JP" altLang="en-US" sz="1000" dirty="0">
                <a:latin typeface="BIZ UDゴシック" panose="020B0400000000000000" pitchFamily="49" charset="-128"/>
                <a:ea typeface="BIZ UDゴシック" panose="020B0400000000000000" pitchFamily="49" charset="-128"/>
              </a:rPr>
              <a:t>○身近なところで支援の情報を得ることができています　　　　　　　　　　　など</a:t>
            </a:r>
            <a:endParaRPr lang="en-US" altLang="ja-JP" sz="1000" dirty="0">
              <a:latin typeface="BIZ UDゴシック" panose="020B0400000000000000" pitchFamily="49" charset="-128"/>
              <a:ea typeface="BIZ UDゴシック" panose="020B0400000000000000" pitchFamily="49" charset="-128"/>
            </a:endParaRPr>
          </a:p>
        </p:txBody>
      </p:sp>
      <p:sp>
        <p:nvSpPr>
          <p:cNvPr id="45" name="テキスト ボックス 44">
            <a:extLst>
              <a:ext uri="{FF2B5EF4-FFF2-40B4-BE49-F238E27FC236}">
                <a16:creationId xmlns:a16="http://schemas.microsoft.com/office/drawing/2014/main" id="{DDF4150D-B56A-485D-54A5-4295DE52B35F}"/>
              </a:ext>
            </a:extLst>
          </p:cNvPr>
          <p:cNvSpPr txBox="1"/>
          <p:nvPr/>
        </p:nvSpPr>
        <p:spPr>
          <a:xfrm>
            <a:off x="7476064" y="3554875"/>
            <a:ext cx="2259044" cy="553998"/>
          </a:xfrm>
          <a:prstGeom prst="rect">
            <a:avLst/>
          </a:prstGeom>
          <a:solidFill>
            <a:schemeClr val="bg1"/>
          </a:solidFill>
          <a:ln w="28575">
            <a:solidFill>
              <a:schemeClr val="accent5"/>
            </a:solidFill>
          </a:ln>
        </p:spPr>
        <p:txBody>
          <a:bodyPr wrap="square" lIns="51429" rIns="51429" rtlCol="0">
            <a:spAutoFit/>
          </a:bodyPr>
          <a:lstStyle/>
          <a:p>
            <a:r>
              <a:rPr lang="ja-JP" altLang="en-US" sz="1000" dirty="0">
                <a:solidFill>
                  <a:srgbClr val="2F5597"/>
                </a:solidFill>
                <a:latin typeface="BIZ UDゴシック" panose="020B0400000000000000" pitchFamily="49" charset="-128"/>
                <a:ea typeface="BIZ UDゴシック" panose="020B0400000000000000" pitchFamily="49" charset="-128"/>
              </a:rPr>
              <a:t>★</a:t>
            </a:r>
            <a:r>
              <a:rPr lang="ja-JP" altLang="en-US" sz="1000" dirty="0">
                <a:latin typeface="BIZ UDゴシック" panose="020B0400000000000000" pitchFamily="49" charset="-128"/>
                <a:ea typeface="BIZ UDゴシック" panose="020B0400000000000000" pitchFamily="49" charset="-128"/>
              </a:rPr>
              <a:t>認知症に対する正しい理解が深まり、住み慣れた地域での暮らしを支えることができています</a:t>
            </a:r>
            <a:endParaRPr lang="en-US" altLang="ja-JP" sz="1000" dirty="0">
              <a:latin typeface="BIZ UDゴシック" panose="020B0400000000000000" pitchFamily="49" charset="-128"/>
              <a:ea typeface="BIZ UDゴシック" panose="020B0400000000000000" pitchFamily="49" charset="-128"/>
            </a:endParaRPr>
          </a:p>
        </p:txBody>
      </p:sp>
      <p:grpSp>
        <p:nvGrpSpPr>
          <p:cNvPr id="77" name="グループ化 76">
            <a:extLst>
              <a:ext uri="{FF2B5EF4-FFF2-40B4-BE49-F238E27FC236}">
                <a16:creationId xmlns:a16="http://schemas.microsoft.com/office/drawing/2014/main" id="{DFF1D0DC-B13E-03CA-BDB2-ABA356C6554D}"/>
              </a:ext>
            </a:extLst>
          </p:cNvPr>
          <p:cNvGrpSpPr/>
          <p:nvPr/>
        </p:nvGrpSpPr>
        <p:grpSpPr>
          <a:xfrm>
            <a:off x="1271993" y="4309192"/>
            <a:ext cx="3718579" cy="1018352"/>
            <a:chOff x="2494314" y="4304224"/>
            <a:chExt cx="3046991" cy="1018352"/>
          </a:xfrm>
        </p:grpSpPr>
        <p:sp>
          <p:nvSpPr>
            <p:cNvPr id="58" name="テキスト ボックス 57">
              <a:extLst>
                <a:ext uri="{FF2B5EF4-FFF2-40B4-BE49-F238E27FC236}">
                  <a16:creationId xmlns:a16="http://schemas.microsoft.com/office/drawing/2014/main" id="{2A58EE37-CB80-2965-55FC-D578B6EBBA4E}"/>
                </a:ext>
              </a:extLst>
            </p:cNvPr>
            <p:cNvSpPr txBox="1"/>
            <p:nvPr/>
          </p:nvSpPr>
          <p:spPr>
            <a:xfrm>
              <a:off x="2494314" y="4304224"/>
              <a:ext cx="3046991" cy="430887"/>
            </a:xfrm>
            <a:prstGeom prst="rect">
              <a:avLst/>
            </a:prstGeom>
            <a:noFill/>
          </p:spPr>
          <p:txBody>
            <a:bodyPr wrap="square" rtlCol="0">
              <a:spAutoFit/>
            </a:bodyPr>
            <a:lstStyle/>
            <a:p>
              <a:r>
                <a:rPr lang="ja-JP" altLang="en-US" sz="1100" dirty="0">
                  <a:latin typeface="BIZ UDゴシック" panose="020B0400000000000000" pitchFamily="49" charset="-128"/>
                  <a:ea typeface="BIZ UDゴシック" panose="020B0400000000000000" pitchFamily="49" charset="-128"/>
                </a:rPr>
                <a:t>基本目標４　生活支援・介護保険サービスの充実</a:t>
              </a:r>
            </a:p>
          </p:txBody>
        </p:sp>
        <p:sp>
          <p:nvSpPr>
            <p:cNvPr id="61" name="テキスト ボックス 60">
              <a:extLst>
                <a:ext uri="{FF2B5EF4-FFF2-40B4-BE49-F238E27FC236}">
                  <a16:creationId xmlns:a16="http://schemas.microsoft.com/office/drawing/2014/main" id="{D09F28B6-A017-1896-2792-459141117243}"/>
                </a:ext>
              </a:extLst>
            </p:cNvPr>
            <p:cNvSpPr txBox="1"/>
            <p:nvPr/>
          </p:nvSpPr>
          <p:spPr>
            <a:xfrm>
              <a:off x="2558265" y="4537746"/>
              <a:ext cx="2086698" cy="784830"/>
            </a:xfrm>
            <a:prstGeom prst="rect">
              <a:avLst/>
            </a:prstGeom>
            <a:solidFill>
              <a:schemeClr val="bg1"/>
            </a:solidFill>
            <a:ln w="6350">
              <a:solidFill>
                <a:schemeClr val="tx1">
                  <a:lumMod val="50000"/>
                  <a:lumOff val="50000"/>
                </a:schemeClr>
              </a:solidFill>
            </a:ln>
          </p:spPr>
          <p:txBody>
            <a:bodyPr wrap="square" lIns="51429" rIns="51429" rtlCol="0">
              <a:spAutoFit/>
            </a:bodyPr>
            <a:lstStyle/>
            <a:p>
              <a:r>
                <a:rPr lang="ja-JP" altLang="en-US" sz="900" dirty="0">
                  <a:latin typeface="BIZ UDゴシック" panose="020B0400000000000000" pitchFamily="49" charset="-128"/>
                  <a:ea typeface="BIZ UDゴシック" panose="020B0400000000000000" pitchFamily="49" charset="-128"/>
                </a:rPr>
                <a:t>１　自立支援型ケアマネジメントの浸透・定着</a:t>
              </a:r>
              <a:endParaRPr lang="en-US" altLang="ja-JP" sz="900" dirty="0">
                <a:latin typeface="BIZ UDゴシック" panose="020B0400000000000000" pitchFamily="49" charset="-128"/>
                <a:ea typeface="BIZ UDゴシック" panose="020B0400000000000000" pitchFamily="49" charset="-128"/>
              </a:endParaRPr>
            </a:p>
            <a:p>
              <a:r>
                <a:rPr lang="ja-JP" altLang="en-US" sz="900" dirty="0">
                  <a:latin typeface="BIZ UDゴシック" panose="020B0400000000000000" pitchFamily="49" charset="-128"/>
                  <a:ea typeface="BIZ UDゴシック" panose="020B0400000000000000" pitchFamily="49" charset="-128"/>
                </a:rPr>
                <a:t>（１）自立支援型ケアマネジメントの啓発</a:t>
              </a:r>
              <a:endParaRPr lang="en-US" altLang="ja-JP" sz="900" dirty="0">
                <a:latin typeface="BIZ UDゴシック" panose="020B0400000000000000" pitchFamily="49" charset="-128"/>
                <a:ea typeface="BIZ UDゴシック" panose="020B0400000000000000" pitchFamily="49" charset="-128"/>
              </a:endParaRPr>
            </a:p>
            <a:p>
              <a:r>
                <a:rPr lang="ja-JP" altLang="en-US" sz="900" dirty="0">
                  <a:latin typeface="BIZ UDゴシック" panose="020B0400000000000000" pitchFamily="49" charset="-128"/>
                  <a:ea typeface="BIZ UDゴシック" panose="020B0400000000000000" pitchFamily="49" charset="-128"/>
                </a:rPr>
                <a:t>（２）自立支援型ケアマネジメントの事業者への浸透・定着</a:t>
              </a:r>
              <a:endParaRPr lang="en-US" altLang="ja-JP" sz="900" dirty="0">
                <a:latin typeface="BIZ UDゴシック" panose="020B0400000000000000" pitchFamily="49" charset="-128"/>
                <a:ea typeface="BIZ UDゴシック" panose="020B0400000000000000" pitchFamily="49" charset="-128"/>
              </a:endParaRPr>
            </a:p>
            <a:p>
              <a:r>
                <a:rPr lang="ja-JP" altLang="en-US" sz="900" dirty="0">
                  <a:latin typeface="BIZ UDゴシック" panose="020B0400000000000000" pitchFamily="49" charset="-128"/>
                  <a:ea typeface="BIZ UDゴシック" panose="020B0400000000000000" pitchFamily="49" charset="-128"/>
                </a:rPr>
                <a:t>　　　　　　　　　　　　　　　　　など</a:t>
              </a:r>
              <a:endParaRPr lang="en-US" altLang="ja-JP" sz="900" dirty="0">
                <a:latin typeface="BIZ UDゴシック" panose="020B0400000000000000" pitchFamily="49" charset="-128"/>
                <a:ea typeface="BIZ UDゴシック" panose="020B0400000000000000" pitchFamily="49" charset="-128"/>
              </a:endParaRPr>
            </a:p>
          </p:txBody>
        </p:sp>
      </p:grpSp>
      <p:sp>
        <p:nvSpPr>
          <p:cNvPr id="65" name="テキスト ボックス 64">
            <a:extLst>
              <a:ext uri="{FF2B5EF4-FFF2-40B4-BE49-F238E27FC236}">
                <a16:creationId xmlns:a16="http://schemas.microsoft.com/office/drawing/2014/main" id="{E7205B97-1A19-8D65-E0E3-E94200F8A458}"/>
              </a:ext>
            </a:extLst>
          </p:cNvPr>
          <p:cNvSpPr txBox="1"/>
          <p:nvPr/>
        </p:nvSpPr>
        <p:spPr>
          <a:xfrm>
            <a:off x="4245715" y="4703954"/>
            <a:ext cx="2571429" cy="400110"/>
          </a:xfrm>
          <a:prstGeom prst="rect">
            <a:avLst/>
          </a:prstGeom>
          <a:solidFill>
            <a:schemeClr val="accent5">
              <a:lumMod val="20000"/>
              <a:lumOff val="80000"/>
            </a:schemeClr>
          </a:solidFill>
          <a:ln w="6350">
            <a:noFill/>
          </a:ln>
        </p:spPr>
        <p:txBody>
          <a:bodyPr wrap="square" lIns="51429" rIns="51429" rtlCol="0">
            <a:spAutoFit/>
          </a:bodyPr>
          <a:lstStyle/>
          <a:p>
            <a:r>
              <a:rPr lang="ja-JP" altLang="en-US" sz="1000" dirty="0">
                <a:latin typeface="BIZ UDゴシック" panose="020B0400000000000000" pitchFamily="49" charset="-128"/>
                <a:ea typeface="BIZ UDゴシック" panose="020B0400000000000000" pitchFamily="49" charset="-128"/>
              </a:rPr>
              <a:t>○自立支援型ケアマネジメントの考え方が浸透・定着しています　　　　　　　など</a:t>
            </a:r>
            <a:endParaRPr lang="en-US" altLang="ja-JP" sz="1000" dirty="0">
              <a:latin typeface="BIZ UDゴシック" panose="020B0400000000000000" pitchFamily="49" charset="-128"/>
              <a:ea typeface="BIZ UDゴシック" panose="020B0400000000000000" pitchFamily="49" charset="-128"/>
            </a:endParaRPr>
          </a:p>
        </p:txBody>
      </p:sp>
      <p:sp>
        <p:nvSpPr>
          <p:cNvPr id="66" name="テキスト ボックス 65">
            <a:extLst>
              <a:ext uri="{FF2B5EF4-FFF2-40B4-BE49-F238E27FC236}">
                <a16:creationId xmlns:a16="http://schemas.microsoft.com/office/drawing/2014/main" id="{D1A44D15-A8C9-084E-DA9F-B06DF9A4BA82}"/>
              </a:ext>
            </a:extLst>
          </p:cNvPr>
          <p:cNvSpPr txBox="1"/>
          <p:nvPr/>
        </p:nvSpPr>
        <p:spPr>
          <a:xfrm>
            <a:off x="7471394" y="4658130"/>
            <a:ext cx="2259044" cy="553998"/>
          </a:xfrm>
          <a:prstGeom prst="rect">
            <a:avLst/>
          </a:prstGeom>
          <a:solidFill>
            <a:schemeClr val="bg1"/>
          </a:solidFill>
          <a:ln w="28575">
            <a:solidFill>
              <a:schemeClr val="accent5"/>
            </a:solidFill>
          </a:ln>
        </p:spPr>
        <p:txBody>
          <a:bodyPr wrap="square" lIns="51429" rIns="51429" rtlCol="0">
            <a:spAutoFit/>
          </a:bodyPr>
          <a:lstStyle/>
          <a:p>
            <a:r>
              <a:rPr lang="ja-JP" altLang="en-US" sz="1000" dirty="0">
                <a:solidFill>
                  <a:srgbClr val="2F5597"/>
                </a:solidFill>
                <a:latin typeface="BIZ UDゴシック" panose="020B0400000000000000" pitchFamily="49" charset="-128"/>
                <a:ea typeface="BIZ UDゴシック" panose="020B0400000000000000" pitchFamily="49" charset="-128"/>
              </a:rPr>
              <a:t>★</a:t>
            </a:r>
            <a:r>
              <a:rPr lang="ja-JP" altLang="en-US" sz="1000" dirty="0">
                <a:latin typeface="BIZ UDゴシック" panose="020B0400000000000000" pitchFamily="49" charset="-128"/>
                <a:ea typeface="BIZ UDゴシック" panose="020B0400000000000000" pitchFamily="49" charset="-128"/>
              </a:rPr>
              <a:t>介護が必要な状態になっても、必要なサービスを受けながら住み慣れた地域で暮らすことができています</a:t>
            </a:r>
            <a:endParaRPr lang="en-US" altLang="ja-JP" sz="1000" dirty="0">
              <a:latin typeface="BIZ UDゴシック" panose="020B0400000000000000" pitchFamily="49" charset="-128"/>
              <a:ea typeface="BIZ UDゴシック" panose="020B0400000000000000" pitchFamily="49" charset="-128"/>
            </a:endParaRPr>
          </a:p>
        </p:txBody>
      </p:sp>
      <p:grpSp>
        <p:nvGrpSpPr>
          <p:cNvPr id="79" name="グループ化 78">
            <a:extLst>
              <a:ext uri="{FF2B5EF4-FFF2-40B4-BE49-F238E27FC236}">
                <a16:creationId xmlns:a16="http://schemas.microsoft.com/office/drawing/2014/main" id="{F81FAFEF-6444-0220-17DF-A7F4A6791061}"/>
              </a:ext>
            </a:extLst>
          </p:cNvPr>
          <p:cNvGrpSpPr/>
          <p:nvPr/>
        </p:nvGrpSpPr>
        <p:grpSpPr>
          <a:xfrm>
            <a:off x="1271993" y="5510615"/>
            <a:ext cx="3166380" cy="1128788"/>
            <a:chOff x="2494314" y="5510615"/>
            <a:chExt cx="3166380" cy="1128788"/>
          </a:xfrm>
        </p:grpSpPr>
        <p:sp>
          <p:nvSpPr>
            <p:cNvPr id="67" name="テキスト ボックス 66">
              <a:extLst>
                <a:ext uri="{FF2B5EF4-FFF2-40B4-BE49-F238E27FC236}">
                  <a16:creationId xmlns:a16="http://schemas.microsoft.com/office/drawing/2014/main" id="{3B3833B7-73EB-A691-F752-BA9F9C576D7C}"/>
                </a:ext>
              </a:extLst>
            </p:cNvPr>
            <p:cNvSpPr txBox="1"/>
            <p:nvPr/>
          </p:nvSpPr>
          <p:spPr>
            <a:xfrm>
              <a:off x="2494314" y="5510615"/>
              <a:ext cx="3166380" cy="261610"/>
            </a:xfrm>
            <a:prstGeom prst="rect">
              <a:avLst/>
            </a:prstGeom>
            <a:noFill/>
          </p:spPr>
          <p:txBody>
            <a:bodyPr wrap="square" rtlCol="0">
              <a:spAutoFit/>
            </a:bodyPr>
            <a:lstStyle/>
            <a:p>
              <a:r>
                <a:rPr lang="ja-JP" altLang="en-US" sz="1100" dirty="0">
                  <a:latin typeface="BIZ UDゴシック" panose="020B0400000000000000" pitchFamily="49" charset="-128"/>
                  <a:ea typeface="BIZ UDゴシック" panose="020B0400000000000000" pitchFamily="49" charset="-128"/>
                </a:rPr>
                <a:t>基本目標５　安心・安全な暮らしの充実</a:t>
              </a:r>
            </a:p>
          </p:txBody>
        </p:sp>
        <p:sp>
          <p:nvSpPr>
            <p:cNvPr id="68" name="テキスト ボックス 67">
              <a:extLst>
                <a:ext uri="{FF2B5EF4-FFF2-40B4-BE49-F238E27FC236}">
                  <a16:creationId xmlns:a16="http://schemas.microsoft.com/office/drawing/2014/main" id="{3661121B-DFE0-BAF5-9FEF-DB3D5E54559E}"/>
                </a:ext>
              </a:extLst>
            </p:cNvPr>
            <p:cNvSpPr txBox="1"/>
            <p:nvPr/>
          </p:nvSpPr>
          <p:spPr>
            <a:xfrm>
              <a:off x="2558265" y="5716073"/>
              <a:ext cx="2570052" cy="923330"/>
            </a:xfrm>
            <a:prstGeom prst="rect">
              <a:avLst/>
            </a:prstGeom>
            <a:solidFill>
              <a:schemeClr val="bg1"/>
            </a:solidFill>
            <a:ln w="6350">
              <a:solidFill>
                <a:schemeClr val="tx1">
                  <a:lumMod val="50000"/>
                  <a:lumOff val="50000"/>
                </a:schemeClr>
              </a:solidFill>
            </a:ln>
          </p:spPr>
          <p:txBody>
            <a:bodyPr wrap="square" lIns="51429" rIns="51429" rtlCol="0">
              <a:spAutoFit/>
            </a:bodyPr>
            <a:lstStyle/>
            <a:p>
              <a:r>
                <a:rPr lang="ja-JP" altLang="en-US" sz="900" dirty="0">
                  <a:latin typeface="BIZ UDゴシック" panose="020B0400000000000000" pitchFamily="49" charset="-128"/>
                  <a:ea typeface="BIZ UDゴシック" panose="020B0400000000000000" pitchFamily="49" charset="-128"/>
                </a:rPr>
                <a:t>１　高齢者の住まいの安定確保に向けた支援</a:t>
              </a:r>
              <a:endParaRPr lang="en-US" altLang="ja-JP" sz="900" dirty="0">
                <a:latin typeface="BIZ UDゴシック" panose="020B0400000000000000" pitchFamily="49" charset="-128"/>
                <a:ea typeface="BIZ UDゴシック" panose="020B0400000000000000" pitchFamily="49" charset="-128"/>
              </a:endParaRPr>
            </a:p>
            <a:p>
              <a:r>
                <a:rPr lang="ja-JP" altLang="en-US" sz="900" dirty="0">
                  <a:latin typeface="BIZ UDゴシック" panose="020B0400000000000000" pitchFamily="49" charset="-128"/>
                  <a:ea typeface="BIZ UDゴシック" panose="020B0400000000000000" pitchFamily="49" charset="-128"/>
                </a:rPr>
                <a:t>（１）住み慣れた家で暮らし続けるための支援の提供</a:t>
              </a:r>
              <a:endParaRPr lang="en-US" altLang="ja-JP" sz="900" dirty="0">
                <a:latin typeface="BIZ UDゴシック" panose="020B0400000000000000" pitchFamily="49" charset="-128"/>
                <a:ea typeface="BIZ UDゴシック" panose="020B0400000000000000" pitchFamily="49" charset="-128"/>
              </a:endParaRPr>
            </a:p>
            <a:p>
              <a:r>
                <a:rPr lang="ja-JP" altLang="en-US" sz="900" dirty="0">
                  <a:latin typeface="BIZ UDゴシック" panose="020B0400000000000000" pitchFamily="49" charset="-128"/>
                  <a:ea typeface="BIZ UDゴシック" panose="020B0400000000000000" pitchFamily="49" charset="-128"/>
                </a:rPr>
                <a:t>（２）高齢者向け住まいの支援</a:t>
              </a:r>
              <a:endParaRPr lang="en-US" altLang="ja-JP" sz="900" dirty="0">
                <a:latin typeface="BIZ UDゴシック" panose="020B0400000000000000" pitchFamily="49" charset="-128"/>
                <a:ea typeface="BIZ UDゴシック" panose="020B0400000000000000" pitchFamily="49" charset="-128"/>
              </a:endParaRPr>
            </a:p>
            <a:p>
              <a:r>
                <a:rPr lang="ja-JP" altLang="en-US" sz="900" dirty="0">
                  <a:latin typeface="BIZ UDゴシック" panose="020B0400000000000000" pitchFamily="49" charset="-128"/>
                  <a:ea typeface="BIZ UDゴシック" panose="020B0400000000000000" pitchFamily="49" charset="-128"/>
                </a:rPr>
                <a:t>（３）高齢者向け住まいの供給と質の確保・向上　　                             など</a:t>
              </a:r>
              <a:endParaRPr lang="en-US" altLang="ja-JP" sz="900" dirty="0">
                <a:latin typeface="BIZ UDゴシック" panose="020B0400000000000000" pitchFamily="49" charset="-128"/>
                <a:ea typeface="BIZ UDゴシック" panose="020B0400000000000000" pitchFamily="49" charset="-128"/>
              </a:endParaRPr>
            </a:p>
          </p:txBody>
        </p:sp>
      </p:grpSp>
      <p:sp>
        <p:nvSpPr>
          <p:cNvPr id="69" name="テキスト ボックス 68">
            <a:extLst>
              <a:ext uri="{FF2B5EF4-FFF2-40B4-BE49-F238E27FC236}">
                <a16:creationId xmlns:a16="http://schemas.microsoft.com/office/drawing/2014/main" id="{DFF2A9B4-B258-7BAC-289B-8F67B00A44EF}"/>
              </a:ext>
            </a:extLst>
          </p:cNvPr>
          <p:cNvSpPr txBox="1"/>
          <p:nvPr/>
        </p:nvSpPr>
        <p:spPr>
          <a:xfrm>
            <a:off x="4249274" y="5965612"/>
            <a:ext cx="2575249" cy="400110"/>
          </a:xfrm>
          <a:prstGeom prst="rect">
            <a:avLst/>
          </a:prstGeom>
          <a:solidFill>
            <a:schemeClr val="accent5">
              <a:lumMod val="20000"/>
              <a:lumOff val="80000"/>
            </a:schemeClr>
          </a:solidFill>
          <a:ln w="6350">
            <a:noFill/>
          </a:ln>
        </p:spPr>
        <p:txBody>
          <a:bodyPr wrap="square" lIns="51429" rIns="51429" rtlCol="0">
            <a:spAutoFit/>
          </a:bodyPr>
          <a:lstStyle/>
          <a:p>
            <a:r>
              <a:rPr lang="ja-JP" altLang="en-US" sz="1000" dirty="0">
                <a:latin typeface="BIZ UDゴシック" panose="020B0400000000000000" pitchFamily="49" charset="-128"/>
                <a:ea typeface="BIZ UDゴシック" panose="020B0400000000000000" pitchFamily="49" charset="-128"/>
              </a:rPr>
              <a:t>○本人の希望や状況に応じた暮らしができています　　　　　　　　　　　　　など</a:t>
            </a:r>
          </a:p>
        </p:txBody>
      </p:sp>
      <p:sp>
        <p:nvSpPr>
          <p:cNvPr id="71" name="テキスト ボックス 70">
            <a:extLst>
              <a:ext uri="{FF2B5EF4-FFF2-40B4-BE49-F238E27FC236}">
                <a16:creationId xmlns:a16="http://schemas.microsoft.com/office/drawing/2014/main" id="{19816BF1-4106-C98F-3F39-EF4C92EF41F2}"/>
              </a:ext>
            </a:extLst>
          </p:cNvPr>
          <p:cNvSpPr txBox="1"/>
          <p:nvPr/>
        </p:nvSpPr>
        <p:spPr>
          <a:xfrm>
            <a:off x="7471394" y="5907899"/>
            <a:ext cx="2259044" cy="553998"/>
          </a:xfrm>
          <a:prstGeom prst="rect">
            <a:avLst/>
          </a:prstGeom>
          <a:solidFill>
            <a:schemeClr val="bg1"/>
          </a:solidFill>
          <a:ln w="28575">
            <a:solidFill>
              <a:schemeClr val="accent5"/>
            </a:solidFill>
          </a:ln>
        </p:spPr>
        <p:txBody>
          <a:bodyPr wrap="square" lIns="51429" rIns="51429" rtlCol="0">
            <a:spAutoFit/>
          </a:bodyPr>
          <a:lstStyle/>
          <a:p>
            <a:r>
              <a:rPr lang="ja-JP" altLang="en-US" sz="1000" dirty="0">
                <a:solidFill>
                  <a:srgbClr val="2F5597"/>
                </a:solidFill>
                <a:latin typeface="BIZ UDゴシック" panose="020B0400000000000000" pitchFamily="49" charset="-128"/>
                <a:ea typeface="BIZ UDゴシック" panose="020B0400000000000000" pitchFamily="49" charset="-128"/>
              </a:rPr>
              <a:t>★</a:t>
            </a:r>
            <a:r>
              <a:rPr lang="ja-JP" altLang="en-US" sz="1000" dirty="0">
                <a:latin typeface="BIZ UDゴシック" panose="020B0400000000000000" pitchFamily="49" charset="-128"/>
                <a:ea typeface="BIZ UDゴシック" panose="020B0400000000000000" pitchFamily="49" charset="-128"/>
              </a:rPr>
              <a:t>本人の希望や状況に応じた暮らしができ、安心して暮らすことができています</a:t>
            </a:r>
            <a:endParaRPr lang="en-US" altLang="ja-JP" sz="1000" dirty="0">
              <a:latin typeface="BIZ UDゴシック" panose="020B0400000000000000" pitchFamily="49" charset="-128"/>
              <a:ea typeface="BIZ UDゴシック" panose="020B0400000000000000" pitchFamily="49" charset="-128"/>
            </a:endParaRPr>
          </a:p>
        </p:txBody>
      </p:sp>
      <p:sp>
        <p:nvSpPr>
          <p:cNvPr id="84" name="吹き出し: 角を丸めた四角形 83">
            <a:extLst>
              <a:ext uri="{FF2B5EF4-FFF2-40B4-BE49-F238E27FC236}">
                <a16:creationId xmlns:a16="http://schemas.microsoft.com/office/drawing/2014/main" id="{B7FD0E62-9F41-90DF-E814-9B3274C89DB5}"/>
              </a:ext>
            </a:extLst>
          </p:cNvPr>
          <p:cNvSpPr/>
          <p:nvPr/>
        </p:nvSpPr>
        <p:spPr>
          <a:xfrm>
            <a:off x="3486503" y="2954250"/>
            <a:ext cx="1599220" cy="522416"/>
          </a:xfrm>
          <a:prstGeom prst="wedgeRoundRectCallout">
            <a:avLst>
              <a:gd name="adj1" fmla="val -57859"/>
              <a:gd name="adj2" fmla="val 45069"/>
              <a:gd name="adj3" fmla="val 16667"/>
            </a:avLst>
          </a:prstGeom>
          <a:solidFill>
            <a:schemeClr val="accent1">
              <a:lumMod val="50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857" dirty="0">
                <a:solidFill>
                  <a:srgbClr val="FABE00"/>
                </a:solidFill>
                <a:latin typeface="BIZ UDゴシック" panose="020B0400000000000000" pitchFamily="49" charset="-128"/>
                <a:ea typeface="BIZ UDゴシック" panose="020B0400000000000000" pitchFamily="49" charset="-128"/>
              </a:rPr>
              <a:t>「</a:t>
            </a:r>
            <a:r>
              <a:rPr lang="ja-JP" altLang="en-US" sz="1143" b="1" u="sng" dirty="0">
                <a:solidFill>
                  <a:srgbClr val="FABE00"/>
                </a:solidFill>
                <a:latin typeface="BIZ UDゴシック" panose="020B0400000000000000" pitchFamily="49" charset="-128"/>
                <a:ea typeface="BIZ UDゴシック" panose="020B0400000000000000" pitchFamily="49" charset="-128"/>
              </a:rPr>
              <a:t>認知症基本計画</a:t>
            </a:r>
            <a:r>
              <a:rPr lang="ja-JP" altLang="en-US" sz="857" b="1" dirty="0">
                <a:solidFill>
                  <a:srgbClr val="FABE00"/>
                </a:solidFill>
                <a:latin typeface="BIZ UDゴシック" panose="020B0400000000000000" pitchFamily="49" charset="-128"/>
                <a:ea typeface="BIZ UDゴシック" panose="020B0400000000000000" pitchFamily="49" charset="-128"/>
              </a:rPr>
              <a:t>」</a:t>
            </a:r>
            <a:endParaRPr lang="en-US" altLang="ja-JP" sz="857" b="1" dirty="0">
              <a:solidFill>
                <a:srgbClr val="FABE00"/>
              </a:solidFill>
              <a:latin typeface="BIZ UDゴシック" panose="020B0400000000000000" pitchFamily="49" charset="-128"/>
              <a:ea typeface="BIZ UDゴシック" panose="020B0400000000000000" pitchFamily="49" charset="-128"/>
            </a:endParaRPr>
          </a:p>
          <a:p>
            <a:pPr algn="ctr"/>
            <a:r>
              <a:rPr lang="ja-JP" altLang="en-US" sz="857" b="1" dirty="0">
                <a:solidFill>
                  <a:schemeClr val="bg1"/>
                </a:solidFill>
                <a:latin typeface="BIZ UDゴシック" panose="020B0400000000000000" pitchFamily="49" charset="-128"/>
                <a:ea typeface="BIZ UDゴシック" panose="020B0400000000000000" pitchFamily="49" charset="-128"/>
              </a:rPr>
              <a:t>の要素</a:t>
            </a:r>
            <a:r>
              <a:rPr lang="ja-JP" altLang="en-US" sz="857" dirty="0">
                <a:solidFill>
                  <a:schemeClr val="bg1"/>
                </a:solidFill>
                <a:latin typeface="BIZ UDゴシック" panose="020B0400000000000000" pitchFamily="49" charset="-128"/>
                <a:ea typeface="BIZ UDゴシック" panose="020B0400000000000000" pitchFamily="49" charset="-128"/>
              </a:rPr>
              <a:t>を盛り込む</a:t>
            </a:r>
          </a:p>
        </p:txBody>
      </p:sp>
      <p:cxnSp>
        <p:nvCxnSpPr>
          <p:cNvPr id="93" name="直線矢印コネクタ 92">
            <a:extLst>
              <a:ext uri="{FF2B5EF4-FFF2-40B4-BE49-F238E27FC236}">
                <a16:creationId xmlns:a16="http://schemas.microsoft.com/office/drawing/2014/main" id="{8ADF04A5-7D0D-36A3-58C2-5724CF4D9139}"/>
              </a:ext>
            </a:extLst>
          </p:cNvPr>
          <p:cNvCxnSpPr>
            <a:cxnSpLocks/>
          </p:cNvCxnSpPr>
          <p:nvPr/>
        </p:nvCxnSpPr>
        <p:spPr>
          <a:xfrm flipH="1">
            <a:off x="9744680" y="1456046"/>
            <a:ext cx="720000" cy="0"/>
          </a:xfrm>
          <a:prstGeom prst="straightConnector1">
            <a:avLst/>
          </a:prstGeom>
          <a:ln w="381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97" name="直線矢印コネクタ 96">
            <a:extLst>
              <a:ext uri="{FF2B5EF4-FFF2-40B4-BE49-F238E27FC236}">
                <a16:creationId xmlns:a16="http://schemas.microsoft.com/office/drawing/2014/main" id="{5677F138-F4D9-E930-A7FB-8FC1E4D45F62}"/>
              </a:ext>
            </a:extLst>
          </p:cNvPr>
          <p:cNvCxnSpPr>
            <a:cxnSpLocks/>
          </p:cNvCxnSpPr>
          <p:nvPr/>
        </p:nvCxnSpPr>
        <p:spPr>
          <a:xfrm flipH="1">
            <a:off x="9744680" y="2557866"/>
            <a:ext cx="720000" cy="0"/>
          </a:xfrm>
          <a:prstGeom prst="straightConnector1">
            <a:avLst/>
          </a:prstGeom>
          <a:ln w="381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100" name="直線矢印コネクタ 99">
            <a:extLst>
              <a:ext uri="{FF2B5EF4-FFF2-40B4-BE49-F238E27FC236}">
                <a16:creationId xmlns:a16="http://schemas.microsoft.com/office/drawing/2014/main" id="{10DACCA3-B59E-A1D7-5BDE-C3C5D5B41C9A}"/>
              </a:ext>
            </a:extLst>
          </p:cNvPr>
          <p:cNvCxnSpPr>
            <a:cxnSpLocks/>
          </p:cNvCxnSpPr>
          <p:nvPr/>
        </p:nvCxnSpPr>
        <p:spPr>
          <a:xfrm flipH="1">
            <a:off x="9744680" y="4928699"/>
            <a:ext cx="720000" cy="0"/>
          </a:xfrm>
          <a:prstGeom prst="straightConnector1">
            <a:avLst/>
          </a:prstGeom>
          <a:ln w="381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101" name="直線矢印コネクタ 100">
            <a:extLst>
              <a:ext uri="{FF2B5EF4-FFF2-40B4-BE49-F238E27FC236}">
                <a16:creationId xmlns:a16="http://schemas.microsoft.com/office/drawing/2014/main" id="{B6746268-5866-154A-8633-3AA8C76ABA45}"/>
              </a:ext>
            </a:extLst>
          </p:cNvPr>
          <p:cNvCxnSpPr>
            <a:cxnSpLocks/>
          </p:cNvCxnSpPr>
          <p:nvPr/>
        </p:nvCxnSpPr>
        <p:spPr>
          <a:xfrm flipH="1">
            <a:off x="9744680" y="6167683"/>
            <a:ext cx="720000" cy="0"/>
          </a:xfrm>
          <a:prstGeom prst="straightConnector1">
            <a:avLst/>
          </a:prstGeom>
          <a:ln w="381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sp>
        <p:nvSpPr>
          <p:cNvPr id="24" name="テキスト ボックス 23">
            <a:extLst>
              <a:ext uri="{FF2B5EF4-FFF2-40B4-BE49-F238E27FC236}">
                <a16:creationId xmlns:a16="http://schemas.microsoft.com/office/drawing/2014/main" id="{418C4C38-F218-143C-AA23-B69973342C15}"/>
              </a:ext>
            </a:extLst>
          </p:cNvPr>
          <p:cNvSpPr txBox="1"/>
          <p:nvPr/>
        </p:nvSpPr>
        <p:spPr>
          <a:xfrm>
            <a:off x="10094180" y="898417"/>
            <a:ext cx="657860" cy="5821187"/>
          </a:xfrm>
          <a:prstGeom prst="rect">
            <a:avLst/>
          </a:prstGeom>
          <a:solidFill>
            <a:srgbClr val="2F5597"/>
          </a:solidFill>
          <a:ln w="6350">
            <a:noFill/>
          </a:ln>
        </p:spPr>
        <p:txBody>
          <a:bodyPr vert="eaVert" wrap="square" lIns="51429" rIns="51429" rtlCol="0">
            <a:spAutoFit/>
          </a:bodyPr>
          <a:lstStyle/>
          <a:p>
            <a:pPr algn="ctr"/>
            <a:r>
              <a:rPr lang="ja-JP" altLang="en-US" dirty="0">
                <a:solidFill>
                  <a:schemeClr val="bg1"/>
                </a:solidFill>
                <a:latin typeface="BIZ UDゴシック" panose="020B0400000000000000" pitchFamily="49" charset="-128"/>
                <a:ea typeface="BIZ UDゴシック" panose="020B0400000000000000" pitchFamily="49" charset="-128"/>
              </a:rPr>
              <a:t>身近な地域で共にいきいきと安心・安全に暮らせるまち</a:t>
            </a:r>
            <a:endParaRPr lang="en-US" altLang="ja-JP" dirty="0">
              <a:solidFill>
                <a:schemeClr val="bg1"/>
              </a:solidFill>
              <a:latin typeface="BIZ UDゴシック" panose="020B0400000000000000" pitchFamily="49" charset="-128"/>
              <a:ea typeface="BIZ UDゴシック" panose="020B0400000000000000" pitchFamily="49" charset="-128"/>
            </a:endParaRPr>
          </a:p>
          <a:p>
            <a:pPr algn="ctr"/>
            <a:r>
              <a:rPr lang="ja-JP" altLang="en-US" dirty="0">
                <a:solidFill>
                  <a:schemeClr val="bg1"/>
                </a:solidFill>
                <a:latin typeface="BIZ UDゴシック" panose="020B0400000000000000" pitchFamily="49" charset="-128"/>
                <a:ea typeface="BIZ UDゴシック" panose="020B0400000000000000" pitchFamily="49" charset="-128"/>
              </a:rPr>
              <a:t>～ずっと吹田で、ずっと元気に～</a:t>
            </a:r>
          </a:p>
        </p:txBody>
      </p:sp>
    </p:spTree>
    <p:extLst>
      <p:ext uri="{BB962C8B-B14F-4D97-AF65-F5344CB8AC3E}">
        <p14:creationId xmlns:p14="http://schemas.microsoft.com/office/powerpoint/2010/main" val="866116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mph" presetSubtype="0" fill="remove" grpId="0" nodeType="clickEffect">
                                  <p:stCondLst>
                                    <p:cond delay="0"/>
                                  </p:stCondLst>
                                  <p:childTnLst>
                                    <p:animClr clrSpc="rgb" dir="cw">
                                      <p:cBhvr override="childStyle">
                                        <p:cTn id="6" dur="250" autoRev="1" fill="remove"/>
                                        <p:tgtEl>
                                          <p:spTgt spid="24"/>
                                        </p:tgtEl>
                                        <p:attrNameLst>
                                          <p:attrName>style.color</p:attrName>
                                        </p:attrNameLst>
                                      </p:cBhvr>
                                      <p:to>
                                        <a:schemeClr val="bg1"/>
                                      </p:to>
                                    </p:animClr>
                                    <p:animClr clrSpc="rgb" dir="cw">
                                      <p:cBhvr>
                                        <p:cTn id="7" dur="250" autoRev="1" fill="remove"/>
                                        <p:tgtEl>
                                          <p:spTgt spid="24"/>
                                        </p:tgtEl>
                                        <p:attrNameLst>
                                          <p:attrName>fillcolor</p:attrName>
                                        </p:attrNameLst>
                                      </p:cBhvr>
                                      <p:to>
                                        <a:schemeClr val="bg1"/>
                                      </p:to>
                                    </p:animClr>
                                    <p:set>
                                      <p:cBhvr>
                                        <p:cTn id="8" dur="250" autoRev="1" fill="remove"/>
                                        <p:tgtEl>
                                          <p:spTgt spid="24"/>
                                        </p:tgtEl>
                                        <p:attrNameLst>
                                          <p:attrName>fill.type</p:attrName>
                                        </p:attrNameLst>
                                      </p:cBhvr>
                                      <p:to>
                                        <p:strVal val="solid"/>
                                      </p:to>
                                    </p:set>
                                    <p:set>
                                      <p:cBhvr>
                                        <p:cTn id="9" dur="250" autoRev="1" fill="remove"/>
                                        <p:tgtEl>
                                          <p:spTgt spid="24"/>
                                        </p:tgtEl>
                                        <p:attrNameLst>
                                          <p:attrName>fill.on</p:attrName>
                                        </p:attrNameLst>
                                      </p:cBhvr>
                                      <p:to>
                                        <p:strVal val="true"/>
                                      </p:to>
                                    </p:set>
                                  </p:childTnLst>
                                </p:cTn>
                              </p:par>
                            </p:childTnLst>
                          </p:cTn>
                        </p:par>
                      </p:childTnLst>
                    </p:cTn>
                  </p:par>
                  <p:par>
                    <p:cTn id="10" fill="hold">
                      <p:stCondLst>
                        <p:cond delay="indefinite"/>
                      </p:stCondLst>
                      <p:childTnLst>
                        <p:par>
                          <p:cTn id="11" fill="hold">
                            <p:stCondLst>
                              <p:cond delay="0"/>
                            </p:stCondLst>
                            <p:childTnLst>
                              <p:par>
                                <p:cTn id="12" presetID="27" presetClass="emph" presetSubtype="0" fill="remove" grpId="0" nodeType="clickEffect">
                                  <p:stCondLst>
                                    <p:cond delay="0"/>
                                  </p:stCondLst>
                                  <p:childTnLst>
                                    <p:animClr clrSpc="rgb" dir="cw">
                                      <p:cBhvr override="childStyle">
                                        <p:cTn id="13" dur="250" autoRev="1" fill="remove"/>
                                        <p:tgtEl>
                                          <p:spTgt spid="49"/>
                                        </p:tgtEl>
                                        <p:attrNameLst>
                                          <p:attrName>style.color</p:attrName>
                                        </p:attrNameLst>
                                      </p:cBhvr>
                                      <p:to>
                                        <a:schemeClr val="bg1"/>
                                      </p:to>
                                    </p:animClr>
                                    <p:animClr clrSpc="rgb" dir="cw">
                                      <p:cBhvr>
                                        <p:cTn id="14" dur="250" autoRev="1" fill="remove"/>
                                        <p:tgtEl>
                                          <p:spTgt spid="49"/>
                                        </p:tgtEl>
                                        <p:attrNameLst>
                                          <p:attrName>fillcolor</p:attrName>
                                        </p:attrNameLst>
                                      </p:cBhvr>
                                      <p:to>
                                        <a:schemeClr val="bg1"/>
                                      </p:to>
                                    </p:animClr>
                                    <p:set>
                                      <p:cBhvr>
                                        <p:cTn id="15" dur="250" autoRev="1" fill="remove"/>
                                        <p:tgtEl>
                                          <p:spTgt spid="49"/>
                                        </p:tgtEl>
                                        <p:attrNameLst>
                                          <p:attrName>fill.type</p:attrName>
                                        </p:attrNameLst>
                                      </p:cBhvr>
                                      <p:to>
                                        <p:strVal val="solid"/>
                                      </p:to>
                                    </p:set>
                                    <p:set>
                                      <p:cBhvr>
                                        <p:cTn id="16" dur="250" autoRev="1" fill="remove"/>
                                        <p:tgtEl>
                                          <p:spTgt spid="49"/>
                                        </p:tgtEl>
                                        <p:attrNameLst>
                                          <p:attrName>fill.on</p:attrName>
                                        </p:attrNameLst>
                                      </p:cBhvr>
                                      <p:to>
                                        <p:strVal val="true"/>
                                      </p:to>
                                    </p:set>
                                  </p:childTnLst>
                                </p:cTn>
                              </p:par>
                            </p:childTnLst>
                          </p:cTn>
                        </p:par>
                      </p:childTnLst>
                    </p:cTn>
                  </p:par>
                  <p:par>
                    <p:cTn id="17" fill="hold">
                      <p:stCondLst>
                        <p:cond delay="indefinite"/>
                      </p:stCondLst>
                      <p:childTnLst>
                        <p:par>
                          <p:cTn id="18" fill="hold">
                            <p:stCondLst>
                              <p:cond delay="0"/>
                            </p:stCondLst>
                            <p:childTnLst>
                              <p:par>
                                <p:cTn id="19" presetID="27" presetClass="emph" presetSubtype="0" fill="remove" grpId="0" nodeType="clickEffect">
                                  <p:stCondLst>
                                    <p:cond delay="0"/>
                                  </p:stCondLst>
                                  <p:childTnLst>
                                    <p:animClr clrSpc="rgb" dir="cw">
                                      <p:cBhvr override="childStyle">
                                        <p:cTn id="20" dur="250" autoRev="1" fill="remove"/>
                                        <p:tgtEl>
                                          <p:spTgt spid="47"/>
                                        </p:tgtEl>
                                        <p:attrNameLst>
                                          <p:attrName>style.color</p:attrName>
                                        </p:attrNameLst>
                                      </p:cBhvr>
                                      <p:to>
                                        <a:schemeClr val="bg1"/>
                                      </p:to>
                                    </p:animClr>
                                    <p:animClr clrSpc="rgb" dir="cw">
                                      <p:cBhvr>
                                        <p:cTn id="21" dur="250" autoRev="1" fill="remove"/>
                                        <p:tgtEl>
                                          <p:spTgt spid="47"/>
                                        </p:tgtEl>
                                        <p:attrNameLst>
                                          <p:attrName>fillcolor</p:attrName>
                                        </p:attrNameLst>
                                      </p:cBhvr>
                                      <p:to>
                                        <a:schemeClr val="bg1"/>
                                      </p:to>
                                    </p:animClr>
                                    <p:set>
                                      <p:cBhvr>
                                        <p:cTn id="22" dur="250" autoRev="1" fill="remove"/>
                                        <p:tgtEl>
                                          <p:spTgt spid="47"/>
                                        </p:tgtEl>
                                        <p:attrNameLst>
                                          <p:attrName>fill.type</p:attrName>
                                        </p:attrNameLst>
                                      </p:cBhvr>
                                      <p:to>
                                        <p:strVal val="solid"/>
                                      </p:to>
                                    </p:set>
                                    <p:set>
                                      <p:cBhvr>
                                        <p:cTn id="23" dur="250" autoRev="1" fill="remove"/>
                                        <p:tgtEl>
                                          <p:spTgt spid="47"/>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9" grpId="0" animBg="1"/>
      <p:bldP spid="2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75000">
              <a:schemeClr val="tx2"/>
            </a:gs>
            <a:gs pos="100000">
              <a:schemeClr val="tx2">
                <a:lumMod val="50000"/>
              </a:schemeClr>
            </a:gs>
            <a:gs pos="100000">
              <a:schemeClr val="tx2">
                <a:lumMod val="50000"/>
              </a:schemeClr>
            </a:gs>
          </a:gsLst>
          <a:lin ang="5400000" scaled="1"/>
        </a:gradFill>
        <a:effectLst/>
      </p:bgPr>
    </p:bg>
    <p:spTree>
      <p:nvGrpSpPr>
        <p:cNvPr id="1" name="">
          <a:extLst>
            <a:ext uri="{FF2B5EF4-FFF2-40B4-BE49-F238E27FC236}">
              <a16:creationId xmlns:a16="http://schemas.microsoft.com/office/drawing/2014/main" id="{077CA88D-A258-EF98-7AB3-8996E6C01780}"/>
            </a:ext>
          </a:extLst>
        </p:cNvPr>
        <p:cNvGrpSpPr/>
        <p:nvPr/>
      </p:nvGrpSpPr>
      <p:grpSpPr>
        <a:xfrm>
          <a:off x="0" y="0"/>
          <a:ext cx="0" cy="0"/>
          <a:chOff x="0" y="0"/>
          <a:chExt cx="0" cy="0"/>
        </a:xfrm>
      </p:grpSpPr>
      <p:grpSp>
        <p:nvGrpSpPr>
          <p:cNvPr id="7" name="Group 8">
            <a:extLst>
              <a:ext uri="{FF2B5EF4-FFF2-40B4-BE49-F238E27FC236}">
                <a16:creationId xmlns:a16="http://schemas.microsoft.com/office/drawing/2014/main" id="{9506082F-8BD2-F832-CAD7-549A19A5003D}"/>
              </a:ext>
            </a:extLst>
          </p:cNvPr>
          <p:cNvGrpSpPr/>
          <p:nvPr/>
        </p:nvGrpSpPr>
        <p:grpSpPr>
          <a:xfrm>
            <a:off x="375064" y="2074482"/>
            <a:ext cx="11236679" cy="50560"/>
            <a:chOff x="0" y="0"/>
            <a:chExt cx="4274726" cy="20069"/>
          </a:xfrm>
          <a:solidFill>
            <a:schemeClr val="bg1"/>
          </a:solidFill>
        </p:grpSpPr>
        <p:sp>
          <p:nvSpPr>
            <p:cNvPr id="8" name="Freeform 9">
              <a:extLst>
                <a:ext uri="{FF2B5EF4-FFF2-40B4-BE49-F238E27FC236}">
                  <a16:creationId xmlns:a16="http://schemas.microsoft.com/office/drawing/2014/main" id="{FCFFFC86-5B0F-99D1-0D5B-CA2F381F6DE2}"/>
                </a:ext>
              </a:extLst>
            </p:cNvPr>
            <p:cNvSpPr/>
            <p:nvPr/>
          </p:nvSpPr>
          <p:spPr>
            <a:xfrm>
              <a:off x="0" y="0"/>
              <a:ext cx="4274726" cy="20069"/>
            </a:xfrm>
            <a:custGeom>
              <a:avLst/>
              <a:gdLst/>
              <a:ahLst/>
              <a:cxnLst/>
              <a:rect l="l" t="t" r="r" b="b"/>
              <a:pathLst>
                <a:path w="4274726" h="20069">
                  <a:moveTo>
                    <a:pt x="10035" y="0"/>
                  </a:moveTo>
                  <a:lnTo>
                    <a:pt x="4264691" y="0"/>
                  </a:lnTo>
                  <a:cubicBezTo>
                    <a:pt x="4267353" y="0"/>
                    <a:pt x="4269905" y="1057"/>
                    <a:pt x="4271787" y="2939"/>
                  </a:cubicBezTo>
                  <a:cubicBezTo>
                    <a:pt x="4273669" y="4821"/>
                    <a:pt x="4274726" y="7373"/>
                    <a:pt x="4274726" y="10035"/>
                  </a:cubicBezTo>
                  <a:lnTo>
                    <a:pt x="4274726" y="10035"/>
                  </a:lnTo>
                  <a:cubicBezTo>
                    <a:pt x="4274726" y="12696"/>
                    <a:pt x="4273669" y="15248"/>
                    <a:pt x="4271787" y="17130"/>
                  </a:cubicBezTo>
                  <a:cubicBezTo>
                    <a:pt x="4269905" y="19012"/>
                    <a:pt x="4267353" y="20069"/>
                    <a:pt x="4264691" y="20069"/>
                  </a:cubicBezTo>
                  <a:lnTo>
                    <a:pt x="10035" y="20069"/>
                  </a:lnTo>
                  <a:cubicBezTo>
                    <a:pt x="7373" y="20069"/>
                    <a:pt x="4821" y="19012"/>
                    <a:pt x="2939" y="17130"/>
                  </a:cubicBezTo>
                  <a:cubicBezTo>
                    <a:pt x="1057" y="15248"/>
                    <a:pt x="0" y="12696"/>
                    <a:pt x="0" y="10035"/>
                  </a:cubicBezTo>
                  <a:lnTo>
                    <a:pt x="0" y="10035"/>
                  </a:lnTo>
                  <a:cubicBezTo>
                    <a:pt x="0" y="7373"/>
                    <a:pt x="1057" y="4821"/>
                    <a:pt x="2939" y="2939"/>
                  </a:cubicBezTo>
                  <a:cubicBezTo>
                    <a:pt x="4821" y="1057"/>
                    <a:pt x="7373" y="0"/>
                    <a:pt x="10035" y="0"/>
                  </a:cubicBezTo>
                  <a:close/>
                </a:path>
              </a:pathLst>
            </a:custGeom>
            <a:gr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11" name="TextBox 10">
              <a:extLst>
                <a:ext uri="{FF2B5EF4-FFF2-40B4-BE49-F238E27FC236}">
                  <a16:creationId xmlns:a16="http://schemas.microsoft.com/office/drawing/2014/main" id="{B353DF52-711A-1B49-0736-0878F67FC35C}"/>
                </a:ext>
              </a:extLst>
            </p:cNvPr>
            <p:cNvSpPr txBox="1"/>
            <p:nvPr/>
          </p:nvSpPr>
          <p:spPr>
            <a:xfrm>
              <a:off x="0" y="-28575"/>
              <a:ext cx="4274726" cy="48644"/>
            </a:xfrm>
            <a:prstGeom prst="rect">
              <a:avLst/>
            </a:prstGeom>
            <a:grpFill/>
          </p:spPr>
          <p:txBody>
            <a:bodyPr lIns="50800" tIns="50800" rIns="50800" bIns="50800" rtlCol="0" anchor="ctr"/>
            <a:lstStyle/>
            <a:p>
              <a:pPr marL="0" marR="0" lvl="0" indent="0" algn="ctr" defTabSz="914400" rtl="0" eaLnBrk="1" fontAlgn="auto" latinLnBrk="0" hangingPunct="1">
                <a:lnSpc>
                  <a:spcPts val="2239"/>
                </a:lnSpc>
                <a:spcBef>
                  <a:spcPts val="0"/>
                </a:spcBef>
                <a:spcAft>
                  <a:spcPts val="0"/>
                </a:spcAft>
                <a:buClrTx/>
                <a:buSzTx/>
                <a:buFontTx/>
                <a:buNone/>
                <a:tabLst/>
                <a:defRPr/>
              </a:pPr>
              <a:endParaRPr kumimoji="1"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3" name="Group 8">
            <a:extLst>
              <a:ext uri="{FF2B5EF4-FFF2-40B4-BE49-F238E27FC236}">
                <a16:creationId xmlns:a16="http://schemas.microsoft.com/office/drawing/2014/main" id="{29F7AEF2-665A-72D6-E53F-14948E29697F}"/>
              </a:ext>
            </a:extLst>
          </p:cNvPr>
          <p:cNvGrpSpPr/>
          <p:nvPr/>
        </p:nvGrpSpPr>
        <p:grpSpPr>
          <a:xfrm>
            <a:off x="375064" y="4181182"/>
            <a:ext cx="11236679" cy="50560"/>
            <a:chOff x="0" y="0"/>
            <a:chExt cx="4274726" cy="20069"/>
          </a:xfrm>
          <a:solidFill>
            <a:schemeClr val="bg1"/>
          </a:solidFill>
        </p:grpSpPr>
        <p:sp>
          <p:nvSpPr>
            <p:cNvPr id="15" name="Freeform 9">
              <a:extLst>
                <a:ext uri="{FF2B5EF4-FFF2-40B4-BE49-F238E27FC236}">
                  <a16:creationId xmlns:a16="http://schemas.microsoft.com/office/drawing/2014/main" id="{0180EDAA-4AD0-4CA9-E1B0-9356F9B26E6E}"/>
                </a:ext>
              </a:extLst>
            </p:cNvPr>
            <p:cNvSpPr/>
            <p:nvPr/>
          </p:nvSpPr>
          <p:spPr>
            <a:xfrm>
              <a:off x="0" y="0"/>
              <a:ext cx="4274726" cy="20069"/>
            </a:xfrm>
            <a:custGeom>
              <a:avLst/>
              <a:gdLst/>
              <a:ahLst/>
              <a:cxnLst/>
              <a:rect l="l" t="t" r="r" b="b"/>
              <a:pathLst>
                <a:path w="4274726" h="20069">
                  <a:moveTo>
                    <a:pt x="10035" y="0"/>
                  </a:moveTo>
                  <a:lnTo>
                    <a:pt x="4264691" y="0"/>
                  </a:lnTo>
                  <a:cubicBezTo>
                    <a:pt x="4267353" y="0"/>
                    <a:pt x="4269905" y="1057"/>
                    <a:pt x="4271787" y="2939"/>
                  </a:cubicBezTo>
                  <a:cubicBezTo>
                    <a:pt x="4273669" y="4821"/>
                    <a:pt x="4274726" y="7373"/>
                    <a:pt x="4274726" y="10035"/>
                  </a:cubicBezTo>
                  <a:lnTo>
                    <a:pt x="4274726" y="10035"/>
                  </a:lnTo>
                  <a:cubicBezTo>
                    <a:pt x="4274726" y="12696"/>
                    <a:pt x="4273669" y="15248"/>
                    <a:pt x="4271787" y="17130"/>
                  </a:cubicBezTo>
                  <a:cubicBezTo>
                    <a:pt x="4269905" y="19012"/>
                    <a:pt x="4267353" y="20069"/>
                    <a:pt x="4264691" y="20069"/>
                  </a:cubicBezTo>
                  <a:lnTo>
                    <a:pt x="10035" y="20069"/>
                  </a:lnTo>
                  <a:cubicBezTo>
                    <a:pt x="7373" y="20069"/>
                    <a:pt x="4821" y="19012"/>
                    <a:pt x="2939" y="17130"/>
                  </a:cubicBezTo>
                  <a:cubicBezTo>
                    <a:pt x="1057" y="15248"/>
                    <a:pt x="0" y="12696"/>
                    <a:pt x="0" y="10035"/>
                  </a:cubicBezTo>
                  <a:lnTo>
                    <a:pt x="0" y="10035"/>
                  </a:lnTo>
                  <a:cubicBezTo>
                    <a:pt x="0" y="7373"/>
                    <a:pt x="1057" y="4821"/>
                    <a:pt x="2939" y="2939"/>
                  </a:cubicBezTo>
                  <a:cubicBezTo>
                    <a:pt x="4821" y="1057"/>
                    <a:pt x="7373" y="0"/>
                    <a:pt x="10035" y="0"/>
                  </a:cubicBezTo>
                  <a:close/>
                </a:path>
              </a:pathLst>
            </a:custGeom>
            <a:gr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16" name="TextBox 10">
              <a:extLst>
                <a:ext uri="{FF2B5EF4-FFF2-40B4-BE49-F238E27FC236}">
                  <a16:creationId xmlns:a16="http://schemas.microsoft.com/office/drawing/2014/main" id="{CC4422D3-BA3C-A203-6A58-D36AC4AADB8A}"/>
                </a:ext>
              </a:extLst>
            </p:cNvPr>
            <p:cNvSpPr txBox="1"/>
            <p:nvPr/>
          </p:nvSpPr>
          <p:spPr>
            <a:xfrm>
              <a:off x="0" y="-28575"/>
              <a:ext cx="4274726" cy="48644"/>
            </a:xfrm>
            <a:prstGeom prst="rect">
              <a:avLst/>
            </a:prstGeom>
            <a:grpFill/>
          </p:spPr>
          <p:txBody>
            <a:bodyPr lIns="50800" tIns="50800" rIns="50800" bIns="50800" rtlCol="0" anchor="ctr"/>
            <a:lstStyle/>
            <a:p>
              <a:pPr marL="0" marR="0" lvl="0" indent="0" algn="ctr" defTabSz="914400" rtl="0" eaLnBrk="1" fontAlgn="auto" latinLnBrk="0" hangingPunct="1">
                <a:lnSpc>
                  <a:spcPts val="2239"/>
                </a:lnSpc>
                <a:spcBef>
                  <a:spcPts val="0"/>
                </a:spcBef>
                <a:spcAft>
                  <a:spcPts val="0"/>
                </a:spcAft>
                <a:buClrTx/>
                <a:buSzTx/>
                <a:buFontTx/>
                <a:buNone/>
                <a:tabLst/>
                <a:defRPr/>
              </a:pPr>
              <a:endParaRPr kumimoji="1"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2" name="テキスト ボックス 21">
            <a:extLst>
              <a:ext uri="{FF2B5EF4-FFF2-40B4-BE49-F238E27FC236}">
                <a16:creationId xmlns:a16="http://schemas.microsoft.com/office/drawing/2014/main" id="{603CB473-0151-E0A0-2E12-347489A6D0AD}"/>
              </a:ext>
            </a:extLst>
          </p:cNvPr>
          <p:cNvSpPr txBox="1"/>
          <p:nvPr/>
        </p:nvSpPr>
        <p:spPr>
          <a:xfrm>
            <a:off x="1389164" y="3182135"/>
            <a:ext cx="9208477" cy="642035"/>
          </a:xfrm>
          <a:prstGeom prst="rect">
            <a:avLst/>
          </a:prstGeom>
          <a:noFill/>
        </p:spPr>
        <p:txBody>
          <a:bodyPr wrap="square">
            <a:spAutoFit/>
          </a:bodyPr>
          <a:lstStyle/>
          <a:p>
            <a:pPr lvl="0" algn="ctr">
              <a:lnSpc>
                <a:spcPts val="5123"/>
              </a:lnSpc>
              <a:spcBef>
                <a:spcPct val="0"/>
              </a:spcBef>
              <a:defRPr/>
            </a:pPr>
            <a:r>
              <a:rPr lang="ja-JP" altLang="en-US" sz="3200" b="1" spc="64" dirty="0">
                <a:solidFill>
                  <a:prstClr val="white"/>
                </a:solidFill>
                <a:latin typeface="BIZ UDPゴシック" panose="020B0400000000000000" pitchFamily="50" charset="-128"/>
                <a:ea typeface="BIZ UDPゴシック" panose="020B0400000000000000" pitchFamily="50" charset="-128"/>
                <a:cs typeface="Source Han Sans JP Medium"/>
                <a:sym typeface="Source Han Sans JP Medium"/>
              </a:rPr>
              <a:t>高齢者等の生活と健康に関する調査報告</a:t>
            </a:r>
            <a:endParaRPr kumimoji="1" lang="ja-JP" altLang="en-US" sz="3200" b="1" i="0" u="none" strike="noStrike" kern="1200" cap="none" spc="64"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Source Han Sans JP Medium"/>
              <a:sym typeface="Source Han Sans JP Medium"/>
            </a:endParaRPr>
          </a:p>
        </p:txBody>
      </p:sp>
      <p:sp>
        <p:nvSpPr>
          <p:cNvPr id="2" name="テキスト ボックス 1">
            <a:extLst>
              <a:ext uri="{FF2B5EF4-FFF2-40B4-BE49-F238E27FC236}">
                <a16:creationId xmlns:a16="http://schemas.microsoft.com/office/drawing/2014/main" id="{82FC9684-B124-1457-A774-CC3BDBBB8C7F}"/>
              </a:ext>
            </a:extLst>
          </p:cNvPr>
          <p:cNvSpPr txBox="1"/>
          <p:nvPr/>
        </p:nvSpPr>
        <p:spPr>
          <a:xfrm>
            <a:off x="375064" y="1326976"/>
            <a:ext cx="2520536" cy="656783"/>
          </a:xfrm>
          <a:prstGeom prst="rect">
            <a:avLst/>
          </a:prstGeom>
          <a:noFill/>
        </p:spPr>
        <p:txBody>
          <a:bodyPr wrap="square">
            <a:spAutoFit/>
          </a:bodyPr>
          <a:lstStyle/>
          <a:p>
            <a:pPr marL="0" marR="0" lvl="0" indent="0" algn="just" defTabSz="914400" rtl="0" eaLnBrk="1" fontAlgn="auto" latinLnBrk="0" hangingPunct="1">
              <a:lnSpc>
                <a:spcPts val="5123"/>
              </a:lnSpc>
              <a:spcBef>
                <a:spcPct val="0"/>
              </a:spcBef>
              <a:spcAft>
                <a:spcPts val="0"/>
              </a:spcAft>
              <a:buClrTx/>
              <a:buSzTx/>
              <a:buFontTx/>
              <a:buNone/>
              <a:tabLst/>
              <a:defRPr/>
            </a:pPr>
            <a:r>
              <a:rPr kumimoji="1" lang="ja-JP" altLang="en-US" sz="4000" b="1" i="0" u="none" strike="noStrike" kern="1200" cap="none" spc="64"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Source Han Sans JP Medium"/>
                <a:sym typeface="Source Han Sans JP Medium"/>
              </a:rPr>
              <a:t>案件（</a:t>
            </a:r>
            <a:r>
              <a:rPr lang="ja-JP" altLang="en-US" sz="4000" b="1" spc="64" dirty="0">
                <a:solidFill>
                  <a:prstClr val="white"/>
                </a:solidFill>
                <a:latin typeface="BIZ UDPゴシック" panose="020B0400000000000000" pitchFamily="50" charset="-128"/>
                <a:ea typeface="BIZ UDPゴシック" panose="020B0400000000000000" pitchFamily="50" charset="-128"/>
                <a:cs typeface="Source Han Sans JP Medium"/>
                <a:sym typeface="Source Han Sans JP Medium"/>
              </a:rPr>
              <a:t>３</a:t>
            </a:r>
            <a:r>
              <a:rPr kumimoji="1" lang="ja-JP" altLang="en-US" sz="4000" b="1" i="0" u="none" strike="noStrike" kern="1200" cap="none" spc="64"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Source Han Sans JP Medium"/>
                <a:sym typeface="Source Han Sans JP Medium"/>
              </a:rPr>
              <a:t>）</a:t>
            </a:r>
            <a:endParaRPr kumimoji="1" lang="en-US" altLang="ja-JP" sz="4000" b="1" i="0" u="none" strike="noStrike" kern="1200" cap="none" spc="64"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Source Han Sans JP Medium"/>
              <a:sym typeface="Source Han Sans JP Medium"/>
            </a:endParaRPr>
          </a:p>
        </p:txBody>
      </p:sp>
    </p:spTree>
    <p:extLst>
      <p:ext uri="{BB962C8B-B14F-4D97-AF65-F5344CB8AC3E}">
        <p14:creationId xmlns:p14="http://schemas.microsoft.com/office/powerpoint/2010/main" val="3621253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59BD2F-0333-C7CA-107B-45344AB4007B}"/>
            </a:ext>
          </a:extLst>
        </p:cNvPr>
        <p:cNvGrpSpPr/>
        <p:nvPr/>
      </p:nvGrpSpPr>
      <p:grpSpPr>
        <a:xfrm>
          <a:off x="0" y="0"/>
          <a:ext cx="0" cy="0"/>
          <a:chOff x="0" y="0"/>
          <a:chExt cx="0" cy="0"/>
        </a:xfrm>
      </p:grpSpPr>
      <p:sp>
        <p:nvSpPr>
          <p:cNvPr id="2" name="正方形/長方形 1">
            <a:extLst>
              <a:ext uri="{FF2B5EF4-FFF2-40B4-BE49-F238E27FC236}">
                <a16:creationId xmlns:a16="http://schemas.microsoft.com/office/drawing/2014/main" id="{E7C79E08-07CA-C240-08C6-B368A944B075}"/>
              </a:ext>
            </a:extLst>
          </p:cNvPr>
          <p:cNvSpPr/>
          <p:nvPr/>
        </p:nvSpPr>
        <p:spPr>
          <a:xfrm>
            <a:off x="510892" y="1303997"/>
            <a:ext cx="2031325" cy="461665"/>
          </a:xfrm>
          <a:prstGeom prst="rect">
            <a:avLst/>
          </a:prstGeom>
          <a:noFill/>
        </p:spPr>
        <p:txBody>
          <a:bodyPr wrap="none" lIns="91440" tIns="45720" rIns="91440" bIns="45720">
            <a:spAutoFit/>
          </a:bodyPr>
          <a:lstStyle/>
          <a:p>
            <a:r>
              <a:rPr lang="en-US" altLang="ja-JP" sz="2400" b="1" u="sng" dirty="0">
                <a:ln w="0"/>
                <a:solidFill>
                  <a:srgbClr val="144DA0"/>
                </a:solidFill>
                <a:latin typeface="BIZ UDゴシック" panose="020B0400000000000000" pitchFamily="49" charset="-128"/>
                <a:ea typeface="BIZ UDゴシック" panose="020B0400000000000000" pitchFamily="49" charset="-128"/>
                <a:cs typeface="Flatory Sans SemiCondensed Bold" panose="020B0600070205080204" charset="-34"/>
              </a:rPr>
              <a:t>01</a:t>
            </a:r>
            <a:r>
              <a:rPr lang="ja-JP" altLang="en-US" sz="2400" b="1" u="sng" dirty="0">
                <a:ln w="0"/>
                <a:solidFill>
                  <a:srgbClr val="144DA0"/>
                </a:solidFill>
                <a:latin typeface="BIZ UDゴシック" panose="020B0400000000000000" pitchFamily="49" charset="-128"/>
                <a:ea typeface="BIZ UDゴシック" panose="020B0400000000000000" pitchFamily="49" charset="-128"/>
                <a:cs typeface="Flatory Sans SemiCondensed Bold" panose="020B0600070205080204" charset="-34"/>
              </a:rPr>
              <a:t>　調査概要</a:t>
            </a:r>
            <a:endParaRPr lang="ja-JP" altLang="ja-JP" sz="2400" u="sng" dirty="0">
              <a:solidFill>
                <a:srgbClr val="144DA0"/>
              </a:solidFill>
              <a:latin typeface="BIZ UDゴシック" panose="020B0400000000000000" pitchFamily="49" charset="-128"/>
              <a:ea typeface="BIZ UDゴシック" panose="020B0400000000000000" pitchFamily="49" charset="-128"/>
            </a:endParaRPr>
          </a:p>
        </p:txBody>
      </p:sp>
      <p:sp>
        <p:nvSpPr>
          <p:cNvPr id="17" name="四角形吹き出し 16">
            <a:extLst>
              <a:ext uri="{FF2B5EF4-FFF2-40B4-BE49-F238E27FC236}">
                <a16:creationId xmlns:a16="http://schemas.microsoft.com/office/drawing/2014/main" id="{291C9267-DB34-C454-FFCD-1A3BEF43C91F}"/>
              </a:ext>
            </a:extLst>
          </p:cNvPr>
          <p:cNvSpPr/>
          <p:nvPr/>
        </p:nvSpPr>
        <p:spPr>
          <a:xfrm>
            <a:off x="803605" y="4195175"/>
            <a:ext cx="6373090" cy="1259739"/>
          </a:xfrm>
          <a:prstGeom prst="wedgeRectCallout">
            <a:avLst>
              <a:gd name="adj1" fmla="val 18248"/>
              <a:gd name="adj2" fmla="val 33593"/>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nSpc>
                <a:spcPct val="150000"/>
              </a:lnSpc>
            </a:pPr>
            <a:endParaRPr lang="en-US" altLang="ja-JP" sz="2000" b="1" dirty="0">
              <a:solidFill>
                <a:schemeClr val="tx1"/>
              </a:solidFill>
              <a:latin typeface="Source Han Sans JP Bold" panose="020B0600070205080204" charset="-128"/>
              <a:ea typeface="Source Han Sans JP Bold" panose="020B0600070205080204" charset="-128"/>
            </a:endParaRPr>
          </a:p>
        </p:txBody>
      </p:sp>
      <p:sp>
        <p:nvSpPr>
          <p:cNvPr id="5" name="サブタイトル 2">
            <a:extLst>
              <a:ext uri="{FF2B5EF4-FFF2-40B4-BE49-F238E27FC236}">
                <a16:creationId xmlns:a16="http://schemas.microsoft.com/office/drawing/2014/main" id="{91735B35-5644-940B-DF33-4B0B3875BB3D}"/>
              </a:ext>
            </a:extLst>
          </p:cNvPr>
          <p:cNvSpPr txBox="1">
            <a:spLocks/>
          </p:cNvSpPr>
          <p:nvPr/>
        </p:nvSpPr>
        <p:spPr>
          <a:xfrm>
            <a:off x="324042" y="279927"/>
            <a:ext cx="10655929" cy="720000"/>
          </a:xfrm>
          <a:prstGeom prst="rect">
            <a:avLst/>
          </a:prstGeom>
          <a:ln>
            <a:noFill/>
          </a:ln>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ts val="2500"/>
              </a:lnSpc>
              <a:buNone/>
            </a:pPr>
            <a:r>
              <a:rPr lang="ja-JP" altLang="en-US" sz="3200" b="1" spc="-300" dirty="0">
                <a:gradFill>
                  <a:gsLst>
                    <a:gs pos="0">
                      <a:srgbClr val="144DA0">
                        <a:shade val="30000"/>
                        <a:satMod val="115000"/>
                      </a:srgbClr>
                    </a:gs>
                    <a:gs pos="50000">
                      <a:srgbClr val="144DA0">
                        <a:shade val="67500"/>
                        <a:satMod val="115000"/>
                      </a:srgbClr>
                    </a:gs>
                    <a:gs pos="100000">
                      <a:srgbClr val="144DA0">
                        <a:shade val="100000"/>
                        <a:satMod val="115000"/>
                      </a:srgbClr>
                    </a:gs>
                  </a:gsLst>
                  <a:path path="circle">
                    <a:fillToRect l="50000" t="50000" r="50000" b="50000"/>
                  </a:path>
                </a:gradFill>
                <a:latin typeface="BIZ UDPゴシック" panose="020B0400000000000000" pitchFamily="50" charset="-128"/>
                <a:ea typeface="BIZ UDPゴシック" panose="020B0400000000000000" pitchFamily="50" charset="-128"/>
              </a:rPr>
              <a:t>高齢者等の生活と健康に関する調査報告</a:t>
            </a:r>
          </a:p>
        </p:txBody>
      </p:sp>
      <p:grpSp>
        <p:nvGrpSpPr>
          <p:cNvPr id="7" name="Group 8">
            <a:extLst>
              <a:ext uri="{FF2B5EF4-FFF2-40B4-BE49-F238E27FC236}">
                <a16:creationId xmlns:a16="http://schemas.microsoft.com/office/drawing/2014/main" id="{5163BB01-3892-5F0A-8874-DB758886F64F}"/>
              </a:ext>
            </a:extLst>
          </p:cNvPr>
          <p:cNvGrpSpPr/>
          <p:nvPr/>
        </p:nvGrpSpPr>
        <p:grpSpPr>
          <a:xfrm>
            <a:off x="355573" y="1099126"/>
            <a:ext cx="11236679" cy="50560"/>
            <a:chOff x="0" y="0"/>
            <a:chExt cx="4274726" cy="20069"/>
          </a:xfrm>
        </p:grpSpPr>
        <p:sp>
          <p:nvSpPr>
            <p:cNvPr id="9" name="Freeform 9">
              <a:extLst>
                <a:ext uri="{FF2B5EF4-FFF2-40B4-BE49-F238E27FC236}">
                  <a16:creationId xmlns:a16="http://schemas.microsoft.com/office/drawing/2014/main" id="{48A0CD20-11C6-409F-FF14-7254CDCDFFF7}"/>
                </a:ext>
              </a:extLst>
            </p:cNvPr>
            <p:cNvSpPr/>
            <p:nvPr/>
          </p:nvSpPr>
          <p:spPr>
            <a:xfrm>
              <a:off x="0" y="0"/>
              <a:ext cx="4274726" cy="20069"/>
            </a:xfrm>
            <a:custGeom>
              <a:avLst/>
              <a:gdLst/>
              <a:ahLst/>
              <a:cxnLst/>
              <a:rect l="l" t="t" r="r" b="b"/>
              <a:pathLst>
                <a:path w="4274726" h="20069">
                  <a:moveTo>
                    <a:pt x="10035" y="0"/>
                  </a:moveTo>
                  <a:lnTo>
                    <a:pt x="4264691" y="0"/>
                  </a:lnTo>
                  <a:cubicBezTo>
                    <a:pt x="4267353" y="0"/>
                    <a:pt x="4269905" y="1057"/>
                    <a:pt x="4271787" y="2939"/>
                  </a:cubicBezTo>
                  <a:cubicBezTo>
                    <a:pt x="4273669" y="4821"/>
                    <a:pt x="4274726" y="7373"/>
                    <a:pt x="4274726" y="10035"/>
                  </a:cubicBezTo>
                  <a:lnTo>
                    <a:pt x="4274726" y="10035"/>
                  </a:lnTo>
                  <a:cubicBezTo>
                    <a:pt x="4274726" y="12696"/>
                    <a:pt x="4273669" y="15248"/>
                    <a:pt x="4271787" y="17130"/>
                  </a:cubicBezTo>
                  <a:cubicBezTo>
                    <a:pt x="4269905" y="19012"/>
                    <a:pt x="4267353" y="20069"/>
                    <a:pt x="4264691" y="20069"/>
                  </a:cubicBezTo>
                  <a:lnTo>
                    <a:pt x="10035" y="20069"/>
                  </a:lnTo>
                  <a:cubicBezTo>
                    <a:pt x="7373" y="20069"/>
                    <a:pt x="4821" y="19012"/>
                    <a:pt x="2939" y="17130"/>
                  </a:cubicBezTo>
                  <a:cubicBezTo>
                    <a:pt x="1057" y="15248"/>
                    <a:pt x="0" y="12696"/>
                    <a:pt x="0" y="10035"/>
                  </a:cubicBezTo>
                  <a:lnTo>
                    <a:pt x="0" y="10035"/>
                  </a:lnTo>
                  <a:cubicBezTo>
                    <a:pt x="0" y="7373"/>
                    <a:pt x="1057" y="4821"/>
                    <a:pt x="2939" y="2939"/>
                  </a:cubicBezTo>
                  <a:cubicBezTo>
                    <a:pt x="4821" y="1057"/>
                    <a:pt x="7373" y="0"/>
                    <a:pt x="10035" y="0"/>
                  </a:cubicBezTo>
                  <a:close/>
                </a:path>
              </a:pathLst>
            </a:custGeom>
            <a:solidFill>
              <a:srgbClr val="144DA0"/>
            </a:solidFill>
          </p:spPr>
          <p:txBody>
            <a:bodyPr/>
            <a:lstStyle/>
            <a:p>
              <a:endParaRPr lang="ja-JP" altLang="en-US"/>
            </a:p>
          </p:txBody>
        </p:sp>
        <p:sp>
          <p:nvSpPr>
            <p:cNvPr id="10" name="TextBox 10">
              <a:extLst>
                <a:ext uri="{FF2B5EF4-FFF2-40B4-BE49-F238E27FC236}">
                  <a16:creationId xmlns:a16="http://schemas.microsoft.com/office/drawing/2014/main" id="{F25B2E30-9415-E460-9B40-B6834D8DFA4A}"/>
                </a:ext>
              </a:extLst>
            </p:cNvPr>
            <p:cNvSpPr txBox="1"/>
            <p:nvPr/>
          </p:nvSpPr>
          <p:spPr>
            <a:xfrm>
              <a:off x="0" y="-28575"/>
              <a:ext cx="4274726" cy="48644"/>
            </a:xfrm>
            <a:prstGeom prst="rect">
              <a:avLst/>
            </a:prstGeom>
          </p:spPr>
          <p:txBody>
            <a:bodyPr lIns="50800" tIns="50800" rIns="50800" bIns="50800" rtlCol="0" anchor="ctr"/>
            <a:lstStyle/>
            <a:p>
              <a:pPr algn="ctr">
                <a:lnSpc>
                  <a:spcPts val="2239"/>
                </a:lnSpc>
              </a:pPr>
              <a:endParaRPr/>
            </a:p>
          </p:txBody>
        </p:sp>
      </p:grpSp>
      <p:grpSp>
        <p:nvGrpSpPr>
          <p:cNvPr id="15" name="Group 2">
            <a:extLst>
              <a:ext uri="{FF2B5EF4-FFF2-40B4-BE49-F238E27FC236}">
                <a16:creationId xmlns:a16="http://schemas.microsoft.com/office/drawing/2014/main" id="{F0B14E09-1FE4-489C-9673-60D4DFE1E5A7}"/>
              </a:ext>
            </a:extLst>
          </p:cNvPr>
          <p:cNvGrpSpPr/>
          <p:nvPr/>
        </p:nvGrpSpPr>
        <p:grpSpPr>
          <a:xfrm>
            <a:off x="11947826" y="-189000"/>
            <a:ext cx="612000" cy="7236000"/>
            <a:chOff x="0" y="0"/>
            <a:chExt cx="203606" cy="2804648"/>
          </a:xfrm>
        </p:grpSpPr>
        <p:sp>
          <p:nvSpPr>
            <p:cNvPr id="16" name="Freeform 3">
              <a:extLst>
                <a:ext uri="{FF2B5EF4-FFF2-40B4-BE49-F238E27FC236}">
                  <a16:creationId xmlns:a16="http://schemas.microsoft.com/office/drawing/2014/main" id="{E9485B9D-0E55-36B7-7B82-994B1879AA3F}"/>
                </a:ext>
              </a:extLst>
            </p:cNvPr>
            <p:cNvSpPr/>
            <p:nvPr/>
          </p:nvSpPr>
          <p:spPr>
            <a:xfrm>
              <a:off x="0" y="0"/>
              <a:ext cx="203606" cy="2804648"/>
            </a:xfrm>
            <a:custGeom>
              <a:avLst/>
              <a:gdLst/>
              <a:ahLst/>
              <a:cxnLst/>
              <a:rect l="l" t="t" r="r" b="b"/>
              <a:pathLst>
                <a:path w="203606" h="2804648">
                  <a:moveTo>
                    <a:pt x="101803" y="0"/>
                  </a:moveTo>
                  <a:lnTo>
                    <a:pt x="101803" y="0"/>
                  </a:lnTo>
                  <a:cubicBezTo>
                    <a:pt x="158028" y="0"/>
                    <a:pt x="203606" y="45579"/>
                    <a:pt x="203606" y="101803"/>
                  </a:cubicBezTo>
                  <a:lnTo>
                    <a:pt x="203606" y="2702845"/>
                  </a:lnTo>
                  <a:cubicBezTo>
                    <a:pt x="203606" y="2729844"/>
                    <a:pt x="192881" y="2755738"/>
                    <a:pt x="173789" y="2774830"/>
                  </a:cubicBezTo>
                  <a:cubicBezTo>
                    <a:pt x="154697" y="2793922"/>
                    <a:pt x="128803" y="2804648"/>
                    <a:pt x="101803" y="2804648"/>
                  </a:cubicBezTo>
                  <a:lnTo>
                    <a:pt x="101803" y="2804648"/>
                  </a:lnTo>
                  <a:cubicBezTo>
                    <a:pt x="74803" y="2804648"/>
                    <a:pt x="48909" y="2793922"/>
                    <a:pt x="29817" y="2774830"/>
                  </a:cubicBezTo>
                  <a:cubicBezTo>
                    <a:pt x="10726" y="2755738"/>
                    <a:pt x="0" y="2729844"/>
                    <a:pt x="0" y="2702845"/>
                  </a:cubicBezTo>
                  <a:lnTo>
                    <a:pt x="0" y="101803"/>
                  </a:lnTo>
                  <a:cubicBezTo>
                    <a:pt x="0" y="74803"/>
                    <a:pt x="10726" y="48909"/>
                    <a:pt x="29817" y="29817"/>
                  </a:cubicBezTo>
                  <a:cubicBezTo>
                    <a:pt x="48909" y="10726"/>
                    <a:pt x="74803" y="0"/>
                    <a:pt x="101803" y="0"/>
                  </a:cubicBezTo>
                  <a:close/>
                </a:path>
              </a:pathLst>
            </a:custGeom>
            <a:gradFill rotWithShape="1">
              <a:gsLst>
                <a:gs pos="0">
                  <a:srgbClr val="95B4E1">
                    <a:alpha val="100000"/>
                  </a:srgbClr>
                </a:gs>
                <a:gs pos="100000">
                  <a:srgbClr val="144DA0">
                    <a:alpha val="100000"/>
                  </a:srgbClr>
                </a:gs>
              </a:gsLst>
              <a:lin ang="5400000"/>
            </a:gradFill>
          </p:spPr>
          <p:txBody>
            <a:bodyPr/>
            <a:lstStyle/>
            <a:p>
              <a:endParaRPr lang="ja-JP" altLang="en-US"/>
            </a:p>
          </p:txBody>
        </p:sp>
        <p:sp>
          <p:nvSpPr>
            <p:cNvPr id="18" name="TextBox 4">
              <a:extLst>
                <a:ext uri="{FF2B5EF4-FFF2-40B4-BE49-F238E27FC236}">
                  <a16:creationId xmlns:a16="http://schemas.microsoft.com/office/drawing/2014/main" id="{0F5415B6-5BB0-3F1C-A43C-E76B341C4667}"/>
                </a:ext>
              </a:extLst>
            </p:cNvPr>
            <p:cNvSpPr txBox="1"/>
            <p:nvPr/>
          </p:nvSpPr>
          <p:spPr>
            <a:xfrm>
              <a:off x="0" y="-28575"/>
              <a:ext cx="203606" cy="2833223"/>
            </a:xfrm>
            <a:prstGeom prst="rect">
              <a:avLst/>
            </a:prstGeom>
          </p:spPr>
          <p:txBody>
            <a:bodyPr lIns="50800" tIns="50800" rIns="50800" bIns="50800" rtlCol="0" anchor="ctr"/>
            <a:lstStyle/>
            <a:p>
              <a:pPr algn="ctr">
                <a:lnSpc>
                  <a:spcPts val="2239"/>
                </a:lnSpc>
              </a:pPr>
              <a:endParaRPr/>
            </a:p>
          </p:txBody>
        </p:sp>
      </p:grpSp>
      <p:sp>
        <p:nvSpPr>
          <p:cNvPr id="20" name="スライド番号プレースホルダー 2">
            <a:extLst>
              <a:ext uri="{FF2B5EF4-FFF2-40B4-BE49-F238E27FC236}">
                <a16:creationId xmlns:a16="http://schemas.microsoft.com/office/drawing/2014/main" id="{8E8E5EAD-5EE2-C255-A8F7-7BE962726492}"/>
              </a:ext>
            </a:extLst>
          </p:cNvPr>
          <p:cNvSpPr txBox="1">
            <a:spLocks/>
          </p:cNvSpPr>
          <p:nvPr/>
        </p:nvSpPr>
        <p:spPr>
          <a:xfrm>
            <a:off x="11058318" y="6235531"/>
            <a:ext cx="7560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fld id="{F664AAB1-4DB8-4BE3-94AB-6C36B07158C8}" type="slidenum">
              <a:rPr lang="ja-JP" altLang="en-US" sz="2400" smtClean="0">
                <a:solidFill>
                  <a:schemeClr val="tx1"/>
                </a:solidFill>
                <a:latin typeface="Arial Black" panose="020B0A04020102020204" pitchFamily="34" charset="0"/>
              </a:rPr>
              <a:pPr algn="ctr"/>
              <a:t>19</a:t>
            </a:fld>
            <a:endParaRPr lang="ja-JP" altLang="en-US" sz="2400" dirty="0">
              <a:solidFill>
                <a:schemeClr val="tx1"/>
              </a:solidFill>
              <a:latin typeface="Arial Black" panose="020B0A04020102020204" pitchFamily="34" charset="0"/>
            </a:endParaRPr>
          </a:p>
        </p:txBody>
      </p:sp>
      <p:grpSp>
        <p:nvGrpSpPr>
          <p:cNvPr id="21" name="Group 15">
            <a:extLst>
              <a:ext uri="{FF2B5EF4-FFF2-40B4-BE49-F238E27FC236}">
                <a16:creationId xmlns:a16="http://schemas.microsoft.com/office/drawing/2014/main" id="{0FD4AF31-BB95-C822-9ADC-1CB73BE99E1A}"/>
              </a:ext>
            </a:extLst>
          </p:cNvPr>
          <p:cNvGrpSpPr/>
          <p:nvPr/>
        </p:nvGrpSpPr>
        <p:grpSpPr>
          <a:xfrm>
            <a:off x="375065" y="6432608"/>
            <a:ext cx="10769156" cy="50560"/>
            <a:chOff x="0" y="0"/>
            <a:chExt cx="4274726" cy="20069"/>
          </a:xfrm>
        </p:grpSpPr>
        <p:sp>
          <p:nvSpPr>
            <p:cNvPr id="22" name="Freeform 16">
              <a:extLst>
                <a:ext uri="{FF2B5EF4-FFF2-40B4-BE49-F238E27FC236}">
                  <a16:creationId xmlns:a16="http://schemas.microsoft.com/office/drawing/2014/main" id="{A7E276E7-2563-F629-9B86-949EA9EB9BD4}"/>
                </a:ext>
              </a:extLst>
            </p:cNvPr>
            <p:cNvSpPr/>
            <p:nvPr/>
          </p:nvSpPr>
          <p:spPr>
            <a:xfrm>
              <a:off x="0" y="0"/>
              <a:ext cx="4274726" cy="20069"/>
            </a:xfrm>
            <a:custGeom>
              <a:avLst/>
              <a:gdLst/>
              <a:ahLst/>
              <a:cxnLst/>
              <a:rect l="l" t="t" r="r" b="b"/>
              <a:pathLst>
                <a:path w="4274726" h="20069">
                  <a:moveTo>
                    <a:pt x="10035" y="0"/>
                  </a:moveTo>
                  <a:lnTo>
                    <a:pt x="4264691" y="0"/>
                  </a:lnTo>
                  <a:cubicBezTo>
                    <a:pt x="4267353" y="0"/>
                    <a:pt x="4269905" y="1057"/>
                    <a:pt x="4271787" y="2939"/>
                  </a:cubicBezTo>
                  <a:cubicBezTo>
                    <a:pt x="4273669" y="4821"/>
                    <a:pt x="4274726" y="7373"/>
                    <a:pt x="4274726" y="10035"/>
                  </a:cubicBezTo>
                  <a:lnTo>
                    <a:pt x="4274726" y="10035"/>
                  </a:lnTo>
                  <a:cubicBezTo>
                    <a:pt x="4274726" y="12696"/>
                    <a:pt x="4273669" y="15248"/>
                    <a:pt x="4271787" y="17130"/>
                  </a:cubicBezTo>
                  <a:cubicBezTo>
                    <a:pt x="4269905" y="19012"/>
                    <a:pt x="4267353" y="20069"/>
                    <a:pt x="4264691" y="20069"/>
                  </a:cubicBezTo>
                  <a:lnTo>
                    <a:pt x="10035" y="20069"/>
                  </a:lnTo>
                  <a:cubicBezTo>
                    <a:pt x="7373" y="20069"/>
                    <a:pt x="4821" y="19012"/>
                    <a:pt x="2939" y="17130"/>
                  </a:cubicBezTo>
                  <a:cubicBezTo>
                    <a:pt x="1057" y="15248"/>
                    <a:pt x="0" y="12696"/>
                    <a:pt x="0" y="10035"/>
                  </a:cubicBezTo>
                  <a:lnTo>
                    <a:pt x="0" y="10035"/>
                  </a:lnTo>
                  <a:cubicBezTo>
                    <a:pt x="0" y="7373"/>
                    <a:pt x="1057" y="4821"/>
                    <a:pt x="2939" y="2939"/>
                  </a:cubicBezTo>
                  <a:cubicBezTo>
                    <a:pt x="4821" y="1057"/>
                    <a:pt x="7373" y="0"/>
                    <a:pt x="10035" y="0"/>
                  </a:cubicBezTo>
                  <a:close/>
                </a:path>
              </a:pathLst>
            </a:custGeom>
            <a:solidFill>
              <a:srgbClr val="03214E"/>
            </a:solidFill>
          </p:spPr>
          <p:txBody>
            <a:bodyPr/>
            <a:lstStyle/>
            <a:p>
              <a:endParaRPr lang="ja-JP" altLang="en-US"/>
            </a:p>
          </p:txBody>
        </p:sp>
        <p:sp>
          <p:nvSpPr>
            <p:cNvPr id="23" name="TextBox 17">
              <a:extLst>
                <a:ext uri="{FF2B5EF4-FFF2-40B4-BE49-F238E27FC236}">
                  <a16:creationId xmlns:a16="http://schemas.microsoft.com/office/drawing/2014/main" id="{52DF8114-8EC4-3E79-905D-237F76C75BE9}"/>
                </a:ext>
              </a:extLst>
            </p:cNvPr>
            <p:cNvSpPr txBox="1"/>
            <p:nvPr/>
          </p:nvSpPr>
          <p:spPr>
            <a:xfrm>
              <a:off x="0" y="-28575"/>
              <a:ext cx="4274726" cy="48644"/>
            </a:xfrm>
            <a:prstGeom prst="rect">
              <a:avLst/>
            </a:prstGeom>
          </p:spPr>
          <p:txBody>
            <a:bodyPr lIns="50800" tIns="50800" rIns="50800" bIns="50800" rtlCol="0" anchor="ctr"/>
            <a:lstStyle/>
            <a:p>
              <a:pPr algn="ctr">
                <a:lnSpc>
                  <a:spcPts val="2239"/>
                </a:lnSpc>
              </a:pPr>
              <a:endParaRPr/>
            </a:p>
          </p:txBody>
        </p:sp>
      </p:grpSp>
      <p:graphicFrame>
        <p:nvGraphicFramePr>
          <p:cNvPr id="4" name="表 3">
            <a:extLst>
              <a:ext uri="{FF2B5EF4-FFF2-40B4-BE49-F238E27FC236}">
                <a16:creationId xmlns:a16="http://schemas.microsoft.com/office/drawing/2014/main" id="{1444D843-3273-C049-5355-F1CD8D2B5728}"/>
              </a:ext>
            </a:extLst>
          </p:cNvPr>
          <p:cNvGraphicFramePr>
            <a:graphicFrameLocks noGrp="1"/>
          </p:cNvGraphicFramePr>
          <p:nvPr>
            <p:extLst>
              <p:ext uri="{D42A27DB-BD31-4B8C-83A1-F6EECF244321}">
                <p14:modId xmlns:p14="http://schemas.microsoft.com/office/powerpoint/2010/main" val="1781255889"/>
              </p:ext>
            </p:extLst>
          </p:nvPr>
        </p:nvGraphicFramePr>
        <p:xfrm>
          <a:off x="1159554" y="1963294"/>
          <a:ext cx="9635962" cy="4129596"/>
        </p:xfrm>
        <a:graphic>
          <a:graphicData uri="http://schemas.openxmlformats.org/drawingml/2006/table">
            <a:tbl>
              <a:tblPr firstRow="1" firstCol="1" bandRow="1">
                <a:tableStyleId>{5C22544A-7EE6-4342-B048-85BDC9FD1C3A}</a:tableStyleId>
              </a:tblPr>
              <a:tblGrid>
                <a:gridCol w="1554824">
                  <a:extLst>
                    <a:ext uri="{9D8B030D-6E8A-4147-A177-3AD203B41FA5}">
                      <a16:colId xmlns:a16="http://schemas.microsoft.com/office/drawing/2014/main" val="1396362185"/>
                    </a:ext>
                  </a:extLst>
                </a:gridCol>
                <a:gridCol w="4040569">
                  <a:extLst>
                    <a:ext uri="{9D8B030D-6E8A-4147-A177-3AD203B41FA5}">
                      <a16:colId xmlns:a16="http://schemas.microsoft.com/office/drawing/2014/main" val="2568381888"/>
                    </a:ext>
                  </a:extLst>
                </a:gridCol>
                <a:gridCol w="4040569">
                  <a:extLst>
                    <a:ext uri="{9D8B030D-6E8A-4147-A177-3AD203B41FA5}">
                      <a16:colId xmlns:a16="http://schemas.microsoft.com/office/drawing/2014/main" val="1615312508"/>
                    </a:ext>
                  </a:extLst>
                </a:gridCol>
              </a:tblGrid>
              <a:tr h="514031">
                <a:tc rowSpan="2">
                  <a:txBody>
                    <a:bodyPr/>
                    <a:lstStyle/>
                    <a:p>
                      <a:pPr algn="ctr">
                        <a:lnSpc>
                          <a:spcPts val="1800"/>
                        </a:lnSpc>
                        <a:buNone/>
                      </a:pPr>
                      <a:r>
                        <a:rPr lang="ja-JP" altLang="en-US" sz="1600" kern="100" dirty="0">
                          <a:effectLst/>
                          <a:latin typeface="BIZ UDゴシック" panose="020B0400000000000000" pitchFamily="49" charset="-128"/>
                          <a:ea typeface="BIZ UDゴシック" panose="020B0400000000000000" pitchFamily="49" charset="-128"/>
                        </a:rPr>
                        <a:t>名称</a:t>
                      </a:r>
                      <a:endParaRPr lang="ja-JP" altLang="en-US" sz="1600"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txBody>
                  <a:tcPr marL="72168" marR="7216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lnSpc>
                          <a:spcPts val="1800"/>
                        </a:lnSpc>
                        <a:buNone/>
                      </a:pPr>
                      <a:r>
                        <a:rPr lang="ja-JP" altLang="en-US" sz="16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高齢者等実態調査</a:t>
                      </a:r>
                      <a:endParaRPr lang="ja-JP" sz="16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txBody>
                  <a:tcPr marL="72168" marR="7216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lnSpc>
                          <a:spcPts val="1800"/>
                        </a:lnSpc>
                        <a:buNone/>
                      </a:pPr>
                      <a:endParaRPr lang="ja-JP" sz="1100"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txBody>
                  <a:tcPr marL="72168" marR="72168" marT="0" marB="0" anchor="ctr"/>
                </a:tc>
                <a:extLst>
                  <a:ext uri="{0D108BD9-81ED-4DB2-BD59-A6C34878D82A}">
                    <a16:rowId xmlns:a16="http://schemas.microsoft.com/office/drawing/2014/main" val="850201136"/>
                  </a:ext>
                </a:extLst>
              </a:tr>
              <a:tr h="514031">
                <a:tc vMerge="1">
                  <a:txBody>
                    <a:bodyPr/>
                    <a:lstStyle/>
                    <a:p>
                      <a:endParaRPr dirty="0"/>
                    </a:p>
                  </a:txBody>
                  <a:tcPr marL="72168" marR="72168" marT="0" marB="0" anchor="ctr"/>
                </a:tc>
                <a:tc>
                  <a:txBody>
                    <a:bodyPr/>
                    <a:lstStyle/>
                    <a:p>
                      <a:pPr algn="ctr">
                        <a:lnSpc>
                          <a:spcPts val="1800"/>
                        </a:lnSpc>
                        <a:buNone/>
                      </a:pPr>
                      <a:r>
                        <a:rPr lang="ja-JP" sz="1600" b="1" kern="100" dirty="0">
                          <a:effectLst/>
                          <a:latin typeface="BIZ UDゴシック" panose="020B0400000000000000" pitchFamily="49" charset="-128"/>
                          <a:ea typeface="BIZ UDゴシック" panose="020B0400000000000000" pitchFamily="49" charset="-128"/>
                        </a:rPr>
                        <a:t>高齢者調査</a:t>
                      </a:r>
                      <a:endParaRPr lang="ja-JP" sz="16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txBody>
                  <a:tcPr marL="72168" marR="7216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lnSpc>
                          <a:spcPts val="1800"/>
                        </a:lnSpc>
                        <a:buNone/>
                      </a:pPr>
                      <a:r>
                        <a:rPr lang="ja-JP" sz="1600" b="1" kern="100" dirty="0">
                          <a:effectLst/>
                          <a:latin typeface="BIZ UDゴシック" panose="020B0400000000000000" pitchFamily="49" charset="-128"/>
                          <a:ea typeface="BIZ UDゴシック" panose="020B0400000000000000" pitchFamily="49" charset="-128"/>
                        </a:rPr>
                        <a:t>要介護認定者調査</a:t>
                      </a:r>
                      <a:endParaRPr lang="ja-JP" sz="16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txBody>
                  <a:tcPr marL="72168" marR="7216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3992428883"/>
                  </a:ext>
                </a:extLst>
              </a:tr>
              <a:tr h="540659">
                <a:tc>
                  <a:txBody>
                    <a:bodyPr/>
                    <a:lstStyle/>
                    <a:p>
                      <a:pPr algn="ctr">
                        <a:lnSpc>
                          <a:spcPts val="1800"/>
                        </a:lnSpc>
                        <a:buNone/>
                      </a:pPr>
                      <a:r>
                        <a:rPr lang="ja-JP" altLang="en-US" sz="16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調査期間</a:t>
                      </a:r>
                      <a:endParaRPr lang="ja-JP" sz="1600"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txBody>
                  <a:tcPr marL="72168" marR="7216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lnSpc>
                          <a:spcPts val="1600"/>
                        </a:lnSpc>
                        <a:buNone/>
                      </a:pPr>
                      <a:r>
                        <a:rPr lang="ja-JP" altLang="en-US" sz="16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令和８年２月</a:t>
                      </a:r>
                      <a:r>
                        <a:rPr lang="en-US" altLang="ja-JP" sz="16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11</a:t>
                      </a:r>
                      <a:r>
                        <a:rPr lang="ja-JP" altLang="en-US" sz="16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日から２月</a:t>
                      </a:r>
                      <a:r>
                        <a:rPr lang="en-US" altLang="ja-JP" sz="16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27</a:t>
                      </a:r>
                      <a:r>
                        <a:rPr lang="ja-JP" altLang="en-US" sz="16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日まで</a:t>
                      </a:r>
                      <a:endParaRPr lang="ja-JP" sz="1600"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txBody>
                  <a:tcPr marL="72168" marR="7216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just">
                        <a:lnSpc>
                          <a:spcPts val="1600"/>
                        </a:lnSpc>
                        <a:buNone/>
                      </a:pPr>
                      <a:endParaRPr lang="ja-JP" sz="1400"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txBody>
                  <a:tcPr marL="72168" marR="7216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3F0F6"/>
                    </a:solidFill>
                  </a:tcPr>
                </a:tc>
                <a:extLst>
                  <a:ext uri="{0D108BD9-81ED-4DB2-BD59-A6C34878D82A}">
                    <a16:rowId xmlns:a16="http://schemas.microsoft.com/office/drawing/2014/main" val="2377517127"/>
                  </a:ext>
                </a:extLst>
              </a:tr>
              <a:tr h="1184398">
                <a:tc>
                  <a:txBody>
                    <a:bodyPr/>
                    <a:lstStyle/>
                    <a:p>
                      <a:pPr algn="ctr">
                        <a:lnSpc>
                          <a:spcPts val="1800"/>
                        </a:lnSpc>
                        <a:buNone/>
                      </a:pPr>
                      <a:r>
                        <a:rPr lang="ja-JP" sz="1600" kern="100" dirty="0">
                          <a:effectLst/>
                          <a:latin typeface="BIZ UDゴシック" panose="020B0400000000000000" pitchFamily="49" charset="-128"/>
                          <a:ea typeface="BIZ UDゴシック" panose="020B0400000000000000" pitchFamily="49" charset="-128"/>
                        </a:rPr>
                        <a:t>対象</a:t>
                      </a:r>
                      <a:endParaRPr lang="ja-JP" sz="1600"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txBody>
                  <a:tcPr marL="72168" marR="7216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1600"/>
                        </a:lnSpc>
                        <a:buNone/>
                      </a:pPr>
                      <a:r>
                        <a:rPr lang="ja-JP" altLang="en-US" sz="1600" kern="100" dirty="0">
                          <a:effectLst/>
                          <a:latin typeface="BIZ UDゴシック" panose="020B0400000000000000" pitchFamily="49" charset="-128"/>
                          <a:ea typeface="BIZ UDゴシック" panose="020B0400000000000000" pitchFamily="49" charset="-128"/>
                        </a:rPr>
                        <a:t>自立者・要支援者</a:t>
                      </a:r>
                      <a:endParaRPr lang="en-US" altLang="ja-JP" sz="1600" kern="100" dirty="0">
                        <a:effectLst/>
                        <a:latin typeface="BIZ UDゴシック" panose="020B0400000000000000" pitchFamily="49" charset="-128"/>
                        <a:ea typeface="BIZ UDゴシック" panose="020B0400000000000000" pitchFamily="49" charset="-128"/>
                      </a:endParaRPr>
                    </a:p>
                    <a:p>
                      <a:pPr algn="ctr">
                        <a:lnSpc>
                          <a:spcPts val="1600"/>
                        </a:lnSpc>
                        <a:buNone/>
                      </a:pPr>
                      <a:r>
                        <a:rPr lang="ja-JP" altLang="en-US" sz="1600" kern="100" dirty="0">
                          <a:effectLst/>
                          <a:latin typeface="BIZ UDゴシック" panose="020B0400000000000000" pitchFamily="49" charset="-128"/>
                          <a:ea typeface="BIZ UDゴシック" panose="020B0400000000000000" pitchFamily="49" charset="-128"/>
                        </a:rPr>
                        <a:t>（要介護認定者以外）</a:t>
                      </a:r>
                      <a:endParaRPr lang="ja-JP" sz="1600"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txBody>
                  <a:tcPr marL="72168" marR="7216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BF7"/>
                    </a:solidFill>
                  </a:tcPr>
                </a:tc>
                <a:tc>
                  <a:txBody>
                    <a:bodyPr/>
                    <a:lstStyle/>
                    <a:p>
                      <a:pPr algn="ctr">
                        <a:lnSpc>
                          <a:spcPts val="1600"/>
                        </a:lnSpc>
                        <a:buNone/>
                      </a:pPr>
                      <a:r>
                        <a:rPr lang="ja-JP" altLang="en-US" sz="1600" kern="100" dirty="0">
                          <a:effectLst/>
                          <a:latin typeface="BIZ UDゴシック" panose="020B0400000000000000" pitchFamily="49" charset="-128"/>
                          <a:ea typeface="BIZ UDゴシック" panose="020B0400000000000000" pitchFamily="49" charset="-128"/>
                        </a:rPr>
                        <a:t>要介護者（</a:t>
                      </a:r>
                      <a:r>
                        <a:rPr lang="ja-JP" sz="1600" kern="100" dirty="0">
                          <a:effectLst/>
                          <a:latin typeface="BIZ UDゴシック" panose="020B0400000000000000" pitchFamily="49" charset="-128"/>
                          <a:ea typeface="BIZ UDゴシック" panose="020B0400000000000000" pitchFamily="49" charset="-128"/>
                        </a:rPr>
                        <a:t>要介護認定者</a:t>
                      </a:r>
                      <a:r>
                        <a:rPr lang="ja-JP" altLang="en-US" sz="1600" kern="100" dirty="0">
                          <a:effectLst/>
                          <a:latin typeface="BIZ UDゴシック" panose="020B0400000000000000" pitchFamily="49" charset="-128"/>
                          <a:ea typeface="BIZ UDゴシック" panose="020B0400000000000000" pitchFamily="49" charset="-128"/>
                        </a:rPr>
                        <a:t>）</a:t>
                      </a:r>
                      <a:endParaRPr lang="ja-JP" sz="1600"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txBody>
                  <a:tcPr marL="72168" marR="7216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3F0F6"/>
                    </a:solidFill>
                  </a:tcPr>
                </a:tc>
                <a:extLst>
                  <a:ext uri="{0D108BD9-81ED-4DB2-BD59-A6C34878D82A}">
                    <a16:rowId xmlns:a16="http://schemas.microsoft.com/office/drawing/2014/main" val="266980529"/>
                  </a:ext>
                </a:extLst>
              </a:tr>
              <a:tr h="558088">
                <a:tc>
                  <a:txBody>
                    <a:bodyPr/>
                    <a:lstStyle/>
                    <a:p>
                      <a:pPr algn="ctr">
                        <a:lnSpc>
                          <a:spcPts val="1800"/>
                        </a:lnSpc>
                        <a:buNone/>
                      </a:pPr>
                      <a:r>
                        <a:rPr lang="ja-JP" altLang="en-US" sz="1600" kern="100" dirty="0">
                          <a:effectLst/>
                          <a:latin typeface="BIZ UDゴシック" panose="020B0400000000000000" pitchFamily="49" charset="-128"/>
                          <a:ea typeface="BIZ UDゴシック" panose="020B0400000000000000" pitchFamily="49" charset="-128"/>
                        </a:rPr>
                        <a:t>配布</a:t>
                      </a:r>
                      <a:r>
                        <a:rPr lang="ja-JP" sz="1600" kern="100" dirty="0">
                          <a:effectLst/>
                          <a:latin typeface="BIZ UDゴシック" panose="020B0400000000000000" pitchFamily="49" charset="-128"/>
                          <a:ea typeface="BIZ UDゴシック" panose="020B0400000000000000" pitchFamily="49" charset="-128"/>
                        </a:rPr>
                        <a:t>数</a:t>
                      </a:r>
                      <a:endParaRPr lang="ja-JP" sz="1600"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txBody>
                  <a:tcPr marL="72168" marR="7216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1600"/>
                        </a:lnSpc>
                        <a:buNone/>
                      </a:pPr>
                      <a:r>
                        <a:rPr lang="en-US" sz="1600" kern="100" dirty="0">
                          <a:effectLst/>
                          <a:latin typeface="BIZ UDゴシック" panose="020B0400000000000000" pitchFamily="49" charset="-128"/>
                          <a:ea typeface="BIZ UDゴシック" panose="020B0400000000000000" pitchFamily="49" charset="-128"/>
                        </a:rPr>
                        <a:t>3,000</a:t>
                      </a:r>
                      <a:r>
                        <a:rPr lang="ja-JP" altLang="en-US" sz="1600" kern="100" dirty="0">
                          <a:effectLst/>
                          <a:latin typeface="BIZ UDゴシック" panose="020B0400000000000000" pitchFamily="49" charset="-128"/>
                          <a:ea typeface="BIZ UDゴシック" panose="020B0400000000000000" pitchFamily="49" charset="-128"/>
                        </a:rPr>
                        <a:t>件</a:t>
                      </a:r>
                      <a:endParaRPr lang="ja-JP" sz="1600"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txBody>
                  <a:tcPr marL="72168" marR="7216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BF7"/>
                    </a:solidFill>
                  </a:tcPr>
                </a:tc>
                <a:tc>
                  <a:txBody>
                    <a:bodyPr/>
                    <a:lstStyle/>
                    <a:p>
                      <a:pPr algn="ctr">
                        <a:lnSpc>
                          <a:spcPts val="1600"/>
                        </a:lnSpc>
                        <a:buNone/>
                      </a:pPr>
                      <a:r>
                        <a:rPr lang="en-US" sz="1600" kern="100" dirty="0">
                          <a:effectLst/>
                          <a:latin typeface="BIZ UDゴシック" panose="020B0400000000000000" pitchFamily="49" charset="-128"/>
                          <a:ea typeface="BIZ UDゴシック" panose="020B0400000000000000" pitchFamily="49" charset="-128"/>
                        </a:rPr>
                        <a:t>2,000</a:t>
                      </a:r>
                      <a:r>
                        <a:rPr lang="ja-JP" altLang="en-US" sz="1600" kern="100" dirty="0">
                          <a:effectLst/>
                          <a:latin typeface="BIZ UDゴシック" panose="020B0400000000000000" pitchFamily="49" charset="-128"/>
                          <a:ea typeface="BIZ UDゴシック" panose="020B0400000000000000" pitchFamily="49" charset="-128"/>
                        </a:rPr>
                        <a:t>件</a:t>
                      </a:r>
                      <a:endParaRPr lang="ja-JP" sz="1600"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txBody>
                  <a:tcPr marL="72168" marR="7216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3F0F6"/>
                    </a:solidFill>
                  </a:tcPr>
                </a:tc>
                <a:extLst>
                  <a:ext uri="{0D108BD9-81ED-4DB2-BD59-A6C34878D82A}">
                    <a16:rowId xmlns:a16="http://schemas.microsoft.com/office/drawing/2014/main" val="957364015"/>
                  </a:ext>
                </a:extLst>
              </a:tr>
              <a:tr h="818389">
                <a:tc>
                  <a:txBody>
                    <a:bodyPr/>
                    <a:lstStyle/>
                    <a:p>
                      <a:pPr algn="ctr">
                        <a:lnSpc>
                          <a:spcPts val="1800"/>
                        </a:lnSpc>
                        <a:buNone/>
                      </a:pPr>
                      <a:r>
                        <a:rPr lang="ja-JP" altLang="en-US" sz="16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回収数</a:t>
                      </a:r>
                      <a:endParaRPr lang="en-US" altLang="ja-JP" sz="1600"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algn="ctr">
                        <a:lnSpc>
                          <a:spcPts val="1800"/>
                        </a:lnSpc>
                        <a:buNone/>
                      </a:pPr>
                      <a:r>
                        <a:rPr lang="ja-JP" altLang="en-US" sz="16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（回収率）</a:t>
                      </a:r>
                      <a:endParaRPr lang="en-US" altLang="ja-JP" sz="1600"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txBody>
                  <a:tcPr marL="72168" marR="7216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133350" algn="ctr">
                        <a:lnSpc>
                          <a:spcPts val="1600"/>
                        </a:lnSpc>
                        <a:buNone/>
                      </a:pPr>
                      <a:r>
                        <a:rPr lang="en-US" altLang="ja-JP" sz="1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2,131</a:t>
                      </a:r>
                      <a:r>
                        <a:rPr lang="ja-JP" altLang="en-US" sz="1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件（</a:t>
                      </a:r>
                      <a:r>
                        <a:rPr lang="en-US" altLang="ja-JP" sz="1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71.0</a:t>
                      </a:r>
                      <a:r>
                        <a:rPr lang="ja-JP" altLang="en-US" sz="1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a:t>
                      </a:r>
                      <a:endParaRPr lang="ja-JP" sz="1800"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txBody>
                  <a:tcPr marL="72168" marR="7216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BF7"/>
                    </a:solidFill>
                  </a:tcPr>
                </a:tc>
                <a:tc>
                  <a:txBody>
                    <a:bodyPr/>
                    <a:lstStyle/>
                    <a:p>
                      <a:pPr indent="133350" algn="ctr">
                        <a:lnSpc>
                          <a:spcPts val="1600"/>
                        </a:lnSpc>
                        <a:buNone/>
                      </a:pPr>
                      <a:r>
                        <a:rPr lang="en-US" altLang="ja-JP" sz="1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1,063</a:t>
                      </a:r>
                      <a:r>
                        <a:rPr lang="ja-JP" altLang="en-US" sz="1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件（</a:t>
                      </a:r>
                      <a:r>
                        <a:rPr lang="en-US" altLang="ja-JP" sz="1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53.2</a:t>
                      </a:r>
                      <a:r>
                        <a:rPr lang="ja-JP" altLang="en-US" sz="1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a:t>
                      </a:r>
                      <a:endParaRPr lang="ja-JP" sz="1800"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txBody>
                  <a:tcPr marL="72168" marR="7216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3F0F6"/>
                    </a:solidFill>
                  </a:tcPr>
                </a:tc>
                <a:extLst>
                  <a:ext uri="{0D108BD9-81ED-4DB2-BD59-A6C34878D82A}">
                    <a16:rowId xmlns:a16="http://schemas.microsoft.com/office/drawing/2014/main" val="2711573514"/>
                  </a:ext>
                </a:extLst>
              </a:tr>
            </a:tbl>
          </a:graphicData>
        </a:graphic>
      </p:graphicFrame>
      <p:sp>
        <p:nvSpPr>
          <p:cNvPr id="3" name="Freeform 3">
            <a:extLst>
              <a:ext uri="{FF2B5EF4-FFF2-40B4-BE49-F238E27FC236}">
                <a16:creationId xmlns:a16="http://schemas.microsoft.com/office/drawing/2014/main" id="{AEA646D4-893F-AB84-E622-286132A7E778}"/>
              </a:ext>
            </a:extLst>
          </p:cNvPr>
          <p:cNvSpPr/>
          <p:nvPr/>
        </p:nvSpPr>
        <p:spPr>
          <a:xfrm>
            <a:off x="-420300" y="-189000"/>
            <a:ext cx="612000" cy="7236000"/>
          </a:xfrm>
          <a:custGeom>
            <a:avLst/>
            <a:gdLst/>
            <a:ahLst/>
            <a:cxnLst/>
            <a:rect l="l" t="t" r="r" b="b"/>
            <a:pathLst>
              <a:path w="203606" h="2804648">
                <a:moveTo>
                  <a:pt x="101803" y="0"/>
                </a:moveTo>
                <a:lnTo>
                  <a:pt x="101803" y="0"/>
                </a:lnTo>
                <a:cubicBezTo>
                  <a:pt x="158028" y="0"/>
                  <a:pt x="203606" y="45579"/>
                  <a:pt x="203606" y="101803"/>
                </a:cubicBezTo>
                <a:lnTo>
                  <a:pt x="203606" y="2702845"/>
                </a:lnTo>
                <a:cubicBezTo>
                  <a:pt x="203606" y="2729844"/>
                  <a:pt x="192881" y="2755738"/>
                  <a:pt x="173789" y="2774830"/>
                </a:cubicBezTo>
                <a:cubicBezTo>
                  <a:pt x="154697" y="2793922"/>
                  <a:pt x="128803" y="2804648"/>
                  <a:pt x="101803" y="2804648"/>
                </a:cubicBezTo>
                <a:lnTo>
                  <a:pt x="101803" y="2804648"/>
                </a:lnTo>
                <a:cubicBezTo>
                  <a:pt x="74803" y="2804648"/>
                  <a:pt x="48909" y="2793922"/>
                  <a:pt x="29817" y="2774830"/>
                </a:cubicBezTo>
                <a:cubicBezTo>
                  <a:pt x="10726" y="2755738"/>
                  <a:pt x="0" y="2729844"/>
                  <a:pt x="0" y="2702845"/>
                </a:cubicBezTo>
                <a:lnTo>
                  <a:pt x="0" y="101803"/>
                </a:lnTo>
                <a:cubicBezTo>
                  <a:pt x="0" y="74803"/>
                  <a:pt x="10726" y="48909"/>
                  <a:pt x="29817" y="29817"/>
                </a:cubicBezTo>
                <a:cubicBezTo>
                  <a:pt x="48909" y="10726"/>
                  <a:pt x="74803" y="0"/>
                  <a:pt x="101803" y="0"/>
                </a:cubicBezTo>
                <a:close/>
              </a:path>
            </a:pathLst>
          </a:custGeom>
          <a:gradFill rotWithShape="1">
            <a:gsLst>
              <a:gs pos="0">
                <a:srgbClr val="95B4E1">
                  <a:alpha val="100000"/>
                </a:srgbClr>
              </a:gs>
              <a:gs pos="100000">
                <a:srgbClr val="144DA0">
                  <a:alpha val="100000"/>
                </a:srgbClr>
              </a:gs>
            </a:gsLst>
            <a:lin ang="5400000"/>
          </a:gradFill>
        </p:spPr>
        <p:txBody>
          <a:bodyPr/>
          <a:lstStyle/>
          <a:p>
            <a:endParaRPr lang="ja-JP" altLang="en-US"/>
          </a:p>
        </p:txBody>
      </p:sp>
      <p:sp>
        <p:nvSpPr>
          <p:cNvPr id="6" name="平行四辺形 5">
            <a:extLst>
              <a:ext uri="{FF2B5EF4-FFF2-40B4-BE49-F238E27FC236}">
                <a16:creationId xmlns:a16="http://schemas.microsoft.com/office/drawing/2014/main" id="{55A8A629-9F75-EFB4-6E53-5A4661FC3A07}"/>
              </a:ext>
            </a:extLst>
          </p:cNvPr>
          <p:cNvSpPr/>
          <p:nvPr/>
        </p:nvSpPr>
        <p:spPr>
          <a:xfrm rot="10800000">
            <a:off x="3659785" y="5758201"/>
            <a:ext cx="1980000" cy="108000"/>
          </a:xfrm>
          <a:prstGeom prst="parallelogram">
            <a:avLst/>
          </a:prstGeom>
          <a:solidFill>
            <a:srgbClr val="FF93AD">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平行四辺形 7">
            <a:extLst>
              <a:ext uri="{FF2B5EF4-FFF2-40B4-BE49-F238E27FC236}">
                <a16:creationId xmlns:a16="http://schemas.microsoft.com/office/drawing/2014/main" id="{15A79497-091F-A028-2869-E1D7370245ED}"/>
              </a:ext>
            </a:extLst>
          </p:cNvPr>
          <p:cNvSpPr/>
          <p:nvPr/>
        </p:nvSpPr>
        <p:spPr>
          <a:xfrm rot="10800000">
            <a:off x="7756345" y="5740212"/>
            <a:ext cx="1980000" cy="108000"/>
          </a:xfrm>
          <a:prstGeom prst="parallelogram">
            <a:avLst/>
          </a:prstGeom>
          <a:solidFill>
            <a:srgbClr val="FF93AD">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7194221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D5195C-AA88-2ED8-F518-AAB5A9EC128B}"/>
            </a:ext>
          </a:extLst>
        </p:cNvPr>
        <p:cNvGrpSpPr/>
        <p:nvPr/>
      </p:nvGrpSpPr>
      <p:grpSpPr>
        <a:xfrm>
          <a:off x="0" y="0"/>
          <a:ext cx="0" cy="0"/>
          <a:chOff x="0" y="0"/>
          <a:chExt cx="0" cy="0"/>
        </a:xfrm>
      </p:grpSpPr>
      <p:sp>
        <p:nvSpPr>
          <p:cNvPr id="26" name="サブタイトル 2">
            <a:extLst>
              <a:ext uri="{FF2B5EF4-FFF2-40B4-BE49-F238E27FC236}">
                <a16:creationId xmlns:a16="http://schemas.microsoft.com/office/drawing/2014/main" id="{97CC97C7-C26D-03A0-F864-F64F3C6B7A6D}"/>
              </a:ext>
            </a:extLst>
          </p:cNvPr>
          <p:cNvSpPr txBox="1">
            <a:spLocks/>
          </p:cNvSpPr>
          <p:nvPr/>
        </p:nvSpPr>
        <p:spPr>
          <a:xfrm>
            <a:off x="375065" y="114118"/>
            <a:ext cx="1265050" cy="720000"/>
          </a:xfrm>
          <a:prstGeom prst="rect">
            <a:avLst/>
          </a:prstGeom>
          <a:ln>
            <a:noFill/>
          </a:ln>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buNone/>
            </a:pPr>
            <a:r>
              <a:rPr lang="ja-JP" altLang="en-US" sz="3600" b="1" dirty="0">
                <a:gradFill flip="none" rotWithShape="1">
                  <a:gsLst>
                    <a:gs pos="0">
                      <a:srgbClr val="144DA0">
                        <a:shade val="30000"/>
                        <a:satMod val="115000"/>
                      </a:srgbClr>
                    </a:gs>
                    <a:gs pos="50000">
                      <a:srgbClr val="144DA0">
                        <a:shade val="67500"/>
                        <a:satMod val="115000"/>
                      </a:srgbClr>
                    </a:gs>
                    <a:gs pos="100000">
                      <a:srgbClr val="144DA0">
                        <a:shade val="100000"/>
                        <a:satMod val="115000"/>
                      </a:srgbClr>
                    </a:gs>
                  </a:gsLst>
                  <a:path path="circle">
                    <a:fillToRect l="50000" t="50000" r="50000" b="50000"/>
                  </a:path>
                  <a:tileRect/>
                </a:gradFill>
                <a:latin typeface="BIZ UDPゴシック" panose="020B0400000000000000" pitchFamily="50" charset="-128"/>
                <a:ea typeface="BIZ UDPゴシック" panose="020B0400000000000000" pitchFamily="50" charset="-128"/>
              </a:rPr>
              <a:t>次第</a:t>
            </a:r>
            <a:endParaRPr lang="en-US" altLang="ja-JP" sz="3600" b="1" dirty="0">
              <a:gradFill flip="none" rotWithShape="1">
                <a:gsLst>
                  <a:gs pos="0">
                    <a:srgbClr val="144DA0">
                      <a:shade val="30000"/>
                      <a:satMod val="115000"/>
                    </a:srgbClr>
                  </a:gs>
                  <a:gs pos="50000">
                    <a:srgbClr val="144DA0">
                      <a:shade val="67500"/>
                      <a:satMod val="115000"/>
                    </a:srgbClr>
                  </a:gs>
                  <a:gs pos="100000">
                    <a:srgbClr val="144DA0">
                      <a:shade val="100000"/>
                      <a:satMod val="115000"/>
                    </a:srgbClr>
                  </a:gs>
                </a:gsLst>
                <a:path path="circle">
                  <a:fillToRect l="50000" t="50000" r="50000" b="50000"/>
                </a:path>
                <a:tileRect/>
              </a:gradFill>
              <a:latin typeface="BIZ UDPゴシック" panose="020B0400000000000000" pitchFamily="50" charset="-128"/>
              <a:ea typeface="BIZ UDPゴシック" panose="020B0400000000000000" pitchFamily="50" charset="-128"/>
            </a:endParaRPr>
          </a:p>
        </p:txBody>
      </p:sp>
      <p:grpSp>
        <p:nvGrpSpPr>
          <p:cNvPr id="7" name="Group 8">
            <a:extLst>
              <a:ext uri="{FF2B5EF4-FFF2-40B4-BE49-F238E27FC236}">
                <a16:creationId xmlns:a16="http://schemas.microsoft.com/office/drawing/2014/main" id="{D92AB7BC-CC3C-3B92-6203-A6BC002C5442}"/>
              </a:ext>
            </a:extLst>
          </p:cNvPr>
          <p:cNvGrpSpPr/>
          <p:nvPr/>
        </p:nvGrpSpPr>
        <p:grpSpPr>
          <a:xfrm>
            <a:off x="375064" y="810453"/>
            <a:ext cx="11236679" cy="50560"/>
            <a:chOff x="0" y="0"/>
            <a:chExt cx="4274726" cy="20069"/>
          </a:xfrm>
        </p:grpSpPr>
        <p:sp>
          <p:nvSpPr>
            <p:cNvPr id="8" name="Freeform 9">
              <a:extLst>
                <a:ext uri="{FF2B5EF4-FFF2-40B4-BE49-F238E27FC236}">
                  <a16:creationId xmlns:a16="http://schemas.microsoft.com/office/drawing/2014/main" id="{4B10DF24-CEA9-4BAE-C00F-1DBD0E113B34}"/>
                </a:ext>
              </a:extLst>
            </p:cNvPr>
            <p:cNvSpPr/>
            <p:nvPr/>
          </p:nvSpPr>
          <p:spPr>
            <a:xfrm>
              <a:off x="0" y="0"/>
              <a:ext cx="4274726" cy="20069"/>
            </a:xfrm>
            <a:custGeom>
              <a:avLst/>
              <a:gdLst/>
              <a:ahLst/>
              <a:cxnLst/>
              <a:rect l="l" t="t" r="r" b="b"/>
              <a:pathLst>
                <a:path w="4274726" h="20069">
                  <a:moveTo>
                    <a:pt x="10035" y="0"/>
                  </a:moveTo>
                  <a:lnTo>
                    <a:pt x="4264691" y="0"/>
                  </a:lnTo>
                  <a:cubicBezTo>
                    <a:pt x="4267353" y="0"/>
                    <a:pt x="4269905" y="1057"/>
                    <a:pt x="4271787" y="2939"/>
                  </a:cubicBezTo>
                  <a:cubicBezTo>
                    <a:pt x="4273669" y="4821"/>
                    <a:pt x="4274726" y="7373"/>
                    <a:pt x="4274726" y="10035"/>
                  </a:cubicBezTo>
                  <a:lnTo>
                    <a:pt x="4274726" y="10035"/>
                  </a:lnTo>
                  <a:cubicBezTo>
                    <a:pt x="4274726" y="12696"/>
                    <a:pt x="4273669" y="15248"/>
                    <a:pt x="4271787" y="17130"/>
                  </a:cubicBezTo>
                  <a:cubicBezTo>
                    <a:pt x="4269905" y="19012"/>
                    <a:pt x="4267353" y="20069"/>
                    <a:pt x="4264691" y="20069"/>
                  </a:cubicBezTo>
                  <a:lnTo>
                    <a:pt x="10035" y="20069"/>
                  </a:lnTo>
                  <a:cubicBezTo>
                    <a:pt x="7373" y="20069"/>
                    <a:pt x="4821" y="19012"/>
                    <a:pt x="2939" y="17130"/>
                  </a:cubicBezTo>
                  <a:cubicBezTo>
                    <a:pt x="1057" y="15248"/>
                    <a:pt x="0" y="12696"/>
                    <a:pt x="0" y="10035"/>
                  </a:cubicBezTo>
                  <a:lnTo>
                    <a:pt x="0" y="10035"/>
                  </a:lnTo>
                  <a:cubicBezTo>
                    <a:pt x="0" y="7373"/>
                    <a:pt x="1057" y="4821"/>
                    <a:pt x="2939" y="2939"/>
                  </a:cubicBezTo>
                  <a:cubicBezTo>
                    <a:pt x="4821" y="1057"/>
                    <a:pt x="7373" y="0"/>
                    <a:pt x="10035" y="0"/>
                  </a:cubicBezTo>
                  <a:close/>
                </a:path>
              </a:pathLst>
            </a:custGeom>
            <a:solidFill>
              <a:srgbClr val="144DA0"/>
            </a:solidFill>
          </p:spPr>
          <p:txBody>
            <a:bodyPr/>
            <a:lstStyle/>
            <a:p>
              <a:endParaRPr lang="ja-JP" altLang="en-US"/>
            </a:p>
          </p:txBody>
        </p:sp>
        <p:sp>
          <p:nvSpPr>
            <p:cNvPr id="11" name="TextBox 10">
              <a:extLst>
                <a:ext uri="{FF2B5EF4-FFF2-40B4-BE49-F238E27FC236}">
                  <a16:creationId xmlns:a16="http://schemas.microsoft.com/office/drawing/2014/main" id="{DEF520ED-C10D-6E74-5DEB-FD0A3271E0A8}"/>
                </a:ext>
              </a:extLst>
            </p:cNvPr>
            <p:cNvSpPr txBox="1"/>
            <p:nvPr/>
          </p:nvSpPr>
          <p:spPr>
            <a:xfrm>
              <a:off x="0" y="-28575"/>
              <a:ext cx="4274726" cy="48644"/>
            </a:xfrm>
            <a:prstGeom prst="rect">
              <a:avLst/>
            </a:prstGeom>
          </p:spPr>
          <p:txBody>
            <a:bodyPr lIns="50800" tIns="50800" rIns="50800" bIns="50800" rtlCol="0" anchor="ctr"/>
            <a:lstStyle/>
            <a:p>
              <a:pPr algn="ctr">
                <a:lnSpc>
                  <a:spcPts val="2239"/>
                </a:lnSpc>
              </a:pPr>
              <a:endParaRPr/>
            </a:p>
          </p:txBody>
        </p:sp>
      </p:grpSp>
      <p:grpSp>
        <p:nvGrpSpPr>
          <p:cNvPr id="12" name="Group 15">
            <a:extLst>
              <a:ext uri="{FF2B5EF4-FFF2-40B4-BE49-F238E27FC236}">
                <a16:creationId xmlns:a16="http://schemas.microsoft.com/office/drawing/2014/main" id="{3A3C4EA2-D7B8-789A-EA22-EF77A14CF22B}"/>
              </a:ext>
            </a:extLst>
          </p:cNvPr>
          <p:cNvGrpSpPr/>
          <p:nvPr/>
        </p:nvGrpSpPr>
        <p:grpSpPr>
          <a:xfrm flipV="1">
            <a:off x="375065" y="6483167"/>
            <a:ext cx="11236678" cy="45719"/>
            <a:chOff x="0" y="0"/>
            <a:chExt cx="4274726" cy="20069"/>
          </a:xfrm>
        </p:grpSpPr>
        <p:sp>
          <p:nvSpPr>
            <p:cNvPr id="13" name="Freeform 16">
              <a:extLst>
                <a:ext uri="{FF2B5EF4-FFF2-40B4-BE49-F238E27FC236}">
                  <a16:creationId xmlns:a16="http://schemas.microsoft.com/office/drawing/2014/main" id="{A982AE7C-5185-7B22-C33C-45F2BEC09F9F}"/>
                </a:ext>
              </a:extLst>
            </p:cNvPr>
            <p:cNvSpPr/>
            <p:nvPr/>
          </p:nvSpPr>
          <p:spPr>
            <a:xfrm>
              <a:off x="0" y="0"/>
              <a:ext cx="4274726" cy="20069"/>
            </a:xfrm>
            <a:custGeom>
              <a:avLst/>
              <a:gdLst/>
              <a:ahLst/>
              <a:cxnLst/>
              <a:rect l="l" t="t" r="r" b="b"/>
              <a:pathLst>
                <a:path w="4274726" h="20069">
                  <a:moveTo>
                    <a:pt x="10035" y="0"/>
                  </a:moveTo>
                  <a:lnTo>
                    <a:pt x="4264691" y="0"/>
                  </a:lnTo>
                  <a:cubicBezTo>
                    <a:pt x="4267353" y="0"/>
                    <a:pt x="4269905" y="1057"/>
                    <a:pt x="4271787" y="2939"/>
                  </a:cubicBezTo>
                  <a:cubicBezTo>
                    <a:pt x="4273669" y="4821"/>
                    <a:pt x="4274726" y="7373"/>
                    <a:pt x="4274726" y="10035"/>
                  </a:cubicBezTo>
                  <a:lnTo>
                    <a:pt x="4274726" y="10035"/>
                  </a:lnTo>
                  <a:cubicBezTo>
                    <a:pt x="4274726" y="12696"/>
                    <a:pt x="4273669" y="15248"/>
                    <a:pt x="4271787" y="17130"/>
                  </a:cubicBezTo>
                  <a:cubicBezTo>
                    <a:pt x="4269905" y="19012"/>
                    <a:pt x="4267353" y="20069"/>
                    <a:pt x="4264691" y="20069"/>
                  </a:cubicBezTo>
                  <a:lnTo>
                    <a:pt x="10035" y="20069"/>
                  </a:lnTo>
                  <a:cubicBezTo>
                    <a:pt x="7373" y="20069"/>
                    <a:pt x="4821" y="19012"/>
                    <a:pt x="2939" y="17130"/>
                  </a:cubicBezTo>
                  <a:cubicBezTo>
                    <a:pt x="1057" y="15248"/>
                    <a:pt x="0" y="12696"/>
                    <a:pt x="0" y="10035"/>
                  </a:cubicBezTo>
                  <a:lnTo>
                    <a:pt x="0" y="10035"/>
                  </a:lnTo>
                  <a:cubicBezTo>
                    <a:pt x="0" y="7373"/>
                    <a:pt x="1057" y="4821"/>
                    <a:pt x="2939" y="2939"/>
                  </a:cubicBezTo>
                  <a:cubicBezTo>
                    <a:pt x="4821" y="1057"/>
                    <a:pt x="7373" y="0"/>
                    <a:pt x="10035" y="0"/>
                  </a:cubicBezTo>
                  <a:close/>
                </a:path>
              </a:pathLst>
            </a:custGeom>
            <a:solidFill>
              <a:srgbClr val="03214E"/>
            </a:solidFill>
          </p:spPr>
          <p:txBody>
            <a:bodyPr/>
            <a:lstStyle/>
            <a:p>
              <a:endParaRPr lang="ja-JP" altLang="en-US"/>
            </a:p>
          </p:txBody>
        </p:sp>
        <p:sp>
          <p:nvSpPr>
            <p:cNvPr id="14" name="TextBox 17">
              <a:extLst>
                <a:ext uri="{FF2B5EF4-FFF2-40B4-BE49-F238E27FC236}">
                  <a16:creationId xmlns:a16="http://schemas.microsoft.com/office/drawing/2014/main" id="{4A2BFD65-F445-C936-B39A-241A61B3A1DD}"/>
                </a:ext>
              </a:extLst>
            </p:cNvPr>
            <p:cNvSpPr txBox="1"/>
            <p:nvPr/>
          </p:nvSpPr>
          <p:spPr>
            <a:xfrm>
              <a:off x="0" y="-28575"/>
              <a:ext cx="4274726" cy="48644"/>
            </a:xfrm>
            <a:prstGeom prst="rect">
              <a:avLst/>
            </a:prstGeom>
          </p:spPr>
          <p:txBody>
            <a:bodyPr lIns="50800" tIns="50800" rIns="50800" bIns="50800" rtlCol="0" anchor="ctr"/>
            <a:lstStyle/>
            <a:p>
              <a:pPr algn="ctr">
                <a:lnSpc>
                  <a:spcPts val="2239"/>
                </a:lnSpc>
              </a:pPr>
              <a:endParaRPr/>
            </a:p>
          </p:txBody>
        </p:sp>
      </p:grpSp>
      <p:sp>
        <p:nvSpPr>
          <p:cNvPr id="2" name="TextBox 15">
            <a:extLst>
              <a:ext uri="{FF2B5EF4-FFF2-40B4-BE49-F238E27FC236}">
                <a16:creationId xmlns:a16="http://schemas.microsoft.com/office/drawing/2014/main" id="{E154F9FD-467D-27EF-4AD4-EAE7D96664FD}"/>
              </a:ext>
            </a:extLst>
          </p:cNvPr>
          <p:cNvSpPr txBox="1"/>
          <p:nvPr/>
        </p:nvSpPr>
        <p:spPr>
          <a:xfrm>
            <a:off x="1640115" y="1230747"/>
            <a:ext cx="9944247" cy="5369483"/>
          </a:xfrm>
          <a:prstGeom prst="rect">
            <a:avLst/>
          </a:prstGeom>
        </p:spPr>
        <p:txBody>
          <a:bodyPr wrap="square" lIns="0" tIns="0" rIns="0" bIns="0" rtlCol="0" anchor="t">
            <a:spAutoFit/>
          </a:bodyPr>
          <a:lstStyle/>
          <a:p>
            <a:pPr marL="0" lvl="0" indent="0" algn="just">
              <a:lnSpc>
                <a:spcPts val="5123"/>
              </a:lnSpc>
              <a:spcBef>
                <a:spcPct val="0"/>
              </a:spcBef>
            </a:pPr>
            <a:r>
              <a:rPr lang="ja-JP" altLang="en-US" sz="3202" b="1" u="none" strike="noStrike" spc="64" dirty="0">
                <a:solidFill>
                  <a:srgbClr val="144DA0"/>
                </a:solidFill>
                <a:latin typeface="BIZ UDPゴシック" panose="020B0400000000000000" pitchFamily="50" charset="-128"/>
                <a:ea typeface="BIZ UDPゴシック" panose="020B0400000000000000" pitchFamily="50" charset="-128"/>
                <a:cs typeface="Source Han Sans JP Medium"/>
                <a:sym typeface="Source Han Sans JP Medium"/>
              </a:rPr>
              <a:t>開会</a:t>
            </a:r>
            <a:endParaRPr lang="en-US" altLang="ja-JP" sz="3202" b="1" u="none" strike="noStrike" spc="64" dirty="0">
              <a:solidFill>
                <a:srgbClr val="144DA0"/>
              </a:solidFill>
              <a:latin typeface="BIZ UDPゴシック" panose="020B0400000000000000" pitchFamily="50" charset="-128"/>
              <a:ea typeface="BIZ UDPゴシック" panose="020B0400000000000000" pitchFamily="50" charset="-128"/>
              <a:cs typeface="Source Han Sans JP Medium"/>
              <a:sym typeface="Source Han Sans JP Medium"/>
            </a:endParaRPr>
          </a:p>
          <a:p>
            <a:pPr marL="0" lvl="0" indent="0" algn="just">
              <a:lnSpc>
                <a:spcPts val="5123"/>
              </a:lnSpc>
              <a:spcBef>
                <a:spcPct val="0"/>
              </a:spcBef>
            </a:pPr>
            <a:r>
              <a:rPr lang="ja-JP" altLang="en-US" sz="3202" b="1" u="none" strike="noStrike" spc="64">
                <a:solidFill>
                  <a:srgbClr val="144DA0"/>
                </a:solidFill>
                <a:latin typeface="BIZ UDPゴシック" panose="020B0400000000000000" pitchFamily="50" charset="-128"/>
                <a:ea typeface="BIZ UDPゴシック" panose="020B0400000000000000" pitchFamily="50" charset="-128"/>
                <a:cs typeface="Source Han Sans JP Medium"/>
                <a:sym typeface="Source Han Sans JP Medium"/>
              </a:rPr>
              <a:t>諮問・審議依頼</a:t>
            </a:r>
            <a:endParaRPr lang="en-US" altLang="ja-JP" sz="3202" b="1" u="none" strike="noStrike" spc="64" dirty="0">
              <a:solidFill>
                <a:srgbClr val="144DA0"/>
              </a:solidFill>
              <a:latin typeface="BIZ UDPゴシック" panose="020B0400000000000000" pitchFamily="50" charset="-128"/>
              <a:ea typeface="BIZ UDPゴシック" panose="020B0400000000000000" pitchFamily="50" charset="-128"/>
              <a:cs typeface="Source Han Sans JP Medium"/>
              <a:sym typeface="Source Han Sans JP Medium"/>
            </a:endParaRPr>
          </a:p>
          <a:p>
            <a:pPr marL="0" lvl="0" indent="0" algn="just">
              <a:lnSpc>
                <a:spcPts val="5123"/>
              </a:lnSpc>
              <a:spcBef>
                <a:spcPct val="0"/>
              </a:spcBef>
            </a:pPr>
            <a:r>
              <a:rPr lang="ja-JP" altLang="en-US" sz="3202" b="1" spc="64" dirty="0">
                <a:solidFill>
                  <a:srgbClr val="144DA0"/>
                </a:solidFill>
                <a:latin typeface="BIZ UDPゴシック" panose="020B0400000000000000" pitchFamily="50" charset="-128"/>
                <a:ea typeface="BIZ UDPゴシック" panose="020B0400000000000000" pitchFamily="50" charset="-128"/>
                <a:cs typeface="Source Han Sans JP Medium"/>
                <a:sym typeface="Source Han Sans JP Medium"/>
              </a:rPr>
              <a:t>案件</a:t>
            </a:r>
            <a:endParaRPr lang="en-US" altLang="ja-JP" sz="3202" b="1" spc="64" dirty="0">
              <a:solidFill>
                <a:srgbClr val="144DA0"/>
              </a:solidFill>
              <a:latin typeface="BIZ UDPゴシック" panose="020B0400000000000000" pitchFamily="50" charset="-128"/>
              <a:ea typeface="BIZ UDPゴシック" panose="020B0400000000000000" pitchFamily="50" charset="-128"/>
              <a:cs typeface="Source Han Sans JP Medium"/>
              <a:sym typeface="Source Han Sans JP Medium"/>
            </a:endParaRPr>
          </a:p>
          <a:p>
            <a:pPr marL="0" lvl="0" indent="0" algn="just">
              <a:lnSpc>
                <a:spcPts val="2800"/>
              </a:lnSpc>
              <a:spcBef>
                <a:spcPct val="0"/>
              </a:spcBef>
            </a:pPr>
            <a:r>
              <a:rPr lang="ja-JP" altLang="en-US" sz="2400" b="1" spc="64" dirty="0">
                <a:solidFill>
                  <a:srgbClr val="144DA0"/>
                </a:solidFill>
                <a:latin typeface="BIZ UDPゴシック" panose="020B0400000000000000" pitchFamily="50" charset="-128"/>
                <a:ea typeface="BIZ UDPゴシック" panose="020B0400000000000000" pitchFamily="50" charset="-128"/>
                <a:cs typeface="Source Han Sans JP Medium"/>
                <a:sym typeface="Source Han Sans JP Medium"/>
              </a:rPr>
              <a:t>（１）吹田健やか年輪プランの策定について</a:t>
            </a:r>
          </a:p>
          <a:p>
            <a:pPr marL="0" lvl="0" indent="0" algn="just">
              <a:lnSpc>
                <a:spcPts val="2800"/>
              </a:lnSpc>
              <a:spcBef>
                <a:spcPct val="0"/>
              </a:spcBef>
            </a:pPr>
            <a:r>
              <a:rPr lang="ja-JP" altLang="en-US" sz="2400" b="1" spc="64" dirty="0">
                <a:solidFill>
                  <a:srgbClr val="144DA0"/>
                </a:solidFill>
                <a:latin typeface="BIZ UDPゴシック" panose="020B0400000000000000" pitchFamily="50" charset="-128"/>
                <a:ea typeface="BIZ UDPゴシック" panose="020B0400000000000000" pitchFamily="50" charset="-128"/>
                <a:cs typeface="Source Han Sans JP Medium"/>
                <a:sym typeface="Source Han Sans JP Medium"/>
              </a:rPr>
              <a:t>（２）第</a:t>
            </a:r>
            <a:r>
              <a:rPr lang="en-US" altLang="ja-JP" sz="2400" b="1" spc="64" dirty="0">
                <a:solidFill>
                  <a:srgbClr val="144DA0"/>
                </a:solidFill>
                <a:latin typeface="BIZ UDPゴシック" panose="020B0400000000000000" pitchFamily="50" charset="-128"/>
                <a:ea typeface="BIZ UDPゴシック" panose="020B0400000000000000" pitchFamily="50" charset="-128"/>
                <a:cs typeface="Source Han Sans JP Medium"/>
                <a:sym typeface="Source Han Sans JP Medium"/>
              </a:rPr>
              <a:t>10</a:t>
            </a:r>
            <a:r>
              <a:rPr lang="ja-JP" altLang="en-US" sz="2400" b="1" spc="64" dirty="0">
                <a:solidFill>
                  <a:srgbClr val="144DA0"/>
                </a:solidFill>
                <a:latin typeface="BIZ UDPゴシック" panose="020B0400000000000000" pitchFamily="50" charset="-128"/>
                <a:ea typeface="BIZ UDPゴシック" panose="020B0400000000000000" pitchFamily="50" charset="-128"/>
                <a:cs typeface="Source Han Sans JP Medium"/>
                <a:sym typeface="Source Han Sans JP Medium"/>
              </a:rPr>
              <a:t>期吹田健やか年輪プランの基本方針について</a:t>
            </a:r>
          </a:p>
          <a:p>
            <a:pPr marL="0" lvl="0" indent="0" algn="just">
              <a:lnSpc>
                <a:spcPts val="2800"/>
              </a:lnSpc>
              <a:spcBef>
                <a:spcPct val="0"/>
              </a:spcBef>
            </a:pPr>
            <a:r>
              <a:rPr lang="ja-JP" altLang="en-US" sz="2400" b="1" spc="64" dirty="0">
                <a:solidFill>
                  <a:srgbClr val="144DA0"/>
                </a:solidFill>
                <a:latin typeface="BIZ UDPゴシック" panose="020B0400000000000000" pitchFamily="50" charset="-128"/>
                <a:ea typeface="BIZ UDPゴシック" panose="020B0400000000000000" pitchFamily="50" charset="-128"/>
                <a:cs typeface="Source Han Sans JP Medium"/>
                <a:sym typeface="Source Han Sans JP Medium"/>
              </a:rPr>
              <a:t>（３）高齢者等の生活と健康に関する調査報告</a:t>
            </a:r>
            <a:endParaRPr lang="en-US" altLang="ja-JP" sz="2400" b="1" spc="64" dirty="0">
              <a:solidFill>
                <a:srgbClr val="144DA0"/>
              </a:solidFill>
              <a:latin typeface="BIZ UDPゴシック" panose="020B0400000000000000" pitchFamily="50" charset="-128"/>
              <a:ea typeface="BIZ UDPゴシック" panose="020B0400000000000000" pitchFamily="50" charset="-128"/>
              <a:cs typeface="Source Han Sans JP Medium"/>
              <a:sym typeface="Source Han Sans JP Medium"/>
            </a:endParaRPr>
          </a:p>
          <a:p>
            <a:pPr marL="0" lvl="0" indent="0" algn="just">
              <a:lnSpc>
                <a:spcPts val="2800"/>
              </a:lnSpc>
              <a:spcBef>
                <a:spcPct val="0"/>
              </a:spcBef>
            </a:pPr>
            <a:r>
              <a:rPr lang="en-US" altLang="ja-JP" sz="2400" b="1" spc="64" dirty="0">
                <a:solidFill>
                  <a:srgbClr val="144DA0"/>
                </a:solidFill>
                <a:latin typeface="BIZ UDPゴシック" panose="020B0400000000000000" pitchFamily="50" charset="-128"/>
                <a:ea typeface="BIZ UDPゴシック" panose="020B0400000000000000" pitchFamily="50" charset="-128"/>
                <a:cs typeface="Source Han Sans JP Medium"/>
                <a:sym typeface="Source Han Sans JP Medium"/>
              </a:rPr>
              <a:t>(4)</a:t>
            </a:r>
            <a:r>
              <a:rPr lang="ja-JP" altLang="en-US" sz="2400" b="1" spc="64" dirty="0">
                <a:solidFill>
                  <a:srgbClr val="144DA0"/>
                </a:solidFill>
                <a:latin typeface="BIZ UDPゴシック" panose="020B0400000000000000" pitchFamily="50" charset="-128"/>
                <a:ea typeface="BIZ UDPゴシック" panose="020B0400000000000000" pitchFamily="50" charset="-128"/>
                <a:cs typeface="Source Han Sans JP Medium"/>
                <a:sym typeface="Source Han Sans JP Medium"/>
              </a:rPr>
              <a:t>グループワーク</a:t>
            </a:r>
          </a:p>
          <a:p>
            <a:pPr marL="0" lvl="0" indent="0" algn="just">
              <a:lnSpc>
                <a:spcPts val="2800"/>
              </a:lnSpc>
              <a:spcBef>
                <a:spcPct val="0"/>
              </a:spcBef>
            </a:pPr>
            <a:r>
              <a:rPr lang="ja-JP" altLang="en-US" sz="2400" b="1" spc="64" dirty="0">
                <a:solidFill>
                  <a:srgbClr val="144DA0"/>
                </a:solidFill>
                <a:latin typeface="BIZ UDPゴシック" panose="020B0400000000000000" pitchFamily="50" charset="-128"/>
                <a:ea typeface="BIZ UDPゴシック" panose="020B0400000000000000" pitchFamily="50" charset="-128"/>
                <a:cs typeface="Source Han Sans JP Medium"/>
                <a:sym typeface="Source Han Sans JP Medium"/>
              </a:rPr>
              <a:t>（５）その他</a:t>
            </a:r>
            <a:endParaRPr lang="en-US" altLang="ja-JP" sz="2400" b="1" spc="64" dirty="0">
              <a:solidFill>
                <a:srgbClr val="144DA0"/>
              </a:solidFill>
              <a:latin typeface="BIZ UDPゴシック" panose="020B0400000000000000" pitchFamily="50" charset="-128"/>
              <a:ea typeface="BIZ UDPゴシック" panose="020B0400000000000000" pitchFamily="50" charset="-128"/>
              <a:cs typeface="Source Han Sans JP Medium"/>
              <a:sym typeface="Source Han Sans JP Medium"/>
            </a:endParaRPr>
          </a:p>
          <a:p>
            <a:pPr marL="0" lvl="0" indent="0" algn="just">
              <a:lnSpc>
                <a:spcPts val="2800"/>
              </a:lnSpc>
              <a:spcBef>
                <a:spcPct val="0"/>
              </a:spcBef>
            </a:pPr>
            <a:endParaRPr lang="ja-JP" altLang="en-US" sz="2000" b="1" spc="64" dirty="0">
              <a:solidFill>
                <a:srgbClr val="144DA0"/>
              </a:solidFill>
              <a:latin typeface="BIZ UDPゴシック" panose="020B0400000000000000" pitchFamily="50" charset="-128"/>
              <a:ea typeface="BIZ UDPゴシック" panose="020B0400000000000000" pitchFamily="50" charset="-128"/>
              <a:cs typeface="Source Han Sans JP Medium"/>
              <a:sym typeface="Source Han Sans JP Medium"/>
            </a:endParaRPr>
          </a:p>
          <a:p>
            <a:pPr marL="0" lvl="0" indent="0" algn="just">
              <a:lnSpc>
                <a:spcPts val="5123"/>
              </a:lnSpc>
              <a:spcBef>
                <a:spcPct val="0"/>
              </a:spcBef>
            </a:pPr>
            <a:r>
              <a:rPr lang="ja-JP" altLang="en-US" sz="3202" b="1" spc="64" dirty="0">
                <a:solidFill>
                  <a:srgbClr val="144DA0"/>
                </a:solidFill>
                <a:latin typeface="BIZ UDPゴシック" panose="020B0400000000000000" pitchFamily="50" charset="-128"/>
                <a:ea typeface="BIZ UDPゴシック" panose="020B0400000000000000" pitchFamily="50" charset="-128"/>
                <a:cs typeface="Source Han Sans JP Medium"/>
                <a:sym typeface="Source Han Sans JP Medium"/>
              </a:rPr>
              <a:t>閉会</a:t>
            </a:r>
            <a:endParaRPr lang="en-US" altLang="ja-JP" sz="3202" b="1" spc="64" dirty="0">
              <a:solidFill>
                <a:srgbClr val="144DA0"/>
              </a:solidFill>
              <a:latin typeface="BIZ UDPゴシック" panose="020B0400000000000000" pitchFamily="50" charset="-128"/>
              <a:ea typeface="BIZ UDPゴシック" panose="020B0400000000000000" pitchFamily="50" charset="-128"/>
              <a:cs typeface="Source Han Sans JP Medium"/>
              <a:sym typeface="Source Han Sans JP Medium"/>
            </a:endParaRPr>
          </a:p>
          <a:p>
            <a:pPr marL="0" lvl="0" indent="0" algn="just">
              <a:lnSpc>
                <a:spcPts val="5123"/>
              </a:lnSpc>
              <a:spcBef>
                <a:spcPct val="0"/>
              </a:spcBef>
            </a:pPr>
            <a:endParaRPr lang="en-US" sz="3202" b="1" u="none" strike="noStrike" spc="64" dirty="0">
              <a:solidFill>
                <a:srgbClr val="144DA0"/>
              </a:solidFill>
              <a:latin typeface="Source Han Sans JP Medium"/>
              <a:ea typeface="Source Han Sans JP Medium"/>
              <a:cs typeface="Source Han Sans JP Medium"/>
              <a:sym typeface="Source Han Sans JP Medium"/>
            </a:endParaRPr>
          </a:p>
        </p:txBody>
      </p:sp>
      <p:sp>
        <p:nvSpPr>
          <p:cNvPr id="4" name="TextBox 16">
            <a:extLst>
              <a:ext uri="{FF2B5EF4-FFF2-40B4-BE49-F238E27FC236}">
                <a16:creationId xmlns:a16="http://schemas.microsoft.com/office/drawing/2014/main" id="{A9FC9786-C08B-C83F-FFD5-7BFDAA2D4E7A}"/>
              </a:ext>
            </a:extLst>
          </p:cNvPr>
          <p:cNvSpPr txBox="1"/>
          <p:nvPr/>
        </p:nvSpPr>
        <p:spPr>
          <a:xfrm>
            <a:off x="1007590" y="1202147"/>
            <a:ext cx="1288237" cy="4523098"/>
          </a:xfrm>
          <a:prstGeom prst="rect">
            <a:avLst/>
          </a:prstGeom>
        </p:spPr>
        <p:txBody>
          <a:bodyPr lIns="0" tIns="0" rIns="0" bIns="0" rtlCol="0" anchor="t">
            <a:spAutoFit/>
          </a:bodyPr>
          <a:lstStyle/>
          <a:p>
            <a:pPr algn="just">
              <a:lnSpc>
                <a:spcPts val="5123"/>
              </a:lnSpc>
            </a:pPr>
            <a:r>
              <a:rPr lang="ja-JP" altLang="en-US" sz="3202" b="1" spc="64" dirty="0">
                <a:solidFill>
                  <a:srgbClr val="144DA0"/>
                </a:solidFill>
                <a:latin typeface="BIZ UDPゴシック" panose="020B0400000000000000" pitchFamily="50" charset="-128"/>
                <a:ea typeface="BIZ UDPゴシック" panose="020B0400000000000000" pitchFamily="50" charset="-128"/>
                <a:cs typeface="Source Han Sans JP Bold"/>
                <a:sym typeface="Source Han Sans JP Bold"/>
              </a:rPr>
              <a:t>１</a:t>
            </a:r>
            <a:endParaRPr lang="en-US" sz="3202" b="1" spc="64" dirty="0">
              <a:solidFill>
                <a:srgbClr val="144DA0"/>
              </a:solidFill>
              <a:latin typeface="BIZ UDPゴシック" panose="020B0400000000000000" pitchFamily="50" charset="-128"/>
              <a:ea typeface="BIZ UDPゴシック" panose="020B0400000000000000" pitchFamily="50" charset="-128"/>
              <a:cs typeface="Source Han Sans JP Bold"/>
              <a:sym typeface="Source Han Sans JP Bold"/>
            </a:endParaRPr>
          </a:p>
          <a:p>
            <a:pPr algn="just">
              <a:lnSpc>
                <a:spcPts val="5123"/>
              </a:lnSpc>
            </a:pPr>
            <a:r>
              <a:rPr lang="ja-JP" altLang="en-US" sz="3202" b="1" spc="64" dirty="0">
                <a:solidFill>
                  <a:srgbClr val="144DA0"/>
                </a:solidFill>
                <a:latin typeface="BIZ UDPゴシック" panose="020B0400000000000000" pitchFamily="50" charset="-128"/>
                <a:ea typeface="BIZ UDPゴシック" panose="020B0400000000000000" pitchFamily="50" charset="-128"/>
                <a:cs typeface="Source Han Sans JP Bold"/>
                <a:sym typeface="Source Han Sans JP Bold"/>
              </a:rPr>
              <a:t>２</a:t>
            </a:r>
            <a:endParaRPr lang="en-US" sz="3202" b="1" spc="64" dirty="0">
              <a:solidFill>
                <a:srgbClr val="144DA0"/>
              </a:solidFill>
              <a:latin typeface="BIZ UDPゴシック" panose="020B0400000000000000" pitchFamily="50" charset="-128"/>
              <a:ea typeface="BIZ UDPゴシック" panose="020B0400000000000000" pitchFamily="50" charset="-128"/>
              <a:cs typeface="Source Han Sans JP Bold"/>
              <a:sym typeface="Source Han Sans JP Bold"/>
            </a:endParaRPr>
          </a:p>
          <a:p>
            <a:pPr algn="just">
              <a:lnSpc>
                <a:spcPts val="5123"/>
              </a:lnSpc>
            </a:pPr>
            <a:r>
              <a:rPr lang="ja-JP" altLang="en-US" sz="3202" b="1" spc="64" dirty="0">
                <a:solidFill>
                  <a:srgbClr val="144DA0"/>
                </a:solidFill>
                <a:latin typeface="BIZ UDPゴシック" panose="020B0400000000000000" pitchFamily="50" charset="-128"/>
                <a:ea typeface="BIZ UDPゴシック" panose="020B0400000000000000" pitchFamily="50" charset="-128"/>
                <a:cs typeface="Source Han Sans JP Bold"/>
                <a:sym typeface="Source Han Sans JP Bold"/>
              </a:rPr>
              <a:t>３</a:t>
            </a:r>
            <a:endParaRPr lang="en-US" sz="3202" b="1" spc="64" dirty="0">
              <a:solidFill>
                <a:srgbClr val="144DA0"/>
              </a:solidFill>
              <a:latin typeface="BIZ UDPゴシック" panose="020B0400000000000000" pitchFamily="50" charset="-128"/>
              <a:ea typeface="BIZ UDPゴシック" panose="020B0400000000000000" pitchFamily="50" charset="-128"/>
              <a:cs typeface="Source Han Sans JP Bold"/>
              <a:sym typeface="Source Han Sans JP Bold"/>
            </a:endParaRPr>
          </a:p>
          <a:p>
            <a:pPr algn="just">
              <a:lnSpc>
                <a:spcPts val="5123"/>
              </a:lnSpc>
            </a:pPr>
            <a:endParaRPr lang="en-US" sz="3202" b="1" spc="64" dirty="0">
              <a:solidFill>
                <a:srgbClr val="144DA0"/>
              </a:solidFill>
              <a:latin typeface="BIZ UDPゴシック" panose="020B0400000000000000" pitchFamily="50" charset="-128"/>
              <a:ea typeface="BIZ UDPゴシック" panose="020B0400000000000000" pitchFamily="50" charset="-128"/>
              <a:cs typeface="Source Han Sans JP Bold"/>
              <a:sym typeface="Source Han Sans JP Bold"/>
            </a:endParaRPr>
          </a:p>
          <a:p>
            <a:pPr algn="just">
              <a:lnSpc>
                <a:spcPts val="5123"/>
              </a:lnSpc>
            </a:pPr>
            <a:endParaRPr lang="en-US" altLang="ja-JP" sz="3202" b="1" spc="64" dirty="0">
              <a:solidFill>
                <a:srgbClr val="144DA0"/>
              </a:solidFill>
              <a:latin typeface="BIZ UDPゴシック" panose="020B0400000000000000" pitchFamily="50" charset="-128"/>
              <a:ea typeface="BIZ UDPゴシック" panose="020B0400000000000000" pitchFamily="50" charset="-128"/>
              <a:cs typeface="Source Han Sans JP Bold"/>
              <a:sym typeface="Source Han Sans JP Bold"/>
            </a:endParaRPr>
          </a:p>
          <a:p>
            <a:pPr algn="just">
              <a:lnSpc>
                <a:spcPts val="5123"/>
              </a:lnSpc>
            </a:pPr>
            <a:endParaRPr lang="en-US" sz="3202" b="1" spc="64" dirty="0">
              <a:solidFill>
                <a:srgbClr val="144DA0"/>
              </a:solidFill>
              <a:latin typeface="BIZ UDPゴシック" panose="020B0400000000000000" pitchFamily="50" charset="-128"/>
              <a:ea typeface="BIZ UDPゴシック" panose="020B0400000000000000" pitchFamily="50" charset="-128"/>
              <a:cs typeface="Source Han Sans JP Bold"/>
              <a:sym typeface="Source Han Sans JP Bold"/>
            </a:endParaRPr>
          </a:p>
          <a:p>
            <a:pPr algn="just">
              <a:lnSpc>
                <a:spcPts val="5123"/>
              </a:lnSpc>
            </a:pPr>
            <a:endParaRPr lang="en-US" sz="3202" b="1" spc="64" dirty="0">
              <a:solidFill>
                <a:srgbClr val="144DA0"/>
              </a:solidFill>
              <a:latin typeface="Source Han Sans JP Bold"/>
              <a:ea typeface="Source Han Sans JP Bold"/>
              <a:cs typeface="Source Han Sans JP Bold"/>
              <a:sym typeface="Source Han Sans JP Bold"/>
            </a:endParaRPr>
          </a:p>
        </p:txBody>
      </p:sp>
      <p:grpSp>
        <p:nvGrpSpPr>
          <p:cNvPr id="5" name="Group 2">
            <a:extLst>
              <a:ext uri="{FF2B5EF4-FFF2-40B4-BE49-F238E27FC236}">
                <a16:creationId xmlns:a16="http://schemas.microsoft.com/office/drawing/2014/main" id="{A00FB5A3-AB4A-CDBD-36D5-D140ACC32014}"/>
              </a:ext>
            </a:extLst>
          </p:cNvPr>
          <p:cNvGrpSpPr/>
          <p:nvPr/>
        </p:nvGrpSpPr>
        <p:grpSpPr>
          <a:xfrm>
            <a:off x="-420300" y="-189000"/>
            <a:ext cx="612000" cy="7236000"/>
            <a:chOff x="0" y="0"/>
            <a:chExt cx="203606" cy="2804648"/>
          </a:xfrm>
        </p:grpSpPr>
        <p:sp>
          <p:nvSpPr>
            <p:cNvPr id="6" name="Freeform 3">
              <a:extLst>
                <a:ext uri="{FF2B5EF4-FFF2-40B4-BE49-F238E27FC236}">
                  <a16:creationId xmlns:a16="http://schemas.microsoft.com/office/drawing/2014/main" id="{183B7495-9F3B-20D5-EB82-FB2CFA41B617}"/>
                </a:ext>
              </a:extLst>
            </p:cNvPr>
            <p:cNvSpPr/>
            <p:nvPr/>
          </p:nvSpPr>
          <p:spPr>
            <a:xfrm>
              <a:off x="0" y="0"/>
              <a:ext cx="203606" cy="2804648"/>
            </a:xfrm>
            <a:custGeom>
              <a:avLst/>
              <a:gdLst/>
              <a:ahLst/>
              <a:cxnLst/>
              <a:rect l="l" t="t" r="r" b="b"/>
              <a:pathLst>
                <a:path w="203606" h="2804648">
                  <a:moveTo>
                    <a:pt x="101803" y="0"/>
                  </a:moveTo>
                  <a:lnTo>
                    <a:pt x="101803" y="0"/>
                  </a:lnTo>
                  <a:cubicBezTo>
                    <a:pt x="158028" y="0"/>
                    <a:pt x="203606" y="45579"/>
                    <a:pt x="203606" y="101803"/>
                  </a:cubicBezTo>
                  <a:lnTo>
                    <a:pt x="203606" y="2702845"/>
                  </a:lnTo>
                  <a:cubicBezTo>
                    <a:pt x="203606" y="2729844"/>
                    <a:pt x="192881" y="2755738"/>
                    <a:pt x="173789" y="2774830"/>
                  </a:cubicBezTo>
                  <a:cubicBezTo>
                    <a:pt x="154697" y="2793922"/>
                    <a:pt x="128803" y="2804648"/>
                    <a:pt x="101803" y="2804648"/>
                  </a:cubicBezTo>
                  <a:lnTo>
                    <a:pt x="101803" y="2804648"/>
                  </a:lnTo>
                  <a:cubicBezTo>
                    <a:pt x="74803" y="2804648"/>
                    <a:pt x="48909" y="2793922"/>
                    <a:pt x="29817" y="2774830"/>
                  </a:cubicBezTo>
                  <a:cubicBezTo>
                    <a:pt x="10726" y="2755738"/>
                    <a:pt x="0" y="2729844"/>
                    <a:pt x="0" y="2702845"/>
                  </a:cubicBezTo>
                  <a:lnTo>
                    <a:pt x="0" y="101803"/>
                  </a:lnTo>
                  <a:cubicBezTo>
                    <a:pt x="0" y="74803"/>
                    <a:pt x="10726" y="48909"/>
                    <a:pt x="29817" y="29817"/>
                  </a:cubicBezTo>
                  <a:cubicBezTo>
                    <a:pt x="48909" y="10726"/>
                    <a:pt x="74803" y="0"/>
                    <a:pt x="101803" y="0"/>
                  </a:cubicBezTo>
                  <a:close/>
                </a:path>
              </a:pathLst>
            </a:custGeom>
            <a:gradFill rotWithShape="1">
              <a:gsLst>
                <a:gs pos="0">
                  <a:srgbClr val="95B4E1">
                    <a:alpha val="100000"/>
                  </a:srgbClr>
                </a:gs>
                <a:gs pos="100000">
                  <a:srgbClr val="144DA0">
                    <a:alpha val="100000"/>
                  </a:srgbClr>
                </a:gs>
              </a:gsLst>
              <a:lin ang="5400000"/>
            </a:gradFill>
          </p:spPr>
          <p:txBody>
            <a:bodyPr/>
            <a:lstStyle/>
            <a:p>
              <a:endParaRPr lang="ja-JP" altLang="en-US"/>
            </a:p>
          </p:txBody>
        </p:sp>
        <p:sp>
          <p:nvSpPr>
            <p:cNvPr id="9" name="TextBox 4">
              <a:extLst>
                <a:ext uri="{FF2B5EF4-FFF2-40B4-BE49-F238E27FC236}">
                  <a16:creationId xmlns:a16="http://schemas.microsoft.com/office/drawing/2014/main" id="{140BCA26-565F-0FF1-3F50-C41AE7BF4BA6}"/>
                </a:ext>
              </a:extLst>
            </p:cNvPr>
            <p:cNvSpPr txBox="1"/>
            <p:nvPr/>
          </p:nvSpPr>
          <p:spPr>
            <a:xfrm>
              <a:off x="0" y="-28575"/>
              <a:ext cx="203606" cy="2833223"/>
            </a:xfrm>
            <a:prstGeom prst="rect">
              <a:avLst/>
            </a:prstGeom>
          </p:spPr>
          <p:txBody>
            <a:bodyPr lIns="50800" tIns="50800" rIns="50800" bIns="50800" rtlCol="0" anchor="ctr"/>
            <a:lstStyle/>
            <a:p>
              <a:pPr algn="ctr">
                <a:lnSpc>
                  <a:spcPts val="2239"/>
                </a:lnSpc>
              </a:pPr>
              <a:endParaRPr/>
            </a:p>
          </p:txBody>
        </p:sp>
      </p:grpSp>
      <p:grpSp>
        <p:nvGrpSpPr>
          <p:cNvPr id="10" name="Group 2">
            <a:extLst>
              <a:ext uri="{FF2B5EF4-FFF2-40B4-BE49-F238E27FC236}">
                <a16:creationId xmlns:a16="http://schemas.microsoft.com/office/drawing/2014/main" id="{C1F9DD93-D7C5-3C0C-DF3B-82319286C90D}"/>
              </a:ext>
            </a:extLst>
          </p:cNvPr>
          <p:cNvGrpSpPr/>
          <p:nvPr/>
        </p:nvGrpSpPr>
        <p:grpSpPr>
          <a:xfrm>
            <a:off x="11947826" y="-189000"/>
            <a:ext cx="612000" cy="7236000"/>
            <a:chOff x="0" y="0"/>
            <a:chExt cx="203606" cy="2804648"/>
          </a:xfrm>
        </p:grpSpPr>
        <p:sp>
          <p:nvSpPr>
            <p:cNvPr id="18" name="Freeform 3">
              <a:extLst>
                <a:ext uri="{FF2B5EF4-FFF2-40B4-BE49-F238E27FC236}">
                  <a16:creationId xmlns:a16="http://schemas.microsoft.com/office/drawing/2014/main" id="{B8416799-1802-676C-600C-E64E2A542552}"/>
                </a:ext>
              </a:extLst>
            </p:cNvPr>
            <p:cNvSpPr/>
            <p:nvPr/>
          </p:nvSpPr>
          <p:spPr>
            <a:xfrm>
              <a:off x="0" y="0"/>
              <a:ext cx="203606" cy="2804648"/>
            </a:xfrm>
            <a:custGeom>
              <a:avLst/>
              <a:gdLst/>
              <a:ahLst/>
              <a:cxnLst/>
              <a:rect l="l" t="t" r="r" b="b"/>
              <a:pathLst>
                <a:path w="203606" h="2804648">
                  <a:moveTo>
                    <a:pt x="101803" y="0"/>
                  </a:moveTo>
                  <a:lnTo>
                    <a:pt x="101803" y="0"/>
                  </a:lnTo>
                  <a:cubicBezTo>
                    <a:pt x="158028" y="0"/>
                    <a:pt x="203606" y="45579"/>
                    <a:pt x="203606" y="101803"/>
                  </a:cubicBezTo>
                  <a:lnTo>
                    <a:pt x="203606" y="2702845"/>
                  </a:lnTo>
                  <a:cubicBezTo>
                    <a:pt x="203606" y="2729844"/>
                    <a:pt x="192881" y="2755738"/>
                    <a:pt x="173789" y="2774830"/>
                  </a:cubicBezTo>
                  <a:cubicBezTo>
                    <a:pt x="154697" y="2793922"/>
                    <a:pt x="128803" y="2804648"/>
                    <a:pt x="101803" y="2804648"/>
                  </a:cubicBezTo>
                  <a:lnTo>
                    <a:pt x="101803" y="2804648"/>
                  </a:lnTo>
                  <a:cubicBezTo>
                    <a:pt x="74803" y="2804648"/>
                    <a:pt x="48909" y="2793922"/>
                    <a:pt x="29817" y="2774830"/>
                  </a:cubicBezTo>
                  <a:cubicBezTo>
                    <a:pt x="10726" y="2755738"/>
                    <a:pt x="0" y="2729844"/>
                    <a:pt x="0" y="2702845"/>
                  </a:cubicBezTo>
                  <a:lnTo>
                    <a:pt x="0" y="101803"/>
                  </a:lnTo>
                  <a:cubicBezTo>
                    <a:pt x="0" y="74803"/>
                    <a:pt x="10726" y="48909"/>
                    <a:pt x="29817" y="29817"/>
                  </a:cubicBezTo>
                  <a:cubicBezTo>
                    <a:pt x="48909" y="10726"/>
                    <a:pt x="74803" y="0"/>
                    <a:pt x="101803" y="0"/>
                  </a:cubicBezTo>
                  <a:close/>
                </a:path>
              </a:pathLst>
            </a:custGeom>
            <a:gradFill rotWithShape="1">
              <a:gsLst>
                <a:gs pos="0">
                  <a:srgbClr val="95B4E1">
                    <a:alpha val="100000"/>
                  </a:srgbClr>
                </a:gs>
                <a:gs pos="100000">
                  <a:srgbClr val="144DA0">
                    <a:alpha val="100000"/>
                  </a:srgbClr>
                </a:gs>
              </a:gsLst>
              <a:lin ang="5400000"/>
            </a:gradFill>
          </p:spPr>
          <p:txBody>
            <a:bodyPr/>
            <a:lstStyle/>
            <a:p>
              <a:endParaRPr lang="ja-JP" altLang="en-US"/>
            </a:p>
          </p:txBody>
        </p:sp>
        <p:sp>
          <p:nvSpPr>
            <p:cNvPr id="19" name="TextBox 4">
              <a:extLst>
                <a:ext uri="{FF2B5EF4-FFF2-40B4-BE49-F238E27FC236}">
                  <a16:creationId xmlns:a16="http://schemas.microsoft.com/office/drawing/2014/main" id="{990D7F17-27D3-534E-B4DA-1EC7FA82C6C7}"/>
                </a:ext>
              </a:extLst>
            </p:cNvPr>
            <p:cNvSpPr txBox="1"/>
            <p:nvPr/>
          </p:nvSpPr>
          <p:spPr>
            <a:xfrm>
              <a:off x="0" y="-28575"/>
              <a:ext cx="203606" cy="2833223"/>
            </a:xfrm>
            <a:prstGeom prst="rect">
              <a:avLst/>
            </a:prstGeom>
          </p:spPr>
          <p:txBody>
            <a:bodyPr lIns="50800" tIns="50800" rIns="50800" bIns="50800" rtlCol="0" anchor="ctr"/>
            <a:lstStyle/>
            <a:p>
              <a:pPr algn="ctr">
                <a:lnSpc>
                  <a:spcPts val="2239"/>
                </a:lnSpc>
              </a:pPr>
              <a:endParaRPr/>
            </a:p>
          </p:txBody>
        </p:sp>
      </p:grpSp>
      <p:sp>
        <p:nvSpPr>
          <p:cNvPr id="3" name="TextBox 16">
            <a:extLst>
              <a:ext uri="{FF2B5EF4-FFF2-40B4-BE49-F238E27FC236}">
                <a16:creationId xmlns:a16="http://schemas.microsoft.com/office/drawing/2014/main" id="{53E16BC5-5D09-1554-F7FE-B92067957A25}"/>
              </a:ext>
            </a:extLst>
          </p:cNvPr>
          <p:cNvSpPr txBox="1"/>
          <p:nvPr/>
        </p:nvSpPr>
        <p:spPr>
          <a:xfrm>
            <a:off x="1035752" y="5308563"/>
            <a:ext cx="1288237" cy="2561022"/>
          </a:xfrm>
          <a:prstGeom prst="rect">
            <a:avLst/>
          </a:prstGeom>
        </p:spPr>
        <p:txBody>
          <a:bodyPr lIns="0" tIns="0" rIns="0" bIns="0" rtlCol="0" anchor="t">
            <a:spAutoFit/>
          </a:bodyPr>
          <a:lstStyle/>
          <a:p>
            <a:pPr algn="just">
              <a:lnSpc>
                <a:spcPts val="5123"/>
              </a:lnSpc>
            </a:pPr>
            <a:r>
              <a:rPr lang="en-US" sz="3202" b="1" spc="64" dirty="0">
                <a:solidFill>
                  <a:srgbClr val="144DA0"/>
                </a:solidFill>
                <a:latin typeface="BIZ UDPゴシック" panose="020B0400000000000000" pitchFamily="50" charset="-128"/>
                <a:ea typeface="BIZ UDPゴシック" panose="020B0400000000000000" pitchFamily="50" charset="-128"/>
                <a:cs typeface="Source Han Sans JP Bold"/>
                <a:sym typeface="Source Han Sans JP Bold"/>
              </a:rPr>
              <a:t>4</a:t>
            </a:r>
          </a:p>
          <a:p>
            <a:pPr algn="just">
              <a:lnSpc>
                <a:spcPts val="5123"/>
              </a:lnSpc>
            </a:pPr>
            <a:endParaRPr lang="en-US" altLang="ja-JP" sz="3202" b="1" spc="64" dirty="0">
              <a:solidFill>
                <a:srgbClr val="144DA0"/>
              </a:solidFill>
              <a:latin typeface="BIZ UDPゴシック" panose="020B0400000000000000" pitchFamily="50" charset="-128"/>
              <a:ea typeface="BIZ UDPゴシック" panose="020B0400000000000000" pitchFamily="50" charset="-128"/>
              <a:cs typeface="Source Han Sans JP Bold"/>
              <a:sym typeface="Source Han Sans JP Bold"/>
            </a:endParaRPr>
          </a:p>
          <a:p>
            <a:pPr algn="just">
              <a:lnSpc>
                <a:spcPts val="5123"/>
              </a:lnSpc>
            </a:pPr>
            <a:endParaRPr lang="en-US" sz="3202" b="1" spc="64" dirty="0">
              <a:solidFill>
                <a:srgbClr val="144DA0"/>
              </a:solidFill>
              <a:latin typeface="BIZ UDPゴシック" panose="020B0400000000000000" pitchFamily="50" charset="-128"/>
              <a:ea typeface="BIZ UDPゴシック" panose="020B0400000000000000" pitchFamily="50" charset="-128"/>
              <a:cs typeface="Source Han Sans JP Bold"/>
              <a:sym typeface="Source Han Sans JP Bold"/>
            </a:endParaRPr>
          </a:p>
          <a:p>
            <a:pPr algn="just">
              <a:lnSpc>
                <a:spcPts val="5123"/>
              </a:lnSpc>
            </a:pPr>
            <a:endParaRPr lang="en-US" sz="3202" b="1" spc="64" dirty="0">
              <a:solidFill>
                <a:srgbClr val="144DA0"/>
              </a:solidFill>
              <a:latin typeface="Source Han Sans JP Bold"/>
              <a:ea typeface="Source Han Sans JP Bold"/>
              <a:cs typeface="Source Han Sans JP Bold"/>
              <a:sym typeface="Source Han Sans JP Bold"/>
            </a:endParaRPr>
          </a:p>
        </p:txBody>
      </p:sp>
    </p:spTree>
    <p:extLst>
      <p:ext uri="{BB962C8B-B14F-4D97-AF65-F5344CB8AC3E}">
        <p14:creationId xmlns:p14="http://schemas.microsoft.com/office/powerpoint/2010/main" val="9589820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59BD2F-0333-C7CA-107B-45344AB4007B}"/>
            </a:ext>
          </a:extLst>
        </p:cNvPr>
        <p:cNvGrpSpPr/>
        <p:nvPr/>
      </p:nvGrpSpPr>
      <p:grpSpPr>
        <a:xfrm>
          <a:off x="0" y="0"/>
          <a:ext cx="0" cy="0"/>
          <a:chOff x="0" y="0"/>
          <a:chExt cx="0" cy="0"/>
        </a:xfrm>
      </p:grpSpPr>
      <p:sp>
        <p:nvSpPr>
          <p:cNvPr id="2" name="正方形/長方形 1">
            <a:extLst>
              <a:ext uri="{FF2B5EF4-FFF2-40B4-BE49-F238E27FC236}">
                <a16:creationId xmlns:a16="http://schemas.microsoft.com/office/drawing/2014/main" id="{E7C79E08-07CA-C240-08C6-B368A944B075}"/>
              </a:ext>
            </a:extLst>
          </p:cNvPr>
          <p:cNvSpPr/>
          <p:nvPr/>
        </p:nvSpPr>
        <p:spPr>
          <a:xfrm>
            <a:off x="510892" y="1303997"/>
            <a:ext cx="2954655" cy="461665"/>
          </a:xfrm>
          <a:prstGeom prst="rect">
            <a:avLst/>
          </a:prstGeom>
          <a:noFill/>
        </p:spPr>
        <p:txBody>
          <a:bodyPr wrap="none" lIns="91440" tIns="45720" rIns="91440" bIns="45720">
            <a:spAutoFit/>
          </a:bodyPr>
          <a:lstStyle/>
          <a:p>
            <a:r>
              <a:rPr lang="en-US" altLang="ja-JP" sz="2400" b="1" u="sng" dirty="0">
                <a:ln w="0"/>
                <a:solidFill>
                  <a:srgbClr val="144DA0"/>
                </a:solidFill>
                <a:latin typeface="BIZ UDゴシック" panose="020B0400000000000000" pitchFamily="49" charset="-128"/>
                <a:ea typeface="BIZ UDゴシック" panose="020B0400000000000000" pitchFamily="49" charset="-128"/>
                <a:cs typeface="Flatory Sans SemiCondensed Bold" panose="020B0600070205080204" charset="-34"/>
              </a:rPr>
              <a:t>02</a:t>
            </a:r>
            <a:r>
              <a:rPr lang="ja-JP" altLang="en-US" sz="2400" b="1" u="sng" dirty="0">
                <a:ln w="0"/>
                <a:solidFill>
                  <a:srgbClr val="144DA0"/>
                </a:solidFill>
                <a:latin typeface="BIZ UDゴシック" panose="020B0400000000000000" pitchFamily="49" charset="-128"/>
                <a:ea typeface="BIZ UDゴシック" panose="020B0400000000000000" pitchFamily="49" charset="-128"/>
                <a:cs typeface="Flatory Sans SemiCondensed Bold" panose="020B0600070205080204" charset="-34"/>
              </a:rPr>
              <a:t>　見えてきた課題</a:t>
            </a:r>
            <a:endParaRPr lang="ja-JP" altLang="ja-JP" sz="2400" u="sng" dirty="0">
              <a:solidFill>
                <a:srgbClr val="144DA0"/>
              </a:solidFill>
              <a:latin typeface="BIZ UDゴシック" panose="020B0400000000000000" pitchFamily="49" charset="-128"/>
              <a:ea typeface="BIZ UDゴシック" panose="020B0400000000000000" pitchFamily="49" charset="-128"/>
            </a:endParaRPr>
          </a:p>
        </p:txBody>
      </p:sp>
      <p:sp>
        <p:nvSpPr>
          <p:cNvPr id="17" name="四角形吹き出し 16">
            <a:extLst>
              <a:ext uri="{FF2B5EF4-FFF2-40B4-BE49-F238E27FC236}">
                <a16:creationId xmlns:a16="http://schemas.microsoft.com/office/drawing/2014/main" id="{291C9267-DB34-C454-FFCD-1A3BEF43C91F}"/>
              </a:ext>
            </a:extLst>
          </p:cNvPr>
          <p:cNvSpPr/>
          <p:nvPr/>
        </p:nvSpPr>
        <p:spPr>
          <a:xfrm>
            <a:off x="809075" y="4145574"/>
            <a:ext cx="6373090" cy="1259739"/>
          </a:xfrm>
          <a:prstGeom prst="wedgeRectCallout">
            <a:avLst>
              <a:gd name="adj1" fmla="val 18248"/>
              <a:gd name="adj2" fmla="val 33593"/>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nSpc>
                <a:spcPct val="150000"/>
              </a:lnSpc>
            </a:pPr>
            <a:endParaRPr lang="en-US" altLang="ja-JP" sz="2000" b="1" dirty="0">
              <a:solidFill>
                <a:schemeClr val="tx1"/>
              </a:solidFill>
              <a:latin typeface="Source Han Sans JP Bold" panose="020B0600070205080204" charset="-128"/>
              <a:ea typeface="Source Han Sans JP Bold" panose="020B0600070205080204" charset="-128"/>
            </a:endParaRPr>
          </a:p>
        </p:txBody>
      </p:sp>
      <p:sp>
        <p:nvSpPr>
          <p:cNvPr id="5" name="サブタイトル 2">
            <a:extLst>
              <a:ext uri="{FF2B5EF4-FFF2-40B4-BE49-F238E27FC236}">
                <a16:creationId xmlns:a16="http://schemas.microsoft.com/office/drawing/2014/main" id="{91735B35-5644-940B-DF33-4B0B3875BB3D}"/>
              </a:ext>
            </a:extLst>
          </p:cNvPr>
          <p:cNvSpPr txBox="1">
            <a:spLocks/>
          </p:cNvSpPr>
          <p:nvPr/>
        </p:nvSpPr>
        <p:spPr>
          <a:xfrm>
            <a:off x="324042" y="279927"/>
            <a:ext cx="10655929" cy="720000"/>
          </a:xfrm>
          <a:prstGeom prst="rect">
            <a:avLst/>
          </a:prstGeom>
          <a:ln>
            <a:noFill/>
          </a:ln>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ts val="2500"/>
              </a:lnSpc>
              <a:buNone/>
            </a:pPr>
            <a:r>
              <a:rPr lang="ja-JP" altLang="en-US" sz="3200" b="1" spc="64" dirty="0">
                <a:solidFill>
                  <a:prstClr val="white"/>
                </a:solidFill>
                <a:latin typeface="BIZ UDPゴシック" panose="020B0400000000000000" pitchFamily="50" charset="-128"/>
                <a:ea typeface="BIZ UDPゴシック" panose="020B0400000000000000" pitchFamily="50" charset="-128"/>
                <a:cs typeface="Source Han Sans JP Medium"/>
                <a:sym typeface="Source Han Sans JP Medium"/>
              </a:rPr>
              <a:t>高齢者等の生活と健康に関する調査報告</a:t>
            </a:r>
            <a:endParaRPr lang="ja-JP" altLang="en-US" sz="3200" b="1" spc="-300" dirty="0">
              <a:gradFill>
                <a:gsLst>
                  <a:gs pos="0">
                    <a:srgbClr val="144DA0">
                      <a:shade val="30000"/>
                      <a:satMod val="115000"/>
                    </a:srgbClr>
                  </a:gs>
                  <a:gs pos="50000">
                    <a:srgbClr val="144DA0">
                      <a:shade val="67500"/>
                      <a:satMod val="115000"/>
                    </a:srgbClr>
                  </a:gs>
                  <a:gs pos="100000">
                    <a:srgbClr val="144DA0">
                      <a:shade val="100000"/>
                      <a:satMod val="115000"/>
                    </a:srgbClr>
                  </a:gs>
                </a:gsLst>
                <a:path path="circle">
                  <a:fillToRect l="50000" t="50000" r="50000" b="50000"/>
                </a:path>
              </a:gradFill>
              <a:latin typeface="BIZ UDPゴシック" panose="020B0400000000000000" pitchFamily="50" charset="-128"/>
              <a:ea typeface="BIZ UDPゴシック" panose="020B0400000000000000" pitchFamily="50" charset="-128"/>
            </a:endParaRPr>
          </a:p>
        </p:txBody>
      </p:sp>
      <p:grpSp>
        <p:nvGrpSpPr>
          <p:cNvPr id="7" name="Group 8">
            <a:extLst>
              <a:ext uri="{FF2B5EF4-FFF2-40B4-BE49-F238E27FC236}">
                <a16:creationId xmlns:a16="http://schemas.microsoft.com/office/drawing/2014/main" id="{5163BB01-3892-5F0A-8874-DB758886F64F}"/>
              </a:ext>
            </a:extLst>
          </p:cNvPr>
          <p:cNvGrpSpPr/>
          <p:nvPr/>
        </p:nvGrpSpPr>
        <p:grpSpPr>
          <a:xfrm>
            <a:off x="355573" y="1099126"/>
            <a:ext cx="11236679" cy="50560"/>
            <a:chOff x="0" y="0"/>
            <a:chExt cx="4274726" cy="20069"/>
          </a:xfrm>
        </p:grpSpPr>
        <p:sp>
          <p:nvSpPr>
            <p:cNvPr id="9" name="Freeform 9">
              <a:extLst>
                <a:ext uri="{FF2B5EF4-FFF2-40B4-BE49-F238E27FC236}">
                  <a16:creationId xmlns:a16="http://schemas.microsoft.com/office/drawing/2014/main" id="{48A0CD20-11C6-409F-FF14-7254CDCDFFF7}"/>
                </a:ext>
              </a:extLst>
            </p:cNvPr>
            <p:cNvSpPr/>
            <p:nvPr/>
          </p:nvSpPr>
          <p:spPr>
            <a:xfrm>
              <a:off x="0" y="0"/>
              <a:ext cx="4274726" cy="20069"/>
            </a:xfrm>
            <a:custGeom>
              <a:avLst/>
              <a:gdLst/>
              <a:ahLst/>
              <a:cxnLst/>
              <a:rect l="l" t="t" r="r" b="b"/>
              <a:pathLst>
                <a:path w="4274726" h="20069">
                  <a:moveTo>
                    <a:pt x="10035" y="0"/>
                  </a:moveTo>
                  <a:lnTo>
                    <a:pt x="4264691" y="0"/>
                  </a:lnTo>
                  <a:cubicBezTo>
                    <a:pt x="4267353" y="0"/>
                    <a:pt x="4269905" y="1057"/>
                    <a:pt x="4271787" y="2939"/>
                  </a:cubicBezTo>
                  <a:cubicBezTo>
                    <a:pt x="4273669" y="4821"/>
                    <a:pt x="4274726" y="7373"/>
                    <a:pt x="4274726" y="10035"/>
                  </a:cubicBezTo>
                  <a:lnTo>
                    <a:pt x="4274726" y="10035"/>
                  </a:lnTo>
                  <a:cubicBezTo>
                    <a:pt x="4274726" y="12696"/>
                    <a:pt x="4273669" y="15248"/>
                    <a:pt x="4271787" y="17130"/>
                  </a:cubicBezTo>
                  <a:cubicBezTo>
                    <a:pt x="4269905" y="19012"/>
                    <a:pt x="4267353" y="20069"/>
                    <a:pt x="4264691" y="20069"/>
                  </a:cubicBezTo>
                  <a:lnTo>
                    <a:pt x="10035" y="20069"/>
                  </a:lnTo>
                  <a:cubicBezTo>
                    <a:pt x="7373" y="20069"/>
                    <a:pt x="4821" y="19012"/>
                    <a:pt x="2939" y="17130"/>
                  </a:cubicBezTo>
                  <a:cubicBezTo>
                    <a:pt x="1057" y="15248"/>
                    <a:pt x="0" y="12696"/>
                    <a:pt x="0" y="10035"/>
                  </a:cubicBezTo>
                  <a:lnTo>
                    <a:pt x="0" y="10035"/>
                  </a:lnTo>
                  <a:cubicBezTo>
                    <a:pt x="0" y="7373"/>
                    <a:pt x="1057" y="4821"/>
                    <a:pt x="2939" y="2939"/>
                  </a:cubicBezTo>
                  <a:cubicBezTo>
                    <a:pt x="4821" y="1057"/>
                    <a:pt x="7373" y="0"/>
                    <a:pt x="10035" y="0"/>
                  </a:cubicBezTo>
                  <a:close/>
                </a:path>
              </a:pathLst>
            </a:custGeom>
            <a:solidFill>
              <a:srgbClr val="144DA0"/>
            </a:solidFill>
          </p:spPr>
          <p:txBody>
            <a:bodyPr/>
            <a:lstStyle/>
            <a:p>
              <a:endParaRPr lang="ja-JP" altLang="en-US"/>
            </a:p>
          </p:txBody>
        </p:sp>
        <p:sp>
          <p:nvSpPr>
            <p:cNvPr id="10" name="TextBox 10">
              <a:extLst>
                <a:ext uri="{FF2B5EF4-FFF2-40B4-BE49-F238E27FC236}">
                  <a16:creationId xmlns:a16="http://schemas.microsoft.com/office/drawing/2014/main" id="{F25B2E30-9415-E460-9B40-B6834D8DFA4A}"/>
                </a:ext>
              </a:extLst>
            </p:cNvPr>
            <p:cNvSpPr txBox="1"/>
            <p:nvPr/>
          </p:nvSpPr>
          <p:spPr>
            <a:xfrm>
              <a:off x="0" y="-28575"/>
              <a:ext cx="4274726" cy="48644"/>
            </a:xfrm>
            <a:prstGeom prst="rect">
              <a:avLst/>
            </a:prstGeom>
          </p:spPr>
          <p:txBody>
            <a:bodyPr lIns="50800" tIns="50800" rIns="50800" bIns="50800" rtlCol="0" anchor="ctr"/>
            <a:lstStyle/>
            <a:p>
              <a:pPr algn="ctr">
                <a:lnSpc>
                  <a:spcPts val="2239"/>
                </a:lnSpc>
              </a:pPr>
              <a:endParaRPr/>
            </a:p>
          </p:txBody>
        </p:sp>
      </p:grpSp>
      <p:grpSp>
        <p:nvGrpSpPr>
          <p:cNvPr id="15" name="Group 2">
            <a:extLst>
              <a:ext uri="{FF2B5EF4-FFF2-40B4-BE49-F238E27FC236}">
                <a16:creationId xmlns:a16="http://schemas.microsoft.com/office/drawing/2014/main" id="{F0B14E09-1FE4-489C-9673-60D4DFE1E5A7}"/>
              </a:ext>
            </a:extLst>
          </p:cNvPr>
          <p:cNvGrpSpPr/>
          <p:nvPr/>
        </p:nvGrpSpPr>
        <p:grpSpPr>
          <a:xfrm>
            <a:off x="11947826" y="-189000"/>
            <a:ext cx="612000" cy="7236000"/>
            <a:chOff x="0" y="0"/>
            <a:chExt cx="203606" cy="2804648"/>
          </a:xfrm>
        </p:grpSpPr>
        <p:sp>
          <p:nvSpPr>
            <p:cNvPr id="16" name="Freeform 3">
              <a:extLst>
                <a:ext uri="{FF2B5EF4-FFF2-40B4-BE49-F238E27FC236}">
                  <a16:creationId xmlns:a16="http://schemas.microsoft.com/office/drawing/2014/main" id="{E9485B9D-0E55-36B7-7B82-994B1879AA3F}"/>
                </a:ext>
              </a:extLst>
            </p:cNvPr>
            <p:cNvSpPr/>
            <p:nvPr/>
          </p:nvSpPr>
          <p:spPr>
            <a:xfrm>
              <a:off x="0" y="0"/>
              <a:ext cx="203606" cy="2804648"/>
            </a:xfrm>
            <a:custGeom>
              <a:avLst/>
              <a:gdLst/>
              <a:ahLst/>
              <a:cxnLst/>
              <a:rect l="l" t="t" r="r" b="b"/>
              <a:pathLst>
                <a:path w="203606" h="2804648">
                  <a:moveTo>
                    <a:pt x="101803" y="0"/>
                  </a:moveTo>
                  <a:lnTo>
                    <a:pt x="101803" y="0"/>
                  </a:lnTo>
                  <a:cubicBezTo>
                    <a:pt x="158028" y="0"/>
                    <a:pt x="203606" y="45579"/>
                    <a:pt x="203606" y="101803"/>
                  </a:cubicBezTo>
                  <a:lnTo>
                    <a:pt x="203606" y="2702845"/>
                  </a:lnTo>
                  <a:cubicBezTo>
                    <a:pt x="203606" y="2729844"/>
                    <a:pt x="192881" y="2755738"/>
                    <a:pt x="173789" y="2774830"/>
                  </a:cubicBezTo>
                  <a:cubicBezTo>
                    <a:pt x="154697" y="2793922"/>
                    <a:pt x="128803" y="2804648"/>
                    <a:pt x="101803" y="2804648"/>
                  </a:cubicBezTo>
                  <a:lnTo>
                    <a:pt x="101803" y="2804648"/>
                  </a:lnTo>
                  <a:cubicBezTo>
                    <a:pt x="74803" y="2804648"/>
                    <a:pt x="48909" y="2793922"/>
                    <a:pt x="29817" y="2774830"/>
                  </a:cubicBezTo>
                  <a:cubicBezTo>
                    <a:pt x="10726" y="2755738"/>
                    <a:pt x="0" y="2729844"/>
                    <a:pt x="0" y="2702845"/>
                  </a:cubicBezTo>
                  <a:lnTo>
                    <a:pt x="0" y="101803"/>
                  </a:lnTo>
                  <a:cubicBezTo>
                    <a:pt x="0" y="74803"/>
                    <a:pt x="10726" y="48909"/>
                    <a:pt x="29817" y="29817"/>
                  </a:cubicBezTo>
                  <a:cubicBezTo>
                    <a:pt x="48909" y="10726"/>
                    <a:pt x="74803" y="0"/>
                    <a:pt x="101803" y="0"/>
                  </a:cubicBezTo>
                  <a:close/>
                </a:path>
              </a:pathLst>
            </a:custGeom>
            <a:gradFill rotWithShape="1">
              <a:gsLst>
                <a:gs pos="0">
                  <a:srgbClr val="95B4E1">
                    <a:alpha val="100000"/>
                  </a:srgbClr>
                </a:gs>
                <a:gs pos="100000">
                  <a:srgbClr val="144DA0">
                    <a:alpha val="100000"/>
                  </a:srgbClr>
                </a:gs>
              </a:gsLst>
              <a:lin ang="5400000"/>
            </a:gradFill>
          </p:spPr>
          <p:txBody>
            <a:bodyPr/>
            <a:lstStyle/>
            <a:p>
              <a:endParaRPr lang="ja-JP" altLang="en-US"/>
            </a:p>
          </p:txBody>
        </p:sp>
        <p:sp>
          <p:nvSpPr>
            <p:cNvPr id="18" name="TextBox 4">
              <a:extLst>
                <a:ext uri="{FF2B5EF4-FFF2-40B4-BE49-F238E27FC236}">
                  <a16:creationId xmlns:a16="http://schemas.microsoft.com/office/drawing/2014/main" id="{0F5415B6-5BB0-3F1C-A43C-E76B341C4667}"/>
                </a:ext>
              </a:extLst>
            </p:cNvPr>
            <p:cNvSpPr txBox="1"/>
            <p:nvPr/>
          </p:nvSpPr>
          <p:spPr>
            <a:xfrm>
              <a:off x="0" y="-28575"/>
              <a:ext cx="203606" cy="2833223"/>
            </a:xfrm>
            <a:prstGeom prst="rect">
              <a:avLst/>
            </a:prstGeom>
          </p:spPr>
          <p:txBody>
            <a:bodyPr lIns="50800" tIns="50800" rIns="50800" bIns="50800" rtlCol="0" anchor="ctr"/>
            <a:lstStyle/>
            <a:p>
              <a:pPr algn="ctr">
                <a:lnSpc>
                  <a:spcPts val="2239"/>
                </a:lnSpc>
              </a:pPr>
              <a:endParaRPr/>
            </a:p>
          </p:txBody>
        </p:sp>
      </p:grpSp>
      <p:sp>
        <p:nvSpPr>
          <p:cNvPr id="20" name="スライド番号プレースホルダー 2">
            <a:extLst>
              <a:ext uri="{FF2B5EF4-FFF2-40B4-BE49-F238E27FC236}">
                <a16:creationId xmlns:a16="http://schemas.microsoft.com/office/drawing/2014/main" id="{8E8E5EAD-5EE2-C255-A8F7-7BE962726492}"/>
              </a:ext>
            </a:extLst>
          </p:cNvPr>
          <p:cNvSpPr txBox="1">
            <a:spLocks/>
          </p:cNvSpPr>
          <p:nvPr/>
        </p:nvSpPr>
        <p:spPr>
          <a:xfrm>
            <a:off x="11058318" y="6235531"/>
            <a:ext cx="7560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fld id="{F664AAB1-4DB8-4BE3-94AB-6C36B07158C8}" type="slidenum">
              <a:rPr lang="ja-JP" altLang="en-US" sz="2400" smtClean="0">
                <a:solidFill>
                  <a:schemeClr val="tx1"/>
                </a:solidFill>
                <a:latin typeface="Arial Black" panose="020B0A04020102020204" pitchFamily="34" charset="0"/>
              </a:rPr>
              <a:pPr algn="ctr"/>
              <a:t>20</a:t>
            </a:fld>
            <a:endParaRPr lang="ja-JP" altLang="en-US" sz="2400" dirty="0">
              <a:solidFill>
                <a:schemeClr val="tx1"/>
              </a:solidFill>
              <a:latin typeface="Arial Black" panose="020B0A04020102020204" pitchFamily="34" charset="0"/>
            </a:endParaRPr>
          </a:p>
        </p:txBody>
      </p:sp>
      <p:grpSp>
        <p:nvGrpSpPr>
          <p:cNvPr id="21" name="Group 15">
            <a:extLst>
              <a:ext uri="{FF2B5EF4-FFF2-40B4-BE49-F238E27FC236}">
                <a16:creationId xmlns:a16="http://schemas.microsoft.com/office/drawing/2014/main" id="{0FD4AF31-BB95-C822-9ADC-1CB73BE99E1A}"/>
              </a:ext>
            </a:extLst>
          </p:cNvPr>
          <p:cNvGrpSpPr/>
          <p:nvPr/>
        </p:nvGrpSpPr>
        <p:grpSpPr>
          <a:xfrm>
            <a:off x="375065" y="6432608"/>
            <a:ext cx="10769156" cy="50560"/>
            <a:chOff x="0" y="0"/>
            <a:chExt cx="4274726" cy="20069"/>
          </a:xfrm>
        </p:grpSpPr>
        <p:sp>
          <p:nvSpPr>
            <p:cNvPr id="22" name="Freeform 16">
              <a:extLst>
                <a:ext uri="{FF2B5EF4-FFF2-40B4-BE49-F238E27FC236}">
                  <a16:creationId xmlns:a16="http://schemas.microsoft.com/office/drawing/2014/main" id="{A7E276E7-2563-F629-9B86-949EA9EB9BD4}"/>
                </a:ext>
              </a:extLst>
            </p:cNvPr>
            <p:cNvSpPr/>
            <p:nvPr/>
          </p:nvSpPr>
          <p:spPr>
            <a:xfrm>
              <a:off x="0" y="0"/>
              <a:ext cx="4274726" cy="20069"/>
            </a:xfrm>
            <a:custGeom>
              <a:avLst/>
              <a:gdLst/>
              <a:ahLst/>
              <a:cxnLst/>
              <a:rect l="l" t="t" r="r" b="b"/>
              <a:pathLst>
                <a:path w="4274726" h="20069">
                  <a:moveTo>
                    <a:pt x="10035" y="0"/>
                  </a:moveTo>
                  <a:lnTo>
                    <a:pt x="4264691" y="0"/>
                  </a:lnTo>
                  <a:cubicBezTo>
                    <a:pt x="4267353" y="0"/>
                    <a:pt x="4269905" y="1057"/>
                    <a:pt x="4271787" y="2939"/>
                  </a:cubicBezTo>
                  <a:cubicBezTo>
                    <a:pt x="4273669" y="4821"/>
                    <a:pt x="4274726" y="7373"/>
                    <a:pt x="4274726" y="10035"/>
                  </a:cubicBezTo>
                  <a:lnTo>
                    <a:pt x="4274726" y="10035"/>
                  </a:lnTo>
                  <a:cubicBezTo>
                    <a:pt x="4274726" y="12696"/>
                    <a:pt x="4273669" y="15248"/>
                    <a:pt x="4271787" y="17130"/>
                  </a:cubicBezTo>
                  <a:cubicBezTo>
                    <a:pt x="4269905" y="19012"/>
                    <a:pt x="4267353" y="20069"/>
                    <a:pt x="4264691" y="20069"/>
                  </a:cubicBezTo>
                  <a:lnTo>
                    <a:pt x="10035" y="20069"/>
                  </a:lnTo>
                  <a:cubicBezTo>
                    <a:pt x="7373" y="20069"/>
                    <a:pt x="4821" y="19012"/>
                    <a:pt x="2939" y="17130"/>
                  </a:cubicBezTo>
                  <a:cubicBezTo>
                    <a:pt x="1057" y="15248"/>
                    <a:pt x="0" y="12696"/>
                    <a:pt x="0" y="10035"/>
                  </a:cubicBezTo>
                  <a:lnTo>
                    <a:pt x="0" y="10035"/>
                  </a:lnTo>
                  <a:cubicBezTo>
                    <a:pt x="0" y="7373"/>
                    <a:pt x="1057" y="4821"/>
                    <a:pt x="2939" y="2939"/>
                  </a:cubicBezTo>
                  <a:cubicBezTo>
                    <a:pt x="4821" y="1057"/>
                    <a:pt x="7373" y="0"/>
                    <a:pt x="10035" y="0"/>
                  </a:cubicBezTo>
                  <a:close/>
                </a:path>
              </a:pathLst>
            </a:custGeom>
            <a:solidFill>
              <a:srgbClr val="03214E"/>
            </a:solidFill>
          </p:spPr>
          <p:txBody>
            <a:bodyPr/>
            <a:lstStyle/>
            <a:p>
              <a:endParaRPr lang="ja-JP" altLang="en-US"/>
            </a:p>
          </p:txBody>
        </p:sp>
        <p:sp>
          <p:nvSpPr>
            <p:cNvPr id="23" name="TextBox 17">
              <a:extLst>
                <a:ext uri="{FF2B5EF4-FFF2-40B4-BE49-F238E27FC236}">
                  <a16:creationId xmlns:a16="http://schemas.microsoft.com/office/drawing/2014/main" id="{52DF8114-8EC4-3E79-905D-237F76C75BE9}"/>
                </a:ext>
              </a:extLst>
            </p:cNvPr>
            <p:cNvSpPr txBox="1"/>
            <p:nvPr/>
          </p:nvSpPr>
          <p:spPr>
            <a:xfrm>
              <a:off x="0" y="-28575"/>
              <a:ext cx="4274726" cy="48644"/>
            </a:xfrm>
            <a:prstGeom prst="rect">
              <a:avLst/>
            </a:prstGeom>
          </p:spPr>
          <p:txBody>
            <a:bodyPr lIns="50800" tIns="50800" rIns="50800" bIns="50800" rtlCol="0" anchor="ctr"/>
            <a:lstStyle/>
            <a:p>
              <a:pPr algn="ctr">
                <a:lnSpc>
                  <a:spcPts val="2239"/>
                </a:lnSpc>
              </a:pPr>
              <a:endParaRPr/>
            </a:p>
          </p:txBody>
        </p:sp>
      </p:grpSp>
      <p:sp>
        <p:nvSpPr>
          <p:cNvPr id="3" name="Freeform 3">
            <a:extLst>
              <a:ext uri="{FF2B5EF4-FFF2-40B4-BE49-F238E27FC236}">
                <a16:creationId xmlns:a16="http://schemas.microsoft.com/office/drawing/2014/main" id="{AEA646D4-893F-AB84-E622-286132A7E778}"/>
              </a:ext>
            </a:extLst>
          </p:cNvPr>
          <p:cNvSpPr/>
          <p:nvPr/>
        </p:nvSpPr>
        <p:spPr>
          <a:xfrm>
            <a:off x="-420300" y="-189000"/>
            <a:ext cx="612000" cy="7236000"/>
          </a:xfrm>
          <a:custGeom>
            <a:avLst/>
            <a:gdLst/>
            <a:ahLst/>
            <a:cxnLst/>
            <a:rect l="l" t="t" r="r" b="b"/>
            <a:pathLst>
              <a:path w="203606" h="2804648">
                <a:moveTo>
                  <a:pt x="101803" y="0"/>
                </a:moveTo>
                <a:lnTo>
                  <a:pt x="101803" y="0"/>
                </a:lnTo>
                <a:cubicBezTo>
                  <a:pt x="158028" y="0"/>
                  <a:pt x="203606" y="45579"/>
                  <a:pt x="203606" y="101803"/>
                </a:cubicBezTo>
                <a:lnTo>
                  <a:pt x="203606" y="2702845"/>
                </a:lnTo>
                <a:cubicBezTo>
                  <a:pt x="203606" y="2729844"/>
                  <a:pt x="192881" y="2755738"/>
                  <a:pt x="173789" y="2774830"/>
                </a:cubicBezTo>
                <a:cubicBezTo>
                  <a:pt x="154697" y="2793922"/>
                  <a:pt x="128803" y="2804648"/>
                  <a:pt x="101803" y="2804648"/>
                </a:cubicBezTo>
                <a:lnTo>
                  <a:pt x="101803" y="2804648"/>
                </a:lnTo>
                <a:cubicBezTo>
                  <a:pt x="74803" y="2804648"/>
                  <a:pt x="48909" y="2793922"/>
                  <a:pt x="29817" y="2774830"/>
                </a:cubicBezTo>
                <a:cubicBezTo>
                  <a:pt x="10726" y="2755738"/>
                  <a:pt x="0" y="2729844"/>
                  <a:pt x="0" y="2702845"/>
                </a:cubicBezTo>
                <a:lnTo>
                  <a:pt x="0" y="101803"/>
                </a:lnTo>
                <a:cubicBezTo>
                  <a:pt x="0" y="74803"/>
                  <a:pt x="10726" y="48909"/>
                  <a:pt x="29817" y="29817"/>
                </a:cubicBezTo>
                <a:cubicBezTo>
                  <a:pt x="48909" y="10726"/>
                  <a:pt x="74803" y="0"/>
                  <a:pt x="101803" y="0"/>
                </a:cubicBezTo>
                <a:close/>
              </a:path>
            </a:pathLst>
          </a:custGeom>
          <a:gradFill rotWithShape="1">
            <a:gsLst>
              <a:gs pos="0">
                <a:srgbClr val="95B4E1">
                  <a:alpha val="100000"/>
                </a:srgbClr>
              </a:gs>
              <a:gs pos="100000">
                <a:srgbClr val="144DA0">
                  <a:alpha val="100000"/>
                </a:srgbClr>
              </a:gs>
            </a:gsLst>
            <a:lin ang="5400000"/>
          </a:gradFill>
        </p:spPr>
        <p:txBody>
          <a:bodyPr/>
          <a:lstStyle/>
          <a:p>
            <a:endParaRPr lang="ja-JP" altLang="en-US"/>
          </a:p>
        </p:txBody>
      </p:sp>
      <p:sp>
        <p:nvSpPr>
          <p:cNvPr id="6" name="サブタイトル 2">
            <a:extLst>
              <a:ext uri="{FF2B5EF4-FFF2-40B4-BE49-F238E27FC236}">
                <a16:creationId xmlns:a16="http://schemas.microsoft.com/office/drawing/2014/main" id="{ECC82E95-891C-DD03-7D47-C8FC403A81FD}"/>
              </a:ext>
            </a:extLst>
          </p:cNvPr>
          <p:cNvSpPr txBox="1">
            <a:spLocks/>
          </p:cNvSpPr>
          <p:nvPr/>
        </p:nvSpPr>
        <p:spPr>
          <a:xfrm>
            <a:off x="476442" y="432327"/>
            <a:ext cx="10655929" cy="720000"/>
          </a:xfrm>
          <a:prstGeom prst="rect">
            <a:avLst/>
          </a:prstGeom>
          <a:ln>
            <a:noFill/>
          </a:ln>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ts val="2500"/>
              </a:lnSpc>
              <a:buNone/>
            </a:pPr>
            <a:r>
              <a:rPr lang="ja-JP" altLang="en-US" sz="3200" b="1" spc="-300" dirty="0">
                <a:gradFill>
                  <a:gsLst>
                    <a:gs pos="0">
                      <a:srgbClr val="144DA0">
                        <a:shade val="30000"/>
                        <a:satMod val="115000"/>
                      </a:srgbClr>
                    </a:gs>
                    <a:gs pos="50000">
                      <a:srgbClr val="144DA0">
                        <a:shade val="67500"/>
                        <a:satMod val="115000"/>
                      </a:srgbClr>
                    </a:gs>
                    <a:gs pos="100000">
                      <a:srgbClr val="144DA0">
                        <a:shade val="100000"/>
                        <a:satMod val="115000"/>
                      </a:srgbClr>
                    </a:gs>
                  </a:gsLst>
                  <a:path path="circle">
                    <a:fillToRect l="50000" t="50000" r="50000" b="50000"/>
                  </a:path>
                </a:gradFill>
                <a:latin typeface="BIZ UDPゴシック" panose="020B0400000000000000" pitchFamily="50" charset="-128"/>
                <a:ea typeface="BIZ UDPゴシック" panose="020B0400000000000000" pitchFamily="50" charset="-128"/>
              </a:rPr>
              <a:t>高齢者等の生活と健康に関する調査報告</a:t>
            </a:r>
          </a:p>
        </p:txBody>
      </p:sp>
      <p:graphicFrame>
        <p:nvGraphicFramePr>
          <p:cNvPr id="8" name="図表 7">
            <a:extLst>
              <a:ext uri="{FF2B5EF4-FFF2-40B4-BE49-F238E27FC236}">
                <a16:creationId xmlns:a16="http://schemas.microsoft.com/office/drawing/2014/main" id="{D01C54EC-9B1C-510B-F91C-5B221D3835B1}"/>
              </a:ext>
            </a:extLst>
          </p:cNvPr>
          <p:cNvGraphicFramePr/>
          <p:nvPr>
            <p:extLst>
              <p:ext uri="{D42A27DB-BD31-4B8C-83A1-F6EECF244321}">
                <p14:modId xmlns:p14="http://schemas.microsoft.com/office/powerpoint/2010/main" val="1239810587"/>
              </p:ext>
            </p:extLst>
          </p:nvPr>
        </p:nvGraphicFramePr>
        <p:xfrm>
          <a:off x="1007155" y="1755988"/>
          <a:ext cx="9820416" cy="464515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テキスト ボックス 3">
            <a:extLst>
              <a:ext uri="{FF2B5EF4-FFF2-40B4-BE49-F238E27FC236}">
                <a16:creationId xmlns:a16="http://schemas.microsoft.com/office/drawing/2014/main" id="{99306B81-C62F-459E-206B-4713D3A1219D}"/>
              </a:ext>
            </a:extLst>
          </p:cNvPr>
          <p:cNvSpPr txBox="1"/>
          <p:nvPr/>
        </p:nvSpPr>
        <p:spPr>
          <a:xfrm>
            <a:off x="1364429" y="2270771"/>
            <a:ext cx="540533" cy="769441"/>
          </a:xfrm>
          <a:prstGeom prst="rect">
            <a:avLst/>
          </a:prstGeom>
          <a:noFill/>
        </p:spPr>
        <p:txBody>
          <a:bodyPr wrap="none" rtlCol="0">
            <a:spAutoFit/>
          </a:bodyPr>
          <a:lstStyle/>
          <a:p>
            <a:r>
              <a:rPr kumimoji="1" lang="en-US" altLang="ja-JP" sz="4400" dirty="0">
                <a:solidFill>
                  <a:srgbClr val="4F81BD"/>
                </a:solidFill>
                <a:latin typeface="BIZ UDPゴシック" panose="020B0400000000000000" pitchFamily="50" charset="-128"/>
                <a:ea typeface="BIZ UDPゴシック" panose="020B0400000000000000" pitchFamily="50" charset="-128"/>
              </a:rPr>
              <a:t>1</a:t>
            </a:r>
            <a:endParaRPr kumimoji="1" lang="ja-JP" altLang="en-US" sz="4400" dirty="0">
              <a:solidFill>
                <a:srgbClr val="4F81BD"/>
              </a:solidFill>
              <a:latin typeface="BIZ UDPゴシック" panose="020B0400000000000000" pitchFamily="50" charset="-128"/>
              <a:ea typeface="BIZ UDPゴシック" panose="020B0400000000000000" pitchFamily="50" charset="-128"/>
            </a:endParaRPr>
          </a:p>
        </p:txBody>
      </p:sp>
      <p:sp>
        <p:nvSpPr>
          <p:cNvPr id="11" name="テキスト ボックス 10">
            <a:extLst>
              <a:ext uri="{FF2B5EF4-FFF2-40B4-BE49-F238E27FC236}">
                <a16:creationId xmlns:a16="http://schemas.microsoft.com/office/drawing/2014/main" id="{B3F4F5C7-60DA-C705-4915-CA59AC671EC0}"/>
              </a:ext>
            </a:extLst>
          </p:cNvPr>
          <p:cNvSpPr txBox="1"/>
          <p:nvPr/>
        </p:nvSpPr>
        <p:spPr>
          <a:xfrm>
            <a:off x="1681885" y="3670516"/>
            <a:ext cx="612668" cy="769441"/>
          </a:xfrm>
          <a:prstGeom prst="rect">
            <a:avLst/>
          </a:prstGeom>
          <a:noFill/>
        </p:spPr>
        <p:txBody>
          <a:bodyPr wrap="none" rtlCol="0">
            <a:spAutoFit/>
          </a:bodyPr>
          <a:lstStyle/>
          <a:p>
            <a:r>
              <a:rPr lang="ja-JP" altLang="en-US" sz="4400" dirty="0">
                <a:solidFill>
                  <a:srgbClr val="4F81BD"/>
                </a:solidFill>
                <a:latin typeface="BIZ UDPゴシック" panose="020B0400000000000000" pitchFamily="50" charset="-128"/>
                <a:ea typeface="BIZ UDPゴシック" panose="020B0400000000000000" pitchFamily="50" charset="-128"/>
              </a:rPr>
              <a:t>２</a:t>
            </a:r>
            <a:endParaRPr kumimoji="1" lang="ja-JP" altLang="en-US" sz="4400" dirty="0">
              <a:solidFill>
                <a:srgbClr val="4F81BD"/>
              </a:solidFill>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AE750397-E96B-D455-B4DF-5661A27BB0A6}"/>
              </a:ext>
            </a:extLst>
          </p:cNvPr>
          <p:cNvSpPr txBox="1"/>
          <p:nvPr/>
        </p:nvSpPr>
        <p:spPr>
          <a:xfrm>
            <a:off x="1340926" y="5079337"/>
            <a:ext cx="612668" cy="769441"/>
          </a:xfrm>
          <a:prstGeom prst="rect">
            <a:avLst/>
          </a:prstGeom>
          <a:noFill/>
        </p:spPr>
        <p:txBody>
          <a:bodyPr wrap="none" rtlCol="0">
            <a:spAutoFit/>
          </a:bodyPr>
          <a:lstStyle/>
          <a:p>
            <a:r>
              <a:rPr kumimoji="1" lang="ja-JP" altLang="en-US" sz="4400" dirty="0">
                <a:solidFill>
                  <a:srgbClr val="4F81BD"/>
                </a:solidFill>
                <a:latin typeface="BIZ UDPゴシック" panose="020B0400000000000000" pitchFamily="50" charset="-128"/>
                <a:ea typeface="BIZ UDPゴシック" panose="020B0400000000000000" pitchFamily="50" charset="-128"/>
              </a:rPr>
              <a:t>３</a:t>
            </a:r>
          </a:p>
        </p:txBody>
      </p:sp>
    </p:spTree>
    <p:extLst>
      <p:ext uri="{BB962C8B-B14F-4D97-AF65-F5344CB8AC3E}">
        <p14:creationId xmlns:p14="http://schemas.microsoft.com/office/powerpoint/2010/main" val="35972768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59BD2F-0333-C7CA-107B-45344AB4007B}"/>
            </a:ext>
          </a:extLst>
        </p:cNvPr>
        <p:cNvGrpSpPr/>
        <p:nvPr/>
      </p:nvGrpSpPr>
      <p:grpSpPr>
        <a:xfrm>
          <a:off x="0" y="0"/>
          <a:ext cx="0" cy="0"/>
          <a:chOff x="0" y="0"/>
          <a:chExt cx="0" cy="0"/>
        </a:xfrm>
      </p:grpSpPr>
      <p:sp>
        <p:nvSpPr>
          <p:cNvPr id="2" name="正方形/長方形 1">
            <a:extLst>
              <a:ext uri="{FF2B5EF4-FFF2-40B4-BE49-F238E27FC236}">
                <a16:creationId xmlns:a16="http://schemas.microsoft.com/office/drawing/2014/main" id="{E7C79E08-07CA-C240-08C6-B368A944B075}"/>
              </a:ext>
            </a:extLst>
          </p:cNvPr>
          <p:cNvSpPr/>
          <p:nvPr/>
        </p:nvSpPr>
        <p:spPr>
          <a:xfrm>
            <a:off x="917079" y="1282831"/>
            <a:ext cx="2954655" cy="461665"/>
          </a:xfrm>
          <a:prstGeom prst="rect">
            <a:avLst/>
          </a:prstGeom>
          <a:noFill/>
        </p:spPr>
        <p:txBody>
          <a:bodyPr wrap="none" lIns="91440" tIns="45720" rIns="91440" bIns="45720">
            <a:spAutoFit/>
          </a:bodyPr>
          <a:lstStyle/>
          <a:p>
            <a:r>
              <a:rPr lang="ja-JP" altLang="en-US" sz="2400" b="1" u="sng" dirty="0">
                <a:ln w="0"/>
                <a:solidFill>
                  <a:srgbClr val="144DA0"/>
                </a:solidFill>
                <a:latin typeface="BIZ UDゴシック" panose="020B0400000000000000" pitchFamily="49" charset="-128"/>
                <a:ea typeface="BIZ UDゴシック" panose="020B0400000000000000" pitchFamily="49" charset="-128"/>
                <a:cs typeface="Flatory Sans SemiCondensed Bold" panose="020B0600070205080204" charset="-34"/>
              </a:rPr>
              <a:t>外出頻度は回復傾向</a:t>
            </a:r>
            <a:endParaRPr lang="en-US" altLang="ja-JP" sz="2400" b="1" u="sng" dirty="0">
              <a:ln w="0"/>
              <a:solidFill>
                <a:srgbClr val="144DA0"/>
              </a:solidFill>
              <a:latin typeface="BIZ UDゴシック" panose="020B0400000000000000" pitchFamily="49" charset="-128"/>
              <a:ea typeface="BIZ UDゴシック" panose="020B0400000000000000" pitchFamily="49" charset="-128"/>
              <a:cs typeface="Flatory Sans SemiCondensed Bold" panose="020B0600070205080204" charset="-34"/>
            </a:endParaRPr>
          </a:p>
        </p:txBody>
      </p:sp>
      <p:sp>
        <p:nvSpPr>
          <p:cNvPr id="8" name="四角形吹き出し 7">
            <a:extLst>
              <a:ext uri="{FF2B5EF4-FFF2-40B4-BE49-F238E27FC236}">
                <a16:creationId xmlns:a16="http://schemas.microsoft.com/office/drawing/2014/main" id="{94376511-4AC0-9D31-D45D-0BEBB6567D5F}"/>
              </a:ext>
            </a:extLst>
          </p:cNvPr>
          <p:cNvSpPr/>
          <p:nvPr/>
        </p:nvSpPr>
        <p:spPr>
          <a:xfrm>
            <a:off x="725376" y="1480908"/>
            <a:ext cx="10497071" cy="878129"/>
          </a:xfrm>
          <a:prstGeom prst="wedgeRectCallout">
            <a:avLst>
              <a:gd name="adj1" fmla="val 19677"/>
              <a:gd name="adj2" fmla="val 109330"/>
            </a:avLst>
          </a:prstGeom>
          <a:noFill/>
          <a:ln>
            <a:noFill/>
          </a:ln>
        </p:spPr>
        <p:style>
          <a:lnRef idx="2">
            <a:schemeClr val="accent6"/>
          </a:lnRef>
          <a:fillRef idx="1">
            <a:schemeClr val="lt1"/>
          </a:fillRef>
          <a:effectRef idx="0">
            <a:schemeClr val="accent6"/>
          </a:effectRef>
          <a:fontRef idx="minor">
            <a:schemeClr val="dk1"/>
          </a:fontRef>
        </p:style>
        <p:txBody>
          <a:bodyPr rtlCol="0" anchor="t"/>
          <a:lstStyle/>
          <a:p>
            <a:endParaRPr lang="ja-JP" altLang="ja-JP" sz="1600" dirty="0">
              <a:latin typeface="Source Han Sans JP Bold" panose="020B0600070205080204" charset="-128"/>
              <a:ea typeface="Source Han Sans JP Bold" panose="020B0600070205080204" charset="-128"/>
            </a:endParaRPr>
          </a:p>
        </p:txBody>
      </p:sp>
      <p:grpSp>
        <p:nvGrpSpPr>
          <p:cNvPr id="7" name="Group 8">
            <a:extLst>
              <a:ext uri="{FF2B5EF4-FFF2-40B4-BE49-F238E27FC236}">
                <a16:creationId xmlns:a16="http://schemas.microsoft.com/office/drawing/2014/main" id="{5163BB01-3892-5F0A-8874-DB758886F64F}"/>
              </a:ext>
            </a:extLst>
          </p:cNvPr>
          <p:cNvGrpSpPr/>
          <p:nvPr/>
        </p:nvGrpSpPr>
        <p:grpSpPr>
          <a:xfrm>
            <a:off x="355573" y="1099126"/>
            <a:ext cx="11236679" cy="50560"/>
            <a:chOff x="0" y="0"/>
            <a:chExt cx="4274726" cy="20069"/>
          </a:xfrm>
        </p:grpSpPr>
        <p:sp>
          <p:nvSpPr>
            <p:cNvPr id="9" name="Freeform 9">
              <a:extLst>
                <a:ext uri="{FF2B5EF4-FFF2-40B4-BE49-F238E27FC236}">
                  <a16:creationId xmlns:a16="http://schemas.microsoft.com/office/drawing/2014/main" id="{48A0CD20-11C6-409F-FF14-7254CDCDFFF7}"/>
                </a:ext>
              </a:extLst>
            </p:cNvPr>
            <p:cNvSpPr/>
            <p:nvPr/>
          </p:nvSpPr>
          <p:spPr>
            <a:xfrm>
              <a:off x="0" y="0"/>
              <a:ext cx="4274726" cy="20069"/>
            </a:xfrm>
            <a:custGeom>
              <a:avLst/>
              <a:gdLst/>
              <a:ahLst/>
              <a:cxnLst/>
              <a:rect l="l" t="t" r="r" b="b"/>
              <a:pathLst>
                <a:path w="4274726" h="20069">
                  <a:moveTo>
                    <a:pt x="10035" y="0"/>
                  </a:moveTo>
                  <a:lnTo>
                    <a:pt x="4264691" y="0"/>
                  </a:lnTo>
                  <a:cubicBezTo>
                    <a:pt x="4267353" y="0"/>
                    <a:pt x="4269905" y="1057"/>
                    <a:pt x="4271787" y="2939"/>
                  </a:cubicBezTo>
                  <a:cubicBezTo>
                    <a:pt x="4273669" y="4821"/>
                    <a:pt x="4274726" y="7373"/>
                    <a:pt x="4274726" y="10035"/>
                  </a:cubicBezTo>
                  <a:lnTo>
                    <a:pt x="4274726" y="10035"/>
                  </a:lnTo>
                  <a:cubicBezTo>
                    <a:pt x="4274726" y="12696"/>
                    <a:pt x="4273669" y="15248"/>
                    <a:pt x="4271787" y="17130"/>
                  </a:cubicBezTo>
                  <a:cubicBezTo>
                    <a:pt x="4269905" y="19012"/>
                    <a:pt x="4267353" y="20069"/>
                    <a:pt x="4264691" y="20069"/>
                  </a:cubicBezTo>
                  <a:lnTo>
                    <a:pt x="10035" y="20069"/>
                  </a:lnTo>
                  <a:cubicBezTo>
                    <a:pt x="7373" y="20069"/>
                    <a:pt x="4821" y="19012"/>
                    <a:pt x="2939" y="17130"/>
                  </a:cubicBezTo>
                  <a:cubicBezTo>
                    <a:pt x="1057" y="15248"/>
                    <a:pt x="0" y="12696"/>
                    <a:pt x="0" y="10035"/>
                  </a:cubicBezTo>
                  <a:lnTo>
                    <a:pt x="0" y="10035"/>
                  </a:lnTo>
                  <a:cubicBezTo>
                    <a:pt x="0" y="7373"/>
                    <a:pt x="1057" y="4821"/>
                    <a:pt x="2939" y="2939"/>
                  </a:cubicBezTo>
                  <a:cubicBezTo>
                    <a:pt x="4821" y="1057"/>
                    <a:pt x="7373" y="0"/>
                    <a:pt x="10035" y="0"/>
                  </a:cubicBezTo>
                  <a:close/>
                </a:path>
              </a:pathLst>
            </a:custGeom>
            <a:solidFill>
              <a:srgbClr val="144DA0"/>
            </a:solidFill>
          </p:spPr>
          <p:txBody>
            <a:bodyPr/>
            <a:lstStyle/>
            <a:p>
              <a:endParaRPr lang="ja-JP" altLang="en-US"/>
            </a:p>
          </p:txBody>
        </p:sp>
        <p:sp>
          <p:nvSpPr>
            <p:cNvPr id="10" name="TextBox 10">
              <a:extLst>
                <a:ext uri="{FF2B5EF4-FFF2-40B4-BE49-F238E27FC236}">
                  <a16:creationId xmlns:a16="http://schemas.microsoft.com/office/drawing/2014/main" id="{F25B2E30-9415-E460-9B40-B6834D8DFA4A}"/>
                </a:ext>
              </a:extLst>
            </p:cNvPr>
            <p:cNvSpPr txBox="1"/>
            <p:nvPr/>
          </p:nvSpPr>
          <p:spPr>
            <a:xfrm>
              <a:off x="0" y="-28575"/>
              <a:ext cx="4274726" cy="48644"/>
            </a:xfrm>
            <a:prstGeom prst="rect">
              <a:avLst/>
            </a:prstGeom>
          </p:spPr>
          <p:txBody>
            <a:bodyPr lIns="50800" tIns="50800" rIns="50800" bIns="50800" rtlCol="0" anchor="ctr"/>
            <a:lstStyle/>
            <a:p>
              <a:pPr algn="ctr">
                <a:lnSpc>
                  <a:spcPts val="2239"/>
                </a:lnSpc>
              </a:pPr>
              <a:endParaRPr/>
            </a:p>
          </p:txBody>
        </p:sp>
      </p:grpSp>
      <p:grpSp>
        <p:nvGrpSpPr>
          <p:cNvPr id="15" name="Group 2">
            <a:extLst>
              <a:ext uri="{FF2B5EF4-FFF2-40B4-BE49-F238E27FC236}">
                <a16:creationId xmlns:a16="http://schemas.microsoft.com/office/drawing/2014/main" id="{F0B14E09-1FE4-489C-9673-60D4DFE1E5A7}"/>
              </a:ext>
            </a:extLst>
          </p:cNvPr>
          <p:cNvGrpSpPr/>
          <p:nvPr/>
        </p:nvGrpSpPr>
        <p:grpSpPr>
          <a:xfrm>
            <a:off x="11947826" y="-189000"/>
            <a:ext cx="612000" cy="7236000"/>
            <a:chOff x="0" y="0"/>
            <a:chExt cx="203606" cy="2804648"/>
          </a:xfrm>
        </p:grpSpPr>
        <p:sp>
          <p:nvSpPr>
            <p:cNvPr id="16" name="Freeform 3">
              <a:extLst>
                <a:ext uri="{FF2B5EF4-FFF2-40B4-BE49-F238E27FC236}">
                  <a16:creationId xmlns:a16="http://schemas.microsoft.com/office/drawing/2014/main" id="{E9485B9D-0E55-36B7-7B82-994B1879AA3F}"/>
                </a:ext>
              </a:extLst>
            </p:cNvPr>
            <p:cNvSpPr/>
            <p:nvPr/>
          </p:nvSpPr>
          <p:spPr>
            <a:xfrm>
              <a:off x="0" y="0"/>
              <a:ext cx="203606" cy="2804648"/>
            </a:xfrm>
            <a:custGeom>
              <a:avLst/>
              <a:gdLst/>
              <a:ahLst/>
              <a:cxnLst/>
              <a:rect l="l" t="t" r="r" b="b"/>
              <a:pathLst>
                <a:path w="203606" h="2804648">
                  <a:moveTo>
                    <a:pt x="101803" y="0"/>
                  </a:moveTo>
                  <a:lnTo>
                    <a:pt x="101803" y="0"/>
                  </a:lnTo>
                  <a:cubicBezTo>
                    <a:pt x="158028" y="0"/>
                    <a:pt x="203606" y="45579"/>
                    <a:pt x="203606" y="101803"/>
                  </a:cubicBezTo>
                  <a:lnTo>
                    <a:pt x="203606" y="2702845"/>
                  </a:lnTo>
                  <a:cubicBezTo>
                    <a:pt x="203606" y="2729844"/>
                    <a:pt x="192881" y="2755738"/>
                    <a:pt x="173789" y="2774830"/>
                  </a:cubicBezTo>
                  <a:cubicBezTo>
                    <a:pt x="154697" y="2793922"/>
                    <a:pt x="128803" y="2804648"/>
                    <a:pt x="101803" y="2804648"/>
                  </a:cubicBezTo>
                  <a:lnTo>
                    <a:pt x="101803" y="2804648"/>
                  </a:lnTo>
                  <a:cubicBezTo>
                    <a:pt x="74803" y="2804648"/>
                    <a:pt x="48909" y="2793922"/>
                    <a:pt x="29817" y="2774830"/>
                  </a:cubicBezTo>
                  <a:cubicBezTo>
                    <a:pt x="10726" y="2755738"/>
                    <a:pt x="0" y="2729844"/>
                    <a:pt x="0" y="2702845"/>
                  </a:cubicBezTo>
                  <a:lnTo>
                    <a:pt x="0" y="101803"/>
                  </a:lnTo>
                  <a:cubicBezTo>
                    <a:pt x="0" y="74803"/>
                    <a:pt x="10726" y="48909"/>
                    <a:pt x="29817" y="29817"/>
                  </a:cubicBezTo>
                  <a:cubicBezTo>
                    <a:pt x="48909" y="10726"/>
                    <a:pt x="74803" y="0"/>
                    <a:pt x="101803" y="0"/>
                  </a:cubicBezTo>
                  <a:close/>
                </a:path>
              </a:pathLst>
            </a:custGeom>
            <a:gradFill rotWithShape="1">
              <a:gsLst>
                <a:gs pos="0">
                  <a:srgbClr val="95B4E1">
                    <a:alpha val="100000"/>
                  </a:srgbClr>
                </a:gs>
                <a:gs pos="100000">
                  <a:srgbClr val="144DA0">
                    <a:alpha val="100000"/>
                  </a:srgbClr>
                </a:gs>
              </a:gsLst>
              <a:lin ang="5400000"/>
            </a:gradFill>
          </p:spPr>
          <p:txBody>
            <a:bodyPr/>
            <a:lstStyle/>
            <a:p>
              <a:endParaRPr lang="ja-JP" altLang="en-US"/>
            </a:p>
          </p:txBody>
        </p:sp>
        <p:sp>
          <p:nvSpPr>
            <p:cNvPr id="18" name="TextBox 4">
              <a:extLst>
                <a:ext uri="{FF2B5EF4-FFF2-40B4-BE49-F238E27FC236}">
                  <a16:creationId xmlns:a16="http://schemas.microsoft.com/office/drawing/2014/main" id="{0F5415B6-5BB0-3F1C-A43C-E76B341C4667}"/>
                </a:ext>
              </a:extLst>
            </p:cNvPr>
            <p:cNvSpPr txBox="1"/>
            <p:nvPr/>
          </p:nvSpPr>
          <p:spPr>
            <a:xfrm>
              <a:off x="0" y="-28575"/>
              <a:ext cx="203606" cy="2833223"/>
            </a:xfrm>
            <a:prstGeom prst="rect">
              <a:avLst/>
            </a:prstGeom>
          </p:spPr>
          <p:txBody>
            <a:bodyPr lIns="50800" tIns="50800" rIns="50800" bIns="50800" rtlCol="0" anchor="ctr"/>
            <a:lstStyle/>
            <a:p>
              <a:pPr algn="ctr">
                <a:lnSpc>
                  <a:spcPts val="2239"/>
                </a:lnSpc>
              </a:pPr>
              <a:endParaRPr/>
            </a:p>
          </p:txBody>
        </p:sp>
      </p:grpSp>
      <p:sp>
        <p:nvSpPr>
          <p:cNvPr id="20" name="スライド番号プレースホルダー 2">
            <a:extLst>
              <a:ext uri="{FF2B5EF4-FFF2-40B4-BE49-F238E27FC236}">
                <a16:creationId xmlns:a16="http://schemas.microsoft.com/office/drawing/2014/main" id="{8E8E5EAD-5EE2-C255-A8F7-7BE962726492}"/>
              </a:ext>
            </a:extLst>
          </p:cNvPr>
          <p:cNvSpPr txBox="1">
            <a:spLocks/>
          </p:cNvSpPr>
          <p:nvPr/>
        </p:nvSpPr>
        <p:spPr>
          <a:xfrm>
            <a:off x="11060935" y="6118043"/>
            <a:ext cx="7560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fld id="{F664AAB1-4DB8-4BE3-94AB-6C36B07158C8}" type="slidenum">
              <a:rPr lang="ja-JP" altLang="en-US" sz="2400" smtClean="0">
                <a:solidFill>
                  <a:schemeClr val="tx1"/>
                </a:solidFill>
                <a:latin typeface="Arial Black" panose="020B0A04020102020204" pitchFamily="34" charset="0"/>
              </a:rPr>
              <a:pPr algn="ctr"/>
              <a:t>21</a:t>
            </a:fld>
            <a:endParaRPr lang="ja-JP" altLang="en-US" sz="2400" dirty="0">
              <a:solidFill>
                <a:schemeClr val="tx1"/>
              </a:solidFill>
              <a:latin typeface="Arial Black" panose="020B0A04020102020204" pitchFamily="34" charset="0"/>
            </a:endParaRPr>
          </a:p>
        </p:txBody>
      </p:sp>
      <p:grpSp>
        <p:nvGrpSpPr>
          <p:cNvPr id="21" name="Group 15">
            <a:extLst>
              <a:ext uri="{FF2B5EF4-FFF2-40B4-BE49-F238E27FC236}">
                <a16:creationId xmlns:a16="http://schemas.microsoft.com/office/drawing/2014/main" id="{0FD4AF31-BB95-C822-9ADC-1CB73BE99E1A}"/>
              </a:ext>
            </a:extLst>
          </p:cNvPr>
          <p:cNvGrpSpPr/>
          <p:nvPr/>
        </p:nvGrpSpPr>
        <p:grpSpPr>
          <a:xfrm>
            <a:off x="375065" y="6432608"/>
            <a:ext cx="10769156" cy="50560"/>
            <a:chOff x="0" y="0"/>
            <a:chExt cx="4274726" cy="20069"/>
          </a:xfrm>
        </p:grpSpPr>
        <p:sp>
          <p:nvSpPr>
            <p:cNvPr id="22" name="Freeform 16">
              <a:extLst>
                <a:ext uri="{FF2B5EF4-FFF2-40B4-BE49-F238E27FC236}">
                  <a16:creationId xmlns:a16="http://schemas.microsoft.com/office/drawing/2014/main" id="{A7E276E7-2563-F629-9B86-949EA9EB9BD4}"/>
                </a:ext>
              </a:extLst>
            </p:cNvPr>
            <p:cNvSpPr/>
            <p:nvPr/>
          </p:nvSpPr>
          <p:spPr>
            <a:xfrm>
              <a:off x="0" y="0"/>
              <a:ext cx="4274726" cy="20069"/>
            </a:xfrm>
            <a:custGeom>
              <a:avLst/>
              <a:gdLst/>
              <a:ahLst/>
              <a:cxnLst/>
              <a:rect l="l" t="t" r="r" b="b"/>
              <a:pathLst>
                <a:path w="4274726" h="20069">
                  <a:moveTo>
                    <a:pt x="10035" y="0"/>
                  </a:moveTo>
                  <a:lnTo>
                    <a:pt x="4264691" y="0"/>
                  </a:lnTo>
                  <a:cubicBezTo>
                    <a:pt x="4267353" y="0"/>
                    <a:pt x="4269905" y="1057"/>
                    <a:pt x="4271787" y="2939"/>
                  </a:cubicBezTo>
                  <a:cubicBezTo>
                    <a:pt x="4273669" y="4821"/>
                    <a:pt x="4274726" y="7373"/>
                    <a:pt x="4274726" y="10035"/>
                  </a:cubicBezTo>
                  <a:lnTo>
                    <a:pt x="4274726" y="10035"/>
                  </a:lnTo>
                  <a:cubicBezTo>
                    <a:pt x="4274726" y="12696"/>
                    <a:pt x="4273669" y="15248"/>
                    <a:pt x="4271787" y="17130"/>
                  </a:cubicBezTo>
                  <a:cubicBezTo>
                    <a:pt x="4269905" y="19012"/>
                    <a:pt x="4267353" y="20069"/>
                    <a:pt x="4264691" y="20069"/>
                  </a:cubicBezTo>
                  <a:lnTo>
                    <a:pt x="10035" y="20069"/>
                  </a:lnTo>
                  <a:cubicBezTo>
                    <a:pt x="7373" y="20069"/>
                    <a:pt x="4821" y="19012"/>
                    <a:pt x="2939" y="17130"/>
                  </a:cubicBezTo>
                  <a:cubicBezTo>
                    <a:pt x="1057" y="15248"/>
                    <a:pt x="0" y="12696"/>
                    <a:pt x="0" y="10035"/>
                  </a:cubicBezTo>
                  <a:lnTo>
                    <a:pt x="0" y="10035"/>
                  </a:lnTo>
                  <a:cubicBezTo>
                    <a:pt x="0" y="7373"/>
                    <a:pt x="1057" y="4821"/>
                    <a:pt x="2939" y="2939"/>
                  </a:cubicBezTo>
                  <a:cubicBezTo>
                    <a:pt x="4821" y="1057"/>
                    <a:pt x="7373" y="0"/>
                    <a:pt x="10035" y="0"/>
                  </a:cubicBezTo>
                  <a:close/>
                </a:path>
              </a:pathLst>
            </a:custGeom>
            <a:solidFill>
              <a:srgbClr val="03214E"/>
            </a:solidFill>
          </p:spPr>
          <p:txBody>
            <a:bodyPr/>
            <a:lstStyle/>
            <a:p>
              <a:endParaRPr lang="ja-JP" altLang="en-US"/>
            </a:p>
          </p:txBody>
        </p:sp>
        <p:sp>
          <p:nvSpPr>
            <p:cNvPr id="23" name="TextBox 17">
              <a:extLst>
                <a:ext uri="{FF2B5EF4-FFF2-40B4-BE49-F238E27FC236}">
                  <a16:creationId xmlns:a16="http://schemas.microsoft.com/office/drawing/2014/main" id="{52DF8114-8EC4-3E79-905D-237F76C75BE9}"/>
                </a:ext>
              </a:extLst>
            </p:cNvPr>
            <p:cNvSpPr txBox="1"/>
            <p:nvPr/>
          </p:nvSpPr>
          <p:spPr>
            <a:xfrm>
              <a:off x="0" y="-28575"/>
              <a:ext cx="4274726" cy="48644"/>
            </a:xfrm>
            <a:prstGeom prst="rect">
              <a:avLst/>
            </a:prstGeom>
          </p:spPr>
          <p:txBody>
            <a:bodyPr lIns="50800" tIns="50800" rIns="50800" bIns="50800" rtlCol="0" anchor="ctr"/>
            <a:lstStyle/>
            <a:p>
              <a:pPr algn="ctr">
                <a:lnSpc>
                  <a:spcPts val="2239"/>
                </a:lnSpc>
              </a:pPr>
              <a:endParaRPr/>
            </a:p>
          </p:txBody>
        </p:sp>
      </p:grpSp>
      <p:sp>
        <p:nvSpPr>
          <p:cNvPr id="3" name="Freeform 3">
            <a:extLst>
              <a:ext uri="{FF2B5EF4-FFF2-40B4-BE49-F238E27FC236}">
                <a16:creationId xmlns:a16="http://schemas.microsoft.com/office/drawing/2014/main" id="{AEA646D4-893F-AB84-E622-286132A7E778}"/>
              </a:ext>
            </a:extLst>
          </p:cNvPr>
          <p:cNvSpPr/>
          <p:nvPr/>
        </p:nvSpPr>
        <p:spPr>
          <a:xfrm>
            <a:off x="-420300" y="-189000"/>
            <a:ext cx="612000" cy="7236000"/>
          </a:xfrm>
          <a:custGeom>
            <a:avLst/>
            <a:gdLst/>
            <a:ahLst/>
            <a:cxnLst/>
            <a:rect l="l" t="t" r="r" b="b"/>
            <a:pathLst>
              <a:path w="203606" h="2804648">
                <a:moveTo>
                  <a:pt x="101803" y="0"/>
                </a:moveTo>
                <a:lnTo>
                  <a:pt x="101803" y="0"/>
                </a:lnTo>
                <a:cubicBezTo>
                  <a:pt x="158028" y="0"/>
                  <a:pt x="203606" y="45579"/>
                  <a:pt x="203606" y="101803"/>
                </a:cubicBezTo>
                <a:lnTo>
                  <a:pt x="203606" y="2702845"/>
                </a:lnTo>
                <a:cubicBezTo>
                  <a:pt x="203606" y="2729844"/>
                  <a:pt x="192881" y="2755738"/>
                  <a:pt x="173789" y="2774830"/>
                </a:cubicBezTo>
                <a:cubicBezTo>
                  <a:pt x="154697" y="2793922"/>
                  <a:pt x="128803" y="2804648"/>
                  <a:pt x="101803" y="2804648"/>
                </a:cubicBezTo>
                <a:lnTo>
                  <a:pt x="101803" y="2804648"/>
                </a:lnTo>
                <a:cubicBezTo>
                  <a:pt x="74803" y="2804648"/>
                  <a:pt x="48909" y="2793922"/>
                  <a:pt x="29817" y="2774830"/>
                </a:cubicBezTo>
                <a:cubicBezTo>
                  <a:pt x="10726" y="2755738"/>
                  <a:pt x="0" y="2729844"/>
                  <a:pt x="0" y="2702845"/>
                </a:cubicBezTo>
                <a:lnTo>
                  <a:pt x="0" y="101803"/>
                </a:lnTo>
                <a:cubicBezTo>
                  <a:pt x="0" y="74803"/>
                  <a:pt x="10726" y="48909"/>
                  <a:pt x="29817" y="29817"/>
                </a:cubicBezTo>
                <a:cubicBezTo>
                  <a:pt x="48909" y="10726"/>
                  <a:pt x="74803" y="0"/>
                  <a:pt x="101803" y="0"/>
                </a:cubicBezTo>
                <a:close/>
              </a:path>
            </a:pathLst>
          </a:custGeom>
          <a:gradFill rotWithShape="1">
            <a:gsLst>
              <a:gs pos="0">
                <a:srgbClr val="95B4E1">
                  <a:alpha val="100000"/>
                </a:srgbClr>
              </a:gs>
              <a:gs pos="100000">
                <a:srgbClr val="144DA0">
                  <a:alpha val="100000"/>
                </a:srgbClr>
              </a:gs>
            </a:gsLst>
            <a:lin ang="5400000"/>
          </a:gradFill>
        </p:spPr>
        <p:txBody>
          <a:bodyPr/>
          <a:lstStyle/>
          <a:p>
            <a:endParaRPr lang="ja-JP" altLang="en-US"/>
          </a:p>
        </p:txBody>
      </p:sp>
      <p:graphicFrame>
        <p:nvGraphicFramePr>
          <p:cNvPr id="14" name="コンテンツ プレースホルダー 13">
            <a:extLst>
              <a:ext uri="{FF2B5EF4-FFF2-40B4-BE49-F238E27FC236}">
                <a16:creationId xmlns:a16="http://schemas.microsoft.com/office/drawing/2014/main" id="{FBC98670-C58A-CB88-6C6E-7449537CF376}"/>
              </a:ext>
            </a:extLst>
          </p:cNvPr>
          <p:cNvGraphicFramePr>
            <a:graphicFrameLocks noGrp="1"/>
          </p:cNvGraphicFramePr>
          <p:nvPr>
            <p:ph idx="1"/>
            <p:extLst>
              <p:ext uri="{D42A27DB-BD31-4B8C-83A1-F6EECF244321}">
                <p14:modId xmlns:p14="http://schemas.microsoft.com/office/powerpoint/2010/main" val="1372271013"/>
              </p:ext>
            </p:extLst>
          </p:nvPr>
        </p:nvGraphicFramePr>
        <p:xfrm>
          <a:off x="944985" y="1837651"/>
          <a:ext cx="7937672" cy="4236240"/>
        </p:xfrm>
        <a:graphic>
          <a:graphicData uri="http://schemas.openxmlformats.org/drawingml/2006/chart">
            <c:chart xmlns:c="http://schemas.openxmlformats.org/drawingml/2006/chart" xmlns:r="http://schemas.openxmlformats.org/officeDocument/2006/relationships" r:id="rId3"/>
          </a:graphicData>
        </a:graphic>
      </p:graphicFrame>
      <p:sp>
        <p:nvSpPr>
          <p:cNvPr id="17" name="テキスト ボックス 16">
            <a:extLst>
              <a:ext uri="{FF2B5EF4-FFF2-40B4-BE49-F238E27FC236}">
                <a16:creationId xmlns:a16="http://schemas.microsoft.com/office/drawing/2014/main" id="{C130AB49-5360-DC9F-62AC-3AFA307665E5}"/>
              </a:ext>
            </a:extLst>
          </p:cNvPr>
          <p:cNvSpPr txBox="1"/>
          <p:nvPr/>
        </p:nvSpPr>
        <p:spPr>
          <a:xfrm>
            <a:off x="8702527" y="6119614"/>
            <a:ext cx="2441694" cy="276999"/>
          </a:xfrm>
          <a:prstGeom prst="rect">
            <a:avLst/>
          </a:prstGeom>
          <a:noFill/>
        </p:spPr>
        <p:txBody>
          <a:bodyPr wrap="none" rtlCol="0">
            <a:spAutoFit/>
          </a:bodyPr>
          <a:lstStyle/>
          <a:p>
            <a:r>
              <a:rPr lang="en-US" altLang="ja-JP" sz="1200" dirty="0"/>
              <a:t>※</a:t>
            </a:r>
            <a:r>
              <a:rPr kumimoji="1" lang="ja-JP" altLang="en-US" sz="1200" dirty="0"/>
              <a:t>自立の方、要支援者の</a:t>
            </a:r>
            <a:r>
              <a:rPr lang="ja-JP" altLang="en-US" sz="1200" dirty="0"/>
              <a:t>みの設問</a:t>
            </a:r>
            <a:endParaRPr kumimoji="1" lang="en-US" altLang="ja-JP" sz="1200" dirty="0"/>
          </a:p>
        </p:txBody>
      </p:sp>
      <p:sp>
        <p:nvSpPr>
          <p:cNvPr id="19" name="テキスト ボックス 18">
            <a:extLst>
              <a:ext uri="{FF2B5EF4-FFF2-40B4-BE49-F238E27FC236}">
                <a16:creationId xmlns:a16="http://schemas.microsoft.com/office/drawing/2014/main" id="{6F7B1A43-E11E-E2CB-2E4F-08BAE3907E16}"/>
              </a:ext>
            </a:extLst>
          </p:cNvPr>
          <p:cNvSpPr txBox="1"/>
          <p:nvPr/>
        </p:nvSpPr>
        <p:spPr>
          <a:xfrm>
            <a:off x="7825364" y="1919972"/>
            <a:ext cx="877163" cy="276999"/>
          </a:xfrm>
          <a:prstGeom prst="rect">
            <a:avLst/>
          </a:prstGeom>
          <a:noFill/>
        </p:spPr>
        <p:txBody>
          <a:bodyPr wrap="none" rtlCol="0">
            <a:spAutoFit/>
          </a:bodyPr>
          <a:lstStyle/>
          <a:p>
            <a:r>
              <a:rPr lang="ja-JP" altLang="en-US" sz="1200" dirty="0"/>
              <a:t>（単位：％）</a:t>
            </a:r>
            <a:endParaRPr kumimoji="1" lang="en-US" altLang="ja-JP" sz="1200" dirty="0"/>
          </a:p>
        </p:txBody>
      </p:sp>
      <p:sp>
        <p:nvSpPr>
          <p:cNvPr id="24" name="サブタイトル 2">
            <a:extLst>
              <a:ext uri="{FF2B5EF4-FFF2-40B4-BE49-F238E27FC236}">
                <a16:creationId xmlns:a16="http://schemas.microsoft.com/office/drawing/2014/main" id="{374B8D8F-A579-3F9C-0716-48558C882F94}"/>
              </a:ext>
            </a:extLst>
          </p:cNvPr>
          <p:cNvSpPr txBox="1">
            <a:spLocks/>
          </p:cNvSpPr>
          <p:nvPr/>
        </p:nvSpPr>
        <p:spPr>
          <a:xfrm>
            <a:off x="476442" y="432327"/>
            <a:ext cx="10655929" cy="720000"/>
          </a:xfrm>
          <a:prstGeom prst="rect">
            <a:avLst/>
          </a:prstGeom>
          <a:ln>
            <a:noFill/>
          </a:ln>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ts val="2500"/>
              </a:lnSpc>
              <a:buNone/>
            </a:pPr>
            <a:r>
              <a:rPr lang="ja-JP" altLang="en-US" sz="3200" b="1" spc="-300" dirty="0">
                <a:gradFill>
                  <a:gsLst>
                    <a:gs pos="0">
                      <a:srgbClr val="144DA0">
                        <a:shade val="30000"/>
                        <a:satMod val="115000"/>
                      </a:srgbClr>
                    </a:gs>
                    <a:gs pos="50000">
                      <a:srgbClr val="144DA0">
                        <a:shade val="67500"/>
                        <a:satMod val="115000"/>
                      </a:srgbClr>
                    </a:gs>
                    <a:gs pos="100000">
                      <a:srgbClr val="144DA0">
                        <a:shade val="100000"/>
                        <a:satMod val="115000"/>
                      </a:srgbClr>
                    </a:gs>
                  </a:gsLst>
                  <a:path path="circle">
                    <a:fillToRect l="50000" t="50000" r="50000" b="50000"/>
                  </a:path>
                </a:gradFill>
                <a:latin typeface="BIZ UDPゴシック" panose="020B0400000000000000" pitchFamily="50" charset="-128"/>
                <a:ea typeface="BIZ UDPゴシック" panose="020B0400000000000000" pitchFamily="50" charset="-128"/>
              </a:rPr>
              <a:t>高齢者等の生活と健康に関する調査報告</a:t>
            </a:r>
          </a:p>
        </p:txBody>
      </p:sp>
      <p:sp>
        <p:nvSpPr>
          <p:cNvPr id="5" name="矢印: 五方向 4">
            <a:extLst>
              <a:ext uri="{FF2B5EF4-FFF2-40B4-BE49-F238E27FC236}">
                <a16:creationId xmlns:a16="http://schemas.microsoft.com/office/drawing/2014/main" id="{1D451F5C-C838-CECE-1D4F-42F7E2B48764}"/>
              </a:ext>
            </a:extLst>
          </p:cNvPr>
          <p:cNvSpPr/>
          <p:nvPr/>
        </p:nvSpPr>
        <p:spPr>
          <a:xfrm rot="10800000">
            <a:off x="8260952" y="4310742"/>
            <a:ext cx="2694163" cy="1346996"/>
          </a:xfrm>
          <a:prstGeom prst="homePlate">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kumimoji="1" lang="ja-JP" altLang="en-US" dirty="0"/>
          </a:p>
        </p:txBody>
      </p:sp>
      <p:sp>
        <p:nvSpPr>
          <p:cNvPr id="6" name="テキスト ボックス 5">
            <a:extLst>
              <a:ext uri="{FF2B5EF4-FFF2-40B4-BE49-F238E27FC236}">
                <a16:creationId xmlns:a16="http://schemas.microsoft.com/office/drawing/2014/main" id="{63C74A02-64AB-C026-5D98-BEC1A8FF4C03}"/>
              </a:ext>
            </a:extLst>
          </p:cNvPr>
          <p:cNvSpPr txBox="1"/>
          <p:nvPr/>
        </p:nvSpPr>
        <p:spPr>
          <a:xfrm>
            <a:off x="8753907" y="4661074"/>
            <a:ext cx="2242922" cy="646331"/>
          </a:xfrm>
          <a:prstGeom prst="rect">
            <a:avLst/>
          </a:prstGeom>
          <a:noFill/>
        </p:spPr>
        <p:txBody>
          <a:bodyPr wrap="none" rtlCol="0">
            <a:spAutoFit/>
          </a:bodyPr>
          <a:lstStyle/>
          <a:p>
            <a:r>
              <a:rPr lang="ja-JP" altLang="en-US" sz="1800" dirty="0">
                <a:solidFill>
                  <a:schemeClr val="bg1"/>
                </a:solidFill>
                <a:latin typeface="BIZ UDPゴシック" panose="020B0400000000000000" pitchFamily="50" charset="-128"/>
                <a:ea typeface="BIZ UDPゴシック" panose="020B0400000000000000" pitchFamily="50" charset="-128"/>
              </a:rPr>
              <a:t>平成</a:t>
            </a:r>
            <a:r>
              <a:rPr lang="en-US" altLang="ja-JP" sz="1800" dirty="0">
                <a:solidFill>
                  <a:schemeClr val="bg1"/>
                </a:solidFill>
                <a:latin typeface="BIZ UDPゴシック" panose="020B0400000000000000" pitchFamily="50" charset="-128"/>
                <a:ea typeface="BIZ UDPゴシック" panose="020B0400000000000000" pitchFamily="50" charset="-128"/>
              </a:rPr>
              <a:t>28</a:t>
            </a:r>
            <a:r>
              <a:rPr lang="ja-JP" altLang="en-US" sz="1800" dirty="0">
                <a:solidFill>
                  <a:schemeClr val="bg1"/>
                </a:solidFill>
                <a:latin typeface="BIZ UDPゴシック" panose="020B0400000000000000" pitchFamily="50" charset="-128"/>
                <a:ea typeface="BIZ UDPゴシック" panose="020B0400000000000000" pitchFamily="50" charset="-128"/>
              </a:rPr>
              <a:t>年度頃と</a:t>
            </a:r>
            <a:endParaRPr lang="en-US" altLang="ja-JP" sz="1800" dirty="0">
              <a:solidFill>
                <a:schemeClr val="bg1"/>
              </a:solidFill>
              <a:latin typeface="BIZ UDPゴシック" panose="020B0400000000000000" pitchFamily="50" charset="-128"/>
              <a:ea typeface="BIZ UDPゴシック" panose="020B0400000000000000" pitchFamily="50" charset="-128"/>
            </a:endParaRPr>
          </a:p>
          <a:p>
            <a:r>
              <a:rPr lang="ja-JP" altLang="en-US" sz="1800" dirty="0">
                <a:solidFill>
                  <a:schemeClr val="bg1"/>
                </a:solidFill>
                <a:latin typeface="BIZ UDPゴシック" panose="020B0400000000000000" pitchFamily="50" charset="-128"/>
                <a:ea typeface="BIZ UDPゴシック" panose="020B0400000000000000" pitchFamily="50" charset="-128"/>
              </a:rPr>
              <a:t>同等水準まで回復！</a:t>
            </a:r>
            <a:endParaRPr kumimoji="1" lang="ja-JP" altLang="en-US" dirty="0">
              <a:solidFill>
                <a:schemeClr val="bg1"/>
              </a:solidFill>
            </a:endParaRPr>
          </a:p>
        </p:txBody>
      </p:sp>
      <p:sp>
        <p:nvSpPr>
          <p:cNvPr id="11" name="フローチャート: 端子 10">
            <a:extLst>
              <a:ext uri="{FF2B5EF4-FFF2-40B4-BE49-F238E27FC236}">
                <a16:creationId xmlns:a16="http://schemas.microsoft.com/office/drawing/2014/main" id="{8E5AEB8B-B5D7-8960-60E3-CA82252C5BE8}"/>
              </a:ext>
            </a:extLst>
          </p:cNvPr>
          <p:cNvSpPr/>
          <p:nvPr/>
        </p:nvSpPr>
        <p:spPr>
          <a:xfrm>
            <a:off x="7445830" y="4679736"/>
            <a:ext cx="681134" cy="377457"/>
          </a:xfrm>
          <a:prstGeom prst="flowChartTerminator">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12" name="フローチャート: 端子 11">
            <a:extLst>
              <a:ext uri="{FF2B5EF4-FFF2-40B4-BE49-F238E27FC236}">
                <a16:creationId xmlns:a16="http://schemas.microsoft.com/office/drawing/2014/main" id="{09B8A6C2-4F5F-0CAF-641D-7AB02E77F9B0}"/>
              </a:ext>
            </a:extLst>
          </p:cNvPr>
          <p:cNvSpPr/>
          <p:nvPr/>
        </p:nvSpPr>
        <p:spPr>
          <a:xfrm>
            <a:off x="1711086" y="4717060"/>
            <a:ext cx="681134" cy="377457"/>
          </a:xfrm>
          <a:prstGeom prst="flowChartTerminator">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Tree>
    <p:extLst>
      <p:ext uri="{BB962C8B-B14F-4D97-AF65-F5344CB8AC3E}">
        <p14:creationId xmlns:p14="http://schemas.microsoft.com/office/powerpoint/2010/main" val="5955344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59BD2F-0333-C7CA-107B-45344AB4007B}"/>
            </a:ext>
          </a:extLst>
        </p:cNvPr>
        <p:cNvGrpSpPr/>
        <p:nvPr/>
      </p:nvGrpSpPr>
      <p:grpSpPr>
        <a:xfrm>
          <a:off x="0" y="0"/>
          <a:ext cx="0" cy="0"/>
          <a:chOff x="0" y="0"/>
          <a:chExt cx="0" cy="0"/>
        </a:xfrm>
      </p:grpSpPr>
      <p:sp>
        <p:nvSpPr>
          <p:cNvPr id="53" name="フローチャート: 代替処理 52">
            <a:extLst>
              <a:ext uri="{FF2B5EF4-FFF2-40B4-BE49-F238E27FC236}">
                <a16:creationId xmlns:a16="http://schemas.microsoft.com/office/drawing/2014/main" id="{471FE195-57A0-BE65-AD00-DA891B1723A0}"/>
              </a:ext>
            </a:extLst>
          </p:cNvPr>
          <p:cNvSpPr/>
          <p:nvPr/>
        </p:nvSpPr>
        <p:spPr>
          <a:xfrm>
            <a:off x="6196945" y="2013556"/>
            <a:ext cx="5283479" cy="4242337"/>
          </a:xfrm>
          <a:prstGeom prst="flowChartAlternateProcess">
            <a:avLst/>
          </a:prstGeom>
          <a:solidFill>
            <a:srgbClr val="FFFFCC"/>
          </a:solidFill>
        </p:spPr>
        <p:style>
          <a:lnRef idx="3">
            <a:schemeClr val="lt1"/>
          </a:lnRef>
          <a:fillRef idx="1">
            <a:schemeClr val="accent6"/>
          </a:fillRef>
          <a:effectRef idx="1">
            <a:schemeClr val="accent6"/>
          </a:effectRef>
          <a:fontRef idx="minor">
            <a:schemeClr val="lt1"/>
          </a:fontRef>
        </p:style>
        <p:txBody>
          <a:bodyPr rtlCol="0" anchor="ctr"/>
          <a:lstStyle/>
          <a:p>
            <a:pPr algn="ctr"/>
            <a:endParaRPr kumimoji="1" lang="ja-JP" altLang="en-US"/>
          </a:p>
        </p:txBody>
      </p:sp>
      <p:sp>
        <p:nvSpPr>
          <p:cNvPr id="52" name="フローチャート: 代替処理 51">
            <a:extLst>
              <a:ext uri="{FF2B5EF4-FFF2-40B4-BE49-F238E27FC236}">
                <a16:creationId xmlns:a16="http://schemas.microsoft.com/office/drawing/2014/main" id="{909EDDEE-1451-7A98-28DC-A3F186EF4E98}"/>
              </a:ext>
            </a:extLst>
          </p:cNvPr>
          <p:cNvSpPr/>
          <p:nvPr/>
        </p:nvSpPr>
        <p:spPr>
          <a:xfrm>
            <a:off x="615035" y="1993194"/>
            <a:ext cx="5283479" cy="4242337"/>
          </a:xfrm>
          <a:prstGeom prst="flowChartAlternateProcess">
            <a:avLst/>
          </a:prstGeom>
          <a:solidFill>
            <a:srgbClr val="FFFFCC"/>
          </a:solidFill>
        </p:spPr>
        <p:style>
          <a:lnRef idx="3">
            <a:schemeClr val="lt1"/>
          </a:lnRef>
          <a:fillRef idx="1">
            <a:schemeClr val="accent6"/>
          </a:fillRef>
          <a:effectRef idx="1">
            <a:schemeClr val="accent6"/>
          </a:effectRef>
          <a:fontRef idx="minor">
            <a:schemeClr val="lt1"/>
          </a:fontRef>
        </p:style>
        <p:txBody>
          <a:bodyPr rtlCol="0" anchor="ctr"/>
          <a:lstStyle/>
          <a:p>
            <a:pPr algn="ctr"/>
            <a:endParaRPr kumimoji="1" lang="ja-JP" altLang="en-US"/>
          </a:p>
        </p:txBody>
      </p:sp>
      <p:sp>
        <p:nvSpPr>
          <p:cNvPr id="2" name="正方形/長方形 1">
            <a:extLst>
              <a:ext uri="{FF2B5EF4-FFF2-40B4-BE49-F238E27FC236}">
                <a16:creationId xmlns:a16="http://schemas.microsoft.com/office/drawing/2014/main" id="{E7C79E08-07CA-C240-08C6-B368A944B075}"/>
              </a:ext>
            </a:extLst>
          </p:cNvPr>
          <p:cNvSpPr/>
          <p:nvPr/>
        </p:nvSpPr>
        <p:spPr>
          <a:xfrm>
            <a:off x="510892" y="1303997"/>
            <a:ext cx="6340197" cy="461665"/>
          </a:xfrm>
          <a:prstGeom prst="rect">
            <a:avLst/>
          </a:prstGeom>
          <a:noFill/>
        </p:spPr>
        <p:txBody>
          <a:bodyPr wrap="none" lIns="91440" tIns="45720" rIns="91440" bIns="45720">
            <a:spAutoFit/>
          </a:bodyPr>
          <a:lstStyle/>
          <a:p>
            <a:r>
              <a:rPr lang="ja-JP" altLang="en-US" sz="2400" b="1" u="sng" dirty="0">
                <a:ln w="0"/>
                <a:solidFill>
                  <a:srgbClr val="144DA0"/>
                </a:solidFill>
                <a:latin typeface="BIZ UDゴシック" panose="020B0400000000000000" pitchFamily="49" charset="-128"/>
                <a:ea typeface="BIZ UDゴシック" panose="020B0400000000000000" pitchFamily="49" charset="-128"/>
                <a:cs typeface="Flatory Sans SemiCondensed Bold" panose="020B0600070205080204" charset="-34"/>
              </a:rPr>
              <a:t>一方、趣味・生きがいが「ある」人は減少</a:t>
            </a:r>
            <a:r>
              <a:rPr lang="en-US" altLang="ja-JP" sz="2400" b="1" u="sng" dirty="0">
                <a:ln w="0"/>
                <a:solidFill>
                  <a:srgbClr val="144DA0"/>
                </a:solidFill>
                <a:latin typeface="BIZ UDゴシック" panose="020B0400000000000000" pitchFamily="49" charset="-128"/>
                <a:ea typeface="BIZ UDゴシック" panose="020B0400000000000000" pitchFamily="49" charset="-128"/>
                <a:cs typeface="Flatory Sans SemiCondensed Bold" panose="020B0600070205080204" charset="-34"/>
              </a:rPr>
              <a:t>…</a:t>
            </a:r>
            <a:endParaRPr lang="ja-JP" altLang="ja-JP" sz="2400" u="sng" dirty="0">
              <a:solidFill>
                <a:srgbClr val="144DA0"/>
              </a:solidFill>
              <a:latin typeface="BIZ UDゴシック" panose="020B0400000000000000" pitchFamily="49" charset="-128"/>
              <a:ea typeface="BIZ UDゴシック" panose="020B0400000000000000" pitchFamily="49" charset="-128"/>
            </a:endParaRPr>
          </a:p>
        </p:txBody>
      </p:sp>
      <p:grpSp>
        <p:nvGrpSpPr>
          <p:cNvPr id="7" name="Group 8">
            <a:extLst>
              <a:ext uri="{FF2B5EF4-FFF2-40B4-BE49-F238E27FC236}">
                <a16:creationId xmlns:a16="http://schemas.microsoft.com/office/drawing/2014/main" id="{5163BB01-3892-5F0A-8874-DB758886F64F}"/>
              </a:ext>
            </a:extLst>
          </p:cNvPr>
          <p:cNvGrpSpPr/>
          <p:nvPr/>
        </p:nvGrpSpPr>
        <p:grpSpPr>
          <a:xfrm>
            <a:off x="355573" y="1099126"/>
            <a:ext cx="11236679" cy="50560"/>
            <a:chOff x="0" y="0"/>
            <a:chExt cx="4274726" cy="20069"/>
          </a:xfrm>
        </p:grpSpPr>
        <p:sp>
          <p:nvSpPr>
            <p:cNvPr id="9" name="Freeform 9">
              <a:extLst>
                <a:ext uri="{FF2B5EF4-FFF2-40B4-BE49-F238E27FC236}">
                  <a16:creationId xmlns:a16="http://schemas.microsoft.com/office/drawing/2014/main" id="{48A0CD20-11C6-409F-FF14-7254CDCDFFF7}"/>
                </a:ext>
              </a:extLst>
            </p:cNvPr>
            <p:cNvSpPr/>
            <p:nvPr/>
          </p:nvSpPr>
          <p:spPr>
            <a:xfrm>
              <a:off x="0" y="0"/>
              <a:ext cx="4274726" cy="20069"/>
            </a:xfrm>
            <a:custGeom>
              <a:avLst/>
              <a:gdLst/>
              <a:ahLst/>
              <a:cxnLst/>
              <a:rect l="l" t="t" r="r" b="b"/>
              <a:pathLst>
                <a:path w="4274726" h="20069">
                  <a:moveTo>
                    <a:pt x="10035" y="0"/>
                  </a:moveTo>
                  <a:lnTo>
                    <a:pt x="4264691" y="0"/>
                  </a:lnTo>
                  <a:cubicBezTo>
                    <a:pt x="4267353" y="0"/>
                    <a:pt x="4269905" y="1057"/>
                    <a:pt x="4271787" y="2939"/>
                  </a:cubicBezTo>
                  <a:cubicBezTo>
                    <a:pt x="4273669" y="4821"/>
                    <a:pt x="4274726" y="7373"/>
                    <a:pt x="4274726" y="10035"/>
                  </a:cubicBezTo>
                  <a:lnTo>
                    <a:pt x="4274726" y="10035"/>
                  </a:lnTo>
                  <a:cubicBezTo>
                    <a:pt x="4274726" y="12696"/>
                    <a:pt x="4273669" y="15248"/>
                    <a:pt x="4271787" y="17130"/>
                  </a:cubicBezTo>
                  <a:cubicBezTo>
                    <a:pt x="4269905" y="19012"/>
                    <a:pt x="4267353" y="20069"/>
                    <a:pt x="4264691" y="20069"/>
                  </a:cubicBezTo>
                  <a:lnTo>
                    <a:pt x="10035" y="20069"/>
                  </a:lnTo>
                  <a:cubicBezTo>
                    <a:pt x="7373" y="20069"/>
                    <a:pt x="4821" y="19012"/>
                    <a:pt x="2939" y="17130"/>
                  </a:cubicBezTo>
                  <a:cubicBezTo>
                    <a:pt x="1057" y="15248"/>
                    <a:pt x="0" y="12696"/>
                    <a:pt x="0" y="10035"/>
                  </a:cubicBezTo>
                  <a:lnTo>
                    <a:pt x="0" y="10035"/>
                  </a:lnTo>
                  <a:cubicBezTo>
                    <a:pt x="0" y="7373"/>
                    <a:pt x="1057" y="4821"/>
                    <a:pt x="2939" y="2939"/>
                  </a:cubicBezTo>
                  <a:cubicBezTo>
                    <a:pt x="4821" y="1057"/>
                    <a:pt x="7373" y="0"/>
                    <a:pt x="10035" y="0"/>
                  </a:cubicBezTo>
                  <a:close/>
                </a:path>
              </a:pathLst>
            </a:custGeom>
            <a:solidFill>
              <a:srgbClr val="144DA0"/>
            </a:solidFill>
          </p:spPr>
          <p:txBody>
            <a:bodyPr/>
            <a:lstStyle/>
            <a:p>
              <a:endParaRPr lang="ja-JP" altLang="en-US"/>
            </a:p>
          </p:txBody>
        </p:sp>
        <p:sp>
          <p:nvSpPr>
            <p:cNvPr id="10" name="TextBox 10">
              <a:extLst>
                <a:ext uri="{FF2B5EF4-FFF2-40B4-BE49-F238E27FC236}">
                  <a16:creationId xmlns:a16="http://schemas.microsoft.com/office/drawing/2014/main" id="{F25B2E30-9415-E460-9B40-B6834D8DFA4A}"/>
                </a:ext>
              </a:extLst>
            </p:cNvPr>
            <p:cNvSpPr txBox="1"/>
            <p:nvPr/>
          </p:nvSpPr>
          <p:spPr>
            <a:xfrm>
              <a:off x="0" y="-28575"/>
              <a:ext cx="4274726" cy="48644"/>
            </a:xfrm>
            <a:prstGeom prst="rect">
              <a:avLst/>
            </a:prstGeom>
          </p:spPr>
          <p:txBody>
            <a:bodyPr lIns="50800" tIns="50800" rIns="50800" bIns="50800" rtlCol="0" anchor="ctr"/>
            <a:lstStyle/>
            <a:p>
              <a:pPr algn="ctr">
                <a:lnSpc>
                  <a:spcPts val="2239"/>
                </a:lnSpc>
              </a:pPr>
              <a:endParaRPr/>
            </a:p>
          </p:txBody>
        </p:sp>
      </p:grpSp>
      <p:grpSp>
        <p:nvGrpSpPr>
          <p:cNvPr id="15" name="Group 2">
            <a:extLst>
              <a:ext uri="{FF2B5EF4-FFF2-40B4-BE49-F238E27FC236}">
                <a16:creationId xmlns:a16="http://schemas.microsoft.com/office/drawing/2014/main" id="{F0B14E09-1FE4-489C-9673-60D4DFE1E5A7}"/>
              </a:ext>
            </a:extLst>
          </p:cNvPr>
          <p:cNvGrpSpPr/>
          <p:nvPr/>
        </p:nvGrpSpPr>
        <p:grpSpPr>
          <a:xfrm>
            <a:off x="11947826" y="-189000"/>
            <a:ext cx="612000" cy="7236000"/>
            <a:chOff x="0" y="0"/>
            <a:chExt cx="203606" cy="2804648"/>
          </a:xfrm>
        </p:grpSpPr>
        <p:sp>
          <p:nvSpPr>
            <p:cNvPr id="16" name="Freeform 3">
              <a:extLst>
                <a:ext uri="{FF2B5EF4-FFF2-40B4-BE49-F238E27FC236}">
                  <a16:creationId xmlns:a16="http://schemas.microsoft.com/office/drawing/2014/main" id="{E9485B9D-0E55-36B7-7B82-994B1879AA3F}"/>
                </a:ext>
              </a:extLst>
            </p:cNvPr>
            <p:cNvSpPr/>
            <p:nvPr/>
          </p:nvSpPr>
          <p:spPr>
            <a:xfrm>
              <a:off x="0" y="0"/>
              <a:ext cx="203606" cy="2804648"/>
            </a:xfrm>
            <a:custGeom>
              <a:avLst/>
              <a:gdLst/>
              <a:ahLst/>
              <a:cxnLst/>
              <a:rect l="l" t="t" r="r" b="b"/>
              <a:pathLst>
                <a:path w="203606" h="2804648">
                  <a:moveTo>
                    <a:pt x="101803" y="0"/>
                  </a:moveTo>
                  <a:lnTo>
                    <a:pt x="101803" y="0"/>
                  </a:lnTo>
                  <a:cubicBezTo>
                    <a:pt x="158028" y="0"/>
                    <a:pt x="203606" y="45579"/>
                    <a:pt x="203606" y="101803"/>
                  </a:cubicBezTo>
                  <a:lnTo>
                    <a:pt x="203606" y="2702845"/>
                  </a:lnTo>
                  <a:cubicBezTo>
                    <a:pt x="203606" y="2729844"/>
                    <a:pt x="192881" y="2755738"/>
                    <a:pt x="173789" y="2774830"/>
                  </a:cubicBezTo>
                  <a:cubicBezTo>
                    <a:pt x="154697" y="2793922"/>
                    <a:pt x="128803" y="2804648"/>
                    <a:pt x="101803" y="2804648"/>
                  </a:cubicBezTo>
                  <a:lnTo>
                    <a:pt x="101803" y="2804648"/>
                  </a:lnTo>
                  <a:cubicBezTo>
                    <a:pt x="74803" y="2804648"/>
                    <a:pt x="48909" y="2793922"/>
                    <a:pt x="29817" y="2774830"/>
                  </a:cubicBezTo>
                  <a:cubicBezTo>
                    <a:pt x="10726" y="2755738"/>
                    <a:pt x="0" y="2729844"/>
                    <a:pt x="0" y="2702845"/>
                  </a:cubicBezTo>
                  <a:lnTo>
                    <a:pt x="0" y="101803"/>
                  </a:lnTo>
                  <a:cubicBezTo>
                    <a:pt x="0" y="74803"/>
                    <a:pt x="10726" y="48909"/>
                    <a:pt x="29817" y="29817"/>
                  </a:cubicBezTo>
                  <a:cubicBezTo>
                    <a:pt x="48909" y="10726"/>
                    <a:pt x="74803" y="0"/>
                    <a:pt x="101803" y="0"/>
                  </a:cubicBezTo>
                  <a:close/>
                </a:path>
              </a:pathLst>
            </a:custGeom>
            <a:gradFill rotWithShape="1">
              <a:gsLst>
                <a:gs pos="0">
                  <a:srgbClr val="95B4E1">
                    <a:alpha val="100000"/>
                  </a:srgbClr>
                </a:gs>
                <a:gs pos="100000">
                  <a:srgbClr val="144DA0">
                    <a:alpha val="100000"/>
                  </a:srgbClr>
                </a:gs>
              </a:gsLst>
              <a:lin ang="5400000"/>
            </a:gradFill>
          </p:spPr>
          <p:txBody>
            <a:bodyPr/>
            <a:lstStyle/>
            <a:p>
              <a:endParaRPr lang="ja-JP" altLang="en-US"/>
            </a:p>
          </p:txBody>
        </p:sp>
        <p:sp>
          <p:nvSpPr>
            <p:cNvPr id="18" name="TextBox 4">
              <a:extLst>
                <a:ext uri="{FF2B5EF4-FFF2-40B4-BE49-F238E27FC236}">
                  <a16:creationId xmlns:a16="http://schemas.microsoft.com/office/drawing/2014/main" id="{0F5415B6-5BB0-3F1C-A43C-E76B341C4667}"/>
                </a:ext>
              </a:extLst>
            </p:cNvPr>
            <p:cNvSpPr txBox="1"/>
            <p:nvPr/>
          </p:nvSpPr>
          <p:spPr>
            <a:xfrm>
              <a:off x="0" y="-28575"/>
              <a:ext cx="203606" cy="2833223"/>
            </a:xfrm>
            <a:prstGeom prst="rect">
              <a:avLst/>
            </a:prstGeom>
          </p:spPr>
          <p:txBody>
            <a:bodyPr lIns="50800" tIns="50800" rIns="50800" bIns="50800" rtlCol="0" anchor="ctr"/>
            <a:lstStyle/>
            <a:p>
              <a:pPr algn="ctr">
                <a:lnSpc>
                  <a:spcPts val="2239"/>
                </a:lnSpc>
              </a:pPr>
              <a:endParaRPr/>
            </a:p>
          </p:txBody>
        </p:sp>
      </p:grpSp>
      <p:sp>
        <p:nvSpPr>
          <p:cNvPr id="20" name="スライド番号プレースホルダー 2">
            <a:extLst>
              <a:ext uri="{FF2B5EF4-FFF2-40B4-BE49-F238E27FC236}">
                <a16:creationId xmlns:a16="http://schemas.microsoft.com/office/drawing/2014/main" id="{8E8E5EAD-5EE2-C255-A8F7-7BE962726492}"/>
              </a:ext>
            </a:extLst>
          </p:cNvPr>
          <p:cNvSpPr txBox="1">
            <a:spLocks/>
          </p:cNvSpPr>
          <p:nvPr/>
        </p:nvSpPr>
        <p:spPr>
          <a:xfrm>
            <a:off x="11058318" y="6235531"/>
            <a:ext cx="7560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fld id="{F664AAB1-4DB8-4BE3-94AB-6C36B07158C8}" type="slidenum">
              <a:rPr lang="ja-JP" altLang="en-US" sz="2400" smtClean="0">
                <a:solidFill>
                  <a:schemeClr val="tx1"/>
                </a:solidFill>
                <a:latin typeface="Arial Black" panose="020B0A04020102020204" pitchFamily="34" charset="0"/>
              </a:rPr>
              <a:pPr algn="ctr"/>
              <a:t>22</a:t>
            </a:fld>
            <a:endParaRPr lang="ja-JP" altLang="en-US" sz="2400" dirty="0">
              <a:solidFill>
                <a:schemeClr val="tx1"/>
              </a:solidFill>
              <a:latin typeface="Arial Black" panose="020B0A04020102020204" pitchFamily="34" charset="0"/>
            </a:endParaRPr>
          </a:p>
        </p:txBody>
      </p:sp>
      <p:grpSp>
        <p:nvGrpSpPr>
          <p:cNvPr id="21" name="Group 15">
            <a:extLst>
              <a:ext uri="{FF2B5EF4-FFF2-40B4-BE49-F238E27FC236}">
                <a16:creationId xmlns:a16="http://schemas.microsoft.com/office/drawing/2014/main" id="{0FD4AF31-BB95-C822-9ADC-1CB73BE99E1A}"/>
              </a:ext>
            </a:extLst>
          </p:cNvPr>
          <p:cNvGrpSpPr/>
          <p:nvPr/>
        </p:nvGrpSpPr>
        <p:grpSpPr>
          <a:xfrm>
            <a:off x="375065" y="6432608"/>
            <a:ext cx="10769156" cy="50560"/>
            <a:chOff x="0" y="0"/>
            <a:chExt cx="4274726" cy="20069"/>
          </a:xfrm>
        </p:grpSpPr>
        <p:sp>
          <p:nvSpPr>
            <p:cNvPr id="22" name="Freeform 16">
              <a:extLst>
                <a:ext uri="{FF2B5EF4-FFF2-40B4-BE49-F238E27FC236}">
                  <a16:creationId xmlns:a16="http://schemas.microsoft.com/office/drawing/2014/main" id="{A7E276E7-2563-F629-9B86-949EA9EB9BD4}"/>
                </a:ext>
              </a:extLst>
            </p:cNvPr>
            <p:cNvSpPr/>
            <p:nvPr/>
          </p:nvSpPr>
          <p:spPr>
            <a:xfrm>
              <a:off x="0" y="0"/>
              <a:ext cx="4274726" cy="20069"/>
            </a:xfrm>
            <a:custGeom>
              <a:avLst/>
              <a:gdLst/>
              <a:ahLst/>
              <a:cxnLst/>
              <a:rect l="l" t="t" r="r" b="b"/>
              <a:pathLst>
                <a:path w="4274726" h="20069">
                  <a:moveTo>
                    <a:pt x="10035" y="0"/>
                  </a:moveTo>
                  <a:lnTo>
                    <a:pt x="4264691" y="0"/>
                  </a:lnTo>
                  <a:cubicBezTo>
                    <a:pt x="4267353" y="0"/>
                    <a:pt x="4269905" y="1057"/>
                    <a:pt x="4271787" y="2939"/>
                  </a:cubicBezTo>
                  <a:cubicBezTo>
                    <a:pt x="4273669" y="4821"/>
                    <a:pt x="4274726" y="7373"/>
                    <a:pt x="4274726" y="10035"/>
                  </a:cubicBezTo>
                  <a:lnTo>
                    <a:pt x="4274726" y="10035"/>
                  </a:lnTo>
                  <a:cubicBezTo>
                    <a:pt x="4274726" y="12696"/>
                    <a:pt x="4273669" y="15248"/>
                    <a:pt x="4271787" y="17130"/>
                  </a:cubicBezTo>
                  <a:cubicBezTo>
                    <a:pt x="4269905" y="19012"/>
                    <a:pt x="4267353" y="20069"/>
                    <a:pt x="4264691" y="20069"/>
                  </a:cubicBezTo>
                  <a:lnTo>
                    <a:pt x="10035" y="20069"/>
                  </a:lnTo>
                  <a:cubicBezTo>
                    <a:pt x="7373" y="20069"/>
                    <a:pt x="4821" y="19012"/>
                    <a:pt x="2939" y="17130"/>
                  </a:cubicBezTo>
                  <a:cubicBezTo>
                    <a:pt x="1057" y="15248"/>
                    <a:pt x="0" y="12696"/>
                    <a:pt x="0" y="10035"/>
                  </a:cubicBezTo>
                  <a:lnTo>
                    <a:pt x="0" y="10035"/>
                  </a:lnTo>
                  <a:cubicBezTo>
                    <a:pt x="0" y="7373"/>
                    <a:pt x="1057" y="4821"/>
                    <a:pt x="2939" y="2939"/>
                  </a:cubicBezTo>
                  <a:cubicBezTo>
                    <a:pt x="4821" y="1057"/>
                    <a:pt x="7373" y="0"/>
                    <a:pt x="10035" y="0"/>
                  </a:cubicBezTo>
                  <a:close/>
                </a:path>
              </a:pathLst>
            </a:custGeom>
            <a:solidFill>
              <a:srgbClr val="03214E"/>
            </a:solidFill>
          </p:spPr>
          <p:txBody>
            <a:bodyPr/>
            <a:lstStyle/>
            <a:p>
              <a:endParaRPr lang="ja-JP" altLang="en-US"/>
            </a:p>
          </p:txBody>
        </p:sp>
        <p:sp>
          <p:nvSpPr>
            <p:cNvPr id="23" name="TextBox 17">
              <a:extLst>
                <a:ext uri="{FF2B5EF4-FFF2-40B4-BE49-F238E27FC236}">
                  <a16:creationId xmlns:a16="http://schemas.microsoft.com/office/drawing/2014/main" id="{52DF8114-8EC4-3E79-905D-237F76C75BE9}"/>
                </a:ext>
              </a:extLst>
            </p:cNvPr>
            <p:cNvSpPr txBox="1"/>
            <p:nvPr/>
          </p:nvSpPr>
          <p:spPr>
            <a:xfrm>
              <a:off x="0" y="-28575"/>
              <a:ext cx="4274726" cy="48644"/>
            </a:xfrm>
            <a:prstGeom prst="rect">
              <a:avLst/>
            </a:prstGeom>
          </p:spPr>
          <p:txBody>
            <a:bodyPr lIns="50800" tIns="50800" rIns="50800" bIns="50800" rtlCol="0" anchor="ctr"/>
            <a:lstStyle/>
            <a:p>
              <a:pPr algn="ctr">
                <a:lnSpc>
                  <a:spcPts val="2239"/>
                </a:lnSpc>
              </a:pPr>
              <a:endParaRPr/>
            </a:p>
          </p:txBody>
        </p:sp>
      </p:grpSp>
      <p:sp>
        <p:nvSpPr>
          <p:cNvPr id="3" name="Freeform 3">
            <a:extLst>
              <a:ext uri="{FF2B5EF4-FFF2-40B4-BE49-F238E27FC236}">
                <a16:creationId xmlns:a16="http://schemas.microsoft.com/office/drawing/2014/main" id="{AEA646D4-893F-AB84-E622-286132A7E778}"/>
              </a:ext>
            </a:extLst>
          </p:cNvPr>
          <p:cNvSpPr/>
          <p:nvPr/>
        </p:nvSpPr>
        <p:spPr>
          <a:xfrm>
            <a:off x="-420300" y="-189000"/>
            <a:ext cx="612000" cy="7236000"/>
          </a:xfrm>
          <a:custGeom>
            <a:avLst/>
            <a:gdLst/>
            <a:ahLst/>
            <a:cxnLst/>
            <a:rect l="l" t="t" r="r" b="b"/>
            <a:pathLst>
              <a:path w="203606" h="2804648">
                <a:moveTo>
                  <a:pt x="101803" y="0"/>
                </a:moveTo>
                <a:lnTo>
                  <a:pt x="101803" y="0"/>
                </a:lnTo>
                <a:cubicBezTo>
                  <a:pt x="158028" y="0"/>
                  <a:pt x="203606" y="45579"/>
                  <a:pt x="203606" y="101803"/>
                </a:cubicBezTo>
                <a:lnTo>
                  <a:pt x="203606" y="2702845"/>
                </a:lnTo>
                <a:cubicBezTo>
                  <a:pt x="203606" y="2729844"/>
                  <a:pt x="192881" y="2755738"/>
                  <a:pt x="173789" y="2774830"/>
                </a:cubicBezTo>
                <a:cubicBezTo>
                  <a:pt x="154697" y="2793922"/>
                  <a:pt x="128803" y="2804648"/>
                  <a:pt x="101803" y="2804648"/>
                </a:cubicBezTo>
                <a:lnTo>
                  <a:pt x="101803" y="2804648"/>
                </a:lnTo>
                <a:cubicBezTo>
                  <a:pt x="74803" y="2804648"/>
                  <a:pt x="48909" y="2793922"/>
                  <a:pt x="29817" y="2774830"/>
                </a:cubicBezTo>
                <a:cubicBezTo>
                  <a:pt x="10726" y="2755738"/>
                  <a:pt x="0" y="2729844"/>
                  <a:pt x="0" y="2702845"/>
                </a:cubicBezTo>
                <a:lnTo>
                  <a:pt x="0" y="101803"/>
                </a:lnTo>
                <a:cubicBezTo>
                  <a:pt x="0" y="74803"/>
                  <a:pt x="10726" y="48909"/>
                  <a:pt x="29817" y="29817"/>
                </a:cubicBezTo>
                <a:cubicBezTo>
                  <a:pt x="48909" y="10726"/>
                  <a:pt x="74803" y="0"/>
                  <a:pt x="101803" y="0"/>
                </a:cubicBezTo>
                <a:close/>
              </a:path>
            </a:pathLst>
          </a:custGeom>
          <a:gradFill rotWithShape="1">
            <a:gsLst>
              <a:gs pos="0">
                <a:srgbClr val="95B4E1">
                  <a:alpha val="100000"/>
                </a:srgbClr>
              </a:gs>
              <a:gs pos="100000">
                <a:srgbClr val="144DA0">
                  <a:alpha val="100000"/>
                </a:srgbClr>
              </a:gs>
            </a:gsLst>
            <a:lin ang="5400000"/>
          </a:gradFill>
        </p:spPr>
        <p:txBody>
          <a:bodyPr/>
          <a:lstStyle/>
          <a:p>
            <a:endParaRPr lang="ja-JP" altLang="en-US"/>
          </a:p>
        </p:txBody>
      </p:sp>
      <p:sp>
        <p:nvSpPr>
          <p:cNvPr id="24" name="サブタイトル 2">
            <a:extLst>
              <a:ext uri="{FF2B5EF4-FFF2-40B4-BE49-F238E27FC236}">
                <a16:creationId xmlns:a16="http://schemas.microsoft.com/office/drawing/2014/main" id="{C67BD52A-042B-11D5-7BB4-3D2154155923}"/>
              </a:ext>
            </a:extLst>
          </p:cNvPr>
          <p:cNvSpPr txBox="1">
            <a:spLocks/>
          </p:cNvSpPr>
          <p:nvPr/>
        </p:nvSpPr>
        <p:spPr>
          <a:xfrm>
            <a:off x="476442" y="432327"/>
            <a:ext cx="10655929" cy="720000"/>
          </a:xfrm>
          <a:prstGeom prst="rect">
            <a:avLst/>
          </a:prstGeom>
          <a:ln>
            <a:noFill/>
          </a:ln>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ts val="2500"/>
              </a:lnSpc>
              <a:buNone/>
            </a:pPr>
            <a:r>
              <a:rPr lang="ja-JP" altLang="en-US" sz="3200" b="1" spc="-300" dirty="0">
                <a:gradFill>
                  <a:gsLst>
                    <a:gs pos="0">
                      <a:srgbClr val="144DA0">
                        <a:shade val="30000"/>
                        <a:satMod val="115000"/>
                      </a:srgbClr>
                    </a:gs>
                    <a:gs pos="50000">
                      <a:srgbClr val="144DA0">
                        <a:shade val="67500"/>
                        <a:satMod val="115000"/>
                      </a:srgbClr>
                    </a:gs>
                    <a:gs pos="100000">
                      <a:srgbClr val="144DA0">
                        <a:shade val="100000"/>
                        <a:satMod val="115000"/>
                      </a:srgbClr>
                    </a:gs>
                  </a:gsLst>
                  <a:path path="circle">
                    <a:fillToRect l="50000" t="50000" r="50000" b="50000"/>
                  </a:path>
                </a:gradFill>
                <a:latin typeface="BIZ UDPゴシック" panose="020B0400000000000000" pitchFamily="50" charset="-128"/>
                <a:ea typeface="BIZ UDPゴシック" panose="020B0400000000000000" pitchFamily="50" charset="-128"/>
              </a:rPr>
              <a:t>高齢者等の生活と健康に関する調査報告</a:t>
            </a:r>
          </a:p>
        </p:txBody>
      </p:sp>
      <p:graphicFrame>
        <p:nvGraphicFramePr>
          <p:cNvPr id="14" name="グラフ 13">
            <a:extLst>
              <a:ext uri="{FF2B5EF4-FFF2-40B4-BE49-F238E27FC236}">
                <a16:creationId xmlns:a16="http://schemas.microsoft.com/office/drawing/2014/main" id="{62F58E82-E371-58DC-05E2-28985E60AA45}"/>
              </a:ext>
            </a:extLst>
          </p:cNvPr>
          <p:cNvGraphicFramePr/>
          <p:nvPr>
            <p:extLst>
              <p:ext uri="{D42A27DB-BD31-4B8C-83A1-F6EECF244321}">
                <p14:modId xmlns:p14="http://schemas.microsoft.com/office/powerpoint/2010/main" val="2506003101"/>
              </p:ext>
            </p:extLst>
          </p:nvPr>
        </p:nvGraphicFramePr>
        <p:xfrm>
          <a:off x="6064119" y="1442699"/>
          <a:ext cx="2395047" cy="281715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1" name="グラフ 30">
            <a:extLst>
              <a:ext uri="{FF2B5EF4-FFF2-40B4-BE49-F238E27FC236}">
                <a16:creationId xmlns:a16="http://schemas.microsoft.com/office/drawing/2014/main" id="{48C821CA-4C10-5F08-BA78-E059D4294AAD}"/>
              </a:ext>
            </a:extLst>
          </p:cNvPr>
          <p:cNvGraphicFramePr/>
          <p:nvPr>
            <p:extLst>
              <p:ext uri="{D42A27DB-BD31-4B8C-83A1-F6EECF244321}">
                <p14:modId xmlns:p14="http://schemas.microsoft.com/office/powerpoint/2010/main" val="1922129380"/>
              </p:ext>
            </p:extLst>
          </p:nvPr>
        </p:nvGraphicFramePr>
        <p:xfrm>
          <a:off x="9140732" y="1469691"/>
          <a:ext cx="2395047" cy="281715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2" name="グラフ 31">
            <a:extLst>
              <a:ext uri="{FF2B5EF4-FFF2-40B4-BE49-F238E27FC236}">
                <a16:creationId xmlns:a16="http://schemas.microsoft.com/office/drawing/2014/main" id="{116555D0-F65D-CD34-E7DD-EC211BB517E2}"/>
              </a:ext>
            </a:extLst>
          </p:cNvPr>
          <p:cNvGraphicFramePr/>
          <p:nvPr>
            <p:extLst>
              <p:ext uri="{D42A27DB-BD31-4B8C-83A1-F6EECF244321}">
                <p14:modId xmlns:p14="http://schemas.microsoft.com/office/powerpoint/2010/main" val="2424163186"/>
              </p:ext>
            </p:extLst>
          </p:nvPr>
        </p:nvGraphicFramePr>
        <p:xfrm>
          <a:off x="6056240" y="3568175"/>
          <a:ext cx="2395047" cy="2817152"/>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33" name="グラフ 32">
            <a:extLst>
              <a:ext uri="{FF2B5EF4-FFF2-40B4-BE49-F238E27FC236}">
                <a16:creationId xmlns:a16="http://schemas.microsoft.com/office/drawing/2014/main" id="{4E8138F0-E6F9-A939-A6D1-93B0F5EE41D3}"/>
              </a:ext>
            </a:extLst>
          </p:cNvPr>
          <p:cNvGraphicFramePr/>
          <p:nvPr>
            <p:extLst>
              <p:ext uri="{D42A27DB-BD31-4B8C-83A1-F6EECF244321}">
                <p14:modId xmlns:p14="http://schemas.microsoft.com/office/powerpoint/2010/main" val="2824835387"/>
              </p:ext>
            </p:extLst>
          </p:nvPr>
        </p:nvGraphicFramePr>
        <p:xfrm>
          <a:off x="9146802" y="3569165"/>
          <a:ext cx="2395047" cy="2817152"/>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9" name="グラフ 38">
            <a:extLst>
              <a:ext uri="{FF2B5EF4-FFF2-40B4-BE49-F238E27FC236}">
                <a16:creationId xmlns:a16="http://schemas.microsoft.com/office/drawing/2014/main" id="{CD12D59C-8E37-259E-2669-342129308411}"/>
              </a:ext>
            </a:extLst>
          </p:cNvPr>
          <p:cNvGraphicFramePr/>
          <p:nvPr>
            <p:extLst>
              <p:ext uri="{D42A27DB-BD31-4B8C-83A1-F6EECF244321}">
                <p14:modId xmlns:p14="http://schemas.microsoft.com/office/powerpoint/2010/main" val="1399298822"/>
              </p:ext>
            </p:extLst>
          </p:nvPr>
        </p:nvGraphicFramePr>
        <p:xfrm>
          <a:off x="449430" y="1442699"/>
          <a:ext cx="2395047" cy="2817152"/>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40" name="グラフ 39">
            <a:extLst>
              <a:ext uri="{FF2B5EF4-FFF2-40B4-BE49-F238E27FC236}">
                <a16:creationId xmlns:a16="http://schemas.microsoft.com/office/drawing/2014/main" id="{65C152C9-EED9-0ED3-491A-5FE20ABE6F9B}"/>
              </a:ext>
            </a:extLst>
          </p:cNvPr>
          <p:cNvGraphicFramePr/>
          <p:nvPr>
            <p:extLst>
              <p:ext uri="{D42A27DB-BD31-4B8C-83A1-F6EECF244321}">
                <p14:modId xmlns:p14="http://schemas.microsoft.com/office/powerpoint/2010/main" val="798013139"/>
              </p:ext>
            </p:extLst>
          </p:nvPr>
        </p:nvGraphicFramePr>
        <p:xfrm>
          <a:off x="3513894" y="1453529"/>
          <a:ext cx="2395047" cy="2817152"/>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41" name="グラフ 40">
            <a:extLst>
              <a:ext uri="{FF2B5EF4-FFF2-40B4-BE49-F238E27FC236}">
                <a16:creationId xmlns:a16="http://schemas.microsoft.com/office/drawing/2014/main" id="{6731406C-0BF3-6A54-34D2-15A147559AF0}"/>
              </a:ext>
            </a:extLst>
          </p:cNvPr>
          <p:cNvGraphicFramePr/>
          <p:nvPr>
            <p:extLst>
              <p:ext uri="{D42A27DB-BD31-4B8C-83A1-F6EECF244321}">
                <p14:modId xmlns:p14="http://schemas.microsoft.com/office/powerpoint/2010/main" val="1168003633"/>
              </p:ext>
            </p:extLst>
          </p:nvPr>
        </p:nvGraphicFramePr>
        <p:xfrm>
          <a:off x="484168" y="3513418"/>
          <a:ext cx="2395047" cy="2817152"/>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42" name="グラフ 41">
            <a:extLst>
              <a:ext uri="{FF2B5EF4-FFF2-40B4-BE49-F238E27FC236}">
                <a16:creationId xmlns:a16="http://schemas.microsoft.com/office/drawing/2014/main" id="{4BBFE456-A90E-ECE1-5791-F04F97821920}"/>
              </a:ext>
            </a:extLst>
          </p:cNvPr>
          <p:cNvGraphicFramePr/>
          <p:nvPr>
            <p:extLst>
              <p:ext uri="{D42A27DB-BD31-4B8C-83A1-F6EECF244321}">
                <p14:modId xmlns:p14="http://schemas.microsoft.com/office/powerpoint/2010/main" val="156270788"/>
              </p:ext>
            </p:extLst>
          </p:nvPr>
        </p:nvGraphicFramePr>
        <p:xfrm>
          <a:off x="3539607" y="3528443"/>
          <a:ext cx="2395047" cy="2817152"/>
        </p:xfrm>
        <a:graphic>
          <a:graphicData uri="http://schemas.openxmlformats.org/drawingml/2006/chart">
            <c:chart xmlns:c="http://schemas.openxmlformats.org/drawingml/2006/chart" xmlns:r="http://schemas.openxmlformats.org/officeDocument/2006/relationships" r:id="rId10"/>
          </a:graphicData>
        </a:graphic>
      </p:graphicFrame>
      <p:grpSp>
        <p:nvGrpSpPr>
          <p:cNvPr id="49" name="グループ化 48">
            <a:extLst>
              <a:ext uri="{FF2B5EF4-FFF2-40B4-BE49-F238E27FC236}">
                <a16:creationId xmlns:a16="http://schemas.microsoft.com/office/drawing/2014/main" id="{24F84D3E-3BE9-92F7-E331-805F5FEB3CDF}"/>
              </a:ext>
            </a:extLst>
          </p:cNvPr>
          <p:cNvGrpSpPr/>
          <p:nvPr/>
        </p:nvGrpSpPr>
        <p:grpSpPr>
          <a:xfrm>
            <a:off x="2880858" y="4801402"/>
            <a:ext cx="875503" cy="690821"/>
            <a:chOff x="5430124" y="2891524"/>
            <a:chExt cx="1143990" cy="675105"/>
          </a:xfrm>
        </p:grpSpPr>
        <p:sp>
          <p:nvSpPr>
            <p:cNvPr id="50" name="矢印: 右 49">
              <a:extLst>
                <a:ext uri="{FF2B5EF4-FFF2-40B4-BE49-F238E27FC236}">
                  <a16:creationId xmlns:a16="http://schemas.microsoft.com/office/drawing/2014/main" id="{EB7D83DD-F885-0CCD-DFB3-F947E9DC998F}"/>
                </a:ext>
              </a:extLst>
            </p:cNvPr>
            <p:cNvSpPr/>
            <p:nvPr/>
          </p:nvSpPr>
          <p:spPr>
            <a:xfrm rot="1018877">
              <a:off x="5430124" y="2930532"/>
              <a:ext cx="1143990" cy="636097"/>
            </a:xfrm>
            <a:prstGeom prst="rightArrow">
              <a:avLst/>
            </a:prstGeom>
            <a:gradFill>
              <a:gsLst>
                <a:gs pos="0">
                  <a:schemeClr val="accent1">
                    <a:shade val="51000"/>
                    <a:satMod val="130000"/>
                    <a:alpha val="0"/>
                  </a:schemeClr>
                </a:gs>
                <a:gs pos="80000">
                  <a:schemeClr val="accent1">
                    <a:shade val="93000"/>
                    <a:satMod val="130000"/>
                  </a:schemeClr>
                </a:gs>
                <a:gs pos="100000">
                  <a:schemeClr val="accent1">
                    <a:shade val="94000"/>
                    <a:satMod val="135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sz="1600"/>
            </a:p>
          </p:txBody>
        </p:sp>
        <p:sp>
          <p:nvSpPr>
            <p:cNvPr id="51" name="テキスト ボックス 50">
              <a:extLst>
                <a:ext uri="{FF2B5EF4-FFF2-40B4-BE49-F238E27FC236}">
                  <a16:creationId xmlns:a16="http://schemas.microsoft.com/office/drawing/2014/main" id="{D9025763-EF90-214B-1E0A-4C8744F6E93C}"/>
                </a:ext>
              </a:extLst>
            </p:cNvPr>
            <p:cNvSpPr txBox="1"/>
            <p:nvPr/>
          </p:nvSpPr>
          <p:spPr>
            <a:xfrm>
              <a:off x="5430124" y="2891524"/>
              <a:ext cx="990206" cy="571472"/>
            </a:xfrm>
            <a:prstGeom prst="rect">
              <a:avLst/>
            </a:prstGeom>
            <a:noFill/>
          </p:spPr>
          <p:txBody>
            <a:bodyPr wrap="square" rtlCol="0">
              <a:spAutoFit/>
            </a:bodyPr>
            <a:lstStyle/>
            <a:p>
              <a:pPr algn="ctr"/>
              <a:r>
                <a:rPr lang="en-US" altLang="ja-JP" sz="1600" dirty="0"/>
                <a:t>2.4</a:t>
              </a:r>
              <a:r>
                <a:rPr lang="ja-JP" altLang="en-US" sz="1600" dirty="0"/>
                <a:t>ｐｔ</a:t>
              </a:r>
              <a:endParaRPr lang="en-US" altLang="ja-JP" sz="1600" dirty="0"/>
            </a:p>
            <a:p>
              <a:pPr algn="ctr"/>
              <a:r>
                <a:rPr kumimoji="1" lang="ja-JP" altLang="en-US" sz="1600" dirty="0"/>
                <a:t>減</a:t>
              </a:r>
            </a:p>
          </p:txBody>
        </p:sp>
      </p:grpSp>
      <p:grpSp>
        <p:nvGrpSpPr>
          <p:cNvPr id="54" name="グループ化 53">
            <a:extLst>
              <a:ext uri="{FF2B5EF4-FFF2-40B4-BE49-F238E27FC236}">
                <a16:creationId xmlns:a16="http://schemas.microsoft.com/office/drawing/2014/main" id="{EFBD16A9-2A45-A892-7938-8C41A0CEADC9}"/>
              </a:ext>
            </a:extLst>
          </p:cNvPr>
          <p:cNvGrpSpPr/>
          <p:nvPr/>
        </p:nvGrpSpPr>
        <p:grpSpPr>
          <a:xfrm>
            <a:off x="2851223" y="2705109"/>
            <a:ext cx="875503" cy="690821"/>
            <a:chOff x="5430124" y="2891524"/>
            <a:chExt cx="1143990" cy="675105"/>
          </a:xfrm>
        </p:grpSpPr>
        <p:sp>
          <p:nvSpPr>
            <p:cNvPr id="55" name="矢印: 右 54">
              <a:extLst>
                <a:ext uri="{FF2B5EF4-FFF2-40B4-BE49-F238E27FC236}">
                  <a16:creationId xmlns:a16="http://schemas.microsoft.com/office/drawing/2014/main" id="{1465D3B8-89A4-645C-5F61-0369CE475E24}"/>
                </a:ext>
              </a:extLst>
            </p:cNvPr>
            <p:cNvSpPr/>
            <p:nvPr/>
          </p:nvSpPr>
          <p:spPr>
            <a:xfrm rot="1018877">
              <a:off x="5430124" y="2930532"/>
              <a:ext cx="1143990" cy="636097"/>
            </a:xfrm>
            <a:prstGeom prst="rightArrow">
              <a:avLst/>
            </a:prstGeom>
            <a:gradFill>
              <a:gsLst>
                <a:gs pos="0">
                  <a:schemeClr val="accent1">
                    <a:shade val="51000"/>
                    <a:satMod val="130000"/>
                    <a:alpha val="0"/>
                  </a:schemeClr>
                </a:gs>
                <a:gs pos="80000">
                  <a:schemeClr val="accent1">
                    <a:shade val="93000"/>
                    <a:satMod val="130000"/>
                  </a:schemeClr>
                </a:gs>
                <a:gs pos="100000">
                  <a:schemeClr val="accent1">
                    <a:shade val="94000"/>
                    <a:satMod val="135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sz="1600"/>
            </a:p>
          </p:txBody>
        </p:sp>
        <p:sp>
          <p:nvSpPr>
            <p:cNvPr id="56" name="テキスト ボックス 55">
              <a:extLst>
                <a:ext uri="{FF2B5EF4-FFF2-40B4-BE49-F238E27FC236}">
                  <a16:creationId xmlns:a16="http://schemas.microsoft.com/office/drawing/2014/main" id="{2D31D2B1-3431-8A3E-30B9-DF58B9FA07CF}"/>
                </a:ext>
              </a:extLst>
            </p:cNvPr>
            <p:cNvSpPr txBox="1"/>
            <p:nvPr/>
          </p:nvSpPr>
          <p:spPr>
            <a:xfrm>
              <a:off x="5430124" y="2891524"/>
              <a:ext cx="990206" cy="571472"/>
            </a:xfrm>
            <a:prstGeom prst="rect">
              <a:avLst/>
            </a:prstGeom>
            <a:noFill/>
          </p:spPr>
          <p:txBody>
            <a:bodyPr wrap="square" rtlCol="0">
              <a:spAutoFit/>
            </a:bodyPr>
            <a:lstStyle/>
            <a:p>
              <a:pPr algn="ctr"/>
              <a:r>
                <a:rPr lang="en-US" altLang="ja-JP" sz="1600" dirty="0"/>
                <a:t>5.1</a:t>
              </a:r>
              <a:r>
                <a:rPr lang="ja-JP" altLang="en-US" sz="1600" dirty="0"/>
                <a:t>ｐｔ</a:t>
              </a:r>
              <a:endParaRPr lang="en-US" altLang="ja-JP" sz="1600" dirty="0"/>
            </a:p>
            <a:p>
              <a:pPr algn="ctr"/>
              <a:r>
                <a:rPr kumimoji="1" lang="ja-JP" altLang="en-US" sz="1600" dirty="0"/>
                <a:t>減</a:t>
              </a:r>
            </a:p>
          </p:txBody>
        </p:sp>
      </p:grpSp>
      <p:grpSp>
        <p:nvGrpSpPr>
          <p:cNvPr id="57" name="グループ化 56">
            <a:extLst>
              <a:ext uri="{FF2B5EF4-FFF2-40B4-BE49-F238E27FC236}">
                <a16:creationId xmlns:a16="http://schemas.microsoft.com/office/drawing/2014/main" id="{01664D67-543F-DA83-73B9-13AE5AF22EB9}"/>
              </a:ext>
            </a:extLst>
          </p:cNvPr>
          <p:cNvGrpSpPr/>
          <p:nvPr/>
        </p:nvGrpSpPr>
        <p:grpSpPr>
          <a:xfrm>
            <a:off x="8451287" y="4904099"/>
            <a:ext cx="875503" cy="690821"/>
            <a:chOff x="5430124" y="2891524"/>
            <a:chExt cx="1143990" cy="675105"/>
          </a:xfrm>
        </p:grpSpPr>
        <p:sp>
          <p:nvSpPr>
            <p:cNvPr id="58" name="矢印: 右 57">
              <a:extLst>
                <a:ext uri="{FF2B5EF4-FFF2-40B4-BE49-F238E27FC236}">
                  <a16:creationId xmlns:a16="http://schemas.microsoft.com/office/drawing/2014/main" id="{6814673C-AF74-8E24-B2C9-684B919500DE}"/>
                </a:ext>
              </a:extLst>
            </p:cNvPr>
            <p:cNvSpPr/>
            <p:nvPr/>
          </p:nvSpPr>
          <p:spPr>
            <a:xfrm rot="1018877">
              <a:off x="5430124" y="2930532"/>
              <a:ext cx="1143990" cy="636097"/>
            </a:xfrm>
            <a:prstGeom prst="rightArrow">
              <a:avLst/>
            </a:prstGeom>
            <a:gradFill>
              <a:gsLst>
                <a:gs pos="0">
                  <a:schemeClr val="accent1">
                    <a:shade val="51000"/>
                    <a:satMod val="130000"/>
                    <a:alpha val="0"/>
                  </a:schemeClr>
                </a:gs>
                <a:gs pos="80000">
                  <a:schemeClr val="accent1">
                    <a:shade val="93000"/>
                    <a:satMod val="130000"/>
                  </a:schemeClr>
                </a:gs>
                <a:gs pos="100000">
                  <a:schemeClr val="accent1">
                    <a:shade val="94000"/>
                    <a:satMod val="135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sz="1600"/>
            </a:p>
          </p:txBody>
        </p:sp>
        <p:sp>
          <p:nvSpPr>
            <p:cNvPr id="59" name="テキスト ボックス 58">
              <a:extLst>
                <a:ext uri="{FF2B5EF4-FFF2-40B4-BE49-F238E27FC236}">
                  <a16:creationId xmlns:a16="http://schemas.microsoft.com/office/drawing/2014/main" id="{8AF45D81-9D0A-1E0F-EFF8-AC59EB6FA894}"/>
                </a:ext>
              </a:extLst>
            </p:cNvPr>
            <p:cNvSpPr txBox="1"/>
            <p:nvPr/>
          </p:nvSpPr>
          <p:spPr>
            <a:xfrm>
              <a:off x="5430124" y="2891524"/>
              <a:ext cx="990206" cy="571472"/>
            </a:xfrm>
            <a:prstGeom prst="rect">
              <a:avLst/>
            </a:prstGeom>
            <a:noFill/>
          </p:spPr>
          <p:txBody>
            <a:bodyPr wrap="square" rtlCol="0">
              <a:spAutoFit/>
            </a:bodyPr>
            <a:lstStyle/>
            <a:p>
              <a:pPr algn="ctr"/>
              <a:r>
                <a:rPr lang="en-US" altLang="ja-JP" sz="1600" dirty="0"/>
                <a:t>2.4</a:t>
              </a:r>
              <a:r>
                <a:rPr lang="ja-JP" altLang="en-US" sz="1600" dirty="0"/>
                <a:t>ｐｔ</a:t>
              </a:r>
              <a:endParaRPr lang="en-US" altLang="ja-JP" sz="1600" dirty="0"/>
            </a:p>
            <a:p>
              <a:pPr algn="ctr"/>
              <a:r>
                <a:rPr kumimoji="1" lang="ja-JP" altLang="en-US" sz="1600" dirty="0"/>
                <a:t>減</a:t>
              </a:r>
            </a:p>
          </p:txBody>
        </p:sp>
      </p:grpSp>
      <p:grpSp>
        <p:nvGrpSpPr>
          <p:cNvPr id="60" name="グループ化 59">
            <a:extLst>
              <a:ext uri="{FF2B5EF4-FFF2-40B4-BE49-F238E27FC236}">
                <a16:creationId xmlns:a16="http://schemas.microsoft.com/office/drawing/2014/main" id="{2654944C-1D41-2E8F-28B2-E0B46D1BB6B8}"/>
              </a:ext>
            </a:extLst>
          </p:cNvPr>
          <p:cNvGrpSpPr/>
          <p:nvPr/>
        </p:nvGrpSpPr>
        <p:grpSpPr>
          <a:xfrm>
            <a:off x="8459166" y="2705109"/>
            <a:ext cx="875503" cy="690821"/>
            <a:chOff x="5430124" y="2891524"/>
            <a:chExt cx="1143990" cy="675105"/>
          </a:xfrm>
        </p:grpSpPr>
        <p:sp>
          <p:nvSpPr>
            <p:cNvPr id="61" name="矢印: 右 60">
              <a:extLst>
                <a:ext uri="{FF2B5EF4-FFF2-40B4-BE49-F238E27FC236}">
                  <a16:creationId xmlns:a16="http://schemas.microsoft.com/office/drawing/2014/main" id="{D579B020-6EBE-58F3-DD8D-4C4DD3C4473A}"/>
                </a:ext>
              </a:extLst>
            </p:cNvPr>
            <p:cNvSpPr/>
            <p:nvPr/>
          </p:nvSpPr>
          <p:spPr>
            <a:xfrm rot="1018877">
              <a:off x="5430124" y="2930532"/>
              <a:ext cx="1143990" cy="636097"/>
            </a:xfrm>
            <a:prstGeom prst="rightArrow">
              <a:avLst/>
            </a:prstGeom>
            <a:gradFill>
              <a:gsLst>
                <a:gs pos="0">
                  <a:schemeClr val="accent1">
                    <a:shade val="51000"/>
                    <a:satMod val="130000"/>
                    <a:alpha val="0"/>
                  </a:schemeClr>
                </a:gs>
                <a:gs pos="80000">
                  <a:schemeClr val="accent1">
                    <a:shade val="93000"/>
                    <a:satMod val="130000"/>
                  </a:schemeClr>
                </a:gs>
                <a:gs pos="100000">
                  <a:schemeClr val="accent1">
                    <a:shade val="94000"/>
                    <a:satMod val="135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sz="1600"/>
            </a:p>
          </p:txBody>
        </p:sp>
        <p:sp>
          <p:nvSpPr>
            <p:cNvPr id="62" name="テキスト ボックス 61">
              <a:extLst>
                <a:ext uri="{FF2B5EF4-FFF2-40B4-BE49-F238E27FC236}">
                  <a16:creationId xmlns:a16="http://schemas.microsoft.com/office/drawing/2014/main" id="{474A7863-C4DA-DF0D-C27C-66C254FC472C}"/>
                </a:ext>
              </a:extLst>
            </p:cNvPr>
            <p:cNvSpPr txBox="1"/>
            <p:nvPr/>
          </p:nvSpPr>
          <p:spPr>
            <a:xfrm>
              <a:off x="5430124" y="2891524"/>
              <a:ext cx="990206" cy="571472"/>
            </a:xfrm>
            <a:prstGeom prst="rect">
              <a:avLst/>
            </a:prstGeom>
            <a:noFill/>
          </p:spPr>
          <p:txBody>
            <a:bodyPr wrap="square" rtlCol="0">
              <a:spAutoFit/>
            </a:bodyPr>
            <a:lstStyle/>
            <a:p>
              <a:pPr algn="ctr"/>
              <a:r>
                <a:rPr lang="en-US" altLang="ja-JP" sz="1600" dirty="0"/>
                <a:t>12.0</a:t>
              </a:r>
              <a:r>
                <a:rPr lang="ja-JP" altLang="en-US" sz="1600" dirty="0"/>
                <a:t>ｐｔ</a:t>
              </a:r>
              <a:endParaRPr lang="en-US" altLang="ja-JP" sz="1600" dirty="0"/>
            </a:p>
            <a:p>
              <a:pPr algn="ctr"/>
              <a:r>
                <a:rPr kumimoji="1" lang="ja-JP" altLang="en-US" sz="1600" dirty="0"/>
                <a:t>減</a:t>
              </a:r>
            </a:p>
          </p:txBody>
        </p:sp>
      </p:grpSp>
      <p:sp>
        <p:nvSpPr>
          <p:cNvPr id="63" name="フローチャート: 代替処理 62">
            <a:extLst>
              <a:ext uri="{FF2B5EF4-FFF2-40B4-BE49-F238E27FC236}">
                <a16:creationId xmlns:a16="http://schemas.microsoft.com/office/drawing/2014/main" id="{F9355A55-F234-A5E2-E33D-32CB3E16CD4B}"/>
              </a:ext>
            </a:extLst>
          </p:cNvPr>
          <p:cNvSpPr/>
          <p:nvPr/>
        </p:nvSpPr>
        <p:spPr>
          <a:xfrm>
            <a:off x="2747950" y="3736882"/>
            <a:ext cx="1137565" cy="683331"/>
          </a:xfrm>
          <a:prstGeom prst="flowChartAlternateProcess">
            <a:avLst/>
          </a:prstGeom>
          <a:solidFill>
            <a:schemeClr val="bg1"/>
          </a:solidFill>
        </p:spPr>
        <p:style>
          <a:lnRef idx="3">
            <a:schemeClr val="lt1"/>
          </a:lnRef>
          <a:fillRef idx="1">
            <a:schemeClr val="accent6"/>
          </a:fillRef>
          <a:effectRef idx="1">
            <a:schemeClr val="accent6"/>
          </a:effectRef>
          <a:fontRef idx="minor">
            <a:schemeClr val="lt1"/>
          </a:fontRef>
        </p:style>
        <p:txBody>
          <a:bodyPr rtlCol="0" anchor="ctr"/>
          <a:lstStyle/>
          <a:p>
            <a:pPr algn="ctr"/>
            <a:r>
              <a:rPr kumimoji="1" lang="ja-JP" altLang="en-US" dirty="0">
                <a:solidFill>
                  <a:schemeClr val="tx1"/>
                </a:solidFill>
              </a:rPr>
              <a:t>自立</a:t>
            </a:r>
          </a:p>
        </p:txBody>
      </p:sp>
      <p:sp>
        <p:nvSpPr>
          <p:cNvPr id="64" name="フローチャート: 代替処理 63">
            <a:extLst>
              <a:ext uri="{FF2B5EF4-FFF2-40B4-BE49-F238E27FC236}">
                <a16:creationId xmlns:a16="http://schemas.microsoft.com/office/drawing/2014/main" id="{FDFB358B-8108-9DC7-4C9A-AC46DAF31DF7}"/>
              </a:ext>
            </a:extLst>
          </p:cNvPr>
          <p:cNvSpPr/>
          <p:nvPr/>
        </p:nvSpPr>
        <p:spPr>
          <a:xfrm>
            <a:off x="8346853" y="3736882"/>
            <a:ext cx="1137565" cy="683331"/>
          </a:xfrm>
          <a:prstGeom prst="flowChartAlternateProcess">
            <a:avLst/>
          </a:prstGeom>
          <a:solidFill>
            <a:schemeClr val="bg1"/>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ja-JP" altLang="en-US" dirty="0">
                <a:solidFill>
                  <a:schemeClr val="tx1"/>
                </a:solidFill>
              </a:rPr>
              <a:t>要支援</a:t>
            </a:r>
            <a:endParaRPr kumimoji="1" lang="ja-JP" altLang="en-US" dirty="0">
              <a:solidFill>
                <a:schemeClr val="tx1"/>
              </a:solidFill>
            </a:endParaRPr>
          </a:p>
        </p:txBody>
      </p:sp>
      <p:sp>
        <p:nvSpPr>
          <p:cNvPr id="4" name="テキスト ボックス 3">
            <a:extLst>
              <a:ext uri="{FF2B5EF4-FFF2-40B4-BE49-F238E27FC236}">
                <a16:creationId xmlns:a16="http://schemas.microsoft.com/office/drawing/2014/main" id="{42126592-A222-E0D9-5AE2-165B0F821C7B}"/>
              </a:ext>
            </a:extLst>
          </p:cNvPr>
          <p:cNvSpPr txBox="1"/>
          <p:nvPr/>
        </p:nvSpPr>
        <p:spPr>
          <a:xfrm>
            <a:off x="7124232" y="1396315"/>
            <a:ext cx="4169731" cy="369332"/>
          </a:xfrm>
          <a:prstGeom prst="rect">
            <a:avLst/>
          </a:prstGeom>
          <a:noFill/>
        </p:spPr>
        <p:txBody>
          <a:bodyPr wrap="none" rtlCol="0">
            <a:spAutoFit/>
          </a:bodyPr>
          <a:lstStyle/>
          <a:p>
            <a:r>
              <a:rPr kumimoji="1" lang="ja-JP" altLang="en-US" dirty="0">
                <a:solidFill>
                  <a:srgbClr val="4E80BB"/>
                </a:solidFill>
              </a:rPr>
              <a:t>■</a:t>
            </a:r>
            <a:r>
              <a:rPr kumimoji="1" lang="ja-JP" altLang="en-US" dirty="0"/>
              <a:t>あり　</a:t>
            </a:r>
            <a:r>
              <a:rPr kumimoji="1" lang="ja-JP" altLang="en-US" dirty="0">
                <a:solidFill>
                  <a:srgbClr val="BF504C"/>
                </a:solidFill>
              </a:rPr>
              <a:t>■</a:t>
            </a:r>
            <a:r>
              <a:rPr kumimoji="1" lang="ja-JP" altLang="en-US" dirty="0"/>
              <a:t>思いつかない　</a:t>
            </a:r>
            <a:r>
              <a:rPr kumimoji="1" lang="ja-JP" altLang="en-US" dirty="0">
                <a:solidFill>
                  <a:srgbClr val="99B958"/>
                </a:solidFill>
              </a:rPr>
              <a:t>■</a:t>
            </a:r>
            <a:r>
              <a:rPr kumimoji="1" lang="ja-JP" altLang="en-US" dirty="0"/>
              <a:t>不明・無回答</a:t>
            </a:r>
          </a:p>
        </p:txBody>
      </p:sp>
    </p:spTree>
    <p:extLst>
      <p:ext uri="{BB962C8B-B14F-4D97-AF65-F5344CB8AC3E}">
        <p14:creationId xmlns:p14="http://schemas.microsoft.com/office/powerpoint/2010/main" val="628499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59BD2F-0333-C7CA-107B-45344AB4007B}"/>
            </a:ext>
          </a:extLst>
        </p:cNvPr>
        <p:cNvGrpSpPr/>
        <p:nvPr/>
      </p:nvGrpSpPr>
      <p:grpSpPr>
        <a:xfrm>
          <a:off x="0" y="0"/>
          <a:ext cx="0" cy="0"/>
          <a:chOff x="0" y="0"/>
          <a:chExt cx="0" cy="0"/>
        </a:xfrm>
      </p:grpSpPr>
      <p:sp>
        <p:nvSpPr>
          <p:cNvPr id="2" name="正方形/長方形 1">
            <a:extLst>
              <a:ext uri="{FF2B5EF4-FFF2-40B4-BE49-F238E27FC236}">
                <a16:creationId xmlns:a16="http://schemas.microsoft.com/office/drawing/2014/main" id="{E7C79E08-07CA-C240-08C6-B368A944B075}"/>
              </a:ext>
            </a:extLst>
          </p:cNvPr>
          <p:cNvSpPr/>
          <p:nvPr/>
        </p:nvSpPr>
        <p:spPr>
          <a:xfrm>
            <a:off x="510892" y="1303997"/>
            <a:ext cx="9725739" cy="461665"/>
          </a:xfrm>
          <a:prstGeom prst="rect">
            <a:avLst/>
          </a:prstGeom>
          <a:noFill/>
        </p:spPr>
        <p:txBody>
          <a:bodyPr wrap="none" lIns="91440" tIns="45720" rIns="91440" bIns="45720">
            <a:spAutoFit/>
          </a:bodyPr>
          <a:lstStyle/>
          <a:p>
            <a:r>
              <a:rPr lang="ja-JP" altLang="en-US" sz="2400" b="1" u="sng" dirty="0">
                <a:ln w="0"/>
                <a:solidFill>
                  <a:srgbClr val="144DA0"/>
                </a:solidFill>
                <a:latin typeface="BIZ UDゴシック" panose="020B0400000000000000" pitchFamily="49" charset="-128"/>
                <a:ea typeface="BIZ UDゴシック" panose="020B0400000000000000" pitchFamily="49" charset="-128"/>
                <a:cs typeface="Flatory Sans SemiCondensed Bold" panose="020B0600070205080204" charset="-34"/>
              </a:rPr>
              <a:t>主な介護者は１位「子ども」２位「配偶者」、不安に思うことは別々</a:t>
            </a:r>
            <a:endParaRPr lang="en-US" altLang="ja-JP" sz="2400" b="1" u="sng" dirty="0">
              <a:ln w="0"/>
              <a:solidFill>
                <a:srgbClr val="144DA0"/>
              </a:solidFill>
              <a:latin typeface="BIZ UDゴシック" panose="020B0400000000000000" pitchFamily="49" charset="-128"/>
              <a:ea typeface="BIZ UDゴシック" panose="020B0400000000000000" pitchFamily="49" charset="-128"/>
              <a:cs typeface="Flatory Sans SemiCondensed Bold" panose="020B0600070205080204" charset="-34"/>
            </a:endParaRPr>
          </a:p>
        </p:txBody>
      </p:sp>
      <p:grpSp>
        <p:nvGrpSpPr>
          <p:cNvPr id="7" name="Group 8">
            <a:extLst>
              <a:ext uri="{FF2B5EF4-FFF2-40B4-BE49-F238E27FC236}">
                <a16:creationId xmlns:a16="http://schemas.microsoft.com/office/drawing/2014/main" id="{5163BB01-3892-5F0A-8874-DB758886F64F}"/>
              </a:ext>
            </a:extLst>
          </p:cNvPr>
          <p:cNvGrpSpPr/>
          <p:nvPr/>
        </p:nvGrpSpPr>
        <p:grpSpPr>
          <a:xfrm>
            <a:off x="355573" y="1099126"/>
            <a:ext cx="11236679" cy="50560"/>
            <a:chOff x="0" y="0"/>
            <a:chExt cx="4274726" cy="20069"/>
          </a:xfrm>
        </p:grpSpPr>
        <p:sp>
          <p:nvSpPr>
            <p:cNvPr id="9" name="Freeform 9">
              <a:extLst>
                <a:ext uri="{FF2B5EF4-FFF2-40B4-BE49-F238E27FC236}">
                  <a16:creationId xmlns:a16="http://schemas.microsoft.com/office/drawing/2014/main" id="{48A0CD20-11C6-409F-FF14-7254CDCDFFF7}"/>
                </a:ext>
              </a:extLst>
            </p:cNvPr>
            <p:cNvSpPr/>
            <p:nvPr/>
          </p:nvSpPr>
          <p:spPr>
            <a:xfrm>
              <a:off x="0" y="0"/>
              <a:ext cx="4274726" cy="20069"/>
            </a:xfrm>
            <a:custGeom>
              <a:avLst/>
              <a:gdLst/>
              <a:ahLst/>
              <a:cxnLst/>
              <a:rect l="l" t="t" r="r" b="b"/>
              <a:pathLst>
                <a:path w="4274726" h="20069">
                  <a:moveTo>
                    <a:pt x="10035" y="0"/>
                  </a:moveTo>
                  <a:lnTo>
                    <a:pt x="4264691" y="0"/>
                  </a:lnTo>
                  <a:cubicBezTo>
                    <a:pt x="4267353" y="0"/>
                    <a:pt x="4269905" y="1057"/>
                    <a:pt x="4271787" y="2939"/>
                  </a:cubicBezTo>
                  <a:cubicBezTo>
                    <a:pt x="4273669" y="4821"/>
                    <a:pt x="4274726" y="7373"/>
                    <a:pt x="4274726" y="10035"/>
                  </a:cubicBezTo>
                  <a:lnTo>
                    <a:pt x="4274726" y="10035"/>
                  </a:lnTo>
                  <a:cubicBezTo>
                    <a:pt x="4274726" y="12696"/>
                    <a:pt x="4273669" y="15248"/>
                    <a:pt x="4271787" y="17130"/>
                  </a:cubicBezTo>
                  <a:cubicBezTo>
                    <a:pt x="4269905" y="19012"/>
                    <a:pt x="4267353" y="20069"/>
                    <a:pt x="4264691" y="20069"/>
                  </a:cubicBezTo>
                  <a:lnTo>
                    <a:pt x="10035" y="20069"/>
                  </a:lnTo>
                  <a:cubicBezTo>
                    <a:pt x="7373" y="20069"/>
                    <a:pt x="4821" y="19012"/>
                    <a:pt x="2939" y="17130"/>
                  </a:cubicBezTo>
                  <a:cubicBezTo>
                    <a:pt x="1057" y="15248"/>
                    <a:pt x="0" y="12696"/>
                    <a:pt x="0" y="10035"/>
                  </a:cubicBezTo>
                  <a:lnTo>
                    <a:pt x="0" y="10035"/>
                  </a:lnTo>
                  <a:cubicBezTo>
                    <a:pt x="0" y="7373"/>
                    <a:pt x="1057" y="4821"/>
                    <a:pt x="2939" y="2939"/>
                  </a:cubicBezTo>
                  <a:cubicBezTo>
                    <a:pt x="4821" y="1057"/>
                    <a:pt x="7373" y="0"/>
                    <a:pt x="10035" y="0"/>
                  </a:cubicBezTo>
                  <a:close/>
                </a:path>
              </a:pathLst>
            </a:custGeom>
            <a:solidFill>
              <a:srgbClr val="144DA0"/>
            </a:solidFill>
          </p:spPr>
          <p:txBody>
            <a:bodyPr/>
            <a:lstStyle/>
            <a:p>
              <a:endParaRPr lang="ja-JP" altLang="en-US"/>
            </a:p>
          </p:txBody>
        </p:sp>
        <p:sp>
          <p:nvSpPr>
            <p:cNvPr id="10" name="TextBox 10">
              <a:extLst>
                <a:ext uri="{FF2B5EF4-FFF2-40B4-BE49-F238E27FC236}">
                  <a16:creationId xmlns:a16="http://schemas.microsoft.com/office/drawing/2014/main" id="{F25B2E30-9415-E460-9B40-B6834D8DFA4A}"/>
                </a:ext>
              </a:extLst>
            </p:cNvPr>
            <p:cNvSpPr txBox="1"/>
            <p:nvPr/>
          </p:nvSpPr>
          <p:spPr>
            <a:xfrm>
              <a:off x="0" y="-28575"/>
              <a:ext cx="4274726" cy="48644"/>
            </a:xfrm>
            <a:prstGeom prst="rect">
              <a:avLst/>
            </a:prstGeom>
          </p:spPr>
          <p:txBody>
            <a:bodyPr lIns="50800" tIns="50800" rIns="50800" bIns="50800" rtlCol="0" anchor="ctr"/>
            <a:lstStyle/>
            <a:p>
              <a:pPr algn="ctr">
                <a:lnSpc>
                  <a:spcPts val="2239"/>
                </a:lnSpc>
              </a:pPr>
              <a:endParaRPr/>
            </a:p>
          </p:txBody>
        </p:sp>
      </p:grpSp>
      <p:grpSp>
        <p:nvGrpSpPr>
          <p:cNvPr id="15" name="Group 2">
            <a:extLst>
              <a:ext uri="{FF2B5EF4-FFF2-40B4-BE49-F238E27FC236}">
                <a16:creationId xmlns:a16="http://schemas.microsoft.com/office/drawing/2014/main" id="{F0B14E09-1FE4-489C-9673-60D4DFE1E5A7}"/>
              </a:ext>
            </a:extLst>
          </p:cNvPr>
          <p:cNvGrpSpPr/>
          <p:nvPr/>
        </p:nvGrpSpPr>
        <p:grpSpPr>
          <a:xfrm>
            <a:off x="11947826" y="-189000"/>
            <a:ext cx="612000" cy="7236000"/>
            <a:chOff x="0" y="0"/>
            <a:chExt cx="203606" cy="2804648"/>
          </a:xfrm>
        </p:grpSpPr>
        <p:sp>
          <p:nvSpPr>
            <p:cNvPr id="16" name="Freeform 3">
              <a:extLst>
                <a:ext uri="{FF2B5EF4-FFF2-40B4-BE49-F238E27FC236}">
                  <a16:creationId xmlns:a16="http://schemas.microsoft.com/office/drawing/2014/main" id="{E9485B9D-0E55-36B7-7B82-994B1879AA3F}"/>
                </a:ext>
              </a:extLst>
            </p:cNvPr>
            <p:cNvSpPr/>
            <p:nvPr/>
          </p:nvSpPr>
          <p:spPr>
            <a:xfrm>
              <a:off x="0" y="0"/>
              <a:ext cx="203606" cy="2804648"/>
            </a:xfrm>
            <a:custGeom>
              <a:avLst/>
              <a:gdLst/>
              <a:ahLst/>
              <a:cxnLst/>
              <a:rect l="l" t="t" r="r" b="b"/>
              <a:pathLst>
                <a:path w="203606" h="2804648">
                  <a:moveTo>
                    <a:pt x="101803" y="0"/>
                  </a:moveTo>
                  <a:lnTo>
                    <a:pt x="101803" y="0"/>
                  </a:lnTo>
                  <a:cubicBezTo>
                    <a:pt x="158028" y="0"/>
                    <a:pt x="203606" y="45579"/>
                    <a:pt x="203606" y="101803"/>
                  </a:cubicBezTo>
                  <a:lnTo>
                    <a:pt x="203606" y="2702845"/>
                  </a:lnTo>
                  <a:cubicBezTo>
                    <a:pt x="203606" y="2729844"/>
                    <a:pt x="192881" y="2755738"/>
                    <a:pt x="173789" y="2774830"/>
                  </a:cubicBezTo>
                  <a:cubicBezTo>
                    <a:pt x="154697" y="2793922"/>
                    <a:pt x="128803" y="2804648"/>
                    <a:pt x="101803" y="2804648"/>
                  </a:cubicBezTo>
                  <a:lnTo>
                    <a:pt x="101803" y="2804648"/>
                  </a:lnTo>
                  <a:cubicBezTo>
                    <a:pt x="74803" y="2804648"/>
                    <a:pt x="48909" y="2793922"/>
                    <a:pt x="29817" y="2774830"/>
                  </a:cubicBezTo>
                  <a:cubicBezTo>
                    <a:pt x="10726" y="2755738"/>
                    <a:pt x="0" y="2729844"/>
                    <a:pt x="0" y="2702845"/>
                  </a:cubicBezTo>
                  <a:lnTo>
                    <a:pt x="0" y="101803"/>
                  </a:lnTo>
                  <a:cubicBezTo>
                    <a:pt x="0" y="74803"/>
                    <a:pt x="10726" y="48909"/>
                    <a:pt x="29817" y="29817"/>
                  </a:cubicBezTo>
                  <a:cubicBezTo>
                    <a:pt x="48909" y="10726"/>
                    <a:pt x="74803" y="0"/>
                    <a:pt x="101803" y="0"/>
                  </a:cubicBezTo>
                  <a:close/>
                </a:path>
              </a:pathLst>
            </a:custGeom>
            <a:gradFill rotWithShape="1">
              <a:gsLst>
                <a:gs pos="0">
                  <a:srgbClr val="95B4E1">
                    <a:alpha val="100000"/>
                  </a:srgbClr>
                </a:gs>
                <a:gs pos="100000">
                  <a:srgbClr val="144DA0">
                    <a:alpha val="100000"/>
                  </a:srgbClr>
                </a:gs>
              </a:gsLst>
              <a:lin ang="5400000"/>
            </a:gradFill>
          </p:spPr>
          <p:txBody>
            <a:bodyPr/>
            <a:lstStyle/>
            <a:p>
              <a:endParaRPr lang="ja-JP" altLang="en-US"/>
            </a:p>
          </p:txBody>
        </p:sp>
        <p:sp>
          <p:nvSpPr>
            <p:cNvPr id="18" name="TextBox 4">
              <a:extLst>
                <a:ext uri="{FF2B5EF4-FFF2-40B4-BE49-F238E27FC236}">
                  <a16:creationId xmlns:a16="http://schemas.microsoft.com/office/drawing/2014/main" id="{0F5415B6-5BB0-3F1C-A43C-E76B341C4667}"/>
                </a:ext>
              </a:extLst>
            </p:cNvPr>
            <p:cNvSpPr txBox="1"/>
            <p:nvPr/>
          </p:nvSpPr>
          <p:spPr>
            <a:xfrm>
              <a:off x="0" y="-28575"/>
              <a:ext cx="203606" cy="2833223"/>
            </a:xfrm>
            <a:prstGeom prst="rect">
              <a:avLst/>
            </a:prstGeom>
          </p:spPr>
          <p:txBody>
            <a:bodyPr lIns="50800" tIns="50800" rIns="50800" bIns="50800" rtlCol="0" anchor="ctr"/>
            <a:lstStyle/>
            <a:p>
              <a:pPr algn="ctr">
                <a:lnSpc>
                  <a:spcPts val="2239"/>
                </a:lnSpc>
              </a:pPr>
              <a:endParaRPr/>
            </a:p>
          </p:txBody>
        </p:sp>
      </p:grpSp>
      <p:sp>
        <p:nvSpPr>
          <p:cNvPr id="20" name="スライド番号プレースホルダー 2">
            <a:extLst>
              <a:ext uri="{FF2B5EF4-FFF2-40B4-BE49-F238E27FC236}">
                <a16:creationId xmlns:a16="http://schemas.microsoft.com/office/drawing/2014/main" id="{8E8E5EAD-5EE2-C255-A8F7-7BE962726492}"/>
              </a:ext>
            </a:extLst>
          </p:cNvPr>
          <p:cNvSpPr txBox="1">
            <a:spLocks/>
          </p:cNvSpPr>
          <p:nvPr/>
        </p:nvSpPr>
        <p:spPr>
          <a:xfrm>
            <a:off x="11058318" y="6235531"/>
            <a:ext cx="7560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fld id="{F664AAB1-4DB8-4BE3-94AB-6C36B07158C8}" type="slidenum">
              <a:rPr lang="ja-JP" altLang="en-US" sz="2400" smtClean="0">
                <a:solidFill>
                  <a:schemeClr val="tx1"/>
                </a:solidFill>
                <a:latin typeface="Arial Black" panose="020B0A04020102020204" pitchFamily="34" charset="0"/>
              </a:rPr>
              <a:pPr algn="ctr"/>
              <a:t>23</a:t>
            </a:fld>
            <a:endParaRPr lang="ja-JP" altLang="en-US" sz="2400" dirty="0">
              <a:solidFill>
                <a:schemeClr val="tx1"/>
              </a:solidFill>
              <a:latin typeface="Arial Black" panose="020B0A04020102020204" pitchFamily="34" charset="0"/>
            </a:endParaRPr>
          </a:p>
        </p:txBody>
      </p:sp>
      <p:grpSp>
        <p:nvGrpSpPr>
          <p:cNvPr id="21" name="Group 15">
            <a:extLst>
              <a:ext uri="{FF2B5EF4-FFF2-40B4-BE49-F238E27FC236}">
                <a16:creationId xmlns:a16="http://schemas.microsoft.com/office/drawing/2014/main" id="{0FD4AF31-BB95-C822-9ADC-1CB73BE99E1A}"/>
              </a:ext>
            </a:extLst>
          </p:cNvPr>
          <p:cNvGrpSpPr/>
          <p:nvPr/>
        </p:nvGrpSpPr>
        <p:grpSpPr>
          <a:xfrm>
            <a:off x="375065" y="6432608"/>
            <a:ext cx="10769156" cy="50560"/>
            <a:chOff x="0" y="0"/>
            <a:chExt cx="4274726" cy="20069"/>
          </a:xfrm>
        </p:grpSpPr>
        <p:sp>
          <p:nvSpPr>
            <p:cNvPr id="22" name="Freeform 16">
              <a:extLst>
                <a:ext uri="{FF2B5EF4-FFF2-40B4-BE49-F238E27FC236}">
                  <a16:creationId xmlns:a16="http://schemas.microsoft.com/office/drawing/2014/main" id="{A7E276E7-2563-F629-9B86-949EA9EB9BD4}"/>
                </a:ext>
              </a:extLst>
            </p:cNvPr>
            <p:cNvSpPr/>
            <p:nvPr/>
          </p:nvSpPr>
          <p:spPr>
            <a:xfrm>
              <a:off x="0" y="0"/>
              <a:ext cx="4274726" cy="20069"/>
            </a:xfrm>
            <a:custGeom>
              <a:avLst/>
              <a:gdLst/>
              <a:ahLst/>
              <a:cxnLst/>
              <a:rect l="l" t="t" r="r" b="b"/>
              <a:pathLst>
                <a:path w="4274726" h="20069">
                  <a:moveTo>
                    <a:pt x="10035" y="0"/>
                  </a:moveTo>
                  <a:lnTo>
                    <a:pt x="4264691" y="0"/>
                  </a:lnTo>
                  <a:cubicBezTo>
                    <a:pt x="4267353" y="0"/>
                    <a:pt x="4269905" y="1057"/>
                    <a:pt x="4271787" y="2939"/>
                  </a:cubicBezTo>
                  <a:cubicBezTo>
                    <a:pt x="4273669" y="4821"/>
                    <a:pt x="4274726" y="7373"/>
                    <a:pt x="4274726" y="10035"/>
                  </a:cubicBezTo>
                  <a:lnTo>
                    <a:pt x="4274726" y="10035"/>
                  </a:lnTo>
                  <a:cubicBezTo>
                    <a:pt x="4274726" y="12696"/>
                    <a:pt x="4273669" y="15248"/>
                    <a:pt x="4271787" y="17130"/>
                  </a:cubicBezTo>
                  <a:cubicBezTo>
                    <a:pt x="4269905" y="19012"/>
                    <a:pt x="4267353" y="20069"/>
                    <a:pt x="4264691" y="20069"/>
                  </a:cubicBezTo>
                  <a:lnTo>
                    <a:pt x="10035" y="20069"/>
                  </a:lnTo>
                  <a:cubicBezTo>
                    <a:pt x="7373" y="20069"/>
                    <a:pt x="4821" y="19012"/>
                    <a:pt x="2939" y="17130"/>
                  </a:cubicBezTo>
                  <a:cubicBezTo>
                    <a:pt x="1057" y="15248"/>
                    <a:pt x="0" y="12696"/>
                    <a:pt x="0" y="10035"/>
                  </a:cubicBezTo>
                  <a:lnTo>
                    <a:pt x="0" y="10035"/>
                  </a:lnTo>
                  <a:cubicBezTo>
                    <a:pt x="0" y="7373"/>
                    <a:pt x="1057" y="4821"/>
                    <a:pt x="2939" y="2939"/>
                  </a:cubicBezTo>
                  <a:cubicBezTo>
                    <a:pt x="4821" y="1057"/>
                    <a:pt x="7373" y="0"/>
                    <a:pt x="10035" y="0"/>
                  </a:cubicBezTo>
                  <a:close/>
                </a:path>
              </a:pathLst>
            </a:custGeom>
            <a:solidFill>
              <a:srgbClr val="03214E"/>
            </a:solidFill>
          </p:spPr>
          <p:txBody>
            <a:bodyPr/>
            <a:lstStyle/>
            <a:p>
              <a:endParaRPr lang="ja-JP" altLang="en-US"/>
            </a:p>
          </p:txBody>
        </p:sp>
        <p:sp>
          <p:nvSpPr>
            <p:cNvPr id="23" name="TextBox 17">
              <a:extLst>
                <a:ext uri="{FF2B5EF4-FFF2-40B4-BE49-F238E27FC236}">
                  <a16:creationId xmlns:a16="http://schemas.microsoft.com/office/drawing/2014/main" id="{52DF8114-8EC4-3E79-905D-237F76C75BE9}"/>
                </a:ext>
              </a:extLst>
            </p:cNvPr>
            <p:cNvSpPr txBox="1"/>
            <p:nvPr/>
          </p:nvSpPr>
          <p:spPr>
            <a:xfrm>
              <a:off x="0" y="-28575"/>
              <a:ext cx="4274726" cy="48644"/>
            </a:xfrm>
            <a:prstGeom prst="rect">
              <a:avLst/>
            </a:prstGeom>
          </p:spPr>
          <p:txBody>
            <a:bodyPr lIns="50800" tIns="50800" rIns="50800" bIns="50800" rtlCol="0" anchor="ctr"/>
            <a:lstStyle/>
            <a:p>
              <a:pPr algn="ctr">
                <a:lnSpc>
                  <a:spcPts val="2239"/>
                </a:lnSpc>
              </a:pPr>
              <a:endParaRPr/>
            </a:p>
          </p:txBody>
        </p:sp>
      </p:grpSp>
      <p:sp>
        <p:nvSpPr>
          <p:cNvPr id="3" name="Freeform 3">
            <a:extLst>
              <a:ext uri="{FF2B5EF4-FFF2-40B4-BE49-F238E27FC236}">
                <a16:creationId xmlns:a16="http://schemas.microsoft.com/office/drawing/2014/main" id="{AEA646D4-893F-AB84-E622-286132A7E778}"/>
              </a:ext>
            </a:extLst>
          </p:cNvPr>
          <p:cNvSpPr/>
          <p:nvPr/>
        </p:nvSpPr>
        <p:spPr>
          <a:xfrm>
            <a:off x="-420300" y="-189000"/>
            <a:ext cx="612000" cy="7236000"/>
          </a:xfrm>
          <a:custGeom>
            <a:avLst/>
            <a:gdLst/>
            <a:ahLst/>
            <a:cxnLst/>
            <a:rect l="l" t="t" r="r" b="b"/>
            <a:pathLst>
              <a:path w="203606" h="2804648">
                <a:moveTo>
                  <a:pt x="101803" y="0"/>
                </a:moveTo>
                <a:lnTo>
                  <a:pt x="101803" y="0"/>
                </a:lnTo>
                <a:cubicBezTo>
                  <a:pt x="158028" y="0"/>
                  <a:pt x="203606" y="45579"/>
                  <a:pt x="203606" y="101803"/>
                </a:cubicBezTo>
                <a:lnTo>
                  <a:pt x="203606" y="2702845"/>
                </a:lnTo>
                <a:cubicBezTo>
                  <a:pt x="203606" y="2729844"/>
                  <a:pt x="192881" y="2755738"/>
                  <a:pt x="173789" y="2774830"/>
                </a:cubicBezTo>
                <a:cubicBezTo>
                  <a:pt x="154697" y="2793922"/>
                  <a:pt x="128803" y="2804648"/>
                  <a:pt x="101803" y="2804648"/>
                </a:cubicBezTo>
                <a:lnTo>
                  <a:pt x="101803" y="2804648"/>
                </a:lnTo>
                <a:cubicBezTo>
                  <a:pt x="74803" y="2804648"/>
                  <a:pt x="48909" y="2793922"/>
                  <a:pt x="29817" y="2774830"/>
                </a:cubicBezTo>
                <a:cubicBezTo>
                  <a:pt x="10726" y="2755738"/>
                  <a:pt x="0" y="2729844"/>
                  <a:pt x="0" y="2702845"/>
                </a:cubicBezTo>
                <a:lnTo>
                  <a:pt x="0" y="101803"/>
                </a:lnTo>
                <a:cubicBezTo>
                  <a:pt x="0" y="74803"/>
                  <a:pt x="10726" y="48909"/>
                  <a:pt x="29817" y="29817"/>
                </a:cubicBezTo>
                <a:cubicBezTo>
                  <a:pt x="48909" y="10726"/>
                  <a:pt x="74803" y="0"/>
                  <a:pt x="101803" y="0"/>
                </a:cubicBezTo>
                <a:close/>
              </a:path>
            </a:pathLst>
          </a:custGeom>
          <a:gradFill rotWithShape="1">
            <a:gsLst>
              <a:gs pos="0">
                <a:srgbClr val="95B4E1">
                  <a:alpha val="100000"/>
                </a:srgbClr>
              </a:gs>
              <a:gs pos="100000">
                <a:srgbClr val="144DA0">
                  <a:alpha val="100000"/>
                </a:srgbClr>
              </a:gs>
            </a:gsLst>
            <a:lin ang="5400000"/>
          </a:gradFill>
        </p:spPr>
        <p:txBody>
          <a:bodyPr/>
          <a:lstStyle/>
          <a:p>
            <a:endParaRPr lang="ja-JP" altLang="en-US"/>
          </a:p>
        </p:txBody>
      </p:sp>
      <p:sp>
        <p:nvSpPr>
          <p:cNvPr id="11" name="サブタイトル 2">
            <a:extLst>
              <a:ext uri="{FF2B5EF4-FFF2-40B4-BE49-F238E27FC236}">
                <a16:creationId xmlns:a16="http://schemas.microsoft.com/office/drawing/2014/main" id="{EEE79284-A921-9588-B75E-FECE1F96C6F0}"/>
              </a:ext>
            </a:extLst>
          </p:cNvPr>
          <p:cNvSpPr txBox="1">
            <a:spLocks/>
          </p:cNvSpPr>
          <p:nvPr/>
        </p:nvSpPr>
        <p:spPr>
          <a:xfrm>
            <a:off x="324042" y="279927"/>
            <a:ext cx="10655929" cy="720000"/>
          </a:xfrm>
          <a:prstGeom prst="rect">
            <a:avLst/>
          </a:prstGeom>
          <a:ln>
            <a:noFill/>
          </a:ln>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ts val="2500"/>
              </a:lnSpc>
              <a:buNone/>
            </a:pPr>
            <a:r>
              <a:rPr lang="ja-JP" altLang="en-US" sz="3200" b="1" spc="-300" dirty="0">
                <a:gradFill>
                  <a:gsLst>
                    <a:gs pos="0">
                      <a:srgbClr val="144DA0">
                        <a:shade val="30000"/>
                        <a:satMod val="115000"/>
                      </a:srgbClr>
                    </a:gs>
                    <a:gs pos="50000">
                      <a:srgbClr val="144DA0">
                        <a:shade val="67500"/>
                        <a:satMod val="115000"/>
                      </a:srgbClr>
                    </a:gs>
                    <a:gs pos="100000">
                      <a:srgbClr val="144DA0">
                        <a:shade val="100000"/>
                        <a:satMod val="115000"/>
                      </a:srgbClr>
                    </a:gs>
                  </a:gsLst>
                  <a:path path="circle">
                    <a:fillToRect l="50000" t="50000" r="50000" b="50000"/>
                  </a:path>
                </a:gradFill>
                <a:latin typeface="BIZ UDPゴシック" panose="020B0400000000000000" pitchFamily="50" charset="-128"/>
                <a:ea typeface="BIZ UDPゴシック" panose="020B0400000000000000" pitchFamily="50" charset="-128"/>
              </a:rPr>
              <a:t>高齢者等の生活と健康に関する調査報告</a:t>
            </a:r>
          </a:p>
        </p:txBody>
      </p:sp>
      <p:graphicFrame>
        <p:nvGraphicFramePr>
          <p:cNvPr id="13" name="表 12">
            <a:extLst>
              <a:ext uri="{FF2B5EF4-FFF2-40B4-BE49-F238E27FC236}">
                <a16:creationId xmlns:a16="http://schemas.microsoft.com/office/drawing/2014/main" id="{C1FDD438-B62C-57B2-00E7-0B4D4E2376C3}"/>
              </a:ext>
            </a:extLst>
          </p:cNvPr>
          <p:cNvGraphicFramePr>
            <a:graphicFrameLocks noGrp="1"/>
          </p:cNvGraphicFramePr>
          <p:nvPr>
            <p:extLst>
              <p:ext uri="{D42A27DB-BD31-4B8C-83A1-F6EECF244321}">
                <p14:modId xmlns:p14="http://schemas.microsoft.com/office/powerpoint/2010/main" val="3116579447"/>
              </p:ext>
            </p:extLst>
          </p:nvPr>
        </p:nvGraphicFramePr>
        <p:xfrm>
          <a:off x="4463157" y="2433593"/>
          <a:ext cx="3021509" cy="3359755"/>
        </p:xfrm>
        <a:graphic>
          <a:graphicData uri="http://schemas.openxmlformats.org/drawingml/2006/table">
            <a:tbl>
              <a:tblPr firstRow="1" bandRow="1">
                <a:tableStyleId>{9D7B26C5-4107-4FEC-AEDC-1716B250A1EF}</a:tableStyleId>
              </a:tblPr>
              <a:tblGrid>
                <a:gridCol w="790575">
                  <a:extLst>
                    <a:ext uri="{9D8B030D-6E8A-4147-A177-3AD203B41FA5}">
                      <a16:colId xmlns:a16="http://schemas.microsoft.com/office/drawing/2014/main" val="535465100"/>
                    </a:ext>
                  </a:extLst>
                </a:gridCol>
                <a:gridCol w="2230934">
                  <a:extLst>
                    <a:ext uri="{9D8B030D-6E8A-4147-A177-3AD203B41FA5}">
                      <a16:colId xmlns:a16="http://schemas.microsoft.com/office/drawing/2014/main" val="1270549718"/>
                    </a:ext>
                  </a:extLst>
                </a:gridCol>
              </a:tblGrid>
              <a:tr h="437968">
                <a:tc gridSpan="2">
                  <a:txBody>
                    <a:bodyPr/>
                    <a:lstStyle/>
                    <a:p>
                      <a:pPr algn="ctr"/>
                      <a:r>
                        <a:rPr kumimoji="1" lang="ja-JP" altLang="en-US" sz="1800" dirty="0">
                          <a:solidFill>
                            <a:schemeClr val="tx1"/>
                          </a:solidFill>
                          <a:latin typeface="BIZ UDPゴシック" panose="020B0400000000000000" pitchFamily="50" charset="-128"/>
                          <a:ea typeface="BIZ UDPゴシック" panose="020B0400000000000000" pitchFamily="50" charset="-128"/>
                        </a:rPr>
                        <a:t>子ども</a:t>
                      </a:r>
                    </a:p>
                  </a:txBody>
                  <a:tcPr>
                    <a:solidFill>
                      <a:srgbClr val="FFFFFF"/>
                    </a:solidFill>
                  </a:tcPr>
                </a:tc>
                <a:tc hMerge="1">
                  <a:txBody>
                    <a:bodyPr/>
                    <a:lstStyle/>
                    <a:p>
                      <a:endParaRPr kumimoji="1" lang="ja-JP" altLang="en-US" dirty="0"/>
                    </a:p>
                  </a:txBody>
                  <a:tcPr/>
                </a:tc>
                <a:extLst>
                  <a:ext uri="{0D108BD9-81ED-4DB2-BD59-A6C34878D82A}">
                    <a16:rowId xmlns:a16="http://schemas.microsoft.com/office/drawing/2014/main" val="2001128774"/>
                  </a:ext>
                </a:extLst>
              </a:tr>
              <a:tr h="1079921">
                <a:tc>
                  <a:txBody>
                    <a:bodyPr/>
                    <a:lstStyle/>
                    <a:p>
                      <a:r>
                        <a:rPr kumimoji="1" lang="ja-JP" altLang="en-US" sz="1800" dirty="0">
                          <a:latin typeface="BIZ UDPゴシック" panose="020B0400000000000000" pitchFamily="50" charset="-128"/>
                          <a:ea typeface="BIZ UDPゴシック" panose="020B0400000000000000" pitchFamily="50" charset="-128"/>
                        </a:rPr>
                        <a:t>１位</a:t>
                      </a:r>
                    </a:p>
                  </a:txBody>
                  <a:tcPr>
                    <a:lnB w="12700" cap="flat" cmpd="sng" algn="ctr">
                      <a:solidFill>
                        <a:schemeClr val="tx1"/>
                      </a:solidFill>
                      <a:prstDash val="solid"/>
                      <a:round/>
                      <a:headEnd type="none" w="med" len="med"/>
                      <a:tailEnd type="none" w="med" len="med"/>
                    </a:lnB>
                    <a:noFill/>
                  </a:tcPr>
                </a:tc>
                <a:tc>
                  <a:txBody>
                    <a:bodyPr/>
                    <a:lstStyle/>
                    <a:p>
                      <a:r>
                        <a:rPr kumimoji="1" lang="ja-JP" altLang="en-US" sz="1800" dirty="0">
                          <a:latin typeface="BIZ UDPゴシック" panose="020B0400000000000000" pitchFamily="50" charset="-128"/>
                          <a:ea typeface="BIZ UDPゴシック" panose="020B0400000000000000" pitchFamily="50" charset="-128"/>
                        </a:rPr>
                        <a:t>認知症状への対応</a:t>
                      </a:r>
                    </a:p>
                  </a:txBody>
                  <a:tcP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40844737"/>
                  </a:ext>
                </a:extLst>
              </a:tr>
              <a:tr h="437968">
                <a:tc>
                  <a:txBody>
                    <a:bodyPr/>
                    <a:lstStyle/>
                    <a:p>
                      <a:r>
                        <a:rPr kumimoji="1" lang="ja-JP" altLang="en-US" sz="1800" dirty="0">
                          <a:latin typeface="BIZ UDPゴシック" panose="020B0400000000000000" pitchFamily="50" charset="-128"/>
                          <a:ea typeface="BIZ UDPゴシック" panose="020B0400000000000000" pitchFamily="50" charset="-128"/>
                        </a:rPr>
                        <a:t>２位</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800" dirty="0">
                          <a:latin typeface="BIZ UDPゴシック" panose="020B0400000000000000" pitchFamily="50" charset="-128"/>
                          <a:ea typeface="BIZ UDPゴシック" panose="020B0400000000000000" pitchFamily="50" charset="-128"/>
                        </a:rPr>
                        <a:t>夜間の排泄</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77059445"/>
                  </a:ext>
                </a:extLst>
              </a:tr>
              <a:tr h="1403898">
                <a:tc>
                  <a:txBody>
                    <a:bodyPr/>
                    <a:lstStyle/>
                    <a:p>
                      <a:r>
                        <a:rPr kumimoji="1" lang="ja-JP" altLang="en-US" sz="1800" dirty="0">
                          <a:latin typeface="BIZ UDPゴシック" panose="020B0400000000000000" pitchFamily="50" charset="-128"/>
                          <a:ea typeface="BIZ UDPゴシック" panose="020B0400000000000000" pitchFamily="50" charset="-128"/>
                        </a:rPr>
                        <a:t>３位</a:t>
                      </a:r>
                    </a:p>
                  </a:txBody>
                  <a:tcPr>
                    <a:lnT w="12700" cap="flat" cmpd="sng" algn="ctr">
                      <a:solidFill>
                        <a:schemeClr val="tx1"/>
                      </a:solidFill>
                      <a:prstDash val="solid"/>
                      <a:round/>
                      <a:headEnd type="none" w="med" len="med"/>
                      <a:tailEnd type="none" w="med" len="med"/>
                    </a:lnT>
                    <a:noFill/>
                  </a:tcPr>
                </a:tc>
                <a:tc>
                  <a:txBody>
                    <a:bodyPr/>
                    <a:lstStyle/>
                    <a:p>
                      <a:r>
                        <a:rPr kumimoji="1" lang="ja-JP" altLang="en-US" sz="1800" dirty="0">
                          <a:latin typeface="BIZ UDPゴシック" panose="020B0400000000000000" pitchFamily="50" charset="-128"/>
                          <a:ea typeface="BIZ UDPゴシック" panose="020B0400000000000000" pitchFamily="50" charset="-128"/>
                        </a:rPr>
                        <a:t>外出の付き添い、送迎等</a:t>
                      </a:r>
                    </a:p>
                  </a:txBody>
                  <a:tcP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4203383287"/>
                  </a:ext>
                </a:extLst>
              </a:tr>
            </a:tbl>
          </a:graphicData>
        </a:graphic>
      </p:graphicFrame>
      <p:sp>
        <p:nvSpPr>
          <p:cNvPr id="26" name="テキスト ボックス 25">
            <a:extLst>
              <a:ext uri="{FF2B5EF4-FFF2-40B4-BE49-F238E27FC236}">
                <a16:creationId xmlns:a16="http://schemas.microsoft.com/office/drawing/2014/main" id="{A095F21A-27D9-C835-6D20-3E227E54C1B4}"/>
              </a:ext>
            </a:extLst>
          </p:cNvPr>
          <p:cNvSpPr txBox="1"/>
          <p:nvPr/>
        </p:nvSpPr>
        <p:spPr>
          <a:xfrm>
            <a:off x="9291735" y="5810266"/>
            <a:ext cx="1800493" cy="307777"/>
          </a:xfrm>
          <a:prstGeom prst="rect">
            <a:avLst/>
          </a:prstGeom>
          <a:noFill/>
        </p:spPr>
        <p:txBody>
          <a:bodyPr wrap="none" rtlCol="0">
            <a:spAutoFit/>
          </a:bodyPr>
          <a:lstStyle/>
          <a:p>
            <a:r>
              <a:rPr kumimoji="1" lang="en-US" altLang="ja-JP" sz="1400" dirty="0"/>
              <a:t>※</a:t>
            </a:r>
            <a:r>
              <a:rPr kumimoji="1" lang="ja-JP" altLang="en-US" sz="1400" dirty="0"/>
              <a:t>複数回答可の設問</a:t>
            </a:r>
          </a:p>
        </p:txBody>
      </p:sp>
      <p:graphicFrame>
        <p:nvGraphicFramePr>
          <p:cNvPr id="29" name="表 28">
            <a:extLst>
              <a:ext uri="{FF2B5EF4-FFF2-40B4-BE49-F238E27FC236}">
                <a16:creationId xmlns:a16="http://schemas.microsoft.com/office/drawing/2014/main" id="{61754DDF-F7ED-18FC-3F7C-18CFFC4CD632}"/>
              </a:ext>
            </a:extLst>
          </p:cNvPr>
          <p:cNvGraphicFramePr>
            <a:graphicFrameLocks noGrp="1"/>
          </p:cNvGraphicFramePr>
          <p:nvPr>
            <p:extLst>
              <p:ext uri="{D42A27DB-BD31-4B8C-83A1-F6EECF244321}">
                <p14:modId xmlns:p14="http://schemas.microsoft.com/office/powerpoint/2010/main" val="3271879554"/>
              </p:ext>
            </p:extLst>
          </p:nvPr>
        </p:nvGraphicFramePr>
        <p:xfrm>
          <a:off x="7958462" y="2433593"/>
          <a:ext cx="3021509" cy="3359755"/>
        </p:xfrm>
        <a:graphic>
          <a:graphicData uri="http://schemas.openxmlformats.org/drawingml/2006/table">
            <a:tbl>
              <a:tblPr firstRow="1" bandRow="1">
                <a:tableStyleId>{9D7B26C5-4107-4FEC-AEDC-1716B250A1EF}</a:tableStyleId>
              </a:tblPr>
              <a:tblGrid>
                <a:gridCol w="790575">
                  <a:extLst>
                    <a:ext uri="{9D8B030D-6E8A-4147-A177-3AD203B41FA5}">
                      <a16:colId xmlns:a16="http://schemas.microsoft.com/office/drawing/2014/main" val="535465100"/>
                    </a:ext>
                  </a:extLst>
                </a:gridCol>
                <a:gridCol w="2230934">
                  <a:extLst>
                    <a:ext uri="{9D8B030D-6E8A-4147-A177-3AD203B41FA5}">
                      <a16:colId xmlns:a16="http://schemas.microsoft.com/office/drawing/2014/main" val="1270549718"/>
                    </a:ext>
                  </a:extLst>
                </a:gridCol>
              </a:tblGrid>
              <a:tr h="437968">
                <a:tc gridSpan="2">
                  <a:txBody>
                    <a:bodyPr/>
                    <a:lstStyle/>
                    <a:p>
                      <a:pPr algn="ctr"/>
                      <a:r>
                        <a:rPr kumimoji="1" lang="ja-JP" altLang="en-US" sz="1800" dirty="0">
                          <a:solidFill>
                            <a:schemeClr val="tx1"/>
                          </a:solidFill>
                          <a:latin typeface="BIZ UDPゴシック" panose="020B0400000000000000" pitchFamily="50" charset="-128"/>
                          <a:ea typeface="BIZ UDPゴシック" panose="020B0400000000000000" pitchFamily="50" charset="-128"/>
                        </a:rPr>
                        <a:t>配偶者</a:t>
                      </a:r>
                    </a:p>
                  </a:txBody>
                  <a:tcPr>
                    <a:solidFill>
                      <a:srgbClr val="FFFFFF"/>
                    </a:solidFill>
                  </a:tcPr>
                </a:tc>
                <a:tc hMerge="1">
                  <a:txBody>
                    <a:bodyPr/>
                    <a:lstStyle/>
                    <a:p>
                      <a:endParaRPr kumimoji="1" lang="ja-JP" altLang="en-US" dirty="0"/>
                    </a:p>
                  </a:txBody>
                  <a:tcPr/>
                </a:tc>
                <a:extLst>
                  <a:ext uri="{0D108BD9-81ED-4DB2-BD59-A6C34878D82A}">
                    <a16:rowId xmlns:a16="http://schemas.microsoft.com/office/drawing/2014/main" val="2001128774"/>
                  </a:ext>
                </a:extLst>
              </a:tr>
              <a:tr h="1079921">
                <a:tc>
                  <a:txBody>
                    <a:bodyPr/>
                    <a:lstStyle/>
                    <a:p>
                      <a:r>
                        <a:rPr kumimoji="1" lang="ja-JP" altLang="en-US" sz="1800" dirty="0">
                          <a:latin typeface="BIZ UDPゴシック" panose="020B0400000000000000" pitchFamily="50" charset="-128"/>
                          <a:ea typeface="BIZ UDPゴシック" panose="020B0400000000000000" pitchFamily="50" charset="-128"/>
                        </a:rPr>
                        <a:t>１位</a:t>
                      </a:r>
                    </a:p>
                  </a:txBody>
                  <a:tcPr>
                    <a:lnB w="12700" cap="flat" cmpd="sng" algn="ctr">
                      <a:solidFill>
                        <a:schemeClr val="tx1"/>
                      </a:solidFill>
                      <a:prstDash val="solid"/>
                      <a:round/>
                      <a:headEnd type="none" w="med" len="med"/>
                      <a:tailEnd type="none" w="med" len="med"/>
                    </a:lnB>
                    <a:solidFill>
                      <a:srgbClr val="FFFFFF"/>
                    </a:solidFill>
                  </a:tcPr>
                </a:tc>
                <a:tc>
                  <a:txBody>
                    <a:bodyPr/>
                    <a:lstStyle/>
                    <a:p>
                      <a:r>
                        <a:rPr kumimoji="1" lang="ja-JP" altLang="en-US" sz="1800" dirty="0">
                          <a:latin typeface="BIZ UDPゴシック" panose="020B0400000000000000" pitchFamily="50" charset="-128"/>
                          <a:ea typeface="BIZ UDPゴシック" panose="020B0400000000000000" pitchFamily="50" charset="-128"/>
                        </a:rPr>
                        <a:t>外出の付き添い、送迎等</a:t>
                      </a:r>
                    </a:p>
                  </a:txBody>
                  <a:tcPr>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2340844737"/>
                  </a:ext>
                </a:extLst>
              </a:tr>
              <a:tr h="437968">
                <a:tc>
                  <a:txBody>
                    <a:bodyPr/>
                    <a:lstStyle/>
                    <a:p>
                      <a:r>
                        <a:rPr kumimoji="1" lang="ja-JP" altLang="en-US" sz="1800" dirty="0">
                          <a:latin typeface="BIZ UDPゴシック" panose="020B0400000000000000" pitchFamily="50" charset="-128"/>
                          <a:ea typeface="BIZ UDPゴシック" panose="020B0400000000000000" pitchFamily="50" charset="-128"/>
                        </a:rPr>
                        <a:t>２位</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kumimoji="1" lang="ja-JP" altLang="en-US" sz="1800" dirty="0">
                          <a:latin typeface="BIZ UDPゴシック" panose="020B0400000000000000" pitchFamily="50" charset="-128"/>
                          <a:ea typeface="BIZ UDPゴシック" panose="020B0400000000000000" pitchFamily="50" charset="-128"/>
                        </a:rPr>
                        <a:t>認知症状への対応</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577059445"/>
                  </a:ext>
                </a:extLst>
              </a:tr>
              <a:tr h="1403898">
                <a:tc>
                  <a:txBody>
                    <a:bodyPr/>
                    <a:lstStyle/>
                    <a:p>
                      <a:r>
                        <a:rPr kumimoji="1" lang="ja-JP" altLang="en-US" sz="1800" dirty="0">
                          <a:latin typeface="BIZ UDPゴシック" panose="020B0400000000000000" pitchFamily="50" charset="-128"/>
                          <a:ea typeface="BIZ UDPゴシック" panose="020B0400000000000000" pitchFamily="50" charset="-128"/>
                        </a:rPr>
                        <a:t>３位</a:t>
                      </a:r>
                    </a:p>
                  </a:txBody>
                  <a:tcPr>
                    <a:lnT w="12700" cap="flat" cmpd="sng" algn="ctr">
                      <a:solidFill>
                        <a:schemeClr val="tx1"/>
                      </a:solidFill>
                      <a:prstDash val="solid"/>
                      <a:round/>
                      <a:headEnd type="none" w="med" len="med"/>
                      <a:tailEnd type="none" w="med" len="med"/>
                    </a:lnT>
                    <a:solidFill>
                      <a:srgbClr val="FFFFFF"/>
                    </a:solidFill>
                  </a:tcPr>
                </a:tc>
                <a:tc>
                  <a:txBody>
                    <a:bodyPr/>
                    <a:lstStyle/>
                    <a:p>
                      <a:r>
                        <a:rPr kumimoji="1" lang="ja-JP" altLang="en-US" sz="1800" dirty="0">
                          <a:latin typeface="BIZ UDPゴシック" panose="020B0400000000000000" pitchFamily="50" charset="-128"/>
                          <a:ea typeface="BIZ UDPゴシック" panose="020B0400000000000000" pitchFamily="50" charset="-128"/>
                        </a:rPr>
                        <a:t>食事の準備（調理等）</a:t>
                      </a:r>
                      <a:endParaRPr kumimoji="1" lang="en-US" altLang="ja-JP" sz="1800" dirty="0">
                        <a:latin typeface="BIZ UDPゴシック" panose="020B0400000000000000" pitchFamily="50" charset="-128"/>
                        <a:ea typeface="BIZ UDPゴシック" panose="020B0400000000000000" pitchFamily="50" charset="-128"/>
                      </a:endParaRPr>
                    </a:p>
                    <a:p>
                      <a:r>
                        <a:rPr kumimoji="1" lang="ja-JP" altLang="en-US" sz="1800" dirty="0">
                          <a:latin typeface="BIZ UDPゴシック" panose="020B0400000000000000" pitchFamily="50" charset="-128"/>
                          <a:ea typeface="BIZ UDPゴシック" panose="020B0400000000000000" pitchFamily="50" charset="-128"/>
                        </a:rPr>
                        <a:t>金銭管理や生活面に必要な諸手続き</a:t>
                      </a:r>
                    </a:p>
                  </a:txBody>
                  <a:tcPr>
                    <a:lnT w="12700" cap="flat" cmpd="sng" algn="ctr">
                      <a:solidFill>
                        <a:schemeClr val="tx1"/>
                      </a:solidFill>
                      <a:prstDash val="solid"/>
                      <a:round/>
                      <a:headEnd type="none" w="med" len="med"/>
                      <a:tailEnd type="none" w="med" len="med"/>
                    </a:lnT>
                    <a:solidFill>
                      <a:srgbClr val="FFFFFF"/>
                    </a:solidFill>
                  </a:tcPr>
                </a:tc>
                <a:extLst>
                  <a:ext uri="{0D108BD9-81ED-4DB2-BD59-A6C34878D82A}">
                    <a16:rowId xmlns:a16="http://schemas.microsoft.com/office/drawing/2014/main" val="4203383287"/>
                  </a:ext>
                </a:extLst>
              </a:tr>
            </a:tbl>
          </a:graphicData>
        </a:graphic>
      </p:graphicFrame>
      <p:graphicFrame>
        <p:nvGraphicFramePr>
          <p:cNvPr id="32" name="グラフ 31">
            <a:extLst>
              <a:ext uri="{FF2B5EF4-FFF2-40B4-BE49-F238E27FC236}">
                <a16:creationId xmlns:a16="http://schemas.microsoft.com/office/drawing/2014/main" id="{E3A594D7-52A0-1EB9-40C5-55E6C42C3A9F}"/>
              </a:ext>
            </a:extLst>
          </p:cNvPr>
          <p:cNvGraphicFramePr/>
          <p:nvPr>
            <p:extLst>
              <p:ext uri="{D42A27DB-BD31-4B8C-83A1-F6EECF244321}">
                <p14:modId xmlns:p14="http://schemas.microsoft.com/office/powerpoint/2010/main" val="4100280241"/>
              </p:ext>
            </p:extLst>
          </p:nvPr>
        </p:nvGraphicFramePr>
        <p:xfrm>
          <a:off x="69733" y="1807800"/>
          <a:ext cx="4931475" cy="4057367"/>
        </p:xfrm>
        <a:graphic>
          <a:graphicData uri="http://schemas.openxmlformats.org/drawingml/2006/chart">
            <c:chart xmlns:c="http://schemas.openxmlformats.org/drawingml/2006/chart" xmlns:r="http://schemas.openxmlformats.org/officeDocument/2006/relationships" r:id="rId3"/>
          </a:graphicData>
        </a:graphic>
      </p:graphicFrame>
      <p:sp>
        <p:nvSpPr>
          <p:cNvPr id="33" name="テキスト ボックス 32">
            <a:extLst>
              <a:ext uri="{FF2B5EF4-FFF2-40B4-BE49-F238E27FC236}">
                <a16:creationId xmlns:a16="http://schemas.microsoft.com/office/drawing/2014/main" id="{6704A39E-81EA-A4BE-27C9-3FBB28482929}"/>
              </a:ext>
            </a:extLst>
          </p:cNvPr>
          <p:cNvSpPr txBox="1"/>
          <p:nvPr/>
        </p:nvSpPr>
        <p:spPr>
          <a:xfrm>
            <a:off x="2974435" y="3492553"/>
            <a:ext cx="873957" cy="400110"/>
          </a:xfrm>
          <a:prstGeom prst="rect">
            <a:avLst/>
          </a:prstGeom>
          <a:noFill/>
        </p:spPr>
        <p:txBody>
          <a:bodyPr wrap="none" rtlCol="0">
            <a:spAutoFit/>
          </a:bodyPr>
          <a:lstStyle/>
          <a:p>
            <a:r>
              <a:rPr kumimoji="1" lang="ja-JP" altLang="en-US" sz="2000" dirty="0">
                <a:solidFill>
                  <a:schemeClr val="bg1"/>
                </a:solidFill>
              </a:rPr>
              <a:t>子ども</a:t>
            </a:r>
          </a:p>
        </p:txBody>
      </p:sp>
      <p:sp>
        <p:nvSpPr>
          <p:cNvPr id="34" name="テキスト ボックス 33">
            <a:extLst>
              <a:ext uri="{FF2B5EF4-FFF2-40B4-BE49-F238E27FC236}">
                <a16:creationId xmlns:a16="http://schemas.microsoft.com/office/drawing/2014/main" id="{BFDB13F8-9CF0-0FEF-6E7A-33E59F9AEDCD}"/>
              </a:ext>
            </a:extLst>
          </p:cNvPr>
          <p:cNvSpPr txBox="1"/>
          <p:nvPr/>
        </p:nvSpPr>
        <p:spPr>
          <a:xfrm>
            <a:off x="1081208" y="3863085"/>
            <a:ext cx="954107" cy="400110"/>
          </a:xfrm>
          <a:prstGeom prst="rect">
            <a:avLst/>
          </a:prstGeom>
          <a:noFill/>
        </p:spPr>
        <p:txBody>
          <a:bodyPr wrap="none" rtlCol="0">
            <a:spAutoFit/>
          </a:bodyPr>
          <a:lstStyle/>
          <a:p>
            <a:r>
              <a:rPr lang="ja-JP" altLang="en-US" sz="2000" dirty="0">
                <a:solidFill>
                  <a:schemeClr val="bg1"/>
                </a:solidFill>
              </a:rPr>
              <a:t>配偶者</a:t>
            </a:r>
            <a:endParaRPr kumimoji="1" lang="ja-JP" altLang="en-US" sz="2000" dirty="0">
              <a:solidFill>
                <a:schemeClr val="bg1"/>
              </a:solidFill>
            </a:endParaRPr>
          </a:p>
        </p:txBody>
      </p:sp>
      <p:sp>
        <p:nvSpPr>
          <p:cNvPr id="35" name="テキスト ボックス 34">
            <a:extLst>
              <a:ext uri="{FF2B5EF4-FFF2-40B4-BE49-F238E27FC236}">
                <a16:creationId xmlns:a16="http://schemas.microsoft.com/office/drawing/2014/main" id="{EE9D851C-EC1B-10F2-E559-D373A68746D2}"/>
              </a:ext>
            </a:extLst>
          </p:cNvPr>
          <p:cNvSpPr txBox="1"/>
          <p:nvPr/>
        </p:nvSpPr>
        <p:spPr>
          <a:xfrm>
            <a:off x="5759643" y="1914502"/>
            <a:ext cx="3986989" cy="369332"/>
          </a:xfrm>
          <a:prstGeom prst="rect">
            <a:avLst/>
          </a:prstGeom>
          <a:noFill/>
        </p:spPr>
        <p:txBody>
          <a:bodyPr wrap="none" rtlCol="0">
            <a:spAutoFit/>
          </a:bodyPr>
          <a:lstStyle/>
          <a:p>
            <a:r>
              <a:rPr kumimoji="1" lang="ja-JP" altLang="en-US" dirty="0"/>
              <a:t>主な介護者が不安に感じる介護の内容</a:t>
            </a:r>
          </a:p>
        </p:txBody>
      </p:sp>
    </p:spTree>
    <p:extLst>
      <p:ext uri="{BB962C8B-B14F-4D97-AF65-F5344CB8AC3E}">
        <p14:creationId xmlns:p14="http://schemas.microsoft.com/office/powerpoint/2010/main" val="20708344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59BD2F-0333-C7CA-107B-45344AB4007B}"/>
            </a:ext>
          </a:extLst>
        </p:cNvPr>
        <p:cNvGrpSpPr/>
        <p:nvPr/>
      </p:nvGrpSpPr>
      <p:grpSpPr>
        <a:xfrm>
          <a:off x="0" y="0"/>
          <a:ext cx="0" cy="0"/>
          <a:chOff x="0" y="0"/>
          <a:chExt cx="0" cy="0"/>
        </a:xfrm>
      </p:grpSpPr>
      <p:sp>
        <p:nvSpPr>
          <p:cNvPr id="2" name="正方形/長方形 1">
            <a:extLst>
              <a:ext uri="{FF2B5EF4-FFF2-40B4-BE49-F238E27FC236}">
                <a16:creationId xmlns:a16="http://schemas.microsoft.com/office/drawing/2014/main" id="{E7C79E08-07CA-C240-08C6-B368A944B075}"/>
              </a:ext>
            </a:extLst>
          </p:cNvPr>
          <p:cNvSpPr/>
          <p:nvPr/>
        </p:nvSpPr>
        <p:spPr>
          <a:xfrm>
            <a:off x="510892" y="1303997"/>
            <a:ext cx="6955750" cy="461665"/>
          </a:xfrm>
          <a:prstGeom prst="rect">
            <a:avLst/>
          </a:prstGeom>
          <a:noFill/>
        </p:spPr>
        <p:txBody>
          <a:bodyPr wrap="none" lIns="91440" tIns="45720" rIns="91440" bIns="45720">
            <a:spAutoFit/>
          </a:bodyPr>
          <a:lstStyle/>
          <a:p>
            <a:r>
              <a:rPr lang="ja-JP" altLang="en-US" sz="2400" b="1" u="sng" dirty="0">
                <a:ln w="0"/>
                <a:solidFill>
                  <a:srgbClr val="144DA0"/>
                </a:solidFill>
                <a:latin typeface="BIZ UDゴシック" panose="020B0400000000000000" pitchFamily="49" charset="-128"/>
                <a:ea typeface="BIZ UDゴシック" panose="020B0400000000000000" pitchFamily="49" charset="-128"/>
                <a:cs typeface="Flatory Sans SemiCondensed Bold" panose="020B0600070205080204" charset="-34"/>
              </a:rPr>
              <a:t>相談窓口の認知度は前回調査より全階級で増加！</a:t>
            </a:r>
            <a:endParaRPr lang="en-US" altLang="ja-JP" sz="2400" b="1" u="sng" dirty="0">
              <a:ln w="0"/>
              <a:solidFill>
                <a:srgbClr val="144DA0"/>
              </a:solidFill>
              <a:latin typeface="BIZ UDゴシック" panose="020B0400000000000000" pitchFamily="49" charset="-128"/>
              <a:ea typeface="BIZ UDゴシック" panose="020B0400000000000000" pitchFamily="49" charset="-128"/>
              <a:cs typeface="Flatory Sans SemiCondensed Bold" panose="020B0600070205080204" charset="-34"/>
            </a:endParaRPr>
          </a:p>
        </p:txBody>
      </p:sp>
      <p:grpSp>
        <p:nvGrpSpPr>
          <p:cNvPr id="7" name="Group 8">
            <a:extLst>
              <a:ext uri="{FF2B5EF4-FFF2-40B4-BE49-F238E27FC236}">
                <a16:creationId xmlns:a16="http://schemas.microsoft.com/office/drawing/2014/main" id="{5163BB01-3892-5F0A-8874-DB758886F64F}"/>
              </a:ext>
            </a:extLst>
          </p:cNvPr>
          <p:cNvGrpSpPr/>
          <p:nvPr/>
        </p:nvGrpSpPr>
        <p:grpSpPr>
          <a:xfrm>
            <a:off x="355573" y="1099126"/>
            <a:ext cx="11236679" cy="50560"/>
            <a:chOff x="0" y="0"/>
            <a:chExt cx="4274726" cy="20069"/>
          </a:xfrm>
        </p:grpSpPr>
        <p:sp>
          <p:nvSpPr>
            <p:cNvPr id="9" name="Freeform 9">
              <a:extLst>
                <a:ext uri="{FF2B5EF4-FFF2-40B4-BE49-F238E27FC236}">
                  <a16:creationId xmlns:a16="http://schemas.microsoft.com/office/drawing/2014/main" id="{48A0CD20-11C6-409F-FF14-7254CDCDFFF7}"/>
                </a:ext>
              </a:extLst>
            </p:cNvPr>
            <p:cNvSpPr/>
            <p:nvPr/>
          </p:nvSpPr>
          <p:spPr>
            <a:xfrm>
              <a:off x="0" y="0"/>
              <a:ext cx="4274726" cy="20069"/>
            </a:xfrm>
            <a:custGeom>
              <a:avLst/>
              <a:gdLst/>
              <a:ahLst/>
              <a:cxnLst/>
              <a:rect l="l" t="t" r="r" b="b"/>
              <a:pathLst>
                <a:path w="4274726" h="20069">
                  <a:moveTo>
                    <a:pt x="10035" y="0"/>
                  </a:moveTo>
                  <a:lnTo>
                    <a:pt x="4264691" y="0"/>
                  </a:lnTo>
                  <a:cubicBezTo>
                    <a:pt x="4267353" y="0"/>
                    <a:pt x="4269905" y="1057"/>
                    <a:pt x="4271787" y="2939"/>
                  </a:cubicBezTo>
                  <a:cubicBezTo>
                    <a:pt x="4273669" y="4821"/>
                    <a:pt x="4274726" y="7373"/>
                    <a:pt x="4274726" y="10035"/>
                  </a:cubicBezTo>
                  <a:lnTo>
                    <a:pt x="4274726" y="10035"/>
                  </a:lnTo>
                  <a:cubicBezTo>
                    <a:pt x="4274726" y="12696"/>
                    <a:pt x="4273669" y="15248"/>
                    <a:pt x="4271787" y="17130"/>
                  </a:cubicBezTo>
                  <a:cubicBezTo>
                    <a:pt x="4269905" y="19012"/>
                    <a:pt x="4267353" y="20069"/>
                    <a:pt x="4264691" y="20069"/>
                  </a:cubicBezTo>
                  <a:lnTo>
                    <a:pt x="10035" y="20069"/>
                  </a:lnTo>
                  <a:cubicBezTo>
                    <a:pt x="7373" y="20069"/>
                    <a:pt x="4821" y="19012"/>
                    <a:pt x="2939" y="17130"/>
                  </a:cubicBezTo>
                  <a:cubicBezTo>
                    <a:pt x="1057" y="15248"/>
                    <a:pt x="0" y="12696"/>
                    <a:pt x="0" y="10035"/>
                  </a:cubicBezTo>
                  <a:lnTo>
                    <a:pt x="0" y="10035"/>
                  </a:lnTo>
                  <a:cubicBezTo>
                    <a:pt x="0" y="7373"/>
                    <a:pt x="1057" y="4821"/>
                    <a:pt x="2939" y="2939"/>
                  </a:cubicBezTo>
                  <a:cubicBezTo>
                    <a:pt x="4821" y="1057"/>
                    <a:pt x="7373" y="0"/>
                    <a:pt x="10035" y="0"/>
                  </a:cubicBezTo>
                  <a:close/>
                </a:path>
              </a:pathLst>
            </a:custGeom>
            <a:solidFill>
              <a:srgbClr val="144DA0"/>
            </a:solidFill>
          </p:spPr>
          <p:txBody>
            <a:bodyPr/>
            <a:lstStyle/>
            <a:p>
              <a:endParaRPr lang="ja-JP" altLang="en-US"/>
            </a:p>
          </p:txBody>
        </p:sp>
        <p:sp>
          <p:nvSpPr>
            <p:cNvPr id="10" name="TextBox 10">
              <a:extLst>
                <a:ext uri="{FF2B5EF4-FFF2-40B4-BE49-F238E27FC236}">
                  <a16:creationId xmlns:a16="http://schemas.microsoft.com/office/drawing/2014/main" id="{F25B2E30-9415-E460-9B40-B6834D8DFA4A}"/>
                </a:ext>
              </a:extLst>
            </p:cNvPr>
            <p:cNvSpPr txBox="1"/>
            <p:nvPr/>
          </p:nvSpPr>
          <p:spPr>
            <a:xfrm>
              <a:off x="0" y="-28575"/>
              <a:ext cx="4274726" cy="48644"/>
            </a:xfrm>
            <a:prstGeom prst="rect">
              <a:avLst/>
            </a:prstGeom>
          </p:spPr>
          <p:txBody>
            <a:bodyPr lIns="50800" tIns="50800" rIns="50800" bIns="50800" rtlCol="0" anchor="ctr"/>
            <a:lstStyle/>
            <a:p>
              <a:pPr algn="ctr">
                <a:lnSpc>
                  <a:spcPts val="2239"/>
                </a:lnSpc>
              </a:pPr>
              <a:endParaRPr/>
            </a:p>
          </p:txBody>
        </p:sp>
      </p:grpSp>
      <p:grpSp>
        <p:nvGrpSpPr>
          <p:cNvPr id="15" name="Group 2">
            <a:extLst>
              <a:ext uri="{FF2B5EF4-FFF2-40B4-BE49-F238E27FC236}">
                <a16:creationId xmlns:a16="http://schemas.microsoft.com/office/drawing/2014/main" id="{F0B14E09-1FE4-489C-9673-60D4DFE1E5A7}"/>
              </a:ext>
            </a:extLst>
          </p:cNvPr>
          <p:cNvGrpSpPr/>
          <p:nvPr/>
        </p:nvGrpSpPr>
        <p:grpSpPr>
          <a:xfrm>
            <a:off x="11947826" y="-189000"/>
            <a:ext cx="612000" cy="7236000"/>
            <a:chOff x="0" y="0"/>
            <a:chExt cx="203606" cy="2804648"/>
          </a:xfrm>
        </p:grpSpPr>
        <p:sp>
          <p:nvSpPr>
            <p:cNvPr id="16" name="Freeform 3">
              <a:extLst>
                <a:ext uri="{FF2B5EF4-FFF2-40B4-BE49-F238E27FC236}">
                  <a16:creationId xmlns:a16="http://schemas.microsoft.com/office/drawing/2014/main" id="{E9485B9D-0E55-36B7-7B82-994B1879AA3F}"/>
                </a:ext>
              </a:extLst>
            </p:cNvPr>
            <p:cNvSpPr/>
            <p:nvPr/>
          </p:nvSpPr>
          <p:spPr>
            <a:xfrm>
              <a:off x="0" y="0"/>
              <a:ext cx="203606" cy="2804648"/>
            </a:xfrm>
            <a:custGeom>
              <a:avLst/>
              <a:gdLst/>
              <a:ahLst/>
              <a:cxnLst/>
              <a:rect l="l" t="t" r="r" b="b"/>
              <a:pathLst>
                <a:path w="203606" h="2804648">
                  <a:moveTo>
                    <a:pt x="101803" y="0"/>
                  </a:moveTo>
                  <a:lnTo>
                    <a:pt x="101803" y="0"/>
                  </a:lnTo>
                  <a:cubicBezTo>
                    <a:pt x="158028" y="0"/>
                    <a:pt x="203606" y="45579"/>
                    <a:pt x="203606" y="101803"/>
                  </a:cubicBezTo>
                  <a:lnTo>
                    <a:pt x="203606" y="2702845"/>
                  </a:lnTo>
                  <a:cubicBezTo>
                    <a:pt x="203606" y="2729844"/>
                    <a:pt x="192881" y="2755738"/>
                    <a:pt x="173789" y="2774830"/>
                  </a:cubicBezTo>
                  <a:cubicBezTo>
                    <a:pt x="154697" y="2793922"/>
                    <a:pt x="128803" y="2804648"/>
                    <a:pt x="101803" y="2804648"/>
                  </a:cubicBezTo>
                  <a:lnTo>
                    <a:pt x="101803" y="2804648"/>
                  </a:lnTo>
                  <a:cubicBezTo>
                    <a:pt x="74803" y="2804648"/>
                    <a:pt x="48909" y="2793922"/>
                    <a:pt x="29817" y="2774830"/>
                  </a:cubicBezTo>
                  <a:cubicBezTo>
                    <a:pt x="10726" y="2755738"/>
                    <a:pt x="0" y="2729844"/>
                    <a:pt x="0" y="2702845"/>
                  </a:cubicBezTo>
                  <a:lnTo>
                    <a:pt x="0" y="101803"/>
                  </a:lnTo>
                  <a:cubicBezTo>
                    <a:pt x="0" y="74803"/>
                    <a:pt x="10726" y="48909"/>
                    <a:pt x="29817" y="29817"/>
                  </a:cubicBezTo>
                  <a:cubicBezTo>
                    <a:pt x="48909" y="10726"/>
                    <a:pt x="74803" y="0"/>
                    <a:pt x="101803" y="0"/>
                  </a:cubicBezTo>
                  <a:close/>
                </a:path>
              </a:pathLst>
            </a:custGeom>
            <a:gradFill rotWithShape="1">
              <a:gsLst>
                <a:gs pos="0">
                  <a:srgbClr val="95B4E1">
                    <a:alpha val="100000"/>
                  </a:srgbClr>
                </a:gs>
                <a:gs pos="100000">
                  <a:srgbClr val="144DA0">
                    <a:alpha val="100000"/>
                  </a:srgbClr>
                </a:gs>
              </a:gsLst>
              <a:lin ang="5400000"/>
            </a:gradFill>
          </p:spPr>
          <p:txBody>
            <a:bodyPr/>
            <a:lstStyle/>
            <a:p>
              <a:endParaRPr lang="ja-JP" altLang="en-US"/>
            </a:p>
          </p:txBody>
        </p:sp>
        <p:sp>
          <p:nvSpPr>
            <p:cNvPr id="18" name="TextBox 4">
              <a:extLst>
                <a:ext uri="{FF2B5EF4-FFF2-40B4-BE49-F238E27FC236}">
                  <a16:creationId xmlns:a16="http://schemas.microsoft.com/office/drawing/2014/main" id="{0F5415B6-5BB0-3F1C-A43C-E76B341C4667}"/>
                </a:ext>
              </a:extLst>
            </p:cNvPr>
            <p:cNvSpPr txBox="1"/>
            <p:nvPr/>
          </p:nvSpPr>
          <p:spPr>
            <a:xfrm>
              <a:off x="0" y="-28575"/>
              <a:ext cx="203606" cy="2833223"/>
            </a:xfrm>
            <a:prstGeom prst="rect">
              <a:avLst/>
            </a:prstGeom>
          </p:spPr>
          <p:txBody>
            <a:bodyPr lIns="50800" tIns="50800" rIns="50800" bIns="50800" rtlCol="0" anchor="ctr"/>
            <a:lstStyle/>
            <a:p>
              <a:pPr algn="ctr">
                <a:lnSpc>
                  <a:spcPts val="2239"/>
                </a:lnSpc>
              </a:pPr>
              <a:endParaRPr/>
            </a:p>
          </p:txBody>
        </p:sp>
      </p:grpSp>
      <p:sp>
        <p:nvSpPr>
          <p:cNvPr id="20" name="スライド番号プレースホルダー 2">
            <a:extLst>
              <a:ext uri="{FF2B5EF4-FFF2-40B4-BE49-F238E27FC236}">
                <a16:creationId xmlns:a16="http://schemas.microsoft.com/office/drawing/2014/main" id="{8E8E5EAD-5EE2-C255-A8F7-7BE962726492}"/>
              </a:ext>
            </a:extLst>
          </p:cNvPr>
          <p:cNvSpPr txBox="1">
            <a:spLocks/>
          </p:cNvSpPr>
          <p:nvPr/>
        </p:nvSpPr>
        <p:spPr>
          <a:xfrm>
            <a:off x="11058318" y="6235531"/>
            <a:ext cx="7560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fld id="{F664AAB1-4DB8-4BE3-94AB-6C36B07158C8}" type="slidenum">
              <a:rPr lang="ja-JP" altLang="en-US" sz="2400" smtClean="0">
                <a:solidFill>
                  <a:schemeClr val="tx1"/>
                </a:solidFill>
                <a:latin typeface="Arial Black" panose="020B0A04020102020204" pitchFamily="34" charset="0"/>
              </a:rPr>
              <a:pPr algn="ctr"/>
              <a:t>24</a:t>
            </a:fld>
            <a:endParaRPr lang="ja-JP" altLang="en-US" sz="2400" dirty="0">
              <a:solidFill>
                <a:schemeClr val="tx1"/>
              </a:solidFill>
              <a:latin typeface="Arial Black" panose="020B0A04020102020204" pitchFamily="34" charset="0"/>
            </a:endParaRPr>
          </a:p>
        </p:txBody>
      </p:sp>
      <p:grpSp>
        <p:nvGrpSpPr>
          <p:cNvPr id="21" name="Group 15">
            <a:extLst>
              <a:ext uri="{FF2B5EF4-FFF2-40B4-BE49-F238E27FC236}">
                <a16:creationId xmlns:a16="http://schemas.microsoft.com/office/drawing/2014/main" id="{0FD4AF31-BB95-C822-9ADC-1CB73BE99E1A}"/>
              </a:ext>
            </a:extLst>
          </p:cNvPr>
          <p:cNvGrpSpPr/>
          <p:nvPr/>
        </p:nvGrpSpPr>
        <p:grpSpPr>
          <a:xfrm>
            <a:off x="375065" y="6432608"/>
            <a:ext cx="10769156" cy="50560"/>
            <a:chOff x="0" y="0"/>
            <a:chExt cx="4274726" cy="20069"/>
          </a:xfrm>
        </p:grpSpPr>
        <p:sp>
          <p:nvSpPr>
            <p:cNvPr id="22" name="Freeform 16">
              <a:extLst>
                <a:ext uri="{FF2B5EF4-FFF2-40B4-BE49-F238E27FC236}">
                  <a16:creationId xmlns:a16="http://schemas.microsoft.com/office/drawing/2014/main" id="{A7E276E7-2563-F629-9B86-949EA9EB9BD4}"/>
                </a:ext>
              </a:extLst>
            </p:cNvPr>
            <p:cNvSpPr/>
            <p:nvPr/>
          </p:nvSpPr>
          <p:spPr>
            <a:xfrm>
              <a:off x="0" y="0"/>
              <a:ext cx="4274726" cy="20069"/>
            </a:xfrm>
            <a:custGeom>
              <a:avLst/>
              <a:gdLst/>
              <a:ahLst/>
              <a:cxnLst/>
              <a:rect l="l" t="t" r="r" b="b"/>
              <a:pathLst>
                <a:path w="4274726" h="20069">
                  <a:moveTo>
                    <a:pt x="10035" y="0"/>
                  </a:moveTo>
                  <a:lnTo>
                    <a:pt x="4264691" y="0"/>
                  </a:lnTo>
                  <a:cubicBezTo>
                    <a:pt x="4267353" y="0"/>
                    <a:pt x="4269905" y="1057"/>
                    <a:pt x="4271787" y="2939"/>
                  </a:cubicBezTo>
                  <a:cubicBezTo>
                    <a:pt x="4273669" y="4821"/>
                    <a:pt x="4274726" y="7373"/>
                    <a:pt x="4274726" y="10035"/>
                  </a:cubicBezTo>
                  <a:lnTo>
                    <a:pt x="4274726" y="10035"/>
                  </a:lnTo>
                  <a:cubicBezTo>
                    <a:pt x="4274726" y="12696"/>
                    <a:pt x="4273669" y="15248"/>
                    <a:pt x="4271787" y="17130"/>
                  </a:cubicBezTo>
                  <a:cubicBezTo>
                    <a:pt x="4269905" y="19012"/>
                    <a:pt x="4267353" y="20069"/>
                    <a:pt x="4264691" y="20069"/>
                  </a:cubicBezTo>
                  <a:lnTo>
                    <a:pt x="10035" y="20069"/>
                  </a:lnTo>
                  <a:cubicBezTo>
                    <a:pt x="7373" y="20069"/>
                    <a:pt x="4821" y="19012"/>
                    <a:pt x="2939" y="17130"/>
                  </a:cubicBezTo>
                  <a:cubicBezTo>
                    <a:pt x="1057" y="15248"/>
                    <a:pt x="0" y="12696"/>
                    <a:pt x="0" y="10035"/>
                  </a:cubicBezTo>
                  <a:lnTo>
                    <a:pt x="0" y="10035"/>
                  </a:lnTo>
                  <a:cubicBezTo>
                    <a:pt x="0" y="7373"/>
                    <a:pt x="1057" y="4821"/>
                    <a:pt x="2939" y="2939"/>
                  </a:cubicBezTo>
                  <a:cubicBezTo>
                    <a:pt x="4821" y="1057"/>
                    <a:pt x="7373" y="0"/>
                    <a:pt x="10035" y="0"/>
                  </a:cubicBezTo>
                  <a:close/>
                </a:path>
              </a:pathLst>
            </a:custGeom>
            <a:solidFill>
              <a:srgbClr val="03214E"/>
            </a:solidFill>
          </p:spPr>
          <p:txBody>
            <a:bodyPr/>
            <a:lstStyle/>
            <a:p>
              <a:endParaRPr lang="ja-JP" altLang="en-US"/>
            </a:p>
          </p:txBody>
        </p:sp>
        <p:sp>
          <p:nvSpPr>
            <p:cNvPr id="23" name="TextBox 17">
              <a:extLst>
                <a:ext uri="{FF2B5EF4-FFF2-40B4-BE49-F238E27FC236}">
                  <a16:creationId xmlns:a16="http://schemas.microsoft.com/office/drawing/2014/main" id="{52DF8114-8EC4-3E79-905D-237F76C75BE9}"/>
                </a:ext>
              </a:extLst>
            </p:cNvPr>
            <p:cNvSpPr txBox="1"/>
            <p:nvPr/>
          </p:nvSpPr>
          <p:spPr>
            <a:xfrm>
              <a:off x="0" y="-28575"/>
              <a:ext cx="4274726" cy="48644"/>
            </a:xfrm>
            <a:prstGeom prst="rect">
              <a:avLst/>
            </a:prstGeom>
          </p:spPr>
          <p:txBody>
            <a:bodyPr lIns="50800" tIns="50800" rIns="50800" bIns="50800" rtlCol="0" anchor="ctr"/>
            <a:lstStyle/>
            <a:p>
              <a:pPr algn="ctr">
                <a:lnSpc>
                  <a:spcPts val="2239"/>
                </a:lnSpc>
              </a:pPr>
              <a:endParaRPr/>
            </a:p>
          </p:txBody>
        </p:sp>
      </p:grpSp>
      <p:sp>
        <p:nvSpPr>
          <p:cNvPr id="3" name="Freeform 3">
            <a:extLst>
              <a:ext uri="{FF2B5EF4-FFF2-40B4-BE49-F238E27FC236}">
                <a16:creationId xmlns:a16="http://schemas.microsoft.com/office/drawing/2014/main" id="{AEA646D4-893F-AB84-E622-286132A7E778}"/>
              </a:ext>
            </a:extLst>
          </p:cNvPr>
          <p:cNvSpPr/>
          <p:nvPr/>
        </p:nvSpPr>
        <p:spPr>
          <a:xfrm>
            <a:off x="-420300" y="-189000"/>
            <a:ext cx="612000" cy="7236000"/>
          </a:xfrm>
          <a:custGeom>
            <a:avLst/>
            <a:gdLst/>
            <a:ahLst/>
            <a:cxnLst/>
            <a:rect l="l" t="t" r="r" b="b"/>
            <a:pathLst>
              <a:path w="203606" h="2804648">
                <a:moveTo>
                  <a:pt x="101803" y="0"/>
                </a:moveTo>
                <a:lnTo>
                  <a:pt x="101803" y="0"/>
                </a:lnTo>
                <a:cubicBezTo>
                  <a:pt x="158028" y="0"/>
                  <a:pt x="203606" y="45579"/>
                  <a:pt x="203606" y="101803"/>
                </a:cubicBezTo>
                <a:lnTo>
                  <a:pt x="203606" y="2702845"/>
                </a:lnTo>
                <a:cubicBezTo>
                  <a:pt x="203606" y="2729844"/>
                  <a:pt x="192881" y="2755738"/>
                  <a:pt x="173789" y="2774830"/>
                </a:cubicBezTo>
                <a:cubicBezTo>
                  <a:pt x="154697" y="2793922"/>
                  <a:pt x="128803" y="2804648"/>
                  <a:pt x="101803" y="2804648"/>
                </a:cubicBezTo>
                <a:lnTo>
                  <a:pt x="101803" y="2804648"/>
                </a:lnTo>
                <a:cubicBezTo>
                  <a:pt x="74803" y="2804648"/>
                  <a:pt x="48909" y="2793922"/>
                  <a:pt x="29817" y="2774830"/>
                </a:cubicBezTo>
                <a:cubicBezTo>
                  <a:pt x="10726" y="2755738"/>
                  <a:pt x="0" y="2729844"/>
                  <a:pt x="0" y="2702845"/>
                </a:cubicBezTo>
                <a:lnTo>
                  <a:pt x="0" y="101803"/>
                </a:lnTo>
                <a:cubicBezTo>
                  <a:pt x="0" y="74803"/>
                  <a:pt x="10726" y="48909"/>
                  <a:pt x="29817" y="29817"/>
                </a:cubicBezTo>
                <a:cubicBezTo>
                  <a:pt x="48909" y="10726"/>
                  <a:pt x="74803" y="0"/>
                  <a:pt x="101803" y="0"/>
                </a:cubicBezTo>
                <a:close/>
              </a:path>
            </a:pathLst>
          </a:custGeom>
          <a:gradFill rotWithShape="1">
            <a:gsLst>
              <a:gs pos="0">
                <a:srgbClr val="95B4E1">
                  <a:alpha val="100000"/>
                </a:srgbClr>
              </a:gs>
              <a:gs pos="100000">
                <a:srgbClr val="144DA0">
                  <a:alpha val="100000"/>
                </a:srgbClr>
              </a:gs>
            </a:gsLst>
            <a:lin ang="5400000"/>
          </a:gradFill>
        </p:spPr>
        <p:txBody>
          <a:bodyPr/>
          <a:lstStyle/>
          <a:p>
            <a:endParaRPr lang="ja-JP" altLang="en-US"/>
          </a:p>
        </p:txBody>
      </p:sp>
      <p:sp>
        <p:nvSpPr>
          <p:cNvPr id="11" name="サブタイトル 2">
            <a:extLst>
              <a:ext uri="{FF2B5EF4-FFF2-40B4-BE49-F238E27FC236}">
                <a16:creationId xmlns:a16="http://schemas.microsoft.com/office/drawing/2014/main" id="{EEE79284-A921-9588-B75E-FECE1F96C6F0}"/>
              </a:ext>
            </a:extLst>
          </p:cNvPr>
          <p:cNvSpPr txBox="1">
            <a:spLocks/>
          </p:cNvSpPr>
          <p:nvPr/>
        </p:nvSpPr>
        <p:spPr>
          <a:xfrm>
            <a:off x="324042" y="279927"/>
            <a:ext cx="10655929" cy="720000"/>
          </a:xfrm>
          <a:prstGeom prst="rect">
            <a:avLst/>
          </a:prstGeom>
          <a:ln>
            <a:noFill/>
          </a:ln>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ts val="2500"/>
              </a:lnSpc>
              <a:buNone/>
            </a:pPr>
            <a:r>
              <a:rPr lang="ja-JP" altLang="en-US" sz="3200" b="1" spc="-300" dirty="0">
                <a:gradFill>
                  <a:gsLst>
                    <a:gs pos="0">
                      <a:srgbClr val="144DA0">
                        <a:shade val="30000"/>
                        <a:satMod val="115000"/>
                      </a:srgbClr>
                    </a:gs>
                    <a:gs pos="50000">
                      <a:srgbClr val="144DA0">
                        <a:shade val="67500"/>
                        <a:satMod val="115000"/>
                      </a:srgbClr>
                    </a:gs>
                    <a:gs pos="100000">
                      <a:srgbClr val="144DA0">
                        <a:shade val="100000"/>
                        <a:satMod val="115000"/>
                      </a:srgbClr>
                    </a:gs>
                  </a:gsLst>
                  <a:path path="circle">
                    <a:fillToRect l="50000" t="50000" r="50000" b="50000"/>
                  </a:path>
                </a:gradFill>
                <a:latin typeface="BIZ UDPゴシック" panose="020B0400000000000000" pitchFamily="50" charset="-128"/>
                <a:ea typeface="BIZ UDPゴシック" panose="020B0400000000000000" pitchFamily="50" charset="-128"/>
              </a:rPr>
              <a:t>高齢者等の生活と健康に関する調査報告</a:t>
            </a:r>
          </a:p>
        </p:txBody>
      </p:sp>
      <p:graphicFrame>
        <p:nvGraphicFramePr>
          <p:cNvPr id="13" name="グラフ 12">
            <a:extLst>
              <a:ext uri="{FF2B5EF4-FFF2-40B4-BE49-F238E27FC236}">
                <a16:creationId xmlns:a16="http://schemas.microsoft.com/office/drawing/2014/main" id="{B7D86A76-AF64-22F4-B731-F8577FFF1E43}"/>
              </a:ext>
            </a:extLst>
          </p:cNvPr>
          <p:cNvGraphicFramePr/>
          <p:nvPr>
            <p:extLst>
              <p:ext uri="{D42A27DB-BD31-4B8C-83A1-F6EECF244321}">
                <p14:modId xmlns:p14="http://schemas.microsoft.com/office/powerpoint/2010/main" val="1007262356"/>
              </p:ext>
            </p:extLst>
          </p:nvPr>
        </p:nvGraphicFramePr>
        <p:xfrm>
          <a:off x="677939" y="1926744"/>
          <a:ext cx="8725722" cy="4308787"/>
        </p:xfrm>
        <a:graphic>
          <a:graphicData uri="http://schemas.openxmlformats.org/drawingml/2006/chart">
            <c:chart xmlns:c="http://schemas.openxmlformats.org/drawingml/2006/chart" xmlns:r="http://schemas.openxmlformats.org/officeDocument/2006/relationships" r:id="rId3"/>
          </a:graphicData>
        </a:graphic>
      </p:graphicFrame>
      <p:sp>
        <p:nvSpPr>
          <p:cNvPr id="6" name="テキスト ボックス 5">
            <a:extLst>
              <a:ext uri="{FF2B5EF4-FFF2-40B4-BE49-F238E27FC236}">
                <a16:creationId xmlns:a16="http://schemas.microsoft.com/office/drawing/2014/main" id="{52C34907-5F05-74E4-1DC1-6E30CB95A27A}"/>
              </a:ext>
            </a:extLst>
          </p:cNvPr>
          <p:cNvSpPr txBox="1"/>
          <p:nvPr/>
        </p:nvSpPr>
        <p:spPr>
          <a:xfrm>
            <a:off x="9403661" y="1320231"/>
            <a:ext cx="2574164" cy="1200329"/>
          </a:xfrm>
          <a:prstGeom prst="rect">
            <a:avLst/>
          </a:prstGeom>
          <a:noFill/>
        </p:spPr>
        <p:txBody>
          <a:bodyPr wrap="square" rtlCol="0">
            <a:spAutoFit/>
          </a:bodyPr>
          <a:lstStyle/>
          <a:p>
            <a:r>
              <a:rPr lang="ja-JP" altLang="en-US" dirty="0"/>
              <a:t>認知症の相談窓口を</a:t>
            </a:r>
            <a:endParaRPr lang="en-US" altLang="ja-JP" dirty="0"/>
          </a:p>
          <a:p>
            <a:r>
              <a:rPr lang="ja-JP" altLang="en-US" dirty="0">
                <a:solidFill>
                  <a:srgbClr val="4F81BD"/>
                </a:solidFill>
              </a:rPr>
              <a:t>■</a:t>
            </a:r>
            <a:r>
              <a:rPr lang="ja-JP" altLang="en-US" dirty="0"/>
              <a:t>知っている　</a:t>
            </a:r>
            <a:endParaRPr lang="en-US" altLang="ja-JP" dirty="0"/>
          </a:p>
          <a:p>
            <a:r>
              <a:rPr lang="ja-JP" altLang="en-US" dirty="0">
                <a:solidFill>
                  <a:srgbClr val="C0504D"/>
                </a:solidFill>
              </a:rPr>
              <a:t>■</a:t>
            </a:r>
            <a:r>
              <a:rPr lang="ja-JP" altLang="en-US" dirty="0"/>
              <a:t>知らない　</a:t>
            </a:r>
            <a:endParaRPr lang="en-US" altLang="ja-JP" dirty="0"/>
          </a:p>
          <a:p>
            <a:r>
              <a:rPr lang="ja-JP" altLang="en-US" dirty="0">
                <a:solidFill>
                  <a:srgbClr val="9BBB59"/>
                </a:solidFill>
              </a:rPr>
              <a:t>■</a:t>
            </a:r>
            <a:r>
              <a:rPr lang="ja-JP" altLang="en-US" dirty="0"/>
              <a:t>不明・無回答</a:t>
            </a:r>
            <a:endParaRPr kumimoji="1" lang="ja-JP" altLang="en-US" dirty="0"/>
          </a:p>
        </p:txBody>
      </p:sp>
      <p:cxnSp>
        <p:nvCxnSpPr>
          <p:cNvPr id="14" name="直線コネクタ 13">
            <a:extLst>
              <a:ext uri="{FF2B5EF4-FFF2-40B4-BE49-F238E27FC236}">
                <a16:creationId xmlns:a16="http://schemas.microsoft.com/office/drawing/2014/main" id="{763A542C-0B39-1F67-1CDA-538361974315}"/>
              </a:ext>
            </a:extLst>
          </p:cNvPr>
          <p:cNvCxnSpPr/>
          <p:nvPr/>
        </p:nvCxnSpPr>
        <p:spPr>
          <a:xfrm flipV="1">
            <a:off x="1752600" y="4543425"/>
            <a:ext cx="781050" cy="352425"/>
          </a:xfrm>
          <a:prstGeom prst="line">
            <a:avLst/>
          </a:prstGeom>
          <a:ln w="38100">
            <a:prstDash val="sysDot"/>
          </a:ln>
        </p:spPr>
        <p:style>
          <a:lnRef idx="1">
            <a:schemeClr val="accent1"/>
          </a:lnRef>
          <a:fillRef idx="0">
            <a:schemeClr val="accent1"/>
          </a:fillRef>
          <a:effectRef idx="0">
            <a:schemeClr val="accent1"/>
          </a:effectRef>
          <a:fontRef idx="minor">
            <a:schemeClr val="tx1"/>
          </a:fontRef>
        </p:style>
      </p:cxnSp>
      <p:grpSp>
        <p:nvGrpSpPr>
          <p:cNvPr id="4" name="グループ化 3">
            <a:extLst>
              <a:ext uri="{FF2B5EF4-FFF2-40B4-BE49-F238E27FC236}">
                <a16:creationId xmlns:a16="http://schemas.microsoft.com/office/drawing/2014/main" id="{827099AE-8568-7995-9001-C20471DEBBF0}"/>
              </a:ext>
            </a:extLst>
          </p:cNvPr>
          <p:cNvGrpSpPr/>
          <p:nvPr/>
        </p:nvGrpSpPr>
        <p:grpSpPr>
          <a:xfrm>
            <a:off x="9116612" y="3484416"/>
            <a:ext cx="2720383" cy="2586495"/>
            <a:chOff x="9116612" y="3484416"/>
            <a:chExt cx="2720383" cy="2586495"/>
          </a:xfrm>
        </p:grpSpPr>
        <p:sp>
          <p:nvSpPr>
            <p:cNvPr id="31" name="楕円 30">
              <a:extLst>
                <a:ext uri="{FF2B5EF4-FFF2-40B4-BE49-F238E27FC236}">
                  <a16:creationId xmlns:a16="http://schemas.microsoft.com/office/drawing/2014/main" id="{9A2DA255-4707-BAFF-A78B-AC7F6F3B3ABF}"/>
                </a:ext>
              </a:extLst>
            </p:cNvPr>
            <p:cNvSpPr/>
            <p:nvPr/>
          </p:nvSpPr>
          <p:spPr>
            <a:xfrm>
              <a:off x="9116612" y="3484416"/>
              <a:ext cx="2574164" cy="2586495"/>
            </a:xfrm>
            <a:prstGeom prst="ellipse">
              <a:avLst/>
            </a:prstGeom>
            <a:solidFill>
              <a:schemeClr val="accent6"/>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kumimoji="1" lang="ja-JP" altLang="en-US" dirty="0"/>
            </a:p>
          </p:txBody>
        </p:sp>
        <p:sp>
          <p:nvSpPr>
            <p:cNvPr id="32" name="テキスト ボックス 31">
              <a:extLst>
                <a:ext uri="{FF2B5EF4-FFF2-40B4-BE49-F238E27FC236}">
                  <a16:creationId xmlns:a16="http://schemas.microsoft.com/office/drawing/2014/main" id="{098E6925-C3FE-BF15-040F-54E95DFA1FDF}"/>
                </a:ext>
              </a:extLst>
            </p:cNvPr>
            <p:cNvSpPr txBox="1"/>
            <p:nvPr/>
          </p:nvSpPr>
          <p:spPr>
            <a:xfrm rot="20739879">
              <a:off x="9403897" y="3845125"/>
              <a:ext cx="936475" cy="369332"/>
            </a:xfrm>
            <a:prstGeom prst="rect">
              <a:avLst/>
            </a:prstGeom>
            <a:solidFill>
              <a:srgbClr val="FFFFFF"/>
            </a:solidFill>
          </p:spPr>
          <p:txBody>
            <a:bodyPr wrap="none" rtlCol="0">
              <a:spAutoFit/>
            </a:bodyPr>
            <a:lstStyle/>
            <a:p>
              <a:r>
                <a:rPr kumimoji="1" lang="ja-JP" altLang="en-US" dirty="0"/>
                <a:t>しかも</a:t>
              </a:r>
              <a:r>
                <a:rPr kumimoji="1" lang="en-US" altLang="ja-JP" dirty="0"/>
                <a:t>…</a:t>
              </a:r>
              <a:endParaRPr kumimoji="1" lang="ja-JP" altLang="en-US" dirty="0"/>
            </a:p>
          </p:txBody>
        </p:sp>
        <p:sp>
          <p:nvSpPr>
            <p:cNvPr id="34" name="テキスト ボックス 33">
              <a:extLst>
                <a:ext uri="{FF2B5EF4-FFF2-40B4-BE49-F238E27FC236}">
                  <a16:creationId xmlns:a16="http://schemas.microsoft.com/office/drawing/2014/main" id="{D6564E66-E147-081B-7B67-54CF3D8A1BB0}"/>
                </a:ext>
              </a:extLst>
            </p:cNvPr>
            <p:cNvSpPr txBox="1"/>
            <p:nvPr/>
          </p:nvSpPr>
          <p:spPr>
            <a:xfrm>
              <a:off x="9257443" y="4216284"/>
              <a:ext cx="2579552" cy="1200329"/>
            </a:xfrm>
            <a:prstGeom prst="rect">
              <a:avLst/>
            </a:prstGeom>
            <a:noFill/>
          </p:spPr>
          <p:txBody>
            <a:bodyPr wrap="none" rtlCol="0">
              <a:spAutoFit/>
            </a:bodyPr>
            <a:lstStyle/>
            <a:p>
              <a:pPr algn="ctr"/>
              <a:r>
                <a:rPr kumimoji="1" lang="en-US" altLang="ja-JP" dirty="0"/>
                <a:t>R4</a:t>
              </a:r>
              <a:r>
                <a:rPr kumimoji="1" lang="ja-JP" altLang="en-US" dirty="0"/>
                <a:t>の</a:t>
              </a:r>
              <a:r>
                <a:rPr kumimoji="1" lang="en-US" altLang="ja-JP" dirty="0"/>
                <a:t>TOP</a:t>
              </a:r>
              <a:r>
                <a:rPr kumimoji="1" lang="ja-JP" altLang="en-US" dirty="0"/>
                <a:t>だった</a:t>
              </a:r>
              <a:endParaRPr kumimoji="1" lang="en-US" altLang="ja-JP" dirty="0"/>
            </a:p>
            <a:p>
              <a:pPr algn="ctr"/>
              <a:r>
                <a:rPr lang="ja-JP" altLang="en-US" dirty="0"/>
                <a:t>要介護者の</a:t>
              </a:r>
              <a:r>
                <a:rPr lang="en-US" altLang="ja-JP" dirty="0"/>
                <a:t>26.7</a:t>
              </a:r>
              <a:r>
                <a:rPr lang="ja-JP" altLang="en-US" dirty="0"/>
                <a:t>％より</a:t>
              </a:r>
              <a:r>
                <a:rPr kumimoji="1" lang="ja-JP" altLang="en-US" dirty="0"/>
                <a:t>、</a:t>
              </a:r>
              <a:endParaRPr kumimoji="1" lang="en-US" altLang="ja-JP" dirty="0"/>
            </a:p>
            <a:p>
              <a:pPr algn="ctr"/>
              <a:r>
                <a:rPr lang="ja-JP" altLang="en-US" dirty="0"/>
                <a:t>全ての階級で認知度が</a:t>
              </a:r>
              <a:endParaRPr lang="en-US" altLang="ja-JP" dirty="0"/>
            </a:p>
            <a:p>
              <a:pPr algn="ctr"/>
              <a:r>
                <a:rPr lang="ja-JP" altLang="en-US" dirty="0"/>
                <a:t>高くなっている！</a:t>
              </a:r>
              <a:endParaRPr kumimoji="1" lang="ja-JP" altLang="en-US" dirty="0"/>
            </a:p>
          </p:txBody>
        </p:sp>
      </p:grpSp>
      <p:sp>
        <p:nvSpPr>
          <p:cNvPr id="5" name="フローチャート: 端子 4">
            <a:extLst>
              <a:ext uri="{FF2B5EF4-FFF2-40B4-BE49-F238E27FC236}">
                <a16:creationId xmlns:a16="http://schemas.microsoft.com/office/drawing/2014/main" id="{60200695-D494-40D6-EDDA-B2F88BB9F296}"/>
              </a:ext>
            </a:extLst>
          </p:cNvPr>
          <p:cNvSpPr/>
          <p:nvPr/>
        </p:nvSpPr>
        <p:spPr>
          <a:xfrm>
            <a:off x="6488930" y="5039156"/>
            <a:ext cx="681134" cy="377457"/>
          </a:xfrm>
          <a:prstGeom prst="flowChartTerminator">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Tree>
    <p:extLst>
      <p:ext uri="{BB962C8B-B14F-4D97-AF65-F5344CB8AC3E}">
        <p14:creationId xmlns:p14="http://schemas.microsoft.com/office/powerpoint/2010/main" val="1301041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59BD2F-0333-C7CA-107B-45344AB4007B}"/>
            </a:ext>
          </a:extLst>
        </p:cNvPr>
        <p:cNvGrpSpPr/>
        <p:nvPr/>
      </p:nvGrpSpPr>
      <p:grpSpPr>
        <a:xfrm>
          <a:off x="0" y="0"/>
          <a:ext cx="0" cy="0"/>
          <a:chOff x="0" y="0"/>
          <a:chExt cx="0" cy="0"/>
        </a:xfrm>
      </p:grpSpPr>
      <p:sp>
        <p:nvSpPr>
          <p:cNvPr id="2" name="正方形/長方形 1">
            <a:extLst>
              <a:ext uri="{FF2B5EF4-FFF2-40B4-BE49-F238E27FC236}">
                <a16:creationId xmlns:a16="http://schemas.microsoft.com/office/drawing/2014/main" id="{E7C79E08-07CA-C240-08C6-B368A944B075}"/>
              </a:ext>
            </a:extLst>
          </p:cNvPr>
          <p:cNvSpPr/>
          <p:nvPr/>
        </p:nvSpPr>
        <p:spPr>
          <a:xfrm>
            <a:off x="510892" y="1303997"/>
            <a:ext cx="5109091" cy="461665"/>
          </a:xfrm>
          <a:prstGeom prst="rect">
            <a:avLst/>
          </a:prstGeom>
          <a:noFill/>
        </p:spPr>
        <p:txBody>
          <a:bodyPr wrap="none" lIns="91440" tIns="45720" rIns="91440" bIns="45720">
            <a:spAutoFit/>
          </a:bodyPr>
          <a:lstStyle/>
          <a:p>
            <a:r>
              <a:rPr lang="ja-JP" altLang="en-US" sz="2400" b="1" u="sng" dirty="0">
                <a:ln w="0"/>
                <a:solidFill>
                  <a:srgbClr val="144DA0"/>
                </a:solidFill>
                <a:latin typeface="BIZ UDゴシック" panose="020B0400000000000000" pitchFamily="49" charset="-128"/>
                <a:ea typeface="BIZ UDゴシック" panose="020B0400000000000000" pitchFamily="49" charset="-128"/>
                <a:cs typeface="Flatory Sans SemiCondensed Bold" panose="020B0600070205080204" charset="-34"/>
              </a:rPr>
              <a:t>一方「新しい認知症観」の認知度は</a:t>
            </a:r>
            <a:endParaRPr lang="en-US" altLang="ja-JP" sz="2400" b="1" u="sng" dirty="0">
              <a:ln w="0"/>
              <a:solidFill>
                <a:srgbClr val="144DA0"/>
              </a:solidFill>
              <a:latin typeface="BIZ UDゴシック" panose="020B0400000000000000" pitchFamily="49" charset="-128"/>
              <a:ea typeface="BIZ UDゴシック" panose="020B0400000000000000" pitchFamily="49" charset="-128"/>
              <a:cs typeface="Flatory Sans SemiCondensed Bold" panose="020B0600070205080204" charset="-34"/>
            </a:endParaRPr>
          </a:p>
        </p:txBody>
      </p:sp>
      <p:sp>
        <p:nvSpPr>
          <p:cNvPr id="8" name="四角形吹き出し 7">
            <a:extLst>
              <a:ext uri="{FF2B5EF4-FFF2-40B4-BE49-F238E27FC236}">
                <a16:creationId xmlns:a16="http://schemas.microsoft.com/office/drawing/2014/main" id="{94376511-4AC0-9D31-D45D-0BEBB6567D5F}"/>
              </a:ext>
            </a:extLst>
          </p:cNvPr>
          <p:cNvSpPr/>
          <p:nvPr/>
        </p:nvSpPr>
        <p:spPr>
          <a:xfrm>
            <a:off x="725376" y="1480908"/>
            <a:ext cx="10497071" cy="878129"/>
          </a:xfrm>
          <a:prstGeom prst="wedgeRectCallout">
            <a:avLst>
              <a:gd name="adj1" fmla="val 19677"/>
              <a:gd name="adj2" fmla="val 109330"/>
            </a:avLst>
          </a:prstGeom>
          <a:noFill/>
          <a:ln>
            <a:noFill/>
          </a:ln>
        </p:spPr>
        <p:style>
          <a:lnRef idx="2">
            <a:schemeClr val="accent6"/>
          </a:lnRef>
          <a:fillRef idx="1">
            <a:schemeClr val="lt1"/>
          </a:fillRef>
          <a:effectRef idx="0">
            <a:schemeClr val="accent6"/>
          </a:effectRef>
          <a:fontRef idx="minor">
            <a:schemeClr val="dk1"/>
          </a:fontRef>
        </p:style>
        <p:txBody>
          <a:bodyPr rtlCol="0" anchor="t"/>
          <a:lstStyle/>
          <a:p>
            <a:endParaRPr lang="ja-JP" altLang="ja-JP" sz="1600" dirty="0">
              <a:latin typeface="Source Han Sans JP Bold" panose="020B0600070205080204" charset="-128"/>
              <a:ea typeface="Source Han Sans JP Bold" panose="020B0600070205080204" charset="-128"/>
            </a:endParaRPr>
          </a:p>
        </p:txBody>
      </p:sp>
      <p:grpSp>
        <p:nvGrpSpPr>
          <p:cNvPr id="7" name="Group 8">
            <a:extLst>
              <a:ext uri="{FF2B5EF4-FFF2-40B4-BE49-F238E27FC236}">
                <a16:creationId xmlns:a16="http://schemas.microsoft.com/office/drawing/2014/main" id="{5163BB01-3892-5F0A-8874-DB758886F64F}"/>
              </a:ext>
            </a:extLst>
          </p:cNvPr>
          <p:cNvGrpSpPr/>
          <p:nvPr/>
        </p:nvGrpSpPr>
        <p:grpSpPr>
          <a:xfrm>
            <a:off x="355573" y="1099126"/>
            <a:ext cx="11236679" cy="50560"/>
            <a:chOff x="0" y="0"/>
            <a:chExt cx="4274726" cy="20069"/>
          </a:xfrm>
        </p:grpSpPr>
        <p:sp>
          <p:nvSpPr>
            <p:cNvPr id="9" name="Freeform 9">
              <a:extLst>
                <a:ext uri="{FF2B5EF4-FFF2-40B4-BE49-F238E27FC236}">
                  <a16:creationId xmlns:a16="http://schemas.microsoft.com/office/drawing/2014/main" id="{48A0CD20-11C6-409F-FF14-7254CDCDFFF7}"/>
                </a:ext>
              </a:extLst>
            </p:cNvPr>
            <p:cNvSpPr/>
            <p:nvPr/>
          </p:nvSpPr>
          <p:spPr>
            <a:xfrm>
              <a:off x="0" y="0"/>
              <a:ext cx="4274726" cy="20069"/>
            </a:xfrm>
            <a:custGeom>
              <a:avLst/>
              <a:gdLst/>
              <a:ahLst/>
              <a:cxnLst/>
              <a:rect l="l" t="t" r="r" b="b"/>
              <a:pathLst>
                <a:path w="4274726" h="20069">
                  <a:moveTo>
                    <a:pt x="10035" y="0"/>
                  </a:moveTo>
                  <a:lnTo>
                    <a:pt x="4264691" y="0"/>
                  </a:lnTo>
                  <a:cubicBezTo>
                    <a:pt x="4267353" y="0"/>
                    <a:pt x="4269905" y="1057"/>
                    <a:pt x="4271787" y="2939"/>
                  </a:cubicBezTo>
                  <a:cubicBezTo>
                    <a:pt x="4273669" y="4821"/>
                    <a:pt x="4274726" y="7373"/>
                    <a:pt x="4274726" y="10035"/>
                  </a:cubicBezTo>
                  <a:lnTo>
                    <a:pt x="4274726" y="10035"/>
                  </a:lnTo>
                  <a:cubicBezTo>
                    <a:pt x="4274726" y="12696"/>
                    <a:pt x="4273669" y="15248"/>
                    <a:pt x="4271787" y="17130"/>
                  </a:cubicBezTo>
                  <a:cubicBezTo>
                    <a:pt x="4269905" y="19012"/>
                    <a:pt x="4267353" y="20069"/>
                    <a:pt x="4264691" y="20069"/>
                  </a:cubicBezTo>
                  <a:lnTo>
                    <a:pt x="10035" y="20069"/>
                  </a:lnTo>
                  <a:cubicBezTo>
                    <a:pt x="7373" y="20069"/>
                    <a:pt x="4821" y="19012"/>
                    <a:pt x="2939" y="17130"/>
                  </a:cubicBezTo>
                  <a:cubicBezTo>
                    <a:pt x="1057" y="15248"/>
                    <a:pt x="0" y="12696"/>
                    <a:pt x="0" y="10035"/>
                  </a:cubicBezTo>
                  <a:lnTo>
                    <a:pt x="0" y="10035"/>
                  </a:lnTo>
                  <a:cubicBezTo>
                    <a:pt x="0" y="7373"/>
                    <a:pt x="1057" y="4821"/>
                    <a:pt x="2939" y="2939"/>
                  </a:cubicBezTo>
                  <a:cubicBezTo>
                    <a:pt x="4821" y="1057"/>
                    <a:pt x="7373" y="0"/>
                    <a:pt x="10035" y="0"/>
                  </a:cubicBezTo>
                  <a:close/>
                </a:path>
              </a:pathLst>
            </a:custGeom>
            <a:solidFill>
              <a:srgbClr val="144DA0"/>
            </a:solidFill>
          </p:spPr>
          <p:txBody>
            <a:bodyPr/>
            <a:lstStyle/>
            <a:p>
              <a:endParaRPr lang="ja-JP" altLang="en-US"/>
            </a:p>
          </p:txBody>
        </p:sp>
        <p:sp>
          <p:nvSpPr>
            <p:cNvPr id="10" name="TextBox 10">
              <a:extLst>
                <a:ext uri="{FF2B5EF4-FFF2-40B4-BE49-F238E27FC236}">
                  <a16:creationId xmlns:a16="http://schemas.microsoft.com/office/drawing/2014/main" id="{F25B2E30-9415-E460-9B40-B6834D8DFA4A}"/>
                </a:ext>
              </a:extLst>
            </p:cNvPr>
            <p:cNvSpPr txBox="1"/>
            <p:nvPr/>
          </p:nvSpPr>
          <p:spPr>
            <a:xfrm>
              <a:off x="0" y="-28575"/>
              <a:ext cx="4274726" cy="48644"/>
            </a:xfrm>
            <a:prstGeom prst="rect">
              <a:avLst/>
            </a:prstGeom>
          </p:spPr>
          <p:txBody>
            <a:bodyPr lIns="50800" tIns="50800" rIns="50800" bIns="50800" rtlCol="0" anchor="ctr"/>
            <a:lstStyle/>
            <a:p>
              <a:pPr algn="ctr">
                <a:lnSpc>
                  <a:spcPts val="2239"/>
                </a:lnSpc>
              </a:pPr>
              <a:endParaRPr/>
            </a:p>
          </p:txBody>
        </p:sp>
      </p:grpSp>
      <p:grpSp>
        <p:nvGrpSpPr>
          <p:cNvPr id="15" name="Group 2">
            <a:extLst>
              <a:ext uri="{FF2B5EF4-FFF2-40B4-BE49-F238E27FC236}">
                <a16:creationId xmlns:a16="http://schemas.microsoft.com/office/drawing/2014/main" id="{F0B14E09-1FE4-489C-9673-60D4DFE1E5A7}"/>
              </a:ext>
            </a:extLst>
          </p:cNvPr>
          <p:cNvGrpSpPr/>
          <p:nvPr/>
        </p:nvGrpSpPr>
        <p:grpSpPr>
          <a:xfrm>
            <a:off x="11947826" y="-189000"/>
            <a:ext cx="612000" cy="7236000"/>
            <a:chOff x="0" y="0"/>
            <a:chExt cx="203606" cy="2804648"/>
          </a:xfrm>
        </p:grpSpPr>
        <p:sp>
          <p:nvSpPr>
            <p:cNvPr id="16" name="Freeform 3">
              <a:extLst>
                <a:ext uri="{FF2B5EF4-FFF2-40B4-BE49-F238E27FC236}">
                  <a16:creationId xmlns:a16="http://schemas.microsoft.com/office/drawing/2014/main" id="{E9485B9D-0E55-36B7-7B82-994B1879AA3F}"/>
                </a:ext>
              </a:extLst>
            </p:cNvPr>
            <p:cNvSpPr/>
            <p:nvPr/>
          </p:nvSpPr>
          <p:spPr>
            <a:xfrm>
              <a:off x="0" y="0"/>
              <a:ext cx="203606" cy="2804648"/>
            </a:xfrm>
            <a:custGeom>
              <a:avLst/>
              <a:gdLst/>
              <a:ahLst/>
              <a:cxnLst/>
              <a:rect l="l" t="t" r="r" b="b"/>
              <a:pathLst>
                <a:path w="203606" h="2804648">
                  <a:moveTo>
                    <a:pt x="101803" y="0"/>
                  </a:moveTo>
                  <a:lnTo>
                    <a:pt x="101803" y="0"/>
                  </a:lnTo>
                  <a:cubicBezTo>
                    <a:pt x="158028" y="0"/>
                    <a:pt x="203606" y="45579"/>
                    <a:pt x="203606" y="101803"/>
                  </a:cubicBezTo>
                  <a:lnTo>
                    <a:pt x="203606" y="2702845"/>
                  </a:lnTo>
                  <a:cubicBezTo>
                    <a:pt x="203606" y="2729844"/>
                    <a:pt x="192881" y="2755738"/>
                    <a:pt x="173789" y="2774830"/>
                  </a:cubicBezTo>
                  <a:cubicBezTo>
                    <a:pt x="154697" y="2793922"/>
                    <a:pt x="128803" y="2804648"/>
                    <a:pt x="101803" y="2804648"/>
                  </a:cubicBezTo>
                  <a:lnTo>
                    <a:pt x="101803" y="2804648"/>
                  </a:lnTo>
                  <a:cubicBezTo>
                    <a:pt x="74803" y="2804648"/>
                    <a:pt x="48909" y="2793922"/>
                    <a:pt x="29817" y="2774830"/>
                  </a:cubicBezTo>
                  <a:cubicBezTo>
                    <a:pt x="10726" y="2755738"/>
                    <a:pt x="0" y="2729844"/>
                    <a:pt x="0" y="2702845"/>
                  </a:cubicBezTo>
                  <a:lnTo>
                    <a:pt x="0" y="101803"/>
                  </a:lnTo>
                  <a:cubicBezTo>
                    <a:pt x="0" y="74803"/>
                    <a:pt x="10726" y="48909"/>
                    <a:pt x="29817" y="29817"/>
                  </a:cubicBezTo>
                  <a:cubicBezTo>
                    <a:pt x="48909" y="10726"/>
                    <a:pt x="74803" y="0"/>
                    <a:pt x="101803" y="0"/>
                  </a:cubicBezTo>
                  <a:close/>
                </a:path>
              </a:pathLst>
            </a:custGeom>
            <a:gradFill rotWithShape="1">
              <a:gsLst>
                <a:gs pos="0">
                  <a:srgbClr val="95B4E1">
                    <a:alpha val="100000"/>
                  </a:srgbClr>
                </a:gs>
                <a:gs pos="100000">
                  <a:srgbClr val="144DA0">
                    <a:alpha val="100000"/>
                  </a:srgbClr>
                </a:gs>
              </a:gsLst>
              <a:lin ang="5400000"/>
            </a:gradFill>
          </p:spPr>
          <p:txBody>
            <a:bodyPr/>
            <a:lstStyle/>
            <a:p>
              <a:endParaRPr lang="ja-JP" altLang="en-US"/>
            </a:p>
          </p:txBody>
        </p:sp>
        <p:sp>
          <p:nvSpPr>
            <p:cNvPr id="18" name="TextBox 4">
              <a:extLst>
                <a:ext uri="{FF2B5EF4-FFF2-40B4-BE49-F238E27FC236}">
                  <a16:creationId xmlns:a16="http://schemas.microsoft.com/office/drawing/2014/main" id="{0F5415B6-5BB0-3F1C-A43C-E76B341C4667}"/>
                </a:ext>
              </a:extLst>
            </p:cNvPr>
            <p:cNvSpPr txBox="1"/>
            <p:nvPr/>
          </p:nvSpPr>
          <p:spPr>
            <a:xfrm>
              <a:off x="0" y="-28575"/>
              <a:ext cx="203606" cy="2833223"/>
            </a:xfrm>
            <a:prstGeom prst="rect">
              <a:avLst/>
            </a:prstGeom>
          </p:spPr>
          <p:txBody>
            <a:bodyPr lIns="50800" tIns="50800" rIns="50800" bIns="50800" rtlCol="0" anchor="ctr"/>
            <a:lstStyle/>
            <a:p>
              <a:pPr algn="ctr">
                <a:lnSpc>
                  <a:spcPts val="2239"/>
                </a:lnSpc>
              </a:pPr>
              <a:endParaRPr/>
            </a:p>
          </p:txBody>
        </p:sp>
      </p:grpSp>
      <p:sp>
        <p:nvSpPr>
          <p:cNvPr id="20" name="スライド番号プレースホルダー 2">
            <a:extLst>
              <a:ext uri="{FF2B5EF4-FFF2-40B4-BE49-F238E27FC236}">
                <a16:creationId xmlns:a16="http://schemas.microsoft.com/office/drawing/2014/main" id="{8E8E5EAD-5EE2-C255-A8F7-7BE962726492}"/>
              </a:ext>
            </a:extLst>
          </p:cNvPr>
          <p:cNvSpPr txBox="1">
            <a:spLocks/>
          </p:cNvSpPr>
          <p:nvPr/>
        </p:nvSpPr>
        <p:spPr>
          <a:xfrm>
            <a:off x="11058318" y="6235531"/>
            <a:ext cx="7560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fld id="{F664AAB1-4DB8-4BE3-94AB-6C36B07158C8}" type="slidenum">
              <a:rPr lang="ja-JP" altLang="en-US" sz="2400" smtClean="0">
                <a:solidFill>
                  <a:schemeClr val="tx1"/>
                </a:solidFill>
                <a:latin typeface="Arial Black" panose="020B0A04020102020204" pitchFamily="34" charset="0"/>
              </a:rPr>
              <a:pPr algn="ctr"/>
              <a:t>25</a:t>
            </a:fld>
            <a:endParaRPr lang="ja-JP" altLang="en-US" sz="2400" dirty="0">
              <a:solidFill>
                <a:schemeClr val="tx1"/>
              </a:solidFill>
              <a:latin typeface="Arial Black" panose="020B0A04020102020204" pitchFamily="34" charset="0"/>
            </a:endParaRPr>
          </a:p>
        </p:txBody>
      </p:sp>
      <p:grpSp>
        <p:nvGrpSpPr>
          <p:cNvPr id="21" name="Group 15">
            <a:extLst>
              <a:ext uri="{FF2B5EF4-FFF2-40B4-BE49-F238E27FC236}">
                <a16:creationId xmlns:a16="http://schemas.microsoft.com/office/drawing/2014/main" id="{0FD4AF31-BB95-C822-9ADC-1CB73BE99E1A}"/>
              </a:ext>
            </a:extLst>
          </p:cNvPr>
          <p:cNvGrpSpPr/>
          <p:nvPr/>
        </p:nvGrpSpPr>
        <p:grpSpPr>
          <a:xfrm>
            <a:off x="375065" y="6432608"/>
            <a:ext cx="10769156" cy="50560"/>
            <a:chOff x="0" y="0"/>
            <a:chExt cx="4274726" cy="20069"/>
          </a:xfrm>
        </p:grpSpPr>
        <p:sp>
          <p:nvSpPr>
            <p:cNvPr id="22" name="Freeform 16">
              <a:extLst>
                <a:ext uri="{FF2B5EF4-FFF2-40B4-BE49-F238E27FC236}">
                  <a16:creationId xmlns:a16="http://schemas.microsoft.com/office/drawing/2014/main" id="{A7E276E7-2563-F629-9B86-949EA9EB9BD4}"/>
                </a:ext>
              </a:extLst>
            </p:cNvPr>
            <p:cNvSpPr/>
            <p:nvPr/>
          </p:nvSpPr>
          <p:spPr>
            <a:xfrm>
              <a:off x="0" y="0"/>
              <a:ext cx="4274726" cy="20069"/>
            </a:xfrm>
            <a:custGeom>
              <a:avLst/>
              <a:gdLst/>
              <a:ahLst/>
              <a:cxnLst/>
              <a:rect l="l" t="t" r="r" b="b"/>
              <a:pathLst>
                <a:path w="4274726" h="20069">
                  <a:moveTo>
                    <a:pt x="10035" y="0"/>
                  </a:moveTo>
                  <a:lnTo>
                    <a:pt x="4264691" y="0"/>
                  </a:lnTo>
                  <a:cubicBezTo>
                    <a:pt x="4267353" y="0"/>
                    <a:pt x="4269905" y="1057"/>
                    <a:pt x="4271787" y="2939"/>
                  </a:cubicBezTo>
                  <a:cubicBezTo>
                    <a:pt x="4273669" y="4821"/>
                    <a:pt x="4274726" y="7373"/>
                    <a:pt x="4274726" y="10035"/>
                  </a:cubicBezTo>
                  <a:lnTo>
                    <a:pt x="4274726" y="10035"/>
                  </a:lnTo>
                  <a:cubicBezTo>
                    <a:pt x="4274726" y="12696"/>
                    <a:pt x="4273669" y="15248"/>
                    <a:pt x="4271787" y="17130"/>
                  </a:cubicBezTo>
                  <a:cubicBezTo>
                    <a:pt x="4269905" y="19012"/>
                    <a:pt x="4267353" y="20069"/>
                    <a:pt x="4264691" y="20069"/>
                  </a:cubicBezTo>
                  <a:lnTo>
                    <a:pt x="10035" y="20069"/>
                  </a:lnTo>
                  <a:cubicBezTo>
                    <a:pt x="7373" y="20069"/>
                    <a:pt x="4821" y="19012"/>
                    <a:pt x="2939" y="17130"/>
                  </a:cubicBezTo>
                  <a:cubicBezTo>
                    <a:pt x="1057" y="15248"/>
                    <a:pt x="0" y="12696"/>
                    <a:pt x="0" y="10035"/>
                  </a:cubicBezTo>
                  <a:lnTo>
                    <a:pt x="0" y="10035"/>
                  </a:lnTo>
                  <a:cubicBezTo>
                    <a:pt x="0" y="7373"/>
                    <a:pt x="1057" y="4821"/>
                    <a:pt x="2939" y="2939"/>
                  </a:cubicBezTo>
                  <a:cubicBezTo>
                    <a:pt x="4821" y="1057"/>
                    <a:pt x="7373" y="0"/>
                    <a:pt x="10035" y="0"/>
                  </a:cubicBezTo>
                  <a:close/>
                </a:path>
              </a:pathLst>
            </a:custGeom>
            <a:solidFill>
              <a:srgbClr val="03214E"/>
            </a:solidFill>
          </p:spPr>
          <p:txBody>
            <a:bodyPr/>
            <a:lstStyle/>
            <a:p>
              <a:endParaRPr lang="ja-JP" altLang="en-US"/>
            </a:p>
          </p:txBody>
        </p:sp>
        <p:sp>
          <p:nvSpPr>
            <p:cNvPr id="23" name="TextBox 17">
              <a:extLst>
                <a:ext uri="{FF2B5EF4-FFF2-40B4-BE49-F238E27FC236}">
                  <a16:creationId xmlns:a16="http://schemas.microsoft.com/office/drawing/2014/main" id="{52DF8114-8EC4-3E79-905D-237F76C75BE9}"/>
                </a:ext>
              </a:extLst>
            </p:cNvPr>
            <p:cNvSpPr txBox="1"/>
            <p:nvPr/>
          </p:nvSpPr>
          <p:spPr>
            <a:xfrm>
              <a:off x="0" y="-28575"/>
              <a:ext cx="4274726" cy="48644"/>
            </a:xfrm>
            <a:prstGeom prst="rect">
              <a:avLst/>
            </a:prstGeom>
          </p:spPr>
          <p:txBody>
            <a:bodyPr lIns="50800" tIns="50800" rIns="50800" bIns="50800" rtlCol="0" anchor="ctr"/>
            <a:lstStyle/>
            <a:p>
              <a:pPr algn="ctr">
                <a:lnSpc>
                  <a:spcPts val="2239"/>
                </a:lnSpc>
              </a:pPr>
              <a:endParaRPr/>
            </a:p>
          </p:txBody>
        </p:sp>
      </p:grpSp>
      <p:sp>
        <p:nvSpPr>
          <p:cNvPr id="3" name="Freeform 3">
            <a:extLst>
              <a:ext uri="{FF2B5EF4-FFF2-40B4-BE49-F238E27FC236}">
                <a16:creationId xmlns:a16="http://schemas.microsoft.com/office/drawing/2014/main" id="{AEA646D4-893F-AB84-E622-286132A7E778}"/>
              </a:ext>
            </a:extLst>
          </p:cNvPr>
          <p:cNvSpPr/>
          <p:nvPr/>
        </p:nvSpPr>
        <p:spPr>
          <a:xfrm>
            <a:off x="-420300" y="-189000"/>
            <a:ext cx="612000" cy="7236000"/>
          </a:xfrm>
          <a:custGeom>
            <a:avLst/>
            <a:gdLst/>
            <a:ahLst/>
            <a:cxnLst/>
            <a:rect l="l" t="t" r="r" b="b"/>
            <a:pathLst>
              <a:path w="203606" h="2804648">
                <a:moveTo>
                  <a:pt x="101803" y="0"/>
                </a:moveTo>
                <a:lnTo>
                  <a:pt x="101803" y="0"/>
                </a:lnTo>
                <a:cubicBezTo>
                  <a:pt x="158028" y="0"/>
                  <a:pt x="203606" y="45579"/>
                  <a:pt x="203606" y="101803"/>
                </a:cubicBezTo>
                <a:lnTo>
                  <a:pt x="203606" y="2702845"/>
                </a:lnTo>
                <a:cubicBezTo>
                  <a:pt x="203606" y="2729844"/>
                  <a:pt x="192881" y="2755738"/>
                  <a:pt x="173789" y="2774830"/>
                </a:cubicBezTo>
                <a:cubicBezTo>
                  <a:pt x="154697" y="2793922"/>
                  <a:pt x="128803" y="2804648"/>
                  <a:pt x="101803" y="2804648"/>
                </a:cubicBezTo>
                <a:lnTo>
                  <a:pt x="101803" y="2804648"/>
                </a:lnTo>
                <a:cubicBezTo>
                  <a:pt x="74803" y="2804648"/>
                  <a:pt x="48909" y="2793922"/>
                  <a:pt x="29817" y="2774830"/>
                </a:cubicBezTo>
                <a:cubicBezTo>
                  <a:pt x="10726" y="2755738"/>
                  <a:pt x="0" y="2729844"/>
                  <a:pt x="0" y="2702845"/>
                </a:cubicBezTo>
                <a:lnTo>
                  <a:pt x="0" y="101803"/>
                </a:lnTo>
                <a:cubicBezTo>
                  <a:pt x="0" y="74803"/>
                  <a:pt x="10726" y="48909"/>
                  <a:pt x="29817" y="29817"/>
                </a:cubicBezTo>
                <a:cubicBezTo>
                  <a:pt x="48909" y="10726"/>
                  <a:pt x="74803" y="0"/>
                  <a:pt x="101803" y="0"/>
                </a:cubicBezTo>
                <a:close/>
              </a:path>
            </a:pathLst>
          </a:custGeom>
          <a:gradFill rotWithShape="1">
            <a:gsLst>
              <a:gs pos="0">
                <a:srgbClr val="95B4E1">
                  <a:alpha val="100000"/>
                </a:srgbClr>
              </a:gs>
              <a:gs pos="100000">
                <a:srgbClr val="144DA0">
                  <a:alpha val="100000"/>
                </a:srgbClr>
              </a:gs>
            </a:gsLst>
            <a:lin ang="5400000"/>
          </a:gradFill>
        </p:spPr>
        <p:txBody>
          <a:bodyPr/>
          <a:lstStyle/>
          <a:p>
            <a:endParaRPr lang="ja-JP" altLang="en-US"/>
          </a:p>
        </p:txBody>
      </p:sp>
      <p:sp>
        <p:nvSpPr>
          <p:cNvPr id="11" name="サブタイトル 2">
            <a:extLst>
              <a:ext uri="{FF2B5EF4-FFF2-40B4-BE49-F238E27FC236}">
                <a16:creationId xmlns:a16="http://schemas.microsoft.com/office/drawing/2014/main" id="{EEE79284-A921-9588-B75E-FECE1F96C6F0}"/>
              </a:ext>
            </a:extLst>
          </p:cNvPr>
          <p:cNvSpPr txBox="1">
            <a:spLocks/>
          </p:cNvSpPr>
          <p:nvPr/>
        </p:nvSpPr>
        <p:spPr>
          <a:xfrm>
            <a:off x="324042" y="279927"/>
            <a:ext cx="10655929" cy="720000"/>
          </a:xfrm>
          <a:prstGeom prst="rect">
            <a:avLst/>
          </a:prstGeom>
          <a:ln>
            <a:noFill/>
          </a:ln>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ts val="2500"/>
              </a:lnSpc>
              <a:buNone/>
            </a:pPr>
            <a:r>
              <a:rPr lang="ja-JP" altLang="en-US" sz="3200" b="1" spc="-300" dirty="0">
                <a:gradFill>
                  <a:gsLst>
                    <a:gs pos="0">
                      <a:srgbClr val="144DA0">
                        <a:shade val="30000"/>
                        <a:satMod val="115000"/>
                      </a:srgbClr>
                    </a:gs>
                    <a:gs pos="50000">
                      <a:srgbClr val="144DA0">
                        <a:shade val="67500"/>
                        <a:satMod val="115000"/>
                      </a:srgbClr>
                    </a:gs>
                    <a:gs pos="100000">
                      <a:srgbClr val="144DA0">
                        <a:shade val="100000"/>
                        <a:satMod val="115000"/>
                      </a:srgbClr>
                    </a:gs>
                  </a:gsLst>
                  <a:path path="circle">
                    <a:fillToRect l="50000" t="50000" r="50000" b="50000"/>
                  </a:path>
                </a:gradFill>
                <a:latin typeface="BIZ UDPゴシック" panose="020B0400000000000000" pitchFamily="50" charset="-128"/>
                <a:ea typeface="BIZ UDPゴシック" panose="020B0400000000000000" pitchFamily="50" charset="-128"/>
              </a:rPr>
              <a:t>高齢者等の生活と健康に関する調査報告</a:t>
            </a:r>
          </a:p>
        </p:txBody>
      </p:sp>
      <p:pic>
        <p:nvPicPr>
          <p:cNvPr id="13" name="図 12">
            <a:extLst>
              <a:ext uri="{FF2B5EF4-FFF2-40B4-BE49-F238E27FC236}">
                <a16:creationId xmlns:a16="http://schemas.microsoft.com/office/drawing/2014/main" id="{690D8827-C67D-A508-E366-9A095E844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35093" y="2156005"/>
            <a:ext cx="3251041" cy="2668863"/>
          </a:xfrm>
          <a:prstGeom prst="rect">
            <a:avLst/>
          </a:prstGeom>
          <a:effectLst>
            <a:softEdge rad="12700"/>
          </a:effectLst>
        </p:spPr>
      </p:pic>
      <p:sp>
        <p:nvSpPr>
          <p:cNvPr id="4" name="テキスト ボックス 3">
            <a:extLst>
              <a:ext uri="{FF2B5EF4-FFF2-40B4-BE49-F238E27FC236}">
                <a16:creationId xmlns:a16="http://schemas.microsoft.com/office/drawing/2014/main" id="{2BA45C2D-C91A-1B7D-7ABE-FA7A3B1FD5AE}"/>
              </a:ext>
            </a:extLst>
          </p:cNvPr>
          <p:cNvSpPr txBox="1"/>
          <p:nvPr/>
        </p:nvSpPr>
        <p:spPr>
          <a:xfrm>
            <a:off x="861702" y="2428105"/>
            <a:ext cx="5570756" cy="400110"/>
          </a:xfrm>
          <a:prstGeom prst="rect">
            <a:avLst/>
          </a:prstGeom>
          <a:noFill/>
        </p:spPr>
        <p:txBody>
          <a:bodyPr wrap="none" rtlCol="0">
            <a:spAutoFit/>
          </a:bodyPr>
          <a:lstStyle/>
          <a:p>
            <a:r>
              <a:rPr lang="ja-JP" altLang="ja-JP" sz="2000" dirty="0">
                <a:effectLst/>
                <a:latin typeface="BIZ UDPゴシック" panose="020B0400000000000000" pitchFamily="50" charset="-128"/>
                <a:ea typeface="BIZ UDPゴシック" panose="020B0400000000000000" pitchFamily="50" charset="-128"/>
                <a:cs typeface="Times New Roman" panose="02020603050405020304" pitchFamily="18" charset="0"/>
              </a:rPr>
              <a:t>認知症</a:t>
            </a:r>
            <a:r>
              <a:rPr lang="ja-JP" altLang="en-US" sz="2000" dirty="0">
                <a:effectLst/>
                <a:latin typeface="BIZ UDPゴシック" panose="020B0400000000000000" pitchFamily="50" charset="-128"/>
                <a:ea typeface="BIZ UDPゴシック" panose="020B0400000000000000" pitchFamily="50" charset="-128"/>
                <a:cs typeface="Times New Roman" panose="02020603050405020304" pitchFamily="18" charset="0"/>
              </a:rPr>
              <a:t>の人を単に「支える対象」としてではなく、</a:t>
            </a:r>
            <a:endParaRPr lang="en-US" altLang="ja-JP" sz="20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p:txBody>
      </p:sp>
      <p:sp>
        <p:nvSpPr>
          <p:cNvPr id="5" name="テキスト ボックス 4">
            <a:extLst>
              <a:ext uri="{FF2B5EF4-FFF2-40B4-BE49-F238E27FC236}">
                <a16:creationId xmlns:a16="http://schemas.microsoft.com/office/drawing/2014/main" id="{22C6087F-82E8-2DC6-63FC-703A8C766CFE}"/>
              </a:ext>
            </a:extLst>
          </p:cNvPr>
          <p:cNvSpPr txBox="1"/>
          <p:nvPr/>
        </p:nvSpPr>
        <p:spPr>
          <a:xfrm>
            <a:off x="839599" y="1866051"/>
            <a:ext cx="3517310" cy="461665"/>
          </a:xfrm>
          <a:prstGeom prst="rect">
            <a:avLst/>
          </a:prstGeom>
          <a:noFill/>
        </p:spPr>
        <p:txBody>
          <a:bodyPr wrap="none" rtlCol="0">
            <a:spAutoFit/>
          </a:bodyPr>
          <a:lstStyle/>
          <a:p>
            <a:r>
              <a:rPr kumimoji="1" lang="ja-JP" altLang="en-US" sz="2400" b="1" dirty="0">
                <a:latin typeface="BIZ UDPゴシック" panose="020B0400000000000000" pitchFamily="50" charset="-128"/>
                <a:ea typeface="BIZ UDPゴシック" panose="020B0400000000000000" pitchFamily="50" charset="-128"/>
              </a:rPr>
              <a:t>「新しい認知症観」とは？</a:t>
            </a:r>
          </a:p>
        </p:txBody>
      </p:sp>
      <p:sp>
        <p:nvSpPr>
          <p:cNvPr id="17" name="テキスト ボックス 16">
            <a:extLst>
              <a:ext uri="{FF2B5EF4-FFF2-40B4-BE49-F238E27FC236}">
                <a16:creationId xmlns:a16="http://schemas.microsoft.com/office/drawing/2014/main" id="{77AB17EC-562E-43DF-BB07-3E50E0D9F46C}"/>
              </a:ext>
            </a:extLst>
          </p:cNvPr>
          <p:cNvSpPr txBox="1"/>
          <p:nvPr/>
        </p:nvSpPr>
        <p:spPr>
          <a:xfrm>
            <a:off x="861702" y="4433941"/>
            <a:ext cx="6489440" cy="400110"/>
          </a:xfrm>
          <a:prstGeom prst="rect">
            <a:avLst/>
          </a:prstGeom>
          <a:noFill/>
        </p:spPr>
        <p:txBody>
          <a:bodyPr wrap="square">
            <a:spAutoFit/>
          </a:bodyPr>
          <a:lstStyle/>
          <a:p>
            <a:r>
              <a:rPr lang="ja-JP" altLang="en-US" sz="2000" dirty="0">
                <a:latin typeface="BIZ UDPゴシック" panose="020B0400000000000000" pitchFamily="50" charset="-128"/>
                <a:ea typeface="BIZ UDPゴシック" panose="020B0400000000000000" pitchFamily="50" charset="-128"/>
                <a:cs typeface="Times New Roman" panose="02020603050405020304" pitchFamily="18" charset="0"/>
              </a:rPr>
              <a:t>という考え方です。</a:t>
            </a:r>
            <a:endParaRPr lang="en-US" altLang="ja-JP" sz="2000" dirty="0">
              <a:latin typeface="BIZ UDPゴシック" panose="020B0400000000000000" pitchFamily="50" charset="-128"/>
              <a:ea typeface="BIZ UDPゴシック" panose="020B0400000000000000" pitchFamily="50" charset="-128"/>
              <a:cs typeface="Times New Roman" panose="02020603050405020304" pitchFamily="18" charset="0"/>
            </a:endParaRPr>
          </a:p>
        </p:txBody>
      </p:sp>
      <p:sp>
        <p:nvSpPr>
          <p:cNvPr id="24" name="平行四辺形 23">
            <a:extLst>
              <a:ext uri="{FF2B5EF4-FFF2-40B4-BE49-F238E27FC236}">
                <a16:creationId xmlns:a16="http://schemas.microsoft.com/office/drawing/2014/main" id="{B12CA02A-367A-E538-D813-1A8759CFE025}"/>
              </a:ext>
            </a:extLst>
          </p:cNvPr>
          <p:cNvSpPr/>
          <p:nvPr/>
        </p:nvSpPr>
        <p:spPr>
          <a:xfrm rot="10800000">
            <a:off x="978254" y="2267570"/>
            <a:ext cx="3240000" cy="98489"/>
          </a:xfrm>
          <a:prstGeom prst="parallelogram">
            <a:avLst/>
          </a:prstGeom>
          <a:solidFill>
            <a:srgbClr val="FF93AD">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四角形: 角を丸くする 26">
            <a:extLst>
              <a:ext uri="{FF2B5EF4-FFF2-40B4-BE49-F238E27FC236}">
                <a16:creationId xmlns:a16="http://schemas.microsoft.com/office/drawing/2014/main" id="{7928D8F5-9040-5E08-471E-2EB0C1BCCFE0}"/>
              </a:ext>
            </a:extLst>
          </p:cNvPr>
          <p:cNvSpPr/>
          <p:nvPr/>
        </p:nvSpPr>
        <p:spPr>
          <a:xfrm>
            <a:off x="3091599" y="5103393"/>
            <a:ext cx="5517292" cy="914400"/>
          </a:xfrm>
          <a:prstGeom prst="roundRect">
            <a:avLst/>
          </a:prstGeom>
          <a:solidFill>
            <a:srgbClr val="6DBF6B"/>
          </a:solidFill>
        </p:spPr>
        <p:style>
          <a:lnRef idx="3">
            <a:schemeClr val="lt1"/>
          </a:lnRef>
          <a:fillRef idx="1">
            <a:schemeClr val="accent6"/>
          </a:fillRef>
          <a:effectRef idx="1">
            <a:schemeClr val="accent6"/>
          </a:effectRef>
          <a:fontRef idx="minor">
            <a:schemeClr val="lt1"/>
          </a:fontRef>
        </p:style>
        <p:txBody>
          <a:bodyPr rtlCol="0" anchor="ctr"/>
          <a:lstStyle/>
          <a:p>
            <a:pPr algn="ctr"/>
            <a:r>
              <a:rPr kumimoji="1" lang="ja-JP" altLang="en-US" dirty="0"/>
              <a:t>しかし、</a:t>
            </a:r>
            <a:r>
              <a:rPr kumimoji="1" lang="ja-JP" altLang="en-US" sz="2800" u="sng" dirty="0"/>
              <a:t>「知らない</a:t>
            </a:r>
            <a:r>
              <a:rPr lang="ja-JP" altLang="en-US" sz="2800" u="sng" dirty="0"/>
              <a:t>方」が</a:t>
            </a:r>
            <a:r>
              <a:rPr lang="en-US" altLang="ja-JP" sz="2800" u="sng" dirty="0"/>
              <a:t>70</a:t>
            </a:r>
            <a:r>
              <a:rPr lang="ja-JP" altLang="en-US" sz="2800" u="sng" dirty="0"/>
              <a:t>％以上</a:t>
            </a:r>
            <a:endParaRPr kumimoji="1" lang="ja-JP" altLang="en-US" u="sng" dirty="0"/>
          </a:p>
        </p:txBody>
      </p:sp>
      <p:grpSp>
        <p:nvGrpSpPr>
          <p:cNvPr id="19" name="グループ化 18">
            <a:extLst>
              <a:ext uri="{FF2B5EF4-FFF2-40B4-BE49-F238E27FC236}">
                <a16:creationId xmlns:a16="http://schemas.microsoft.com/office/drawing/2014/main" id="{124583F1-BCEC-DEAF-60DF-546CC265DAD6}"/>
              </a:ext>
            </a:extLst>
          </p:cNvPr>
          <p:cNvGrpSpPr/>
          <p:nvPr/>
        </p:nvGrpSpPr>
        <p:grpSpPr>
          <a:xfrm>
            <a:off x="870952" y="2953303"/>
            <a:ext cx="8758240" cy="1384995"/>
            <a:chOff x="870952" y="2953303"/>
            <a:chExt cx="8758240" cy="1384995"/>
          </a:xfrm>
        </p:grpSpPr>
        <p:grpSp>
          <p:nvGrpSpPr>
            <p:cNvPr id="14" name="グループ化 13">
              <a:extLst>
                <a:ext uri="{FF2B5EF4-FFF2-40B4-BE49-F238E27FC236}">
                  <a16:creationId xmlns:a16="http://schemas.microsoft.com/office/drawing/2014/main" id="{BCC6C844-A0C1-14F2-5BFB-EF9124422067}"/>
                </a:ext>
              </a:extLst>
            </p:cNvPr>
            <p:cNvGrpSpPr/>
            <p:nvPr/>
          </p:nvGrpSpPr>
          <p:grpSpPr>
            <a:xfrm>
              <a:off x="870952" y="2953303"/>
              <a:ext cx="8758240" cy="1384995"/>
              <a:chOff x="861702" y="3473293"/>
              <a:chExt cx="8758240" cy="1384995"/>
            </a:xfrm>
          </p:grpSpPr>
          <p:sp>
            <p:nvSpPr>
              <p:cNvPr id="6" name="テキスト ボックス 5">
                <a:extLst>
                  <a:ext uri="{FF2B5EF4-FFF2-40B4-BE49-F238E27FC236}">
                    <a16:creationId xmlns:a16="http://schemas.microsoft.com/office/drawing/2014/main" id="{282E8687-260C-9797-B510-96CCAC9A0760}"/>
                  </a:ext>
                </a:extLst>
              </p:cNvPr>
              <p:cNvSpPr txBox="1"/>
              <p:nvPr/>
            </p:nvSpPr>
            <p:spPr>
              <a:xfrm>
                <a:off x="861702" y="3473293"/>
                <a:ext cx="8758240" cy="1384995"/>
              </a:xfrm>
              <a:prstGeom prst="rect">
                <a:avLst/>
              </a:prstGeom>
              <a:noFill/>
            </p:spPr>
            <p:txBody>
              <a:bodyPr wrap="square" rtlCol="0">
                <a:spAutoFit/>
              </a:bodyPr>
              <a:lstStyle/>
              <a:p>
                <a:r>
                  <a:rPr lang="ja-JP" altLang="en-US" sz="2800" dirty="0">
                    <a:latin typeface="BIZ UDPゴシック" panose="020B0400000000000000" pitchFamily="50" charset="-128"/>
                    <a:ea typeface="BIZ UDPゴシック" panose="020B0400000000000000" pitchFamily="50" charset="-128"/>
                    <a:cs typeface="Times New Roman" panose="02020603050405020304" pitchFamily="18" charset="0"/>
                  </a:rPr>
                  <a:t>独りの尊厳ある個人として捉え、</a:t>
                </a:r>
                <a:endParaRPr lang="en-US" altLang="ja-JP" sz="2800" dirty="0">
                  <a:latin typeface="BIZ UDPゴシック" panose="020B0400000000000000" pitchFamily="50" charset="-128"/>
                  <a:ea typeface="BIZ UDPゴシック" panose="020B0400000000000000" pitchFamily="50" charset="-128"/>
                  <a:cs typeface="Times New Roman" panose="02020603050405020304" pitchFamily="18" charset="0"/>
                </a:endParaRPr>
              </a:p>
              <a:p>
                <a:r>
                  <a:rPr lang="ja-JP" altLang="en-US" sz="2800" dirty="0">
                    <a:latin typeface="BIZ UDPゴシック" panose="020B0400000000000000" pitchFamily="50" charset="-128"/>
                    <a:ea typeface="BIZ UDPゴシック" panose="020B0400000000000000" pitchFamily="50" charset="-128"/>
                    <a:cs typeface="Times New Roman" panose="02020603050405020304" pitchFamily="18" charset="0"/>
                  </a:rPr>
                  <a:t>経験や能力を発揮しながら</a:t>
                </a:r>
                <a:endParaRPr lang="en-US" altLang="ja-JP" sz="2800" dirty="0">
                  <a:latin typeface="BIZ UDPゴシック" panose="020B0400000000000000" pitchFamily="50" charset="-128"/>
                  <a:ea typeface="BIZ UDPゴシック" panose="020B0400000000000000" pitchFamily="50" charset="-128"/>
                  <a:cs typeface="Times New Roman" panose="02020603050405020304" pitchFamily="18" charset="0"/>
                </a:endParaRPr>
              </a:p>
              <a:p>
                <a:r>
                  <a:rPr lang="ja-JP" altLang="en-US" sz="2800" dirty="0">
                    <a:effectLst/>
                    <a:latin typeface="BIZ UDPゴシック" panose="020B0400000000000000" pitchFamily="50" charset="-128"/>
                    <a:ea typeface="BIZ UDPゴシック" panose="020B0400000000000000" pitchFamily="50" charset="-128"/>
                    <a:cs typeface="Times New Roman" panose="02020603050405020304" pitchFamily="18" charset="0"/>
                  </a:rPr>
                  <a:t>共に支えあって生きることができる</a:t>
                </a:r>
                <a:endParaRPr lang="en-US" altLang="ja-JP" sz="28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p:txBody>
          </p:sp>
          <p:sp>
            <p:nvSpPr>
              <p:cNvPr id="25" name="平行四辺形 24">
                <a:extLst>
                  <a:ext uri="{FF2B5EF4-FFF2-40B4-BE49-F238E27FC236}">
                    <a16:creationId xmlns:a16="http://schemas.microsoft.com/office/drawing/2014/main" id="{1A5EDFCF-A0F0-DB69-B6EA-F3C311981413}"/>
                  </a:ext>
                </a:extLst>
              </p:cNvPr>
              <p:cNvSpPr/>
              <p:nvPr/>
            </p:nvSpPr>
            <p:spPr>
              <a:xfrm rot="10800000">
                <a:off x="980995" y="3895227"/>
                <a:ext cx="4860000" cy="98489"/>
              </a:xfrm>
              <a:prstGeom prst="parallelogram">
                <a:avLst/>
              </a:prstGeom>
              <a:solidFill>
                <a:srgbClr val="FF93AD">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000"/>
              </a:p>
            </p:txBody>
          </p:sp>
          <p:sp>
            <p:nvSpPr>
              <p:cNvPr id="26" name="平行四辺形 25">
                <a:extLst>
                  <a:ext uri="{FF2B5EF4-FFF2-40B4-BE49-F238E27FC236}">
                    <a16:creationId xmlns:a16="http://schemas.microsoft.com/office/drawing/2014/main" id="{6248C7EB-6395-DBD5-5716-74FA247EB1CB}"/>
                  </a:ext>
                </a:extLst>
              </p:cNvPr>
              <p:cNvSpPr/>
              <p:nvPr/>
            </p:nvSpPr>
            <p:spPr>
              <a:xfrm rot="10800000">
                <a:off x="942317" y="4308587"/>
                <a:ext cx="4140000" cy="98489"/>
              </a:xfrm>
              <a:prstGeom prst="parallelogram">
                <a:avLst/>
              </a:prstGeom>
              <a:solidFill>
                <a:srgbClr val="FF93AD">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000"/>
              </a:p>
            </p:txBody>
          </p:sp>
        </p:grpSp>
        <p:sp>
          <p:nvSpPr>
            <p:cNvPr id="12" name="平行四辺形 11">
              <a:extLst>
                <a:ext uri="{FF2B5EF4-FFF2-40B4-BE49-F238E27FC236}">
                  <a16:creationId xmlns:a16="http://schemas.microsoft.com/office/drawing/2014/main" id="{A76F52A9-2968-C397-1219-D13BCB4D9E2F}"/>
                </a:ext>
              </a:extLst>
            </p:cNvPr>
            <p:cNvSpPr/>
            <p:nvPr/>
          </p:nvSpPr>
          <p:spPr>
            <a:xfrm rot="10800000">
              <a:off x="960458" y="4220912"/>
              <a:ext cx="5472000" cy="98489"/>
            </a:xfrm>
            <a:prstGeom prst="parallelogram">
              <a:avLst/>
            </a:prstGeom>
            <a:solidFill>
              <a:srgbClr val="FF93AD">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000"/>
            </a:p>
          </p:txBody>
        </p:sp>
      </p:grpSp>
    </p:spTree>
    <p:extLst>
      <p:ext uri="{BB962C8B-B14F-4D97-AF65-F5344CB8AC3E}">
        <p14:creationId xmlns:p14="http://schemas.microsoft.com/office/powerpoint/2010/main" val="1710662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ppt_x"/>
                                          </p:val>
                                        </p:tav>
                                        <p:tav tm="100000">
                                          <p:val>
                                            <p:strVal val="#ppt_x"/>
                                          </p:val>
                                        </p:tav>
                                      </p:tavLst>
                                    </p:anim>
                                    <p:anim calcmode="lin" valueType="num">
                                      <p:cBhvr additive="base">
                                        <p:cTn id="8"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59BD2F-0333-C7CA-107B-45344AB4007B}"/>
            </a:ext>
          </a:extLst>
        </p:cNvPr>
        <p:cNvGrpSpPr/>
        <p:nvPr/>
      </p:nvGrpSpPr>
      <p:grpSpPr>
        <a:xfrm>
          <a:off x="0" y="0"/>
          <a:ext cx="0" cy="0"/>
          <a:chOff x="0" y="0"/>
          <a:chExt cx="0" cy="0"/>
        </a:xfrm>
      </p:grpSpPr>
      <p:sp>
        <p:nvSpPr>
          <p:cNvPr id="2" name="正方形/長方形 1">
            <a:extLst>
              <a:ext uri="{FF2B5EF4-FFF2-40B4-BE49-F238E27FC236}">
                <a16:creationId xmlns:a16="http://schemas.microsoft.com/office/drawing/2014/main" id="{E7C79E08-07CA-C240-08C6-B368A944B075}"/>
              </a:ext>
            </a:extLst>
          </p:cNvPr>
          <p:cNvSpPr/>
          <p:nvPr/>
        </p:nvSpPr>
        <p:spPr>
          <a:xfrm>
            <a:off x="510892" y="1303997"/>
            <a:ext cx="4801314" cy="461665"/>
          </a:xfrm>
          <a:prstGeom prst="rect">
            <a:avLst/>
          </a:prstGeom>
          <a:noFill/>
        </p:spPr>
        <p:txBody>
          <a:bodyPr wrap="none" lIns="91440" tIns="45720" rIns="91440" bIns="45720">
            <a:spAutoFit/>
          </a:bodyPr>
          <a:lstStyle/>
          <a:p>
            <a:r>
              <a:rPr lang="ja-JP" altLang="en-US" sz="2400" b="1" u="sng" dirty="0">
                <a:ln w="0"/>
                <a:solidFill>
                  <a:srgbClr val="144DA0"/>
                </a:solidFill>
                <a:latin typeface="BIZ UDゴシック" panose="020B0400000000000000" pitchFamily="49" charset="-128"/>
                <a:ea typeface="BIZ UDゴシック" panose="020B0400000000000000" pitchFamily="49" charset="-128"/>
                <a:cs typeface="Flatory Sans SemiCondensed Bold" panose="020B0600070205080204" charset="-34"/>
              </a:rPr>
              <a:t>第９期の基本目標の評価は・・・</a:t>
            </a:r>
            <a:endParaRPr lang="en-US" altLang="ja-JP" sz="2400" b="1" u="sng" dirty="0">
              <a:ln w="0"/>
              <a:solidFill>
                <a:srgbClr val="144DA0"/>
              </a:solidFill>
              <a:latin typeface="BIZ UDゴシック" panose="020B0400000000000000" pitchFamily="49" charset="-128"/>
              <a:ea typeface="BIZ UDゴシック" panose="020B0400000000000000" pitchFamily="49" charset="-128"/>
              <a:cs typeface="Flatory Sans SemiCondensed Bold" panose="020B0600070205080204" charset="-34"/>
            </a:endParaRPr>
          </a:p>
        </p:txBody>
      </p:sp>
      <p:grpSp>
        <p:nvGrpSpPr>
          <p:cNvPr id="7" name="Group 8">
            <a:extLst>
              <a:ext uri="{FF2B5EF4-FFF2-40B4-BE49-F238E27FC236}">
                <a16:creationId xmlns:a16="http://schemas.microsoft.com/office/drawing/2014/main" id="{5163BB01-3892-5F0A-8874-DB758886F64F}"/>
              </a:ext>
            </a:extLst>
          </p:cNvPr>
          <p:cNvGrpSpPr/>
          <p:nvPr/>
        </p:nvGrpSpPr>
        <p:grpSpPr>
          <a:xfrm>
            <a:off x="355573" y="1099126"/>
            <a:ext cx="11236679" cy="50560"/>
            <a:chOff x="0" y="0"/>
            <a:chExt cx="4274726" cy="20069"/>
          </a:xfrm>
        </p:grpSpPr>
        <p:sp>
          <p:nvSpPr>
            <p:cNvPr id="9" name="Freeform 9">
              <a:extLst>
                <a:ext uri="{FF2B5EF4-FFF2-40B4-BE49-F238E27FC236}">
                  <a16:creationId xmlns:a16="http://schemas.microsoft.com/office/drawing/2014/main" id="{48A0CD20-11C6-409F-FF14-7254CDCDFFF7}"/>
                </a:ext>
              </a:extLst>
            </p:cNvPr>
            <p:cNvSpPr/>
            <p:nvPr/>
          </p:nvSpPr>
          <p:spPr>
            <a:xfrm>
              <a:off x="0" y="0"/>
              <a:ext cx="4274726" cy="20069"/>
            </a:xfrm>
            <a:custGeom>
              <a:avLst/>
              <a:gdLst/>
              <a:ahLst/>
              <a:cxnLst/>
              <a:rect l="l" t="t" r="r" b="b"/>
              <a:pathLst>
                <a:path w="4274726" h="20069">
                  <a:moveTo>
                    <a:pt x="10035" y="0"/>
                  </a:moveTo>
                  <a:lnTo>
                    <a:pt x="4264691" y="0"/>
                  </a:lnTo>
                  <a:cubicBezTo>
                    <a:pt x="4267353" y="0"/>
                    <a:pt x="4269905" y="1057"/>
                    <a:pt x="4271787" y="2939"/>
                  </a:cubicBezTo>
                  <a:cubicBezTo>
                    <a:pt x="4273669" y="4821"/>
                    <a:pt x="4274726" y="7373"/>
                    <a:pt x="4274726" y="10035"/>
                  </a:cubicBezTo>
                  <a:lnTo>
                    <a:pt x="4274726" y="10035"/>
                  </a:lnTo>
                  <a:cubicBezTo>
                    <a:pt x="4274726" y="12696"/>
                    <a:pt x="4273669" y="15248"/>
                    <a:pt x="4271787" y="17130"/>
                  </a:cubicBezTo>
                  <a:cubicBezTo>
                    <a:pt x="4269905" y="19012"/>
                    <a:pt x="4267353" y="20069"/>
                    <a:pt x="4264691" y="20069"/>
                  </a:cubicBezTo>
                  <a:lnTo>
                    <a:pt x="10035" y="20069"/>
                  </a:lnTo>
                  <a:cubicBezTo>
                    <a:pt x="7373" y="20069"/>
                    <a:pt x="4821" y="19012"/>
                    <a:pt x="2939" y="17130"/>
                  </a:cubicBezTo>
                  <a:cubicBezTo>
                    <a:pt x="1057" y="15248"/>
                    <a:pt x="0" y="12696"/>
                    <a:pt x="0" y="10035"/>
                  </a:cubicBezTo>
                  <a:lnTo>
                    <a:pt x="0" y="10035"/>
                  </a:lnTo>
                  <a:cubicBezTo>
                    <a:pt x="0" y="7373"/>
                    <a:pt x="1057" y="4821"/>
                    <a:pt x="2939" y="2939"/>
                  </a:cubicBezTo>
                  <a:cubicBezTo>
                    <a:pt x="4821" y="1057"/>
                    <a:pt x="7373" y="0"/>
                    <a:pt x="10035" y="0"/>
                  </a:cubicBezTo>
                  <a:close/>
                </a:path>
              </a:pathLst>
            </a:custGeom>
            <a:solidFill>
              <a:srgbClr val="144DA0"/>
            </a:solidFill>
          </p:spPr>
          <p:txBody>
            <a:bodyPr/>
            <a:lstStyle/>
            <a:p>
              <a:endParaRPr lang="ja-JP" altLang="en-US"/>
            </a:p>
          </p:txBody>
        </p:sp>
        <p:sp>
          <p:nvSpPr>
            <p:cNvPr id="10" name="TextBox 10">
              <a:extLst>
                <a:ext uri="{FF2B5EF4-FFF2-40B4-BE49-F238E27FC236}">
                  <a16:creationId xmlns:a16="http://schemas.microsoft.com/office/drawing/2014/main" id="{F25B2E30-9415-E460-9B40-B6834D8DFA4A}"/>
                </a:ext>
              </a:extLst>
            </p:cNvPr>
            <p:cNvSpPr txBox="1"/>
            <p:nvPr/>
          </p:nvSpPr>
          <p:spPr>
            <a:xfrm>
              <a:off x="0" y="-28575"/>
              <a:ext cx="4274726" cy="48644"/>
            </a:xfrm>
            <a:prstGeom prst="rect">
              <a:avLst/>
            </a:prstGeom>
          </p:spPr>
          <p:txBody>
            <a:bodyPr lIns="50800" tIns="50800" rIns="50800" bIns="50800" rtlCol="0" anchor="ctr"/>
            <a:lstStyle/>
            <a:p>
              <a:pPr algn="ctr">
                <a:lnSpc>
                  <a:spcPts val="2239"/>
                </a:lnSpc>
              </a:pPr>
              <a:endParaRPr/>
            </a:p>
          </p:txBody>
        </p:sp>
      </p:grpSp>
      <p:grpSp>
        <p:nvGrpSpPr>
          <p:cNvPr id="15" name="Group 2">
            <a:extLst>
              <a:ext uri="{FF2B5EF4-FFF2-40B4-BE49-F238E27FC236}">
                <a16:creationId xmlns:a16="http://schemas.microsoft.com/office/drawing/2014/main" id="{F0B14E09-1FE4-489C-9673-60D4DFE1E5A7}"/>
              </a:ext>
            </a:extLst>
          </p:cNvPr>
          <p:cNvGrpSpPr/>
          <p:nvPr/>
        </p:nvGrpSpPr>
        <p:grpSpPr>
          <a:xfrm>
            <a:off x="11947826" y="-189000"/>
            <a:ext cx="612000" cy="7236000"/>
            <a:chOff x="0" y="0"/>
            <a:chExt cx="203606" cy="2804648"/>
          </a:xfrm>
        </p:grpSpPr>
        <p:sp>
          <p:nvSpPr>
            <p:cNvPr id="16" name="Freeform 3">
              <a:extLst>
                <a:ext uri="{FF2B5EF4-FFF2-40B4-BE49-F238E27FC236}">
                  <a16:creationId xmlns:a16="http://schemas.microsoft.com/office/drawing/2014/main" id="{E9485B9D-0E55-36B7-7B82-994B1879AA3F}"/>
                </a:ext>
              </a:extLst>
            </p:cNvPr>
            <p:cNvSpPr/>
            <p:nvPr/>
          </p:nvSpPr>
          <p:spPr>
            <a:xfrm>
              <a:off x="0" y="0"/>
              <a:ext cx="203606" cy="2804648"/>
            </a:xfrm>
            <a:custGeom>
              <a:avLst/>
              <a:gdLst/>
              <a:ahLst/>
              <a:cxnLst/>
              <a:rect l="l" t="t" r="r" b="b"/>
              <a:pathLst>
                <a:path w="203606" h="2804648">
                  <a:moveTo>
                    <a:pt x="101803" y="0"/>
                  </a:moveTo>
                  <a:lnTo>
                    <a:pt x="101803" y="0"/>
                  </a:lnTo>
                  <a:cubicBezTo>
                    <a:pt x="158028" y="0"/>
                    <a:pt x="203606" y="45579"/>
                    <a:pt x="203606" y="101803"/>
                  </a:cubicBezTo>
                  <a:lnTo>
                    <a:pt x="203606" y="2702845"/>
                  </a:lnTo>
                  <a:cubicBezTo>
                    <a:pt x="203606" y="2729844"/>
                    <a:pt x="192881" y="2755738"/>
                    <a:pt x="173789" y="2774830"/>
                  </a:cubicBezTo>
                  <a:cubicBezTo>
                    <a:pt x="154697" y="2793922"/>
                    <a:pt x="128803" y="2804648"/>
                    <a:pt x="101803" y="2804648"/>
                  </a:cubicBezTo>
                  <a:lnTo>
                    <a:pt x="101803" y="2804648"/>
                  </a:lnTo>
                  <a:cubicBezTo>
                    <a:pt x="74803" y="2804648"/>
                    <a:pt x="48909" y="2793922"/>
                    <a:pt x="29817" y="2774830"/>
                  </a:cubicBezTo>
                  <a:cubicBezTo>
                    <a:pt x="10726" y="2755738"/>
                    <a:pt x="0" y="2729844"/>
                    <a:pt x="0" y="2702845"/>
                  </a:cubicBezTo>
                  <a:lnTo>
                    <a:pt x="0" y="101803"/>
                  </a:lnTo>
                  <a:cubicBezTo>
                    <a:pt x="0" y="74803"/>
                    <a:pt x="10726" y="48909"/>
                    <a:pt x="29817" y="29817"/>
                  </a:cubicBezTo>
                  <a:cubicBezTo>
                    <a:pt x="48909" y="10726"/>
                    <a:pt x="74803" y="0"/>
                    <a:pt x="101803" y="0"/>
                  </a:cubicBezTo>
                  <a:close/>
                </a:path>
              </a:pathLst>
            </a:custGeom>
            <a:gradFill rotWithShape="1">
              <a:gsLst>
                <a:gs pos="0">
                  <a:srgbClr val="95B4E1">
                    <a:alpha val="100000"/>
                  </a:srgbClr>
                </a:gs>
                <a:gs pos="100000">
                  <a:srgbClr val="144DA0">
                    <a:alpha val="100000"/>
                  </a:srgbClr>
                </a:gs>
              </a:gsLst>
              <a:lin ang="5400000"/>
            </a:gradFill>
          </p:spPr>
          <p:txBody>
            <a:bodyPr/>
            <a:lstStyle/>
            <a:p>
              <a:endParaRPr lang="ja-JP" altLang="en-US"/>
            </a:p>
          </p:txBody>
        </p:sp>
        <p:sp>
          <p:nvSpPr>
            <p:cNvPr id="18" name="TextBox 4">
              <a:extLst>
                <a:ext uri="{FF2B5EF4-FFF2-40B4-BE49-F238E27FC236}">
                  <a16:creationId xmlns:a16="http://schemas.microsoft.com/office/drawing/2014/main" id="{0F5415B6-5BB0-3F1C-A43C-E76B341C4667}"/>
                </a:ext>
              </a:extLst>
            </p:cNvPr>
            <p:cNvSpPr txBox="1"/>
            <p:nvPr/>
          </p:nvSpPr>
          <p:spPr>
            <a:xfrm>
              <a:off x="0" y="-28575"/>
              <a:ext cx="203606" cy="2833223"/>
            </a:xfrm>
            <a:prstGeom prst="rect">
              <a:avLst/>
            </a:prstGeom>
          </p:spPr>
          <p:txBody>
            <a:bodyPr lIns="50800" tIns="50800" rIns="50800" bIns="50800" rtlCol="0" anchor="ctr"/>
            <a:lstStyle/>
            <a:p>
              <a:pPr algn="ctr">
                <a:lnSpc>
                  <a:spcPts val="2239"/>
                </a:lnSpc>
              </a:pPr>
              <a:endParaRPr/>
            </a:p>
          </p:txBody>
        </p:sp>
      </p:grpSp>
      <p:sp>
        <p:nvSpPr>
          <p:cNvPr id="20" name="スライド番号プレースホルダー 2">
            <a:extLst>
              <a:ext uri="{FF2B5EF4-FFF2-40B4-BE49-F238E27FC236}">
                <a16:creationId xmlns:a16="http://schemas.microsoft.com/office/drawing/2014/main" id="{8E8E5EAD-5EE2-C255-A8F7-7BE962726492}"/>
              </a:ext>
            </a:extLst>
          </p:cNvPr>
          <p:cNvSpPr txBox="1">
            <a:spLocks/>
          </p:cNvSpPr>
          <p:nvPr/>
        </p:nvSpPr>
        <p:spPr>
          <a:xfrm>
            <a:off x="11058318" y="6235531"/>
            <a:ext cx="7560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fld id="{F664AAB1-4DB8-4BE3-94AB-6C36B07158C8}" type="slidenum">
              <a:rPr lang="ja-JP" altLang="en-US" sz="2400" smtClean="0">
                <a:solidFill>
                  <a:schemeClr val="tx1"/>
                </a:solidFill>
                <a:latin typeface="Arial Black" panose="020B0A04020102020204" pitchFamily="34" charset="0"/>
              </a:rPr>
              <a:pPr algn="ctr"/>
              <a:t>26</a:t>
            </a:fld>
            <a:endParaRPr lang="ja-JP" altLang="en-US" sz="2400" dirty="0">
              <a:solidFill>
                <a:schemeClr val="tx1"/>
              </a:solidFill>
              <a:latin typeface="Arial Black" panose="020B0A04020102020204" pitchFamily="34" charset="0"/>
            </a:endParaRPr>
          </a:p>
        </p:txBody>
      </p:sp>
      <p:grpSp>
        <p:nvGrpSpPr>
          <p:cNvPr id="21" name="Group 15">
            <a:extLst>
              <a:ext uri="{FF2B5EF4-FFF2-40B4-BE49-F238E27FC236}">
                <a16:creationId xmlns:a16="http://schemas.microsoft.com/office/drawing/2014/main" id="{0FD4AF31-BB95-C822-9ADC-1CB73BE99E1A}"/>
              </a:ext>
            </a:extLst>
          </p:cNvPr>
          <p:cNvGrpSpPr/>
          <p:nvPr/>
        </p:nvGrpSpPr>
        <p:grpSpPr>
          <a:xfrm>
            <a:off x="375065" y="6432608"/>
            <a:ext cx="10769156" cy="50560"/>
            <a:chOff x="0" y="0"/>
            <a:chExt cx="4274726" cy="20069"/>
          </a:xfrm>
        </p:grpSpPr>
        <p:sp>
          <p:nvSpPr>
            <p:cNvPr id="22" name="Freeform 16">
              <a:extLst>
                <a:ext uri="{FF2B5EF4-FFF2-40B4-BE49-F238E27FC236}">
                  <a16:creationId xmlns:a16="http://schemas.microsoft.com/office/drawing/2014/main" id="{A7E276E7-2563-F629-9B86-949EA9EB9BD4}"/>
                </a:ext>
              </a:extLst>
            </p:cNvPr>
            <p:cNvSpPr/>
            <p:nvPr/>
          </p:nvSpPr>
          <p:spPr>
            <a:xfrm>
              <a:off x="0" y="0"/>
              <a:ext cx="4274726" cy="20069"/>
            </a:xfrm>
            <a:custGeom>
              <a:avLst/>
              <a:gdLst/>
              <a:ahLst/>
              <a:cxnLst/>
              <a:rect l="l" t="t" r="r" b="b"/>
              <a:pathLst>
                <a:path w="4274726" h="20069">
                  <a:moveTo>
                    <a:pt x="10035" y="0"/>
                  </a:moveTo>
                  <a:lnTo>
                    <a:pt x="4264691" y="0"/>
                  </a:lnTo>
                  <a:cubicBezTo>
                    <a:pt x="4267353" y="0"/>
                    <a:pt x="4269905" y="1057"/>
                    <a:pt x="4271787" y="2939"/>
                  </a:cubicBezTo>
                  <a:cubicBezTo>
                    <a:pt x="4273669" y="4821"/>
                    <a:pt x="4274726" y="7373"/>
                    <a:pt x="4274726" y="10035"/>
                  </a:cubicBezTo>
                  <a:lnTo>
                    <a:pt x="4274726" y="10035"/>
                  </a:lnTo>
                  <a:cubicBezTo>
                    <a:pt x="4274726" y="12696"/>
                    <a:pt x="4273669" y="15248"/>
                    <a:pt x="4271787" y="17130"/>
                  </a:cubicBezTo>
                  <a:cubicBezTo>
                    <a:pt x="4269905" y="19012"/>
                    <a:pt x="4267353" y="20069"/>
                    <a:pt x="4264691" y="20069"/>
                  </a:cubicBezTo>
                  <a:lnTo>
                    <a:pt x="10035" y="20069"/>
                  </a:lnTo>
                  <a:cubicBezTo>
                    <a:pt x="7373" y="20069"/>
                    <a:pt x="4821" y="19012"/>
                    <a:pt x="2939" y="17130"/>
                  </a:cubicBezTo>
                  <a:cubicBezTo>
                    <a:pt x="1057" y="15248"/>
                    <a:pt x="0" y="12696"/>
                    <a:pt x="0" y="10035"/>
                  </a:cubicBezTo>
                  <a:lnTo>
                    <a:pt x="0" y="10035"/>
                  </a:lnTo>
                  <a:cubicBezTo>
                    <a:pt x="0" y="7373"/>
                    <a:pt x="1057" y="4821"/>
                    <a:pt x="2939" y="2939"/>
                  </a:cubicBezTo>
                  <a:cubicBezTo>
                    <a:pt x="4821" y="1057"/>
                    <a:pt x="7373" y="0"/>
                    <a:pt x="10035" y="0"/>
                  </a:cubicBezTo>
                  <a:close/>
                </a:path>
              </a:pathLst>
            </a:custGeom>
            <a:solidFill>
              <a:srgbClr val="03214E"/>
            </a:solidFill>
          </p:spPr>
          <p:txBody>
            <a:bodyPr/>
            <a:lstStyle/>
            <a:p>
              <a:endParaRPr lang="ja-JP" altLang="en-US"/>
            </a:p>
          </p:txBody>
        </p:sp>
        <p:sp>
          <p:nvSpPr>
            <p:cNvPr id="23" name="TextBox 17">
              <a:extLst>
                <a:ext uri="{FF2B5EF4-FFF2-40B4-BE49-F238E27FC236}">
                  <a16:creationId xmlns:a16="http://schemas.microsoft.com/office/drawing/2014/main" id="{52DF8114-8EC4-3E79-905D-237F76C75BE9}"/>
                </a:ext>
              </a:extLst>
            </p:cNvPr>
            <p:cNvSpPr txBox="1"/>
            <p:nvPr/>
          </p:nvSpPr>
          <p:spPr>
            <a:xfrm>
              <a:off x="0" y="-28575"/>
              <a:ext cx="4274726" cy="48644"/>
            </a:xfrm>
            <a:prstGeom prst="rect">
              <a:avLst/>
            </a:prstGeom>
          </p:spPr>
          <p:txBody>
            <a:bodyPr lIns="50800" tIns="50800" rIns="50800" bIns="50800" rtlCol="0" anchor="ctr"/>
            <a:lstStyle/>
            <a:p>
              <a:pPr algn="ctr">
                <a:lnSpc>
                  <a:spcPts val="2239"/>
                </a:lnSpc>
              </a:pPr>
              <a:endParaRPr/>
            </a:p>
          </p:txBody>
        </p:sp>
      </p:grpSp>
      <p:sp>
        <p:nvSpPr>
          <p:cNvPr id="3" name="Freeform 3">
            <a:extLst>
              <a:ext uri="{FF2B5EF4-FFF2-40B4-BE49-F238E27FC236}">
                <a16:creationId xmlns:a16="http://schemas.microsoft.com/office/drawing/2014/main" id="{AEA646D4-893F-AB84-E622-286132A7E778}"/>
              </a:ext>
            </a:extLst>
          </p:cNvPr>
          <p:cNvSpPr/>
          <p:nvPr/>
        </p:nvSpPr>
        <p:spPr>
          <a:xfrm>
            <a:off x="-420300" y="-189000"/>
            <a:ext cx="612000" cy="7236000"/>
          </a:xfrm>
          <a:custGeom>
            <a:avLst/>
            <a:gdLst/>
            <a:ahLst/>
            <a:cxnLst/>
            <a:rect l="l" t="t" r="r" b="b"/>
            <a:pathLst>
              <a:path w="203606" h="2804648">
                <a:moveTo>
                  <a:pt x="101803" y="0"/>
                </a:moveTo>
                <a:lnTo>
                  <a:pt x="101803" y="0"/>
                </a:lnTo>
                <a:cubicBezTo>
                  <a:pt x="158028" y="0"/>
                  <a:pt x="203606" y="45579"/>
                  <a:pt x="203606" y="101803"/>
                </a:cubicBezTo>
                <a:lnTo>
                  <a:pt x="203606" y="2702845"/>
                </a:lnTo>
                <a:cubicBezTo>
                  <a:pt x="203606" y="2729844"/>
                  <a:pt x="192881" y="2755738"/>
                  <a:pt x="173789" y="2774830"/>
                </a:cubicBezTo>
                <a:cubicBezTo>
                  <a:pt x="154697" y="2793922"/>
                  <a:pt x="128803" y="2804648"/>
                  <a:pt x="101803" y="2804648"/>
                </a:cubicBezTo>
                <a:lnTo>
                  <a:pt x="101803" y="2804648"/>
                </a:lnTo>
                <a:cubicBezTo>
                  <a:pt x="74803" y="2804648"/>
                  <a:pt x="48909" y="2793922"/>
                  <a:pt x="29817" y="2774830"/>
                </a:cubicBezTo>
                <a:cubicBezTo>
                  <a:pt x="10726" y="2755738"/>
                  <a:pt x="0" y="2729844"/>
                  <a:pt x="0" y="2702845"/>
                </a:cubicBezTo>
                <a:lnTo>
                  <a:pt x="0" y="101803"/>
                </a:lnTo>
                <a:cubicBezTo>
                  <a:pt x="0" y="74803"/>
                  <a:pt x="10726" y="48909"/>
                  <a:pt x="29817" y="29817"/>
                </a:cubicBezTo>
                <a:cubicBezTo>
                  <a:pt x="48909" y="10726"/>
                  <a:pt x="74803" y="0"/>
                  <a:pt x="101803" y="0"/>
                </a:cubicBezTo>
                <a:close/>
              </a:path>
            </a:pathLst>
          </a:custGeom>
          <a:gradFill rotWithShape="1">
            <a:gsLst>
              <a:gs pos="0">
                <a:srgbClr val="95B4E1">
                  <a:alpha val="100000"/>
                </a:srgbClr>
              </a:gs>
              <a:gs pos="100000">
                <a:srgbClr val="144DA0">
                  <a:alpha val="100000"/>
                </a:srgbClr>
              </a:gs>
            </a:gsLst>
            <a:lin ang="5400000"/>
          </a:gradFill>
        </p:spPr>
        <p:txBody>
          <a:bodyPr/>
          <a:lstStyle/>
          <a:p>
            <a:endParaRPr lang="ja-JP" altLang="en-US"/>
          </a:p>
        </p:txBody>
      </p:sp>
      <p:sp>
        <p:nvSpPr>
          <p:cNvPr id="11" name="サブタイトル 2">
            <a:extLst>
              <a:ext uri="{FF2B5EF4-FFF2-40B4-BE49-F238E27FC236}">
                <a16:creationId xmlns:a16="http://schemas.microsoft.com/office/drawing/2014/main" id="{EEE79284-A921-9588-B75E-FECE1F96C6F0}"/>
              </a:ext>
            </a:extLst>
          </p:cNvPr>
          <p:cNvSpPr txBox="1">
            <a:spLocks/>
          </p:cNvSpPr>
          <p:nvPr/>
        </p:nvSpPr>
        <p:spPr>
          <a:xfrm>
            <a:off x="324042" y="279927"/>
            <a:ext cx="10655929" cy="720000"/>
          </a:xfrm>
          <a:prstGeom prst="rect">
            <a:avLst/>
          </a:prstGeom>
          <a:ln>
            <a:noFill/>
          </a:ln>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ts val="2500"/>
              </a:lnSpc>
              <a:buNone/>
            </a:pPr>
            <a:r>
              <a:rPr lang="ja-JP" altLang="en-US" sz="3200" b="1" spc="-300" dirty="0">
                <a:gradFill>
                  <a:gsLst>
                    <a:gs pos="0">
                      <a:srgbClr val="144DA0">
                        <a:shade val="30000"/>
                        <a:satMod val="115000"/>
                      </a:srgbClr>
                    </a:gs>
                    <a:gs pos="50000">
                      <a:srgbClr val="144DA0">
                        <a:shade val="67500"/>
                        <a:satMod val="115000"/>
                      </a:srgbClr>
                    </a:gs>
                    <a:gs pos="100000">
                      <a:srgbClr val="144DA0">
                        <a:shade val="100000"/>
                        <a:satMod val="115000"/>
                      </a:srgbClr>
                    </a:gs>
                  </a:gsLst>
                  <a:path path="circle">
                    <a:fillToRect l="50000" t="50000" r="50000" b="50000"/>
                  </a:path>
                </a:gradFill>
                <a:latin typeface="BIZ UDPゴシック" panose="020B0400000000000000" pitchFamily="50" charset="-128"/>
                <a:ea typeface="BIZ UDPゴシック" panose="020B0400000000000000" pitchFamily="50" charset="-128"/>
              </a:rPr>
              <a:t>高齢者等の生活と健康に関する調査報告</a:t>
            </a:r>
          </a:p>
        </p:txBody>
      </p:sp>
      <p:grpSp>
        <p:nvGrpSpPr>
          <p:cNvPr id="27" name="グループ化 26">
            <a:extLst>
              <a:ext uri="{FF2B5EF4-FFF2-40B4-BE49-F238E27FC236}">
                <a16:creationId xmlns:a16="http://schemas.microsoft.com/office/drawing/2014/main" id="{D9849500-313A-3E54-3F12-40DD3942105E}"/>
              </a:ext>
            </a:extLst>
          </p:cNvPr>
          <p:cNvGrpSpPr/>
          <p:nvPr/>
        </p:nvGrpSpPr>
        <p:grpSpPr>
          <a:xfrm>
            <a:off x="201170" y="2220279"/>
            <a:ext cx="11862203" cy="2904027"/>
            <a:chOff x="-74773" y="1837651"/>
            <a:chExt cx="11862203" cy="2325156"/>
          </a:xfrm>
        </p:grpSpPr>
        <p:graphicFrame>
          <p:nvGraphicFramePr>
            <p:cNvPr id="14" name="グラフ 13">
              <a:extLst>
                <a:ext uri="{FF2B5EF4-FFF2-40B4-BE49-F238E27FC236}">
                  <a16:creationId xmlns:a16="http://schemas.microsoft.com/office/drawing/2014/main" id="{476470FA-37DE-421A-87C1-3BFCEBFEFCA8}"/>
                </a:ext>
              </a:extLst>
            </p:cNvPr>
            <p:cNvGraphicFramePr/>
            <p:nvPr>
              <p:extLst>
                <p:ext uri="{D42A27DB-BD31-4B8C-83A1-F6EECF244321}">
                  <p14:modId xmlns:p14="http://schemas.microsoft.com/office/powerpoint/2010/main" val="383218669"/>
                </p:ext>
              </p:extLst>
            </p:nvPr>
          </p:nvGraphicFramePr>
          <p:xfrm>
            <a:off x="-74773" y="1837651"/>
            <a:ext cx="3436897" cy="232515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グラフ 18">
              <a:extLst>
                <a:ext uri="{FF2B5EF4-FFF2-40B4-BE49-F238E27FC236}">
                  <a16:creationId xmlns:a16="http://schemas.microsoft.com/office/drawing/2014/main" id="{984E340B-9CA9-103D-A18B-74335D922140}"/>
                </a:ext>
              </a:extLst>
            </p:cNvPr>
            <p:cNvGraphicFramePr/>
            <p:nvPr>
              <p:extLst>
                <p:ext uri="{D42A27DB-BD31-4B8C-83A1-F6EECF244321}">
                  <p14:modId xmlns:p14="http://schemas.microsoft.com/office/powerpoint/2010/main" val="3113425337"/>
                </p:ext>
              </p:extLst>
            </p:nvPr>
          </p:nvGraphicFramePr>
          <p:xfrm>
            <a:off x="1948402" y="1837651"/>
            <a:ext cx="3436897" cy="232515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4" name="グラフ 23">
              <a:extLst>
                <a:ext uri="{FF2B5EF4-FFF2-40B4-BE49-F238E27FC236}">
                  <a16:creationId xmlns:a16="http://schemas.microsoft.com/office/drawing/2014/main" id="{5DCDBC29-4A59-42C7-38F6-CF2A5AC88FC9}"/>
                </a:ext>
              </a:extLst>
            </p:cNvPr>
            <p:cNvGraphicFramePr/>
            <p:nvPr>
              <p:extLst>
                <p:ext uri="{D42A27DB-BD31-4B8C-83A1-F6EECF244321}">
                  <p14:modId xmlns:p14="http://schemas.microsoft.com/office/powerpoint/2010/main" val="1966668521"/>
                </p:ext>
              </p:extLst>
            </p:nvPr>
          </p:nvGraphicFramePr>
          <p:xfrm>
            <a:off x="4039423" y="1837651"/>
            <a:ext cx="3436897" cy="2325156"/>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5" name="グラフ 24">
              <a:extLst>
                <a:ext uri="{FF2B5EF4-FFF2-40B4-BE49-F238E27FC236}">
                  <a16:creationId xmlns:a16="http://schemas.microsoft.com/office/drawing/2014/main" id="{5213DE2A-F7D6-AD48-F102-1A76C47EA780}"/>
                </a:ext>
              </a:extLst>
            </p:cNvPr>
            <p:cNvGraphicFramePr/>
            <p:nvPr>
              <p:extLst>
                <p:ext uri="{D42A27DB-BD31-4B8C-83A1-F6EECF244321}">
                  <p14:modId xmlns:p14="http://schemas.microsoft.com/office/powerpoint/2010/main" val="3641876581"/>
                </p:ext>
              </p:extLst>
            </p:nvPr>
          </p:nvGraphicFramePr>
          <p:xfrm>
            <a:off x="6186399" y="1837651"/>
            <a:ext cx="3436897" cy="2325156"/>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26" name="グラフ 25">
              <a:extLst>
                <a:ext uri="{FF2B5EF4-FFF2-40B4-BE49-F238E27FC236}">
                  <a16:creationId xmlns:a16="http://schemas.microsoft.com/office/drawing/2014/main" id="{3F808C6E-9790-4811-318A-F50B80559ABD}"/>
                </a:ext>
              </a:extLst>
            </p:cNvPr>
            <p:cNvGraphicFramePr/>
            <p:nvPr>
              <p:extLst>
                <p:ext uri="{D42A27DB-BD31-4B8C-83A1-F6EECF244321}">
                  <p14:modId xmlns:p14="http://schemas.microsoft.com/office/powerpoint/2010/main" val="1772300777"/>
                </p:ext>
              </p:extLst>
            </p:nvPr>
          </p:nvGraphicFramePr>
          <p:xfrm>
            <a:off x="8350533" y="1837651"/>
            <a:ext cx="3436897" cy="2325156"/>
          </p:xfrm>
          <a:graphic>
            <a:graphicData uri="http://schemas.openxmlformats.org/drawingml/2006/chart">
              <c:chart xmlns:c="http://schemas.openxmlformats.org/drawingml/2006/chart" xmlns:r="http://schemas.openxmlformats.org/officeDocument/2006/relationships" r:id="rId7"/>
            </a:graphicData>
          </a:graphic>
        </p:graphicFrame>
      </p:grpSp>
      <p:sp>
        <p:nvSpPr>
          <p:cNvPr id="5" name="四角形吹き出し 7">
            <a:extLst>
              <a:ext uri="{FF2B5EF4-FFF2-40B4-BE49-F238E27FC236}">
                <a16:creationId xmlns:a16="http://schemas.microsoft.com/office/drawing/2014/main" id="{A2FD8A79-C178-A8E7-A239-58B83963A14B}"/>
              </a:ext>
            </a:extLst>
          </p:cNvPr>
          <p:cNvSpPr/>
          <p:nvPr/>
        </p:nvSpPr>
        <p:spPr>
          <a:xfrm>
            <a:off x="3852170" y="5220980"/>
            <a:ext cx="6160826" cy="469664"/>
          </a:xfrm>
          <a:prstGeom prst="wedgeRectCallout">
            <a:avLst>
              <a:gd name="adj1" fmla="val 19677"/>
              <a:gd name="adj2" fmla="val 109330"/>
            </a:avLst>
          </a:prstGeom>
          <a:noFill/>
          <a:ln>
            <a:noFill/>
          </a:ln>
        </p:spPr>
        <p:style>
          <a:lnRef idx="2">
            <a:schemeClr val="accent6"/>
          </a:lnRef>
          <a:fillRef idx="1">
            <a:schemeClr val="lt1"/>
          </a:fillRef>
          <a:effectRef idx="0">
            <a:schemeClr val="accent6"/>
          </a:effectRef>
          <a:fontRef idx="minor">
            <a:schemeClr val="dk1"/>
          </a:fontRef>
        </p:style>
        <p:txBody>
          <a:bodyPr rtlCol="0" anchor="t"/>
          <a:lstStyle/>
          <a:p>
            <a:r>
              <a:rPr lang="ja-JP" altLang="en-US" sz="1600" dirty="0">
                <a:solidFill>
                  <a:schemeClr val="tx2">
                    <a:lumMod val="60000"/>
                    <a:lumOff val="40000"/>
                  </a:schemeClr>
                </a:solidFill>
                <a:latin typeface="BIZ UDPゴシック" panose="020B0400000000000000" pitchFamily="50" charset="-128"/>
                <a:ea typeface="BIZ UDPゴシック" panose="020B0400000000000000" pitchFamily="50" charset="-128"/>
              </a:rPr>
              <a:t>■</a:t>
            </a:r>
            <a:r>
              <a:rPr lang="ja-JP" altLang="en-US" sz="1600" dirty="0">
                <a:latin typeface="BIZ UDPゴシック" panose="020B0400000000000000" pitchFamily="50" charset="-128"/>
                <a:ea typeface="BIZ UDPゴシック" panose="020B0400000000000000" pitchFamily="50" charset="-128"/>
              </a:rPr>
              <a:t>そうおもう、どちらかというとそう思う</a:t>
            </a:r>
            <a:endParaRPr lang="en-US" altLang="ja-JP" sz="1600" dirty="0">
              <a:latin typeface="BIZ UDPゴシック" panose="020B0400000000000000" pitchFamily="50" charset="-128"/>
              <a:ea typeface="BIZ UDPゴシック" panose="020B0400000000000000" pitchFamily="50" charset="-128"/>
            </a:endParaRPr>
          </a:p>
          <a:p>
            <a:r>
              <a:rPr lang="ja-JP" altLang="en-US" sz="1600" dirty="0">
                <a:solidFill>
                  <a:srgbClr val="C0504D"/>
                </a:solidFill>
                <a:latin typeface="BIZ UDPゴシック" panose="020B0400000000000000" pitchFamily="50" charset="-128"/>
                <a:ea typeface="BIZ UDPゴシック" panose="020B0400000000000000" pitchFamily="50" charset="-128"/>
              </a:rPr>
              <a:t>■</a:t>
            </a:r>
            <a:r>
              <a:rPr lang="ja-JP" altLang="en-US" sz="1600" dirty="0">
                <a:latin typeface="BIZ UDPゴシック" panose="020B0400000000000000" pitchFamily="50" charset="-128"/>
                <a:ea typeface="BIZ UDPゴシック" panose="020B0400000000000000" pitchFamily="50" charset="-128"/>
              </a:rPr>
              <a:t>どちらかというとそう思わない、そう思わない</a:t>
            </a:r>
            <a:endParaRPr lang="en-US" altLang="ja-JP" sz="1600" dirty="0">
              <a:latin typeface="BIZ UDPゴシック" panose="020B0400000000000000" pitchFamily="50" charset="-128"/>
              <a:ea typeface="BIZ UDPゴシック" panose="020B0400000000000000" pitchFamily="50" charset="-128"/>
            </a:endParaRPr>
          </a:p>
          <a:p>
            <a:r>
              <a:rPr lang="ja-JP" altLang="en-US" sz="1600" dirty="0">
                <a:solidFill>
                  <a:srgbClr val="9BBB59"/>
                </a:solidFill>
                <a:latin typeface="BIZ UDPゴシック" panose="020B0400000000000000" pitchFamily="50" charset="-128"/>
                <a:ea typeface="BIZ UDPゴシック" panose="020B0400000000000000" pitchFamily="50" charset="-128"/>
              </a:rPr>
              <a:t>■</a:t>
            </a:r>
            <a:r>
              <a:rPr lang="ja-JP" altLang="en-US" sz="1600" dirty="0">
                <a:latin typeface="BIZ UDPゴシック" panose="020B0400000000000000" pitchFamily="50" charset="-128"/>
                <a:ea typeface="BIZ UDPゴシック" panose="020B0400000000000000" pitchFamily="50" charset="-128"/>
              </a:rPr>
              <a:t>分からない</a:t>
            </a:r>
            <a:endParaRPr lang="en-US" altLang="ja-JP" sz="1600" dirty="0">
              <a:latin typeface="BIZ UDPゴシック" panose="020B0400000000000000" pitchFamily="50" charset="-128"/>
              <a:ea typeface="BIZ UDPゴシック" panose="020B0400000000000000" pitchFamily="50" charset="-128"/>
            </a:endParaRPr>
          </a:p>
          <a:p>
            <a:r>
              <a:rPr lang="ja-JP" altLang="en-US" sz="1600" dirty="0">
                <a:solidFill>
                  <a:srgbClr val="8064A2"/>
                </a:solidFill>
                <a:latin typeface="BIZ UDPゴシック" panose="020B0400000000000000" pitchFamily="50" charset="-128"/>
                <a:ea typeface="BIZ UDPゴシック" panose="020B0400000000000000" pitchFamily="50" charset="-128"/>
              </a:rPr>
              <a:t>■</a:t>
            </a:r>
            <a:r>
              <a:rPr lang="ja-JP" altLang="en-US" sz="1600" dirty="0">
                <a:latin typeface="BIZ UDPゴシック" panose="020B0400000000000000" pitchFamily="50" charset="-128"/>
                <a:ea typeface="BIZ UDPゴシック" panose="020B0400000000000000" pitchFamily="50" charset="-128"/>
              </a:rPr>
              <a:t>不明・無回答</a:t>
            </a:r>
            <a:endParaRPr lang="ja-JP" altLang="ja-JP" sz="1600"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9981539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59BD2F-0333-C7CA-107B-45344AB4007B}"/>
            </a:ext>
          </a:extLst>
        </p:cNvPr>
        <p:cNvGrpSpPr/>
        <p:nvPr/>
      </p:nvGrpSpPr>
      <p:grpSpPr>
        <a:xfrm>
          <a:off x="0" y="0"/>
          <a:ext cx="0" cy="0"/>
          <a:chOff x="0" y="0"/>
          <a:chExt cx="0" cy="0"/>
        </a:xfrm>
      </p:grpSpPr>
      <p:sp>
        <p:nvSpPr>
          <p:cNvPr id="2" name="正方形/長方形 1">
            <a:extLst>
              <a:ext uri="{FF2B5EF4-FFF2-40B4-BE49-F238E27FC236}">
                <a16:creationId xmlns:a16="http://schemas.microsoft.com/office/drawing/2014/main" id="{E7C79E08-07CA-C240-08C6-B368A944B075}"/>
              </a:ext>
            </a:extLst>
          </p:cNvPr>
          <p:cNvSpPr/>
          <p:nvPr/>
        </p:nvSpPr>
        <p:spPr>
          <a:xfrm>
            <a:off x="510892" y="1303997"/>
            <a:ext cx="4801314" cy="461665"/>
          </a:xfrm>
          <a:prstGeom prst="rect">
            <a:avLst/>
          </a:prstGeom>
          <a:noFill/>
        </p:spPr>
        <p:txBody>
          <a:bodyPr wrap="none" lIns="91440" tIns="45720" rIns="91440" bIns="45720">
            <a:spAutoFit/>
          </a:bodyPr>
          <a:lstStyle/>
          <a:p>
            <a:r>
              <a:rPr lang="ja-JP" altLang="en-US" sz="2400" b="1" u="sng" dirty="0">
                <a:ln w="0"/>
                <a:solidFill>
                  <a:srgbClr val="144DA0"/>
                </a:solidFill>
                <a:latin typeface="BIZ UDゴシック" panose="020B0400000000000000" pitchFamily="49" charset="-128"/>
                <a:ea typeface="BIZ UDゴシック" panose="020B0400000000000000" pitchFamily="49" charset="-128"/>
                <a:cs typeface="Flatory Sans SemiCondensed Bold" panose="020B0600070205080204" charset="-34"/>
              </a:rPr>
              <a:t>第９期の基本目標の評価は・・・</a:t>
            </a:r>
            <a:endParaRPr lang="en-US" altLang="ja-JP" sz="2400" b="1" u="sng" dirty="0">
              <a:ln w="0"/>
              <a:solidFill>
                <a:srgbClr val="144DA0"/>
              </a:solidFill>
              <a:latin typeface="BIZ UDゴシック" panose="020B0400000000000000" pitchFamily="49" charset="-128"/>
              <a:ea typeface="BIZ UDゴシック" panose="020B0400000000000000" pitchFamily="49" charset="-128"/>
              <a:cs typeface="Flatory Sans SemiCondensed Bold" panose="020B0600070205080204" charset="-34"/>
            </a:endParaRPr>
          </a:p>
        </p:txBody>
      </p:sp>
      <p:grpSp>
        <p:nvGrpSpPr>
          <p:cNvPr id="7" name="Group 8">
            <a:extLst>
              <a:ext uri="{FF2B5EF4-FFF2-40B4-BE49-F238E27FC236}">
                <a16:creationId xmlns:a16="http://schemas.microsoft.com/office/drawing/2014/main" id="{5163BB01-3892-5F0A-8874-DB758886F64F}"/>
              </a:ext>
            </a:extLst>
          </p:cNvPr>
          <p:cNvGrpSpPr/>
          <p:nvPr/>
        </p:nvGrpSpPr>
        <p:grpSpPr>
          <a:xfrm>
            <a:off x="355573" y="1099126"/>
            <a:ext cx="11236679" cy="50560"/>
            <a:chOff x="0" y="0"/>
            <a:chExt cx="4274726" cy="20069"/>
          </a:xfrm>
        </p:grpSpPr>
        <p:sp>
          <p:nvSpPr>
            <p:cNvPr id="9" name="Freeform 9">
              <a:extLst>
                <a:ext uri="{FF2B5EF4-FFF2-40B4-BE49-F238E27FC236}">
                  <a16:creationId xmlns:a16="http://schemas.microsoft.com/office/drawing/2014/main" id="{48A0CD20-11C6-409F-FF14-7254CDCDFFF7}"/>
                </a:ext>
              </a:extLst>
            </p:cNvPr>
            <p:cNvSpPr/>
            <p:nvPr/>
          </p:nvSpPr>
          <p:spPr>
            <a:xfrm>
              <a:off x="0" y="0"/>
              <a:ext cx="4274726" cy="20069"/>
            </a:xfrm>
            <a:custGeom>
              <a:avLst/>
              <a:gdLst/>
              <a:ahLst/>
              <a:cxnLst/>
              <a:rect l="l" t="t" r="r" b="b"/>
              <a:pathLst>
                <a:path w="4274726" h="20069">
                  <a:moveTo>
                    <a:pt x="10035" y="0"/>
                  </a:moveTo>
                  <a:lnTo>
                    <a:pt x="4264691" y="0"/>
                  </a:lnTo>
                  <a:cubicBezTo>
                    <a:pt x="4267353" y="0"/>
                    <a:pt x="4269905" y="1057"/>
                    <a:pt x="4271787" y="2939"/>
                  </a:cubicBezTo>
                  <a:cubicBezTo>
                    <a:pt x="4273669" y="4821"/>
                    <a:pt x="4274726" y="7373"/>
                    <a:pt x="4274726" y="10035"/>
                  </a:cubicBezTo>
                  <a:lnTo>
                    <a:pt x="4274726" y="10035"/>
                  </a:lnTo>
                  <a:cubicBezTo>
                    <a:pt x="4274726" y="12696"/>
                    <a:pt x="4273669" y="15248"/>
                    <a:pt x="4271787" y="17130"/>
                  </a:cubicBezTo>
                  <a:cubicBezTo>
                    <a:pt x="4269905" y="19012"/>
                    <a:pt x="4267353" y="20069"/>
                    <a:pt x="4264691" y="20069"/>
                  </a:cubicBezTo>
                  <a:lnTo>
                    <a:pt x="10035" y="20069"/>
                  </a:lnTo>
                  <a:cubicBezTo>
                    <a:pt x="7373" y="20069"/>
                    <a:pt x="4821" y="19012"/>
                    <a:pt x="2939" y="17130"/>
                  </a:cubicBezTo>
                  <a:cubicBezTo>
                    <a:pt x="1057" y="15248"/>
                    <a:pt x="0" y="12696"/>
                    <a:pt x="0" y="10035"/>
                  </a:cubicBezTo>
                  <a:lnTo>
                    <a:pt x="0" y="10035"/>
                  </a:lnTo>
                  <a:cubicBezTo>
                    <a:pt x="0" y="7373"/>
                    <a:pt x="1057" y="4821"/>
                    <a:pt x="2939" y="2939"/>
                  </a:cubicBezTo>
                  <a:cubicBezTo>
                    <a:pt x="4821" y="1057"/>
                    <a:pt x="7373" y="0"/>
                    <a:pt x="10035" y="0"/>
                  </a:cubicBezTo>
                  <a:close/>
                </a:path>
              </a:pathLst>
            </a:custGeom>
            <a:solidFill>
              <a:srgbClr val="144DA0"/>
            </a:solidFill>
          </p:spPr>
          <p:txBody>
            <a:bodyPr/>
            <a:lstStyle/>
            <a:p>
              <a:endParaRPr lang="ja-JP" altLang="en-US"/>
            </a:p>
          </p:txBody>
        </p:sp>
        <p:sp>
          <p:nvSpPr>
            <p:cNvPr id="10" name="TextBox 10">
              <a:extLst>
                <a:ext uri="{FF2B5EF4-FFF2-40B4-BE49-F238E27FC236}">
                  <a16:creationId xmlns:a16="http://schemas.microsoft.com/office/drawing/2014/main" id="{F25B2E30-9415-E460-9B40-B6834D8DFA4A}"/>
                </a:ext>
              </a:extLst>
            </p:cNvPr>
            <p:cNvSpPr txBox="1"/>
            <p:nvPr/>
          </p:nvSpPr>
          <p:spPr>
            <a:xfrm>
              <a:off x="0" y="-28575"/>
              <a:ext cx="4274726" cy="48644"/>
            </a:xfrm>
            <a:prstGeom prst="rect">
              <a:avLst/>
            </a:prstGeom>
          </p:spPr>
          <p:txBody>
            <a:bodyPr lIns="50800" tIns="50800" rIns="50800" bIns="50800" rtlCol="0" anchor="ctr"/>
            <a:lstStyle/>
            <a:p>
              <a:pPr algn="ctr">
                <a:lnSpc>
                  <a:spcPts val="2239"/>
                </a:lnSpc>
              </a:pPr>
              <a:endParaRPr/>
            </a:p>
          </p:txBody>
        </p:sp>
      </p:grpSp>
      <p:grpSp>
        <p:nvGrpSpPr>
          <p:cNvPr id="15" name="Group 2">
            <a:extLst>
              <a:ext uri="{FF2B5EF4-FFF2-40B4-BE49-F238E27FC236}">
                <a16:creationId xmlns:a16="http://schemas.microsoft.com/office/drawing/2014/main" id="{F0B14E09-1FE4-489C-9673-60D4DFE1E5A7}"/>
              </a:ext>
            </a:extLst>
          </p:cNvPr>
          <p:cNvGrpSpPr/>
          <p:nvPr/>
        </p:nvGrpSpPr>
        <p:grpSpPr>
          <a:xfrm>
            <a:off x="11947826" y="-189000"/>
            <a:ext cx="612000" cy="7236000"/>
            <a:chOff x="0" y="0"/>
            <a:chExt cx="203606" cy="2804648"/>
          </a:xfrm>
        </p:grpSpPr>
        <p:sp>
          <p:nvSpPr>
            <p:cNvPr id="16" name="Freeform 3">
              <a:extLst>
                <a:ext uri="{FF2B5EF4-FFF2-40B4-BE49-F238E27FC236}">
                  <a16:creationId xmlns:a16="http://schemas.microsoft.com/office/drawing/2014/main" id="{E9485B9D-0E55-36B7-7B82-994B1879AA3F}"/>
                </a:ext>
              </a:extLst>
            </p:cNvPr>
            <p:cNvSpPr/>
            <p:nvPr/>
          </p:nvSpPr>
          <p:spPr>
            <a:xfrm>
              <a:off x="0" y="0"/>
              <a:ext cx="203606" cy="2804648"/>
            </a:xfrm>
            <a:custGeom>
              <a:avLst/>
              <a:gdLst/>
              <a:ahLst/>
              <a:cxnLst/>
              <a:rect l="l" t="t" r="r" b="b"/>
              <a:pathLst>
                <a:path w="203606" h="2804648">
                  <a:moveTo>
                    <a:pt x="101803" y="0"/>
                  </a:moveTo>
                  <a:lnTo>
                    <a:pt x="101803" y="0"/>
                  </a:lnTo>
                  <a:cubicBezTo>
                    <a:pt x="158028" y="0"/>
                    <a:pt x="203606" y="45579"/>
                    <a:pt x="203606" y="101803"/>
                  </a:cubicBezTo>
                  <a:lnTo>
                    <a:pt x="203606" y="2702845"/>
                  </a:lnTo>
                  <a:cubicBezTo>
                    <a:pt x="203606" y="2729844"/>
                    <a:pt x="192881" y="2755738"/>
                    <a:pt x="173789" y="2774830"/>
                  </a:cubicBezTo>
                  <a:cubicBezTo>
                    <a:pt x="154697" y="2793922"/>
                    <a:pt x="128803" y="2804648"/>
                    <a:pt x="101803" y="2804648"/>
                  </a:cubicBezTo>
                  <a:lnTo>
                    <a:pt x="101803" y="2804648"/>
                  </a:lnTo>
                  <a:cubicBezTo>
                    <a:pt x="74803" y="2804648"/>
                    <a:pt x="48909" y="2793922"/>
                    <a:pt x="29817" y="2774830"/>
                  </a:cubicBezTo>
                  <a:cubicBezTo>
                    <a:pt x="10726" y="2755738"/>
                    <a:pt x="0" y="2729844"/>
                    <a:pt x="0" y="2702845"/>
                  </a:cubicBezTo>
                  <a:lnTo>
                    <a:pt x="0" y="101803"/>
                  </a:lnTo>
                  <a:cubicBezTo>
                    <a:pt x="0" y="74803"/>
                    <a:pt x="10726" y="48909"/>
                    <a:pt x="29817" y="29817"/>
                  </a:cubicBezTo>
                  <a:cubicBezTo>
                    <a:pt x="48909" y="10726"/>
                    <a:pt x="74803" y="0"/>
                    <a:pt x="101803" y="0"/>
                  </a:cubicBezTo>
                  <a:close/>
                </a:path>
              </a:pathLst>
            </a:custGeom>
            <a:gradFill rotWithShape="1">
              <a:gsLst>
                <a:gs pos="0">
                  <a:srgbClr val="95B4E1">
                    <a:alpha val="100000"/>
                  </a:srgbClr>
                </a:gs>
                <a:gs pos="100000">
                  <a:srgbClr val="144DA0">
                    <a:alpha val="100000"/>
                  </a:srgbClr>
                </a:gs>
              </a:gsLst>
              <a:lin ang="5400000"/>
            </a:gradFill>
          </p:spPr>
          <p:txBody>
            <a:bodyPr/>
            <a:lstStyle/>
            <a:p>
              <a:endParaRPr lang="ja-JP" altLang="en-US"/>
            </a:p>
          </p:txBody>
        </p:sp>
        <p:sp>
          <p:nvSpPr>
            <p:cNvPr id="18" name="TextBox 4">
              <a:extLst>
                <a:ext uri="{FF2B5EF4-FFF2-40B4-BE49-F238E27FC236}">
                  <a16:creationId xmlns:a16="http://schemas.microsoft.com/office/drawing/2014/main" id="{0F5415B6-5BB0-3F1C-A43C-E76B341C4667}"/>
                </a:ext>
              </a:extLst>
            </p:cNvPr>
            <p:cNvSpPr txBox="1"/>
            <p:nvPr/>
          </p:nvSpPr>
          <p:spPr>
            <a:xfrm>
              <a:off x="0" y="-28575"/>
              <a:ext cx="203606" cy="2833223"/>
            </a:xfrm>
            <a:prstGeom prst="rect">
              <a:avLst/>
            </a:prstGeom>
          </p:spPr>
          <p:txBody>
            <a:bodyPr lIns="50800" tIns="50800" rIns="50800" bIns="50800" rtlCol="0" anchor="ctr"/>
            <a:lstStyle/>
            <a:p>
              <a:pPr algn="ctr">
                <a:lnSpc>
                  <a:spcPts val="2239"/>
                </a:lnSpc>
              </a:pPr>
              <a:endParaRPr/>
            </a:p>
          </p:txBody>
        </p:sp>
      </p:grpSp>
      <p:sp>
        <p:nvSpPr>
          <p:cNvPr id="20" name="スライド番号プレースホルダー 2">
            <a:extLst>
              <a:ext uri="{FF2B5EF4-FFF2-40B4-BE49-F238E27FC236}">
                <a16:creationId xmlns:a16="http://schemas.microsoft.com/office/drawing/2014/main" id="{8E8E5EAD-5EE2-C255-A8F7-7BE962726492}"/>
              </a:ext>
            </a:extLst>
          </p:cNvPr>
          <p:cNvSpPr txBox="1">
            <a:spLocks/>
          </p:cNvSpPr>
          <p:nvPr/>
        </p:nvSpPr>
        <p:spPr>
          <a:xfrm>
            <a:off x="11058318" y="6235531"/>
            <a:ext cx="7560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fld id="{F664AAB1-4DB8-4BE3-94AB-6C36B07158C8}" type="slidenum">
              <a:rPr lang="ja-JP" altLang="en-US" sz="2400" smtClean="0">
                <a:solidFill>
                  <a:schemeClr val="tx1"/>
                </a:solidFill>
                <a:latin typeface="Arial Black" panose="020B0A04020102020204" pitchFamily="34" charset="0"/>
              </a:rPr>
              <a:pPr algn="ctr"/>
              <a:t>27</a:t>
            </a:fld>
            <a:endParaRPr lang="ja-JP" altLang="en-US" sz="2400" dirty="0">
              <a:solidFill>
                <a:schemeClr val="tx1"/>
              </a:solidFill>
              <a:latin typeface="Arial Black" panose="020B0A04020102020204" pitchFamily="34" charset="0"/>
            </a:endParaRPr>
          </a:p>
        </p:txBody>
      </p:sp>
      <p:grpSp>
        <p:nvGrpSpPr>
          <p:cNvPr id="21" name="Group 15">
            <a:extLst>
              <a:ext uri="{FF2B5EF4-FFF2-40B4-BE49-F238E27FC236}">
                <a16:creationId xmlns:a16="http://schemas.microsoft.com/office/drawing/2014/main" id="{0FD4AF31-BB95-C822-9ADC-1CB73BE99E1A}"/>
              </a:ext>
            </a:extLst>
          </p:cNvPr>
          <p:cNvGrpSpPr/>
          <p:nvPr/>
        </p:nvGrpSpPr>
        <p:grpSpPr>
          <a:xfrm>
            <a:off x="375065" y="6432608"/>
            <a:ext cx="10769156" cy="50560"/>
            <a:chOff x="0" y="0"/>
            <a:chExt cx="4274726" cy="20069"/>
          </a:xfrm>
        </p:grpSpPr>
        <p:sp>
          <p:nvSpPr>
            <p:cNvPr id="22" name="Freeform 16">
              <a:extLst>
                <a:ext uri="{FF2B5EF4-FFF2-40B4-BE49-F238E27FC236}">
                  <a16:creationId xmlns:a16="http://schemas.microsoft.com/office/drawing/2014/main" id="{A7E276E7-2563-F629-9B86-949EA9EB9BD4}"/>
                </a:ext>
              </a:extLst>
            </p:cNvPr>
            <p:cNvSpPr/>
            <p:nvPr/>
          </p:nvSpPr>
          <p:spPr>
            <a:xfrm>
              <a:off x="0" y="0"/>
              <a:ext cx="4274726" cy="20069"/>
            </a:xfrm>
            <a:custGeom>
              <a:avLst/>
              <a:gdLst/>
              <a:ahLst/>
              <a:cxnLst/>
              <a:rect l="l" t="t" r="r" b="b"/>
              <a:pathLst>
                <a:path w="4274726" h="20069">
                  <a:moveTo>
                    <a:pt x="10035" y="0"/>
                  </a:moveTo>
                  <a:lnTo>
                    <a:pt x="4264691" y="0"/>
                  </a:lnTo>
                  <a:cubicBezTo>
                    <a:pt x="4267353" y="0"/>
                    <a:pt x="4269905" y="1057"/>
                    <a:pt x="4271787" y="2939"/>
                  </a:cubicBezTo>
                  <a:cubicBezTo>
                    <a:pt x="4273669" y="4821"/>
                    <a:pt x="4274726" y="7373"/>
                    <a:pt x="4274726" y="10035"/>
                  </a:cubicBezTo>
                  <a:lnTo>
                    <a:pt x="4274726" y="10035"/>
                  </a:lnTo>
                  <a:cubicBezTo>
                    <a:pt x="4274726" y="12696"/>
                    <a:pt x="4273669" y="15248"/>
                    <a:pt x="4271787" y="17130"/>
                  </a:cubicBezTo>
                  <a:cubicBezTo>
                    <a:pt x="4269905" y="19012"/>
                    <a:pt x="4267353" y="20069"/>
                    <a:pt x="4264691" y="20069"/>
                  </a:cubicBezTo>
                  <a:lnTo>
                    <a:pt x="10035" y="20069"/>
                  </a:lnTo>
                  <a:cubicBezTo>
                    <a:pt x="7373" y="20069"/>
                    <a:pt x="4821" y="19012"/>
                    <a:pt x="2939" y="17130"/>
                  </a:cubicBezTo>
                  <a:cubicBezTo>
                    <a:pt x="1057" y="15248"/>
                    <a:pt x="0" y="12696"/>
                    <a:pt x="0" y="10035"/>
                  </a:cubicBezTo>
                  <a:lnTo>
                    <a:pt x="0" y="10035"/>
                  </a:lnTo>
                  <a:cubicBezTo>
                    <a:pt x="0" y="7373"/>
                    <a:pt x="1057" y="4821"/>
                    <a:pt x="2939" y="2939"/>
                  </a:cubicBezTo>
                  <a:cubicBezTo>
                    <a:pt x="4821" y="1057"/>
                    <a:pt x="7373" y="0"/>
                    <a:pt x="10035" y="0"/>
                  </a:cubicBezTo>
                  <a:close/>
                </a:path>
              </a:pathLst>
            </a:custGeom>
            <a:solidFill>
              <a:srgbClr val="03214E"/>
            </a:solidFill>
          </p:spPr>
          <p:txBody>
            <a:bodyPr/>
            <a:lstStyle/>
            <a:p>
              <a:endParaRPr lang="ja-JP" altLang="en-US"/>
            </a:p>
          </p:txBody>
        </p:sp>
        <p:sp>
          <p:nvSpPr>
            <p:cNvPr id="23" name="TextBox 17">
              <a:extLst>
                <a:ext uri="{FF2B5EF4-FFF2-40B4-BE49-F238E27FC236}">
                  <a16:creationId xmlns:a16="http://schemas.microsoft.com/office/drawing/2014/main" id="{52DF8114-8EC4-3E79-905D-237F76C75BE9}"/>
                </a:ext>
              </a:extLst>
            </p:cNvPr>
            <p:cNvSpPr txBox="1"/>
            <p:nvPr/>
          </p:nvSpPr>
          <p:spPr>
            <a:xfrm>
              <a:off x="0" y="-28575"/>
              <a:ext cx="4274726" cy="48644"/>
            </a:xfrm>
            <a:prstGeom prst="rect">
              <a:avLst/>
            </a:prstGeom>
          </p:spPr>
          <p:txBody>
            <a:bodyPr lIns="50800" tIns="50800" rIns="50800" bIns="50800" rtlCol="0" anchor="ctr"/>
            <a:lstStyle/>
            <a:p>
              <a:pPr algn="ctr">
                <a:lnSpc>
                  <a:spcPts val="2239"/>
                </a:lnSpc>
              </a:pPr>
              <a:endParaRPr/>
            </a:p>
          </p:txBody>
        </p:sp>
      </p:grpSp>
      <p:sp>
        <p:nvSpPr>
          <p:cNvPr id="3" name="Freeform 3">
            <a:extLst>
              <a:ext uri="{FF2B5EF4-FFF2-40B4-BE49-F238E27FC236}">
                <a16:creationId xmlns:a16="http://schemas.microsoft.com/office/drawing/2014/main" id="{AEA646D4-893F-AB84-E622-286132A7E778}"/>
              </a:ext>
            </a:extLst>
          </p:cNvPr>
          <p:cNvSpPr/>
          <p:nvPr/>
        </p:nvSpPr>
        <p:spPr>
          <a:xfrm>
            <a:off x="-420300" y="-189000"/>
            <a:ext cx="612000" cy="7236000"/>
          </a:xfrm>
          <a:custGeom>
            <a:avLst/>
            <a:gdLst/>
            <a:ahLst/>
            <a:cxnLst/>
            <a:rect l="l" t="t" r="r" b="b"/>
            <a:pathLst>
              <a:path w="203606" h="2804648">
                <a:moveTo>
                  <a:pt x="101803" y="0"/>
                </a:moveTo>
                <a:lnTo>
                  <a:pt x="101803" y="0"/>
                </a:lnTo>
                <a:cubicBezTo>
                  <a:pt x="158028" y="0"/>
                  <a:pt x="203606" y="45579"/>
                  <a:pt x="203606" y="101803"/>
                </a:cubicBezTo>
                <a:lnTo>
                  <a:pt x="203606" y="2702845"/>
                </a:lnTo>
                <a:cubicBezTo>
                  <a:pt x="203606" y="2729844"/>
                  <a:pt x="192881" y="2755738"/>
                  <a:pt x="173789" y="2774830"/>
                </a:cubicBezTo>
                <a:cubicBezTo>
                  <a:pt x="154697" y="2793922"/>
                  <a:pt x="128803" y="2804648"/>
                  <a:pt x="101803" y="2804648"/>
                </a:cubicBezTo>
                <a:lnTo>
                  <a:pt x="101803" y="2804648"/>
                </a:lnTo>
                <a:cubicBezTo>
                  <a:pt x="74803" y="2804648"/>
                  <a:pt x="48909" y="2793922"/>
                  <a:pt x="29817" y="2774830"/>
                </a:cubicBezTo>
                <a:cubicBezTo>
                  <a:pt x="10726" y="2755738"/>
                  <a:pt x="0" y="2729844"/>
                  <a:pt x="0" y="2702845"/>
                </a:cubicBezTo>
                <a:lnTo>
                  <a:pt x="0" y="101803"/>
                </a:lnTo>
                <a:cubicBezTo>
                  <a:pt x="0" y="74803"/>
                  <a:pt x="10726" y="48909"/>
                  <a:pt x="29817" y="29817"/>
                </a:cubicBezTo>
                <a:cubicBezTo>
                  <a:pt x="48909" y="10726"/>
                  <a:pt x="74803" y="0"/>
                  <a:pt x="101803" y="0"/>
                </a:cubicBezTo>
                <a:close/>
              </a:path>
            </a:pathLst>
          </a:custGeom>
          <a:gradFill rotWithShape="1">
            <a:gsLst>
              <a:gs pos="0">
                <a:srgbClr val="95B4E1">
                  <a:alpha val="100000"/>
                </a:srgbClr>
              </a:gs>
              <a:gs pos="100000">
                <a:srgbClr val="144DA0">
                  <a:alpha val="100000"/>
                </a:srgbClr>
              </a:gs>
            </a:gsLst>
            <a:lin ang="5400000"/>
          </a:gradFill>
        </p:spPr>
        <p:txBody>
          <a:bodyPr/>
          <a:lstStyle/>
          <a:p>
            <a:endParaRPr lang="ja-JP" altLang="en-US"/>
          </a:p>
        </p:txBody>
      </p:sp>
      <p:sp>
        <p:nvSpPr>
          <p:cNvPr id="11" name="サブタイトル 2">
            <a:extLst>
              <a:ext uri="{FF2B5EF4-FFF2-40B4-BE49-F238E27FC236}">
                <a16:creationId xmlns:a16="http://schemas.microsoft.com/office/drawing/2014/main" id="{EEE79284-A921-9588-B75E-FECE1F96C6F0}"/>
              </a:ext>
            </a:extLst>
          </p:cNvPr>
          <p:cNvSpPr txBox="1">
            <a:spLocks/>
          </p:cNvSpPr>
          <p:nvPr/>
        </p:nvSpPr>
        <p:spPr>
          <a:xfrm>
            <a:off x="324042" y="279927"/>
            <a:ext cx="10655929" cy="720000"/>
          </a:xfrm>
          <a:prstGeom prst="rect">
            <a:avLst/>
          </a:prstGeom>
          <a:ln>
            <a:noFill/>
          </a:ln>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ts val="2500"/>
              </a:lnSpc>
              <a:buNone/>
            </a:pPr>
            <a:r>
              <a:rPr lang="ja-JP" altLang="en-US" sz="3200" b="1" spc="-300" dirty="0">
                <a:gradFill>
                  <a:gsLst>
                    <a:gs pos="0">
                      <a:srgbClr val="144DA0">
                        <a:shade val="30000"/>
                        <a:satMod val="115000"/>
                      </a:srgbClr>
                    </a:gs>
                    <a:gs pos="50000">
                      <a:srgbClr val="144DA0">
                        <a:shade val="67500"/>
                        <a:satMod val="115000"/>
                      </a:srgbClr>
                    </a:gs>
                    <a:gs pos="100000">
                      <a:srgbClr val="144DA0">
                        <a:shade val="100000"/>
                        <a:satMod val="115000"/>
                      </a:srgbClr>
                    </a:gs>
                  </a:gsLst>
                  <a:path path="circle">
                    <a:fillToRect l="50000" t="50000" r="50000" b="50000"/>
                  </a:path>
                </a:gradFill>
                <a:latin typeface="BIZ UDPゴシック" panose="020B0400000000000000" pitchFamily="50" charset="-128"/>
                <a:ea typeface="BIZ UDPゴシック" panose="020B0400000000000000" pitchFamily="50" charset="-128"/>
              </a:rPr>
              <a:t>高齢者等の生活と健康に関する調査報告</a:t>
            </a:r>
          </a:p>
        </p:txBody>
      </p:sp>
      <p:grpSp>
        <p:nvGrpSpPr>
          <p:cNvPr id="27" name="グループ化 26">
            <a:extLst>
              <a:ext uri="{FF2B5EF4-FFF2-40B4-BE49-F238E27FC236}">
                <a16:creationId xmlns:a16="http://schemas.microsoft.com/office/drawing/2014/main" id="{D9849500-313A-3E54-3F12-40DD3942105E}"/>
              </a:ext>
            </a:extLst>
          </p:cNvPr>
          <p:cNvGrpSpPr/>
          <p:nvPr/>
        </p:nvGrpSpPr>
        <p:grpSpPr>
          <a:xfrm>
            <a:off x="201170" y="2220279"/>
            <a:ext cx="11862203" cy="2904027"/>
            <a:chOff x="-74773" y="1837651"/>
            <a:chExt cx="11862203" cy="2325156"/>
          </a:xfrm>
        </p:grpSpPr>
        <p:graphicFrame>
          <p:nvGraphicFramePr>
            <p:cNvPr id="14" name="グラフ 13">
              <a:extLst>
                <a:ext uri="{FF2B5EF4-FFF2-40B4-BE49-F238E27FC236}">
                  <a16:creationId xmlns:a16="http://schemas.microsoft.com/office/drawing/2014/main" id="{476470FA-37DE-421A-87C1-3BFCEBFEFCA8}"/>
                </a:ext>
              </a:extLst>
            </p:cNvPr>
            <p:cNvGraphicFramePr/>
            <p:nvPr/>
          </p:nvGraphicFramePr>
          <p:xfrm>
            <a:off x="-74773" y="1837651"/>
            <a:ext cx="3436897" cy="232515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グラフ 18">
              <a:extLst>
                <a:ext uri="{FF2B5EF4-FFF2-40B4-BE49-F238E27FC236}">
                  <a16:creationId xmlns:a16="http://schemas.microsoft.com/office/drawing/2014/main" id="{984E340B-9CA9-103D-A18B-74335D922140}"/>
                </a:ext>
              </a:extLst>
            </p:cNvPr>
            <p:cNvGraphicFramePr/>
            <p:nvPr/>
          </p:nvGraphicFramePr>
          <p:xfrm>
            <a:off x="1948402" y="1837651"/>
            <a:ext cx="3436897" cy="232515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4" name="グラフ 23">
              <a:extLst>
                <a:ext uri="{FF2B5EF4-FFF2-40B4-BE49-F238E27FC236}">
                  <a16:creationId xmlns:a16="http://schemas.microsoft.com/office/drawing/2014/main" id="{5DCDBC29-4A59-42C7-38F6-CF2A5AC88FC9}"/>
                </a:ext>
              </a:extLst>
            </p:cNvPr>
            <p:cNvGraphicFramePr/>
            <p:nvPr/>
          </p:nvGraphicFramePr>
          <p:xfrm>
            <a:off x="4039423" y="1837651"/>
            <a:ext cx="3436897" cy="2325156"/>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5" name="グラフ 24">
              <a:extLst>
                <a:ext uri="{FF2B5EF4-FFF2-40B4-BE49-F238E27FC236}">
                  <a16:creationId xmlns:a16="http://schemas.microsoft.com/office/drawing/2014/main" id="{5213DE2A-F7D6-AD48-F102-1A76C47EA780}"/>
                </a:ext>
              </a:extLst>
            </p:cNvPr>
            <p:cNvGraphicFramePr/>
            <p:nvPr/>
          </p:nvGraphicFramePr>
          <p:xfrm>
            <a:off x="6186399" y="1837651"/>
            <a:ext cx="3436897" cy="2325156"/>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26" name="グラフ 25">
              <a:extLst>
                <a:ext uri="{FF2B5EF4-FFF2-40B4-BE49-F238E27FC236}">
                  <a16:creationId xmlns:a16="http://schemas.microsoft.com/office/drawing/2014/main" id="{3F808C6E-9790-4811-318A-F50B80559ABD}"/>
                </a:ext>
              </a:extLst>
            </p:cNvPr>
            <p:cNvGraphicFramePr/>
            <p:nvPr/>
          </p:nvGraphicFramePr>
          <p:xfrm>
            <a:off x="8350533" y="1837651"/>
            <a:ext cx="3436897" cy="2325156"/>
          </p:xfrm>
          <a:graphic>
            <a:graphicData uri="http://schemas.openxmlformats.org/drawingml/2006/chart">
              <c:chart xmlns:c="http://schemas.openxmlformats.org/drawingml/2006/chart" xmlns:r="http://schemas.openxmlformats.org/officeDocument/2006/relationships" r:id="rId7"/>
            </a:graphicData>
          </a:graphic>
        </p:graphicFrame>
      </p:grpSp>
      <p:pic>
        <p:nvPicPr>
          <p:cNvPr id="29" name="図 28">
            <a:extLst>
              <a:ext uri="{FF2B5EF4-FFF2-40B4-BE49-F238E27FC236}">
                <a16:creationId xmlns:a16="http://schemas.microsoft.com/office/drawing/2014/main" id="{31080EB8-3E03-2A52-E341-F26A550D3ED1}"/>
              </a:ext>
            </a:extLst>
          </p:cNvPr>
          <p:cNvPicPr>
            <a:picLocks noChangeAspect="1"/>
          </p:cNvPicPr>
          <p:nvPr/>
        </p:nvPicPr>
        <p:blipFill>
          <a:blip r:embed="rId8" cstate="print">
            <a:extLst>
              <a:ext uri="{28A0092B-C50C-407E-A947-70E740481C1C}">
                <a14:useLocalDpi xmlns:a14="http://schemas.microsoft.com/office/drawing/2010/main" val="0"/>
              </a:ext>
            </a:extLst>
          </a:blip>
          <a:srcRect l="56385" t="63938" r="-2821" b="-6267"/>
          <a:stretch/>
        </p:blipFill>
        <p:spPr>
          <a:xfrm>
            <a:off x="10041244" y="2695454"/>
            <a:ext cx="523142" cy="451687"/>
          </a:xfrm>
          <a:prstGeom prst="rect">
            <a:avLst/>
          </a:prstGeom>
        </p:spPr>
      </p:pic>
      <p:sp>
        <p:nvSpPr>
          <p:cNvPr id="5" name="正方形/長方形 4">
            <a:extLst>
              <a:ext uri="{FF2B5EF4-FFF2-40B4-BE49-F238E27FC236}">
                <a16:creationId xmlns:a16="http://schemas.microsoft.com/office/drawing/2014/main" id="{07E3F3C5-6F7D-924C-48BD-50598A4E6421}"/>
              </a:ext>
            </a:extLst>
          </p:cNvPr>
          <p:cNvSpPr/>
          <p:nvPr/>
        </p:nvSpPr>
        <p:spPr>
          <a:xfrm>
            <a:off x="441819" y="2252026"/>
            <a:ext cx="11439253" cy="3506848"/>
          </a:xfrm>
          <a:prstGeom prst="rect">
            <a:avLst/>
          </a:prstGeom>
          <a:solidFill>
            <a:schemeClr val="bg1">
              <a:alpha val="8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aphicFrame>
        <p:nvGraphicFramePr>
          <p:cNvPr id="6" name="グラフ 5">
            <a:extLst>
              <a:ext uri="{FF2B5EF4-FFF2-40B4-BE49-F238E27FC236}">
                <a16:creationId xmlns:a16="http://schemas.microsoft.com/office/drawing/2014/main" id="{9D53F2B0-F9F3-6953-6AE6-80A93F7223A4}"/>
              </a:ext>
            </a:extLst>
          </p:cNvPr>
          <p:cNvGraphicFramePr/>
          <p:nvPr>
            <p:extLst>
              <p:ext uri="{D42A27DB-BD31-4B8C-83A1-F6EECF244321}">
                <p14:modId xmlns:p14="http://schemas.microsoft.com/office/powerpoint/2010/main" val="4216132567"/>
              </p:ext>
            </p:extLst>
          </p:nvPr>
        </p:nvGraphicFramePr>
        <p:xfrm>
          <a:off x="670542" y="2065551"/>
          <a:ext cx="5685013" cy="4249569"/>
        </p:xfrm>
        <a:graphic>
          <a:graphicData uri="http://schemas.openxmlformats.org/drawingml/2006/chart">
            <c:chart xmlns:c="http://schemas.openxmlformats.org/drawingml/2006/chart" xmlns:r="http://schemas.openxmlformats.org/officeDocument/2006/relationships" r:id="rId9"/>
          </a:graphicData>
        </a:graphic>
      </p:graphicFrame>
      <p:pic>
        <p:nvPicPr>
          <p:cNvPr id="12" name="図 11">
            <a:extLst>
              <a:ext uri="{FF2B5EF4-FFF2-40B4-BE49-F238E27FC236}">
                <a16:creationId xmlns:a16="http://schemas.microsoft.com/office/drawing/2014/main" id="{4E4EC41E-B119-85E0-BA84-3ADD51A91250}"/>
              </a:ext>
            </a:extLst>
          </p:cNvPr>
          <p:cNvPicPr>
            <a:picLocks noChangeAspect="1"/>
          </p:cNvPicPr>
          <p:nvPr/>
        </p:nvPicPr>
        <p:blipFill>
          <a:blip r:embed="rId8" cstate="print">
            <a:extLst>
              <a:ext uri="{28A0092B-C50C-407E-A947-70E740481C1C}">
                <a14:useLocalDpi xmlns:a14="http://schemas.microsoft.com/office/drawing/2010/main" val="0"/>
              </a:ext>
            </a:extLst>
          </a:blip>
          <a:srcRect l="56385" t="63938" r="-2821" b="-6267"/>
          <a:stretch/>
        </p:blipFill>
        <p:spPr>
          <a:xfrm>
            <a:off x="5345221" y="2921297"/>
            <a:ext cx="1063889" cy="918574"/>
          </a:xfrm>
          <a:prstGeom prst="rect">
            <a:avLst/>
          </a:prstGeom>
        </p:spPr>
      </p:pic>
      <p:sp>
        <p:nvSpPr>
          <p:cNvPr id="8" name="四角形吹き出し 7">
            <a:extLst>
              <a:ext uri="{FF2B5EF4-FFF2-40B4-BE49-F238E27FC236}">
                <a16:creationId xmlns:a16="http://schemas.microsoft.com/office/drawing/2014/main" id="{94376511-4AC0-9D31-D45D-0BEBB6567D5F}"/>
              </a:ext>
            </a:extLst>
          </p:cNvPr>
          <p:cNvSpPr/>
          <p:nvPr/>
        </p:nvSpPr>
        <p:spPr>
          <a:xfrm>
            <a:off x="5662471" y="3720671"/>
            <a:ext cx="6160826" cy="469664"/>
          </a:xfrm>
          <a:prstGeom prst="wedgeRectCallout">
            <a:avLst>
              <a:gd name="adj1" fmla="val 19677"/>
              <a:gd name="adj2" fmla="val 109330"/>
            </a:avLst>
          </a:prstGeom>
          <a:noFill/>
          <a:ln>
            <a:noFill/>
          </a:ln>
        </p:spPr>
        <p:style>
          <a:lnRef idx="2">
            <a:schemeClr val="accent6"/>
          </a:lnRef>
          <a:fillRef idx="1">
            <a:schemeClr val="lt1"/>
          </a:fillRef>
          <a:effectRef idx="0">
            <a:schemeClr val="accent6"/>
          </a:effectRef>
          <a:fontRef idx="minor">
            <a:schemeClr val="dk1"/>
          </a:fontRef>
        </p:style>
        <p:txBody>
          <a:bodyPr rtlCol="0" anchor="t"/>
          <a:lstStyle/>
          <a:p>
            <a:r>
              <a:rPr lang="ja-JP" altLang="en-US" sz="2200" dirty="0">
                <a:solidFill>
                  <a:schemeClr val="tx2">
                    <a:lumMod val="60000"/>
                    <a:lumOff val="40000"/>
                  </a:schemeClr>
                </a:solidFill>
                <a:latin typeface="BIZ UDPゴシック" panose="020B0400000000000000" pitchFamily="50" charset="-128"/>
                <a:ea typeface="BIZ UDPゴシック" panose="020B0400000000000000" pitchFamily="50" charset="-128"/>
              </a:rPr>
              <a:t>■</a:t>
            </a:r>
            <a:r>
              <a:rPr lang="ja-JP" altLang="en-US" sz="2200" dirty="0">
                <a:latin typeface="BIZ UDPゴシック" panose="020B0400000000000000" pitchFamily="50" charset="-128"/>
                <a:ea typeface="BIZ UDPゴシック" panose="020B0400000000000000" pitchFamily="50" charset="-128"/>
              </a:rPr>
              <a:t>そうおもう、どちらかというとそう思う</a:t>
            </a:r>
            <a:endParaRPr lang="en-US" altLang="ja-JP" sz="2200" dirty="0">
              <a:latin typeface="BIZ UDPゴシック" panose="020B0400000000000000" pitchFamily="50" charset="-128"/>
              <a:ea typeface="BIZ UDPゴシック" panose="020B0400000000000000" pitchFamily="50" charset="-128"/>
            </a:endParaRPr>
          </a:p>
          <a:p>
            <a:r>
              <a:rPr lang="ja-JP" altLang="en-US" sz="1600" dirty="0">
                <a:solidFill>
                  <a:srgbClr val="C0504D"/>
                </a:solidFill>
                <a:latin typeface="BIZ UDPゴシック" panose="020B0400000000000000" pitchFamily="50" charset="-128"/>
                <a:ea typeface="BIZ UDPゴシック" panose="020B0400000000000000" pitchFamily="50" charset="-128"/>
              </a:rPr>
              <a:t>■</a:t>
            </a:r>
            <a:r>
              <a:rPr lang="ja-JP" altLang="en-US" sz="1600" dirty="0">
                <a:latin typeface="BIZ UDPゴシック" panose="020B0400000000000000" pitchFamily="50" charset="-128"/>
                <a:ea typeface="BIZ UDPゴシック" panose="020B0400000000000000" pitchFamily="50" charset="-128"/>
              </a:rPr>
              <a:t>どちらかというとそう思わない、そう思わない</a:t>
            </a:r>
            <a:endParaRPr lang="en-US" altLang="ja-JP" sz="1600" dirty="0">
              <a:latin typeface="BIZ UDPゴシック" panose="020B0400000000000000" pitchFamily="50" charset="-128"/>
              <a:ea typeface="BIZ UDPゴシック" panose="020B0400000000000000" pitchFamily="50" charset="-128"/>
            </a:endParaRPr>
          </a:p>
          <a:p>
            <a:r>
              <a:rPr lang="ja-JP" altLang="en-US" sz="1600" dirty="0">
                <a:solidFill>
                  <a:srgbClr val="9BBB59"/>
                </a:solidFill>
                <a:latin typeface="BIZ UDPゴシック" panose="020B0400000000000000" pitchFamily="50" charset="-128"/>
                <a:ea typeface="BIZ UDPゴシック" panose="020B0400000000000000" pitchFamily="50" charset="-128"/>
              </a:rPr>
              <a:t>■</a:t>
            </a:r>
            <a:r>
              <a:rPr lang="ja-JP" altLang="en-US" sz="1600" dirty="0">
                <a:latin typeface="BIZ UDPゴシック" panose="020B0400000000000000" pitchFamily="50" charset="-128"/>
                <a:ea typeface="BIZ UDPゴシック" panose="020B0400000000000000" pitchFamily="50" charset="-128"/>
              </a:rPr>
              <a:t>分からない</a:t>
            </a:r>
            <a:endParaRPr lang="en-US" altLang="ja-JP" sz="1600" dirty="0">
              <a:latin typeface="BIZ UDPゴシック" panose="020B0400000000000000" pitchFamily="50" charset="-128"/>
              <a:ea typeface="BIZ UDPゴシック" panose="020B0400000000000000" pitchFamily="50" charset="-128"/>
            </a:endParaRPr>
          </a:p>
          <a:p>
            <a:r>
              <a:rPr lang="ja-JP" altLang="en-US" sz="1600" dirty="0">
                <a:solidFill>
                  <a:srgbClr val="8064A2"/>
                </a:solidFill>
                <a:latin typeface="BIZ UDPゴシック" panose="020B0400000000000000" pitchFamily="50" charset="-128"/>
                <a:ea typeface="BIZ UDPゴシック" panose="020B0400000000000000" pitchFamily="50" charset="-128"/>
              </a:rPr>
              <a:t>■</a:t>
            </a:r>
            <a:r>
              <a:rPr lang="ja-JP" altLang="en-US" sz="1600" dirty="0">
                <a:latin typeface="BIZ UDPゴシック" panose="020B0400000000000000" pitchFamily="50" charset="-128"/>
                <a:ea typeface="BIZ UDPゴシック" panose="020B0400000000000000" pitchFamily="50" charset="-128"/>
              </a:rPr>
              <a:t>不明・無回答</a:t>
            </a:r>
            <a:endParaRPr lang="ja-JP" altLang="ja-JP" sz="1600"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40119707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59BD2F-0333-C7CA-107B-45344AB4007B}"/>
            </a:ext>
          </a:extLst>
        </p:cNvPr>
        <p:cNvGrpSpPr/>
        <p:nvPr/>
      </p:nvGrpSpPr>
      <p:grpSpPr>
        <a:xfrm>
          <a:off x="0" y="0"/>
          <a:ext cx="0" cy="0"/>
          <a:chOff x="0" y="0"/>
          <a:chExt cx="0" cy="0"/>
        </a:xfrm>
      </p:grpSpPr>
      <p:sp>
        <p:nvSpPr>
          <p:cNvPr id="2" name="正方形/長方形 1">
            <a:extLst>
              <a:ext uri="{FF2B5EF4-FFF2-40B4-BE49-F238E27FC236}">
                <a16:creationId xmlns:a16="http://schemas.microsoft.com/office/drawing/2014/main" id="{E7C79E08-07CA-C240-08C6-B368A944B075}"/>
              </a:ext>
            </a:extLst>
          </p:cNvPr>
          <p:cNvSpPr/>
          <p:nvPr/>
        </p:nvSpPr>
        <p:spPr>
          <a:xfrm>
            <a:off x="510892" y="1303997"/>
            <a:ext cx="4801314" cy="461665"/>
          </a:xfrm>
          <a:prstGeom prst="rect">
            <a:avLst/>
          </a:prstGeom>
          <a:noFill/>
        </p:spPr>
        <p:txBody>
          <a:bodyPr wrap="none" lIns="91440" tIns="45720" rIns="91440" bIns="45720">
            <a:spAutoFit/>
          </a:bodyPr>
          <a:lstStyle/>
          <a:p>
            <a:r>
              <a:rPr lang="ja-JP" altLang="en-US" sz="2400" b="1" u="sng" dirty="0">
                <a:ln w="0"/>
                <a:solidFill>
                  <a:srgbClr val="144DA0"/>
                </a:solidFill>
                <a:latin typeface="BIZ UDゴシック" panose="020B0400000000000000" pitchFamily="49" charset="-128"/>
                <a:ea typeface="BIZ UDゴシック" panose="020B0400000000000000" pitchFamily="49" charset="-128"/>
                <a:cs typeface="Flatory Sans SemiCondensed Bold" panose="020B0600070205080204" charset="-34"/>
              </a:rPr>
              <a:t>第９期の基本目標の評価は・・・</a:t>
            </a:r>
            <a:endParaRPr lang="en-US" altLang="ja-JP" sz="2400" b="1" u="sng" dirty="0">
              <a:ln w="0"/>
              <a:solidFill>
                <a:srgbClr val="144DA0"/>
              </a:solidFill>
              <a:latin typeface="BIZ UDゴシック" panose="020B0400000000000000" pitchFamily="49" charset="-128"/>
              <a:ea typeface="BIZ UDゴシック" panose="020B0400000000000000" pitchFamily="49" charset="-128"/>
              <a:cs typeface="Flatory Sans SemiCondensed Bold" panose="020B0600070205080204" charset="-34"/>
            </a:endParaRPr>
          </a:p>
        </p:txBody>
      </p:sp>
      <p:grpSp>
        <p:nvGrpSpPr>
          <p:cNvPr id="7" name="Group 8">
            <a:extLst>
              <a:ext uri="{FF2B5EF4-FFF2-40B4-BE49-F238E27FC236}">
                <a16:creationId xmlns:a16="http://schemas.microsoft.com/office/drawing/2014/main" id="{5163BB01-3892-5F0A-8874-DB758886F64F}"/>
              </a:ext>
            </a:extLst>
          </p:cNvPr>
          <p:cNvGrpSpPr/>
          <p:nvPr/>
        </p:nvGrpSpPr>
        <p:grpSpPr>
          <a:xfrm>
            <a:off x="355573" y="1099126"/>
            <a:ext cx="11236679" cy="50560"/>
            <a:chOff x="0" y="0"/>
            <a:chExt cx="4274726" cy="20069"/>
          </a:xfrm>
        </p:grpSpPr>
        <p:sp>
          <p:nvSpPr>
            <p:cNvPr id="9" name="Freeform 9">
              <a:extLst>
                <a:ext uri="{FF2B5EF4-FFF2-40B4-BE49-F238E27FC236}">
                  <a16:creationId xmlns:a16="http://schemas.microsoft.com/office/drawing/2014/main" id="{48A0CD20-11C6-409F-FF14-7254CDCDFFF7}"/>
                </a:ext>
              </a:extLst>
            </p:cNvPr>
            <p:cNvSpPr/>
            <p:nvPr/>
          </p:nvSpPr>
          <p:spPr>
            <a:xfrm>
              <a:off x="0" y="0"/>
              <a:ext cx="4274726" cy="20069"/>
            </a:xfrm>
            <a:custGeom>
              <a:avLst/>
              <a:gdLst/>
              <a:ahLst/>
              <a:cxnLst/>
              <a:rect l="l" t="t" r="r" b="b"/>
              <a:pathLst>
                <a:path w="4274726" h="20069">
                  <a:moveTo>
                    <a:pt x="10035" y="0"/>
                  </a:moveTo>
                  <a:lnTo>
                    <a:pt x="4264691" y="0"/>
                  </a:lnTo>
                  <a:cubicBezTo>
                    <a:pt x="4267353" y="0"/>
                    <a:pt x="4269905" y="1057"/>
                    <a:pt x="4271787" y="2939"/>
                  </a:cubicBezTo>
                  <a:cubicBezTo>
                    <a:pt x="4273669" y="4821"/>
                    <a:pt x="4274726" y="7373"/>
                    <a:pt x="4274726" y="10035"/>
                  </a:cubicBezTo>
                  <a:lnTo>
                    <a:pt x="4274726" y="10035"/>
                  </a:lnTo>
                  <a:cubicBezTo>
                    <a:pt x="4274726" y="12696"/>
                    <a:pt x="4273669" y="15248"/>
                    <a:pt x="4271787" y="17130"/>
                  </a:cubicBezTo>
                  <a:cubicBezTo>
                    <a:pt x="4269905" y="19012"/>
                    <a:pt x="4267353" y="20069"/>
                    <a:pt x="4264691" y="20069"/>
                  </a:cubicBezTo>
                  <a:lnTo>
                    <a:pt x="10035" y="20069"/>
                  </a:lnTo>
                  <a:cubicBezTo>
                    <a:pt x="7373" y="20069"/>
                    <a:pt x="4821" y="19012"/>
                    <a:pt x="2939" y="17130"/>
                  </a:cubicBezTo>
                  <a:cubicBezTo>
                    <a:pt x="1057" y="15248"/>
                    <a:pt x="0" y="12696"/>
                    <a:pt x="0" y="10035"/>
                  </a:cubicBezTo>
                  <a:lnTo>
                    <a:pt x="0" y="10035"/>
                  </a:lnTo>
                  <a:cubicBezTo>
                    <a:pt x="0" y="7373"/>
                    <a:pt x="1057" y="4821"/>
                    <a:pt x="2939" y="2939"/>
                  </a:cubicBezTo>
                  <a:cubicBezTo>
                    <a:pt x="4821" y="1057"/>
                    <a:pt x="7373" y="0"/>
                    <a:pt x="10035" y="0"/>
                  </a:cubicBezTo>
                  <a:close/>
                </a:path>
              </a:pathLst>
            </a:custGeom>
            <a:solidFill>
              <a:srgbClr val="144DA0"/>
            </a:solidFill>
          </p:spPr>
          <p:txBody>
            <a:bodyPr/>
            <a:lstStyle/>
            <a:p>
              <a:endParaRPr lang="ja-JP" altLang="en-US"/>
            </a:p>
          </p:txBody>
        </p:sp>
        <p:sp>
          <p:nvSpPr>
            <p:cNvPr id="10" name="TextBox 10">
              <a:extLst>
                <a:ext uri="{FF2B5EF4-FFF2-40B4-BE49-F238E27FC236}">
                  <a16:creationId xmlns:a16="http://schemas.microsoft.com/office/drawing/2014/main" id="{F25B2E30-9415-E460-9B40-B6834D8DFA4A}"/>
                </a:ext>
              </a:extLst>
            </p:cNvPr>
            <p:cNvSpPr txBox="1"/>
            <p:nvPr/>
          </p:nvSpPr>
          <p:spPr>
            <a:xfrm>
              <a:off x="0" y="-28575"/>
              <a:ext cx="4274726" cy="48644"/>
            </a:xfrm>
            <a:prstGeom prst="rect">
              <a:avLst/>
            </a:prstGeom>
          </p:spPr>
          <p:txBody>
            <a:bodyPr lIns="50800" tIns="50800" rIns="50800" bIns="50800" rtlCol="0" anchor="ctr"/>
            <a:lstStyle/>
            <a:p>
              <a:pPr algn="ctr">
                <a:lnSpc>
                  <a:spcPts val="2239"/>
                </a:lnSpc>
              </a:pPr>
              <a:endParaRPr/>
            </a:p>
          </p:txBody>
        </p:sp>
      </p:grpSp>
      <p:grpSp>
        <p:nvGrpSpPr>
          <p:cNvPr id="15" name="Group 2">
            <a:extLst>
              <a:ext uri="{FF2B5EF4-FFF2-40B4-BE49-F238E27FC236}">
                <a16:creationId xmlns:a16="http://schemas.microsoft.com/office/drawing/2014/main" id="{F0B14E09-1FE4-489C-9673-60D4DFE1E5A7}"/>
              </a:ext>
            </a:extLst>
          </p:cNvPr>
          <p:cNvGrpSpPr/>
          <p:nvPr/>
        </p:nvGrpSpPr>
        <p:grpSpPr>
          <a:xfrm>
            <a:off x="11947826" y="-189000"/>
            <a:ext cx="612000" cy="7236000"/>
            <a:chOff x="0" y="0"/>
            <a:chExt cx="203606" cy="2804648"/>
          </a:xfrm>
        </p:grpSpPr>
        <p:sp>
          <p:nvSpPr>
            <p:cNvPr id="16" name="Freeform 3">
              <a:extLst>
                <a:ext uri="{FF2B5EF4-FFF2-40B4-BE49-F238E27FC236}">
                  <a16:creationId xmlns:a16="http://schemas.microsoft.com/office/drawing/2014/main" id="{E9485B9D-0E55-36B7-7B82-994B1879AA3F}"/>
                </a:ext>
              </a:extLst>
            </p:cNvPr>
            <p:cNvSpPr/>
            <p:nvPr/>
          </p:nvSpPr>
          <p:spPr>
            <a:xfrm>
              <a:off x="0" y="0"/>
              <a:ext cx="203606" cy="2804648"/>
            </a:xfrm>
            <a:custGeom>
              <a:avLst/>
              <a:gdLst/>
              <a:ahLst/>
              <a:cxnLst/>
              <a:rect l="l" t="t" r="r" b="b"/>
              <a:pathLst>
                <a:path w="203606" h="2804648">
                  <a:moveTo>
                    <a:pt x="101803" y="0"/>
                  </a:moveTo>
                  <a:lnTo>
                    <a:pt x="101803" y="0"/>
                  </a:lnTo>
                  <a:cubicBezTo>
                    <a:pt x="158028" y="0"/>
                    <a:pt x="203606" y="45579"/>
                    <a:pt x="203606" y="101803"/>
                  </a:cubicBezTo>
                  <a:lnTo>
                    <a:pt x="203606" y="2702845"/>
                  </a:lnTo>
                  <a:cubicBezTo>
                    <a:pt x="203606" y="2729844"/>
                    <a:pt x="192881" y="2755738"/>
                    <a:pt x="173789" y="2774830"/>
                  </a:cubicBezTo>
                  <a:cubicBezTo>
                    <a:pt x="154697" y="2793922"/>
                    <a:pt x="128803" y="2804648"/>
                    <a:pt x="101803" y="2804648"/>
                  </a:cubicBezTo>
                  <a:lnTo>
                    <a:pt x="101803" y="2804648"/>
                  </a:lnTo>
                  <a:cubicBezTo>
                    <a:pt x="74803" y="2804648"/>
                    <a:pt x="48909" y="2793922"/>
                    <a:pt x="29817" y="2774830"/>
                  </a:cubicBezTo>
                  <a:cubicBezTo>
                    <a:pt x="10726" y="2755738"/>
                    <a:pt x="0" y="2729844"/>
                    <a:pt x="0" y="2702845"/>
                  </a:cubicBezTo>
                  <a:lnTo>
                    <a:pt x="0" y="101803"/>
                  </a:lnTo>
                  <a:cubicBezTo>
                    <a:pt x="0" y="74803"/>
                    <a:pt x="10726" y="48909"/>
                    <a:pt x="29817" y="29817"/>
                  </a:cubicBezTo>
                  <a:cubicBezTo>
                    <a:pt x="48909" y="10726"/>
                    <a:pt x="74803" y="0"/>
                    <a:pt x="101803" y="0"/>
                  </a:cubicBezTo>
                  <a:close/>
                </a:path>
              </a:pathLst>
            </a:custGeom>
            <a:gradFill rotWithShape="1">
              <a:gsLst>
                <a:gs pos="0">
                  <a:srgbClr val="95B4E1">
                    <a:alpha val="100000"/>
                  </a:srgbClr>
                </a:gs>
                <a:gs pos="100000">
                  <a:srgbClr val="144DA0">
                    <a:alpha val="100000"/>
                  </a:srgbClr>
                </a:gs>
              </a:gsLst>
              <a:lin ang="5400000"/>
            </a:gradFill>
          </p:spPr>
          <p:txBody>
            <a:bodyPr/>
            <a:lstStyle/>
            <a:p>
              <a:endParaRPr lang="ja-JP" altLang="en-US"/>
            </a:p>
          </p:txBody>
        </p:sp>
        <p:sp>
          <p:nvSpPr>
            <p:cNvPr id="18" name="TextBox 4">
              <a:extLst>
                <a:ext uri="{FF2B5EF4-FFF2-40B4-BE49-F238E27FC236}">
                  <a16:creationId xmlns:a16="http://schemas.microsoft.com/office/drawing/2014/main" id="{0F5415B6-5BB0-3F1C-A43C-E76B341C4667}"/>
                </a:ext>
              </a:extLst>
            </p:cNvPr>
            <p:cNvSpPr txBox="1"/>
            <p:nvPr/>
          </p:nvSpPr>
          <p:spPr>
            <a:xfrm>
              <a:off x="0" y="-28575"/>
              <a:ext cx="203606" cy="2833223"/>
            </a:xfrm>
            <a:prstGeom prst="rect">
              <a:avLst/>
            </a:prstGeom>
          </p:spPr>
          <p:txBody>
            <a:bodyPr lIns="50800" tIns="50800" rIns="50800" bIns="50800" rtlCol="0" anchor="ctr"/>
            <a:lstStyle/>
            <a:p>
              <a:pPr algn="ctr">
                <a:lnSpc>
                  <a:spcPts val="2239"/>
                </a:lnSpc>
              </a:pPr>
              <a:endParaRPr/>
            </a:p>
          </p:txBody>
        </p:sp>
      </p:grpSp>
      <p:sp>
        <p:nvSpPr>
          <p:cNvPr id="20" name="スライド番号プレースホルダー 2">
            <a:extLst>
              <a:ext uri="{FF2B5EF4-FFF2-40B4-BE49-F238E27FC236}">
                <a16:creationId xmlns:a16="http://schemas.microsoft.com/office/drawing/2014/main" id="{8E8E5EAD-5EE2-C255-A8F7-7BE962726492}"/>
              </a:ext>
            </a:extLst>
          </p:cNvPr>
          <p:cNvSpPr txBox="1">
            <a:spLocks/>
          </p:cNvSpPr>
          <p:nvPr/>
        </p:nvSpPr>
        <p:spPr>
          <a:xfrm>
            <a:off x="11058318" y="6235531"/>
            <a:ext cx="7560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fld id="{F664AAB1-4DB8-4BE3-94AB-6C36B07158C8}" type="slidenum">
              <a:rPr lang="ja-JP" altLang="en-US" sz="2400" smtClean="0">
                <a:solidFill>
                  <a:schemeClr val="tx1"/>
                </a:solidFill>
                <a:latin typeface="Arial Black" panose="020B0A04020102020204" pitchFamily="34" charset="0"/>
              </a:rPr>
              <a:pPr algn="ctr"/>
              <a:t>28</a:t>
            </a:fld>
            <a:endParaRPr lang="ja-JP" altLang="en-US" sz="2400" dirty="0">
              <a:solidFill>
                <a:schemeClr val="tx1"/>
              </a:solidFill>
              <a:latin typeface="Arial Black" panose="020B0A04020102020204" pitchFamily="34" charset="0"/>
            </a:endParaRPr>
          </a:p>
        </p:txBody>
      </p:sp>
      <p:grpSp>
        <p:nvGrpSpPr>
          <p:cNvPr id="21" name="Group 15">
            <a:extLst>
              <a:ext uri="{FF2B5EF4-FFF2-40B4-BE49-F238E27FC236}">
                <a16:creationId xmlns:a16="http://schemas.microsoft.com/office/drawing/2014/main" id="{0FD4AF31-BB95-C822-9ADC-1CB73BE99E1A}"/>
              </a:ext>
            </a:extLst>
          </p:cNvPr>
          <p:cNvGrpSpPr/>
          <p:nvPr/>
        </p:nvGrpSpPr>
        <p:grpSpPr>
          <a:xfrm>
            <a:off x="375065" y="6432608"/>
            <a:ext cx="10769156" cy="50560"/>
            <a:chOff x="0" y="0"/>
            <a:chExt cx="4274726" cy="20069"/>
          </a:xfrm>
        </p:grpSpPr>
        <p:sp>
          <p:nvSpPr>
            <p:cNvPr id="22" name="Freeform 16">
              <a:extLst>
                <a:ext uri="{FF2B5EF4-FFF2-40B4-BE49-F238E27FC236}">
                  <a16:creationId xmlns:a16="http://schemas.microsoft.com/office/drawing/2014/main" id="{A7E276E7-2563-F629-9B86-949EA9EB9BD4}"/>
                </a:ext>
              </a:extLst>
            </p:cNvPr>
            <p:cNvSpPr/>
            <p:nvPr/>
          </p:nvSpPr>
          <p:spPr>
            <a:xfrm>
              <a:off x="0" y="0"/>
              <a:ext cx="4274726" cy="20069"/>
            </a:xfrm>
            <a:custGeom>
              <a:avLst/>
              <a:gdLst/>
              <a:ahLst/>
              <a:cxnLst/>
              <a:rect l="l" t="t" r="r" b="b"/>
              <a:pathLst>
                <a:path w="4274726" h="20069">
                  <a:moveTo>
                    <a:pt x="10035" y="0"/>
                  </a:moveTo>
                  <a:lnTo>
                    <a:pt x="4264691" y="0"/>
                  </a:lnTo>
                  <a:cubicBezTo>
                    <a:pt x="4267353" y="0"/>
                    <a:pt x="4269905" y="1057"/>
                    <a:pt x="4271787" y="2939"/>
                  </a:cubicBezTo>
                  <a:cubicBezTo>
                    <a:pt x="4273669" y="4821"/>
                    <a:pt x="4274726" y="7373"/>
                    <a:pt x="4274726" y="10035"/>
                  </a:cubicBezTo>
                  <a:lnTo>
                    <a:pt x="4274726" y="10035"/>
                  </a:lnTo>
                  <a:cubicBezTo>
                    <a:pt x="4274726" y="12696"/>
                    <a:pt x="4273669" y="15248"/>
                    <a:pt x="4271787" y="17130"/>
                  </a:cubicBezTo>
                  <a:cubicBezTo>
                    <a:pt x="4269905" y="19012"/>
                    <a:pt x="4267353" y="20069"/>
                    <a:pt x="4264691" y="20069"/>
                  </a:cubicBezTo>
                  <a:lnTo>
                    <a:pt x="10035" y="20069"/>
                  </a:lnTo>
                  <a:cubicBezTo>
                    <a:pt x="7373" y="20069"/>
                    <a:pt x="4821" y="19012"/>
                    <a:pt x="2939" y="17130"/>
                  </a:cubicBezTo>
                  <a:cubicBezTo>
                    <a:pt x="1057" y="15248"/>
                    <a:pt x="0" y="12696"/>
                    <a:pt x="0" y="10035"/>
                  </a:cubicBezTo>
                  <a:lnTo>
                    <a:pt x="0" y="10035"/>
                  </a:lnTo>
                  <a:cubicBezTo>
                    <a:pt x="0" y="7373"/>
                    <a:pt x="1057" y="4821"/>
                    <a:pt x="2939" y="2939"/>
                  </a:cubicBezTo>
                  <a:cubicBezTo>
                    <a:pt x="4821" y="1057"/>
                    <a:pt x="7373" y="0"/>
                    <a:pt x="10035" y="0"/>
                  </a:cubicBezTo>
                  <a:close/>
                </a:path>
              </a:pathLst>
            </a:custGeom>
            <a:solidFill>
              <a:srgbClr val="03214E"/>
            </a:solidFill>
          </p:spPr>
          <p:txBody>
            <a:bodyPr/>
            <a:lstStyle/>
            <a:p>
              <a:endParaRPr lang="ja-JP" altLang="en-US"/>
            </a:p>
          </p:txBody>
        </p:sp>
        <p:sp>
          <p:nvSpPr>
            <p:cNvPr id="23" name="TextBox 17">
              <a:extLst>
                <a:ext uri="{FF2B5EF4-FFF2-40B4-BE49-F238E27FC236}">
                  <a16:creationId xmlns:a16="http://schemas.microsoft.com/office/drawing/2014/main" id="{52DF8114-8EC4-3E79-905D-237F76C75BE9}"/>
                </a:ext>
              </a:extLst>
            </p:cNvPr>
            <p:cNvSpPr txBox="1"/>
            <p:nvPr/>
          </p:nvSpPr>
          <p:spPr>
            <a:xfrm>
              <a:off x="0" y="-28575"/>
              <a:ext cx="4274726" cy="48644"/>
            </a:xfrm>
            <a:prstGeom prst="rect">
              <a:avLst/>
            </a:prstGeom>
          </p:spPr>
          <p:txBody>
            <a:bodyPr lIns="50800" tIns="50800" rIns="50800" bIns="50800" rtlCol="0" anchor="ctr"/>
            <a:lstStyle/>
            <a:p>
              <a:pPr algn="ctr">
                <a:lnSpc>
                  <a:spcPts val="2239"/>
                </a:lnSpc>
              </a:pPr>
              <a:endParaRPr/>
            </a:p>
          </p:txBody>
        </p:sp>
      </p:grpSp>
      <p:sp>
        <p:nvSpPr>
          <p:cNvPr id="3" name="Freeform 3">
            <a:extLst>
              <a:ext uri="{FF2B5EF4-FFF2-40B4-BE49-F238E27FC236}">
                <a16:creationId xmlns:a16="http://schemas.microsoft.com/office/drawing/2014/main" id="{AEA646D4-893F-AB84-E622-286132A7E778}"/>
              </a:ext>
            </a:extLst>
          </p:cNvPr>
          <p:cNvSpPr/>
          <p:nvPr/>
        </p:nvSpPr>
        <p:spPr>
          <a:xfrm>
            <a:off x="-420300" y="-189000"/>
            <a:ext cx="612000" cy="7236000"/>
          </a:xfrm>
          <a:custGeom>
            <a:avLst/>
            <a:gdLst/>
            <a:ahLst/>
            <a:cxnLst/>
            <a:rect l="l" t="t" r="r" b="b"/>
            <a:pathLst>
              <a:path w="203606" h="2804648">
                <a:moveTo>
                  <a:pt x="101803" y="0"/>
                </a:moveTo>
                <a:lnTo>
                  <a:pt x="101803" y="0"/>
                </a:lnTo>
                <a:cubicBezTo>
                  <a:pt x="158028" y="0"/>
                  <a:pt x="203606" y="45579"/>
                  <a:pt x="203606" y="101803"/>
                </a:cubicBezTo>
                <a:lnTo>
                  <a:pt x="203606" y="2702845"/>
                </a:lnTo>
                <a:cubicBezTo>
                  <a:pt x="203606" y="2729844"/>
                  <a:pt x="192881" y="2755738"/>
                  <a:pt x="173789" y="2774830"/>
                </a:cubicBezTo>
                <a:cubicBezTo>
                  <a:pt x="154697" y="2793922"/>
                  <a:pt x="128803" y="2804648"/>
                  <a:pt x="101803" y="2804648"/>
                </a:cubicBezTo>
                <a:lnTo>
                  <a:pt x="101803" y="2804648"/>
                </a:lnTo>
                <a:cubicBezTo>
                  <a:pt x="74803" y="2804648"/>
                  <a:pt x="48909" y="2793922"/>
                  <a:pt x="29817" y="2774830"/>
                </a:cubicBezTo>
                <a:cubicBezTo>
                  <a:pt x="10726" y="2755738"/>
                  <a:pt x="0" y="2729844"/>
                  <a:pt x="0" y="2702845"/>
                </a:cubicBezTo>
                <a:lnTo>
                  <a:pt x="0" y="101803"/>
                </a:lnTo>
                <a:cubicBezTo>
                  <a:pt x="0" y="74803"/>
                  <a:pt x="10726" y="48909"/>
                  <a:pt x="29817" y="29817"/>
                </a:cubicBezTo>
                <a:cubicBezTo>
                  <a:pt x="48909" y="10726"/>
                  <a:pt x="74803" y="0"/>
                  <a:pt x="101803" y="0"/>
                </a:cubicBezTo>
                <a:close/>
              </a:path>
            </a:pathLst>
          </a:custGeom>
          <a:gradFill rotWithShape="1">
            <a:gsLst>
              <a:gs pos="0">
                <a:srgbClr val="95B4E1">
                  <a:alpha val="100000"/>
                </a:srgbClr>
              </a:gs>
              <a:gs pos="100000">
                <a:srgbClr val="144DA0">
                  <a:alpha val="100000"/>
                </a:srgbClr>
              </a:gs>
            </a:gsLst>
            <a:lin ang="5400000"/>
          </a:gradFill>
        </p:spPr>
        <p:txBody>
          <a:bodyPr/>
          <a:lstStyle/>
          <a:p>
            <a:endParaRPr lang="ja-JP" altLang="en-US"/>
          </a:p>
        </p:txBody>
      </p:sp>
      <p:sp>
        <p:nvSpPr>
          <p:cNvPr id="11" name="サブタイトル 2">
            <a:extLst>
              <a:ext uri="{FF2B5EF4-FFF2-40B4-BE49-F238E27FC236}">
                <a16:creationId xmlns:a16="http://schemas.microsoft.com/office/drawing/2014/main" id="{EEE79284-A921-9588-B75E-FECE1F96C6F0}"/>
              </a:ext>
            </a:extLst>
          </p:cNvPr>
          <p:cNvSpPr txBox="1">
            <a:spLocks/>
          </p:cNvSpPr>
          <p:nvPr/>
        </p:nvSpPr>
        <p:spPr>
          <a:xfrm>
            <a:off x="324042" y="279927"/>
            <a:ext cx="10655929" cy="720000"/>
          </a:xfrm>
          <a:prstGeom prst="rect">
            <a:avLst/>
          </a:prstGeom>
          <a:ln>
            <a:noFill/>
          </a:ln>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ts val="2500"/>
              </a:lnSpc>
              <a:buNone/>
            </a:pPr>
            <a:r>
              <a:rPr lang="ja-JP" altLang="en-US" sz="3200" b="1" spc="-300" dirty="0">
                <a:gradFill>
                  <a:gsLst>
                    <a:gs pos="0">
                      <a:srgbClr val="144DA0">
                        <a:shade val="30000"/>
                        <a:satMod val="115000"/>
                      </a:srgbClr>
                    </a:gs>
                    <a:gs pos="50000">
                      <a:srgbClr val="144DA0">
                        <a:shade val="67500"/>
                        <a:satMod val="115000"/>
                      </a:srgbClr>
                    </a:gs>
                    <a:gs pos="100000">
                      <a:srgbClr val="144DA0">
                        <a:shade val="100000"/>
                        <a:satMod val="115000"/>
                      </a:srgbClr>
                    </a:gs>
                  </a:gsLst>
                  <a:path path="circle">
                    <a:fillToRect l="50000" t="50000" r="50000" b="50000"/>
                  </a:path>
                </a:gradFill>
                <a:latin typeface="BIZ UDPゴシック" panose="020B0400000000000000" pitchFamily="50" charset="-128"/>
                <a:ea typeface="BIZ UDPゴシック" panose="020B0400000000000000" pitchFamily="50" charset="-128"/>
              </a:rPr>
              <a:t>高齢者等の生活と健康に関する調査報告</a:t>
            </a:r>
          </a:p>
        </p:txBody>
      </p:sp>
      <p:grpSp>
        <p:nvGrpSpPr>
          <p:cNvPr id="27" name="グループ化 26">
            <a:extLst>
              <a:ext uri="{FF2B5EF4-FFF2-40B4-BE49-F238E27FC236}">
                <a16:creationId xmlns:a16="http://schemas.microsoft.com/office/drawing/2014/main" id="{D9849500-313A-3E54-3F12-40DD3942105E}"/>
              </a:ext>
            </a:extLst>
          </p:cNvPr>
          <p:cNvGrpSpPr/>
          <p:nvPr/>
        </p:nvGrpSpPr>
        <p:grpSpPr>
          <a:xfrm>
            <a:off x="201170" y="2220279"/>
            <a:ext cx="11862203" cy="2904027"/>
            <a:chOff x="-74773" y="1837651"/>
            <a:chExt cx="11862203" cy="2325156"/>
          </a:xfrm>
        </p:grpSpPr>
        <p:graphicFrame>
          <p:nvGraphicFramePr>
            <p:cNvPr id="14" name="グラフ 13">
              <a:extLst>
                <a:ext uri="{FF2B5EF4-FFF2-40B4-BE49-F238E27FC236}">
                  <a16:creationId xmlns:a16="http://schemas.microsoft.com/office/drawing/2014/main" id="{476470FA-37DE-421A-87C1-3BFCEBFEFCA8}"/>
                </a:ext>
              </a:extLst>
            </p:cNvPr>
            <p:cNvGraphicFramePr/>
            <p:nvPr/>
          </p:nvGraphicFramePr>
          <p:xfrm>
            <a:off x="-74773" y="1837651"/>
            <a:ext cx="3436897" cy="232515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グラフ 18">
              <a:extLst>
                <a:ext uri="{FF2B5EF4-FFF2-40B4-BE49-F238E27FC236}">
                  <a16:creationId xmlns:a16="http://schemas.microsoft.com/office/drawing/2014/main" id="{984E340B-9CA9-103D-A18B-74335D922140}"/>
                </a:ext>
              </a:extLst>
            </p:cNvPr>
            <p:cNvGraphicFramePr/>
            <p:nvPr/>
          </p:nvGraphicFramePr>
          <p:xfrm>
            <a:off x="1948402" y="1837651"/>
            <a:ext cx="3436897" cy="232515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4" name="グラフ 23">
              <a:extLst>
                <a:ext uri="{FF2B5EF4-FFF2-40B4-BE49-F238E27FC236}">
                  <a16:creationId xmlns:a16="http://schemas.microsoft.com/office/drawing/2014/main" id="{5DCDBC29-4A59-42C7-38F6-CF2A5AC88FC9}"/>
                </a:ext>
              </a:extLst>
            </p:cNvPr>
            <p:cNvGraphicFramePr/>
            <p:nvPr/>
          </p:nvGraphicFramePr>
          <p:xfrm>
            <a:off x="4039423" y="1837651"/>
            <a:ext cx="3436897" cy="2325156"/>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5" name="グラフ 24">
              <a:extLst>
                <a:ext uri="{FF2B5EF4-FFF2-40B4-BE49-F238E27FC236}">
                  <a16:creationId xmlns:a16="http://schemas.microsoft.com/office/drawing/2014/main" id="{5213DE2A-F7D6-AD48-F102-1A76C47EA780}"/>
                </a:ext>
              </a:extLst>
            </p:cNvPr>
            <p:cNvGraphicFramePr/>
            <p:nvPr/>
          </p:nvGraphicFramePr>
          <p:xfrm>
            <a:off x="6186399" y="1837651"/>
            <a:ext cx="3436897" cy="2325156"/>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26" name="グラフ 25">
              <a:extLst>
                <a:ext uri="{FF2B5EF4-FFF2-40B4-BE49-F238E27FC236}">
                  <a16:creationId xmlns:a16="http://schemas.microsoft.com/office/drawing/2014/main" id="{3F808C6E-9790-4811-318A-F50B80559ABD}"/>
                </a:ext>
              </a:extLst>
            </p:cNvPr>
            <p:cNvGraphicFramePr/>
            <p:nvPr/>
          </p:nvGraphicFramePr>
          <p:xfrm>
            <a:off x="8350533" y="1837651"/>
            <a:ext cx="3436897" cy="2325156"/>
          </p:xfrm>
          <a:graphic>
            <a:graphicData uri="http://schemas.openxmlformats.org/drawingml/2006/chart">
              <c:chart xmlns:c="http://schemas.openxmlformats.org/drawingml/2006/chart" xmlns:r="http://schemas.openxmlformats.org/officeDocument/2006/relationships" r:id="rId7"/>
            </a:graphicData>
          </a:graphic>
        </p:graphicFrame>
      </p:grpSp>
      <p:pic>
        <p:nvPicPr>
          <p:cNvPr id="29" name="図 28">
            <a:extLst>
              <a:ext uri="{FF2B5EF4-FFF2-40B4-BE49-F238E27FC236}">
                <a16:creationId xmlns:a16="http://schemas.microsoft.com/office/drawing/2014/main" id="{31080EB8-3E03-2A52-E341-F26A550D3ED1}"/>
              </a:ext>
            </a:extLst>
          </p:cNvPr>
          <p:cNvPicPr>
            <a:picLocks noChangeAspect="1"/>
          </p:cNvPicPr>
          <p:nvPr/>
        </p:nvPicPr>
        <p:blipFill>
          <a:blip r:embed="rId8" cstate="print">
            <a:extLst>
              <a:ext uri="{28A0092B-C50C-407E-A947-70E740481C1C}">
                <a14:useLocalDpi xmlns:a14="http://schemas.microsoft.com/office/drawing/2010/main" val="0"/>
              </a:ext>
            </a:extLst>
          </a:blip>
          <a:srcRect l="56385" t="63938" r="-2821" b="-6267"/>
          <a:stretch/>
        </p:blipFill>
        <p:spPr>
          <a:xfrm>
            <a:off x="10041244" y="2695454"/>
            <a:ext cx="523142" cy="451687"/>
          </a:xfrm>
          <a:prstGeom prst="rect">
            <a:avLst/>
          </a:prstGeom>
        </p:spPr>
      </p:pic>
      <p:sp>
        <p:nvSpPr>
          <p:cNvPr id="5" name="正方形/長方形 4">
            <a:extLst>
              <a:ext uri="{FF2B5EF4-FFF2-40B4-BE49-F238E27FC236}">
                <a16:creationId xmlns:a16="http://schemas.microsoft.com/office/drawing/2014/main" id="{07E3F3C5-6F7D-924C-48BD-50598A4E6421}"/>
              </a:ext>
            </a:extLst>
          </p:cNvPr>
          <p:cNvSpPr/>
          <p:nvPr/>
        </p:nvSpPr>
        <p:spPr>
          <a:xfrm>
            <a:off x="441819" y="2252026"/>
            <a:ext cx="11439253" cy="3506848"/>
          </a:xfrm>
          <a:prstGeom prst="rect">
            <a:avLst/>
          </a:prstGeom>
          <a:solidFill>
            <a:schemeClr val="bg1">
              <a:alpha val="8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四角形吹き出し 7">
            <a:extLst>
              <a:ext uri="{FF2B5EF4-FFF2-40B4-BE49-F238E27FC236}">
                <a16:creationId xmlns:a16="http://schemas.microsoft.com/office/drawing/2014/main" id="{94376511-4AC0-9D31-D45D-0BEBB6567D5F}"/>
              </a:ext>
            </a:extLst>
          </p:cNvPr>
          <p:cNvSpPr/>
          <p:nvPr/>
        </p:nvSpPr>
        <p:spPr>
          <a:xfrm>
            <a:off x="5862165" y="3687920"/>
            <a:ext cx="6160826" cy="469664"/>
          </a:xfrm>
          <a:prstGeom prst="wedgeRectCallout">
            <a:avLst>
              <a:gd name="adj1" fmla="val 19677"/>
              <a:gd name="adj2" fmla="val 109330"/>
            </a:avLst>
          </a:prstGeom>
          <a:noFill/>
          <a:ln>
            <a:noFill/>
          </a:ln>
        </p:spPr>
        <p:style>
          <a:lnRef idx="2">
            <a:schemeClr val="accent6"/>
          </a:lnRef>
          <a:fillRef idx="1">
            <a:schemeClr val="lt1"/>
          </a:fillRef>
          <a:effectRef idx="0">
            <a:schemeClr val="accent6"/>
          </a:effectRef>
          <a:fontRef idx="minor">
            <a:schemeClr val="dk1"/>
          </a:fontRef>
        </p:style>
        <p:txBody>
          <a:bodyPr rtlCol="0" anchor="t"/>
          <a:lstStyle/>
          <a:p>
            <a:r>
              <a:rPr lang="ja-JP" altLang="en-US" sz="1600" dirty="0">
                <a:solidFill>
                  <a:schemeClr val="tx2">
                    <a:lumMod val="60000"/>
                    <a:lumOff val="40000"/>
                  </a:schemeClr>
                </a:solidFill>
                <a:latin typeface="BIZ UDPゴシック" panose="020B0400000000000000" pitchFamily="50" charset="-128"/>
                <a:ea typeface="BIZ UDPゴシック" panose="020B0400000000000000" pitchFamily="50" charset="-128"/>
              </a:rPr>
              <a:t>■</a:t>
            </a:r>
            <a:r>
              <a:rPr lang="ja-JP" altLang="en-US" sz="1600" dirty="0">
                <a:latin typeface="BIZ UDPゴシック" panose="020B0400000000000000" pitchFamily="50" charset="-128"/>
                <a:ea typeface="BIZ UDPゴシック" panose="020B0400000000000000" pitchFamily="50" charset="-128"/>
              </a:rPr>
              <a:t>そうおもう、どちらかというとそう思う</a:t>
            </a:r>
            <a:endParaRPr lang="en-US" altLang="ja-JP" sz="1600" dirty="0">
              <a:latin typeface="BIZ UDPゴシック" panose="020B0400000000000000" pitchFamily="50" charset="-128"/>
              <a:ea typeface="BIZ UDPゴシック" panose="020B0400000000000000" pitchFamily="50" charset="-128"/>
            </a:endParaRPr>
          </a:p>
          <a:p>
            <a:r>
              <a:rPr lang="ja-JP" altLang="en-US" sz="2200" dirty="0">
                <a:solidFill>
                  <a:srgbClr val="C0504D"/>
                </a:solidFill>
                <a:latin typeface="BIZ UDPゴシック" panose="020B0400000000000000" pitchFamily="50" charset="-128"/>
                <a:ea typeface="BIZ UDPゴシック" panose="020B0400000000000000" pitchFamily="50" charset="-128"/>
              </a:rPr>
              <a:t>■</a:t>
            </a:r>
            <a:r>
              <a:rPr lang="ja-JP" altLang="en-US" sz="2200" dirty="0">
                <a:latin typeface="BIZ UDPゴシック" panose="020B0400000000000000" pitchFamily="50" charset="-128"/>
                <a:ea typeface="BIZ UDPゴシック" panose="020B0400000000000000" pitchFamily="50" charset="-128"/>
              </a:rPr>
              <a:t>どちらかというとそう思わない、そう思わない</a:t>
            </a:r>
            <a:endParaRPr lang="en-US" altLang="ja-JP" sz="2200" dirty="0">
              <a:latin typeface="BIZ UDPゴシック" panose="020B0400000000000000" pitchFamily="50" charset="-128"/>
              <a:ea typeface="BIZ UDPゴシック" panose="020B0400000000000000" pitchFamily="50" charset="-128"/>
            </a:endParaRPr>
          </a:p>
          <a:p>
            <a:r>
              <a:rPr lang="ja-JP" altLang="en-US" sz="2200" dirty="0">
                <a:solidFill>
                  <a:srgbClr val="9BBB59"/>
                </a:solidFill>
                <a:latin typeface="BIZ UDPゴシック" panose="020B0400000000000000" pitchFamily="50" charset="-128"/>
                <a:ea typeface="BIZ UDPゴシック" panose="020B0400000000000000" pitchFamily="50" charset="-128"/>
              </a:rPr>
              <a:t>■</a:t>
            </a:r>
            <a:r>
              <a:rPr lang="ja-JP" altLang="en-US" sz="2200" dirty="0">
                <a:latin typeface="BIZ UDPゴシック" panose="020B0400000000000000" pitchFamily="50" charset="-128"/>
                <a:ea typeface="BIZ UDPゴシック" panose="020B0400000000000000" pitchFamily="50" charset="-128"/>
              </a:rPr>
              <a:t>分からない</a:t>
            </a:r>
            <a:endParaRPr lang="en-US" altLang="ja-JP" sz="2200" dirty="0">
              <a:latin typeface="BIZ UDPゴシック" panose="020B0400000000000000" pitchFamily="50" charset="-128"/>
              <a:ea typeface="BIZ UDPゴシック" panose="020B0400000000000000" pitchFamily="50" charset="-128"/>
            </a:endParaRPr>
          </a:p>
          <a:p>
            <a:r>
              <a:rPr lang="ja-JP" altLang="en-US" sz="1600" dirty="0">
                <a:solidFill>
                  <a:srgbClr val="8064A2"/>
                </a:solidFill>
                <a:latin typeface="BIZ UDPゴシック" panose="020B0400000000000000" pitchFamily="50" charset="-128"/>
                <a:ea typeface="BIZ UDPゴシック" panose="020B0400000000000000" pitchFamily="50" charset="-128"/>
              </a:rPr>
              <a:t>■</a:t>
            </a:r>
            <a:r>
              <a:rPr lang="ja-JP" altLang="en-US" sz="1600" dirty="0">
                <a:latin typeface="BIZ UDPゴシック" panose="020B0400000000000000" pitchFamily="50" charset="-128"/>
                <a:ea typeface="BIZ UDPゴシック" panose="020B0400000000000000" pitchFamily="50" charset="-128"/>
              </a:rPr>
              <a:t>不明・無回答</a:t>
            </a:r>
            <a:endParaRPr lang="ja-JP" altLang="ja-JP" sz="1600" dirty="0">
              <a:latin typeface="BIZ UDPゴシック" panose="020B0400000000000000" pitchFamily="50" charset="-128"/>
              <a:ea typeface="BIZ UDPゴシック" panose="020B0400000000000000" pitchFamily="50" charset="-128"/>
            </a:endParaRPr>
          </a:p>
        </p:txBody>
      </p:sp>
      <p:graphicFrame>
        <p:nvGraphicFramePr>
          <p:cNvPr id="4" name="グラフ 3">
            <a:extLst>
              <a:ext uri="{FF2B5EF4-FFF2-40B4-BE49-F238E27FC236}">
                <a16:creationId xmlns:a16="http://schemas.microsoft.com/office/drawing/2014/main" id="{F2526FA9-32BE-E767-7822-5C6DC0FB3B35}"/>
              </a:ext>
            </a:extLst>
          </p:cNvPr>
          <p:cNvGraphicFramePr/>
          <p:nvPr>
            <p:extLst>
              <p:ext uri="{D42A27DB-BD31-4B8C-83A1-F6EECF244321}">
                <p14:modId xmlns:p14="http://schemas.microsoft.com/office/powerpoint/2010/main" val="107656888"/>
              </p:ext>
            </p:extLst>
          </p:nvPr>
        </p:nvGraphicFramePr>
        <p:xfrm>
          <a:off x="652883" y="1881450"/>
          <a:ext cx="5684400" cy="4248000"/>
        </p:xfrm>
        <a:graphic>
          <a:graphicData uri="http://schemas.openxmlformats.org/drawingml/2006/chart">
            <c:chart xmlns:c="http://schemas.openxmlformats.org/drawingml/2006/chart" xmlns:r="http://schemas.openxmlformats.org/officeDocument/2006/relationships" r:id="rId9"/>
          </a:graphicData>
        </a:graphic>
      </p:graphicFrame>
      <p:sp>
        <p:nvSpPr>
          <p:cNvPr id="28" name="フローチャート: 処理 27">
            <a:extLst>
              <a:ext uri="{FF2B5EF4-FFF2-40B4-BE49-F238E27FC236}">
                <a16:creationId xmlns:a16="http://schemas.microsoft.com/office/drawing/2014/main" id="{D633393B-F32A-00A7-968C-FD29A93F8412}"/>
              </a:ext>
            </a:extLst>
          </p:cNvPr>
          <p:cNvSpPr/>
          <p:nvPr/>
        </p:nvSpPr>
        <p:spPr>
          <a:xfrm>
            <a:off x="5911361" y="2385999"/>
            <a:ext cx="4755606" cy="1068910"/>
          </a:xfrm>
          <a:prstGeom prst="flowChartProcess">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kumimoji="1" lang="ja-JP" altLang="en-US" dirty="0"/>
              <a:t>「そう</a:t>
            </a:r>
            <a:r>
              <a:rPr lang="ja-JP" altLang="en-US" dirty="0"/>
              <a:t>思わない」の回答も多いが、</a:t>
            </a:r>
            <a:endParaRPr lang="en-US" altLang="ja-JP" dirty="0"/>
          </a:p>
          <a:p>
            <a:pPr algn="ctr"/>
            <a:r>
              <a:rPr kumimoji="1" lang="ja-JP" altLang="en-US" sz="2400" u="sng" dirty="0"/>
              <a:t>「分からない」と答えた方が約半数</a:t>
            </a:r>
            <a:endParaRPr kumimoji="1" lang="en-US" altLang="ja-JP" sz="2400" u="sng" dirty="0"/>
          </a:p>
          <a:p>
            <a:pPr algn="ctr"/>
            <a:r>
              <a:rPr lang="ja-JP" altLang="en-US" dirty="0"/>
              <a:t>（どちらも、５つ中最多）</a:t>
            </a:r>
            <a:endParaRPr kumimoji="1" lang="ja-JP" altLang="en-US" dirty="0"/>
          </a:p>
        </p:txBody>
      </p:sp>
    </p:spTree>
    <p:extLst>
      <p:ext uri="{BB962C8B-B14F-4D97-AF65-F5344CB8AC3E}">
        <p14:creationId xmlns:p14="http://schemas.microsoft.com/office/powerpoint/2010/main" val="194467501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additive="base">
                                        <p:cTn id="7" dur="500" fill="hold"/>
                                        <p:tgtEl>
                                          <p:spTgt spid="28"/>
                                        </p:tgtEl>
                                        <p:attrNameLst>
                                          <p:attrName>ppt_x</p:attrName>
                                        </p:attrNameLst>
                                      </p:cBhvr>
                                      <p:tavLst>
                                        <p:tav tm="0">
                                          <p:val>
                                            <p:strVal val="#ppt_x"/>
                                          </p:val>
                                        </p:tav>
                                        <p:tav tm="100000">
                                          <p:val>
                                            <p:strVal val="#ppt_x"/>
                                          </p:val>
                                        </p:tav>
                                      </p:tavLst>
                                    </p:anim>
                                    <p:anim calcmode="lin" valueType="num">
                                      <p:cBhvr additive="base">
                                        <p:cTn id="8"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59BD2F-0333-C7CA-107B-45344AB4007B}"/>
            </a:ext>
          </a:extLst>
        </p:cNvPr>
        <p:cNvGrpSpPr/>
        <p:nvPr/>
      </p:nvGrpSpPr>
      <p:grpSpPr>
        <a:xfrm>
          <a:off x="0" y="0"/>
          <a:ext cx="0" cy="0"/>
          <a:chOff x="0" y="0"/>
          <a:chExt cx="0" cy="0"/>
        </a:xfrm>
      </p:grpSpPr>
      <p:sp>
        <p:nvSpPr>
          <p:cNvPr id="2" name="正方形/長方形 1">
            <a:extLst>
              <a:ext uri="{FF2B5EF4-FFF2-40B4-BE49-F238E27FC236}">
                <a16:creationId xmlns:a16="http://schemas.microsoft.com/office/drawing/2014/main" id="{E7C79E08-07CA-C240-08C6-B368A944B075}"/>
              </a:ext>
            </a:extLst>
          </p:cNvPr>
          <p:cNvSpPr/>
          <p:nvPr/>
        </p:nvSpPr>
        <p:spPr>
          <a:xfrm>
            <a:off x="510892" y="1303997"/>
            <a:ext cx="7571303" cy="461665"/>
          </a:xfrm>
          <a:prstGeom prst="rect">
            <a:avLst/>
          </a:prstGeom>
          <a:noFill/>
        </p:spPr>
        <p:txBody>
          <a:bodyPr wrap="none" lIns="91440" tIns="45720" rIns="91440" bIns="45720">
            <a:spAutoFit/>
          </a:bodyPr>
          <a:lstStyle/>
          <a:p>
            <a:r>
              <a:rPr lang="ja-JP" altLang="en-US" sz="2400" b="1" u="sng" dirty="0">
                <a:ln w="0"/>
                <a:solidFill>
                  <a:srgbClr val="144DA0"/>
                </a:solidFill>
                <a:latin typeface="BIZ UDゴシック" panose="020B0400000000000000" pitchFamily="49" charset="-128"/>
                <a:ea typeface="BIZ UDゴシック" panose="020B0400000000000000" pitchFamily="49" charset="-128"/>
                <a:cs typeface="Flatory Sans SemiCondensed Bold" panose="020B0600070205080204" charset="-34"/>
              </a:rPr>
              <a:t>基本目標３「認知症施策を推進しているまち」の特徴</a:t>
            </a:r>
            <a:endParaRPr lang="en-US" altLang="ja-JP" sz="2400" b="1" u="sng" dirty="0">
              <a:ln w="0"/>
              <a:solidFill>
                <a:srgbClr val="144DA0"/>
              </a:solidFill>
              <a:latin typeface="BIZ UDゴシック" panose="020B0400000000000000" pitchFamily="49" charset="-128"/>
              <a:ea typeface="BIZ UDゴシック" panose="020B0400000000000000" pitchFamily="49" charset="-128"/>
              <a:cs typeface="Flatory Sans SemiCondensed Bold" panose="020B0600070205080204" charset="-34"/>
            </a:endParaRPr>
          </a:p>
        </p:txBody>
      </p:sp>
      <p:sp>
        <p:nvSpPr>
          <p:cNvPr id="8" name="四角形吹き出し 7">
            <a:extLst>
              <a:ext uri="{FF2B5EF4-FFF2-40B4-BE49-F238E27FC236}">
                <a16:creationId xmlns:a16="http://schemas.microsoft.com/office/drawing/2014/main" id="{94376511-4AC0-9D31-D45D-0BEBB6567D5F}"/>
              </a:ext>
            </a:extLst>
          </p:cNvPr>
          <p:cNvSpPr/>
          <p:nvPr/>
        </p:nvSpPr>
        <p:spPr>
          <a:xfrm>
            <a:off x="725376" y="1480908"/>
            <a:ext cx="10497071" cy="878129"/>
          </a:xfrm>
          <a:prstGeom prst="wedgeRectCallout">
            <a:avLst>
              <a:gd name="adj1" fmla="val 19677"/>
              <a:gd name="adj2" fmla="val 109330"/>
            </a:avLst>
          </a:prstGeom>
          <a:noFill/>
          <a:ln>
            <a:noFill/>
          </a:ln>
        </p:spPr>
        <p:style>
          <a:lnRef idx="2">
            <a:schemeClr val="accent6"/>
          </a:lnRef>
          <a:fillRef idx="1">
            <a:schemeClr val="lt1"/>
          </a:fillRef>
          <a:effectRef idx="0">
            <a:schemeClr val="accent6"/>
          </a:effectRef>
          <a:fontRef idx="minor">
            <a:schemeClr val="dk1"/>
          </a:fontRef>
        </p:style>
        <p:txBody>
          <a:bodyPr rtlCol="0" anchor="t"/>
          <a:lstStyle/>
          <a:p>
            <a:endParaRPr lang="ja-JP" altLang="ja-JP" sz="1600" dirty="0">
              <a:latin typeface="Source Han Sans JP Bold" panose="020B0600070205080204" charset="-128"/>
              <a:ea typeface="Source Han Sans JP Bold" panose="020B0600070205080204" charset="-128"/>
            </a:endParaRPr>
          </a:p>
        </p:txBody>
      </p:sp>
      <p:grpSp>
        <p:nvGrpSpPr>
          <p:cNvPr id="7" name="Group 8">
            <a:extLst>
              <a:ext uri="{FF2B5EF4-FFF2-40B4-BE49-F238E27FC236}">
                <a16:creationId xmlns:a16="http://schemas.microsoft.com/office/drawing/2014/main" id="{5163BB01-3892-5F0A-8874-DB758886F64F}"/>
              </a:ext>
            </a:extLst>
          </p:cNvPr>
          <p:cNvGrpSpPr/>
          <p:nvPr/>
        </p:nvGrpSpPr>
        <p:grpSpPr>
          <a:xfrm>
            <a:off x="355573" y="1099126"/>
            <a:ext cx="11236679" cy="50560"/>
            <a:chOff x="0" y="0"/>
            <a:chExt cx="4274726" cy="20069"/>
          </a:xfrm>
        </p:grpSpPr>
        <p:sp>
          <p:nvSpPr>
            <p:cNvPr id="9" name="Freeform 9">
              <a:extLst>
                <a:ext uri="{FF2B5EF4-FFF2-40B4-BE49-F238E27FC236}">
                  <a16:creationId xmlns:a16="http://schemas.microsoft.com/office/drawing/2014/main" id="{48A0CD20-11C6-409F-FF14-7254CDCDFFF7}"/>
                </a:ext>
              </a:extLst>
            </p:cNvPr>
            <p:cNvSpPr/>
            <p:nvPr/>
          </p:nvSpPr>
          <p:spPr>
            <a:xfrm>
              <a:off x="0" y="0"/>
              <a:ext cx="4274726" cy="20069"/>
            </a:xfrm>
            <a:custGeom>
              <a:avLst/>
              <a:gdLst/>
              <a:ahLst/>
              <a:cxnLst/>
              <a:rect l="l" t="t" r="r" b="b"/>
              <a:pathLst>
                <a:path w="4274726" h="20069">
                  <a:moveTo>
                    <a:pt x="10035" y="0"/>
                  </a:moveTo>
                  <a:lnTo>
                    <a:pt x="4264691" y="0"/>
                  </a:lnTo>
                  <a:cubicBezTo>
                    <a:pt x="4267353" y="0"/>
                    <a:pt x="4269905" y="1057"/>
                    <a:pt x="4271787" y="2939"/>
                  </a:cubicBezTo>
                  <a:cubicBezTo>
                    <a:pt x="4273669" y="4821"/>
                    <a:pt x="4274726" y="7373"/>
                    <a:pt x="4274726" y="10035"/>
                  </a:cubicBezTo>
                  <a:lnTo>
                    <a:pt x="4274726" y="10035"/>
                  </a:lnTo>
                  <a:cubicBezTo>
                    <a:pt x="4274726" y="12696"/>
                    <a:pt x="4273669" y="15248"/>
                    <a:pt x="4271787" y="17130"/>
                  </a:cubicBezTo>
                  <a:cubicBezTo>
                    <a:pt x="4269905" y="19012"/>
                    <a:pt x="4267353" y="20069"/>
                    <a:pt x="4264691" y="20069"/>
                  </a:cubicBezTo>
                  <a:lnTo>
                    <a:pt x="10035" y="20069"/>
                  </a:lnTo>
                  <a:cubicBezTo>
                    <a:pt x="7373" y="20069"/>
                    <a:pt x="4821" y="19012"/>
                    <a:pt x="2939" y="17130"/>
                  </a:cubicBezTo>
                  <a:cubicBezTo>
                    <a:pt x="1057" y="15248"/>
                    <a:pt x="0" y="12696"/>
                    <a:pt x="0" y="10035"/>
                  </a:cubicBezTo>
                  <a:lnTo>
                    <a:pt x="0" y="10035"/>
                  </a:lnTo>
                  <a:cubicBezTo>
                    <a:pt x="0" y="7373"/>
                    <a:pt x="1057" y="4821"/>
                    <a:pt x="2939" y="2939"/>
                  </a:cubicBezTo>
                  <a:cubicBezTo>
                    <a:pt x="4821" y="1057"/>
                    <a:pt x="7373" y="0"/>
                    <a:pt x="10035" y="0"/>
                  </a:cubicBezTo>
                  <a:close/>
                </a:path>
              </a:pathLst>
            </a:custGeom>
            <a:solidFill>
              <a:srgbClr val="144DA0"/>
            </a:solidFill>
          </p:spPr>
          <p:txBody>
            <a:bodyPr/>
            <a:lstStyle/>
            <a:p>
              <a:endParaRPr lang="ja-JP" altLang="en-US"/>
            </a:p>
          </p:txBody>
        </p:sp>
        <p:sp>
          <p:nvSpPr>
            <p:cNvPr id="10" name="TextBox 10">
              <a:extLst>
                <a:ext uri="{FF2B5EF4-FFF2-40B4-BE49-F238E27FC236}">
                  <a16:creationId xmlns:a16="http://schemas.microsoft.com/office/drawing/2014/main" id="{F25B2E30-9415-E460-9B40-B6834D8DFA4A}"/>
                </a:ext>
              </a:extLst>
            </p:cNvPr>
            <p:cNvSpPr txBox="1"/>
            <p:nvPr/>
          </p:nvSpPr>
          <p:spPr>
            <a:xfrm>
              <a:off x="0" y="-28575"/>
              <a:ext cx="4274726" cy="48644"/>
            </a:xfrm>
            <a:prstGeom prst="rect">
              <a:avLst/>
            </a:prstGeom>
          </p:spPr>
          <p:txBody>
            <a:bodyPr lIns="50800" tIns="50800" rIns="50800" bIns="50800" rtlCol="0" anchor="ctr"/>
            <a:lstStyle/>
            <a:p>
              <a:pPr algn="ctr">
                <a:lnSpc>
                  <a:spcPts val="2239"/>
                </a:lnSpc>
              </a:pPr>
              <a:endParaRPr/>
            </a:p>
          </p:txBody>
        </p:sp>
      </p:grpSp>
      <p:grpSp>
        <p:nvGrpSpPr>
          <p:cNvPr id="15" name="Group 2">
            <a:extLst>
              <a:ext uri="{FF2B5EF4-FFF2-40B4-BE49-F238E27FC236}">
                <a16:creationId xmlns:a16="http://schemas.microsoft.com/office/drawing/2014/main" id="{F0B14E09-1FE4-489C-9673-60D4DFE1E5A7}"/>
              </a:ext>
            </a:extLst>
          </p:cNvPr>
          <p:cNvGrpSpPr/>
          <p:nvPr/>
        </p:nvGrpSpPr>
        <p:grpSpPr>
          <a:xfrm>
            <a:off x="11947826" y="-189000"/>
            <a:ext cx="612000" cy="7236000"/>
            <a:chOff x="0" y="0"/>
            <a:chExt cx="203606" cy="2804648"/>
          </a:xfrm>
        </p:grpSpPr>
        <p:sp>
          <p:nvSpPr>
            <p:cNvPr id="16" name="Freeform 3">
              <a:extLst>
                <a:ext uri="{FF2B5EF4-FFF2-40B4-BE49-F238E27FC236}">
                  <a16:creationId xmlns:a16="http://schemas.microsoft.com/office/drawing/2014/main" id="{E9485B9D-0E55-36B7-7B82-994B1879AA3F}"/>
                </a:ext>
              </a:extLst>
            </p:cNvPr>
            <p:cNvSpPr/>
            <p:nvPr/>
          </p:nvSpPr>
          <p:spPr>
            <a:xfrm>
              <a:off x="0" y="0"/>
              <a:ext cx="203606" cy="2804648"/>
            </a:xfrm>
            <a:custGeom>
              <a:avLst/>
              <a:gdLst/>
              <a:ahLst/>
              <a:cxnLst/>
              <a:rect l="l" t="t" r="r" b="b"/>
              <a:pathLst>
                <a:path w="203606" h="2804648">
                  <a:moveTo>
                    <a:pt x="101803" y="0"/>
                  </a:moveTo>
                  <a:lnTo>
                    <a:pt x="101803" y="0"/>
                  </a:lnTo>
                  <a:cubicBezTo>
                    <a:pt x="158028" y="0"/>
                    <a:pt x="203606" y="45579"/>
                    <a:pt x="203606" y="101803"/>
                  </a:cubicBezTo>
                  <a:lnTo>
                    <a:pt x="203606" y="2702845"/>
                  </a:lnTo>
                  <a:cubicBezTo>
                    <a:pt x="203606" y="2729844"/>
                    <a:pt x="192881" y="2755738"/>
                    <a:pt x="173789" y="2774830"/>
                  </a:cubicBezTo>
                  <a:cubicBezTo>
                    <a:pt x="154697" y="2793922"/>
                    <a:pt x="128803" y="2804648"/>
                    <a:pt x="101803" y="2804648"/>
                  </a:cubicBezTo>
                  <a:lnTo>
                    <a:pt x="101803" y="2804648"/>
                  </a:lnTo>
                  <a:cubicBezTo>
                    <a:pt x="74803" y="2804648"/>
                    <a:pt x="48909" y="2793922"/>
                    <a:pt x="29817" y="2774830"/>
                  </a:cubicBezTo>
                  <a:cubicBezTo>
                    <a:pt x="10726" y="2755738"/>
                    <a:pt x="0" y="2729844"/>
                    <a:pt x="0" y="2702845"/>
                  </a:cubicBezTo>
                  <a:lnTo>
                    <a:pt x="0" y="101803"/>
                  </a:lnTo>
                  <a:cubicBezTo>
                    <a:pt x="0" y="74803"/>
                    <a:pt x="10726" y="48909"/>
                    <a:pt x="29817" y="29817"/>
                  </a:cubicBezTo>
                  <a:cubicBezTo>
                    <a:pt x="48909" y="10726"/>
                    <a:pt x="74803" y="0"/>
                    <a:pt x="101803" y="0"/>
                  </a:cubicBezTo>
                  <a:close/>
                </a:path>
              </a:pathLst>
            </a:custGeom>
            <a:gradFill rotWithShape="1">
              <a:gsLst>
                <a:gs pos="0">
                  <a:srgbClr val="95B4E1">
                    <a:alpha val="100000"/>
                  </a:srgbClr>
                </a:gs>
                <a:gs pos="100000">
                  <a:srgbClr val="144DA0">
                    <a:alpha val="100000"/>
                  </a:srgbClr>
                </a:gs>
              </a:gsLst>
              <a:lin ang="5400000"/>
            </a:gradFill>
          </p:spPr>
          <p:txBody>
            <a:bodyPr/>
            <a:lstStyle/>
            <a:p>
              <a:endParaRPr lang="ja-JP" altLang="en-US"/>
            </a:p>
          </p:txBody>
        </p:sp>
        <p:sp>
          <p:nvSpPr>
            <p:cNvPr id="18" name="TextBox 4">
              <a:extLst>
                <a:ext uri="{FF2B5EF4-FFF2-40B4-BE49-F238E27FC236}">
                  <a16:creationId xmlns:a16="http://schemas.microsoft.com/office/drawing/2014/main" id="{0F5415B6-5BB0-3F1C-A43C-E76B341C4667}"/>
                </a:ext>
              </a:extLst>
            </p:cNvPr>
            <p:cNvSpPr txBox="1"/>
            <p:nvPr/>
          </p:nvSpPr>
          <p:spPr>
            <a:xfrm>
              <a:off x="0" y="-28575"/>
              <a:ext cx="203606" cy="2833223"/>
            </a:xfrm>
            <a:prstGeom prst="rect">
              <a:avLst/>
            </a:prstGeom>
          </p:spPr>
          <p:txBody>
            <a:bodyPr lIns="50800" tIns="50800" rIns="50800" bIns="50800" rtlCol="0" anchor="ctr"/>
            <a:lstStyle/>
            <a:p>
              <a:pPr algn="ctr">
                <a:lnSpc>
                  <a:spcPts val="2239"/>
                </a:lnSpc>
              </a:pPr>
              <a:endParaRPr/>
            </a:p>
          </p:txBody>
        </p:sp>
      </p:grpSp>
      <p:sp>
        <p:nvSpPr>
          <p:cNvPr id="20" name="スライド番号プレースホルダー 2">
            <a:extLst>
              <a:ext uri="{FF2B5EF4-FFF2-40B4-BE49-F238E27FC236}">
                <a16:creationId xmlns:a16="http://schemas.microsoft.com/office/drawing/2014/main" id="{8E8E5EAD-5EE2-C255-A8F7-7BE962726492}"/>
              </a:ext>
            </a:extLst>
          </p:cNvPr>
          <p:cNvSpPr txBox="1">
            <a:spLocks/>
          </p:cNvSpPr>
          <p:nvPr/>
        </p:nvSpPr>
        <p:spPr>
          <a:xfrm>
            <a:off x="11058318" y="6235531"/>
            <a:ext cx="7560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fld id="{F664AAB1-4DB8-4BE3-94AB-6C36B07158C8}" type="slidenum">
              <a:rPr lang="ja-JP" altLang="en-US" sz="2400" smtClean="0">
                <a:solidFill>
                  <a:schemeClr val="tx1"/>
                </a:solidFill>
                <a:latin typeface="Arial Black" panose="020B0A04020102020204" pitchFamily="34" charset="0"/>
              </a:rPr>
              <a:pPr algn="ctr"/>
              <a:t>29</a:t>
            </a:fld>
            <a:endParaRPr lang="ja-JP" altLang="en-US" sz="2400" dirty="0">
              <a:solidFill>
                <a:schemeClr val="tx1"/>
              </a:solidFill>
              <a:latin typeface="Arial Black" panose="020B0A04020102020204" pitchFamily="34" charset="0"/>
            </a:endParaRPr>
          </a:p>
        </p:txBody>
      </p:sp>
      <p:grpSp>
        <p:nvGrpSpPr>
          <p:cNvPr id="21" name="Group 15">
            <a:extLst>
              <a:ext uri="{FF2B5EF4-FFF2-40B4-BE49-F238E27FC236}">
                <a16:creationId xmlns:a16="http://schemas.microsoft.com/office/drawing/2014/main" id="{0FD4AF31-BB95-C822-9ADC-1CB73BE99E1A}"/>
              </a:ext>
            </a:extLst>
          </p:cNvPr>
          <p:cNvGrpSpPr/>
          <p:nvPr/>
        </p:nvGrpSpPr>
        <p:grpSpPr>
          <a:xfrm>
            <a:off x="375065" y="6432608"/>
            <a:ext cx="10769156" cy="50560"/>
            <a:chOff x="0" y="0"/>
            <a:chExt cx="4274726" cy="20069"/>
          </a:xfrm>
        </p:grpSpPr>
        <p:sp>
          <p:nvSpPr>
            <p:cNvPr id="22" name="Freeform 16">
              <a:extLst>
                <a:ext uri="{FF2B5EF4-FFF2-40B4-BE49-F238E27FC236}">
                  <a16:creationId xmlns:a16="http://schemas.microsoft.com/office/drawing/2014/main" id="{A7E276E7-2563-F629-9B86-949EA9EB9BD4}"/>
                </a:ext>
              </a:extLst>
            </p:cNvPr>
            <p:cNvSpPr/>
            <p:nvPr/>
          </p:nvSpPr>
          <p:spPr>
            <a:xfrm>
              <a:off x="0" y="0"/>
              <a:ext cx="4274726" cy="20069"/>
            </a:xfrm>
            <a:custGeom>
              <a:avLst/>
              <a:gdLst/>
              <a:ahLst/>
              <a:cxnLst/>
              <a:rect l="l" t="t" r="r" b="b"/>
              <a:pathLst>
                <a:path w="4274726" h="20069">
                  <a:moveTo>
                    <a:pt x="10035" y="0"/>
                  </a:moveTo>
                  <a:lnTo>
                    <a:pt x="4264691" y="0"/>
                  </a:lnTo>
                  <a:cubicBezTo>
                    <a:pt x="4267353" y="0"/>
                    <a:pt x="4269905" y="1057"/>
                    <a:pt x="4271787" y="2939"/>
                  </a:cubicBezTo>
                  <a:cubicBezTo>
                    <a:pt x="4273669" y="4821"/>
                    <a:pt x="4274726" y="7373"/>
                    <a:pt x="4274726" y="10035"/>
                  </a:cubicBezTo>
                  <a:lnTo>
                    <a:pt x="4274726" y="10035"/>
                  </a:lnTo>
                  <a:cubicBezTo>
                    <a:pt x="4274726" y="12696"/>
                    <a:pt x="4273669" y="15248"/>
                    <a:pt x="4271787" y="17130"/>
                  </a:cubicBezTo>
                  <a:cubicBezTo>
                    <a:pt x="4269905" y="19012"/>
                    <a:pt x="4267353" y="20069"/>
                    <a:pt x="4264691" y="20069"/>
                  </a:cubicBezTo>
                  <a:lnTo>
                    <a:pt x="10035" y="20069"/>
                  </a:lnTo>
                  <a:cubicBezTo>
                    <a:pt x="7373" y="20069"/>
                    <a:pt x="4821" y="19012"/>
                    <a:pt x="2939" y="17130"/>
                  </a:cubicBezTo>
                  <a:cubicBezTo>
                    <a:pt x="1057" y="15248"/>
                    <a:pt x="0" y="12696"/>
                    <a:pt x="0" y="10035"/>
                  </a:cubicBezTo>
                  <a:lnTo>
                    <a:pt x="0" y="10035"/>
                  </a:lnTo>
                  <a:cubicBezTo>
                    <a:pt x="0" y="7373"/>
                    <a:pt x="1057" y="4821"/>
                    <a:pt x="2939" y="2939"/>
                  </a:cubicBezTo>
                  <a:cubicBezTo>
                    <a:pt x="4821" y="1057"/>
                    <a:pt x="7373" y="0"/>
                    <a:pt x="10035" y="0"/>
                  </a:cubicBezTo>
                  <a:close/>
                </a:path>
              </a:pathLst>
            </a:custGeom>
            <a:solidFill>
              <a:srgbClr val="03214E"/>
            </a:solidFill>
          </p:spPr>
          <p:txBody>
            <a:bodyPr/>
            <a:lstStyle/>
            <a:p>
              <a:endParaRPr lang="ja-JP" altLang="en-US"/>
            </a:p>
          </p:txBody>
        </p:sp>
        <p:sp>
          <p:nvSpPr>
            <p:cNvPr id="23" name="TextBox 17">
              <a:extLst>
                <a:ext uri="{FF2B5EF4-FFF2-40B4-BE49-F238E27FC236}">
                  <a16:creationId xmlns:a16="http://schemas.microsoft.com/office/drawing/2014/main" id="{52DF8114-8EC4-3E79-905D-237F76C75BE9}"/>
                </a:ext>
              </a:extLst>
            </p:cNvPr>
            <p:cNvSpPr txBox="1"/>
            <p:nvPr/>
          </p:nvSpPr>
          <p:spPr>
            <a:xfrm>
              <a:off x="0" y="-28575"/>
              <a:ext cx="4274726" cy="48644"/>
            </a:xfrm>
            <a:prstGeom prst="rect">
              <a:avLst/>
            </a:prstGeom>
          </p:spPr>
          <p:txBody>
            <a:bodyPr lIns="50800" tIns="50800" rIns="50800" bIns="50800" rtlCol="0" anchor="ctr"/>
            <a:lstStyle/>
            <a:p>
              <a:pPr algn="ctr">
                <a:lnSpc>
                  <a:spcPts val="2239"/>
                </a:lnSpc>
              </a:pPr>
              <a:endParaRPr/>
            </a:p>
          </p:txBody>
        </p:sp>
      </p:grpSp>
      <p:sp>
        <p:nvSpPr>
          <p:cNvPr id="3" name="Freeform 3">
            <a:extLst>
              <a:ext uri="{FF2B5EF4-FFF2-40B4-BE49-F238E27FC236}">
                <a16:creationId xmlns:a16="http://schemas.microsoft.com/office/drawing/2014/main" id="{AEA646D4-893F-AB84-E622-286132A7E778}"/>
              </a:ext>
            </a:extLst>
          </p:cNvPr>
          <p:cNvSpPr/>
          <p:nvPr/>
        </p:nvSpPr>
        <p:spPr>
          <a:xfrm>
            <a:off x="-420300" y="-189000"/>
            <a:ext cx="612000" cy="7236000"/>
          </a:xfrm>
          <a:custGeom>
            <a:avLst/>
            <a:gdLst/>
            <a:ahLst/>
            <a:cxnLst/>
            <a:rect l="l" t="t" r="r" b="b"/>
            <a:pathLst>
              <a:path w="203606" h="2804648">
                <a:moveTo>
                  <a:pt x="101803" y="0"/>
                </a:moveTo>
                <a:lnTo>
                  <a:pt x="101803" y="0"/>
                </a:lnTo>
                <a:cubicBezTo>
                  <a:pt x="158028" y="0"/>
                  <a:pt x="203606" y="45579"/>
                  <a:pt x="203606" y="101803"/>
                </a:cubicBezTo>
                <a:lnTo>
                  <a:pt x="203606" y="2702845"/>
                </a:lnTo>
                <a:cubicBezTo>
                  <a:pt x="203606" y="2729844"/>
                  <a:pt x="192881" y="2755738"/>
                  <a:pt x="173789" y="2774830"/>
                </a:cubicBezTo>
                <a:cubicBezTo>
                  <a:pt x="154697" y="2793922"/>
                  <a:pt x="128803" y="2804648"/>
                  <a:pt x="101803" y="2804648"/>
                </a:cubicBezTo>
                <a:lnTo>
                  <a:pt x="101803" y="2804648"/>
                </a:lnTo>
                <a:cubicBezTo>
                  <a:pt x="74803" y="2804648"/>
                  <a:pt x="48909" y="2793922"/>
                  <a:pt x="29817" y="2774830"/>
                </a:cubicBezTo>
                <a:cubicBezTo>
                  <a:pt x="10726" y="2755738"/>
                  <a:pt x="0" y="2729844"/>
                  <a:pt x="0" y="2702845"/>
                </a:cubicBezTo>
                <a:lnTo>
                  <a:pt x="0" y="101803"/>
                </a:lnTo>
                <a:cubicBezTo>
                  <a:pt x="0" y="74803"/>
                  <a:pt x="10726" y="48909"/>
                  <a:pt x="29817" y="29817"/>
                </a:cubicBezTo>
                <a:cubicBezTo>
                  <a:pt x="48909" y="10726"/>
                  <a:pt x="74803" y="0"/>
                  <a:pt x="101803" y="0"/>
                </a:cubicBezTo>
                <a:close/>
              </a:path>
            </a:pathLst>
          </a:custGeom>
          <a:gradFill rotWithShape="1">
            <a:gsLst>
              <a:gs pos="0">
                <a:srgbClr val="95B4E1">
                  <a:alpha val="100000"/>
                </a:srgbClr>
              </a:gs>
              <a:gs pos="100000">
                <a:srgbClr val="144DA0">
                  <a:alpha val="100000"/>
                </a:srgbClr>
              </a:gs>
            </a:gsLst>
            <a:lin ang="5400000"/>
          </a:gradFill>
        </p:spPr>
        <p:txBody>
          <a:bodyPr/>
          <a:lstStyle/>
          <a:p>
            <a:endParaRPr lang="ja-JP" altLang="en-US"/>
          </a:p>
        </p:txBody>
      </p:sp>
      <p:sp>
        <p:nvSpPr>
          <p:cNvPr id="11" name="サブタイトル 2">
            <a:extLst>
              <a:ext uri="{FF2B5EF4-FFF2-40B4-BE49-F238E27FC236}">
                <a16:creationId xmlns:a16="http://schemas.microsoft.com/office/drawing/2014/main" id="{EEE79284-A921-9588-B75E-FECE1F96C6F0}"/>
              </a:ext>
            </a:extLst>
          </p:cNvPr>
          <p:cNvSpPr txBox="1">
            <a:spLocks/>
          </p:cNvSpPr>
          <p:nvPr/>
        </p:nvSpPr>
        <p:spPr>
          <a:xfrm>
            <a:off x="324042" y="279927"/>
            <a:ext cx="10655929" cy="720000"/>
          </a:xfrm>
          <a:prstGeom prst="rect">
            <a:avLst/>
          </a:prstGeom>
          <a:ln>
            <a:noFill/>
          </a:ln>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ts val="2500"/>
              </a:lnSpc>
              <a:buNone/>
            </a:pPr>
            <a:r>
              <a:rPr lang="ja-JP" altLang="en-US" sz="3200" b="1" spc="-300" dirty="0">
                <a:gradFill>
                  <a:gsLst>
                    <a:gs pos="0">
                      <a:srgbClr val="144DA0">
                        <a:shade val="30000"/>
                        <a:satMod val="115000"/>
                      </a:srgbClr>
                    </a:gs>
                    <a:gs pos="50000">
                      <a:srgbClr val="144DA0">
                        <a:shade val="67500"/>
                        <a:satMod val="115000"/>
                      </a:srgbClr>
                    </a:gs>
                    <a:gs pos="100000">
                      <a:srgbClr val="144DA0">
                        <a:shade val="100000"/>
                        <a:satMod val="115000"/>
                      </a:srgbClr>
                    </a:gs>
                  </a:gsLst>
                  <a:path path="circle">
                    <a:fillToRect l="50000" t="50000" r="50000" b="50000"/>
                  </a:path>
                </a:gradFill>
                <a:latin typeface="BIZ UDPゴシック" panose="020B0400000000000000" pitchFamily="50" charset="-128"/>
                <a:ea typeface="BIZ UDPゴシック" panose="020B0400000000000000" pitchFamily="50" charset="-128"/>
              </a:rPr>
              <a:t>高齢者等の生活と健康に関する調査報告</a:t>
            </a:r>
          </a:p>
        </p:txBody>
      </p:sp>
      <p:sp>
        <p:nvSpPr>
          <p:cNvPr id="17" name="楕円 16">
            <a:extLst>
              <a:ext uri="{FF2B5EF4-FFF2-40B4-BE49-F238E27FC236}">
                <a16:creationId xmlns:a16="http://schemas.microsoft.com/office/drawing/2014/main" id="{2E0E925E-53CA-2BAA-8BB9-46121AB5FB2A}"/>
              </a:ext>
            </a:extLst>
          </p:cNvPr>
          <p:cNvSpPr/>
          <p:nvPr/>
        </p:nvSpPr>
        <p:spPr>
          <a:xfrm>
            <a:off x="1218778" y="1960949"/>
            <a:ext cx="2973659" cy="3050790"/>
          </a:xfrm>
          <a:prstGeom prst="ellipse">
            <a:avLst/>
          </a:prstGeom>
          <a:solidFill>
            <a:schemeClr val="accent1"/>
          </a:solidFill>
          <a:ln>
            <a:solidFill>
              <a:schemeClr val="accent1"/>
            </a:solidFill>
          </a:ln>
          <a:effectLst>
            <a:softEdge rad="1651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テキスト ボックス 27">
            <a:extLst>
              <a:ext uri="{FF2B5EF4-FFF2-40B4-BE49-F238E27FC236}">
                <a16:creationId xmlns:a16="http://schemas.microsoft.com/office/drawing/2014/main" id="{178D7F3E-EF88-61AE-92B9-A24C58E958BB}"/>
              </a:ext>
            </a:extLst>
          </p:cNvPr>
          <p:cNvSpPr txBox="1"/>
          <p:nvPr/>
        </p:nvSpPr>
        <p:spPr>
          <a:xfrm>
            <a:off x="1200914" y="2833679"/>
            <a:ext cx="3132588" cy="1384995"/>
          </a:xfrm>
          <a:prstGeom prst="rect">
            <a:avLst/>
          </a:prstGeom>
          <a:noFill/>
        </p:spPr>
        <p:txBody>
          <a:bodyPr wrap="none" rtlCol="0">
            <a:spAutoFit/>
          </a:bodyPr>
          <a:lstStyle/>
          <a:p>
            <a:pPr algn="ctr"/>
            <a:r>
              <a:rPr kumimoji="1" lang="ja-JP" altLang="en-US" sz="2400" b="1" spc="50" dirty="0">
                <a:ln w="9525" cmpd="sng">
                  <a:solidFill>
                    <a:schemeClr val="accent1"/>
                  </a:solidFill>
                  <a:prstDash val="solid"/>
                </a:ln>
                <a:solidFill>
                  <a:srgbClr val="70AD47">
                    <a:tint val="1000"/>
                  </a:srgbClr>
                </a:solidFill>
                <a:effectLst>
                  <a:glow rad="38100">
                    <a:schemeClr val="accent1">
                      <a:alpha val="40000"/>
                    </a:schemeClr>
                  </a:glow>
                </a:effectLst>
              </a:rPr>
              <a:t>基本目標３は</a:t>
            </a:r>
            <a:endParaRPr kumimoji="1" lang="en-US" altLang="ja-JP" sz="2400" b="1" spc="50" dirty="0">
              <a:ln w="9525" cmpd="sng">
                <a:solidFill>
                  <a:schemeClr val="accent1"/>
                </a:solidFill>
                <a:prstDash val="solid"/>
              </a:ln>
              <a:solidFill>
                <a:srgbClr val="70AD47">
                  <a:tint val="1000"/>
                </a:srgbClr>
              </a:solidFill>
              <a:effectLst>
                <a:glow rad="38100">
                  <a:schemeClr val="accent1">
                    <a:alpha val="40000"/>
                  </a:schemeClr>
                </a:glow>
              </a:effectLst>
            </a:endParaRPr>
          </a:p>
          <a:p>
            <a:pPr algn="ctr"/>
            <a:r>
              <a:rPr kumimoji="1" lang="ja-JP" altLang="en-US" sz="3600" b="1" spc="50" dirty="0">
                <a:ln w="9525" cmpd="sng">
                  <a:solidFill>
                    <a:schemeClr val="accent1"/>
                  </a:solidFill>
                  <a:prstDash val="solid"/>
                </a:ln>
                <a:solidFill>
                  <a:srgbClr val="70AD47">
                    <a:tint val="1000"/>
                  </a:srgbClr>
                </a:solidFill>
                <a:effectLst>
                  <a:glow rad="38100">
                    <a:schemeClr val="accent1">
                      <a:alpha val="40000"/>
                    </a:schemeClr>
                  </a:glow>
                </a:effectLst>
              </a:rPr>
              <a:t>「分からない」</a:t>
            </a:r>
            <a:endParaRPr kumimoji="1" lang="en-US" altLang="ja-JP" sz="2400" b="1" spc="50" dirty="0">
              <a:ln w="9525" cmpd="sng">
                <a:solidFill>
                  <a:schemeClr val="accent1"/>
                </a:solidFill>
                <a:prstDash val="solid"/>
              </a:ln>
              <a:solidFill>
                <a:srgbClr val="70AD47">
                  <a:tint val="1000"/>
                </a:srgbClr>
              </a:solidFill>
              <a:effectLst>
                <a:glow rad="38100">
                  <a:schemeClr val="accent1">
                    <a:alpha val="40000"/>
                  </a:schemeClr>
                </a:glow>
              </a:effectLst>
            </a:endParaRPr>
          </a:p>
          <a:p>
            <a:pPr algn="ctr"/>
            <a:r>
              <a:rPr lang="ja-JP" altLang="en-US" sz="2400" b="1" spc="50" dirty="0">
                <a:ln w="9525" cmpd="sng">
                  <a:solidFill>
                    <a:schemeClr val="accent1"/>
                  </a:solidFill>
                  <a:prstDash val="solid"/>
                </a:ln>
                <a:solidFill>
                  <a:srgbClr val="70AD47">
                    <a:tint val="1000"/>
                  </a:srgbClr>
                </a:solidFill>
                <a:effectLst>
                  <a:glow rad="38100">
                    <a:schemeClr val="accent1">
                      <a:alpha val="40000"/>
                    </a:schemeClr>
                  </a:glow>
                </a:effectLst>
              </a:rPr>
              <a:t>と答えている人が多い</a:t>
            </a:r>
            <a:endParaRPr kumimoji="1" lang="en-US" altLang="ja-JP" sz="3600" b="1" spc="50" dirty="0">
              <a:ln w="9525" cmpd="sng">
                <a:solidFill>
                  <a:schemeClr val="accent1"/>
                </a:solidFill>
                <a:prstDash val="solid"/>
              </a:ln>
              <a:solidFill>
                <a:srgbClr val="70AD47">
                  <a:tint val="1000"/>
                </a:srgbClr>
              </a:solidFill>
              <a:effectLst>
                <a:glow rad="38100">
                  <a:schemeClr val="accent1">
                    <a:alpha val="40000"/>
                  </a:schemeClr>
                </a:glow>
              </a:effectLst>
            </a:endParaRPr>
          </a:p>
        </p:txBody>
      </p:sp>
      <p:pic>
        <p:nvPicPr>
          <p:cNvPr id="13" name="図 12">
            <a:extLst>
              <a:ext uri="{FF2B5EF4-FFF2-40B4-BE49-F238E27FC236}">
                <a16:creationId xmlns:a16="http://schemas.microsoft.com/office/drawing/2014/main" id="{8FA1373E-F91A-2B79-38A1-3AA20D86168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12208" y="4139946"/>
            <a:ext cx="2709997" cy="1690917"/>
          </a:xfrm>
          <a:prstGeom prst="rect">
            <a:avLst/>
          </a:prstGeom>
        </p:spPr>
      </p:pic>
      <p:graphicFrame>
        <p:nvGraphicFramePr>
          <p:cNvPr id="6" name="図表 5">
            <a:extLst>
              <a:ext uri="{FF2B5EF4-FFF2-40B4-BE49-F238E27FC236}">
                <a16:creationId xmlns:a16="http://schemas.microsoft.com/office/drawing/2014/main" id="{444623EE-679D-48E1-A73A-E2D6B83E9683}"/>
              </a:ext>
            </a:extLst>
          </p:cNvPr>
          <p:cNvGraphicFramePr/>
          <p:nvPr>
            <p:extLst>
              <p:ext uri="{D42A27DB-BD31-4B8C-83A1-F6EECF244321}">
                <p14:modId xmlns:p14="http://schemas.microsoft.com/office/powerpoint/2010/main" val="2043898508"/>
              </p:ext>
            </p:extLst>
          </p:nvPr>
        </p:nvGraphicFramePr>
        <p:xfrm>
          <a:off x="4750593" y="1919973"/>
          <a:ext cx="6709308" cy="395203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2" name="平行四辺形 11">
            <a:extLst>
              <a:ext uri="{FF2B5EF4-FFF2-40B4-BE49-F238E27FC236}">
                <a16:creationId xmlns:a16="http://schemas.microsoft.com/office/drawing/2014/main" id="{61202E96-8522-8B44-BA77-D077B3B03766}"/>
              </a:ext>
            </a:extLst>
          </p:cNvPr>
          <p:cNvSpPr/>
          <p:nvPr/>
        </p:nvSpPr>
        <p:spPr>
          <a:xfrm rot="10800000">
            <a:off x="6454360" y="5161271"/>
            <a:ext cx="3240000" cy="98489"/>
          </a:xfrm>
          <a:prstGeom prst="parallelogram">
            <a:avLst/>
          </a:prstGeom>
          <a:solidFill>
            <a:srgbClr val="FF93AD">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平行四辺形 13">
            <a:extLst>
              <a:ext uri="{FF2B5EF4-FFF2-40B4-BE49-F238E27FC236}">
                <a16:creationId xmlns:a16="http://schemas.microsoft.com/office/drawing/2014/main" id="{3FA78394-3BE3-9C10-C21E-7D2448BC10A3}"/>
              </a:ext>
            </a:extLst>
          </p:cNvPr>
          <p:cNvSpPr/>
          <p:nvPr/>
        </p:nvSpPr>
        <p:spPr>
          <a:xfrm rot="10800000">
            <a:off x="5827836" y="5744643"/>
            <a:ext cx="4320000" cy="98489"/>
          </a:xfrm>
          <a:prstGeom prst="parallelogram">
            <a:avLst/>
          </a:prstGeom>
          <a:solidFill>
            <a:srgbClr val="FF93AD">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9380122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75000">
              <a:schemeClr val="tx2"/>
            </a:gs>
            <a:gs pos="100000">
              <a:schemeClr val="tx2">
                <a:lumMod val="50000"/>
              </a:schemeClr>
            </a:gs>
            <a:gs pos="100000">
              <a:schemeClr val="tx2">
                <a:lumMod val="50000"/>
              </a:schemeClr>
            </a:gs>
          </a:gsLst>
          <a:lin ang="5400000" scaled="1"/>
        </a:gradFill>
        <a:effectLst/>
      </p:bgPr>
    </p:bg>
    <p:spTree>
      <p:nvGrpSpPr>
        <p:cNvPr id="1" name="">
          <a:extLst>
            <a:ext uri="{FF2B5EF4-FFF2-40B4-BE49-F238E27FC236}">
              <a16:creationId xmlns:a16="http://schemas.microsoft.com/office/drawing/2014/main" id="{CBE19485-D8E3-2CC3-A954-62ADA03673D4}"/>
            </a:ext>
          </a:extLst>
        </p:cNvPr>
        <p:cNvGrpSpPr/>
        <p:nvPr/>
      </p:nvGrpSpPr>
      <p:grpSpPr>
        <a:xfrm>
          <a:off x="0" y="0"/>
          <a:ext cx="0" cy="0"/>
          <a:chOff x="0" y="0"/>
          <a:chExt cx="0" cy="0"/>
        </a:xfrm>
      </p:grpSpPr>
      <p:grpSp>
        <p:nvGrpSpPr>
          <p:cNvPr id="7" name="Group 8">
            <a:extLst>
              <a:ext uri="{FF2B5EF4-FFF2-40B4-BE49-F238E27FC236}">
                <a16:creationId xmlns:a16="http://schemas.microsoft.com/office/drawing/2014/main" id="{61CD4CA8-6E6A-758C-1761-0D66341580C4}"/>
              </a:ext>
            </a:extLst>
          </p:cNvPr>
          <p:cNvGrpSpPr/>
          <p:nvPr/>
        </p:nvGrpSpPr>
        <p:grpSpPr>
          <a:xfrm>
            <a:off x="375064" y="2074482"/>
            <a:ext cx="11236679" cy="50560"/>
            <a:chOff x="0" y="0"/>
            <a:chExt cx="4274726" cy="20069"/>
          </a:xfrm>
          <a:solidFill>
            <a:schemeClr val="bg1"/>
          </a:solidFill>
        </p:grpSpPr>
        <p:sp>
          <p:nvSpPr>
            <p:cNvPr id="8" name="Freeform 9">
              <a:extLst>
                <a:ext uri="{FF2B5EF4-FFF2-40B4-BE49-F238E27FC236}">
                  <a16:creationId xmlns:a16="http://schemas.microsoft.com/office/drawing/2014/main" id="{32439648-FD78-AB29-3569-01CDF0BB2AAA}"/>
                </a:ext>
              </a:extLst>
            </p:cNvPr>
            <p:cNvSpPr/>
            <p:nvPr/>
          </p:nvSpPr>
          <p:spPr>
            <a:xfrm>
              <a:off x="0" y="0"/>
              <a:ext cx="4274726" cy="20069"/>
            </a:xfrm>
            <a:custGeom>
              <a:avLst/>
              <a:gdLst/>
              <a:ahLst/>
              <a:cxnLst/>
              <a:rect l="l" t="t" r="r" b="b"/>
              <a:pathLst>
                <a:path w="4274726" h="20069">
                  <a:moveTo>
                    <a:pt x="10035" y="0"/>
                  </a:moveTo>
                  <a:lnTo>
                    <a:pt x="4264691" y="0"/>
                  </a:lnTo>
                  <a:cubicBezTo>
                    <a:pt x="4267353" y="0"/>
                    <a:pt x="4269905" y="1057"/>
                    <a:pt x="4271787" y="2939"/>
                  </a:cubicBezTo>
                  <a:cubicBezTo>
                    <a:pt x="4273669" y="4821"/>
                    <a:pt x="4274726" y="7373"/>
                    <a:pt x="4274726" y="10035"/>
                  </a:cubicBezTo>
                  <a:lnTo>
                    <a:pt x="4274726" y="10035"/>
                  </a:lnTo>
                  <a:cubicBezTo>
                    <a:pt x="4274726" y="12696"/>
                    <a:pt x="4273669" y="15248"/>
                    <a:pt x="4271787" y="17130"/>
                  </a:cubicBezTo>
                  <a:cubicBezTo>
                    <a:pt x="4269905" y="19012"/>
                    <a:pt x="4267353" y="20069"/>
                    <a:pt x="4264691" y="20069"/>
                  </a:cubicBezTo>
                  <a:lnTo>
                    <a:pt x="10035" y="20069"/>
                  </a:lnTo>
                  <a:cubicBezTo>
                    <a:pt x="7373" y="20069"/>
                    <a:pt x="4821" y="19012"/>
                    <a:pt x="2939" y="17130"/>
                  </a:cubicBezTo>
                  <a:cubicBezTo>
                    <a:pt x="1057" y="15248"/>
                    <a:pt x="0" y="12696"/>
                    <a:pt x="0" y="10035"/>
                  </a:cubicBezTo>
                  <a:lnTo>
                    <a:pt x="0" y="10035"/>
                  </a:lnTo>
                  <a:cubicBezTo>
                    <a:pt x="0" y="7373"/>
                    <a:pt x="1057" y="4821"/>
                    <a:pt x="2939" y="2939"/>
                  </a:cubicBezTo>
                  <a:cubicBezTo>
                    <a:pt x="4821" y="1057"/>
                    <a:pt x="7373" y="0"/>
                    <a:pt x="10035" y="0"/>
                  </a:cubicBezTo>
                  <a:close/>
                </a:path>
              </a:pathLst>
            </a:custGeom>
            <a:gr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11" name="TextBox 10">
              <a:extLst>
                <a:ext uri="{FF2B5EF4-FFF2-40B4-BE49-F238E27FC236}">
                  <a16:creationId xmlns:a16="http://schemas.microsoft.com/office/drawing/2014/main" id="{B7099DA9-9C32-027A-C2D3-DF554E842F6A}"/>
                </a:ext>
              </a:extLst>
            </p:cNvPr>
            <p:cNvSpPr txBox="1"/>
            <p:nvPr/>
          </p:nvSpPr>
          <p:spPr>
            <a:xfrm>
              <a:off x="0" y="-28575"/>
              <a:ext cx="4274726" cy="48644"/>
            </a:xfrm>
            <a:prstGeom prst="rect">
              <a:avLst/>
            </a:prstGeom>
            <a:grpFill/>
          </p:spPr>
          <p:txBody>
            <a:bodyPr lIns="50800" tIns="50800" rIns="50800" bIns="50800" rtlCol="0" anchor="ctr"/>
            <a:lstStyle/>
            <a:p>
              <a:pPr marL="0" marR="0" lvl="0" indent="0" algn="ctr" defTabSz="914400" rtl="0" eaLnBrk="1" fontAlgn="auto" latinLnBrk="0" hangingPunct="1">
                <a:lnSpc>
                  <a:spcPts val="2239"/>
                </a:lnSpc>
                <a:spcBef>
                  <a:spcPts val="0"/>
                </a:spcBef>
                <a:spcAft>
                  <a:spcPts val="0"/>
                </a:spcAft>
                <a:buClrTx/>
                <a:buSzTx/>
                <a:buFontTx/>
                <a:buNone/>
                <a:tabLst/>
                <a:defRPr/>
              </a:pPr>
              <a:endParaRPr kumimoji="1"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3" name="Group 8">
            <a:extLst>
              <a:ext uri="{FF2B5EF4-FFF2-40B4-BE49-F238E27FC236}">
                <a16:creationId xmlns:a16="http://schemas.microsoft.com/office/drawing/2014/main" id="{BC4AEF81-4B94-46B4-ED99-71BAD61F37EA}"/>
              </a:ext>
            </a:extLst>
          </p:cNvPr>
          <p:cNvGrpSpPr/>
          <p:nvPr/>
        </p:nvGrpSpPr>
        <p:grpSpPr>
          <a:xfrm>
            <a:off x="375064" y="4181182"/>
            <a:ext cx="11236679" cy="50560"/>
            <a:chOff x="0" y="0"/>
            <a:chExt cx="4274726" cy="20069"/>
          </a:xfrm>
          <a:solidFill>
            <a:schemeClr val="bg1"/>
          </a:solidFill>
        </p:grpSpPr>
        <p:sp>
          <p:nvSpPr>
            <p:cNvPr id="15" name="Freeform 9">
              <a:extLst>
                <a:ext uri="{FF2B5EF4-FFF2-40B4-BE49-F238E27FC236}">
                  <a16:creationId xmlns:a16="http://schemas.microsoft.com/office/drawing/2014/main" id="{123199F6-7FBC-63E3-4C50-74B7F9483939}"/>
                </a:ext>
              </a:extLst>
            </p:cNvPr>
            <p:cNvSpPr/>
            <p:nvPr/>
          </p:nvSpPr>
          <p:spPr>
            <a:xfrm>
              <a:off x="0" y="0"/>
              <a:ext cx="4274726" cy="20069"/>
            </a:xfrm>
            <a:custGeom>
              <a:avLst/>
              <a:gdLst/>
              <a:ahLst/>
              <a:cxnLst/>
              <a:rect l="l" t="t" r="r" b="b"/>
              <a:pathLst>
                <a:path w="4274726" h="20069">
                  <a:moveTo>
                    <a:pt x="10035" y="0"/>
                  </a:moveTo>
                  <a:lnTo>
                    <a:pt x="4264691" y="0"/>
                  </a:lnTo>
                  <a:cubicBezTo>
                    <a:pt x="4267353" y="0"/>
                    <a:pt x="4269905" y="1057"/>
                    <a:pt x="4271787" y="2939"/>
                  </a:cubicBezTo>
                  <a:cubicBezTo>
                    <a:pt x="4273669" y="4821"/>
                    <a:pt x="4274726" y="7373"/>
                    <a:pt x="4274726" y="10035"/>
                  </a:cubicBezTo>
                  <a:lnTo>
                    <a:pt x="4274726" y="10035"/>
                  </a:lnTo>
                  <a:cubicBezTo>
                    <a:pt x="4274726" y="12696"/>
                    <a:pt x="4273669" y="15248"/>
                    <a:pt x="4271787" y="17130"/>
                  </a:cubicBezTo>
                  <a:cubicBezTo>
                    <a:pt x="4269905" y="19012"/>
                    <a:pt x="4267353" y="20069"/>
                    <a:pt x="4264691" y="20069"/>
                  </a:cubicBezTo>
                  <a:lnTo>
                    <a:pt x="10035" y="20069"/>
                  </a:lnTo>
                  <a:cubicBezTo>
                    <a:pt x="7373" y="20069"/>
                    <a:pt x="4821" y="19012"/>
                    <a:pt x="2939" y="17130"/>
                  </a:cubicBezTo>
                  <a:cubicBezTo>
                    <a:pt x="1057" y="15248"/>
                    <a:pt x="0" y="12696"/>
                    <a:pt x="0" y="10035"/>
                  </a:cubicBezTo>
                  <a:lnTo>
                    <a:pt x="0" y="10035"/>
                  </a:lnTo>
                  <a:cubicBezTo>
                    <a:pt x="0" y="7373"/>
                    <a:pt x="1057" y="4821"/>
                    <a:pt x="2939" y="2939"/>
                  </a:cubicBezTo>
                  <a:cubicBezTo>
                    <a:pt x="4821" y="1057"/>
                    <a:pt x="7373" y="0"/>
                    <a:pt x="10035" y="0"/>
                  </a:cubicBezTo>
                  <a:close/>
                </a:path>
              </a:pathLst>
            </a:custGeom>
            <a:gr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16" name="TextBox 10">
              <a:extLst>
                <a:ext uri="{FF2B5EF4-FFF2-40B4-BE49-F238E27FC236}">
                  <a16:creationId xmlns:a16="http://schemas.microsoft.com/office/drawing/2014/main" id="{592566BF-D704-DAE1-9432-0385D9B3CE85}"/>
                </a:ext>
              </a:extLst>
            </p:cNvPr>
            <p:cNvSpPr txBox="1"/>
            <p:nvPr/>
          </p:nvSpPr>
          <p:spPr>
            <a:xfrm>
              <a:off x="0" y="-28575"/>
              <a:ext cx="4274726" cy="48644"/>
            </a:xfrm>
            <a:prstGeom prst="rect">
              <a:avLst/>
            </a:prstGeom>
            <a:grpFill/>
          </p:spPr>
          <p:txBody>
            <a:bodyPr lIns="50800" tIns="50800" rIns="50800" bIns="50800" rtlCol="0" anchor="ctr"/>
            <a:lstStyle/>
            <a:p>
              <a:pPr marL="0" marR="0" lvl="0" indent="0" algn="ctr" defTabSz="914400" rtl="0" eaLnBrk="1" fontAlgn="auto" latinLnBrk="0" hangingPunct="1">
                <a:lnSpc>
                  <a:spcPts val="2239"/>
                </a:lnSpc>
                <a:spcBef>
                  <a:spcPts val="0"/>
                </a:spcBef>
                <a:spcAft>
                  <a:spcPts val="0"/>
                </a:spcAft>
                <a:buClrTx/>
                <a:buSzTx/>
                <a:buFontTx/>
                <a:buNone/>
                <a:tabLst/>
                <a:defRPr/>
              </a:pPr>
              <a:endParaRPr kumimoji="1"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2" name="テキスト ボックス 21">
            <a:extLst>
              <a:ext uri="{FF2B5EF4-FFF2-40B4-BE49-F238E27FC236}">
                <a16:creationId xmlns:a16="http://schemas.microsoft.com/office/drawing/2014/main" id="{3D47BFE9-6F97-3089-2EF4-C9BC7FC1B70C}"/>
              </a:ext>
            </a:extLst>
          </p:cNvPr>
          <p:cNvSpPr txBox="1"/>
          <p:nvPr/>
        </p:nvSpPr>
        <p:spPr>
          <a:xfrm>
            <a:off x="724684" y="2858017"/>
            <a:ext cx="10282517" cy="746358"/>
          </a:xfrm>
          <a:prstGeom prst="rect">
            <a:avLst/>
          </a:prstGeom>
          <a:noFill/>
        </p:spPr>
        <p:txBody>
          <a:bodyPr wrap="square">
            <a:spAutoFit/>
          </a:bodyPr>
          <a:lstStyle/>
          <a:p>
            <a:pPr marL="0" marR="0" lvl="0" indent="0" algn="ctr" defTabSz="914400" rtl="0" eaLnBrk="1" fontAlgn="auto" latinLnBrk="0" hangingPunct="1">
              <a:lnSpc>
                <a:spcPts val="5123"/>
              </a:lnSpc>
              <a:spcBef>
                <a:spcPct val="0"/>
              </a:spcBef>
              <a:spcAft>
                <a:spcPts val="0"/>
              </a:spcAft>
              <a:buClrTx/>
              <a:buSzTx/>
              <a:buFontTx/>
              <a:buNone/>
              <a:tabLst/>
              <a:defRPr/>
            </a:pPr>
            <a:r>
              <a:rPr kumimoji="1" lang="ja-JP" altLang="en-US" sz="5400" b="1" i="0" u="none" strike="noStrike" kern="1200" cap="none" spc="64"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Source Han Sans JP Medium"/>
                <a:sym typeface="Source Han Sans JP Medium"/>
              </a:rPr>
              <a:t>　開　会</a:t>
            </a:r>
          </a:p>
        </p:txBody>
      </p:sp>
    </p:spTree>
    <p:extLst>
      <p:ext uri="{BB962C8B-B14F-4D97-AF65-F5344CB8AC3E}">
        <p14:creationId xmlns:p14="http://schemas.microsoft.com/office/powerpoint/2010/main" val="2276911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59BD2F-0333-C7CA-107B-45344AB4007B}"/>
            </a:ext>
          </a:extLst>
        </p:cNvPr>
        <p:cNvGrpSpPr/>
        <p:nvPr/>
      </p:nvGrpSpPr>
      <p:grpSpPr>
        <a:xfrm>
          <a:off x="0" y="0"/>
          <a:ext cx="0" cy="0"/>
          <a:chOff x="0" y="0"/>
          <a:chExt cx="0" cy="0"/>
        </a:xfrm>
      </p:grpSpPr>
      <p:sp>
        <p:nvSpPr>
          <p:cNvPr id="2" name="正方形/長方形 1">
            <a:extLst>
              <a:ext uri="{FF2B5EF4-FFF2-40B4-BE49-F238E27FC236}">
                <a16:creationId xmlns:a16="http://schemas.microsoft.com/office/drawing/2014/main" id="{E7C79E08-07CA-C240-08C6-B368A944B075}"/>
              </a:ext>
            </a:extLst>
          </p:cNvPr>
          <p:cNvSpPr/>
          <p:nvPr/>
        </p:nvSpPr>
        <p:spPr>
          <a:xfrm>
            <a:off x="510892" y="1303997"/>
            <a:ext cx="5109091" cy="461665"/>
          </a:xfrm>
          <a:prstGeom prst="rect">
            <a:avLst/>
          </a:prstGeom>
          <a:noFill/>
        </p:spPr>
        <p:txBody>
          <a:bodyPr wrap="none" lIns="91440" tIns="45720" rIns="91440" bIns="45720">
            <a:spAutoFit/>
          </a:bodyPr>
          <a:lstStyle/>
          <a:p>
            <a:r>
              <a:rPr lang="ja-JP" altLang="en-US" sz="2400" b="1" u="sng" dirty="0">
                <a:ln w="0"/>
                <a:solidFill>
                  <a:srgbClr val="144DA0"/>
                </a:solidFill>
                <a:latin typeface="BIZ UDゴシック" panose="020B0400000000000000" pitchFamily="49" charset="-128"/>
                <a:ea typeface="BIZ UDゴシック" panose="020B0400000000000000" pitchFamily="49" charset="-128"/>
                <a:cs typeface="Flatory Sans SemiCondensed Bold" panose="020B0600070205080204" charset="-34"/>
              </a:rPr>
              <a:t>望まれている高齢者保健福祉施策は</a:t>
            </a:r>
            <a:endParaRPr lang="en-US" altLang="ja-JP" sz="2400" b="1" u="sng" dirty="0">
              <a:ln w="0"/>
              <a:solidFill>
                <a:srgbClr val="144DA0"/>
              </a:solidFill>
              <a:latin typeface="BIZ UDゴシック" panose="020B0400000000000000" pitchFamily="49" charset="-128"/>
              <a:ea typeface="BIZ UDゴシック" panose="020B0400000000000000" pitchFamily="49" charset="-128"/>
              <a:cs typeface="Flatory Sans SemiCondensed Bold" panose="020B0600070205080204" charset="-34"/>
            </a:endParaRPr>
          </a:p>
        </p:txBody>
      </p:sp>
      <p:grpSp>
        <p:nvGrpSpPr>
          <p:cNvPr id="7" name="Group 8">
            <a:extLst>
              <a:ext uri="{FF2B5EF4-FFF2-40B4-BE49-F238E27FC236}">
                <a16:creationId xmlns:a16="http://schemas.microsoft.com/office/drawing/2014/main" id="{5163BB01-3892-5F0A-8874-DB758886F64F}"/>
              </a:ext>
            </a:extLst>
          </p:cNvPr>
          <p:cNvGrpSpPr/>
          <p:nvPr/>
        </p:nvGrpSpPr>
        <p:grpSpPr>
          <a:xfrm>
            <a:off x="355573" y="1099126"/>
            <a:ext cx="11236679" cy="50560"/>
            <a:chOff x="0" y="0"/>
            <a:chExt cx="4274726" cy="20069"/>
          </a:xfrm>
        </p:grpSpPr>
        <p:sp>
          <p:nvSpPr>
            <p:cNvPr id="9" name="Freeform 9">
              <a:extLst>
                <a:ext uri="{FF2B5EF4-FFF2-40B4-BE49-F238E27FC236}">
                  <a16:creationId xmlns:a16="http://schemas.microsoft.com/office/drawing/2014/main" id="{48A0CD20-11C6-409F-FF14-7254CDCDFFF7}"/>
                </a:ext>
              </a:extLst>
            </p:cNvPr>
            <p:cNvSpPr/>
            <p:nvPr/>
          </p:nvSpPr>
          <p:spPr>
            <a:xfrm>
              <a:off x="0" y="0"/>
              <a:ext cx="4274726" cy="20069"/>
            </a:xfrm>
            <a:custGeom>
              <a:avLst/>
              <a:gdLst/>
              <a:ahLst/>
              <a:cxnLst/>
              <a:rect l="l" t="t" r="r" b="b"/>
              <a:pathLst>
                <a:path w="4274726" h="20069">
                  <a:moveTo>
                    <a:pt x="10035" y="0"/>
                  </a:moveTo>
                  <a:lnTo>
                    <a:pt x="4264691" y="0"/>
                  </a:lnTo>
                  <a:cubicBezTo>
                    <a:pt x="4267353" y="0"/>
                    <a:pt x="4269905" y="1057"/>
                    <a:pt x="4271787" y="2939"/>
                  </a:cubicBezTo>
                  <a:cubicBezTo>
                    <a:pt x="4273669" y="4821"/>
                    <a:pt x="4274726" y="7373"/>
                    <a:pt x="4274726" y="10035"/>
                  </a:cubicBezTo>
                  <a:lnTo>
                    <a:pt x="4274726" y="10035"/>
                  </a:lnTo>
                  <a:cubicBezTo>
                    <a:pt x="4274726" y="12696"/>
                    <a:pt x="4273669" y="15248"/>
                    <a:pt x="4271787" y="17130"/>
                  </a:cubicBezTo>
                  <a:cubicBezTo>
                    <a:pt x="4269905" y="19012"/>
                    <a:pt x="4267353" y="20069"/>
                    <a:pt x="4264691" y="20069"/>
                  </a:cubicBezTo>
                  <a:lnTo>
                    <a:pt x="10035" y="20069"/>
                  </a:lnTo>
                  <a:cubicBezTo>
                    <a:pt x="7373" y="20069"/>
                    <a:pt x="4821" y="19012"/>
                    <a:pt x="2939" y="17130"/>
                  </a:cubicBezTo>
                  <a:cubicBezTo>
                    <a:pt x="1057" y="15248"/>
                    <a:pt x="0" y="12696"/>
                    <a:pt x="0" y="10035"/>
                  </a:cubicBezTo>
                  <a:lnTo>
                    <a:pt x="0" y="10035"/>
                  </a:lnTo>
                  <a:cubicBezTo>
                    <a:pt x="0" y="7373"/>
                    <a:pt x="1057" y="4821"/>
                    <a:pt x="2939" y="2939"/>
                  </a:cubicBezTo>
                  <a:cubicBezTo>
                    <a:pt x="4821" y="1057"/>
                    <a:pt x="7373" y="0"/>
                    <a:pt x="10035" y="0"/>
                  </a:cubicBezTo>
                  <a:close/>
                </a:path>
              </a:pathLst>
            </a:custGeom>
            <a:solidFill>
              <a:srgbClr val="144DA0"/>
            </a:solidFill>
          </p:spPr>
          <p:txBody>
            <a:bodyPr/>
            <a:lstStyle/>
            <a:p>
              <a:endParaRPr lang="ja-JP" altLang="en-US"/>
            </a:p>
          </p:txBody>
        </p:sp>
        <p:sp>
          <p:nvSpPr>
            <p:cNvPr id="10" name="TextBox 10">
              <a:extLst>
                <a:ext uri="{FF2B5EF4-FFF2-40B4-BE49-F238E27FC236}">
                  <a16:creationId xmlns:a16="http://schemas.microsoft.com/office/drawing/2014/main" id="{F25B2E30-9415-E460-9B40-B6834D8DFA4A}"/>
                </a:ext>
              </a:extLst>
            </p:cNvPr>
            <p:cNvSpPr txBox="1"/>
            <p:nvPr/>
          </p:nvSpPr>
          <p:spPr>
            <a:xfrm>
              <a:off x="0" y="-28575"/>
              <a:ext cx="4274726" cy="48644"/>
            </a:xfrm>
            <a:prstGeom prst="rect">
              <a:avLst/>
            </a:prstGeom>
          </p:spPr>
          <p:txBody>
            <a:bodyPr lIns="50800" tIns="50800" rIns="50800" bIns="50800" rtlCol="0" anchor="ctr"/>
            <a:lstStyle/>
            <a:p>
              <a:pPr algn="ctr">
                <a:lnSpc>
                  <a:spcPts val="2239"/>
                </a:lnSpc>
              </a:pPr>
              <a:endParaRPr/>
            </a:p>
          </p:txBody>
        </p:sp>
      </p:grpSp>
      <p:grpSp>
        <p:nvGrpSpPr>
          <p:cNvPr id="15" name="Group 2">
            <a:extLst>
              <a:ext uri="{FF2B5EF4-FFF2-40B4-BE49-F238E27FC236}">
                <a16:creationId xmlns:a16="http://schemas.microsoft.com/office/drawing/2014/main" id="{F0B14E09-1FE4-489C-9673-60D4DFE1E5A7}"/>
              </a:ext>
            </a:extLst>
          </p:cNvPr>
          <p:cNvGrpSpPr/>
          <p:nvPr/>
        </p:nvGrpSpPr>
        <p:grpSpPr>
          <a:xfrm>
            <a:off x="11947826" y="-189000"/>
            <a:ext cx="612000" cy="7236000"/>
            <a:chOff x="0" y="0"/>
            <a:chExt cx="203606" cy="2804648"/>
          </a:xfrm>
        </p:grpSpPr>
        <p:sp>
          <p:nvSpPr>
            <p:cNvPr id="16" name="Freeform 3">
              <a:extLst>
                <a:ext uri="{FF2B5EF4-FFF2-40B4-BE49-F238E27FC236}">
                  <a16:creationId xmlns:a16="http://schemas.microsoft.com/office/drawing/2014/main" id="{E9485B9D-0E55-36B7-7B82-994B1879AA3F}"/>
                </a:ext>
              </a:extLst>
            </p:cNvPr>
            <p:cNvSpPr/>
            <p:nvPr/>
          </p:nvSpPr>
          <p:spPr>
            <a:xfrm>
              <a:off x="0" y="0"/>
              <a:ext cx="203606" cy="2804648"/>
            </a:xfrm>
            <a:custGeom>
              <a:avLst/>
              <a:gdLst/>
              <a:ahLst/>
              <a:cxnLst/>
              <a:rect l="l" t="t" r="r" b="b"/>
              <a:pathLst>
                <a:path w="203606" h="2804648">
                  <a:moveTo>
                    <a:pt x="101803" y="0"/>
                  </a:moveTo>
                  <a:lnTo>
                    <a:pt x="101803" y="0"/>
                  </a:lnTo>
                  <a:cubicBezTo>
                    <a:pt x="158028" y="0"/>
                    <a:pt x="203606" y="45579"/>
                    <a:pt x="203606" y="101803"/>
                  </a:cubicBezTo>
                  <a:lnTo>
                    <a:pt x="203606" y="2702845"/>
                  </a:lnTo>
                  <a:cubicBezTo>
                    <a:pt x="203606" y="2729844"/>
                    <a:pt x="192881" y="2755738"/>
                    <a:pt x="173789" y="2774830"/>
                  </a:cubicBezTo>
                  <a:cubicBezTo>
                    <a:pt x="154697" y="2793922"/>
                    <a:pt x="128803" y="2804648"/>
                    <a:pt x="101803" y="2804648"/>
                  </a:cubicBezTo>
                  <a:lnTo>
                    <a:pt x="101803" y="2804648"/>
                  </a:lnTo>
                  <a:cubicBezTo>
                    <a:pt x="74803" y="2804648"/>
                    <a:pt x="48909" y="2793922"/>
                    <a:pt x="29817" y="2774830"/>
                  </a:cubicBezTo>
                  <a:cubicBezTo>
                    <a:pt x="10726" y="2755738"/>
                    <a:pt x="0" y="2729844"/>
                    <a:pt x="0" y="2702845"/>
                  </a:cubicBezTo>
                  <a:lnTo>
                    <a:pt x="0" y="101803"/>
                  </a:lnTo>
                  <a:cubicBezTo>
                    <a:pt x="0" y="74803"/>
                    <a:pt x="10726" y="48909"/>
                    <a:pt x="29817" y="29817"/>
                  </a:cubicBezTo>
                  <a:cubicBezTo>
                    <a:pt x="48909" y="10726"/>
                    <a:pt x="74803" y="0"/>
                    <a:pt x="101803" y="0"/>
                  </a:cubicBezTo>
                  <a:close/>
                </a:path>
              </a:pathLst>
            </a:custGeom>
            <a:gradFill rotWithShape="1">
              <a:gsLst>
                <a:gs pos="0">
                  <a:srgbClr val="95B4E1">
                    <a:alpha val="100000"/>
                  </a:srgbClr>
                </a:gs>
                <a:gs pos="100000">
                  <a:srgbClr val="144DA0">
                    <a:alpha val="100000"/>
                  </a:srgbClr>
                </a:gs>
              </a:gsLst>
              <a:lin ang="5400000"/>
            </a:gradFill>
          </p:spPr>
          <p:txBody>
            <a:bodyPr/>
            <a:lstStyle/>
            <a:p>
              <a:endParaRPr lang="ja-JP" altLang="en-US"/>
            </a:p>
          </p:txBody>
        </p:sp>
        <p:sp>
          <p:nvSpPr>
            <p:cNvPr id="18" name="TextBox 4">
              <a:extLst>
                <a:ext uri="{FF2B5EF4-FFF2-40B4-BE49-F238E27FC236}">
                  <a16:creationId xmlns:a16="http://schemas.microsoft.com/office/drawing/2014/main" id="{0F5415B6-5BB0-3F1C-A43C-E76B341C4667}"/>
                </a:ext>
              </a:extLst>
            </p:cNvPr>
            <p:cNvSpPr txBox="1"/>
            <p:nvPr/>
          </p:nvSpPr>
          <p:spPr>
            <a:xfrm>
              <a:off x="0" y="-28575"/>
              <a:ext cx="203606" cy="2833223"/>
            </a:xfrm>
            <a:prstGeom prst="rect">
              <a:avLst/>
            </a:prstGeom>
          </p:spPr>
          <p:txBody>
            <a:bodyPr lIns="50800" tIns="50800" rIns="50800" bIns="50800" rtlCol="0" anchor="ctr"/>
            <a:lstStyle/>
            <a:p>
              <a:pPr algn="ctr">
                <a:lnSpc>
                  <a:spcPts val="2239"/>
                </a:lnSpc>
              </a:pPr>
              <a:endParaRPr/>
            </a:p>
          </p:txBody>
        </p:sp>
      </p:grpSp>
      <p:sp>
        <p:nvSpPr>
          <p:cNvPr id="20" name="スライド番号プレースホルダー 2">
            <a:extLst>
              <a:ext uri="{FF2B5EF4-FFF2-40B4-BE49-F238E27FC236}">
                <a16:creationId xmlns:a16="http://schemas.microsoft.com/office/drawing/2014/main" id="{8E8E5EAD-5EE2-C255-A8F7-7BE962726492}"/>
              </a:ext>
            </a:extLst>
          </p:cNvPr>
          <p:cNvSpPr txBox="1">
            <a:spLocks/>
          </p:cNvSpPr>
          <p:nvPr/>
        </p:nvSpPr>
        <p:spPr>
          <a:xfrm>
            <a:off x="11058318" y="6235531"/>
            <a:ext cx="7560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fld id="{F664AAB1-4DB8-4BE3-94AB-6C36B07158C8}" type="slidenum">
              <a:rPr lang="ja-JP" altLang="en-US" sz="2400" smtClean="0">
                <a:solidFill>
                  <a:schemeClr val="tx1"/>
                </a:solidFill>
                <a:latin typeface="Arial Black" panose="020B0A04020102020204" pitchFamily="34" charset="0"/>
              </a:rPr>
              <a:pPr algn="ctr"/>
              <a:t>30</a:t>
            </a:fld>
            <a:endParaRPr lang="ja-JP" altLang="en-US" sz="2400" dirty="0">
              <a:solidFill>
                <a:schemeClr val="tx1"/>
              </a:solidFill>
              <a:latin typeface="Arial Black" panose="020B0A04020102020204" pitchFamily="34" charset="0"/>
            </a:endParaRPr>
          </a:p>
        </p:txBody>
      </p:sp>
      <p:grpSp>
        <p:nvGrpSpPr>
          <p:cNvPr id="21" name="Group 15">
            <a:extLst>
              <a:ext uri="{FF2B5EF4-FFF2-40B4-BE49-F238E27FC236}">
                <a16:creationId xmlns:a16="http://schemas.microsoft.com/office/drawing/2014/main" id="{0FD4AF31-BB95-C822-9ADC-1CB73BE99E1A}"/>
              </a:ext>
            </a:extLst>
          </p:cNvPr>
          <p:cNvGrpSpPr/>
          <p:nvPr/>
        </p:nvGrpSpPr>
        <p:grpSpPr>
          <a:xfrm>
            <a:off x="375065" y="6432608"/>
            <a:ext cx="10769156" cy="50560"/>
            <a:chOff x="0" y="0"/>
            <a:chExt cx="4274726" cy="20069"/>
          </a:xfrm>
        </p:grpSpPr>
        <p:sp>
          <p:nvSpPr>
            <p:cNvPr id="22" name="Freeform 16">
              <a:extLst>
                <a:ext uri="{FF2B5EF4-FFF2-40B4-BE49-F238E27FC236}">
                  <a16:creationId xmlns:a16="http://schemas.microsoft.com/office/drawing/2014/main" id="{A7E276E7-2563-F629-9B86-949EA9EB9BD4}"/>
                </a:ext>
              </a:extLst>
            </p:cNvPr>
            <p:cNvSpPr/>
            <p:nvPr/>
          </p:nvSpPr>
          <p:spPr>
            <a:xfrm>
              <a:off x="0" y="0"/>
              <a:ext cx="4274726" cy="20069"/>
            </a:xfrm>
            <a:custGeom>
              <a:avLst/>
              <a:gdLst/>
              <a:ahLst/>
              <a:cxnLst/>
              <a:rect l="l" t="t" r="r" b="b"/>
              <a:pathLst>
                <a:path w="4274726" h="20069">
                  <a:moveTo>
                    <a:pt x="10035" y="0"/>
                  </a:moveTo>
                  <a:lnTo>
                    <a:pt x="4264691" y="0"/>
                  </a:lnTo>
                  <a:cubicBezTo>
                    <a:pt x="4267353" y="0"/>
                    <a:pt x="4269905" y="1057"/>
                    <a:pt x="4271787" y="2939"/>
                  </a:cubicBezTo>
                  <a:cubicBezTo>
                    <a:pt x="4273669" y="4821"/>
                    <a:pt x="4274726" y="7373"/>
                    <a:pt x="4274726" y="10035"/>
                  </a:cubicBezTo>
                  <a:lnTo>
                    <a:pt x="4274726" y="10035"/>
                  </a:lnTo>
                  <a:cubicBezTo>
                    <a:pt x="4274726" y="12696"/>
                    <a:pt x="4273669" y="15248"/>
                    <a:pt x="4271787" y="17130"/>
                  </a:cubicBezTo>
                  <a:cubicBezTo>
                    <a:pt x="4269905" y="19012"/>
                    <a:pt x="4267353" y="20069"/>
                    <a:pt x="4264691" y="20069"/>
                  </a:cubicBezTo>
                  <a:lnTo>
                    <a:pt x="10035" y="20069"/>
                  </a:lnTo>
                  <a:cubicBezTo>
                    <a:pt x="7373" y="20069"/>
                    <a:pt x="4821" y="19012"/>
                    <a:pt x="2939" y="17130"/>
                  </a:cubicBezTo>
                  <a:cubicBezTo>
                    <a:pt x="1057" y="15248"/>
                    <a:pt x="0" y="12696"/>
                    <a:pt x="0" y="10035"/>
                  </a:cubicBezTo>
                  <a:lnTo>
                    <a:pt x="0" y="10035"/>
                  </a:lnTo>
                  <a:cubicBezTo>
                    <a:pt x="0" y="7373"/>
                    <a:pt x="1057" y="4821"/>
                    <a:pt x="2939" y="2939"/>
                  </a:cubicBezTo>
                  <a:cubicBezTo>
                    <a:pt x="4821" y="1057"/>
                    <a:pt x="7373" y="0"/>
                    <a:pt x="10035" y="0"/>
                  </a:cubicBezTo>
                  <a:close/>
                </a:path>
              </a:pathLst>
            </a:custGeom>
            <a:solidFill>
              <a:srgbClr val="03214E"/>
            </a:solidFill>
          </p:spPr>
          <p:txBody>
            <a:bodyPr/>
            <a:lstStyle/>
            <a:p>
              <a:endParaRPr lang="ja-JP" altLang="en-US"/>
            </a:p>
          </p:txBody>
        </p:sp>
        <p:sp>
          <p:nvSpPr>
            <p:cNvPr id="23" name="TextBox 17">
              <a:extLst>
                <a:ext uri="{FF2B5EF4-FFF2-40B4-BE49-F238E27FC236}">
                  <a16:creationId xmlns:a16="http://schemas.microsoft.com/office/drawing/2014/main" id="{52DF8114-8EC4-3E79-905D-237F76C75BE9}"/>
                </a:ext>
              </a:extLst>
            </p:cNvPr>
            <p:cNvSpPr txBox="1"/>
            <p:nvPr/>
          </p:nvSpPr>
          <p:spPr>
            <a:xfrm>
              <a:off x="0" y="-28575"/>
              <a:ext cx="4274726" cy="48644"/>
            </a:xfrm>
            <a:prstGeom prst="rect">
              <a:avLst/>
            </a:prstGeom>
          </p:spPr>
          <p:txBody>
            <a:bodyPr lIns="50800" tIns="50800" rIns="50800" bIns="50800" rtlCol="0" anchor="ctr"/>
            <a:lstStyle/>
            <a:p>
              <a:pPr algn="ctr">
                <a:lnSpc>
                  <a:spcPts val="2239"/>
                </a:lnSpc>
              </a:pPr>
              <a:endParaRPr/>
            </a:p>
          </p:txBody>
        </p:sp>
      </p:grpSp>
      <p:sp>
        <p:nvSpPr>
          <p:cNvPr id="3" name="Freeform 3">
            <a:extLst>
              <a:ext uri="{FF2B5EF4-FFF2-40B4-BE49-F238E27FC236}">
                <a16:creationId xmlns:a16="http://schemas.microsoft.com/office/drawing/2014/main" id="{AEA646D4-893F-AB84-E622-286132A7E778}"/>
              </a:ext>
            </a:extLst>
          </p:cNvPr>
          <p:cNvSpPr/>
          <p:nvPr/>
        </p:nvSpPr>
        <p:spPr>
          <a:xfrm>
            <a:off x="-420300" y="-189000"/>
            <a:ext cx="612000" cy="7236000"/>
          </a:xfrm>
          <a:custGeom>
            <a:avLst/>
            <a:gdLst/>
            <a:ahLst/>
            <a:cxnLst/>
            <a:rect l="l" t="t" r="r" b="b"/>
            <a:pathLst>
              <a:path w="203606" h="2804648">
                <a:moveTo>
                  <a:pt x="101803" y="0"/>
                </a:moveTo>
                <a:lnTo>
                  <a:pt x="101803" y="0"/>
                </a:lnTo>
                <a:cubicBezTo>
                  <a:pt x="158028" y="0"/>
                  <a:pt x="203606" y="45579"/>
                  <a:pt x="203606" y="101803"/>
                </a:cubicBezTo>
                <a:lnTo>
                  <a:pt x="203606" y="2702845"/>
                </a:lnTo>
                <a:cubicBezTo>
                  <a:pt x="203606" y="2729844"/>
                  <a:pt x="192881" y="2755738"/>
                  <a:pt x="173789" y="2774830"/>
                </a:cubicBezTo>
                <a:cubicBezTo>
                  <a:pt x="154697" y="2793922"/>
                  <a:pt x="128803" y="2804648"/>
                  <a:pt x="101803" y="2804648"/>
                </a:cubicBezTo>
                <a:lnTo>
                  <a:pt x="101803" y="2804648"/>
                </a:lnTo>
                <a:cubicBezTo>
                  <a:pt x="74803" y="2804648"/>
                  <a:pt x="48909" y="2793922"/>
                  <a:pt x="29817" y="2774830"/>
                </a:cubicBezTo>
                <a:cubicBezTo>
                  <a:pt x="10726" y="2755738"/>
                  <a:pt x="0" y="2729844"/>
                  <a:pt x="0" y="2702845"/>
                </a:cubicBezTo>
                <a:lnTo>
                  <a:pt x="0" y="101803"/>
                </a:lnTo>
                <a:cubicBezTo>
                  <a:pt x="0" y="74803"/>
                  <a:pt x="10726" y="48909"/>
                  <a:pt x="29817" y="29817"/>
                </a:cubicBezTo>
                <a:cubicBezTo>
                  <a:pt x="48909" y="10726"/>
                  <a:pt x="74803" y="0"/>
                  <a:pt x="101803" y="0"/>
                </a:cubicBezTo>
                <a:close/>
              </a:path>
            </a:pathLst>
          </a:custGeom>
          <a:gradFill rotWithShape="1">
            <a:gsLst>
              <a:gs pos="0">
                <a:srgbClr val="95B4E1">
                  <a:alpha val="100000"/>
                </a:srgbClr>
              </a:gs>
              <a:gs pos="100000">
                <a:srgbClr val="144DA0">
                  <a:alpha val="100000"/>
                </a:srgbClr>
              </a:gs>
            </a:gsLst>
            <a:lin ang="5400000"/>
          </a:gradFill>
        </p:spPr>
        <p:txBody>
          <a:bodyPr/>
          <a:lstStyle/>
          <a:p>
            <a:endParaRPr lang="ja-JP" altLang="en-US"/>
          </a:p>
        </p:txBody>
      </p:sp>
      <p:sp>
        <p:nvSpPr>
          <p:cNvPr id="11" name="サブタイトル 2">
            <a:extLst>
              <a:ext uri="{FF2B5EF4-FFF2-40B4-BE49-F238E27FC236}">
                <a16:creationId xmlns:a16="http://schemas.microsoft.com/office/drawing/2014/main" id="{EEE79284-A921-9588-B75E-FECE1F96C6F0}"/>
              </a:ext>
            </a:extLst>
          </p:cNvPr>
          <p:cNvSpPr txBox="1">
            <a:spLocks/>
          </p:cNvSpPr>
          <p:nvPr/>
        </p:nvSpPr>
        <p:spPr>
          <a:xfrm>
            <a:off x="324042" y="279927"/>
            <a:ext cx="10655929" cy="720000"/>
          </a:xfrm>
          <a:prstGeom prst="rect">
            <a:avLst/>
          </a:prstGeom>
          <a:ln>
            <a:noFill/>
          </a:ln>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ts val="2500"/>
              </a:lnSpc>
              <a:buNone/>
            </a:pPr>
            <a:r>
              <a:rPr lang="ja-JP" altLang="en-US" sz="3200" b="1" spc="-300" dirty="0">
                <a:gradFill>
                  <a:gsLst>
                    <a:gs pos="0">
                      <a:srgbClr val="144DA0">
                        <a:shade val="30000"/>
                        <a:satMod val="115000"/>
                      </a:srgbClr>
                    </a:gs>
                    <a:gs pos="50000">
                      <a:srgbClr val="144DA0">
                        <a:shade val="67500"/>
                        <a:satMod val="115000"/>
                      </a:srgbClr>
                    </a:gs>
                    <a:gs pos="100000">
                      <a:srgbClr val="144DA0">
                        <a:shade val="100000"/>
                        <a:satMod val="115000"/>
                      </a:srgbClr>
                    </a:gs>
                  </a:gsLst>
                  <a:path path="circle">
                    <a:fillToRect l="50000" t="50000" r="50000" b="50000"/>
                  </a:path>
                </a:gradFill>
                <a:latin typeface="BIZ UDPゴシック" panose="020B0400000000000000" pitchFamily="50" charset="-128"/>
                <a:ea typeface="BIZ UDPゴシック" panose="020B0400000000000000" pitchFamily="50" charset="-128"/>
              </a:rPr>
              <a:t>高齢者等の生活と健康に関する調査報告</a:t>
            </a:r>
          </a:p>
        </p:txBody>
      </p:sp>
      <p:graphicFrame>
        <p:nvGraphicFramePr>
          <p:cNvPr id="5" name="表 4">
            <a:extLst>
              <a:ext uri="{FF2B5EF4-FFF2-40B4-BE49-F238E27FC236}">
                <a16:creationId xmlns:a16="http://schemas.microsoft.com/office/drawing/2014/main" id="{603B5904-253E-110C-1983-2CD618798194}"/>
              </a:ext>
            </a:extLst>
          </p:cNvPr>
          <p:cNvGraphicFramePr>
            <a:graphicFrameLocks noGrp="1"/>
          </p:cNvGraphicFramePr>
          <p:nvPr>
            <p:extLst>
              <p:ext uri="{D42A27DB-BD31-4B8C-83A1-F6EECF244321}">
                <p14:modId xmlns:p14="http://schemas.microsoft.com/office/powerpoint/2010/main" val="407686720"/>
              </p:ext>
            </p:extLst>
          </p:nvPr>
        </p:nvGraphicFramePr>
        <p:xfrm>
          <a:off x="933450" y="2433593"/>
          <a:ext cx="3021509" cy="3836187"/>
        </p:xfrm>
        <a:graphic>
          <a:graphicData uri="http://schemas.openxmlformats.org/drawingml/2006/table">
            <a:tbl>
              <a:tblPr firstRow="1" bandRow="1">
                <a:tableStyleId>{9D7B26C5-4107-4FEC-AEDC-1716B250A1EF}</a:tableStyleId>
              </a:tblPr>
              <a:tblGrid>
                <a:gridCol w="790575">
                  <a:extLst>
                    <a:ext uri="{9D8B030D-6E8A-4147-A177-3AD203B41FA5}">
                      <a16:colId xmlns:a16="http://schemas.microsoft.com/office/drawing/2014/main" val="535465100"/>
                    </a:ext>
                  </a:extLst>
                </a:gridCol>
                <a:gridCol w="2230934">
                  <a:extLst>
                    <a:ext uri="{9D8B030D-6E8A-4147-A177-3AD203B41FA5}">
                      <a16:colId xmlns:a16="http://schemas.microsoft.com/office/drawing/2014/main" val="1270549718"/>
                    </a:ext>
                  </a:extLst>
                </a:gridCol>
              </a:tblGrid>
              <a:tr h="437968">
                <a:tc gridSpan="2">
                  <a:txBody>
                    <a:bodyPr/>
                    <a:lstStyle/>
                    <a:p>
                      <a:pPr algn="ctr"/>
                      <a:r>
                        <a:rPr kumimoji="1" lang="ja-JP" altLang="en-US" sz="1800" dirty="0">
                          <a:solidFill>
                            <a:schemeClr val="tx1"/>
                          </a:solidFill>
                          <a:latin typeface="BIZ UDPゴシック" panose="020B0400000000000000" pitchFamily="50" charset="-128"/>
                          <a:ea typeface="BIZ UDPゴシック" panose="020B0400000000000000" pitchFamily="50" charset="-128"/>
                        </a:rPr>
                        <a:t>自立者</a:t>
                      </a:r>
                    </a:p>
                  </a:txBody>
                  <a:tcPr>
                    <a:solidFill>
                      <a:srgbClr val="FFFFCC"/>
                    </a:solidFill>
                  </a:tcPr>
                </a:tc>
                <a:tc hMerge="1">
                  <a:txBody>
                    <a:bodyPr/>
                    <a:lstStyle/>
                    <a:p>
                      <a:endParaRPr kumimoji="1" lang="ja-JP" altLang="en-US" dirty="0"/>
                    </a:p>
                  </a:txBody>
                  <a:tcPr/>
                </a:tc>
                <a:extLst>
                  <a:ext uri="{0D108BD9-81ED-4DB2-BD59-A6C34878D82A}">
                    <a16:rowId xmlns:a16="http://schemas.microsoft.com/office/drawing/2014/main" val="2001128774"/>
                  </a:ext>
                </a:extLst>
              </a:tr>
              <a:tr h="1079921">
                <a:tc>
                  <a:txBody>
                    <a:bodyPr/>
                    <a:lstStyle/>
                    <a:p>
                      <a:r>
                        <a:rPr kumimoji="1" lang="ja-JP" altLang="en-US" sz="1800" dirty="0">
                          <a:latin typeface="BIZ UDPゴシック" panose="020B0400000000000000" pitchFamily="50" charset="-128"/>
                          <a:ea typeface="BIZ UDPゴシック" panose="020B0400000000000000" pitchFamily="50" charset="-128"/>
                        </a:rPr>
                        <a:t>１位</a:t>
                      </a:r>
                    </a:p>
                  </a:txBody>
                  <a:tcPr>
                    <a:lnB w="12700" cap="flat" cmpd="sng" algn="ctr">
                      <a:solidFill>
                        <a:schemeClr val="tx1"/>
                      </a:solidFill>
                      <a:prstDash val="solid"/>
                      <a:round/>
                      <a:headEnd type="none" w="med" len="med"/>
                      <a:tailEnd type="none" w="med" len="med"/>
                    </a:lnB>
                    <a:noFill/>
                  </a:tcPr>
                </a:tc>
                <a:tc>
                  <a:txBody>
                    <a:bodyPr/>
                    <a:lstStyle/>
                    <a:p>
                      <a:r>
                        <a:rPr kumimoji="1" lang="ja-JP" altLang="en-US" sz="1800" dirty="0">
                          <a:latin typeface="BIZ UDPゴシック" panose="020B0400000000000000" pitchFamily="50" charset="-128"/>
                          <a:ea typeface="BIZ UDPゴシック" panose="020B0400000000000000" pitchFamily="50" charset="-128"/>
                        </a:rPr>
                        <a:t>特別養護老人ホームなどの介護保険施設の整備</a:t>
                      </a:r>
                    </a:p>
                  </a:txBody>
                  <a:tcPr>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40844737"/>
                  </a:ext>
                </a:extLst>
              </a:tr>
              <a:tr h="437968">
                <a:tc>
                  <a:txBody>
                    <a:bodyPr/>
                    <a:lstStyle/>
                    <a:p>
                      <a:r>
                        <a:rPr kumimoji="1" lang="ja-JP" altLang="en-US" sz="1800" dirty="0">
                          <a:latin typeface="BIZ UDPゴシック" panose="020B0400000000000000" pitchFamily="50" charset="-128"/>
                          <a:ea typeface="BIZ UDPゴシック" panose="020B0400000000000000" pitchFamily="50" charset="-128"/>
                        </a:rPr>
                        <a:t>２位</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800" dirty="0">
                          <a:latin typeface="BIZ UDPゴシック" panose="020B0400000000000000" pitchFamily="50" charset="-128"/>
                          <a:ea typeface="BIZ UDPゴシック" panose="020B0400000000000000" pitchFamily="50" charset="-128"/>
                        </a:rPr>
                        <a:t>在宅福祉サービス</a:t>
                      </a:r>
                      <a:endParaRPr kumimoji="1" lang="en-US" altLang="ja-JP" sz="1800" dirty="0">
                        <a:latin typeface="BIZ UDPゴシック" panose="020B0400000000000000" pitchFamily="50" charset="-128"/>
                        <a:ea typeface="BIZ UDPゴシック" panose="020B0400000000000000" pitchFamily="50" charset="-128"/>
                      </a:endParaRPr>
                    </a:p>
                    <a:p>
                      <a:endParaRPr kumimoji="1" lang="en-US" altLang="ja-JP" sz="1800" dirty="0">
                        <a:latin typeface="BIZ UDPゴシック" panose="020B0400000000000000" pitchFamily="50" charset="-128"/>
                        <a:ea typeface="BIZ UDPゴシック" panose="020B0400000000000000" pitchFamily="50" charset="-128"/>
                      </a:endParaRPr>
                    </a:p>
                    <a:p>
                      <a:endParaRPr kumimoji="1" lang="ja-JP" altLang="en-US" sz="1800" dirty="0">
                        <a:latin typeface="BIZ UDPゴシック" panose="020B0400000000000000" pitchFamily="50" charset="-128"/>
                        <a:ea typeface="BIZ UDPゴシック" panose="020B0400000000000000" pitchFamily="50" charset="-128"/>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77059445"/>
                  </a:ext>
                </a:extLst>
              </a:tr>
              <a:tr h="1403898">
                <a:tc>
                  <a:txBody>
                    <a:bodyPr/>
                    <a:lstStyle/>
                    <a:p>
                      <a:r>
                        <a:rPr kumimoji="1" lang="ja-JP" altLang="en-US" sz="1800" dirty="0">
                          <a:latin typeface="BIZ UDPゴシック" panose="020B0400000000000000" pitchFamily="50" charset="-128"/>
                          <a:ea typeface="BIZ UDPゴシック" panose="020B0400000000000000" pitchFamily="50" charset="-128"/>
                        </a:rPr>
                        <a:t>３位</a:t>
                      </a:r>
                    </a:p>
                  </a:txBody>
                  <a:tcPr>
                    <a:lnT w="12700" cap="flat" cmpd="sng" algn="ctr">
                      <a:solidFill>
                        <a:schemeClr val="tx1"/>
                      </a:solidFill>
                      <a:prstDash val="solid"/>
                      <a:round/>
                      <a:headEnd type="none" w="med" len="med"/>
                      <a:tailEnd type="none" w="med" len="med"/>
                    </a:lnT>
                    <a:noFill/>
                  </a:tcPr>
                </a:tc>
                <a:tc>
                  <a:txBody>
                    <a:bodyPr/>
                    <a:lstStyle/>
                    <a:p>
                      <a:r>
                        <a:rPr kumimoji="1" lang="ja-JP" altLang="en-US" sz="1800" kern="1200" dirty="0">
                          <a:solidFill>
                            <a:schemeClr val="dk1"/>
                          </a:solidFill>
                          <a:latin typeface="BIZ UDPゴシック" panose="020B0400000000000000" pitchFamily="50" charset="-128"/>
                          <a:ea typeface="BIZ UDPゴシック" panose="020B0400000000000000" pitchFamily="50" charset="-128"/>
                        </a:rPr>
                        <a:t>地域包括支援センターなど気軽に利用できる相談窓口の整備</a:t>
                      </a:r>
                      <a:endParaRPr kumimoji="1" lang="ja-JP" altLang="en-US" sz="1800" dirty="0">
                        <a:latin typeface="BIZ UDPゴシック" panose="020B0400000000000000" pitchFamily="50" charset="-128"/>
                        <a:ea typeface="BIZ UDPゴシック" panose="020B0400000000000000" pitchFamily="50" charset="-128"/>
                      </a:endParaRPr>
                    </a:p>
                  </a:txBody>
                  <a:tcP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4203383287"/>
                  </a:ext>
                </a:extLst>
              </a:tr>
            </a:tbl>
          </a:graphicData>
        </a:graphic>
      </p:graphicFrame>
      <p:graphicFrame>
        <p:nvGraphicFramePr>
          <p:cNvPr id="13" name="表 12">
            <a:extLst>
              <a:ext uri="{FF2B5EF4-FFF2-40B4-BE49-F238E27FC236}">
                <a16:creationId xmlns:a16="http://schemas.microsoft.com/office/drawing/2014/main" id="{C1FDD438-B62C-57B2-00E7-0B4D4E2376C3}"/>
              </a:ext>
            </a:extLst>
          </p:cNvPr>
          <p:cNvGraphicFramePr>
            <a:graphicFrameLocks noGrp="1"/>
          </p:cNvGraphicFramePr>
          <p:nvPr>
            <p:extLst>
              <p:ext uri="{D42A27DB-BD31-4B8C-83A1-F6EECF244321}">
                <p14:modId xmlns:p14="http://schemas.microsoft.com/office/powerpoint/2010/main" val="596395552"/>
              </p:ext>
            </p:extLst>
          </p:nvPr>
        </p:nvGraphicFramePr>
        <p:xfrm>
          <a:off x="4308844" y="2433592"/>
          <a:ext cx="3021509" cy="3836187"/>
        </p:xfrm>
        <a:graphic>
          <a:graphicData uri="http://schemas.openxmlformats.org/drawingml/2006/table">
            <a:tbl>
              <a:tblPr firstRow="1" bandRow="1">
                <a:tableStyleId>{9D7B26C5-4107-4FEC-AEDC-1716B250A1EF}</a:tableStyleId>
              </a:tblPr>
              <a:tblGrid>
                <a:gridCol w="790575">
                  <a:extLst>
                    <a:ext uri="{9D8B030D-6E8A-4147-A177-3AD203B41FA5}">
                      <a16:colId xmlns:a16="http://schemas.microsoft.com/office/drawing/2014/main" val="535465100"/>
                    </a:ext>
                  </a:extLst>
                </a:gridCol>
                <a:gridCol w="2230934">
                  <a:extLst>
                    <a:ext uri="{9D8B030D-6E8A-4147-A177-3AD203B41FA5}">
                      <a16:colId xmlns:a16="http://schemas.microsoft.com/office/drawing/2014/main" val="1270549718"/>
                    </a:ext>
                  </a:extLst>
                </a:gridCol>
              </a:tblGrid>
              <a:tr h="437968">
                <a:tc gridSpan="2">
                  <a:txBody>
                    <a:bodyPr/>
                    <a:lstStyle/>
                    <a:p>
                      <a:pPr algn="ctr"/>
                      <a:r>
                        <a:rPr kumimoji="1" lang="ja-JP" altLang="en-US" sz="1800" dirty="0">
                          <a:solidFill>
                            <a:schemeClr val="tx1"/>
                          </a:solidFill>
                          <a:latin typeface="BIZ UDPゴシック" panose="020B0400000000000000" pitchFamily="50" charset="-128"/>
                          <a:ea typeface="BIZ UDPゴシック" panose="020B0400000000000000" pitchFamily="50" charset="-128"/>
                        </a:rPr>
                        <a:t>要支援者</a:t>
                      </a:r>
                    </a:p>
                  </a:txBody>
                  <a:tcPr>
                    <a:solidFill>
                      <a:srgbClr val="FFFFCC"/>
                    </a:solidFill>
                  </a:tcPr>
                </a:tc>
                <a:tc hMerge="1">
                  <a:txBody>
                    <a:bodyPr/>
                    <a:lstStyle/>
                    <a:p>
                      <a:endParaRPr kumimoji="1" lang="ja-JP" altLang="en-US" dirty="0"/>
                    </a:p>
                  </a:txBody>
                  <a:tcPr/>
                </a:tc>
                <a:extLst>
                  <a:ext uri="{0D108BD9-81ED-4DB2-BD59-A6C34878D82A}">
                    <a16:rowId xmlns:a16="http://schemas.microsoft.com/office/drawing/2014/main" val="2001128774"/>
                  </a:ext>
                </a:extLst>
              </a:tr>
              <a:tr h="1079921">
                <a:tc>
                  <a:txBody>
                    <a:bodyPr/>
                    <a:lstStyle/>
                    <a:p>
                      <a:r>
                        <a:rPr kumimoji="1" lang="ja-JP" altLang="en-US" sz="1800" dirty="0">
                          <a:latin typeface="BIZ UDPゴシック" panose="020B0400000000000000" pitchFamily="50" charset="-128"/>
                          <a:ea typeface="BIZ UDPゴシック" panose="020B0400000000000000" pitchFamily="50" charset="-128"/>
                        </a:rPr>
                        <a:t>１位</a:t>
                      </a:r>
                    </a:p>
                  </a:txBody>
                  <a:tcPr>
                    <a:lnB w="12700" cap="flat" cmpd="sng" algn="ctr">
                      <a:solidFill>
                        <a:schemeClr val="tx1"/>
                      </a:solidFill>
                      <a:prstDash val="solid"/>
                      <a:round/>
                      <a:headEnd type="none" w="med" len="med"/>
                      <a:tailEnd type="none" w="med" len="med"/>
                    </a:lnB>
                    <a:noFill/>
                  </a:tcPr>
                </a:tc>
                <a:tc>
                  <a:txBody>
                    <a:bodyPr/>
                    <a:lstStyle/>
                    <a:p>
                      <a:r>
                        <a:rPr kumimoji="1" lang="ja-JP" altLang="en-US" sz="1800" dirty="0">
                          <a:latin typeface="BIZ UDPゴシック" panose="020B0400000000000000" pitchFamily="50" charset="-128"/>
                          <a:ea typeface="BIZ UDPゴシック" panose="020B0400000000000000" pitchFamily="50" charset="-128"/>
                        </a:rPr>
                        <a:t>特別養護老人ホームなどの介護保険施設の整備</a:t>
                      </a:r>
                    </a:p>
                  </a:txBody>
                  <a:tcP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40844737"/>
                  </a:ext>
                </a:extLst>
              </a:tr>
              <a:tr h="437968">
                <a:tc>
                  <a:txBody>
                    <a:bodyPr/>
                    <a:lstStyle/>
                    <a:p>
                      <a:r>
                        <a:rPr kumimoji="1" lang="ja-JP" altLang="en-US" sz="1800" dirty="0">
                          <a:latin typeface="BIZ UDPゴシック" panose="020B0400000000000000" pitchFamily="50" charset="-128"/>
                          <a:ea typeface="BIZ UDPゴシック" panose="020B0400000000000000" pitchFamily="50" charset="-128"/>
                        </a:rPr>
                        <a:t>２位</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800" dirty="0">
                          <a:latin typeface="BIZ UDPゴシック" panose="020B0400000000000000" pitchFamily="50" charset="-128"/>
                          <a:ea typeface="BIZ UDPゴシック" panose="020B0400000000000000" pitchFamily="50" charset="-128"/>
                        </a:rPr>
                        <a:t>在宅福祉サービス</a:t>
                      </a:r>
                      <a:endParaRPr kumimoji="1" lang="en-US" altLang="ja-JP" sz="1800" dirty="0">
                        <a:latin typeface="BIZ UDPゴシック" panose="020B0400000000000000" pitchFamily="50" charset="-128"/>
                        <a:ea typeface="BIZ UDPゴシック" panose="020B0400000000000000" pitchFamily="50" charset="-128"/>
                      </a:endParaRPr>
                    </a:p>
                    <a:p>
                      <a:endParaRPr kumimoji="1" lang="en-US" altLang="ja-JP" sz="1800" dirty="0">
                        <a:latin typeface="BIZ UDPゴシック" panose="020B0400000000000000" pitchFamily="50" charset="-128"/>
                        <a:ea typeface="BIZ UDPゴシック" panose="020B0400000000000000" pitchFamily="50" charset="-128"/>
                      </a:endParaRPr>
                    </a:p>
                    <a:p>
                      <a:endParaRPr kumimoji="1" lang="ja-JP" altLang="en-US" sz="1800" dirty="0">
                        <a:latin typeface="BIZ UDPゴシック" panose="020B0400000000000000" pitchFamily="50" charset="-128"/>
                        <a:ea typeface="BIZ UDPゴシック" panose="020B0400000000000000" pitchFamily="50" charset="-128"/>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77059445"/>
                  </a:ext>
                </a:extLst>
              </a:tr>
              <a:tr h="1403898">
                <a:tc>
                  <a:txBody>
                    <a:bodyPr/>
                    <a:lstStyle/>
                    <a:p>
                      <a:r>
                        <a:rPr kumimoji="1" lang="ja-JP" altLang="en-US" sz="1800" dirty="0">
                          <a:latin typeface="BIZ UDPゴシック" panose="020B0400000000000000" pitchFamily="50" charset="-128"/>
                          <a:ea typeface="BIZ UDPゴシック" panose="020B0400000000000000" pitchFamily="50" charset="-128"/>
                        </a:rPr>
                        <a:t>３位</a:t>
                      </a:r>
                    </a:p>
                  </a:txBody>
                  <a:tcPr>
                    <a:lnT w="12700" cap="flat" cmpd="sng" algn="ctr">
                      <a:solidFill>
                        <a:schemeClr val="tx1"/>
                      </a:solidFill>
                      <a:prstDash val="solid"/>
                      <a:round/>
                      <a:headEnd type="none" w="med" len="med"/>
                      <a:tailEnd type="none" w="med" len="med"/>
                    </a:lnT>
                    <a:noFill/>
                  </a:tcPr>
                </a:tc>
                <a:tc>
                  <a:txBody>
                    <a:bodyPr/>
                    <a:lstStyle/>
                    <a:p>
                      <a:r>
                        <a:rPr kumimoji="1" lang="ja-JP" altLang="en-US" sz="1800" kern="1200" dirty="0">
                          <a:solidFill>
                            <a:schemeClr val="dk1"/>
                          </a:solidFill>
                          <a:latin typeface="BIZ UDPゴシック" panose="020B0400000000000000" pitchFamily="50" charset="-128"/>
                          <a:ea typeface="BIZ UDPゴシック" panose="020B0400000000000000" pitchFamily="50" charset="-128"/>
                        </a:rPr>
                        <a:t>地域包括支援センターなど気軽に利用できる相談窓口の整備</a:t>
                      </a:r>
                      <a:endParaRPr kumimoji="1" lang="ja-JP" altLang="en-US" sz="1800" dirty="0">
                        <a:latin typeface="BIZ UDPゴシック" panose="020B0400000000000000" pitchFamily="50" charset="-128"/>
                        <a:ea typeface="BIZ UDPゴシック" panose="020B0400000000000000" pitchFamily="50" charset="-128"/>
                      </a:endParaRPr>
                    </a:p>
                  </a:txBody>
                  <a:tcP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4203383287"/>
                  </a:ext>
                </a:extLst>
              </a:tr>
            </a:tbl>
          </a:graphicData>
        </a:graphic>
      </p:graphicFrame>
      <p:sp>
        <p:nvSpPr>
          <p:cNvPr id="28" name="テキスト ボックス 27">
            <a:extLst>
              <a:ext uri="{FF2B5EF4-FFF2-40B4-BE49-F238E27FC236}">
                <a16:creationId xmlns:a16="http://schemas.microsoft.com/office/drawing/2014/main" id="{C30129DF-8D81-B57B-5311-24F957DF0055}"/>
              </a:ext>
            </a:extLst>
          </p:cNvPr>
          <p:cNvSpPr txBox="1"/>
          <p:nvPr/>
        </p:nvSpPr>
        <p:spPr>
          <a:xfrm>
            <a:off x="933450" y="1694928"/>
            <a:ext cx="9891304" cy="646331"/>
          </a:xfrm>
          <a:prstGeom prst="rect">
            <a:avLst/>
          </a:prstGeom>
          <a:noFill/>
        </p:spPr>
        <p:txBody>
          <a:bodyPr wrap="square" rtlCol="0">
            <a:spAutoFit/>
          </a:bodyPr>
          <a:lstStyle/>
          <a:p>
            <a:r>
              <a:rPr kumimoji="1" lang="ja-JP" altLang="en-US" sz="2000" dirty="0">
                <a:latin typeface="BIZ UDPゴシック" panose="020B0400000000000000" pitchFamily="50" charset="-128"/>
                <a:ea typeface="BIZ UDPゴシック" panose="020B0400000000000000" pitchFamily="50" charset="-128"/>
              </a:rPr>
              <a:t>「特別養護老人ホームなどの介護保険施設の整備」</a:t>
            </a:r>
            <a:r>
              <a:rPr lang="ja-JP" altLang="en-US" sz="1800" dirty="0">
                <a:latin typeface="BIZ UDPゴシック" panose="020B0400000000000000" pitchFamily="50" charset="-128"/>
                <a:ea typeface="BIZ UDPゴシック" panose="020B0400000000000000" pitchFamily="50" charset="-128"/>
              </a:rPr>
              <a:t>と</a:t>
            </a:r>
            <a:r>
              <a:rPr lang="ja-JP" altLang="en-US" sz="2000" dirty="0">
                <a:latin typeface="BIZ UDPゴシック" panose="020B0400000000000000" pitchFamily="50" charset="-128"/>
                <a:ea typeface="BIZ UDPゴシック" panose="020B0400000000000000" pitchFamily="50" charset="-128"/>
              </a:rPr>
              <a:t>「在宅福祉サービス」</a:t>
            </a:r>
            <a:r>
              <a:rPr lang="ja-JP" altLang="en-US" sz="1800" dirty="0">
                <a:latin typeface="BIZ UDPゴシック" panose="020B0400000000000000" pitchFamily="50" charset="-128"/>
                <a:ea typeface="BIZ UDPゴシック" panose="020B0400000000000000" pitchFamily="50" charset="-128"/>
              </a:rPr>
              <a:t>の</a:t>
            </a:r>
            <a:r>
              <a:rPr lang="ja-JP" altLang="en-US" sz="2400" b="1" u="sng" dirty="0">
                <a:solidFill>
                  <a:srgbClr val="FF0000"/>
                </a:solidFill>
                <a:latin typeface="BIZ UDPゴシック" panose="020B0400000000000000" pitchFamily="50" charset="-128"/>
                <a:ea typeface="BIZ UDPゴシック" panose="020B0400000000000000" pitchFamily="50" charset="-128"/>
              </a:rPr>
              <a:t>２強</a:t>
            </a:r>
            <a:endParaRPr lang="en-US" altLang="ja-JP" sz="2400" b="1" u="sng" dirty="0">
              <a:solidFill>
                <a:srgbClr val="FF0000"/>
              </a:solidFill>
              <a:latin typeface="BIZ UDPゴシック" panose="020B0400000000000000" pitchFamily="50" charset="-128"/>
              <a:ea typeface="BIZ UDPゴシック" panose="020B0400000000000000" pitchFamily="50" charset="-128"/>
            </a:endParaRPr>
          </a:p>
          <a:p>
            <a:pPr algn="r"/>
            <a:r>
              <a:rPr kumimoji="1" lang="ja-JP" altLang="en-US" sz="1200" dirty="0">
                <a:latin typeface="BIZ UDPゴシック" panose="020B0400000000000000" pitchFamily="50" charset="-128"/>
                <a:ea typeface="BIZ UDPゴシック" panose="020B0400000000000000" pitchFamily="50" charset="-128"/>
              </a:rPr>
              <a:t>　　</a:t>
            </a:r>
            <a:r>
              <a:rPr kumimoji="1" lang="en-US" altLang="ja-JP" sz="1200" dirty="0">
                <a:latin typeface="BIZ UDPゴシック" panose="020B0400000000000000" pitchFamily="50" charset="-128"/>
                <a:ea typeface="BIZ UDPゴシック" panose="020B0400000000000000" pitchFamily="50" charset="-128"/>
              </a:rPr>
              <a:t>※</a:t>
            </a:r>
            <a:r>
              <a:rPr kumimoji="1" lang="ja-JP" altLang="en-US" sz="1200" dirty="0">
                <a:latin typeface="BIZ UDPゴシック" panose="020B0400000000000000" pitchFamily="50" charset="-128"/>
                <a:ea typeface="BIZ UDPゴシック" panose="020B0400000000000000" pitchFamily="50" charset="-128"/>
              </a:rPr>
              <a:t>複数回答可の設問</a:t>
            </a:r>
            <a:endParaRPr kumimoji="1" lang="ja-JP" altLang="en-US" sz="1050" dirty="0">
              <a:latin typeface="BIZ UDPゴシック" panose="020B0400000000000000" pitchFamily="50" charset="-128"/>
              <a:ea typeface="BIZ UDPゴシック" panose="020B0400000000000000" pitchFamily="50" charset="-128"/>
            </a:endParaRPr>
          </a:p>
        </p:txBody>
      </p:sp>
      <p:graphicFrame>
        <p:nvGraphicFramePr>
          <p:cNvPr id="29" name="表 28">
            <a:extLst>
              <a:ext uri="{FF2B5EF4-FFF2-40B4-BE49-F238E27FC236}">
                <a16:creationId xmlns:a16="http://schemas.microsoft.com/office/drawing/2014/main" id="{61754DDF-F7ED-18FC-3F7C-18CFFC4CD632}"/>
              </a:ext>
            </a:extLst>
          </p:cNvPr>
          <p:cNvGraphicFramePr>
            <a:graphicFrameLocks noGrp="1"/>
          </p:cNvGraphicFramePr>
          <p:nvPr>
            <p:extLst>
              <p:ext uri="{D42A27DB-BD31-4B8C-83A1-F6EECF244321}">
                <p14:modId xmlns:p14="http://schemas.microsoft.com/office/powerpoint/2010/main" val="673419565"/>
              </p:ext>
            </p:extLst>
          </p:nvPr>
        </p:nvGraphicFramePr>
        <p:xfrm>
          <a:off x="7683581" y="2433592"/>
          <a:ext cx="3021509" cy="3836187"/>
        </p:xfrm>
        <a:graphic>
          <a:graphicData uri="http://schemas.openxmlformats.org/drawingml/2006/table">
            <a:tbl>
              <a:tblPr firstRow="1" bandRow="1">
                <a:tableStyleId>{9D7B26C5-4107-4FEC-AEDC-1716B250A1EF}</a:tableStyleId>
              </a:tblPr>
              <a:tblGrid>
                <a:gridCol w="790575">
                  <a:extLst>
                    <a:ext uri="{9D8B030D-6E8A-4147-A177-3AD203B41FA5}">
                      <a16:colId xmlns:a16="http://schemas.microsoft.com/office/drawing/2014/main" val="535465100"/>
                    </a:ext>
                  </a:extLst>
                </a:gridCol>
                <a:gridCol w="2230934">
                  <a:extLst>
                    <a:ext uri="{9D8B030D-6E8A-4147-A177-3AD203B41FA5}">
                      <a16:colId xmlns:a16="http://schemas.microsoft.com/office/drawing/2014/main" val="1270549718"/>
                    </a:ext>
                  </a:extLst>
                </a:gridCol>
              </a:tblGrid>
              <a:tr h="437968">
                <a:tc gridSpan="2">
                  <a:txBody>
                    <a:bodyPr/>
                    <a:lstStyle/>
                    <a:p>
                      <a:pPr algn="ctr"/>
                      <a:r>
                        <a:rPr kumimoji="1" lang="ja-JP" altLang="en-US" sz="1800" dirty="0">
                          <a:solidFill>
                            <a:schemeClr val="tx1"/>
                          </a:solidFill>
                          <a:latin typeface="BIZ UDPゴシック" panose="020B0400000000000000" pitchFamily="50" charset="-128"/>
                          <a:ea typeface="BIZ UDPゴシック" panose="020B0400000000000000" pitchFamily="50" charset="-128"/>
                        </a:rPr>
                        <a:t>要介護者</a:t>
                      </a:r>
                    </a:p>
                  </a:txBody>
                  <a:tcPr>
                    <a:solidFill>
                      <a:srgbClr val="FFFFCC"/>
                    </a:solidFill>
                  </a:tcPr>
                </a:tc>
                <a:tc hMerge="1">
                  <a:txBody>
                    <a:bodyPr/>
                    <a:lstStyle/>
                    <a:p>
                      <a:endParaRPr kumimoji="1" lang="ja-JP" altLang="en-US" dirty="0"/>
                    </a:p>
                  </a:txBody>
                  <a:tcPr/>
                </a:tc>
                <a:extLst>
                  <a:ext uri="{0D108BD9-81ED-4DB2-BD59-A6C34878D82A}">
                    <a16:rowId xmlns:a16="http://schemas.microsoft.com/office/drawing/2014/main" val="2001128774"/>
                  </a:ext>
                </a:extLst>
              </a:tr>
              <a:tr h="1079921">
                <a:tc>
                  <a:txBody>
                    <a:bodyPr/>
                    <a:lstStyle/>
                    <a:p>
                      <a:r>
                        <a:rPr kumimoji="1" lang="ja-JP" altLang="en-US" sz="1800" dirty="0">
                          <a:latin typeface="BIZ UDPゴシック" panose="020B0400000000000000" pitchFamily="50" charset="-128"/>
                          <a:ea typeface="BIZ UDPゴシック" panose="020B0400000000000000" pitchFamily="50" charset="-128"/>
                        </a:rPr>
                        <a:t>１位</a:t>
                      </a:r>
                    </a:p>
                  </a:txBody>
                  <a:tcPr>
                    <a:lnB w="12700" cap="flat" cmpd="sng" algn="ctr">
                      <a:solidFill>
                        <a:schemeClr val="tx1"/>
                      </a:solidFill>
                      <a:prstDash val="solid"/>
                      <a:round/>
                      <a:headEnd type="none" w="med" len="med"/>
                      <a:tailEnd type="none" w="med" len="med"/>
                    </a:lnB>
                    <a:noFill/>
                  </a:tcPr>
                </a:tc>
                <a:tc>
                  <a:txBody>
                    <a:bodyP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1" lang="ja-JP" altLang="en-US" sz="1800" dirty="0">
                          <a:latin typeface="BIZ UDPゴシック" panose="020B0400000000000000" pitchFamily="50" charset="-128"/>
                          <a:ea typeface="BIZ UDPゴシック" panose="020B0400000000000000" pitchFamily="50" charset="-128"/>
                        </a:rPr>
                        <a:t>在宅福祉サービス</a:t>
                      </a:r>
                    </a:p>
                    <a:p>
                      <a:endParaRPr kumimoji="1" lang="ja-JP" altLang="en-US" sz="1800" dirty="0">
                        <a:latin typeface="BIZ UDPゴシック" panose="020B0400000000000000" pitchFamily="50" charset="-128"/>
                        <a:ea typeface="BIZ UDPゴシック" panose="020B0400000000000000" pitchFamily="50" charset="-128"/>
                      </a:endParaRPr>
                    </a:p>
                  </a:txBody>
                  <a:tcP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40844737"/>
                  </a:ext>
                </a:extLst>
              </a:tr>
              <a:tr h="437968">
                <a:tc>
                  <a:txBody>
                    <a:bodyPr/>
                    <a:lstStyle/>
                    <a:p>
                      <a:r>
                        <a:rPr kumimoji="1" lang="ja-JP" altLang="en-US" sz="1800" dirty="0">
                          <a:latin typeface="BIZ UDPゴシック" panose="020B0400000000000000" pitchFamily="50" charset="-128"/>
                          <a:ea typeface="BIZ UDPゴシック" panose="020B0400000000000000" pitchFamily="50" charset="-128"/>
                        </a:rPr>
                        <a:t>１位</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1" lang="ja-JP" altLang="en-US" sz="1800" dirty="0">
                          <a:latin typeface="BIZ UDPゴシック" panose="020B0400000000000000" pitchFamily="50" charset="-128"/>
                          <a:ea typeface="BIZ UDPゴシック" panose="020B0400000000000000" pitchFamily="50" charset="-128"/>
                        </a:rPr>
                        <a:t>特別養護老人ホームなどの介護保険施設の整備</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77059445"/>
                  </a:ext>
                </a:extLst>
              </a:tr>
              <a:tr h="1403898">
                <a:tc>
                  <a:txBody>
                    <a:bodyPr/>
                    <a:lstStyle/>
                    <a:p>
                      <a:r>
                        <a:rPr kumimoji="1" lang="ja-JP" altLang="en-US" sz="1800" dirty="0">
                          <a:latin typeface="BIZ UDPゴシック" panose="020B0400000000000000" pitchFamily="50" charset="-128"/>
                          <a:ea typeface="BIZ UDPゴシック" panose="020B0400000000000000" pitchFamily="50" charset="-128"/>
                        </a:rPr>
                        <a:t>３位</a:t>
                      </a:r>
                    </a:p>
                  </a:txBody>
                  <a:tcPr>
                    <a:lnT w="12700" cap="flat" cmpd="sng" algn="ctr">
                      <a:solidFill>
                        <a:schemeClr val="tx1"/>
                      </a:solidFill>
                      <a:prstDash val="solid"/>
                      <a:round/>
                      <a:headEnd type="none" w="med" len="med"/>
                      <a:tailEnd type="none" w="med" len="med"/>
                    </a:lnT>
                    <a:noFill/>
                  </a:tcPr>
                </a:tc>
                <a:tc>
                  <a:txBody>
                    <a:bodyPr/>
                    <a:lstStyle/>
                    <a:p>
                      <a:r>
                        <a:rPr kumimoji="1" lang="ja-JP" altLang="en-US" sz="1800" dirty="0">
                          <a:latin typeface="BIZ UDPゴシック" panose="020B0400000000000000" pitchFamily="50" charset="-128"/>
                          <a:ea typeface="BIZ UDPゴシック" panose="020B0400000000000000" pitchFamily="50" charset="-128"/>
                        </a:rPr>
                        <a:t>認知症の人やその家族、地域住民を支援する取組</a:t>
                      </a:r>
                    </a:p>
                  </a:txBody>
                  <a:tcP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4203383287"/>
                  </a:ext>
                </a:extLst>
              </a:tr>
            </a:tbl>
          </a:graphicData>
        </a:graphic>
      </p:graphicFrame>
      <p:sp>
        <p:nvSpPr>
          <p:cNvPr id="4" name="平行四辺形 3">
            <a:extLst>
              <a:ext uri="{FF2B5EF4-FFF2-40B4-BE49-F238E27FC236}">
                <a16:creationId xmlns:a16="http://schemas.microsoft.com/office/drawing/2014/main" id="{A45831FC-5D0C-1754-E231-B6F4AB7AAC24}"/>
              </a:ext>
            </a:extLst>
          </p:cNvPr>
          <p:cNvSpPr/>
          <p:nvPr/>
        </p:nvSpPr>
        <p:spPr>
          <a:xfrm rot="10800000">
            <a:off x="1777640" y="3127280"/>
            <a:ext cx="2160000" cy="98489"/>
          </a:xfrm>
          <a:prstGeom prst="parallelogram">
            <a:avLst/>
          </a:prstGeom>
          <a:solidFill>
            <a:srgbClr val="FF93AD">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平行四辺形 5">
            <a:extLst>
              <a:ext uri="{FF2B5EF4-FFF2-40B4-BE49-F238E27FC236}">
                <a16:creationId xmlns:a16="http://schemas.microsoft.com/office/drawing/2014/main" id="{9A1D8EBD-F0F2-EB22-8516-9E2A3D84FBCC}"/>
              </a:ext>
            </a:extLst>
          </p:cNvPr>
          <p:cNvSpPr/>
          <p:nvPr/>
        </p:nvSpPr>
        <p:spPr>
          <a:xfrm rot="10800000">
            <a:off x="1777639" y="3429000"/>
            <a:ext cx="2160000" cy="98489"/>
          </a:xfrm>
          <a:prstGeom prst="parallelogram">
            <a:avLst/>
          </a:prstGeom>
          <a:solidFill>
            <a:srgbClr val="FF93AD">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平行四辺形 7">
            <a:extLst>
              <a:ext uri="{FF2B5EF4-FFF2-40B4-BE49-F238E27FC236}">
                <a16:creationId xmlns:a16="http://schemas.microsoft.com/office/drawing/2014/main" id="{AD3E4DAA-21D7-2797-3B03-06ABE0F0C17A}"/>
              </a:ext>
            </a:extLst>
          </p:cNvPr>
          <p:cNvSpPr/>
          <p:nvPr/>
        </p:nvSpPr>
        <p:spPr>
          <a:xfrm rot="10800000">
            <a:off x="1777638" y="3726097"/>
            <a:ext cx="720000" cy="98489"/>
          </a:xfrm>
          <a:prstGeom prst="parallelogram">
            <a:avLst/>
          </a:prstGeom>
          <a:solidFill>
            <a:srgbClr val="FF93AD">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平行四辺形 11">
            <a:extLst>
              <a:ext uri="{FF2B5EF4-FFF2-40B4-BE49-F238E27FC236}">
                <a16:creationId xmlns:a16="http://schemas.microsoft.com/office/drawing/2014/main" id="{1CD029EB-4E76-BA87-042C-625730CC1AA3}"/>
              </a:ext>
            </a:extLst>
          </p:cNvPr>
          <p:cNvSpPr/>
          <p:nvPr/>
        </p:nvSpPr>
        <p:spPr>
          <a:xfrm rot="10800000">
            <a:off x="5170353" y="3155273"/>
            <a:ext cx="2160000" cy="98489"/>
          </a:xfrm>
          <a:prstGeom prst="parallelogram">
            <a:avLst/>
          </a:prstGeom>
          <a:solidFill>
            <a:srgbClr val="FF93AD">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平行四辺形 13">
            <a:extLst>
              <a:ext uri="{FF2B5EF4-FFF2-40B4-BE49-F238E27FC236}">
                <a16:creationId xmlns:a16="http://schemas.microsoft.com/office/drawing/2014/main" id="{E9FBA639-519E-E090-C3CA-C7C33B90DD7C}"/>
              </a:ext>
            </a:extLst>
          </p:cNvPr>
          <p:cNvSpPr/>
          <p:nvPr/>
        </p:nvSpPr>
        <p:spPr>
          <a:xfrm rot="10800000">
            <a:off x="5133961" y="3429000"/>
            <a:ext cx="2160000" cy="98489"/>
          </a:xfrm>
          <a:prstGeom prst="parallelogram">
            <a:avLst/>
          </a:prstGeom>
          <a:solidFill>
            <a:srgbClr val="FF93AD">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平行四辺形 16">
            <a:extLst>
              <a:ext uri="{FF2B5EF4-FFF2-40B4-BE49-F238E27FC236}">
                <a16:creationId xmlns:a16="http://schemas.microsoft.com/office/drawing/2014/main" id="{1EB391CB-B215-1113-2BB3-A556961859DD}"/>
              </a:ext>
            </a:extLst>
          </p:cNvPr>
          <p:cNvSpPr/>
          <p:nvPr/>
        </p:nvSpPr>
        <p:spPr>
          <a:xfrm rot="10800000">
            <a:off x="5133960" y="3726097"/>
            <a:ext cx="720000" cy="98489"/>
          </a:xfrm>
          <a:prstGeom prst="parallelogram">
            <a:avLst/>
          </a:prstGeom>
          <a:solidFill>
            <a:srgbClr val="FF93AD">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平行四辺形 18">
            <a:extLst>
              <a:ext uri="{FF2B5EF4-FFF2-40B4-BE49-F238E27FC236}">
                <a16:creationId xmlns:a16="http://schemas.microsoft.com/office/drawing/2014/main" id="{129AD498-AAC1-A1CF-5E52-A6212B220276}"/>
              </a:ext>
            </a:extLst>
          </p:cNvPr>
          <p:cNvSpPr/>
          <p:nvPr/>
        </p:nvSpPr>
        <p:spPr>
          <a:xfrm rot="10800000">
            <a:off x="8530038" y="4213130"/>
            <a:ext cx="2160000" cy="98489"/>
          </a:xfrm>
          <a:prstGeom prst="parallelogram">
            <a:avLst/>
          </a:prstGeom>
          <a:solidFill>
            <a:srgbClr val="FF93AD">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平行四辺形 23">
            <a:extLst>
              <a:ext uri="{FF2B5EF4-FFF2-40B4-BE49-F238E27FC236}">
                <a16:creationId xmlns:a16="http://schemas.microsoft.com/office/drawing/2014/main" id="{1ED045F9-B970-B94D-D3C7-91C67AC08464}"/>
              </a:ext>
            </a:extLst>
          </p:cNvPr>
          <p:cNvSpPr/>
          <p:nvPr/>
        </p:nvSpPr>
        <p:spPr>
          <a:xfrm rot="10800000">
            <a:off x="8530037" y="4514850"/>
            <a:ext cx="2160000" cy="98489"/>
          </a:xfrm>
          <a:prstGeom prst="parallelogram">
            <a:avLst/>
          </a:prstGeom>
          <a:solidFill>
            <a:srgbClr val="FF93AD">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平行四辺形 24">
            <a:extLst>
              <a:ext uri="{FF2B5EF4-FFF2-40B4-BE49-F238E27FC236}">
                <a16:creationId xmlns:a16="http://schemas.microsoft.com/office/drawing/2014/main" id="{30193491-FE6C-611D-9530-EFA818067BF9}"/>
              </a:ext>
            </a:extLst>
          </p:cNvPr>
          <p:cNvSpPr/>
          <p:nvPr/>
        </p:nvSpPr>
        <p:spPr>
          <a:xfrm rot="10800000">
            <a:off x="8559090" y="4767325"/>
            <a:ext cx="720000" cy="98489"/>
          </a:xfrm>
          <a:prstGeom prst="parallelogram">
            <a:avLst/>
          </a:prstGeom>
          <a:solidFill>
            <a:srgbClr val="FF93AD">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平行四辺形 25">
            <a:extLst>
              <a:ext uri="{FF2B5EF4-FFF2-40B4-BE49-F238E27FC236}">
                <a16:creationId xmlns:a16="http://schemas.microsoft.com/office/drawing/2014/main" id="{B48C4FDE-8B42-25A6-44F2-01AB2AC89720}"/>
              </a:ext>
            </a:extLst>
          </p:cNvPr>
          <p:cNvSpPr/>
          <p:nvPr/>
        </p:nvSpPr>
        <p:spPr>
          <a:xfrm rot="10800000">
            <a:off x="8564667" y="3148227"/>
            <a:ext cx="1800000" cy="98489"/>
          </a:xfrm>
          <a:prstGeom prst="parallelogram">
            <a:avLst/>
          </a:prstGeom>
          <a:solidFill>
            <a:srgbClr val="FFFF00">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平行四辺形 29">
            <a:extLst>
              <a:ext uri="{FF2B5EF4-FFF2-40B4-BE49-F238E27FC236}">
                <a16:creationId xmlns:a16="http://schemas.microsoft.com/office/drawing/2014/main" id="{86081749-1F9B-F5CB-9C2A-1AA68C25FF94}"/>
              </a:ext>
            </a:extLst>
          </p:cNvPr>
          <p:cNvSpPr/>
          <p:nvPr/>
        </p:nvSpPr>
        <p:spPr>
          <a:xfrm rot="10800000">
            <a:off x="1833605" y="4226425"/>
            <a:ext cx="1800000" cy="98489"/>
          </a:xfrm>
          <a:prstGeom prst="parallelogram">
            <a:avLst/>
          </a:prstGeom>
          <a:solidFill>
            <a:srgbClr val="FFFF00">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平行四辺形 30">
            <a:extLst>
              <a:ext uri="{FF2B5EF4-FFF2-40B4-BE49-F238E27FC236}">
                <a16:creationId xmlns:a16="http://schemas.microsoft.com/office/drawing/2014/main" id="{84B01ED3-CFC4-DD13-8FFC-639FD9B972A2}"/>
              </a:ext>
            </a:extLst>
          </p:cNvPr>
          <p:cNvSpPr/>
          <p:nvPr/>
        </p:nvSpPr>
        <p:spPr>
          <a:xfrm rot="10800000">
            <a:off x="5219692" y="4228533"/>
            <a:ext cx="1800000" cy="98489"/>
          </a:xfrm>
          <a:prstGeom prst="parallelogram">
            <a:avLst/>
          </a:prstGeom>
          <a:solidFill>
            <a:srgbClr val="FFFF00">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1837263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59BD2F-0333-C7CA-107B-45344AB4007B}"/>
            </a:ext>
          </a:extLst>
        </p:cNvPr>
        <p:cNvGrpSpPr/>
        <p:nvPr/>
      </p:nvGrpSpPr>
      <p:grpSpPr>
        <a:xfrm>
          <a:off x="0" y="0"/>
          <a:ext cx="0" cy="0"/>
          <a:chOff x="0" y="0"/>
          <a:chExt cx="0" cy="0"/>
        </a:xfrm>
      </p:grpSpPr>
      <p:sp>
        <p:nvSpPr>
          <p:cNvPr id="2" name="正方形/長方形 1">
            <a:extLst>
              <a:ext uri="{FF2B5EF4-FFF2-40B4-BE49-F238E27FC236}">
                <a16:creationId xmlns:a16="http://schemas.microsoft.com/office/drawing/2014/main" id="{E7C79E08-07CA-C240-08C6-B368A944B075}"/>
              </a:ext>
            </a:extLst>
          </p:cNvPr>
          <p:cNvSpPr/>
          <p:nvPr/>
        </p:nvSpPr>
        <p:spPr>
          <a:xfrm>
            <a:off x="510892" y="1303997"/>
            <a:ext cx="2646878" cy="461665"/>
          </a:xfrm>
          <a:prstGeom prst="rect">
            <a:avLst/>
          </a:prstGeom>
          <a:noFill/>
        </p:spPr>
        <p:txBody>
          <a:bodyPr wrap="none" lIns="91440" tIns="45720" rIns="91440" bIns="45720">
            <a:spAutoFit/>
          </a:bodyPr>
          <a:lstStyle/>
          <a:p>
            <a:r>
              <a:rPr lang="ja-JP" altLang="en-US" sz="2400" b="1" u="sng" dirty="0">
                <a:ln w="0"/>
                <a:solidFill>
                  <a:srgbClr val="144DA0"/>
                </a:solidFill>
                <a:latin typeface="BIZ UDゴシック" panose="020B0400000000000000" pitchFamily="49" charset="-128"/>
                <a:ea typeface="BIZ UDゴシック" panose="020B0400000000000000" pitchFamily="49" charset="-128"/>
                <a:cs typeface="Flatory Sans SemiCondensed Bold" panose="020B0600070205080204" charset="-34"/>
              </a:rPr>
              <a:t>高齢者の人口推移</a:t>
            </a:r>
            <a:endParaRPr lang="en-US" altLang="ja-JP" sz="2400" b="1" u="sng" dirty="0">
              <a:ln w="0"/>
              <a:solidFill>
                <a:srgbClr val="144DA0"/>
              </a:solidFill>
              <a:latin typeface="BIZ UDゴシック" panose="020B0400000000000000" pitchFamily="49" charset="-128"/>
              <a:ea typeface="BIZ UDゴシック" panose="020B0400000000000000" pitchFamily="49" charset="-128"/>
              <a:cs typeface="Flatory Sans SemiCondensed Bold" panose="020B0600070205080204" charset="-34"/>
            </a:endParaRPr>
          </a:p>
        </p:txBody>
      </p:sp>
      <p:grpSp>
        <p:nvGrpSpPr>
          <p:cNvPr id="7" name="Group 8">
            <a:extLst>
              <a:ext uri="{FF2B5EF4-FFF2-40B4-BE49-F238E27FC236}">
                <a16:creationId xmlns:a16="http://schemas.microsoft.com/office/drawing/2014/main" id="{5163BB01-3892-5F0A-8874-DB758886F64F}"/>
              </a:ext>
            </a:extLst>
          </p:cNvPr>
          <p:cNvGrpSpPr/>
          <p:nvPr/>
        </p:nvGrpSpPr>
        <p:grpSpPr>
          <a:xfrm>
            <a:off x="355573" y="1099126"/>
            <a:ext cx="11236679" cy="50560"/>
            <a:chOff x="0" y="0"/>
            <a:chExt cx="4274726" cy="20069"/>
          </a:xfrm>
        </p:grpSpPr>
        <p:sp>
          <p:nvSpPr>
            <p:cNvPr id="9" name="Freeform 9">
              <a:extLst>
                <a:ext uri="{FF2B5EF4-FFF2-40B4-BE49-F238E27FC236}">
                  <a16:creationId xmlns:a16="http://schemas.microsoft.com/office/drawing/2014/main" id="{48A0CD20-11C6-409F-FF14-7254CDCDFFF7}"/>
                </a:ext>
              </a:extLst>
            </p:cNvPr>
            <p:cNvSpPr/>
            <p:nvPr/>
          </p:nvSpPr>
          <p:spPr>
            <a:xfrm>
              <a:off x="0" y="0"/>
              <a:ext cx="4274726" cy="20069"/>
            </a:xfrm>
            <a:custGeom>
              <a:avLst/>
              <a:gdLst/>
              <a:ahLst/>
              <a:cxnLst/>
              <a:rect l="l" t="t" r="r" b="b"/>
              <a:pathLst>
                <a:path w="4274726" h="20069">
                  <a:moveTo>
                    <a:pt x="10035" y="0"/>
                  </a:moveTo>
                  <a:lnTo>
                    <a:pt x="4264691" y="0"/>
                  </a:lnTo>
                  <a:cubicBezTo>
                    <a:pt x="4267353" y="0"/>
                    <a:pt x="4269905" y="1057"/>
                    <a:pt x="4271787" y="2939"/>
                  </a:cubicBezTo>
                  <a:cubicBezTo>
                    <a:pt x="4273669" y="4821"/>
                    <a:pt x="4274726" y="7373"/>
                    <a:pt x="4274726" y="10035"/>
                  </a:cubicBezTo>
                  <a:lnTo>
                    <a:pt x="4274726" y="10035"/>
                  </a:lnTo>
                  <a:cubicBezTo>
                    <a:pt x="4274726" y="12696"/>
                    <a:pt x="4273669" y="15248"/>
                    <a:pt x="4271787" y="17130"/>
                  </a:cubicBezTo>
                  <a:cubicBezTo>
                    <a:pt x="4269905" y="19012"/>
                    <a:pt x="4267353" y="20069"/>
                    <a:pt x="4264691" y="20069"/>
                  </a:cubicBezTo>
                  <a:lnTo>
                    <a:pt x="10035" y="20069"/>
                  </a:lnTo>
                  <a:cubicBezTo>
                    <a:pt x="7373" y="20069"/>
                    <a:pt x="4821" y="19012"/>
                    <a:pt x="2939" y="17130"/>
                  </a:cubicBezTo>
                  <a:cubicBezTo>
                    <a:pt x="1057" y="15248"/>
                    <a:pt x="0" y="12696"/>
                    <a:pt x="0" y="10035"/>
                  </a:cubicBezTo>
                  <a:lnTo>
                    <a:pt x="0" y="10035"/>
                  </a:lnTo>
                  <a:cubicBezTo>
                    <a:pt x="0" y="7373"/>
                    <a:pt x="1057" y="4821"/>
                    <a:pt x="2939" y="2939"/>
                  </a:cubicBezTo>
                  <a:cubicBezTo>
                    <a:pt x="4821" y="1057"/>
                    <a:pt x="7373" y="0"/>
                    <a:pt x="10035" y="0"/>
                  </a:cubicBezTo>
                  <a:close/>
                </a:path>
              </a:pathLst>
            </a:custGeom>
            <a:solidFill>
              <a:srgbClr val="144DA0"/>
            </a:solidFill>
          </p:spPr>
          <p:txBody>
            <a:bodyPr/>
            <a:lstStyle/>
            <a:p>
              <a:endParaRPr lang="ja-JP" altLang="en-US"/>
            </a:p>
          </p:txBody>
        </p:sp>
        <p:sp>
          <p:nvSpPr>
            <p:cNvPr id="10" name="TextBox 10">
              <a:extLst>
                <a:ext uri="{FF2B5EF4-FFF2-40B4-BE49-F238E27FC236}">
                  <a16:creationId xmlns:a16="http://schemas.microsoft.com/office/drawing/2014/main" id="{F25B2E30-9415-E460-9B40-B6834D8DFA4A}"/>
                </a:ext>
              </a:extLst>
            </p:cNvPr>
            <p:cNvSpPr txBox="1"/>
            <p:nvPr/>
          </p:nvSpPr>
          <p:spPr>
            <a:xfrm>
              <a:off x="0" y="-28575"/>
              <a:ext cx="4274726" cy="48644"/>
            </a:xfrm>
            <a:prstGeom prst="rect">
              <a:avLst/>
            </a:prstGeom>
          </p:spPr>
          <p:txBody>
            <a:bodyPr lIns="50800" tIns="50800" rIns="50800" bIns="50800" rtlCol="0" anchor="ctr"/>
            <a:lstStyle/>
            <a:p>
              <a:pPr algn="ctr">
                <a:lnSpc>
                  <a:spcPts val="2239"/>
                </a:lnSpc>
              </a:pPr>
              <a:endParaRPr/>
            </a:p>
          </p:txBody>
        </p:sp>
      </p:grpSp>
      <p:grpSp>
        <p:nvGrpSpPr>
          <p:cNvPr id="15" name="Group 2">
            <a:extLst>
              <a:ext uri="{FF2B5EF4-FFF2-40B4-BE49-F238E27FC236}">
                <a16:creationId xmlns:a16="http://schemas.microsoft.com/office/drawing/2014/main" id="{F0B14E09-1FE4-489C-9673-60D4DFE1E5A7}"/>
              </a:ext>
            </a:extLst>
          </p:cNvPr>
          <p:cNvGrpSpPr/>
          <p:nvPr/>
        </p:nvGrpSpPr>
        <p:grpSpPr>
          <a:xfrm>
            <a:off x="11947826" y="-189000"/>
            <a:ext cx="612000" cy="7236000"/>
            <a:chOff x="0" y="0"/>
            <a:chExt cx="203606" cy="2804648"/>
          </a:xfrm>
        </p:grpSpPr>
        <p:sp>
          <p:nvSpPr>
            <p:cNvPr id="16" name="Freeform 3">
              <a:extLst>
                <a:ext uri="{FF2B5EF4-FFF2-40B4-BE49-F238E27FC236}">
                  <a16:creationId xmlns:a16="http://schemas.microsoft.com/office/drawing/2014/main" id="{E9485B9D-0E55-36B7-7B82-994B1879AA3F}"/>
                </a:ext>
              </a:extLst>
            </p:cNvPr>
            <p:cNvSpPr/>
            <p:nvPr/>
          </p:nvSpPr>
          <p:spPr>
            <a:xfrm>
              <a:off x="0" y="0"/>
              <a:ext cx="203606" cy="2804648"/>
            </a:xfrm>
            <a:custGeom>
              <a:avLst/>
              <a:gdLst/>
              <a:ahLst/>
              <a:cxnLst/>
              <a:rect l="l" t="t" r="r" b="b"/>
              <a:pathLst>
                <a:path w="203606" h="2804648">
                  <a:moveTo>
                    <a:pt x="101803" y="0"/>
                  </a:moveTo>
                  <a:lnTo>
                    <a:pt x="101803" y="0"/>
                  </a:lnTo>
                  <a:cubicBezTo>
                    <a:pt x="158028" y="0"/>
                    <a:pt x="203606" y="45579"/>
                    <a:pt x="203606" y="101803"/>
                  </a:cubicBezTo>
                  <a:lnTo>
                    <a:pt x="203606" y="2702845"/>
                  </a:lnTo>
                  <a:cubicBezTo>
                    <a:pt x="203606" y="2729844"/>
                    <a:pt x="192881" y="2755738"/>
                    <a:pt x="173789" y="2774830"/>
                  </a:cubicBezTo>
                  <a:cubicBezTo>
                    <a:pt x="154697" y="2793922"/>
                    <a:pt x="128803" y="2804648"/>
                    <a:pt x="101803" y="2804648"/>
                  </a:cubicBezTo>
                  <a:lnTo>
                    <a:pt x="101803" y="2804648"/>
                  </a:lnTo>
                  <a:cubicBezTo>
                    <a:pt x="74803" y="2804648"/>
                    <a:pt x="48909" y="2793922"/>
                    <a:pt x="29817" y="2774830"/>
                  </a:cubicBezTo>
                  <a:cubicBezTo>
                    <a:pt x="10726" y="2755738"/>
                    <a:pt x="0" y="2729844"/>
                    <a:pt x="0" y="2702845"/>
                  </a:cubicBezTo>
                  <a:lnTo>
                    <a:pt x="0" y="101803"/>
                  </a:lnTo>
                  <a:cubicBezTo>
                    <a:pt x="0" y="74803"/>
                    <a:pt x="10726" y="48909"/>
                    <a:pt x="29817" y="29817"/>
                  </a:cubicBezTo>
                  <a:cubicBezTo>
                    <a:pt x="48909" y="10726"/>
                    <a:pt x="74803" y="0"/>
                    <a:pt x="101803" y="0"/>
                  </a:cubicBezTo>
                  <a:close/>
                </a:path>
              </a:pathLst>
            </a:custGeom>
            <a:gradFill rotWithShape="1">
              <a:gsLst>
                <a:gs pos="0">
                  <a:srgbClr val="95B4E1">
                    <a:alpha val="100000"/>
                  </a:srgbClr>
                </a:gs>
                <a:gs pos="100000">
                  <a:srgbClr val="144DA0">
                    <a:alpha val="100000"/>
                  </a:srgbClr>
                </a:gs>
              </a:gsLst>
              <a:lin ang="5400000"/>
            </a:gradFill>
          </p:spPr>
          <p:txBody>
            <a:bodyPr/>
            <a:lstStyle/>
            <a:p>
              <a:endParaRPr lang="ja-JP" altLang="en-US"/>
            </a:p>
          </p:txBody>
        </p:sp>
        <p:sp>
          <p:nvSpPr>
            <p:cNvPr id="18" name="TextBox 4">
              <a:extLst>
                <a:ext uri="{FF2B5EF4-FFF2-40B4-BE49-F238E27FC236}">
                  <a16:creationId xmlns:a16="http://schemas.microsoft.com/office/drawing/2014/main" id="{0F5415B6-5BB0-3F1C-A43C-E76B341C4667}"/>
                </a:ext>
              </a:extLst>
            </p:cNvPr>
            <p:cNvSpPr txBox="1"/>
            <p:nvPr/>
          </p:nvSpPr>
          <p:spPr>
            <a:xfrm>
              <a:off x="0" y="-28575"/>
              <a:ext cx="203606" cy="2833223"/>
            </a:xfrm>
            <a:prstGeom prst="rect">
              <a:avLst/>
            </a:prstGeom>
          </p:spPr>
          <p:txBody>
            <a:bodyPr lIns="50800" tIns="50800" rIns="50800" bIns="50800" rtlCol="0" anchor="ctr"/>
            <a:lstStyle/>
            <a:p>
              <a:pPr algn="ctr">
                <a:lnSpc>
                  <a:spcPts val="2239"/>
                </a:lnSpc>
              </a:pPr>
              <a:endParaRPr/>
            </a:p>
          </p:txBody>
        </p:sp>
      </p:grpSp>
      <p:sp>
        <p:nvSpPr>
          <p:cNvPr id="20" name="スライド番号プレースホルダー 2">
            <a:extLst>
              <a:ext uri="{FF2B5EF4-FFF2-40B4-BE49-F238E27FC236}">
                <a16:creationId xmlns:a16="http://schemas.microsoft.com/office/drawing/2014/main" id="{8E8E5EAD-5EE2-C255-A8F7-7BE962726492}"/>
              </a:ext>
            </a:extLst>
          </p:cNvPr>
          <p:cNvSpPr txBox="1">
            <a:spLocks/>
          </p:cNvSpPr>
          <p:nvPr/>
        </p:nvSpPr>
        <p:spPr>
          <a:xfrm>
            <a:off x="11058318" y="6235531"/>
            <a:ext cx="7560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fld id="{F664AAB1-4DB8-4BE3-94AB-6C36B07158C8}" type="slidenum">
              <a:rPr lang="ja-JP" altLang="en-US" sz="2400" smtClean="0">
                <a:solidFill>
                  <a:schemeClr val="tx1"/>
                </a:solidFill>
                <a:latin typeface="Arial Black" panose="020B0A04020102020204" pitchFamily="34" charset="0"/>
              </a:rPr>
              <a:pPr algn="ctr"/>
              <a:t>31</a:t>
            </a:fld>
            <a:endParaRPr lang="ja-JP" altLang="en-US" sz="2400" dirty="0">
              <a:solidFill>
                <a:schemeClr val="tx1"/>
              </a:solidFill>
              <a:latin typeface="Arial Black" panose="020B0A04020102020204" pitchFamily="34" charset="0"/>
            </a:endParaRPr>
          </a:p>
        </p:txBody>
      </p:sp>
      <p:grpSp>
        <p:nvGrpSpPr>
          <p:cNvPr id="21" name="Group 15">
            <a:extLst>
              <a:ext uri="{FF2B5EF4-FFF2-40B4-BE49-F238E27FC236}">
                <a16:creationId xmlns:a16="http://schemas.microsoft.com/office/drawing/2014/main" id="{0FD4AF31-BB95-C822-9ADC-1CB73BE99E1A}"/>
              </a:ext>
            </a:extLst>
          </p:cNvPr>
          <p:cNvGrpSpPr/>
          <p:nvPr/>
        </p:nvGrpSpPr>
        <p:grpSpPr>
          <a:xfrm>
            <a:off x="375065" y="6432608"/>
            <a:ext cx="10769156" cy="50560"/>
            <a:chOff x="0" y="0"/>
            <a:chExt cx="4274726" cy="20069"/>
          </a:xfrm>
        </p:grpSpPr>
        <p:sp>
          <p:nvSpPr>
            <p:cNvPr id="22" name="Freeform 16">
              <a:extLst>
                <a:ext uri="{FF2B5EF4-FFF2-40B4-BE49-F238E27FC236}">
                  <a16:creationId xmlns:a16="http://schemas.microsoft.com/office/drawing/2014/main" id="{A7E276E7-2563-F629-9B86-949EA9EB9BD4}"/>
                </a:ext>
              </a:extLst>
            </p:cNvPr>
            <p:cNvSpPr/>
            <p:nvPr/>
          </p:nvSpPr>
          <p:spPr>
            <a:xfrm>
              <a:off x="0" y="0"/>
              <a:ext cx="4274726" cy="20069"/>
            </a:xfrm>
            <a:custGeom>
              <a:avLst/>
              <a:gdLst/>
              <a:ahLst/>
              <a:cxnLst/>
              <a:rect l="l" t="t" r="r" b="b"/>
              <a:pathLst>
                <a:path w="4274726" h="20069">
                  <a:moveTo>
                    <a:pt x="10035" y="0"/>
                  </a:moveTo>
                  <a:lnTo>
                    <a:pt x="4264691" y="0"/>
                  </a:lnTo>
                  <a:cubicBezTo>
                    <a:pt x="4267353" y="0"/>
                    <a:pt x="4269905" y="1057"/>
                    <a:pt x="4271787" y="2939"/>
                  </a:cubicBezTo>
                  <a:cubicBezTo>
                    <a:pt x="4273669" y="4821"/>
                    <a:pt x="4274726" y="7373"/>
                    <a:pt x="4274726" y="10035"/>
                  </a:cubicBezTo>
                  <a:lnTo>
                    <a:pt x="4274726" y="10035"/>
                  </a:lnTo>
                  <a:cubicBezTo>
                    <a:pt x="4274726" y="12696"/>
                    <a:pt x="4273669" y="15248"/>
                    <a:pt x="4271787" y="17130"/>
                  </a:cubicBezTo>
                  <a:cubicBezTo>
                    <a:pt x="4269905" y="19012"/>
                    <a:pt x="4267353" y="20069"/>
                    <a:pt x="4264691" y="20069"/>
                  </a:cubicBezTo>
                  <a:lnTo>
                    <a:pt x="10035" y="20069"/>
                  </a:lnTo>
                  <a:cubicBezTo>
                    <a:pt x="7373" y="20069"/>
                    <a:pt x="4821" y="19012"/>
                    <a:pt x="2939" y="17130"/>
                  </a:cubicBezTo>
                  <a:cubicBezTo>
                    <a:pt x="1057" y="15248"/>
                    <a:pt x="0" y="12696"/>
                    <a:pt x="0" y="10035"/>
                  </a:cubicBezTo>
                  <a:lnTo>
                    <a:pt x="0" y="10035"/>
                  </a:lnTo>
                  <a:cubicBezTo>
                    <a:pt x="0" y="7373"/>
                    <a:pt x="1057" y="4821"/>
                    <a:pt x="2939" y="2939"/>
                  </a:cubicBezTo>
                  <a:cubicBezTo>
                    <a:pt x="4821" y="1057"/>
                    <a:pt x="7373" y="0"/>
                    <a:pt x="10035" y="0"/>
                  </a:cubicBezTo>
                  <a:close/>
                </a:path>
              </a:pathLst>
            </a:custGeom>
            <a:solidFill>
              <a:srgbClr val="03214E"/>
            </a:solidFill>
          </p:spPr>
          <p:txBody>
            <a:bodyPr/>
            <a:lstStyle/>
            <a:p>
              <a:endParaRPr lang="ja-JP" altLang="en-US"/>
            </a:p>
          </p:txBody>
        </p:sp>
        <p:sp>
          <p:nvSpPr>
            <p:cNvPr id="23" name="TextBox 17">
              <a:extLst>
                <a:ext uri="{FF2B5EF4-FFF2-40B4-BE49-F238E27FC236}">
                  <a16:creationId xmlns:a16="http://schemas.microsoft.com/office/drawing/2014/main" id="{52DF8114-8EC4-3E79-905D-237F76C75BE9}"/>
                </a:ext>
              </a:extLst>
            </p:cNvPr>
            <p:cNvSpPr txBox="1"/>
            <p:nvPr/>
          </p:nvSpPr>
          <p:spPr>
            <a:xfrm>
              <a:off x="0" y="-28575"/>
              <a:ext cx="4274726" cy="48644"/>
            </a:xfrm>
            <a:prstGeom prst="rect">
              <a:avLst/>
            </a:prstGeom>
          </p:spPr>
          <p:txBody>
            <a:bodyPr lIns="50800" tIns="50800" rIns="50800" bIns="50800" rtlCol="0" anchor="ctr"/>
            <a:lstStyle/>
            <a:p>
              <a:pPr algn="ctr">
                <a:lnSpc>
                  <a:spcPts val="2239"/>
                </a:lnSpc>
              </a:pPr>
              <a:endParaRPr/>
            </a:p>
          </p:txBody>
        </p:sp>
      </p:grpSp>
      <p:sp>
        <p:nvSpPr>
          <p:cNvPr id="3" name="Freeform 3">
            <a:extLst>
              <a:ext uri="{FF2B5EF4-FFF2-40B4-BE49-F238E27FC236}">
                <a16:creationId xmlns:a16="http://schemas.microsoft.com/office/drawing/2014/main" id="{AEA646D4-893F-AB84-E622-286132A7E778}"/>
              </a:ext>
            </a:extLst>
          </p:cNvPr>
          <p:cNvSpPr/>
          <p:nvPr/>
        </p:nvSpPr>
        <p:spPr>
          <a:xfrm>
            <a:off x="-420300" y="-189000"/>
            <a:ext cx="612000" cy="7236000"/>
          </a:xfrm>
          <a:custGeom>
            <a:avLst/>
            <a:gdLst/>
            <a:ahLst/>
            <a:cxnLst/>
            <a:rect l="l" t="t" r="r" b="b"/>
            <a:pathLst>
              <a:path w="203606" h="2804648">
                <a:moveTo>
                  <a:pt x="101803" y="0"/>
                </a:moveTo>
                <a:lnTo>
                  <a:pt x="101803" y="0"/>
                </a:lnTo>
                <a:cubicBezTo>
                  <a:pt x="158028" y="0"/>
                  <a:pt x="203606" y="45579"/>
                  <a:pt x="203606" y="101803"/>
                </a:cubicBezTo>
                <a:lnTo>
                  <a:pt x="203606" y="2702845"/>
                </a:lnTo>
                <a:cubicBezTo>
                  <a:pt x="203606" y="2729844"/>
                  <a:pt x="192881" y="2755738"/>
                  <a:pt x="173789" y="2774830"/>
                </a:cubicBezTo>
                <a:cubicBezTo>
                  <a:pt x="154697" y="2793922"/>
                  <a:pt x="128803" y="2804648"/>
                  <a:pt x="101803" y="2804648"/>
                </a:cubicBezTo>
                <a:lnTo>
                  <a:pt x="101803" y="2804648"/>
                </a:lnTo>
                <a:cubicBezTo>
                  <a:pt x="74803" y="2804648"/>
                  <a:pt x="48909" y="2793922"/>
                  <a:pt x="29817" y="2774830"/>
                </a:cubicBezTo>
                <a:cubicBezTo>
                  <a:pt x="10726" y="2755738"/>
                  <a:pt x="0" y="2729844"/>
                  <a:pt x="0" y="2702845"/>
                </a:cubicBezTo>
                <a:lnTo>
                  <a:pt x="0" y="101803"/>
                </a:lnTo>
                <a:cubicBezTo>
                  <a:pt x="0" y="74803"/>
                  <a:pt x="10726" y="48909"/>
                  <a:pt x="29817" y="29817"/>
                </a:cubicBezTo>
                <a:cubicBezTo>
                  <a:pt x="48909" y="10726"/>
                  <a:pt x="74803" y="0"/>
                  <a:pt x="101803" y="0"/>
                </a:cubicBezTo>
                <a:close/>
              </a:path>
            </a:pathLst>
          </a:custGeom>
          <a:gradFill rotWithShape="1">
            <a:gsLst>
              <a:gs pos="0">
                <a:srgbClr val="95B4E1">
                  <a:alpha val="100000"/>
                </a:srgbClr>
              </a:gs>
              <a:gs pos="100000">
                <a:srgbClr val="144DA0">
                  <a:alpha val="100000"/>
                </a:srgbClr>
              </a:gs>
            </a:gsLst>
            <a:lin ang="5400000"/>
          </a:gradFill>
        </p:spPr>
        <p:txBody>
          <a:bodyPr/>
          <a:lstStyle/>
          <a:p>
            <a:endParaRPr lang="ja-JP" altLang="en-US"/>
          </a:p>
        </p:txBody>
      </p:sp>
      <p:sp>
        <p:nvSpPr>
          <p:cNvPr id="11" name="サブタイトル 2">
            <a:extLst>
              <a:ext uri="{FF2B5EF4-FFF2-40B4-BE49-F238E27FC236}">
                <a16:creationId xmlns:a16="http://schemas.microsoft.com/office/drawing/2014/main" id="{EEE79284-A921-9588-B75E-FECE1F96C6F0}"/>
              </a:ext>
            </a:extLst>
          </p:cNvPr>
          <p:cNvSpPr txBox="1">
            <a:spLocks/>
          </p:cNvSpPr>
          <p:nvPr/>
        </p:nvSpPr>
        <p:spPr>
          <a:xfrm>
            <a:off x="324042" y="279927"/>
            <a:ext cx="10655929" cy="720000"/>
          </a:xfrm>
          <a:prstGeom prst="rect">
            <a:avLst/>
          </a:prstGeom>
          <a:ln>
            <a:noFill/>
          </a:ln>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ts val="2500"/>
              </a:lnSpc>
              <a:buNone/>
            </a:pPr>
            <a:r>
              <a:rPr lang="ja-JP" altLang="en-US" sz="3200" b="1" spc="-300" dirty="0">
                <a:gradFill>
                  <a:gsLst>
                    <a:gs pos="0">
                      <a:srgbClr val="144DA0">
                        <a:shade val="30000"/>
                        <a:satMod val="115000"/>
                      </a:srgbClr>
                    </a:gs>
                    <a:gs pos="50000">
                      <a:srgbClr val="144DA0">
                        <a:shade val="67500"/>
                        <a:satMod val="115000"/>
                      </a:srgbClr>
                    </a:gs>
                    <a:gs pos="100000">
                      <a:srgbClr val="144DA0">
                        <a:shade val="100000"/>
                        <a:satMod val="115000"/>
                      </a:srgbClr>
                    </a:gs>
                  </a:gsLst>
                  <a:path path="circle">
                    <a:fillToRect l="50000" t="50000" r="50000" b="50000"/>
                  </a:path>
                </a:gradFill>
                <a:latin typeface="BIZ UDPゴシック" panose="020B0400000000000000" pitchFamily="50" charset="-128"/>
                <a:ea typeface="BIZ UDPゴシック" panose="020B0400000000000000" pitchFamily="50" charset="-128"/>
              </a:rPr>
              <a:t>高齢者等の生活と健康に関する調査報告</a:t>
            </a:r>
          </a:p>
        </p:txBody>
      </p:sp>
      <p:graphicFrame>
        <p:nvGraphicFramePr>
          <p:cNvPr id="8" name="グラフ 7">
            <a:extLst>
              <a:ext uri="{FF2B5EF4-FFF2-40B4-BE49-F238E27FC236}">
                <a16:creationId xmlns:a16="http://schemas.microsoft.com/office/drawing/2014/main" id="{E48B4443-1A7B-E9C0-8724-41A60E16017A}"/>
              </a:ext>
            </a:extLst>
          </p:cNvPr>
          <p:cNvGraphicFramePr/>
          <p:nvPr>
            <p:extLst>
              <p:ext uri="{D42A27DB-BD31-4B8C-83A1-F6EECF244321}">
                <p14:modId xmlns:p14="http://schemas.microsoft.com/office/powerpoint/2010/main" val="2361580201"/>
              </p:ext>
            </p:extLst>
          </p:nvPr>
        </p:nvGraphicFramePr>
        <p:xfrm>
          <a:off x="2032000" y="1919973"/>
          <a:ext cx="8128000" cy="4218360"/>
        </p:xfrm>
        <a:graphic>
          <a:graphicData uri="http://schemas.openxmlformats.org/drawingml/2006/chart">
            <c:chart xmlns:c="http://schemas.openxmlformats.org/drawingml/2006/chart" xmlns:r="http://schemas.openxmlformats.org/officeDocument/2006/relationships" r:id="rId3"/>
          </a:graphicData>
        </a:graphic>
      </p:graphicFrame>
      <p:sp>
        <p:nvSpPr>
          <p:cNvPr id="12" name="テキスト ボックス 11">
            <a:extLst>
              <a:ext uri="{FF2B5EF4-FFF2-40B4-BE49-F238E27FC236}">
                <a16:creationId xmlns:a16="http://schemas.microsoft.com/office/drawing/2014/main" id="{0D9CD008-D58C-BA59-74CF-6F4906DF21EA}"/>
              </a:ext>
            </a:extLst>
          </p:cNvPr>
          <p:cNvSpPr txBox="1"/>
          <p:nvPr/>
        </p:nvSpPr>
        <p:spPr>
          <a:xfrm>
            <a:off x="5567318" y="1309654"/>
            <a:ext cx="3970959" cy="369332"/>
          </a:xfrm>
          <a:prstGeom prst="rect">
            <a:avLst/>
          </a:prstGeom>
          <a:noFill/>
        </p:spPr>
        <p:txBody>
          <a:bodyPr wrap="none" rtlCol="0">
            <a:spAutoFit/>
          </a:bodyPr>
          <a:lstStyle/>
          <a:p>
            <a:r>
              <a:rPr kumimoji="1" lang="ja-JP" altLang="en-US" dirty="0">
                <a:solidFill>
                  <a:srgbClr val="4F81BD"/>
                </a:solidFill>
              </a:rPr>
              <a:t>■</a:t>
            </a:r>
            <a:r>
              <a:rPr kumimoji="1" lang="en-US" altLang="ja-JP" dirty="0"/>
              <a:t>65</a:t>
            </a:r>
            <a:r>
              <a:rPr kumimoji="1" lang="ja-JP" altLang="en-US" dirty="0"/>
              <a:t>～</a:t>
            </a:r>
            <a:r>
              <a:rPr kumimoji="1" lang="en-US" altLang="ja-JP" dirty="0"/>
              <a:t>74</a:t>
            </a:r>
            <a:r>
              <a:rPr kumimoji="1" lang="ja-JP" altLang="en-US" dirty="0"/>
              <a:t>歳　</a:t>
            </a:r>
            <a:r>
              <a:rPr kumimoji="1" lang="ja-JP" altLang="en-US" dirty="0">
                <a:solidFill>
                  <a:srgbClr val="C0504D"/>
                </a:solidFill>
              </a:rPr>
              <a:t>■</a:t>
            </a:r>
            <a:r>
              <a:rPr kumimoji="1" lang="en-US" altLang="ja-JP" dirty="0"/>
              <a:t>75</a:t>
            </a:r>
            <a:r>
              <a:rPr kumimoji="1" lang="ja-JP" altLang="en-US" dirty="0"/>
              <a:t>～</a:t>
            </a:r>
            <a:r>
              <a:rPr kumimoji="1" lang="en-US" altLang="ja-JP" dirty="0"/>
              <a:t>84</a:t>
            </a:r>
            <a:r>
              <a:rPr kumimoji="1" lang="ja-JP" altLang="en-US" dirty="0"/>
              <a:t>歳　</a:t>
            </a:r>
            <a:r>
              <a:rPr kumimoji="1" lang="ja-JP" altLang="en-US" dirty="0">
                <a:solidFill>
                  <a:srgbClr val="9BBB59"/>
                </a:solidFill>
              </a:rPr>
              <a:t>■</a:t>
            </a:r>
            <a:r>
              <a:rPr kumimoji="1" lang="en-US" altLang="ja-JP" dirty="0"/>
              <a:t>85</a:t>
            </a:r>
            <a:r>
              <a:rPr kumimoji="1" lang="ja-JP" altLang="en-US" dirty="0"/>
              <a:t>歳以上</a:t>
            </a:r>
          </a:p>
        </p:txBody>
      </p:sp>
      <p:sp>
        <p:nvSpPr>
          <p:cNvPr id="14" name="テキスト ボックス 13">
            <a:extLst>
              <a:ext uri="{FF2B5EF4-FFF2-40B4-BE49-F238E27FC236}">
                <a16:creationId xmlns:a16="http://schemas.microsoft.com/office/drawing/2014/main" id="{A04C57E0-E157-3FB6-8ABD-9AC35BB2AF4E}"/>
              </a:ext>
            </a:extLst>
          </p:cNvPr>
          <p:cNvSpPr txBox="1"/>
          <p:nvPr/>
        </p:nvSpPr>
        <p:spPr>
          <a:xfrm>
            <a:off x="9148967" y="6099821"/>
            <a:ext cx="1731564" cy="307777"/>
          </a:xfrm>
          <a:prstGeom prst="rect">
            <a:avLst/>
          </a:prstGeom>
          <a:noFill/>
        </p:spPr>
        <p:txBody>
          <a:bodyPr wrap="none" rtlCol="0">
            <a:spAutoFit/>
          </a:bodyPr>
          <a:lstStyle/>
          <a:p>
            <a:r>
              <a:rPr kumimoji="1" lang="en-US" altLang="ja-JP" sz="1400" dirty="0"/>
              <a:t>※</a:t>
            </a:r>
            <a:r>
              <a:rPr kumimoji="1" lang="ja-JP" altLang="en-US" sz="1400" dirty="0"/>
              <a:t>各年国勢調査より</a:t>
            </a:r>
          </a:p>
        </p:txBody>
      </p:sp>
      <p:sp>
        <p:nvSpPr>
          <p:cNvPr id="17" name="右中かっこ 16">
            <a:extLst>
              <a:ext uri="{FF2B5EF4-FFF2-40B4-BE49-F238E27FC236}">
                <a16:creationId xmlns:a16="http://schemas.microsoft.com/office/drawing/2014/main" id="{9FA26C2B-C6AD-0C81-D1A1-87F1D9BCAFC5}"/>
              </a:ext>
            </a:extLst>
          </p:cNvPr>
          <p:cNvSpPr/>
          <p:nvPr/>
        </p:nvSpPr>
        <p:spPr>
          <a:xfrm>
            <a:off x="9664700" y="2513092"/>
            <a:ext cx="411988" cy="1670288"/>
          </a:xfrm>
          <a:prstGeom prst="rightBrace">
            <a:avLst/>
          </a:prstGeom>
        </p:spPr>
        <p:style>
          <a:lnRef idx="1">
            <a:schemeClr val="accent2"/>
          </a:lnRef>
          <a:fillRef idx="0">
            <a:schemeClr val="accent2"/>
          </a:fillRef>
          <a:effectRef idx="0">
            <a:schemeClr val="accent2"/>
          </a:effectRef>
          <a:fontRef idx="minor">
            <a:schemeClr val="tx1"/>
          </a:fontRef>
        </p:style>
        <p:txBody>
          <a:bodyPr rtlCol="0" anchor="ctr"/>
          <a:lstStyle/>
          <a:p>
            <a:pPr algn="ctr"/>
            <a:endParaRPr kumimoji="1" lang="ja-JP" altLang="en-US"/>
          </a:p>
        </p:txBody>
      </p:sp>
      <p:sp>
        <p:nvSpPr>
          <p:cNvPr id="19" name="テキスト ボックス 18">
            <a:extLst>
              <a:ext uri="{FF2B5EF4-FFF2-40B4-BE49-F238E27FC236}">
                <a16:creationId xmlns:a16="http://schemas.microsoft.com/office/drawing/2014/main" id="{FCEB7239-364E-4AEB-3E52-BB1DAD103905}"/>
              </a:ext>
            </a:extLst>
          </p:cNvPr>
          <p:cNvSpPr txBox="1"/>
          <p:nvPr/>
        </p:nvSpPr>
        <p:spPr>
          <a:xfrm>
            <a:off x="10155706" y="4810443"/>
            <a:ext cx="1114408" cy="646331"/>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pPr algn="ctr"/>
            <a:r>
              <a:rPr kumimoji="1" lang="en-US" altLang="ja-JP" dirty="0"/>
              <a:t>65</a:t>
            </a:r>
            <a:r>
              <a:rPr kumimoji="1" lang="ja-JP" altLang="en-US" dirty="0"/>
              <a:t>～</a:t>
            </a:r>
            <a:r>
              <a:rPr kumimoji="1" lang="en-US" altLang="ja-JP" dirty="0"/>
              <a:t>74</a:t>
            </a:r>
            <a:r>
              <a:rPr kumimoji="1" lang="ja-JP" altLang="en-US" dirty="0"/>
              <a:t>歳</a:t>
            </a:r>
            <a:endParaRPr kumimoji="1" lang="en-US" altLang="ja-JP" dirty="0"/>
          </a:p>
          <a:p>
            <a:pPr algn="ctr"/>
            <a:r>
              <a:rPr kumimoji="1" lang="en-US" altLang="ja-JP" dirty="0"/>
              <a:t>48.1</a:t>
            </a:r>
            <a:r>
              <a:rPr kumimoji="1" lang="ja-JP" altLang="en-US" dirty="0"/>
              <a:t>％</a:t>
            </a:r>
          </a:p>
        </p:txBody>
      </p:sp>
      <p:sp>
        <p:nvSpPr>
          <p:cNvPr id="24" name="テキスト ボックス 23">
            <a:extLst>
              <a:ext uri="{FF2B5EF4-FFF2-40B4-BE49-F238E27FC236}">
                <a16:creationId xmlns:a16="http://schemas.microsoft.com/office/drawing/2014/main" id="{122D4F49-FD1A-4242-8CBE-E3390B92A14A}"/>
              </a:ext>
            </a:extLst>
          </p:cNvPr>
          <p:cNvSpPr txBox="1"/>
          <p:nvPr/>
        </p:nvSpPr>
        <p:spPr>
          <a:xfrm>
            <a:off x="10155257" y="3163570"/>
            <a:ext cx="1111202" cy="646331"/>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pPr algn="ctr"/>
            <a:r>
              <a:rPr lang="en-US" altLang="ja-JP" dirty="0"/>
              <a:t>75</a:t>
            </a:r>
            <a:r>
              <a:rPr lang="ja-JP" altLang="en-US" dirty="0"/>
              <a:t>歳以上</a:t>
            </a:r>
            <a:endParaRPr lang="en-US" altLang="ja-JP" dirty="0"/>
          </a:p>
          <a:p>
            <a:pPr algn="ctr"/>
            <a:r>
              <a:rPr lang="en-US" altLang="ja-JP" dirty="0"/>
              <a:t>51.9</a:t>
            </a:r>
            <a:r>
              <a:rPr kumimoji="1" lang="ja-JP" altLang="en-US" dirty="0"/>
              <a:t>％</a:t>
            </a:r>
          </a:p>
        </p:txBody>
      </p:sp>
      <p:sp>
        <p:nvSpPr>
          <p:cNvPr id="25" name="左中かっこ 24">
            <a:extLst>
              <a:ext uri="{FF2B5EF4-FFF2-40B4-BE49-F238E27FC236}">
                <a16:creationId xmlns:a16="http://schemas.microsoft.com/office/drawing/2014/main" id="{FFA77EFF-7548-9986-587C-6DE82FABA857}"/>
              </a:ext>
            </a:extLst>
          </p:cNvPr>
          <p:cNvSpPr/>
          <p:nvPr/>
        </p:nvSpPr>
        <p:spPr>
          <a:xfrm>
            <a:off x="2880360" y="4165754"/>
            <a:ext cx="182880" cy="482446"/>
          </a:xfrm>
          <a:prstGeom prst="leftBrace">
            <a:avLst/>
          </a:prstGeom>
        </p:spPr>
        <p:style>
          <a:lnRef idx="1">
            <a:schemeClr val="accent2"/>
          </a:lnRef>
          <a:fillRef idx="0">
            <a:schemeClr val="accent2"/>
          </a:fillRef>
          <a:effectRef idx="0">
            <a:schemeClr val="accent2"/>
          </a:effectRef>
          <a:fontRef idx="minor">
            <a:schemeClr val="tx1"/>
          </a:fontRef>
        </p:style>
        <p:txBody>
          <a:bodyPr rtlCol="0" anchor="ctr"/>
          <a:lstStyle/>
          <a:p>
            <a:pPr algn="ctr"/>
            <a:endParaRPr kumimoji="1" lang="ja-JP" altLang="en-US"/>
          </a:p>
        </p:txBody>
      </p:sp>
      <p:sp>
        <p:nvSpPr>
          <p:cNvPr id="27" name="テキスト ボックス 26">
            <a:extLst>
              <a:ext uri="{FF2B5EF4-FFF2-40B4-BE49-F238E27FC236}">
                <a16:creationId xmlns:a16="http://schemas.microsoft.com/office/drawing/2014/main" id="{8738537D-B794-1AC3-C99F-669E64B9A466}"/>
              </a:ext>
            </a:extLst>
          </p:cNvPr>
          <p:cNvSpPr txBox="1"/>
          <p:nvPr/>
        </p:nvSpPr>
        <p:spPr>
          <a:xfrm>
            <a:off x="1498079" y="4128681"/>
            <a:ext cx="1111202" cy="646331"/>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pPr algn="ctr"/>
            <a:r>
              <a:rPr lang="en-US" altLang="ja-JP" dirty="0"/>
              <a:t>75</a:t>
            </a:r>
            <a:r>
              <a:rPr lang="ja-JP" altLang="en-US" dirty="0"/>
              <a:t>歳以上</a:t>
            </a:r>
            <a:endParaRPr lang="en-US" altLang="ja-JP" dirty="0"/>
          </a:p>
          <a:p>
            <a:pPr algn="ctr"/>
            <a:r>
              <a:rPr kumimoji="1" lang="en-US" altLang="ja-JP" dirty="0"/>
              <a:t>35.9</a:t>
            </a:r>
            <a:r>
              <a:rPr kumimoji="1" lang="ja-JP" altLang="en-US" dirty="0"/>
              <a:t>％</a:t>
            </a:r>
          </a:p>
        </p:txBody>
      </p:sp>
      <p:sp>
        <p:nvSpPr>
          <p:cNvPr id="30" name="テキスト ボックス 29">
            <a:extLst>
              <a:ext uri="{FF2B5EF4-FFF2-40B4-BE49-F238E27FC236}">
                <a16:creationId xmlns:a16="http://schemas.microsoft.com/office/drawing/2014/main" id="{BDB9D746-0771-9115-AF4D-378FAB55F1DC}"/>
              </a:ext>
            </a:extLst>
          </p:cNvPr>
          <p:cNvSpPr txBox="1"/>
          <p:nvPr/>
        </p:nvSpPr>
        <p:spPr>
          <a:xfrm>
            <a:off x="1496476" y="4929323"/>
            <a:ext cx="1114408" cy="646331"/>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pPr algn="ctr"/>
            <a:r>
              <a:rPr kumimoji="1" lang="en-US" altLang="ja-JP" dirty="0"/>
              <a:t>65</a:t>
            </a:r>
            <a:r>
              <a:rPr kumimoji="1" lang="ja-JP" altLang="en-US" dirty="0"/>
              <a:t>～</a:t>
            </a:r>
            <a:r>
              <a:rPr kumimoji="1" lang="en-US" altLang="ja-JP" dirty="0"/>
              <a:t>74</a:t>
            </a:r>
            <a:r>
              <a:rPr kumimoji="1" lang="ja-JP" altLang="en-US" dirty="0"/>
              <a:t>歳</a:t>
            </a:r>
            <a:endParaRPr kumimoji="1" lang="en-US" altLang="ja-JP" dirty="0"/>
          </a:p>
          <a:p>
            <a:pPr algn="ctr"/>
            <a:r>
              <a:rPr lang="en-US" altLang="ja-JP" dirty="0"/>
              <a:t>64.1</a:t>
            </a:r>
            <a:r>
              <a:rPr kumimoji="1" lang="ja-JP" altLang="en-US" dirty="0"/>
              <a:t>％</a:t>
            </a:r>
          </a:p>
        </p:txBody>
      </p:sp>
      <p:sp>
        <p:nvSpPr>
          <p:cNvPr id="31" name="矢印: 右 30">
            <a:extLst>
              <a:ext uri="{FF2B5EF4-FFF2-40B4-BE49-F238E27FC236}">
                <a16:creationId xmlns:a16="http://schemas.microsoft.com/office/drawing/2014/main" id="{C763B9AE-023C-874C-1815-36CA231A8E35}"/>
              </a:ext>
            </a:extLst>
          </p:cNvPr>
          <p:cNvSpPr/>
          <p:nvPr/>
        </p:nvSpPr>
        <p:spPr>
          <a:xfrm rot="20615419">
            <a:off x="4081590" y="2605326"/>
            <a:ext cx="3976342" cy="484632"/>
          </a:xfrm>
          <a:prstGeom prst="rightArrow">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42087121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59BD2F-0333-C7CA-107B-45344AB4007B}"/>
            </a:ext>
          </a:extLst>
        </p:cNvPr>
        <p:cNvGrpSpPr/>
        <p:nvPr/>
      </p:nvGrpSpPr>
      <p:grpSpPr>
        <a:xfrm>
          <a:off x="0" y="0"/>
          <a:ext cx="0" cy="0"/>
          <a:chOff x="0" y="0"/>
          <a:chExt cx="0" cy="0"/>
        </a:xfrm>
      </p:grpSpPr>
      <p:sp>
        <p:nvSpPr>
          <p:cNvPr id="2" name="正方形/長方形 1">
            <a:extLst>
              <a:ext uri="{FF2B5EF4-FFF2-40B4-BE49-F238E27FC236}">
                <a16:creationId xmlns:a16="http://schemas.microsoft.com/office/drawing/2014/main" id="{E7C79E08-07CA-C240-08C6-B368A944B075}"/>
              </a:ext>
            </a:extLst>
          </p:cNvPr>
          <p:cNvSpPr/>
          <p:nvPr/>
        </p:nvSpPr>
        <p:spPr>
          <a:xfrm>
            <a:off x="510892" y="1303997"/>
            <a:ext cx="2954655" cy="461665"/>
          </a:xfrm>
          <a:prstGeom prst="rect">
            <a:avLst/>
          </a:prstGeom>
          <a:noFill/>
        </p:spPr>
        <p:txBody>
          <a:bodyPr wrap="none" lIns="91440" tIns="45720" rIns="91440" bIns="45720">
            <a:spAutoFit/>
          </a:bodyPr>
          <a:lstStyle/>
          <a:p>
            <a:r>
              <a:rPr lang="ja-JP" altLang="en-US" sz="2400" b="1" u="sng" dirty="0">
                <a:ln w="0"/>
                <a:solidFill>
                  <a:srgbClr val="144DA0"/>
                </a:solidFill>
                <a:latin typeface="BIZ UDゴシック" panose="020B0400000000000000" pitchFamily="49" charset="-128"/>
                <a:ea typeface="BIZ UDゴシック" panose="020B0400000000000000" pitchFamily="49" charset="-128"/>
                <a:cs typeface="Flatory Sans SemiCondensed Bold" panose="020B0600070205080204" charset="-34"/>
              </a:rPr>
              <a:t>後期高齢者の医療費</a:t>
            </a:r>
            <a:endParaRPr lang="en-US" altLang="ja-JP" sz="2400" b="1" u="sng" dirty="0">
              <a:ln w="0"/>
              <a:solidFill>
                <a:srgbClr val="144DA0"/>
              </a:solidFill>
              <a:latin typeface="BIZ UDゴシック" panose="020B0400000000000000" pitchFamily="49" charset="-128"/>
              <a:ea typeface="BIZ UDゴシック" panose="020B0400000000000000" pitchFamily="49" charset="-128"/>
              <a:cs typeface="Flatory Sans SemiCondensed Bold" panose="020B0600070205080204" charset="-34"/>
            </a:endParaRPr>
          </a:p>
        </p:txBody>
      </p:sp>
      <p:grpSp>
        <p:nvGrpSpPr>
          <p:cNvPr id="7" name="Group 8">
            <a:extLst>
              <a:ext uri="{FF2B5EF4-FFF2-40B4-BE49-F238E27FC236}">
                <a16:creationId xmlns:a16="http://schemas.microsoft.com/office/drawing/2014/main" id="{5163BB01-3892-5F0A-8874-DB758886F64F}"/>
              </a:ext>
            </a:extLst>
          </p:cNvPr>
          <p:cNvGrpSpPr/>
          <p:nvPr/>
        </p:nvGrpSpPr>
        <p:grpSpPr>
          <a:xfrm>
            <a:off x="355573" y="1099126"/>
            <a:ext cx="11236679" cy="50560"/>
            <a:chOff x="0" y="0"/>
            <a:chExt cx="4274726" cy="20069"/>
          </a:xfrm>
        </p:grpSpPr>
        <p:sp>
          <p:nvSpPr>
            <p:cNvPr id="9" name="Freeform 9">
              <a:extLst>
                <a:ext uri="{FF2B5EF4-FFF2-40B4-BE49-F238E27FC236}">
                  <a16:creationId xmlns:a16="http://schemas.microsoft.com/office/drawing/2014/main" id="{48A0CD20-11C6-409F-FF14-7254CDCDFFF7}"/>
                </a:ext>
              </a:extLst>
            </p:cNvPr>
            <p:cNvSpPr/>
            <p:nvPr/>
          </p:nvSpPr>
          <p:spPr>
            <a:xfrm>
              <a:off x="0" y="0"/>
              <a:ext cx="4274726" cy="20069"/>
            </a:xfrm>
            <a:custGeom>
              <a:avLst/>
              <a:gdLst/>
              <a:ahLst/>
              <a:cxnLst/>
              <a:rect l="l" t="t" r="r" b="b"/>
              <a:pathLst>
                <a:path w="4274726" h="20069">
                  <a:moveTo>
                    <a:pt x="10035" y="0"/>
                  </a:moveTo>
                  <a:lnTo>
                    <a:pt x="4264691" y="0"/>
                  </a:lnTo>
                  <a:cubicBezTo>
                    <a:pt x="4267353" y="0"/>
                    <a:pt x="4269905" y="1057"/>
                    <a:pt x="4271787" y="2939"/>
                  </a:cubicBezTo>
                  <a:cubicBezTo>
                    <a:pt x="4273669" y="4821"/>
                    <a:pt x="4274726" y="7373"/>
                    <a:pt x="4274726" y="10035"/>
                  </a:cubicBezTo>
                  <a:lnTo>
                    <a:pt x="4274726" y="10035"/>
                  </a:lnTo>
                  <a:cubicBezTo>
                    <a:pt x="4274726" y="12696"/>
                    <a:pt x="4273669" y="15248"/>
                    <a:pt x="4271787" y="17130"/>
                  </a:cubicBezTo>
                  <a:cubicBezTo>
                    <a:pt x="4269905" y="19012"/>
                    <a:pt x="4267353" y="20069"/>
                    <a:pt x="4264691" y="20069"/>
                  </a:cubicBezTo>
                  <a:lnTo>
                    <a:pt x="10035" y="20069"/>
                  </a:lnTo>
                  <a:cubicBezTo>
                    <a:pt x="7373" y="20069"/>
                    <a:pt x="4821" y="19012"/>
                    <a:pt x="2939" y="17130"/>
                  </a:cubicBezTo>
                  <a:cubicBezTo>
                    <a:pt x="1057" y="15248"/>
                    <a:pt x="0" y="12696"/>
                    <a:pt x="0" y="10035"/>
                  </a:cubicBezTo>
                  <a:lnTo>
                    <a:pt x="0" y="10035"/>
                  </a:lnTo>
                  <a:cubicBezTo>
                    <a:pt x="0" y="7373"/>
                    <a:pt x="1057" y="4821"/>
                    <a:pt x="2939" y="2939"/>
                  </a:cubicBezTo>
                  <a:cubicBezTo>
                    <a:pt x="4821" y="1057"/>
                    <a:pt x="7373" y="0"/>
                    <a:pt x="10035" y="0"/>
                  </a:cubicBezTo>
                  <a:close/>
                </a:path>
              </a:pathLst>
            </a:custGeom>
            <a:solidFill>
              <a:srgbClr val="144DA0"/>
            </a:solidFill>
          </p:spPr>
          <p:txBody>
            <a:bodyPr/>
            <a:lstStyle/>
            <a:p>
              <a:endParaRPr lang="ja-JP" altLang="en-US"/>
            </a:p>
          </p:txBody>
        </p:sp>
        <p:sp>
          <p:nvSpPr>
            <p:cNvPr id="10" name="TextBox 10">
              <a:extLst>
                <a:ext uri="{FF2B5EF4-FFF2-40B4-BE49-F238E27FC236}">
                  <a16:creationId xmlns:a16="http://schemas.microsoft.com/office/drawing/2014/main" id="{F25B2E30-9415-E460-9B40-B6834D8DFA4A}"/>
                </a:ext>
              </a:extLst>
            </p:cNvPr>
            <p:cNvSpPr txBox="1"/>
            <p:nvPr/>
          </p:nvSpPr>
          <p:spPr>
            <a:xfrm>
              <a:off x="0" y="-28575"/>
              <a:ext cx="4274726" cy="48644"/>
            </a:xfrm>
            <a:prstGeom prst="rect">
              <a:avLst/>
            </a:prstGeom>
          </p:spPr>
          <p:txBody>
            <a:bodyPr lIns="50800" tIns="50800" rIns="50800" bIns="50800" rtlCol="0" anchor="ctr"/>
            <a:lstStyle/>
            <a:p>
              <a:pPr algn="ctr">
                <a:lnSpc>
                  <a:spcPts val="2239"/>
                </a:lnSpc>
              </a:pPr>
              <a:endParaRPr/>
            </a:p>
          </p:txBody>
        </p:sp>
      </p:grpSp>
      <p:grpSp>
        <p:nvGrpSpPr>
          <p:cNvPr id="15" name="Group 2">
            <a:extLst>
              <a:ext uri="{FF2B5EF4-FFF2-40B4-BE49-F238E27FC236}">
                <a16:creationId xmlns:a16="http://schemas.microsoft.com/office/drawing/2014/main" id="{F0B14E09-1FE4-489C-9673-60D4DFE1E5A7}"/>
              </a:ext>
            </a:extLst>
          </p:cNvPr>
          <p:cNvGrpSpPr/>
          <p:nvPr/>
        </p:nvGrpSpPr>
        <p:grpSpPr>
          <a:xfrm>
            <a:off x="11947826" y="-189000"/>
            <a:ext cx="612000" cy="7236000"/>
            <a:chOff x="0" y="0"/>
            <a:chExt cx="203606" cy="2804648"/>
          </a:xfrm>
        </p:grpSpPr>
        <p:sp>
          <p:nvSpPr>
            <p:cNvPr id="16" name="Freeform 3">
              <a:extLst>
                <a:ext uri="{FF2B5EF4-FFF2-40B4-BE49-F238E27FC236}">
                  <a16:creationId xmlns:a16="http://schemas.microsoft.com/office/drawing/2014/main" id="{E9485B9D-0E55-36B7-7B82-994B1879AA3F}"/>
                </a:ext>
              </a:extLst>
            </p:cNvPr>
            <p:cNvSpPr/>
            <p:nvPr/>
          </p:nvSpPr>
          <p:spPr>
            <a:xfrm>
              <a:off x="0" y="0"/>
              <a:ext cx="203606" cy="2804648"/>
            </a:xfrm>
            <a:custGeom>
              <a:avLst/>
              <a:gdLst/>
              <a:ahLst/>
              <a:cxnLst/>
              <a:rect l="l" t="t" r="r" b="b"/>
              <a:pathLst>
                <a:path w="203606" h="2804648">
                  <a:moveTo>
                    <a:pt x="101803" y="0"/>
                  </a:moveTo>
                  <a:lnTo>
                    <a:pt x="101803" y="0"/>
                  </a:lnTo>
                  <a:cubicBezTo>
                    <a:pt x="158028" y="0"/>
                    <a:pt x="203606" y="45579"/>
                    <a:pt x="203606" y="101803"/>
                  </a:cubicBezTo>
                  <a:lnTo>
                    <a:pt x="203606" y="2702845"/>
                  </a:lnTo>
                  <a:cubicBezTo>
                    <a:pt x="203606" y="2729844"/>
                    <a:pt x="192881" y="2755738"/>
                    <a:pt x="173789" y="2774830"/>
                  </a:cubicBezTo>
                  <a:cubicBezTo>
                    <a:pt x="154697" y="2793922"/>
                    <a:pt x="128803" y="2804648"/>
                    <a:pt x="101803" y="2804648"/>
                  </a:cubicBezTo>
                  <a:lnTo>
                    <a:pt x="101803" y="2804648"/>
                  </a:lnTo>
                  <a:cubicBezTo>
                    <a:pt x="74803" y="2804648"/>
                    <a:pt x="48909" y="2793922"/>
                    <a:pt x="29817" y="2774830"/>
                  </a:cubicBezTo>
                  <a:cubicBezTo>
                    <a:pt x="10726" y="2755738"/>
                    <a:pt x="0" y="2729844"/>
                    <a:pt x="0" y="2702845"/>
                  </a:cubicBezTo>
                  <a:lnTo>
                    <a:pt x="0" y="101803"/>
                  </a:lnTo>
                  <a:cubicBezTo>
                    <a:pt x="0" y="74803"/>
                    <a:pt x="10726" y="48909"/>
                    <a:pt x="29817" y="29817"/>
                  </a:cubicBezTo>
                  <a:cubicBezTo>
                    <a:pt x="48909" y="10726"/>
                    <a:pt x="74803" y="0"/>
                    <a:pt x="101803" y="0"/>
                  </a:cubicBezTo>
                  <a:close/>
                </a:path>
              </a:pathLst>
            </a:custGeom>
            <a:gradFill rotWithShape="1">
              <a:gsLst>
                <a:gs pos="0">
                  <a:srgbClr val="95B4E1">
                    <a:alpha val="100000"/>
                  </a:srgbClr>
                </a:gs>
                <a:gs pos="100000">
                  <a:srgbClr val="144DA0">
                    <a:alpha val="100000"/>
                  </a:srgbClr>
                </a:gs>
              </a:gsLst>
              <a:lin ang="5400000"/>
            </a:gradFill>
          </p:spPr>
          <p:txBody>
            <a:bodyPr/>
            <a:lstStyle/>
            <a:p>
              <a:endParaRPr lang="ja-JP" altLang="en-US"/>
            </a:p>
          </p:txBody>
        </p:sp>
        <p:sp>
          <p:nvSpPr>
            <p:cNvPr id="18" name="TextBox 4">
              <a:extLst>
                <a:ext uri="{FF2B5EF4-FFF2-40B4-BE49-F238E27FC236}">
                  <a16:creationId xmlns:a16="http://schemas.microsoft.com/office/drawing/2014/main" id="{0F5415B6-5BB0-3F1C-A43C-E76B341C4667}"/>
                </a:ext>
              </a:extLst>
            </p:cNvPr>
            <p:cNvSpPr txBox="1"/>
            <p:nvPr/>
          </p:nvSpPr>
          <p:spPr>
            <a:xfrm>
              <a:off x="0" y="-28575"/>
              <a:ext cx="203606" cy="2833223"/>
            </a:xfrm>
            <a:prstGeom prst="rect">
              <a:avLst/>
            </a:prstGeom>
          </p:spPr>
          <p:txBody>
            <a:bodyPr lIns="50800" tIns="50800" rIns="50800" bIns="50800" rtlCol="0" anchor="ctr"/>
            <a:lstStyle/>
            <a:p>
              <a:pPr algn="ctr">
                <a:lnSpc>
                  <a:spcPts val="2239"/>
                </a:lnSpc>
              </a:pPr>
              <a:endParaRPr/>
            </a:p>
          </p:txBody>
        </p:sp>
      </p:grpSp>
      <p:sp>
        <p:nvSpPr>
          <p:cNvPr id="20" name="スライド番号プレースホルダー 2">
            <a:extLst>
              <a:ext uri="{FF2B5EF4-FFF2-40B4-BE49-F238E27FC236}">
                <a16:creationId xmlns:a16="http://schemas.microsoft.com/office/drawing/2014/main" id="{8E8E5EAD-5EE2-C255-A8F7-7BE962726492}"/>
              </a:ext>
            </a:extLst>
          </p:cNvPr>
          <p:cNvSpPr txBox="1">
            <a:spLocks/>
          </p:cNvSpPr>
          <p:nvPr/>
        </p:nvSpPr>
        <p:spPr>
          <a:xfrm>
            <a:off x="11058318" y="6235531"/>
            <a:ext cx="7560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fld id="{F664AAB1-4DB8-4BE3-94AB-6C36B07158C8}" type="slidenum">
              <a:rPr lang="ja-JP" altLang="en-US" sz="2400" smtClean="0">
                <a:solidFill>
                  <a:schemeClr val="tx1"/>
                </a:solidFill>
                <a:latin typeface="Arial Black" panose="020B0A04020102020204" pitchFamily="34" charset="0"/>
              </a:rPr>
              <a:pPr algn="ctr"/>
              <a:t>32</a:t>
            </a:fld>
            <a:endParaRPr lang="ja-JP" altLang="en-US" sz="2400" dirty="0">
              <a:solidFill>
                <a:schemeClr val="tx1"/>
              </a:solidFill>
              <a:latin typeface="Arial Black" panose="020B0A04020102020204" pitchFamily="34" charset="0"/>
            </a:endParaRPr>
          </a:p>
        </p:txBody>
      </p:sp>
      <p:grpSp>
        <p:nvGrpSpPr>
          <p:cNvPr id="21" name="Group 15">
            <a:extLst>
              <a:ext uri="{FF2B5EF4-FFF2-40B4-BE49-F238E27FC236}">
                <a16:creationId xmlns:a16="http://schemas.microsoft.com/office/drawing/2014/main" id="{0FD4AF31-BB95-C822-9ADC-1CB73BE99E1A}"/>
              </a:ext>
            </a:extLst>
          </p:cNvPr>
          <p:cNvGrpSpPr/>
          <p:nvPr/>
        </p:nvGrpSpPr>
        <p:grpSpPr>
          <a:xfrm>
            <a:off x="375065" y="6432608"/>
            <a:ext cx="10769156" cy="50560"/>
            <a:chOff x="0" y="0"/>
            <a:chExt cx="4274726" cy="20069"/>
          </a:xfrm>
        </p:grpSpPr>
        <p:sp>
          <p:nvSpPr>
            <p:cNvPr id="22" name="Freeform 16">
              <a:extLst>
                <a:ext uri="{FF2B5EF4-FFF2-40B4-BE49-F238E27FC236}">
                  <a16:creationId xmlns:a16="http://schemas.microsoft.com/office/drawing/2014/main" id="{A7E276E7-2563-F629-9B86-949EA9EB9BD4}"/>
                </a:ext>
              </a:extLst>
            </p:cNvPr>
            <p:cNvSpPr/>
            <p:nvPr/>
          </p:nvSpPr>
          <p:spPr>
            <a:xfrm>
              <a:off x="0" y="0"/>
              <a:ext cx="4274726" cy="20069"/>
            </a:xfrm>
            <a:custGeom>
              <a:avLst/>
              <a:gdLst/>
              <a:ahLst/>
              <a:cxnLst/>
              <a:rect l="l" t="t" r="r" b="b"/>
              <a:pathLst>
                <a:path w="4274726" h="20069">
                  <a:moveTo>
                    <a:pt x="10035" y="0"/>
                  </a:moveTo>
                  <a:lnTo>
                    <a:pt x="4264691" y="0"/>
                  </a:lnTo>
                  <a:cubicBezTo>
                    <a:pt x="4267353" y="0"/>
                    <a:pt x="4269905" y="1057"/>
                    <a:pt x="4271787" y="2939"/>
                  </a:cubicBezTo>
                  <a:cubicBezTo>
                    <a:pt x="4273669" y="4821"/>
                    <a:pt x="4274726" y="7373"/>
                    <a:pt x="4274726" y="10035"/>
                  </a:cubicBezTo>
                  <a:lnTo>
                    <a:pt x="4274726" y="10035"/>
                  </a:lnTo>
                  <a:cubicBezTo>
                    <a:pt x="4274726" y="12696"/>
                    <a:pt x="4273669" y="15248"/>
                    <a:pt x="4271787" y="17130"/>
                  </a:cubicBezTo>
                  <a:cubicBezTo>
                    <a:pt x="4269905" y="19012"/>
                    <a:pt x="4267353" y="20069"/>
                    <a:pt x="4264691" y="20069"/>
                  </a:cubicBezTo>
                  <a:lnTo>
                    <a:pt x="10035" y="20069"/>
                  </a:lnTo>
                  <a:cubicBezTo>
                    <a:pt x="7373" y="20069"/>
                    <a:pt x="4821" y="19012"/>
                    <a:pt x="2939" y="17130"/>
                  </a:cubicBezTo>
                  <a:cubicBezTo>
                    <a:pt x="1057" y="15248"/>
                    <a:pt x="0" y="12696"/>
                    <a:pt x="0" y="10035"/>
                  </a:cubicBezTo>
                  <a:lnTo>
                    <a:pt x="0" y="10035"/>
                  </a:lnTo>
                  <a:cubicBezTo>
                    <a:pt x="0" y="7373"/>
                    <a:pt x="1057" y="4821"/>
                    <a:pt x="2939" y="2939"/>
                  </a:cubicBezTo>
                  <a:cubicBezTo>
                    <a:pt x="4821" y="1057"/>
                    <a:pt x="7373" y="0"/>
                    <a:pt x="10035" y="0"/>
                  </a:cubicBezTo>
                  <a:close/>
                </a:path>
              </a:pathLst>
            </a:custGeom>
            <a:solidFill>
              <a:srgbClr val="03214E"/>
            </a:solidFill>
          </p:spPr>
          <p:txBody>
            <a:bodyPr/>
            <a:lstStyle/>
            <a:p>
              <a:endParaRPr lang="ja-JP" altLang="en-US"/>
            </a:p>
          </p:txBody>
        </p:sp>
        <p:sp>
          <p:nvSpPr>
            <p:cNvPr id="23" name="TextBox 17">
              <a:extLst>
                <a:ext uri="{FF2B5EF4-FFF2-40B4-BE49-F238E27FC236}">
                  <a16:creationId xmlns:a16="http://schemas.microsoft.com/office/drawing/2014/main" id="{52DF8114-8EC4-3E79-905D-237F76C75BE9}"/>
                </a:ext>
              </a:extLst>
            </p:cNvPr>
            <p:cNvSpPr txBox="1"/>
            <p:nvPr/>
          </p:nvSpPr>
          <p:spPr>
            <a:xfrm>
              <a:off x="0" y="-28575"/>
              <a:ext cx="4274726" cy="48644"/>
            </a:xfrm>
            <a:prstGeom prst="rect">
              <a:avLst/>
            </a:prstGeom>
          </p:spPr>
          <p:txBody>
            <a:bodyPr lIns="50800" tIns="50800" rIns="50800" bIns="50800" rtlCol="0" anchor="ctr"/>
            <a:lstStyle/>
            <a:p>
              <a:pPr algn="ctr">
                <a:lnSpc>
                  <a:spcPts val="2239"/>
                </a:lnSpc>
              </a:pPr>
              <a:endParaRPr/>
            </a:p>
          </p:txBody>
        </p:sp>
      </p:grpSp>
      <p:sp>
        <p:nvSpPr>
          <p:cNvPr id="3" name="Freeform 3">
            <a:extLst>
              <a:ext uri="{FF2B5EF4-FFF2-40B4-BE49-F238E27FC236}">
                <a16:creationId xmlns:a16="http://schemas.microsoft.com/office/drawing/2014/main" id="{AEA646D4-893F-AB84-E622-286132A7E778}"/>
              </a:ext>
            </a:extLst>
          </p:cNvPr>
          <p:cNvSpPr/>
          <p:nvPr/>
        </p:nvSpPr>
        <p:spPr>
          <a:xfrm>
            <a:off x="-420300" y="-189000"/>
            <a:ext cx="612000" cy="7236000"/>
          </a:xfrm>
          <a:custGeom>
            <a:avLst/>
            <a:gdLst/>
            <a:ahLst/>
            <a:cxnLst/>
            <a:rect l="l" t="t" r="r" b="b"/>
            <a:pathLst>
              <a:path w="203606" h="2804648">
                <a:moveTo>
                  <a:pt x="101803" y="0"/>
                </a:moveTo>
                <a:lnTo>
                  <a:pt x="101803" y="0"/>
                </a:lnTo>
                <a:cubicBezTo>
                  <a:pt x="158028" y="0"/>
                  <a:pt x="203606" y="45579"/>
                  <a:pt x="203606" y="101803"/>
                </a:cubicBezTo>
                <a:lnTo>
                  <a:pt x="203606" y="2702845"/>
                </a:lnTo>
                <a:cubicBezTo>
                  <a:pt x="203606" y="2729844"/>
                  <a:pt x="192881" y="2755738"/>
                  <a:pt x="173789" y="2774830"/>
                </a:cubicBezTo>
                <a:cubicBezTo>
                  <a:pt x="154697" y="2793922"/>
                  <a:pt x="128803" y="2804648"/>
                  <a:pt x="101803" y="2804648"/>
                </a:cubicBezTo>
                <a:lnTo>
                  <a:pt x="101803" y="2804648"/>
                </a:lnTo>
                <a:cubicBezTo>
                  <a:pt x="74803" y="2804648"/>
                  <a:pt x="48909" y="2793922"/>
                  <a:pt x="29817" y="2774830"/>
                </a:cubicBezTo>
                <a:cubicBezTo>
                  <a:pt x="10726" y="2755738"/>
                  <a:pt x="0" y="2729844"/>
                  <a:pt x="0" y="2702845"/>
                </a:cubicBezTo>
                <a:lnTo>
                  <a:pt x="0" y="101803"/>
                </a:lnTo>
                <a:cubicBezTo>
                  <a:pt x="0" y="74803"/>
                  <a:pt x="10726" y="48909"/>
                  <a:pt x="29817" y="29817"/>
                </a:cubicBezTo>
                <a:cubicBezTo>
                  <a:pt x="48909" y="10726"/>
                  <a:pt x="74803" y="0"/>
                  <a:pt x="101803" y="0"/>
                </a:cubicBezTo>
                <a:close/>
              </a:path>
            </a:pathLst>
          </a:custGeom>
          <a:gradFill rotWithShape="1">
            <a:gsLst>
              <a:gs pos="0">
                <a:srgbClr val="95B4E1">
                  <a:alpha val="100000"/>
                </a:srgbClr>
              </a:gs>
              <a:gs pos="100000">
                <a:srgbClr val="144DA0">
                  <a:alpha val="100000"/>
                </a:srgbClr>
              </a:gs>
            </a:gsLst>
            <a:lin ang="5400000"/>
          </a:gradFill>
        </p:spPr>
        <p:txBody>
          <a:bodyPr/>
          <a:lstStyle/>
          <a:p>
            <a:endParaRPr lang="ja-JP" altLang="en-US"/>
          </a:p>
        </p:txBody>
      </p:sp>
      <p:sp>
        <p:nvSpPr>
          <p:cNvPr id="11" name="サブタイトル 2">
            <a:extLst>
              <a:ext uri="{FF2B5EF4-FFF2-40B4-BE49-F238E27FC236}">
                <a16:creationId xmlns:a16="http://schemas.microsoft.com/office/drawing/2014/main" id="{EEE79284-A921-9588-B75E-FECE1F96C6F0}"/>
              </a:ext>
            </a:extLst>
          </p:cNvPr>
          <p:cNvSpPr txBox="1">
            <a:spLocks/>
          </p:cNvSpPr>
          <p:nvPr/>
        </p:nvSpPr>
        <p:spPr>
          <a:xfrm>
            <a:off x="324042" y="279927"/>
            <a:ext cx="10655929" cy="720000"/>
          </a:xfrm>
          <a:prstGeom prst="rect">
            <a:avLst/>
          </a:prstGeom>
          <a:ln>
            <a:noFill/>
          </a:ln>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ts val="2500"/>
              </a:lnSpc>
              <a:buNone/>
            </a:pPr>
            <a:r>
              <a:rPr lang="ja-JP" altLang="en-US" sz="3200" b="1" spc="-300" dirty="0">
                <a:gradFill>
                  <a:gsLst>
                    <a:gs pos="0">
                      <a:srgbClr val="144DA0">
                        <a:shade val="30000"/>
                        <a:satMod val="115000"/>
                      </a:srgbClr>
                    </a:gs>
                    <a:gs pos="50000">
                      <a:srgbClr val="144DA0">
                        <a:shade val="67500"/>
                        <a:satMod val="115000"/>
                      </a:srgbClr>
                    </a:gs>
                    <a:gs pos="100000">
                      <a:srgbClr val="144DA0">
                        <a:shade val="100000"/>
                        <a:satMod val="115000"/>
                      </a:srgbClr>
                    </a:gs>
                  </a:gsLst>
                  <a:path path="circle">
                    <a:fillToRect l="50000" t="50000" r="50000" b="50000"/>
                  </a:path>
                </a:gradFill>
                <a:latin typeface="BIZ UDPゴシック" panose="020B0400000000000000" pitchFamily="50" charset="-128"/>
                <a:ea typeface="BIZ UDPゴシック" panose="020B0400000000000000" pitchFamily="50" charset="-128"/>
              </a:rPr>
              <a:t>高齢者等の生活と健康に関する調査報告</a:t>
            </a:r>
          </a:p>
        </p:txBody>
      </p:sp>
      <p:sp>
        <p:nvSpPr>
          <p:cNvPr id="12" name="テキスト ボックス 11">
            <a:extLst>
              <a:ext uri="{FF2B5EF4-FFF2-40B4-BE49-F238E27FC236}">
                <a16:creationId xmlns:a16="http://schemas.microsoft.com/office/drawing/2014/main" id="{0D9CD008-D58C-BA59-74CF-6F4906DF21EA}"/>
              </a:ext>
            </a:extLst>
          </p:cNvPr>
          <p:cNvSpPr txBox="1"/>
          <p:nvPr/>
        </p:nvSpPr>
        <p:spPr>
          <a:xfrm>
            <a:off x="3715780" y="1643183"/>
            <a:ext cx="5338355" cy="307777"/>
          </a:xfrm>
          <a:prstGeom prst="rect">
            <a:avLst/>
          </a:prstGeom>
          <a:noFill/>
        </p:spPr>
        <p:txBody>
          <a:bodyPr wrap="square" rtlCol="0">
            <a:spAutoFit/>
          </a:bodyPr>
          <a:lstStyle/>
          <a:p>
            <a:r>
              <a:rPr kumimoji="1" lang="ja-JP" altLang="en-US" sz="1400" dirty="0">
                <a:solidFill>
                  <a:srgbClr val="4F81BD"/>
                </a:solidFill>
              </a:rPr>
              <a:t>■</a:t>
            </a:r>
            <a:r>
              <a:rPr lang="ja-JP" altLang="en-US" sz="1400" dirty="0"/>
              <a:t>被保険者</a:t>
            </a:r>
            <a:r>
              <a:rPr kumimoji="1" lang="ja-JP" altLang="en-US" sz="1400" dirty="0"/>
              <a:t>数（人）　</a:t>
            </a:r>
            <a:r>
              <a:rPr kumimoji="1" lang="ja-JP" altLang="en-US" sz="1400" dirty="0">
                <a:solidFill>
                  <a:srgbClr val="C0504D"/>
                </a:solidFill>
              </a:rPr>
              <a:t>■</a:t>
            </a:r>
            <a:r>
              <a:rPr kumimoji="1" lang="ja-JP" altLang="en-US" sz="1400" dirty="0"/>
              <a:t>患者数（人）</a:t>
            </a:r>
            <a:r>
              <a:rPr kumimoji="1" lang="ja-JP" altLang="en-US" sz="1400" b="1" dirty="0">
                <a:solidFill>
                  <a:srgbClr val="9BBB59"/>
                </a:solidFill>
              </a:rPr>
              <a:t>－</a:t>
            </a:r>
            <a:r>
              <a:rPr kumimoji="1" lang="ja-JP" altLang="en-US" sz="1400" dirty="0"/>
              <a:t>患者１人当たりの医療費（円）</a:t>
            </a:r>
          </a:p>
        </p:txBody>
      </p:sp>
      <p:sp>
        <p:nvSpPr>
          <p:cNvPr id="14" name="テキスト ボックス 13">
            <a:extLst>
              <a:ext uri="{FF2B5EF4-FFF2-40B4-BE49-F238E27FC236}">
                <a16:creationId xmlns:a16="http://schemas.microsoft.com/office/drawing/2014/main" id="{A04C57E0-E157-3FB6-8ABD-9AC35BB2AF4E}"/>
              </a:ext>
            </a:extLst>
          </p:cNvPr>
          <p:cNvSpPr txBox="1"/>
          <p:nvPr/>
        </p:nvSpPr>
        <p:spPr>
          <a:xfrm>
            <a:off x="2112388" y="6016847"/>
            <a:ext cx="6253635" cy="307777"/>
          </a:xfrm>
          <a:prstGeom prst="rect">
            <a:avLst/>
          </a:prstGeom>
          <a:noFill/>
        </p:spPr>
        <p:txBody>
          <a:bodyPr wrap="none" rtlCol="0">
            <a:spAutoFit/>
          </a:bodyPr>
          <a:lstStyle/>
          <a:p>
            <a:r>
              <a:rPr kumimoji="1" lang="en-US" altLang="ja-JP" sz="1400" dirty="0"/>
              <a:t>※</a:t>
            </a:r>
            <a:r>
              <a:rPr lang="ja-JP" altLang="en-US" sz="1400" dirty="0"/>
              <a:t>大阪府後期高齢者医療広域連合「データヘルス計画に伴う分析事業結果」より</a:t>
            </a:r>
            <a:endParaRPr kumimoji="1" lang="ja-JP" altLang="en-US" sz="1400" dirty="0"/>
          </a:p>
        </p:txBody>
      </p:sp>
      <p:graphicFrame>
        <p:nvGraphicFramePr>
          <p:cNvPr id="36" name="グラフ 35">
            <a:extLst>
              <a:ext uri="{FF2B5EF4-FFF2-40B4-BE49-F238E27FC236}">
                <a16:creationId xmlns:a16="http://schemas.microsoft.com/office/drawing/2014/main" id="{C2FCF0B3-A0EC-243B-7765-8607F496587C}"/>
              </a:ext>
            </a:extLst>
          </p:cNvPr>
          <p:cNvGraphicFramePr/>
          <p:nvPr>
            <p:extLst>
              <p:ext uri="{D42A27DB-BD31-4B8C-83A1-F6EECF244321}">
                <p14:modId xmlns:p14="http://schemas.microsoft.com/office/powerpoint/2010/main" val="3059642730"/>
              </p:ext>
            </p:extLst>
          </p:nvPr>
        </p:nvGraphicFramePr>
        <p:xfrm>
          <a:off x="743131" y="1925404"/>
          <a:ext cx="7556138" cy="4124634"/>
        </p:xfrm>
        <a:graphic>
          <a:graphicData uri="http://schemas.openxmlformats.org/drawingml/2006/chart">
            <c:chart xmlns:c="http://schemas.openxmlformats.org/drawingml/2006/chart" xmlns:r="http://schemas.openxmlformats.org/officeDocument/2006/relationships" r:id="rId3"/>
          </a:graphicData>
        </a:graphic>
      </p:graphicFrame>
      <p:sp>
        <p:nvSpPr>
          <p:cNvPr id="4" name="テキスト ボックス 3">
            <a:extLst>
              <a:ext uri="{FF2B5EF4-FFF2-40B4-BE49-F238E27FC236}">
                <a16:creationId xmlns:a16="http://schemas.microsoft.com/office/drawing/2014/main" id="{EECC0E37-0F10-1EF0-96A4-6A65806D100E}"/>
              </a:ext>
            </a:extLst>
          </p:cNvPr>
          <p:cNvSpPr txBox="1"/>
          <p:nvPr/>
        </p:nvSpPr>
        <p:spPr>
          <a:xfrm>
            <a:off x="8664948" y="3008842"/>
            <a:ext cx="3050835" cy="646331"/>
          </a:xfrm>
          <a:prstGeom prst="rect">
            <a:avLst/>
          </a:prstGeom>
          <a:noFill/>
        </p:spPr>
        <p:txBody>
          <a:bodyPr wrap="none" rtlCol="0">
            <a:spAutoFit/>
          </a:bodyPr>
          <a:lstStyle/>
          <a:p>
            <a:pPr algn="ctr"/>
            <a:r>
              <a:rPr lang="ja-JP" altLang="en-US" dirty="0">
                <a:latin typeface="BIZ UDPゴシック" panose="020B0400000000000000" pitchFamily="50" charset="-128"/>
                <a:ea typeface="BIZ UDPゴシック" panose="020B0400000000000000" pitchFamily="50" charset="-128"/>
              </a:rPr>
              <a:t>高齢化に伴い、医療ニーズは</a:t>
            </a:r>
            <a:endParaRPr lang="en-US" altLang="ja-JP" dirty="0">
              <a:latin typeface="BIZ UDPゴシック" panose="020B0400000000000000" pitchFamily="50" charset="-128"/>
              <a:ea typeface="BIZ UDPゴシック" panose="020B0400000000000000" pitchFamily="50" charset="-128"/>
            </a:endParaRPr>
          </a:p>
          <a:p>
            <a:pPr algn="ctr"/>
            <a:r>
              <a:rPr lang="ja-JP" altLang="en-US" dirty="0">
                <a:latin typeface="BIZ UDPゴシック" panose="020B0400000000000000" pitchFamily="50" charset="-128"/>
                <a:ea typeface="BIZ UDPゴシック" panose="020B0400000000000000" pitchFamily="50" charset="-128"/>
              </a:rPr>
              <a:t>高度化・重症化・高額化</a:t>
            </a:r>
            <a:endParaRPr kumimoji="1" lang="ja-JP" altLang="en-US" dirty="0">
              <a:latin typeface="BIZ UDPゴシック" panose="020B0400000000000000" pitchFamily="50" charset="-128"/>
              <a:ea typeface="BIZ UDPゴシック" panose="020B0400000000000000" pitchFamily="50" charset="-128"/>
            </a:endParaRPr>
          </a:p>
        </p:txBody>
      </p:sp>
      <p:sp>
        <p:nvSpPr>
          <p:cNvPr id="5" name="テキスト ボックス 4">
            <a:extLst>
              <a:ext uri="{FF2B5EF4-FFF2-40B4-BE49-F238E27FC236}">
                <a16:creationId xmlns:a16="http://schemas.microsoft.com/office/drawing/2014/main" id="{71450288-EE70-C179-469B-C5FCF4072B30}"/>
              </a:ext>
            </a:extLst>
          </p:cNvPr>
          <p:cNvSpPr txBox="1"/>
          <p:nvPr/>
        </p:nvSpPr>
        <p:spPr>
          <a:xfrm>
            <a:off x="8664948" y="4251390"/>
            <a:ext cx="2908168" cy="923330"/>
          </a:xfrm>
          <a:prstGeom prst="rect">
            <a:avLst/>
          </a:prstGeom>
        </p:spPr>
        <p:style>
          <a:lnRef idx="2">
            <a:schemeClr val="accent6"/>
          </a:lnRef>
          <a:fillRef idx="1">
            <a:schemeClr val="lt1"/>
          </a:fillRef>
          <a:effectRef idx="0">
            <a:schemeClr val="accent6"/>
          </a:effectRef>
          <a:fontRef idx="minor">
            <a:schemeClr val="dk1"/>
          </a:fontRef>
        </p:style>
        <p:txBody>
          <a:bodyPr wrap="none" rtlCol="0">
            <a:spAutoFit/>
          </a:bodyPr>
          <a:lstStyle/>
          <a:p>
            <a:pPr algn="ctr"/>
            <a:r>
              <a:rPr lang="ja-JP" altLang="en-US" sz="1800" dirty="0">
                <a:effectLst/>
                <a:ea typeface="BIZ UDPゴシック" panose="020B0400000000000000" pitchFamily="50" charset="-128"/>
                <a:cs typeface="Times New Roman" panose="02020603050405020304" pitchFamily="18" charset="0"/>
              </a:rPr>
              <a:t>施設整備など</a:t>
            </a:r>
            <a:endParaRPr lang="en-US" altLang="ja-JP" sz="1800" dirty="0">
              <a:effectLst/>
              <a:ea typeface="BIZ UDPゴシック" panose="020B0400000000000000" pitchFamily="50" charset="-128"/>
              <a:cs typeface="Times New Roman" panose="02020603050405020304" pitchFamily="18" charset="0"/>
            </a:endParaRPr>
          </a:p>
          <a:p>
            <a:pPr algn="ctr"/>
            <a:r>
              <a:rPr lang="ja-JP" altLang="ja-JP" sz="1800" dirty="0">
                <a:effectLst/>
                <a:ea typeface="BIZ UDPゴシック" panose="020B0400000000000000" pitchFamily="50" charset="-128"/>
                <a:cs typeface="Times New Roman" panose="02020603050405020304" pitchFamily="18" charset="0"/>
              </a:rPr>
              <a:t>最適な介護サービス基盤の</a:t>
            </a:r>
            <a:endParaRPr lang="en-US" altLang="ja-JP" sz="1800" dirty="0">
              <a:effectLst/>
              <a:ea typeface="BIZ UDPゴシック" panose="020B0400000000000000" pitchFamily="50" charset="-128"/>
              <a:cs typeface="Times New Roman" panose="02020603050405020304" pitchFamily="18" charset="0"/>
            </a:endParaRPr>
          </a:p>
          <a:p>
            <a:pPr algn="ctr"/>
            <a:r>
              <a:rPr lang="ja-JP" altLang="ja-JP" sz="1800" dirty="0">
                <a:effectLst/>
                <a:ea typeface="BIZ UDPゴシック" panose="020B0400000000000000" pitchFamily="50" charset="-128"/>
                <a:cs typeface="Times New Roman" panose="02020603050405020304" pitchFamily="18" charset="0"/>
              </a:rPr>
              <a:t>構築を目指</a:t>
            </a:r>
            <a:r>
              <a:rPr lang="ja-JP" altLang="en-US" sz="1800" dirty="0">
                <a:effectLst/>
                <a:ea typeface="BIZ UDPゴシック" panose="020B0400000000000000" pitchFamily="50" charset="-128"/>
                <a:cs typeface="Times New Roman" panose="02020603050405020304" pitchFamily="18" charset="0"/>
              </a:rPr>
              <a:t>す</a:t>
            </a:r>
            <a:endParaRPr lang="en-US" altLang="ja-JP" dirty="0">
              <a:ea typeface="BIZ UDPゴシック" panose="020B0400000000000000" pitchFamily="50" charset="-128"/>
              <a:cs typeface="Times New Roman" panose="02020603050405020304" pitchFamily="18" charset="0"/>
            </a:endParaRPr>
          </a:p>
        </p:txBody>
      </p:sp>
      <p:cxnSp>
        <p:nvCxnSpPr>
          <p:cNvPr id="6" name="直線コネクタ 5">
            <a:extLst>
              <a:ext uri="{FF2B5EF4-FFF2-40B4-BE49-F238E27FC236}">
                <a16:creationId xmlns:a16="http://schemas.microsoft.com/office/drawing/2014/main" id="{F984E110-EAB9-DCC5-CFC9-65D551CD3B87}"/>
              </a:ext>
            </a:extLst>
          </p:cNvPr>
          <p:cNvCxnSpPr>
            <a:cxnSpLocks/>
          </p:cNvCxnSpPr>
          <p:nvPr/>
        </p:nvCxnSpPr>
        <p:spPr>
          <a:xfrm flipV="1">
            <a:off x="8763315" y="3332007"/>
            <a:ext cx="2828937" cy="8461"/>
          </a:xfrm>
          <a:prstGeom prst="line">
            <a:avLst/>
          </a:prstGeom>
          <a:ln w="25400">
            <a:prstDash val="sysDot"/>
          </a:ln>
        </p:spPr>
        <p:style>
          <a:lnRef idx="1">
            <a:schemeClr val="accent6"/>
          </a:lnRef>
          <a:fillRef idx="0">
            <a:schemeClr val="accent6"/>
          </a:fillRef>
          <a:effectRef idx="0">
            <a:schemeClr val="accent6"/>
          </a:effectRef>
          <a:fontRef idx="minor">
            <a:schemeClr val="tx1"/>
          </a:fontRef>
        </p:style>
      </p:cxnSp>
      <p:cxnSp>
        <p:nvCxnSpPr>
          <p:cNvPr id="17" name="直線コネクタ 16">
            <a:extLst>
              <a:ext uri="{FF2B5EF4-FFF2-40B4-BE49-F238E27FC236}">
                <a16:creationId xmlns:a16="http://schemas.microsoft.com/office/drawing/2014/main" id="{96150FEB-D304-91AD-E0E5-7C40DED6DDBF}"/>
              </a:ext>
            </a:extLst>
          </p:cNvPr>
          <p:cNvCxnSpPr>
            <a:cxnSpLocks/>
          </p:cNvCxnSpPr>
          <p:nvPr/>
        </p:nvCxnSpPr>
        <p:spPr>
          <a:xfrm flipV="1">
            <a:off x="9020354" y="3603408"/>
            <a:ext cx="2268000" cy="8461"/>
          </a:xfrm>
          <a:prstGeom prst="line">
            <a:avLst/>
          </a:prstGeom>
          <a:ln w="25400">
            <a:prstDash val="sysDot"/>
          </a:ln>
        </p:spPr>
        <p:style>
          <a:lnRef idx="1">
            <a:schemeClr val="accent6"/>
          </a:lnRef>
          <a:fillRef idx="0">
            <a:schemeClr val="accent6"/>
          </a:fillRef>
          <a:effectRef idx="0">
            <a:schemeClr val="accent6"/>
          </a:effectRef>
          <a:fontRef idx="minor">
            <a:schemeClr val="tx1"/>
          </a:fontRef>
        </p:style>
      </p:cxnSp>
      <p:sp>
        <p:nvSpPr>
          <p:cNvPr id="19" name="矢印: 下 18">
            <a:extLst>
              <a:ext uri="{FF2B5EF4-FFF2-40B4-BE49-F238E27FC236}">
                <a16:creationId xmlns:a16="http://schemas.microsoft.com/office/drawing/2014/main" id="{1EC2D2E8-A74E-96A2-2A28-5832B7816968}"/>
              </a:ext>
            </a:extLst>
          </p:cNvPr>
          <p:cNvSpPr/>
          <p:nvPr/>
        </p:nvSpPr>
        <p:spPr>
          <a:xfrm>
            <a:off x="9816292" y="3704732"/>
            <a:ext cx="748146" cy="510663"/>
          </a:xfrm>
          <a:prstGeom prst="downArrow">
            <a:avLst/>
          </a:prstGeom>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E68809C5-88FF-ADD7-80F2-09CBEAE48B78}"/>
              </a:ext>
            </a:extLst>
          </p:cNvPr>
          <p:cNvSpPr txBox="1"/>
          <p:nvPr/>
        </p:nvSpPr>
        <p:spPr>
          <a:xfrm>
            <a:off x="3290452" y="5175708"/>
            <a:ext cx="3004601" cy="307777"/>
          </a:xfrm>
          <a:prstGeom prst="rect">
            <a:avLst/>
          </a:prstGeom>
          <a:solidFill>
            <a:schemeClr val="bg1"/>
          </a:solidFill>
          <a:ln>
            <a:solidFill>
              <a:schemeClr val="tx1"/>
            </a:solidFill>
          </a:ln>
        </p:spPr>
        <p:txBody>
          <a:bodyPr wrap="square" rtlCol="0">
            <a:spAutoFit/>
          </a:bodyPr>
          <a:lstStyle/>
          <a:p>
            <a:r>
              <a:rPr kumimoji="1" lang="en-US" altLang="ja-JP" sz="1400" dirty="0"/>
              <a:t>※</a:t>
            </a:r>
            <a:r>
              <a:rPr kumimoji="1" lang="ja-JP" altLang="en-US" sz="1400" dirty="0"/>
              <a:t>診療報酬・薬価等の改定率を含む</a:t>
            </a:r>
          </a:p>
        </p:txBody>
      </p:sp>
    </p:spTree>
    <p:extLst>
      <p:ext uri="{BB962C8B-B14F-4D97-AF65-F5344CB8AC3E}">
        <p14:creationId xmlns:p14="http://schemas.microsoft.com/office/powerpoint/2010/main" val="484964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gradFill>
          <a:gsLst>
            <a:gs pos="75000">
              <a:schemeClr val="tx2"/>
            </a:gs>
            <a:gs pos="100000">
              <a:schemeClr val="tx2">
                <a:lumMod val="50000"/>
              </a:schemeClr>
            </a:gs>
            <a:gs pos="100000">
              <a:schemeClr val="tx2">
                <a:lumMod val="50000"/>
              </a:schemeClr>
            </a:gs>
          </a:gsLst>
          <a:lin ang="5400000" scaled="1"/>
        </a:gradFill>
        <a:effectLst/>
      </p:bgPr>
    </p:bg>
    <p:spTree>
      <p:nvGrpSpPr>
        <p:cNvPr id="1" name="">
          <a:extLst>
            <a:ext uri="{FF2B5EF4-FFF2-40B4-BE49-F238E27FC236}">
              <a16:creationId xmlns:a16="http://schemas.microsoft.com/office/drawing/2014/main" id="{EF722CEA-C007-B93A-365F-076DCB95D9EA}"/>
            </a:ext>
          </a:extLst>
        </p:cNvPr>
        <p:cNvGrpSpPr/>
        <p:nvPr/>
      </p:nvGrpSpPr>
      <p:grpSpPr>
        <a:xfrm>
          <a:off x="0" y="0"/>
          <a:ext cx="0" cy="0"/>
          <a:chOff x="0" y="0"/>
          <a:chExt cx="0" cy="0"/>
        </a:xfrm>
      </p:grpSpPr>
      <p:grpSp>
        <p:nvGrpSpPr>
          <p:cNvPr id="7" name="Group 8">
            <a:extLst>
              <a:ext uri="{FF2B5EF4-FFF2-40B4-BE49-F238E27FC236}">
                <a16:creationId xmlns:a16="http://schemas.microsoft.com/office/drawing/2014/main" id="{6AE45CE8-5042-DC4B-EE97-03FCB5DE4764}"/>
              </a:ext>
            </a:extLst>
          </p:cNvPr>
          <p:cNvGrpSpPr/>
          <p:nvPr/>
        </p:nvGrpSpPr>
        <p:grpSpPr>
          <a:xfrm>
            <a:off x="375064" y="2074482"/>
            <a:ext cx="11236679" cy="50560"/>
            <a:chOff x="0" y="0"/>
            <a:chExt cx="4274726" cy="20069"/>
          </a:xfrm>
          <a:solidFill>
            <a:schemeClr val="bg1"/>
          </a:solidFill>
        </p:grpSpPr>
        <p:sp>
          <p:nvSpPr>
            <p:cNvPr id="8" name="Freeform 9">
              <a:extLst>
                <a:ext uri="{FF2B5EF4-FFF2-40B4-BE49-F238E27FC236}">
                  <a16:creationId xmlns:a16="http://schemas.microsoft.com/office/drawing/2014/main" id="{3BDC6AD8-5222-6701-0810-3EB155BE12AB}"/>
                </a:ext>
              </a:extLst>
            </p:cNvPr>
            <p:cNvSpPr/>
            <p:nvPr/>
          </p:nvSpPr>
          <p:spPr>
            <a:xfrm>
              <a:off x="0" y="0"/>
              <a:ext cx="4274726" cy="20069"/>
            </a:xfrm>
            <a:custGeom>
              <a:avLst/>
              <a:gdLst/>
              <a:ahLst/>
              <a:cxnLst/>
              <a:rect l="l" t="t" r="r" b="b"/>
              <a:pathLst>
                <a:path w="4274726" h="20069">
                  <a:moveTo>
                    <a:pt x="10035" y="0"/>
                  </a:moveTo>
                  <a:lnTo>
                    <a:pt x="4264691" y="0"/>
                  </a:lnTo>
                  <a:cubicBezTo>
                    <a:pt x="4267353" y="0"/>
                    <a:pt x="4269905" y="1057"/>
                    <a:pt x="4271787" y="2939"/>
                  </a:cubicBezTo>
                  <a:cubicBezTo>
                    <a:pt x="4273669" y="4821"/>
                    <a:pt x="4274726" y="7373"/>
                    <a:pt x="4274726" y="10035"/>
                  </a:cubicBezTo>
                  <a:lnTo>
                    <a:pt x="4274726" y="10035"/>
                  </a:lnTo>
                  <a:cubicBezTo>
                    <a:pt x="4274726" y="12696"/>
                    <a:pt x="4273669" y="15248"/>
                    <a:pt x="4271787" y="17130"/>
                  </a:cubicBezTo>
                  <a:cubicBezTo>
                    <a:pt x="4269905" y="19012"/>
                    <a:pt x="4267353" y="20069"/>
                    <a:pt x="4264691" y="20069"/>
                  </a:cubicBezTo>
                  <a:lnTo>
                    <a:pt x="10035" y="20069"/>
                  </a:lnTo>
                  <a:cubicBezTo>
                    <a:pt x="7373" y="20069"/>
                    <a:pt x="4821" y="19012"/>
                    <a:pt x="2939" y="17130"/>
                  </a:cubicBezTo>
                  <a:cubicBezTo>
                    <a:pt x="1057" y="15248"/>
                    <a:pt x="0" y="12696"/>
                    <a:pt x="0" y="10035"/>
                  </a:cubicBezTo>
                  <a:lnTo>
                    <a:pt x="0" y="10035"/>
                  </a:lnTo>
                  <a:cubicBezTo>
                    <a:pt x="0" y="7373"/>
                    <a:pt x="1057" y="4821"/>
                    <a:pt x="2939" y="2939"/>
                  </a:cubicBezTo>
                  <a:cubicBezTo>
                    <a:pt x="4821" y="1057"/>
                    <a:pt x="7373" y="0"/>
                    <a:pt x="10035" y="0"/>
                  </a:cubicBezTo>
                  <a:close/>
                </a:path>
              </a:pathLst>
            </a:custGeom>
            <a:gr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11" name="TextBox 10">
              <a:extLst>
                <a:ext uri="{FF2B5EF4-FFF2-40B4-BE49-F238E27FC236}">
                  <a16:creationId xmlns:a16="http://schemas.microsoft.com/office/drawing/2014/main" id="{76517BEE-0735-3592-D0B5-C723EEDF20F6}"/>
                </a:ext>
              </a:extLst>
            </p:cNvPr>
            <p:cNvSpPr txBox="1"/>
            <p:nvPr/>
          </p:nvSpPr>
          <p:spPr>
            <a:xfrm>
              <a:off x="0" y="-28575"/>
              <a:ext cx="4274726" cy="48644"/>
            </a:xfrm>
            <a:prstGeom prst="rect">
              <a:avLst/>
            </a:prstGeom>
            <a:grpFill/>
          </p:spPr>
          <p:txBody>
            <a:bodyPr lIns="50800" tIns="50800" rIns="50800" bIns="50800" rtlCol="0" anchor="ctr"/>
            <a:lstStyle/>
            <a:p>
              <a:pPr marL="0" marR="0" lvl="0" indent="0" algn="ctr" defTabSz="914400" rtl="0" eaLnBrk="1" fontAlgn="auto" latinLnBrk="0" hangingPunct="1">
                <a:lnSpc>
                  <a:spcPts val="2239"/>
                </a:lnSpc>
                <a:spcBef>
                  <a:spcPts val="0"/>
                </a:spcBef>
                <a:spcAft>
                  <a:spcPts val="0"/>
                </a:spcAft>
                <a:buClrTx/>
                <a:buSzTx/>
                <a:buFontTx/>
                <a:buNone/>
                <a:tabLst/>
                <a:defRPr/>
              </a:pPr>
              <a:endParaRPr kumimoji="1"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3" name="Group 8">
            <a:extLst>
              <a:ext uri="{FF2B5EF4-FFF2-40B4-BE49-F238E27FC236}">
                <a16:creationId xmlns:a16="http://schemas.microsoft.com/office/drawing/2014/main" id="{0DED84F1-3CAA-F349-DB9D-22EB1926C878}"/>
              </a:ext>
            </a:extLst>
          </p:cNvPr>
          <p:cNvGrpSpPr/>
          <p:nvPr/>
        </p:nvGrpSpPr>
        <p:grpSpPr>
          <a:xfrm>
            <a:off x="375064" y="4181182"/>
            <a:ext cx="11236679" cy="50560"/>
            <a:chOff x="0" y="0"/>
            <a:chExt cx="4274726" cy="20069"/>
          </a:xfrm>
          <a:solidFill>
            <a:schemeClr val="bg1"/>
          </a:solidFill>
        </p:grpSpPr>
        <p:sp>
          <p:nvSpPr>
            <p:cNvPr id="15" name="Freeform 9">
              <a:extLst>
                <a:ext uri="{FF2B5EF4-FFF2-40B4-BE49-F238E27FC236}">
                  <a16:creationId xmlns:a16="http://schemas.microsoft.com/office/drawing/2014/main" id="{F6B773F1-0C11-C0C5-B543-2792F7EB30BA}"/>
                </a:ext>
              </a:extLst>
            </p:cNvPr>
            <p:cNvSpPr/>
            <p:nvPr/>
          </p:nvSpPr>
          <p:spPr>
            <a:xfrm>
              <a:off x="0" y="0"/>
              <a:ext cx="4274726" cy="20069"/>
            </a:xfrm>
            <a:custGeom>
              <a:avLst/>
              <a:gdLst/>
              <a:ahLst/>
              <a:cxnLst/>
              <a:rect l="l" t="t" r="r" b="b"/>
              <a:pathLst>
                <a:path w="4274726" h="20069">
                  <a:moveTo>
                    <a:pt x="10035" y="0"/>
                  </a:moveTo>
                  <a:lnTo>
                    <a:pt x="4264691" y="0"/>
                  </a:lnTo>
                  <a:cubicBezTo>
                    <a:pt x="4267353" y="0"/>
                    <a:pt x="4269905" y="1057"/>
                    <a:pt x="4271787" y="2939"/>
                  </a:cubicBezTo>
                  <a:cubicBezTo>
                    <a:pt x="4273669" y="4821"/>
                    <a:pt x="4274726" y="7373"/>
                    <a:pt x="4274726" y="10035"/>
                  </a:cubicBezTo>
                  <a:lnTo>
                    <a:pt x="4274726" y="10035"/>
                  </a:lnTo>
                  <a:cubicBezTo>
                    <a:pt x="4274726" y="12696"/>
                    <a:pt x="4273669" y="15248"/>
                    <a:pt x="4271787" y="17130"/>
                  </a:cubicBezTo>
                  <a:cubicBezTo>
                    <a:pt x="4269905" y="19012"/>
                    <a:pt x="4267353" y="20069"/>
                    <a:pt x="4264691" y="20069"/>
                  </a:cubicBezTo>
                  <a:lnTo>
                    <a:pt x="10035" y="20069"/>
                  </a:lnTo>
                  <a:cubicBezTo>
                    <a:pt x="7373" y="20069"/>
                    <a:pt x="4821" y="19012"/>
                    <a:pt x="2939" y="17130"/>
                  </a:cubicBezTo>
                  <a:cubicBezTo>
                    <a:pt x="1057" y="15248"/>
                    <a:pt x="0" y="12696"/>
                    <a:pt x="0" y="10035"/>
                  </a:cubicBezTo>
                  <a:lnTo>
                    <a:pt x="0" y="10035"/>
                  </a:lnTo>
                  <a:cubicBezTo>
                    <a:pt x="0" y="7373"/>
                    <a:pt x="1057" y="4821"/>
                    <a:pt x="2939" y="2939"/>
                  </a:cubicBezTo>
                  <a:cubicBezTo>
                    <a:pt x="4821" y="1057"/>
                    <a:pt x="7373" y="0"/>
                    <a:pt x="10035" y="0"/>
                  </a:cubicBezTo>
                  <a:close/>
                </a:path>
              </a:pathLst>
            </a:custGeom>
            <a:gr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16" name="TextBox 10">
              <a:extLst>
                <a:ext uri="{FF2B5EF4-FFF2-40B4-BE49-F238E27FC236}">
                  <a16:creationId xmlns:a16="http://schemas.microsoft.com/office/drawing/2014/main" id="{11BD2B28-55BF-A0F1-10F4-74BC14AB76DD}"/>
                </a:ext>
              </a:extLst>
            </p:cNvPr>
            <p:cNvSpPr txBox="1"/>
            <p:nvPr/>
          </p:nvSpPr>
          <p:spPr>
            <a:xfrm>
              <a:off x="0" y="-28575"/>
              <a:ext cx="4274726" cy="48644"/>
            </a:xfrm>
            <a:prstGeom prst="rect">
              <a:avLst/>
            </a:prstGeom>
            <a:grpFill/>
          </p:spPr>
          <p:txBody>
            <a:bodyPr lIns="50800" tIns="50800" rIns="50800" bIns="50800" rtlCol="0" anchor="ctr"/>
            <a:lstStyle/>
            <a:p>
              <a:pPr marL="0" marR="0" lvl="0" indent="0" algn="ctr" defTabSz="914400" rtl="0" eaLnBrk="1" fontAlgn="auto" latinLnBrk="0" hangingPunct="1">
                <a:lnSpc>
                  <a:spcPts val="2239"/>
                </a:lnSpc>
                <a:spcBef>
                  <a:spcPts val="0"/>
                </a:spcBef>
                <a:spcAft>
                  <a:spcPts val="0"/>
                </a:spcAft>
                <a:buClrTx/>
                <a:buSzTx/>
                <a:buFontTx/>
                <a:buNone/>
                <a:tabLst/>
                <a:defRPr/>
              </a:pPr>
              <a:endParaRPr kumimoji="1"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2" name="テキスト ボックス 21">
            <a:extLst>
              <a:ext uri="{FF2B5EF4-FFF2-40B4-BE49-F238E27FC236}">
                <a16:creationId xmlns:a16="http://schemas.microsoft.com/office/drawing/2014/main" id="{9960AEFC-AFC8-2B25-C1A3-D5797BB63781}"/>
              </a:ext>
            </a:extLst>
          </p:cNvPr>
          <p:cNvSpPr txBox="1"/>
          <p:nvPr/>
        </p:nvSpPr>
        <p:spPr>
          <a:xfrm>
            <a:off x="1092240" y="2858017"/>
            <a:ext cx="10282517" cy="642035"/>
          </a:xfrm>
          <a:prstGeom prst="rect">
            <a:avLst/>
          </a:prstGeom>
          <a:noFill/>
        </p:spPr>
        <p:txBody>
          <a:bodyPr wrap="square">
            <a:spAutoFit/>
          </a:bodyPr>
          <a:lstStyle/>
          <a:p>
            <a:pPr marL="0" marR="0" lvl="0" indent="0" algn="ctr" defTabSz="914400" rtl="0" eaLnBrk="1" fontAlgn="auto" latinLnBrk="0" hangingPunct="1">
              <a:lnSpc>
                <a:spcPts val="5123"/>
              </a:lnSpc>
              <a:spcBef>
                <a:spcPct val="0"/>
              </a:spcBef>
              <a:spcAft>
                <a:spcPts val="0"/>
              </a:spcAft>
              <a:buClrTx/>
              <a:buSzTx/>
              <a:buFontTx/>
              <a:buNone/>
              <a:tabLst/>
              <a:defRPr/>
            </a:pPr>
            <a:r>
              <a:rPr lang="ja-JP" altLang="en-US" sz="3200" b="1" spc="64" dirty="0">
                <a:solidFill>
                  <a:prstClr val="white"/>
                </a:solidFill>
                <a:latin typeface="BIZ UDPゴシック" panose="020B0400000000000000" pitchFamily="50" charset="-128"/>
                <a:ea typeface="BIZ UDPゴシック" panose="020B0400000000000000" pitchFamily="50" charset="-128"/>
                <a:cs typeface="Source Han Sans JP Medium"/>
                <a:sym typeface="Source Han Sans JP Medium"/>
              </a:rPr>
              <a:t>グループワーク</a:t>
            </a:r>
            <a:endParaRPr kumimoji="1" lang="ja-JP" altLang="en-US" sz="3200" b="1" i="0" u="none" strike="noStrike" kern="1200" cap="none" spc="64"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Source Han Sans JP Medium"/>
              <a:sym typeface="Source Han Sans JP Medium"/>
            </a:endParaRPr>
          </a:p>
        </p:txBody>
      </p:sp>
      <p:sp>
        <p:nvSpPr>
          <p:cNvPr id="30" name="テキスト ボックス 29">
            <a:extLst>
              <a:ext uri="{FF2B5EF4-FFF2-40B4-BE49-F238E27FC236}">
                <a16:creationId xmlns:a16="http://schemas.microsoft.com/office/drawing/2014/main" id="{59ACFEA2-9881-713D-15CC-753503DE2BE8}"/>
              </a:ext>
            </a:extLst>
          </p:cNvPr>
          <p:cNvSpPr txBox="1"/>
          <p:nvPr/>
        </p:nvSpPr>
        <p:spPr>
          <a:xfrm>
            <a:off x="375064" y="1326976"/>
            <a:ext cx="2520536" cy="656783"/>
          </a:xfrm>
          <a:prstGeom prst="rect">
            <a:avLst/>
          </a:prstGeom>
          <a:noFill/>
        </p:spPr>
        <p:txBody>
          <a:bodyPr wrap="square">
            <a:spAutoFit/>
          </a:bodyPr>
          <a:lstStyle/>
          <a:p>
            <a:pPr marL="0" marR="0" lvl="0" indent="0" algn="just" defTabSz="914400" rtl="0" eaLnBrk="1" fontAlgn="auto" latinLnBrk="0" hangingPunct="1">
              <a:lnSpc>
                <a:spcPts val="5123"/>
              </a:lnSpc>
              <a:spcBef>
                <a:spcPct val="0"/>
              </a:spcBef>
              <a:spcAft>
                <a:spcPts val="0"/>
              </a:spcAft>
              <a:buClrTx/>
              <a:buSzTx/>
              <a:buFontTx/>
              <a:buNone/>
              <a:tabLst/>
              <a:defRPr/>
            </a:pPr>
            <a:r>
              <a:rPr kumimoji="1" lang="ja-JP" altLang="en-US" sz="4000" b="1" i="0" u="none" strike="noStrike" kern="1200" cap="none" spc="64"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Source Han Sans JP Medium"/>
                <a:sym typeface="Source Han Sans JP Medium"/>
              </a:rPr>
              <a:t>案件（</a:t>
            </a:r>
            <a:r>
              <a:rPr kumimoji="1" lang="en-US" altLang="ja-JP" sz="4000" b="1" i="0" u="none" strike="noStrike" kern="1200" cap="none" spc="64"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Source Han Sans JP Medium"/>
                <a:sym typeface="Source Han Sans JP Medium"/>
              </a:rPr>
              <a:t>4</a:t>
            </a:r>
            <a:r>
              <a:rPr kumimoji="1" lang="ja-JP" altLang="en-US" sz="4000" b="1" i="0" u="none" strike="noStrike" kern="1200" cap="none" spc="64"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Source Han Sans JP Medium"/>
                <a:sym typeface="Source Han Sans JP Medium"/>
              </a:rPr>
              <a:t>）</a:t>
            </a:r>
            <a:endParaRPr kumimoji="1" lang="en-US" altLang="ja-JP" sz="4000" b="1" i="0" u="none" strike="noStrike" kern="1200" cap="none" spc="64"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Source Han Sans JP Medium"/>
              <a:sym typeface="Source Han Sans JP Medium"/>
            </a:endParaRPr>
          </a:p>
        </p:txBody>
      </p:sp>
    </p:spTree>
    <p:extLst>
      <p:ext uri="{BB962C8B-B14F-4D97-AF65-F5344CB8AC3E}">
        <p14:creationId xmlns:p14="http://schemas.microsoft.com/office/powerpoint/2010/main" val="2702512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FD3C61-2FD8-8586-1939-E9200BAE7465}"/>
            </a:ext>
          </a:extLst>
        </p:cNvPr>
        <p:cNvGrpSpPr/>
        <p:nvPr/>
      </p:nvGrpSpPr>
      <p:grpSpPr>
        <a:xfrm>
          <a:off x="0" y="0"/>
          <a:ext cx="0" cy="0"/>
          <a:chOff x="0" y="0"/>
          <a:chExt cx="0" cy="0"/>
        </a:xfrm>
      </p:grpSpPr>
      <p:sp>
        <p:nvSpPr>
          <p:cNvPr id="2" name="正方形/長方形 1">
            <a:extLst>
              <a:ext uri="{FF2B5EF4-FFF2-40B4-BE49-F238E27FC236}">
                <a16:creationId xmlns:a16="http://schemas.microsoft.com/office/drawing/2014/main" id="{3A12F0BF-8310-5206-1766-1A466817732A}"/>
              </a:ext>
            </a:extLst>
          </p:cNvPr>
          <p:cNvSpPr/>
          <p:nvPr/>
        </p:nvSpPr>
        <p:spPr>
          <a:xfrm>
            <a:off x="1381064" y="1266169"/>
            <a:ext cx="726481" cy="461665"/>
          </a:xfrm>
          <a:prstGeom prst="rect">
            <a:avLst/>
          </a:prstGeom>
          <a:noFill/>
        </p:spPr>
        <p:txBody>
          <a:bodyPr wrap="none" lIns="91440" tIns="45720" rIns="91440" bIns="45720">
            <a:spAutoFit/>
          </a:bodyPr>
          <a:lstStyle/>
          <a:p>
            <a:r>
              <a:rPr lang="en-US" altLang="ja-JP" sz="2400" u="sng" dirty="0">
                <a:solidFill>
                  <a:srgbClr val="144DA0"/>
                </a:solidFill>
                <a:latin typeface="BIZ UDPゴシック" panose="020B0400000000000000" pitchFamily="50" charset="-128"/>
                <a:ea typeface="BIZ UDPゴシック" panose="020B0400000000000000" pitchFamily="50" charset="-128"/>
              </a:rPr>
              <a:t>A</a:t>
            </a:r>
            <a:r>
              <a:rPr lang="ja-JP" altLang="en-US" sz="2400" u="sng" dirty="0">
                <a:solidFill>
                  <a:srgbClr val="144DA0"/>
                </a:solidFill>
                <a:latin typeface="BIZ UDPゴシック" panose="020B0400000000000000" pitchFamily="50" charset="-128"/>
                <a:ea typeface="BIZ UDPゴシック" panose="020B0400000000000000" pitchFamily="50" charset="-128"/>
              </a:rPr>
              <a:t>班</a:t>
            </a:r>
            <a:endParaRPr lang="en-US" altLang="ja-JP" sz="2400" u="sng" dirty="0">
              <a:solidFill>
                <a:srgbClr val="144DA0"/>
              </a:solidFill>
              <a:latin typeface="BIZ UDPゴシック" panose="020B0400000000000000" pitchFamily="50" charset="-128"/>
              <a:ea typeface="BIZ UDPゴシック" panose="020B0400000000000000" pitchFamily="50" charset="-128"/>
            </a:endParaRPr>
          </a:p>
        </p:txBody>
      </p:sp>
      <p:sp>
        <p:nvSpPr>
          <p:cNvPr id="17" name="四角形吹き出し 16">
            <a:extLst>
              <a:ext uri="{FF2B5EF4-FFF2-40B4-BE49-F238E27FC236}">
                <a16:creationId xmlns:a16="http://schemas.microsoft.com/office/drawing/2014/main" id="{EF8EC19E-958A-014F-ECEA-D0CF1429BF3D}"/>
              </a:ext>
            </a:extLst>
          </p:cNvPr>
          <p:cNvSpPr/>
          <p:nvPr/>
        </p:nvSpPr>
        <p:spPr>
          <a:xfrm>
            <a:off x="803605" y="4195175"/>
            <a:ext cx="6373090" cy="1259739"/>
          </a:xfrm>
          <a:prstGeom prst="wedgeRectCallout">
            <a:avLst>
              <a:gd name="adj1" fmla="val 18248"/>
              <a:gd name="adj2" fmla="val 33593"/>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nSpc>
                <a:spcPct val="150000"/>
              </a:lnSpc>
            </a:pPr>
            <a:endParaRPr lang="en-US" altLang="ja-JP" sz="2000" b="1" dirty="0">
              <a:solidFill>
                <a:schemeClr val="tx1"/>
              </a:solidFill>
              <a:latin typeface="Source Han Sans JP Bold" panose="020B0600070205080204" charset="-128"/>
              <a:ea typeface="Source Han Sans JP Bold" panose="020B0600070205080204" charset="-128"/>
            </a:endParaRPr>
          </a:p>
        </p:txBody>
      </p:sp>
      <p:grpSp>
        <p:nvGrpSpPr>
          <p:cNvPr id="7" name="Group 8">
            <a:extLst>
              <a:ext uri="{FF2B5EF4-FFF2-40B4-BE49-F238E27FC236}">
                <a16:creationId xmlns:a16="http://schemas.microsoft.com/office/drawing/2014/main" id="{9765E172-F3F8-68A2-CB4F-1DB3618D8E8B}"/>
              </a:ext>
            </a:extLst>
          </p:cNvPr>
          <p:cNvGrpSpPr/>
          <p:nvPr/>
        </p:nvGrpSpPr>
        <p:grpSpPr>
          <a:xfrm>
            <a:off x="355573" y="1099126"/>
            <a:ext cx="11236679" cy="50560"/>
            <a:chOff x="0" y="0"/>
            <a:chExt cx="4274726" cy="20069"/>
          </a:xfrm>
        </p:grpSpPr>
        <p:sp>
          <p:nvSpPr>
            <p:cNvPr id="9" name="Freeform 9">
              <a:extLst>
                <a:ext uri="{FF2B5EF4-FFF2-40B4-BE49-F238E27FC236}">
                  <a16:creationId xmlns:a16="http://schemas.microsoft.com/office/drawing/2014/main" id="{E7CDA619-DAC7-A44A-F00F-9C8A9C34768D}"/>
                </a:ext>
              </a:extLst>
            </p:cNvPr>
            <p:cNvSpPr/>
            <p:nvPr/>
          </p:nvSpPr>
          <p:spPr>
            <a:xfrm>
              <a:off x="0" y="0"/>
              <a:ext cx="4274726" cy="20069"/>
            </a:xfrm>
            <a:custGeom>
              <a:avLst/>
              <a:gdLst/>
              <a:ahLst/>
              <a:cxnLst/>
              <a:rect l="l" t="t" r="r" b="b"/>
              <a:pathLst>
                <a:path w="4274726" h="20069">
                  <a:moveTo>
                    <a:pt x="10035" y="0"/>
                  </a:moveTo>
                  <a:lnTo>
                    <a:pt x="4264691" y="0"/>
                  </a:lnTo>
                  <a:cubicBezTo>
                    <a:pt x="4267353" y="0"/>
                    <a:pt x="4269905" y="1057"/>
                    <a:pt x="4271787" y="2939"/>
                  </a:cubicBezTo>
                  <a:cubicBezTo>
                    <a:pt x="4273669" y="4821"/>
                    <a:pt x="4274726" y="7373"/>
                    <a:pt x="4274726" y="10035"/>
                  </a:cubicBezTo>
                  <a:lnTo>
                    <a:pt x="4274726" y="10035"/>
                  </a:lnTo>
                  <a:cubicBezTo>
                    <a:pt x="4274726" y="12696"/>
                    <a:pt x="4273669" y="15248"/>
                    <a:pt x="4271787" y="17130"/>
                  </a:cubicBezTo>
                  <a:cubicBezTo>
                    <a:pt x="4269905" y="19012"/>
                    <a:pt x="4267353" y="20069"/>
                    <a:pt x="4264691" y="20069"/>
                  </a:cubicBezTo>
                  <a:lnTo>
                    <a:pt x="10035" y="20069"/>
                  </a:lnTo>
                  <a:cubicBezTo>
                    <a:pt x="7373" y="20069"/>
                    <a:pt x="4821" y="19012"/>
                    <a:pt x="2939" y="17130"/>
                  </a:cubicBezTo>
                  <a:cubicBezTo>
                    <a:pt x="1057" y="15248"/>
                    <a:pt x="0" y="12696"/>
                    <a:pt x="0" y="10035"/>
                  </a:cubicBezTo>
                  <a:lnTo>
                    <a:pt x="0" y="10035"/>
                  </a:lnTo>
                  <a:cubicBezTo>
                    <a:pt x="0" y="7373"/>
                    <a:pt x="1057" y="4821"/>
                    <a:pt x="2939" y="2939"/>
                  </a:cubicBezTo>
                  <a:cubicBezTo>
                    <a:pt x="4821" y="1057"/>
                    <a:pt x="7373" y="0"/>
                    <a:pt x="10035" y="0"/>
                  </a:cubicBezTo>
                  <a:close/>
                </a:path>
              </a:pathLst>
            </a:custGeom>
            <a:solidFill>
              <a:srgbClr val="144DA0"/>
            </a:solidFill>
          </p:spPr>
          <p:txBody>
            <a:bodyPr/>
            <a:lstStyle/>
            <a:p>
              <a:endParaRPr lang="ja-JP" altLang="en-US"/>
            </a:p>
          </p:txBody>
        </p:sp>
        <p:sp>
          <p:nvSpPr>
            <p:cNvPr id="10" name="TextBox 10">
              <a:extLst>
                <a:ext uri="{FF2B5EF4-FFF2-40B4-BE49-F238E27FC236}">
                  <a16:creationId xmlns:a16="http://schemas.microsoft.com/office/drawing/2014/main" id="{78234F69-EA7F-7AE1-04EF-BAFD6772DBDC}"/>
                </a:ext>
              </a:extLst>
            </p:cNvPr>
            <p:cNvSpPr txBox="1"/>
            <p:nvPr/>
          </p:nvSpPr>
          <p:spPr>
            <a:xfrm>
              <a:off x="0" y="-28575"/>
              <a:ext cx="4274726" cy="48644"/>
            </a:xfrm>
            <a:prstGeom prst="rect">
              <a:avLst/>
            </a:prstGeom>
          </p:spPr>
          <p:txBody>
            <a:bodyPr lIns="50800" tIns="50800" rIns="50800" bIns="50800" rtlCol="0" anchor="ctr"/>
            <a:lstStyle/>
            <a:p>
              <a:pPr algn="ctr">
                <a:lnSpc>
                  <a:spcPts val="2239"/>
                </a:lnSpc>
              </a:pPr>
              <a:endParaRPr/>
            </a:p>
          </p:txBody>
        </p:sp>
      </p:grpSp>
      <p:grpSp>
        <p:nvGrpSpPr>
          <p:cNvPr id="15" name="Group 2">
            <a:extLst>
              <a:ext uri="{FF2B5EF4-FFF2-40B4-BE49-F238E27FC236}">
                <a16:creationId xmlns:a16="http://schemas.microsoft.com/office/drawing/2014/main" id="{56C11875-DE47-9C13-67C0-0F6124553C52}"/>
              </a:ext>
            </a:extLst>
          </p:cNvPr>
          <p:cNvGrpSpPr/>
          <p:nvPr/>
        </p:nvGrpSpPr>
        <p:grpSpPr>
          <a:xfrm>
            <a:off x="11947826" y="-189000"/>
            <a:ext cx="612000" cy="7236000"/>
            <a:chOff x="0" y="0"/>
            <a:chExt cx="203606" cy="2804648"/>
          </a:xfrm>
        </p:grpSpPr>
        <p:sp>
          <p:nvSpPr>
            <p:cNvPr id="16" name="Freeform 3">
              <a:extLst>
                <a:ext uri="{FF2B5EF4-FFF2-40B4-BE49-F238E27FC236}">
                  <a16:creationId xmlns:a16="http://schemas.microsoft.com/office/drawing/2014/main" id="{2F60FEE3-7524-DA0D-F8DE-F0A3C9AD2C0D}"/>
                </a:ext>
              </a:extLst>
            </p:cNvPr>
            <p:cNvSpPr/>
            <p:nvPr/>
          </p:nvSpPr>
          <p:spPr>
            <a:xfrm>
              <a:off x="0" y="0"/>
              <a:ext cx="203606" cy="2804648"/>
            </a:xfrm>
            <a:custGeom>
              <a:avLst/>
              <a:gdLst/>
              <a:ahLst/>
              <a:cxnLst/>
              <a:rect l="l" t="t" r="r" b="b"/>
              <a:pathLst>
                <a:path w="203606" h="2804648">
                  <a:moveTo>
                    <a:pt x="101803" y="0"/>
                  </a:moveTo>
                  <a:lnTo>
                    <a:pt x="101803" y="0"/>
                  </a:lnTo>
                  <a:cubicBezTo>
                    <a:pt x="158028" y="0"/>
                    <a:pt x="203606" y="45579"/>
                    <a:pt x="203606" y="101803"/>
                  </a:cubicBezTo>
                  <a:lnTo>
                    <a:pt x="203606" y="2702845"/>
                  </a:lnTo>
                  <a:cubicBezTo>
                    <a:pt x="203606" y="2729844"/>
                    <a:pt x="192881" y="2755738"/>
                    <a:pt x="173789" y="2774830"/>
                  </a:cubicBezTo>
                  <a:cubicBezTo>
                    <a:pt x="154697" y="2793922"/>
                    <a:pt x="128803" y="2804648"/>
                    <a:pt x="101803" y="2804648"/>
                  </a:cubicBezTo>
                  <a:lnTo>
                    <a:pt x="101803" y="2804648"/>
                  </a:lnTo>
                  <a:cubicBezTo>
                    <a:pt x="74803" y="2804648"/>
                    <a:pt x="48909" y="2793922"/>
                    <a:pt x="29817" y="2774830"/>
                  </a:cubicBezTo>
                  <a:cubicBezTo>
                    <a:pt x="10726" y="2755738"/>
                    <a:pt x="0" y="2729844"/>
                    <a:pt x="0" y="2702845"/>
                  </a:cubicBezTo>
                  <a:lnTo>
                    <a:pt x="0" y="101803"/>
                  </a:lnTo>
                  <a:cubicBezTo>
                    <a:pt x="0" y="74803"/>
                    <a:pt x="10726" y="48909"/>
                    <a:pt x="29817" y="29817"/>
                  </a:cubicBezTo>
                  <a:cubicBezTo>
                    <a:pt x="48909" y="10726"/>
                    <a:pt x="74803" y="0"/>
                    <a:pt x="101803" y="0"/>
                  </a:cubicBezTo>
                  <a:close/>
                </a:path>
              </a:pathLst>
            </a:custGeom>
            <a:gradFill rotWithShape="1">
              <a:gsLst>
                <a:gs pos="0">
                  <a:srgbClr val="95B4E1">
                    <a:alpha val="100000"/>
                  </a:srgbClr>
                </a:gs>
                <a:gs pos="100000">
                  <a:srgbClr val="144DA0">
                    <a:alpha val="100000"/>
                  </a:srgbClr>
                </a:gs>
              </a:gsLst>
              <a:lin ang="5400000"/>
            </a:gradFill>
          </p:spPr>
          <p:txBody>
            <a:bodyPr/>
            <a:lstStyle/>
            <a:p>
              <a:endParaRPr lang="ja-JP" altLang="en-US"/>
            </a:p>
          </p:txBody>
        </p:sp>
        <p:sp>
          <p:nvSpPr>
            <p:cNvPr id="18" name="TextBox 4">
              <a:extLst>
                <a:ext uri="{FF2B5EF4-FFF2-40B4-BE49-F238E27FC236}">
                  <a16:creationId xmlns:a16="http://schemas.microsoft.com/office/drawing/2014/main" id="{309B2C7B-630D-C97E-099D-8965E47AF11A}"/>
                </a:ext>
              </a:extLst>
            </p:cNvPr>
            <p:cNvSpPr txBox="1"/>
            <p:nvPr/>
          </p:nvSpPr>
          <p:spPr>
            <a:xfrm>
              <a:off x="0" y="-28575"/>
              <a:ext cx="203606" cy="2833223"/>
            </a:xfrm>
            <a:prstGeom prst="rect">
              <a:avLst/>
            </a:prstGeom>
          </p:spPr>
          <p:txBody>
            <a:bodyPr lIns="50800" tIns="50800" rIns="50800" bIns="50800" rtlCol="0" anchor="ctr"/>
            <a:lstStyle/>
            <a:p>
              <a:pPr algn="ctr">
                <a:lnSpc>
                  <a:spcPts val="2239"/>
                </a:lnSpc>
              </a:pPr>
              <a:endParaRPr/>
            </a:p>
          </p:txBody>
        </p:sp>
      </p:grpSp>
      <p:sp>
        <p:nvSpPr>
          <p:cNvPr id="20" name="スライド番号プレースホルダー 2">
            <a:extLst>
              <a:ext uri="{FF2B5EF4-FFF2-40B4-BE49-F238E27FC236}">
                <a16:creationId xmlns:a16="http://schemas.microsoft.com/office/drawing/2014/main" id="{AE3B47BE-FF05-2108-C7AF-58C795038FA2}"/>
              </a:ext>
            </a:extLst>
          </p:cNvPr>
          <p:cNvSpPr txBox="1">
            <a:spLocks/>
          </p:cNvSpPr>
          <p:nvPr/>
        </p:nvSpPr>
        <p:spPr>
          <a:xfrm>
            <a:off x="11058318" y="6235531"/>
            <a:ext cx="7560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fld id="{F664AAB1-4DB8-4BE3-94AB-6C36B07158C8}" type="slidenum">
              <a:rPr lang="ja-JP" altLang="en-US" sz="2400" smtClean="0">
                <a:solidFill>
                  <a:schemeClr val="tx1"/>
                </a:solidFill>
                <a:latin typeface="Arial Black" panose="020B0A04020102020204" pitchFamily="34" charset="0"/>
              </a:rPr>
              <a:pPr algn="ctr"/>
              <a:t>34</a:t>
            </a:fld>
            <a:endParaRPr lang="ja-JP" altLang="en-US" sz="2400" dirty="0">
              <a:solidFill>
                <a:schemeClr val="tx1"/>
              </a:solidFill>
              <a:latin typeface="Arial Black" panose="020B0A04020102020204" pitchFamily="34" charset="0"/>
            </a:endParaRPr>
          </a:p>
        </p:txBody>
      </p:sp>
      <p:grpSp>
        <p:nvGrpSpPr>
          <p:cNvPr id="21" name="Group 15">
            <a:extLst>
              <a:ext uri="{FF2B5EF4-FFF2-40B4-BE49-F238E27FC236}">
                <a16:creationId xmlns:a16="http://schemas.microsoft.com/office/drawing/2014/main" id="{BD4A7CB0-27AA-E48C-EFFF-9F9219834F08}"/>
              </a:ext>
            </a:extLst>
          </p:cNvPr>
          <p:cNvGrpSpPr/>
          <p:nvPr/>
        </p:nvGrpSpPr>
        <p:grpSpPr>
          <a:xfrm>
            <a:off x="375065" y="6432608"/>
            <a:ext cx="10769156" cy="50560"/>
            <a:chOff x="0" y="0"/>
            <a:chExt cx="4274726" cy="20069"/>
          </a:xfrm>
        </p:grpSpPr>
        <p:sp>
          <p:nvSpPr>
            <p:cNvPr id="22" name="Freeform 16">
              <a:extLst>
                <a:ext uri="{FF2B5EF4-FFF2-40B4-BE49-F238E27FC236}">
                  <a16:creationId xmlns:a16="http://schemas.microsoft.com/office/drawing/2014/main" id="{098EA9DF-12C0-7634-0845-9D9D4F7A4CF8}"/>
                </a:ext>
              </a:extLst>
            </p:cNvPr>
            <p:cNvSpPr/>
            <p:nvPr/>
          </p:nvSpPr>
          <p:spPr>
            <a:xfrm>
              <a:off x="0" y="0"/>
              <a:ext cx="4274726" cy="20069"/>
            </a:xfrm>
            <a:custGeom>
              <a:avLst/>
              <a:gdLst/>
              <a:ahLst/>
              <a:cxnLst/>
              <a:rect l="l" t="t" r="r" b="b"/>
              <a:pathLst>
                <a:path w="4274726" h="20069">
                  <a:moveTo>
                    <a:pt x="10035" y="0"/>
                  </a:moveTo>
                  <a:lnTo>
                    <a:pt x="4264691" y="0"/>
                  </a:lnTo>
                  <a:cubicBezTo>
                    <a:pt x="4267353" y="0"/>
                    <a:pt x="4269905" y="1057"/>
                    <a:pt x="4271787" y="2939"/>
                  </a:cubicBezTo>
                  <a:cubicBezTo>
                    <a:pt x="4273669" y="4821"/>
                    <a:pt x="4274726" y="7373"/>
                    <a:pt x="4274726" y="10035"/>
                  </a:cubicBezTo>
                  <a:lnTo>
                    <a:pt x="4274726" y="10035"/>
                  </a:lnTo>
                  <a:cubicBezTo>
                    <a:pt x="4274726" y="12696"/>
                    <a:pt x="4273669" y="15248"/>
                    <a:pt x="4271787" y="17130"/>
                  </a:cubicBezTo>
                  <a:cubicBezTo>
                    <a:pt x="4269905" y="19012"/>
                    <a:pt x="4267353" y="20069"/>
                    <a:pt x="4264691" y="20069"/>
                  </a:cubicBezTo>
                  <a:lnTo>
                    <a:pt x="10035" y="20069"/>
                  </a:lnTo>
                  <a:cubicBezTo>
                    <a:pt x="7373" y="20069"/>
                    <a:pt x="4821" y="19012"/>
                    <a:pt x="2939" y="17130"/>
                  </a:cubicBezTo>
                  <a:cubicBezTo>
                    <a:pt x="1057" y="15248"/>
                    <a:pt x="0" y="12696"/>
                    <a:pt x="0" y="10035"/>
                  </a:cubicBezTo>
                  <a:lnTo>
                    <a:pt x="0" y="10035"/>
                  </a:lnTo>
                  <a:cubicBezTo>
                    <a:pt x="0" y="7373"/>
                    <a:pt x="1057" y="4821"/>
                    <a:pt x="2939" y="2939"/>
                  </a:cubicBezTo>
                  <a:cubicBezTo>
                    <a:pt x="4821" y="1057"/>
                    <a:pt x="7373" y="0"/>
                    <a:pt x="10035" y="0"/>
                  </a:cubicBezTo>
                  <a:close/>
                </a:path>
              </a:pathLst>
            </a:custGeom>
            <a:solidFill>
              <a:srgbClr val="03214E"/>
            </a:solidFill>
          </p:spPr>
          <p:txBody>
            <a:bodyPr/>
            <a:lstStyle/>
            <a:p>
              <a:endParaRPr lang="ja-JP" altLang="en-US"/>
            </a:p>
          </p:txBody>
        </p:sp>
        <p:sp>
          <p:nvSpPr>
            <p:cNvPr id="23" name="TextBox 17">
              <a:extLst>
                <a:ext uri="{FF2B5EF4-FFF2-40B4-BE49-F238E27FC236}">
                  <a16:creationId xmlns:a16="http://schemas.microsoft.com/office/drawing/2014/main" id="{BE4E25B3-5C9F-B608-AAEA-FF6AC69F4F72}"/>
                </a:ext>
              </a:extLst>
            </p:cNvPr>
            <p:cNvSpPr txBox="1"/>
            <p:nvPr/>
          </p:nvSpPr>
          <p:spPr>
            <a:xfrm>
              <a:off x="0" y="-28575"/>
              <a:ext cx="4274726" cy="48644"/>
            </a:xfrm>
            <a:prstGeom prst="rect">
              <a:avLst/>
            </a:prstGeom>
          </p:spPr>
          <p:txBody>
            <a:bodyPr lIns="50800" tIns="50800" rIns="50800" bIns="50800" rtlCol="0" anchor="ctr"/>
            <a:lstStyle/>
            <a:p>
              <a:pPr algn="ctr">
                <a:lnSpc>
                  <a:spcPts val="2239"/>
                </a:lnSpc>
              </a:pPr>
              <a:endParaRPr/>
            </a:p>
          </p:txBody>
        </p:sp>
      </p:grpSp>
      <p:sp>
        <p:nvSpPr>
          <p:cNvPr id="3" name="Freeform 3">
            <a:extLst>
              <a:ext uri="{FF2B5EF4-FFF2-40B4-BE49-F238E27FC236}">
                <a16:creationId xmlns:a16="http://schemas.microsoft.com/office/drawing/2014/main" id="{1D9D1821-12FE-6435-395A-6D758FC38CAD}"/>
              </a:ext>
            </a:extLst>
          </p:cNvPr>
          <p:cNvSpPr/>
          <p:nvPr/>
        </p:nvSpPr>
        <p:spPr>
          <a:xfrm>
            <a:off x="-420300" y="-189000"/>
            <a:ext cx="612000" cy="7236000"/>
          </a:xfrm>
          <a:custGeom>
            <a:avLst/>
            <a:gdLst/>
            <a:ahLst/>
            <a:cxnLst/>
            <a:rect l="l" t="t" r="r" b="b"/>
            <a:pathLst>
              <a:path w="203606" h="2804648">
                <a:moveTo>
                  <a:pt x="101803" y="0"/>
                </a:moveTo>
                <a:lnTo>
                  <a:pt x="101803" y="0"/>
                </a:lnTo>
                <a:cubicBezTo>
                  <a:pt x="158028" y="0"/>
                  <a:pt x="203606" y="45579"/>
                  <a:pt x="203606" y="101803"/>
                </a:cubicBezTo>
                <a:lnTo>
                  <a:pt x="203606" y="2702845"/>
                </a:lnTo>
                <a:cubicBezTo>
                  <a:pt x="203606" y="2729844"/>
                  <a:pt x="192881" y="2755738"/>
                  <a:pt x="173789" y="2774830"/>
                </a:cubicBezTo>
                <a:cubicBezTo>
                  <a:pt x="154697" y="2793922"/>
                  <a:pt x="128803" y="2804648"/>
                  <a:pt x="101803" y="2804648"/>
                </a:cubicBezTo>
                <a:lnTo>
                  <a:pt x="101803" y="2804648"/>
                </a:lnTo>
                <a:cubicBezTo>
                  <a:pt x="74803" y="2804648"/>
                  <a:pt x="48909" y="2793922"/>
                  <a:pt x="29817" y="2774830"/>
                </a:cubicBezTo>
                <a:cubicBezTo>
                  <a:pt x="10726" y="2755738"/>
                  <a:pt x="0" y="2729844"/>
                  <a:pt x="0" y="2702845"/>
                </a:cubicBezTo>
                <a:lnTo>
                  <a:pt x="0" y="101803"/>
                </a:lnTo>
                <a:cubicBezTo>
                  <a:pt x="0" y="74803"/>
                  <a:pt x="10726" y="48909"/>
                  <a:pt x="29817" y="29817"/>
                </a:cubicBezTo>
                <a:cubicBezTo>
                  <a:pt x="48909" y="10726"/>
                  <a:pt x="74803" y="0"/>
                  <a:pt x="101803" y="0"/>
                </a:cubicBezTo>
                <a:close/>
              </a:path>
            </a:pathLst>
          </a:custGeom>
          <a:gradFill rotWithShape="1">
            <a:gsLst>
              <a:gs pos="0">
                <a:srgbClr val="95B4E1">
                  <a:alpha val="100000"/>
                </a:srgbClr>
              </a:gs>
              <a:gs pos="100000">
                <a:srgbClr val="144DA0">
                  <a:alpha val="100000"/>
                </a:srgbClr>
              </a:gs>
            </a:gsLst>
            <a:lin ang="5400000"/>
          </a:gradFill>
        </p:spPr>
        <p:txBody>
          <a:bodyPr/>
          <a:lstStyle/>
          <a:p>
            <a:endParaRPr lang="ja-JP" altLang="en-US"/>
          </a:p>
        </p:txBody>
      </p:sp>
      <p:sp>
        <p:nvSpPr>
          <p:cNvPr id="6" name="サブタイトル 2">
            <a:extLst>
              <a:ext uri="{FF2B5EF4-FFF2-40B4-BE49-F238E27FC236}">
                <a16:creationId xmlns:a16="http://schemas.microsoft.com/office/drawing/2014/main" id="{BA2B6AAC-BA31-29C4-C48F-9849DAFC0650}"/>
              </a:ext>
            </a:extLst>
          </p:cNvPr>
          <p:cNvSpPr txBox="1">
            <a:spLocks/>
          </p:cNvSpPr>
          <p:nvPr/>
        </p:nvSpPr>
        <p:spPr>
          <a:xfrm>
            <a:off x="324042" y="279927"/>
            <a:ext cx="10655929" cy="720000"/>
          </a:xfrm>
          <a:prstGeom prst="rect">
            <a:avLst/>
          </a:prstGeom>
          <a:ln>
            <a:noFill/>
          </a:ln>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ts val="2500"/>
              </a:lnSpc>
              <a:buNone/>
            </a:pPr>
            <a:r>
              <a:rPr lang="ja-JP" altLang="en-US" sz="3200" b="1" dirty="0">
                <a:gradFill>
                  <a:gsLst>
                    <a:gs pos="0">
                      <a:srgbClr val="144DA0">
                        <a:shade val="30000"/>
                        <a:satMod val="115000"/>
                      </a:srgbClr>
                    </a:gs>
                    <a:gs pos="50000">
                      <a:srgbClr val="144DA0">
                        <a:shade val="67500"/>
                        <a:satMod val="115000"/>
                      </a:srgbClr>
                    </a:gs>
                    <a:gs pos="100000">
                      <a:srgbClr val="144DA0">
                        <a:shade val="100000"/>
                        <a:satMod val="115000"/>
                      </a:srgbClr>
                    </a:gs>
                  </a:gsLst>
                  <a:path path="circle">
                    <a:fillToRect l="50000" t="50000" r="50000" b="50000"/>
                  </a:path>
                </a:gradFill>
                <a:latin typeface="BIZ UDPゴシック" panose="020B0400000000000000" pitchFamily="50" charset="-128"/>
                <a:ea typeface="BIZ UDPゴシック" panose="020B0400000000000000" pitchFamily="50" charset="-128"/>
              </a:rPr>
              <a:t>グループワーク</a:t>
            </a:r>
          </a:p>
        </p:txBody>
      </p:sp>
      <p:sp>
        <p:nvSpPr>
          <p:cNvPr id="5" name="正方形/長方形 4">
            <a:extLst>
              <a:ext uri="{FF2B5EF4-FFF2-40B4-BE49-F238E27FC236}">
                <a16:creationId xmlns:a16="http://schemas.microsoft.com/office/drawing/2014/main" id="{42C7592A-9916-3B7E-A337-AAEF9ED45D28}"/>
              </a:ext>
            </a:extLst>
          </p:cNvPr>
          <p:cNvSpPr/>
          <p:nvPr/>
        </p:nvSpPr>
        <p:spPr>
          <a:xfrm>
            <a:off x="6713100" y="1241738"/>
            <a:ext cx="729687" cy="461665"/>
          </a:xfrm>
          <a:prstGeom prst="rect">
            <a:avLst/>
          </a:prstGeom>
          <a:noFill/>
        </p:spPr>
        <p:txBody>
          <a:bodyPr wrap="none" lIns="91440" tIns="45720" rIns="91440" bIns="45720">
            <a:spAutoFit/>
          </a:bodyPr>
          <a:lstStyle/>
          <a:p>
            <a:r>
              <a:rPr lang="ja-JP" altLang="en-US" sz="2400" u="sng" dirty="0">
                <a:solidFill>
                  <a:srgbClr val="144DA0"/>
                </a:solidFill>
                <a:latin typeface="BIZ UDPゴシック" panose="020B0400000000000000" pitchFamily="50" charset="-128"/>
                <a:ea typeface="BIZ UDPゴシック" panose="020B0400000000000000" pitchFamily="50" charset="-128"/>
              </a:rPr>
              <a:t>Ｂ班</a:t>
            </a:r>
            <a:endParaRPr lang="en-US" altLang="ja-JP" sz="2400" u="sng" dirty="0">
              <a:solidFill>
                <a:srgbClr val="144DA0"/>
              </a:solidFill>
              <a:latin typeface="BIZ UDPゴシック" panose="020B0400000000000000" pitchFamily="50" charset="-128"/>
              <a:ea typeface="BIZ UDPゴシック" panose="020B0400000000000000" pitchFamily="50" charset="-128"/>
            </a:endParaRPr>
          </a:p>
        </p:txBody>
      </p:sp>
      <p:graphicFrame>
        <p:nvGraphicFramePr>
          <p:cNvPr id="8" name="表 7">
            <a:extLst>
              <a:ext uri="{FF2B5EF4-FFF2-40B4-BE49-F238E27FC236}">
                <a16:creationId xmlns:a16="http://schemas.microsoft.com/office/drawing/2014/main" id="{60C7A207-8747-E8E4-F670-AEFC7D803027}"/>
              </a:ext>
            </a:extLst>
          </p:cNvPr>
          <p:cNvGraphicFramePr>
            <a:graphicFrameLocks noGrp="1"/>
          </p:cNvGraphicFramePr>
          <p:nvPr>
            <p:extLst>
              <p:ext uri="{D42A27DB-BD31-4B8C-83A1-F6EECF244321}">
                <p14:modId xmlns:p14="http://schemas.microsoft.com/office/powerpoint/2010/main" val="1268019415"/>
              </p:ext>
            </p:extLst>
          </p:nvPr>
        </p:nvGraphicFramePr>
        <p:xfrm>
          <a:off x="2061056" y="2088353"/>
          <a:ext cx="2444182" cy="3302000"/>
        </p:xfrm>
        <a:graphic>
          <a:graphicData uri="http://schemas.openxmlformats.org/drawingml/2006/table">
            <a:tbl>
              <a:tblPr firstRow="1" bandRow="1">
                <a:tableStyleId>{5940675A-B579-460E-94D1-54222C63F5DA}</a:tableStyleId>
              </a:tblPr>
              <a:tblGrid>
                <a:gridCol w="2444182">
                  <a:extLst>
                    <a:ext uri="{9D8B030D-6E8A-4147-A177-3AD203B41FA5}">
                      <a16:colId xmlns:a16="http://schemas.microsoft.com/office/drawing/2014/main" val="574606167"/>
                    </a:ext>
                  </a:extLst>
                </a:gridCol>
              </a:tblGrid>
              <a:tr h="319101">
                <a:tc>
                  <a:txBody>
                    <a:bodyPr/>
                    <a:lstStyle/>
                    <a:p>
                      <a:pPr algn="ctr"/>
                      <a:r>
                        <a:rPr kumimoji="1" lang="ja-JP" altLang="ja-JP" sz="1600" b="0" kern="1200" dirty="0">
                          <a:solidFill>
                            <a:schemeClr val="tx1"/>
                          </a:solidFill>
                          <a:effectLst/>
                          <a:latin typeface="BIZ UDPゴシック" panose="020B0400000000000000" pitchFamily="50" charset="-128"/>
                          <a:ea typeface="BIZ UDPゴシック" panose="020B0400000000000000" pitchFamily="50" charset="-128"/>
                        </a:rPr>
                        <a:t>石倉　康次</a:t>
                      </a:r>
                      <a:endParaRPr kumimoji="1" lang="ja-JP" altLang="en-US" sz="1600" b="0" dirty="0">
                        <a:solidFill>
                          <a:schemeClr val="tx1"/>
                        </a:solidFill>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1292320838"/>
                  </a:ext>
                </a:extLst>
              </a:tr>
              <a:tr h="370840">
                <a:tc>
                  <a:txBody>
                    <a:bodyPr/>
                    <a:lstStyle/>
                    <a:p>
                      <a:pPr algn="ctr"/>
                      <a:r>
                        <a:rPr kumimoji="1" lang="ja-JP" altLang="en-US" sz="1600" b="0" dirty="0">
                          <a:latin typeface="BIZ UDPゴシック" panose="020B0400000000000000" pitchFamily="50" charset="-128"/>
                          <a:ea typeface="BIZ UDPゴシック" panose="020B0400000000000000" pitchFamily="50" charset="-128"/>
                        </a:rPr>
                        <a:t>新居延　高宏</a:t>
                      </a:r>
                    </a:p>
                  </a:txBody>
                  <a:tcPr/>
                </a:tc>
                <a:extLst>
                  <a:ext uri="{0D108BD9-81ED-4DB2-BD59-A6C34878D82A}">
                    <a16:rowId xmlns:a16="http://schemas.microsoft.com/office/drawing/2014/main" val="1972745449"/>
                  </a:ext>
                </a:extLst>
              </a:tr>
              <a:tr h="370840">
                <a:tc>
                  <a:txBody>
                    <a:bodyPr/>
                    <a:lstStyle/>
                    <a:p>
                      <a:pPr algn="ctr"/>
                      <a:r>
                        <a:rPr kumimoji="1" lang="ja-JP" altLang="en-US" sz="1600" b="0" kern="1200" dirty="0">
                          <a:solidFill>
                            <a:schemeClr val="dk1"/>
                          </a:solidFill>
                          <a:effectLst/>
                          <a:latin typeface="BIZ UDPゴシック" panose="020B0400000000000000" pitchFamily="50" charset="-128"/>
                          <a:ea typeface="BIZ UDPゴシック" panose="020B0400000000000000" pitchFamily="50" charset="-128"/>
                        </a:rPr>
                        <a:t>岡橋　義弘</a:t>
                      </a:r>
                      <a:endParaRPr kumimoji="1" lang="ja-JP" altLang="en-US" sz="1600" b="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3655290"/>
                  </a:ext>
                </a:extLst>
              </a:tr>
              <a:tr h="370840">
                <a:tc>
                  <a:txBody>
                    <a:bodyPr/>
                    <a:lstStyle/>
                    <a:p>
                      <a:pPr algn="ctr"/>
                      <a:r>
                        <a:rPr kumimoji="1" lang="ja-JP" altLang="en-US" sz="1600" b="0" dirty="0">
                          <a:latin typeface="BIZ UDPゴシック" panose="020B0400000000000000" pitchFamily="50" charset="-128"/>
                          <a:ea typeface="BIZ UDPゴシック" panose="020B0400000000000000" pitchFamily="50" charset="-128"/>
                        </a:rPr>
                        <a:t>土井　留美</a:t>
                      </a:r>
                    </a:p>
                  </a:txBody>
                  <a:tcPr/>
                </a:tc>
                <a:extLst>
                  <a:ext uri="{0D108BD9-81ED-4DB2-BD59-A6C34878D82A}">
                    <a16:rowId xmlns:a16="http://schemas.microsoft.com/office/drawing/2014/main" val="3866073780"/>
                  </a:ext>
                </a:extLst>
              </a:tr>
              <a:tr h="370840">
                <a:tc>
                  <a:txBody>
                    <a:bodyPr/>
                    <a:lstStyle/>
                    <a:p>
                      <a:pPr algn="ctr"/>
                      <a:r>
                        <a:rPr kumimoji="1" lang="ja-JP" altLang="en-US" sz="1600" b="0" dirty="0">
                          <a:latin typeface="BIZ UDPゴシック" panose="020B0400000000000000" pitchFamily="50" charset="-128"/>
                          <a:ea typeface="BIZ UDPゴシック" panose="020B0400000000000000" pitchFamily="50" charset="-128"/>
                        </a:rPr>
                        <a:t>矢上　敬子</a:t>
                      </a:r>
                    </a:p>
                  </a:txBody>
                  <a:tcPr/>
                </a:tc>
                <a:extLst>
                  <a:ext uri="{0D108BD9-81ED-4DB2-BD59-A6C34878D82A}">
                    <a16:rowId xmlns:a16="http://schemas.microsoft.com/office/drawing/2014/main" val="3743985563"/>
                  </a:ext>
                </a:extLst>
              </a:tr>
              <a:tr h="370840">
                <a:tc>
                  <a:txBody>
                    <a:bodyPr/>
                    <a:lstStyle/>
                    <a:p>
                      <a:pPr algn="ctr"/>
                      <a:r>
                        <a:rPr kumimoji="1" lang="ja-JP" altLang="en-US" sz="1600" b="0" dirty="0">
                          <a:latin typeface="BIZ UDPゴシック" panose="020B0400000000000000" pitchFamily="50" charset="-128"/>
                          <a:ea typeface="BIZ UDPゴシック" panose="020B0400000000000000" pitchFamily="50" charset="-128"/>
                        </a:rPr>
                        <a:t>菊澤　薫</a:t>
                      </a:r>
                    </a:p>
                  </a:txBody>
                  <a:tcPr/>
                </a:tc>
                <a:extLst>
                  <a:ext uri="{0D108BD9-81ED-4DB2-BD59-A6C34878D82A}">
                    <a16:rowId xmlns:a16="http://schemas.microsoft.com/office/drawing/2014/main" val="2792410172"/>
                  </a:ext>
                </a:extLst>
              </a:tr>
              <a:tr h="370840">
                <a:tc>
                  <a:txBody>
                    <a:bodyPr/>
                    <a:lstStyle/>
                    <a:p>
                      <a:pPr algn="ctr"/>
                      <a:r>
                        <a:rPr kumimoji="1" lang="ja-JP" altLang="en-US" sz="1600" b="0" dirty="0">
                          <a:latin typeface="BIZ UDPゴシック" panose="020B0400000000000000" pitchFamily="50" charset="-128"/>
                          <a:ea typeface="BIZ UDPゴシック" panose="020B0400000000000000" pitchFamily="50" charset="-128"/>
                        </a:rPr>
                        <a:t>冨士野　香織</a:t>
                      </a:r>
                    </a:p>
                  </a:txBody>
                  <a:tcPr/>
                </a:tc>
                <a:extLst>
                  <a:ext uri="{0D108BD9-81ED-4DB2-BD59-A6C34878D82A}">
                    <a16:rowId xmlns:a16="http://schemas.microsoft.com/office/drawing/2014/main" val="2272447859"/>
                  </a:ext>
                </a:extLst>
              </a:tr>
              <a:tr h="370840">
                <a:tc>
                  <a:txBody>
                    <a:bodyPr/>
                    <a:lstStyle/>
                    <a:p>
                      <a:pPr algn="ctr"/>
                      <a:r>
                        <a:rPr kumimoji="1" lang="ja-JP" altLang="en-US" sz="1600" b="0" dirty="0">
                          <a:latin typeface="BIZ UDPゴシック" panose="020B0400000000000000" pitchFamily="50" charset="-128"/>
                          <a:ea typeface="BIZ UDPゴシック" panose="020B0400000000000000" pitchFamily="50" charset="-128"/>
                        </a:rPr>
                        <a:t>家保　美穂</a:t>
                      </a:r>
                    </a:p>
                  </a:txBody>
                  <a:tcPr/>
                </a:tc>
                <a:extLst>
                  <a:ext uri="{0D108BD9-81ED-4DB2-BD59-A6C34878D82A}">
                    <a16:rowId xmlns:a16="http://schemas.microsoft.com/office/drawing/2014/main" val="1001435457"/>
                  </a:ext>
                </a:extLst>
              </a:tr>
              <a:tr h="370840">
                <a:tc>
                  <a:txBody>
                    <a:bodyPr/>
                    <a:lstStyle/>
                    <a:p>
                      <a:pPr algn="ctr"/>
                      <a:r>
                        <a:rPr kumimoji="1" lang="ja-JP" altLang="en-US" sz="1600" b="0" dirty="0">
                          <a:latin typeface="BIZ UDPゴシック" panose="020B0400000000000000" pitchFamily="50" charset="-128"/>
                          <a:ea typeface="BIZ UDPゴシック" panose="020B0400000000000000" pitchFamily="50" charset="-128"/>
                        </a:rPr>
                        <a:t>津田　貞夫</a:t>
                      </a:r>
                    </a:p>
                  </a:txBody>
                  <a:tcPr/>
                </a:tc>
                <a:extLst>
                  <a:ext uri="{0D108BD9-81ED-4DB2-BD59-A6C34878D82A}">
                    <a16:rowId xmlns:a16="http://schemas.microsoft.com/office/drawing/2014/main" val="563688708"/>
                  </a:ext>
                </a:extLst>
              </a:tr>
            </a:tbl>
          </a:graphicData>
        </a:graphic>
      </p:graphicFrame>
      <p:graphicFrame>
        <p:nvGraphicFramePr>
          <p:cNvPr id="12" name="表 11">
            <a:extLst>
              <a:ext uri="{FF2B5EF4-FFF2-40B4-BE49-F238E27FC236}">
                <a16:creationId xmlns:a16="http://schemas.microsoft.com/office/drawing/2014/main" id="{87C3689C-0446-A8B8-8EB8-2FFE30DB9805}"/>
              </a:ext>
            </a:extLst>
          </p:cNvPr>
          <p:cNvGraphicFramePr>
            <a:graphicFrameLocks noGrp="1"/>
          </p:cNvGraphicFramePr>
          <p:nvPr>
            <p:extLst>
              <p:ext uri="{D42A27DB-BD31-4B8C-83A1-F6EECF244321}">
                <p14:modId xmlns:p14="http://schemas.microsoft.com/office/powerpoint/2010/main" val="4139115610"/>
              </p:ext>
            </p:extLst>
          </p:nvPr>
        </p:nvGraphicFramePr>
        <p:xfrm>
          <a:off x="7331555" y="2136380"/>
          <a:ext cx="2444182" cy="3302000"/>
        </p:xfrm>
        <a:graphic>
          <a:graphicData uri="http://schemas.openxmlformats.org/drawingml/2006/table">
            <a:tbl>
              <a:tblPr firstRow="1" bandRow="1">
                <a:tableStyleId>{5940675A-B579-460E-94D1-54222C63F5DA}</a:tableStyleId>
              </a:tblPr>
              <a:tblGrid>
                <a:gridCol w="2444182">
                  <a:extLst>
                    <a:ext uri="{9D8B030D-6E8A-4147-A177-3AD203B41FA5}">
                      <a16:colId xmlns:a16="http://schemas.microsoft.com/office/drawing/2014/main" val="574606167"/>
                    </a:ext>
                  </a:extLst>
                </a:gridCol>
              </a:tblGrid>
              <a:tr h="319101">
                <a:tc>
                  <a:txBody>
                    <a:bodyPr/>
                    <a:lstStyle/>
                    <a:p>
                      <a:pPr marL="0" algn="ctr" defTabSz="609630" rtl="0" eaLnBrk="1" latinLnBrk="0" hangingPunct="1"/>
                      <a:r>
                        <a:rPr kumimoji="1" lang="ja-JP" altLang="en-US" sz="1600" b="0" kern="1200" dirty="0">
                          <a:solidFill>
                            <a:schemeClr val="tx1"/>
                          </a:solidFill>
                          <a:effectLst/>
                          <a:latin typeface="BIZ UDPゴシック" panose="020B0400000000000000" pitchFamily="50" charset="-128"/>
                          <a:ea typeface="BIZ UDPゴシック" panose="020B0400000000000000" pitchFamily="50" charset="-128"/>
                          <a:cs typeface="+mn-cs"/>
                        </a:rPr>
                        <a:t>志藤　修史</a:t>
                      </a:r>
                    </a:p>
                  </a:txBody>
                  <a:tcPr/>
                </a:tc>
                <a:extLst>
                  <a:ext uri="{0D108BD9-81ED-4DB2-BD59-A6C34878D82A}">
                    <a16:rowId xmlns:a16="http://schemas.microsoft.com/office/drawing/2014/main" val="1292320838"/>
                  </a:ext>
                </a:extLst>
              </a:tr>
              <a:tr h="370840">
                <a:tc>
                  <a:txBody>
                    <a:bodyPr/>
                    <a:lstStyle/>
                    <a:p>
                      <a:pPr algn="ctr"/>
                      <a:r>
                        <a:rPr kumimoji="1" lang="ja-JP" altLang="en-US" sz="1600" b="0" dirty="0">
                          <a:latin typeface="BIZ UDPゴシック" panose="020B0400000000000000" pitchFamily="50" charset="-128"/>
                          <a:ea typeface="BIZ UDPゴシック" panose="020B0400000000000000" pitchFamily="50" charset="-128"/>
                        </a:rPr>
                        <a:t>岡本　吉宏</a:t>
                      </a:r>
                    </a:p>
                  </a:txBody>
                  <a:tcPr/>
                </a:tc>
                <a:extLst>
                  <a:ext uri="{0D108BD9-81ED-4DB2-BD59-A6C34878D82A}">
                    <a16:rowId xmlns:a16="http://schemas.microsoft.com/office/drawing/2014/main" val="3589859135"/>
                  </a:ext>
                </a:extLst>
              </a:tr>
              <a:tr h="370840">
                <a:tc>
                  <a:txBody>
                    <a:bodyPr/>
                    <a:lstStyle/>
                    <a:p>
                      <a:pPr algn="ctr"/>
                      <a:r>
                        <a:rPr kumimoji="1" lang="ja-JP" altLang="en-US" sz="1600" b="0" kern="1200" dirty="0">
                          <a:solidFill>
                            <a:schemeClr val="dk1"/>
                          </a:solidFill>
                          <a:effectLst/>
                          <a:latin typeface="BIZ UDPゴシック" panose="020B0400000000000000" pitchFamily="50" charset="-128"/>
                          <a:ea typeface="BIZ UDPゴシック" panose="020B0400000000000000" pitchFamily="50" charset="-128"/>
                        </a:rPr>
                        <a:t>佐中　義定</a:t>
                      </a:r>
                      <a:endParaRPr kumimoji="1" lang="ja-JP" altLang="en-US" sz="1600" b="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1972745449"/>
                  </a:ext>
                </a:extLst>
              </a:tr>
              <a:tr h="370840">
                <a:tc>
                  <a:txBody>
                    <a:bodyPr/>
                    <a:lstStyle/>
                    <a:p>
                      <a:pPr algn="ctr"/>
                      <a:r>
                        <a:rPr kumimoji="1" lang="ja-JP" altLang="en-US" sz="1600" b="0" kern="1200" dirty="0">
                          <a:solidFill>
                            <a:schemeClr val="dk1"/>
                          </a:solidFill>
                          <a:effectLst/>
                          <a:latin typeface="BIZ UDPゴシック" panose="020B0400000000000000" pitchFamily="50" charset="-128"/>
                          <a:ea typeface="BIZ UDPゴシック" panose="020B0400000000000000" pitchFamily="50" charset="-128"/>
                        </a:rPr>
                        <a:t>岩本　和宏</a:t>
                      </a:r>
                      <a:endParaRPr kumimoji="1" lang="ja-JP" altLang="en-US" sz="1600" b="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3655290"/>
                  </a:ext>
                </a:extLst>
              </a:tr>
              <a:tr h="370840">
                <a:tc>
                  <a:txBody>
                    <a:bodyPr/>
                    <a:lstStyle/>
                    <a:p>
                      <a:pPr algn="ctr"/>
                      <a:r>
                        <a:rPr kumimoji="1" lang="ja-JP" altLang="en-US" sz="1600" b="0" dirty="0">
                          <a:latin typeface="BIZ UDPゴシック" panose="020B0400000000000000" pitchFamily="50" charset="-128"/>
                          <a:ea typeface="BIZ UDPゴシック" panose="020B0400000000000000" pitchFamily="50" charset="-128"/>
                        </a:rPr>
                        <a:t>柴田　真也</a:t>
                      </a:r>
                    </a:p>
                  </a:txBody>
                  <a:tcPr/>
                </a:tc>
                <a:extLst>
                  <a:ext uri="{0D108BD9-81ED-4DB2-BD59-A6C34878D82A}">
                    <a16:rowId xmlns:a16="http://schemas.microsoft.com/office/drawing/2014/main" val="3866073780"/>
                  </a:ext>
                </a:extLst>
              </a:tr>
              <a:tr h="370840">
                <a:tc>
                  <a:txBody>
                    <a:bodyPr/>
                    <a:lstStyle/>
                    <a:p>
                      <a:pPr algn="ctr"/>
                      <a:r>
                        <a:rPr kumimoji="1" lang="ja-JP" altLang="en-US" sz="1600" b="0" dirty="0">
                          <a:latin typeface="BIZ UDPゴシック" panose="020B0400000000000000" pitchFamily="50" charset="-128"/>
                          <a:ea typeface="BIZ UDPゴシック" panose="020B0400000000000000" pitchFamily="50" charset="-128"/>
                        </a:rPr>
                        <a:t>正置　美貴</a:t>
                      </a:r>
                      <a:endParaRPr kumimoji="1" lang="ja-JP" altLang="en-US" sz="1600" b="0" kern="1200" dirty="0">
                        <a:solidFill>
                          <a:schemeClr val="tx1"/>
                        </a:solidFill>
                        <a:effectLst/>
                        <a:latin typeface="BIZ UDPゴシック" panose="020B0400000000000000" pitchFamily="50" charset="-128"/>
                        <a:ea typeface="BIZ UDPゴシック" panose="020B0400000000000000" pitchFamily="50" charset="-128"/>
                        <a:cs typeface="+mn-cs"/>
                      </a:endParaRPr>
                    </a:p>
                  </a:txBody>
                  <a:tcPr/>
                </a:tc>
                <a:extLst>
                  <a:ext uri="{0D108BD9-81ED-4DB2-BD59-A6C34878D82A}">
                    <a16:rowId xmlns:a16="http://schemas.microsoft.com/office/drawing/2014/main" val="1877594632"/>
                  </a:ext>
                </a:extLst>
              </a:tr>
              <a:tr h="370840">
                <a:tc>
                  <a:txBody>
                    <a:bodyPr/>
                    <a:lstStyle/>
                    <a:p>
                      <a:pPr algn="ctr"/>
                      <a:r>
                        <a:rPr kumimoji="1" lang="ja-JP" altLang="en-US" sz="1600" b="0" dirty="0">
                          <a:latin typeface="BIZ UDPゴシック" panose="020B0400000000000000" pitchFamily="50" charset="-128"/>
                          <a:ea typeface="BIZ UDPゴシック" panose="020B0400000000000000" pitchFamily="50" charset="-128"/>
                        </a:rPr>
                        <a:t>寺阪　健一</a:t>
                      </a:r>
                    </a:p>
                  </a:txBody>
                  <a:tcPr/>
                </a:tc>
                <a:extLst>
                  <a:ext uri="{0D108BD9-81ED-4DB2-BD59-A6C34878D82A}">
                    <a16:rowId xmlns:a16="http://schemas.microsoft.com/office/drawing/2014/main" val="4249541409"/>
                  </a:ext>
                </a:extLst>
              </a:tr>
              <a:tr h="370840">
                <a:tc>
                  <a:txBody>
                    <a:bodyPr/>
                    <a:lstStyle/>
                    <a:p>
                      <a:pPr algn="ctr"/>
                      <a:r>
                        <a:rPr kumimoji="1" lang="ja-JP" altLang="en-US" sz="1600" b="0" dirty="0">
                          <a:latin typeface="BIZ UDPゴシック" panose="020B0400000000000000" pitchFamily="50" charset="-128"/>
                          <a:ea typeface="BIZ UDPゴシック" panose="020B0400000000000000" pitchFamily="50" charset="-128"/>
                        </a:rPr>
                        <a:t>菅沼　一平</a:t>
                      </a:r>
                    </a:p>
                  </a:txBody>
                  <a:tcPr/>
                </a:tc>
                <a:extLst>
                  <a:ext uri="{0D108BD9-81ED-4DB2-BD59-A6C34878D82A}">
                    <a16:rowId xmlns:a16="http://schemas.microsoft.com/office/drawing/2014/main" val="1302740176"/>
                  </a:ext>
                </a:extLst>
              </a:tr>
              <a:tr h="370840">
                <a:tc>
                  <a:txBody>
                    <a:bodyPr/>
                    <a:lstStyle/>
                    <a:p>
                      <a:pPr algn="ctr"/>
                      <a:r>
                        <a:rPr kumimoji="1" lang="ja-JP" altLang="en-US" sz="1600" b="0" dirty="0">
                          <a:latin typeface="BIZ UDPゴシック" panose="020B0400000000000000" pitchFamily="50" charset="-128"/>
                          <a:ea typeface="BIZ UDPゴシック" panose="020B0400000000000000" pitchFamily="50" charset="-128"/>
                        </a:rPr>
                        <a:t>上條　美代子</a:t>
                      </a:r>
                    </a:p>
                  </a:txBody>
                  <a:tcPr/>
                </a:tc>
                <a:extLst>
                  <a:ext uri="{0D108BD9-81ED-4DB2-BD59-A6C34878D82A}">
                    <a16:rowId xmlns:a16="http://schemas.microsoft.com/office/drawing/2014/main" val="2386072468"/>
                  </a:ext>
                </a:extLst>
              </a:tr>
            </a:tbl>
          </a:graphicData>
        </a:graphic>
      </p:graphicFrame>
      <p:grpSp>
        <p:nvGrpSpPr>
          <p:cNvPr id="27" name="グループ化 26">
            <a:extLst>
              <a:ext uri="{FF2B5EF4-FFF2-40B4-BE49-F238E27FC236}">
                <a16:creationId xmlns:a16="http://schemas.microsoft.com/office/drawing/2014/main" id="{6CB6E95E-FB3B-C558-F779-48EEF4CD85DB}"/>
              </a:ext>
            </a:extLst>
          </p:cNvPr>
          <p:cNvGrpSpPr/>
          <p:nvPr/>
        </p:nvGrpSpPr>
        <p:grpSpPr>
          <a:xfrm>
            <a:off x="2326504" y="1985721"/>
            <a:ext cx="612000" cy="369332"/>
            <a:chOff x="1979723" y="2055391"/>
            <a:chExt cx="612000" cy="369332"/>
          </a:xfrm>
        </p:grpSpPr>
        <p:sp>
          <p:nvSpPr>
            <p:cNvPr id="25" name="フローチャート: 結合子 24">
              <a:extLst>
                <a:ext uri="{FF2B5EF4-FFF2-40B4-BE49-F238E27FC236}">
                  <a16:creationId xmlns:a16="http://schemas.microsoft.com/office/drawing/2014/main" id="{C5EC0189-D640-64F7-2829-B27A5B3EE351}"/>
                </a:ext>
              </a:extLst>
            </p:cNvPr>
            <p:cNvSpPr/>
            <p:nvPr/>
          </p:nvSpPr>
          <p:spPr>
            <a:xfrm>
              <a:off x="2014559" y="2055391"/>
              <a:ext cx="418011" cy="369332"/>
            </a:xfrm>
            <a:prstGeom prst="flowChartConnector">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6" name="テキスト ボックス 25">
              <a:extLst>
                <a:ext uri="{FF2B5EF4-FFF2-40B4-BE49-F238E27FC236}">
                  <a16:creationId xmlns:a16="http://schemas.microsoft.com/office/drawing/2014/main" id="{9007677C-CE19-CE5B-1F2B-E6DDF3EDB673}"/>
                </a:ext>
              </a:extLst>
            </p:cNvPr>
            <p:cNvSpPr txBox="1"/>
            <p:nvPr/>
          </p:nvSpPr>
          <p:spPr>
            <a:xfrm>
              <a:off x="1979723" y="2078265"/>
              <a:ext cx="612000" cy="307777"/>
            </a:xfrm>
            <a:prstGeom prst="rect">
              <a:avLst/>
            </a:prstGeom>
            <a:noFill/>
          </p:spPr>
          <p:txBody>
            <a:bodyPr wrap="square" rtlCol="0">
              <a:spAutoFit/>
            </a:bodyPr>
            <a:lstStyle/>
            <a:p>
              <a:r>
                <a:rPr kumimoji="1" lang="ja-JP" altLang="en-US" sz="1400" b="1" dirty="0">
                  <a:solidFill>
                    <a:schemeClr val="bg1"/>
                  </a:solidFill>
                  <a:latin typeface="BIZ UDPゴシック" panose="020B0400000000000000" pitchFamily="50" charset="-128"/>
                  <a:ea typeface="BIZ UDPゴシック" panose="020B0400000000000000" pitchFamily="50" charset="-128"/>
                </a:rPr>
                <a:t>ファ</a:t>
              </a:r>
            </a:p>
          </p:txBody>
        </p:sp>
      </p:grpSp>
      <p:grpSp>
        <p:nvGrpSpPr>
          <p:cNvPr id="28" name="グループ化 27">
            <a:extLst>
              <a:ext uri="{FF2B5EF4-FFF2-40B4-BE49-F238E27FC236}">
                <a16:creationId xmlns:a16="http://schemas.microsoft.com/office/drawing/2014/main" id="{86928E45-FA58-451B-8FB5-922C364C33C9}"/>
              </a:ext>
            </a:extLst>
          </p:cNvPr>
          <p:cNvGrpSpPr/>
          <p:nvPr/>
        </p:nvGrpSpPr>
        <p:grpSpPr>
          <a:xfrm>
            <a:off x="7607013" y="2019083"/>
            <a:ext cx="612000" cy="369332"/>
            <a:chOff x="1979723" y="2055391"/>
            <a:chExt cx="612000" cy="369332"/>
          </a:xfrm>
        </p:grpSpPr>
        <p:sp>
          <p:nvSpPr>
            <p:cNvPr id="29" name="フローチャート: 結合子 28">
              <a:extLst>
                <a:ext uri="{FF2B5EF4-FFF2-40B4-BE49-F238E27FC236}">
                  <a16:creationId xmlns:a16="http://schemas.microsoft.com/office/drawing/2014/main" id="{A68753A8-9933-372C-0811-A57C5E3AFED0}"/>
                </a:ext>
              </a:extLst>
            </p:cNvPr>
            <p:cNvSpPr/>
            <p:nvPr/>
          </p:nvSpPr>
          <p:spPr>
            <a:xfrm>
              <a:off x="2014559" y="2055391"/>
              <a:ext cx="418011" cy="369332"/>
            </a:xfrm>
            <a:prstGeom prst="flowChartConnector">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0" name="テキスト ボックス 29">
              <a:extLst>
                <a:ext uri="{FF2B5EF4-FFF2-40B4-BE49-F238E27FC236}">
                  <a16:creationId xmlns:a16="http://schemas.microsoft.com/office/drawing/2014/main" id="{356A3359-6883-A632-55A6-3F96398FB4F9}"/>
                </a:ext>
              </a:extLst>
            </p:cNvPr>
            <p:cNvSpPr txBox="1"/>
            <p:nvPr/>
          </p:nvSpPr>
          <p:spPr>
            <a:xfrm>
              <a:off x="1979723" y="2078265"/>
              <a:ext cx="612000" cy="307777"/>
            </a:xfrm>
            <a:prstGeom prst="rect">
              <a:avLst/>
            </a:prstGeom>
            <a:noFill/>
          </p:spPr>
          <p:txBody>
            <a:bodyPr wrap="square" rtlCol="0">
              <a:spAutoFit/>
            </a:bodyPr>
            <a:lstStyle/>
            <a:p>
              <a:r>
                <a:rPr kumimoji="1" lang="ja-JP" altLang="en-US" sz="1400" b="1" dirty="0">
                  <a:solidFill>
                    <a:schemeClr val="bg1"/>
                  </a:solidFill>
                  <a:latin typeface="BIZ UDPゴシック" panose="020B0400000000000000" pitchFamily="50" charset="-128"/>
                  <a:ea typeface="BIZ UDPゴシック" panose="020B0400000000000000" pitchFamily="50" charset="-128"/>
                </a:rPr>
                <a:t>ファ</a:t>
              </a:r>
            </a:p>
          </p:txBody>
        </p:sp>
      </p:grpSp>
      <p:grpSp>
        <p:nvGrpSpPr>
          <p:cNvPr id="31" name="グループ化 30">
            <a:extLst>
              <a:ext uri="{FF2B5EF4-FFF2-40B4-BE49-F238E27FC236}">
                <a16:creationId xmlns:a16="http://schemas.microsoft.com/office/drawing/2014/main" id="{C598320C-5EA3-A681-C76D-D6606A8A7E88}"/>
              </a:ext>
            </a:extLst>
          </p:cNvPr>
          <p:cNvGrpSpPr/>
          <p:nvPr/>
        </p:nvGrpSpPr>
        <p:grpSpPr>
          <a:xfrm>
            <a:off x="8935342" y="5853140"/>
            <a:ext cx="2676916" cy="369332"/>
            <a:chOff x="1979723" y="2055391"/>
            <a:chExt cx="2676916" cy="369332"/>
          </a:xfrm>
        </p:grpSpPr>
        <p:sp>
          <p:nvSpPr>
            <p:cNvPr id="32" name="フローチャート: 結合子 31">
              <a:extLst>
                <a:ext uri="{FF2B5EF4-FFF2-40B4-BE49-F238E27FC236}">
                  <a16:creationId xmlns:a16="http://schemas.microsoft.com/office/drawing/2014/main" id="{17C60FB4-500F-361E-5777-2524510E8DFA}"/>
                </a:ext>
              </a:extLst>
            </p:cNvPr>
            <p:cNvSpPr/>
            <p:nvPr/>
          </p:nvSpPr>
          <p:spPr>
            <a:xfrm>
              <a:off x="2014559" y="2055391"/>
              <a:ext cx="418011" cy="369332"/>
            </a:xfrm>
            <a:prstGeom prst="flowChartConnector">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3" name="テキスト ボックス 32">
              <a:extLst>
                <a:ext uri="{FF2B5EF4-FFF2-40B4-BE49-F238E27FC236}">
                  <a16:creationId xmlns:a16="http://schemas.microsoft.com/office/drawing/2014/main" id="{BD1D86D7-B7B8-338D-017F-EA01468D663A}"/>
                </a:ext>
              </a:extLst>
            </p:cNvPr>
            <p:cNvSpPr txBox="1"/>
            <p:nvPr/>
          </p:nvSpPr>
          <p:spPr>
            <a:xfrm>
              <a:off x="1979723" y="2078265"/>
              <a:ext cx="2676916" cy="307777"/>
            </a:xfrm>
            <a:prstGeom prst="rect">
              <a:avLst/>
            </a:prstGeom>
            <a:noFill/>
          </p:spPr>
          <p:txBody>
            <a:bodyPr wrap="square" rtlCol="0">
              <a:spAutoFit/>
            </a:bodyPr>
            <a:lstStyle/>
            <a:p>
              <a:r>
                <a:rPr kumimoji="1" lang="ja-JP" altLang="en-US" sz="1400" b="1" dirty="0">
                  <a:solidFill>
                    <a:schemeClr val="bg1"/>
                  </a:solidFill>
                  <a:latin typeface="BIZ UDPゴシック" panose="020B0400000000000000" pitchFamily="50" charset="-128"/>
                  <a:ea typeface="BIZ UDPゴシック" panose="020B0400000000000000" pitchFamily="50" charset="-128"/>
                </a:rPr>
                <a:t>ファ　</a:t>
              </a:r>
              <a:r>
                <a:rPr kumimoji="1" lang="en-US" altLang="ja-JP" sz="1400" b="1" dirty="0">
                  <a:latin typeface="BIZ UDPゴシック" panose="020B0400000000000000" pitchFamily="50" charset="-128"/>
                  <a:ea typeface="BIZ UDPゴシック" panose="020B0400000000000000" pitchFamily="50" charset="-128"/>
                </a:rPr>
                <a:t>…</a:t>
              </a:r>
              <a:r>
                <a:rPr kumimoji="1" lang="ja-JP" altLang="en-US" sz="1400" b="1" dirty="0">
                  <a:latin typeface="BIZ UDPゴシック" panose="020B0400000000000000" pitchFamily="50" charset="-128"/>
                  <a:ea typeface="BIZ UDPゴシック" panose="020B0400000000000000" pitchFamily="50" charset="-128"/>
                </a:rPr>
                <a:t>ファシリテーター</a:t>
              </a:r>
            </a:p>
          </p:txBody>
        </p:sp>
      </p:grpSp>
    </p:spTree>
    <p:extLst>
      <p:ext uri="{BB962C8B-B14F-4D97-AF65-F5344CB8AC3E}">
        <p14:creationId xmlns:p14="http://schemas.microsoft.com/office/powerpoint/2010/main" val="106695226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gradFill>
          <a:gsLst>
            <a:gs pos="75000">
              <a:schemeClr val="tx2"/>
            </a:gs>
            <a:gs pos="100000">
              <a:schemeClr val="tx2">
                <a:lumMod val="50000"/>
              </a:schemeClr>
            </a:gs>
            <a:gs pos="100000">
              <a:schemeClr val="tx2">
                <a:lumMod val="50000"/>
              </a:schemeClr>
            </a:gs>
          </a:gsLst>
          <a:lin ang="5400000" scaled="1"/>
        </a:gradFill>
        <a:effectLst/>
      </p:bgPr>
    </p:bg>
    <p:spTree>
      <p:nvGrpSpPr>
        <p:cNvPr id="1" name="">
          <a:extLst>
            <a:ext uri="{FF2B5EF4-FFF2-40B4-BE49-F238E27FC236}">
              <a16:creationId xmlns:a16="http://schemas.microsoft.com/office/drawing/2014/main" id="{EF722CEA-C007-B93A-365F-076DCB95D9EA}"/>
            </a:ext>
          </a:extLst>
        </p:cNvPr>
        <p:cNvGrpSpPr/>
        <p:nvPr/>
      </p:nvGrpSpPr>
      <p:grpSpPr>
        <a:xfrm>
          <a:off x="0" y="0"/>
          <a:ext cx="0" cy="0"/>
          <a:chOff x="0" y="0"/>
          <a:chExt cx="0" cy="0"/>
        </a:xfrm>
      </p:grpSpPr>
      <p:grpSp>
        <p:nvGrpSpPr>
          <p:cNvPr id="7" name="Group 8">
            <a:extLst>
              <a:ext uri="{FF2B5EF4-FFF2-40B4-BE49-F238E27FC236}">
                <a16:creationId xmlns:a16="http://schemas.microsoft.com/office/drawing/2014/main" id="{6AE45CE8-5042-DC4B-EE97-03FCB5DE4764}"/>
              </a:ext>
            </a:extLst>
          </p:cNvPr>
          <p:cNvGrpSpPr/>
          <p:nvPr/>
        </p:nvGrpSpPr>
        <p:grpSpPr>
          <a:xfrm>
            <a:off x="375064" y="2074482"/>
            <a:ext cx="11236679" cy="50560"/>
            <a:chOff x="0" y="0"/>
            <a:chExt cx="4274726" cy="20069"/>
          </a:xfrm>
          <a:solidFill>
            <a:schemeClr val="bg1"/>
          </a:solidFill>
        </p:grpSpPr>
        <p:sp>
          <p:nvSpPr>
            <p:cNvPr id="8" name="Freeform 9">
              <a:extLst>
                <a:ext uri="{FF2B5EF4-FFF2-40B4-BE49-F238E27FC236}">
                  <a16:creationId xmlns:a16="http://schemas.microsoft.com/office/drawing/2014/main" id="{3BDC6AD8-5222-6701-0810-3EB155BE12AB}"/>
                </a:ext>
              </a:extLst>
            </p:cNvPr>
            <p:cNvSpPr/>
            <p:nvPr/>
          </p:nvSpPr>
          <p:spPr>
            <a:xfrm>
              <a:off x="0" y="0"/>
              <a:ext cx="4274726" cy="20069"/>
            </a:xfrm>
            <a:custGeom>
              <a:avLst/>
              <a:gdLst/>
              <a:ahLst/>
              <a:cxnLst/>
              <a:rect l="l" t="t" r="r" b="b"/>
              <a:pathLst>
                <a:path w="4274726" h="20069">
                  <a:moveTo>
                    <a:pt x="10035" y="0"/>
                  </a:moveTo>
                  <a:lnTo>
                    <a:pt x="4264691" y="0"/>
                  </a:lnTo>
                  <a:cubicBezTo>
                    <a:pt x="4267353" y="0"/>
                    <a:pt x="4269905" y="1057"/>
                    <a:pt x="4271787" y="2939"/>
                  </a:cubicBezTo>
                  <a:cubicBezTo>
                    <a:pt x="4273669" y="4821"/>
                    <a:pt x="4274726" y="7373"/>
                    <a:pt x="4274726" y="10035"/>
                  </a:cubicBezTo>
                  <a:lnTo>
                    <a:pt x="4274726" y="10035"/>
                  </a:lnTo>
                  <a:cubicBezTo>
                    <a:pt x="4274726" y="12696"/>
                    <a:pt x="4273669" y="15248"/>
                    <a:pt x="4271787" y="17130"/>
                  </a:cubicBezTo>
                  <a:cubicBezTo>
                    <a:pt x="4269905" y="19012"/>
                    <a:pt x="4267353" y="20069"/>
                    <a:pt x="4264691" y="20069"/>
                  </a:cubicBezTo>
                  <a:lnTo>
                    <a:pt x="10035" y="20069"/>
                  </a:lnTo>
                  <a:cubicBezTo>
                    <a:pt x="7373" y="20069"/>
                    <a:pt x="4821" y="19012"/>
                    <a:pt x="2939" y="17130"/>
                  </a:cubicBezTo>
                  <a:cubicBezTo>
                    <a:pt x="1057" y="15248"/>
                    <a:pt x="0" y="12696"/>
                    <a:pt x="0" y="10035"/>
                  </a:cubicBezTo>
                  <a:lnTo>
                    <a:pt x="0" y="10035"/>
                  </a:lnTo>
                  <a:cubicBezTo>
                    <a:pt x="0" y="7373"/>
                    <a:pt x="1057" y="4821"/>
                    <a:pt x="2939" y="2939"/>
                  </a:cubicBezTo>
                  <a:cubicBezTo>
                    <a:pt x="4821" y="1057"/>
                    <a:pt x="7373" y="0"/>
                    <a:pt x="10035" y="0"/>
                  </a:cubicBezTo>
                  <a:close/>
                </a:path>
              </a:pathLst>
            </a:custGeom>
            <a:gr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11" name="TextBox 10">
              <a:extLst>
                <a:ext uri="{FF2B5EF4-FFF2-40B4-BE49-F238E27FC236}">
                  <a16:creationId xmlns:a16="http://schemas.microsoft.com/office/drawing/2014/main" id="{76517BEE-0735-3592-D0B5-C723EEDF20F6}"/>
                </a:ext>
              </a:extLst>
            </p:cNvPr>
            <p:cNvSpPr txBox="1"/>
            <p:nvPr/>
          </p:nvSpPr>
          <p:spPr>
            <a:xfrm>
              <a:off x="0" y="-28575"/>
              <a:ext cx="4274726" cy="48644"/>
            </a:xfrm>
            <a:prstGeom prst="rect">
              <a:avLst/>
            </a:prstGeom>
            <a:grpFill/>
          </p:spPr>
          <p:txBody>
            <a:bodyPr lIns="50800" tIns="50800" rIns="50800" bIns="50800" rtlCol="0" anchor="ctr"/>
            <a:lstStyle/>
            <a:p>
              <a:pPr marL="0" marR="0" lvl="0" indent="0" algn="ctr" defTabSz="914400" rtl="0" eaLnBrk="1" fontAlgn="auto" latinLnBrk="0" hangingPunct="1">
                <a:lnSpc>
                  <a:spcPts val="2239"/>
                </a:lnSpc>
                <a:spcBef>
                  <a:spcPts val="0"/>
                </a:spcBef>
                <a:spcAft>
                  <a:spcPts val="0"/>
                </a:spcAft>
                <a:buClrTx/>
                <a:buSzTx/>
                <a:buFontTx/>
                <a:buNone/>
                <a:tabLst/>
                <a:defRPr/>
              </a:pPr>
              <a:endParaRPr kumimoji="1"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3" name="Group 8">
            <a:extLst>
              <a:ext uri="{FF2B5EF4-FFF2-40B4-BE49-F238E27FC236}">
                <a16:creationId xmlns:a16="http://schemas.microsoft.com/office/drawing/2014/main" id="{0DED84F1-3CAA-F349-DB9D-22EB1926C878}"/>
              </a:ext>
            </a:extLst>
          </p:cNvPr>
          <p:cNvGrpSpPr/>
          <p:nvPr/>
        </p:nvGrpSpPr>
        <p:grpSpPr>
          <a:xfrm>
            <a:off x="375064" y="4181182"/>
            <a:ext cx="11236679" cy="50560"/>
            <a:chOff x="0" y="0"/>
            <a:chExt cx="4274726" cy="20069"/>
          </a:xfrm>
          <a:solidFill>
            <a:schemeClr val="bg1"/>
          </a:solidFill>
        </p:grpSpPr>
        <p:sp>
          <p:nvSpPr>
            <p:cNvPr id="15" name="Freeform 9">
              <a:extLst>
                <a:ext uri="{FF2B5EF4-FFF2-40B4-BE49-F238E27FC236}">
                  <a16:creationId xmlns:a16="http://schemas.microsoft.com/office/drawing/2014/main" id="{F6B773F1-0C11-C0C5-B543-2792F7EB30BA}"/>
                </a:ext>
              </a:extLst>
            </p:cNvPr>
            <p:cNvSpPr/>
            <p:nvPr/>
          </p:nvSpPr>
          <p:spPr>
            <a:xfrm>
              <a:off x="0" y="0"/>
              <a:ext cx="4274726" cy="20069"/>
            </a:xfrm>
            <a:custGeom>
              <a:avLst/>
              <a:gdLst/>
              <a:ahLst/>
              <a:cxnLst/>
              <a:rect l="l" t="t" r="r" b="b"/>
              <a:pathLst>
                <a:path w="4274726" h="20069">
                  <a:moveTo>
                    <a:pt x="10035" y="0"/>
                  </a:moveTo>
                  <a:lnTo>
                    <a:pt x="4264691" y="0"/>
                  </a:lnTo>
                  <a:cubicBezTo>
                    <a:pt x="4267353" y="0"/>
                    <a:pt x="4269905" y="1057"/>
                    <a:pt x="4271787" y="2939"/>
                  </a:cubicBezTo>
                  <a:cubicBezTo>
                    <a:pt x="4273669" y="4821"/>
                    <a:pt x="4274726" y="7373"/>
                    <a:pt x="4274726" y="10035"/>
                  </a:cubicBezTo>
                  <a:lnTo>
                    <a:pt x="4274726" y="10035"/>
                  </a:lnTo>
                  <a:cubicBezTo>
                    <a:pt x="4274726" y="12696"/>
                    <a:pt x="4273669" y="15248"/>
                    <a:pt x="4271787" y="17130"/>
                  </a:cubicBezTo>
                  <a:cubicBezTo>
                    <a:pt x="4269905" y="19012"/>
                    <a:pt x="4267353" y="20069"/>
                    <a:pt x="4264691" y="20069"/>
                  </a:cubicBezTo>
                  <a:lnTo>
                    <a:pt x="10035" y="20069"/>
                  </a:lnTo>
                  <a:cubicBezTo>
                    <a:pt x="7373" y="20069"/>
                    <a:pt x="4821" y="19012"/>
                    <a:pt x="2939" y="17130"/>
                  </a:cubicBezTo>
                  <a:cubicBezTo>
                    <a:pt x="1057" y="15248"/>
                    <a:pt x="0" y="12696"/>
                    <a:pt x="0" y="10035"/>
                  </a:cubicBezTo>
                  <a:lnTo>
                    <a:pt x="0" y="10035"/>
                  </a:lnTo>
                  <a:cubicBezTo>
                    <a:pt x="0" y="7373"/>
                    <a:pt x="1057" y="4821"/>
                    <a:pt x="2939" y="2939"/>
                  </a:cubicBezTo>
                  <a:cubicBezTo>
                    <a:pt x="4821" y="1057"/>
                    <a:pt x="7373" y="0"/>
                    <a:pt x="10035" y="0"/>
                  </a:cubicBezTo>
                  <a:close/>
                </a:path>
              </a:pathLst>
            </a:custGeom>
            <a:gr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16" name="TextBox 10">
              <a:extLst>
                <a:ext uri="{FF2B5EF4-FFF2-40B4-BE49-F238E27FC236}">
                  <a16:creationId xmlns:a16="http://schemas.microsoft.com/office/drawing/2014/main" id="{11BD2B28-55BF-A0F1-10F4-74BC14AB76DD}"/>
                </a:ext>
              </a:extLst>
            </p:cNvPr>
            <p:cNvSpPr txBox="1"/>
            <p:nvPr/>
          </p:nvSpPr>
          <p:spPr>
            <a:xfrm>
              <a:off x="0" y="-28575"/>
              <a:ext cx="4274726" cy="48644"/>
            </a:xfrm>
            <a:prstGeom prst="rect">
              <a:avLst/>
            </a:prstGeom>
            <a:grpFill/>
          </p:spPr>
          <p:txBody>
            <a:bodyPr lIns="50800" tIns="50800" rIns="50800" bIns="50800" rtlCol="0" anchor="ctr"/>
            <a:lstStyle/>
            <a:p>
              <a:pPr marL="0" marR="0" lvl="0" indent="0" algn="ctr" defTabSz="914400" rtl="0" eaLnBrk="1" fontAlgn="auto" latinLnBrk="0" hangingPunct="1">
                <a:lnSpc>
                  <a:spcPts val="2239"/>
                </a:lnSpc>
                <a:spcBef>
                  <a:spcPts val="0"/>
                </a:spcBef>
                <a:spcAft>
                  <a:spcPts val="0"/>
                </a:spcAft>
                <a:buClrTx/>
                <a:buSzTx/>
                <a:buFontTx/>
                <a:buNone/>
                <a:tabLst/>
                <a:defRPr/>
              </a:pPr>
              <a:endParaRPr kumimoji="1"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2" name="テキスト ボックス 21">
            <a:extLst>
              <a:ext uri="{FF2B5EF4-FFF2-40B4-BE49-F238E27FC236}">
                <a16:creationId xmlns:a16="http://schemas.microsoft.com/office/drawing/2014/main" id="{9960AEFC-AFC8-2B25-C1A3-D5797BB63781}"/>
              </a:ext>
            </a:extLst>
          </p:cNvPr>
          <p:cNvSpPr txBox="1"/>
          <p:nvPr/>
        </p:nvSpPr>
        <p:spPr>
          <a:xfrm>
            <a:off x="1092240" y="2858017"/>
            <a:ext cx="10282517" cy="642035"/>
          </a:xfrm>
          <a:prstGeom prst="rect">
            <a:avLst/>
          </a:prstGeom>
          <a:noFill/>
        </p:spPr>
        <p:txBody>
          <a:bodyPr wrap="square">
            <a:spAutoFit/>
          </a:bodyPr>
          <a:lstStyle/>
          <a:p>
            <a:pPr marL="0" marR="0" lvl="0" indent="0" algn="ctr" defTabSz="914400" rtl="0" eaLnBrk="1" fontAlgn="auto" latinLnBrk="0" hangingPunct="1">
              <a:lnSpc>
                <a:spcPts val="5123"/>
              </a:lnSpc>
              <a:spcBef>
                <a:spcPct val="0"/>
              </a:spcBef>
              <a:spcAft>
                <a:spcPts val="0"/>
              </a:spcAft>
              <a:buClrTx/>
              <a:buSzTx/>
              <a:buFontTx/>
              <a:buNone/>
              <a:tabLst/>
              <a:defRPr/>
            </a:pPr>
            <a:r>
              <a:rPr kumimoji="1" lang="ja-JP" altLang="en-US" sz="3200" b="1" i="0" u="none" strike="noStrike" kern="1200" cap="none" spc="64"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Source Han Sans JP Medium"/>
                <a:sym typeface="Source Han Sans JP Medium"/>
              </a:rPr>
              <a:t>その他</a:t>
            </a:r>
          </a:p>
        </p:txBody>
      </p:sp>
      <p:sp>
        <p:nvSpPr>
          <p:cNvPr id="30" name="テキスト ボックス 29">
            <a:extLst>
              <a:ext uri="{FF2B5EF4-FFF2-40B4-BE49-F238E27FC236}">
                <a16:creationId xmlns:a16="http://schemas.microsoft.com/office/drawing/2014/main" id="{59ACFEA2-9881-713D-15CC-753503DE2BE8}"/>
              </a:ext>
            </a:extLst>
          </p:cNvPr>
          <p:cNvSpPr txBox="1"/>
          <p:nvPr/>
        </p:nvSpPr>
        <p:spPr>
          <a:xfrm>
            <a:off x="375064" y="1326976"/>
            <a:ext cx="2520536" cy="656783"/>
          </a:xfrm>
          <a:prstGeom prst="rect">
            <a:avLst/>
          </a:prstGeom>
          <a:noFill/>
        </p:spPr>
        <p:txBody>
          <a:bodyPr wrap="square">
            <a:spAutoFit/>
          </a:bodyPr>
          <a:lstStyle/>
          <a:p>
            <a:pPr marL="0" marR="0" lvl="0" indent="0" algn="just" defTabSz="914400" rtl="0" eaLnBrk="1" fontAlgn="auto" latinLnBrk="0" hangingPunct="1">
              <a:lnSpc>
                <a:spcPts val="5123"/>
              </a:lnSpc>
              <a:spcBef>
                <a:spcPct val="0"/>
              </a:spcBef>
              <a:spcAft>
                <a:spcPts val="0"/>
              </a:spcAft>
              <a:buClrTx/>
              <a:buSzTx/>
              <a:buFontTx/>
              <a:buNone/>
              <a:tabLst/>
              <a:defRPr/>
            </a:pPr>
            <a:r>
              <a:rPr kumimoji="1" lang="ja-JP" altLang="en-US" sz="4000" b="1" i="0" u="none" strike="noStrike" kern="1200" cap="none" spc="64"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Source Han Sans JP Medium"/>
                <a:sym typeface="Source Han Sans JP Medium"/>
              </a:rPr>
              <a:t>案件（</a:t>
            </a:r>
            <a:r>
              <a:rPr lang="ja-JP" altLang="en-US" sz="4000" b="1" spc="64" dirty="0">
                <a:solidFill>
                  <a:prstClr val="white"/>
                </a:solidFill>
                <a:latin typeface="BIZ UDPゴシック" panose="020B0400000000000000" pitchFamily="50" charset="-128"/>
                <a:ea typeface="BIZ UDPゴシック" panose="020B0400000000000000" pitchFamily="50" charset="-128"/>
                <a:cs typeface="Source Han Sans JP Medium"/>
                <a:sym typeface="Source Han Sans JP Medium"/>
              </a:rPr>
              <a:t>５</a:t>
            </a:r>
            <a:r>
              <a:rPr kumimoji="1" lang="ja-JP" altLang="en-US" sz="4000" b="1" i="0" u="none" strike="noStrike" kern="1200" cap="none" spc="64"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Source Han Sans JP Medium"/>
                <a:sym typeface="Source Han Sans JP Medium"/>
              </a:rPr>
              <a:t>）</a:t>
            </a:r>
            <a:endParaRPr kumimoji="1" lang="en-US" altLang="ja-JP" sz="4000" b="1" i="0" u="none" strike="noStrike" kern="1200" cap="none" spc="64"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Source Han Sans JP Medium"/>
              <a:sym typeface="Source Han Sans JP Medium"/>
            </a:endParaRPr>
          </a:p>
        </p:txBody>
      </p:sp>
    </p:spTree>
    <p:extLst>
      <p:ext uri="{BB962C8B-B14F-4D97-AF65-F5344CB8AC3E}">
        <p14:creationId xmlns:p14="http://schemas.microsoft.com/office/powerpoint/2010/main" val="2752175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36.xml><?xml version="1.0" encoding="utf-8"?>
<p:sld xmlns:a="http://schemas.openxmlformats.org/drawingml/2006/main" xmlns:r="http://schemas.openxmlformats.org/officeDocument/2006/relationships" xmlns:p="http://schemas.openxmlformats.org/presentationml/2006/main">
  <p:cSld>
    <p:bg>
      <p:bgPr>
        <a:gradFill>
          <a:gsLst>
            <a:gs pos="75000">
              <a:schemeClr val="tx2"/>
            </a:gs>
            <a:gs pos="100000">
              <a:schemeClr val="tx2">
                <a:lumMod val="50000"/>
              </a:schemeClr>
            </a:gs>
            <a:gs pos="100000">
              <a:schemeClr val="tx2">
                <a:lumMod val="50000"/>
              </a:schemeClr>
            </a:gs>
          </a:gsLst>
          <a:lin ang="5400000" scaled="1"/>
        </a:gradFill>
        <a:effectLst/>
      </p:bgPr>
    </p:bg>
    <p:spTree>
      <p:nvGrpSpPr>
        <p:cNvPr id="1" name="">
          <a:extLst>
            <a:ext uri="{FF2B5EF4-FFF2-40B4-BE49-F238E27FC236}">
              <a16:creationId xmlns:a16="http://schemas.microsoft.com/office/drawing/2014/main" id="{C7C95D49-D1E6-4562-1F31-DF5F98DBA781}"/>
            </a:ext>
          </a:extLst>
        </p:cNvPr>
        <p:cNvGrpSpPr/>
        <p:nvPr/>
      </p:nvGrpSpPr>
      <p:grpSpPr>
        <a:xfrm>
          <a:off x="0" y="0"/>
          <a:ext cx="0" cy="0"/>
          <a:chOff x="0" y="0"/>
          <a:chExt cx="0" cy="0"/>
        </a:xfrm>
      </p:grpSpPr>
      <p:grpSp>
        <p:nvGrpSpPr>
          <p:cNvPr id="7" name="Group 8">
            <a:extLst>
              <a:ext uri="{FF2B5EF4-FFF2-40B4-BE49-F238E27FC236}">
                <a16:creationId xmlns:a16="http://schemas.microsoft.com/office/drawing/2014/main" id="{8B2C91BA-A910-3B84-2165-1229B1198275}"/>
              </a:ext>
            </a:extLst>
          </p:cNvPr>
          <p:cNvGrpSpPr/>
          <p:nvPr/>
        </p:nvGrpSpPr>
        <p:grpSpPr>
          <a:xfrm>
            <a:off x="375064" y="2074482"/>
            <a:ext cx="11236679" cy="50560"/>
            <a:chOff x="0" y="0"/>
            <a:chExt cx="4274726" cy="20069"/>
          </a:xfrm>
          <a:solidFill>
            <a:schemeClr val="bg1"/>
          </a:solidFill>
        </p:grpSpPr>
        <p:sp>
          <p:nvSpPr>
            <p:cNvPr id="8" name="Freeform 9">
              <a:extLst>
                <a:ext uri="{FF2B5EF4-FFF2-40B4-BE49-F238E27FC236}">
                  <a16:creationId xmlns:a16="http://schemas.microsoft.com/office/drawing/2014/main" id="{747FD2CD-08AC-25EE-9DA2-2484E3DBE853}"/>
                </a:ext>
              </a:extLst>
            </p:cNvPr>
            <p:cNvSpPr/>
            <p:nvPr/>
          </p:nvSpPr>
          <p:spPr>
            <a:xfrm>
              <a:off x="0" y="0"/>
              <a:ext cx="4274726" cy="20069"/>
            </a:xfrm>
            <a:custGeom>
              <a:avLst/>
              <a:gdLst/>
              <a:ahLst/>
              <a:cxnLst/>
              <a:rect l="l" t="t" r="r" b="b"/>
              <a:pathLst>
                <a:path w="4274726" h="20069">
                  <a:moveTo>
                    <a:pt x="10035" y="0"/>
                  </a:moveTo>
                  <a:lnTo>
                    <a:pt x="4264691" y="0"/>
                  </a:lnTo>
                  <a:cubicBezTo>
                    <a:pt x="4267353" y="0"/>
                    <a:pt x="4269905" y="1057"/>
                    <a:pt x="4271787" y="2939"/>
                  </a:cubicBezTo>
                  <a:cubicBezTo>
                    <a:pt x="4273669" y="4821"/>
                    <a:pt x="4274726" y="7373"/>
                    <a:pt x="4274726" y="10035"/>
                  </a:cubicBezTo>
                  <a:lnTo>
                    <a:pt x="4274726" y="10035"/>
                  </a:lnTo>
                  <a:cubicBezTo>
                    <a:pt x="4274726" y="12696"/>
                    <a:pt x="4273669" y="15248"/>
                    <a:pt x="4271787" y="17130"/>
                  </a:cubicBezTo>
                  <a:cubicBezTo>
                    <a:pt x="4269905" y="19012"/>
                    <a:pt x="4267353" y="20069"/>
                    <a:pt x="4264691" y="20069"/>
                  </a:cubicBezTo>
                  <a:lnTo>
                    <a:pt x="10035" y="20069"/>
                  </a:lnTo>
                  <a:cubicBezTo>
                    <a:pt x="7373" y="20069"/>
                    <a:pt x="4821" y="19012"/>
                    <a:pt x="2939" y="17130"/>
                  </a:cubicBezTo>
                  <a:cubicBezTo>
                    <a:pt x="1057" y="15248"/>
                    <a:pt x="0" y="12696"/>
                    <a:pt x="0" y="10035"/>
                  </a:cubicBezTo>
                  <a:lnTo>
                    <a:pt x="0" y="10035"/>
                  </a:lnTo>
                  <a:cubicBezTo>
                    <a:pt x="0" y="7373"/>
                    <a:pt x="1057" y="4821"/>
                    <a:pt x="2939" y="2939"/>
                  </a:cubicBezTo>
                  <a:cubicBezTo>
                    <a:pt x="4821" y="1057"/>
                    <a:pt x="7373" y="0"/>
                    <a:pt x="10035" y="0"/>
                  </a:cubicBezTo>
                  <a:close/>
                </a:path>
              </a:pathLst>
            </a:custGeom>
            <a:gr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11" name="TextBox 10">
              <a:extLst>
                <a:ext uri="{FF2B5EF4-FFF2-40B4-BE49-F238E27FC236}">
                  <a16:creationId xmlns:a16="http://schemas.microsoft.com/office/drawing/2014/main" id="{4260ED74-6D4C-F47B-6E59-4FA3421B4E9B}"/>
                </a:ext>
              </a:extLst>
            </p:cNvPr>
            <p:cNvSpPr txBox="1"/>
            <p:nvPr/>
          </p:nvSpPr>
          <p:spPr>
            <a:xfrm>
              <a:off x="0" y="-28575"/>
              <a:ext cx="4274726" cy="48644"/>
            </a:xfrm>
            <a:prstGeom prst="rect">
              <a:avLst/>
            </a:prstGeom>
            <a:grpFill/>
          </p:spPr>
          <p:txBody>
            <a:bodyPr lIns="50800" tIns="50800" rIns="50800" bIns="50800" rtlCol="0" anchor="ctr"/>
            <a:lstStyle/>
            <a:p>
              <a:pPr marL="0" marR="0" lvl="0" indent="0" algn="ctr" defTabSz="914400" rtl="0" eaLnBrk="1" fontAlgn="auto" latinLnBrk="0" hangingPunct="1">
                <a:lnSpc>
                  <a:spcPts val="2239"/>
                </a:lnSpc>
                <a:spcBef>
                  <a:spcPts val="0"/>
                </a:spcBef>
                <a:spcAft>
                  <a:spcPts val="0"/>
                </a:spcAft>
                <a:buClrTx/>
                <a:buSzTx/>
                <a:buFontTx/>
                <a:buNone/>
                <a:tabLst/>
                <a:defRPr/>
              </a:pPr>
              <a:endParaRPr kumimoji="1"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3" name="Group 8">
            <a:extLst>
              <a:ext uri="{FF2B5EF4-FFF2-40B4-BE49-F238E27FC236}">
                <a16:creationId xmlns:a16="http://schemas.microsoft.com/office/drawing/2014/main" id="{E50CD32B-D739-2915-5BAD-1838EEFA01FB}"/>
              </a:ext>
            </a:extLst>
          </p:cNvPr>
          <p:cNvGrpSpPr/>
          <p:nvPr/>
        </p:nvGrpSpPr>
        <p:grpSpPr>
          <a:xfrm>
            <a:off x="375064" y="4181182"/>
            <a:ext cx="11236679" cy="50560"/>
            <a:chOff x="0" y="0"/>
            <a:chExt cx="4274726" cy="20069"/>
          </a:xfrm>
          <a:solidFill>
            <a:schemeClr val="bg1"/>
          </a:solidFill>
        </p:grpSpPr>
        <p:sp>
          <p:nvSpPr>
            <p:cNvPr id="15" name="Freeform 9">
              <a:extLst>
                <a:ext uri="{FF2B5EF4-FFF2-40B4-BE49-F238E27FC236}">
                  <a16:creationId xmlns:a16="http://schemas.microsoft.com/office/drawing/2014/main" id="{04E4A3E3-DEC4-CF81-B01D-6F82472C69AC}"/>
                </a:ext>
              </a:extLst>
            </p:cNvPr>
            <p:cNvSpPr/>
            <p:nvPr/>
          </p:nvSpPr>
          <p:spPr>
            <a:xfrm>
              <a:off x="0" y="0"/>
              <a:ext cx="4274726" cy="20069"/>
            </a:xfrm>
            <a:custGeom>
              <a:avLst/>
              <a:gdLst/>
              <a:ahLst/>
              <a:cxnLst/>
              <a:rect l="l" t="t" r="r" b="b"/>
              <a:pathLst>
                <a:path w="4274726" h="20069">
                  <a:moveTo>
                    <a:pt x="10035" y="0"/>
                  </a:moveTo>
                  <a:lnTo>
                    <a:pt x="4264691" y="0"/>
                  </a:lnTo>
                  <a:cubicBezTo>
                    <a:pt x="4267353" y="0"/>
                    <a:pt x="4269905" y="1057"/>
                    <a:pt x="4271787" y="2939"/>
                  </a:cubicBezTo>
                  <a:cubicBezTo>
                    <a:pt x="4273669" y="4821"/>
                    <a:pt x="4274726" y="7373"/>
                    <a:pt x="4274726" y="10035"/>
                  </a:cubicBezTo>
                  <a:lnTo>
                    <a:pt x="4274726" y="10035"/>
                  </a:lnTo>
                  <a:cubicBezTo>
                    <a:pt x="4274726" y="12696"/>
                    <a:pt x="4273669" y="15248"/>
                    <a:pt x="4271787" y="17130"/>
                  </a:cubicBezTo>
                  <a:cubicBezTo>
                    <a:pt x="4269905" y="19012"/>
                    <a:pt x="4267353" y="20069"/>
                    <a:pt x="4264691" y="20069"/>
                  </a:cubicBezTo>
                  <a:lnTo>
                    <a:pt x="10035" y="20069"/>
                  </a:lnTo>
                  <a:cubicBezTo>
                    <a:pt x="7373" y="20069"/>
                    <a:pt x="4821" y="19012"/>
                    <a:pt x="2939" y="17130"/>
                  </a:cubicBezTo>
                  <a:cubicBezTo>
                    <a:pt x="1057" y="15248"/>
                    <a:pt x="0" y="12696"/>
                    <a:pt x="0" y="10035"/>
                  </a:cubicBezTo>
                  <a:lnTo>
                    <a:pt x="0" y="10035"/>
                  </a:lnTo>
                  <a:cubicBezTo>
                    <a:pt x="0" y="7373"/>
                    <a:pt x="1057" y="4821"/>
                    <a:pt x="2939" y="2939"/>
                  </a:cubicBezTo>
                  <a:cubicBezTo>
                    <a:pt x="4821" y="1057"/>
                    <a:pt x="7373" y="0"/>
                    <a:pt x="10035" y="0"/>
                  </a:cubicBezTo>
                  <a:close/>
                </a:path>
              </a:pathLst>
            </a:custGeom>
            <a:gr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16" name="TextBox 10">
              <a:extLst>
                <a:ext uri="{FF2B5EF4-FFF2-40B4-BE49-F238E27FC236}">
                  <a16:creationId xmlns:a16="http://schemas.microsoft.com/office/drawing/2014/main" id="{8BF47D6B-5F8B-FC56-5370-9BF5AABF0855}"/>
                </a:ext>
              </a:extLst>
            </p:cNvPr>
            <p:cNvSpPr txBox="1"/>
            <p:nvPr/>
          </p:nvSpPr>
          <p:spPr>
            <a:xfrm>
              <a:off x="0" y="-28575"/>
              <a:ext cx="4274726" cy="48644"/>
            </a:xfrm>
            <a:prstGeom prst="rect">
              <a:avLst/>
            </a:prstGeom>
            <a:grpFill/>
          </p:spPr>
          <p:txBody>
            <a:bodyPr lIns="50800" tIns="50800" rIns="50800" bIns="50800" rtlCol="0" anchor="ctr"/>
            <a:lstStyle/>
            <a:p>
              <a:pPr marL="0" marR="0" lvl="0" indent="0" algn="ctr" defTabSz="914400" rtl="0" eaLnBrk="1" fontAlgn="auto" latinLnBrk="0" hangingPunct="1">
                <a:lnSpc>
                  <a:spcPts val="2239"/>
                </a:lnSpc>
                <a:spcBef>
                  <a:spcPts val="0"/>
                </a:spcBef>
                <a:spcAft>
                  <a:spcPts val="0"/>
                </a:spcAft>
                <a:buClrTx/>
                <a:buSzTx/>
                <a:buFontTx/>
                <a:buNone/>
                <a:tabLst/>
                <a:defRPr/>
              </a:pPr>
              <a:endParaRPr kumimoji="1"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2" name="テキスト ボックス 21">
            <a:extLst>
              <a:ext uri="{FF2B5EF4-FFF2-40B4-BE49-F238E27FC236}">
                <a16:creationId xmlns:a16="http://schemas.microsoft.com/office/drawing/2014/main" id="{0676E3BD-5983-674E-0D56-11C12697BA96}"/>
              </a:ext>
            </a:extLst>
          </p:cNvPr>
          <p:cNvSpPr txBox="1"/>
          <p:nvPr/>
        </p:nvSpPr>
        <p:spPr>
          <a:xfrm>
            <a:off x="724684" y="2858017"/>
            <a:ext cx="10282517" cy="746358"/>
          </a:xfrm>
          <a:prstGeom prst="rect">
            <a:avLst/>
          </a:prstGeom>
          <a:noFill/>
        </p:spPr>
        <p:txBody>
          <a:bodyPr wrap="square">
            <a:spAutoFit/>
          </a:bodyPr>
          <a:lstStyle/>
          <a:p>
            <a:pPr marL="0" marR="0" lvl="0" indent="0" algn="ctr" defTabSz="914400" rtl="0" eaLnBrk="1" fontAlgn="auto" latinLnBrk="0" hangingPunct="1">
              <a:lnSpc>
                <a:spcPts val="5123"/>
              </a:lnSpc>
              <a:spcBef>
                <a:spcPct val="0"/>
              </a:spcBef>
              <a:spcAft>
                <a:spcPts val="0"/>
              </a:spcAft>
              <a:buClrTx/>
              <a:buSzTx/>
              <a:buFontTx/>
              <a:buNone/>
              <a:tabLst/>
              <a:defRPr/>
            </a:pPr>
            <a:r>
              <a:rPr kumimoji="1" lang="ja-JP" altLang="en-US" sz="5400" b="1" i="0" u="none" strike="noStrike" kern="1200" cap="none" spc="64"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Source Han Sans JP Medium"/>
                <a:sym typeface="Source Han Sans JP Medium"/>
              </a:rPr>
              <a:t>　閉　会</a:t>
            </a:r>
          </a:p>
        </p:txBody>
      </p:sp>
    </p:spTree>
    <p:extLst>
      <p:ext uri="{BB962C8B-B14F-4D97-AF65-F5344CB8AC3E}">
        <p14:creationId xmlns:p14="http://schemas.microsoft.com/office/powerpoint/2010/main" val="548894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75000">
              <a:schemeClr val="tx2"/>
            </a:gs>
            <a:gs pos="100000">
              <a:schemeClr val="tx2">
                <a:lumMod val="50000"/>
              </a:schemeClr>
            </a:gs>
            <a:gs pos="100000">
              <a:schemeClr val="tx2">
                <a:lumMod val="50000"/>
              </a:schemeClr>
            </a:gs>
          </a:gsLst>
          <a:lin ang="5400000" scaled="1"/>
        </a:gradFill>
        <a:effectLst/>
      </p:bgPr>
    </p:bg>
    <p:spTree>
      <p:nvGrpSpPr>
        <p:cNvPr id="1" name="">
          <a:extLst>
            <a:ext uri="{FF2B5EF4-FFF2-40B4-BE49-F238E27FC236}">
              <a16:creationId xmlns:a16="http://schemas.microsoft.com/office/drawing/2014/main" id="{CBE19485-D8E3-2CC3-A954-62ADA03673D4}"/>
            </a:ext>
          </a:extLst>
        </p:cNvPr>
        <p:cNvGrpSpPr/>
        <p:nvPr/>
      </p:nvGrpSpPr>
      <p:grpSpPr>
        <a:xfrm>
          <a:off x="0" y="0"/>
          <a:ext cx="0" cy="0"/>
          <a:chOff x="0" y="0"/>
          <a:chExt cx="0" cy="0"/>
        </a:xfrm>
      </p:grpSpPr>
      <p:grpSp>
        <p:nvGrpSpPr>
          <p:cNvPr id="7" name="Group 8">
            <a:extLst>
              <a:ext uri="{FF2B5EF4-FFF2-40B4-BE49-F238E27FC236}">
                <a16:creationId xmlns:a16="http://schemas.microsoft.com/office/drawing/2014/main" id="{61CD4CA8-6E6A-758C-1761-0D66341580C4}"/>
              </a:ext>
            </a:extLst>
          </p:cNvPr>
          <p:cNvGrpSpPr/>
          <p:nvPr/>
        </p:nvGrpSpPr>
        <p:grpSpPr>
          <a:xfrm>
            <a:off x="375064" y="2074482"/>
            <a:ext cx="11236679" cy="50560"/>
            <a:chOff x="0" y="0"/>
            <a:chExt cx="4274726" cy="20069"/>
          </a:xfrm>
          <a:solidFill>
            <a:schemeClr val="bg1"/>
          </a:solidFill>
        </p:grpSpPr>
        <p:sp>
          <p:nvSpPr>
            <p:cNvPr id="8" name="Freeform 9">
              <a:extLst>
                <a:ext uri="{FF2B5EF4-FFF2-40B4-BE49-F238E27FC236}">
                  <a16:creationId xmlns:a16="http://schemas.microsoft.com/office/drawing/2014/main" id="{32439648-FD78-AB29-3569-01CDF0BB2AAA}"/>
                </a:ext>
              </a:extLst>
            </p:cNvPr>
            <p:cNvSpPr/>
            <p:nvPr/>
          </p:nvSpPr>
          <p:spPr>
            <a:xfrm>
              <a:off x="0" y="0"/>
              <a:ext cx="4274726" cy="20069"/>
            </a:xfrm>
            <a:custGeom>
              <a:avLst/>
              <a:gdLst/>
              <a:ahLst/>
              <a:cxnLst/>
              <a:rect l="l" t="t" r="r" b="b"/>
              <a:pathLst>
                <a:path w="4274726" h="20069">
                  <a:moveTo>
                    <a:pt x="10035" y="0"/>
                  </a:moveTo>
                  <a:lnTo>
                    <a:pt x="4264691" y="0"/>
                  </a:lnTo>
                  <a:cubicBezTo>
                    <a:pt x="4267353" y="0"/>
                    <a:pt x="4269905" y="1057"/>
                    <a:pt x="4271787" y="2939"/>
                  </a:cubicBezTo>
                  <a:cubicBezTo>
                    <a:pt x="4273669" y="4821"/>
                    <a:pt x="4274726" y="7373"/>
                    <a:pt x="4274726" y="10035"/>
                  </a:cubicBezTo>
                  <a:lnTo>
                    <a:pt x="4274726" y="10035"/>
                  </a:lnTo>
                  <a:cubicBezTo>
                    <a:pt x="4274726" y="12696"/>
                    <a:pt x="4273669" y="15248"/>
                    <a:pt x="4271787" y="17130"/>
                  </a:cubicBezTo>
                  <a:cubicBezTo>
                    <a:pt x="4269905" y="19012"/>
                    <a:pt x="4267353" y="20069"/>
                    <a:pt x="4264691" y="20069"/>
                  </a:cubicBezTo>
                  <a:lnTo>
                    <a:pt x="10035" y="20069"/>
                  </a:lnTo>
                  <a:cubicBezTo>
                    <a:pt x="7373" y="20069"/>
                    <a:pt x="4821" y="19012"/>
                    <a:pt x="2939" y="17130"/>
                  </a:cubicBezTo>
                  <a:cubicBezTo>
                    <a:pt x="1057" y="15248"/>
                    <a:pt x="0" y="12696"/>
                    <a:pt x="0" y="10035"/>
                  </a:cubicBezTo>
                  <a:lnTo>
                    <a:pt x="0" y="10035"/>
                  </a:lnTo>
                  <a:cubicBezTo>
                    <a:pt x="0" y="7373"/>
                    <a:pt x="1057" y="4821"/>
                    <a:pt x="2939" y="2939"/>
                  </a:cubicBezTo>
                  <a:cubicBezTo>
                    <a:pt x="4821" y="1057"/>
                    <a:pt x="7373" y="0"/>
                    <a:pt x="10035" y="0"/>
                  </a:cubicBezTo>
                  <a:close/>
                </a:path>
              </a:pathLst>
            </a:custGeom>
            <a:gr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11" name="TextBox 10">
              <a:extLst>
                <a:ext uri="{FF2B5EF4-FFF2-40B4-BE49-F238E27FC236}">
                  <a16:creationId xmlns:a16="http://schemas.microsoft.com/office/drawing/2014/main" id="{B7099DA9-9C32-027A-C2D3-DF554E842F6A}"/>
                </a:ext>
              </a:extLst>
            </p:cNvPr>
            <p:cNvSpPr txBox="1"/>
            <p:nvPr/>
          </p:nvSpPr>
          <p:spPr>
            <a:xfrm>
              <a:off x="0" y="-28575"/>
              <a:ext cx="4274726" cy="48644"/>
            </a:xfrm>
            <a:prstGeom prst="rect">
              <a:avLst/>
            </a:prstGeom>
            <a:grpFill/>
          </p:spPr>
          <p:txBody>
            <a:bodyPr lIns="50800" tIns="50800" rIns="50800" bIns="50800" rtlCol="0" anchor="ctr"/>
            <a:lstStyle/>
            <a:p>
              <a:pPr marL="0" marR="0" lvl="0" indent="0" algn="ctr" defTabSz="914400" rtl="0" eaLnBrk="1" fontAlgn="auto" latinLnBrk="0" hangingPunct="1">
                <a:lnSpc>
                  <a:spcPts val="2239"/>
                </a:lnSpc>
                <a:spcBef>
                  <a:spcPts val="0"/>
                </a:spcBef>
                <a:spcAft>
                  <a:spcPts val="0"/>
                </a:spcAft>
                <a:buClrTx/>
                <a:buSzTx/>
                <a:buFontTx/>
                <a:buNone/>
                <a:tabLst/>
                <a:defRPr/>
              </a:pPr>
              <a:endParaRPr kumimoji="1"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3" name="Group 8">
            <a:extLst>
              <a:ext uri="{FF2B5EF4-FFF2-40B4-BE49-F238E27FC236}">
                <a16:creationId xmlns:a16="http://schemas.microsoft.com/office/drawing/2014/main" id="{BC4AEF81-4B94-46B4-ED99-71BAD61F37EA}"/>
              </a:ext>
            </a:extLst>
          </p:cNvPr>
          <p:cNvGrpSpPr/>
          <p:nvPr/>
        </p:nvGrpSpPr>
        <p:grpSpPr>
          <a:xfrm>
            <a:off x="375064" y="4181182"/>
            <a:ext cx="11236679" cy="50560"/>
            <a:chOff x="0" y="0"/>
            <a:chExt cx="4274726" cy="20069"/>
          </a:xfrm>
          <a:solidFill>
            <a:schemeClr val="bg1"/>
          </a:solidFill>
        </p:grpSpPr>
        <p:sp>
          <p:nvSpPr>
            <p:cNvPr id="15" name="Freeform 9">
              <a:extLst>
                <a:ext uri="{FF2B5EF4-FFF2-40B4-BE49-F238E27FC236}">
                  <a16:creationId xmlns:a16="http://schemas.microsoft.com/office/drawing/2014/main" id="{123199F6-7FBC-63E3-4C50-74B7F9483939}"/>
                </a:ext>
              </a:extLst>
            </p:cNvPr>
            <p:cNvSpPr/>
            <p:nvPr/>
          </p:nvSpPr>
          <p:spPr>
            <a:xfrm>
              <a:off x="0" y="0"/>
              <a:ext cx="4274726" cy="20069"/>
            </a:xfrm>
            <a:custGeom>
              <a:avLst/>
              <a:gdLst/>
              <a:ahLst/>
              <a:cxnLst/>
              <a:rect l="l" t="t" r="r" b="b"/>
              <a:pathLst>
                <a:path w="4274726" h="20069">
                  <a:moveTo>
                    <a:pt x="10035" y="0"/>
                  </a:moveTo>
                  <a:lnTo>
                    <a:pt x="4264691" y="0"/>
                  </a:lnTo>
                  <a:cubicBezTo>
                    <a:pt x="4267353" y="0"/>
                    <a:pt x="4269905" y="1057"/>
                    <a:pt x="4271787" y="2939"/>
                  </a:cubicBezTo>
                  <a:cubicBezTo>
                    <a:pt x="4273669" y="4821"/>
                    <a:pt x="4274726" y="7373"/>
                    <a:pt x="4274726" y="10035"/>
                  </a:cubicBezTo>
                  <a:lnTo>
                    <a:pt x="4274726" y="10035"/>
                  </a:lnTo>
                  <a:cubicBezTo>
                    <a:pt x="4274726" y="12696"/>
                    <a:pt x="4273669" y="15248"/>
                    <a:pt x="4271787" y="17130"/>
                  </a:cubicBezTo>
                  <a:cubicBezTo>
                    <a:pt x="4269905" y="19012"/>
                    <a:pt x="4267353" y="20069"/>
                    <a:pt x="4264691" y="20069"/>
                  </a:cubicBezTo>
                  <a:lnTo>
                    <a:pt x="10035" y="20069"/>
                  </a:lnTo>
                  <a:cubicBezTo>
                    <a:pt x="7373" y="20069"/>
                    <a:pt x="4821" y="19012"/>
                    <a:pt x="2939" y="17130"/>
                  </a:cubicBezTo>
                  <a:cubicBezTo>
                    <a:pt x="1057" y="15248"/>
                    <a:pt x="0" y="12696"/>
                    <a:pt x="0" y="10035"/>
                  </a:cubicBezTo>
                  <a:lnTo>
                    <a:pt x="0" y="10035"/>
                  </a:lnTo>
                  <a:cubicBezTo>
                    <a:pt x="0" y="7373"/>
                    <a:pt x="1057" y="4821"/>
                    <a:pt x="2939" y="2939"/>
                  </a:cubicBezTo>
                  <a:cubicBezTo>
                    <a:pt x="4821" y="1057"/>
                    <a:pt x="7373" y="0"/>
                    <a:pt x="10035" y="0"/>
                  </a:cubicBezTo>
                  <a:close/>
                </a:path>
              </a:pathLst>
            </a:custGeom>
            <a:gr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16" name="TextBox 10">
              <a:extLst>
                <a:ext uri="{FF2B5EF4-FFF2-40B4-BE49-F238E27FC236}">
                  <a16:creationId xmlns:a16="http://schemas.microsoft.com/office/drawing/2014/main" id="{592566BF-D704-DAE1-9432-0385D9B3CE85}"/>
                </a:ext>
              </a:extLst>
            </p:cNvPr>
            <p:cNvSpPr txBox="1"/>
            <p:nvPr/>
          </p:nvSpPr>
          <p:spPr>
            <a:xfrm>
              <a:off x="0" y="-28575"/>
              <a:ext cx="4274726" cy="48644"/>
            </a:xfrm>
            <a:prstGeom prst="rect">
              <a:avLst/>
            </a:prstGeom>
            <a:grpFill/>
          </p:spPr>
          <p:txBody>
            <a:bodyPr lIns="50800" tIns="50800" rIns="50800" bIns="50800" rtlCol="0" anchor="ctr"/>
            <a:lstStyle/>
            <a:p>
              <a:pPr marL="0" marR="0" lvl="0" indent="0" algn="ctr" defTabSz="914400" rtl="0" eaLnBrk="1" fontAlgn="auto" latinLnBrk="0" hangingPunct="1">
                <a:lnSpc>
                  <a:spcPts val="2239"/>
                </a:lnSpc>
                <a:spcBef>
                  <a:spcPts val="0"/>
                </a:spcBef>
                <a:spcAft>
                  <a:spcPts val="0"/>
                </a:spcAft>
                <a:buClrTx/>
                <a:buSzTx/>
                <a:buFontTx/>
                <a:buNone/>
                <a:tabLst/>
                <a:defRPr/>
              </a:pPr>
              <a:endParaRPr kumimoji="1"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2" name="テキスト ボックス 21">
            <a:extLst>
              <a:ext uri="{FF2B5EF4-FFF2-40B4-BE49-F238E27FC236}">
                <a16:creationId xmlns:a16="http://schemas.microsoft.com/office/drawing/2014/main" id="{3D47BFE9-6F97-3089-2EF4-C9BC7FC1B70C}"/>
              </a:ext>
            </a:extLst>
          </p:cNvPr>
          <p:cNvSpPr txBox="1"/>
          <p:nvPr/>
        </p:nvSpPr>
        <p:spPr>
          <a:xfrm>
            <a:off x="724684" y="2858017"/>
            <a:ext cx="10282517" cy="642035"/>
          </a:xfrm>
          <a:prstGeom prst="rect">
            <a:avLst/>
          </a:prstGeom>
          <a:noFill/>
        </p:spPr>
        <p:txBody>
          <a:bodyPr wrap="square">
            <a:spAutoFit/>
          </a:bodyPr>
          <a:lstStyle/>
          <a:p>
            <a:pPr lvl="0" algn="ctr">
              <a:lnSpc>
                <a:spcPts val="5123"/>
              </a:lnSpc>
              <a:spcBef>
                <a:spcPct val="0"/>
              </a:spcBef>
              <a:defRPr/>
            </a:pPr>
            <a:r>
              <a:rPr kumimoji="1" lang="ja-JP" altLang="en-US" sz="3200" b="1" i="0" u="none" strike="noStrike" kern="1200" cap="none" spc="64"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Source Han Sans JP Medium"/>
                <a:sym typeface="Source Han Sans JP Medium"/>
              </a:rPr>
              <a:t>　</a:t>
            </a:r>
            <a:r>
              <a:rPr lang="ja-JP" altLang="en-US" sz="3200" b="1" spc="64" dirty="0">
                <a:solidFill>
                  <a:prstClr val="white"/>
                </a:solidFill>
                <a:latin typeface="BIZ UDPゴシック" panose="020B0400000000000000" pitchFamily="50" charset="-128"/>
                <a:ea typeface="BIZ UDPゴシック" panose="020B0400000000000000" pitchFamily="50" charset="-128"/>
                <a:cs typeface="Source Han Sans JP Medium"/>
                <a:sym typeface="Source Han Sans JP Medium"/>
              </a:rPr>
              <a:t>吹田健やか年輪プランの策定について</a:t>
            </a:r>
            <a:endParaRPr kumimoji="1" lang="ja-JP" altLang="en-US" sz="3200" b="1" i="0" u="none" strike="noStrike" kern="1200" cap="none" spc="64"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Source Han Sans JP Medium"/>
              <a:sym typeface="Source Han Sans JP Medium"/>
            </a:endParaRPr>
          </a:p>
        </p:txBody>
      </p:sp>
      <p:sp>
        <p:nvSpPr>
          <p:cNvPr id="2" name="テキスト ボックス 1">
            <a:extLst>
              <a:ext uri="{FF2B5EF4-FFF2-40B4-BE49-F238E27FC236}">
                <a16:creationId xmlns:a16="http://schemas.microsoft.com/office/drawing/2014/main" id="{78160F0B-BFE7-7684-C03A-12E546B7CE33}"/>
              </a:ext>
            </a:extLst>
          </p:cNvPr>
          <p:cNvSpPr txBox="1"/>
          <p:nvPr/>
        </p:nvSpPr>
        <p:spPr>
          <a:xfrm>
            <a:off x="375064" y="1326976"/>
            <a:ext cx="2520536" cy="656783"/>
          </a:xfrm>
          <a:prstGeom prst="rect">
            <a:avLst/>
          </a:prstGeom>
          <a:noFill/>
        </p:spPr>
        <p:txBody>
          <a:bodyPr wrap="square">
            <a:spAutoFit/>
          </a:bodyPr>
          <a:lstStyle/>
          <a:p>
            <a:pPr marL="0" marR="0" lvl="0" indent="0" algn="just" defTabSz="914400" rtl="0" eaLnBrk="1" fontAlgn="auto" latinLnBrk="0" hangingPunct="1">
              <a:lnSpc>
                <a:spcPts val="5123"/>
              </a:lnSpc>
              <a:spcBef>
                <a:spcPct val="0"/>
              </a:spcBef>
              <a:spcAft>
                <a:spcPts val="0"/>
              </a:spcAft>
              <a:buClrTx/>
              <a:buSzTx/>
              <a:buFontTx/>
              <a:buNone/>
              <a:tabLst/>
              <a:defRPr/>
            </a:pPr>
            <a:r>
              <a:rPr kumimoji="1" lang="ja-JP" altLang="en-US" sz="4000" b="1" i="0" u="none" strike="noStrike" kern="1200" cap="none" spc="64"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Source Han Sans JP Medium"/>
                <a:sym typeface="Source Han Sans JP Medium"/>
              </a:rPr>
              <a:t>案件（</a:t>
            </a:r>
            <a:r>
              <a:rPr kumimoji="1" lang="en-US" altLang="ja-JP" sz="4000" b="1" i="0" u="none" strike="noStrike" kern="1200" cap="none" spc="64"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Source Han Sans JP Medium"/>
                <a:sym typeface="Source Han Sans JP Medium"/>
              </a:rPr>
              <a:t>1</a:t>
            </a:r>
            <a:r>
              <a:rPr kumimoji="1" lang="ja-JP" altLang="en-US" sz="4000" b="1" i="0" u="none" strike="noStrike" kern="1200" cap="none" spc="64"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Source Han Sans JP Medium"/>
                <a:sym typeface="Source Han Sans JP Medium"/>
              </a:rPr>
              <a:t>）</a:t>
            </a:r>
            <a:endParaRPr kumimoji="1" lang="en-US" altLang="ja-JP" sz="4000" b="1" i="0" u="none" strike="noStrike" kern="1200" cap="none" spc="64"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Source Han Sans JP Medium"/>
              <a:sym typeface="Source Han Sans JP Medium"/>
            </a:endParaRPr>
          </a:p>
        </p:txBody>
      </p:sp>
    </p:spTree>
    <p:extLst>
      <p:ext uri="{BB962C8B-B14F-4D97-AF65-F5344CB8AC3E}">
        <p14:creationId xmlns:p14="http://schemas.microsoft.com/office/powerpoint/2010/main" val="3061757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サブタイトル 2"/>
          <p:cNvSpPr txBox="1">
            <a:spLocks/>
          </p:cNvSpPr>
          <p:nvPr/>
        </p:nvSpPr>
        <p:spPr>
          <a:xfrm>
            <a:off x="375065" y="102913"/>
            <a:ext cx="6308548" cy="720000"/>
          </a:xfrm>
          <a:prstGeom prst="rect">
            <a:avLst/>
          </a:prstGeom>
          <a:ln>
            <a:noFill/>
          </a:ln>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buNone/>
            </a:pPr>
            <a:r>
              <a:rPr lang="ja-JP" altLang="en-US" sz="3600" b="1" dirty="0">
                <a:gradFill flip="none" rotWithShape="1">
                  <a:gsLst>
                    <a:gs pos="0">
                      <a:srgbClr val="144DA0">
                        <a:shade val="30000"/>
                        <a:satMod val="115000"/>
                      </a:srgbClr>
                    </a:gs>
                    <a:gs pos="50000">
                      <a:srgbClr val="144DA0">
                        <a:shade val="67500"/>
                        <a:satMod val="115000"/>
                      </a:srgbClr>
                    </a:gs>
                    <a:gs pos="100000">
                      <a:srgbClr val="144DA0">
                        <a:shade val="100000"/>
                        <a:satMod val="115000"/>
                      </a:srgbClr>
                    </a:gs>
                  </a:gsLst>
                  <a:path path="circle">
                    <a:fillToRect l="50000" t="50000" r="50000" b="50000"/>
                  </a:path>
                  <a:tileRect/>
                </a:gradFill>
                <a:latin typeface="BIZ UDPゴシック" panose="020B0400000000000000" pitchFamily="50" charset="-128"/>
                <a:ea typeface="BIZ UDPゴシック" panose="020B0400000000000000" pitchFamily="50" charset="-128"/>
              </a:rPr>
              <a:t>吹田健やか年輪プランとは</a:t>
            </a:r>
          </a:p>
        </p:txBody>
      </p:sp>
      <p:grpSp>
        <p:nvGrpSpPr>
          <p:cNvPr id="7" name="Group 8">
            <a:extLst>
              <a:ext uri="{FF2B5EF4-FFF2-40B4-BE49-F238E27FC236}">
                <a16:creationId xmlns:a16="http://schemas.microsoft.com/office/drawing/2014/main" id="{C2BACE49-E1C1-4440-C90F-D02672A2EE39}"/>
              </a:ext>
            </a:extLst>
          </p:cNvPr>
          <p:cNvGrpSpPr/>
          <p:nvPr/>
        </p:nvGrpSpPr>
        <p:grpSpPr>
          <a:xfrm>
            <a:off x="375064" y="810453"/>
            <a:ext cx="11236679" cy="50560"/>
            <a:chOff x="0" y="0"/>
            <a:chExt cx="4274726" cy="20069"/>
          </a:xfrm>
        </p:grpSpPr>
        <p:sp>
          <p:nvSpPr>
            <p:cNvPr id="8" name="Freeform 9">
              <a:extLst>
                <a:ext uri="{FF2B5EF4-FFF2-40B4-BE49-F238E27FC236}">
                  <a16:creationId xmlns:a16="http://schemas.microsoft.com/office/drawing/2014/main" id="{F7565F85-DDA7-E4AE-6F61-498E8ABA2594}"/>
                </a:ext>
              </a:extLst>
            </p:cNvPr>
            <p:cNvSpPr/>
            <p:nvPr/>
          </p:nvSpPr>
          <p:spPr>
            <a:xfrm>
              <a:off x="0" y="0"/>
              <a:ext cx="4274726" cy="20069"/>
            </a:xfrm>
            <a:custGeom>
              <a:avLst/>
              <a:gdLst/>
              <a:ahLst/>
              <a:cxnLst/>
              <a:rect l="l" t="t" r="r" b="b"/>
              <a:pathLst>
                <a:path w="4274726" h="20069">
                  <a:moveTo>
                    <a:pt x="10035" y="0"/>
                  </a:moveTo>
                  <a:lnTo>
                    <a:pt x="4264691" y="0"/>
                  </a:lnTo>
                  <a:cubicBezTo>
                    <a:pt x="4267353" y="0"/>
                    <a:pt x="4269905" y="1057"/>
                    <a:pt x="4271787" y="2939"/>
                  </a:cubicBezTo>
                  <a:cubicBezTo>
                    <a:pt x="4273669" y="4821"/>
                    <a:pt x="4274726" y="7373"/>
                    <a:pt x="4274726" y="10035"/>
                  </a:cubicBezTo>
                  <a:lnTo>
                    <a:pt x="4274726" y="10035"/>
                  </a:lnTo>
                  <a:cubicBezTo>
                    <a:pt x="4274726" y="12696"/>
                    <a:pt x="4273669" y="15248"/>
                    <a:pt x="4271787" y="17130"/>
                  </a:cubicBezTo>
                  <a:cubicBezTo>
                    <a:pt x="4269905" y="19012"/>
                    <a:pt x="4267353" y="20069"/>
                    <a:pt x="4264691" y="20069"/>
                  </a:cubicBezTo>
                  <a:lnTo>
                    <a:pt x="10035" y="20069"/>
                  </a:lnTo>
                  <a:cubicBezTo>
                    <a:pt x="7373" y="20069"/>
                    <a:pt x="4821" y="19012"/>
                    <a:pt x="2939" y="17130"/>
                  </a:cubicBezTo>
                  <a:cubicBezTo>
                    <a:pt x="1057" y="15248"/>
                    <a:pt x="0" y="12696"/>
                    <a:pt x="0" y="10035"/>
                  </a:cubicBezTo>
                  <a:lnTo>
                    <a:pt x="0" y="10035"/>
                  </a:lnTo>
                  <a:cubicBezTo>
                    <a:pt x="0" y="7373"/>
                    <a:pt x="1057" y="4821"/>
                    <a:pt x="2939" y="2939"/>
                  </a:cubicBezTo>
                  <a:cubicBezTo>
                    <a:pt x="4821" y="1057"/>
                    <a:pt x="7373" y="0"/>
                    <a:pt x="10035" y="0"/>
                  </a:cubicBezTo>
                  <a:close/>
                </a:path>
              </a:pathLst>
            </a:custGeom>
            <a:solidFill>
              <a:srgbClr val="144DA0"/>
            </a:solidFill>
          </p:spPr>
          <p:txBody>
            <a:bodyPr/>
            <a:lstStyle/>
            <a:p>
              <a:endParaRPr lang="ja-JP" altLang="en-US"/>
            </a:p>
          </p:txBody>
        </p:sp>
        <p:sp>
          <p:nvSpPr>
            <p:cNvPr id="11" name="TextBox 10">
              <a:extLst>
                <a:ext uri="{FF2B5EF4-FFF2-40B4-BE49-F238E27FC236}">
                  <a16:creationId xmlns:a16="http://schemas.microsoft.com/office/drawing/2014/main" id="{009CD8B4-2636-6FF4-3F5B-B3A8F1793945}"/>
                </a:ext>
              </a:extLst>
            </p:cNvPr>
            <p:cNvSpPr txBox="1"/>
            <p:nvPr/>
          </p:nvSpPr>
          <p:spPr>
            <a:xfrm>
              <a:off x="0" y="-28575"/>
              <a:ext cx="4274726" cy="48644"/>
            </a:xfrm>
            <a:prstGeom prst="rect">
              <a:avLst/>
            </a:prstGeom>
          </p:spPr>
          <p:txBody>
            <a:bodyPr lIns="50800" tIns="50800" rIns="50800" bIns="50800" rtlCol="0" anchor="ctr"/>
            <a:lstStyle/>
            <a:p>
              <a:pPr algn="ctr">
                <a:lnSpc>
                  <a:spcPts val="2239"/>
                </a:lnSpc>
              </a:pPr>
              <a:endParaRPr/>
            </a:p>
          </p:txBody>
        </p:sp>
      </p:grpSp>
      <p:grpSp>
        <p:nvGrpSpPr>
          <p:cNvPr id="12" name="Group 15">
            <a:extLst>
              <a:ext uri="{FF2B5EF4-FFF2-40B4-BE49-F238E27FC236}">
                <a16:creationId xmlns:a16="http://schemas.microsoft.com/office/drawing/2014/main" id="{CEA0A485-9DE8-70CE-28D3-8D925AB5C843}"/>
              </a:ext>
            </a:extLst>
          </p:cNvPr>
          <p:cNvGrpSpPr/>
          <p:nvPr/>
        </p:nvGrpSpPr>
        <p:grpSpPr>
          <a:xfrm>
            <a:off x="375065" y="6432608"/>
            <a:ext cx="10769156" cy="50560"/>
            <a:chOff x="0" y="0"/>
            <a:chExt cx="4274726" cy="20069"/>
          </a:xfrm>
        </p:grpSpPr>
        <p:sp>
          <p:nvSpPr>
            <p:cNvPr id="13" name="Freeform 16">
              <a:extLst>
                <a:ext uri="{FF2B5EF4-FFF2-40B4-BE49-F238E27FC236}">
                  <a16:creationId xmlns:a16="http://schemas.microsoft.com/office/drawing/2014/main" id="{67839889-785B-EBC7-5385-3375C0A8ED5B}"/>
                </a:ext>
              </a:extLst>
            </p:cNvPr>
            <p:cNvSpPr/>
            <p:nvPr/>
          </p:nvSpPr>
          <p:spPr>
            <a:xfrm>
              <a:off x="0" y="0"/>
              <a:ext cx="4274726" cy="20069"/>
            </a:xfrm>
            <a:custGeom>
              <a:avLst/>
              <a:gdLst/>
              <a:ahLst/>
              <a:cxnLst/>
              <a:rect l="l" t="t" r="r" b="b"/>
              <a:pathLst>
                <a:path w="4274726" h="20069">
                  <a:moveTo>
                    <a:pt x="10035" y="0"/>
                  </a:moveTo>
                  <a:lnTo>
                    <a:pt x="4264691" y="0"/>
                  </a:lnTo>
                  <a:cubicBezTo>
                    <a:pt x="4267353" y="0"/>
                    <a:pt x="4269905" y="1057"/>
                    <a:pt x="4271787" y="2939"/>
                  </a:cubicBezTo>
                  <a:cubicBezTo>
                    <a:pt x="4273669" y="4821"/>
                    <a:pt x="4274726" y="7373"/>
                    <a:pt x="4274726" y="10035"/>
                  </a:cubicBezTo>
                  <a:lnTo>
                    <a:pt x="4274726" y="10035"/>
                  </a:lnTo>
                  <a:cubicBezTo>
                    <a:pt x="4274726" y="12696"/>
                    <a:pt x="4273669" y="15248"/>
                    <a:pt x="4271787" y="17130"/>
                  </a:cubicBezTo>
                  <a:cubicBezTo>
                    <a:pt x="4269905" y="19012"/>
                    <a:pt x="4267353" y="20069"/>
                    <a:pt x="4264691" y="20069"/>
                  </a:cubicBezTo>
                  <a:lnTo>
                    <a:pt x="10035" y="20069"/>
                  </a:lnTo>
                  <a:cubicBezTo>
                    <a:pt x="7373" y="20069"/>
                    <a:pt x="4821" y="19012"/>
                    <a:pt x="2939" y="17130"/>
                  </a:cubicBezTo>
                  <a:cubicBezTo>
                    <a:pt x="1057" y="15248"/>
                    <a:pt x="0" y="12696"/>
                    <a:pt x="0" y="10035"/>
                  </a:cubicBezTo>
                  <a:lnTo>
                    <a:pt x="0" y="10035"/>
                  </a:lnTo>
                  <a:cubicBezTo>
                    <a:pt x="0" y="7373"/>
                    <a:pt x="1057" y="4821"/>
                    <a:pt x="2939" y="2939"/>
                  </a:cubicBezTo>
                  <a:cubicBezTo>
                    <a:pt x="4821" y="1057"/>
                    <a:pt x="7373" y="0"/>
                    <a:pt x="10035" y="0"/>
                  </a:cubicBezTo>
                  <a:close/>
                </a:path>
              </a:pathLst>
            </a:custGeom>
            <a:solidFill>
              <a:srgbClr val="03214E"/>
            </a:solidFill>
          </p:spPr>
          <p:txBody>
            <a:bodyPr/>
            <a:lstStyle/>
            <a:p>
              <a:endParaRPr lang="ja-JP" altLang="en-US"/>
            </a:p>
          </p:txBody>
        </p:sp>
        <p:sp>
          <p:nvSpPr>
            <p:cNvPr id="14" name="TextBox 17">
              <a:extLst>
                <a:ext uri="{FF2B5EF4-FFF2-40B4-BE49-F238E27FC236}">
                  <a16:creationId xmlns:a16="http://schemas.microsoft.com/office/drawing/2014/main" id="{209F3156-B749-9811-ED0A-F6B26F9388EB}"/>
                </a:ext>
              </a:extLst>
            </p:cNvPr>
            <p:cNvSpPr txBox="1"/>
            <p:nvPr/>
          </p:nvSpPr>
          <p:spPr>
            <a:xfrm>
              <a:off x="0" y="-28575"/>
              <a:ext cx="4274726" cy="48644"/>
            </a:xfrm>
            <a:prstGeom prst="rect">
              <a:avLst/>
            </a:prstGeom>
          </p:spPr>
          <p:txBody>
            <a:bodyPr lIns="50800" tIns="50800" rIns="50800" bIns="50800" rtlCol="0" anchor="ctr"/>
            <a:lstStyle/>
            <a:p>
              <a:pPr algn="ctr">
                <a:lnSpc>
                  <a:spcPts val="2239"/>
                </a:lnSpc>
              </a:pPr>
              <a:endParaRPr/>
            </a:p>
          </p:txBody>
        </p:sp>
      </p:grpSp>
      <p:sp>
        <p:nvSpPr>
          <p:cNvPr id="22" name="スライド番号プレースホルダー 2">
            <a:extLst>
              <a:ext uri="{FF2B5EF4-FFF2-40B4-BE49-F238E27FC236}">
                <a16:creationId xmlns:a16="http://schemas.microsoft.com/office/drawing/2014/main" id="{8E5DF8F6-E625-45DD-E2FC-9C145EF41B23}"/>
              </a:ext>
            </a:extLst>
          </p:cNvPr>
          <p:cNvSpPr txBox="1">
            <a:spLocks/>
          </p:cNvSpPr>
          <p:nvPr/>
        </p:nvSpPr>
        <p:spPr>
          <a:xfrm>
            <a:off x="11042942" y="6239330"/>
            <a:ext cx="7560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fld id="{F664AAB1-4DB8-4BE3-94AB-6C36B07158C8}" type="slidenum">
              <a:rPr lang="ja-JP" altLang="en-US" sz="2400" smtClean="0">
                <a:solidFill>
                  <a:schemeClr val="tx1"/>
                </a:solidFill>
                <a:latin typeface="Arial Black" panose="020B0A04020102020204" pitchFamily="34" charset="0"/>
              </a:rPr>
              <a:pPr algn="ctr"/>
              <a:t>5</a:t>
            </a:fld>
            <a:endParaRPr lang="ja-JP" altLang="en-US" sz="2400" dirty="0">
              <a:solidFill>
                <a:schemeClr val="tx1"/>
              </a:solidFill>
              <a:latin typeface="Arial Black" panose="020B0A04020102020204" pitchFamily="34" charset="0"/>
            </a:endParaRPr>
          </a:p>
        </p:txBody>
      </p:sp>
      <p:cxnSp>
        <p:nvCxnSpPr>
          <p:cNvPr id="23" name="直線矢印コネクタ 22">
            <a:extLst>
              <a:ext uri="{FF2B5EF4-FFF2-40B4-BE49-F238E27FC236}">
                <a16:creationId xmlns:a16="http://schemas.microsoft.com/office/drawing/2014/main" id="{660EBE7D-B873-4A37-9123-A5467F343916}"/>
              </a:ext>
            </a:extLst>
          </p:cNvPr>
          <p:cNvCxnSpPr>
            <a:cxnSpLocks/>
          </p:cNvCxnSpPr>
          <p:nvPr/>
        </p:nvCxnSpPr>
        <p:spPr>
          <a:xfrm>
            <a:off x="6038010" y="5314306"/>
            <a:ext cx="4728843" cy="0"/>
          </a:xfrm>
          <a:prstGeom prst="straightConnector1">
            <a:avLst/>
          </a:prstGeom>
          <a:noFill/>
          <a:ln w="76200" cap="flat" cmpd="sng" algn="ctr">
            <a:solidFill>
              <a:srgbClr val="2F5597"/>
            </a:solidFill>
            <a:prstDash val="sysDot"/>
            <a:tailEnd type="arrow"/>
          </a:ln>
          <a:effectLst/>
        </p:spPr>
      </p:cxnSp>
      <p:cxnSp>
        <p:nvCxnSpPr>
          <p:cNvPr id="24" name="直線矢印コネクタ 23">
            <a:extLst>
              <a:ext uri="{FF2B5EF4-FFF2-40B4-BE49-F238E27FC236}">
                <a16:creationId xmlns:a16="http://schemas.microsoft.com/office/drawing/2014/main" id="{7096D370-F300-2AA8-E5DE-FF4D4B075019}"/>
              </a:ext>
            </a:extLst>
          </p:cNvPr>
          <p:cNvCxnSpPr>
            <a:cxnSpLocks/>
          </p:cNvCxnSpPr>
          <p:nvPr/>
        </p:nvCxnSpPr>
        <p:spPr>
          <a:xfrm>
            <a:off x="1066133" y="5314306"/>
            <a:ext cx="4913281" cy="13400"/>
          </a:xfrm>
          <a:prstGeom prst="straightConnector1">
            <a:avLst/>
          </a:prstGeom>
          <a:noFill/>
          <a:ln w="76200" cap="flat" cmpd="sng" algn="ctr">
            <a:solidFill>
              <a:srgbClr val="2F5597"/>
            </a:solidFill>
            <a:prstDash val="solid"/>
            <a:tailEnd type="triangle"/>
          </a:ln>
          <a:effectLst/>
        </p:spPr>
      </p:cxnSp>
      <p:grpSp>
        <p:nvGrpSpPr>
          <p:cNvPr id="27" name="グループ化 26">
            <a:extLst>
              <a:ext uri="{FF2B5EF4-FFF2-40B4-BE49-F238E27FC236}">
                <a16:creationId xmlns:a16="http://schemas.microsoft.com/office/drawing/2014/main" id="{A2EE5AA9-83BC-5D75-885E-26E1373A6A02}"/>
              </a:ext>
            </a:extLst>
          </p:cNvPr>
          <p:cNvGrpSpPr/>
          <p:nvPr/>
        </p:nvGrpSpPr>
        <p:grpSpPr>
          <a:xfrm>
            <a:off x="1066133" y="3093350"/>
            <a:ext cx="8022617" cy="1988458"/>
            <a:chOff x="2298632" y="3293604"/>
            <a:chExt cx="8022617" cy="1988458"/>
          </a:xfrm>
        </p:grpSpPr>
        <p:sp>
          <p:nvSpPr>
            <p:cNvPr id="29" name="矢印: 五方向 8">
              <a:extLst>
                <a:ext uri="{FF2B5EF4-FFF2-40B4-BE49-F238E27FC236}">
                  <a16:creationId xmlns:a16="http://schemas.microsoft.com/office/drawing/2014/main" id="{A913E3AE-950F-5213-F084-25EE648F5172}"/>
                </a:ext>
              </a:extLst>
            </p:cNvPr>
            <p:cNvSpPr>
              <a:spLocks/>
            </p:cNvSpPr>
            <p:nvPr/>
          </p:nvSpPr>
          <p:spPr>
            <a:xfrm>
              <a:off x="3796803" y="3293604"/>
              <a:ext cx="1430120" cy="1940245"/>
            </a:xfrm>
            <a:prstGeom prst="homePlate">
              <a:avLst>
                <a:gd name="adj" fmla="val 14874"/>
              </a:avLst>
            </a:prstGeom>
            <a:solidFill>
              <a:schemeClr val="accent5">
                <a:lumMod val="20000"/>
                <a:lumOff val="80000"/>
              </a:schemeClr>
            </a:solidFill>
            <a:ln w="12700" cap="flat" cmpd="sng" algn="ctr">
              <a:no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sz="1600" dirty="0">
                <a:latin typeface="BIZ UDPゴシック" panose="020B0400000000000000" pitchFamily="50" charset="-128"/>
                <a:ea typeface="BIZ UDPゴシック" panose="020B0400000000000000" pitchFamily="50" charset="-128"/>
              </a:endParaRPr>
            </a:p>
          </p:txBody>
        </p:sp>
        <p:sp>
          <p:nvSpPr>
            <p:cNvPr id="30" name="矢印: 五方向 10">
              <a:extLst>
                <a:ext uri="{FF2B5EF4-FFF2-40B4-BE49-F238E27FC236}">
                  <a16:creationId xmlns:a16="http://schemas.microsoft.com/office/drawing/2014/main" id="{6D232F74-1CC7-0F90-8782-3530DAD08BA0}"/>
                </a:ext>
              </a:extLst>
            </p:cNvPr>
            <p:cNvSpPr>
              <a:spLocks/>
            </p:cNvSpPr>
            <p:nvPr/>
          </p:nvSpPr>
          <p:spPr>
            <a:xfrm>
              <a:off x="2298632" y="3300389"/>
              <a:ext cx="1468577" cy="1946538"/>
            </a:xfrm>
            <a:prstGeom prst="homePlate">
              <a:avLst>
                <a:gd name="adj" fmla="val 14874"/>
              </a:avLst>
            </a:prstGeom>
            <a:solidFill>
              <a:schemeClr val="accent5">
                <a:lumMod val="20000"/>
                <a:lumOff val="80000"/>
              </a:schemeClr>
            </a:solidFill>
            <a:ln w="12700" cap="flat" cmpd="sng" algn="ctr">
              <a:no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sz="1600">
                <a:latin typeface="BIZ UDPゴシック" panose="020B0400000000000000" pitchFamily="50" charset="-128"/>
                <a:ea typeface="BIZ UDPゴシック" panose="020B0400000000000000" pitchFamily="50" charset="-128"/>
              </a:endParaRPr>
            </a:p>
          </p:txBody>
        </p:sp>
        <p:sp>
          <p:nvSpPr>
            <p:cNvPr id="33" name="テキスト ボックス 13">
              <a:extLst>
                <a:ext uri="{FF2B5EF4-FFF2-40B4-BE49-F238E27FC236}">
                  <a16:creationId xmlns:a16="http://schemas.microsoft.com/office/drawing/2014/main" id="{469FF2A3-082E-71B4-45C2-81C86CB20AC9}"/>
                </a:ext>
              </a:extLst>
            </p:cNvPr>
            <p:cNvSpPr txBox="1">
              <a:spLocks noChangeArrowheads="1"/>
            </p:cNvSpPr>
            <p:nvPr/>
          </p:nvSpPr>
          <p:spPr bwMode="auto">
            <a:xfrm>
              <a:off x="2361689" y="3355225"/>
              <a:ext cx="1458033" cy="1594618"/>
            </a:xfrm>
            <a:prstGeom prst="rect">
              <a:avLst/>
            </a:prstGeom>
            <a:noFill/>
            <a:ln w="9525">
              <a:noFill/>
              <a:miter lim="800000"/>
              <a:headEnd/>
              <a:tailEnd/>
            </a:ln>
          </p:spPr>
          <p:txBody>
            <a:bodyPr rot="0" vert="horz" wrap="square" lIns="91440" tIns="45720" rIns="91440" bIns="45720" anchor="t" anchorCtr="0">
              <a:noAutofit/>
            </a:bodyPr>
            <a:lstStyle/>
            <a:p>
              <a:pPr algn="just">
                <a:spcAft>
                  <a:spcPts val="0"/>
                </a:spcAft>
              </a:pPr>
              <a:r>
                <a:rPr lang="ja-JP" sz="16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第</a:t>
              </a:r>
              <a:r>
                <a:rPr lang="ja-JP" altLang="en-US" sz="1600" b="1" kern="100" dirty="0">
                  <a:latin typeface="BIZ UDゴシック" panose="020B0400000000000000" pitchFamily="49" charset="-128"/>
                  <a:ea typeface="BIZ UDゴシック" panose="020B0400000000000000" pitchFamily="49" charset="-128"/>
                  <a:cs typeface="Times New Roman" panose="02020603050405020304" pitchFamily="18" charset="0"/>
                </a:rPr>
                <a:t>７</a:t>
              </a:r>
              <a:r>
                <a:rPr lang="ja-JP" sz="16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期計画</a:t>
              </a:r>
              <a:endParaRPr lang="en-US" altLang="ja-JP" sz="1600" b="1" kern="100" dirty="0">
                <a:latin typeface="BIZ UDゴシック" panose="020B0400000000000000" pitchFamily="49" charset="-128"/>
                <a:ea typeface="BIZ UDゴシック" panose="020B0400000000000000" pitchFamily="49" charset="-128"/>
                <a:cs typeface="Times New Roman" panose="02020603050405020304" pitchFamily="18" charset="0"/>
              </a:endParaRPr>
            </a:p>
            <a:p>
              <a:pPr algn="just">
                <a:spcAft>
                  <a:spcPts val="0"/>
                </a:spcAft>
              </a:pPr>
              <a:endParaRPr lang="en-US" altLang="ja-JP" sz="1600" kern="100" dirty="0">
                <a:solidFill>
                  <a:srgbClr val="000000"/>
                </a:solidFill>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algn="just">
                <a:spcAft>
                  <a:spcPts val="0"/>
                </a:spcAft>
              </a:pPr>
              <a:endParaRPr lang="en-US" altLang="ja-JP" sz="1600" kern="100" dirty="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endParaRPr>
            </a:p>
            <a:p>
              <a:pPr algn="just">
                <a:spcAft>
                  <a:spcPts val="0"/>
                </a:spcAft>
              </a:pPr>
              <a:r>
                <a:rPr lang="en-US" altLang="ja-JP" sz="1600" kern="100" dirty="0">
                  <a:solidFill>
                    <a:srgbClr val="000000"/>
                  </a:solidFill>
                  <a:effectLst/>
                  <a:latin typeface="BIZ UDゴシック" panose="020B0400000000000000" pitchFamily="49" charset="-128"/>
                  <a:ea typeface="BIZ UDゴシック" panose="020B0400000000000000" pitchFamily="49" charset="-128"/>
                  <a:cs typeface="Times New Roman" panose="02020603050405020304" pitchFamily="18" charset="0"/>
                </a:rPr>
                <a:t>2018</a:t>
              </a:r>
              <a:r>
                <a:rPr lang="ja-JP" sz="1600" kern="100" dirty="0">
                  <a:solidFill>
                    <a:srgbClr val="000000"/>
                  </a:solidFill>
                  <a:effectLst/>
                  <a:latin typeface="BIZ UDゴシック" panose="020B0400000000000000" pitchFamily="49" charset="-128"/>
                  <a:ea typeface="BIZ UDゴシック" panose="020B0400000000000000" pitchFamily="49" charset="-128"/>
                  <a:cs typeface="Times New Roman" panose="02020603050405020304" pitchFamily="18" charset="0"/>
                </a:rPr>
                <a:t>年度～</a:t>
              </a:r>
              <a:endParaRPr lang="en-US" altLang="ja-JP" sz="1600" kern="100" dirty="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endParaRPr>
            </a:p>
            <a:p>
              <a:pPr algn="just">
                <a:spcAft>
                  <a:spcPts val="0"/>
                </a:spcAft>
              </a:pPr>
              <a:endParaRPr lang="en-US" altLang="ja-JP" sz="1600" kern="100" dirty="0">
                <a:solidFill>
                  <a:srgbClr val="000000"/>
                </a:solidFill>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algn="just">
                <a:spcAft>
                  <a:spcPts val="0"/>
                </a:spcAft>
              </a:pPr>
              <a:r>
                <a:rPr lang="en-US" altLang="ja-JP" sz="1600" kern="100" dirty="0">
                  <a:solidFill>
                    <a:srgbClr val="000000"/>
                  </a:solidFill>
                  <a:effectLst/>
                  <a:latin typeface="BIZ UDゴシック" panose="020B0400000000000000" pitchFamily="49" charset="-128"/>
                  <a:ea typeface="BIZ UDゴシック" panose="020B0400000000000000" pitchFamily="49" charset="-128"/>
                  <a:cs typeface="Times New Roman" panose="02020603050405020304" pitchFamily="18" charset="0"/>
                </a:rPr>
                <a:t>2020</a:t>
              </a:r>
              <a:r>
                <a:rPr lang="ja-JP" sz="1600" kern="100" dirty="0">
                  <a:solidFill>
                    <a:srgbClr val="000000"/>
                  </a:solidFill>
                  <a:effectLst/>
                  <a:latin typeface="BIZ UDゴシック" panose="020B0400000000000000" pitchFamily="49" charset="-128"/>
                  <a:ea typeface="BIZ UDゴシック" panose="020B0400000000000000" pitchFamily="49" charset="-128"/>
                  <a:cs typeface="Times New Roman" panose="02020603050405020304" pitchFamily="18" charset="0"/>
                </a:rPr>
                <a:t>年度</a:t>
              </a:r>
              <a:endParaRPr lang="ja-JP" sz="1600"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marL="127000" indent="63500" algn="l">
                <a:lnSpc>
                  <a:spcPts val="1300"/>
                </a:lnSpc>
                <a:spcAft>
                  <a:spcPts val="0"/>
                </a:spcAft>
              </a:pPr>
              <a:r>
                <a:rPr lang="en-US" sz="16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 </a:t>
              </a:r>
              <a:endParaRPr lang="ja-JP" sz="1600"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p:txBody>
        </p:sp>
        <p:sp>
          <p:nvSpPr>
            <p:cNvPr id="34" name="テキスト ボックス 14">
              <a:extLst>
                <a:ext uri="{FF2B5EF4-FFF2-40B4-BE49-F238E27FC236}">
                  <a16:creationId xmlns:a16="http://schemas.microsoft.com/office/drawing/2014/main" id="{361F815C-9FA2-7A1B-CA0D-62040E9C8299}"/>
                </a:ext>
              </a:extLst>
            </p:cNvPr>
            <p:cNvSpPr txBox="1">
              <a:spLocks noChangeArrowheads="1"/>
            </p:cNvSpPr>
            <p:nvPr/>
          </p:nvSpPr>
          <p:spPr bwMode="auto">
            <a:xfrm>
              <a:off x="3844665" y="3355226"/>
              <a:ext cx="1493381" cy="1612690"/>
            </a:xfrm>
            <a:prstGeom prst="rect">
              <a:avLst/>
            </a:prstGeom>
            <a:noFill/>
            <a:ln w="9525">
              <a:noFill/>
              <a:miter lim="800000"/>
              <a:headEnd/>
              <a:tailEnd/>
            </a:ln>
          </p:spPr>
          <p:txBody>
            <a:bodyPr rot="0" vert="horz" wrap="square" lIns="91440" tIns="45720" rIns="91440" bIns="45720" anchor="t" anchorCtr="0">
              <a:noAutofit/>
            </a:bodyPr>
            <a:lstStyle/>
            <a:p>
              <a:pPr algn="just">
                <a:spcAft>
                  <a:spcPts val="0"/>
                </a:spcAft>
              </a:pPr>
              <a:r>
                <a:rPr lang="ja-JP" sz="16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第</a:t>
              </a:r>
              <a:r>
                <a:rPr lang="ja-JP" altLang="en-US" sz="16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８</a:t>
              </a:r>
              <a:r>
                <a:rPr lang="ja-JP" sz="16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期計画</a:t>
              </a:r>
              <a:endParaRPr lang="en-US" altLang="ja-JP" sz="1600" b="1" kern="100" dirty="0">
                <a:latin typeface="BIZ UDゴシック" panose="020B0400000000000000" pitchFamily="49" charset="-128"/>
                <a:ea typeface="BIZ UDゴシック" panose="020B0400000000000000" pitchFamily="49" charset="-128"/>
                <a:cs typeface="Times New Roman" panose="02020603050405020304" pitchFamily="18" charset="0"/>
              </a:endParaRPr>
            </a:p>
            <a:p>
              <a:pPr algn="just">
                <a:spcAft>
                  <a:spcPts val="0"/>
                </a:spcAft>
              </a:pPr>
              <a:endParaRPr lang="en-US" sz="1600" kern="100" dirty="0">
                <a:solidFill>
                  <a:srgbClr val="000000"/>
                </a:solidFill>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algn="just">
                <a:spcAft>
                  <a:spcPts val="0"/>
                </a:spcAft>
              </a:pPr>
              <a:endParaRPr lang="en-US" sz="1600" kern="100" dirty="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endParaRPr>
            </a:p>
            <a:p>
              <a:pPr algn="just">
                <a:spcAft>
                  <a:spcPts val="0"/>
                </a:spcAft>
              </a:pPr>
              <a:r>
                <a:rPr lang="en-US" sz="1600" kern="100" dirty="0">
                  <a:solidFill>
                    <a:srgbClr val="000000"/>
                  </a:solidFill>
                  <a:effectLst/>
                  <a:latin typeface="BIZ UDゴシック" panose="020B0400000000000000" pitchFamily="49" charset="-128"/>
                  <a:ea typeface="BIZ UDゴシック" panose="020B0400000000000000" pitchFamily="49" charset="-128"/>
                  <a:cs typeface="Times New Roman" panose="02020603050405020304" pitchFamily="18" charset="0"/>
                </a:rPr>
                <a:t>2021</a:t>
              </a:r>
              <a:r>
                <a:rPr lang="ja-JP" sz="1600" kern="100" dirty="0">
                  <a:solidFill>
                    <a:srgbClr val="000000"/>
                  </a:solidFill>
                  <a:effectLst/>
                  <a:latin typeface="BIZ UDゴシック" panose="020B0400000000000000" pitchFamily="49" charset="-128"/>
                  <a:ea typeface="BIZ UDゴシック" panose="020B0400000000000000" pitchFamily="49" charset="-128"/>
                  <a:cs typeface="Times New Roman" panose="02020603050405020304" pitchFamily="18" charset="0"/>
                </a:rPr>
                <a:t>年度～</a:t>
              </a:r>
              <a:endParaRPr lang="en-US" altLang="ja-JP" sz="1600" kern="100" dirty="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endParaRPr>
            </a:p>
            <a:p>
              <a:pPr algn="just">
                <a:spcAft>
                  <a:spcPts val="0"/>
                </a:spcAft>
              </a:pPr>
              <a:endParaRPr lang="en-US" sz="1600" kern="100" dirty="0">
                <a:solidFill>
                  <a:srgbClr val="000000"/>
                </a:solidFill>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algn="just">
                <a:spcAft>
                  <a:spcPts val="0"/>
                </a:spcAft>
              </a:pPr>
              <a:r>
                <a:rPr lang="en-US" sz="1600" kern="100" dirty="0">
                  <a:solidFill>
                    <a:srgbClr val="000000"/>
                  </a:solidFill>
                  <a:effectLst/>
                  <a:latin typeface="BIZ UDゴシック" panose="020B0400000000000000" pitchFamily="49" charset="-128"/>
                  <a:ea typeface="BIZ UDゴシック" panose="020B0400000000000000" pitchFamily="49" charset="-128"/>
                  <a:cs typeface="Times New Roman" panose="02020603050405020304" pitchFamily="18" charset="0"/>
                </a:rPr>
                <a:t>2023</a:t>
              </a:r>
              <a:r>
                <a:rPr lang="ja-JP" sz="1600" kern="100" dirty="0">
                  <a:solidFill>
                    <a:srgbClr val="000000"/>
                  </a:solidFill>
                  <a:effectLst/>
                  <a:latin typeface="BIZ UDゴシック" panose="020B0400000000000000" pitchFamily="49" charset="-128"/>
                  <a:ea typeface="BIZ UDゴシック" panose="020B0400000000000000" pitchFamily="49" charset="-128"/>
                  <a:cs typeface="Times New Roman" panose="02020603050405020304" pitchFamily="18" charset="0"/>
                </a:rPr>
                <a:t>年度</a:t>
              </a:r>
              <a:endParaRPr lang="ja-JP" sz="1600"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marL="127000" indent="63500" algn="l">
                <a:lnSpc>
                  <a:spcPts val="1300"/>
                </a:lnSpc>
                <a:spcAft>
                  <a:spcPts val="0"/>
                </a:spcAft>
              </a:pPr>
              <a:r>
                <a:rPr lang="en-US"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 </a:t>
              </a:r>
              <a:endParaRPr lang="ja-JP"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p:txBody>
        </p:sp>
        <p:sp>
          <p:nvSpPr>
            <p:cNvPr id="35" name="矢印: 五方向 11">
              <a:extLst>
                <a:ext uri="{FF2B5EF4-FFF2-40B4-BE49-F238E27FC236}">
                  <a16:creationId xmlns:a16="http://schemas.microsoft.com/office/drawing/2014/main" id="{B04F4A0F-FD8A-871F-0AE9-1E62789442AA}"/>
                </a:ext>
              </a:extLst>
            </p:cNvPr>
            <p:cNvSpPr>
              <a:spLocks/>
            </p:cNvSpPr>
            <p:nvPr/>
          </p:nvSpPr>
          <p:spPr>
            <a:xfrm>
              <a:off x="8769967" y="3309914"/>
              <a:ext cx="1491125" cy="1972148"/>
            </a:xfrm>
            <a:prstGeom prst="homePlate">
              <a:avLst>
                <a:gd name="adj" fmla="val 14874"/>
              </a:avLst>
            </a:prstGeom>
            <a:solidFill>
              <a:schemeClr val="accent5">
                <a:lumMod val="20000"/>
                <a:lumOff val="80000"/>
              </a:schemeClr>
            </a:solidFill>
            <a:ln w="12700" cap="flat" cmpd="sng" algn="ctr">
              <a:no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US"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 </a:t>
              </a:r>
              <a:endParaRPr lang="ja-JP"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p:txBody>
        </p:sp>
        <p:sp>
          <p:nvSpPr>
            <p:cNvPr id="36" name="テキスト ボックス 16">
              <a:extLst>
                <a:ext uri="{FF2B5EF4-FFF2-40B4-BE49-F238E27FC236}">
                  <a16:creationId xmlns:a16="http://schemas.microsoft.com/office/drawing/2014/main" id="{185D2B47-26EE-E92B-48D6-6DAE693920F3}"/>
                </a:ext>
              </a:extLst>
            </p:cNvPr>
            <p:cNvSpPr txBox="1">
              <a:spLocks noChangeArrowheads="1"/>
            </p:cNvSpPr>
            <p:nvPr/>
          </p:nvSpPr>
          <p:spPr bwMode="auto">
            <a:xfrm>
              <a:off x="8830124" y="3356456"/>
              <a:ext cx="1491125" cy="1726009"/>
            </a:xfrm>
            <a:prstGeom prst="rect">
              <a:avLst/>
            </a:prstGeom>
            <a:noFill/>
            <a:ln w="9525">
              <a:noFill/>
              <a:miter lim="800000"/>
              <a:headEnd/>
              <a:tailEnd/>
            </a:ln>
          </p:spPr>
          <p:txBody>
            <a:bodyPr rot="0" vert="horz" wrap="square" lIns="91440" tIns="45720" rIns="91440" bIns="45720" anchor="t" anchorCtr="0">
              <a:noAutofit/>
            </a:bodyPr>
            <a:lstStyle/>
            <a:p>
              <a:pPr algn="just">
                <a:spcAft>
                  <a:spcPts val="0"/>
                </a:spcAft>
              </a:pPr>
              <a:r>
                <a:rPr lang="ja-JP" sz="16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第</a:t>
              </a:r>
              <a:r>
                <a:rPr lang="en-US" sz="16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11</a:t>
              </a:r>
              <a:r>
                <a:rPr lang="ja-JP" sz="16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期計画</a:t>
              </a:r>
              <a:endParaRPr lang="en-US" altLang="ja-JP" sz="1600" b="1" kern="100" dirty="0">
                <a:latin typeface="BIZ UDゴシック" panose="020B0400000000000000" pitchFamily="49" charset="-128"/>
                <a:ea typeface="BIZ UDゴシック" panose="020B0400000000000000" pitchFamily="49" charset="-128"/>
                <a:cs typeface="Times New Roman" panose="02020603050405020304" pitchFamily="18" charset="0"/>
              </a:endParaRPr>
            </a:p>
            <a:p>
              <a:pPr algn="just">
                <a:spcAft>
                  <a:spcPts val="0"/>
                </a:spcAft>
              </a:pPr>
              <a:endParaRPr lang="en-US" sz="1600" b="1" kern="100" dirty="0">
                <a:solidFill>
                  <a:srgbClr val="000000"/>
                </a:solidFill>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algn="just">
                <a:spcAft>
                  <a:spcPts val="0"/>
                </a:spcAft>
              </a:pPr>
              <a:endParaRPr lang="en-US" sz="1600" b="1" kern="100" dirty="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endParaRPr>
            </a:p>
            <a:p>
              <a:pPr algn="just">
                <a:spcAft>
                  <a:spcPts val="0"/>
                </a:spcAft>
              </a:pPr>
              <a:r>
                <a:rPr lang="en-US" sz="1600" kern="100" dirty="0">
                  <a:solidFill>
                    <a:srgbClr val="000000"/>
                  </a:solidFill>
                  <a:effectLst/>
                  <a:latin typeface="BIZ UDゴシック" panose="020B0400000000000000" pitchFamily="49" charset="-128"/>
                  <a:ea typeface="BIZ UDゴシック" panose="020B0400000000000000" pitchFamily="49" charset="-128"/>
                  <a:cs typeface="Times New Roman" panose="02020603050405020304" pitchFamily="18" charset="0"/>
                </a:rPr>
                <a:t>2030</a:t>
              </a:r>
              <a:r>
                <a:rPr lang="ja-JP" sz="1600" kern="100" dirty="0">
                  <a:solidFill>
                    <a:srgbClr val="000000"/>
                  </a:solidFill>
                  <a:effectLst/>
                  <a:latin typeface="BIZ UDゴシック" panose="020B0400000000000000" pitchFamily="49" charset="-128"/>
                  <a:ea typeface="BIZ UDゴシック" panose="020B0400000000000000" pitchFamily="49" charset="-128"/>
                  <a:cs typeface="Times New Roman" panose="02020603050405020304" pitchFamily="18" charset="0"/>
                </a:rPr>
                <a:t>年度～</a:t>
              </a:r>
              <a:endParaRPr lang="en-US" altLang="ja-JP" sz="1600" kern="100" dirty="0">
                <a:solidFill>
                  <a:srgbClr val="000000"/>
                </a:solidFill>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algn="just">
                <a:spcAft>
                  <a:spcPts val="0"/>
                </a:spcAft>
              </a:pPr>
              <a:endParaRPr lang="en-US" altLang="ja-JP" sz="1600" kern="100" dirty="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endParaRPr>
            </a:p>
            <a:p>
              <a:pPr algn="just">
                <a:spcAft>
                  <a:spcPts val="0"/>
                </a:spcAft>
              </a:pPr>
              <a:r>
                <a:rPr lang="en-US" sz="1600" kern="100" dirty="0">
                  <a:solidFill>
                    <a:srgbClr val="000000"/>
                  </a:solidFill>
                  <a:effectLst/>
                  <a:latin typeface="BIZ UDゴシック" panose="020B0400000000000000" pitchFamily="49" charset="-128"/>
                  <a:ea typeface="BIZ UDゴシック" panose="020B0400000000000000" pitchFamily="49" charset="-128"/>
                  <a:cs typeface="Times New Roman" panose="02020603050405020304" pitchFamily="18" charset="0"/>
                </a:rPr>
                <a:t>2032</a:t>
              </a:r>
              <a:r>
                <a:rPr lang="ja-JP" sz="1600" kern="100" dirty="0">
                  <a:solidFill>
                    <a:srgbClr val="000000"/>
                  </a:solidFill>
                  <a:effectLst/>
                  <a:latin typeface="BIZ UDゴシック" panose="020B0400000000000000" pitchFamily="49" charset="-128"/>
                  <a:ea typeface="BIZ UDゴシック" panose="020B0400000000000000" pitchFamily="49" charset="-128"/>
                  <a:cs typeface="Times New Roman" panose="02020603050405020304" pitchFamily="18" charset="0"/>
                </a:rPr>
                <a:t>年度</a:t>
              </a:r>
              <a:endParaRPr lang="ja-JP" sz="1600"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p:txBody>
        </p:sp>
      </p:grpSp>
      <p:cxnSp>
        <p:nvCxnSpPr>
          <p:cNvPr id="37" name="直線矢印コネクタ 36">
            <a:extLst>
              <a:ext uri="{FF2B5EF4-FFF2-40B4-BE49-F238E27FC236}">
                <a16:creationId xmlns:a16="http://schemas.microsoft.com/office/drawing/2014/main" id="{E4B9FBE0-970F-F166-D63E-1DC9BA52F9D4}"/>
              </a:ext>
            </a:extLst>
          </p:cNvPr>
          <p:cNvCxnSpPr>
            <a:cxnSpLocks/>
          </p:cNvCxnSpPr>
          <p:nvPr/>
        </p:nvCxnSpPr>
        <p:spPr>
          <a:xfrm>
            <a:off x="9104839" y="2287815"/>
            <a:ext cx="1560735" cy="16532"/>
          </a:xfrm>
          <a:prstGeom prst="straightConnector1">
            <a:avLst/>
          </a:prstGeom>
          <a:noFill/>
          <a:ln w="142875" cap="flat" cmpd="sng" algn="ctr">
            <a:solidFill>
              <a:srgbClr val="2F5597"/>
            </a:solidFill>
            <a:prstDash val="sysDot"/>
            <a:tailEnd type="arrow"/>
          </a:ln>
          <a:effectLst/>
        </p:spPr>
      </p:cxnSp>
      <p:sp>
        <p:nvSpPr>
          <p:cNvPr id="38" name="テキスト ボックス 19">
            <a:extLst>
              <a:ext uri="{FF2B5EF4-FFF2-40B4-BE49-F238E27FC236}">
                <a16:creationId xmlns:a16="http://schemas.microsoft.com/office/drawing/2014/main" id="{9BFDF370-8866-3A43-46C7-DFAE4B967E35}"/>
              </a:ext>
            </a:extLst>
          </p:cNvPr>
          <p:cNvSpPr txBox="1">
            <a:spLocks noChangeArrowheads="1"/>
          </p:cNvSpPr>
          <p:nvPr/>
        </p:nvSpPr>
        <p:spPr bwMode="auto">
          <a:xfrm>
            <a:off x="5333275" y="1964516"/>
            <a:ext cx="5048903" cy="744793"/>
          </a:xfrm>
          <a:prstGeom prst="rect">
            <a:avLst/>
          </a:prstGeom>
          <a:noFill/>
          <a:ln w="9525">
            <a:noFill/>
            <a:miter lim="800000"/>
            <a:headEnd/>
            <a:tailEnd/>
          </a:ln>
        </p:spPr>
        <p:txBody>
          <a:bodyPr rot="0" vert="horz" wrap="square" lIns="91440" tIns="45720" rIns="91440" bIns="45720" anchor="t" anchorCtr="0">
            <a:noAutofit/>
          </a:bodyPr>
          <a:lstStyle/>
          <a:p>
            <a:pPr algn="ctr">
              <a:spcAft>
                <a:spcPts val="0"/>
              </a:spcAft>
            </a:pPr>
            <a:r>
              <a:rPr lang="en-US" sz="2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20</a:t>
            </a:r>
            <a:r>
              <a:rPr lang="en-US" altLang="ja-JP" sz="2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5</a:t>
            </a:r>
            <a:r>
              <a:rPr lang="en-US" sz="2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0</a:t>
            </a:r>
            <a:r>
              <a:rPr lang="ja-JP" sz="2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年を見据えて</a:t>
            </a:r>
            <a:endParaRPr lang="en-US" altLang="ja-JP" sz="2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algn="ctr">
              <a:spcAft>
                <a:spcPts val="0"/>
              </a:spcAft>
            </a:pPr>
            <a:r>
              <a:rPr lang="ja-JP" sz="2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取り組</a:t>
            </a:r>
            <a:r>
              <a:rPr lang="ja-JP" altLang="en-US" sz="2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みます</a:t>
            </a:r>
            <a:endParaRPr lang="ja-JP" sz="2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p:txBody>
      </p:sp>
      <p:sp>
        <p:nvSpPr>
          <p:cNvPr id="39" name="テキスト ボックス 5">
            <a:extLst>
              <a:ext uri="{FF2B5EF4-FFF2-40B4-BE49-F238E27FC236}">
                <a16:creationId xmlns:a16="http://schemas.microsoft.com/office/drawing/2014/main" id="{F0C3A40E-A2BC-769F-4812-4EEABEA78900}"/>
              </a:ext>
            </a:extLst>
          </p:cNvPr>
          <p:cNvSpPr txBox="1">
            <a:spLocks noChangeArrowheads="1"/>
          </p:cNvSpPr>
          <p:nvPr/>
        </p:nvSpPr>
        <p:spPr bwMode="auto">
          <a:xfrm>
            <a:off x="3193869" y="5362907"/>
            <a:ext cx="3102906" cy="964583"/>
          </a:xfrm>
          <a:prstGeom prst="rect">
            <a:avLst/>
          </a:prstGeom>
          <a:noFill/>
          <a:ln w="9525">
            <a:noFill/>
            <a:miter lim="800000"/>
            <a:headEnd/>
            <a:tailEnd/>
          </a:ln>
        </p:spPr>
        <p:txBody>
          <a:bodyPr rot="0" vert="horz" wrap="square" lIns="91440" tIns="45720" rIns="91440" bIns="45720" anchor="t" anchorCtr="0">
            <a:noAutofit/>
          </a:bodyPr>
          <a:lstStyle/>
          <a:p>
            <a:pPr marL="127000" indent="63500" algn="ctr">
              <a:spcAft>
                <a:spcPts val="1200"/>
              </a:spcAft>
            </a:pPr>
            <a:r>
              <a:rPr lang="ja-JP" sz="1600" kern="100" dirty="0">
                <a:solidFill>
                  <a:srgbClr val="FD9933"/>
                </a:solidFill>
                <a:effectLst/>
                <a:latin typeface="BIZ UDPゴシック" panose="020B0400000000000000" pitchFamily="50" charset="-128"/>
                <a:ea typeface="BIZ UDPゴシック" panose="020B0400000000000000" pitchFamily="50" charset="-128"/>
                <a:cs typeface="Times New Roman" panose="02020603050405020304" pitchFamily="18" charset="0"/>
              </a:rPr>
              <a:t>　</a:t>
            </a:r>
            <a:r>
              <a:rPr lang="ja-JP" sz="1600" kern="100" dirty="0">
                <a:solidFill>
                  <a:srgbClr val="2F5597"/>
                </a:solidFill>
                <a:effectLst/>
                <a:latin typeface="BIZ UDPゴシック" panose="020B0400000000000000" pitchFamily="50" charset="-128"/>
                <a:ea typeface="BIZ UDPゴシック" panose="020B0400000000000000" pitchFamily="50" charset="-128"/>
                <a:cs typeface="Times New Roman" panose="02020603050405020304" pitchFamily="18" charset="0"/>
              </a:rPr>
              <a:t>▲</a:t>
            </a:r>
            <a:endParaRPr lang="ja-JP"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marL="127000" indent="127000" algn="ctr">
              <a:lnSpc>
                <a:spcPts val="1200"/>
              </a:lnSpc>
              <a:spcAft>
                <a:spcPts val="0"/>
              </a:spcAft>
            </a:pPr>
            <a:r>
              <a:rPr lang="en-US" sz="1600" kern="100" dirty="0">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2025</a:t>
            </a:r>
            <a:r>
              <a:rPr lang="ja-JP" sz="1600" kern="100" dirty="0">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年</a:t>
            </a:r>
            <a:endParaRPr lang="en-US" altLang="ja-JP" sz="1600" kern="100" dirty="0">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marL="127000" indent="127000" algn="ctr">
              <a:lnSpc>
                <a:spcPts val="1200"/>
              </a:lnSpc>
              <a:spcAft>
                <a:spcPts val="0"/>
              </a:spcAft>
            </a:pPr>
            <a:endParaRPr lang="ja-JP"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marL="127000" indent="444500" algn="l">
              <a:lnSpc>
                <a:spcPts val="1200"/>
              </a:lnSpc>
              <a:spcAft>
                <a:spcPts val="0"/>
              </a:spcAft>
            </a:pPr>
            <a:r>
              <a:rPr lang="ja-JP" sz="1600" kern="100" dirty="0">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（団塊の世代が</a:t>
            </a:r>
            <a:r>
              <a:rPr lang="en-US" sz="1600" kern="100" dirty="0">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75</a:t>
            </a:r>
            <a:r>
              <a:rPr lang="ja-JP" sz="1600" kern="100" dirty="0">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歳に）</a:t>
            </a:r>
            <a:endParaRPr lang="ja-JP"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p:txBody>
      </p:sp>
      <p:sp>
        <p:nvSpPr>
          <p:cNvPr id="40" name="テキスト ボックス 12">
            <a:extLst>
              <a:ext uri="{FF2B5EF4-FFF2-40B4-BE49-F238E27FC236}">
                <a16:creationId xmlns:a16="http://schemas.microsoft.com/office/drawing/2014/main" id="{0201F0CE-5154-545E-4AA4-364BED02D0CE}"/>
              </a:ext>
            </a:extLst>
          </p:cNvPr>
          <p:cNvSpPr txBox="1">
            <a:spLocks noChangeArrowheads="1"/>
          </p:cNvSpPr>
          <p:nvPr/>
        </p:nvSpPr>
        <p:spPr bwMode="auto">
          <a:xfrm>
            <a:off x="7459055" y="5354660"/>
            <a:ext cx="3291568" cy="964583"/>
          </a:xfrm>
          <a:prstGeom prst="rect">
            <a:avLst/>
          </a:prstGeom>
          <a:noFill/>
          <a:ln w="9525">
            <a:noFill/>
            <a:miter lim="800000"/>
            <a:headEnd/>
            <a:tailEnd/>
          </a:ln>
        </p:spPr>
        <p:txBody>
          <a:bodyPr rot="0" vert="horz" wrap="square" lIns="91440" tIns="45720" rIns="91440" bIns="45720" anchor="t" anchorCtr="0">
            <a:noAutofit/>
          </a:bodyPr>
          <a:lstStyle/>
          <a:p>
            <a:pPr marL="127000" indent="63500" algn="ctr">
              <a:spcAft>
                <a:spcPts val="1200"/>
              </a:spcAft>
            </a:pPr>
            <a:r>
              <a:rPr lang="ja-JP" sz="1600" kern="100" dirty="0">
                <a:solidFill>
                  <a:srgbClr val="2F5597"/>
                </a:solidFill>
                <a:effectLst/>
                <a:latin typeface="BIZ UDPゴシック" panose="020B0400000000000000" pitchFamily="50" charset="-128"/>
                <a:ea typeface="BIZ UDPゴシック" panose="020B0400000000000000" pitchFamily="50" charset="-128"/>
                <a:cs typeface="Times New Roman" panose="02020603050405020304" pitchFamily="18" charset="0"/>
              </a:rPr>
              <a:t>▲</a:t>
            </a:r>
            <a:endParaRPr lang="ja-JP"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marL="127000" indent="63500" algn="ctr" latinLnBrk="1">
              <a:lnSpc>
                <a:spcPts val="1200"/>
              </a:lnSpc>
              <a:spcAft>
                <a:spcPts val="0"/>
              </a:spcAft>
            </a:pPr>
            <a:r>
              <a:rPr lang="en-US" sz="1600" kern="100" dirty="0">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2040</a:t>
            </a:r>
            <a:r>
              <a:rPr lang="ja-JP" sz="1600" kern="100" dirty="0">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年</a:t>
            </a:r>
            <a:endParaRPr lang="en-US" altLang="ja-JP" sz="1600" kern="100" dirty="0">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marL="127000" indent="63500" algn="ctr" latinLnBrk="1">
              <a:lnSpc>
                <a:spcPts val="1200"/>
              </a:lnSpc>
              <a:spcAft>
                <a:spcPts val="0"/>
              </a:spcAft>
            </a:pPr>
            <a:endParaRPr lang="en-US" altLang="ja-JP" sz="1600"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p>
            <a:pPr marL="127000" indent="63500" algn="ctr" latinLnBrk="1">
              <a:lnSpc>
                <a:spcPts val="1200"/>
              </a:lnSpc>
              <a:spcAft>
                <a:spcPts val="0"/>
              </a:spcAft>
            </a:pPr>
            <a:r>
              <a:rPr lang="ja-JP" sz="1600" kern="100" dirty="0">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（団塊ジュニア世代が</a:t>
            </a:r>
            <a:r>
              <a:rPr lang="en-US" sz="1600" kern="100" dirty="0">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65</a:t>
            </a:r>
            <a:r>
              <a:rPr lang="ja-JP" sz="1600" kern="100" dirty="0">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歳に）</a:t>
            </a:r>
            <a:endParaRPr lang="ja-JP"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p:txBody>
      </p:sp>
      <p:sp>
        <p:nvSpPr>
          <p:cNvPr id="41" name="テキスト ボックス 19">
            <a:extLst>
              <a:ext uri="{FF2B5EF4-FFF2-40B4-BE49-F238E27FC236}">
                <a16:creationId xmlns:a16="http://schemas.microsoft.com/office/drawing/2014/main" id="{915BDB56-6E72-E4B2-AE3E-9A1F799B4FE5}"/>
              </a:ext>
            </a:extLst>
          </p:cNvPr>
          <p:cNvSpPr txBox="1">
            <a:spLocks noChangeArrowheads="1"/>
          </p:cNvSpPr>
          <p:nvPr/>
        </p:nvSpPr>
        <p:spPr bwMode="auto">
          <a:xfrm>
            <a:off x="10308979" y="2426016"/>
            <a:ext cx="819795" cy="2653823"/>
          </a:xfrm>
          <a:prstGeom prst="rect">
            <a:avLst/>
          </a:prstGeom>
          <a:noFill/>
          <a:ln w="9525">
            <a:noFill/>
            <a:miter lim="800000"/>
            <a:headEnd/>
            <a:tailEnd/>
          </a:ln>
        </p:spPr>
        <p:txBody>
          <a:bodyPr rot="0" vert="eaVert" wrap="square" lIns="91440" tIns="45720" rIns="91440" bIns="45720" anchor="t" anchorCtr="0">
            <a:noAutofit/>
          </a:bodyPr>
          <a:lstStyle/>
          <a:p>
            <a:pPr algn="ctr">
              <a:spcAft>
                <a:spcPts val="0"/>
              </a:spcAft>
            </a:pPr>
            <a:r>
              <a:rPr lang="ja-JP" altLang="en-US" sz="2200" b="1" kern="100" dirty="0">
                <a:latin typeface="BIZ UDPゴシック" panose="020B0400000000000000" pitchFamily="50" charset="-128"/>
                <a:ea typeface="BIZ UDPゴシック" panose="020B0400000000000000" pitchFamily="50" charset="-128"/>
                <a:cs typeface="Times New Roman" panose="02020603050405020304" pitchFamily="18" charset="0"/>
              </a:rPr>
              <a:t>吹田市の</a:t>
            </a:r>
            <a:r>
              <a:rPr lang="en-US" altLang="ja-JP" sz="2200" b="1" kern="100" dirty="0">
                <a:latin typeface="BIZ UDPゴシック" panose="020B0400000000000000" pitchFamily="50" charset="-128"/>
                <a:ea typeface="BIZ UDPゴシック" panose="020B0400000000000000" pitchFamily="50" charset="-128"/>
                <a:cs typeface="Times New Roman" panose="02020603050405020304" pitchFamily="18" charset="0"/>
              </a:rPr>
              <a:t>65</a:t>
            </a:r>
            <a:r>
              <a:rPr lang="ja-JP" altLang="en-US" sz="2200" b="1" kern="100" dirty="0">
                <a:latin typeface="BIZ UDPゴシック" panose="020B0400000000000000" pitchFamily="50" charset="-128"/>
                <a:ea typeface="BIZ UDPゴシック" panose="020B0400000000000000" pitchFamily="50" charset="-128"/>
                <a:cs typeface="Times New Roman" panose="02020603050405020304" pitchFamily="18" charset="0"/>
              </a:rPr>
              <a:t>歳以上の</a:t>
            </a:r>
            <a:endParaRPr lang="en-US" altLang="ja-JP" sz="2200" b="1"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p>
            <a:pPr algn="ctr">
              <a:spcAft>
                <a:spcPts val="0"/>
              </a:spcAft>
            </a:pPr>
            <a:r>
              <a:rPr lang="ja-JP" altLang="en-US" sz="2200" b="1" kern="100" dirty="0">
                <a:latin typeface="BIZ UDPゴシック" panose="020B0400000000000000" pitchFamily="50" charset="-128"/>
                <a:ea typeface="BIZ UDPゴシック" panose="020B0400000000000000" pitchFamily="50" charset="-128"/>
                <a:cs typeface="Times New Roman" panose="02020603050405020304" pitchFamily="18" charset="0"/>
              </a:rPr>
              <a:t>人口がピーク</a:t>
            </a:r>
            <a:endParaRPr lang="ja-JP" sz="2200" b="1"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p:txBody>
      </p:sp>
      <p:sp>
        <p:nvSpPr>
          <p:cNvPr id="42" name="テキスト ボックス 12">
            <a:extLst>
              <a:ext uri="{FF2B5EF4-FFF2-40B4-BE49-F238E27FC236}">
                <a16:creationId xmlns:a16="http://schemas.microsoft.com/office/drawing/2014/main" id="{A77EF47E-A9CA-7E44-F244-FF1EED027A03}"/>
              </a:ext>
            </a:extLst>
          </p:cNvPr>
          <p:cNvSpPr txBox="1">
            <a:spLocks noChangeArrowheads="1"/>
          </p:cNvSpPr>
          <p:nvPr/>
        </p:nvSpPr>
        <p:spPr bwMode="auto">
          <a:xfrm>
            <a:off x="9791102" y="5381524"/>
            <a:ext cx="1661528" cy="964583"/>
          </a:xfrm>
          <a:prstGeom prst="rect">
            <a:avLst/>
          </a:prstGeom>
          <a:noFill/>
          <a:ln w="9525">
            <a:noFill/>
            <a:miter lim="800000"/>
            <a:headEnd/>
            <a:tailEnd/>
          </a:ln>
        </p:spPr>
        <p:txBody>
          <a:bodyPr rot="0" vert="horz" wrap="square" lIns="91440" tIns="45720" rIns="91440" bIns="45720" anchor="t" anchorCtr="0">
            <a:noAutofit/>
          </a:bodyPr>
          <a:lstStyle/>
          <a:p>
            <a:pPr marL="127000" indent="63500" algn="ctr">
              <a:spcAft>
                <a:spcPts val="1200"/>
              </a:spcAft>
            </a:pPr>
            <a:r>
              <a:rPr lang="ja-JP" sz="1600" kern="100" dirty="0">
                <a:solidFill>
                  <a:srgbClr val="2F5597"/>
                </a:solidFill>
                <a:effectLst/>
                <a:latin typeface="BIZ UDPゴシック" panose="020B0400000000000000" pitchFamily="50" charset="-128"/>
                <a:ea typeface="BIZ UDPゴシック" panose="020B0400000000000000" pitchFamily="50" charset="-128"/>
                <a:cs typeface="Times New Roman" panose="02020603050405020304" pitchFamily="18" charset="0"/>
              </a:rPr>
              <a:t>▲</a:t>
            </a:r>
            <a:endParaRPr lang="ja-JP"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marL="127000" indent="63500" algn="ctr" latinLnBrk="1">
              <a:lnSpc>
                <a:spcPts val="1200"/>
              </a:lnSpc>
              <a:spcAft>
                <a:spcPts val="0"/>
              </a:spcAft>
            </a:pPr>
            <a:r>
              <a:rPr lang="en-US" sz="1600" kern="100" dirty="0">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2050</a:t>
            </a:r>
            <a:r>
              <a:rPr lang="ja-JP" sz="1600" kern="100" dirty="0">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年</a:t>
            </a:r>
            <a:endParaRPr lang="en-US" altLang="ja-JP" sz="1600" kern="100" dirty="0">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endParaRPr>
          </a:p>
        </p:txBody>
      </p:sp>
      <p:sp>
        <p:nvSpPr>
          <p:cNvPr id="43" name="テキスト ボックス 19">
            <a:extLst>
              <a:ext uri="{FF2B5EF4-FFF2-40B4-BE49-F238E27FC236}">
                <a16:creationId xmlns:a16="http://schemas.microsoft.com/office/drawing/2014/main" id="{8DAF0323-B430-17DA-43C9-3EC131116E3F}"/>
              </a:ext>
            </a:extLst>
          </p:cNvPr>
          <p:cNvSpPr txBox="1">
            <a:spLocks noChangeArrowheads="1"/>
          </p:cNvSpPr>
          <p:nvPr/>
        </p:nvSpPr>
        <p:spPr bwMode="auto">
          <a:xfrm>
            <a:off x="692707" y="853152"/>
            <a:ext cx="10769156" cy="941355"/>
          </a:xfrm>
          <a:prstGeom prst="rect">
            <a:avLst/>
          </a:prstGeom>
          <a:noFill/>
          <a:ln w="9525">
            <a:noFill/>
            <a:miter lim="800000"/>
            <a:headEnd/>
            <a:tailEnd/>
          </a:ln>
        </p:spPr>
        <p:txBody>
          <a:bodyPr rot="0" vert="horz" wrap="square" lIns="91440" tIns="45720" rIns="91440" bIns="45720" anchor="t" anchorCtr="0">
            <a:noAutofit/>
          </a:bodyPr>
          <a:lstStyle/>
          <a:p>
            <a:pPr>
              <a:lnSpc>
                <a:spcPct val="150000"/>
              </a:lnSpc>
              <a:spcAft>
                <a:spcPts val="0"/>
              </a:spcAft>
            </a:pPr>
            <a:r>
              <a:rPr lang="ja-JP" altLang="en-US" sz="2000" kern="100" dirty="0">
                <a:solidFill>
                  <a:schemeClr val="tx2">
                    <a:lumMod val="50000"/>
                  </a:schemeClr>
                </a:solidFill>
                <a:effectLst/>
                <a:latin typeface="BIZ UDPゴシック" panose="020B0400000000000000" pitchFamily="50" charset="-128"/>
                <a:ea typeface="BIZ UDPゴシック" panose="020B0400000000000000" pitchFamily="50" charset="-128"/>
                <a:cs typeface="Times New Roman" panose="02020603050405020304" pitchFamily="18" charset="0"/>
              </a:rPr>
              <a:t>　目指すべき</a:t>
            </a:r>
            <a:r>
              <a:rPr lang="ja-JP" altLang="en-US" sz="2000" b="1" kern="100" dirty="0">
                <a:solidFill>
                  <a:schemeClr val="accent2"/>
                </a:solidFill>
                <a:effectLst/>
                <a:latin typeface="BIZ UDPゴシック" panose="020B0400000000000000" pitchFamily="50" charset="-128"/>
                <a:ea typeface="BIZ UDPゴシック" panose="020B0400000000000000" pitchFamily="50" charset="-128"/>
                <a:cs typeface="Times New Roman" panose="02020603050405020304" pitchFamily="18" charset="0"/>
              </a:rPr>
              <a:t>地域包括ケアシステムの</a:t>
            </a:r>
            <a:r>
              <a:rPr lang="ja-JP" altLang="en-US" sz="2000" b="1" kern="100" dirty="0">
                <a:solidFill>
                  <a:schemeClr val="accent2"/>
                </a:solidFill>
                <a:latin typeface="BIZ UDPゴシック" panose="020B0400000000000000" pitchFamily="50" charset="-128"/>
                <a:ea typeface="BIZ UDPゴシック" panose="020B0400000000000000" pitchFamily="50" charset="-128"/>
                <a:cs typeface="Times New Roman" panose="02020603050405020304" pitchFamily="18" charset="0"/>
              </a:rPr>
              <a:t>深化・推進</a:t>
            </a:r>
            <a:r>
              <a:rPr lang="ja-JP" altLang="en-US" sz="2000" kern="100" dirty="0">
                <a:solidFill>
                  <a:schemeClr val="tx2">
                    <a:lumMod val="50000"/>
                  </a:schemeClr>
                </a:solidFill>
                <a:effectLst/>
                <a:latin typeface="BIZ UDPゴシック" panose="020B0400000000000000" pitchFamily="50" charset="-128"/>
                <a:ea typeface="BIZ UDPゴシック" panose="020B0400000000000000" pitchFamily="50" charset="-128"/>
                <a:cs typeface="Times New Roman" panose="02020603050405020304" pitchFamily="18" charset="0"/>
              </a:rPr>
              <a:t>と、その先に見据えた</a:t>
            </a:r>
            <a:r>
              <a:rPr lang="ja-JP" altLang="en-US" sz="2000" b="1" kern="100" dirty="0">
                <a:solidFill>
                  <a:schemeClr val="accent2"/>
                </a:solidFill>
                <a:effectLst/>
                <a:latin typeface="BIZ UDPゴシック" panose="020B0400000000000000" pitchFamily="50" charset="-128"/>
                <a:ea typeface="BIZ UDPゴシック" panose="020B0400000000000000" pitchFamily="50" charset="-128"/>
                <a:cs typeface="Times New Roman" panose="02020603050405020304" pitchFamily="18" charset="0"/>
              </a:rPr>
              <a:t>地域共生社会の実現</a:t>
            </a:r>
            <a:r>
              <a:rPr lang="ja-JP" altLang="en-US" sz="2000" kern="100" dirty="0">
                <a:solidFill>
                  <a:schemeClr val="tx2">
                    <a:lumMod val="50000"/>
                  </a:schemeClr>
                </a:solidFill>
                <a:effectLst/>
                <a:latin typeface="BIZ UDPゴシック" panose="020B0400000000000000" pitchFamily="50" charset="-128"/>
                <a:ea typeface="BIZ UDPゴシック" panose="020B0400000000000000" pitchFamily="50" charset="-128"/>
                <a:cs typeface="Times New Roman" panose="02020603050405020304" pitchFamily="18" charset="0"/>
              </a:rPr>
              <a:t>に</a:t>
            </a:r>
            <a:endParaRPr lang="en-US" altLang="ja-JP" sz="2000" kern="100" dirty="0">
              <a:solidFill>
                <a:schemeClr val="tx2">
                  <a:lumMod val="50000"/>
                </a:schemeClr>
              </a:solidFill>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a:lnSpc>
                <a:spcPct val="150000"/>
              </a:lnSpc>
              <a:spcAft>
                <a:spcPts val="0"/>
              </a:spcAft>
            </a:pPr>
            <a:r>
              <a:rPr lang="ja-JP" altLang="en-US" sz="2000" kern="100" dirty="0">
                <a:solidFill>
                  <a:schemeClr val="tx2">
                    <a:lumMod val="50000"/>
                  </a:schemeClr>
                </a:solidFill>
                <a:effectLst/>
                <a:latin typeface="BIZ UDPゴシック" panose="020B0400000000000000" pitchFamily="50" charset="-128"/>
                <a:ea typeface="BIZ UDPゴシック" panose="020B0400000000000000" pitchFamily="50" charset="-128"/>
                <a:cs typeface="Times New Roman" panose="02020603050405020304" pitchFamily="18" charset="0"/>
              </a:rPr>
              <a:t>向けた具体的な取組が、計画書に記載されています。</a:t>
            </a:r>
            <a:endParaRPr lang="en-US" altLang="ja-JP" sz="2000" kern="100" dirty="0">
              <a:solidFill>
                <a:schemeClr val="tx2">
                  <a:lumMod val="50000"/>
                </a:schemeClr>
              </a:solidFill>
              <a:effectLst/>
              <a:latin typeface="BIZ UDPゴシック" panose="020B0400000000000000" pitchFamily="50" charset="-128"/>
              <a:ea typeface="BIZ UDPゴシック" panose="020B0400000000000000" pitchFamily="50" charset="-128"/>
              <a:cs typeface="Times New Roman" panose="02020603050405020304" pitchFamily="18" charset="0"/>
            </a:endParaRPr>
          </a:p>
        </p:txBody>
      </p:sp>
      <p:sp>
        <p:nvSpPr>
          <p:cNvPr id="45" name="矢印: 五方向 11">
            <a:extLst>
              <a:ext uri="{FF2B5EF4-FFF2-40B4-BE49-F238E27FC236}">
                <a16:creationId xmlns:a16="http://schemas.microsoft.com/office/drawing/2014/main" id="{77E3ECCD-8216-1B8B-BF6D-FE33F6AE48ED}"/>
              </a:ext>
            </a:extLst>
          </p:cNvPr>
          <p:cNvSpPr>
            <a:spLocks/>
          </p:cNvSpPr>
          <p:nvPr/>
        </p:nvSpPr>
        <p:spPr>
          <a:xfrm>
            <a:off x="6038010" y="3100135"/>
            <a:ext cx="1506183" cy="1972148"/>
          </a:xfrm>
          <a:prstGeom prst="homePlate">
            <a:avLst>
              <a:gd name="adj" fmla="val 14874"/>
            </a:avLst>
          </a:prstGeom>
          <a:solidFill>
            <a:schemeClr val="accent5">
              <a:lumMod val="20000"/>
              <a:lumOff val="80000"/>
            </a:schemeClr>
          </a:solidFill>
          <a:ln w="12700" cap="flat" cmpd="sng" algn="ctr">
            <a:no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US" sz="1600" kern="100">
                <a:effectLst/>
                <a:latin typeface="BIZ UDPゴシック" panose="020B0400000000000000" pitchFamily="50" charset="-128"/>
                <a:ea typeface="BIZ UDPゴシック" panose="020B0400000000000000" pitchFamily="50" charset="-128"/>
                <a:cs typeface="Times New Roman" panose="02020603050405020304" pitchFamily="18" charset="0"/>
              </a:rPr>
              <a:t> </a:t>
            </a:r>
            <a:endParaRPr lang="ja-JP" sz="1600" kern="100">
              <a:effectLst/>
              <a:latin typeface="BIZ UDPゴシック" panose="020B0400000000000000" pitchFamily="50" charset="-128"/>
              <a:ea typeface="BIZ UDPゴシック" panose="020B0400000000000000" pitchFamily="50" charset="-128"/>
              <a:cs typeface="Times New Roman" panose="02020603050405020304" pitchFamily="18" charset="0"/>
            </a:endParaRPr>
          </a:p>
        </p:txBody>
      </p:sp>
      <p:sp>
        <p:nvSpPr>
          <p:cNvPr id="46" name="テキスト ボックス 14">
            <a:extLst>
              <a:ext uri="{FF2B5EF4-FFF2-40B4-BE49-F238E27FC236}">
                <a16:creationId xmlns:a16="http://schemas.microsoft.com/office/drawing/2014/main" id="{1D7669CF-5313-D6DD-F15C-AE0C373C0508}"/>
              </a:ext>
            </a:extLst>
          </p:cNvPr>
          <p:cNvSpPr txBox="1">
            <a:spLocks noChangeArrowheads="1"/>
          </p:cNvSpPr>
          <p:nvPr/>
        </p:nvSpPr>
        <p:spPr bwMode="auto">
          <a:xfrm>
            <a:off x="6041386" y="3163922"/>
            <a:ext cx="1493381" cy="1510536"/>
          </a:xfrm>
          <a:prstGeom prst="rect">
            <a:avLst/>
          </a:prstGeom>
          <a:noFill/>
          <a:ln w="9525">
            <a:noFill/>
            <a:miter lim="800000"/>
            <a:headEnd/>
            <a:tailEnd/>
          </a:ln>
        </p:spPr>
        <p:txBody>
          <a:bodyPr rot="0" vert="horz" wrap="square" lIns="91440" tIns="45720" rIns="91440" bIns="45720" anchor="t" anchorCtr="0">
            <a:noAutofit/>
          </a:bodyPr>
          <a:lstStyle/>
          <a:p>
            <a:pPr algn="just">
              <a:spcAft>
                <a:spcPts val="0"/>
              </a:spcAft>
            </a:pPr>
            <a:r>
              <a:rPr lang="ja-JP" sz="16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第</a:t>
            </a:r>
            <a:r>
              <a:rPr lang="en-US" altLang="ja-JP" sz="16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10</a:t>
            </a:r>
            <a:r>
              <a:rPr lang="ja-JP" sz="16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期計画</a:t>
            </a:r>
            <a:endParaRPr lang="en-US" altLang="ja-JP" sz="1600" b="1" kern="100" dirty="0">
              <a:latin typeface="BIZ UDゴシック" panose="020B0400000000000000" pitchFamily="49" charset="-128"/>
              <a:ea typeface="BIZ UDゴシック" panose="020B0400000000000000" pitchFamily="49" charset="-128"/>
              <a:cs typeface="Times New Roman" panose="02020603050405020304" pitchFamily="18" charset="0"/>
            </a:endParaRPr>
          </a:p>
          <a:p>
            <a:pPr algn="just">
              <a:spcAft>
                <a:spcPts val="0"/>
              </a:spcAft>
            </a:pPr>
            <a:endParaRPr lang="en-US" sz="1600" kern="100" dirty="0">
              <a:solidFill>
                <a:srgbClr val="000000"/>
              </a:solidFill>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algn="just">
              <a:spcAft>
                <a:spcPts val="0"/>
              </a:spcAft>
            </a:pPr>
            <a:endParaRPr lang="en-US" sz="1600" kern="100" dirty="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endParaRPr>
          </a:p>
          <a:p>
            <a:pPr algn="just">
              <a:spcAft>
                <a:spcPts val="0"/>
              </a:spcAft>
            </a:pPr>
            <a:r>
              <a:rPr lang="en-US" sz="1600" kern="100" dirty="0">
                <a:solidFill>
                  <a:srgbClr val="000000"/>
                </a:solidFill>
                <a:effectLst/>
                <a:latin typeface="BIZ UDゴシック" panose="020B0400000000000000" pitchFamily="49" charset="-128"/>
                <a:ea typeface="BIZ UDゴシック" panose="020B0400000000000000" pitchFamily="49" charset="-128"/>
                <a:cs typeface="Times New Roman" panose="02020603050405020304" pitchFamily="18" charset="0"/>
              </a:rPr>
              <a:t>2027</a:t>
            </a:r>
            <a:r>
              <a:rPr lang="ja-JP" sz="1600" kern="100" dirty="0">
                <a:solidFill>
                  <a:srgbClr val="000000"/>
                </a:solidFill>
                <a:effectLst/>
                <a:latin typeface="BIZ UDゴシック" panose="020B0400000000000000" pitchFamily="49" charset="-128"/>
                <a:ea typeface="BIZ UDゴシック" panose="020B0400000000000000" pitchFamily="49" charset="-128"/>
                <a:cs typeface="Times New Roman" panose="02020603050405020304" pitchFamily="18" charset="0"/>
              </a:rPr>
              <a:t>年度～</a:t>
            </a:r>
            <a:endParaRPr lang="en-US" altLang="ja-JP" sz="1600" kern="100" dirty="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endParaRPr>
          </a:p>
          <a:p>
            <a:pPr algn="just">
              <a:spcAft>
                <a:spcPts val="0"/>
              </a:spcAft>
            </a:pPr>
            <a:endParaRPr lang="en-US" sz="1600" kern="100" dirty="0">
              <a:solidFill>
                <a:srgbClr val="000000"/>
              </a:solidFill>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algn="just">
              <a:spcAft>
                <a:spcPts val="0"/>
              </a:spcAft>
            </a:pPr>
            <a:r>
              <a:rPr lang="en-US" sz="1600" kern="100" dirty="0">
                <a:solidFill>
                  <a:srgbClr val="000000"/>
                </a:solidFill>
                <a:effectLst/>
                <a:latin typeface="BIZ UDゴシック" panose="020B0400000000000000" pitchFamily="49" charset="-128"/>
                <a:ea typeface="BIZ UDゴシック" panose="020B0400000000000000" pitchFamily="49" charset="-128"/>
                <a:cs typeface="Times New Roman" panose="02020603050405020304" pitchFamily="18" charset="0"/>
              </a:rPr>
              <a:t>2029</a:t>
            </a:r>
            <a:r>
              <a:rPr lang="ja-JP" sz="1600" kern="100" dirty="0">
                <a:solidFill>
                  <a:srgbClr val="000000"/>
                </a:solidFill>
                <a:effectLst/>
                <a:latin typeface="BIZ UDゴシック" panose="020B0400000000000000" pitchFamily="49" charset="-128"/>
                <a:ea typeface="BIZ UDゴシック" panose="020B0400000000000000" pitchFamily="49" charset="-128"/>
                <a:cs typeface="Times New Roman" panose="02020603050405020304" pitchFamily="18" charset="0"/>
              </a:rPr>
              <a:t>年度</a:t>
            </a:r>
            <a:endParaRPr lang="ja-JP" sz="1600"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marL="127000" indent="63500" algn="l">
              <a:lnSpc>
                <a:spcPts val="1300"/>
              </a:lnSpc>
              <a:spcAft>
                <a:spcPts val="0"/>
              </a:spcAft>
            </a:pPr>
            <a:r>
              <a:rPr lang="en-US" sz="16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 </a:t>
            </a:r>
            <a:endParaRPr lang="ja-JP" sz="1600"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p:txBody>
      </p:sp>
      <p:grpSp>
        <p:nvGrpSpPr>
          <p:cNvPr id="10" name="Group 2">
            <a:extLst>
              <a:ext uri="{FF2B5EF4-FFF2-40B4-BE49-F238E27FC236}">
                <a16:creationId xmlns:a16="http://schemas.microsoft.com/office/drawing/2014/main" id="{0FFAFDEE-4405-8FED-ED0D-ECD1F2734101}"/>
              </a:ext>
            </a:extLst>
          </p:cNvPr>
          <p:cNvGrpSpPr/>
          <p:nvPr/>
        </p:nvGrpSpPr>
        <p:grpSpPr>
          <a:xfrm>
            <a:off x="11947826" y="-189000"/>
            <a:ext cx="612000" cy="7236000"/>
            <a:chOff x="0" y="0"/>
            <a:chExt cx="203606" cy="2804648"/>
          </a:xfrm>
        </p:grpSpPr>
        <p:sp>
          <p:nvSpPr>
            <p:cNvPr id="15" name="Freeform 3">
              <a:extLst>
                <a:ext uri="{FF2B5EF4-FFF2-40B4-BE49-F238E27FC236}">
                  <a16:creationId xmlns:a16="http://schemas.microsoft.com/office/drawing/2014/main" id="{D0036BE9-5DA4-400E-2E52-449E37CF161F}"/>
                </a:ext>
              </a:extLst>
            </p:cNvPr>
            <p:cNvSpPr/>
            <p:nvPr/>
          </p:nvSpPr>
          <p:spPr>
            <a:xfrm>
              <a:off x="0" y="0"/>
              <a:ext cx="203606" cy="2804648"/>
            </a:xfrm>
            <a:custGeom>
              <a:avLst/>
              <a:gdLst/>
              <a:ahLst/>
              <a:cxnLst/>
              <a:rect l="l" t="t" r="r" b="b"/>
              <a:pathLst>
                <a:path w="203606" h="2804648">
                  <a:moveTo>
                    <a:pt x="101803" y="0"/>
                  </a:moveTo>
                  <a:lnTo>
                    <a:pt x="101803" y="0"/>
                  </a:lnTo>
                  <a:cubicBezTo>
                    <a:pt x="158028" y="0"/>
                    <a:pt x="203606" y="45579"/>
                    <a:pt x="203606" y="101803"/>
                  </a:cubicBezTo>
                  <a:lnTo>
                    <a:pt x="203606" y="2702845"/>
                  </a:lnTo>
                  <a:cubicBezTo>
                    <a:pt x="203606" y="2729844"/>
                    <a:pt x="192881" y="2755738"/>
                    <a:pt x="173789" y="2774830"/>
                  </a:cubicBezTo>
                  <a:cubicBezTo>
                    <a:pt x="154697" y="2793922"/>
                    <a:pt x="128803" y="2804648"/>
                    <a:pt x="101803" y="2804648"/>
                  </a:cubicBezTo>
                  <a:lnTo>
                    <a:pt x="101803" y="2804648"/>
                  </a:lnTo>
                  <a:cubicBezTo>
                    <a:pt x="74803" y="2804648"/>
                    <a:pt x="48909" y="2793922"/>
                    <a:pt x="29817" y="2774830"/>
                  </a:cubicBezTo>
                  <a:cubicBezTo>
                    <a:pt x="10726" y="2755738"/>
                    <a:pt x="0" y="2729844"/>
                    <a:pt x="0" y="2702845"/>
                  </a:cubicBezTo>
                  <a:lnTo>
                    <a:pt x="0" y="101803"/>
                  </a:lnTo>
                  <a:cubicBezTo>
                    <a:pt x="0" y="74803"/>
                    <a:pt x="10726" y="48909"/>
                    <a:pt x="29817" y="29817"/>
                  </a:cubicBezTo>
                  <a:cubicBezTo>
                    <a:pt x="48909" y="10726"/>
                    <a:pt x="74803" y="0"/>
                    <a:pt x="101803" y="0"/>
                  </a:cubicBezTo>
                  <a:close/>
                </a:path>
              </a:pathLst>
            </a:custGeom>
            <a:gradFill rotWithShape="1">
              <a:gsLst>
                <a:gs pos="0">
                  <a:srgbClr val="95B4E1">
                    <a:alpha val="100000"/>
                  </a:srgbClr>
                </a:gs>
                <a:gs pos="100000">
                  <a:srgbClr val="144DA0">
                    <a:alpha val="100000"/>
                  </a:srgbClr>
                </a:gs>
              </a:gsLst>
              <a:lin ang="5400000"/>
            </a:gradFill>
          </p:spPr>
          <p:txBody>
            <a:bodyPr/>
            <a:lstStyle/>
            <a:p>
              <a:endParaRPr lang="ja-JP" altLang="en-US"/>
            </a:p>
          </p:txBody>
        </p:sp>
        <p:sp>
          <p:nvSpPr>
            <p:cNvPr id="16" name="TextBox 4">
              <a:extLst>
                <a:ext uri="{FF2B5EF4-FFF2-40B4-BE49-F238E27FC236}">
                  <a16:creationId xmlns:a16="http://schemas.microsoft.com/office/drawing/2014/main" id="{80CD47EA-E11E-06FB-B729-0C68537132B4}"/>
                </a:ext>
              </a:extLst>
            </p:cNvPr>
            <p:cNvSpPr txBox="1"/>
            <p:nvPr/>
          </p:nvSpPr>
          <p:spPr>
            <a:xfrm>
              <a:off x="0" y="-28575"/>
              <a:ext cx="203606" cy="2833223"/>
            </a:xfrm>
            <a:prstGeom prst="rect">
              <a:avLst/>
            </a:prstGeom>
          </p:spPr>
          <p:txBody>
            <a:bodyPr lIns="50800" tIns="50800" rIns="50800" bIns="50800" rtlCol="0" anchor="ctr"/>
            <a:lstStyle/>
            <a:p>
              <a:pPr algn="ctr">
                <a:lnSpc>
                  <a:spcPts val="2239"/>
                </a:lnSpc>
              </a:pPr>
              <a:endParaRPr/>
            </a:p>
          </p:txBody>
        </p:sp>
      </p:grpSp>
      <p:sp>
        <p:nvSpPr>
          <p:cNvPr id="4" name="Freeform 3">
            <a:extLst>
              <a:ext uri="{FF2B5EF4-FFF2-40B4-BE49-F238E27FC236}">
                <a16:creationId xmlns:a16="http://schemas.microsoft.com/office/drawing/2014/main" id="{E29B34BD-34E6-E7CB-7BC9-C7631B33E28D}"/>
              </a:ext>
            </a:extLst>
          </p:cNvPr>
          <p:cNvSpPr/>
          <p:nvPr/>
        </p:nvSpPr>
        <p:spPr>
          <a:xfrm>
            <a:off x="-420300" y="-189000"/>
            <a:ext cx="612000" cy="7236000"/>
          </a:xfrm>
          <a:custGeom>
            <a:avLst/>
            <a:gdLst/>
            <a:ahLst/>
            <a:cxnLst/>
            <a:rect l="l" t="t" r="r" b="b"/>
            <a:pathLst>
              <a:path w="203606" h="2804648">
                <a:moveTo>
                  <a:pt x="101803" y="0"/>
                </a:moveTo>
                <a:lnTo>
                  <a:pt x="101803" y="0"/>
                </a:lnTo>
                <a:cubicBezTo>
                  <a:pt x="158028" y="0"/>
                  <a:pt x="203606" y="45579"/>
                  <a:pt x="203606" y="101803"/>
                </a:cubicBezTo>
                <a:lnTo>
                  <a:pt x="203606" y="2702845"/>
                </a:lnTo>
                <a:cubicBezTo>
                  <a:pt x="203606" y="2729844"/>
                  <a:pt x="192881" y="2755738"/>
                  <a:pt x="173789" y="2774830"/>
                </a:cubicBezTo>
                <a:cubicBezTo>
                  <a:pt x="154697" y="2793922"/>
                  <a:pt x="128803" y="2804648"/>
                  <a:pt x="101803" y="2804648"/>
                </a:cubicBezTo>
                <a:lnTo>
                  <a:pt x="101803" y="2804648"/>
                </a:lnTo>
                <a:cubicBezTo>
                  <a:pt x="74803" y="2804648"/>
                  <a:pt x="48909" y="2793922"/>
                  <a:pt x="29817" y="2774830"/>
                </a:cubicBezTo>
                <a:cubicBezTo>
                  <a:pt x="10726" y="2755738"/>
                  <a:pt x="0" y="2729844"/>
                  <a:pt x="0" y="2702845"/>
                </a:cubicBezTo>
                <a:lnTo>
                  <a:pt x="0" y="101803"/>
                </a:lnTo>
                <a:cubicBezTo>
                  <a:pt x="0" y="74803"/>
                  <a:pt x="10726" y="48909"/>
                  <a:pt x="29817" y="29817"/>
                </a:cubicBezTo>
                <a:cubicBezTo>
                  <a:pt x="48909" y="10726"/>
                  <a:pt x="74803" y="0"/>
                  <a:pt x="101803" y="0"/>
                </a:cubicBezTo>
                <a:close/>
              </a:path>
            </a:pathLst>
          </a:custGeom>
          <a:gradFill rotWithShape="1">
            <a:gsLst>
              <a:gs pos="0">
                <a:srgbClr val="95B4E1">
                  <a:alpha val="100000"/>
                </a:srgbClr>
              </a:gs>
              <a:gs pos="100000">
                <a:srgbClr val="144DA0">
                  <a:alpha val="100000"/>
                </a:srgbClr>
              </a:gs>
            </a:gsLst>
            <a:lin ang="5400000"/>
          </a:gradFill>
        </p:spPr>
        <p:txBody>
          <a:bodyPr/>
          <a:lstStyle/>
          <a:p>
            <a:endParaRPr lang="ja-JP" altLang="en-US"/>
          </a:p>
        </p:txBody>
      </p:sp>
      <p:sp>
        <p:nvSpPr>
          <p:cNvPr id="2" name="矢印: 五方向 1">
            <a:extLst>
              <a:ext uri="{FF2B5EF4-FFF2-40B4-BE49-F238E27FC236}">
                <a16:creationId xmlns:a16="http://schemas.microsoft.com/office/drawing/2014/main" id="{3F16E88A-19B1-401D-1AAC-DB814DFBEA25}"/>
              </a:ext>
            </a:extLst>
          </p:cNvPr>
          <p:cNvSpPr>
            <a:spLocks/>
          </p:cNvSpPr>
          <p:nvPr/>
        </p:nvSpPr>
        <p:spPr>
          <a:xfrm>
            <a:off x="4061919" y="2068350"/>
            <a:ext cx="1917495" cy="2979945"/>
          </a:xfrm>
          <a:prstGeom prst="homePlate">
            <a:avLst>
              <a:gd name="adj" fmla="val 14874"/>
            </a:avLst>
          </a:prstGeom>
          <a:solidFill>
            <a:schemeClr val="accent6">
              <a:lumMod val="20000"/>
              <a:lumOff val="80000"/>
            </a:schemeClr>
          </a:solidFill>
          <a:ln w="28575" cap="flat" cmpd="sng" algn="ctr">
            <a:solidFill>
              <a:srgbClr val="FABE00"/>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US" sz="1600" kern="100">
                <a:effectLst/>
                <a:latin typeface="BIZ UDPゴシック" panose="020B0400000000000000" pitchFamily="50" charset="-128"/>
                <a:ea typeface="BIZ UDPゴシック" panose="020B0400000000000000" pitchFamily="50" charset="-128"/>
                <a:cs typeface="Times New Roman" panose="02020603050405020304" pitchFamily="18" charset="0"/>
              </a:rPr>
              <a:t> </a:t>
            </a:r>
            <a:endParaRPr lang="ja-JP" sz="1600" kern="100">
              <a:effectLst/>
              <a:latin typeface="BIZ UDPゴシック" panose="020B0400000000000000" pitchFamily="50" charset="-128"/>
              <a:ea typeface="BIZ UDPゴシック" panose="020B0400000000000000" pitchFamily="50" charset="-128"/>
              <a:cs typeface="Times New Roman" panose="02020603050405020304" pitchFamily="18" charset="0"/>
            </a:endParaRPr>
          </a:p>
        </p:txBody>
      </p:sp>
      <p:sp>
        <p:nvSpPr>
          <p:cNvPr id="3" name="テキスト ボックス 15">
            <a:extLst>
              <a:ext uri="{FF2B5EF4-FFF2-40B4-BE49-F238E27FC236}">
                <a16:creationId xmlns:a16="http://schemas.microsoft.com/office/drawing/2014/main" id="{8AE42BC1-1AB6-F7DD-E3E8-05671C8478C7}"/>
              </a:ext>
            </a:extLst>
          </p:cNvPr>
          <p:cNvSpPr txBox="1">
            <a:spLocks noChangeArrowheads="1"/>
          </p:cNvSpPr>
          <p:nvPr/>
        </p:nvSpPr>
        <p:spPr bwMode="auto">
          <a:xfrm>
            <a:off x="4026291" y="2598535"/>
            <a:ext cx="2026322" cy="2724376"/>
          </a:xfrm>
          <a:prstGeom prst="rect">
            <a:avLst/>
          </a:prstGeom>
          <a:noFill/>
          <a:ln w="9525">
            <a:noFill/>
            <a:miter lim="800000"/>
            <a:headEnd/>
            <a:tailEnd/>
          </a:ln>
        </p:spPr>
        <p:txBody>
          <a:bodyPr rot="0" vert="horz" wrap="square" lIns="91440" tIns="45720" rIns="91440" bIns="45720" anchor="t" anchorCtr="0">
            <a:noAutofit/>
          </a:bodyPr>
          <a:lstStyle/>
          <a:p>
            <a:pPr marL="127000" indent="63500" algn="l">
              <a:lnSpc>
                <a:spcPts val="1800"/>
              </a:lnSpc>
              <a:spcAft>
                <a:spcPts val="0"/>
              </a:spcAft>
            </a:pPr>
            <a:r>
              <a:rPr lang="ja-JP" sz="20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第</a:t>
            </a:r>
            <a:r>
              <a:rPr lang="ja-JP" altLang="en-US" sz="20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９</a:t>
            </a:r>
            <a:r>
              <a:rPr lang="ja-JP" sz="20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期計画</a:t>
            </a:r>
            <a:endParaRPr lang="en-US" altLang="ja-JP" sz="20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marL="127000" indent="63500" algn="l">
              <a:lnSpc>
                <a:spcPts val="1800"/>
              </a:lnSpc>
              <a:spcAft>
                <a:spcPts val="0"/>
              </a:spcAft>
            </a:pPr>
            <a:endParaRPr lang="en-US" altLang="ja-JP"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marL="127000" indent="63500" algn="l">
              <a:lnSpc>
                <a:spcPts val="1800"/>
              </a:lnSpc>
              <a:spcAft>
                <a:spcPts val="0"/>
              </a:spcAft>
            </a:pPr>
            <a:endParaRPr lang="en-US" altLang="ja-JP"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marL="127000" indent="63500" algn="l">
              <a:lnSpc>
                <a:spcPts val="1800"/>
              </a:lnSpc>
              <a:spcAft>
                <a:spcPts val="0"/>
              </a:spcAft>
            </a:pPr>
            <a:endParaRPr lang="en-US" altLang="ja-JP" kern="100" dirty="0">
              <a:latin typeface="BIZ UDゴシック" panose="020B0400000000000000" pitchFamily="49" charset="-128"/>
              <a:ea typeface="BIZ UDゴシック" panose="020B0400000000000000" pitchFamily="49" charset="-128"/>
              <a:cs typeface="Times New Roman" panose="02020603050405020304" pitchFamily="18" charset="0"/>
            </a:endParaRPr>
          </a:p>
          <a:p>
            <a:pPr marL="127000" indent="63500" algn="l">
              <a:lnSpc>
                <a:spcPts val="1800"/>
              </a:lnSpc>
              <a:spcAft>
                <a:spcPts val="0"/>
              </a:spcAft>
            </a:pPr>
            <a:endParaRPr lang="ja-JP"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marL="127000" indent="63500" algn="l">
              <a:lnSpc>
                <a:spcPts val="1500"/>
              </a:lnSpc>
              <a:spcAft>
                <a:spcPts val="0"/>
              </a:spcAft>
            </a:pPr>
            <a:r>
              <a:rPr lang="en-US" kern="100" dirty="0">
                <a:solidFill>
                  <a:srgbClr val="000000"/>
                </a:solidFill>
                <a:effectLst/>
                <a:latin typeface="BIZ UDゴシック" panose="020B0400000000000000" pitchFamily="49" charset="-128"/>
                <a:ea typeface="BIZ UDゴシック" panose="020B0400000000000000" pitchFamily="49" charset="-128"/>
                <a:cs typeface="Times New Roman" panose="02020603050405020304" pitchFamily="18" charset="0"/>
              </a:rPr>
              <a:t> </a:t>
            </a:r>
            <a:endParaRPr lang="ja-JP"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marL="127000" indent="63500" algn="l">
              <a:lnSpc>
                <a:spcPts val="1300"/>
              </a:lnSpc>
              <a:spcAft>
                <a:spcPts val="0"/>
              </a:spcAft>
            </a:pPr>
            <a:r>
              <a:rPr lang="en-US" kern="100" dirty="0">
                <a:solidFill>
                  <a:srgbClr val="000000"/>
                </a:solidFill>
                <a:effectLst/>
                <a:latin typeface="BIZ UDゴシック" panose="020B0400000000000000" pitchFamily="49" charset="-128"/>
                <a:ea typeface="BIZ UDゴシック" panose="020B0400000000000000" pitchFamily="49" charset="-128"/>
                <a:cs typeface="Times New Roman" panose="02020603050405020304" pitchFamily="18" charset="0"/>
              </a:rPr>
              <a:t>2024</a:t>
            </a:r>
            <a:r>
              <a:rPr lang="ja-JP" kern="100" dirty="0">
                <a:solidFill>
                  <a:srgbClr val="000000"/>
                </a:solidFill>
                <a:effectLst/>
                <a:latin typeface="BIZ UDゴシック" panose="020B0400000000000000" pitchFamily="49" charset="-128"/>
                <a:ea typeface="BIZ UDゴシック" panose="020B0400000000000000" pitchFamily="49" charset="-128"/>
                <a:cs typeface="Times New Roman" panose="02020603050405020304" pitchFamily="18" charset="0"/>
              </a:rPr>
              <a:t>年度～</a:t>
            </a:r>
            <a:endParaRPr lang="en-US" altLang="ja-JP" kern="100" dirty="0">
              <a:solidFill>
                <a:srgbClr val="000000"/>
              </a:solidFill>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marL="127000" indent="63500" algn="l">
              <a:lnSpc>
                <a:spcPts val="1300"/>
              </a:lnSpc>
              <a:spcAft>
                <a:spcPts val="0"/>
              </a:spcAft>
            </a:pPr>
            <a:endParaRPr lang="ja-JP"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marL="127000" indent="63500" algn="l">
              <a:lnSpc>
                <a:spcPts val="1300"/>
              </a:lnSpc>
              <a:spcAft>
                <a:spcPts val="0"/>
              </a:spcAft>
            </a:pPr>
            <a:r>
              <a:rPr lang="en-US" kern="100" dirty="0">
                <a:solidFill>
                  <a:srgbClr val="000000"/>
                </a:solidFill>
                <a:effectLst/>
                <a:latin typeface="BIZ UDゴシック" panose="020B0400000000000000" pitchFamily="49" charset="-128"/>
                <a:ea typeface="BIZ UDゴシック" panose="020B0400000000000000" pitchFamily="49" charset="-128"/>
                <a:cs typeface="Times New Roman" panose="02020603050405020304" pitchFamily="18" charset="0"/>
              </a:rPr>
              <a:t> </a:t>
            </a:r>
            <a:endParaRPr lang="ja-JP"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marL="127000" indent="63500" algn="l">
              <a:lnSpc>
                <a:spcPts val="1300"/>
              </a:lnSpc>
              <a:spcAft>
                <a:spcPts val="0"/>
              </a:spcAft>
            </a:pPr>
            <a:r>
              <a:rPr lang="en-US" kern="100" dirty="0">
                <a:solidFill>
                  <a:srgbClr val="000000"/>
                </a:solidFill>
                <a:effectLst/>
                <a:latin typeface="BIZ UDゴシック" panose="020B0400000000000000" pitchFamily="49" charset="-128"/>
                <a:ea typeface="BIZ UDゴシック" panose="020B0400000000000000" pitchFamily="49" charset="-128"/>
                <a:cs typeface="Times New Roman" panose="02020603050405020304" pitchFamily="18" charset="0"/>
              </a:rPr>
              <a:t>2026</a:t>
            </a:r>
            <a:r>
              <a:rPr lang="ja-JP" kern="100" dirty="0">
                <a:solidFill>
                  <a:srgbClr val="000000"/>
                </a:solidFill>
                <a:effectLst/>
                <a:latin typeface="BIZ UDゴシック" panose="020B0400000000000000" pitchFamily="49" charset="-128"/>
                <a:ea typeface="BIZ UDゴシック" panose="020B0400000000000000" pitchFamily="49" charset="-128"/>
                <a:cs typeface="Times New Roman" panose="02020603050405020304" pitchFamily="18" charset="0"/>
              </a:rPr>
              <a:t>年度</a:t>
            </a:r>
            <a:endParaRPr lang="ja-JP"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marL="127000" indent="63500" algn="l">
              <a:lnSpc>
                <a:spcPts val="1300"/>
              </a:lnSpc>
              <a:spcAft>
                <a:spcPts val="0"/>
              </a:spcAft>
            </a:pPr>
            <a:r>
              <a:rPr lang="en-US" kern="100" dirty="0">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 </a:t>
            </a:r>
            <a:endParaRPr lang="ja-JP"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p:txBody>
      </p:sp>
    </p:spTree>
    <p:extLst>
      <p:ext uri="{BB962C8B-B14F-4D97-AF65-F5344CB8AC3E}">
        <p14:creationId xmlns:p14="http://schemas.microsoft.com/office/powerpoint/2010/main" val="24641183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C6D2FA-6B68-B3B4-4A88-630B0C614F73}"/>
            </a:ext>
          </a:extLst>
        </p:cNvPr>
        <p:cNvGrpSpPr/>
        <p:nvPr/>
      </p:nvGrpSpPr>
      <p:grpSpPr>
        <a:xfrm>
          <a:off x="0" y="0"/>
          <a:ext cx="0" cy="0"/>
          <a:chOff x="0" y="0"/>
          <a:chExt cx="0" cy="0"/>
        </a:xfrm>
      </p:grpSpPr>
      <p:sp>
        <p:nvSpPr>
          <p:cNvPr id="26" name="サブタイトル 2">
            <a:extLst>
              <a:ext uri="{FF2B5EF4-FFF2-40B4-BE49-F238E27FC236}">
                <a16:creationId xmlns:a16="http://schemas.microsoft.com/office/drawing/2014/main" id="{99D3B9B5-53D5-F2BB-F551-4A659182F5C2}"/>
              </a:ext>
            </a:extLst>
          </p:cNvPr>
          <p:cNvSpPr txBox="1">
            <a:spLocks/>
          </p:cNvSpPr>
          <p:nvPr/>
        </p:nvSpPr>
        <p:spPr>
          <a:xfrm>
            <a:off x="375065" y="102913"/>
            <a:ext cx="11060935" cy="720000"/>
          </a:xfrm>
          <a:prstGeom prst="rect">
            <a:avLst/>
          </a:prstGeom>
          <a:ln>
            <a:noFill/>
          </a:ln>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ja-JP" altLang="en-US" sz="3600" b="1" spc="-150" dirty="0">
                <a:gradFill>
                  <a:gsLst>
                    <a:gs pos="0">
                      <a:srgbClr val="144DA0">
                        <a:shade val="30000"/>
                        <a:satMod val="115000"/>
                      </a:srgbClr>
                    </a:gs>
                    <a:gs pos="50000">
                      <a:srgbClr val="144DA0">
                        <a:shade val="67500"/>
                        <a:satMod val="115000"/>
                      </a:srgbClr>
                    </a:gs>
                    <a:gs pos="100000">
                      <a:srgbClr val="144DA0">
                        <a:shade val="100000"/>
                        <a:satMod val="115000"/>
                      </a:srgbClr>
                    </a:gs>
                  </a:gsLst>
                  <a:path path="circle">
                    <a:fillToRect l="50000" t="50000" r="50000" b="50000"/>
                  </a:path>
                </a:gradFill>
                <a:latin typeface="BIZ UDPゴシック" panose="020B0400000000000000" pitchFamily="50" charset="-128"/>
                <a:ea typeface="BIZ UDPゴシック" panose="020B0400000000000000" pitchFamily="50" charset="-128"/>
              </a:rPr>
              <a:t>吹田健やか年輪プラン</a:t>
            </a:r>
            <a:r>
              <a:rPr lang="en-US" altLang="ja-JP" sz="3600" b="1" spc="-150" dirty="0">
                <a:gradFill>
                  <a:gsLst>
                    <a:gs pos="0">
                      <a:srgbClr val="144DA0">
                        <a:shade val="30000"/>
                        <a:satMod val="115000"/>
                      </a:srgbClr>
                    </a:gs>
                    <a:gs pos="50000">
                      <a:srgbClr val="144DA0">
                        <a:shade val="67500"/>
                        <a:satMod val="115000"/>
                      </a:srgbClr>
                    </a:gs>
                    <a:gs pos="100000">
                      <a:srgbClr val="144DA0">
                        <a:shade val="100000"/>
                        <a:satMod val="115000"/>
                      </a:srgbClr>
                    </a:gs>
                  </a:gsLst>
                  <a:path path="circle">
                    <a:fillToRect l="50000" t="50000" r="50000" b="50000"/>
                  </a:path>
                </a:gradFill>
                <a:latin typeface="BIZ UDPゴシック" panose="020B0400000000000000" pitchFamily="50" charset="-128"/>
                <a:ea typeface="BIZ UDPゴシック" panose="020B0400000000000000" pitchFamily="50" charset="-128"/>
              </a:rPr>
              <a:t>(</a:t>
            </a:r>
            <a:r>
              <a:rPr lang="ja-JP" altLang="en-US" sz="3600" b="1" spc="-150" dirty="0">
                <a:gradFill>
                  <a:gsLst>
                    <a:gs pos="0">
                      <a:srgbClr val="144DA0">
                        <a:shade val="30000"/>
                        <a:satMod val="115000"/>
                      </a:srgbClr>
                    </a:gs>
                    <a:gs pos="50000">
                      <a:srgbClr val="144DA0">
                        <a:shade val="67500"/>
                        <a:satMod val="115000"/>
                      </a:srgbClr>
                    </a:gs>
                    <a:gs pos="100000">
                      <a:srgbClr val="144DA0">
                        <a:shade val="100000"/>
                        <a:satMod val="115000"/>
                      </a:srgbClr>
                    </a:gs>
                  </a:gsLst>
                  <a:path path="circle">
                    <a:fillToRect l="50000" t="50000" r="50000" b="50000"/>
                  </a:path>
                </a:gradFill>
                <a:latin typeface="BIZ UDPゴシック" panose="020B0400000000000000" pitchFamily="50" charset="-128"/>
                <a:ea typeface="BIZ UDPゴシック" panose="020B0400000000000000" pitchFamily="50" charset="-128"/>
              </a:rPr>
              <a:t>第９期計画</a:t>
            </a:r>
            <a:r>
              <a:rPr lang="en-US" altLang="ja-JP" sz="3600" b="1" spc="-150" dirty="0">
                <a:gradFill>
                  <a:gsLst>
                    <a:gs pos="0">
                      <a:srgbClr val="144DA0">
                        <a:shade val="30000"/>
                        <a:satMod val="115000"/>
                      </a:srgbClr>
                    </a:gs>
                    <a:gs pos="50000">
                      <a:srgbClr val="144DA0">
                        <a:shade val="67500"/>
                        <a:satMod val="115000"/>
                      </a:srgbClr>
                    </a:gs>
                    <a:gs pos="100000">
                      <a:srgbClr val="144DA0">
                        <a:shade val="100000"/>
                        <a:satMod val="115000"/>
                      </a:srgbClr>
                    </a:gs>
                  </a:gsLst>
                  <a:path path="circle">
                    <a:fillToRect l="50000" t="50000" r="50000" b="50000"/>
                  </a:path>
                </a:gradFill>
                <a:latin typeface="BIZ UDPゴシック" panose="020B0400000000000000" pitchFamily="50" charset="-128"/>
                <a:ea typeface="BIZ UDPゴシック" panose="020B0400000000000000" pitchFamily="50" charset="-128"/>
              </a:rPr>
              <a:t>)</a:t>
            </a:r>
            <a:r>
              <a:rPr lang="ja-JP" altLang="en-US" sz="3600" b="1" spc="-150" dirty="0">
                <a:gradFill>
                  <a:gsLst>
                    <a:gs pos="0">
                      <a:srgbClr val="144DA0">
                        <a:shade val="30000"/>
                        <a:satMod val="115000"/>
                      </a:srgbClr>
                    </a:gs>
                    <a:gs pos="50000">
                      <a:srgbClr val="144DA0">
                        <a:shade val="67500"/>
                        <a:satMod val="115000"/>
                      </a:srgbClr>
                    </a:gs>
                    <a:gs pos="100000">
                      <a:srgbClr val="144DA0">
                        <a:shade val="100000"/>
                        <a:satMod val="115000"/>
                      </a:srgbClr>
                    </a:gs>
                  </a:gsLst>
                  <a:path path="circle">
                    <a:fillToRect l="50000" t="50000" r="50000" b="50000"/>
                  </a:path>
                </a:gradFill>
                <a:latin typeface="BIZ UDPゴシック" panose="020B0400000000000000" pitchFamily="50" charset="-128"/>
                <a:ea typeface="BIZ UDPゴシック" panose="020B0400000000000000" pitchFamily="50" charset="-128"/>
              </a:rPr>
              <a:t>の概要</a:t>
            </a:r>
          </a:p>
        </p:txBody>
      </p:sp>
      <p:sp>
        <p:nvSpPr>
          <p:cNvPr id="10" name="スライド番号プレースホルダー 2">
            <a:extLst>
              <a:ext uri="{FF2B5EF4-FFF2-40B4-BE49-F238E27FC236}">
                <a16:creationId xmlns:a16="http://schemas.microsoft.com/office/drawing/2014/main" id="{6BB324B2-BD92-D447-A81A-A4CD233A47C8}"/>
              </a:ext>
            </a:extLst>
          </p:cNvPr>
          <p:cNvSpPr>
            <a:spLocks noGrp="1"/>
          </p:cNvSpPr>
          <p:nvPr>
            <p:ph type="sldNum" sz="quarter" idx="12"/>
          </p:nvPr>
        </p:nvSpPr>
        <p:spPr>
          <a:xfrm>
            <a:off x="11058318" y="6235531"/>
            <a:ext cx="756000" cy="365125"/>
          </a:xfrm>
        </p:spPr>
        <p:txBody>
          <a:bodyPr/>
          <a:lstStyle/>
          <a:p>
            <a:pPr algn="ctr"/>
            <a:fld id="{F664AAB1-4DB8-4BE3-94AB-6C36B07158C8}" type="slidenum">
              <a:rPr kumimoji="1" lang="ja-JP" altLang="en-US" sz="2400" smtClean="0">
                <a:solidFill>
                  <a:schemeClr val="tx1"/>
                </a:solidFill>
                <a:latin typeface="Arial Black" panose="020B0A04020102020204" pitchFamily="34" charset="0"/>
              </a:rPr>
              <a:pPr algn="ctr"/>
              <a:t>6</a:t>
            </a:fld>
            <a:endParaRPr kumimoji="1" lang="ja-JP" altLang="en-US" sz="2400" dirty="0">
              <a:solidFill>
                <a:schemeClr val="tx1"/>
              </a:solidFill>
              <a:latin typeface="Arial Black" panose="020B0A04020102020204" pitchFamily="34" charset="0"/>
            </a:endParaRPr>
          </a:p>
        </p:txBody>
      </p:sp>
      <p:grpSp>
        <p:nvGrpSpPr>
          <p:cNvPr id="7" name="Group 8">
            <a:extLst>
              <a:ext uri="{FF2B5EF4-FFF2-40B4-BE49-F238E27FC236}">
                <a16:creationId xmlns:a16="http://schemas.microsoft.com/office/drawing/2014/main" id="{9F656EEF-7367-8040-7713-C7B164EDB105}"/>
              </a:ext>
            </a:extLst>
          </p:cNvPr>
          <p:cNvGrpSpPr/>
          <p:nvPr/>
        </p:nvGrpSpPr>
        <p:grpSpPr>
          <a:xfrm>
            <a:off x="375064" y="810453"/>
            <a:ext cx="11236679" cy="50560"/>
            <a:chOff x="0" y="0"/>
            <a:chExt cx="4274726" cy="20069"/>
          </a:xfrm>
        </p:grpSpPr>
        <p:sp>
          <p:nvSpPr>
            <p:cNvPr id="8" name="Freeform 9">
              <a:extLst>
                <a:ext uri="{FF2B5EF4-FFF2-40B4-BE49-F238E27FC236}">
                  <a16:creationId xmlns:a16="http://schemas.microsoft.com/office/drawing/2014/main" id="{12702206-C9EE-F7CE-6F88-008CE24BBB2C}"/>
                </a:ext>
              </a:extLst>
            </p:cNvPr>
            <p:cNvSpPr/>
            <p:nvPr/>
          </p:nvSpPr>
          <p:spPr>
            <a:xfrm>
              <a:off x="0" y="0"/>
              <a:ext cx="4274726" cy="20069"/>
            </a:xfrm>
            <a:custGeom>
              <a:avLst/>
              <a:gdLst/>
              <a:ahLst/>
              <a:cxnLst/>
              <a:rect l="l" t="t" r="r" b="b"/>
              <a:pathLst>
                <a:path w="4274726" h="20069">
                  <a:moveTo>
                    <a:pt x="10035" y="0"/>
                  </a:moveTo>
                  <a:lnTo>
                    <a:pt x="4264691" y="0"/>
                  </a:lnTo>
                  <a:cubicBezTo>
                    <a:pt x="4267353" y="0"/>
                    <a:pt x="4269905" y="1057"/>
                    <a:pt x="4271787" y="2939"/>
                  </a:cubicBezTo>
                  <a:cubicBezTo>
                    <a:pt x="4273669" y="4821"/>
                    <a:pt x="4274726" y="7373"/>
                    <a:pt x="4274726" y="10035"/>
                  </a:cubicBezTo>
                  <a:lnTo>
                    <a:pt x="4274726" y="10035"/>
                  </a:lnTo>
                  <a:cubicBezTo>
                    <a:pt x="4274726" y="12696"/>
                    <a:pt x="4273669" y="15248"/>
                    <a:pt x="4271787" y="17130"/>
                  </a:cubicBezTo>
                  <a:cubicBezTo>
                    <a:pt x="4269905" y="19012"/>
                    <a:pt x="4267353" y="20069"/>
                    <a:pt x="4264691" y="20069"/>
                  </a:cubicBezTo>
                  <a:lnTo>
                    <a:pt x="10035" y="20069"/>
                  </a:lnTo>
                  <a:cubicBezTo>
                    <a:pt x="7373" y="20069"/>
                    <a:pt x="4821" y="19012"/>
                    <a:pt x="2939" y="17130"/>
                  </a:cubicBezTo>
                  <a:cubicBezTo>
                    <a:pt x="1057" y="15248"/>
                    <a:pt x="0" y="12696"/>
                    <a:pt x="0" y="10035"/>
                  </a:cubicBezTo>
                  <a:lnTo>
                    <a:pt x="0" y="10035"/>
                  </a:lnTo>
                  <a:cubicBezTo>
                    <a:pt x="0" y="7373"/>
                    <a:pt x="1057" y="4821"/>
                    <a:pt x="2939" y="2939"/>
                  </a:cubicBezTo>
                  <a:cubicBezTo>
                    <a:pt x="4821" y="1057"/>
                    <a:pt x="7373" y="0"/>
                    <a:pt x="10035" y="0"/>
                  </a:cubicBezTo>
                  <a:close/>
                </a:path>
              </a:pathLst>
            </a:custGeom>
            <a:solidFill>
              <a:srgbClr val="144DA0"/>
            </a:solidFill>
          </p:spPr>
          <p:txBody>
            <a:bodyPr/>
            <a:lstStyle/>
            <a:p>
              <a:endParaRPr lang="ja-JP" altLang="en-US"/>
            </a:p>
          </p:txBody>
        </p:sp>
        <p:sp>
          <p:nvSpPr>
            <p:cNvPr id="11" name="TextBox 10">
              <a:extLst>
                <a:ext uri="{FF2B5EF4-FFF2-40B4-BE49-F238E27FC236}">
                  <a16:creationId xmlns:a16="http://schemas.microsoft.com/office/drawing/2014/main" id="{18A577D4-7B34-3536-CFF1-68D30769F562}"/>
                </a:ext>
              </a:extLst>
            </p:cNvPr>
            <p:cNvSpPr txBox="1"/>
            <p:nvPr/>
          </p:nvSpPr>
          <p:spPr>
            <a:xfrm>
              <a:off x="0" y="-28575"/>
              <a:ext cx="4274726" cy="48644"/>
            </a:xfrm>
            <a:prstGeom prst="rect">
              <a:avLst/>
            </a:prstGeom>
          </p:spPr>
          <p:txBody>
            <a:bodyPr lIns="50800" tIns="50800" rIns="50800" bIns="50800" rtlCol="0" anchor="ctr"/>
            <a:lstStyle/>
            <a:p>
              <a:pPr algn="ctr">
                <a:lnSpc>
                  <a:spcPts val="2239"/>
                </a:lnSpc>
              </a:pPr>
              <a:endParaRPr/>
            </a:p>
          </p:txBody>
        </p:sp>
      </p:grpSp>
      <p:grpSp>
        <p:nvGrpSpPr>
          <p:cNvPr id="12" name="Group 15">
            <a:extLst>
              <a:ext uri="{FF2B5EF4-FFF2-40B4-BE49-F238E27FC236}">
                <a16:creationId xmlns:a16="http://schemas.microsoft.com/office/drawing/2014/main" id="{F68C63F1-63F0-DBA4-EDD5-0DE1FC39D103}"/>
              </a:ext>
            </a:extLst>
          </p:cNvPr>
          <p:cNvGrpSpPr/>
          <p:nvPr/>
        </p:nvGrpSpPr>
        <p:grpSpPr>
          <a:xfrm>
            <a:off x="375065" y="6432608"/>
            <a:ext cx="10769156" cy="50560"/>
            <a:chOff x="0" y="0"/>
            <a:chExt cx="4274726" cy="20069"/>
          </a:xfrm>
        </p:grpSpPr>
        <p:sp>
          <p:nvSpPr>
            <p:cNvPr id="13" name="Freeform 16">
              <a:extLst>
                <a:ext uri="{FF2B5EF4-FFF2-40B4-BE49-F238E27FC236}">
                  <a16:creationId xmlns:a16="http://schemas.microsoft.com/office/drawing/2014/main" id="{3AE82655-BC28-B7AD-5D48-00D650FCAEB9}"/>
                </a:ext>
              </a:extLst>
            </p:cNvPr>
            <p:cNvSpPr/>
            <p:nvPr/>
          </p:nvSpPr>
          <p:spPr>
            <a:xfrm>
              <a:off x="0" y="0"/>
              <a:ext cx="4274726" cy="20069"/>
            </a:xfrm>
            <a:custGeom>
              <a:avLst/>
              <a:gdLst/>
              <a:ahLst/>
              <a:cxnLst/>
              <a:rect l="l" t="t" r="r" b="b"/>
              <a:pathLst>
                <a:path w="4274726" h="20069">
                  <a:moveTo>
                    <a:pt x="10035" y="0"/>
                  </a:moveTo>
                  <a:lnTo>
                    <a:pt x="4264691" y="0"/>
                  </a:lnTo>
                  <a:cubicBezTo>
                    <a:pt x="4267353" y="0"/>
                    <a:pt x="4269905" y="1057"/>
                    <a:pt x="4271787" y="2939"/>
                  </a:cubicBezTo>
                  <a:cubicBezTo>
                    <a:pt x="4273669" y="4821"/>
                    <a:pt x="4274726" y="7373"/>
                    <a:pt x="4274726" y="10035"/>
                  </a:cubicBezTo>
                  <a:lnTo>
                    <a:pt x="4274726" y="10035"/>
                  </a:lnTo>
                  <a:cubicBezTo>
                    <a:pt x="4274726" y="12696"/>
                    <a:pt x="4273669" y="15248"/>
                    <a:pt x="4271787" y="17130"/>
                  </a:cubicBezTo>
                  <a:cubicBezTo>
                    <a:pt x="4269905" y="19012"/>
                    <a:pt x="4267353" y="20069"/>
                    <a:pt x="4264691" y="20069"/>
                  </a:cubicBezTo>
                  <a:lnTo>
                    <a:pt x="10035" y="20069"/>
                  </a:lnTo>
                  <a:cubicBezTo>
                    <a:pt x="7373" y="20069"/>
                    <a:pt x="4821" y="19012"/>
                    <a:pt x="2939" y="17130"/>
                  </a:cubicBezTo>
                  <a:cubicBezTo>
                    <a:pt x="1057" y="15248"/>
                    <a:pt x="0" y="12696"/>
                    <a:pt x="0" y="10035"/>
                  </a:cubicBezTo>
                  <a:lnTo>
                    <a:pt x="0" y="10035"/>
                  </a:lnTo>
                  <a:cubicBezTo>
                    <a:pt x="0" y="7373"/>
                    <a:pt x="1057" y="4821"/>
                    <a:pt x="2939" y="2939"/>
                  </a:cubicBezTo>
                  <a:cubicBezTo>
                    <a:pt x="4821" y="1057"/>
                    <a:pt x="7373" y="0"/>
                    <a:pt x="10035" y="0"/>
                  </a:cubicBezTo>
                  <a:close/>
                </a:path>
              </a:pathLst>
            </a:custGeom>
            <a:solidFill>
              <a:srgbClr val="03214E"/>
            </a:solidFill>
          </p:spPr>
          <p:txBody>
            <a:bodyPr/>
            <a:lstStyle/>
            <a:p>
              <a:endParaRPr lang="ja-JP" altLang="en-US"/>
            </a:p>
          </p:txBody>
        </p:sp>
        <p:sp>
          <p:nvSpPr>
            <p:cNvPr id="14" name="TextBox 17">
              <a:extLst>
                <a:ext uri="{FF2B5EF4-FFF2-40B4-BE49-F238E27FC236}">
                  <a16:creationId xmlns:a16="http://schemas.microsoft.com/office/drawing/2014/main" id="{600B013A-0683-F678-9C3D-0E4D8123CE8E}"/>
                </a:ext>
              </a:extLst>
            </p:cNvPr>
            <p:cNvSpPr txBox="1"/>
            <p:nvPr/>
          </p:nvSpPr>
          <p:spPr>
            <a:xfrm>
              <a:off x="0" y="-28575"/>
              <a:ext cx="4274726" cy="48644"/>
            </a:xfrm>
            <a:prstGeom prst="rect">
              <a:avLst/>
            </a:prstGeom>
          </p:spPr>
          <p:txBody>
            <a:bodyPr lIns="50800" tIns="50800" rIns="50800" bIns="50800" rtlCol="0" anchor="ctr"/>
            <a:lstStyle/>
            <a:p>
              <a:pPr algn="ctr">
                <a:lnSpc>
                  <a:spcPts val="2239"/>
                </a:lnSpc>
              </a:pPr>
              <a:endParaRPr/>
            </a:p>
          </p:txBody>
        </p:sp>
      </p:grpSp>
      <p:grpSp>
        <p:nvGrpSpPr>
          <p:cNvPr id="9" name="Group 2">
            <a:extLst>
              <a:ext uri="{FF2B5EF4-FFF2-40B4-BE49-F238E27FC236}">
                <a16:creationId xmlns:a16="http://schemas.microsoft.com/office/drawing/2014/main" id="{A4EB1166-7341-241A-4BDC-F2C74DD91FDC}"/>
              </a:ext>
            </a:extLst>
          </p:cNvPr>
          <p:cNvGrpSpPr/>
          <p:nvPr/>
        </p:nvGrpSpPr>
        <p:grpSpPr>
          <a:xfrm>
            <a:off x="11947826" y="-189000"/>
            <a:ext cx="612000" cy="7236000"/>
            <a:chOff x="0" y="0"/>
            <a:chExt cx="203606" cy="2804648"/>
          </a:xfrm>
        </p:grpSpPr>
        <p:sp>
          <p:nvSpPr>
            <p:cNvPr id="18" name="Freeform 3">
              <a:extLst>
                <a:ext uri="{FF2B5EF4-FFF2-40B4-BE49-F238E27FC236}">
                  <a16:creationId xmlns:a16="http://schemas.microsoft.com/office/drawing/2014/main" id="{2D5D9B99-B938-5F05-0EE0-831E49B51CFF}"/>
                </a:ext>
              </a:extLst>
            </p:cNvPr>
            <p:cNvSpPr/>
            <p:nvPr/>
          </p:nvSpPr>
          <p:spPr>
            <a:xfrm>
              <a:off x="0" y="0"/>
              <a:ext cx="203606" cy="2804648"/>
            </a:xfrm>
            <a:custGeom>
              <a:avLst/>
              <a:gdLst/>
              <a:ahLst/>
              <a:cxnLst/>
              <a:rect l="l" t="t" r="r" b="b"/>
              <a:pathLst>
                <a:path w="203606" h="2804648">
                  <a:moveTo>
                    <a:pt x="101803" y="0"/>
                  </a:moveTo>
                  <a:lnTo>
                    <a:pt x="101803" y="0"/>
                  </a:lnTo>
                  <a:cubicBezTo>
                    <a:pt x="158028" y="0"/>
                    <a:pt x="203606" y="45579"/>
                    <a:pt x="203606" y="101803"/>
                  </a:cubicBezTo>
                  <a:lnTo>
                    <a:pt x="203606" y="2702845"/>
                  </a:lnTo>
                  <a:cubicBezTo>
                    <a:pt x="203606" y="2729844"/>
                    <a:pt x="192881" y="2755738"/>
                    <a:pt x="173789" y="2774830"/>
                  </a:cubicBezTo>
                  <a:cubicBezTo>
                    <a:pt x="154697" y="2793922"/>
                    <a:pt x="128803" y="2804648"/>
                    <a:pt x="101803" y="2804648"/>
                  </a:cubicBezTo>
                  <a:lnTo>
                    <a:pt x="101803" y="2804648"/>
                  </a:lnTo>
                  <a:cubicBezTo>
                    <a:pt x="74803" y="2804648"/>
                    <a:pt x="48909" y="2793922"/>
                    <a:pt x="29817" y="2774830"/>
                  </a:cubicBezTo>
                  <a:cubicBezTo>
                    <a:pt x="10726" y="2755738"/>
                    <a:pt x="0" y="2729844"/>
                    <a:pt x="0" y="2702845"/>
                  </a:cubicBezTo>
                  <a:lnTo>
                    <a:pt x="0" y="101803"/>
                  </a:lnTo>
                  <a:cubicBezTo>
                    <a:pt x="0" y="74803"/>
                    <a:pt x="10726" y="48909"/>
                    <a:pt x="29817" y="29817"/>
                  </a:cubicBezTo>
                  <a:cubicBezTo>
                    <a:pt x="48909" y="10726"/>
                    <a:pt x="74803" y="0"/>
                    <a:pt x="101803" y="0"/>
                  </a:cubicBezTo>
                  <a:close/>
                </a:path>
              </a:pathLst>
            </a:custGeom>
            <a:gradFill rotWithShape="1">
              <a:gsLst>
                <a:gs pos="0">
                  <a:srgbClr val="95B4E1">
                    <a:alpha val="100000"/>
                  </a:srgbClr>
                </a:gs>
                <a:gs pos="100000">
                  <a:srgbClr val="144DA0">
                    <a:alpha val="100000"/>
                  </a:srgbClr>
                </a:gs>
              </a:gsLst>
              <a:lin ang="5400000"/>
            </a:gradFill>
          </p:spPr>
          <p:txBody>
            <a:bodyPr/>
            <a:lstStyle/>
            <a:p>
              <a:endParaRPr lang="ja-JP" altLang="en-US"/>
            </a:p>
          </p:txBody>
        </p:sp>
        <p:sp>
          <p:nvSpPr>
            <p:cNvPr id="19" name="TextBox 4">
              <a:extLst>
                <a:ext uri="{FF2B5EF4-FFF2-40B4-BE49-F238E27FC236}">
                  <a16:creationId xmlns:a16="http://schemas.microsoft.com/office/drawing/2014/main" id="{6A2F24E9-E95D-320A-0131-47A23E390971}"/>
                </a:ext>
              </a:extLst>
            </p:cNvPr>
            <p:cNvSpPr txBox="1"/>
            <p:nvPr/>
          </p:nvSpPr>
          <p:spPr>
            <a:xfrm>
              <a:off x="0" y="-28575"/>
              <a:ext cx="203606" cy="2833223"/>
            </a:xfrm>
            <a:prstGeom prst="rect">
              <a:avLst/>
            </a:prstGeom>
          </p:spPr>
          <p:txBody>
            <a:bodyPr lIns="50800" tIns="50800" rIns="50800" bIns="50800" rtlCol="0" anchor="ctr"/>
            <a:lstStyle/>
            <a:p>
              <a:pPr algn="ctr">
                <a:lnSpc>
                  <a:spcPts val="2239"/>
                </a:lnSpc>
              </a:pPr>
              <a:endParaRPr/>
            </a:p>
          </p:txBody>
        </p:sp>
      </p:grpSp>
      <p:sp>
        <p:nvSpPr>
          <p:cNvPr id="35" name="TextBox 19">
            <a:extLst>
              <a:ext uri="{FF2B5EF4-FFF2-40B4-BE49-F238E27FC236}">
                <a16:creationId xmlns:a16="http://schemas.microsoft.com/office/drawing/2014/main" id="{502FFBF0-80CC-4B4D-4584-D06B2B37301E}"/>
              </a:ext>
            </a:extLst>
          </p:cNvPr>
          <p:cNvSpPr txBox="1"/>
          <p:nvPr/>
        </p:nvSpPr>
        <p:spPr>
          <a:xfrm>
            <a:off x="511826" y="1230156"/>
            <a:ext cx="2588987" cy="516777"/>
          </a:xfrm>
          <a:prstGeom prst="rect">
            <a:avLst/>
          </a:prstGeom>
        </p:spPr>
        <p:txBody>
          <a:bodyPr lIns="50800" tIns="50800" rIns="50800" bIns="50800" rtlCol="0" anchor="ctr"/>
          <a:lstStyle/>
          <a:p>
            <a:pPr algn="ctr">
              <a:lnSpc>
                <a:spcPts val="2239"/>
              </a:lnSpc>
            </a:pPr>
            <a:endParaRPr/>
          </a:p>
        </p:txBody>
      </p:sp>
      <p:sp>
        <p:nvSpPr>
          <p:cNvPr id="3" name="Freeform 3">
            <a:extLst>
              <a:ext uri="{FF2B5EF4-FFF2-40B4-BE49-F238E27FC236}">
                <a16:creationId xmlns:a16="http://schemas.microsoft.com/office/drawing/2014/main" id="{DD39546E-3214-A874-66F5-FD796B9130E7}"/>
              </a:ext>
            </a:extLst>
          </p:cNvPr>
          <p:cNvSpPr/>
          <p:nvPr/>
        </p:nvSpPr>
        <p:spPr>
          <a:xfrm>
            <a:off x="-420300" y="-189000"/>
            <a:ext cx="612000" cy="7236000"/>
          </a:xfrm>
          <a:custGeom>
            <a:avLst/>
            <a:gdLst/>
            <a:ahLst/>
            <a:cxnLst/>
            <a:rect l="l" t="t" r="r" b="b"/>
            <a:pathLst>
              <a:path w="203606" h="2804648">
                <a:moveTo>
                  <a:pt x="101803" y="0"/>
                </a:moveTo>
                <a:lnTo>
                  <a:pt x="101803" y="0"/>
                </a:lnTo>
                <a:cubicBezTo>
                  <a:pt x="158028" y="0"/>
                  <a:pt x="203606" y="45579"/>
                  <a:pt x="203606" y="101803"/>
                </a:cubicBezTo>
                <a:lnTo>
                  <a:pt x="203606" y="2702845"/>
                </a:lnTo>
                <a:cubicBezTo>
                  <a:pt x="203606" y="2729844"/>
                  <a:pt x="192881" y="2755738"/>
                  <a:pt x="173789" y="2774830"/>
                </a:cubicBezTo>
                <a:cubicBezTo>
                  <a:pt x="154697" y="2793922"/>
                  <a:pt x="128803" y="2804648"/>
                  <a:pt x="101803" y="2804648"/>
                </a:cubicBezTo>
                <a:lnTo>
                  <a:pt x="101803" y="2804648"/>
                </a:lnTo>
                <a:cubicBezTo>
                  <a:pt x="74803" y="2804648"/>
                  <a:pt x="48909" y="2793922"/>
                  <a:pt x="29817" y="2774830"/>
                </a:cubicBezTo>
                <a:cubicBezTo>
                  <a:pt x="10726" y="2755738"/>
                  <a:pt x="0" y="2729844"/>
                  <a:pt x="0" y="2702845"/>
                </a:cubicBezTo>
                <a:lnTo>
                  <a:pt x="0" y="101803"/>
                </a:lnTo>
                <a:cubicBezTo>
                  <a:pt x="0" y="74803"/>
                  <a:pt x="10726" y="48909"/>
                  <a:pt x="29817" y="29817"/>
                </a:cubicBezTo>
                <a:cubicBezTo>
                  <a:pt x="48909" y="10726"/>
                  <a:pt x="74803" y="0"/>
                  <a:pt x="101803" y="0"/>
                </a:cubicBezTo>
                <a:close/>
              </a:path>
            </a:pathLst>
          </a:custGeom>
          <a:gradFill rotWithShape="1">
            <a:gsLst>
              <a:gs pos="0">
                <a:srgbClr val="95B4E1">
                  <a:alpha val="100000"/>
                </a:srgbClr>
              </a:gs>
              <a:gs pos="100000">
                <a:srgbClr val="144DA0">
                  <a:alpha val="100000"/>
                </a:srgbClr>
              </a:gs>
            </a:gsLst>
            <a:lin ang="5400000"/>
          </a:gradFill>
        </p:spPr>
        <p:txBody>
          <a:bodyPr/>
          <a:lstStyle/>
          <a:p>
            <a:endParaRPr lang="ja-JP" altLang="en-US"/>
          </a:p>
        </p:txBody>
      </p:sp>
      <p:grpSp>
        <p:nvGrpSpPr>
          <p:cNvPr id="21" name="グループ化 20">
            <a:extLst>
              <a:ext uri="{FF2B5EF4-FFF2-40B4-BE49-F238E27FC236}">
                <a16:creationId xmlns:a16="http://schemas.microsoft.com/office/drawing/2014/main" id="{8E66FBD6-892C-D8B0-7723-7D26C8A360AC}"/>
              </a:ext>
            </a:extLst>
          </p:cNvPr>
          <p:cNvGrpSpPr/>
          <p:nvPr/>
        </p:nvGrpSpPr>
        <p:grpSpPr>
          <a:xfrm>
            <a:off x="5960591" y="4778122"/>
            <a:ext cx="3043817" cy="1338855"/>
            <a:chOff x="1304929" y="1832254"/>
            <a:chExt cx="3043817" cy="1338855"/>
          </a:xfrm>
        </p:grpSpPr>
        <p:sp>
          <p:nvSpPr>
            <p:cNvPr id="16" name="テキスト ボックス 15">
              <a:extLst>
                <a:ext uri="{FF2B5EF4-FFF2-40B4-BE49-F238E27FC236}">
                  <a16:creationId xmlns:a16="http://schemas.microsoft.com/office/drawing/2014/main" id="{04BD45C7-227D-4CC8-029A-47510ADF69C2}"/>
                </a:ext>
              </a:extLst>
            </p:cNvPr>
            <p:cNvSpPr txBox="1"/>
            <p:nvPr/>
          </p:nvSpPr>
          <p:spPr>
            <a:xfrm>
              <a:off x="1424525" y="2264265"/>
              <a:ext cx="2707793" cy="830997"/>
            </a:xfrm>
            <a:prstGeom prst="rect">
              <a:avLst/>
            </a:prstGeom>
            <a:noFill/>
          </p:spPr>
          <p:txBody>
            <a:bodyPr wrap="none" rtlCol="0">
              <a:spAutoFit/>
            </a:bodyPr>
            <a:lstStyle/>
            <a:p>
              <a:pPr marL="285750" indent="-285750">
                <a:buFont typeface="Wingdings" panose="05000000000000000000" pitchFamily="2" charset="2"/>
                <a:buChar char="u"/>
              </a:pPr>
              <a:r>
                <a:rPr lang="ja-JP" altLang="en-US" sz="1600" dirty="0"/>
                <a:t>高齢者等実態調査</a:t>
              </a:r>
              <a:endParaRPr lang="en-US" altLang="ja-JP" sz="1600" dirty="0"/>
            </a:p>
            <a:p>
              <a:pPr marL="285750" indent="-285750">
                <a:buFont typeface="Wingdings" panose="05000000000000000000" pitchFamily="2" charset="2"/>
                <a:buChar char="u"/>
              </a:pPr>
              <a:r>
                <a:rPr lang="ja-JP" altLang="en-US" sz="1600" dirty="0"/>
                <a:t>パブリックコメント</a:t>
              </a:r>
              <a:endParaRPr lang="en-US" altLang="ja-JP" sz="1600" dirty="0"/>
            </a:p>
            <a:p>
              <a:pPr marL="285750" indent="-285750">
                <a:buFont typeface="Wingdings" panose="05000000000000000000" pitchFamily="2" charset="2"/>
                <a:buChar char="u"/>
              </a:pPr>
              <a:r>
                <a:rPr lang="ja-JP" altLang="en-US" sz="1600" dirty="0"/>
                <a:t>関係団体等ヒアリング　等</a:t>
              </a:r>
              <a:endParaRPr lang="en-US" altLang="ja-JP" sz="1600" dirty="0"/>
            </a:p>
          </p:txBody>
        </p:sp>
        <p:grpSp>
          <p:nvGrpSpPr>
            <p:cNvPr id="20" name="グループ化 19">
              <a:extLst>
                <a:ext uri="{FF2B5EF4-FFF2-40B4-BE49-F238E27FC236}">
                  <a16:creationId xmlns:a16="http://schemas.microsoft.com/office/drawing/2014/main" id="{15F23B70-7C04-39A2-7D7E-5209D110CB51}"/>
                </a:ext>
              </a:extLst>
            </p:cNvPr>
            <p:cNvGrpSpPr/>
            <p:nvPr/>
          </p:nvGrpSpPr>
          <p:grpSpPr>
            <a:xfrm>
              <a:off x="1304929" y="1832254"/>
              <a:ext cx="3043817" cy="1338855"/>
              <a:chOff x="1309107" y="1808752"/>
              <a:chExt cx="3043817" cy="1338855"/>
            </a:xfrm>
          </p:grpSpPr>
          <p:sp>
            <p:nvSpPr>
              <p:cNvPr id="17" name="四角形: 角を丸くする 16">
                <a:extLst>
                  <a:ext uri="{FF2B5EF4-FFF2-40B4-BE49-F238E27FC236}">
                    <a16:creationId xmlns:a16="http://schemas.microsoft.com/office/drawing/2014/main" id="{0FDD1272-33EE-C55A-60FC-D79C4CF70883}"/>
                  </a:ext>
                </a:extLst>
              </p:cNvPr>
              <p:cNvSpPr/>
              <p:nvPr/>
            </p:nvSpPr>
            <p:spPr>
              <a:xfrm>
                <a:off x="1309107" y="2066165"/>
                <a:ext cx="3043817" cy="1081442"/>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00"/>
              </a:p>
            </p:txBody>
          </p:sp>
          <p:sp>
            <p:nvSpPr>
              <p:cNvPr id="2" name="テキスト ボックス 1">
                <a:extLst>
                  <a:ext uri="{FF2B5EF4-FFF2-40B4-BE49-F238E27FC236}">
                    <a16:creationId xmlns:a16="http://schemas.microsoft.com/office/drawing/2014/main" id="{03FB177E-C68E-0A7B-9BE9-0DEF2076BB90}"/>
                  </a:ext>
                </a:extLst>
              </p:cNvPr>
              <p:cNvSpPr txBox="1"/>
              <p:nvPr/>
            </p:nvSpPr>
            <p:spPr>
              <a:xfrm>
                <a:off x="1428703" y="1808752"/>
                <a:ext cx="800219" cy="338554"/>
              </a:xfrm>
              <a:prstGeom prst="rect">
                <a:avLst/>
              </a:prstGeom>
              <a:solidFill>
                <a:srgbClr val="8AFD7B"/>
              </a:solidFill>
            </p:spPr>
            <p:style>
              <a:lnRef idx="2">
                <a:schemeClr val="dk1"/>
              </a:lnRef>
              <a:fillRef idx="1">
                <a:schemeClr val="lt1"/>
              </a:fillRef>
              <a:effectRef idx="0">
                <a:schemeClr val="dk1"/>
              </a:effectRef>
              <a:fontRef idx="minor">
                <a:schemeClr val="dk1"/>
              </a:fontRef>
            </p:style>
            <p:txBody>
              <a:bodyPr wrap="none" rtlCol="0">
                <a:spAutoFit/>
              </a:bodyPr>
              <a:lstStyle/>
              <a:p>
                <a:r>
                  <a:rPr kumimoji="1" lang="ja-JP" altLang="en-US" sz="1600" dirty="0">
                    <a:latin typeface="BIZ UDPゴシック" panose="020B0400000000000000" pitchFamily="50" charset="-128"/>
                    <a:ea typeface="BIZ UDPゴシック" panose="020B0400000000000000" pitchFamily="50" charset="-128"/>
                  </a:rPr>
                  <a:t>市民等</a:t>
                </a:r>
              </a:p>
            </p:txBody>
          </p:sp>
        </p:grpSp>
      </p:grpSp>
      <p:grpSp>
        <p:nvGrpSpPr>
          <p:cNvPr id="22" name="グループ化 21">
            <a:extLst>
              <a:ext uri="{FF2B5EF4-FFF2-40B4-BE49-F238E27FC236}">
                <a16:creationId xmlns:a16="http://schemas.microsoft.com/office/drawing/2014/main" id="{36469739-9C91-5CE9-EAD6-67A7D2C62F19}"/>
              </a:ext>
            </a:extLst>
          </p:cNvPr>
          <p:cNvGrpSpPr/>
          <p:nvPr/>
        </p:nvGrpSpPr>
        <p:grpSpPr>
          <a:xfrm>
            <a:off x="3227573" y="5290884"/>
            <a:ext cx="2163499" cy="806937"/>
            <a:chOff x="1304929" y="1755618"/>
            <a:chExt cx="2163499" cy="806937"/>
          </a:xfrm>
        </p:grpSpPr>
        <p:sp>
          <p:nvSpPr>
            <p:cNvPr id="23" name="テキスト ボックス 22">
              <a:extLst>
                <a:ext uri="{FF2B5EF4-FFF2-40B4-BE49-F238E27FC236}">
                  <a16:creationId xmlns:a16="http://schemas.microsoft.com/office/drawing/2014/main" id="{93CB95CB-D695-A184-981F-108A6AC9FB16}"/>
                </a:ext>
              </a:extLst>
            </p:cNvPr>
            <p:cNvSpPr txBox="1"/>
            <p:nvPr/>
          </p:nvSpPr>
          <p:spPr>
            <a:xfrm>
              <a:off x="1420347" y="2159086"/>
              <a:ext cx="1861407" cy="338554"/>
            </a:xfrm>
            <a:prstGeom prst="rect">
              <a:avLst/>
            </a:prstGeom>
            <a:noFill/>
          </p:spPr>
          <p:txBody>
            <a:bodyPr wrap="none" rtlCol="0">
              <a:spAutoFit/>
            </a:bodyPr>
            <a:lstStyle/>
            <a:p>
              <a:pPr marL="285750" indent="-285750">
                <a:buFont typeface="Wingdings" panose="05000000000000000000" pitchFamily="2" charset="2"/>
                <a:buChar char="u"/>
              </a:pPr>
              <a:r>
                <a:rPr lang="ja-JP" altLang="en-US" sz="1600" dirty="0"/>
                <a:t>大阪府等と調整</a:t>
              </a:r>
              <a:endParaRPr lang="en-US" altLang="ja-JP" sz="1600" dirty="0"/>
            </a:p>
          </p:txBody>
        </p:sp>
        <p:grpSp>
          <p:nvGrpSpPr>
            <p:cNvPr id="24" name="グループ化 23">
              <a:extLst>
                <a:ext uri="{FF2B5EF4-FFF2-40B4-BE49-F238E27FC236}">
                  <a16:creationId xmlns:a16="http://schemas.microsoft.com/office/drawing/2014/main" id="{B8698F4C-E406-AB8E-86F4-13057C23D674}"/>
                </a:ext>
              </a:extLst>
            </p:cNvPr>
            <p:cNvGrpSpPr/>
            <p:nvPr/>
          </p:nvGrpSpPr>
          <p:grpSpPr>
            <a:xfrm>
              <a:off x="1304929" y="1755618"/>
              <a:ext cx="2163499" cy="806937"/>
              <a:chOff x="1309107" y="1732116"/>
              <a:chExt cx="2163499" cy="806937"/>
            </a:xfrm>
          </p:grpSpPr>
          <p:sp>
            <p:nvSpPr>
              <p:cNvPr id="25" name="四角形: 角を丸くする 24">
                <a:extLst>
                  <a:ext uri="{FF2B5EF4-FFF2-40B4-BE49-F238E27FC236}">
                    <a16:creationId xmlns:a16="http://schemas.microsoft.com/office/drawing/2014/main" id="{552B6E92-1A79-717D-A952-DCE8313012C4}"/>
                  </a:ext>
                </a:extLst>
              </p:cNvPr>
              <p:cNvSpPr/>
              <p:nvPr/>
            </p:nvSpPr>
            <p:spPr>
              <a:xfrm>
                <a:off x="1309107" y="1952224"/>
                <a:ext cx="2163499" cy="586829"/>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00"/>
              </a:p>
            </p:txBody>
          </p:sp>
          <p:sp>
            <p:nvSpPr>
              <p:cNvPr id="27" name="テキスト ボックス 26">
                <a:extLst>
                  <a:ext uri="{FF2B5EF4-FFF2-40B4-BE49-F238E27FC236}">
                    <a16:creationId xmlns:a16="http://schemas.microsoft.com/office/drawing/2014/main" id="{F4519924-49A6-F36E-6D9E-5FD1DA821BEB}"/>
                  </a:ext>
                </a:extLst>
              </p:cNvPr>
              <p:cNvSpPr txBox="1"/>
              <p:nvPr/>
            </p:nvSpPr>
            <p:spPr>
              <a:xfrm>
                <a:off x="1424525" y="1732116"/>
                <a:ext cx="1005403" cy="338554"/>
              </a:xfrm>
              <a:prstGeom prst="rect">
                <a:avLst/>
              </a:prstGeom>
              <a:solidFill>
                <a:srgbClr val="8AFD7B"/>
              </a:solidFill>
            </p:spPr>
            <p:style>
              <a:lnRef idx="2">
                <a:schemeClr val="dk1"/>
              </a:lnRef>
              <a:fillRef idx="1">
                <a:schemeClr val="lt1"/>
              </a:fillRef>
              <a:effectRef idx="0">
                <a:schemeClr val="dk1"/>
              </a:effectRef>
              <a:fontRef idx="minor">
                <a:schemeClr val="dk1"/>
              </a:fontRef>
            </p:style>
            <p:txBody>
              <a:bodyPr wrap="none" rtlCol="0">
                <a:spAutoFit/>
              </a:bodyPr>
              <a:lstStyle/>
              <a:p>
                <a:r>
                  <a:rPr lang="ja-JP" altLang="en-US" sz="1600" dirty="0">
                    <a:latin typeface="BIZ UDPゴシック" panose="020B0400000000000000" pitchFamily="50" charset="-128"/>
                    <a:ea typeface="BIZ UDPゴシック" panose="020B0400000000000000" pitchFamily="50" charset="-128"/>
                  </a:rPr>
                  <a:t>関係機関</a:t>
                </a:r>
                <a:endParaRPr kumimoji="1" lang="ja-JP" altLang="en-US" sz="1600" dirty="0">
                  <a:latin typeface="BIZ UDPゴシック" panose="020B0400000000000000" pitchFamily="50" charset="-128"/>
                  <a:ea typeface="BIZ UDPゴシック" panose="020B0400000000000000" pitchFamily="50" charset="-128"/>
                </a:endParaRPr>
              </a:p>
            </p:txBody>
          </p:sp>
        </p:grpSp>
      </p:grpSp>
      <p:grpSp>
        <p:nvGrpSpPr>
          <p:cNvPr id="120" name="グループ化 119">
            <a:extLst>
              <a:ext uri="{FF2B5EF4-FFF2-40B4-BE49-F238E27FC236}">
                <a16:creationId xmlns:a16="http://schemas.microsoft.com/office/drawing/2014/main" id="{6CFA01D3-7DD8-9D2E-64CC-266FF06ED49F}"/>
              </a:ext>
            </a:extLst>
          </p:cNvPr>
          <p:cNvGrpSpPr/>
          <p:nvPr/>
        </p:nvGrpSpPr>
        <p:grpSpPr>
          <a:xfrm>
            <a:off x="602460" y="1424290"/>
            <a:ext cx="5296058" cy="3177556"/>
            <a:chOff x="233460" y="1226302"/>
            <a:chExt cx="5296058" cy="3177556"/>
          </a:xfrm>
        </p:grpSpPr>
        <p:grpSp>
          <p:nvGrpSpPr>
            <p:cNvPr id="28" name="グループ化 27">
              <a:extLst>
                <a:ext uri="{FF2B5EF4-FFF2-40B4-BE49-F238E27FC236}">
                  <a16:creationId xmlns:a16="http://schemas.microsoft.com/office/drawing/2014/main" id="{6258A89B-129C-B8A3-EE0F-9FF3B0750B76}"/>
                </a:ext>
              </a:extLst>
            </p:cNvPr>
            <p:cNvGrpSpPr/>
            <p:nvPr/>
          </p:nvGrpSpPr>
          <p:grpSpPr>
            <a:xfrm>
              <a:off x="233460" y="1226302"/>
              <a:ext cx="5296058" cy="3177556"/>
              <a:chOff x="1247150" y="1299318"/>
              <a:chExt cx="2160974" cy="3456690"/>
            </a:xfrm>
          </p:grpSpPr>
          <p:sp>
            <p:nvSpPr>
              <p:cNvPr id="29" name="テキスト ボックス 28">
                <a:extLst>
                  <a:ext uri="{FF2B5EF4-FFF2-40B4-BE49-F238E27FC236}">
                    <a16:creationId xmlns:a16="http://schemas.microsoft.com/office/drawing/2014/main" id="{9695FEE7-C457-75B4-147D-D159EEB9D8CA}"/>
                  </a:ext>
                </a:extLst>
              </p:cNvPr>
              <p:cNvSpPr txBox="1"/>
              <p:nvPr/>
            </p:nvSpPr>
            <p:spPr>
              <a:xfrm>
                <a:off x="1420347" y="2224001"/>
                <a:ext cx="191442" cy="368294"/>
              </a:xfrm>
              <a:prstGeom prst="rect">
                <a:avLst/>
              </a:prstGeom>
              <a:noFill/>
            </p:spPr>
            <p:txBody>
              <a:bodyPr wrap="none" rtlCol="0">
                <a:spAutoFit/>
              </a:bodyPr>
              <a:lstStyle/>
              <a:p>
                <a:pPr marL="285750" indent="-285750">
                  <a:buFont typeface="Wingdings" panose="05000000000000000000" pitchFamily="2" charset="2"/>
                  <a:buChar char="u"/>
                </a:pPr>
                <a:endParaRPr lang="en-US" altLang="ja-JP" sz="1600" dirty="0"/>
              </a:p>
            </p:txBody>
          </p:sp>
          <p:grpSp>
            <p:nvGrpSpPr>
              <p:cNvPr id="30" name="グループ化 29">
                <a:extLst>
                  <a:ext uri="{FF2B5EF4-FFF2-40B4-BE49-F238E27FC236}">
                    <a16:creationId xmlns:a16="http://schemas.microsoft.com/office/drawing/2014/main" id="{81CC20B8-DF12-22C6-7408-B9D055D0AB39}"/>
                  </a:ext>
                </a:extLst>
              </p:cNvPr>
              <p:cNvGrpSpPr/>
              <p:nvPr/>
            </p:nvGrpSpPr>
            <p:grpSpPr>
              <a:xfrm>
                <a:off x="1247150" y="1299318"/>
                <a:ext cx="2160974" cy="3456690"/>
                <a:chOff x="1251328" y="1275816"/>
                <a:chExt cx="2160974" cy="3456690"/>
              </a:xfrm>
            </p:grpSpPr>
            <p:sp>
              <p:nvSpPr>
                <p:cNvPr id="31" name="四角形: 角を丸くする 30">
                  <a:extLst>
                    <a:ext uri="{FF2B5EF4-FFF2-40B4-BE49-F238E27FC236}">
                      <a16:creationId xmlns:a16="http://schemas.microsoft.com/office/drawing/2014/main" id="{765806DE-3939-B94D-C039-AFE696C481E9}"/>
                    </a:ext>
                  </a:extLst>
                </p:cNvPr>
                <p:cNvSpPr/>
                <p:nvPr/>
              </p:nvSpPr>
              <p:spPr>
                <a:xfrm>
                  <a:off x="1251328" y="1504175"/>
                  <a:ext cx="2160974" cy="3228331"/>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00"/>
                </a:p>
              </p:txBody>
            </p:sp>
            <p:sp>
              <p:nvSpPr>
                <p:cNvPr id="32" name="テキスト ボックス 31">
                  <a:extLst>
                    <a:ext uri="{FF2B5EF4-FFF2-40B4-BE49-F238E27FC236}">
                      <a16:creationId xmlns:a16="http://schemas.microsoft.com/office/drawing/2014/main" id="{A7119DDD-C8C8-85E8-6D46-D2B19C01115F}"/>
                    </a:ext>
                  </a:extLst>
                </p:cNvPr>
                <p:cNvSpPr txBox="1"/>
                <p:nvPr/>
              </p:nvSpPr>
              <p:spPr>
                <a:xfrm>
                  <a:off x="1366328" y="1275816"/>
                  <a:ext cx="291144" cy="368294"/>
                </a:xfrm>
                <a:prstGeom prst="rect">
                  <a:avLst/>
                </a:prstGeom>
                <a:solidFill>
                  <a:srgbClr val="8AFD7B"/>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kumimoji="1" lang="ja-JP" altLang="en-US" sz="1600" dirty="0">
                      <a:latin typeface="BIZ UDPゴシック" panose="020B0400000000000000" pitchFamily="50" charset="-128"/>
                      <a:ea typeface="BIZ UDPゴシック" panose="020B0400000000000000" pitchFamily="50" charset="-128"/>
                    </a:rPr>
                    <a:t>行政</a:t>
                  </a:r>
                </a:p>
              </p:txBody>
            </p:sp>
          </p:grpSp>
        </p:grpSp>
        <p:sp>
          <p:nvSpPr>
            <p:cNvPr id="39" name="テキスト ボックス 38">
              <a:extLst>
                <a:ext uri="{FF2B5EF4-FFF2-40B4-BE49-F238E27FC236}">
                  <a16:creationId xmlns:a16="http://schemas.microsoft.com/office/drawing/2014/main" id="{ED7FAC20-DB0C-235A-B9C8-D31B5DA7D0B9}"/>
                </a:ext>
              </a:extLst>
            </p:cNvPr>
            <p:cNvSpPr txBox="1"/>
            <p:nvPr/>
          </p:nvSpPr>
          <p:spPr>
            <a:xfrm>
              <a:off x="431427" y="1682473"/>
              <a:ext cx="4760470" cy="338554"/>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none" rtlCol="0">
              <a:spAutoFit/>
            </a:bodyPr>
            <a:lstStyle/>
            <a:p>
              <a:r>
                <a:rPr lang="ja-JP" altLang="en-US" sz="1600" dirty="0">
                  <a:latin typeface="BIZ UDPゴシック" panose="020B0400000000000000" pitchFamily="50" charset="-128"/>
                  <a:ea typeface="BIZ UDPゴシック" panose="020B0400000000000000" pitchFamily="50" charset="-128"/>
                </a:rPr>
                <a:t>吹田市高齢者保健福祉施策・介護保険事業推進本部</a:t>
              </a:r>
              <a:endParaRPr kumimoji="1" lang="ja-JP" altLang="en-US" sz="1600" dirty="0">
                <a:latin typeface="BIZ UDPゴシック" panose="020B0400000000000000" pitchFamily="50" charset="-128"/>
                <a:ea typeface="BIZ UDPゴシック" panose="020B0400000000000000" pitchFamily="50" charset="-128"/>
              </a:endParaRPr>
            </a:p>
          </p:txBody>
        </p:sp>
        <p:grpSp>
          <p:nvGrpSpPr>
            <p:cNvPr id="61" name="グループ化 60">
              <a:extLst>
                <a:ext uri="{FF2B5EF4-FFF2-40B4-BE49-F238E27FC236}">
                  <a16:creationId xmlns:a16="http://schemas.microsoft.com/office/drawing/2014/main" id="{3C1C51D8-098C-C2A2-A48B-44E31F50EA10}"/>
                </a:ext>
              </a:extLst>
            </p:cNvPr>
            <p:cNvGrpSpPr/>
            <p:nvPr/>
          </p:nvGrpSpPr>
          <p:grpSpPr>
            <a:xfrm>
              <a:off x="891028" y="2127890"/>
              <a:ext cx="2760059" cy="584776"/>
              <a:chOff x="4439897" y="2571025"/>
              <a:chExt cx="2783740" cy="700983"/>
            </a:xfrm>
          </p:grpSpPr>
          <p:sp>
            <p:nvSpPr>
              <p:cNvPr id="51" name="テキスト ボックス 50">
                <a:extLst>
                  <a:ext uri="{FF2B5EF4-FFF2-40B4-BE49-F238E27FC236}">
                    <a16:creationId xmlns:a16="http://schemas.microsoft.com/office/drawing/2014/main" id="{A37330B6-5D0D-00B7-20CA-E6538CDDDEE6}"/>
                  </a:ext>
                </a:extLst>
              </p:cNvPr>
              <p:cNvSpPr txBox="1"/>
              <p:nvPr/>
            </p:nvSpPr>
            <p:spPr>
              <a:xfrm>
                <a:off x="4439897" y="2627915"/>
                <a:ext cx="800219" cy="405832"/>
              </a:xfrm>
              <a:prstGeom prst="rect">
                <a:avLst/>
              </a:prstGeom>
              <a:solidFill>
                <a:srgbClr val="8AFD7B"/>
              </a:solidFill>
            </p:spPr>
            <p:style>
              <a:lnRef idx="2">
                <a:schemeClr val="dk1"/>
              </a:lnRef>
              <a:fillRef idx="1">
                <a:schemeClr val="lt1"/>
              </a:fillRef>
              <a:effectRef idx="0">
                <a:schemeClr val="dk1"/>
              </a:effectRef>
              <a:fontRef idx="minor">
                <a:schemeClr val="dk1"/>
              </a:fontRef>
            </p:style>
            <p:txBody>
              <a:bodyPr wrap="none" rtlCol="0">
                <a:spAutoFit/>
              </a:bodyPr>
              <a:lstStyle/>
              <a:p>
                <a:r>
                  <a:rPr kumimoji="1" lang="ja-JP" altLang="en-US" sz="1600" dirty="0">
                    <a:latin typeface="BIZ UDPゴシック" panose="020B0400000000000000" pitchFamily="50" charset="-128"/>
                    <a:ea typeface="BIZ UDPゴシック" panose="020B0400000000000000" pitchFamily="50" charset="-128"/>
                  </a:rPr>
                  <a:t>本部会</a:t>
                </a:r>
              </a:p>
            </p:txBody>
          </p:sp>
          <p:sp>
            <p:nvSpPr>
              <p:cNvPr id="57" name="テキスト ボックス 56">
                <a:extLst>
                  <a:ext uri="{FF2B5EF4-FFF2-40B4-BE49-F238E27FC236}">
                    <a16:creationId xmlns:a16="http://schemas.microsoft.com/office/drawing/2014/main" id="{5708F004-031D-EAE4-2E38-4FD150631D40}"/>
                  </a:ext>
                </a:extLst>
              </p:cNvPr>
              <p:cNvSpPr txBox="1"/>
              <p:nvPr/>
            </p:nvSpPr>
            <p:spPr>
              <a:xfrm>
                <a:off x="5288057" y="2571025"/>
                <a:ext cx="1935580" cy="700983"/>
              </a:xfrm>
              <a:prstGeom prst="rect">
                <a:avLst/>
              </a:prstGeom>
              <a:noFill/>
            </p:spPr>
            <p:txBody>
              <a:bodyPr wrap="none" rtlCol="0">
                <a:spAutoFit/>
              </a:bodyPr>
              <a:lstStyle/>
              <a:p>
                <a:r>
                  <a:rPr lang="ja-JP" altLang="en-US" sz="1600" dirty="0"/>
                  <a:t>市長を本部長とする</a:t>
                </a:r>
                <a:endParaRPr lang="en-US" altLang="ja-JP" sz="1600" dirty="0"/>
              </a:p>
              <a:p>
                <a:r>
                  <a:rPr lang="ja-JP" altLang="en-US" sz="1600" dirty="0"/>
                  <a:t>部長級職員で構成</a:t>
                </a:r>
                <a:endParaRPr kumimoji="1" lang="ja-JP" altLang="en-US" sz="1600" dirty="0"/>
              </a:p>
            </p:txBody>
          </p:sp>
        </p:grpSp>
        <p:grpSp>
          <p:nvGrpSpPr>
            <p:cNvPr id="62" name="グループ化 61">
              <a:extLst>
                <a:ext uri="{FF2B5EF4-FFF2-40B4-BE49-F238E27FC236}">
                  <a16:creationId xmlns:a16="http://schemas.microsoft.com/office/drawing/2014/main" id="{28D190CB-EE27-4FE7-F049-33B2D514357D}"/>
                </a:ext>
              </a:extLst>
            </p:cNvPr>
            <p:cNvGrpSpPr/>
            <p:nvPr/>
          </p:nvGrpSpPr>
          <p:grpSpPr>
            <a:xfrm>
              <a:off x="891027" y="2896026"/>
              <a:ext cx="3379133" cy="584775"/>
              <a:chOff x="4439897" y="3051211"/>
              <a:chExt cx="3408125" cy="700982"/>
            </a:xfrm>
          </p:grpSpPr>
          <p:sp>
            <p:nvSpPr>
              <p:cNvPr id="53" name="テキスト ボックス 52">
                <a:extLst>
                  <a:ext uri="{FF2B5EF4-FFF2-40B4-BE49-F238E27FC236}">
                    <a16:creationId xmlns:a16="http://schemas.microsoft.com/office/drawing/2014/main" id="{C4657C83-754E-87B1-F3F3-6DA9AFE644F2}"/>
                  </a:ext>
                </a:extLst>
              </p:cNvPr>
              <p:cNvSpPr txBox="1"/>
              <p:nvPr/>
            </p:nvSpPr>
            <p:spPr>
              <a:xfrm>
                <a:off x="4439897" y="3166283"/>
                <a:ext cx="800219" cy="405832"/>
              </a:xfrm>
              <a:prstGeom prst="rect">
                <a:avLst/>
              </a:prstGeom>
              <a:solidFill>
                <a:srgbClr val="8AFD7B"/>
              </a:solidFill>
            </p:spPr>
            <p:style>
              <a:lnRef idx="2">
                <a:schemeClr val="dk1"/>
              </a:lnRef>
              <a:fillRef idx="1">
                <a:schemeClr val="lt1"/>
              </a:fillRef>
              <a:effectRef idx="0">
                <a:schemeClr val="dk1"/>
              </a:effectRef>
              <a:fontRef idx="minor">
                <a:schemeClr val="dk1"/>
              </a:fontRef>
            </p:style>
            <p:txBody>
              <a:bodyPr wrap="none" rtlCol="0">
                <a:spAutoFit/>
              </a:bodyPr>
              <a:lstStyle/>
              <a:p>
                <a:r>
                  <a:rPr kumimoji="1" lang="ja-JP" altLang="en-US" sz="1600" dirty="0">
                    <a:latin typeface="BIZ UDPゴシック" panose="020B0400000000000000" pitchFamily="50" charset="-128"/>
                    <a:ea typeface="BIZ UDPゴシック" panose="020B0400000000000000" pitchFamily="50" charset="-128"/>
                  </a:rPr>
                  <a:t>幹事会</a:t>
                </a:r>
              </a:p>
            </p:txBody>
          </p:sp>
          <p:sp>
            <p:nvSpPr>
              <p:cNvPr id="59" name="テキスト ボックス 58">
                <a:extLst>
                  <a:ext uri="{FF2B5EF4-FFF2-40B4-BE49-F238E27FC236}">
                    <a16:creationId xmlns:a16="http://schemas.microsoft.com/office/drawing/2014/main" id="{04E2C4E8-514F-1753-C55C-B2FAABB2D2D8}"/>
                  </a:ext>
                </a:extLst>
              </p:cNvPr>
              <p:cNvSpPr txBox="1"/>
              <p:nvPr/>
            </p:nvSpPr>
            <p:spPr>
              <a:xfrm>
                <a:off x="5291608" y="3051211"/>
                <a:ext cx="2556414" cy="700982"/>
              </a:xfrm>
              <a:prstGeom prst="rect">
                <a:avLst/>
              </a:prstGeom>
              <a:noFill/>
            </p:spPr>
            <p:txBody>
              <a:bodyPr wrap="none" rtlCol="0">
                <a:spAutoFit/>
              </a:bodyPr>
              <a:lstStyle/>
              <a:p>
                <a:r>
                  <a:rPr lang="ja-JP" altLang="en-US" sz="1600" dirty="0"/>
                  <a:t>高齢福祉室長を座長とする</a:t>
                </a:r>
                <a:endParaRPr lang="en-US" altLang="ja-JP" sz="1600" dirty="0"/>
              </a:p>
              <a:p>
                <a:r>
                  <a:rPr lang="ja-JP" altLang="en-US" sz="1600" dirty="0"/>
                  <a:t>課長級職員で構成</a:t>
                </a:r>
                <a:endParaRPr kumimoji="1" lang="ja-JP" altLang="en-US" sz="1600" dirty="0"/>
              </a:p>
            </p:txBody>
          </p:sp>
        </p:grpSp>
        <p:grpSp>
          <p:nvGrpSpPr>
            <p:cNvPr id="63" name="グループ化 62">
              <a:extLst>
                <a:ext uri="{FF2B5EF4-FFF2-40B4-BE49-F238E27FC236}">
                  <a16:creationId xmlns:a16="http://schemas.microsoft.com/office/drawing/2014/main" id="{F0916A67-F594-46CC-168B-7880CA3B41AE}"/>
                </a:ext>
              </a:extLst>
            </p:cNvPr>
            <p:cNvGrpSpPr/>
            <p:nvPr/>
          </p:nvGrpSpPr>
          <p:grpSpPr>
            <a:xfrm>
              <a:off x="842569" y="3751378"/>
              <a:ext cx="4258861" cy="584776"/>
              <a:chOff x="4439897" y="3651442"/>
              <a:chExt cx="4295401" cy="700983"/>
            </a:xfrm>
          </p:grpSpPr>
          <p:sp>
            <p:nvSpPr>
              <p:cNvPr id="54" name="テキスト ボックス 53">
                <a:extLst>
                  <a:ext uri="{FF2B5EF4-FFF2-40B4-BE49-F238E27FC236}">
                    <a16:creationId xmlns:a16="http://schemas.microsoft.com/office/drawing/2014/main" id="{259DDDA5-B0A7-4619-3F96-20D6BB265EF9}"/>
                  </a:ext>
                </a:extLst>
              </p:cNvPr>
              <p:cNvSpPr txBox="1"/>
              <p:nvPr/>
            </p:nvSpPr>
            <p:spPr>
              <a:xfrm>
                <a:off x="4439897" y="3716247"/>
                <a:ext cx="1005403" cy="405833"/>
              </a:xfrm>
              <a:prstGeom prst="rect">
                <a:avLst/>
              </a:prstGeom>
              <a:solidFill>
                <a:srgbClr val="8AFD7B"/>
              </a:solidFill>
            </p:spPr>
            <p:style>
              <a:lnRef idx="2">
                <a:schemeClr val="dk1"/>
              </a:lnRef>
              <a:fillRef idx="1">
                <a:schemeClr val="lt1"/>
              </a:fillRef>
              <a:effectRef idx="0">
                <a:schemeClr val="dk1"/>
              </a:effectRef>
              <a:fontRef idx="minor">
                <a:schemeClr val="dk1"/>
              </a:fontRef>
            </p:style>
            <p:txBody>
              <a:bodyPr wrap="none" rtlCol="0">
                <a:spAutoFit/>
              </a:bodyPr>
              <a:lstStyle/>
              <a:p>
                <a:r>
                  <a:rPr lang="ja-JP" altLang="en-US" sz="1600" dirty="0">
                    <a:latin typeface="BIZ UDPゴシック" panose="020B0400000000000000" pitchFamily="50" charset="-128"/>
                    <a:ea typeface="BIZ UDPゴシック" panose="020B0400000000000000" pitchFamily="50" charset="-128"/>
                  </a:rPr>
                  <a:t>作業部</a:t>
                </a:r>
                <a:r>
                  <a:rPr kumimoji="1" lang="ja-JP" altLang="en-US" sz="1600" dirty="0">
                    <a:latin typeface="BIZ UDPゴシック" panose="020B0400000000000000" pitchFamily="50" charset="-128"/>
                    <a:ea typeface="BIZ UDPゴシック" panose="020B0400000000000000" pitchFamily="50" charset="-128"/>
                  </a:rPr>
                  <a:t>会</a:t>
                </a:r>
              </a:p>
            </p:txBody>
          </p:sp>
          <p:sp>
            <p:nvSpPr>
              <p:cNvPr id="60" name="テキスト ボックス 59">
                <a:extLst>
                  <a:ext uri="{FF2B5EF4-FFF2-40B4-BE49-F238E27FC236}">
                    <a16:creationId xmlns:a16="http://schemas.microsoft.com/office/drawing/2014/main" id="{3F322830-FF83-FF83-C567-70FE42873BAF}"/>
                  </a:ext>
                </a:extLst>
              </p:cNvPr>
              <p:cNvSpPr txBox="1"/>
              <p:nvPr/>
            </p:nvSpPr>
            <p:spPr>
              <a:xfrm>
                <a:off x="5499846" y="3651442"/>
                <a:ext cx="3235452" cy="700983"/>
              </a:xfrm>
              <a:prstGeom prst="rect">
                <a:avLst/>
              </a:prstGeom>
              <a:noFill/>
            </p:spPr>
            <p:txBody>
              <a:bodyPr wrap="none" rtlCol="0">
                <a:spAutoFit/>
              </a:bodyPr>
              <a:lstStyle/>
              <a:p>
                <a:r>
                  <a:rPr kumimoji="1" lang="ja-JP" altLang="en-US" sz="1600" dirty="0"/>
                  <a:t>調査研究のため</a:t>
                </a:r>
                <a:endParaRPr kumimoji="1" lang="en-US" altLang="ja-JP" sz="1600" dirty="0"/>
              </a:p>
              <a:p>
                <a:r>
                  <a:rPr kumimoji="1" lang="ja-JP" altLang="en-US" sz="1600" dirty="0"/>
                  <a:t>幹事会の座長が指名する者で構成</a:t>
                </a:r>
              </a:p>
            </p:txBody>
          </p:sp>
        </p:grpSp>
        <p:grpSp>
          <p:nvGrpSpPr>
            <p:cNvPr id="69" name="グループ化 68">
              <a:extLst>
                <a:ext uri="{FF2B5EF4-FFF2-40B4-BE49-F238E27FC236}">
                  <a16:creationId xmlns:a16="http://schemas.microsoft.com/office/drawing/2014/main" id="{AD4291A9-F4B3-9CB9-6E25-A6CB1C87FC92}"/>
                </a:ext>
              </a:extLst>
            </p:cNvPr>
            <p:cNvGrpSpPr/>
            <p:nvPr/>
          </p:nvGrpSpPr>
          <p:grpSpPr>
            <a:xfrm>
              <a:off x="1187168" y="2566698"/>
              <a:ext cx="583731" cy="360384"/>
              <a:chOff x="4334294" y="2789576"/>
              <a:chExt cx="588739" cy="432000"/>
            </a:xfrm>
          </p:grpSpPr>
          <p:cxnSp>
            <p:nvCxnSpPr>
              <p:cNvPr id="65" name="直線矢印コネクタ 64">
                <a:extLst>
                  <a:ext uri="{FF2B5EF4-FFF2-40B4-BE49-F238E27FC236}">
                    <a16:creationId xmlns:a16="http://schemas.microsoft.com/office/drawing/2014/main" id="{1F202377-63CD-90B3-C66D-2A6B56F8B674}"/>
                  </a:ext>
                </a:extLst>
              </p:cNvPr>
              <p:cNvCxnSpPr>
                <a:cxnSpLocks/>
              </p:cNvCxnSpPr>
              <p:nvPr/>
            </p:nvCxnSpPr>
            <p:spPr>
              <a:xfrm>
                <a:off x="4334294" y="2789576"/>
                <a:ext cx="7214" cy="432000"/>
              </a:xfrm>
              <a:prstGeom prst="straightConnector1">
                <a:avLst/>
              </a:prstGeom>
              <a:ln w="38100">
                <a:solidFill>
                  <a:srgbClr val="8AFD7B"/>
                </a:solidFill>
                <a:tailEnd type="triangle"/>
              </a:ln>
            </p:spPr>
            <p:style>
              <a:lnRef idx="1">
                <a:schemeClr val="accent1"/>
              </a:lnRef>
              <a:fillRef idx="0">
                <a:schemeClr val="accent1"/>
              </a:fillRef>
              <a:effectRef idx="0">
                <a:schemeClr val="accent1"/>
              </a:effectRef>
              <a:fontRef idx="minor">
                <a:schemeClr val="tx1"/>
              </a:fontRef>
            </p:style>
          </p:cxnSp>
          <p:sp>
            <p:nvSpPr>
              <p:cNvPr id="68" name="テキスト ボックス 67">
                <a:extLst>
                  <a:ext uri="{FF2B5EF4-FFF2-40B4-BE49-F238E27FC236}">
                    <a16:creationId xmlns:a16="http://schemas.microsoft.com/office/drawing/2014/main" id="{68267296-A84F-B2AF-5096-1B42891DE8D7}"/>
                  </a:ext>
                </a:extLst>
              </p:cNvPr>
              <p:cNvSpPr txBox="1"/>
              <p:nvPr/>
            </p:nvSpPr>
            <p:spPr>
              <a:xfrm>
                <a:off x="4430590" y="2853036"/>
                <a:ext cx="492443" cy="332045"/>
              </a:xfrm>
              <a:prstGeom prst="rect">
                <a:avLst/>
              </a:prstGeom>
              <a:noFill/>
            </p:spPr>
            <p:txBody>
              <a:bodyPr wrap="none" rtlCol="0">
                <a:spAutoFit/>
              </a:bodyPr>
              <a:lstStyle/>
              <a:p>
                <a:r>
                  <a:rPr lang="ja-JP" altLang="en-US" sz="1200" dirty="0"/>
                  <a:t>指示</a:t>
                </a:r>
                <a:endParaRPr kumimoji="1" lang="en-US" altLang="ja-JP" sz="1200" dirty="0"/>
              </a:p>
            </p:txBody>
          </p:sp>
        </p:grpSp>
        <p:grpSp>
          <p:nvGrpSpPr>
            <p:cNvPr id="78" name="グループ化 77">
              <a:extLst>
                <a:ext uri="{FF2B5EF4-FFF2-40B4-BE49-F238E27FC236}">
                  <a16:creationId xmlns:a16="http://schemas.microsoft.com/office/drawing/2014/main" id="{BC1467EE-01AD-819E-A354-DAE580590C8F}"/>
                </a:ext>
              </a:extLst>
            </p:cNvPr>
            <p:cNvGrpSpPr/>
            <p:nvPr/>
          </p:nvGrpSpPr>
          <p:grpSpPr>
            <a:xfrm>
              <a:off x="483918" y="2539083"/>
              <a:ext cx="537925" cy="391259"/>
              <a:chOff x="4439397" y="2766814"/>
              <a:chExt cx="542540" cy="469011"/>
            </a:xfrm>
          </p:grpSpPr>
          <p:sp>
            <p:nvSpPr>
              <p:cNvPr id="72" name="テキスト ボックス 71">
                <a:extLst>
                  <a:ext uri="{FF2B5EF4-FFF2-40B4-BE49-F238E27FC236}">
                    <a16:creationId xmlns:a16="http://schemas.microsoft.com/office/drawing/2014/main" id="{C83B1DCF-7735-8AA1-7469-6C9273A6AF39}"/>
                  </a:ext>
                </a:extLst>
              </p:cNvPr>
              <p:cNvSpPr txBox="1"/>
              <p:nvPr/>
            </p:nvSpPr>
            <p:spPr>
              <a:xfrm>
                <a:off x="4439397" y="2903780"/>
                <a:ext cx="492443" cy="332045"/>
              </a:xfrm>
              <a:prstGeom prst="rect">
                <a:avLst/>
              </a:prstGeom>
              <a:noFill/>
            </p:spPr>
            <p:txBody>
              <a:bodyPr wrap="none" rtlCol="0">
                <a:spAutoFit/>
              </a:bodyPr>
              <a:lstStyle/>
              <a:p>
                <a:r>
                  <a:rPr lang="ja-JP" altLang="en-US" sz="1200" dirty="0"/>
                  <a:t>報告</a:t>
                </a:r>
                <a:endParaRPr kumimoji="1" lang="en-US" altLang="ja-JP" sz="1200" dirty="0"/>
              </a:p>
            </p:txBody>
          </p:sp>
          <p:cxnSp>
            <p:nvCxnSpPr>
              <p:cNvPr id="74" name="直線矢印コネクタ 73">
                <a:extLst>
                  <a:ext uri="{FF2B5EF4-FFF2-40B4-BE49-F238E27FC236}">
                    <a16:creationId xmlns:a16="http://schemas.microsoft.com/office/drawing/2014/main" id="{7DBC5F62-3F93-B083-2D57-0B1B1D1701DB}"/>
                  </a:ext>
                </a:extLst>
              </p:cNvPr>
              <p:cNvCxnSpPr>
                <a:cxnSpLocks/>
              </p:cNvCxnSpPr>
              <p:nvPr/>
            </p:nvCxnSpPr>
            <p:spPr>
              <a:xfrm flipH="1" flipV="1">
                <a:off x="4974723" y="2766814"/>
                <a:ext cx="7214" cy="432000"/>
              </a:xfrm>
              <a:prstGeom prst="straightConnector1">
                <a:avLst/>
              </a:prstGeom>
              <a:ln w="38100">
                <a:solidFill>
                  <a:srgbClr val="8AFD7B"/>
                </a:solidFill>
                <a:tailEnd type="triangle"/>
              </a:ln>
            </p:spPr>
            <p:style>
              <a:lnRef idx="1">
                <a:schemeClr val="accent1"/>
              </a:lnRef>
              <a:fillRef idx="0">
                <a:schemeClr val="accent1"/>
              </a:fillRef>
              <a:effectRef idx="0">
                <a:schemeClr val="accent1"/>
              </a:effectRef>
              <a:fontRef idx="minor">
                <a:schemeClr val="tx1"/>
              </a:fontRef>
            </p:style>
          </p:cxnSp>
        </p:grpSp>
        <p:grpSp>
          <p:nvGrpSpPr>
            <p:cNvPr id="82" name="グループ化 81">
              <a:extLst>
                <a:ext uri="{FF2B5EF4-FFF2-40B4-BE49-F238E27FC236}">
                  <a16:creationId xmlns:a16="http://schemas.microsoft.com/office/drawing/2014/main" id="{82F6D930-135B-0A51-AE9D-2F66611056BC}"/>
                </a:ext>
              </a:extLst>
            </p:cNvPr>
            <p:cNvGrpSpPr/>
            <p:nvPr/>
          </p:nvGrpSpPr>
          <p:grpSpPr>
            <a:xfrm>
              <a:off x="482730" y="3382051"/>
              <a:ext cx="537925" cy="391259"/>
              <a:chOff x="4439397" y="2766814"/>
              <a:chExt cx="542540" cy="469011"/>
            </a:xfrm>
          </p:grpSpPr>
          <p:sp>
            <p:nvSpPr>
              <p:cNvPr id="83" name="テキスト ボックス 82">
                <a:extLst>
                  <a:ext uri="{FF2B5EF4-FFF2-40B4-BE49-F238E27FC236}">
                    <a16:creationId xmlns:a16="http://schemas.microsoft.com/office/drawing/2014/main" id="{55B8824F-521D-ED92-F14B-FE7CCD00C01E}"/>
                  </a:ext>
                </a:extLst>
              </p:cNvPr>
              <p:cNvSpPr txBox="1"/>
              <p:nvPr/>
            </p:nvSpPr>
            <p:spPr>
              <a:xfrm>
                <a:off x="4439397" y="2903780"/>
                <a:ext cx="492443" cy="332045"/>
              </a:xfrm>
              <a:prstGeom prst="rect">
                <a:avLst/>
              </a:prstGeom>
              <a:noFill/>
            </p:spPr>
            <p:txBody>
              <a:bodyPr wrap="none" rtlCol="0">
                <a:spAutoFit/>
              </a:bodyPr>
              <a:lstStyle/>
              <a:p>
                <a:r>
                  <a:rPr lang="ja-JP" altLang="en-US" sz="1200" dirty="0"/>
                  <a:t>報告</a:t>
                </a:r>
                <a:endParaRPr kumimoji="1" lang="en-US" altLang="ja-JP" sz="1200" dirty="0"/>
              </a:p>
            </p:txBody>
          </p:sp>
          <p:cxnSp>
            <p:nvCxnSpPr>
              <p:cNvPr id="84" name="直線矢印コネクタ 83">
                <a:extLst>
                  <a:ext uri="{FF2B5EF4-FFF2-40B4-BE49-F238E27FC236}">
                    <a16:creationId xmlns:a16="http://schemas.microsoft.com/office/drawing/2014/main" id="{7C4092D3-D1B4-3526-B913-4D4835494345}"/>
                  </a:ext>
                </a:extLst>
              </p:cNvPr>
              <p:cNvCxnSpPr>
                <a:cxnSpLocks/>
              </p:cNvCxnSpPr>
              <p:nvPr/>
            </p:nvCxnSpPr>
            <p:spPr>
              <a:xfrm flipH="1" flipV="1">
                <a:off x="4974723" y="2766814"/>
                <a:ext cx="7214" cy="432000"/>
              </a:xfrm>
              <a:prstGeom prst="straightConnector1">
                <a:avLst/>
              </a:prstGeom>
              <a:ln w="38100">
                <a:solidFill>
                  <a:srgbClr val="8AFD7B"/>
                </a:solidFill>
                <a:tailEnd type="triangle"/>
              </a:ln>
            </p:spPr>
            <p:style>
              <a:lnRef idx="1">
                <a:schemeClr val="accent1"/>
              </a:lnRef>
              <a:fillRef idx="0">
                <a:schemeClr val="accent1"/>
              </a:fillRef>
              <a:effectRef idx="0">
                <a:schemeClr val="accent1"/>
              </a:effectRef>
              <a:fontRef idx="minor">
                <a:schemeClr val="tx1"/>
              </a:fontRef>
            </p:style>
          </p:cxnSp>
        </p:grpSp>
      </p:grpSp>
      <p:grpSp>
        <p:nvGrpSpPr>
          <p:cNvPr id="111" name="グループ化 110">
            <a:extLst>
              <a:ext uri="{FF2B5EF4-FFF2-40B4-BE49-F238E27FC236}">
                <a16:creationId xmlns:a16="http://schemas.microsoft.com/office/drawing/2014/main" id="{9E53FCE2-0C47-9D50-99E1-78B452D0C4E3}"/>
              </a:ext>
            </a:extLst>
          </p:cNvPr>
          <p:cNvGrpSpPr/>
          <p:nvPr/>
        </p:nvGrpSpPr>
        <p:grpSpPr>
          <a:xfrm>
            <a:off x="6889416" y="1428428"/>
            <a:ext cx="4744945" cy="2469113"/>
            <a:chOff x="4097380" y="4194151"/>
            <a:chExt cx="4744945" cy="2469113"/>
          </a:xfrm>
        </p:grpSpPr>
        <p:grpSp>
          <p:nvGrpSpPr>
            <p:cNvPr id="87" name="グループ化 86">
              <a:extLst>
                <a:ext uri="{FF2B5EF4-FFF2-40B4-BE49-F238E27FC236}">
                  <a16:creationId xmlns:a16="http://schemas.microsoft.com/office/drawing/2014/main" id="{C4D8C4C0-A416-F95F-4ACF-623FA3297065}"/>
                </a:ext>
              </a:extLst>
            </p:cNvPr>
            <p:cNvGrpSpPr/>
            <p:nvPr/>
          </p:nvGrpSpPr>
          <p:grpSpPr>
            <a:xfrm>
              <a:off x="4097380" y="4194151"/>
              <a:ext cx="4744945" cy="2469113"/>
              <a:chOff x="1301321" y="1755618"/>
              <a:chExt cx="1936101" cy="2686013"/>
            </a:xfrm>
          </p:grpSpPr>
          <p:sp>
            <p:nvSpPr>
              <p:cNvPr id="107" name="テキスト ボックス 106">
                <a:extLst>
                  <a:ext uri="{FF2B5EF4-FFF2-40B4-BE49-F238E27FC236}">
                    <a16:creationId xmlns:a16="http://schemas.microsoft.com/office/drawing/2014/main" id="{B3CE3151-62D7-8B2B-76A1-AF3C9C0C9DEA}"/>
                  </a:ext>
                </a:extLst>
              </p:cNvPr>
              <p:cNvSpPr txBox="1"/>
              <p:nvPr/>
            </p:nvSpPr>
            <p:spPr>
              <a:xfrm>
                <a:off x="1420347" y="2224001"/>
                <a:ext cx="191442" cy="368294"/>
              </a:xfrm>
              <a:prstGeom prst="rect">
                <a:avLst/>
              </a:prstGeom>
              <a:noFill/>
            </p:spPr>
            <p:txBody>
              <a:bodyPr wrap="none" rtlCol="0">
                <a:spAutoFit/>
              </a:bodyPr>
              <a:lstStyle/>
              <a:p>
                <a:pPr marL="285750" indent="-285750">
                  <a:buFont typeface="Wingdings" panose="05000000000000000000" pitchFamily="2" charset="2"/>
                  <a:buChar char="u"/>
                </a:pPr>
                <a:endParaRPr lang="en-US" altLang="ja-JP" sz="1600" dirty="0"/>
              </a:p>
            </p:txBody>
          </p:sp>
          <p:grpSp>
            <p:nvGrpSpPr>
              <p:cNvPr id="108" name="グループ化 107">
                <a:extLst>
                  <a:ext uri="{FF2B5EF4-FFF2-40B4-BE49-F238E27FC236}">
                    <a16:creationId xmlns:a16="http://schemas.microsoft.com/office/drawing/2014/main" id="{EA285D83-28C1-BC93-92F8-42A77E572141}"/>
                  </a:ext>
                </a:extLst>
              </p:cNvPr>
              <p:cNvGrpSpPr/>
              <p:nvPr/>
            </p:nvGrpSpPr>
            <p:grpSpPr>
              <a:xfrm>
                <a:off x="1301321" y="1755618"/>
                <a:ext cx="1936101" cy="2686013"/>
                <a:chOff x="1305499" y="1732116"/>
                <a:chExt cx="1936101" cy="2686013"/>
              </a:xfrm>
            </p:grpSpPr>
            <p:sp>
              <p:nvSpPr>
                <p:cNvPr id="109" name="四角形: 角を丸くする 108">
                  <a:extLst>
                    <a:ext uri="{FF2B5EF4-FFF2-40B4-BE49-F238E27FC236}">
                      <a16:creationId xmlns:a16="http://schemas.microsoft.com/office/drawing/2014/main" id="{0C24437C-F719-393B-2008-C8522AF40D79}"/>
                    </a:ext>
                  </a:extLst>
                </p:cNvPr>
                <p:cNvSpPr/>
                <p:nvPr/>
              </p:nvSpPr>
              <p:spPr>
                <a:xfrm>
                  <a:off x="1305499" y="1935116"/>
                  <a:ext cx="1936101" cy="2483013"/>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00"/>
                </a:p>
              </p:txBody>
            </p:sp>
            <p:sp>
              <p:nvSpPr>
                <p:cNvPr id="110" name="テキスト ボックス 109">
                  <a:extLst>
                    <a:ext uri="{FF2B5EF4-FFF2-40B4-BE49-F238E27FC236}">
                      <a16:creationId xmlns:a16="http://schemas.microsoft.com/office/drawing/2014/main" id="{58B7C20D-7409-44A3-2949-5D73674233B5}"/>
                    </a:ext>
                  </a:extLst>
                </p:cNvPr>
                <p:cNvSpPr txBox="1"/>
                <p:nvPr/>
              </p:nvSpPr>
              <p:spPr>
                <a:xfrm>
                  <a:off x="1424525" y="1732116"/>
                  <a:ext cx="449981" cy="368294"/>
                </a:xfrm>
                <a:prstGeom prst="rect">
                  <a:avLst/>
                </a:prstGeom>
                <a:solidFill>
                  <a:srgbClr val="8AFD7B"/>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kumimoji="1" lang="ja-JP" altLang="en-US" sz="1600" dirty="0">
                      <a:latin typeface="BIZ UDPゴシック" panose="020B0400000000000000" pitchFamily="50" charset="-128"/>
                      <a:ea typeface="BIZ UDPゴシック" panose="020B0400000000000000" pitchFamily="50" charset="-128"/>
                    </a:rPr>
                    <a:t>付属機関</a:t>
                  </a:r>
                </a:p>
              </p:txBody>
            </p:sp>
          </p:grpSp>
        </p:grpSp>
        <p:sp>
          <p:nvSpPr>
            <p:cNvPr id="105" name="テキスト ボックス 104">
              <a:extLst>
                <a:ext uri="{FF2B5EF4-FFF2-40B4-BE49-F238E27FC236}">
                  <a16:creationId xmlns:a16="http://schemas.microsoft.com/office/drawing/2014/main" id="{E1110BB1-5027-80A1-139D-67CD92AC7AD5}"/>
                </a:ext>
              </a:extLst>
            </p:cNvPr>
            <p:cNvSpPr txBox="1"/>
            <p:nvPr/>
          </p:nvSpPr>
          <p:spPr>
            <a:xfrm>
              <a:off x="4622186" y="4723745"/>
              <a:ext cx="2236510" cy="338554"/>
            </a:xfrm>
            <a:prstGeom prst="rect">
              <a:avLst/>
            </a:prstGeom>
            <a:solidFill>
              <a:srgbClr val="8AFD7B"/>
            </a:solidFill>
          </p:spPr>
          <p:style>
            <a:lnRef idx="2">
              <a:schemeClr val="dk1"/>
            </a:lnRef>
            <a:fillRef idx="1">
              <a:schemeClr val="lt1"/>
            </a:fillRef>
            <a:effectRef idx="0">
              <a:schemeClr val="dk1"/>
            </a:effectRef>
            <a:fontRef idx="minor">
              <a:schemeClr val="dk1"/>
            </a:fontRef>
          </p:style>
          <p:txBody>
            <a:bodyPr wrap="none" rtlCol="0">
              <a:spAutoFit/>
            </a:bodyPr>
            <a:lstStyle/>
            <a:p>
              <a:r>
                <a:rPr kumimoji="1" lang="ja-JP" altLang="en-US" sz="1600" dirty="0">
                  <a:latin typeface="BIZ UDPゴシック" panose="020B0400000000000000" pitchFamily="50" charset="-128"/>
                  <a:ea typeface="BIZ UDPゴシック" panose="020B0400000000000000" pitchFamily="50" charset="-128"/>
                </a:rPr>
                <a:t>吹田市社会福祉審議会</a:t>
              </a:r>
            </a:p>
          </p:txBody>
        </p:sp>
        <p:sp>
          <p:nvSpPr>
            <p:cNvPr id="103" name="テキスト ボックス 102">
              <a:extLst>
                <a:ext uri="{FF2B5EF4-FFF2-40B4-BE49-F238E27FC236}">
                  <a16:creationId xmlns:a16="http://schemas.microsoft.com/office/drawing/2014/main" id="{813F54A8-8A76-49B9-2F6F-248E4F816616}"/>
                </a:ext>
              </a:extLst>
            </p:cNvPr>
            <p:cNvSpPr txBox="1"/>
            <p:nvPr/>
          </p:nvSpPr>
          <p:spPr>
            <a:xfrm>
              <a:off x="4622186" y="5749181"/>
              <a:ext cx="3775393" cy="584775"/>
            </a:xfrm>
            <a:prstGeom prst="rect">
              <a:avLst/>
            </a:prstGeom>
            <a:solidFill>
              <a:srgbClr val="8AFD7B"/>
            </a:solidFill>
          </p:spPr>
          <p:style>
            <a:lnRef idx="2">
              <a:schemeClr val="dk1"/>
            </a:lnRef>
            <a:fillRef idx="1">
              <a:schemeClr val="lt1"/>
            </a:fillRef>
            <a:effectRef idx="0">
              <a:schemeClr val="dk1"/>
            </a:effectRef>
            <a:fontRef idx="minor">
              <a:schemeClr val="dk1"/>
            </a:fontRef>
          </p:style>
          <p:txBody>
            <a:bodyPr wrap="none" rtlCol="0">
              <a:spAutoFit/>
            </a:bodyPr>
            <a:lstStyle/>
            <a:p>
              <a:r>
                <a:rPr kumimoji="1" lang="ja-JP" altLang="en-US" sz="1600" dirty="0">
                  <a:latin typeface="BIZ UDPゴシック" panose="020B0400000000000000" pitchFamily="50" charset="-128"/>
                  <a:ea typeface="BIZ UDPゴシック" panose="020B0400000000000000" pitchFamily="50" charset="-128"/>
                </a:rPr>
                <a:t>高齢者保健福祉計画・介護保険事業計画</a:t>
              </a:r>
              <a:endParaRPr kumimoji="1" lang="en-US" altLang="ja-JP" sz="1600" dirty="0">
                <a:latin typeface="BIZ UDPゴシック" panose="020B0400000000000000" pitchFamily="50" charset="-128"/>
                <a:ea typeface="BIZ UDPゴシック" panose="020B0400000000000000" pitchFamily="50" charset="-128"/>
              </a:endParaRPr>
            </a:p>
            <a:p>
              <a:r>
                <a:rPr kumimoji="1" lang="ja-JP" altLang="en-US" sz="1600" dirty="0">
                  <a:latin typeface="BIZ UDPゴシック" panose="020B0400000000000000" pitchFamily="50" charset="-128"/>
                  <a:ea typeface="BIZ UDPゴシック" panose="020B0400000000000000" pitchFamily="50" charset="-128"/>
                </a:rPr>
                <a:t>推進専門分科会</a:t>
              </a:r>
            </a:p>
          </p:txBody>
        </p:sp>
        <p:grpSp>
          <p:nvGrpSpPr>
            <p:cNvPr id="92" name="グループ化 91">
              <a:extLst>
                <a:ext uri="{FF2B5EF4-FFF2-40B4-BE49-F238E27FC236}">
                  <a16:creationId xmlns:a16="http://schemas.microsoft.com/office/drawing/2014/main" id="{05CBABBF-ACC1-60BE-3554-5F008CB56DDB}"/>
                </a:ext>
              </a:extLst>
            </p:cNvPr>
            <p:cNvGrpSpPr/>
            <p:nvPr/>
          </p:nvGrpSpPr>
          <p:grpSpPr>
            <a:xfrm>
              <a:off x="4983864" y="5254149"/>
              <a:ext cx="1207105" cy="360384"/>
              <a:chOff x="4400394" y="2956264"/>
              <a:chExt cx="1217462" cy="432000"/>
            </a:xfrm>
          </p:grpSpPr>
          <p:cxnSp>
            <p:nvCxnSpPr>
              <p:cNvPr id="99" name="直線矢印コネクタ 98">
                <a:extLst>
                  <a:ext uri="{FF2B5EF4-FFF2-40B4-BE49-F238E27FC236}">
                    <a16:creationId xmlns:a16="http://schemas.microsoft.com/office/drawing/2014/main" id="{DF556F12-08B4-600A-2354-1B2206300E44}"/>
                  </a:ext>
                </a:extLst>
              </p:cNvPr>
              <p:cNvCxnSpPr>
                <a:cxnSpLocks/>
              </p:cNvCxnSpPr>
              <p:nvPr/>
            </p:nvCxnSpPr>
            <p:spPr>
              <a:xfrm>
                <a:off x="4400394" y="2956264"/>
                <a:ext cx="7214" cy="432000"/>
              </a:xfrm>
              <a:prstGeom prst="straightConnector1">
                <a:avLst/>
              </a:prstGeom>
              <a:ln w="38100">
                <a:solidFill>
                  <a:srgbClr val="8AFD7B"/>
                </a:solidFill>
                <a:tailEnd type="triangle"/>
              </a:ln>
            </p:spPr>
            <p:style>
              <a:lnRef idx="1">
                <a:schemeClr val="accent1"/>
              </a:lnRef>
              <a:fillRef idx="0">
                <a:schemeClr val="accent1"/>
              </a:fillRef>
              <a:effectRef idx="0">
                <a:schemeClr val="accent1"/>
              </a:effectRef>
              <a:fontRef idx="minor">
                <a:schemeClr val="tx1"/>
              </a:fontRef>
            </p:style>
          </p:cxnSp>
          <p:sp>
            <p:nvSpPr>
              <p:cNvPr id="100" name="テキスト ボックス 99">
                <a:extLst>
                  <a:ext uri="{FF2B5EF4-FFF2-40B4-BE49-F238E27FC236}">
                    <a16:creationId xmlns:a16="http://schemas.microsoft.com/office/drawing/2014/main" id="{81AB462E-1F1B-7D98-277E-B11A2AFAD75A}"/>
                  </a:ext>
                </a:extLst>
              </p:cNvPr>
              <p:cNvSpPr txBox="1"/>
              <p:nvPr/>
            </p:nvSpPr>
            <p:spPr>
              <a:xfrm>
                <a:off x="4500354" y="3044817"/>
                <a:ext cx="1117502" cy="332045"/>
              </a:xfrm>
              <a:prstGeom prst="rect">
                <a:avLst/>
              </a:prstGeom>
              <a:noFill/>
            </p:spPr>
            <p:txBody>
              <a:bodyPr wrap="none" rtlCol="0">
                <a:spAutoFit/>
              </a:bodyPr>
              <a:lstStyle/>
              <a:p>
                <a:r>
                  <a:rPr kumimoji="1" lang="ja-JP" altLang="en-US" sz="1200" dirty="0"/>
                  <a:t>調査審議依頼</a:t>
                </a:r>
                <a:endParaRPr kumimoji="1" lang="en-US" altLang="ja-JP" sz="1200" dirty="0"/>
              </a:p>
            </p:txBody>
          </p:sp>
        </p:grpSp>
        <p:grpSp>
          <p:nvGrpSpPr>
            <p:cNvPr id="93" name="グループ化 92">
              <a:extLst>
                <a:ext uri="{FF2B5EF4-FFF2-40B4-BE49-F238E27FC236}">
                  <a16:creationId xmlns:a16="http://schemas.microsoft.com/office/drawing/2014/main" id="{8A008336-FB7D-B47D-B1F1-C3B52110C30C}"/>
                </a:ext>
              </a:extLst>
            </p:cNvPr>
            <p:cNvGrpSpPr/>
            <p:nvPr/>
          </p:nvGrpSpPr>
          <p:grpSpPr>
            <a:xfrm>
              <a:off x="4214861" y="5259093"/>
              <a:ext cx="537926" cy="372598"/>
              <a:chOff x="4439179" y="2972536"/>
              <a:chExt cx="542541" cy="446642"/>
            </a:xfrm>
          </p:grpSpPr>
          <p:sp>
            <p:nvSpPr>
              <p:cNvPr id="97" name="テキスト ボックス 96">
                <a:extLst>
                  <a:ext uri="{FF2B5EF4-FFF2-40B4-BE49-F238E27FC236}">
                    <a16:creationId xmlns:a16="http://schemas.microsoft.com/office/drawing/2014/main" id="{44D55032-58D6-DD26-223A-C02D40119E45}"/>
                  </a:ext>
                </a:extLst>
              </p:cNvPr>
              <p:cNvSpPr txBox="1"/>
              <p:nvPr/>
            </p:nvSpPr>
            <p:spPr>
              <a:xfrm>
                <a:off x="4439179" y="3087133"/>
                <a:ext cx="492443" cy="332045"/>
              </a:xfrm>
              <a:prstGeom prst="rect">
                <a:avLst/>
              </a:prstGeom>
              <a:noFill/>
            </p:spPr>
            <p:txBody>
              <a:bodyPr wrap="square" rtlCol="0">
                <a:spAutoFit/>
              </a:bodyPr>
              <a:lstStyle/>
              <a:p>
                <a:r>
                  <a:rPr lang="ja-JP" altLang="en-US" sz="1200" dirty="0"/>
                  <a:t>報告</a:t>
                </a:r>
                <a:endParaRPr kumimoji="1" lang="en-US" altLang="ja-JP" sz="1200" dirty="0"/>
              </a:p>
            </p:txBody>
          </p:sp>
          <p:cxnSp>
            <p:nvCxnSpPr>
              <p:cNvPr id="98" name="直線矢印コネクタ 97">
                <a:extLst>
                  <a:ext uri="{FF2B5EF4-FFF2-40B4-BE49-F238E27FC236}">
                    <a16:creationId xmlns:a16="http://schemas.microsoft.com/office/drawing/2014/main" id="{D9184CE4-7420-36A8-8323-D99146C2A629}"/>
                  </a:ext>
                </a:extLst>
              </p:cNvPr>
              <p:cNvCxnSpPr>
                <a:cxnSpLocks/>
              </p:cNvCxnSpPr>
              <p:nvPr/>
            </p:nvCxnSpPr>
            <p:spPr>
              <a:xfrm flipH="1" flipV="1">
                <a:off x="4974506" y="2972536"/>
                <a:ext cx="7214" cy="431999"/>
              </a:xfrm>
              <a:prstGeom prst="straightConnector1">
                <a:avLst/>
              </a:prstGeom>
              <a:ln w="38100">
                <a:solidFill>
                  <a:srgbClr val="8AFD7B"/>
                </a:solidFill>
                <a:tailEnd type="triangle"/>
              </a:ln>
            </p:spPr>
            <p:style>
              <a:lnRef idx="1">
                <a:schemeClr val="accent1"/>
              </a:lnRef>
              <a:fillRef idx="0">
                <a:schemeClr val="accent1"/>
              </a:fillRef>
              <a:effectRef idx="0">
                <a:schemeClr val="accent1"/>
              </a:effectRef>
              <a:fontRef idx="minor">
                <a:schemeClr val="tx1"/>
              </a:fontRef>
            </p:style>
          </p:cxnSp>
        </p:grpSp>
      </p:grpSp>
      <p:cxnSp>
        <p:nvCxnSpPr>
          <p:cNvPr id="122" name="直線矢印コネクタ 121">
            <a:extLst>
              <a:ext uri="{FF2B5EF4-FFF2-40B4-BE49-F238E27FC236}">
                <a16:creationId xmlns:a16="http://schemas.microsoft.com/office/drawing/2014/main" id="{715A90D7-D0A0-3973-86CF-1DA3B9A387B5}"/>
              </a:ext>
            </a:extLst>
          </p:cNvPr>
          <p:cNvCxnSpPr>
            <a:cxnSpLocks/>
          </p:cNvCxnSpPr>
          <p:nvPr/>
        </p:nvCxnSpPr>
        <p:spPr>
          <a:xfrm>
            <a:off x="6011467" y="2234371"/>
            <a:ext cx="662864" cy="0"/>
          </a:xfrm>
          <a:prstGeom prst="straightConnector1">
            <a:avLst/>
          </a:prstGeom>
          <a:ln w="38100">
            <a:solidFill>
              <a:srgbClr val="8AFD7B"/>
            </a:solidFill>
            <a:tailEnd type="triangle"/>
          </a:ln>
        </p:spPr>
        <p:style>
          <a:lnRef idx="1">
            <a:schemeClr val="accent1"/>
          </a:lnRef>
          <a:fillRef idx="0">
            <a:schemeClr val="accent1"/>
          </a:fillRef>
          <a:effectRef idx="0">
            <a:schemeClr val="accent1"/>
          </a:effectRef>
          <a:fontRef idx="minor">
            <a:schemeClr val="tx1"/>
          </a:fontRef>
        </p:style>
      </p:cxnSp>
      <p:sp>
        <p:nvSpPr>
          <p:cNvPr id="124" name="テキスト ボックス 123">
            <a:extLst>
              <a:ext uri="{FF2B5EF4-FFF2-40B4-BE49-F238E27FC236}">
                <a16:creationId xmlns:a16="http://schemas.microsoft.com/office/drawing/2014/main" id="{F50A2DD8-03CC-FCDD-1AAF-908983BBEC8D}"/>
              </a:ext>
            </a:extLst>
          </p:cNvPr>
          <p:cNvSpPr txBox="1"/>
          <p:nvPr/>
        </p:nvSpPr>
        <p:spPr>
          <a:xfrm>
            <a:off x="5865366" y="1742629"/>
            <a:ext cx="954107" cy="461665"/>
          </a:xfrm>
          <a:prstGeom prst="rect">
            <a:avLst/>
          </a:prstGeom>
          <a:noFill/>
        </p:spPr>
        <p:txBody>
          <a:bodyPr wrap="none" rtlCol="0">
            <a:spAutoFit/>
          </a:bodyPr>
          <a:lstStyle/>
          <a:p>
            <a:r>
              <a:rPr lang="ja-JP" altLang="en-US" sz="1200" dirty="0"/>
              <a:t>計画策定の</a:t>
            </a:r>
            <a:endParaRPr lang="en-US" altLang="ja-JP" sz="1200" dirty="0"/>
          </a:p>
          <a:p>
            <a:pPr algn="ctr"/>
            <a:r>
              <a:rPr lang="ja-JP" altLang="en-US" sz="1200" dirty="0"/>
              <a:t>諮問</a:t>
            </a:r>
            <a:endParaRPr kumimoji="1" lang="en-US" altLang="ja-JP" sz="1200" dirty="0"/>
          </a:p>
        </p:txBody>
      </p:sp>
      <p:grpSp>
        <p:nvGrpSpPr>
          <p:cNvPr id="132" name="グループ化 131">
            <a:extLst>
              <a:ext uri="{FF2B5EF4-FFF2-40B4-BE49-F238E27FC236}">
                <a16:creationId xmlns:a16="http://schemas.microsoft.com/office/drawing/2014/main" id="{B8632D00-C772-CBD2-AD58-D454AB705703}"/>
              </a:ext>
            </a:extLst>
          </p:cNvPr>
          <p:cNvGrpSpPr/>
          <p:nvPr/>
        </p:nvGrpSpPr>
        <p:grpSpPr>
          <a:xfrm>
            <a:off x="5953763" y="2815364"/>
            <a:ext cx="800219" cy="312994"/>
            <a:chOff x="5942945" y="3101919"/>
            <a:chExt cx="800219" cy="312994"/>
          </a:xfrm>
        </p:grpSpPr>
        <p:cxnSp>
          <p:nvCxnSpPr>
            <p:cNvPr id="125" name="直線矢印コネクタ 124">
              <a:extLst>
                <a:ext uri="{FF2B5EF4-FFF2-40B4-BE49-F238E27FC236}">
                  <a16:creationId xmlns:a16="http://schemas.microsoft.com/office/drawing/2014/main" id="{68C05A44-FB70-D619-AC1B-CBAF219DDEB0}"/>
                </a:ext>
              </a:extLst>
            </p:cNvPr>
            <p:cNvCxnSpPr>
              <a:cxnSpLocks/>
            </p:cNvCxnSpPr>
            <p:nvPr/>
          </p:nvCxnSpPr>
          <p:spPr>
            <a:xfrm>
              <a:off x="6000170" y="3414913"/>
              <a:ext cx="662864" cy="0"/>
            </a:xfrm>
            <a:prstGeom prst="straightConnector1">
              <a:avLst/>
            </a:prstGeom>
            <a:ln w="38100">
              <a:solidFill>
                <a:srgbClr val="8AFD7B"/>
              </a:solidFill>
              <a:tailEnd type="triangle"/>
            </a:ln>
          </p:spPr>
          <p:style>
            <a:lnRef idx="1">
              <a:schemeClr val="accent1"/>
            </a:lnRef>
            <a:fillRef idx="0">
              <a:schemeClr val="accent1"/>
            </a:fillRef>
            <a:effectRef idx="0">
              <a:schemeClr val="accent1"/>
            </a:effectRef>
            <a:fontRef idx="minor">
              <a:schemeClr val="tx1"/>
            </a:fontRef>
          </p:style>
        </p:cxnSp>
        <p:sp>
          <p:nvSpPr>
            <p:cNvPr id="126" name="テキスト ボックス 125">
              <a:extLst>
                <a:ext uri="{FF2B5EF4-FFF2-40B4-BE49-F238E27FC236}">
                  <a16:creationId xmlns:a16="http://schemas.microsoft.com/office/drawing/2014/main" id="{A1A371F4-7E07-D3A0-ECBC-0FF8C69E5548}"/>
                </a:ext>
              </a:extLst>
            </p:cNvPr>
            <p:cNvSpPr txBox="1"/>
            <p:nvPr/>
          </p:nvSpPr>
          <p:spPr>
            <a:xfrm>
              <a:off x="5942945" y="3101919"/>
              <a:ext cx="800219" cy="276999"/>
            </a:xfrm>
            <a:prstGeom prst="rect">
              <a:avLst/>
            </a:prstGeom>
            <a:noFill/>
          </p:spPr>
          <p:txBody>
            <a:bodyPr wrap="none" rtlCol="0">
              <a:spAutoFit/>
            </a:bodyPr>
            <a:lstStyle/>
            <a:p>
              <a:r>
                <a:rPr kumimoji="1" lang="ja-JP" altLang="en-US" sz="1200" dirty="0"/>
                <a:t>進捗報告</a:t>
              </a:r>
              <a:endParaRPr kumimoji="1" lang="en-US" altLang="ja-JP" sz="1200" dirty="0"/>
            </a:p>
          </p:txBody>
        </p:sp>
      </p:grpSp>
      <p:cxnSp>
        <p:nvCxnSpPr>
          <p:cNvPr id="128" name="直線矢印コネクタ 127">
            <a:extLst>
              <a:ext uri="{FF2B5EF4-FFF2-40B4-BE49-F238E27FC236}">
                <a16:creationId xmlns:a16="http://schemas.microsoft.com/office/drawing/2014/main" id="{5647AD2F-B4B1-116F-4E0D-75B2C61F4644}"/>
              </a:ext>
            </a:extLst>
          </p:cNvPr>
          <p:cNvCxnSpPr>
            <a:cxnSpLocks/>
          </p:cNvCxnSpPr>
          <p:nvPr/>
        </p:nvCxnSpPr>
        <p:spPr>
          <a:xfrm flipH="1">
            <a:off x="6011467" y="2655891"/>
            <a:ext cx="662400" cy="0"/>
          </a:xfrm>
          <a:prstGeom prst="straightConnector1">
            <a:avLst/>
          </a:prstGeom>
          <a:ln w="38100">
            <a:solidFill>
              <a:srgbClr val="8AFD7B"/>
            </a:solidFill>
            <a:tailEnd type="triangle"/>
          </a:ln>
        </p:spPr>
        <p:style>
          <a:lnRef idx="1">
            <a:schemeClr val="accent1"/>
          </a:lnRef>
          <a:fillRef idx="0">
            <a:schemeClr val="accent1"/>
          </a:fillRef>
          <a:effectRef idx="0">
            <a:schemeClr val="accent1"/>
          </a:effectRef>
          <a:fontRef idx="minor">
            <a:schemeClr val="tx1"/>
          </a:fontRef>
        </p:style>
      </p:cxnSp>
      <p:sp>
        <p:nvSpPr>
          <p:cNvPr id="131" name="テキスト ボックス 130">
            <a:extLst>
              <a:ext uri="{FF2B5EF4-FFF2-40B4-BE49-F238E27FC236}">
                <a16:creationId xmlns:a16="http://schemas.microsoft.com/office/drawing/2014/main" id="{EB6EE24F-3EE6-4F06-B1A6-864F2AE036F5}"/>
              </a:ext>
            </a:extLst>
          </p:cNvPr>
          <p:cNvSpPr txBox="1"/>
          <p:nvPr/>
        </p:nvSpPr>
        <p:spPr>
          <a:xfrm>
            <a:off x="6116101" y="2378892"/>
            <a:ext cx="492443" cy="276999"/>
          </a:xfrm>
          <a:prstGeom prst="rect">
            <a:avLst/>
          </a:prstGeom>
          <a:noFill/>
        </p:spPr>
        <p:txBody>
          <a:bodyPr wrap="none" rtlCol="0">
            <a:spAutoFit/>
          </a:bodyPr>
          <a:lstStyle/>
          <a:p>
            <a:r>
              <a:rPr lang="ja-JP" altLang="en-US" sz="1200" dirty="0"/>
              <a:t>答申</a:t>
            </a:r>
            <a:endParaRPr kumimoji="1" lang="en-US" altLang="ja-JP" sz="1200" dirty="0"/>
          </a:p>
        </p:txBody>
      </p:sp>
      <p:cxnSp>
        <p:nvCxnSpPr>
          <p:cNvPr id="135" name="直線矢印コネクタ 134">
            <a:extLst>
              <a:ext uri="{FF2B5EF4-FFF2-40B4-BE49-F238E27FC236}">
                <a16:creationId xmlns:a16="http://schemas.microsoft.com/office/drawing/2014/main" id="{1A113A17-B52B-B6D0-0776-EED145068D72}"/>
              </a:ext>
            </a:extLst>
          </p:cNvPr>
          <p:cNvCxnSpPr>
            <a:cxnSpLocks/>
          </p:cNvCxnSpPr>
          <p:nvPr/>
        </p:nvCxnSpPr>
        <p:spPr>
          <a:xfrm>
            <a:off x="6000634" y="3630003"/>
            <a:ext cx="662400" cy="0"/>
          </a:xfrm>
          <a:prstGeom prst="straightConnector1">
            <a:avLst/>
          </a:prstGeom>
          <a:ln w="38100">
            <a:solidFill>
              <a:srgbClr val="8AFD7B"/>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37" name="テキスト ボックス 136">
            <a:extLst>
              <a:ext uri="{FF2B5EF4-FFF2-40B4-BE49-F238E27FC236}">
                <a16:creationId xmlns:a16="http://schemas.microsoft.com/office/drawing/2014/main" id="{414C67A0-6C3D-603D-C85C-441D9C196ADE}"/>
              </a:ext>
            </a:extLst>
          </p:cNvPr>
          <p:cNvSpPr txBox="1"/>
          <p:nvPr/>
        </p:nvSpPr>
        <p:spPr>
          <a:xfrm>
            <a:off x="6062075" y="3302957"/>
            <a:ext cx="492443" cy="276999"/>
          </a:xfrm>
          <a:prstGeom prst="rect">
            <a:avLst/>
          </a:prstGeom>
          <a:noFill/>
        </p:spPr>
        <p:txBody>
          <a:bodyPr wrap="none" rtlCol="0">
            <a:spAutoFit/>
          </a:bodyPr>
          <a:lstStyle/>
          <a:p>
            <a:r>
              <a:rPr lang="ja-JP" altLang="en-US" sz="1200" dirty="0"/>
              <a:t>連携</a:t>
            </a:r>
            <a:endParaRPr kumimoji="1" lang="en-US" altLang="ja-JP" sz="1200" dirty="0"/>
          </a:p>
        </p:txBody>
      </p:sp>
      <p:grpSp>
        <p:nvGrpSpPr>
          <p:cNvPr id="146" name="グループ化 145">
            <a:extLst>
              <a:ext uri="{FF2B5EF4-FFF2-40B4-BE49-F238E27FC236}">
                <a16:creationId xmlns:a16="http://schemas.microsoft.com/office/drawing/2014/main" id="{73890A31-82CB-4A03-1ADE-112972CAE66D}"/>
              </a:ext>
            </a:extLst>
          </p:cNvPr>
          <p:cNvGrpSpPr/>
          <p:nvPr/>
        </p:nvGrpSpPr>
        <p:grpSpPr>
          <a:xfrm>
            <a:off x="6363074" y="4169366"/>
            <a:ext cx="539755" cy="360384"/>
            <a:chOff x="1990540" y="4820494"/>
            <a:chExt cx="539755" cy="360384"/>
          </a:xfrm>
        </p:grpSpPr>
        <p:cxnSp>
          <p:nvCxnSpPr>
            <p:cNvPr id="138" name="直線矢印コネクタ 137">
              <a:extLst>
                <a:ext uri="{FF2B5EF4-FFF2-40B4-BE49-F238E27FC236}">
                  <a16:creationId xmlns:a16="http://schemas.microsoft.com/office/drawing/2014/main" id="{B998FEC3-846C-3704-6C1D-DF0DF833390A}"/>
                </a:ext>
              </a:extLst>
            </p:cNvPr>
            <p:cNvCxnSpPr>
              <a:cxnSpLocks/>
            </p:cNvCxnSpPr>
            <p:nvPr/>
          </p:nvCxnSpPr>
          <p:spPr>
            <a:xfrm flipH="1" flipV="1">
              <a:off x="1990540" y="4820494"/>
              <a:ext cx="7153" cy="360384"/>
            </a:xfrm>
            <a:prstGeom prst="straightConnector1">
              <a:avLst/>
            </a:prstGeom>
            <a:ln w="38100">
              <a:solidFill>
                <a:srgbClr val="8AFD7B"/>
              </a:solidFill>
              <a:tailEnd type="triangle"/>
            </a:ln>
          </p:spPr>
          <p:style>
            <a:lnRef idx="1">
              <a:schemeClr val="accent1"/>
            </a:lnRef>
            <a:fillRef idx="0">
              <a:schemeClr val="accent1"/>
            </a:fillRef>
            <a:effectRef idx="0">
              <a:schemeClr val="accent1"/>
            </a:effectRef>
            <a:fontRef idx="minor">
              <a:schemeClr val="tx1"/>
            </a:fontRef>
          </p:style>
        </p:cxnSp>
        <p:sp>
          <p:nvSpPr>
            <p:cNvPr id="139" name="テキスト ボックス 138">
              <a:extLst>
                <a:ext uri="{FF2B5EF4-FFF2-40B4-BE49-F238E27FC236}">
                  <a16:creationId xmlns:a16="http://schemas.microsoft.com/office/drawing/2014/main" id="{62FBD7C9-A406-1210-1994-0DDBD2E45E8A}"/>
                </a:ext>
              </a:extLst>
            </p:cNvPr>
            <p:cNvSpPr txBox="1"/>
            <p:nvPr/>
          </p:nvSpPr>
          <p:spPr>
            <a:xfrm>
              <a:off x="2037852" y="4872451"/>
              <a:ext cx="492443" cy="276999"/>
            </a:xfrm>
            <a:prstGeom prst="rect">
              <a:avLst/>
            </a:prstGeom>
            <a:noFill/>
          </p:spPr>
          <p:txBody>
            <a:bodyPr wrap="none" rtlCol="0">
              <a:spAutoFit/>
            </a:bodyPr>
            <a:lstStyle/>
            <a:p>
              <a:r>
                <a:rPr kumimoji="1" lang="ja-JP" altLang="en-US" sz="1200" dirty="0"/>
                <a:t>反映</a:t>
              </a:r>
              <a:endParaRPr kumimoji="1" lang="en-US" altLang="ja-JP" sz="1200" dirty="0"/>
            </a:p>
          </p:txBody>
        </p:sp>
      </p:grpSp>
      <p:grpSp>
        <p:nvGrpSpPr>
          <p:cNvPr id="145" name="グループ化 144">
            <a:extLst>
              <a:ext uri="{FF2B5EF4-FFF2-40B4-BE49-F238E27FC236}">
                <a16:creationId xmlns:a16="http://schemas.microsoft.com/office/drawing/2014/main" id="{AC1FE0B6-A02F-2622-1EB3-C0B32B4EC1D0}"/>
              </a:ext>
            </a:extLst>
          </p:cNvPr>
          <p:cNvGrpSpPr/>
          <p:nvPr/>
        </p:nvGrpSpPr>
        <p:grpSpPr>
          <a:xfrm>
            <a:off x="3588613" y="4628507"/>
            <a:ext cx="514158" cy="424524"/>
            <a:chOff x="5248275" y="4820494"/>
            <a:chExt cx="514158" cy="424524"/>
          </a:xfrm>
        </p:grpSpPr>
        <p:cxnSp>
          <p:nvCxnSpPr>
            <p:cNvPr id="140" name="直線矢印コネクタ 139">
              <a:extLst>
                <a:ext uri="{FF2B5EF4-FFF2-40B4-BE49-F238E27FC236}">
                  <a16:creationId xmlns:a16="http://schemas.microsoft.com/office/drawing/2014/main" id="{AE59E194-603C-1571-8C76-968B8D3667B5}"/>
                </a:ext>
              </a:extLst>
            </p:cNvPr>
            <p:cNvCxnSpPr>
              <a:cxnSpLocks/>
            </p:cNvCxnSpPr>
            <p:nvPr/>
          </p:nvCxnSpPr>
          <p:spPr>
            <a:xfrm>
              <a:off x="5248275" y="4820494"/>
              <a:ext cx="0" cy="424524"/>
            </a:xfrm>
            <a:prstGeom prst="straightConnector1">
              <a:avLst/>
            </a:prstGeom>
            <a:ln w="38100">
              <a:solidFill>
                <a:srgbClr val="8AFD7B"/>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43" name="テキスト ボックス 142">
              <a:extLst>
                <a:ext uri="{FF2B5EF4-FFF2-40B4-BE49-F238E27FC236}">
                  <a16:creationId xmlns:a16="http://schemas.microsoft.com/office/drawing/2014/main" id="{515E8657-DF38-977A-0213-45FAD6A3462B}"/>
                </a:ext>
              </a:extLst>
            </p:cNvPr>
            <p:cNvSpPr txBox="1"/>
            <p:nvPr/>
          </p:nvSpPr>
          <p:spPr>
            <a:xfrm>
              <a:off x="5269990" y="4893979"/>
              <a:ext cx="492443" cy="276999"/>
            </a:xfrm>
            <a:prstGeom prst="rect">
              <a:avLst/>
            </a:prstGeom>
            <a:noFill/>
          </p:spPr>
          <p:txBody>
            <a:bodyPr wrap="none" rtlCol="0">
              <a:spAutoFit/>
            </a:bodyPr>
            <a:lstStyle/>
            <a:p>
              <a:r>
                <a:rPr lang="ja-JP" altLang="en-US" sz="1200" dirty="0"/>
                <a:t>連携</a:t>
              </a:r>
              <a:endParaRPr kumimoji="1" lang="en-US" altLang="ja-JP" sz="1200" dirty="0"/>
            </a:p>
          </p:txBody>
        </p:sp>
      </p:grpSp>
      <p:sp>
        <p:nvSpPr>
          <p:cNvPr id="147" name="正方形/長方形 146">
            <a:extLst>
              <a:ext uri="{FF2B5EF4-FFF2-40B4-BE49-F238E27FC236}">
                <a16:creationId xmlns:a16="http://schemas.microsoft.com/office/drawing/2014/main" id="{582A2C7A-B919-F5AB-7824-9D87BECD65F0}"/>
              </a:ext>
            </a:extLst>
          </p:cNvPr>
          <p:cNvSpPr/>
          <p:nvPr/>
        </p:nvSpPr>
        <p:spPr>
          <a:xfrm>
            <a:off x="7294511" y="2928735"/>
            <a:ext cx="4023109" cy="73255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正方形/長方形 3">
            <a:extLst>
              <a:ext uri="{FF2B5EF4-FFF2-40B4-BE49-F238E27FC236}">
                <a16:creationId xmlns:a16="http://schemas.microsoft.com/office/drawing/2014/main" id="{7FD1BE2C-349C-DF7E-70D5-3E7A70CA0A3C}"/>
              </a:ext>
            </a:extLst>
          </p:cNvPr>
          <p:cNvSpPr/>
          <p:nvPr/>
        </p:nvSpPr>
        <p:spPr>
          <a:xfrm>
            <a:off x="542890" y="882524"/>
            <a:ext cx="2954655" cy="461665"/>
          </a:xfrm>
          <a:prstGeom prst="rect">
            <a:avLst/>
          </a:prstGeom>
          <a:noFill/>
        </p:spPr>
        <p:txBody>
          <a:bodyPr wrap="none" lIns="91440" tIns="45720" rIns="91440" bIns="45720">
            <a:spAutoFit/>
          </a:bodyPr>
          <a:lstStyle/>
          <a:p>
            <a:r>
              <a:rPr lang="ja-JP" altLang="en-US" sz="2400" b="1" u="sng" dirty="0">
                <a:ln w="0"/>
                <a:solidFill>
                  <a:srgbClr val="144DA0"/>
                </a:solidFill>
                <a:latin typeface="BIZ UDゴシック" panose="020B0400000000000000" pitchFamily="49" charset="-128"/>
                <a:ea typeface="BIZ UDゴシック" panose="020B0400000000000000" pitchFamily="49" charset="-128"/>
                <a:cs typeface="Flatory Sans SemiCondensed Bold" panose="020B0600070205080204" charset="-34"/>
              </a:rPr>
              <a:t>計画策定の関係機関</a:t>
            </a:r>
            <a:endParaRPr lang="ja-JP" altLang="ja-JP" sz="2400" u="sng" dirty="0">
              <a:solidFill>
                <a:srgbClr val="144DA0"/>
              </a:solidFill>
              <a:latin typeface="BIZ UDゴシック" panose="020B0400000000000000" pitchFamily="49" charset="-128"/>
              <a:ea typeface="BIZ UDゴシック" panose="020B0400000000000000" pitchFamily="49" charset="-128"/>
            </a:endParaRPr>
          </a:p>
        </p:txBody>
      </p:sp>
    </p:spTree>
    <p:extLst>
      <p:ext uri="{BB962C8B-B14F-4D97-AF65-F5344CB8AC3E}">
        <p14:creationId xmlns:p14="http://schemas.microsoft.com/office/powerpoint/2010/main" val="2369276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737761-9583-6D56-A622-829B8AB9600E}"/>
            </a:ext>
          </a:extLst>
        </p:cNvPr>
        <p:cNvGrpSpPr/>
        <p:nvPr/>
      </p:nvGrpSpPr>
      <p:grpSpPr>
        <a:xfrm>
          <a:off x="0" y="0"/>
          <a:ext cx="0" cy="0"/>
          <a:chOff x="0" y="0"/>
          <a:chExt cx="0" cy="0"/>
        </a:xfrm>
      </p:grpSpPr>
      <p:graphicFrame>
        <p:nvGraphicFramePr>
          <p:cNvPr id="25" name="表 24">
            <a:extLst>
              <a:ext uri="{FF2B5EF4-FFF2-40B4-BE49-F238E27FC236}">
                <a16:creationId xmlns:a16="http://schemas.microsoft.com/office/drawing/2014/main" id="{84ECF7FB-568C-7BBA-BFC1-1981A1FB1E22}"/>
              </a:ext>
            </a:extLst>
          </p:cNvPr>
          <p:cNvGraphicFramePr>
            <a:graphicFrameLocks noGrp="1"/>
          </p:cNvGraphicFramePr>
          <p:nvPr>
            <p:extLst>
              <p:ext uri="{D42A27DB-BD31-4B8C-83A1-F6EECF244321}">
                <p14:modId xmlns:p14="http://schemas.microsoft.com/office/powerpoint/2010/main" val="3995314269"/>
              </p:ext>
            </p:extLst>
          </p:nvPr>
        </p:nvGraphicFramePr>
        <p:xfrm>
          <a:off x="375064" y="1568225"/>
          <a:ext cx="10834463" cy="4733682"/>
        </p:xfrm>
        <a:graphic>
          <a:graphicData uri="http://schemas.openxmlformats.org/drawingml/2006/table">
            <a:tbl>
              <a:tblPr firstRow="1" bandRow="1">
                <a:tableStyleId>{5C22544A-7EE6-4342-B048-85BDC9FD1C3A}</a:tableStyleId>
              </a:tblPr>
              <a:tblGrid>
                <a:gridCol w="297596">
                  <a:extLst>
                    <a:ext uri="{9D8B030D-6E8A-4147-A177-3AD203B41FA5}">
                      <a16:colId xmlns:a16="http://schemas.microsoft.com/office/drawing/2014/main" val="1929561220"/>
                    </a:ext>
                  </a:extLst>
                </a:gridCol>
                <a:gridCol w="205879">
                  <a:extLst>
                    <a:ext uri="{9D8B030D-6E8A-4147-A177-3AD203B41FA5}">
                      <a16:colId xmlns:a16="http://schemas.microsoft.com/office/drawing/2014/main" val="1011001842"/>
                    </a:ext>
                  </a:extLst>
                </a:gridCol>
                <a:gridCol w="591671">
                  <a:extLst>
                    <a:ext uri="{9D8B030D-6E8A-4147-A177-3AD203B41FA5}">
                      <a16:colId xmlns:a16="http://schemas.microsoft.com/office/drawing/2014/main" val="266781299"/>
                    </a:ext>
                  </a:extLst>
                </a:gridCol>
                <a:gridCol w="909094">
                  <a:extLst>
                    <a:ext uri="{9D8B030D-6E8A-4147-A177-3AD203B41FA5}">
                      <a16:colId xmlns:a16="http://schemas.microsoft.com/office/drawing/2014/main" val="818901179"/>
                    </a:ext>
                  </a:extLst>
                </a:gridCol>
                <a:gridCol w="1139569">
                  <a:extLst>
                    <a:ext uri="{9D8B030D-6E8A-4147-A177-3AD203B41FA5}">
                      <a16:colId xmlns:a16="http://schemas.microsoft.com/office/drawing/2014/main" val="3023525864"/>
                    </a:ext>
                  </a:extLst>
                </a:gridCol>
                <a:gridCol w="1012538">
                  <a:extLst>
                    <a:ext uri="{9D8B030D-6E8A-4147-A177-3AD203B41FA5}">
                      <a16:colId xmlns:a16="http://schemas.microsoft.com/office/drawing/2014/main" val="2255571926"/>
                    </a:ext>
                  </a:extLst>
                </a:gridCol>
                <a:gridCol w="935246">
                  <a:extLst>
                    <a:ext uri="{9D8B030D-6E8A-4147-A177-3AD203B41FA5}">
                      <a16:colId xmlns:a16="http://schemas.microsoft.com/office/drawing/2014/main" val="3901674356"/>
                    </a:ext>
                  </a:extLst>
                </a:gridCol>
                <a:gridCol w="2012313">
                  <a:extLst>
                    <a:ext uri="{9D8B030D-6E8A-4147-A177-3AD203B41FA5}">
                      <a16:colId xmlns:a16="http://schemas.microsoft.com/office/drawing/2014/main" val="4249341807"/>
                    </a:ext>
                  </a:extLst>
                </a:gridCol>
                <a:gridCol w="3730557">
                  <a:extLst>
                    <a:ext uri="{9D8B030D-6E8A-4147-A177-3AD203B41FA5}">
                      <a16:colId xmlns:a16="http://schemas.microsoft.com/office/drawing/2014/main" val="2176150158"/>
                    </a:ext>
                  </a:extLst>
                </a:gridCol>
              </a:tblGrid>
              <a:tr h="458168">
                <a:tc rowSpan="3">
                  <a:txBody>
                    <a:bodyPr/>
                    <a:lstStyle/>
                    <a:p>
                      <a:pPr algn="ctr"/>
                      <a:r>
                        <a:rPr kumimoji="1" lang="ja-JP" altLang="en-US" sz="1050" b="1" dirty="0">
                          <a:solidFill>
                            <a:schemeClr val="bg1"/>
                          </a:solidFill>
                          <a:latin typeface="BIZ UDゴシック" panose="020B0400000000000000" pitchFamily="49" charset="-128"/>
                          <a:ea typeface="BIZ UDゴシック" panose="020B0400000000000000" pitchFamily="49" charset="-128"/>
                        </a:rPr>
                        <a:t>計画期間</a:t>
                      </a:r>
                    </a:p>
                  </a:txBody>
                  <a:tcPr marL="86783" marR="86783" marT="43391" marB="433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rowSpan="3">
                  <a:txBody>
                    <a:bodyPr/>
                    <a:lstStyle/>
                    <a:p>
                      <a:pPr algn="ctr"/>
                      <a:r>
                        <a:rPr kumimoji="1" lang="ja-JP" altLang="en-US" sz="1050" b="1" dirty="0">
                          <a:solidFill>
                            <a:schemeClr val="bg1"/>
                          </a:solidFill>
                          <a:latin typeface="BIZ UDゴシック" panose="020B0400000000000000" pitchFamily="49" charset="-128"/>
                          <a:ea typeface="BIZ UDゴシック" panose="020B0400000000000000" pitchFamily="49" charset="-128"/>
                        </a:rPr>
                        <a:t>年次</a:t>
                      </a:r>
                    </a:p>
                  </a:txBody>
                  <a:tcPr marL="86783" marR="86783" marT="43391" marB="433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rowSpan="3">
                  <a:txBody>
                    <a:bodyPr/>
                    <a:lstStyle/>
                    <a:p>
                      <a:pPr algn="ctr"/>
                      <a:r>
                        <a:rPr kumimoji="1" lang="ja-JP" altLang="en-US" sz="1050" b="1" dirty="0">
                          <a:solidFill>
                            <a:schemeClr val="bg1"/>
                          </a:solidFill>
                          <a:latin typeface="BIZ UDゴシック" panose="020B0400000000000000" pitchFamily="49" charset="-128"/>
                          <a:ea typeface="BIZ UDゴシック" panose="020B0400000000000000" pitchFamily="49" charset="-128"/>
                        </a:rPr>
                        <a:t>年度</a:t>
                      </a:r>
                    </a:p>
                  </a:txBody>
                  <a:tcPr marL="86783" marR="86783" marT="43391" marB="433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rowSpan="3">
                  <a:txBody>
                    <a:bodyPr/>
                    <a:lstStyle/>
                    <a:p>
                      <a:pPr algn="ctr"/>
                      <a:r>
                        <a:rPr kumimoji="1" lang="ja-JP" altLang="en-US" sz="1050" b="1" dirty="0">
                          <a:solidFill>
                            <a:schemeClr val="bg1"/>
                          </a:solidFill>
                          <a:latin typeface="BIZ UDゴシック" panose="020B0400000000000000" pitchFamily="49" charset="-128"/>
                          <a:ea typeface="BIZ UDゴシック" panose="020B0400000000000000" pitchFamily="49" charset="-128"/>
                        </a:rPr>
                        <a:t>時期</a:t>
                      </a:r>
                    </a:p>
                  </a:txBody>
                  <a:tcPr marL="86783" marR="86783" marT="43391" marB="433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gridSpan="3">
                  <a:txBody>
                    <a:bodyPr/>
                    <a:lstStyle/>
                    <a:p>
                      <a:pPr algn="ctr"/>
                      <a:r>
                        <a:rPr kumimoji="1" lang="ja-JP" altLang="en-US" sz="1050" b="1" dirty="0">
                          <a:solidFill>
                            <a:schemeClr val="bg1"/>
                          </a:solidFill>
                          <a:latin typeface="BIZ UDゴシック" panose="020B0400000000000000" pitchFamily="49" charset="-128"/>
                          <a:ea typeface="BIZ UDゴシック" panose="020B0400000000000000" pitchFamily="49" charset="-128"/>
                        </a:rPr>
                        <a:t>吹田健やか年輪プラン</a:t>
                      </a:r>
                    </a:p>
                    <a:p>
                      <a:pPr algn="ctr"/>
                      <a:r>
                        <a:rPr kumimoji="1" lang="ja-JP" altLang="en-US" sz="1050" b="1" dirty="0">
                          <a:solidFill>
                            <a:schemeClr val="bg1"/>
                          </a:solidFill>
                          <a:latin typeface="BIZ UDゴシック" panose="020B0400000000000000" pitchFamily="49" charset="-128"/>
                          <a:ea typeface="BIZ UDゴシック" panose="020B0400000000000000" pitchFamily="49" charset="-128"/>
                        </a:rPr>
                        <a:t>推進本部</a:t>
                      </a:r>
                    </a:p>
                  </a:txBody>
                  <a:tcPr marL="86783" marR="86783" marT="43391" marB="433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hMerge="1">
                  <a:txBody>
                    <a:bodyPr/>
                    <a:lstStyle/>
                    <a:p>
                      <a:endParaRPr kumimoji="1" lang="ja-JP" altLang="en-US"/>
                    </a:p>
                  </a:txBody>
                  <a:tcPr/>
                </a:tc>
                <a:tc hMerge="1">
                  <a:txBody>
                    <a:bodyPr/>
                    <a:lstStyle/>
                    <a:p>
                      <a:endParaRPr kumimoji="1" lang="ja-JP" altLang="en-US"/>
                    </a:p>
                  </a:txBody>
                  <a:tcPr/>
                </a:tc>
                <a:tc>
                  <a:txBody>
                    <a:bodyPr/>
                    <a:lstStyle/>
                    <a:p>
                      <a:pPr algn="ctr"/>
                      <a:r>
                        <a:rPr kumimoji="1" lang="ja-JP" altLang="en-US" sz="1050" b="1" dirty="0">
                          <a:solidFill>
                            <a:schemeClr val="bg1"/>
                          </a:solidFill>
                          <a:latin typeface="BIZ UDゴシック" panose="020B0400000000000000" pitchFamily="49" charset="-128"/>
                          <a:ea typeface="BIZ UDゴシック" panose="020B0400000000000000" pitchFamily="49" charset="-128"/>
                        </a:rPr>
                        <a:t>吹田健やか年輪プラン</a:t>
                      </a:r>
                    </a:p>
                    <a:p>
                      <a:pPr algn="ctr"/>
                      <a:r>
                        <a:rPr kumimoji="1" lang="ja-JP" altLang="en-US" sz="1050" b="1" dirty="0">
                          <a:solidFill>
                            <a:schemeClr val="bg1"/>
                          </a:solidFill>
                          <a:latin typeface="BIZ UDゴシック" panose="020B0400000000000000" pitchFamily="49" charset="-128"/>
                          <a:ea typeface="BIZ UDゴシック" panose="020B0400000000000000" pitchFamily="49" charset="-128"/>
                        </a:rPr>
                        <a:t>推進専門分科会</a:t>
                      </a:r>
                    </a:p>
                  </a:txBody>
                  <a:tcPr marL="83281" marR="83281" marT="41640" marB="416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rowSpan="3">
                  <a:txBody>
                    <a:bodyPr/>
                    <a:lstStyle/>
                    <a:p>
                      <a:pPr algn="ctr"/>
                      <a:r>
                        <a:rPr kumimoji="1" lang="ja-JP" altLang="en-US" sz="1050" b="1" dirty="0">
                          <a:solidFill>
                            <a:schemeClr val="bg1"/>
                          </a:solidFill>
                          <a:latin typeface="BIZ UDゴシック" panose="020B0400000000000000" pitchFamily="49" charset="-128"/>
                          <a:ea typeface="BIZ UDゴシック" panose="020B0400000000000000" pitchFamily="49" charset="-128"/>
                        </a:rPr>
                        <a:t>主な取組内容</a:t>
                      </a:r>
                    </a:p>
                    <a:p>
                      <a:pPr algn="ctr"/>
                      <a:r>
                        <a:rPr kumimoji="1" lang="ja-JP" altLang="en-US" sz="1050" b="1" dirty="0">
                          <a:solidFill>
                            <a:schemeClr val="bg1"/>
                          </a:solidFill>
                          <a:latin typeface="BIZ UDゴシック" panose="020B0400000000000000" pitchFamily="49" charset="-128"/>
                          <a:ea typeface="BIZ UDゴシック" panose="020B0400000000000000" pitchFamily="49" charset="-128"/>
                        </a:rPr>
                        <a:t>（</a:t>
                      </a:r>
                      <a:r>
                        <a:rPr kumimoji="1" lang="en-US" altLang="ja-JP" sz="1050" b="1" dirty="0">
                          <a:solidFill>
                            <a:schemeClr val="bg1"/>
                          </a:solidFill>
                          <a:latin typeface="BIZ UDゴシック" panose="020B0400000000000000" pitchFamily="49" charset="-128"/>
                          <a:ea typeface="BIZ UDゴシック" panose="020B0400000000000000" pitchFamily="49" charset="-128"/>
                        </a:rPr>
                        <a:t>2026</a:t>
                      </a:r>
                      <a:r>
                        <a:rPr kumimoji="1" lang="ja-JP" altLang="en-US" sz="1050" b="1" dirty="0">
                          <a:solidFill>
                            <a:schemeClr val="bg1"/>
                          </a:solidFill>
                          <a:latin typeface="BIZ UDゴシック" panose="020B0400000000000000" pitchFamily="49" charset="-128"/>
                          <a:ea typeface="BIZ UDゴシック" panose="020B0400000000000000" pitchFamily="49" charset="-128"/>
                        </a:rPr>
                        <a:t>年度は予定）</a:t>
                      </a:r>
                    </a:p>
                  </a:txBody>
                  <a:tcPr marL="86783" marR="86783" marT="43391" marB="433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extLst>
                  <a:ext uri="{0D108BD9-81ED-4DB2-BD59-A6C34878D82A}">
                    <a16:rowId xmlns:a16="http://schemas.microsoft.com/office/drawing/2014/main" val="3543056363"/>
                  </a:ext>
                </a:extLst>
              </a:tr>
              <a:tr h="417862">
                <a:tc vMerge="1">
                  <a:txBody>
                    <a:bodyPr/>
                    <a:lstStyle/>
                    <a:p>
                      <a:endParaRPr dirty="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vMerge="1">
                  <a:txBody>
                    <a:bodyPr/>
                    <a:lstStyle/>
                    <a:p>
                      <a:endParaRPr dirty="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vMerge="1">
                  <a:txBody>
                    <a:bodyPr/>
                    <a:lstStyle/>
                    <a:p>
                      <a:endParaRPr dirty="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vMerge="1">
                  <a:txBody>
                    <a:bodyPr/>
                    <a:lstStyle/>
                    <a:p>
                      <a:endParaRPr dirty="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gridSpan="3">
                  <a:txBody>
                    <a:bodyPr/>
                    <a:lstStyle/>
                    <a:p>
                      <a:pPr algn="ctr"/>
                      <a:r>
                        <a:rPr kumimoji="1" lang="ja-JP" altLang="en-US" sz="1050" b="1" dirty="0">
                          <a:solidFill>
                            <a:schemeClr val="bg1"/>
                          </a:solidFill>
                          <a:latin typeface="BIZ UDゴシック" panose="020B0400000000000000" pitchFamily="49" charset="-128"/>
                          <a:ea typeface="BIZ UDゴシック" panose="020B0400000000000000" pitchFamily="49" charset="-128"/>
                        </a:rPr>
                        <a:t>吹田市高齢者保健福祉施策・</a:t>
                      </a:r>
                    </a:p>
                    <a:p>
                      <a:pPr algn="ctr"/>
                      <a:r>
                        <a:rPr kumimoji="1" lang="ja-JP" altLang="en-US" sz="1050" b="1" dirty="0">
                          <a:solidFill>
                            <a:schemeClr val="bg1"/>
                          </a:solidFill>
                          <a:latin typeface="BIZ UDゴシック" panose="020B0400000000000000" pitchFamily="49" charset="-128"/>
                          <a:ea typeface="BIZ UDゴシック" panose="020B0400000000000000" pitchFamily="49" charset="-128"/>
                        </a:rPr>
                        <a:t>介護保険事業推進本部</a:t>
                      </a:r>
                    </a:p>
                  </a:txBody>
                  <a:tcPr marL="86783" marR="86783" marT="43391" marB="433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hMerge="1">
                  <a:txBody>
                    <a:bodyPr/>
                    <a:lstStyle/>
                    <a:p>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algn="ctr"/>
                      <a:r>
                        <a:rPr kumimoji="1" lang="ja-JP" altLang="en-US" sz="1050" b="1" dirty="0">
                          <a:solidFill>
                            <a:schemeClr val="bg1"/>
                          </a:solidFill>
                          <a:latin typeface="BIZ UDゴシック" panose="020B0400000000000000" pitchFamily="49" charset="-128"/>
                          <a:ea typeface="BIZ UDゴシック" panose="020B0400000000000000" pitchFamily="49" charset="-128"/>
                        </a:rPr>
                        <a:t>吹田市社会福祉審議会</a:t>
                      </a:r>
                    </a:p>
                    <a:p>
                      <a:pPr algn="ctr"/>
                      <a:r>
                        <a:rPr kumimoji="1" lang="ja-JP" altLang="en-US" sz="1050" b="1" dirty="0">
                          <a:solidFill>
                            <a:schemeClr val="bg1"/>
                          </a:solidFill>
                          <a:latin typeface="BIZ UDゴシック" panose="020B0400000000000000" pitchFamily="49" charset="-128"/>
                          <a:ea typeface="BIZ UDゴシック" panose="020B0400000000000000" pitchFamily="49" charset="-128"/>
                        </a:rPr>
                        <a:t>高齢者保健福祉計画・</a:t>
                      </a:r>
                    </a:p>
                    <a:p>
                      <a:pPr algn="ctr"/>
                      <a:r>
                        <a:rPr kumimoji="1" lang="ja-JP" altLang="en-US" sz="1050" b="1" dirty="0">
                          <a:solidFill>
                            <a:schemeClr val="bg1"/>
                          </a:solidFill>
                          <a:latin typeface="BIZ UDゴシック" panose="020B0400000000000000" pitchFamily="49" charset="-128"/>
                          <a:ea typeface="BIZ UDゴシック" panose="020B0400000000000000" pitchFamily="49" charset="-128"/>
                        </a:rPr>
                        <a:t>介護保険事業計画推進</a:t>
                      </a:r>
                    </a:p>
                    <a:p>
                      <a:pPr algn="ctr"/>
                      <a:r>
                        <a:rPr kumimoji="1" lang="ja-JP" altLang="en-US" sz="1050" b="1" dirty="0">
                          <a:solidFill>
                            <a:schemeClr val="bg1"/>
                          </a:solidFill>
                          <a:latin typeface="BIZ UDゴシック" panose="020B0400000000000000" pitchFamily="49" charset="-128"/>
                          <a:ea typeface="BIZ UDゴシック" panose="020B0400000000000000" pitchFamily="49" charset="-128"/>
                        </a:rPr>
                        <a:t>専門分科会</a:t>
                      </a:r>
                    </a:p>
                  </a:txBody>
                  <a:tcPr marL="86783" marR="86783" marT="43391" marB="433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vMerge="1">
                  <a:txBody>
                    <a:bodyPr/>
                    <a:lstStyle/>
                    <a:p>
                      <a:endParaRPr dirty="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2820961944"/>
                  </a:ext>
                </a:extLst>
              </a:tr>
              <a:tr h="300238">
                <a:tc vMerge="1">
                  <a:txBody>
                    <a:bodyPr/>
                    <a:lstStyle/>
                    <a:p>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algn="ctr"/>
                      <a:endParaRPr kumimoji="1" lang="ja-JP" altLang="en-US" sz="1200" b="0" dirty="0">
                        <a:solidFill>
                          <a:schemeClr val="tx1"/>
                        </a:solidFill>
                        <a:latin typeface="BIZ UDPゴシック" panose="020B0400000000000000" pitchFamily="50" charset="-128"/>
                        <a:ea typeface="BIZ UDPゴシック" panose="020B0400000000000000" pitchFamily="50" charset="-128"/>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ctr">
                        <a:buNone/>
                      </a:pPr>
                      <a:r>
                        <a:rPr lang="ja-JP" altLang="en-US" sz="1050" b="0" i="0" u="none" strike="noStrike" dirty="0">
                          <a:solidFill>
                            <a:srgbClr val="000000"/>
                          </a:solidFill>
                          <a:effectLst/>
                          <a:latin typeface="BIZ UDゴシック" panose="020B0400000000000000" pitchFamily="49" charset="-128"/>
                          <a:ea typeface="BIZ UDゴシック" panose="020B0400000000000000" pitchFamily="49" charset="-128"/>
                        </a:rPr>
                        <a:t>作業部会</a:t>
                      </a:r>
                    </a:p>
                  </a:txBody>
                  <a:tcPr marL="8675" marR="8675" marT="867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fontAlgn="ctr">
                        <a:buNone/>
                      </a:pPr>
                      <a:r>
                        <a:rPr lang="ja-JP" altLang="en-US" sz="1050" b="0" i="0" u="none" strike="noStrike" dirty="0">
                          <a:solidFill>
                            <a:srgbClr val="000000"/>
                          </a:solidFill>
                          <a:effectLst/>
                          <a:latin typeface="BIZ UDゴシック" panose="020B0400000000000000" pitchFamily="49" charset="-128"/>
                          <a:ea typeface="BIZ UDゴシック" panose="020B0400000000000000" pitchFamily="49" charset="-128"/>
                        </a:rPr>
                        <a:t>幹事会</a:t>
                      </a:r>
                    </a:p>
                  </a:txBody>
                  <a:tcPr marL="8675" marR="8675" marT="867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fontAlgn="ctr">
                        <a:buNone/>
                      </a:pPr>
                      <a:r>
                        <a:rPr lang="ja-JP" altLang="en-US" sz="1050" b="0" i="0" u="none" strike="noStrike" dirty="0">
                          <a:solidFill>
                            <a:srgbClr val="000000"/>
                          </a:solidFill>
                          <a:effectLst/>
                          <a:latin typeface="BIZ UDゴシック" panose="020B0400000000000000" pitchFamily="49" charset="-128"/>
                          <a:ea typeface="BIZ UDゴシック" panose="020B0400000000000000" pitchFamily="49" charset="-128"/>
                        </a:rPr>
                        <a:t>本部会</a:t>
                      </a:r>
                    </a:p>
                  </a:txBody>
                  <a:tcPr marL="8675" marR="8675" marT="867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vMerge="1">
                  <a:txBody>
                    <a:bodyPr/>
                    <a:lstStyle/>
                    <a:p>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73522436"/>
                  </a:ext>
                </a:extLst>
              </a:tr>
              <a:tr h="436079">
                <a:tc rowSpan="12">
                  <a:txBody>
                    <a:bodyPr/>
                    <a:lstStyle/>
                    <a:p>
                      <a:pPr algn="ctr"/>
                      <a:r>
                        <a:rPr kumimoji="1" lang="ja-JP" altLang="en-US" sz="1050" dirty="0">
                          <a:solidFill>
                            <a:schemeClr val="tx1"/>
                          </a:solidFill>
                          <a:latin typeface="BIZ UDゴシック" panose="020B0400000000000000" pitchFamily="49" charset="-128"/>
                          <a:ea typeface="BIZ UDゴシック" panose="020B0400000000000000" pitchFamily="49" charset="-128"/>
                        </a:rPr>
                        <a:t>第　９　期</a:t>
                      </a:r>
                    </a:p>
                  </a:txBody>
                  <a:tcPr marL="86783" marR="86783" marT="43391" marB="43391"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050" dirty="0">
                          <a:solidFill>
                            <a:schemeClr val="tx1"/>
                          </a:solidFill>
                          <a:latin typeface="BIZ UDゴシック" panose="020B0400000000000000" pitchFamily="49" charset="-128"/>
                          <a:ea typeface="BIZ UDゴシック" panose="020B0400000000000000" pitchFamily="49" charset="-128"/>
                        </a:rPr>
                        <a:t>１</a:t>
                      </a:r>
                      <a:endParaRPr kumimoji="1" lang="en-US" altLang="ja-JP" sz="1050" dirty="0">
                        <a:solidFill>
                          <a:schemeClr val="tx1"/>
                        </a:solidFill>
                        <a:latin typeface="BIZ UDゴシック" panose="020B0400000000000000" pitchFamily="49" charset="-128"/>
                        <a:ea typeface="BIZ UDゴシック" panose="020B0400000000000000" pitchFamily="49" charset="-128"/>
                      </a:endParaRPr>
                    </a:p>
                  </a:txBody>
                  <a:tcPr marL="83281" marR="83281" marT="41640" marB="416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1050" dirty="0">
                          <a:solidFill>
                            <a:schemeClr val="tx1"/>
                          </a:solidFill>
                          <a:latin typeface="BIZ UDゴシック" panose="020B0400000000000000" pitchFamily="49" charset="-128"/>
                          <a:ea typeface="BIZ UDゴシック" panose="020B0400000000000000" pitchFamily="49" charset="-128"/>
                        </a:rPr>
                        <a:t>2024</a:t>
                      </a:r>
                    </a:p>
                    <a:p>
                      <a:pPr algn="ctr"/>
                      <a:r>
                        <a:rPr kumimoji="1" lang="ja-JP" altLang="en-US" sz="1050" dirty="0">
                          <a:solidFill>
                            <a:schemeClr val="tx1"/>
                          </a:solidFill>
                          <a:latin typeface="BIZ UDゴシック" panose="020B0400000000000000" pitchFamily="49" charset="-128"/>
                          <a:ea typeface="BIZ UDゴシック" panose="020B0400000000000000" pitchFamily="49" charset="-128"/>
                        </a:rPr>
                        <a:t>年度</a:t>
                      </a:r>
                    </a:p>
                  </a:txBody>
                  <a:tcPr marL="83281" marR="83281" marT="41640" marB="416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050" dirty="0">
                          <a:solidFill>
                            <a:schemeClr val="tx1"/>
                          </a:solidFill>
                          <a:latin typeface="BIZ UDゴシック" panose="020B0400000000000000" pitchFamily="49" charset="-128"/>
                          <a:ea typeface="BIZ UDゴシック" panose="020B0400000000000000" pitchFamily="49" charset="-128"/>
                        </a:rPr>
                        <a:t>２月</a:t>
                      </a:r>
                      <a:endParaRPr kumimoji="1" lang="en-US" altLang="ja-JP" sz="1050" dirty="0">
                        <a:solidFill>
                          <a:schemeClr val="tx1"/>
                        </a:solidFill>
                        <a:latin typeface="BIZ UDゴシック" panose="020B0400000000000000" pitchFamily="49" charset="-128"/>
                        <a:ea typeface="BIZ UDゴシック" panose="020B0400000000000000" pitchFamily="49" charset="-128"/>
                      </a:endParaRPr>
                    </a:p>
                  </a:txBody>
                  <a:tcPr marL="83281" marR="83281" marT="41640" marB="416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ja-JP" altLang="en-US" sz="1050" b="1" i="0" u="none" strike="noStrike" dirty="0">
                          <a:solidFill>
                            <a:srgbClr val="000000"/>
                          </a:solidFill>
                          <a:effectLst/>
                          <a:latin typeface="BIZ UDゴシック" panose="020B0400000000000000" pitchFamily="49" charset="-128"/>
                          <a:ea typeface="BIZ UDゴシック" panose="020B0400000000000000" pitchFamily="49" charset="-128"/>
                        </a:rPr>
                        <a:t>　</a:t>
                      </a:r>
                    </a:p>
                  </a:txBody>
                  <a:tcPr marL="8675" marR="8675" marT="867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ja-JP" altLang="en-US" sz="1050" b="1" i="0" u="none" strike="noStrike" dirty="0">
                          <a:solidFill>
                            <a:srgbClr val="000000"/>
                          </a:solidFill>
                          <a:effectLst/>
                          <a:latin typeface="BIZ UDゴシック" panose="020B0400000000000000" pitchFamily="49" charset="-128"/>
                          <a:ea typeface="BIZ UDゴシック" panose="020B0400000000000000" pitchFamily="49" charset="-128"/>
                        </a:rPr>
                        <a:t>〇</a:t>
                      </a:r>
                    </a:p>
                  </a:txBody>
                  <a:tcPr marL="8675" marR="8675" marT="867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ja-JP" altLang="en-US" sz="1050" b="1" i="0" u="none" strike="noStrike" dirty="0">
                          <a:solidFill>
                            <a:srgbClr val="000000"/>
                          </a:solidFill>
                          <a:effectLst/>
                          <a:latin typeface="BIZ UDゴシック" panose="020B0400000000000000" pitchFamily="49" charset="-128"/>
                          <a:ea typeface="BIZ UDゴシック" panose="020B0400000000000000" pitchFamily="49" charset="-128"/>
                        </a:rPr>
                        <a:t>〇</a:t>
                      </a:r>
                    </a:p>
                  </a:txBody>
                  <a:tcPr marL="8675" marR="8675" marT="867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ja-JP" altLang="en-US" sz="1050" b="1" i="0" u="none" strike="noStrike" dirty="0">
                          <a:solidFill>
                            <a:srgbClr val="000000"/>
                          </a:solidFill>
                          <a:effectLst/>
                          <a:latin typeface="BIZ UDゴシック" panose="020B0400000000000000" pitchFamily="49" charset="-128"/>
                          <a:ea typeface="BIZ UDゴシック" panose="020B0400000000000000" pitchFamily="49" charset="-128"/>
                        </a:rPr>
                        <a:t>〇</a:t>
                      </a:r>
                    </a:p>
                  </a:txBody>
                  <a:tcPr marL="8675" marR="8675" marT="867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buNone/>
                      </a:pPr>
                      <a:r>
                        <a:rPr lang="ja-JP" altLang="en-US" sz="1050" b="0" i="0" u="none" strike="noStrike" dirty="0">
                          <a:solidFill>
                            <a:srgbClr val="000000"/>
                          </a:solidFill>
                          <a:effectLst/>
                          <a:latin typeface="BIZ UDゴシック" panose="020B0400000000000000" pitchFamily="49" charset="-128"/>
                          <a:ea typeface="BIZ UDゴシック" panose="020B0400000000000000" pitchFamily="49" charset="-128"/>
                        </a:rPr>
                        <a:t>・第８期計画進捗結果報告</a:t>
                      </a:r>
                      <a:br>
                        <a:rPr lang="ja-JP" altLang="en-US" sz="1050" b="0" i="0" u="none" strike="noStrike" dirty="0">
                          <a:solidFill>
                            <a:srgbClr val="000000"/>
                          </a:solidFill>
                          <a:effectLst/>
                          <a:latin typeface="BIZ UDゴシック" panose="020B0400000000000000" pitchFamily="49" charset="-128"/>
                          <a:ea typeface="BIZ UDゴシック" panose="020B0400000000000000" pitchFamily="49" charset="-128"/>
                        </a:rPr>
                      </a:br>
                      <a:r>
                        <a:rPr lang="ja-JP" altLang="en-US" sz="1050" b="0" i="0" u="none" strike="noStrike" dirty="0">
                          <a:solidFill>
                            <a:srgbClr val="000000"/>
                          </a:solidFill>
                          <a:effectLst/>
                          <a:latin typeface="BIZ UDゴシック" panose="020B0400000000000000" pitchFamily="49" charset="-128"/>
                          <a:ea typeface="BIZ UDゴシック" panose="020B0400000000000000" pitchFamily="49" charset="-128"/>
                        </a:rPr>
                        <a:t>・第９期計画進捗年次報告</a:t>
                      </a:r>
                    </a:p>
                  </a:txBody>
                  <a:tcPr marL="8675" marR="8675" marT="867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286142"/>
                  </a:ext>
                </a:extLst>
              </a:tr>
              <a:tr h="209744">
                <a:tc vMerge="1">
                  <a:txBody>
                    <a:bodyPr/>
                    <a:lstStyle/>
                    <a:p>
                      <a:endParaRPr kumimoji="1" lang="ja-JP" altLang="en-US"/>
                    </a:p>
                  </a:txBody>
                  <a:tcPr>
                    <a:lnT w="12700" cap="flat" cmpd="sng" algn="ctr">
                      <a:solidFill>
                        <a:schemeClr val="tx1"/>
                      </a:solidFill>
                      <a:prstDash val="solid"/>
                      <a:round/>
                      <a:headEnd type="none" w="med" len="med"/>
                      <a:tailEnd type="none" w="med" len="med"/>
                    </a:lnT>
                  </a:tcPr>
                </a:tc>
                <a:tc rowSpan="3">
                  <a:txBody>
                    <a:bodyPr/>
                    <a:lstStyle/>
                    <a:p>
                      <a:pPr marL="0" algn="ctr" defTabSz="609630" rtl="0" eaLnBrk="1" fontAlgn="ctr" latinLnBrk="0" hangingPunct="1">
                        <a:buNone/>
                      </a:pPr>
                      <a:r>
                        <a:rPr kumimoji="1" lang="ja-JP" altLang="en-US" sz="1050" kern="1200" dirty="0">
                          <a:solidFill>
                            <a:schemeClr val="tx1"/>
                          </a:solidFill>
                          <a:latin typeface="BIZ UDゴシック" panose="020B0400000000000000" pitchFamily="49" charset="-128"/>
                          <a:ea typeface="BIZ UDゴシック" panose="020B0400000000000000" pitchFamily="49" charset="-128"/>
                          <a:cs typeface="+mn-cs"/>
                        </a:rPr>
                        <a:t>２</a:t>
                      </a:r>
                      <a:endParaRPr kumimoji="1" lang="en-US" altLang="ja-JP" sz="1050" kern="1200" dirty="0">
                        <a:solidFill>
                          <a:schemeClr val="tx1"/>
                        </a:solidFill>
                        <a:latin typeface="BIZ UDゴシック" panose="020B0400000000000000" pitchFamily="49" charset="-128"/>
                        <a:ea typeface="BIZ UDゴシック" panose="020B0400000000000000" pitchFamily="49" charset="-128"/>
                        <a:cs typeface="+mn-cs"/>
                      </a:endParaRPr>
                    </a:p>
                  </a:txBody>
                  <a:tcPr marL="9525" marR="9525" marT="9525" marB="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3">
                  <a:txBody>
                    <a:bodyPr/>
                    <a:lstStyle/>
                    <a:p>
                      <a:pPr marL="0" algn="ctr" defTabSz="609630" rtl="0" eaLnBrk="1" fontAlgn="ctr" latinLnBrk="0" hangingPunct="1">
                        <a:buNone/>
                      </a:pPr>
                      <a:r>
                        <a:rPr kumimoji="1" lang="en-US" altLang="ja-JP" sz="1050" kern="1200" dirty="0">
                          <a:solidFill>
                            <a:schemeClr val="tx1"/>
                          </a:solidFill>
                          <a:latin typeface="BIZ UDゴシック" panose="020B0400000000000000" pitchFamily="49" charset="-128"/>
                          <a:ea typeface="BIZ UDゴシック" panose="020B0400000000000000" pitchFamily="49" charset="-128"/>
                          <a:cs typeface="+mn-cs"/>
                        </a:rPr>
                        <a:t>2025</a:t>
                      </a:r>
                      <a:r>
                        <a:rPr kumimoji="1" lang="ja-JP" altLang="en-US" sz="1050" kern="1200" dirty="0">
                          <a:solidFill>
                            <a:schemeClr val="tx1"/>
                          </a:solidFill>
                          <a:latin typeface="BIZ UDゴシック" panose="020B0400000000000000" pitchFamily="49" charset="-128"/>
                          <a:ea typeface="BIZ UDゴシック" panose="020B0400000000000000" pitchFamily="49" charset="-128"/>
                          <a:cs typeface="+mn-cs"/>
                        </a:rPr>
                        <a:t>年度</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09630" rtl="0" eaLnBrk="1" fontAlgn="ctr" latinLnBrk="0" hangingPunct="1">
                        <a:buNone/>
                      </a:pPr>
                      <a:r>
                        <a:rPr kumimoji="1" lang="en-US" altLang="ja-JP" sz="1050" kern="1200" dirty="0">
                          <a:solidFill>
                            <a:schemeClr val="tx1"/>
                          </a:solidFill>
                          <a:latin typeface="BIZ UDゴシック" panose="020B0400000000000000" pitchFamily="49" charset="-128"/>
                          <a:ea typeface="BIZ UDゴシック" panose="020B0400000000000000" pitchFamily="49" charset="-128"/>
                          <a:cs typeface="+mn-cs"/>
                        </a:rPr>
                        <a:t>12</a:t>
                      </a:r>
                      <a:r>
                        <a:rPr kumimoji="1" lang="ja-JP" altLang="en-US" sz="1050" kern="1200" dirty="0">
                          <a:solidFill>
                            <a:schemeClr val="tx1"/>
                          </a:solidFill>
                          <a:latin typeface="BIZ UDゴシック" panose="020B0400000000000000" pitchFamily="49" charset="-128"/>
                          <a:ea typeface="BIZ UDゴシック" panose="020B0400000000000000" pitchFamily="49" charset="-128"/>
                          <a:cs typeface="+mn-cs"/>
                        </a:rPr>
                        <a:t>月</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09630" rtl="0" eaLnBrk="1" fontAlgn="ctr" latinLnBrk="0" hangingPunct="1">
                        <a:buNone/>
                      </a:pPr>
                      <a:r>
                        <a:rPr kumimoji="1" lang="ja-JP" altLang="en-US" sz="1050" kern="1200" dirty="0">
                          <a:solidFill>
                            <a:schemeClr val="tx1"/>
                          </a:solidFill>
                          <a:latin typeface="BIZ UDゴシック" panose="020B0400000000000000" pitchFamily="49" charset="-128"/>
                          <a:ea typeface="BIZ UDゴシック" panose="020B0400000000000000" pitchFamily="49" charset="-128"/>
                          <a:cs typeface="+mn-cs"/>
                        </a:rPr>
                        <a:t>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09630" rtl="0" eaLnBrk="1" fontAlgn="ctr" latinLnBrk="0" hangingPunct="1">
                        <a:buNone/>
                      </a:pPr>
                      <a:r>
                        <a:rPr kumimoji="1" lang="ja-JP" altLang="en-US" sz="1050" kern="1200" dirty="0">
                          <a:solidFill>
                            <a:schemeClr val="tx1"/>
                          </a:solidFill>
                          <a:latin typeface="BIZ UDゴシック" panose="020B0400000000000000" pitchFamily="49" charset="-128"/>
                          <a:ea typeface="BIZ UDゴシック" panose="020B0400000000000000" pitchFamily="49" charset="-128"/>
                          <a:cs typeface="+mn-cs"/>
                        </a:rPr>
                        <a:t>〇</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09630" rtl="0" eaLnBrk="1" fontAlgn="ctr" latinLnBrk="0" hangingPunct="1">
                        <a:buNone/>
                      </a:pPr>
                      <a:r>
                        <a:rPr kumimoji="1" lang="ja-JP" altLang="en-US" sz="1050" kern="1200">
                          <a:solidFill>
                            <a:schemeClr val="tx1"/>
                          </a:solidFill>
                          <a:latin typeface="BIZ UDゴシック" panose="020B0400000000000000" pitchFamily="49" charset="-128"/>
                          <a:ea typeface="BIZ UDゴシック" panose="020B0400000000000000" pitchFamily="49" charset="-128"/>
                          <a:cs typeface="+mn-cs"/>
                        </a:rPr>
                        <a:t>〇</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09630" rtl="0" eaLnBrk="1" fontAlgn="ctr" latinLnBrk="0" hangingPunct="1">
                        <a:buNone/>
                      </a:pPr>
                      <a:r>
                        <a:rPr kumimoji="1" lang="ja-JP" altLang="en-US" sz="1050" b="0" i="0" u="none" strike="noStrike" kern="1200">
                          <a:solidFill>
                            <a:srgbClr val="000000"/>
                          </a:solidFill>
                          <a:effectLst/>
                          <a:latin typeface="BIZ UDゴシック" panose="020B0400000000000000" pitchFamily="49" charset="-128"/>
                          <a:ea typeface="BIZ UDゴシック" panose="020B0400000000000000" pitchFamily="49" charset="-128"/>
                          <a:cs typeface="+mn-cs"/>
                        </a:rPr>
                        <a:t>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marL="0" algn="l" defTabSz="609630" rtl="0" eaLnBrk="1" fontAlgn="ctr" latinLnBrk="0" hangingPunct="1">
                        <a:buNone/>
                      </a:pPr>
                      <a:r>
                        <a:rPr kumimoji="1" lang="ja-JP" altLang="en-US" sz="1050" b="0" i="0" u="none" strike="noStrike" kern="1200" dirty="0">
                          <a:solidFill>
                            <a:srgbClr val="000000"/>
                          </a:solidFill>
                          <a:effectLst/>
                          <a:latin typeface="BIZ UDゴシック" panose="020B0400000000000000" pitchFamily="49" charset="-128"/>
                          <a:ea typeface="BIZ UDゴシック" panose="020B0400000000000000" pitchFamily="49" charset="-128"/>
                          <a:cs typeface="+mn-cs"/>
                        </a:rPr>
                        <a:t>・第９期計画進捗年次報告</a:t>
                      </a:r>
                      <a:br>
                        <a:rPr kumimoji="1" lang="ja-JP" altLang="en-US" sz="1050" b="0" i="0" u="none" strike="noStrike" kern="1200" dirty="0">
                          <a:solidFill>
                            <a:srgbClr val="000000"/>
                          </a:solidFill>
                          <a:effectLst/>
                          <a:latin typeface="BIZ UDゴシック" panose="020B0400000000000000" pitchFamily="49" charset="-128"/>
                          <a:ea typeface="BIZ UDゴシック" panose="020B0400000000000000" pitchFamily="49" charset="-128"/>
                          <a:cs typeface="+mn-cs"/>
                        </a:rPr>
                      </a:br>
                      <a:r>
                        <a:rPr kumimoji="1" lang="ja-JP" altLang="en-US" sz="1050" b="0" i="0" u="none" strike="noStrike" kern="1200" dirty="0">
                          <a:solidFill>
                            <a:srgbClr val="000000"/>
                          </a:solidFill>
                          <a:effectLst/>
                          <a:latin typeface="BIZ UDゴシック" panose="020B0400000000000000" pitchFamily="49" charset="-128"/>
                          <a:ea typeface="BIZ UDゴシック" panose="020B0400000000000000" pitchFamily="49" charset="-128"/>
                          <a:cs typeface="+mn-cs"/>
                        </a:rPr>
                        <a:t>・高齢者等の生活と健康に関する調査の項目検討</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31165102"/>
                  </a:ext>
                </a:extLst>
              </a:tr>
              <a:tr h="165950">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p>
                      <a:pPr marL="0" algn="ctr" defTabSz="609630" rtl="0" eaLnBrk="1" fontAlgn="ctr" latinLnBrk="0" hangingPunct="1">
                        <a:buNone/>
                      </a:pPr>
                      <a:r>
                        <a:rPr kumimoji="1" lang="ja-JP" altLang="en-US" sz="1050" kern="1200" dirty="0">
                          <a:solidFill>
                            <a:schemeClr val="tx1"/>
                          </a:solidFill>
                          <a:latin typeface="BIZ UDゴシック" panose="020B0400000000000000" pitchFamily="49" charset="-128"/>
                          <a:ea typeface="BIZ UDゴシック" panose="020B0400000000000000" pitchFamily="49" charset="-128"/>
                          <a:cs typeface="+mn-cs"/>
                        </a:rPr>
                        <a:t>１月</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09630" rtl="0" eaLnBrk="1" fontAlgn="ctr" latinLnBrk="0" hangingPunct="1">
                        <a:buNone/>
                      </a:pPr>
                      <a:r>
                        <a:rPr kumimoji="1" lang="ja-JP" altLang="en-US" sz="1050" kern="1200" dirty="0">
                          <a:solidFill>
                            <a:schemeClr val="tx1"/>
                          </a:solidFill>
                          <a:latin typeface="BIZ UDゴシック" panose="020B0400000000000000" pitchFamily="49" charset="-128"/>
                          <a:ea typeface="BIZ UDゴシック" panose="020B0400000000000000" pitchFamily="49" charset="-128"/>
                          <a:cs typeface="+mn-cs"/>
                        </a:rPr>
                        <a:t>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09630" rtl="0" eaLnBrk="1" fontAlgn="ctr" latinLnBrk="0" hangingPunct="1">
                        <a:buNone/>
                      </a:pPr>
                      <a:r>
                        <a:rPr kumimoji="1" lang="ja-JP" altLang="en-US" sz="1050" kern="1200" dirty="0">
                          <a:solidFill>
                            <a:schemeClr val="tx1"/>
                          </a:solidFill>
                          <a:latin typeface="BIZ UDゴシック" panose="020B0400000000000000" pitchFamily="49" charset="-128"/>
                          <a:ea typeface="BIZ UDゴシック" panose="020B0400000000000000" pitchFamily="49" charset="-128"/>
                          <a:cs typeface="+mn-cs"/>
                        </a:rPr>
                        <a:t>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09630" rtl="0" eaLnBrk="1" fontAlgn="ctr" latinLnBrk="0" hangingPunct="1">
                        <a:buNone/>
                      </a:pPr>
                      <a:r>
                        <a:rPr kumimoji="1" lang="ja-JP" altLang="en-US" sz="1050" kern="1200" dirty="0">
                          <a:solidFill>
                            <a:schemeClr val="tx1"/>
                          </a:solidFill>
                          <a:latin typeface="BIZ UDゴシック" panose="020B0400000000000000" pitchFamily="49" charset="-128"/>
                          <a:ea typeface="BIZ UDゴシック" panose="020B0400000000000000" pitchFamily="49" charset="-128"/>
                          <a:cs typeface="+mn-cs"/>
                        </a:rPr>
                        <a:t>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09630" rtl="0" eaLnBrk="1" fontAlgn="ctr" latinLnBrk="0" hangingPunct="1">
                        <a:buNone/>
                      </a:pPr>
                      <a:r>
                        <a:rPr kumimoji="1" lang="ja-JP" altLang="en-US" sz="1050" b="0" i="0" u="none" strike="noStrike" kern="1200" dirty="0">
                          <a:solidFill>
                            <a:srgbClr val="000000"/>
                          </a:solidFill>
                          <a:effectLst/>
                          <a:latin typeface="BIZ UDゴシック" panose="020B0400000000000000" pitchFamily="49" charset="-128"/>
                          <a:ea typeface="BIZ UDゴシック" panose="020B0400000000000000" pitchFamily="49" charset="-128"/>
                          <a:cs typeface="+mn-cs"/>
                        </a:rPr>
                        <a:t>〇</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kumimoji="1" lang="ja-JP" alt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41000909"/>
                  </a:ext>
                </a:extLst>
              </a:tr>
              <a:tr h="322577">
                <a:tc vMerge="1">
                  <a:txBody>
                    <a:bodyPr/>
                    <a:lstStyle/>
                    <a:p>
                      <a:endParaRPr kumimoji="1" lang="ja-JP" altLang="en-US" sz="1200" dirty="0">
                        <a:solidFill>
                          <a:schemeClr val="tx1"/>
                        </a:solidFill>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vMerge="1">
                  <a:txBody>
                    <a:bodyPr/>
                    <a:lstStyle/>
                    <a:p>
                      <a:endParaRPr kumimoji="1" lang="ja-JP" altLang="en-US"/>
                    </a:p>
                  </a:txBody>
                  <a:tcPr>
                    <a:lnL w="1270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kumimoji="1" lang="ja-JP" altLang="en-US"/>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marL="0" algn="ctr" defTabSz="609630" rtl="0" eaLnBrk="1" fontAlgn="ctr" latinLnBrk="0" hangingPunct="1">
                        <a:buNone/>
                      </a:pPr>
                      <a:r>
                        <a:rPr kumimoji="1" lang="ja-JP" altLang="en-US" sz="1050" kern="1200" dirty="0">
                          <a:solidFill>
                            <a:schemeClr val="tx1"/>
                          </a:solidFill>
                          <a:latin typeface="BIZ UDゴシック" panose="020B0400000000000000" pitchFamily="49" charset="-128"/>
                          <a:ea typeface="BIZ UDゴシック" panose="020B0400000000000000" pitchFamily="49" charset="-128"/>
                          <a:cs typeface="+mn-cs"/>
                        </a:rPr>
                        <a:t>２月</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09630" rtl="0" eaLnBrk="1" fontAlgn="ctr" latinLnBrk="0" hangingPunct="1">
                        <a:buNone/>
                      </a:pPr>
                      <a:r>
                        <a:rPr kumimoji="1" lang="ja-JP" altLang="en-US" sz="1050" kern="1200">
                          <a:solidFill>
                            <a:schemeClr val="tx1"/>
                          </a:solidFill>
                          <a:latin typeface="BIZ UDゴシック" panose="020B0400000000000000" pitchFamily="49" charset="-128"/>
                          <a:ea typeface="BIZ UDゴシック" panose="020B0400000000000000" pitchFamily="49" charset="-128"/>
                          <a:cs typeface="+mn-cs"/>
                        </a:rPr>
                        <a:t>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09630" rtl="0" eaLnBrk="1" fontAlgn="ctr" latinLnBrk="0" hangingPunct="1">
                        <a:buNone/>
                      </a:pPr>
                      <a:r>
                        <a:rPr kumimoji="1" lang="ja-JP" altLang="en-US" sz="1050" kern="1200" dirty="0">
                          <a:solidFill>
                            <a:schemeClr val="tx1"/>
                          </a:solidFill>
                          <a:latin typeface="BIZ UDゴシック" panose="020B0400000000000000" pitchFamily="49" charset="-128"/>
                          <a:ea typeface="BIZ UDゴシック" panose="020B0400000000000000" pitchFamily="49" charset="-128"/>
                          <a:cs typeface="+mn-cs"/>
                        </a:rPr>
                        <a:t>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09630" rtl="0" eaLnBrk="1" fontAlgn="ctr" latinLnBrk="0" hangingPunct="1">
                        <a:buNone/>
                      </a:pPr>
                      <a:r>
                        <a:rPr kumimoji="1" lang="ja-JP" altLang="en-US" sz="1050" kern="1200">
                          <a:solidFill>
                            <a:schemeClr val="tx1"/>
                          </a:solidFill>
                          <a:latin typeface="BIZ UDゴシック" panose="020B0400000000000000" pitchFamily="49" charset="-128"/>
                          <a:ea typeface="BIZ UDゴシック" panose="020B0400000000000000" pitchFamily="49" charset="-128"/>
                          <a:cs typeface="+mn-cs"/>
                        </a:rPr>
                        <a:t>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09630" rtl="0" eaLnBrk="1" fontAlgn="ctr" latinLnBrk="0" hangingPunct="1">
                        <a:buNone/>
                      </a:pPr>
                      <a:r>
                        <a:rPr kumimoji="1" lang="ja-JP" altLang="en-US" sz="1050" kern="1200">
                          <a:solidFill>
                            <a:schemeClr val="tx1"/>
                          </a:solidFill>
                          <a:latin typeface="BIZ UDゴシック" panose="020B0400000000000000" pitchFamily="49" charset="-128"/>
                          <a:ea typeface="BIZ UDゴシック" panose="020B0400000000000000" pitchFamily="49" charset="-128"/>
                          <a:cs typeface="+mn-cs"/>
                        </a:rPr>
                        <a:t>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l" defTabSz="609630" rtl="0" eaLnBrk="1" fontAlgn="ctr" latinLnBrk="0" hangingPunct="1">
                        <a:buNone/>
                      </a:pPr>
                      <a:r>
                        <a:rPr kumimoji="1" lang="ja-JP" altLang="en-US" sz="1050" kern="1200" dirty="0">
                          <a:solidFill>
                            <a:schemeClr val="tx1"/>
                          </a:solidFill>
                          <a:latin typeface="BIZ UDゴシック" panose="020B0400000000000000" pitchFamily="49" charset="-128"/>
                          <a:ea typeface="BIZ UDゴシック" panose="020B0400000000000000" pitchFamily="49" charset="-128"/>
                          <a:cs typeface="+mn-cs"/>
                        </a:rPr>
                        <a:t>・高齢者等の生活と健康に関する調査の実施</a:t>
                      </a:r>
                      <a:br>
                        <a:rPr kumimoji="1" lang="ja-JP" altLang="en-US" sz="1050" kern="1200" dirty="0">
                          <a:solidFill>
                            <a:schemeClr val="tx1"/>
                          </a:solidFill>
                          <a:latin typeface="BIZ UDゴシック" panose="020B0400000000000000" pitchFamily="49" charset="-128"/>
                          <a:ea typeface="BIZ UDゴシック" panose="020B0400000000000000" pitchFamily="49" charset="-128"/>
                          <a:cs typeface="+mn-cs"/>
                        </a:rPr>
                      </a:br>
                      <a:r>
                        <a:rPr kumimoji="1" lang="ja-JP" altLang="en-US" sz="1050" kern="1200" dirty="0">
                          <a:solidFill>
                            <a:schemeClr val="tx1"/>
                          </a:solidFill>
                          <a:latin typeface="BIZ UDゴシック" panose="020B0400000000000000" pitchFamily="49" charset="-128"/>
                          <a:ea typeface="BIZ UDゴシック" panose="020B0400000000000000" pitchFamily="49" charset="-128"/>
                          <a:cs typeface="+mn-cs"/>
                        </a:rPr>
                        <a:t>・介護人材の確保にかかる実態調査の実施</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82523514"/>
                  </a:ext>
                </a:extLst>
              </a:tr>
              <a:tr h="339479">
                <a:tc vMerge="1">
                  <a:txBody>
                    <a:bodyPr/>
                    <a:lstStyle/>
                    <a:p>
                      <a:endParaRPr kumimoji="1" lang="ja-JP" altLang="en-US" sz="1200" dirty="0">
                        <a:solidFill>
                          <a:schemeClr val="tx1"/>
                        </a:solidFill>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rowSpan="8">
                  <a:txBody>
                    <a:bodyPr/>
                    <a:lstStyle/>
                    <a:p>
                      <a:pPr algn="ctr"/>
                      <a:r>
                        <a:rPr kumimoji="1" lang="ja-JP" altLang="en-US" sz="1050" dirty="0">
                          <a:solidFill>
                            <a:schemeClr val="tx1"/>
                          </a:solidFill>
                          <a:latin typeface="BIZ UDゴシック" panose="020B0400000000000000" pitchFamily="49" charset="-128"/>
                          <a:ea typeface="BIZ UDゴシック" panose="020B0400000000000000" pitchFamily="49" charset="-128"/>
                        </a:rPr>
                        <a:t>３</a:t>
                      </a:r>
                      <a:endParaRPr kumimoji="1" lang="en-US" altLang="ja-JP" sz="1050" dirty="0">
                        <a:solidFill>
                          <a:schemeClr val="tx1"/>
                        </a:solidFill>
                        <a:latin typeface="BIZ UDゴシック" panose="020B0400000000000000" pitchFamily="49" charset="-128"/>
                        <a:ea typeface="BIZ UDゴシック" panose="020B0400000000000000" pitchFamily="49" charset="-128"/>
                      </a:endParaRPr>
                    </a:p>
                  </a:txBody>
                  <a:tcPr marL="86783" marR="86783" marT="43391" marB="433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8">
                  <a:txBody>
                    <a:bodyPr/>
                    <a:lstStyle/>
                    <a:p>
                      <a:pPr algn="ctr"/>
                      <a:r>
                        <a:rPr kumimoji="1" lang="en-US" altLang="ja-JP" sz="1050" dirty="0">
                          <a:solidFill>
                            <a:schemeClr val="tx1"/>
                          </a:solidFill>
                          <a:latin typeface="BIZ UDゴシック" panose="020B0400000000000000" pitchFamily="49" charset="-128"/>
                          <a:ea typeface="BIZ UDゴシック" panose="020B0400000000000000" pitchFamily="49" charset="-128"/>
                        </a:rPr>
                        <a:t>2026</a:t>
                      </a:r>
                    </a:p>
                    <a:p>
                      <a:pPr algn="ctr"/>
                      <a:r>
                        <a:rPr kumimoji="1" lang="ja-JP" altLang="en-US" sz="1050" dirty="0">
                          <a:solidFill>
                            <a:schemeClr val="tx1"/>
                          </a:solidFill>
                          <a:latin typeface="BIZ UDゴシック" panose="020B0400000000000000" pitchFamily="49" charset="-128"/>
                          <a:ea typeface="BIZ UDゴシック" panose="020B0400000000000000" pitchFamily="49" charset="-128"/>
                        </a:rPr>
                        <a:t>年度</a:t>
                      </a:r>
                      <a:endParaRPr kumimoji="1" lang="en-US" altLang="ja-JP" sz="1050" dirty="0">
                        <a:solidFill>
                          <a:schemeClr val="tx1"/>
                        </a:solidFill>
                        <a:latin typeface="BIZ UDゴシック" panose="020B0400000000000000" pitchFamily="49" charset="-128"/>
                        <a:ea typeface="BIZ UDゴシック" panose="020B0400000000000000" pitchFamily="49" charset="-128"/>
                      </a:endParaRPr>
                    </a:p>
                  </a:txBody>
                  <a:tcPr marL="86783" marR="86783" marT="43391" marB="433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dirty="0">
                          <a:solidFill>
                            <a:schemeClr val="tx1"/>
                          </a:solidFill>
                          <a:latin typeface="BIZ UDゴシック" panose="020B0400000000000000" pitchFamily="49" charset="-128"/>
                          <a:ea typeface="BIZ UDゴシック" panose="020B0400000000000000" pitchFamily="49" charset="-128"/>
                        </a:rPr>
                        <a:t>５月～７月</a:t>
                      </a:r>
                      <a:endParaRPr kumimoji="1" lang="en-US" altLang="ja-JP" sz="1050" dirty="0">
                        <a:solidFill>
                          <a:schemeClr val="tx1"/>
                        </a:solidFill>
                        <a:latin typeface="BIZ UDゴシック" panose="020B0400000000000000" pitchFamily="49" charset="-128"/>
                        <a:ea typeface="BIZ UDゴシック" panose="020B0400000000000000" pitchFamily="49" charset="-128"/>
                      </a:endParaRPr>
                    </a:p>
                  </a:txBody>
                  <a:tcPr marL="83281" marR="83281" marT="41640" marB="416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ja-JP" altLang="en-US" sz="1050" b="1" i="0" u="none" strike="noStrike" dirty="0">
                          <a:solidFill>
                            <a:srgbClr val="000000"/>
                          </a:solidFill>
                          <a:effectLst/>
                          <a:latin typeface="BIZ UDゴシック" panose="020B0400000000000000" pitchFamily="49" charset="-128"/>
                          <a:ea typeface="BIZ UDゴシック" panose="020B0400000000000000" pitchFamily="49" charset="-128"/>
                        </a:rPr>
                        <a:t>　</a:t>
                      </a:r>
                    </a:p>
                  </a:txBody>
                  <a:tcPr marL="8675" marR="8675" marT="867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ja-JP" altLang="en-US" sz="1050" b="1" i="0" u="none" strike="noStrike">
                          <a:solidFill>
                            <a:srgbClr val="000000"/>
                          </a:solidFill>
                          <a:effectLst/>
                          <a:latin typeface="BIZ UDゴシック" panose="020B0400000000000000" pitchFamily="49" charset="-128"/>
                          <a:ea typeface="BIZ UDゴシック" panose="020B0400000000000000" pitchFamily="49" charset="-128"/>
                        </a:rPr>
                        <a:t>〇</a:t>
                      </a:r>
                    </a:p>
                  </a:txBody>
                  <a:tcPr marL="8675" marR="8675" marT="867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ja-JP" altLang="en-US" sz="1050" b="1" i="0" u="none" strike="noStrike">
                          <a:solidFill>
                            <a:srgbClr val="000000"/>
                          </a:solidFill>
                          <a:effectLst/>
                          <a:latin typeface="BIZ UDゴシック" panose="020B0400000000000000" pitchFamily="49" charset="-128"/>
                          <a:ea typeface="BIZ UDゴシック" panose="020B0400000000000000" pitchFamily="49" charset="-128"/>
                        </a:rPr>
                        <a:t>〇</a:t>
                      </a:r>
                    </a:p>
                  </a:txBody>
                  <a:tcPr marL="8675" marR="8675" marT="867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ja-JP" altLang="en-US" sz="1050" b="1" i="0" u="none" strike="noStrike" dirty="0">
                          <a:solidFill>
                            <a:srgbClr val="000000"/>
                          </a:solidFill>
                          <a:effectLst/>
                          <a:latin typeface="BIZ UDゴシック" panose="020B0400000000000000" pitchFamily="49" charset="-128"/>
                          <a:ea typeface="BIZ UDゴシック" panose="020B0400000000000000" pitchFamily="49" charset="-128"/>
                        </a:rPr>
                        <a:t>〇</a:t>
                      </a:r>
                    </a:p>
                  </a:txBody>
                  <a:tcPr marL="8675" marR="8675" marT="867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buNone/>
                      </a:pPr>
                      <a:r>
                        <a:rPr lang="ja-JP" altLang="en-US" sz="1050" b="0" i="0" u="none" strike="noStrike" dirty="0">
                          <a:solidFill>
                            <a:srgbClr val="000000"/>
                          </a:solidFill>
                          <a:effectLst/>
                          <a:latin typeface="BIZ UDゴシック" panose="020B0400000000000000" pitchFamily="49" charset="-128"/>
                          <a:ea typeface="BIZ UDゴシック" panose="020B0400000000000000" pitchFamily="49" charset="-128"/>
                        </a:rPr>
                        <a:t>・高齢者を取り巻く状況と基本方針の確認</a:t>
                      </a:r>
                      <a:endParaRPr lang="en-US" altLang="ja-JP" sz="1050" b="0" i="0" u="none" strike="noStrike" dirty="0">
                        <a:solidFill>
                          <a:srgbClr val="000000"/>
                        </a:solidFill>
                        <a:effectLst/>
                        <a:latin typeface="BIZ UDゴシック" panose="020B0400000000000000" pitchFamily="49" charset="-128"/>
                        <a:ea typeface="BIZ UDゴシック" panose="020B0400000000000000" pitchFamily="49" charset="-128"/>
                      </a:endParaRPr>
                    </a:p>
                    <a:p>
                      <a:pPr algn="l" fontAlgn="ctr">
                        <a:buNone/>
                      </a:pPr>
                      <a:r>
                        <a:rPr lang="ja-JP" altLang="en-US" sz="1050" b="0" i="0" u="none" strike="noStrike" dirty="0">
                          <a:solidFill>
                            <a:srgbClr val="000000"/>
                          </a:solidFill>
                          <a:effectLst/>
                          <a:latin typeface="BIZ UDゴシック" panose="020B0400000000000000" pitchFamily="49" charset="-128"/>
                          <a:ea typeface="BIZ UDゴシック" panose="020B0400000000000000" pitchFamily="49" charset="-128"/>
                        </a:rPr>
                        <a:t>・高齢者等の生活と健康に関する調査の結果報告</a:t>
                      </a:r>
                    </a:p>
                  </a:txBody>
                  <a:tcPr marL="8675" marR="8675" marT="867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78764752"/>
                  </a:ext>
                </a:extLst>
              </a:tr>
              <a:tr h="249358">
                <a:tc vMerge="1">
                  <a:txBody>
                    <a:bodyPr/>
                    <a:lstStyle/>
                    <a:p>
                      <a:endParaRPr kumimoji="1" lang="ja-JP" altLang="en-US" sz="1200" dirty="0">
                        <a:solidFill>
                          <a:schemeClr val="tx1"/>
                        </a:solidFill>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vMerge="1">
                  <a:txBody>
                    <a:bodyPr/>
                    <a:lstStyle/>
                    <a:p>
                      <a:endParaRPr kumimoji="1" lang="ja-JP" altLang="en-US" sz="1200" dirty="0">
                        <a:solidFill>
                          <a:schemeClr val="tx1"/>
                        </a:solidFill>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vMerge="1">
                  <a:txBody>
                    <a:bodyPr/>
                    <a:lstStyle/>
                    <a:p>
                      <a:endParaRPr kumimoji="1" lang="ja-JP" altLang="en-US" sz="1200" dirty="0">
                        <a:solidFill>
                          <a:schemeClr val="tx1"/>
                        </a:solidFill>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a:r>
                        <a:rPr kumimoji="1" lang="ja-JP" altLang="en-US" sz="1050" dirty="0">
                          <a:solidFill>
                            <a:schemeClr val="tx1"/>
                          </a:solidFill>
                          <a:latin typeface="BIZ UDゴシック" panose="020B0400000000000000" pitchFamily="49" charset="-128"/>
                          <a:ea typeface="BIZ UDゴシック" panose="020B0400000000000000" pitchFamily="49" charset="-128"/>
                        </a:rPr>
                        <a:t>８月</a:t>
                      </a:r>
                    </a:p>
                  </a:txBody>
                  <a:tcPr marL="83281" marR="83281" marT="41640" marB="416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ja-JP" altLang="en-US" sz="1050" b="1" i="0" u="none" strike="noStrike" dirty="0">
                          <a:solidFill>
                            <a:srgbClr val="000000"/>
                          </a:solidFill>
                          <a:effectLst/>
                          <a:latin typeface="BIZ UDゴシック" panose="020B0400000000000000" pitchFamily="49" charset="-128"/>
                          <a:ea typeface="BIZ UDゴシック" panose="020B0400000000000000" pitchFamily="49" charset="-128"/>
                        </a:rPr>
                        <a:t>○</a:t>
                      </a:r>
                    </a:p>
                  </a:txBody>
                  <a:tcPr marL="8675" marR="8675" marT="867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ja-JP" altLang="en-US" sz="1050" b="1" i="0" u="none" strike="noStrike">
                          <a:solidFill>
                            <a:srgbClr val="000000"/>
                          </a:solidFill>
                          <a:effectLst/>
                          <a:latin typeface="BIZ UDゴシック" panose="020B0400000000000000" pitchFamily="49" charset="-128"/>
                          <a:ea typeface="BIZ UDゴシック" panose="020B0400000000000000" pitchFamily="49" charset="-128"/>
                        </a:rPr>
                        <a:t>　</a:t>
                      </a:r>
                    </a:p>
                  </a:txBody>
                  <a:tcPr marL="8675" marR="8675" marT="867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ja-JP" altLang="en-US" sz="1050" b="1" i="0" u="none" strike="noStrike">
                          <a:solidFill>
                            <a:srgbClr val="000000"/>
                          </a:solidFill>
                          <a:effectLst/>
                          <a:latin typeface="BIZ UDゴシック" panose="020B0400000000000000" pitchFamily="49" charset="-128"/>
                          <a:ea typeface="BIZ UDゴシック" panose="020B0400000000000000" pitchFamily="49" charset="-128"/>
                        </a:rPr>
                        <a:t>　</a:t>
                      </a:r>
                    </a:p>
                  </a:txBody>
                  <a:tcPr marL="8675" marR="8675" marT="867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ja-JP" altLang="en-US" sz="1050" b="1" i="0" u="none" strike="noStrike" dirty="0">
                          <a:solidFill>
                            <a:srgbClr val="000000"/>
                          </a:solidFill>
                          <a:effectLst/>
                          <a:latin typeface="BIZ UDゴシック" panose="020B0400000000000000" pitchFamily="49" charset="-128"/>
                          <a:ea typeface="BIZ UDゴシック" panose="020B0400000000000000" pitchFamily="49" charset="-128"/>
                        </a:rPr>
                        <a:t>　</a:t>
                      </a:r>
                    </a:p>
                  </a:txBody>
                  <a:tcPr marL="8675" marR="8675" marT="867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buNone/>
                      </a:pPr>
                      <a:r>
                        <a:rPr lang="ja-JP" altLang="en-US" sz="1050" b="0" i="0" u="none" strike="noStrike" dirty="0">
                          <a:solidFill>
                            <a:srgbClr val="000000"/>
                          </a:solidFill>
                          <a:effectLst/>
                          <a:latin typeface="BIZ UDゴシック" panose="020B0400000000000000" pitchFamily="49" charset="-128"/>
                          <a:ea typeface="BIZ UDゴシック" panose="020B0400000000000000" pitchFamily="49" charset="-128"/>
                        </a:rPr>
                        <a:t>・作業部会での調査研究</a:t>
                      </a:r>
                    </a:p>
                  </a:txBody>
                  <a:tcPr marL="8675" marR="8675" marT="867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82197281"/>
                  </a:ext>
                </a:extLst>
              </a:tr>
              <a:tr h="478373">
                <a:tc vMerge="1">
                  <a:txBody>
                    <a:bodyPr/>
                    <a:lstStyle/>
                    <a:p>
                      <a:endParaRPr kumimoji="1" lang="ja-JP" altLang="en-US" sz="1200" dirty="0">
                        <a:solidFill>
                          <a:schemeClr val="tx1"/>
                        </a:solidFill>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vMerge="1">
                  <a:txBody>
                    <a:bodyPr/>
                    <a:lstStyle/>
                    <a:p>
                      <a:endParaRPr kumimoji="1" lang="ja-JP" altLang="en-US" sz="1200" dirty="0">
                        <a:solidFill>
                          <a:schemeClr val="tx1"/>
                        </a:solidFill>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vMerge="1">
                  <a:txBody>
                    <a:bodyPr/>
                    <a:lstStyle/>
                    <a:p>
                      <a:endParaRPr kumimoji="1" lang="ja-JP" altLang="en-US" sz="1200" dirty="0">
                        <a:solidFill>
                          <a:schemeClr val="tx1"/>
                        </a:solidFill>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dirty="0">
                          <a:solidFill>
                            <a:schemeClr val="tx1"/>
                          </a:solidFill>
                          <a:latin typeface="BIZ UDゴシック" panose="020B0400000000000000" pitchFamily="49" charset="-128"/>
                          <a:ea typeface="BIZ UDゴシック" panose="020B0400000000000000" pitchFamily="49" charset="-128"/>
                        </a:rPr>
                        <a:t>９～</a:t>
                      </a:r>
                      <a:r>
                        <a:rPr kumimoji="1" lang="en-US" altLang="ja-JP" sz="1050">
                          <a:solidFill>
                            <a:schemeClr val="tx1"/>
                          </a:solidFill>
                          <a:latin typeface="BIZ UDゴシック" panose="020B0400000000000000" pitchFamily="49" charset="-128"/>
                          <a:ea typeface="BIZ UDゴシック" panose="020B0400000000000000" pitchFamily="49" charset="-128"/>
                        </a:rPr>
                        <a:t>10</a:t>
                      </a:r>
                      <a:r>
                        <a:rPr kumimoji="1" lang="ja-JP" altLang="en-US" sz="1050">
                          <a:solidFill>
                            <a:schemeClr val="tx1"/>
                          </a:solidFill>
                          <a:latin typeface="BIZ UDゴシック" panose="020B0400000000000000" pitchFamily="49" charset="-128"/>
                          <a:ea typeface="BIZ UDゴシック" panose="020B0400000000000000" pitchFamily="49" charset="-128"/>
                        </a:rPr>
                        <a:t>月</a:t>
                      </a:r>
                      <a:endParaRPr kumimoji="1" lang="en-US" altLang="ja-JP" sz="1050" dirty="0">
                        <a:solidFill>
                          <a:schemeClr val="tx1"/>
                        </a:solidFill>
                        <a:latin typeface="BIZ UDゴシック" panose="020B0400000000000000" pitchFamily="49" charset="-128"/>
                        <a:ea typeface="BIZ UDゴシック" panose="020B0400000000000000" pitchFamily="49" charset="-128"/>
                      </a:endParaRPr>
                    </a:p>
                  </a:txBody>
                  <a:tcPr marL="83281" marR="83281" marT="41640" marB="416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ja-JP" altLang="en-US" sz="1050" b="1" i="0" u="none" strike="noStrike" dirty="0">
                          <a:solidFill>
                            <a:srgbClr val="000000"/>
                          </a:solidFill>
                          <a:effectLst/>
                          <a:latin typeface="BIZ UDゴシック" panose="020B0400000000000000" pitchFamily="49" charset="-128"/>
                          <a:ea typeface="BIZ UDゴシック" panose="020B0400000000000000" pitchFamily="49" charset="-128"/>
                        </a:rPr>
                        <a:t>　</a:t>
                      </a:r>
                    </a:p>
                  </a:txBody>
                  <a:tcPr marL="8675" marR="8675" marT="867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ja-JP" altLang="en-US" sz="1050" b="1" i="0" u="none" strike="noStrike">
                          <a:solidFill>
                            <a:srgbClr val="000000"/>
                          </a:solidFill>
                          <a:effectLst/>
                          <a:latin typeface="BIZ UDゴシック" panose="020B0400000000000000" pitchFamily="49" charset="-128"/>
                          <a:ea typeface="BIZ UDゴシック" panose="020B0400000000000000" pitchFamily="49" charset="-128"/>
                        </a:rPr>
                        <a:t>〇</a:t>
                      </a:r>
                    </a:p>
                  </a:txBody>
                  <a:tcPr marL="8675" marR="8675" marT="867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ja-JP" altLang="en-US" sz="1050" b="1" i="0" u="none" strike="noStrike">
                          <a:solidFill>
                            <a:srgbClr val="000000"/>
                          </a:solidFill>
                          <a:effectLst/>
                          <a:latin typeface="BIZ UDゴシック" panose="020B0400000000000000" pitchFamily="49" charset="-128"/>
                          <a:ea typeface="BIZ UDゴシック" panose="020B0400000000000000" pitchFamily="49" charset="-128"/>
                        </a:rPr>
                        <a:t>　</a:t>
                      </a:r>
                    </a:p>
                  </a:txBody>
                  <a:tcPr marL="8675" marR="8675" marT="867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ja-JP" altLang="en-US" sz="1050" b="1" i="0" u="none" strike="noStrike" dirty="0">
                          <a:solidFill>
                            <a:srgbClr val="000000"/>
                          </a:solidFill>
                          <a:effectLst/>
                          <a:latin typeface="BIZ UDゴシック" panose="020B0400000000000000" pitchFamily="49" charset="-128"/>
                          <a:ea typeface="BIZ UDゴシック" panose="020B0400000000000000" pitchFamily="49" charset="-128"/>
                        </a:rPr>
                        <a:t>〇</a:t>
                      </a:r>
                    </a:p>
                  </a:txBody>
                  <a:tcPr marL="8675" marR="8675" marT="867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buNone/>
                      </a:pPr>
                      <a:r>
                        <a:rPr lang="ja-JP" altLang="en-US" sz="1050" b="0" i="0" u="none" strike="noStrike" dirty="0">
                          <a:solidFill>
                            <a:srgbClr val="000000"/>
                          </a:solidFill>
                          <a:effectLst/>
                          <a:latin typeface="BIZ UDゴシック" panose="020B0400000000000000" pitchFamily="49" charset="-128"/>
                          <a:ea typeface="BIZ UDゴシック" panose="020B0400000000000000" pitchFamily="49" charset="-128"/>
                        </a:rPr>
                        <a:t>・第</a:t>
                      </a:r>
                      <a:r>
                        <a:rPr lang="en-US" altLang="ja-JP" sz="1050" b="0" i="0" u="none" strike="noStrike" dirty="0">
                          <a:solidFill>
                            <a:srgbClr val="000000"/>
                          </a:solidFill>
                          <a:effectLst/>
                          <a:latin typeface="BIZ UDゴシック" panose="020B0400000000000000" pitchFamily="49" charset="-128"/>
                          <a:ea typeface="BIZ UDゴシック" panose="020B0400000000000000" pitchFamily="49" charset="-128"/>
                        </a:rPr>
                        <a:t>10</a:t>
                      </a:r>
                      <a:r>
                        <a:rPr lang="ja-JP" altLang="en-US" sz="1050" b="0" i="0" u="none" strike="noStrike" dirty="0">
                          <a:solidFill>
                            <a:srgbClr val="000000"/>
                          </a:solidFill>
                          <a:effectLst/>
                          <a:latin typeface="BIZ UDゴシック" panose="020B0400000000000000" pitchFamily="49" charset="-128"/>
                          <a:ea typeface="BIZ UDゴシック" panose="020B0400000000000000" pitchFamily="49" charset="-128"/>
                        </a:rPr>
                        <a:t>期計画素案の検討</a:t>
                      </a:r>
                      <a:endParaRPr lang="en-US" altLang="ja-JP" sz="1050" b="0" i="0" u="none" strike="noStrike" dirty="0">
                        <a:solidFill>
                          <a:srgbClr val="000000"/>
                        </a:solidFill>
                        <a:effectLst/>
                        <a:latin typeface="BIZ UDゴシック" panose="020B0400000000000000" pitchFamily="49" charset="-128"/>
                        <a:ea typeface="BIZ UDゴシック" panose="020B0400000000000000" pitchFamily="49" charset="-128"/>
                      </a:endParaRPr>
                    </a:p>
                    <a:p>
                      <a:pPr algn="l" fontAlgn="ctr">
                        <a:buNone/>
                      </a:pPr>
                      <a:r>
                        <a:rPr lang="ja-JP" altLang="en-US" sz="1050" b="0" i="0" u="none" strike="noStrike" dirty="0">
                          <a:solidFill>
                            <a:srgbClr val="000000"/>
                          </a:solidFill>
                          <a:effectLst/>
                          <a:latin typeface="BIZ UDゴシック" panose="020B0400000000000000" pitchFamily="49" charset="-128"/>
                          <a:ea typeface="BIZ UDゴシック" panose="020B0400000000000000" pitchFamily="49" charset="-128"/>
                        </a:rPr>
                        <a:t>・第９期計画進捗年次報告</a:t>
                      </a:r>
                      <a:br>
                        <a:rPr lang="ja-JP" altLang="en-US" sz="1050" b="0" i="0" u="none" strike="noStrike" dirty="0">
                          <a:solidFill>
                            <a:srgbClr val="000000"/>
                          </a:solidFill>
                          <a:effectLst/>
                          <a:latin typeface="BIZ UDゴシック" panose="020B0400000000000000" pitchFamily="49" charset="-128"/>
                          <a:ea typeface="BIZ UDゴシック" panose="020B0400000000000000" pitchFamily="49" charset="-128"/>
                        </a:rPr>
                      </a:br>
                      <a:r>
                        <a:rPr lang="ja-JP" altLang="en-US" sz="1050" b="0" i="0" u="none" strike="noStrike" dirty="0">
                          <a:solidFill>
                            <a:srgbClr val="000000"/>
                          </a:solidFill>
                          <a:effectLst/>
                          <a:latin typeface="BIZ UDゴシック" panose="020B0400000000000000" pitchFamily="49" charset="-128"/>
                          <a:ea typeface="BIZ UDゴシック" panose="020B0400000000000000" pitchFamily="49" charset="-128"/>
                        </a:rPr>
                        <a:t>・第９期計画の課題把握</a:t>
                      </a:r>
                    </a:p>
                  </a:txBody>
                  <a:tcPr marL="8675" marR="8675" marT="867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92982081"/>
                  </a:ext>
                </a:extLst>
              </a:tr>
              <a:tr h="321746">
                <a:tc vMerge="1">
                  <a:txBody>
                    <a:bodyPr/>
                    <a:lstStyle/>
                    <a:p>
                      <a:endParaRPr kumimoji="1" lang="ja-JP" altLang="en-US" sz="1200" dirty="0">
                        <a:solidFill>
                          <a:schemeClr val="tx1"/>
                        </a:solidFill>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vMerge="1">
                  <a:txBody>
                    <a:bodyPr/>
                    <a:lstStyle/>
                    <a:p>
                      <a:endParaRPr kumimoji="1" lang="ja-JP" altLang="en-US" sz="1200" dirty="0">
                        <a:solidFill>
                          <a:schemeClr val="tx1"/>
                        </a:solidFill>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vMerge="1">
                  <a:txBody>
                    <a:bodyPr/>
                    <a:lstStyle/>
                    <a:p>
                      <a:endParaRPr kumimoji="1" lang="ja-JP" altLang="en-US" sz="1200" dirty="0">
                        <a:solidFill>
                          <a:schemeClr val="tx1"/>
                        </a:solidFill>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50" dirty="0">
                          <a:solidFill>
                            <a:schemeClr val="tx1"/>
                          </a:solidFill>
                          <a:latin typeface="BIZ UDゴシック" panose="020B0400000000000000" pitchFamily="49" charset="-128"/>
                          <a:ea typeface="BIZ UDゴシック" panose="020B0400000000000000" pitchFamily="49" charset="-128"/>
                        </a:rPr>
                        <a:t>11</a:t>
                      </a:r>
                      <a:r>
                        <a:rPr kumimoji="1" lang="ja-JP" altLang="en-US" sz="1050" dirty="0">
                          <a:solidFill>
                            <a:schemeClr val="tx1"/>
                          </a:solidFill>
                          <a:latin typeface="BIZ UDゴシック" panose="020B0400000000000000" pitchFamily="49" charset="-128"/>
                          <a:ea typeface="BIZ UDゴシック" panose="020B0400000000000000" pitchFamily="49" charset="-128"/>
                        </a:rPr>
                        <a:t>月</a:t>
                      </a:r>
                      <a:endParaRPr kumimoji="1" lang="en-US" altLang="ja-JP" sz="1050" dirty="0">
                        <a:solidFill>
                          <a:schemeClr val="tx1"/>
                        </a:solidFill>
                        <a:latin typeface="BIZ UDゴシック" panose="020B0400000000000000" pitchFamily="49" charset="-128"/>
                        <a:ea typeface="BIZ UDゴシック" panose="020B0400000000000000" pitchFamily="49" charset="-128"/>
                      </a:endParaRPr>
                    </a:p>
                  </a:txBody>
                  <a:tcPr marL="83281" marR="83281" marT="41640" marB="416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ja-JP" altLang="en-US" sz="1050" b="1" i="0" u="none" strike="noStrike" dirty="0">
                          <a:solidFill>
                            <a:srgbClr val="000000"/>
                          </a:solidFill>
                          <a:effectLst/>
                          <a:latin typeface="BIZ UDゴシック" panose="020B0400000000000000" pitchFamily="49" charset="-128"/>
                          <a:ea typeface="BIZ UDゴシック" panose="020B0400000000000000" pitchFamily="49" charset="-128"/>
                        </a:rPr>
                        <a:t>　</a:t>
                      </a:r>
                    </a:p>
                  </a:txBody>
                  <a:tcPr marL="8675" marR="8675" marT="867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ja-JP" altLang="en-US" sz="1050" b="1" i="0" u="none" strike="noStrike">
                          <a:solidFill>
                            <a:srgbClr val="000000"/>
                          </a:solidFill>
                          <a:effectLst/>
                          <a:latin typeface="BIZ UDゴシック" panose="020B0400000000000000" pitchFamily="49" charset="-128"/>
                          <a:ea typeface="BIZ UDゴシック" panose="020B0400000000000000" pitchFamily="49" charset="-128"/>
                        </a:rPr>
                        <a:t>〇</a:t>
                      </a:r>
                    </a:p>
                  </a:txBody>
                  <a:tcPr marL="8675" marR="8675" marT="867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ja-JP" altLang="en-US" sz="1050" b="1" i="0" u="none" strike="noStrike" dirty="0">
                          <a:solidFill>
                            <a:srgbClr val="000000"/>
                          </a:solidFill>
                          <a:effectLst/>
                          <a:latin typeface="BIZ UDゴシック" panose="020B0400000000000000" pitchFamily="49" charset="-128"/>
                          <a:ea typeface="BIZ UDゴシック" panose="020B0400000000000000" pitchFamily="49" charset="-128"/>
                        </a:rPr>
                        <a:t>〇</a:t>
                      </a:r>
                    </a:p>
                  </a:txBody>
                  <a:tcPr marL="8675" marR="8675" marT="867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ja-JP" altLang="en-US" sz="1050" b="1" i="0" u="none" strike="noStrike" dirty="0">
                          <a:solidFill>
                            <a:srgbClr val="000000"/>
                          </a:solidFill>
                          <a:effectLst/>
                          <a:latin typeface="BIZ UDゴシック" panose="020B0400000000000000" pitchFamily="49" charset="-128"/>
                          <a:ea typeface="BIZ UDゴシック" panose="020B0400000000000000" pitchFamily="49" charset="-128"/>
                        </a:rPr>
                        <a:t>〇</a:t>
                      </a:r>
                    </a:p>
                  </a:txBody>
                  <a:tcPr marL="8675" marR="8675" marT="867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buNone/>
                      </a:pPr>
                      <a:r>
                        <a:rPr lang="ja-JP" altLang="en-US" sz="1050" b="0" i="0" u="none" strike="noStrike" dirty="0">
                          <a:solidFill>
                            <a:srgbClr val="000000"/>
                          </a:solidFill>
                          <a:effectLst/>
                          <a:latin typeface="BIZ UDゴシック" panose="020B0400000000000000" pitchFamily="49" charset="-128"/>
                          <a:ea typeface="BIZ UDゴシック" panose="020B0400000000000000" pitchFamily="49" charset="-128"/>
                        </a:rPr>
                        <a:t>・第</a:t>
                      </a:r>
                      <a:r>
                        <a:rPr lang="en-US" altLang="ja-JP" sz="1050" b="0" i="0" u="none" strike="noStrike" dirty="0">
                          <a:solidFill>
                            <a:srgbClr val="000000"/>
                          </a:solidFill>
                          <a:effectLst/>
                          <a:latin typeface="BIZ UDゴシック" panose="020B0400000000000000" pitchFamily="49" charset="-128"/>
                          <a:ea typeface="BIZ UDゴシック" panose="020B0400000000000000" pitchFamily="49" charset="-128"/>
                        </a:rPr>
                        <a:t>10</a:t>
                      </a:r>
                      <a:r>
                        <a:rPr lang="ja-JP" altLang="en-US" sz="1050" b="0" i="0" u="none" strike="noStrike" dirty="0">
                          <a:solidFill>
                            <a:srgbClr val="000000"/>
                          </a:solidFill>
                          <a:effectLst/>
                          <a:latin typeface="BIZ UDゴシック" panose="020B0400000000000000" pitchFamily="49" charset="-128"/>
                          <a:ea typeface="BIZ UDゴシック" panose="020B0400000000000000" pitchFamily="49" charset="-128"/>
                        </a:rPr>
                        <a:t>期計画素案の検討</a:t>
                      </a:r>
                      <a:br>
                        <a:rPr lang="ja-JP" altLang="en-US" sz="1050" b="0" i="0" u="none" strike="noStrike" dirty="0">
                          <a:solidFill>
                            <a:srgbClr val="000000"/>
                          </a:solidFill>
                          <a:effectLst/>
                          <a:latin typeface="BIZ UDゴシック" panose="020B0400000000000000" pitchFamily="49" charset="-128"/>
                          <a:ea typeface="BIZ UDゴシック" panose="020B0400000000000000" pitchFamily="49" charset="-128"/>
                        </a:rPr>
                      </a:br>
                      <a:r>
                        <a:rPr lang="ja-JP" altLang="en-US" sz="1050" b="0" i="0" u="none" strike="noStrike" dirty="0">
                          <a:solidFill>
                            <a:srgbClr val="000000"/>
                          </a:solidFill>
                          <a:effectLst/>
                          <a:latin typeface="BIZ UDゴシック" panose="020B0400000000000000" pitchFamily="49" charset="-128"/>
                          <a:ea typeface="BIZ UDゴシック" panose="020B0400000000000000" pitchFamily="49" charset="-128"/>
                        </a:rPr>
                        <a:t>・介護保険料の検討</a:t>
                      </a:r>
                    </a:p>
                  </a:txBody>
                  <a:tcPr marL="8675" marR="8675" marT="867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76378059"/>
                  </a:ext>
                </a:extLst>
              </a:tr>
              <a:tr h="249358">
                <a:tc vMerge="1">
                  <a:txBody>
                    <a:bodyPr/>
                    <a:lstStyle/>
                    <a:p>
                      <a:endParaRPr kumimoji="1" lang="ja-JP" altLang="en-US" sz="1200" dirty="0">
                        <a:solidFill>
                          <a:schemeClr val="tx1"/>
                        </a:solidFill>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vMerge="1">
                  <a:txBody>
                    <a:bodyPr/>
                    <a:lstStyle/>
                    <a:p>
                      <a:endParaRPr kumimoji="1" lang="ja-JP" altLang="en-US" sz="1200" dirty="0">
                        <a:solidFill>
                          <a:schemeClr val="tx1"/>
                        </a:solidFill>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vMerge="1">
                  <a:txBody>
                    <a:bodyPr/>
                    <a:lstStyle/>
                    <a:p>
                      <a:endParaRPr kumimoji="1" lang="ja-JP" altLang="en-US" sz="1200" dirty="0">
                        <a:solidFill>
                          <a:schemeClr val="tx1"/>
                        </a:solidFill>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50" dirty="0">
                          <a:solidFill>
                            <a:schemeClr val="tx1"/>
                          </a:solidFill>
                          <a:latin typeface="BIZ UDゴシック" panose="020B0400000000000000" pitchFamily="49" charset="-128"/>
                          <a:ea typeface="BIZ UDゴシック" panose="020B0400000000000000" pitchFamily="49" charset="-128"/>
                        </a:rPr>
                        <a:t>12</a:t>
                      </a:r>
                      <a:r>
                        <a:rPr kumimoji="1" lang="ja-JP" altLang="en-US" sz="1050" dirty="0">
                          <a:solidFill>
                            <a:schemeClr val="tx1"/>
                          </a:solidFill>
                          <a:latin typeface="BIZ UDゴシック" panose="020B0400000000000000" pitchFamily="49" charset="-128"/>
                          <a:ea typeface="BIZ UDゴシック" panose="020B0400000000000000" pitchFamily="49" charset="-128"/>
                        </a:rPr>
                        <a:t>月</a:t>
                      </a:r>
                      <a:endParaRPr kumimoji="1" lang="en-US" altLang="ja-JP" sz="1050" dirty="0">
                        <a:solidFill>
                          <a:schemeClr val="tx1"/>
                        </a:solidFill>
                        <a:latin typeface="BIZ UDゴシック" panose="020B0400000000000000" pitchFamily="49" charset="-128"/>
                        <a:ea typeface="BIZ UDゴシック" panose="020B0400000000000000" pitchFamily="49" charset="-128"/>
                      </a:endParaRPr>
                    </a:p>
                  </a:txBody>
                  <a:tcPr marL="83281" marR="83281" marT="41640" marB="416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ja-JP" altLang="en-US" sz="1050" b="1" i="0" u="none" strike="noStrike">
                          <a:solidFill>
                            <a:srgbClr val="000000"/>
                          </a:solidFill>
                          <a:effectLst/>
                          <a:latin typeface="BIZ UDゴシック" panose="020B0400000000000000" pitchFamily="49" charset="-128"/>
                          <a:ea typeface="BIZ UDゴシック" panose="020B0400000000000000" pitchFamily="49" charset="-128"/>
                        </a:rPr>
                        <a:t>　</a:t>
                      </a:r>
                    </a:p>
                  </a:txBody>
                  <a:tcPr marL="8675" marR="8675" marT="867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ja-JP" altLang="en-US" sz="1050" b="1" i="0" u="none" strike="noStrike" dirty="0">
                          <a:solidFill>
                            <a:srgbClr val="000000"/>
                          </a:solidFill>
                          <a:effectLst/>
                          <a:latin typeface="BIZ UDゴシック" panose="020B0400000000000000" pitchFamily="49" charset="-128"/>
                          <a:ea typeface="BIZ UDゴシック" panose="020B0400000000000000" pitchFamily="49" charset="-128"/>
                        </a:rPr>
                        <a:t>　</a:t>
                      </a:r>
                    </a:p>
                  </a:txBody>
                  <a:tcPr marL="8675" marR="8675" marT="867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ja-JP" altLang="en-US" sz="1050" b="1" i="0" u="none" strike="noStrike" dirty="0">
                          <a:solidFill>
                            <a:srgbClr val="000000"/>
                          </a:solidFill>
                          <a:effectLst/>
                          <a:latin typeface="BIZ UDゴシック" panose="020B0400000000000000" pitchFamily="49" charset="-128"/>
                          <a:ea typeface="BIZ UDゴシック" panose="020B0400000000000000" pitchFamily="49" charset="-128"/>
                        </a:rPr>
                        <a:t>　</a:t>
                      </a:r>
                    </a:p>
                  </a:txBody>
                  <a:tcPr marL="8675" marR="8675" marT="867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ja-JP" altLang="en-US" sz="1050" b="1" i="0" u="none" strike="noStrike" dirty="0">
                          <a:solidFill>
                            <a:srgbClr val="000000"/>
                          </a:solidFill>
                          <a:effectLst/>
                          <a:latin typeface="BIZ UDゴシック" panose="020B0400000000000000" pitchFamily="49" charset="-128"/>
                          <a:ea typeface="BIZ UDゴシック" panose="020B0400000000000000" pitchFamily="49" charset="-128"/>
                        </a:rPr>
                        <a:t>　</a:t>
                      </a:r>
                    </a:p>
                  </a:txBody>
                  <a:tcPr marL="8675" marR="8675" marT="867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buNone/>
                      </a:pPr>
                      <a:r>
                        <a:rPr lang="ja-JP" altLang="en-US" sz="1050" b="0" i="0" u="none" strike="noStrike" dirty="0">
                          <a:solidFill>
                            <a:srgbClr val="000000"/>
                          </a:solidFill>
                          <a:effectLst/>
                          <a:latin typeface="BIZ UDゴシック" panose="020B0400000000000000" pitchFamily="49" charset="-128"/>
                          <a:ea typeface="BIZ UDゴシック" panose="020B0400000000000000" pitchFamily="49" charset="-128"/>
                        </a:rPr>
                        <a:t>・パブリックコメントの実施</a:t>
                      </a:r>
                    </a:p>
                  </a:txBody>
                  <a:tcPr marL="8675" marR="8675" marT="867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67947012"/>
                  </a:ext>
                </a:extLst>
              </a:tr>
              <a:tr h="249358">
                <a:tc vMerge="1">
                  <a:txBody>
                    <a:bodyPr/>
                    <a:lstStyle/>
                    <a:p>
                      <a:endParaRPr kumimoji="1" lang="ja-JP" altLang="en-US" sz="1200" dirty="0">
                        <a:solidFill>
                          <a:schemeClr val="tx1"/>
                        </a:solidFill>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vMerge="1">
                  <a:txBody>
                    <a:bodyPr/>
                    <a:lstStyle/>
                    <a:p>
                      <a:endParaRPr kumimoji="1" lang="ja-JP" altLang="en-US" sz="1200" dirty="0">
                        <a:solidFill>
                          <a:schemeClr val="tx1"/>
                        </a:solidFill>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vMerge="1">
                  <a:txBody>
                    <a:bodyPr/>
                    <a:lstStyle/>
                    <a:p>
                      <a:endParaRPr kumimoji="1" lang="ja-JP" altLang="en-US" sz="1200" dirty="0">
                        <a:solidFill>
                          <a:schemeClr val="tx1"/>
                        </a:solidFill>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dirty="0">
                          <a:solidFill>
                            <a:schemeClr val="tx1"/>
                          </a:solidFill>
                          <a:latin typeface="BIZ UDゴシック" panose="020B0400000000000000" pitchFamily="49" charset="-128"/>
                          <a:ea typeface="BIZ UDゴシック" panose="020B0400000000000000" pitchFamily="49" charset="-128"/>
                        </a:rPr>
                        <a:t>１月</a:t>
                      </a:r>
                      <a:endParaRPr kumimoji="1" lang="en-US" altLang="ja-JP" sz="1050" dirty="0">
                        <a:solidFill>
                          <a:schemeClr val="tx1"/>
                        </a:solidFill>
                        <a:latin typeface="BIZ UDゴシック" panose="020B0400000000000000" pitchFamily="49" charset="-128"/>
                        <a:ea typeface="BIZ UDゴシック" panose="020B0400000000000000" pitchFamily="49" charset="-128"/>
                      </a:endParaRPr>
                    </a:p>
                  </a:txBody>
                  <a:tcPr marL="83281" marR="83281" marT="41640" marB="416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ja-JP" altLang="en-US" sz="1050" b="1" i="0" u="none" strike="noStrike">
                          <a:solidFill>
                            <a:srgbClr val="000000"/>
                          </a:solidFill>
                          <a:effectLst/>
                          <a:latin typeface="BIZ UDゴシック" panose="020B0400000000000000" pitchFamily="49" charset="-128"/>
                          <a:ea typeface="BIZ UDゴシック" panose="020B0400000000000000" pitchFamily="49" charset="-128"/>
                        </a:rPr>
                        <a:t>　</a:t>
                      </a:r>
                    </a:p>
                  </a:txBody>
                  <a:tcPr marL="8675" marR="8675" marT="867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endParaRPr lang="ja-JP" altLang="en-US" sz="1050" b="1" i="0" u="none" strike="noStrike" dirty="0">
                        <a:solidFill>
                          <a:srgbClr val="000000"/>
                        </a:solidFill>
                        <a:effectLst/>
                        <a:latin typeface="BIZ UDゴシック" panose="020B0400000000000000" pitchFamily="49" charset="-128"/>
                        <a:ea typeface="BIZ UDゴシック" panose="020B0400000000000000" pitchFamily="49" charset="-128"/>
                      </a:endParaRPr>
                    </a:p>
                  </a:txBody>
                  <a:tcPr marL="8675" marR="8675" marT="867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ja-JP" altLang="en-US" sz="1050" b="1" i="0" u="none" strike="noStrike">
                          <a:solidFill>
                            <a:srgbClr val="000000"/>
                          </a:solidFill>
                          <a:effectLst/>
                          <a:latin typeface="BIZ UDゴシック" panose="020B0400000000000000" pitchFamily="49" charset="-128"/>
                          <a:ea typeface="BIZ UDゴシック" panose="020B0400000000000000" pitchFamily="49" charset="-128"/>
                        </a:rPr>
                        <a:t>〇</a:t>
                      </a:r>
                    </a:p>
                  </a:txBody>
                  <a:tcPr marL="8675" marR="8675" marT="867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ja-JP" altLang="en-US" sz="1050" b="1" i="0" u="none" strike="noStrike" dirty="0">
                          <a:solidFill>
                            <a:srgbClr val="000000"/>
                          </a:solidFill>
                          <a:effectLst/>
                          <a:latin typeface="BIZ UDゴシック" panose="020B0400000000000000" pitchFamily="49" charset="-128"/>
                          <a:ea typeface="BIZ UDゴシック" panose="020B0400000000000000" pitchFamily="49" charset="-128"/>
                        </a:rPr>
                        <a:t>〇</a:t>
                      </a:r>
                    </a:p>
                  </a:txBody>
                  <a:tcPr marL="8675" marR="8675" marT="867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buNone/>
                      </a:pPr>
                      <a:r>
                        <a:rPr lang="ja-JP" altLang="en-US" sz="1050" b="0" i="0" u="none" strike="noStrike" dirty="0">
                          <a:solidFill>
                            <a:srgbClr val="000000"/>
                          </a:solidFill>
                          <a:effectLst/>
                          <a:latin typeface="BIZ UDゴシック" panose="020B0400000000000000" pitchFamily="49" charset="-128"/>
                          <a:ea typeface="BIZ UDゴシック" panose="020B0400000000000000" pitchFamily="49" charset="-128"/>
                        </a:rPr>
                        <a:t>・パブリックコメントを反映した第</a:t>
                      </a:r>
                      <a:r>
                        <a:rPr lang="en-US" altLang="ja-JP" sz="1050" b="0" i="0" u="none" strike="noStrike" dirty="0">
                          <a:solidFill>
                            <a:srgbClr val="000000"/>
                          </a:solidFill>
                          <a:effectLst/>
                          <a:latin typeface="BIZ UDゴシック" panose="020B0400000000000000" pitchFamily="49" charset="-128"/>
                          <a:ea typeface="BIZ UDゴシック" panose="020B0400000000000000" pitchFamily="49" charset="-128"/>
                        </a:rPr>
                        <a:t>10</a:t>
                      </a:r>
                      <a:r>
                        <a:rPr lang="ja-JP" altLang="en-US" sz="1050" b="0" i="0" u="none" strike="noStrike" dirty="0">
                          <a:solidFill>
                            <a:srgbClr val="000000"/>
                          </a:solidFill>
                          <a:effectLst/>
                          <a:latin typeface="BIZ UDゴシック" panose="020B0400000000000000" pitchFamily="49" charset="-128"/>
                          <a:ea typeface="BIZ UDゴシック" panose="020B0400000000000000" pitchFamily="49" charset="-128"/>
                        </a:rPr>
                        <a:t>期計画案の完成</a:t>
                      </a:r>
                    </a:p>
                  </a:txBody>
                  <a:tcPr marL="8675" marR="8675" marT="867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54958087"/>
                  </a:ext>
                </a:extLst>
              </a:tr>
              <a:tr h="249358">
                <a:tc vMerge="1">
                  <a:txBody>
                    <a:bodyPr/>
                    <a:lstStyle/>
                    <a:p>
                      <a:endParaRPr kumimoji="1" lang="ja-JP" altLang="en-US" sz="1200" dirty="0">
                        <a:solidFill>
                          <a:schemeClr val="tx1"/>
                        </a:solidFill>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vMerge="1">
                  <a:txBody>
                    <a:bodyPr/>
                    <a:lstStyle/>
                    <a:p>
                      <a:endParaRPr kumimoji="1" lang="ja-JP" altLang="en-US" sz="1200" dirty="0">
                        <a:solidFill>
                          <a:schemeClr val="tx1"/>
                        </a:solidFill>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vMerge="1">
                  <a:txBody>
                    <a:bodyPr/>
                    <a:lstStyle/>
                    <a:p>
                      <a:endParaRPr kumimoji="1" lang="ja-JP" altLang="en-US" sz="1200" dirty="0">
                        <a:solidFill>
                          <a:schemeClr val="tx1"/>
                        </a:solidFill>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dirty="0">
                          <a:solidFill>
                            <a:schemeClr val="tx1"/>
                          </a:solidFill>
                          <a:latin typeface="BIZ UDゴシック" panose="020B0400000000000000" pitchFamily="49" charset="-128"/>
                          <a:ea typeface="BIZ UDゴシック" panose="020B0400000000000000" pitchFamily="49" charset="-128"/>
                        </a:rPr>
                        <a:t>２月</a:t>
                      </a:r>
                      <a:endParaRPr kumimoji="1" lang="en-US" altLang="ja-JP" sz="1050" dirty="0">
                        <a:solidFill>
                          <a:schemeClr val="tx1"/>
                        </a:solidFill>
                        <a:latin typeface="BIZ UDゴシック" panose="020B0400000000000000" pitchFamily="49" charset="-128"/>
                        <a:ea typeface="BIZ UDゴシック" panose="020B0400000000000000" pitchFamily="49" charset="-128"/>
                      </a:endParaRPr>
                    </a:p>
                  </a:txBody>
                  <a:tcPr marL="83281" marR="83281" marT="41640" marB="416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buNone/>
                      </a:pPr>
                      <a:r>
                        <a:rPr lang="ja-JP" altLang="en-US" sz="1050" b="1" i="0" u="none" strike="noStrike" dirty="0">
                          <a:solidFill>
                            <a:srgbClr val="000000"/>
                          </a:solidFill>
                          <a:effectLst/>
                          <a:latin typeface="BIZ UDゴシック" panose="020B0400000000000000" pitchFamily="49" charset="-128"/>
                          <a:ea typeface="BIZ UDゴシック" panose="020B0400000000000000" pitchFamily="49" charset="-128"/>
                        </a:rPr>
                        <a:t>　</a:t>
                      </a:r>
                    </a:p>
                  </a:txBody>
                  <a:tcPr marL="8675" marR="8675" marT="867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buNone/>
                      </a:pPr>
                      <a:r>
                        <a:rPr lang="ja-JP" altLang="en-US" sz="1050" b="1" i="0" u="none" strike="noStrike">
                          <a:solidFill>
                            <a:srgbClr val="000000"/>
                          </a:solidFill>
                          <a:effectLst/>
                          <a:latin typeface="BIZ UDゴシック" panose="020B0400000000000000" pitchFamily="49" charset="-128"/>
                          <a:ea typeface="BIZ UDゴシック" panose="020B0400000000000000" pitchFamily="49" charset="-128"/>
                        </a:rPr>
                        <a:t>　</a:t>
                      </a:r>
                    </a:p>
                  </a:txBody>
                  <a:tcPr marL="8675" marR="8675" marT="867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buNone/>
                      </a:pPr>
                      <a:r>
                        <a:rPr lang="ja-JP" altLang="en-US" sz="1050" b="1" i="0" u="none" strike="noStrike" dirty="0">
                          <a:solidFill>
                            <a:srgbClr val="000000"/>
                          </a:solidFill>
                          <a:effectLst/>
                          <a:latin typeface="BIZ UDゴシック" panose="020B0400000000000000" pitchFamily="49" charset="-128"/>
                          <a:ea typeface="BIZ UDゴシック" panose="020B0400000000000000" pitchFamily="49" charset="-128"/>
                        </a:rPr>
                        <a:t>　</a:t>
                      </a:r>
                    </a:p>
                  </a:txBody>
                  <a:tcPr marL="8675" marR="8675" marT="867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buNone/>
                      </a:pPr>
                      <a:r>
                        <a:rPr lang="ja-JP" altLang="en-US" sz="1050" b="1" i="0" u="none" strike="noStrike" dirty="0">
                          <a:solidFill>
                            <a:srgbClr val="000000"/>
                          </a:solidFill>
                          <a:effectLst/>
                          <a:latin typeface="BIZ UDゴシック" panose="020B0400000000000000" pitchFamily="49" charset="-128"/>
                          <a:ea typeface="BIZ UDゴシック" panose="020B0400000000000000" pitchFamily="49" charset="-128"/>
                        </a:rPr>
                        <a:t>　</a:t>
                      </a:r>
                    </a:p>
                  </a:txBody>
                  <a:tcPr marL="8675" marR="8675" marT="867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buNone/>
                      </a:pPr>
                      <a:r>
                        <a:rPr lang="ja-JP" altLang="en-US" sz="1050" b="0" i="0" u="none" strike="noStrike" dirty="0">
                          <a:solidFill>
                            <a:srgbClr val="000000"/>
                          </a:solidFill>
                          <a:effectLst/>
                          <a:latin typeface="BIZ UDゴシック" panose="020B0400000000000000" pitchFamily="49" charset="-128"/>
                          <a:ea typeface="BIZ UDゴシック" panose="020B0400000000000000" pitchFamily="49" charset="-128"/>
                        </a:rPr>
                        <a:t>・条例改正案の提案（介護保険料の改定）</a:t>
                      </a:r>
                    </a:p>
                  </a:txBody>
                  <a:tcPr marL="8675" marR="8675" marT="867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77798107"/>
                  </a:ext>
                </a:extLst>
              </a:tr>
              <a:tr h="249358">
                <a:tc vMerge="1">
                  <a:txBody>
                    <a:bodyPr/>
                    <a:lstStyle/>
                    <a:p>
                      <a:pPr algn="ctr"/>
                      <a:endParaRPr kumimoji="1" lang="ja-JP" altLang="en-US" sz="1200" dirty="0">
                        <a:solidFill>
                          <a:schemeClr val="tx1"/>
                        </a:solidFill>
                        <a:latin typeface="BIZ UDPゴシック" panose="020B0400000000000000" pitchFamily="50" charset="-128"/>
                        <a:ea typeface="BIZ UDPゴシック" panose="020B0400000000000000" pitchFamily="50" charset="-128"/>
                      </a:endParaRPr>
                    </a:p>
                  </a:txBody>
                  <a:tcPr vert="eaVert"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vMerge="1">
                  <a:txBody>
                    <a:bodyPr/>
                    <a:lstStyle/>
                    <a:p>
                      <a:pPr algn="ct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vMerge="1">
                  <a:txBody>
                    <a:bodyPr/>
                    <a:lstStyle/>
                    <a:p>
                      <a:pPr algn="ct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dirty="0">
                          <a:solidFill>
                            <a:schemeClr val="tx1"/>
                          </a:solidFill>
                          <a:latin typeface="BIZ UDゴシック" panose="020B0400000000000000" pitchFamily="49" charset="-128"/>
                          <a:ea typeface="BIZ UDゴシック" panose="020B0400000000000000" pitchFamily="49" charset="-128"/>
                        </a:rPr>
                        <a:t>３月</a:t>
                      </a:r>
                      <a:endParaRPr kumimoji="1" lang="en-US" altLang="ja-JP" sz="1050" dirty="0">
                        <a:solidFill>
                          <a:schemeClr val="tx1"/>
                        </a:solidFill>
                        <a:latin typeface="BIZ UDゴシック" panose="020B0400000000000000" pitchFamily="49" charset="-128"/>
                        <a:ea typeface="BIZ UDゴシック" panose="020B0400000000000000" pitchFamily="49" charset="-128"/>
                      </a:endParaRPr>
                    </a:p>
                  </a:txBody>
                  <a:tcPr marL="83281" marR="83281" marT="41640" marB="416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buNone/>
                      </a:pPr>
                      <a:r>
                        <a:rPr lang="ja-JP" altLang="en-US" sz="1050" b="1" i="0" u="none" strike="noStrike">
                          <a:solidFill>
                            <a:srgbClr val="000000"/>
                          </a:solidFill>
                          <a:effectLst/>
                          <a:latin typeface="BIZ UDゴシック" panose="020B0400000000000000" pitchFamily="49" charset="-128"/>
                          <a:ea typeface="BIZ UDゴシック" panose="020B0400000000000000" pitchFamily="49" charset="-128"/>
                        </a:rPr>
                        <a:t>　</a:t>
                      </a:r>
                    </a:p>
                  </a:txBody>
                  <a:tcPr marL="8675" marR="8675" marT="867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buNone/>
                      </a:pPr>
                      <a:r>
                        <a:rPr lang="ja-JP" altLang="en-US" sz="1050" b="1" i="0" u="none" strike="noStrike">
                          <a:solidFill>
                            <a:srgbClr val="000000"/>
                          </a:solidFill>
                          <a:effectLst/>
                          <a:latin typeface="BIZ UDゴシック" panose="020B0400000000000000" pitchFamily="49" charset="-128"/>
                          <a:ea typeface="BIZ UDゴシック" panose="020B0400000000000000" pitchFamily="49" charset="-128"/>
                        </a:rPr>
                        <a:t>　</a:t>
                      </a:r>
                    </a:p>
                  </a:txBody>
                  <a:tcPr marL="8675" marR="8675" marT="867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buNone/>
                      </a:pPr>
                      <a:r>
                        <a:rPr lang="ja-JP" altLang="en-US" sz="1050" b="1" i="0" u="none" strike="noStrike">
                          <a:solidFill>
                            <a:srgbClr val="000000"/>
                          </a:solidFill>
                          <a:effectLst/>
                          <a:latin typeface="BIZ UDゴシック" panose="020B0400000000000000" pitchFamily="49" charset="-128"/>
                          <a:ea typeface="BIZ UDゴシック" panose="020B0400000000000000" pitchFamily="49" charset="-128"/>
                        </a:rPr>
                        <a:t>　</a:t>
                      </a:r>
                    </a:p>
                  </a:txBody>
                  <a:tcPr marL="8675" marR="8675" marT="867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buNone/>
                      </a:pPr>
                      <a:r>
                        <a:rPr lang="ja-JP" altLang="en-US" sz="1050" b="1" i="0" u="none" strike="noStrike" dirty="0">
                          <a:solidFill>
                            <a:srgbClr val="000000"/>
                          </a:solidFill>
                          <a:effectLst/>
                          <a:latin typeface="BIZ UDゴシック" panose="020B0400000000000000" pitchFamily="49" charset="-128"/>
                          <a:ea typeface="BIZ UDゴシック" panose="020B0400000000000000" pitchFamily="49" charset="-128"/>
                        </a:rPr>
                        <a:t>　</a:t>
                      </a:r>
                    </a:p>
                  </a:txBody>
                  <a:tcPr marL="8675" marR="8675" marT="867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buNone/>
                      </a:pPr>
                      <a:r>
                        <a:rPr lang="ja-JP" altLang="en-US" sz="1050" b="0" i="0" u="none" strike="noStrike" dirty="0">
                          <a:solidFill>
                            <a:srgbClr val="000000"/>
                          </a:solidFill>
                          <a:effectLst/>
                          <a:latin typeface="BIZ UDゴシック" panose="020B0400000000000000" pitchFamily="49" charset="-128"/>
                          <a:ea typeface="BIZ UDゴシック" panose="020B0400000000000000" pitchFamily="49" charset="-128"/>
                        </a:rPr>
                        <a:t>・第</a:t>
                      </a:r>
                      <a:r>
                        <a:rPr lang="en-US" altLang="ja-JP" sz="1050" b="0" i="0" u="none" strike="noStrike" dirty="0">
                          <a:solidFill>
                            <a:srgbClr val="000000"/>
                          </a:solidFill>
                          <a:effectLst/>
                          <a:latin typeface="BIZ UDゴシック" panose="020B0400000000000000" pitchFamily="49" charset="-128"/>
                          <a:ea typeface="BIZ UDゴシック" panose="020B0400000000000000" pitchFamily="49" charset="-128"/>
                        </a:rPr>
                        <a:t>10</a:t>
                      </a:r>
                      <a:r>
                        <a:rPr lang="ja-JP" altLang="en-US" sz="1050" b="0" i="0" u="none" strike="noStrike" dirty="0">
                          <a:solidFill>
                            <a:srgbClr val="000000"/>
                          </a:solidFill>
                          <a:effectLst/>
                          <a:latin typeface="BIZ UDゴシック" panose="020B0400000000000000" pitchFamily="49" charset="-128"/>
                          <a:ea typeface="BIZ UDゴシック" panose="020B0400000000000000" pitchFamily="49" charset="-128"/>
                        </a:rPr>
                        <a:t>期計画の策定</a:t>
                      </a:r>
                    </a:p>
                  </a:txBody>
                  <a:tcPr marL="8675" marR="8675" marT="867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16064146"/>
                  </a:ext>
                </a:extLst>
              </a:tr>
            </a:tbl>
          </a:graphicData>
        </a:graphic>
      </p:graphicFrame>
      <p:grpSp>
        <p:nvGrpSpPr>
          <p:cNvPr id="6" name="Group 2">
            <a:extLst>
              <a:ext uri="{FF2B5EF4-FFF2-40B4-BE49-F238E27FC236}">
                <a16:creationId xmlns:a16="http://schemas.microsoft.com/office/drawing/2014/main" id="{4A97CFD4-7D39-0706-9F59-65973D4784A6}"/>
              </a:ext>
            </a:extLst>
          </p:cNvPr>
          <p:cNvGrpSpPr/>
          <p:nvPr/>
        </p:nvGrpSpPr>
        <p:grpSpPr>
          <a:xfrm>
            <a:off x="11947826" y="-189000"/>
            <a:ext cx="612000" cy="7236000"/>
            <a:chOff x="0" y="0"/>
            <a:chExt cx="203606" cy="2804648"/>
          </a:xfrm>
        </p:grpSpPr>
        <p:sp>
          <p:nvSpPr>
            <p:cNvPr id="7" name="Freeform 3">
              <a:extLst>
                <a:ext uri="{FF2B5EF4-FFF2-40B4-BE49-F238E27FC236}">
                  <a16:creationId xmlns:a16="http://schemas.microsoft.com/office/drawing/2014/main" id="{273FDCDA-E26F-9A50-4B1B-692A2845B0B2}"/>
                </a:ext>
              </a:extLst>
            </p:cNvPr>
            <p:cNvSpPr/>
            <p:nvPr/>
          </p:nvSpPr>
          <p:spPr>
            <a:xfrm>
              <a:off x="0" y="0"/>
              <a:ext cx="203606" cy="2804648"/>
            </a:xfrm>
            <a:custGeom>
              <a:avLst/>
              <a:gdLst/>
              <a:ahLst/>
              <a:cxnLst/>
              <a:rect l="l" t="t" r="r" b="b"/>
              <a:pathLst>
                <a:path w="203606" h="2804648">
                  <a:moveTo>
                    <a:pt x="101803" y="0"/>
                  </a:moveTo>
                  <a:lnTo>
                    <a:pt x="101803" y="0"/>
                  </a:lnTo>
                  <a:cubicBezTo>
                    <a:pt x="158028" y="0"/>
                    <a:pt x="203606" y="45579"/>
                    <a:pt x="203606" y="101803"/>
                  </a:cubicBezTo>
                  <a:lnTo>
                    <a:pt x="203606" y="2702845"/>
                  </a:lnTo>
                  <a:cubicBezTo>
                    <a:pt x="203606" y="2729844"/>
                    <a:pt x="192881" y="2755738"/>
                    <a:pt x="173789" y="2774830"/>
                  </a:cubicBezTo>
                  <a:cubicBezTo>
                    <a:pt x="154697" y="2793922"/>
                    <a:pt x="128803" y="2804648"/>
                    <a:pt x="101803" y="2804648"/>
                  </a:cubicBezTo>
                  <a:lnTo>
                    <a:pt x="101803" y="2804648"/>
                  </a:lnTo>
                  <a:cubicBezTo>
                    <a:pt x="74803" y="2804648"/>
                    <a:pt x="48909" y="2793922"/>
                    <a:pt x="29817" y="2774830"/>
                  </a:cubicBezTo>
                  <a:cubicBezTo>
                    <a:pt x="10726" y="2755738"/>
                    <a:pt x="0" y="2729844"/>
                    <a:pt x="0" y="2702845"/>
                  </a:cubicBezTo>
                  <a:lnTo>
                    <a:pt x="0" y="101803"/>
                  </a:lnTo>
                  <a:cubicBezTo>
                    <a:pt x="0" y="74803"/>
                    <a:pt x="10726" y="48909"/>
                    <a:pt x="29817" y="29817"/>
                  </a:cubicBezTo>
                  <a:cubicBezTo>
                    <a:pt x="48909" y="10726"/>
                    <a:pt x="74803" y="0"/>
                    <a:pt x="101803" y="0"/>
                  </a:cubicBezTo>
                  <a:close/>
                </a:path>
              </a:pathLst>
            </a:custGeom>
            <a:gradFill rotWithShape="1">
              <a:gsLst>
                <a:gs pos="0">
                  <a:srgbClr val="95B4E1">
                    <a:alpha val="100000"/>
                  </a:srgbClr>
                </a:gs>
                <a:gs pos="100000">
                  <a:srgbClr val="144DA0">
                    <a:alpha val="100000"/>
                  </a:srgbClr>
                </a:gs>
              </a:gsLst>
              <a:lin ang="5400000"/>
            </a:gradFill>
          </p:spPr>
          <p:txBody>
            <a:bodyPr/>
            <a:lstStyle/>
            <a:p>
              <a:endParaRPr lang="ja-JP" altLang="en-US"/>
            </a:p>
          </p:txBody>
        </p:sp>
        <p:sp>
          <p:nvSpPr>
            <p:cNvPr id="8" name="TextBox 4">
              <a:extLst>
                <a:ext uri="{FF2B5EF4-FFF2-40B4-BE49-F238E27FC236}">
                  <a16:creationId xmlns:a16="http://schemas.microsoft.com/office/drawing/2014/main" id="{0F5BDADC-DA78-3278-D194-BFD007533A0C}"/>
                </a:ext>
              </a:extLst>
            </p:cNvPr>
            <p:cNvSpPr txBox="1"/>
            <p:nvPr/>
          </p:nvSpPr>
          <p:spPr>
            <a:xfrm>
              <a:off x="0" y="-28575"/>
              <a:ext cx="203606" cy="2833223"/>
            </a:xfrm>
            <a:prstGeom prst="rect">
              <a:avLst/>
            </a:prstGeom>
          </p:spPr>
          <p:txBody>
            <a:bodyPr lIns="50800" tIns="50800" rIns="50800" bIns="50800" rtlCol="0" anchor="ctr"/>
            <a:lstStyle/>
            <a:p>
              <a:pPr algn="ctr">
                <a:lnSpc>
                  <a:spcPts val="2239"/>
                </a:lnSpc>
              </a:pPr>
              <a:endParaRPr/>
            </a:p>
          </p:txBody>
        </p:sp>
      </p:grpSp>
      <p:grpSp>
        <p:nvGrpSpPr>
          <p:cNvPr id="11" name="Group 15">
            <a:extLst>
              <a:ext uri="{FF2B5EF4-FFF2-40B4-BE49-F238E27FC236}">
                <a16:creationId xmlns:a16="http://schemas.microsoft.com/office/drawing/2014/main" id="{0FA9754C-5337-7DAB-89AE-AC9CF8E3A221}"/>
              </a:ext>
            </a:extLst>
          </p:cNvPr>
          <p:cNvGrpSpPr/>
          <p:nvPr/>
        </p:nvGrpSpPr>
        <p:grpSpPr>
          <a:xfrm>
            <a:off x="375065" y="6432608"/>
            <a:ext cx="10769156" cy="50560"/>
            <a:chOff x="0" y="0"/>
            <a:chExt cx="4274726" cy="20069"/>
          </a:xfrm>
        </p:grpSpPr>
        <p:sp>
          <p:nvSpPr>
            <p:cNvPr id="12" name="Freeform 16">
              <a:extLst>
                <a:ext uri="{FF2B5EF4-FFF2-40B4-BE49-F238E27FC236}">
                  <a16:creationId xmlns:a16="http://schemas.microsoft.com/office/drawing/2014/main" id="{18286332-B20A-6BD1-5E02-EC6D2576C3E8}"/>
                </a:ext>
              </a:extLst>
            </p:cNvPr>
            <p:cNvSpPr/>
            <p:nvPr/>
          </p:nvSpPr>
          <p:spPr>
            <a:xfrm>
              <a:off x="0" y="0"/>
              <a:ext cx="4274726" cy="20069"/>
            </a:xfrm>
            <a:custGeom>
              <a:avLst/>
              <a:gdLst/>
              <a:ahLst/>
              <a:cxnLst/>
              <a:rect l="l" t="t" r="r" b="b"/>
              <a:pathLst>
                <a:path w="4274726" h="20069">
                  <a:moveTo>
                    <a:pt x="10035" y="0"/>
                  </a:moveTo>
                  <a:lnTo>
                    <a:pt x="4264691" y="0"/>
                  </a:lnTo>
                  <a:cubicBezTo>
                    <a:pt x="4267353" y="0"/>
                    <a:pt x="4269905" y="1057"/>
                    <a:pt x="4271787" y="2939"/>
                  </a:cubicBezTo>
                  <a:cubicBezTo>
                    <a:pt x="4273669" y="4821"/>
                    <a:pt x="4274726" y="7373"/>
                    <a:pt x="4274726" y="10035"/>
                  </a:cubicBezTo>
                  <a:lnTo>
                    <a:pt x="4274726" y="10035"/>
                  </a:lnTo>
                  <a:cubicBezTo>
                    <a:pt x="4274726" y="12696"/>
                    <a:pt x="4273669" y="15248"/>
                    <a:pt x="4271787" y="17130"/>
                  </a:cubicBezTo>
                  <a:cubicBezTo>
                    <a:pt x="4269905" y="19012"/>
                    <a:pt x="4267353" y="20069"/>
                    <a:pt x="4264691" y="20069"/>
                  </a:cubicBezTo>
                  <a:lnTo>
                    <a:pt x="10035" y="20069"/>
                  </a:lnTo>
                  <a:cubicBezTo>
                    <a:pt x="7373" y="20069"/>
                    <a:pt x="4821" y="19012"/>
                    <a:pt x="2939" y="17130"/>
                  </a:cubicBezTo>
                  <a:cubicBezTo>
                    <a:pt x="1057" y="15248"/>
                    <a:pt x="0" y="12696"/>
                    <a:pt x="0" y="10035"/>
                  </a:cubicBezTo>
                  <a:lnTo>
                    <a:pt x="0" y="10035"/>
                  </a:lnTo>
                  <a:cubicBezTo>
                    <a:pt x="0" y="7373"/>
                    <a:pt x="1057" y="4821"/>
                    <a:pt x="2939" y="2939"/>
                  </a:cubicBezTo>
                  <a:cubicBezTo>
                    <a:pt x="4821" y="1057"/>
                    <a:pt x="7373" y="0"/>
                    <a:pt x="10035" y="0"/>
                  </a:cubicBezTo>
                  <a:close/>
                </a:path>
              </a:pathLst>
            </a:custGeom>
            <a:solidFill>
              <a:srgbClr val="03214E"/>
            </a:solidFill>
          </p:spPr>
          <p:txBody>
            <a:bodyPr/>
            <a:lstStyle/>
            <a:p>
              <a:endParaRPr lang="ja-JP" altLang="en-US"/>
            </a:p>
          </p:txBody>
        </p:sp>
        <p:sp>
          <p:nvSpPr>
            <p:cNvPr id="13" name="TextBox 17">
              <a:extLst>
                <a:ext uri="{FF2B5EF4-FFF2-40B4-BE49-F238E27FC236}">
                  <a16:creationId xmlns:a16="http://schemas.microsoft.com/office/drawing/2014/main" id="{13242316-73AF-00C4-8A4A-28CB82600CE1}"/>
                </a:ext>
              </a:extLst>
            </p:cNvPr>
            <p:cNvSpPr txBox="1"/>
            <p:nvPr/>
          </p:nvSpPr>
          <p:spPr>
            <a:xfrm>
              <a:off x="0" y="-28575"/>
              <a:ext cx="4274726" cy="48644"/>
            </a:xfrm>
            <a:prstGeom prst="rect">
              <a:avLst/>
            </a:prstGeom>
          </p:spPr>
          <p:txBody>
            <a:bodyPr lIns="50800" tIns="50800" rIns="50800" bIns="50800" rtlCol="0" anchor="ctr"/>
            <a:lstStyle/>
            <a:p>
              <a:pPr algn="ctr">
                <a:lnSpc>
                  <a:spcPts val="2239"/>
                </a:lnSpc>
              </a:pPr>
              <a:endParaRPr/>
            </a:p>
          </p:txBody>
        </p:sp>
      </p:grpSp>
      <p:sp>
        <p:nvSpPr>
          <p:cNvPr id="28" name="サブタイトル 2">
            <a:extLst>
              <a:ext uri="{FF2B5EF4-FFF2-40B4-BE49-F238E27FC236}">
                <a16:creationId xmlns:a16="http://schemas.microsoft.com/office/drawing/2014/main" id="{55B1272D-0694-D6D0-246E-0C9030FF5C6C}"/>
              </a:ext>
            </a:extLst>
          </p:cNvPr>
          <p:cNvSpPr txBox="1">
            <a:spLocks/>
          </p:cNvSpPr>
          <p:nvPr/>
        </p:nvSpPr>
        <p:spPr>
          <a:xfrm>
            <a:off x="375065" y="102913"/>
            <a:ext cx="11060935" cy="720000"/>
          </a:xfrm>
          <a:prstGeom prst="rect">
            <a:avLst/>
          </a:prstGeom>
          <a:ln>
            <a:noFill/>
          </a:ln>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ja-JP" altLang="en-US" sz="3600" b="1" spc="-150" dirty="0">
                <a:gradFill>
                  <a:gsLst>
                    <a:gs pos="0">
                      <a:srgbClr val="144DA0">
                        <a:shade val="30000"/>
                        <a:satMod val="115000"/>
                      </a:srgbClr>
                    </a:gs>
                    <a:gs pos="50000">
                      <a:srgbClr val="144DA0">
                        <a:shade val="67500"/>
                        <a:satMod val="115000"/>
                      </a:srgbClr>
                    </a:gs>
                    <a:gs pos="100000">
                      <a:srgbClr val="144DA0">
                        <a:shade val="100000"/>
                        <a:satMod val="115000"/>
                      </a:srgbClr>
                    </a:gs>
                  </a:gsLst>
                  <a:path path="circle">
                    <a:fillToRect l="50000" t="50000" r="50000" b="50000"/>
                  </a:path>
                </a:gradFill>
                <a:latin typeface="Source Han Sans JP Bold" panose="020B0600070205080204" charset="-128"/>
                <a:ea typeface="Source Han Sans JP Bold" panose="020B0600070205080204" charset="-128"/>
              </a:rPr>
              <a:t>吹田健やか年輪プラン</a:t>
            </a:r>
            <a:r>
              <a:rPr lang="en-US" altLang="ja-JP" sz="3600" b="1" spc="-150" dirty="0">
                <a:gradFill>
                  <a:gsLst>
                    <a:gs pos="0">
                      <a:srgbClr val="144DA0">
                        <a:shade val="30000"/>
                        <a:satMod val="115000"/>
                      </a:srgbClr>
                    </a:gs>
                    <a:gs pos="50000">
                      <a:srgbClr val="144DA0">
                        <a:shade val="67500"/>
                        <a:satMod val="115000"/>
                      </a:srgbClr>
                    </a:gs>
                    <a:gs pos="100000">
                      <a:srgbClr val="144DA0">
                        <a:shade val="100000"/>
                        <a:satMod val="115000"/>
                      </a:srgbClr>
                    </a:gs>
                  </a:gsLst>
                  <a:path path="circle">
                    <a:fillToRect l="50000" t="50000" r="50000" b="50000"/>
                  </a:path>
                </a:gradFill>
                <a:latin typeface="Source Han Sans JP Bold" panose="020B0600070205080204" charset="-128"/>
                <a:ea typeface="Source Han Sans JP Bold" panose="020B0600070205080204" charset="-128"/>
              </a:rPr>
              <a:t>(</a:t>
            </a:r>
            <a:r>
              <a:rPr lang="ja-JP" altLang="en-US" sz="3600" b="1" spc="-150" dirty="0">
                <a:gradFill>
                  <a:gsLst>
                    <a:gs pos="0">
                      <a:srgbClr val="144DA0">
                        <a:shade val="30000"/>
                        <a:satMod val="115000"/>
                      </a:srgbClr>
                    </a:gs>
                    <a:gs pos="50000">
                      <a:srgbClr val="144DA0">
                        <a:shade val="67500"/>
                        <a:satMod val="115000"/>
                      </a:srgbClr>
                    </a:gs>
                    <a:gs pos="100000">
                      <a:srgbClr val="144DA0">
                        <a:shade val="100000"/>
                        <a:satMod val="115000"/>
                      </a:srgbClr>
                    </a:gs>
                  </a:gsLst>
                  <a:path path="circle">
                    <a:fillToRect l="50000" t="50000" r="50000" b="50000"/>
                  </a:path>
                </a:gradFill>
                <a:latin typeface="Source Han Sans JP Bold" panose="020B0600070205080204" charset="-128"/>
                <a:ea typeface="Source Han Sans JP Bold" panose="020B0600070205080204" charset="-128"/>
              </a:rPr>
              <a:t>第</a:t>
            </a:r>
            <a:r>
              <a:rPr lang="en-US" altLang="ja-JP" sz="3600" b="1" spc="-150" dirty="0">
                <a:gradFill>
                  <a:gsLst>
                    <a:gs pos="0">
                      <a:srgbClr val="144DA0">
                        <a:shade val="30000"/>
                        <a:satMod val="115000"/>
                      </a:srgbClr>
                    </a:gs>
                    <a:gs pos="50000">
                      <a:srgbClr val="144DA0">
                        <a:shade val="67500"/>
                        <a:satMod val="115000"/>
                      </a:srgbClr>
                    </a:gs>
                    <a:gs pos="100000">
                      <a:srgbClr val="144DA0">
                        <a:shade val="100000"/>
                        <a:satMod val="115000"/>
                      </a:srgbClr>
                    </a:gs>
                  </a:gsLst>
                  <a:path path="circle">
                    <a:fillToRect l="50000" t="50000" r="50000" b="50000"/>
                  </a:path>
                </a:gradFill>
                <a:latin typeface="Source Han Sans JP Bold" panose="020B0600070205080204" charset="-128"/>
                <a:ea typeface="Source Han Sans JP Bold" panose="020B0600070205080204" charset="-128"/>
              </a:rPr>
              <a:t>10</a:t>
            </a:r>
            <a:r>
              <a:rPr lang="ja-JP" altLang="en-US" sz="3600" b="1" spc="-150" dirty="0">
                <a:gradFill>
                  <a:gsLst>
                    <a:gs pos="0">
                      <a:srgbClr val="144DA0">
                        <a:shade val="30000"/>
                        <a:satMod val="115000"/>
                      </a:srgbClr>
                    </a:gs>
                    <a:gs pos="50000">
                      <a:srgbClr val="144DA0">
                        <a:shade val="67500"/>
                        <a:satMod val="115000"/>
                      </a:srgbClr>
                    </a:gs>
                    <a:gs pos="100000">
                      <a:srgbClr val="144DA0">
                        <a:shade val="100000"/>
                        <a:satMod val="115000"/>
                      </a:srgbClr>
                    </a:gs>
                  </a:gsLst>
                  <a:path path="circle">
                    <a:fillToRect l="50000" t="50000" r="50000" b="50000"/>
                  </a:path>
                </a:gradFill>
                <a:latin typeface="Source Han Sans JP Bold" panose="020B0600070205080204" charset="-128"/>
                <a:ea typeface="Source Han Sans JP Bold" panose="020B0600070205080204" charset="-128"/>
              </a:rPr>
              <a:t>期計画</a:t>
            </a:r>
            <a:r>
              <a:rPr lang="en-US" altLang="ja-JP" sz="3600" b="1" spc="-150" dirty="0">
                <a:gradFill>
                  <a:gsLst>
                    <a:gs pos="0">
                      <a:srgbClr val="144DA0">
                        <a:shade val="30000"/>
                        <a:satMod val="115000"/>
                      </a:srgbClr>
                    </a:gs>
                    <a:gs pos="50000">
                      <a:srgbClr val="144DA0">
                        <a:shade val="67500"/>
                        <a:satMod val="115000"/>
                      </a:srgbClr>
                    </a:gs>
                    <a:gs pos="100000">
                      <a:srgbClr val="144DA0">
                        <a:shade val="100000"/>
                        <a:satMod val="115000"/>
                      </a:srgbClr>
                    </a:gs>
                  </a:gsLst>
                  <a:path path="circle">
                    <a:fillToRect l="50000" t="50000" r="50000" b="50000"/>
                  </a:path>
                </a:gradFill>
                <a:latin typeface="Source Han Sans JP Bold" panose="020B0600070205080204" charset="-128"/>
                <a:ea typeface="Source Han Sans JP Bold" panose="020B0600070205080204" charset="-128"/>
              </a:rPr>
              <a:t>)</a:t>
            </a:r>
            <a:r>
              <a:rPr lang="ja-JP" altLang="en-US" sz="3600" b="1" spc="-150" dirty="0">
                <a:gradFill>
                  <a:gsLst>
                    <a:gs pos="0">
                      <a:srgbClr val="144DA0">
                        <a:shade val="30000"/>
                        <a:satMod val="115000"/>
                      </a:srgbClr>
                    </a:gs>
                    <a:gs pos="50000">
                      <a:srgbClr val="144DA0">
                        <a:shade val="67500"/>
                        <a:satMod val="115000"/>
                      </a:srgbClr>
                    </a:gs>
                    <a:gs pos="100000">
                      <a:srgbClr val="144DA0">
                        <a:shade val="100000"/>
                        <a:satMod val="115000"/>
                      </a:srgbClr>
                    </a:gs>
                  </a:gsLst>
                  <a:path path="circle">
                    <a:fillToRect l="50000" t="50000" r="50000" b="50000"/>
                  </a:path>
                </a:gradFill>
                <a:latin typeface="Source Han Sans JP Bold" panose="020B0600070205080204" charset="-128"/>
                <a:ea typeface="Source Han Sans JP Bold" panose="020B0600070205080204" charset="-128"/>
              </a:rPr>
              <a:t>の概要</a:t>
            </a:r>
          </a:p>
        </p:txBody>
      </p:sp>
      <p:grpSp>
        <p:nvGrpSpPr>
          <p:cNvPr id="29" name="Group 8">
            <a:extLst>
              <a:ext uri="{FF2B5EF4-FFF2-40B4-BE49-F238E27FC236}">
                <a16:creationId xmlns:a16="http://schemas.microsoft.com/office/drawing/2014/main" id="{1C80BEFB-ACB8-A692-EA41-078DCF9D03A8}"/>
              </a:ext>
            </a:extLst>
          </p:cNvPr>
          <p:cNvGrpSpPr/>
          <p:nvPr/>
        </p:nvGrpSpPr>
        <p:grpSpPr>
          <a:xfrm>
            <a:off x="375064" y="768413"/>
            <a:ext cx="11236679" cy="50560"/>
            <a:chOff x="0" y="0"/>
            <a:chExt cx="4274726" cy="20069"/>
          </a:xfrm>
        </p:grpSpPr>
        <p:sp>
          <p:nvSpPr>
            <p:cNvPr id="30" name="Freeform 9">
              <a:extLst>
                <a:ext uri="{FF2B5EF4-FFF2-40B4-BE49-F238E27FC236}">
                  <a16:creationId xmlns:a16="http://schemas.microsoft.com/office/drawing/2014/main" id="{4C58F9B0-4E8D-0A29-A766-4BDC57D60396}"/>
                </a:ext>
              </a:extLst>
            </p:cNvPr>
            <p:cNvSpPr/>
            <p:nvPr/>
          </p:nvSpPr>
          <p:spPr>
            <a:xfrm>
              <a:off x="0" y="0"/>
              <a:ext cx="4274726" cy="20069"/>
            </a:xfrm>
            <a:custGeom>
              <a:avLst/>
              <a:gdLst/>
              <a:ahLst/>
              <a:cxnLst/>
              <a:rect l="l" t="t" r="r" b="b"/>
              <a:pathLst>
                <a:path w="4274726" h="20069">
                  <a:moveTo>
                    <a:pt x="10035" y="0"/>
                  </a:moveTo>
                  <a:lnTo>
                    <a:pt x="4264691" y="0"/>
                  </a:lnTo>
                  <a:cubicBezTo>
                    <a:pt x="4267353" y="0"/>
                    <a:pt x="4269905" y="1057"/>
                    <a:pt x="4271787" y="2939"/>
                  </a:cubicBezTo>
                  <a:cubicBezTo>
                    <a:pt x="4273669" y="4821"/>
                    <a:pt x="4274726" y="7373"/>
                    <a:pt x="4274726" y="10035"/>
                  </a:cubicBezTo>
                  <a:lnTo>
                    <a:pt x="4274726" y="10035"/>
                  </a:lnTo>
                  <a:cubicBezTo>
                    <a:pt x="4274726" y="12696"/>
                    <a:pt x="4273669" y="15248"/>
                    <a:pt x="4271787" y="17130"/>
                  </a:cubicBezTo>
                  <a:cubicBezTo>
                    <a:pt x="4269905" y="19012"/>
                    <a:pt x="4267353" y="20069"/>
                    <a:pt x="4264691" y="20069"/>
                  </a:cubicBezTo>
                  <a:lnTo>
                    <a:pt x="10035" y="20069"/>
                  </a:lnTo>
                  <a:cubicBezTo>
                    <a:pt x="7373" y="20069"/>
                    <a:pt x="4821" y="19012"/>
                    <a:pt x="2939" y="17130"/>
                  </a:cubicBezTo>
                  <a:cubicBezTo>
                    <a:pt x="1057" y="15248"/>
                    <a:pt x="0" y="12696"/>
                    <a:pt x="0" y="10035"/>
                  </a:cubicBezTo>
                  <a:lnTo>
                    <a:pt x="0" y="10035"/>
                  </a:lnTo>
                  <a:cubicBezTo>
                    <a:pt x="0" y="7373"/>
                    <a:pt x="1057" y="4821"/>
                    <a:pt x="2939" y="2939"/>
                  </a:cubicBezTo>
                  <a:cubicBezTo>
                    <a:pt x="4821" y="1057"/>
                    <a:pt x="7373" y="0"/>
                    <a:pt x="10035" y="0"/>
                  </a:cubicBezTo>
                  <a:close/>
                </a:path>
              </a:pathLst>
            </a:custGeom>
            <a:solidFill>
              <a:srgbClr val="144DA0"/>
            </a:solidFill>
          </p:spPr>
          <p:txBody>
            <a:bodyPr/>
            <a:lstStyle/>
            <a:p>
              <a:endParaRPr lang="ja-JP" altLang="en-US"/>
            </a:p>
          </p:txBody>
        </p:sp>
        <p:sp>
          <p:nvSpPr>
            <p:cNvPr id="31" name="TextBox 10">
              <a:extLst>
                <a:ext uri="{FF2B5EF4-FFF2-40B4-BE49-F238E27FC236}">
                  <a16:creationId xmlns:a16="http://schemas.microsoft.com/office/drawing/2014/main" id="{F7755C84-9BE7-1765-2A67-4744B1AC0DA7}"/>
                </a:ext>
              </a:extLst>
            </p:cNvPr>
            <p:cNvSpPr txBox="1"/>
            <p:nvPr/>
          </p:nvSpPr>
          <p:spPr>
            <a:xfrm>
              <a:off x="0" y="-28575"/>
              <a:ext cx="4274726" cy="48644"/>
            </a:xfrm>
            <a:prstGeom prst="rect">
              <a:avLst/>
            </a:prstGeom>
          </p:spPr>
          <p:txBody>
            <a:bodyPr lIns="50800" tIns="50800" rIns="50800" bIns="50800" rtlCol="0" anchor="ctr"/>
            <a:lstStyle/>
            <a:p>
              <a:pPr algn="ctr">
                <a:lnSpc>
                  <a:spcPts val="2239"/>
                </a:lnSpc>
              </a:pPr>
              <a:endParaRPr/>
            </a:p>
          </p:txBody>
        </p:sp>
      </p:grpSp>
      <p:sp>
        <p:nvSpPr>
          <p:cNvPr id="9" name="Freeform 3">
            <a:extLst>
              <a:ext uri="{FF2B5EF4-FFF2-40B4-BE49-F238E27FC236}">
                <a16:creationId xmlns:a16="http://schemas.microsoft.com/office/drawing/2014/main" id="{7C837D12-1139-B63D-65B6-91DE2642A53D}"/>
              </a:ext>
            </a:extLst>
          </p:cNvPr>
          <p:cNvSpPr/>
          <p:nvPr/>
        </p:nvSpPr>
        <p:spPr>
          <a:xfrm>
            <a:off x="-420300" y="-189000"/>
            <a:ext cx="612000" cy="7236000"/>
          </a:xfrm>
          <a:custGeom>
            <a:avLst/>
            <a:gdLst/>
            <a:ahLst/>
            <a:cxnLst/>
            <a:rect l="l" t="t" r="r" b="b"/>
            <a:pathLst>
              <a:path w="203606" h="2804648">
                <a:moveTo>
                  <a:pt x="101803" y="0"/>
                </a:moveTo>
                <a:lnTo>
                  <a:pt x="101803" y="0"/>
                </a:lnTo>
                <a:cubicBezTo>
                  <a:pt x="158028" y="0"/>
                  <a:pt x="203606" y="45579"/>
                  <a:pt x="203606" y="101803"/>
                </a:cubicBezTo>
                <a:lnTo>
                  <a:pt x="203606" y="2702845"/>
                </a:lnTo>
                <a:cubicBezTo>
                  <a:pt x="203606" y="2729844"/>
                  <a:pt x="192881" y="2755738"/>
                  <a:pt x="173789" y="2774830"/>
                </a:cubicBezTo>
                <a:cubicBezTo>
                  <a:pt x="154697" y="2793922"/>
                  <a:pt x="128803" y="2804648"/>
                  <a:pt x="101803" y="2804648"/>
                </a:cubicBezTo>
                <a:lnTo>
                  <a:pt x="101803" y="2804648"/>
                </a:lnTo>
                <a:cubicBezTo>
                  <a:pt x="74803" y="2804648"/>
                  <a:pt x="48909" y="2793922"/>
                  <a:pt x="29817" y="2774830"/>
                </a:cubicBezTo>
                <a:cubicBezTo>
                  <a:pt x="10726" y="2755738"/>
                  <a:pt x="0" y="2729844"/>
                  <a:pt x="0" y="2702845"/>
                </a:cubicBezTo>
                <a:lnTo>
                  <a:pt x="0" y="101803"/>
                </a:lnTo>
                <a:cubicBezTo>
                  <a:pt x="0" y="74803"/>
                  <a:pt x="10726" y="48909"/>
                  <a:pt x="29817" y="29817"/>
                </a:cubicBezTo>
                <a:cubicBezTo>
                  <a:pt x="48909" y="10726"/>
                  <a:pt x="74803" y="0"/>
                  <a:pt x="101803" y="0"/>
                </a:cubicBezTo>
                <a:close/>
              </a:path>
            </a:pathLst>
          </a:custGeom>
          <a:gradFill rotWithShape="1">
            <a:gsLst>
              <a:gs pos="0">
                <a:srgbClr val="95B4E1">
                  <a:alpha val="100000"/>
                </a:srgbClr>
              </a:gs>
              <a:gs pos="100000">
                <a:srgbClr val="144DA0">
                  <a:alpha val="100000"/>
                </a:srgbClr>
              </a:gs>
            </a:gsLst>
            <a:lin ang="5400000"/>
          </a:gradFill>
        </p:spPr>
        <p:txBody>
          <a:bodyPr/>
          <a:lstStyle/>
          <a:p>
            <a:endParaRPr lang="ja-JP" altLang="en-US"/>
          </a:p>
        </p:txBody>
      </p:sp>
      <p:sp>
        <p:nvSpPr>
          <p:cNvPr id="10" name="スライド番号プレースホルダー 2">
            <a:extLst>
              <a:ext uri="{FF2B5EF4-FFF2-40B4-BE49-F238E27FC236}">
                <a16:creationId xmlns:a16="http://schemas.microsoft.com/office/drawing/2014/main" id="{93A4EB17-9962-8503-4EEC-63CE8833DF1F}"/>
              </a:ext>
            </a:extLst>
          </p:cNvPr>
          <p:cNvSpPr>
            <a:spLocks noGrp="1"/>
          </p:cNvSpPr>
          <p:nvPr>
            <p:ph type="sldNum" sz="quarter" idx="12"/>
          </p:nvPr>
        </p:nvSpPr>
        <p:spPr>
          <a:xfrm>
            <a:off x="11049409" y="6243195"/>
            <a:ext cx="756000" cy="365125"/>
          </a:xfrm>
        </p:spPr>
        <p:txBody>
          <a:bodyPr/>
          <a:lstStyle/>
          <a:p>
            <a:pPr algn="ctr"/>
            <a:fld id="{F664AAB1-4DB8-4BE3-94AB-6C36B07158C8}" type="slidenum">
              <a:rPr kumimoji="1" lang="ja-JP" altLang="en-US" sz="2400" smtClean="0">
                <a:solidFill>
                  <a:schemeClr val="tx1"/>
                </a:solidFill>
                <a:latin typeface="Arial Black" panose="020B0A04020102020204" pitchFamily="34" charset="0"/>
              </a:rPr>
              <a:pPr algn="ctr"/>
              <a:t>7</a:t>
            </a:fld>
            <a:endParaRPr kumimoji="1" lang="ja-JP" altLang="en-US" sz="2400" dirty="0">
              <a:solidFill>
                <a:schemeClr val="tx1"/>
              </a:solidFill>
              <a:latin typeface="Arial Black" panose="020B0A04020102020204" pitchFamily="34" charset="0"/>
            </a:endParaRPr>
          </a:p>
        </p:txBody>
      </p:sp>
      <p:sp>
        <p:nvSpPr>
          <p:cNvPr id="3" name="正方形/長方形 2">
            <a:extLst>
              <a:ext uri="{FF2B5EF4-FFF2-40B4-BE49-F238E27FC236}">
                <a16:creationId xmlns:a16="http://schemas.microsoft.com/office/drawing/2014/main" id="{3868885C-1FE6-E84A-7BB4-12B003EFF11A}"/>
              </a:ext>
            </a:extLst>
          </p:cNvPr>
          <p:cNvSpPr/>
          <p:nvPr/>
        </p:nvSpPr>
        <p:spPr>
          <a:xfrm>
            <a:off x="1479142" y="3892331"/>
            <a:ext cx="9724382" cy="365125"/>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正方形/長方形 1">
            <a:extLst>
              <a:ext uri="{FF2B5EF4-FFF2-40B4-BE49-F238E27FC236}">
                <a16:creationId xmlns:a16="http://schemas.microsoft.com/office/drawing/2014/main" id="{CA750F55-FF22-8017-1120-7F91E0BE1CAE}"/>
              </a:ext>
            </a:extLst>
          </p:cNvPr>
          <p:cNvSpPr/>
          <p:nvPr/>
        </p:nvSpPr>
        <p:spPr>
          <a:xfrm>
            <a:off x="626866" y="975864"/>
            <a:ext cx="2954655" cy="461665"/>
          </a:xfrm>
          <a:prstGeom prst="rect">
            <a:avLst/>
          </a:prstGeom>
          <a:noFill/>
        </p:spPr>
        <p:txBody>
          <a:bodyPr wrap="none" lIns="91440" tIns="45720" rIns="91440" bIns="45720">
            <a:spAutoFit/>
          </a:bodyPr>
          <a:lstStyle/>
          <a:p>
            <a:r>
              <a:rPr lang="ja-JP" altLang="en-US" sz="2400" b="1" u="sng" dirty="0">
                <a:ln w="0"/>
                <a:solidFill>
                  <a:srgbClr val="144DA0"/>
                </a:solidFill>
                <a:latin typeface="BIZ UDゴシック" panose="020B0400000000000000" pitchFamily="49" charset="-128"/>
                <a:ea typeface="BIZ UDゴシック" panose="020B0400000000000000" pitchFamily="49" charset="-128"/>
                <a:cs typeface="Flatory Sans SemiCondensed Bold" panose="020B0600070205080204" charset="-34"/>
              </a:rPr>
              <a:t>今後のスケジュール</a:t>
            </a:r>
            <a:endParaRPr lang="ja-JP" altLang="ja-JP" sz="2400" u="sng" dirty="0">
              <a:solidFill>
                <a:srgbClr val="144DA0"/>
              </a:solidFill>
              <a:latin typeface="BIZ UDゴシック" panose="020B0400000000000000" pitchFamily="49" charset="-128"/>
              <a:ea typeface="BIZ UDゴシック" panose="020B0400000000000000" pitchFamily="49" charset="-128"/>
            </a:endParaRPr>
          </a:p>
        </p:txBody>
      </p:sp>
    </p:spTree>
    <p:extLst>
      <p:ext uri="{BB962C8B-B14F-4D97-AF65-F5344CB8AC3E}">
        <p14:creationId xmlns:p14="http://schemas.microsoft.com/office/powerpoint/2010/main" val="3179222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75000">
              <a:schemeClr val="tx2"/>
            </a:gs>
            <a:gs pos="100000">
              <a:schemeClr val="tx2">
                <a:lumMod val="50000"/>
              </a:schemeClr>
            </a:gs>
            <a:gs pos="100000">
              <a:schemeClr val="tx2">
                <a:lumMod val="50000"/>
              </a:schemeClr>
            </a:gs>
          </a:gsLst>
          <a:lin ang="5400000" scaled="1"/>
        </a:gradFill>
        <a:effectLst/>
      </p:bgPr>
    </p:bg>
    <p:spTree>
      <p:nvGrpSpPr>
        <p:cNvPr id="1" name="">
          <a:extLst>
            <a:ext uri="{FF2B5EF4-FFF2-40B4-BE49-F238E27FC236}">
              <a16:creationId xmlns:a16="http://schemas.microsoft.com/office/drawing/2014/main" id="{35A7CC77-CFF5-55CD-FE16-EAF6DA5568D2}"/>
            </a:ext>
          </a:extLst>
        </p:cNvPr>
        <p:cNvGrpSpPr/>
        <p:nvPr/>
      </p:nvGrpSpPr>
      <p:grpSpPr>
        <a:xfrm>
          <a:off x="0" y="0"/>
          <a:ext cx="0" cy="0"/>
          <a:chOff x="0" y="0"/>
          <a:chExt cx="0" cy="0"/>
        </a:xfrm>
      </p:grpSpPr>
      <p:grpSp>
        <p:nvGrpSpPr>
          <p:cNvPr id="7" name="Group 8">
            <a:extLst>
              <a:ext uri="{FF2B5EF4-FFF2-40B4-BE49-F238E27FC236}">
                <a16:creationId xmlns:a16="http://schemas.microsoft.com/office/drawing/2014/main" id="{9003C903-676D-4F60-AEA1-FD017AE7659A}"/>
              </a:ext>
            </a:extLst>
          </p:cNvPr>
          <p:cNvGrpSpPr/>
          <p:nvPr/>
        </p:nvGrpSpPr>
        <p:grpSpPr>
          <a:xfrm>
            <a:off x="375064" y="2074482"/>
            <a:ext cx="11236679" cy="50560"/>
            <a:chOff x="0" y="0"/>
            <a:chExt cx="4274726" cy="20069"/>
          </a:xfrm>
          <a:solidFill>
            <a:schemeClr val="bg1"/>
          </a:solidFill>
        </p:grpSpPr>
        <p:sp>
          <p:nvSpPr>
            <p:cNvPr id="8" name="Freeform 9">
              <a:extLst>
                <a:ext uri="{FF2B5EF4-FFF2-40B4-BE49-F238E27FC236}">
                  <a16:creationId xmlns:a16="http://schemas.microsoft.com/office/drawing/2014/main" id="{50B9ACA6-FA47-A445-D4D4-E0DD1566B9E4}"/>
                </a:ext>
              </a:extLst>
            </p:cNvPr>
            <p:cNvSpPr/>
            <p:nvPr/>
          </p:nvSpPr>
          <p:spPr>
            <a:xfrm>
              <a:off x="0" y="0"/>
              <a:ext cx="4274726" cy="20069"/>
            </a:xfrm>
            <a:custGeom>
              <a:avLst/>
              <a:gdLst/>
              <a:ahLst/>
              <a:cxnLst/>
              <a:rect l="l" t="t" r="r" b="b"/>
              <a:pathLst>
                <a:path w="4274726" h="20069">
                  <a:moveTo>
                    <a:pt x="10035" y="0"/>
                  </a:moveTo>
                  <a:lnTo>
                    <a:pt x="4264691" y="0"/>
                  </a:lnTo>
                  <a:cubicBezTo>
                    <a:pt x="4267353" y="0"/>
                    <a:pt x="4269905" y="1057"/>
                    <a:pt x="4271787" y="2939"/>
                  </a:cubicBezTo>
                  <a:cubicBezTo>
                    <a:pt x="4273669" y="4821"/>
                    <a:pt x="4274726" y="7373"/>
                    <a:pt x="4274726" y="10035"/>
                  </a:cubicBezTo>
                  <a:lnTo>
                    <a:pt x="4274726" y="10035"/>
                  </a:lnTo>
                  <a:cubicBezTo>
                    <a:pt x="4274726" y="12696"/>
                    <a:pt x="4273669" y="15248"/>
                    <a:pt x="4271787" y="17130"/>
                  </a:cubicBezTo>
                  <a:cubicBezTo>
                    <a:pt x="4269905" y="19012"/>
                    <a:pt x="4267353" y="20069"/>
                    <a:pt x="4264691" y="20069"/>
                  </a:cubicBezTo>
                  <a:lnTo>
                    <a:pt x="10035" y="20069"/>
                  </a:lnTo>
                  <a:cubicBezTo>
                    <a:pt x="7373" y="20069"/>
                    <a:pt x="4821" y="19012"/>
                    <a:pt x="2939" y="17130"/>
                  </a:cubicBezTo>
                  <a:cubicBezTo>
                    <a:pt x="1057" y="15248"/>
                    <a:pt x="0" y="12696"/>
                    <a:pt x="0" y="10035"/>
                  </a:cubicBezTo>
                  <a:lnTo>
                    <a:pt x="0" y="10035"/>
                  </a:lnTo>
                  <a:cubicBezTo>
                    <a:pt x="0" y="7373"/>
                    <a:pt x="1057" y="4821"/>
                    <a:pt x="2939" y="2939"/>
                  </a:cubicBezTo>
                  <a:cubicBezTo>
                    <a:pt x="4821" y="1057"/>
                    <a:pt x="7373" y="0"/>
                    <a:pt x="10035" y="0"/>
                  </a:cubicBezTo>
                  <a:close/>
                </a:path>
              </a:pathLst>
            </a:custGeom>
            <a:gr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11" name="TextBox 10">
              <a:extLst>
                <a:ext uri="{FF2B5EF4-FFF2-40B4-BE49-F238E27FC236}">
                  <a16:creationId xmlns:a16="http://schemas.microsoft.com/office/drawing/2014/main" id="{6CB28D23-BE6D-F6FA-EEF1-C452F2CD45D7}"/>
                </a:ext>
              </a:extLst>
            </p:cNvPr>
            <p:cNvSpPr txBox="1"/>
            <p:nvPr/>
          </p:nvSpPr>
          <p:spPr>
            <a:xfrm>
              <a:off x="0" y="-28575"/>
              <a:ext cx="4274726" cy="48644"/>
            </a:xfrm>
            <a:prstGeom prst="rect">
              <a:avLst/>
            </a:prstGeom>
            <a:grpFill/>
          </p:spPr>
          <p:txBody>
            <a:bodyPr lIns="50800" tIns="50800" rIns="50800" bIns="50800" rtlCol="0" anchor="ctr"/>
            <a:lstStyle/>
            <a:p>
              <a:pPr marL="0" marR="0" lvl="0" indent="0" algn="ctr" defTabSz="914400" rtl="0" eaLnBrk="1" fontAlgn="auto" latinLnBrk="0" hangingPunct="1">
                <a:lnSpc>
                  <a:spcPts val="2239"/>
                </a:lnSpc>
                <a:spcBef>
                  <a:spcPts val="0"/>
                </a:spcBef>
                <a:spcAft>
                  <a:spcPts val="0"/>
                </a:spcAft>
                <a:buClrTx/>
                <a:buSzTx/>
                <a:buFontTx/>
                <a:buNone/>
                <a:tabLst/>
                <a:defRPr/>
              </a:pPr>
              <a:endParaRPr kumimoji="1"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3" name="Group 8">
            <a:extLst>
              <a:ext uri="{FF2B5EF4-FFF2-40B4-BE49-F238E27FC236}">
                <a16:creationId xmlns:a16="http://schemas.microsoft.com/office/drawing/2014/main" id="{D20BCC97-5BE5-A8E2-02C9-91217C62A4E4}"/>
              </a:ext>
            </a:extLst>
          </p:cNvPr>
          <p:cNvGrpSpPr/>
          <p:nvPr/>
        </p:nvGrpSpPr>
        <p:grpSpPr>
          <a:xfrm>
            <a:off x="375064" y="4181182"/>
            <a:ext cx="11236679" cy="50560"/>
            <a:chOff x="0" y="0"/>
            <a:chExt cx="4274726" cy="20069"/>
          </a:xfrm>
          <a:solidFill>
            <a:schemeClr val="bg1"/>
          </a:solidFill>
        </p:grpSpPr>
        <p:sp>
          <p:nvSpPr>
            <p:cNvPr id="15" name="Freeform 9">
              <a:extLst>
                <a:ext uri="{FF2B5EF4-FFF2-40B4-BE49-F238E27FC236}">
                  <a16:creationId xmlns:a16="http://schemas.microsoft.com/office/drawing/2014/main" id="{9F36E299-63A1-7D64-E554-0D52C28C8F12}"/>
                </a:ext>
              </a:extLst>
            </p:cNvPr>
            <p:cNvSpPr/>
            <p:nvPr/>
          </p:nvSpPr>
          <p:spPr>
            <a:xfrm>
              <a:off x="0" y="0"/>
              <a:ext cx="4274726" cy="20069"/>
            </a:xfrm>
            <a:custGeom>
              <a:avLst/>
              <a:gdLst/>
              <a:ahLst/>
              <a:cxnLst/>
              <a:rect l="l" t="t" r="r" b="b"/>
              <a:pathLst>
                <a:path w="4274726" h="20069">
                  <a:moveTo>
                    <a:pt x="10035" y="0"/>
                  </a:moveTo>
                  <a:lnTo>
                    <a:pt x="4264691" y="0"/>
                  </a:lnTo>
                  <a:cubicBezTo>
                    <a:pt x="4267353" y="0"/>
                    <a:pt x="4269905" y="1057"/>
                    <a:pt x="4271787" y="2939"/>
                  </a:cubicBezTo>
                  <a:cubicBezTo>
                    <a:pt x="4273669" y="4821"/>
                    <a:pt x="4274726" y="7373"/>
                    <a:pt x="4274726" y="10035"/>
                  </a:cubicBezTo>
                  <a:lnTo>
                    <a:pt x="4274726" y="10035"/>
                  </a:lnTo>
                  <a:cubicBezTo>
                    <a:pt x="4274726" y="12696"/>
                    <a:pt x="4273669" y="15248"/>
                    <a:pt x="4271787" y="17130"/>
                  </a:cubicBezTo>
                  <a:cubicBezTo>
                    <a:pt x="4269905" y="19012"/>
                    <a:pt x="4267353" y="20069"/>
                    <a:pt x="4264691" y="20069"/>
                  </a:cubicBezTo>
                  <a:lnTo>
                    <a:pt x="10035" y="20069"/>
                  </a:lnTo>
                  <a:cubicBezTo>
                    <a:pt x="7373" y="20069"/>
                    <a:pt x="4821" y="19012"/>
                    <a:pt x="2939" y="17130"/>
                  </a:cubicBezTo>
                  <a:cubicBezTo>
                    <a:pt x="1057" y="15248"/>
                    <a:pt x="0" y="12696"/>
                    <a:pt x="0" y="10035"/>
                  </a:cubicBezTo>
                  <a:lnTo>
                    <a:pt x="0" y="10035"/>
                  </a:lnTo>
                  <a:cubicBezTo>
                    <a:pt x="0" y="7373"/>
                    <a:pt x="1057" y="4821"/>
                    <a:pt x="2939" y="2939"/>
                  </a:cubicBezTo>
                  <a:cubicBezTo>
                    <a:pt x="4821" y="1057"/>
                    <a:pt x="7373" y="0"/>
                    <a:pt x="10035" y="0"/>
                  </a:cubicBezTo>
                  <a:close/>
                </a:path>
              </a:pathLst>
            </a:custGeom>
            <a:gr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16" name="TextBox 10">
              <a:extLst>
                <a:ext uri="{FF2B5EF4-FFF2-40B4-BE49-F238E27FC236}">
                  <a16:creationId xmlns:a16="http://schemas.microsoft.com/office/drawing/2014/main" id="{BCFBEEF5-364B-2054-0117-F5647460EEE4}"/>
                </a:ext>
              </a:extLst>
            </p:cNvPr>
            <p:cNvSpPr txBox="1"/>
            <p:nvPr/>
          </p:nvSpPr>
          <p:spPr>
            <a:xfrm>
              <a:off x="0" y="-28575"/>
              <a:ext cx="4274726" cy="48644"/>
            </a:xfrm>
            <a:prstGeom prst="rect">
              <a:avLst/>
            </a:prstGeom>
            <a:grpFill/>
          </p:spPr>
          <p:txBody>
            <a:bodyPr lIns="50800" tIns="50800" rIns="50800" bIns="50800" rtlCol="0" anchor="ctr"/>
            <a:lstStyle/>
            <a:p>
              <a:pPr marL="0" marR="0" lvl="0" indent="0" algn="ctr" defTabSz="914400" rtl="0" eaLnBrk="1" fontAlgn="auto" latinLnBrk="0" hangingPunct="1">
                <a:lnSpc>
                  <a:spcPts val="2239"/>
                </a:lnSpc>
                <a:spcBef>
                  <a:spcPts val="0"/>
                </a:spcBef>
                <a:spcAft>
                  <a:spcPts val="0"/>
                </a:spcAft>
                <a:buClrTx/>
                <a:buSzTx/>
                <a:buFontTx/>
                <a:buNone/>
                <a:tabLst/>
                <a:defRPr/>
              </a:pPr>
              <a:endParaRPr kumimoji="1"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2" name="テキスト ボックス 21">
            <a:extLst>
              <a:ext uri="{FF2B5EF4-FFF2-40B4-BE49-F238E27FC236}">
                <a16:creationId xmlns:a16="http://schemas.microsoft.com/office/drawing/2014/main" id="{8F91EB41-BF26-06FD-C960-D85509F451FD}"/>
              </a:ext>
            </a:extLst>
          </p:cNvPr>
          <p:cNvSpPr txBox="1"/>
          <p:nvPr/>
        </p:nvSpPr>
        <p:spPr>
          <a:xfrm>
            <a:off x="1092240" y="2858017"/>
            <a:ext cx="10282517" cy="642035"/>
          </a:xfrm>
          <a:prstGeom prst="rect">
            <a:avLst/>
          </a:prstGeom>
          <a:noFill/>
        </p:spPr>
        <p:txBody>
          <a:bodyPr wrap="square">
            <a:spAutoFit/>
          </a:bodyPr>
          <a:lstStyle/>
          <a:p>
            <a:pPr lvl="0" algn="ctr">
              <a:lnSpc>
                <a:spcPts val="5123"/>
              </a:lnSpc>
              <a:spcBef>
                <a:spcPct val="0"/>
              </a:spcBef>
              <a:defRPr/>
            </a:pPr>
            <a:r>
              <a:rPr lang="ja-JP" altLang="en-US" sz="3200" b="1" spc="64" dirty="0">
                <a:solidFill>
                  <a:prstClr val="white"/>
                </a:solidFill>
                <a:latin typeface="BIZ UDPゴシック" panose="020B0400000000000000" pitchFamily="50" charset="-128"/>
                <a:ea typeface="BIZ UDPゴシック" panose="020B0400000000000000" pitchFamily="50" charset="-128"/>
                <a:cs typeface="Source Han Sans JP Medium"/>
                <a:sym typeface="Source Han Sans JP Medium"/>
              </a:rPr>
              <a:t>第</a:t>
            </a:r>
            <a:r>
              <a:rPr lang="en-US" altLang="ja-JP" sz="3200" b="1" spc="64" dirty="0">
                <a:solidFill>
                  <a:prstClr val="white"/>
                </a:solidFill>
                <a:latin typeface="BIZ UDPゴシック" panose="020B0400000000000000" pitchFamily="50" charset="-128"/>
                <a:ea typeface="BIZ UDPゴシック" panose="020B0400000000000000" pitchFamily="50" charset="-128"/>
                <a:cs typeface="Source Han Sans JP Medium"/>
                <a:sym typeface="Source Han Sans JP Medium"/>
              </a:rPr>
              <a:t>10</a:t>
            </a:r>
            <a:r>
              <a:rPr lang="ja-JP" altLang="en-US" sz="3200" b="1" spc="64" dirty="0">
                <a:solidFill>
                  <a:prstClr val="white"/>
                </a:solidFill>
                <a:latin typeface="BIZ UDPゴシック" panose="020B0400000000000000" pitchFamily="50" charset="-128"/>
                <a:ea typeface="BIZ UDPゴシック" panose="020B0400000000000000" pitchFamily="50" charset="-128"/>
                <a:cs typeface="Source Han Sans JP Medium"/>
                <a:sym typeface="Source Han Sans JP Medium"/>
              </a:rPr>
              <a:t>期吹田健やか年輪プランの基本方針について</a:t>
            </a:r>
            <a:endParaRPr kumimoji="1" lang="ja-JP" altLang="en-US" sz="3200" b="1" i="0" u="none" strike="noStrike" kern="1200" cap="none" spc="64"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Source Han Sans JP Medium"/>
              <a:sym typeface="Source Han Sans JP Medium"/>
            </a:endParaRPr>
          </a:p>
        </p:txBody>
      </p:sp>
      <p:sp>
        <p:nvSpPr>
          <p:cNvPr id="30" name="テキスト ボックス 29">
            <a:extLst>
              <a:ext uri="{FF2B5EF4-FFF2-40B4-BE49-F238E27FC236}">
                <a16:creationId xmlns:a16="http://schemas.microsoft.com/office/drawing/2014/main" id="{B818CAC8-4031-9B4A-C40F-676E41E5F7C2}"/>
              </a:ext>
            </a:extLst>
          </p:cNvPr>
          <p:cNvSpPr txBox="1"/>
          <p:nvPr/>
        </p:nvSpPr>
        <p:spPr>
          <a:xfrm>
            <a:off x="375064" y="1326976"/>
            <a:ext cx="2520536" cy="656783"/>
          </a:xfrm>
          <a:prstGeom prst="rect">
            <a:avLst/>
          </a:prstGeom>
          <a:noFill/>
        </p:spPr>
        <p:txBody>
          <a:bodyPr wrap="square">
            <a:spAutoFit/>
          </a:bodyPr>
          <a:lstStyle/>
          <a:p>
            <a:pPr marL="0" marR="0" lvl="0" indent="0" algn="just" defTabSz="914400" rtl="0" eaLnBrk="1" fontAlgn="auto" latinLnBrk="0" hangingPunct="1">
              <a:lnSpc>
                <a:spcPts val="5123"/>
              </a:lnSpc>
              <a:spcBef>
                <a:spcPct val="0"/>
              </a:spcBef>
              <a:spcAft>
                <a:spcPts val="0"/>
              </a:spcAft>
              <a:buClrTx/>
              <a:buSzTx/>
              <a:buFontTx/>
              <a:buNone/>
              <a:tabLst/>
              <a:defRPr/>
            </a:pPr>
            <a:r>
              <a:rPr kumimoji="1" lang="ja-JP" altLang="en-US" sz="4000" b="1" i="0" u="none" strike="noStrike" kern="1200" cap="none" spc="64"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Source Han Sans JP Medium"/>
                <a:sym typeface="Source Han Sans JP Medium"/>
              </a:rPr>
              <a:t>案件（</a:t>
            </a:r>
            <a:r>
              <a:rPr lang="ja-JP" altLang="en-US" sz="4000" b="1" spc="64" dirty="0">
                <a:solidFill>
                  <a:prstClr val="white"/>
                </a:solidFill>
                <a:latin typeface="BIZ UDPゴシック" panose="020B0400000000000000" pitchFamily="50" charset="-128"/>
                <a:ea typeface="BIZ UDPゴシック" panose="020B0400000000000000" pitchFamily="50" charset="-128"/>
                <a:cs typeface="Source Han Sans JP Medium"/>
                <a:sym typeface="Source Han Sans JP Medium"/>
              </a:rPr>
              <a:t>２</a:t>
            </a:r>
            <a:r>
              <a:rPr kumimoji="1" lang="ja-JP" altLang="en-US" sz="4000" b="1" i="0" u="none" strike="noStrike" kern="1200" cap="none" spc="64"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Source Han Sans JP Medium"/>
                <a:sym typeface="Source Han Sans JP Medium"/>
              </a:rPr>
              <a:t>）</a:t>
            </a:r>
            <a:endParaRPr kumimoji="1" lang="en-US" altLang="ja-JP" sz="4000" b="1" i="0" u="none" strike="noStrike" kern="1200" cap="none" spc="64"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Source Han Sans JP Medium"/>
              <a:sym typeface="Source Han Sans JP Medium"/>
            </a:endParaRPr>
          </a:p>
        </p:txBody>
      </p:sp>
    </p:spTree>
    <p:extLst>
      <p:ext uri="{BB962C8B-B14F-4D97-AF65-F5344CB8AC3E}">
        <p14:creationId xmlns:p14="http://schemas.microsoft.com/office/powerpoint/2010/main" val="537211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a:xfrm>
            <a:off x="510892" y="813218"/>
            <a:ext cx="6481261" cy="461665"/>
          </a:xfrm>
          <a:prstGeom prst="rect">
            <a:avLst/>
          </a:prstGeom>
          <a:noFill/>
        </p:spPr>
        <p:txBody>
          <a:bodyPr wrap="none" lIns="91440" tIns="45720" rIns="91440" bIns="45720">
            <a:spAutoFit/>
          </a:bodyPr>
          <a:lstStyle/>
          <a:p>
            <a:r>
              <a:rPr lang="ja-JP" altLang="en-US" sz="2400" b="1" u="sng" dirty="0">
                <a:ln w="0"/>
                <a:solidFill>
                  <a:srgbClr val="144DA0"/>
                </a:solidFill>
                <a:latin typeface="BIZ UDPゴシック" panose="020B0400000000000000" pitchFamily="50" charset="-128"/>
                <a:ea typeface="BIZ UDPゴシック" panose="020B0400000000000000" pitchFamily="50" charset="-128"/>
                <a:cs typeface="Flatory Sans SemiCondensed Bold" panose="020B0600070205080204" charset="-34"/>
              </a:rPr>
              <a:t>基本指針について（厚生労働省より、一部抜粋）</a:t>
            </a:r>
            <a:endParaRPr lang="ja-JP" altLang="ja-JP" sz="2400" u="sng" dirty="0">
              <a:solidFill>
                <a:srgbClr val="144DA0"/>
              </a:solidFill>
              <a:latin typeface="BIZ UDPゴシック" panose="020B0400000000000000" pitchFamily="50" charset="-128"/>
              <a:ea typeface="BIZ UDPゴシック" panose="020B0400000000000000" pitchFamily="50" charset="-128"/>
            </a:endParaRPr>
          </a:p>
        </p:txBody>
      </p:sp>
      <p:sp>
        <p:nvSpPr>
          <p:cNvPr id="8" name="四角形吹き出し 7"/>
          <p:cNvSpPr/>
          <p:nvPr/>
        </p:nvSpPr>
        <p:spPr>
          <a:xfrm>
            <a:off x="647150" y="1518458"/>
            <a:ext cx="10497071" cy="878129"/>
          </a:xfrm>
          <a:prstGeom prst="wedgeRectCallout">
            <a:avLst>
              <a:gd name="adj1" fmla="val 19677"/>
              <a:gd name="adj2" fmla="val 109330"/>
            </a:avLst>
          </a:prstGeom>
          <a:noFill/>
          <a:ln>
            <a:noFill/>
          </a:ln>
        </p:spPr>
        <p:style>
          <a:lnRef idx="2">
            <a:schemeClr val="accent6"/>
          </a:lnRef>
          <a:fillRef idx="1">
            <a:schemeClr val="lt1"/>
          </a:fillRef>
          <a:effectRef idx="0">
            <a:schemeClr val="accent6"/>
          </a:effectRef>
          <a:fontRef idx="minor">
            <a:schemeClr val="dk1"/>
          </a:fontRef>
        </p:style>
        <p:txBody>
          <a:bodyPr rtlCol="0" anchor="t"/>
          <a:lstStyle/>
          <a:p>
            <a:endParaRPr lang="ja-JP" altLang="ja-JP" sz="1600" dirty="0">
              <a:latin typeface="Source Han Sans JP Bold" panose="020B0600070205080204" charset="-128"/>
              <a:ea typeface="Source Han Sans JP Bold" panose="020B0600070205080204" charset="-128"/>
            </a:endParaRPr>
          </a:p>
        </p:txBody>
      </p:sp>
      <p:sp>
        <p:nvSpPr>
          <p:cNvPr id="17" name="四角形吹き出し 16"/>
          <p:cNvSpPr/>
          <p:nvPr/>
        </p:nvSpPr>
        <p:spPr>
          <a:xfrm>
            <a:off x="803605" y="4195175"/>
            <a:ext cx="6373090" cy="1259739"/>
          </a:xfrm>
          <a:prstGeom prst="wedgeRectCallout">
            <a:avLst>
              <a:gd name="adj1" fmla="val 18248"/>
              <a:gd name="adj2" fmla="val 33593"/>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nSpc>
                <a:spcPct val="150000"/>
              </a:lnSpc>
            </a:pPr>
            <a:endParaRPr lang="en-US" altLang="ja-JP" sz="2000" b="1" dirty="0">
              <a:solidFill>
                <a:schemeClr val="tx1"/>
              </a:solidFill>
              <a:latin typeface="Source Han Sans JP Bold" panose="020B0600070205080204" charset="-128"/>
              <a:ea typeface="Source Han Sans JP Bold" panose="020B0600070205080204" charset="-128"/>
            </a:endParaRPr>
          </a:p>
        </p:txBody>
      </p:sp>
      <p:sp>
        <p:nvSpPr>
          <p:cNvPr id="5" name="サブタイトル 2">
            <a:extLst>
              <a:ext uri="{FF2B5EF4-FFF2-40B4-BE49-F238E27FC236}">
                <a16:creationId xmlns:a16="http://schemas.microsoft.com/office/drawing/2014/main" id="{CD3F86C9-26FA-E14E-8BDC-F36CA426198F}"/>
              </a:ext>
            </a:extLst>
          </p:cNvPr>
          <p:cNvSpPr txBox="1">
            <a:spLocks/>
          </p:cNvSpPr>
          <p:nvPr/>
        </p:nvSpPr>
        <p:spPr>
          <a:xfrm>
            <a:off x="325208" y="582697"/>
            <a:ext cx="11060935" cy="284380"/>
          </a:xfrm>
          <a:prstGeom prst="rect">
            <a:avLst/>
          </a:prstGeom>
          <a:ln>
            <a:noFill/>
          </a:ln>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ja-JP" altLang="en-US" sz="3600" b="1" spc="-250" dirty="0">
                <a:gradFill>
                  <a:gsLst>
                    <a:gs pos="0">
                      <a:srgbClr val="144DA0">
                        <a:shade val="30000"/>
                        <a:satMod val="115000"/>
                      </a:srgbClr>
                    </a:gs>
                    <a:gs pos="50000">
                      <a:srgbClr val="144DA0">
                        <a:shade val="67500"/>
                        <a:satMod val="115000"/>
                      </a:srgbClr>
                    </a:gs>
                    <a:gs pos="100000">
                      <a:srgbClr val="144DA0">
                        <a:shade val="100000"/>
                        <a:satMod val="115000"/>
                      </a:srgbClr>
                    </a:gs>
                  </a:gsLst>
                  <a:path path="circle">
                    <a:fillToRect l="50000" t="50000" r="50000" b="50000"/>
                  </a:path>
                </a:gradFill>
                <a:latin typeface="BIZ UDPゴシック" panose="020B0400000000000000" pitchFamily="50" charset="-128"/>
                <a:ea typeface="BIZ UDPゴシック" panose="020B0400000000000000" pitchFamily="50" charset="-128"/>
              </a:rPr>
              <a:t>第</a:t>
            </a:r>
            <a:r>
              <a:rPr lang="en-US" altLang="ja-JP" sz="3600" b="1" spc="-250" dirty="0">
                <a:gradFill>
                  <a:gsLst>
                    <a:gs pos="0">
                      <a:srgbClr val="144DA0">
                        <a:shade val="30000"/>
                        <a:satMod val="115000"/>
                      </a:srgbClr>
                    </a:gs>
                    <a:gs pos="50000">
                      <a:srgbClr val="144DA0">
                        <a:shade val="67500"/>
                        <a:satMod val="115000"/>
                      </a:srgbClr>
                    </a:gs>
                    <a:gs pos="100000">
                      <a:srgbClr val="144DA0">
                        <a:shade val="100000"/>
                        <a:satMod val="115000"/>
                      </a:srgbClr>
                    </a:gs>
                  </a:gsLst>
                  <a:path path="circle">
                    <a:fillToRect l="50000" t="50000" r="50000" b="50000"/>
                  </a:path>
                </a:gradFill>
                <a:latin typeface="BIZ UDPゴシック" panose="020B0400000000000000" pitchFamily="50" charset="-128"/>
                <a:ea typeface="BIZ UDPゴシック" panose="020B0400000000000000" pitchFamily="50" charset="-128"/>
              </a:rPr>
              <a:t>10</a:t>
            </a:r>
            <a:r>
              <a:rPr lang="ja-JP" altLang="en-US" sz="3600" b="1" spc="-250" dirty="0">
                <a:gradFill>
                  <a:gsLst>
                    <a:gs pos="0">
                      <a:srgbClr val="144DA0">
                        <a:shade val="30000"/>
                        <a:satMod val="115000"/>
                      </a:srgbClr>
                    </a:gs>
                    <a:gs pos="50000">
                      <a:srgbClr val="144DA0">
                        <a:shade val="67500"/>
                        <a:satMod val="115000"/>
                      </a:srgbClr>
                    </a:gs>
                    <a:gs pos="100000">
                      <a:srgbClr val="144DA0">
                        <a:shade val="100000"/>
                        <a:satMod val="115000"/>
                      </a:srgbClr>
                    </a:gs>
                  </a:gsLst>
                  <a:path path="circle">
                    <a:fillToRect l="50000" t="50000" r="50000" b="50000"/>
                  </a:path>
                </a:gradFill>
                <a:latin typeface="BIZ UDPゴシック" panose="020B0400000000000000" pitchFamily="50" charset="-128"/>
                <a:ea typeface="BIZ UDPゴシック" panose="020B0400000000000000" pitchFamily="50" charset="-128"/>
              </a:rPr>
              <a:t>期吹田健やか年輪プランの基本方針について</a:t>
            </a:r>
          </a:p>
          <a:p>
            <a:pPr marL="0" indent="0">
              <a:buNone/>
            </a:pPr>
            <a:endParaRPr lang="ja-JP" altLang="en-US" sz="3600" b="1" spc="-250" dirty="0">
              <a:gradFill>
                <a:gsLst>
                  <a:gs pos="0">
                    <a:srgbClr val="144DA0">
                      <a:shade val="30000"/>
                      <a:satMod val="115000"/>
                    </a:srgbClr>
                  </a:gs>
                  <a:gs pos="50000">
                    <a:srgbClr val="144DA0">
                      <a:shade val="67500"/>
                      <a:satMod val="115000"/>
                    </a:srgbClr>
                  </a:gs>
                  <a:gs pos="100000">
                    <a:srgbClr val="144DA0">
                      <a:shade val="100000"/>
                      <a:satMod val="115000"/>
                    </a:srgbClr>
                  </a:gs>
                </a:gsLst>
                <a:path path="circle">
                  <a:fillToRect l="50000" t="50000" r="50000" b="50000"/>
                </a:path>
              </a:gradFill>
              <a:latin typeface="BIZ UDPゴシック" panose="020B0400000000000000" pitchFamily="50" charset="-128"/>
              <a:ea typeface="BIZ UDPゴシック" panose="020B0400000000000000" pitchFamily="50" charset="-128"/>
            </a:endParaRPr>
          </a:p>
        </p:txBody>
      </p:sp>
      <p:grpSp>
        <p:nvGrpSpPr>
          <p:cNvPr id="7" name="Group 8">
            <a:extLst>
              <a:ext uri="{FF2B5EF4-FFF2-40B4-BE49-F238E27FC236}">
                <a16:creationId xmlns:a16="http://schemas.microsoft.com/office/drawing/2014/main" id="{29E53D6D-1EC3-560D-488E-FE32302E50F8}"/>
              </a:ext>
            </a:extLst>
          </p:cNvPr>
          <p:cNvGrpSpPr/>
          <p:nvPr/>
        </p:nvGrpSpPr>
        <p:grpSpPr>
          <a:xfrm>
            <a:off x="375064" y="785173"/>
            <a:ext cx="11236679" cy="50560"/>
            <a:chOff x="0" y="0"/>
            <a:chExt cx="4274726" cy="20069"/>
          </a:xfrm>
        </p:grpSpPr>
        <p:sp>
          <p:nvSpPr>
            <p:cNvPr id="9" name="Freeform 9">
              <a:extLst>
                <a:ext uri="{FF2B5EF4-FFF2-40B4-BE49-F238E27FC236}">
                  <a16:creationId xmlns:a16="http://schemas.microsoft.com/office/drawing/2014/main" id="{F447D654-9793-5D9E-24D7-2CEFB568266F}"/>
                </a:ext>
              </a:extLst>
            </p:cNvPr>
            <p:cNvSpPr/>
            <p:nvPr/>
          </p:nvSpPr>
          <p:spPr>
            <a:xfrm>
              <a:off x="0" y="0"/>
              <a:ext cx="4274726" cy="20069"/>
            </a:xfrm>
            <a:custGeom>
              <a:avLst/>
              <a:gdLst/>
              <a:ahLst/>
              <a:cxnLst/>
              <a:rect l="l" t="t" r="r" b="b"/>
              <a:pathLst>
                <a:path w="4274726" h="20069">
                  <a:moveTo>
                    <a:pt x="10035" y="0"/>
                  </a:moveTo>
                  <a:lnTo>
                    <a:pt x="4264691" y="0"/>
                  </a:lnTo>
                  <a:cubicBezTo>
                    <a:pt x="4267353" y="0"/>
                    <a:pt x="4269905" y="1057"/>
                    <a:pt x="4271787" y="2939"/>
                  </a:cubicBezTo>
                  <a:cubicBezTo>
                    <a:pt x="4273669" y="4821"/>
                    <a:pt x="4274726" y="7373"/>
                    <a:pt x="4274726" y="10035"/>
                  </a:cubicBezTo>
                  <a:lnTo>
                    <a:pt x="4274726" y="10035"/>
                  </a:lnTo>
                  <a:cubicBezTo>
                    <a:pt x="4274726" y="12696"/>
                    <a:pt x="4273669" y="15248"/>
                    <a:pt x="4271787" y="17130"/>
                  </a:cubicBezTo>
                  <a:cubicBezTo>
                    <a:pt x="4269905" y="19012"/>
                    <a:pt x="4267353" y="20069"/>
                    <a:pt x="4264691" y="20069"/>
                  </a:cubicBezTo>
                  <a:lnTo>
                    <a:pt x="10035" y="20069"/>
                  </a:lnTo>
                  <a:cubicBezTo>
                    <a:pt x="7373" y="20069"/>
                    <a:pt x="4821" y="19012"/>
                    <a:pt x="2939" y="17130"/>
                  </a:cubicBezTo>
                  <a:cubicBezTo>
                    <a:pt x="1057" y="15248"/>
                    <a:pt x="0" y="12696"/>
                    <a:pt x="0" y="10035"/>
                  </a:cubicBezTo>
                  <a:lnTo>
                    <a:pt x="0" y="10035"/>
                  </a:lnTo>
                  <a:cubicBezTo>
                    <a:pt x="0" y="7373"/>
                    <a:pt x="1057" y="4821"/>
                    <a:pt x="2939" y="2939"/>
                  </a:cubicBezTo>
                  <a:cubicBezTo>
                    <a:pt x="4821" y="1057"/>
                    <a:pt x="7373" y="0"/>
                    <a:pt x="10035" y="0"/>
                  </a:cubicBezTo>
                  <a:close/>
                </a:path>
              </a:pathLst>
            </a:custGeom>
            <a:solidFill>
              <a:srgbClr val="144DA0"/>
            </a:solidFill>
          </p:spPr>
          <p:txBody>
            <a:bodyPr/>
            <a:lstStyle/>
            <a:p>
              <a:endParaRPr lang="ja-JP" altLang="en-US"/>
            </a:p>
          </p:txBody>
        </p:sp>
        <p:sp>
          <p:nvSpPr>
            <p:cNvPr id="10" name="TextBox 10">
              <a:extLst>
                <a:ext uri="{FF2B5EF4-FFF2-40B4-BE49-F238E27FC236}">
                  <a16:creationId xmlns:a16="http://schemas.microsoft.com/office/drawing/2014/main" id="{A9705A02-1C4E-22DB-0C4D-D65D37111E90}"/>
                </a:ext>
              </a:extLst>
            </p:cNvPr>
            <p:cNvSpPr txBox="1"/>
            <p:nvPr/>
          </p:nvSpPr>
          <p:spPr>
            <a:xfrm>
              <a:off x="0" y="-28575"/>
              <a:ext cx="4274726" cy="48644"/>
            </a:xfrm>
            <a:prstGeom prst="rect">
              <a:avLst/>
            </a:prstGeom>
          </p:spPr>
          <p:txBody>
            <a:bodyPr lIns="50800" tIns="50800" rIns="50800" bIns="50800" rtlCol="0" anchor="ctr"/>
            <a:lstStyle/>
            <a:p>
              <a:pPr algn="ctr">
                <a:lnSpc>
                  <a:spcPts val="2239"/>
                </a:lnSpc>
              </a:pPr>
              <a:endParaRPr/>
            </a:p>
          </p:txBody>
        </p:sp>
      </p:grpSp>
      <p:grpSp>
        <p:nvGrpSpPr>
          <p:cNvPr id="15" name="Group 2">
            <a:extLst>
              <a:ext uri="{FF2B5EF4-FFF2-40B4-BE49-F238E27FC236}">
                <a16:creationId xmlns:a16="http://schemas.microsoft.com/office/drawing/2014/main" id="{B6B49C15-7076-5F81-97E2-A93B6A52FBCE}"/>
              </a:ext>
            </a:extLst>
          </p:cNvPr>
          <p:cNvGrpSpPr/>
          <p:nvPr/>
        </p:nvGrpSpPr>
        <p:grpSpPr>
          <a:xfrm>
            <a:off x="11947826" y="-189000"/>
            <a:ext cx="612000" cy="7236000"/>
            <a:chOff x="0" y="0"/>
            <a:chExt cx="203606" cy="2804648"/>
          </a:xfrm>
        </p:grpSpPr>
        <p:sp>
          <p:nvSpPr>
            <p:cNvPr id="16" name="Freeform 3">
              <a:extLst>
                <a:ext uri="{FF2B5EF4-FFF2-40B4-BE49-F238E27FC236}">
                  <a16:creationId xmlns:a16="http://schemas.microsoft.com/office/drawing/2014/main" id="{C15F1F3A-5E19-E0C6-FE72-68F9E23C5CEE}"/>
                </a:ext>
              </a:extLst>
            </p:cNvPr>
            <p:cNvSpPr/>
            <p:nvPr/>
          </p:nvSpPr>
          <p:spPr>
            <a:xfrm>
              <a:off x="0" y="0"/>
              <a:ext cx="203606" cy="2804648"/>
            </a:xfrm>
            <a:custGeom>
              <a:avLst/>
              <a:gdLst/>
              <a:ahLst/>
              <a:cxnLst/>
              <a:rect l="l" t="t" r="r" b="b"/>
              <a:pathLst>
                <a:path w="203606" h="2804648">
                  <a:moveTo>
                    <a:pt x="101803" y="0"/>
                  </a:moveTo>
                  <a:lnTo>
                    <a:pt x="101803" y="0"/>
                  </a:lnTo>
                  <a:cubicBezTo>
                    <a:pt x="158028" y="0"/>
                    <a:pt x="203606" y="45579"/>
                    <a:pt x="203606" y="101803"/>
                  </a:cubicBezTo>
                  <a:lnTo>
                    <a:pt x="203606" y="2702845"/>
                  </a:lnTo>
                  <a:cubicBezTo>
                    <a:pt x="203606" y="2729844"/>
                    <a:pt x="192881" y="2755738"/>
                    <a:pt x="173789" y="2774830"/>
                  </a:cubicBezTo>
                  <a:cubicBezTo>
                    <a:pt x="154697" y="2793922"/>
                    <a:pt x="128803" y="2804648"/>
                    <a:pt x="101803" y="2804648"/>
                  </a:cubicBezTo>
                  <a:lnTo>
                    <a:pt x="101803" y="2804648"/>
                  </a:lnTo>
                  <a:cubicBezTo>
                    <a:pt x="74803" y="2804648"/>
                    <a:pt x="48909" y="2793922"/>
                    <a:pt x="29817" y="2774830"/>
                  </a:cubicBezTo>
                  <a:cubicBezTo>
                    <a:pt x="10726" y="2755738"/>
                    <a:pt x="0" y="2729844"/>
                    <a:pt x="0" y="2702845"/>
                  </a:cubicBezTo>
                  <a:lnTo>
                    <a:pt x="0" y="101803"/>
                  </a:lnTo>
                  <a:cubicBezTo>
                    <a:pt x="0" y="74803"/>
                    <a:pt x="10726" y="48909"/>
                    <a:pt x="29817" y="29817"/>
                  </a:cubicBezTo>
                  <a:cubicBezTo>
                    <a:pt x="48909" y="10726"/>
                    <a:pt x="74803" y="0"/>
                    <a:pt x="101803" y="0"/>
                  </a:cubicBezTo>
                  <a:close/>
                </a:path>
              </a:pathLst>
            </a:custGeom>
            <a:gradFill rotWithShape="1">
              <a:gsLst>
                <a:gs pos="0">
                  <a:srgbClr val="95B4E1">
                    <a:alpha val="100000"/>
                  </a:srgbClr>
                </a:gs>
                <a:gs pos="100000">
                  <a:srgbClr val="144DA0">
                    <a:alpha val="100000"/>
                  </a:srgbClr>
                </a:gs>
              </a:gsLst>
              <a:lin ang="5400000"/>
            </a:gradFill>
          </p:spPr>
          <p:txBody>
            <a:bodyPr/>
            <a:lstStyle/>
            <a:p>
              <a:endParaRPr lang="ja-JP" altLang="en-US"/>
            </a:p>
          </p:txBody>
        </p:sp>
        <p:sp>
          <p:nvSpPr>
            <p:cNvPr id="18" name="TextBox 4">
              <a:extLst>
                <a:ext uri="{FF2B5EF4-FFF2-40B4-BE49-F238E27FC236}">
                  <a16:creationId xmlns:a16="http://schemas.microsoft.com/office/drawing/2014/main" id="{FB43745D-764D-CDB6-2348-C02EE56B642C}"/>
                </a:ext>
              </a:extLst>
            </p:cNvPr>
            <p:cNvSpPr txBox="1"/>
            <p:nvPr/>
          </p:nvSpPr>
          <p:spPr>
            <a:xfrm>
              <a:off x="0" y="-28575"/>
              <a:ext cx="203606" cy="2833223"/>
            </a:xfrm>
            <a:prstGeom prst="rect">
              <a:avLst/>
            </a:prstGeom>
          </p:spPr>
          <p:txBody>
            <a:bodyPr lIns="50800" tIns="50800" rIns="50800" bIns="50800" rtlCol="0" anchor="ctr"/>
            <a:lstStyle/>
            <a:p>
              <a:pPr algn="ctr">
                <a:lnSpc>
                  <a:spcPts val="2239"/>
                </a:lnSpc>
              </a:pPr>
              <a:endParaRPr/>
            </a:p>
          </p:txBody>
        </p:sp>
      </p:grpSp>
      <p:sp>
        <p:nvSpPr>
          <p:cNvPr id="20" name="スライド番号プレースホルダー 2">
            <a:extLst>
              <a:ext uri="{FF2B5EF4-FFF2-40B4-BE49-F238E27FC236}">
                <a16:creationId xmlns:a16="http://schemas.microsoft.com/office/drawing/2014/main" id="{D9003988-3A89-2B61-92E4-E800EE663668}"/>
              </a:ext>
            </a:extLst>
          </p:cNvPr>
          <p:cNvSpPr txBox="1">
            <a:spLocks/>
          </p:cNvSpPr>
          <p:nvPr/>
        </p:nvSpPr>
        <p:spPr>
          <a:xfrm>
            <a:off x="11058318" y="6235531"/>
            <a:ext cx="7560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fld id="{F664AAB1-4DB8-4BE3-94AB-6C36B07158C8}" type="slidenum">
              <a:rPr lang="ja-JP" altLang="en-US" sz="2400" smtClean="0">
                <a:solidFill>
                  <a:schemeClr val="tx1"/>
                </a:solidFill>
                <a:latin typeface="Arial Black" panose="020B0A04020102020204" pitchFamily="34" charset="0"/>
              </a:rPr>
              <a:pPr algn="ctr"/>
              <a:t>9</a:t>
            </a:fld>
            <a:endParaRPr lang="ja-JP" altLang="en-US" sz="2400" dirty="0">
              <a:solidFill>
                <a:schemeClr val="tx1"/>
              </a:solidFill>
              <a:latin typeface="Arial Black" panose="020B0A04020102020204" pitchFamily="34" charset="0"/>
            </a:endParaRPr>
          </a:p>
        </p:txBody>
      </p:sp>
      <p:grpSp>
        <p:nvGrpSpPr>
          <p:cNvPr id="21" name="Group 15">
            <a:extLst>
              <a:ext uri="{FF2B5EF4-FFF2-40B4-BE49-F238E27FC236}">
                <a16:creationId xmlns:a16="http://schemas.microsoft.com/office/drawing/2014/main" id="{5D63BDD6-22DC-8129-89AD-31D07A17F02E}"/>
              </a:ext>
            </a:extLst>
          </p:cNvPr>
          <p:cNvGrpSpPr/>
          <p:nvPr/>
        </p:nvGrpSpPr>
        <p:grpSpPr>
          <a:xfrm>
            <a:off x="375065" y="6432608"/>
            <a:ext cx="10769156" cy="50560"/>
            <a:chOff x="0" y="0"/>
            <a:chExt cx="4274726" cy="20069"/>
          </a:xfrm>
        </p:grpSpPr>
        <p:sp>
          <p:nvSpPr>
            <p:cNvPr id="22" name="Freeform 16">
              <a:extLst>
                <a:ext uri="{FF2B5EF4-FFF2-40B4-BE49-F238E27FC236}">
                  <a16:creationId xmlns:a16="http://schemas.microsoft.com/office/drawing/2014/main" id="{C37B78D4-C956-26E9-0754-C0FC912D524F}"/>
                </a:ext>
              </a:extLst>
            </p:cNvPr>
            <p:cNvSpPr/>
            <p:nvPr/>
          </p:nvSpPr>
          <p:spPr>
            <a:xfrm>
              <a:off x="0" y="0"/>
              <a:ext cx="4274726" cy="20069"/>
            </a:xfrm>
            <a:custGeom>
              <a:avLst/>
              <a:gdLst/>
              <a:ahLst/>
              <a:cxnLst/>
              <a:rect l="l" t="t" r="r" b="b"/>
              <a:pathLst>
                <a:path w="4274726" h="20069">
                  <a:moveTo>
                    <a:pt x="10035" y="0"/>
                  </a:moveTo>
                  <a:lnTo>
                    <a:pt x="4264691" y="0"/>
                  </a:lnTo>
                  <a:cubicBezTo>
                    <a:pt x="4267353" y="0"/>
                    <a:pt x="4269905" y="1057"/>
                    <a:pt x="4271787" y="2939"/>
                  </a:cubicBezTo>
                  <a:cubicBezTo>
                    <a:pt x="4273669" y="4821"/>
                    <a:pt x="4274726" y="7373"/>
                    <a:pt x="4274726" y="10035"/>
                  </a:cubicBezTo>
                  <a:lnTo>
                    <a:pt x="4274726" y="10035"/>
                  </a:lnTo>
                  <a:cubicBezTo>
                    <a:pt x="4274726" y="12696"/>
                    <a:pt x="4273669" y="15248"/>
                    <a:pt x="4271787" y="17130"/>
                  </a:cubicBezTo>
                  <a:cubicBezTo>
                    <a:pt x="4269905" y="19012"/>
                    <a:pt x="4267353" y="20069"/>
                    <a:pt x="4264691" y="20069"/>
                  </a:cubicBezTo>
                  <a:lnTo>
                    <a:pt x="10035" y="20069"/>
                  </a:lnTo>
                  <a:cubicBezTo>
                    <a:pt x="7373" y="20069"/>
                    <a:pt x="4821" y="19012"/>
                    <a:pt x="2939" y="17130"/>
                  </a:cubicBezTo>
                  <a:cubicBezTo>
                    <a:pt x="1057" y="15248"/>
                    <a:pt x="0" y="12696"/>
                    <a:pt x="0" y="10035"/>
                  </a:cubicBezTo>
                  <a:lnTo>
                    <a:pt x="0" y="10035"/>
                  </a:lnTo>
                  <a:cubicBezTo>
                    <a:pt x="0" y="7373"/>
                    <a:pt x="1057" y="4821"/>
                    <a:pt x="2939" y="2939"/>
                  </a:cubicBezTo>
                  <a:cubicBezTo>
                    <a:pt x="4821" y="1057"/>
                    <a:pt x="7373" y="0"/>
                    <a:pt x="10035" y="0"/>
                  </a:cubicBezTo>
                  <a:close/>
                </a:path>
              </a:pathLst>
            </a:custGeom>
            <a:solidFill>
              <a:srgbClr val="03214E"/>
            </a:solidFill>
          </p:spPr>
          <p:txBody>
            <a:bodyPr/>
            <a:lstStyle/>
            <a:p>
              <a:endParaRPr lang="ja-JP" altLang="en-US"/>
            </a:p>
          </p:txBody>
        </p:sp>
        <p:sp>
          <p:nvSpPr>
            <p:cNvPr id="23" name="TextBox 17">
              <a:extLst>
                <a:ext uri="{FF2B5EF4-FFF2-40B4-BE49-F238E27FC236}">
                  <a16:creationId xmlns:a16="http://schemas.microsoft.com/office/drawing/2014/main" id="{E5373430-C338-D363-D08E-08ACF1B770F4}"/>
                </a:ext>
              </a:extLst>
            </p:cNvPr>
            <p:cNvSpPr txBox="1"/>
            <p:nvPr/>
          </p:nvSpPr>
          <p:spPr>
            <a:xfrm>
              <a:off x="0" y="-28575"/>
              <a:ext cx="4274726" cy="48644"/>
            </a:xfrm>
            <a:prstGeom prst="rect">
              <a:avLst/>
            </a:prstGeom>
          </p:spPr>
          <p:txBody>
            <a:bodyPr lIns="50800" tIns="50800" rIns="50800" bIns="50800" rtlCol="0" anchor="ctr"/>
            <a:lstStyle/>
            <a:p>
              <a:pPr algn="ctr">
                <a:lnSpc>
                  <a:spcPts val="2239"/>
                </a:lnSpc>
              </a:pPr>
              <a:endParaRPr/>
            </a:p>
          </p:txBody>
        </p:sp>
      </p:grpSp>
      <p:sp>
        <p:nvSpPr>
          <p:cNvPr id="3" name="Freeform 3">
            <a:extLst>
              <a:ext uri="{FF2B5EF4-FFF2-40B4-BE49-F238E27FC236}">
                <a16:creationId xmlns:a16="http://schemas.microsoft.com/office/drawing/2014/main" id="{90C866C6-B503-1A7C-0D32-D21CBC6E7526}"/>
              </a:ext>
            </a:extLst>
          </p:cNvPr>
          <p:cNvSpPr/>
          <p:nvPr/>
        </p:nvSpPr>
        <p:spPr>
          <a:xfrm>
            <a:off x="-420300" y="-189000"/>
            <a:ext cx="612000" cy="7236000"/>
          </a:xfrm>
          <a:custGeom>
            <a:avLst/>
            <a:gdLst/>
            <a:ahLst/>
            <a:cxnLst/>
            <a:rect l="l" t="t" r="r" b="b"/>
            <a:pathLst>
              <a:path w="203606" h="2804648">
                <a:moveTo>
                  <a:pt x="101803" y="0"/>
                </a:moveTo>
                <a:lnTo>
                  <a:pt x="101803" y="0"/>
                </a:lnTo>
                <a:cubicBezTo>
                  <a:pt x="158028" y="0"/>
                  <a:pt x="203606" y="45579"/>
                  <a:pt x="203606" y="101803"/>
                </a:cubicBezTo>
                <a:lnTo>
                  <a:pt x="203606" y="2702845"/>
                </a:lnTo>
                <a:cubicBezTo>
                  <a:pt x="203606" y="2729844"/>
                  <a:pt x="192881" y="2755738"/>
                  <a:pt x="173789" y="2774830"/>
                </a:cubicBezTo>
                <a:cubicBezTo>
                  <a:pt x="154697" y="2793922"/>
                  <a:pt x="128803" y="2804648"/>
                  <a:pt x="101803" y="2804648"/>
                </a:cubicBezTo>
                <a:lnTo>
                  <a:pt x="101803" y="2804648"/>
                </a:lnTo>
                <a:cubicBezTo>
                  <a:pt x="74803" y="2804648"/>
                  <a:pt x="48909" y="2793922"/>
                  <a:pt x="29817" y="2774830"/>
                </a:cubicBezTo>
                <a:cubicBezTo>
                  <a:pt x="10726" y="2755738"/>
                  <a:pt x="0" y="2729844"/>
                  <a:pt x="0" y="2702845"/>
                </a:cubicBezTo>
                <a:lnTo>
                  <a:pt x="0" y="101803"/>
                </a:lnTo>
                <a:cubicBezTo>
                  <a:pt x="0" y="74803"/>
                  <a:pt x="10726" y="48909"/>
                  <a:pt x="29817" y="29817"/>
                </a:cubicBezTo>
                <a:cubicBezTo>
                  <a:pt x="48909" y="10726"/>
                  <a:pt x="74803" y="0"/>
                  <a:pt x="101803" y="0"/>
                </a:cubicBezTo>
                <a:close/>
              </a:path>
            </a:pathLst>
          </a:custGeom>
          <a:gradFill rotWithShape="1">
            <a:gsLst>
              <a:gs pos="0">
                <a:srgbClr val="95B4E1">
                  <a:alpha val="100000"/>
                </a:srgbClr>
              </a:gs>
              <a:gs pos="100000">
                <a:srgbClr val="144DA0">
                  <a:alpha val="100000"/>
                </a:srgbClr>
              </a:gs>
            </a:gsLst>
            <a:lin ang="5400000"/>
          </a:gradFill>
        </p:spPr>
        <p:txBody>
          <a:bodyPr/>
          <a:lstStyle/>
          <a:p>
            <a:endParaRPr lang="ja-JP" altLang="en-US"/>
          </a:p>
        </p:txBody>
      </p:sp>
      <p:pic>
        <p:nvPicPr>
          <p:cNvPr id="6" name="図 5">
            <a:extLst>
              <a:ext uri="{FF2B5EF4-FFF2-40B4-BE49-F238E27FC236}">
                <a16:creationId xmlns:a16="http://schemas.microsoft.com/office/drawing/2014/main" id="{D93AB925-D8DF-B181-DA59-76D45917D01B}"/>
              </a:ext>
            </a:extLst>
          </p:cNvPr>
          <p:cNvPicPr>
            <a:picLocks noChangeAspect="1"/>
          </p:cNvPicPr>
          <p:nvPr/>
        </p:nvPicPr>
        <p:blipFill>
          <a:blip r:embed="rId2"/>
          <a:srcRect b="8692"/>
          <a:stretch/>
        </p:blipFill>
        <p:spPr>
          <a:xfrm>
            <a:off x="1157918" y="1319929"/>
            <a:ext cx="9495226" cy="5121731"/>
          </a:xfrm>
          <a:prstGeom prst="rect">
            <a:avLst/>
          </a:prstGeom>
        </p:spPr>
      </p:pic>
    </p:spTree>
    <p:extLst>
      <p:ext uri="{BB962C8B-B14F-4D97-AF65-F5344CB8AC3E}">
        <p14:creationId xmlns:p14="http://schemas.microsoft.com/office/powerpoint/2010/main" val="2687134383"/>
      </p:ext>
    </p:extLst>
  </p:cSld>
  <p:clrMapOvr>
    <a:masterClrMapping/>
  </p:clrMapOvr>
</p:sld>
</file>

<file path=ppt/theme/theme1.xml><?xml version="1.0" encoding="utf-8"?>
<a:theme xmlns:a="http://schemas.openxmlformats.org/drawingml/2006/main" name="資料作成イメージ">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5d701aab-ce54-41df-aaab-3a9896b405fa"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D3D5F4DB9288B44850E80BBCC01E303" ma:contentTypeVersion="6" ma:contentTypeDescription="Create a new document." ma:contentTypeScope="" ma:versionID="3e0b2a95f34e159db7ca4f988a95d78b">
  <xsd:schema xmlns:xsd="http://www.w3.org/2001/XMLSchema" xmlns:xs="http://www.w3.org/2001/XMLSchema" xmlns:p="http://schemas.microsoft.com/office/2006/metadata/properties" xmlns:ns3="5d701aab-ce54-41df-aaab-3a9896b405fa" targetNamespace="http://schemas.microsoft.com/office/2006/metadata/properties" ma:root="true" ma:fieldsID="ab564ea234d00b9bb0fc70d04e0a20af" ns3:_="">
    <xsd:import namespace="5d701aab-ce54-41df-aaab-3a9896b405fa"/>
    <xsd:element name="properties">
      <xsd:complexType>
        <xsd:sequence>
          <xsd:element name="documentManagement">
            <xsd:complexType>
              <xsd:all>
                <xsd:element ref="ns3:MediaServiceMetadata" minOccurs="0"/>
                <xsd:element ref="ns3:MediaServiceFastMetadata" minOccurs="0"/>
                <xsd:element ref="ns3:MediaServiceSearchProperties" minOccurs="0"/>
                <xsd:element ref="ns3:MediaServiceObjectDetectorVersions" minOccurs="0"/>
                <xsd:element ref="ns3:MediaServiceDateTaken"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d701aab-ce54-41df-aaab-3a9896b405f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_activity" ma:index="13"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6D8D8E0-42B6-427E-BF46-5289D9D02A8F}">
  <ds:schemaRefs>
    <ds:schemaRef ds:uri="http://schemas.microsoft.com/sharepoint/v3/contenttype/forms"/>
  </ds:schemaRefs>
</ds:datastoreItem>
</file>

<file path=customXml/itemProps2.xml><?xml version="1.0" encoding="utf-8"?>
<ds:datastoreItem xmlns:ds="http://schemas.openxmlformats.org/officeDocument/2006/customXml" ds:itemID="{F8FE58F6-2399-42E1-9B38-08780789FA48}">
  <ds:schemaRefs>
    <ds:schemaRef ds:uri="http://purl.org/dc/dcmitype/"/>
    <ds:schemaRef ds:uri="http://schemas.microsoft.com/office/2006/documentManagement/types"/>
    <ds:schemaRef ds:uri="http://schemas.openxmlformats.org/package/2006/metadata/core-properties"/>
    <ds:schemaRef ds:uri="http://purl.org/dc/terms/"/>
    <ds:schemaRef ds:uri="http://schemas.microsoft.com/office/2006/metadata/properties"/>
    <ds:schemaRef ds:uri="http://schemas.microsoft.com/office/infopath/2007/PartnerControls"/>
    <ds:schemaRef ds:uri="http://purl.org/dc/elements/1.1/"/>
    <ds:schemaRef ds:uri="5d701aab-ce54-41df-aaab-3a9896b405fa"/>
    <ds:schemaRef ds:uri="http://www.w3.org/XML/1998/namespace"/>
  </ds:schemaRefs>
</ds:datastoreItem>
</file>

<file path=customXml/itemProps3.xml><?xml version="1.0" encoding="utf-8"?>
<ds:datastoreItem xmlns:ds="http://schemas.openxmlformats.org/officeDocument/2006/customXml" ds:itemID="{0DEE8B4C-33B6-4B49-8ECA-C2921A22540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d701aab-ce54-41df-aaab-3a9896b405f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vt="http://schemas.openxmlformats.org/officeDocument/2006/docPropsVTypes" xmlns="http://schemas.openxmlformats.org/officeDocument/2006/extended-properties">
  <Template>資料作成イメージ</Template>
  <TotalTime>12920</TotalTime>
  <Words>2787</Words>
  <PresentationFormat>ワイド画面</PresentationFormat>
  <Paragraphs>627</Paragraphs>
  <Slides>36</Slides>
  <Notes>27</Notes>
  <HiddenSlides>0</HiddenSlides>
  <MMClips>0</MMClips>
  <ScaleCrop>false</ScaleCrop>
  <HeadingPairs>
    <vt:vector baseType="variant" size="6">
      <vt:variant>
        <vt:lpstr>使用されているフォント</vt:lpstr>
      </vt:variant>
      <vt:variant>
        <vt:i4>9</vt:i4>
      </vt:variant>
      <vt:variant>
        <vt:lpstr>テーマ</vt:lpstr>
      </vt:variant>
      <vt:variant>
        <vt:i4>1</vt:i4>
      </vt:variant>
      <vt:variant>
        <vt:lpstr>スライド タイトル</vt:lpstr>
      </vt:variant>
      <vt:variant>
        <vt:i4>36</vt:i4>
      </vt:variant>
    </vt:vector>
  </HeadingPairs>
  <TitlesOfParts>
    <vt:vector baseType="lpstr" size="46">
      <vt:lpstr>BIZ UDPゴシック</vt:lpstr>
      <vt:lpstr>BIZ UDゴシック</vt:lpstr>
      <vt:lpstr>Source Han Sans JP Bold</vt:lpstr>
      <vt:lpstr>Source Han Sans JP Medium</vt:lpstr>
      <vt:lpstr>游ゴシック</vt:lpstr>
      <vt:lpstr>Arial</vt:lpstr>
      <vt:lpstr>Arial Black</vt:lpstr>
      <vt:lpstr>Calibri</vt:lpstr>
      <vt:lpstr>Wingdings</vt:lpstr>
      <vt:lpstr>資料作成イメージ</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cp:lastPrinted>2026-06-02T06:42:40Z</cp:lastPrinted>
  <dcterms:created xsi:type="dcterms:W3CDTF">2024-01-30T08:33:30Z</dcterms:created>
  <dcterms:modified xsi:type="dcterms:W3CDTF">2026-06-26T08:42:27Z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0x010100BD3D5F4DB9288B44850E80BBCC01E303</vt:lpwstr>
  </property>
</Properties>
</file>