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256" r:id="rId3"/>
  </p:sldIdLst>
  <p:sldSz cx="12192000" cy="6858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1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9BF6698E-B02A-4F44-936E-CE4537C4BCE2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2" tIns="45656" rIns="91312" bIns="4565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312" tIns="45656" rIns="91312" bIns="4565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2C34AEF4-07FB-4E81-A6D7-E6AEF86866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266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4AEF4-07FB-4E81-A6D7-E6AEF868662A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374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F75708-B7D1-A42C-56CD-0B8E94030A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7C75525-2799-FF74-BA0C-114B677E3D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85250E3-DBFC-BA57-2370-F2E263A81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989EE-0004-4587-8F49-E5DFD9F031F1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076A58-A823-0E0A-B3B4-BB4A40545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4F79EB2-1429-E03D-89D4-6A676BDD3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ED47-9406-4DD6-B9CD-2A27674BC7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1516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7251F6-AD35-6265-6337-12E2E7E59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E36BCA9-02F6-85A4-F1F8-D10E20D22D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1D60AF2-E326-11C9-34F8-9EA45E204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989EE-0004-4587-8F49-E5DFD9F031F1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A1324EC-9905-9C75-01A1-981BF1678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AC4829-748D-12B3-AE1B-0E97DE622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ED47-9406-4DD6-B9CD-2A27674BC7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6064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21C27D5-F196-33D4-DDB3-0D40B0B04D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D5642F4-7841-69FC-4D85-4A956BFCDD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0513F60-A9FB-ABEB-603A-9B2E67D11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989EE-0004-4587-8F49-E5DFD9F031F1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DA73BDE-B1AB-111D-AFD4-57BD54285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066ADF1-4C4A-E39D-F772-4990C6313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ED47-9406-4DD6-B9CD-2A27674BC7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7303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BCAE83-F78C-5763-1E2B-50D3F0D06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6D6B8A-E834-A43A-A474-033406ABA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5D43535-7E08-07A1-7745-B96AD03B9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989EE-0004-4587-8F49-E5DFD9F031F1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C03BA95-A53E-B8F5-028D-588FE0FC7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095075-C6A8-D47C-5C27-C596239E6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ED47-9406-4DD6-B9CD-2A27674BC7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9870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DDF553-72A1-052A-F6CB-32F1035FC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C9067F7-72A0-DC6F-C00B-13AAD8295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ABE86EC-974A-0827-12EF-4F9D6D463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989EE-0004-4587-8F49-E5DFD9F031F1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8B5DDE5-5B0D-71B1-4705-E4192C881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690AC54-1D3D-54D2-EF87-9775E6D1D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ED47-9406-4DD6-B9CD-2A27674BC7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8657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79D75D-95EB-DE73-D658-E210AC062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B98AEB8-0CC2-C781-12AD-12E23AABD0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F3163E6-2BAE-7BF9-B865-BE6BA904B1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4A3CFFF-67F0-AA99-DBF3-9C5085CBF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989EE-0004-4587-8F49-E5DFD9F031F1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08C0E8A-1D0F-E0DC-4B34-44BBA9BF1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CA8290F-B7B9-0749-01F3-328541D0C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ED47-9406-4DD6-B9CD-2A27674BC7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1975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3E646B-C6FC-3E15-2B39-2A61E6725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D6EB560-013E-86B5-6024-2FB0B5EA3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571C555-2E61-E207-DBAD-226A88484A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3D770B2-7A53-D7BE-D118-51BB49E71B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7ADFEF6-74DE-FF9A-F233-30C5A57437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38858E4-1519-1B38-04B2-B40FEF092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989EE-0004-4587-8F49-E5DFD9F031F1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4251C01-2663-5DE5-01EA-57D839486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B71D1D4-A8EC-3E53-D8C4-15265C369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ED47-9406-4DD6-B9CD-2A27674BC7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337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201283-818E-A102-7FFA-C16D0CDBF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4DFAF85-5840-7955-A50C-CC8B748DB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989EE-0004-4587-8F49-E5DFD9F031F1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C023EF9-8360-86FD-DD51-6AE32BAF2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2C6C620-7FC6-6760-D6E6-379794BD1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ED47-9406-4DD6-B9CD-2A27674BC7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9531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92DF462-505C-D008-2B70-37B3EEC98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989EE-0004-4587-8F49-E5DFD9F031F1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D5B8262-04F9-31D5-74F1-786770B19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8B81B1A-6D7F-CA18-3098-9C89840D2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ED47-9406-4DD6-B9CD-2A27674BC7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1130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18EDC7-C8CE-15E7-350E-200E9C758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1B3241-8FAA-B79C-317F-9D9549569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9B1588B-1BA9-6551-D764-ED2C54E347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C3C9F7A-C4D8-F6D8-722D-CBBA915C3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989EE-0004-4587-8F49-E5DFD9F031F1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586A814-CF57-389B-0329-06B3CF89D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2EA60B5-9692-D831-4856-DE7131FDC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ED47-9406-4DD6-B9CD-2A27674BC7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7573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92D06B-AB45-2A6B-0BCB-C6EB6D728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D3B9C1D-FD14-5479-5B91-ACB118B516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54F5DE9-A019-E586-6420-589F433156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A26B618-D3CF-12F0-9E9B-EEB15FAE6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989EE-0004-4587-8F49-E5DFD9F031F1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E73A547-AA2D-0620-0A17-E60630DB4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9A9B7C3-1079-5403-EF11-B935F0098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5ED47-9406-4DD6-B9CD-2A27674BC7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0982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6CC3462-1E26-A02C-0D30-D12DFDFC4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EC2E366-A62A-C547-8B68-182CE0A466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9FA722D-4C0B-BCB6-4C39-A8657F480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A989EE-0004-4587-8F49-E5DFD9F031F1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8957CA-B5AC-2334-8421-AFE5E7FF0C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3383CB0-BE43-B584-FBBE-61C7A5B2D4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15ED47-9406-4DD6-B9CD-2A27674BC7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3254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81AF4F96-B0F3-C8A4-63BE-6C03D2DF2F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6400342"/>
              </p:ext>
            </p:extLst>
          </p:nvPr>
        </p:nvGraphicFramePr>
        <p:xfrm>
          <a:off x="9236" y="0"/>
          <a:ext cx="1218276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2964">
                  <a:extLst>
                    <a:ext uri="{9D8B030D-6E8A-4147-A177-3AD203B41FA5}">
                      <a16:colId xmlns:a16="http://schemas.microsoft.com/office/drawing/2014/main" val="1775124637"/>
                    </a:ext>
                  </a:extLst>
                </a:gridCol>
                <a:gridCol w="8245764">
                  <a:extLst>
                    <a:ext uri="{9D8B030D-6E8A-4147-A177-3AD203B41FA5}">
                      <a16:colId xmlns:a16="http://schemas.microsoft.com/office/drawing/2014/main" val="4137437277"/>
                    </a:ext>
                  </a:extLst>
                </a:gridCol>
                <a:gridCol w="2854036">
                  <a:extLst>
                    <a:ext uri="{9D8B030D-6E8A-4147-A177-3AD203B41FA5}">
                      <a16:colId xmlns:a16="http://schemas.microsoft.com/office/drawing/2014/main" val="2506913217"/>
                    </a:ext>
                  </a:extLst>
                </a:gridCol>
              </a:tblGrid>
              <a:tr h="38258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1" dirty="0"/>
                        <a:t>A</a:t>
                      </a:r>
                      <a:r>
                        <a:rPr kumimoji="1" lang="ja-JP" altLang="en-US" sz="1600" b="1" dirty="0"/>
                        <a:t>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1" dirty="0"/>
                        <a:t>頼れる身寄りのない高齢者が特に困るだろうと想定されること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1" dirty="0"/>
                        <a:t>それに対してどんな支援ができるか？</a:t>
                      </a:r>
                      <a:endParaRPr kumimoji="1" lang="en-US" altLang="ja-JP" sz="11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8621458"/>
                  </a:ext>
                </a:extLst>
              </a:tr>
              <a:tr h="228308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/>
                        <a:t>生活支援</a:t>
                      </a:r>
                      <a:endParaRPr kumimoji="1" lang="en-US" altLang="ja-JP" sz="1600" b="1" dirty="0"/>
                    </a:p>
                    <a:p>
                      <a:pPr algn="ctr"/>
                      <a:endParaRPr kumimoji="1" lang="ja-JP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en-US" altLang="ja-JP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790357"/>
                  </a:ext>
                </a:extLst>
              </a:tr>
              <a:tr h="100114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/>
                        <a:t>財産管理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en-US" altLang="ja-JP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145022"/>
                  </a:ext>
                </a:extLst>
              </a:tr>
              <a:tr h="74698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/>
                        <a:t>死後事務</a:t>
                      </a:r>
                      <a:endParaRPr kumimoji="1" lang="en-US" altLang="ja-JP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174584"/>
                  </a:ext>
                </a:extLst>
              </a:tr>
              <a:tr h="24442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/>
                        <a:t>身元証明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en-US" altLang="ja-JP" sz="1100" dirty="0"/>
                    </a:p>
                    <a:p>
                      <a:endParaRPr kumimoji="1" lang="ja-JP" alt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4655464"/>
                  </a:ext>
                </a:extLst>
              </a:tr>
            </a:tbl>
          </a:graphicData>
        </a:graphic>
      </p:graphicFrame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80D3ADD-A353-234E-844C-7A49D083E4CD}"/>
              </a:ext>
            </a:extLst>
          </p:cNvPr>
          <p:cNvSpPr/>
          <p:nvPr/>
        </p:nvSpPr>
        <p:spPr>
          <a:xfrm>
            <a:off x="1168401" y="1710771"/>
            <a:ext cx="1881014" cy="22620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身内に迷惑かけたくない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388ABAC-5C28-6D5E-6D1F-75EE6F3A3646}"/>
              </a:ext>
            </a:extLst>
          </p:cNvPr>
          <p:cNvSpPr/>
          <p:nvPr/>
        </p:nvSpPr>
        <p:spPr>
          <a:xfrm>
            <a:off x="1168401" y="1471301"/>
            <a:ext cx="1343383" cy="1982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郵便がたまる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F53CF6F-42FC-BEFA-4022-836338333A3E}"/>
              </a:ext>
            </a:extLst>
          </p:cNvPr>
          <p:cNvSpPr/>
          <p:nvPr/>
        </p:nvSpPr>
        <p:spPr>
          <a:xfrm>
            <a:off x="1168401" y="1993718"/>
            <a:ext cx="1775924" cy="22620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ボランティアの多様性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1711AF5-F938-5EF5-B00E-F193B790DB22}"/>
              </a:ext>
            </a:extLst>
          </p:cNvPr>
          <p:cNvSpPr/>
          <p:nvPr/>
        </p:nvSpPr>
        <p:spPr>
          <a:xfrm>
            <a:off x="4405260" y="474328"/>
            <a:ext cx="1398487" cy="22620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日用品トラブル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2EB3E65-5C14-1BEC-1268-5329B67F188B}"/>
              </a:ext>
            </a:extLst>
          </p:cNvPr>
          <p:cNvSpPr/>
          <p:nvPr/>
        </p:nvSpPr>
        <p:spPr>
          <a:xfrm>
            <a:off x="5912143" y="481699"/>
            <a:ext cx="1398487" cy="21682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生活費の不足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E212F2F-68EC-920C-FBFB-A4B9C4D3E35B}"/>
              </a:ext>
            </a:extLst>
          </p:cNvPr>
          <p:cNvSpPr/>
          <p:nvPr/>
        </p:nvSpPr>
        <p:spPr>
          <a:xfrm>
            <a:off x="4389416" y="746220"/>
            <a:ext cx="1587148" cy="42864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許可がないと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できないことが多い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ABC3B31-DE4D-E519-C57A-B8044CDD1E18}"/>
              </a:ext>
            </a:extLst>
          </p:cNvPr>
          <p:cNvSpPr/>
          <p:nvPr/>
        </p:nvSpPr>
        <p:spPr>
          <a:xfrm>
            <a:off x="6040434" y="746220"/>
            <a:ext cx="1587148" cy="5803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何らかの支援を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受けていないと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連絡先もわからない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43F4ECC-C624-180F-197C-2D6BB181F5E8}"/>
              </a:ext>
            </a:extLst>
          </p:cNvPr>
          <p:cNvSpPr/>
          <p:nvPr/>
        </p:nvSpPr>
        <p:spPr>
          <a:xfrm>
            <a:off x="7683922" y="455526"/>
            <a:ext cx="1574301" cy="6032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公的福祉サービスと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繋がりにくいので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孤立しやすい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48BEA97-AB7F-667B-7372-F69804B2BFE3}"/>
              </a:ext>
            </a:extLst>
          </p:cNvPr>
          <p:cNvSpPr/>
          <p:nvPr/>
        </p:nvSpPr>
        <p:spPr>
          <a:xfrm>
            <a:off x="1168401" y="461185"/>
            <a:ext cx="3173466" cy="9612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地域のつながり・ゴミ出し・電気の交換等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ちょっとした話し相手が必要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長年ひとりで暮らしてきた人の中には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他人が家に入るのがイヤ・他人に迷惑を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かけたくないとサービスを拒む人がいる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A769D7F2-F558-D262-7750-49207FC64FED}"/>
              </a:ext>
            </a:extLst>
          </p:cNvPr>
          <p:cNvSpPr/>
          <p:nvPr/>
        </p:nvSpPr>
        <p:spPr>
          <a:xfrm>
            <a:off x="1293984" y="3716623"/>
            <a:ext cx="1886282" cy="6020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死後、福祉用具搬出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できないなど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本人の物をさわれない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D0C862EF-F7D2-B9FB-5EB7-FDE60007CC94}"/>
              </a:ext>
            </a:extLst>
          </p:cNvPr>
          <p:cNvSpPr/>
          <p:nvPr/>
        </p:nvSpPr>
        <p:spPr>
          <a:xfrm>
            <a:off x="9419381" y="1809514"/>
            <a:ext cx="2516920" cy="3594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近隣のカフェなどを紹介し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仲間をつくってもらい助け合う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ACC9321-746A-5631-FB67-BEDB80249EFD}"/>
              </a:ext>
            </a:extLst>
          </p:cNvPr>
          <p:cNvSpPr/>
          <p:nvPr/>
        </p:nvSpPr>
        <p:spPr>
          <a:xfrm>
            <a:off x="1293984" y="2734450"/>
            <a:ext cx="2516920" cy="22620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解約手続き・内容証明の手続き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46D13961-E92B-C0B8-5EAE-2CA414F9E223}"/>
              </a:ext>
            </a:extLst>
          </p:cNvPr>
          <p:cNvSpPr/>
          <p:nvPr/>
        </p:nvSpPr>
        <p:spPr>
          <a:xfrm>
            <a:off x="9419381" y="1538440"/>
            <a:ext cx="1579462" cy="22026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シェアハウス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0C287BD7-37FA-49B8-5382-AFD32AE1E514}"/>
              </a:ext>
            </a:extLst>
          </p:cNvPr>
          <p:cNvSpPr/>
          <p:nvPr/>
        </p:nvSpPr>
        <p:spPr>
          <a:xfrm>
            <a:off x="9419381" y="918996"/>
            <a:ext cx="2516920" cy="5651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独居老人の協同組合を作る</a:t>
            </a:r>
            <a:r>
              <a:rPr lang="en-US" altLang="ja-JP" sz="1200" b="1" dirty="0">
                <a:solidFill>
                  <a:schemeClr val="tx1"/>
                </a:solidFill>
              </a:rPr>
              <a:t>(</a:t>
            </a:r>
            <a:r>
              <a:rPr lang="ja-JP" altLang="en-US" sz="1200" b="1" dirty="0">
                <a:solidFill>
                  <a:schemeClr val="tx1"/>
                </a:solidFill>
              </a:rPr>
              <a:t>有料</a:t>
            </a:r>
            <a:r>
              <a:rPr lang="en-US" altLang="ja-JP" sz="1200" b="1" dirty="0">
                <a:solidFill>
                  <a:schemeClr val="tx1"/>
                </a:solidFill>
              </a:rPr>
              <a:t>)</a:t>
            </a: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→話し相手から葬式まで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組合員で収益的な運営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E28F347-9837-F056-C662-C39FE8C3FB79}"/>
              </a:ext>
            </a:extLst>
          </p:cNvPr>
          <p:cNvSpPr/>
          <p:nvPr/>
        </p:nvSpPr>
        <p:spPr>
          <a:xfrm>
            <a:off x="9419381" y="460789"/>
            <a:ext cx="1277572" cy="40981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地域の情報を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集約する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0638354-D342-8A9A-BBCA-CA8D7214BA83}"/>
              </a:ext>
            </a:extLst>
          </p:cNvPr>
          <p:cNvSpPr/>
          <p:nvPr/>
        </p:nvSpPr>
        <p:spPr>
          <a:xfrm>
            <a:off x="7539517" y="1357260"/>
            <a:ext cx="1720064" cy="6032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行政から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送られてくる書類の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理解・手続きが難しい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8A4EDFC2-F0C2-8765-9ED4-C177DFFDE7DB}"/>
              </a:ext>
            </a:extLst>
          </p:cNvPr>
          <p:cNvSpPr/>
          <p:nvPr/>
        </p:nvSpPr>
        <p:spPr>
          <a:xfrm>
            <a:off x="7683922" y="1105443"/>
            <a:ext cx="1574301" cy="18933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ゴミ出しができない</a:t>
            </a:r>
          </a:p>
        </p:txBody>
      </p:sp>
      <p:sp>
        <p:nvSpPr>
          <p:cNvPr id="26" name="楕円 25">
            <a:extLst>
              <a:ext uri="{FF2B5EF4-FFF2-40B4-BE49-F238E27FC236}">
                <a16:creationId xmlns:a16="http://schemas.microsoft.com/office/drawing/2014/main" id="{B81E29E3-5E81-FC97-1D50-18A1E4BFB594}"/>
              </a:ext>
            </a:extLst>
          </p:cNvPr>
          <p:cNvSpPr/>
          <p:nvPr/>
        </p:nvSpPr>
        <p:spPr>
          <a:xfrm>
            <a:off x="5350290" y="1976045"/>
            <a:ext cx="4208651" cy="3197141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19BFEDE6-06DD-3DDE-E443-A6FDCF3AD16C}"/>
              </a:ext>
            </a:extLst>
          </p:cNvPr>
          <p:cNvSpPr txBox="1"/>
          <p:nvPr/>
        </p:nvSpPr>
        <p:spPr>
          <a:xfrm>
            <a:off x="7107599" y="1997903"/>
            <a:ext cx="694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課題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94684E7-0377-74AD-047C-BB0B4F3FE8DB}"/>
              </a:ext>
            </a:extLst>
          </p:cNvPr>
          <p:cNvSpPr/>
          <p:nvPr/>
        </p:nvSpPr>
        <p:spPr>
          <a:xfrm>
            <a:off x="5912143" y="2312629"/>
            <a:ext cx="3346080" cy="4059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小さな困り事、すぐに解決できるような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事も放置状態になり大きな困り事へ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A97018BC-1261-18BB-21E0-535B150E07A3}"/>
              </a:ext>
            </a:extLst>
          </p:cNvPr>
          <p:cNvSpPr/>
          <p:nvPr/>
        </p:nvSpPr>
        <p:spPr>
          <a:xfrm>
            <a:off x="5831914" y="3901309"/>
            <a:ext cx="1661750" cy="36057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プライドの高い男性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en-US" altLang="ja-JP" sz="1200" b="1" dirty="0">
                <a:solidFill>
                  <a:schemeClr val="tx1"/>
                </a:solidFill>
              </a:rPr>
              <a:t>(</a:t>
            </a:r>
            <a:r>
              <a:rPr lang="ja-JP" altLang="en-US" sz="1200" b="1" dirty="0">
                <a:solidFill>
                  <a:schemeClr val="tx1"/>
                </a:solidFill>
              </a:rPr>
              <a:t>仕事人</a:t>
            </a:r>
            <a:r>
              <a:rPr lang="en-US" altLang="ja-JP" sz="1200" b="1" dirty="0">
                <a:solidFill>
                  <a:schemeClr val="tx1"/>
                </a:solidFill>
              </a:rPr>
              <a:t>)</a:t>
            </a:r>
            <a:endParaRPr lang="ja-JP" altLang="en-US" sz="1200" b="1" dirty="0">
              <a:solidFill>
                <a:schemeClr val="tx1"/>
              </a:solidFill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2440979-459A-E143-CEB1-A56306FD9CE2}"/>
              </a:ext>
            </a:extLst>
          </p:cNvPr>
          <p:cNvSpPr/>
          <p:nvPr/>
        </p:nvSpPr>
        <p:spPr>
          <a:xfrm>
            <a:off x="5803747" y="2770754"/>
            <a:ext cx="3542105" cy="59148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「人に迷惑をかけない」と強く思っているあまり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「セルフネグレクト」につながっている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en-US" altLang="ja-JP" sz="1200" b="1" dirty="0">
                <a:solidFill>
                  <a:schemeClr val="tx1"/>
                </a:solidFill>
              </a:rPr>
              <a:t>(</a:t>
            </a:r>
            <a:r>
              <a:rPr lang="ja-JP" altLang="en-US" sz="1200" b="1" dirty="0">
                <a:solidFill>
                  <a:schemeClr val="tx1"/>
                </a:solidFill>
              </a:rPr>
              <a:t>いろんなことをあきらめている</a:t>
            </a:r>
            <a:r>
              <a:rPr lang="en-US" altLang="ja-JP" sz="1200" b="1" dirty="0">
                <a:solidFill>
                  <a:schemeClr val="tx1"/>
                </a:solidFill>
              </a:rPr>
              <a:t>)</a:t>
            </a:r>
            <a:endParaRPr lang="ja-JP" altLang="en-US" sz="1200" b="1" dirty="0">
              <a:solidFill>
                <a:schemeClr val="tx1"/>
              </a:solidFill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53DD6E78-4942-75E0-E15B-C10763D81119}"/>
              </a:ext>
            </a:extLst>
          </p:cNvPr>
          <p:cNvSpPr/>
          <p:nvPr/>
        </p:nvSpPr>
        <p:spPr>
          <a:xfrm>
            <a:off x="7593760" y="3538626"/>
            <a:ext cx="1690473" cy="6093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元気なひとり暮らし</a:t>
            </a:r>
            <a:br>
              <a:rPr lang="en-US" altLang="ja-JP" sz="1200" b="1" dirty="0">
                <a:solidFill>
                  <a:schemeClr val="tx1"/>
                </a:solidFill>
              </a:rPr>
            </a:br>
            <a:r>
              <a:rPr lang="ja-JP" altLang="en-US" sz="1200" b="1" dirty="0">
                <a:solidFill>
                  <a:schemeClr val="tx1"/>
                </a:solidFill>
              </a:rPr>
              <a:t>体調不良時のリスク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つながりを拒む人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F8922FA-5706-B20B-885C-835733CBCB1A}"/>
              </a:ext>
            </a:extLst>
          </p:cNvPr>
          <p:cNvSpPr/>
          <p:nvPr/>
        </p:nvSpPr>
        <p:spPr>
          <a:xfrm>
            <a:off x="9629134" y="3716623"/>
            <a:ext cx="2267379" cy="6010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終活を支援する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弁護士のグループに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地域で相談会をしてもらう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E7541AFE-4BDC-27A2-525B-6E54BBAC798D}"/>
              </a:ext>
            </a:extLst>
          </p:cNvPr>
          <p:cNvSpPr/>
          <p:nvPr/>
        </p:nvSpPr>
        <p:spPr>
          <a:xfrm>
            <a:off x="5609455" y="3666893"/>
            <a:ext cx="1878690" cy="1874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地域差がある？核がない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10CED7D8-5C2F-5ADB-6219-539DCF388D9D}"/>
              </a:ext>
            </a:extLst>
          </p:cNvPr>
          <p:cNvSpPr/>
          <p:nvPr/>
        </p:nvSpPr>
        <p:spPr>
          <a:xfrm>
            <a:off x="6180330" y="3419919"/>
            <a:ext cx="1307356" cy="2000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情報が入らない</a:t>
            </a:r>
          </a:p>
        </p:txBody>
      </p:sp>
      <p:sp>
        <p:nvSpPr>
          <p:cNvPr id="37" name="楕円 36">
            <a:extLst>
              <a:ext uri="{FF2B5EF4-FFF2-40B4-BE49-F238E27FC236}">
                <a16:creationId xmlns:a16="http://schemas.microsoft.com/office/drawing/2014/main" id="{338A3AF9-5135-1057-F629-1BF3431E06C1}"/>
              </a:ext>
            </a:extLst>
          </p:cNvPr>
          <p:cNvSpPr/>
          <p:nvPr/>
        </p:nvSpPr>
        <p:spPr>
          <a:xfrm>
            <a:off x="2900856" y="3860703"/>
            <a:ext cx="3075708" cy="2142911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CB4E5FA2-3627-D613-BA5F-02654208700D}"/>
              </a:ext>
            </a:extLst>
          </p:cNvPr>
          <p:cNvSpPr txBox="1"/>
          <p:nvPr/>
        </p:nvSpPr>
        <p:spPr>
          <a:xfrm>
            <a:off x="3951213" y="3934689"/>
            <a:ext cx="885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医療系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FD3A6CE-2962-2C3E-0FE0-5638097BA48C}"/>
              </a:ext>
            </a:extLst>
          </p:cNvPr>
          <p:cNvSpPr/>
          <p:nvPr/>
        </p:nvSpPr>
        <p:spPr>
          <a:xfrm>
            <a:off x="3260585" y="4384276"/>
            <a:ext cx="2464677" cy="37819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救急搬送時に</a:t>
            </a:r>
            <a:r>
              <a:rPr lang="en-US" altLang="ja-JP" sz="1200" b="1" dirty="0">
                <a:solidFill>
                  <a:schemeClr val="tx1"/>
                </a:solidFill>
              </a:rPr>
              <a:t>Dr.</a:t>
            </a:r>
            <a:r>
              <a:rPr lang="ja-JP" altLang="en-US" sz="1200" b="1" dirty="0">
                <a:solidFill>
                  <a:schemeClr val="tx1"/>
                </a:solidFill>
              </a:rPr>
              <a:t>対応・</a:t>
            </a:r>
            <a:r>
              <a:rPr lang="en-US" altLang="ja-JP" sz="1200" b="1" dirty="0">
                <a:solidFill>
                  <a:schemeClr val="tx1"/>
                </a:solidFill>
              </a:rPr>
              <a:t>HP</a:t>
            </a:r>
            <a:r>
              <a:rPr lang="ja-JP" altLang="en-US" sz="1200" b="1" dirty="0">
                <a:solidFill>
                  <a:schemeClr val="tx1"/>
                </a:solidFill>
              </a:rPr>
              <a:t>手続き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をする人がいない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28B7429E-2011-0049-7D61-99D1F94CBB38}"/>
              </a:ext>
            </a:extLst>
          </p:cNvPr>
          <p:cNvSpPr/>
          <p:nvPr/>
        </p:nvSpPr>
        <p:spPr>
          <a:xfrm>
            <a:off x="3614547" y="4830057"/>
            <a:ext cx="1674984" cy="2206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入院中の身辺の世話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943DD183-ACB5-922E-8BE0-BC3CDE96BC41}"/>
              </a:ext>
            </a:extLst>
          </p:cNvPr>
          <p:cNvSpPr/>
          <p:nvPr/>
        </p:nvSpPr>
        <p:spPr>
          <a:xfrm>
            <a:off x="3187627" y="5121823"/>
            <a:ext cx="2644287" cy="37819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医療機関からの</a:t>
            </a:r>
            <a:r>
              <a:rPr lang="en-US" altLang="ja-JP" sz="1200" b="1" dirty="0">
                <a:solidFill>
                  <a:schemeClr val="tx1"/>
                </a:solidFill>
              </a:rPr>
              <a:t>ACP</a:t>
            </a:r>
            <a:r>
              <a:rPr lang="ja-JP" altLang="en-US" sz="1200" b="1" dirty="0">
                <a:solidFill>
                  <a:schemeClr val="tx1"/>
                </a:solidFill>
              </a:rPr>
              <a:t>に関する相談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→</a:t>
            </a:r>
            <a:r>
              <a:rPr lang="en-US" altLang="ja-JP" sz="1200" b="1" dirty="0">
                <a:solidFill>
                  <a:schemeClr val="tx1"/>
                </a:solidFill>
              </a:rPr>
              <a:t>HP</a:t>
            </a:r>
            <a:r>
              <a:rPr lang="ja-JP" altLang="en-US" sz="1200" b="1" dirty="0">
                <a:solidFill>
                  <a:schemeClr val="tx1"/>
                </a:solidFill>
              </a:rPr>
              <a:t>に倫理委員会がない場合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4B09B82D-E1BE-DBC3-B70E-A7B0BD585629}"/>
              </a:ext>
            </a:extLst>
          </p:cNvPr>
          <p:cNvSpPr/>
          <p:nvPr/>
        </p:nvSpPr>
        <p:spPr>
          <a:xfrm>
            <a:off x="5880784" y="4324363"/>
            <a:ext cx="3213803" cy="6341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弱ってきている人</a:t>
            </a:r>
            <a:br>
              <a:rPr lang="en-US" altLang="ja-JP" sz="1200" b="1" dirty="0">
                <a:solidFill>
                  <a:schemeClr val="tx1"/>
                </a:solidFill>
              </a:rPr>
            </a:br>
            <a:r>
              <a:rPr lang="ja-JP" altLang="en-US" sz="1200" b="1" dirty="0">
                <a:solidFill>
                  <a:schemeClr val="tx1"/>
                </a:solidFill>
              </a:rPr>
              <a:t>親族が近くに居ない人のリスク</a:t>
            </a:r>
            <a:br>
              <a:rPr lang="en-US" altLang="ja-JP" sz="1200" b="1" dirty="0">
                <a:solidFill>
                  <a:schemeClr val="tx1"/>
                </a:solidFill>
              </a:rPr>
            </a:br>
            <a:r>
              <a:rPr lang="ja-JP" altLang="en-US" sz="1200" b="1" dirty="0">
                <a:solidFill>
                  <a:schemeClr val="tx1"/>
                </a:solidFill>
              </a:rPr>
              <a:t>軽度認知症の人の変調がつかみにくい</a:t>
            </a: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DEE326EA-F8F6-DB6A-E0DE-4AA391CA995E}"/>
              </a:ext>
            </a:extLst>
          </p:cNvPr>
          <p:cNvSpPr/>
          <p:nvPr/>
        </p:nvSpPr>
        <p:spPr>
          <a:xfrm>
            <a:off x="3816697" y="647303"/>
            <a:ext cx="600399" cy="2021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5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買い物</a:t>
            </a:r>
          </a:p>
        </p:txBody>
      </p:sp>
    </p:spTree>
    <p:extLst>
      <p:ext uri="{BB962C8B-B14F-4D97-AF65-F5344CB8AC3E}">
        <p14:creationId xmlns:p14="http://schemas.microsoft.com/office/powerpoint/2010/main" val="2599203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83239E91-0E37-3EF4-1FE5-C4CDD1E9E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212424"/>
              </p:ext>
            </p:extLst>
          </p:nvPr>
        </p:nvGraphicFramePr>
        <p:xfrm>
          <a:off x="-9236" y="0"/>
          <a:ext cx="12182763" cy="70729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2618">
                  <a:extLst>
                    <a:ext uri="{9D8B030D-6E8A-4147-A177-3AD203B41FA5}">
                      <a16:colId xmlns:a16="http://schemas.microsoft.com/office/drawing/2014/main" val="1775124637"/>
                    </a:ext>
                  </a:extLst>
                </a:gridCol>
                <a:gridCol w="7564582">
                  <a:extLst>
                    <a:ext uri="{9D8B030D-6E8A-4147-A177-3AD203B41FA5}">
                      <a16:colId xmlns:a16="http://schemas.microsoft.com/office/drawing/2014/main" val="4137437277"/>
                    </a:ext>
                  </a:extLst>
                </a:gridCol>
                <a:gridCol w="2835563">
                  <a:extLst>
                    <a:ext uri="{9D8B030D-6E8A-4147-A177-3AD203B41FA5}">
                      <a16:colId xmlns:a16="http://schemas.microsoft.com/office/drawing/2014/main" val="2506913217"/>
                    </a:ext>
                  </a:extLst>
                </a:gridCol>
              </a:tblGrid>
              <a:tr h="37490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1" dirty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班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1" dirty="0"/>
                        <a:t>頼れる身寄りのない高齢者が特に困るだろうと想定されること</a:t>
                      </a:r>
                      <a:r>
                        <a:rPr kumimoji="1" lang="en-US" altLang="ja-JP" sz="1100" b="1" dirty="0"/>
                        <a:t>(</a:t>
                      </a:r>
                      <a:r>
                        <a:rPr kumimoji="1" lang="ja-JP" altLang="en-US" sz="1100" b="1" u="sng" dirty="0">
                          <a:solidFill>
                            <a:schemeClr val="tx1"/>
                          </a:solidFill>
                        </a:rPr>
                        <a:t>いつからが「身寄りがない」？</a:t>
                      </a:r>
                      <a:r>
                        <a:rPr kumimoji="1" lang="en-US" altLang="ja-JP" sz="1100" b="1" dirty="0"/>
                        <a:t>)</a:t>
                      </a:r>
                      <a:endParaRPr kumimoji="1" lang="ja-JP" altLang="en-US" sz="1100" b="1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1" dirty="0"/>
                        <a:t>それに対してどんな支援ができるか？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621458"/>
                  </a:ext>
                </a:extLst>
              </a:tr>
              <a:tr h="170327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/>
                        <a:t>生活支援</a:t>
                      </a:r>
                    </a:p>
                    <a:p>
                      <a:pPr algn="ctr"/>
                      <a:endParaRPr kumimoji="1" lang="ja-JP" altLang="en-US" sz="1100" b="1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1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7790357"/>
                  </a:ext>
                </a:extLst>
              </a:tr>
              <a:tr h="112439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/>
                        <a:t>財産管理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1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145022"/>
                  </a:ext>
                </a:extLst>
              </a:tr>
              <a:tr h="207138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/>
                        <a:t>身元保証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809269"/>
                  </a:ext>
                </a:extLst>
              </a:tr>
              <a:tr h="52993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/>
                        <a:t>死後事務</a:t>
                      </a:r>
                      <a:endParaRPr kumimoji="1" lang="en-US" altLang="ja-JP" sz="1100" b="1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174584"/>
                  </a:ext>
                </a:extLst>
              </a:tr>
              <a:tr h="126907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/>
                        <a:t>その他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655464"/>
                  </a:ext>
                </a:extLst>
              </a:tr>
            </a:tbl>
          </a:graphicData>
        </a:graphic>
      </p:graphicFrame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8C874F46-1A0E-F4E2-5D39-2ADB4F51683B}"/>
              </a:ext>
            </a:extLst>
          </p:cNvPr>
          <p:cNvSpPr/>
          <p:nvPr/>
        </p:nvSpPr>
        <p:spPr>
          <a:xfrm>
            <a:off x="9392517" y="6266433"/>
            <a:ext cx="2361472" cy="450368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b="1" dirty="0">
                <a:solidFill>
                  <a:schemeClr val="tx1"/>
                </a:solidFill>
              </a:rPr>
              <a:t>元気なうちからの確認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r>
              <a:rPr lang="ja-JP" altLang="en-US" sz="1200" b="1" dirty="0">
                <a:solidFill>
                  <a:schemeClr val="tx1"/>
                </a:solidFill>
              </a:rPr>
              <a:t>↑でも日々状況は変わっていく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9E1250A-D59B-72D6-9D66-AB1C52071974}"/>
              </a:ext>
            </a:extLst>
          </p:cNvPr>
          <p:cNvSpPr/>
          <p:nvPr/>
        </p:nvSpPr>
        <p:spPr>
          <a:xfrm>
            <a:off x="1806233" y="2128297"/>
            <a:ext cx="1223839" cy="208413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ysClr val="windowText" lastClr="000000"/>
                </a:solidFill>
                <a:latin typeface="+mn-ea"/>
              </a:rPr>
              <a:t>金銭管理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CCDB3D4-32F9-D330-DA57-9F8729B5C699}"/>
              </a:ext>
            </a:extLst>
          </p:cNvPr>
          <p:cNvSpPr/>
          <p:nvPr/>
        </p:nvSpPr>
        <p:spPr>
          <a:xfrm>
            <a:off x="6565935" y="1849436"/>
            <a:ext cx="2648955" cy="390703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携帯電話・電気・ガス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新しい会社に変更したあとの手続き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63A73F9E-3C74-9A54-A890-066717B18AF6}"/>
              </a:ext>
            </a:extLst>
          </p:cNvPr>
          <p:cNvSpPr/>
          <p:nvPr/>
        </p:nvSpPr>
        <p:spPr>
          <a:xfrm>
            <a:off x="3762965" y="3290022"/>
            <a:ext cx="1473665" cy="202849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緊急時の身元確認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EB527E74-84EF-4268-4FEF-807218AB72E5}"/>
              </a:ext>
            </a:extLst>
          </p:cNvPr>
          <p:cNvSpPr/>
          <p:nvPr/>
        </p:nvSpPr>
        <p:spPr>
          <a:xfrm>
            <a:off x="1842303" y="3804504"/>
            <a:ext cx="1834300" cy="216833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ご本人の意思確認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3CE33F41-6C1F-77B0-146E-6CD87D4A3DA1}"/>
              </a:ext>
            </a:extLst>
          </p:cNvPr>
          <p:cNvSpPr/>
          <p:nvPr/>
        </p:nvSpPr>
        <p:spPr>
          <a:xfrm>
            <a:off x="1847277" y="3524448"/>
            <a:ext cx="1834301" cy="226209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医療同意が得れない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C47A37C9-CBD7-AD87-972B-EA6128CED94B}"/>
              </a:ext>
            </a:extLst>
          </p:cNvPr>
          <p:cNvSpPr/>
          <p:nvPr/>
        </p:nvSpPr>
        <p:spPr>
          <a:xfrm>
            <a:off x="1832642" y="3243658"/>
            <a:ext cx="1536986" cy="226209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受診・検査の同行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0513FE1F-60B0-57F3-B296-697891FD202A}"/>
              </a:ext>
            </a:extLst>
          </p:cNvPr>
          <p:cNvSpPr/>
          <p:nvPr/>
        </p:nvSpPr>
        <p:spPr>
          <a:xfrm>
            <a:off x="6908245" y="4686529"/>
            <a:ext cx="2036815" cy="442548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各種サービス利用における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保証人が不在になる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264468D7-58CE-E744-AC1A-FE855AE93DF6}"/>
              </a:ext>
            </a:extLst>
          </p:cNvPr>
          <p:cNvSpPr/>
          <p:nvPr/>
        </p:nvSpPr>
        <p:spPr>
          <a:xfrm>
            <a:off x="6908245" y="4192700"/>
            <a:ext cx="1875537" cy="450368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病院では、入院・検査等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身元保証人を求められる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BE55127F-443D-31E3-4698-4F5CBD99F158}"/>
              </a:ext>
            </a:extLst>
          </p:cNvPr>
          <p:cNvSpPr/>
          <p:nvPr/>
        </p:nvSpPr>
        <p:spPr>
          <a:xfrm>
            <a:off x="1819993" y="6002473"/>
            <a:ext cx="2666617" cy="591689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◎身寄りがいない方が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今後参加することが問題である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◎支援組織を作り行動に移す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DFD8EE17-DE9D-D105-BBFA-05BC33AD6713}"/>
              </a:ext>
            </a:extLst>
          </p:cNvPr>
          <p:cNvSpPr/>
          <p:nvPr/>
        </p:nvSpPr>
        <p:spPr>
          <a:xfrm>
            <a:off x="9379588" y="5311846"/>
            <a:ext cx="1681883" cy="428791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組織作り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ボランティアに依頼</a:t>
            </a: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3C14A000-F5E1-73C1-90EB-E77C9E355F5F}"/>
              </a:ext>
            </a:extLst>
          </p:cNvPr>
          <p:cNvSpPr/>
          <p:nvPr/>
        </p:nvSpPr>
        <p:spPr>
          <a:xfrm>
            <a:off x="9392517" y="3251248"/>
            <a:ext cx="2457738" cy="385309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身元保証など</a:t>
            </a:r>
            <a:r>
              <a:rPr lang="en-US" altLang="ja-JP" sz="1200" b="1" dirty="0">
                <a:solidFill>
                  <a:schemeClr val="tx1"/>
                </a:solidFill>
              </a:rPr>
              <a:t>NPO</a:t>
            </a:r>
            <a:r>
              <a:rPr lang="ja-JP" altLang="en-US" sz="1200" b="1" dirty="0">
                <a:solidFill>
                  <a:schemeClr val="tx1"/>
                </a:solidFill>
              </a:rPr>
              <a:t>法人ではなく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低額で利用できるようにする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79C9441F-700D-90CD-38F6-1FBA1AA514FE}"/>
              </a:ext>
            </a:extLst>
          </p:cNvPr>
          <p:cNvSpPr/>
          <p:nvPr/>
        </p:nvSpPr>
        <p:spPr>
          <a:xfrm>
            <a:off x="6908245" y="3718365"/>
            <a:ext cx="1947725" cy="430874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独居の高齢者に対しての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アプローチの仕方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83828DC0-7A8B-4345-FC34-516EA3F86EAE}"/>
              </a:ext>
            </a:extLst>
          </p:cNvPr>
          <p:cNvSpPr/>
          <p:nvPr/>
        </p:nvSpPr>
        <p:spPr>
          <a:xfrm>
            <a:off x="6908245" y="3285975"/>
            <a:ext cx="2345503" cy="400537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一人でできないことに対して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費用が発生する</a:t>
            </a:r>
            <a:r>
              <a:rPr lang="en-US" altLang="ja-JP" sz="1200" b="1" dirty="0">
                <a:solidFill>
                  <a:schemeClr val="tx1"/>
                </a:solidFill>
              </a:rPr>
              <a:t>(</a:t>
            </a:r>
            <a:r>
              <a:rPr lang="ja-JP" altLang="en-US" sz="1200" b="1" dirty="0">
                <a:solidFill>
                  <a:schemeClr val="tx1"/>
                </a:solidFill>
              </a:rPr>
              <a:t>サービス利用</a:t>
            </a:r>
            <a:r>
              <a:rPr lang="en-US" altLang="ja-JP" sz="12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39BB1B25-71D5-E0E9-E52F-F6CC2C8F1B92}"/>
              </a:ext>
            </a:extLst>
          </p:cNvPr>
          <p:cNvSpPr/>
          <p:nvPr/>
        </p:nvSpPr>
        <p:spPr>
          <a:xfrm>
            <a:off x="5318016" y="3559994"/>
            <a:ext cx="1555967" cy="216833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急に何かあった時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189C6C68-336B-8D8B-023A-0A7F21991ACA}"/>
              </a:ext>
            </a:extLst>
          </p:cNvPr>
          <p:cNvSpPr/>
          <p:nvPr/>
        </p:nvSpPr>
        <p:spPr>
          <a:xfrm>
            <a:off x="5309005" y="3285975"/>
            <a:ext cx="1555966" cy="216834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予想外の出来事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BE7E47CE-6C39-D65B-EC17-FFCF1E529A7C}"/>
              </a:ext>
            </a:extLst>
          </p:cNvPr>
          <p:cNvSpPr/>
          <p:nvPr/>
        </p:nvSpPr>
        <p:spPr>
          <a:xfrm>
            <a:off x="9392517" y="6002473"/>
            <a:ext cx="2361472" cy="226209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ルールとのかねあいが難しい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D32F9A2D-A57D-BA77-822F-8C8828E3B850}"/>
              </a:ext>
            </a:extLst>
          </p:cNvPr>
          <p:cNvSpPr/>
          <p:nvPr/>
        </p:nvSpPr>
        <p:spPr>
          <a:xfrm>
            <a:off x="4529120" y="6457533"/>
            <a:ext cx="2208962" cy="421155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認知症が進行すると支援者の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判断材料が不透明になる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21D7005F-3835-280A-7EA9-9A3CDD7FBEF9}"/>
              </a:ext>
            </a:extLst>
          </p:cNvPr>
          <p:cNvSpPr/>
          <p:nvPr/>
        </p:nvSpPr>
        <p:spPr>
          <a:xfrm>
            <a:off x="1849943" y="6631541"/>
            <a:ext cx="2557542" cy="195092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認知症が進行した時の自己決定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ED330610-72BC-2DA5-5C05-A7990A222814}"/>
              </a:ext>
            </a:extLst>
          </p:cNvPr>
          <p:cNvSpPr/>
          <p:nvPr/>
        </p:nvSpPr>
        <p:spPr>
          <a:xfrm>
            <a:off x="4529120" y="6022050"/>
            <a:ext cx="2036815" cy="394256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自分自身も信じられない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過去・現在・未来、混沌</a:t>
            </a:r>
          </a:p>
        </p:txBody>
      </p:sp>
      <p:sp>
        <p:nvSpPr>
          <p:cNvPr id="53" name="楕円 52">
            <a:extLst>
              <a:ext uri="{FF2B5EF4-FFF2-40B4-BE49-F238E27FC236}">
                <a16:creationId xmlns:a16="http://schemas.microsoft.com/office/drawing/2014/main" id="{BC71BD55-033F-CC2B-5C2D-435C1619E93D}"/>
              </a:ext>
            </a:extLst>
          </p:cNvPr>
          <p:cNvSpPr/>
          <p:nvPr/>
        </p:nvSpPr>
        <p:spPr>
          <a:xfrm>
            <a:off x="10285239" y="577062"/>
            <a:ext cx="776232" cy="326348"/>
          </a:xfrm>
          <a:prstGeom prst="ellipse">
            <a:avLst/>
          </a:prstGeom>
          <a:solidFill>
            <a:schemeClr val="bg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</a:rPr>
              <a:t>地域</a:t>
            </a:r>
          </a:p>
        </p:txBody>
      </p:sp>
      <p:sp>
        <p:nvSpPr>
          <p:cNvPr id="55" name="楕円 54">
            <a:extLst>
              <a:ext uri="{FF2B5EF4-FFF2-40B4-BE49-F238E27FC236}">
                <a16:creationId xmlns:a16="http://schemas.microsoft.com/office/drawing/2014/main" id="{E65B5009-79DA-43E0-2BB6-9773F3E68EFF}"/>
              </a:ext>
            </a:extLst>
          </p:cNvPr>
          <p:cNvSpPr/>
          <p:nvPr/>
        </p:nvSpPr>
        <p:spPr>
          <a:xfrm>
            <a:off x="11158363" y="546254"/>
            <a:ext cx="918271" cy="385309"/>
          </a:xfrm>
          <a:prstGeom prst="ellipse">
            <a:avLst/>
          </a:prstGeom>
          <a:solidFill>
            <a:schemeClr val="bg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</a:rPr>
              <a:t>専門家</a:t>
            </a:r>
          </a:p>
        </p:txBody>
      </p: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2F19E183-D8DA-9FA9-4340-5E003EBB249A}"/>
              </a:ext>
            </a:extLst>
          </p:cNvPr>
          <p:cNvCxnSpPr>
            <a:cxnSpLocks/>
          </p:cNvCxnSpPr>
          <p:nvPr/>
        </p:nvCxnSpPr>
        <p:spPr>
          <a:xfrm flipV="1">
            <a:off x="9990820" y="279009"/>
            <a:ext cx="166597" cy="32470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623D6A65-9364-0814-F30B-09698976D322}"/>
              </a:ext>
            </a:extLst>
          </p:cNvPr>
          <p:cNvCxnSpPr>
            <a:cxnSpLocks/>
            <a:endCxn id="53" idx="0"/>
          </p:cNvCxnSpPr>
          <p:nvPr/>
        </p:nvCxnSpPr>
        <p:spPr>
          <a:xfrm flipH="1">
            <a:off x="10673355" y="242657"/>
            <a:ext cx="125073" cy="334405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64A7D362-80B9-82F8-94F8-884D46564441}"/>
              </a:ext>
            </a:extLst>
          </p:cNvPr>
          <p:cNvCxnSpPr>
            <a:cxnSpLocks/>
            <a:endCxn id="55" idx="0"/>
          </p:cNvCxnSpPr>
          <p:nvPr/>
        </p:nvCxnSpPr>
        <p:spPr>
          <a:xfrm>
            <a:off x="11418534" y="261668"/>
            <a:ext cx="198965" cy="28458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楕円 65">
            <a:extLst>
              <a:ext uri="{FF2B5EF4-FFF2-40B4-BE49-F238E27FC236}">
                <a16:creationId xmlns:a16="http://schemas.microsoft.com/office/drawing/2014/main" id="{ECF8248C-4AA6-E909-F5EE-21139CFC1B10}"/>
              </a:ext>
            </a:extLst>
          </p:cNvPr>
          <p:cNvSpPr/>
          <p:nvPr/>
        </p:nvSpPr>
        <p:spPr>
          <a:xfrm>
            <a:off x="9379588" y="572430"/>
            <a:ext cx="776232" cy="326348"/>
          </a:xfrm>
          <a:prstGeom prst="ellipse">
            <a:avLst/>
          </a:prstGeom>
          <a:solidFill>
            <a:schemeClr val="bg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行政</a:t>
            </a:r>
            <a:endParaRPr kumimoji="1" lang="ja-JP" altLang="en-US" sz="1200" b="1" dirty="0">
              <a:solidFill>
                <a:schemeClr val="tx1"/>
              </a:solidFill>
            </a:endParaRPr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732BBDA3-0A54-41B6-4D6F-2C447C236CC6}"/>
              </a:ext>
            </a:extLst>
          </p:cNvPr>
          <p:cNvSpPr/>
          <p:nvPr/>
        </p:nvSpPr>
        <p:spPr>
          <a:xfrm>
            <a:off x="1849943" y="1561998"/>
            <a:ext cx="2932897" cy="397935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買い物や病院受診、医師からの説明など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大切な話をされた場合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DBEFC293-75EA-1A8B-87BC-2EC975DF7209}"/>
              </a:ext>
            </a:extLst>
          </p:cNvPr>
          <p:cNvSpPr/>
          <p:nvPr/>
        </p:nvSpPr>
        <p:spPr>
          <a:xfrm>
            <a:off x="3752395" y="3547386"/>
            <a:ext cx="1403566" cy="207361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個人情報の同意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77" name="フローチャート: 他ページ結合子 76">
            <a:extLst>
              <a:ext uri="{FF2B5EF4-FFF2-40B4-BE49-F238E27FC236}">
                <a16:creationId xmlns:a16="http://schemas.microsoft.com/office/drawing/2014/main" id="{8AB072C0-5307-A205-86E7-D166ADE0B7E6}"/>
              </a:ext>
            </a:extLst>
          </p:cNvPr>
          <p:cNvSpPr/>
          <p:nvPr/>
        </p:nvSpPr>
        <p:spPr>
          <a:xfrm>
            <a:off x="10015431" y="2684128"/>
            <a:ext cx="2092080" cy="476198"/>
          </a:xfrm>
          <a:prstGeom prst="flowChartOffpageConnector">
            <a:avLst/>
          </a:prstGeom>
          <a:solidFill>
            <a:schemeClr val="accent2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00" b="1" dirty="0">
                <a:solidFill>
                  <a:schemeClr val="tx1"/>
                </a:solidFill>
              </a:rPr>
              <a:t>専門性、高度な知識が必要な分野</a:t>
            </a:r>
            <a:endParaRPr lang="en-US" altLang="ja-JP" sz="10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000" b="1" dirty="0">
                <a:solidFill>
                  <a:schemeClr val="tx1"/>
                </a:solidFill>
              </a:rPr>
              <a:t>→民生と共に組織をつくるなど</a:t>
            </a:r>
            <a:endParaRPr lang="en-US" altLang="ja-JP" sz="1000" b="1" dirty="0">
              <a:solidFill>
                <a:schemeClr val="tx1"/>
              </a:solidFill>
            </a:endParaRPr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76C87E8D-C91E-A156-9468-64EC6DE8D894}"/>
              </a:ext>
            </a:extLst>
          </p:cNvPr>
          <p:cNvSpPr/>
          <p:nvPr/>
        </p:nvSpPr>
        <p:spPr>
          <a:xfrm>
            <a:off x="1995606" y="901861"/>
            <a:ext cx="986392" cy="366926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ysClr val="windowText" lastClr="000000"/>
                </a:solidFill>
                <a:latin typeface="+mn-ea"/>
              </a:rPr>
              <a:t>衣がえや</a:t>
            </a:r>
            <a:endParaRPr kumimoji="1" lang="en-US" altLang="ja-JP" sz="1200" b="1" dirty="0">
              <a:solidFill>
                <a:sysClr val="windowText" lastClr="000000"/>
              </a:solidFill>
              <a:latin typeface="+mn-ea"/>
            </a:endParaRPr>
          </a:p>
          <a:p>
            <a:pPr algn="ctr"/>
            <a:r>
              <a:rPr kumimoji="1" lang="ja-JP" altLang="en-US" sz="1200" b="1" dirty="0">
                <a:solidFill>
                  <a:sysClr val="windowText" lastClr="000000"/>
                </a:solidFill>
                <a:latin typeface="+mn-ea"/>
              </a:rPr>
              <a:t>寝具の交換</a:t>
            </a:r>
          </a:p>
        </p:txBody>
      </p: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FB41AB61-4BF9-76C6-2C86-6EEBBEFEA660}"/>
              </a:ext>
            </a:extLst>
          </p:cNvPr>
          <p:cNvSpPr/>
          <p:nvPr/>
        </p:nvSpPr>
        <p:spPr>
          <a:xfrm>
            <a:off x="6766899" y="693517"/>
            <a:ext cx="1743787" cy="403976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急に具合が悪くなる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en-US" altLang="ja-JP" sz="1200" b="1" dirty="0">
                <a:solidFill>
                  <a:schemeClr val="tx1"/>
                </a:solidFill>
              </a:rPr>
              <a:t>SOS</a:t>
            </a:r>
            <a:r>
              <a:rPr lang="ja-JP" altLang="en-US" sz="1200" b="1" dirty="0">
                <a:solidFill>
                  <a:schemeClr val="tx1"/>
                </a:solidFill>
              </a:rPr>
              <a:t>発信ができない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80" name="正方形/長方形 79">
            <a:extLst>
              <a:ext uri="{FF2B5EF4-FFF2-40B4-BE49-F238E27FC236}">
                <a16:creationId xmlns:a16="http://schemas.microsoft.com/office/drawing/2014/main" id="{7CC559E3-C762-0DAB-A307-D332984352F4}"/>
              </a:ext>
            </a:extLst>
          </p:cNvPr>
          <p:cNvSpPr/>
          <p:nvPr/>
        </p:nvSpPr>
        <p:spPr>
          <a:xfrm>
            <a:off x="6619362" y="421334"/>
            <a:ext cx="1391478" cy="226210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公共の手続き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81" name="正方形/長方形 80">
            <a:extLst>
              <a:ext uri="{FF2B5EF4-FFF2-40B4-BE49-F238E27FC236}">
                <a16:creationId xmlns:a16="http://schemas.microsoft.com/office/drawing/2014/main" id="{4B025BB5-CFE9-B21E-1B95-37A854DA6D11}"/>
              </a:ext>
            </a:extLst>
          </p:cNvPr>
          <p:cNvSpPr/>
          <p:nvPr/>
        </p:nvSpPr>
        <p:spPr>
          <a:xfrm>
            <a:off x="5174457" y="692111"/>
            <a:ext cx="1539015" cy="405382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会話の不足による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認知症悪化等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FBE15EF7-F852-6AC7-CE2B-2A29BFF17B40}"/>
              </a:ext>
            </a:extLst>
          </p:cNvPr>
          <p:cNvSpPr/>
          <p:nvPr/>
        </p:nvSpPr>
        <p:spPr>
          <a:xfrm>
            <a:off x="5174457" y="424176"/>
            <a:ext cx="1391478" cy="226210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服薬管理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83" name="正方形/長方形 82">
            <a:extLst>
              <a:ext uri="{FF2B5EF4-FFF2-40B4-BE49-F238E27FC236}">
                <a16:creationId xmlns:a16="http://schemas.microsoft.com/office/drawing/2014/main" id="{735D92F0-5ACA-046E-5277-CC8DA035B65C}"/>
              </a:ext>
            </a:extLst>
          </p:cNvPr>
          <p:cNvSpPr/>
          <p:nvPr/>
        </p:nvSpPr>
        <p:spPr>
          <a:xfrm>
            <a:off x="3411363" y="1026667"/>
            <a:ext cx="1560766" cy="403976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生活上判断を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求められること全て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EC0C4B3C-AADC-6101-2CF7-F88F0A2F6514}"/>
              </a:ext>
            </a:extLst>
          </p:cNvPr>
          <p:cNvSpPr/>
          <p:nvPr/>
        </p:nvSpPr>
        <p:spPr>
          <a:xfrm>
            <a:off x="3411363" y="400467"/>
            <a:ext cx="1709667" cy="596834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生活が苦しくなっても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誰も気付くことが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できない・遅くなる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85" name="正方形/長方形 84">
            <a:extLst>
              <a:ext uri="{FF2B5EF4-FFF2-40B4-BE49-F238E27FC236}">
                <a16:creationId xmlns:a16="http://schemas.microsoft.com/office/drawing/2014/main" id="{000C8B27-74D1-3C95-0103-48C9988E4263}"/>
              </a:ext>
            </a:extLst>
          </p:cNvPr>
          <p:cNvSpPr/>
          <p:nvPr/>
        </p:nvSpPr>
        <p:spPr>
          <a:xfrm>
            <a:off x="1913031" y="402165"/>
            <a:ext cx="1239097" cy="462317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+mn-ea"/>
              </a:rPr>
              <a:t>電化製品など</a:t>
            </a:r>
            <a:endParaRPr kumimoji="1" lang="en-US" altLang="ja-JP" sz="12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+mn-ea"/>
              </a:rPr>
              <a:t>大きな買い物</a:t>
            </a:r>
          </a:p>
        </p:txBody>
      </p:sp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A4C717C3-FD3F-1966-8C07-5A7F011ACA52}"/>
              </a:ext>
            </a:extLst>
          </p:cNvPr>
          <p:cNvSpPr/>
          <p:nvPr/>
        </p:nvSpPr>
        <p:spPr>
          <a:xfrm>
            <a:off x="1947533" y="1294352"/>
            <a:ext cx="1082539" cy="226210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  <a:latin typeface="+mn-ea"/>
              </a:rPr>
              <a:t>体調不良</a:t>
            </a:r>
            <a:endParaRPr lang="en-US" altLang="ja-JP" sz="1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7" name="正方形/長方形 86">
            <a:extLst>
              <a:ext uri="{FF2B5EF4-FFF2-40B4-BE49-F238E27FC236}">
                <a16:creationId xmlns:a16="http://schemas.microsoft.com/office/drawing/2014/main" id="{C619F72B-09BE-2C4A-105C-8D66AF168E70}"/>
              </a:ext>
            </a:extLst>
          </p:cNvPr>
          <p:cNvSpPr/>
          <p:nvPr/>
        </p:nvSpPr>
        <p:spPr>
          <a:xfrm>
            <a:off x="4884847" y="2115487"/>
            <a:ext cx="1555966" cy="388311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病気など保証人を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求められた際の対応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88" name="正方形/長方形 87">
            <a:extLst>
              <a:ext uri="{FF2B5EF4-FFF2-40B4-BE49-F238E27FC236}">
                <a16:creationId xmlns:a16="http://schemas.microsoft.com/office/drawing/2014/main" id="{15AB7457-ED93-7A62-A650-E0659A41286E}"/>
              </a:ext>
            </a:extLst>
          </p:cNvPr>
          <p:cNvSpPr/>
          <p:nvPr/>
        </p:nvSpPr>
        <p:spPr>
          <a:xfrm>
            <a:off x="3085566" y="2125727"/>
            <a:ext cx="1743787" cy="367160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支払いなどお金のこと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についての手続き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89" name="正方形/長方形 88">
            <a:extLst>
              <a:ext uri="{FF2B5EF4-FFF2-40B4-BE49-F238E27FC236}">
                <a16:creationId xmlns:a16="http://schemas.microsoft.com/office/drawing/2014/main" id="{8E7CB3B1-CA67-24FB-7674-1CC81438A64C}"/>
              </a:ext>
            </a:extLst>
          </p:cNvPr>
          <p:cNvSpPr/>
          <p:nvPr/>
        </p:nvSpPr>
        <p:spPr>
          <a:xfrm>
            <a:off x="9392517" y="2123904"/>
            <a:ext cx="1391478" cy="226210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+mn-ea"/>
              </a:rPr>
              <a:t>成年後見</a:t>
            </a:r>
          </a:p>
        </p:txBody>
      </p:sp>
      <p:sp>
        <p:nvSpPr>
          <p:cNvPr id="90" name="正方形/長方形 89">
            <a:extLst>
              <a:ext uri="{FF2B5EF4-FFF2-40B4-BE49-F238E27FC236}">
                <a16:creationId xmlns:a16="http://schemas.microsoft.com/office/drawing/2014/main" id="{E43274BD-B101-ECDE-5CF8-20F5AF25FC92}"/>
              </a:ext>
            </a:extLst>
          </p:cNvPr>
          <p:cNvSpPr/>
          <p:nvPr/>
        </p:nvSpPr>
        <p:spPr>
          <a:xfrm>
            <a:off x="5236630" y="1520736"/>
            <a:ext cx="1743787" cy="226210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外出機会の減少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91" name="正方形/長方形 90">
            <a:extLst>
              <a:ext uri="{FF2B5EF4-FFF2-40B4-BE49-F238E27FC236}">
                <a16:creationId xmlns:a16="http://schemas.microsoft.com/office/drawing/2014/main" id="{0143CACA-2ED7-232C-DFF7-88966814ECFF}"/>
              </a:ext>
            </a:extLst>
          </p:cNvPr>
          <p:cNvSpPr/>
          <p:nvPr/>
        </p:nvSpPr>
        <p:spPr>
          <a:xfrm>
            <a:off x="5224105" y="1262371"/>
            <a:ext cx="1743788" cy="226210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</a:rPr>
              <a:t>老後の生活・先行き</a:t>
            </a:r>
            <a:endParaRPr lang="en-US" altLang="ja-JP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650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TotalTime>943</TotalTime>
  <Words>699</Words>
  <PresentationFormat>ワイド画面</PresentationFormat>
  <Paragraphs>136</Paragraphs>
  <Slides>2</Slides>
  <Notes>1</Notes>
  <HiddenSlides>0</HiddenSlides>
  <MMClips>0</MMClips>
  <ScaleCrop>false</ScaleCrop>
  <HeadingPairs>
    <vt:vector baseType="variant" size="6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baseType="lpstr" size="6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dcterms="http://purl.org/dc/terms/" xmlns:xsi="http://www.w3.org/2001/XMLSchema-instance">
  <cp:lastPrinted>2026-07-15T00:07:25Z</cp:lastPrinted>
  <dcterms:created xsi:type="dcterms:W3CDTF">2026-07-02T08:44:18Z</dcterms:created>
  <dcterms:modified xsi:type="dcterms:W3CDTF">2026-07-15T00:09:11Z</dcterms:modified>
</cp:coreProperties>
</file>