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8" r:id="rId4"/>
    <p:sldId id="258" r:id="rId5"/>
    <p:sldId id="269" r:id="rId6"/>
    <p:sldId id="270" r:id="rId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FD4443E-F989-4FC4-A0C8-D5A2AF1F390B}" styleName="濃色スタイル 1 - アクセント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0" d="100"/>
          <a:sy n="90" d="100"/>
        </p:scale>
        <p:origin x="8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5596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3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544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15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5721" y="1310313"/>
            <a:ext cx="8229600" cy="203894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ja-JP" alt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第１回計画策定作業部会</a:t>
            </a:r>
            <a:endParaRPr lang="en-US" altLang="ja-JP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 algn="ctr">
              <a:buNone/>
            </a:pPr>
            <a:r>
              <a:rPr lang="en-US" sz="36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グループワーク</a:t>
            </a:r>
            <a:r>
              <a:rPr lang="en-US" sz="3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en-US" sz="36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意見要約</a:t>
            </a:r>
            <a:endParaRPr lang="en-US" sz="36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0" indent="0" algn="ctr">
              <a:buNone/>
            </a:pPr>
            <a:r>
              <a:rPr lang="ja-JP" altLang="en-US" sz="3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（施策分</a:t>
            </a:r>
            <a:r>
              <a:rPr lang="ja-JP" altLang="en-US" sz="3000" b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野別）</a:t>
            </a:r>
            <a:endParaRPr lang="en-US" altLang="ja-JP" sz="3000" b="1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4019107"/>
            <a:ext cx="8229600" cy="55289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1800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作成日</a:t>
            </a:r>
            <a:r>
              <a:rPr lang="en-US" sz="1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</a:t>
            </a:r>
            <a:r>
              <a:rPr lang="ja-JP" altLang="en-US" sz="1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令和８年（</a:t>
            </a:r>
            <a:r>
              <a:rPr lang="en-US" sz="1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2026年</a:t>
            </a:r>
            <a:r>
              <a:rPr lang="ja-JP" altLang="en-US" sz="18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r>
              <a:rPr lang="en-US" sz="18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6月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8A1B85C-238E-9F51-9FCE-6AE004477BA3}"/>
              </a:ext>
            </a:extLst>
          </p:cNvPr>
          <p:cNvSpPr/>
          <p:nvPr/>
        </p:nvSpPr>
        <p:spPr>
          <a:xfrm>
            <a:off x="7517219" y="287079"/>
            <a:ext cx="1318437" cy="457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資料３</a:t>
            </a:r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08EBA95E-D1F0-8A7A-E54A-966B5310AAF9}"/>
              </a:ext>
            </a:extLst>
          </p:cNvPr>
          <p:cNvSpPr/>
          <p:nvPr/>
        </p:nvSpPr>
        <p:spPr>
          <a:xfrm>
            <a:off x="515721" y="3072809"/>
            <a:ext cx="8229600" cy="55289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altLang="ja-JP" sz="16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※5/29</a:t>
            </a:r>
            <a:r>
              <a:rPr lang="ja-JP" altLang="en-US" sz="16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の第１回計画策定作業部会時点の施策分野です</a:t>
            </a:r>
            <a:endParaRPr lang="en-US" sz="160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0896" y="282826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施策分野</a:t>
            </a:r>
            <a:r>
              <a:rPr 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sz="28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相談支援</a:t>
            </a:r>
            <a:endParaRPr lang="en-US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9527551"/>
              </p:ext>
            </p:extLst>
          </p:nvPr>
        </p:nvGraphicFramePr>
        <p:xfrm>
          <a:off x="384048" y="841248"/>
          <a:ext cx="8229600" cy="1372819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050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8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課題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01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・相談支援機能の体制整備が必要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・人材・専門性の不足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社会資源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不足</a:t>
                      </a:r>
                      <a:endParaRPr 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・8050問題・引きこもり支援の強化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・ピアサポーター養成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・事業所情報の見える化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重層的支援ネットワーク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構築</a:t>
                      </a:r>
                      <a:endParaRPr 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 0"/>
          <p:cNvSpPr/>
          <p:nvPr/>
        </p:nvSpPr>
        <p:spPr>
          <a:xfrm>
            <a:off x="310896" y="2472234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施策分野</a:t>
            </a:r>
            <a:r>
              <a:rPr 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sz="28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障がい児支援・教育</a:t>
            </a:r>
            <a:endParaRPr lang="en-US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aphicFrame>
        <p:nvGraphicFramePr>
          <p:cNvPr id="6" name="Table 0">
            <a:extLst>
              <a:ext uri="{FF2B5EF4-FFF2-40B4-BE49-F238E27FC236}">
                <a16:creationId xmlns:a16="http://schemas.microsoft.com/office/drawing/2014/main" id="{37531275-17FD-9225-0900-9B79183D8C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1891894"/>
              </p:ext>
            </p:extLst>
          </p:nvPr>
        </p:nvGraphicFramePr>
        <p:xfrm>
          <a:off x="384048" y="3105912"/>
          <a:ext cx="8229600" cy="188976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050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8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課題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01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・教育・保育・福祉の連携不足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家族の制度理解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が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不足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重度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障がい</a:t>
                      </a: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児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を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受け入れ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る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施設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不足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・合理的配慮の不足</a:t>
                      </a:r>
                      <a:endParaRPr 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教職員と福祉事業所の交流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推進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・通学支援事業の創設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・インクルーシブ教育の推進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・学校のバリアフリー化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親の就労状況に関わらない支援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が必要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・医療的ケア児の公立幼稚園・保育園での受け入れ</a:t>
                      </a:r>
                    </a:p>
                    <a:p>
                      <a:pPr marL="0" indent="0">
                        <a:buNone/>
                      </a:pP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8609E0B-1449-AF74-241B-68CD452EAFD8}"/>
              </a:ext>
            </a:extLst>
          </p:cNvPr>
          <p:cNvSpPr txBox="1">
            <a:spLocks/>
          </p:cNvSpPr>
          <p:nvPr/>
        </p:nvSpPr>
        <p:spPr>
          <a:xfrm>
            <a:off x="6400800" y="4778889"/>
            <a:ext cx="2743200" cy="36512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08D1F4BC-05BA-4984-8E09-C1EE92B838AC}" type="slidenum">
              <a:rPr kumimoji="1" lang="ja-JP" altLang="en-US" sz="1200" smtClean="0">
                <a:solidFill>
                  <a:prstClr val="black">
                    <a:tint val="82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 algn="r">
                <a:defRPr/>
              </a:pPr>
              <a:t>1</a:t>
            </a:fld>
            <a:endParaRPr kumimoji="1" lang="ja-JP" altLang="en-US" sz="1200" dirty="0">
              <a:solidFill>
                <a:prstClr val="black">
                  <a:tint val="82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0">
            <a:extLst>
              <a:ext uri="{FF2B5EF4-FFF2-40B4-BE49-F238E27FC236}">
                <a16:creationId xmlns:a16="http://schemas.microsoft.com/office/drawing/2014/main" id="{53BAA895-23C2-5492-DA3C-ECDC6443C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986190"/>
              </p:ext>
            </p:extLst>
          </p:nvPr>
        </p:nvGraphicFramePr>
        <p:xfrm>
          <a:off x="384048" y="841248"/>
          <a:ext cx="8229600" cy="146304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050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8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課題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01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・サービスの質・選択肢・費用に課題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医療的ケア児者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へ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のガイドヘルプ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対応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・休日・放課後の過ごし方が限定的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・障がい者スポーツの普及・啓発</a:t>
                      </a:r>
                      <a:endParaRPr lang="ja-JP" alt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グループホーム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増設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地域生活移行推進事業の導入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障がい者スポーツ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に関する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情報提供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・学校・事業所以外の居場所づくり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・所得・就労保障</a:t>
                      </a:r>
                      <a:endParaRPr 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0">
            <a:extLst>
              <a:ext uri="{FF2B5EF4-FFF2-40B4-BE49-F238E27FC236}">
                <a16:creationId xmlns:a16="http://schemas.microsoft.com/office/drawing/2014/main" id="{451EFAF3-A863-FD45-EC5D-0ED86A461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41581"/>
              </p:ext>
            </p:extLst>
          </p:nvPr>
        </p:nvGraphicFramePr>
        <p:xfrm>
          <a:off x="384048" y="3105912"/>
          <a:ext cx="8229600" cy="188976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050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8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課題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01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グループホーム不足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（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特に重度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障がい者</a:t>
                      </a: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強度行動障がい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を有する人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 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向け</a:t>
                      </a: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）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こころ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のバリアフリー不足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・重度障がい者のくらしの場がない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・吹田市の地理的特性（高低差・歩道）への対応</a:t>
                      </a:r>
                    </a:p>
                    <a:p>
                      <a:pPr marL="0" indent="0">
                        <a:buNone/>
                      </a:pP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・入所施設の整備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公営住宅の障がい者枠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拡大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グループホーム創設時の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建築確認済証要件の撤廃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ひとり暮らしサポート体制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強化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点字ブロック上の違法駐輪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撤廃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Text 0">
            <a:extLst>
              <a:ext uri="{FF2B5EF4-FFF2-40B4-BE49-F238E27FC236}">
                <a16:creationId xmlns:a16="http://schemas.microsoft.com/office/drawing/2014/main" id="{3ABBA84B-AF71-0754-A3C8-C57E21CCE7CD}"/>
              </a:ext>
            </a:extLst>
          </p:cNvPr>
          <p:cNvSpPr/>
          <p:nvPr/>
        </p:nvSpPr>
        <p:spPr>
          <a:xfrm>
            <a:off x="308344" y="275387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施策分野</a:t>
            </a:r>
            <a:r>
              <a:rPr 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sz="28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地域生活</a:t>
            </a:r>
            <a:endParaRPr lang="en-US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Text 0">
            <a:extLst>
              <a:ext uri="{FF2B5EF4-FFF2-40B4-BE49-F238E27FC236}">
                <a16:creationId xmlns:a16="http://schemas.microsoft.com/office/drawing/2014/main" id="{8B20D231-89B1-0E87-6E25-5401A74A8C36}"/>
              </a:ext>
            </a:extLst>
          </p:cNvPr>
          <p:cNvSpPr/>
          <p:nvPr/>
        </p:nvSpPr>
        <p:spPr>
          <a:xfrm>
            <a:off x="308344" y="2544936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施策分野</a:t>
            </a:r>
            <a:r>
              <a:rPr 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4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sz="28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住まい・生活環境</a:t>
            </a:r>
            <a:endParaRPr lang="en-US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4">
            <a:extLst>
              <a:ext uri="{FF2B5EF4-FFF2-40B4-BE49-F238E27FC236}">
                <a16:creationId xmlns:a16="http://schemas.microsoft.com/office/drawing/2014/main" id="{5C3D9B12-78AF-E68C-4B7E-F9E386FB34CF}"/>
              </a:ext>
            </a:extLst>
          </p:cNvPr>
          <p:cNvSpPr txBox="1">
            <a:spLocks/>
          </p:cNvSpPr>
          <p:nvPr/>
        </p:nvSpPr>
        <p:spPr>
          <a:xfrm>
            <a:off x="6400800" y="4778889"/>
            <a:ext cx="2743200" cy="36512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08D1F4BC-05BA-4984-8E09-C1EE92B838AC}" type="slidenum">
              <a:rPr kumimoji="1" lang="ja-JP" altLang="en-US" sz="1200" smtClea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 algn="r">
                <a:defRPr/>
              </a:pPr>
              <a:t>2</a:t>
            </a:fld>
            <a:endParaRPr kumimoji="1" lang="ja-JP" altLang="en-US" sz="12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9340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0">
            <a:extLst>
              <a:ext uri="{FF2B5EF4-FFF2-40B4-BE49-F238E27FC236}">
                <a16:creationId xmlns:a16="http://schemas.microsoft.com/office/drawing/2014/main" id="{53BAA895-23C2-5492-DA3C-ECDC6443C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9108230"/>
              </p:ext>
            </p:extLst>
          </p:nvPr>
        </p:nvGraphicFramePr>
        <p:xfrm>
          <a:off x="384048" y="841248"/>
          <a:ext cx="8229600" cy="146304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050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8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課題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01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就労選択支援の道筋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が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不明確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就労継続支援</a:t>
                      </a: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A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型の事業所が</a:t>
                      </a: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65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歳までしか利用　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できない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・工賃の低さ</a:t>
                      </a:r>
                    </a:p>
                    <a:p>
                      <a:pPr marL="0" indent="0"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一般企業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へ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の合理的配慮の浸透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・賃金・工賃のアップ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・在宅ワークの充実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就労継続支援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A型とB型の中間的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な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就労支援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所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の創設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0">
            <a:extLst>
              <a:ext uri="{FF2B5EF4-FFF2-40B4-BE49-F238E27FC236}">
                <a16:creationId xmlns:a16="http://schemas.microsoft.com/office/drawing/2014/main" id="{451EFAF3-A863-FD45-EC5D-0ED86A461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87999"/>
              </p:ext>
            </p:extLst>
          </p:nvPr>
        </p:nvGraphicFramePr>
        <p:xfrm>
          <a:off x="384048" y="3105912"/>
          <a:ext cx="8229600" cy="146304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050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8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課題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01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・情報が伝わりにくい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・当事者会委員への配慮不足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・手話通訳体制の不足</a:t>
                      </a:r>
                    </a:p>
                    <a:p>
                      <a:pPr marL="0" indent="0">
                        <a:buNone/>
                      </a:pP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・電子図書の充実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ピクトグラム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活用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・市民病院への手話通訳者配置</a:t>
                      </a: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事業所へのICT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活用に向けた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補助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ヘルパー向け無料</a:t>
                      </a: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の</a:t>
                      </a:r>
                      <a:r>
                        <a:rPr lang="en-US" altLang="ja-JP" sz="1400" dirty="0" err="1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手話講座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Text 0">
            <a:extLst>
              <a:ext uri="{FF2B5EF4-FFF2-40B4-BE49-F238E27FC236}">
                <a16:creationId xmlns:a16="http://schemas.microsoft.com/office/drawing/2014/main" id="{B135EAAF-B7E9-D903-3882-15F37847DF52}"/>
              </a:ext>
            </a:extLst>
          </p:cNvPr>
          <p:cNvSpPr/>
          <p:nvPr/>
        </p:nvSpPr>
        <p:spPr>
          <a:xfrm>
            <a:off x="298987" y="279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施策分野</a:t>
            </a:r>
            <a:r>
              <a:rPr 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sz="28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就労</a:t>
            </a:r>
            <a:endParaRPr lang="en-US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Text 0">
            <a:extLst>
              <a:ext uri="{FF2B5EF4-FFF2-40B4-BE49-F238E27FC236}">
                <a16:creationId xmlns:a16="http://schemas.microsoft.com/office/drawing/2014/main" id="{9FBD650D-A8DD-C4A0-3B4B-F0DC2DF74EED}"/>
              </a:ext>
            </a:extLst>
          </p:cNvPr>
          <p:cNvSpPr/>
          <p:nvPr/>
        </p:nvSpPr>
        <p:spPr>
          <a:xfrm>
            <a:off x="298987" y="24765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施策分野</a:t>
            </a:r>
            <a:r>
              <a:rPr 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</a:t>
            </a:r>
            <a:r>
              <a:rPr lang="ja-JP" altLang="en-US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sz="24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情報アクセシビリティ・意思疎通支援</a:t>
            </a:r>
            <a:endParaRPr lang="en-US" sz="2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4">
            <a:extLst>
              <a:ext uri="{FF2B5EF4-FFF2-40B4-BE49-F238E27FC236}">
                <a16:creationId xmlns:a16="http://schemas.microsoft.com/office/drawing/2014/main" id="{384D0707-718C-BE57-CB60-7B9D5660DDEC}"/>
              </a:ext>
            </a:extLst>
          </p:cNvPr>
          <p:cNvSpPr txBox="1">
            <a:spLocks/>
          </p:cNvSpPr>
          <p:nvPr/>
        </p:nvSpPr>
        <p:spPr>
          <a:xfrm>
            <a:off x="6400800" y="4778889"/>
            <a:ext cx="2743200" cy="36512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08D1F4BC-05BA-4984-8E09-C1EE92B838AC}" type="slidenum">
              <a:rPr kumimoji="1" lang="ja-JP" altLang="en-US" sz="1200" smtClean="0">
                <a:solidFill>
                  <a:prstClr val="black">
                    <a:tint val="82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 algn="r">
                <a:defRPr/>
              </a:pPr>
              <a:t>3</a:t>
            </a:fld>
            <a:endParaRPr kumimoji="1" lang="ja-JP" altLang="en-US" sz="1200" dirty="0">
              <a:solidFill>
                <a:prstClr val="black">
                  <a:tint val="82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0">
            <a:extLst>
              <a:ext uri="{FF2B5EF4-FFF2-40B4-BE49-F238E27FC236}">
                <a16:creationId xmlns:a16="http://schemas.microsoft.com/office/drawing/2014/main" id="{53BAA895-23C2-5492-DA3C-ECDC6443C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611648"/>
              </p:ext>
            </p:extLst>
          </p:nvPr>
        </p:nvGraphicFramePr>
        <p:xfrm>
          <a:off x="384048" y="841248"/>
          <a:ext cx="8229600" cy="1372819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050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8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課題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01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・意思決定支援の基準が不明確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・成年後見制度の使いづらさ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・虐待件数が増加傾向</a:t>
                      </a:r>
                    </a:p>
                    <a:p>
                      <a:pPr marL="0" indent="0">
                        <a:buNone/>
                      </a:pPr>
                      <a:endParaRPr lang="en-US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・成年後見人の育成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・社協の日常生活支援事業の活用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・虐待防止プロジェクト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・お金の使い方を学ぶ機会づくり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0">
            <a:extLst>
              <a:ext uri="{FF2B5EF4-FFF2-40B4-BE49-F238E27FC236}">
                <a16:creationId xmlns:a16="http://schemas.microsoft.com/office/drawing/2014/main" id="{451EFAF3-A863-FD45-EC5D-0ED86A461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473457"/>
              </p:ext>
            </p:extLst>
          </p:nvPr>
        </p:nvGraphicFramePr>
        <p:xfrm>
          <a:off x="384048" y="3105912"/>
          <a:ext cx="8229600" cy="146304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050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8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課題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01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・個別避難計画の作成が進まない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・要援護者名簿の作成が困難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・福祉避難所の周知不足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・坂道での避難が困難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・小学校単位での防災対策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・当事者会作成の防災ハンドブックの配布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・地域ごとの勉強会・訓練の実施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・障がい種別ごとの避難場所の確保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・坂道地域での緊急時サポート体制の強化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 0">
            <a:extLst>
              <a:ext uri="{FF2B5EF4-FFF2-40B4-BE49-F238E27FC236}">
                <a16:creationId xmlns:a16="http://schemas.microsoft.com/office/drawing/2014/main" id="{C5B2EDB6-A417-E972-97B6-4B4CE67D2767}"/>
              </a:ext>
            </a:extLst>
          </p:cNvPr>
          <p:cNvSpPr/>
          <p:nvPr/>
        </p:nvSpPr>
        <p:spPr>
          <a:xfrm>
            <a:off x="384048" y="279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施策分野</a:t>
            </a:r>
            <a:r>
              <a:rPr 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sz="28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権利擁護</a:t>
            </a:r>
            <a:endParaRPr lang="en-US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FC142FE3-0FA8-04FF-B309-97CCB8D525F5}"/>
              </a:ext>
            </a:extLst>
          </p:cNvPr>
          <p:cNvSpPr/>
          <p:nvPr/>
        </p:nvSpPr>
        <p:spPr>
          <a:xfrm>
            <a:off x="384048" y="2472234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施策分野</a:t>
            </a:r>
            <a:r>
              <a:rPr 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8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sz="28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防災・防犯</a:t>
            </a:r>
            <a:endParaRPr lang="en-US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8E50110-2347-7C22-0F24-70EBE85128A1}"/>
              </a:ext>
            </a:extLst>
          </p:cNvPr>
          <p:cNvSpPr txBox="1">
            <a:spLocks/>
          </p:cNvSpPr>
          <p:nvPr/>
        </p:nvSpPr>
        <p:spPr>
          <a:xfrm>
            <a:off x="6400800" y="4778889"/>
            <a:ext cx="2743200" cy="36512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08D1F4BC-05BA-4984-8E09-C1EE92B838AC}" type="slidenum">
              <a:rPr kumimoji="1" lang="ja-JP" altLang="en-US" sz="1200" smtClean="0">
                <a:solidFill>
                  <a:prstClr val="black">
                    <a:tint val="82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 algn="r">
                <a:defRPr/>
              </a:pPr>
              <a:t>4</a:t>
            </a:fld>
            <a:endParaRPr kumimoji="1" lang="ja-JP" altLang="en-US" sz="1200" dirty="0">
              <a:solidFill>
                <a:prstClr val="black">
                  <a:tint val="82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3517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0">
            <a:extLst>
              <a:ext uri="{FF2B5EF4-FFF2-40B4-BE49-F238E27FC236}">
                <a16:creationId xmlns:a16="http://schemas.microsoft.com/office/drawing/2014/main" id="{53BAA895-23C2-5492-DA3C-ECDC6443C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001232"/>
              </p:ext>
            </p:extLst>
          </p:nvPr>
        </p:nvGraphicFramePr>
        <p:xfrm>
          <a:off x="384048" y="841248"/>
          <a:ext cx="8229600" cy="1372819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050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8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課題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01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・危機的な人材不足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・給料の低さ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・離職率の高さ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・地域生活支援事業への処遇改善加算がない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・法人・事業所を超えたインターンシップの受け入れ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・地域生活支援事業への処遇改善加算の導入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・ボランティアから福祉への導線確保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・小中学校での福祉教育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0">
            <a:extLst>
              <a:ext uri="{FF2B5EF4-FFF2-40B4-BE49-F238E27FC236}">
                <a16:creationId xmlns:a16="http://schemas.microsoft.com/office/drawing/2014/main" id="{451EFAF3-A863-FD45-EC5D-0ED86A4615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5114099"/>
              </p:ext>
            </p:extLst>
          </p:nvPr>
        </p:nvGraphicFramePr>
        <p:xfrm>
          <a:off x="384048" y="3105912"/>
          <a:ext cx="8229600" cy="146304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050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8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0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課題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提案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01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・外から見えにくい障がいへの理解不足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・グループホーム開設時の地域の理解不足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・医療アクセスの困難さ</a:t>
                      </a:r>
                      <a:endParaRPr lang="en-US" altLang="ja-JP" sz="14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・当事者参画の推進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・民間事業者への合理的配慮の研修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・学校教育との連携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・発育段階からの子供への啓発</a:t>
                      </a:r>
                    </a:p>
                    <a:p>
                      <a:pPr marL="0" indent="0">
                        <a:buNone/>
                      </a:pPr>
                      <a:r>
                        <a:rPr lang="ja-JP" altLang="en-US" sz="14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・先進自治体との交流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Text 0">
            <a:extLst>
              <a:ext uri="{FF2B5EF4-FFF2-40B4-BE49-F238E27FC236}">
                <a16:creationId xmlns:a16="http://schemas.microsoft.com/office/drawing/2014/main" id="{DA81C873-7C42-1378-571E-CCA303F3AA8C}"/>
              </a:ext>
            </a:extLst>
          </p:cNvPr>
          <p:cNvSpPr/>
          <p:nvPr/>
        </p:nvSpPr>
        <p:spPr>
          <a:xfrm>
            <a:off x="384048" y="294894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施策分野</a:t>
            </a:r>
            <a:r>
              <a:rPr 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sz="28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人材確保・育成・サービス質向上</a:t>
            </a:r>
            <a:endParaRPr lang="en-US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Text 0">
            <a:extLst>
              <a:ext uri="{FF2B5EF4-FFF2-40B4-BE49-F238E27FC236}">
                <a16:creationId xmlns:a16="http://schemas.microsoft.com/office/drawing/2014/main" id="{B81C5033-ED76-A698-E211-C3EA8F8338A4}"/>
              </a:ext>
            </a:extLst>
          </p:cNvPr>
          <p:cNvSpPr/>
          <p:nvPr/>
        </p:nvSpPr>
        <p:spPr>
          <a:xfrm>
            <a:off x="384048" y="2559558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施策分野</a:t>
            </a:r>
            <a:r>
              <a:rPr 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</a:t>
            </a:r>
            <a:r>
              <a:rPr lang="ja-JP" altLang="en-US" sz="28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sz="28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障がい理解促進・差別解消</a:t>
            </a:r>
            <a:endParaRPr lang="en-US" sz="28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4">
            <a:extLst>
              <a:ext uri="{FF2B5EF4-FFF2-40B4-BE49-F238E27FC236}">
                <a16:creationId xmlns:a16="http://schemas.microsoft.com/office/drawing/2014/main" id="{3D1B215E-D876-718E-89E4-4BABA5ED98CC}"/>
              </a:ext>
            </a:extLst>
          </p:cNvPr>
          <p:cNvSpPr txBox="1">
            <a:spLocks/>
          </p:cNvSpPr>
          <p:nvPr/>
        </p:nvSpPr>
        <p:spPr>
          <a:xfrm>
            <a:off x="6400800" y="4778889"/>
            <a:ext cx="2743200" cy="36512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08D1F4BC-05BA-4984-8E09-C1EE92B838AC}" type="slidenum">
              <a:rPr kumimoji="1" lang="ja-JP" altLang="en-US" sz="1200" smtClean="0">
                <a:solidFill>
                  <a:prstClr val="black">
                    <a:tint val="82000"/>
                  </a:prst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 algn="r">
                <a:defRPr/>
              </a:pPr>
              <a:t>5</a:t>
            </a:fld>
            <a:endParaRPr kumimoji="1" lang="ja-JP" altLang="en-US" sz="1200" dirty="0">
              <a:solidFill>
                <a:prstClr val="black">
                  <a:tint val="82000"/>
                </a:prst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5053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otalTime>211</TotalTime>
  <Words>600</Words>
  <PresentationFormat>画面に合わせる (16:9)</PresentationFormat>
  <Paragraphs>133</Paragraphs>
  <Slides>6</Slides>
  <Notes>6</Notes>
  <HiddenSlides>0</HiddenSlides>
  <MMClips>0</MMClips>
  <ScaleCrop>false</ScaleCrop>
  <HeadingPairs>
    <vt:vector baseType="variant" size="6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baseType="lpstr" size="9">
      <vt:lpstr>BIZ UDPゴシック</vt:lpstr>
      <vt:lpstr>Arial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terms:created xsi:type="dcterms:W3CDTF">2026-06-03T04:54:21Z</dcterms:created>
  <dcterms:modified xsi:type="dcterms:W3CDTF">2026-06-15T04:11:19Z</dcterms:modified>
</cp:coreProperties>
</file>