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48"/>
  </p:notesMasterIdLst>
  <p:sldIdLst>
    <p:sldId id="256" r:id="rId2"/>
    <p:sldId id="473" r:id="rId3"/>
    <p:sldId id="475" r:id="rId4"/>
    <p:sldId id="476" r:id="rId5"/>
    <p:sldId id="457" r:id="rId6"/>
    <p:sldId id="458" r:id="rId7"/>
    <p:sldId id="459" r:id="rId8"/>
    <p:sldId id="260" r:id="rId9"/>
    <p:sldId id="479" r:id="rId10"/>
    <p:sldId id="460" r:id="rId11"/>
    <p:sldId id="469" r:id="rId12"/>
    <p:sldId id="261" r:id="rId13"/>
    <p:sldId id="461" r:id="rId14"/>
    <p:sldId id="466" r:id="rId15"/>
    <p:sldId id="478" r:id="rId16"/>
    <p:sldId id="467" r:id="rId17"/>
    <p:sldId id="464" r:id="rId18"/>
    <p:sldId id="471" r:id="rId19"/>
    <p:sldId id="456" r:id="rId20"/>
    <p:sldId id="288" r:id="rId21"/>
    <p:sldId id="282" r:id="rId22"/>
    <p:sldId id="284" r:id="rId23"/>
    <p:sldId id="283" r:id="rId24"/>
    <p:sldId id="285" r:id="rId25"/>
    <p:sldId id="286" r:id="rId26"/>
    <p:sldId id="480" r:id="rId27"/>
    <p:sldId id="481" r:id="rId28"/>
    <p:sldId id="289" r:id="rId29"/>
    <p:sldId id="334" r:id="rId30"/>
    <p:sldId id="462" r:id="rId31"/>
    <p:sldId id="268" r:id="rId32"/>
    <p:sldId id="338" r:id="rId33"/>
    <p:sldId id="339" r:id="rId34"/>
    <p:sldId id="340" r:id="rId35"/>
    <p:sldId id="269" r:id="rId36"/>
    <p:sldId id="408" r:id="rId37"/>
    <p:sldId id="433" r:id="rId38"/>
    <p:sldId id="434" r:id="rId39"/>
    <p:sldId id="452" r:id="rId40"/>
    <p:sldId id="453" r:id="rId41"/>
    <p:sldId id="419" r:id="rId42"/>
    <p:sldId id="436" r:id="rId43"/>
    <p:sldId id="454" r:id="rId44"/>
    <p:sldId id="420" r:id="rId45"/>
    <p:sldId id="439" r:id="rId46"/>
    <p:sldId id="441" r:id="rId4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E5A2"/>
    <a:srgbClr val="D9F2D0"/>
    <a:srgbClr val="F5FCF3"/>
    <a:srgbClr val="FFD5FF"/>
    <a:srgbClr val="FFEBFF"/>
    <a:srgbClr val="3333FF"/>
    <a:srgbClr val="33CC33"/>
    <a:srgbClr val="800080"/>
    <a:srgbClr val="FFE1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8679" autoAdjust="0"/>
  </p:normalViewPr>
  <p:slideViewPr>
    <p:cSldViewPr snapToGrid="0">
      <p:cViewPr varScale="1">
        <p:scale>
          <a:sx n="61" d="100"/>
          <a:sy n="61" d="100"/>
        </p:scale>
        <p:origin x="1098" y="60"/>
      </p:cViewPr>
      <p:guideLst/>
    </p:cSldViewPr>
  </p:slideViewPr>
  <p:notesTextViewPr>
    <p:cViewPr>
      <p:scale>
        <a:sx n="1" d="1"/>
        <a:sy n="1" d="1"/>
      </p:scale>
      <p:origin x="0" y="0"/>
    </p:cViewPr>
  </p:notesTextViewPr>
  <p:sorterViewPr>
    <p:cViewPr>
      <p:scale>
        <a:sx n="100" d="100"/>
        <a:sy n="100" d="100"/>
      </p:scale>
      <p:origin x="0" y="-82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C879BF-F24A-4993-9DE1-E538055CF074}"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728B6B-0F89-4593-8D27-42B944201D68}" type="slidenum">
              <a:rPr kumimoji="1" lang="ja-JP" altLang="en-US" smtClean="0"/>
              <a:t>‹#›</a:t>
            </a:fld>
            <a:endParaRPr kumimoji="1" lang="ja-JP" altLang="en-US"/>
          </a:p>
        </p:txBody>
      </p:sp>
    </p:spTree>
    <p:extLst>
      <p:ext uri="{BB962C8B-B14F-4D97-AF65-F5344CB8AC3E}">
        <p14:creationId xmlns:p14="http://schemas.microsoft.com/office/powerpoint/2010/main" val="343957242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0</a:t>
            </a:fld>
            <a:endParaRPr kumimoji="1" lang="ja-JP" altLang="en-US"/>
          </a:p>
        </p:txBody>
      </p:sp>
    </p:spTree>
    <p:extLst>
      <p:ext uri="{BB962C8B-B14F-4D97-AF65-F5344CB8AC3E}">
        <p14:creationId xmlns:p14="http://schemas.microsoft.com/office/powerpoint/2010/main" val="1717336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9</a:t>
            </a:fld>
            <a:endParaRPr kumimoji="1" lang="ja-JP" altLang="en-US"/>
          </a:p>
        </p:txBody>
      </p:sp>
    </p:spTree>
    <p:extLst>
      <p:ext uri="{BB962C8B-B14F-4D97-AF65-F5344CB8AC3E}">
        <p14:creationId xmlns:p14="http://schemas.microsoft.com/office/powerpoint/2010/main" val="2715991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10</a:t>
            </a:fld>
            <a:endParaRPr kumimoji="1" lang="ja-JP" altLang="en-US"/>
          </a:p>
        </p:txBody>
      </p:sp>
    </p:spTree>
    <p:extLst>
      <p:ext uri="{BB962C8B-B14F-4D97-AF65-F5344CB8AC3E}">
        <p14:creationId xmlns:p14="http://schemas.microsoft.com/office/powerpoint/2010/main" val="179519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11</a:t>
            </a:fld>
            <a:endParaRPr kumimoji="1" lang="ja-JP" altLang="en-US"/>
          </a:p>
        </p:txBody>
      </p:sp>
    </p:spTree>
    <p:extLst>
      <p:ext uri="{BB962C8B-B14F-4D97-AF65-F5344CB8AC3E}">
        <p14:creationId xmlns:p14="http://schemas.microsoft.com/office/powerpoint/2010/main" val="361311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12</a:t>
            </a:fld>
            <a:endParaRPr kumimoji="1" lang="ja-JP" altLang="en-US"/>
          </a:p>
        </p:txBody>
      </p:sp>
    </p:spTree>
    <p:extLst>
      <p:ext uri="{BB962C8B-B14F-4D97-AF65-F5344CB8AC3E}">
        <p14:creationId xmlns:p14="http://schemas.microsoft.com/office/powerpoint/2010/main" val="448746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13</a:t>
            </a:fld>
            <a:endParaRPr kumimoji="1" lang="ja-JP" altLang="en-US"/>
          </a:p>
        </p:txBody>
      </p:sp>
    </p:spTree>
    <p:extLst>
      <p:ext uri="{BB962C8B-B14F-4D97-AF65-F5344CB8AC3E}">
        <p14:creationId xmlns:p14="http://schemas.microsoft.com/office/powerpoint/2010/main" val="3136890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14</a:t>
            </a:fld>
            <a:endParaRPr kumimoji="1" lang="ja-JP" altLang="en-US"/>
          </a:p>
        </p:txBody>
      </p:sp>
    </p:spTree>
    <p:extLst>
      <p:ext uri="{BB962C8B-B14F-4D97-AF65-F5344CB8AC3E}">
        <p14:creationId xmlns:p14="http://schemas.microsoft.com/office/powerpoint/2010/main" val="3260345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15</a:t>
            </a:fld>
            <a:endParaRPr kumimoji="1" lang="ja-JP" altLang="en-US"/>
          </a:p>
        </p:txBody>
      </p:sp>
    </p:spTree>
    <p:extLst>
      <p:ext uri="{BB962C8B-B14F-4D97-AF65-F5344CB8AC3E}">
        <p14:creationId xmlns:p14="http://schemas.microsoft.com/office/powerpoint/2010/main" val="1939354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17</a:t>
            </a:fld>
            <a:endParaRPr kumimoji="1" lang="ja-JP" altLang="en-US"/>
          </a:p>
        </p:txBody>
      </p:sp>
    </p:spTree>
    <p:extLst>
      <p:ext uri="{BB962C8B-B14F-4D97-AF65-F5344CB8AC3E}">
        <p14:creationId xmlns:p14="http://schemas.microsoft.com/office/powerpoint/2010/main" val="4257685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18</a:t>
            </a:fld>
            <a:endParaRPr kumimoji="1" lang="ja-JP" altLang="en-US"/>
          </a:p>
        </p:txBody>
      </p:sp>
    </p:spTree>
    <p:extLst>
      <p:ext uri="{BB962C8B-B14F-4D97-AF65-F5344CB8AC3E}">
        <p14:creationId xmlns:p14="http://schemas.microsoft.com/office/powerpoint/2010/main" val="1739248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25</a:t>
            </a:fld>
            <a:endParaRPr kumimoji="1" lang="ja-JP" altLang="en-US"/>
          </a:p>
        </p:txBody>
      </p:sp>
    </p:spTree>
    <p:extLst>
      <p:ext uri="{BB962C8B-B14F-4D97-AF65-F5344CB8AC3E}">
        <p14:creationId xmlns:p14="http://schemas.microsoft.com/office/powerpoint/2010/main" val="3344111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1</a:t>
            </a:fld>
            <a:endParaRPr kumimoji="1" lang="ja-JP" altLang="en-US"/>
          </a:p>
        </p:txBody>
      </p:sp>
    </p:spTree>
    <p:extLst>
      <p:ext uri="{BB962C8B-B14F-4D97-AF65-F5344CB8AC3E}">
        <p14:creationId xmlns:p14="http://schemas.microsoft.com/office/powerpoint/2010/main" val="4219676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2306330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3453535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6451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381000" y="685800"/>
            <a:ext cx="6096000" cy="3429000"/>
          </a:xfrm>
          <a:prstGeom prst="rect">
            <a:avLst/>
          </a:prstGeom>
        </p:spPr>
        <p:txBody>
          <a:bodyPr/>
          <a:lstStyle/>
          <a:p>
            <a:endParaRPr/>
          </a:p>
        </p:txBody>
      </p:sp>
      <p:sp>
        <p:nvSpPr>
          <p:cNvPr id="131" name="Shape 131"/>
          <p:cNvSpPr>
            <a:spLocks noGrp="1"/>
          </p:cNvSpPr>
          <p:nvPr>
            <p:ph type="body" sz="quarter" idx="1"/>
          </p:nvPr>
        </p:nvSpPr>
        <p:spPr>
          <a:prstGeom prst="rect">
            <a:avLst/>
          </a:prstGeom>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noRot="1" noChangeAspect="1"/>
          </p:cNvSpPr>
          <p:nvPr>
            <p:ph type="sldImg"/>
          </p:nvPr>
        </p:nvSpPr>
        <p:spPr>
          <a:xfrm>
            <a:off x="381000" y="685800"/>
            <a:ext cx="6096000" cy="3429000"/>
          </a:xfrm>
          <a:prstGeom prst="rect">
            <a:avLst/>
          </a:prstGeom>
        </p:spPr>
        <p:txBody>
          <a:bodyPr/>
          <a:lstStyle/>
          <a:p>
            <a:endParaRPr/>
          </a:p>
        </p:txBody>
      </p:sp>
      <p:sp>
        <p:nvSpPr>
          <p:cNvPr id="221" name="Shape 221"/>
          <p:cNvSpPr>
            <a:spLocks noGrp="1"/>
          </p:cNvSpPr>
          <p:nvPr>
            <p:ph type="body" sz="quarter" idx="1"/>
          </p:nvPr>
        </p:nvSpPr>
        <p:spPr>
          <a:prstGeom prst="rect">
            <a:avLst/>
          </a:prstGeom>
        </p:spPr>
        <p:txBody>
          <a:bodyPr/>
          <a:lstStyle/>
          <a:p>
            <a:endParaRPr lang="en-US" altLang="ja-JP"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noRot="1" noChangeAspect="1"/>
          </p:cNvSpPr>
          <p:nvPr>
            <p:ph type="sldImg"/>
          </p:nvPr>
        </p:nvSpPr>
        <p:spPr>
          <a:xfrm>
            <a:off x="92075" y="746125"/>
            <a:ext cx="6623050" cy="3725863"/>
          </a:xfrm>
          <a:prstGeom prst="rect">
            <a:avLst/>
          </a:prstGeom>
        </p:spPr>
        <p:txBody>
          <a:bodyPr/>
          <a:lstStyle/>
          <a:p>
            <a:endParaRPr/>
          </a:p>
        </p:txBody>
      </p:sp>
      <p:sp>
        <p:nvSpPr>
          <p:cNvPr id="221" name="Shape 22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3654129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Shape 427"/>
          <p:cNvSpPr>
            <a:spLocks noGrp="1" noRot="1" noChangeAspect="1"/>
          </p:cNvSpPr>
          <p:nvPr>
            <p:ph type="sldImg"/>
          </p:nvPr>
        </p:nvSpPr>
        <p:spPr>
          <a:xfrm>
            <a:off x="381000" y="685800"/>
            <a:ext cx="6096000" cy="3429000"/>
          </a:xfrm>
          <a:prstGeom prst="rect">
            <a:avLst/>
          </a:prstGeom>
        </p:spPr>
        <p:txBody>
          <a:bodyPr/>
          <a:lstStyle/>
          <a:p>
            <a:endParaRPr/>
          </a:p>
        </p:txBody>
      </p:sp>
      <p:sp>
        <p:nvSpPr>
          <p:cNvPr id="428" name="Shape 428"/>
          <p:cNvSpPr>
            <a:spLocks noGrp="1"/>
          </p:cNvSpPr>
          <p:nvPr>
            <p:ph type="body" sz="quarter" idx="1"/>
          </p:nvPr>
        </p:nvSpPr>
        <p:spPr>
          <a:prstGeom prst="rect">
            <a:avLst/>
          </a:prstGeom>
        </p:spPr>
        <p:txBody>
          <a:bodyPr/>
          <a:lstStyle/>
          <a:p>
            <a:pPr indent="139700" algn="just">
              <a:defRPr sz="1800">
                <a:latin typeface="BIZ UD明朝 Medium"/>
                <a:ea typeface="BIZ UD明朝 Medium"/>
                <a:cs typeface="BIZ UD明朝 Medium"/>
                <a:sym typeface="BIZ UD明朝 Medium"/>
              </a:defRPr>
            </a:pPr>
            <a:endParaRPr lang="en-US" altLang="ja-JP" dirty="0"/>
          </a:p>
        </p:txBody>
      </p:sp>
    </p:spTree>
    <p:extLst>
      <p:ext uri="{BB962C8B-B14F-4D97-AF65-F5344CB8AC3E}">
        <p14:creationId xmlns:p14="http://schemas.microsoft.com/office/powerpoint/2010/main" val="2141197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518395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6414492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06743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2</a:t>
            </a:fld>
            <a:endParaRPr kumimoji="1" lang="ja-JP" altLang="en-US"/>
          </a:p>
        </p:txBody>
      </p:sp>
    </p:spTree>
    <p:extLst>
      <p:ext uri="{BB962C8B-B14F-4D97-AF65-F5344CB8AC3E}">
        <p14:creationId xmlns:p14="http://schemas.microsoft.com/office/powerpoint/2010/main" val="23953721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445768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981211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97758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1229852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752252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9837360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457431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979445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lang="ja-JP" altLang="en-US" dirty="0"/>
          </a:p>
        </p:txBody>
      </p:sp>
    </p:spTree>
    <p:extLst>
      <p:ext uri="{BB962C8B-B14F-4D97-AF65-F5344CB8AC3E}">
        <p14:creationId xmlns:p14="http://schemas.microsoft.com/office/powerpoint/2010/main" val="1507393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078351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5</a:t>
            </a:fld>
            <a:endParaRPr kumimoji="1" lang="ja-JP" altLang="en-US"/>
          </a:p>
        </p:txBody>
      </p:sp>
    </p:spTree>
    <p:extLst>
      <p:ext uri="{BB962C8B-B14F-4D97-AF65-F5344CB8AC3E}">
        <p14:creationId xmlns:p14="http://schemas.microsoft.com/office/powerpoint/2010/main" val="2581061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6</a:t>
            </a:fld>
            <a:endParaRPr kumimoji="1" lang="ja-JP" altLang="en-US"/>
          </a:p>
        </p:txBody>
      </p:sp>
    </p:spTree>
    <p:extLst>
      <p:ext uri="{BB962C8B-B14F-4D97-AF65-F5344CB8AC3E}">
        <p14:creationId xmlns:p14="http://schemas.microsoft.com/office/powerpoint/2010/main" val="4142166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7</a:t>
            </a:fld>
            <a:endParaRPr kumimoji="1" lang="ja-JP" altLang="en-US"/>
          </a:p>
        </p:txBody>
      </p:sp>
    </p:spTree>
    <p:extLst>
      <p:ext uri="{BB962C8B-B14F-4D97-AF65-F5344CB8AC3E}">
        <p14:creationId xmlns:p14="http://schemas.microsoft.com/office/powerpoint/2010/main" val="451327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7728B6B-0F89-4593-8D27-42B944201D68}" type="slidenum">
              <a:rPr kumimoji="1" lang="ja-JP" altLang="en-US" smtClean="0"/>
              <a:t>8</a:t>
            </a:fld>
            <a:endParaRPr kumimoji="1" lang="ja-JP" altLang="en-US"/>
          </a:p>
        </p:txBody>
      </p:sp>
    </p:spTree>
    <p:extLst>
      <p:ext uri="{BB962C8B-B14F-4D97-AF65-F5344CB8AC3E}">
        <p14:creationId xmlns:p14="http://schemas.microsoft.com/office/powerpoint/2010/main" val="4056895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92ECFF-223E-81D5-EA76-48AC1F49C16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42596D0-5A52-F6C6-E71A-92D728ACA5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452FC35-A26D-0806-69DD-D12A00168C1A}"/>
              </a:ext>
            </a:extLst>
          </p:cNvPr>
          <p:cNvSpPr>
            <a:spLocks noGrp="1"/>
          </p:cNvSpPr>
          <p:nvPr>
            <p:ph type="dt" sz="half" idx="10"/>
          </p:nvPr>
        </p:nvSpPr>
        <p:spPr/>
        <p:txBody>
          <a:bodyPr/>
          <a:lstStyle/>
          <a:p>
            <a:fld id="{FE736300-3187-40ED-8F9A-72F3CF89720B}" type="datetime1">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4FD94CD6-D281-A1A1-C3AD-4D0C78596A3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84163C5-6778-E0F3-E978-B3EB9F38E384}"/>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205797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499CB8-B57E-207A-A837-BB6A721ABDB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59C7170-F769-3F13-5603-76DD14A1EF9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02E855A-2759-F421-77FC-008B94042E6E}"/>
              </a:ext>
            </a:extLst>
          </p:cNvPr>
          <p:cNvSpPr>
            <a:spLocks noGrp="1"/>
          </p:cNvSpPr>
          <p:nvPr>
            <p:ph type="dt" sz="half" idx="10"/>
          </p:nvPr>
        </p:nvSpPr>
        <p:spPr/>
        <p:txBody>
          <a:bodyPr/>
          <a:lstStyle/>
          <a:p>
            <a:fld id="{292C7CCD-818B-4135-969E-9737109BD67A}" type="datetime1">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45BB0689-95BC-79A7-5B5B-B5BD9488B62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57B54A-D644-010B-92BD-68CB915324B9}"/>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3763646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515303C-5D79-E935-D81B-DCEC0AFBADA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4F7E9DA-6F6A-5D8C-EEE1-A3C38EED899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A13CD26-6462-0550-C8CB-693C8ED10149}"/>
              </a:ext>
            </a:extLst>
          </p:cNvPr>
          <p:cNvSpPr>
            <a:spLocks noGrp="1"/>
          </p:cNvSpPr>
          <p:nvPr>
            <p:ph type="dt" sz="half" idx="10"/>
          </p:nvPr>
        </p:nvSpPr>
        <p:spPr/>
        <p:txBody>
          <a:bodyPr/>
          <a:lstStyle/>
          <a:p>
            <a:fld id="{CB0D1049-0E83-4AA5-B9ED-96FC0EB9C650}" type="datetime1">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577B21D0-3F23-864E-6547-F24D9FBF43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401E568-5007-4B42-C6E2-8DF8D033639F}"/>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2445996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79C75F-6626-A8DA-7FA0-DBDB7644ACE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529D5E4-9F35-4C4D-66FE-8A52DF60A45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70E645F-31CC-0E66-A582-7AAAC3F1EA1D}"/>
              </a:ext>
            </a:extLst>
          </p:cNvPr>
          <p:cNvSpPr>
            <a:spLocks noGrp="1"/>
          </p:cNvSpPr>
          <p:nvPr>
            <p:ph type="dt" sz="half" idx="10"/>
          </p:nvPr>
        </p:nvSpPr>
        <p:spPr/>
        <p:txBody>
          <a:bodyPr/>
          <a:lstStyle/>
          <a:p>
            <a:fld id="{0B61295F-B344-4053-958F-A2CCE20B7E34}" type="datetime1">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648880CB-59BA-17E4-6F67-7556ECB62A2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D1A6D4D-1CCE-A60F-3095-FE60DD9EB9AC}"/>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953604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33194A-F008-CD5B-9F80-6C1C47E0C27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BCA012D-4C3B-48DC-0D94-F106ECA2DC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F2E35E3-661A-3B5C-AF9B-ADB8C2CC4BCE}"/>
              </a:ext>
            </a:extLst>
          </p:cNvPr>
          <p:cNvSpPr>
            <a:spLocks noGrp="1"/>
          </p:cNvSpPr>
          <p:nvPr>
            <p:ph type="dt" sz="half" idx="10"/>
          </p:nvPr>
        </p:nvSpPr>
        <p:spPr/>
        <p:txBody>
          <a:bodyPr/>
          <a:lstStyle/>
          <a:p>
            <a:fld id="{9B0C9F44-4A25-4CEE-AA33-E24E14C03AF8}" type="datetime1">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FF8B17AD-BCC0-82B3-A7B8-8961BCA4BC7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71604E3-5146-80B7-D610-A10290DA3107}"/>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9207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345C42-5CD2-5DB9-B417-18C3B592E4B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1A1EDAB-F0BA-3416-43FB-E521057ABEC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B1B9B3A-4E9D-E35D-C8C7-E1DB282CBAF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C5C367F-436C-79B4-DB1A-B173C35A167D}"/>
              </a:ext>
            </a:extLst>
          </p:cNvPr>
          <p:cNvSpPr>
            <a:spLocks noGrp="1"/>
          </p:cNvSpPr>
          <p:nvPr>
            <p:ph type="dt" sz="half" idx="10"/>
          </p:nvPr>
        </p:nvSpPr>
        <p:spPr/>
        <p:txBody>
          <a:bodyPr/>
          <a:lstStyle/>
          <a:p>
            <a:fld id="{A23846B3-A6E4-4A8F-A919-1E9C5CD57FA6}" type="datetime1">
              <a:rPr kumimoji="1" lang="ja-JP" altLang="en-US" smtClean="0"/>
              <a:t>2026/7/14</a:t>
            </a:fld>
            <a:endParaRPr kumimoji="1" lang="ja-JP" altLang="en-US"/>
          </a:p>
        </p:txBody>
      </p:sp>
      <p:sp>
        <p:nvSpPr>
          <p:cNvPr id="6" name="フッター プレースホルダー 5">
            <a:extLst>
              <a:ext uri="{FF2B5EF4-FFF2-40B4-BE49-F238E27FC236}">
                <a16:creationId xmlns:a16="http://schemas.microsoft.com/office/drawing/2014/main" id="{DE130021-494D-85B9-8088-0E81ADA4931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C862899-0F25-DE8A-4248-5A498AB56E88}"/>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1258701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0906FF-E2DB-BE12-8D12-EDBA65E1434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F4EB858-B244-7515-979A-69D05C162B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1027D64-977C-B055-FF08-9D00BDBDC02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A59CBF2-B732-EB2A-0095-739B78A1A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AB9A3C3-D82F-7484-E002-E05B48CECB4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9AD92B0-7882-94F1-F5DE-76BB5C2321F9}"/>
              </a:ext>
            </a:extLst>
          </p:cNvPr>
          <p:cNvSpPr>
            <a:spLocks noGrp="1"/>
          </p:cNvSpPr>
          <p:nvPr>
            <p:ph type="dt" sz="half" idx="10"/>
          </p:nvPr>
        </p:nvSpPr>
        <p:spPr/>
        <p:txBody>
          <a:bodyPr/>
          <a:lstStyle/>
          <a:p>
            <a:fld id="{C2A8FCFA-3BEF-4824-9012-F9622FC16910}" type="datetime1">
              <a:rPr kumimoji="1" lang="ja-JP" altLang="en-US" smtClean="0"/>
              <a:t>2026/7/14</a:t>
            </a:fld>
            <a:endParaRPr kumimoji="1" lang="ja-JP" altLang="en-US"/>
          </a:p>
        </p:txBody>
      </p:sp>
      <p:sp>
        <p:nvSpPr>
          <p:cNvPr id="8" name="フッター プレースホルダー 7">
            <a:extLst>
              <a:ext uri="{FF2B5EF4-FFF2-40B4-BE49-F238E27FC236}">
                <a16:creationId xmlns:a16="http://schemas.microsoft.com/office/drawing/2014/main" id="{C62E3E3D-9286-44A0-68FC-EDCC4B54973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569407D-97C4-A15C-F74A-8B3FABECA92F}"/>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111555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AE83C1-81BD-3509-9939-42749874D1D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6D29BEE-8D07-8D24-0611-3898C4C045DC}"/>
              </a:ext>
            </a:extLst>
          </p:cNvPr>
          <p:cNvSpPr>
            <a:spLocks noGrp="1"/>
          </p:cNvSpPr>
          <p:nvPr>
            <p:ph type="dt" sz="half" idx="10"/>
          </p:nvPr>
        </p:nvSpPr>
        <p:spPr/>
        <p:txBody>
          <a:bodyPr/>
          <a:lstStyle/>
          <a:p>
            <a:fld id="{7EC2748C-E298-4950-8336-96A30F37A547}" type="datetime1">
              <a:rPr kumimoji="1" lang="ja-JP" altLang="en-US" smtClean="0"/>
              <a:t>2026/7/14</a:t>
            </a:fld>
            <a:endParaRPr kumimoji="1" lang="ja-JP" altLang="en-US"/>
          </a:p>
        </p:txBody>
      </p:sp>
      <p:sp>
        <p:nvSpPr>
          <p:cNvPr id="4" name="フッター プレースホルダー 3">
            <a:extLst>
              <a:ext uri="{FF2B5EF4-FFF2-40B4-BE49-F238E27FC236}">
                <a16:creationId xmlns:a16="http://schemas.microsoft.com/office/drawing/2014/main" id="{BD05D451-1D7F-6247-35D5-E0C29A21A92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2533126-4D34-9073-8D57-7A6EE90FC929}"/>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1366588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F4C9335-C4CC-7380-A908-1A1B11C6EB8D}"/>
              </a:ext>
            </a:extLst>
          </p:cNvPr>
          <p:cNvSpPr>
            <a:spLocks noGrp="1"/>
          </p:cNvSpPr>
          <p:nvPr>
            <p:ph type="dt" sz="half" idx="10"/>
          </p:nvPr>
        </p:nvSpPr>
        <p:spPr/>
        <p:txBody>
          <a:bodyPr/>
          <a:lstStyle/>
          <a:p>
            <a:fld id="{E84159C8-8D76-47AA-8A3A-24880FC4E3CE}" type="datetime1">
              <a:rPr kumimoji="1" lang="ja-JP" altLang="en-US" smtClean="0"/>
              <a:t>2026/7/14</a:t>
            </a:fld>
            <a:endParaRPr kumimoji="1" lang="ja-JP" altLang="en-US"/>
          </a:p>
        </p:txBody>
      </p:sp>
      <p:sp>
        <p:nvSpPr>
          <p:cNvPr id="3" name="フッター プレースホルダー 2">
            <a:extLst>
              <a:ext uri="{FF2B5EF4-FFF2-40B4-BE49-F238E27FC236}">
                <a16:creationId xmlns:a16="http://schemas.microsoft.com/office/drawing/2014/main" id="{87E2E286-8538-557A-A9E8-8960AD291C4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BE4AEEF-1431-B53D-8B41-803F780ECAE7}"/>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1542817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D5E5AD-BE64-2934-011F-5896A80EB27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E63804B-66AE-6BB5-58F6-CD3CAAD705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D3C1E3C-9572-F387-97A4-14B5FC4AD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FC7A8BC-E700-3AC5-D910-6D61CB0A98A6}"/>
              </a:ext>
            </a:extLst>
          </p:cNvPr>
          <p:cNvSpPr>
            <a:spLocks noGrp="1"/>
          </p:cNvSpPr>
          <p:nvPr>
            <p:ph type="dt" sz="half" idx="10"/>
          </p:nvPr>
        </p:nvSpPr>
        <p:spPr/>
        <p:txBody>
          <a:bodyPr/>
          <a:lstStyle/>
          <a:p>
            <a:fld id="{16E4CC4F-6A33-4675-8A88-321FC8B8B15D}" type="datetime1">
              <a:rPr kumimoji="1" lang="ja-JP" altLang="en-US" smtClean="0"/>
              <a:t>2026/7/14</a:t>
            </a:fld>
            <a:endParaRPr kumimoji="1" lang="ja-JP" altLang="en-US"/>
          </a:p>
        </p:txBody>
      </p:sp>
      <p:sp>
        <p:nvSpPr>
          <p:cNvPr id="6" name="フッター プレースホルダー 5">
            <a:extLst>
              <a:ext uri="{FF2B5EF4-FFF2-40B4-BE49-F238E27FC236}">
                <a16:creationId xmlns:a16="http://schemas.microsoft.com/office/drawing/2014/main" id="{1FF4CD27-5FB4-D481-D1F4-7B683504932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C08DE79-0F66-D795-5C4B-8BFBE3574010}"/>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508700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2CDC5A-D7FF-226D-0EA9-07FFD139983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AEED60F-8503-3CF0-49C7-E696C3E6B3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9271D1D8-6C7C-AA17-1494-D911F57C40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9D1B575-BFFC-644E-B3A1-35B14144FC7A}"/>
              </a:ext>
            </a:extLst>
          </p:cNvPr>
          <p:cNvSpPr>
            <a:spLocks noGrp="1"/>
          </p:cNvSpPr>
          <p:nvPr>
            <p:ph type="dt" sz="half" idx="10"/>
          </p:nvPr>
        </p:nvSpPr>
        <p:spPr/>
        <p:txBody>
          <a:bodyPr/>
          <a:lstStyle/>
          <a:p>
            <a:fld id="{393FA174-F22D-454B-9095-0D9895BB4FD9}" type="datetime1">
              <a:rPr kumimoji="1" lang="ja-JP" altLang="en-US" smtClean="0"/>
              <a:t>2026/7/14</a:t>
            </a:fld>
            <a:endParaRPr kumimoji="1" lang="ja-JP" altLang="en-US"/>
          </a:p>
        </p:txBody>
      </p:sp>
      <p:sp>
        <p:nvSpPr>
          <p:cNvPr id="6" name="フッター プレースホルダー 5">
            <a:extLst>
              <a:ext uri="{FF2B5EF4-FFF2-40B4-BE49-F238E27FC236}">
                <a16:creationId xmlns:a16="http://schemas.microsoft.com/office/drawing/2014/main" id="{F504FC7F-8589-6A8A-7018-38FF84B7103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D293EDD-F4D7-2358-D133-6BBF853A8032}"/>
              </a:ext>
            </a:extLst>
          </p:cNvPr>
          <p:cNvSpPr>
            <a:spLocks noGrp="1"/>
          </p:cNvSpPr>
          <p:nvPr>
            <p:ph type="sldNum" sz="quarter" idx="12"/>
          </p:nvPr>
        </p:nvSpPr>
        <p:spPr/>
        <p:txBody>
          <a:body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2089367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D8ED5D3-CA77-A041-F3F5-D4C743A246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60A4B69-3C85-880F-77C5-DF65699D0D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124B1D-13E0-DA05-D6E9-0AA3BFA992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CC48DA-6735-4091-89F6-A9F61E5DEE94}" type="datetime1">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6F45EEB6-7DB8-90BD-CAEE-3264054364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0C85E31-0837-7F56-B799-17FD7D3FB5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308F3F-0943-4467-A5F6-001A3ABBC277}" type="slidenum">
              <a:rPr kumimoji="1" lang="ja-JP" altLang="en-US" smtClean="0"/>
              <a:t>‹#›</a:t>
            </a:fld>
            <a:endParaRPr kumimoji="1" lang="ja-JP" altLang="en-US"/>
          </a:p>
        </p:txBody>
      </p:sp>
    </p:spTree>
    <p:extLst>
      <p:ext uri="{BB962C8B-B14F-4D97-AF65-F5344CB8AC3E}">
        <p14:creationId xmlns:p14="http://schemas.microsoft.com/office/powerpoint/2010/main" val="328012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2D2185-8158-7F09-7795-42A0C32D4F9D}"/>
              </a:ext>
            </a:extLst>
          </p:cNvPr>
          <p:cNvSpPr>
            <a:spLocks noGrp="1"/>
          </p:cNvSpPr>
          <p:nvPr>
            <p:ph type="ctrTitle"/>
          </p:nvPr>
        </p:nvSpPr>
        <p:spPr>
          <a:xfrm>
            <a:off x="-396345" y="289120"/>
            <a:ext cx="11061291" cy="1317686"/>
          </a:xfrm>
        </p:spPr>
        <p:txBody>
          <a:bodyPr>
            <a:normAutofit/>
          </a:bodyPr>
          <a:lstStyle/>
          <a:p>
            <a:r>
              <a:rPr kumimoji="1" lang="ja-JP" altLang="en-US" sz="3800" b="1" dirty="0">
                <a:latin typeface="BIZ UDPゴシック" panose="020B0400000000000000" pitchFamily="50" charset="-128"/>
                <a:ea typeface="BIZ UDPゴシック" panose="020B0400000000000000" pitchFamily="50" charset="-128"/>
              </a:rPr>
              <a:t>（仮称）障がい福祉推進計画 </a:t>
            </a:r>
            <a:r>
              <a:rPr kumimoji="1" lang="en-US" altLang="ja-JP" sz="3800" b="1" dirty="0">
                <a:latin typeface="BIZ UDPゴシック" panose="020B0400000000000000" pitchFamily="50" charset="-128"/>
                <a:ea typeface="BIZ UDPゴシック" panose="020B0400000000000000" pitchFamily="50" charset="-128"/>
              </a:rPr>
              <a:t>2027-2032</a:t>
            </a:r>
            <a:br>
              <a:rPr kumimoji="1" lang="en-US" altLang="ja-JP" sz="3800" b="1" dirty="0">
                <a:latin typeface="BIZ UDPゴシック" panose="020B0400000000000000" pitchFamily="50" charset="-128"/>
                <a:ea typeface="BIZ UDPゴシック" panose="020B0400000000000000" pitchFamily="50" charset="-128"/>
              </a:rPr>
            </a:br>
            <a:r>
              <a:rPr kumimoji="1" lang="ja-JP" altLang="en-US" sz="3800" b="1" dirty="0">
                <a:latin typeface="BIZ UDPゴシック" panose="020B0400000000000000" pitchFamily="50" charset="-128"/>
                <a:ea typeface="BIZ UDPゴシック" panose="020B0400000000000000" pitchFamily="50" charset="-128"/>
              </a:rPr>
              <a:t>骨子案</a:t>
            </a:r>
          </a:p>
        </p:txBody>
      </p:sp>
      <p:sp>
        <p:nvSpPr>
          <p:cNvPr id="4" name="フレーム 3">
            <a:extLst>
              <a:ext uri="{FF2B5EF4-FFF2-40B4-BE49-F238E27FC236}">
                <a16:creationId xmlns:a16="http://schemas.microsoft.com/office/drawing/2014/main" id="{74A3E901-506A-9C61-8636-092E6CDF3A09}"/>
              </a:ext>
              <a:ext uri="{C183D7F6-B498-43B3-948B-1728B52AA6E4}">
                <adec:decorative xmlns:adec="http://schemas.microsoft.com/office/drawing/2017/decorative" val="1"/>
              </a:ext>
            </a:extLst>
          </p:cNvPr>
          <p:cNvSpPr/>
          <p:nvPr/>
        </p:nvSpPr>
        <p:spPr>
          <a:xfrm>
            <a:off x="0" y="0"/>
            <a:ext cx="12192000" cy="6858000"/>
          </a:xfrm>
          <a:prstGeom prst="frame">
            <a:avLst>
              <a:gd name="adj1" fmla="val 4615"/>
            </a:avLst>
          </a:prstGeom>
          <a:solidFill>
            <a:srgbClr val="FF99FF">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タイトル 1">
            <a:extLst>
              <a:ext uri="{FF2B5EF4-FFF2-40B4-BE49-F238E27FC236}">
                <a16:creationId xmlns:a16="http://schemas.microsoft.com/office/drawing/2014/main" id="{48E7EF6E-934B-76C5-F011-A9C34C71ABCC}"/>
              </a:ext>
            </a:extLst>
          </p:cNvPr>
          <p:cNvSpPr txBox="1">
            <a:spLocks/>
          </p:cNvSpPr>
          <p:nvPr/>
        </p:nvSpPr>
        <p:spPr>
          <a:xfrm>
            <a:off x="8773901" y="1694240"/>
            <a:ext cx="2939847" cy="4033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r"/>
            <a:r>
              <a:rPr lang="ja-JP" altLang="en-US" sz="2000" b="1" dirty="0">
                <a:latin typeface="BIZ UDPゴシック" panose="020B0400000000000000" pitchFamily="50" charset="-128"/>
                <a:ea typeface="BIZ UDPゴシック" panose="020B0400000000000000" pitchFamily="50" charset="-128"/>
              </a:rPr>
              <a:t>令和８年６月</a:t>
            </a:r>
            <a:r>
              <a:rPr lang="en-US" altLang="ja-JP" sz="2000" b="1" dirty="0">
                <a:latin typeface="BIZ UDPゴシック" panose="020B0400000000000000" pitchFamily="50" charset="-128"/>
                <a:ea typeface="BIZ UDPゴシック" panose="020B0400000000000000" pitchFamily="50" charset="-128"/>
              </a:rPr>
              <a:t>23</a:t>
            </a:r>
            <a:r>
              <a:rPr lang="ja-JP" altLang="en-US" sz="2000" b="1" dirty="0">
                <a:latin typeface="BIZ UDPゴシック" panose="020B0400000000000000" pitchFamily="50" charset="-128"/>
                <a:ea typeface="BIZ UDPゴシック" panose="020B0400000000000000" pitchFamily="50" charset="-128"/>
              </a:rPr>
              <a:t>日時点</a:t>
            </a:r>
          </a:p>
        </p:txBody>
      </p:sp>
      <p:sp>
        <p:nvSpPr>
          <p:cNvPr id="5" name="テキスト ボックス 4">
            <a:extLst>
              <a:ext uri="{FF2B5EF4-FFF2-40B4-BE49-F238E27FC236}">
                <a16:creationId xmlns:a16="http://schemas.microsoft.com/office/drawing/2014/main" id="{BE625B25-77C9-6E02-7EED-C924FB6059F4}"/>
              </a:ext>
            </a:extLst>
          </p:cNvPr>
          <p:cNvSpPr txBox="1"/>
          <p:nvPr/>
        </p:nvSpPr>
        <p:spPr>
          <a:xfrm>
            <a:off x="679377" y="1951885"/>
            <a:ext cx="10833243" cy="4114909"/>
          </a:xfrm>
          <a:prstGeom prst="rect">
            <a:avLst/>
          </a:prstGeom>
          <a:noFill/>
        </p:spPr>
        <p:txBody>
          <a:bodyPr wrap="square">
            <a:spAutoFit/>
          </a:bodyPr>
          <a:lstStyle/>
          <a:p>
            <a:pPr>
              <a:lnSpc>
                <a:spcPts val="4600"/>
              </a:lnSpc>
            </a:pPr>
            <a:r>
              <a:rPr lang="ja-JP" altLang="en-US" sz="2200" b="1" dirty="0">
                <a:latin typeface="BIZ UDPゴシック" panose="020B0400000000000000" pitchFamily="50" charset="-128"/>
                <a:ea typeface="BIZ UDPゴシック" panose="020B0400000000000000" pitchFamily="50" charset="-128"/>
              </a:rPr>
              <a:t>第１章　計画策定の趣旨・期間・策定体制など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p.1-2</a:t>
            </a:r>
            <a:r>
              <a:rPr lang="ja-JP" altLang="en-US" sz="2200" dirty="0">
                <a:latin typeface="BIZ UDPゴシック" panose="020B0400000000000000" pitchFamily="50" charset="-128"/>
                <a:ea typeface="BIZ UDPゴシック" panose="020B0400000000000000" pitchFamily="50" charset="-128"/>
              </a:rPr>
              <a:t>）</a:t>
            </a:r>
            <a:endParaRPr lang="ja-JP" altLang="en-US" sz="2000" dirty="0">
              <a:latin typeface="BIZ UDPゴシック" panose="020B0400000000000000" pitchFamily="50" charset="-128"/>
              <a:ea typeface="BIZ UDPゴシック" panose="020B0400000000000000" pitchFamily="50" charset="-128"/>
            </a:endParaRPr>
          </a:p>
          <a:p>
            <a:pPr>
              <a:lnSpc>
                <a:spcPts val="4600"/>
              </a:lnSpc>
            </a:pPr>
            <a:r>
              <a:rPr lang="ja-JP" altLang="en-US" sz="2200" b="1" dirty="0">
                <a:latin typeface="BIZ UDPゴシック" panose="020B0400000000000000" pitchFamily="50" charset="-128"/>
                <a:ea typeface="BIZ UDPゴシック" panose="020B0400000000000000" pitchFamily="50" charset="-128"/>
              </a:rPr>
              <a:t>第２章　吹田市の障がい福祉の課題整理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p.3-4</a:t>
            </a:r>
            <a:r>
              <a:rPr lang="ja-JP" altLang="en-US" sz="2200" dirty="0">
                <a:latin typeface="BIZ UDPゴシック" panose="020B0400000000000000" pitchFamily="50" charset="-128"/>
                <a:ea typeface="BIZ UDPゴシック" panose="020B0400000000000000" pitchFamily="50" charset="-128"/>
              </a:rPr>
              <a:t>）</a:t>
            </a:r>
            <a:endParaRPr lang="en-US" altLang="ja-JP" sz="2000" dirty="0">
              <a:latin typeface="BIZ UDPゴシック" panose="020B0400000000000000" pitchFamily="50" charset="-128"/>
              <a:ea typeface="BIZ UDPゴシック" panose="020B0400000000000000" pitchFamily="50" charset="-128"/>
            </a:endParaRPr>
          </a:p>
          <a:p>
            <a:pPr>
              <a:lnSpc>
                <a:spcPts val="4600"/>
              </a:lnSpc>
            </a:pPr>
            <a:r>
              <a:rPr lang="ja-JP" altLang="en-US" sz="2200" b="1" dirty="0">
                <a:latin typeface="BIZ UDPゴシック" panose="020B0400000000000000" pitchFamily="50" charset="-128"/>
                <a:ea typeface="BIZ UDPゴシック" panose="020B0400000000000000" pitchFamily="50" charset="-128"/>
              </a:rPr>
              <a:t>第３章　基本理念・基本目標・施策分野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p.5-6</a:t>
            </a:r>
            <a:r>
              <a:rPr lang="ja-JP" altLang="en-US" sz="2200" dirty="0">
                <a:latin typeface="BIZ UDPゴシック" panose="020B0400000000000000" pitchFamily="50" charset="-128"/>
                <a:ea typeface="BIZ UDPゴシック" panose="020B0400000000000000" pitchFamily="50" charset="-128"/>
              </a:rPr>
              <a:t>）</a:t>
            </a:r>
            <a:r>
              <a:rPr lang="ja-JP" altLang="en-US" sz="2000" dirty="0">
                <a:latin typeface="BIZ UDPゴシック" panose="020B0400000000000000" pitchFamily="50" charset="-128"/>
                <a:ea typeface="BIZ UDPゴシック" panose="020B0400000000000000" pitchFamily="50" charset="-128"/>
              </a:rPr>
              <a:t>　　　　　</a:t>
            </a:r>
            <a:endParaRPr lang="en-US" altLang="ja-JP" sz="2000" dirty="0">
              <a:latin typeface="BIZ UDPゴシック" panose="020B0400000000000000" pitchFamily="50" charset="-128"/>
              <a:ea typeface="BIZ UDPゴシック" panose="020B0400000000000000" pitchFamily="50" charset="-128"/>
            </a:endParaRPr>
          </a:p>
          <a:p>
            <a:pPr>
              <a:lnSpc>
                <a:spcPts val="4600"/>
              </a:lnSpc>
            </a:pPr>
            <a:r>
              <a:rPr lang="ja-JP" altLang="en-US" sz="2200" b="1" dirty="0">
                <a:latin typeface="BIZ UDPゴシック" panose="020B0400000000000000" pitchFamily="50" charset="-128"/>
                <a:ea typeface="BIZ UDPゴシック" panose="020B0400000000000000" pitchFamily="50" charset="-128"/>
              </a:rPr>
              <a:t>第４章　施策の展開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p.7-10</a:t>
            </a:r>
            <a:r>
              <a:rPr lang="ja-JP" altLang="en-US" sz="2200" dirty="0">
                <a:latin typeface="BIZ UDPゴシック" panose="020B0400000000000000" pitchFamily="50" charset="-128"/>
                <a:ea typeface="BIZ UDPゴシック" panose="020B0400000000000000" pitchFamily="50" charset="-128"/>
              </a:rPr>
              <a:t>）</a:t>
            </a:r>
            <a:endParaRPr lang="en-US" altLang="ja-JP" sz="2000" dirty="0">
              <a:latin typeface="BIZ UDPゴシック" panose="020B0400000000000000" pitchFamily="50" charset="-128"/>
              <a:ea typeface="BIZ UDPゴシック" panose="020B0400000000000000" pitchFamily="50" charset="-128"/>
            </a:endParaRPr>
          </a:p>
          <a:p>
            <a:pPr>
              <a:lnSpc>
                <a:spcPts val="4600"/>
              </a:lnSpc>
            </a:pPr>
            <a:r>
              <a:rPr lang="ja-JP" altLang="en-US" sz="2200" b="1" dirty="0">
                <a:latin typeface="BIZ UDPゴシック" panose="020B0400000000000000" pitchFamily="50" charset="-128"/>
                <a:ea typeface="BIZ UDPゴシック" panose="020B0400000000000000" pitchFamily="50" charset="-128"/>
              </a:rPr>
              <a:t>第５章　障害福祉サービス等の提供体制の整備</a:t>
            </a:r>
            <a:r>
              <a:rPr lang="ja-JP" altLang="en-US" dirty="0">
                <a:latin typeface="BIZ UDPゴシック" panose="020B0400000000000000" pitchFamily="50" charset="-128"/>
                <a:ea typeface="BIZ UDPゴシック" panose="020B0400000000000000" pitchFamily="50" charset="-128"/>
              </a:rPr>
              <a:t>（成果目標・活動指標）</a:t>
            </a:r>
            <a:r>
              <a:rPr lang="ja-JP" altLang="en-US" sz="2400" dirty="0">
                <a:latin typeface="BIZ UDPゴシック" panose="020B0400000000000000" pitchFamily="50" charset="-128"/>
                <a:ea typeface="BIZ UDPゴシック" panose="020B0400000000000000" pitchFamily="50" charset="-128"/>
              </a:rPr>
              <a:t> </a:t>
            </a:r>
            <a:r>
              <a:rPr lang="ja-JP" altLang="en-US" sz="2200" b="1" dirty="0">
                <a:latin typeface="BIZ UDPゴシック" panose="020B0400000000000000" pitchFamily="50" charset="-128"/>
                <a:ea typeface="BIZ UDPゴシック" panose="020B0400000000000000" pitchFamily="50" charset="-128"/>
              </a:rPr>
              <a:t>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p.11-16</a:t>
            </a:r>
            <a:r>
              <a:rPr lang="ja-JP" altLang="en-US" sz="2200" dirty="0">
                <a:latin typeface="BIZ UDPゴシック" panose="020B0400000000000000" pitchFamily="50" charset="-128"/>
                <a:ea typeface="BIZ UDPゴシック" panose="020B0400000000000000" pitchFamily="50" charset="-128"/>
              </a:rPr>
              <a:t>）</a:t>
            </a:r>
            <a:endParaRPr lang="en-US" altLang="ja-JP" sz="2000" dirty="0">
              <a:latin typeface="BIZ UDPゴシック" panose="020B0400000000000000" pitchFamily="50" charset="-128"/>
              <a:ea typeface="BIZ UDPゴシック" panose="020B0400000000000000" pitchFamily="50" charset="-128"/>
            </a:endParaRPr>
          </a:p>
          <a:p>
            <a:pPr>
              <a:lnSpc>
                <a:spcPts val="4600"/>
              </a:lnSpc>
            </a:pPr>
            <a:r>
              <a:rPr lang="ja-JP" altLang="en-US" sz="2200" b="1" dirty="0">
                <a:latin typeface="BIZ UDPゴシック" panose="020B0400000000000000" pitchFamily="50" charset="-128"/>
                <a:ea typeface="BIZ UDPゴシック" panose="020B0400000000000000" pitchFamily="50" charset="-128"/>
              </a:rPr>
              <a:t>第６章　計画の推進体制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p.17</a:t>
            </a:r>
            <a:r>
              <a:rPr lang="ja-JP" altLang="en-US" sz="2200" dirty="0">
                <a:latin typeface="BIZ UDPゴシック" panose="020B0400000000000000" pitchFamily="50" charset="-128"/>
                <a:ea typeface="BIZ UDPゴシック" panose="020B0400000000000000" pitchFamily="50" charset="-128"/>
              </a:rPr>
              <a:t>）</a:t>
            </a:r>
            <a:endParaRPr lang="en-US" altLang="ja-JP" sz="2000" dirty="0">
              <a:latin typeface="BIZ UDPゴシック" panose="020B0400000000000000" pitchFamily="50" charset="-128"/>
              <a:ea typeface="BIZ UDPゴシック" panose="020B0400000000000000" pitchFamily="50" charset="-128"/>
            </a:endParaRPr>
          </a:p>
          <a:p>
            <a:pPr>
              <a:lnSpc>
                <a:spcPts val="4600"/>
              </a:lnSpc>
            </a:pPr>
            <a:r>
              <a:rPr lang="ja-JP" altLang="en-US" sz="2200" b="1" dirty="0">
                <a:latin typeface="BIZ UDPゴシック" panose="020B0400000000000000" pitchFamily="50" charset="-128"/>
                <a:ea typeface="BIZ UDPゴシック" panose="020B0400000000000000" pitchFamily="50" charset="-128"/>
              </a:rPr>
              <a:t>参考資料　</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p.18-4</a:t>
            </a:r>
            <a:r>
              <a:rPr lang="ja-JP" altLang="en-US" sz="2200" dirty="0">
                <a:latin typeface="BIZ UDPゴシック" panose="020B0400000000000000" pitchFamily="50" charset="-128"/>
                <a:ea typeface="BIZ UDPゴシック" panose="020B0400000000000000" pitchFamily="50" charset="-128"/>
              </a:rPr>
              <a:t>５）</a:t>
            </a:r>
            <a:r>
              <a:rPr lang="ja-JP" altLang="en-US" sz="2200" b="1" dirty="0">
                <a:latin typeface="BIZ UDPゴシック" panose="020B0400000000000000" pitchFamily="50" charset="-128"/>
                <a:ea typeface="BIZ UDPゴシック" panose="020B0400000000000000" pitchFamily="50" charset="-128"/>
              </a:rPr>
              <a:t>　　</a:t>
            </a:r>
          </a:p>
        </p:txBody>
      </p:sp>
      <p:grpSp>
        <p:nvGrpSpPr>
          <p:cNvPr id="3" name="グループ化 2" descr="SDGsのターゲット&#10;１　貧困をなくそう&#10;３　すべての人に福祉と健康を&#10;４　質の高い教育をみんなに&#10;５　ジェンダー平等を実現しよう&#10;８　働きがいも経済成長も&#10;10　人や国の不平等をなくそう&#10;11　住み続けられるまちづくりを&#10;13　気候変動に具体的な対策を&#10;16　平和と公正をすべての人に&#10;17　パートナーシップで目標を達成しよう">
            <a:extLst>
              <a:ext uri="{FF2B5EF4-FFF2-40B4-BE49-F238E27FC236}">
                <a16:creationId xmlns:a16="http://schemas.microsoft.com/office/drawing/2014/main" id="{118E48F0-6127-8300-DD3D-A03ACB25A076}"/>
              </a:ext>
            </a:extLst>
          </p:cNvPr>
          <p:cNvGrpSpPr/>
          <p:nvPr/>
        </p:nvGrpSpPr>
        <p:grpSpPr>
          <a:xfrm>
            <a:off x="6889947" y="6025845"/>
            <a:ext cx="4878705" cy="446405"/>
            <a:chOff x="3667245" y="5728160"/>
            <a:chExt cx="4878705" cy="446405"/>
          </a:xfrm>
        </p:grpSpPr>
        <p:pic>
          <p:nvPicPr>
            <p:cNvPr id="7" name="図 6">
              <a:extLst>
                <a:ext uri="{FF2B5EF4-FFF2-40B4-BE49-F238E27FC236}">
                  <a16:creationId xmlns:a16="http://schemas.microsoft.com/office/drawing/2014/main" id="{259B79FB-A5D5-E0AB-87B0-E1AA0A81B1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67245" y="5747210"/>
              <a:ext cx="427355" cy="427355"/>
            </a:xfrm>
            <a:prstGeom prst="rect">
              <a:avLst/>
            </a:prstGeom>
            <a:noFill/>
            <a:ln>
              <a:noFill/>
            </a:ln>
          </p:spPr>
        </p:pic>
        <p:pic>
          <p:nvPicPr>
            <p:cNvPr id="8" name="図 7">
              <a:extLst>
                <a:ext uri="{FF2B5EF4-FFF2-40B4-BE49-F238E27FC236}">
                  <a16:creationId xmlns:a16="http://schemas.microsoft.com/office/drawing/2014/main" id="{9C847EDE-8CE8-C6F2-EFF6-F8D95944EE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64195" y="5740860"/>
              <a:ext cx="427355" cy="427355"/>
            </a:xfrm>
            <a:prstGeom prst="rect">
              <a:avLst/>
            </a:prstGeom>
            <a:noFill/>
            <a:ln>
              <a:noFill/>
            </a:ln>
          </p:spPr>
        </p:pic>
        <p:pic>
          <p:nvPicPr>
            <p:cNvPr id="9" name="図 8">
              <a:extLst>
                <a:ext uri="{FF2B5EF4-FFF2-40B4-BE49-F238E27FC236}">
                  <a16:creationId xmlns:a16="http://schemas.microsoft.com/office/drawing/2014/main" id="{21F7CEAA-0835-2A6A-D29E-0F61C119503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54795" y="5740860"/>
              <a:ext cx="427355" cy="427355"/>
            </a:xfrm>
            <a:prstGeom prst="rect">
              <a:avLst/>
            </a:prstGeom>
            <a:noFill/>
            <a:ln>
              <a:noFill/>
            </a:ln>
          </p:spPr>
        </p:pic>
        <p:pic>
          <p:nvPicPr>
            <p:cNvPr id="10" name="図 9">
              <a:extLst>
                <a:ext uri="{FF2B5EF4-FFF2-40B4-BE49-F238E27FC236}">
                  <a16:creationId xmlns:a16="http://schemas.microsoft.com/office/drawing/2014/main" id="{CC8D7C19-4D53-71BD-CF3B-A250EA047F8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62795" y="5728160"/>
              <a:ext cx="427355" cy="427355"/>
            </a:xfrm>
            <a:prstGeom prst="rect">
              <a:avLst/>
            </a:prstGeom>
            <a:noFill/>
            <a:ln>
              <a:noFill/>
            </a:ln>
          </p:spPr>
        </p:pic>
        <p:pic>
          <p:nvPicPr>
            <p:cNvPr id="11" name="図 10">
              <a:extLst>
                <a:ext uri="{FF2B5EF4-FFF2-40B4-BE49-F238E27FC236}">
                  <a16:creationId xmlns:a16="http://schemas.microsoft.com/office/drawing/2014/main" id="{49635B1D-999D-2976-E8AA-9E41948133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68895" y="5740860"/>
              <a:ext cx="427355" cy="427355"/>
            </a:xfrm>
            <a:prstGeom prst="rect">
              <a:avLst/>
            </a:prstGeom>
            <a:noFill/>
            <a:ln>
              <a:noFill/>
            </a:ln>
          </p:spPr>
        </p:pic>
        <p:pic>
          <p:nvPicPr>
            <p:cNvPr id="12" name="図 11">
              <a:extLst>
                <a:ext uri="{FF2B5EF4-FFF2-40B4-BE49-F238E27FC236}">
                  <a16:creationId xmlns:a16="http://schemas.microsoft.com/office/drawing/2014/main" id="{27ED035A-BB8E-70F0-905B-3B3E263D319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629645" y="5728160"/>
              <a:ext cx="427355" cy="427355"/>
            </a:xfrm>
            <a:prstGeom prst="rect">
              <a:avLst/>
            </a:prstGeom>
            <a:noFill/>
            <a:ln>
              <a:noFill/>
            </a:ln>
          </p:spPr>
        </p:pic>
        <p:pic>
          <p:nvPicPr>
            <p:cNvPr id="13" name="図 12">
              <a:extLst>
                <a:ext uri="{FF2B5EF4-FFF2-40B4-BE49-F238E27FC236}">
                  <a16:creationId xmlns:a16="http://schemas.microsoft.com/office/drawing/2014/main" id="{DB6EC30D-0BB8-6FD9-11CC-8BDB8011F0A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51745" y="5728160"/>
              <a:ext cx="427355" cy="427355"/>
            </a:xfrm>
            <a:prstGeom prst="rect">
              <a:avLst/>
            </a:prstGeom>
            <a:noFill/>
            <a:ln>
              <a:noFill/>
            </a:ln>
          </p:spPr>
        </p:pic>
        <p:pic>
          <p:nvPicPr>
            <p:cNvPr id="14" name="図 13">
              <a:extLst>
                <a:ext uri="{FF2B5EF4-FFF2-40B4-BE49-F238E27FC236}">
                  <a16:creationId xmlns:a16="http://schemas.microsoft.com/office/drawing/2014/main" id="{5ABD6EE4-A927-EB05-9593-092324620D7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153145" y="5740860"/>
              <a:ext cx="427355" cy="427355"/>
            </a:xfrm>
            <a:prstGeom prst="rect">
              <a:avLst/>
            </a:prstGeom>
            <a:noFill/>
            <a:ln>
              <a:noFill/>
            </a:ln>
          </p:spPr>
        </p:pic>
        <p:pic>
          <p:nvPicPr>
            <p:cNvPr id="15" name="図 14">
              <a:extLst>
                <a:ext uri="{FF2B5EF4-FFF2-40B4-BE49-F238E27FC236}">
                  <a16:creationId xmlns:a16="http://schemas.microsoft.com/office/drawing/2014/main" id="{DF874473-01DA-912C-80E7-ADBCC3113F8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134345" y="5728160"/>
              <a:ext cx="427355" cy="427355"/>
            </a:xfrm>
            <a:prstGeom prst="rect">
              <a:avLst/>
            </a:prstGeom>
            <a:noFill/>
            <a:ln>
              <a:noFill/>
            </a:ln>
          </p:spPr>
        </p:pic>
        <p:pic>
          <p:nvPicPr>
            <p:cNvPr id="16" name="図 15">
              <a:extLst>
                <a:ext uri="{FF2B5EF4-FFF2-40B4-BE49-F238E27FC236}">
                  <a16:creationId xmlns:a16="http://schemas.microsoft.com/office/drawing/2014/main" id="{D3A8DFE5-7167-26AA-C032-7CF437846DE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118595" y="5728160"/>
              <a:ext cx="427355" cy="427355"/>
            </a:xfrm>
            <a:prstGeom prst="rect">
              <a:avLst/>
            </a:prstGeom>
            <a:noFill/>
            <a:ln>
              <a:noFill/>
            </a:ln>
          </p:spPr>
        </p:pic>
      </p:grpSp>
      <p:sp>
        <p:nvSpPr>
          <p:cNvPr id="17" name="正方形/長方形 16">
            <a:extLst>
              <a:ext uri="{FF2B5EF4-FFF2-40B4-BE49-F238E27FC236}">
                <a16:creationId xmlns:a16="http://schemas.microsoft.com/office/drawing/2014/main" id="{68E38651-3569-684E-11FB-0E6FEDBF8AB8}"/>
              </a:ext>
            </a:extLst>
          </p:cNvPr>
          <p:cNvSpPr/>
          <p:nvPr/>
        </p:nvSpPr>
        <p:spPr>
          <a:xfrm>
            <a:off x="10054663" y="492013"/>
            <a:ext cx="1595368" cy="598386"/>
          </a:xfrm>
          <a:prstGeom prst="rect">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latin typeface="BIZ UDPゴシック" panose="020B0400000000000000" pitchFamily="50" charset="-128"/>
                <a:ea typeface="BIZ UDPゴシック" panose="020B0400000000000000" pitchFamily="50" charset="-128"/>
              </a:rPr>
              <a:t>資料</a:t>
            </a:r>
            <a:r>
              <a:rPr kumimoji="1" lang="en-US" altLang="ja-JP">
                <a:solidFill>
                  <a:schemeClr val="tx1"/>
                </a:solidFill>
                <a:latin typeface="BIZ UDPゴシック" panose="020B0400000000000000" pitchFamily="50" charset="-128"/>
                <a:ea typeface="BIZ UDPゴシック" panose="020B0400000000000000" pitchFamily="50" charset="-128"/>
              </a:rPr>
              <a:t>2</a:t>
            </a:r>
            <a:endParaRPr kumimoji="1" lang="ja-JP" altLang="en-US">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27083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9</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4D857039-1E12-0151-7F3F-9D99974F3C5E}"/>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第４章　施策の展開　</a:t>
            </a:r>
            <a:r>
              <a:rPr kumimoji="1" lang="en-US" altLang="ja-JP"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内は、第３章　施策分野における「主な施策・取組」</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265289" y="690545"/>
            <a:ext cx="11661421" cy="4662815"/>
          </a:xfrm>
          <a:prstGeom prst="rect">
            <a:avLst/>
          </a:prstGeom>
          <a:noFill/>
        </p:spPr>
        <p:txBody>
          <a:bodyPr wrap="square">
            <a:spAutoFit/>
          </a:bodyPr>
          <a:lstStyle/>
          <a:p>
            <a:pPr marL="0" algn="l" rtl="0" eaLnBrk="1" fontAlgn="ctr" latinLnBrk="0" hangingPunct="1">
              <a:lnSpc>
                <a:spcPct val="150000"/>
              </a:lnSpc>
              <a:spcBef>
                <a:spcPts val="0"/>
              </a:spcBef>
              <a:spcAft>
                <a:spcPts val="0"/>
              </a:spcAft>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施策分野７　</a:t>
            </a:r>
            <a:r>
              <a:rPr kumimoji="1" lang="ja-JP" altLang="ja-JP" sz="2000" b="1" i="0" u="none" strike="noStrike" kern="1200" dirty="0">
                <a:effectLst/>
                <a:latin typeface="BIZ UDPゴシック" panose="020B0400000000000000" pitchFamily="50" charset="-128"/>
                <a:ea typeface="BIZ UDPゴシック" panose="020B0400000000000000" pitchFamily="50" charset="-128"/>
              </a:rPr>
              <a:t>意思疎通支援</a:t>
            </a: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・権利擁護</a:t>
            </a:r>
            <a:endParaRPr lang="ja-JP" altLang="ja-JP" sz="2000" b="1" i="0" u="none" strike="noStrike" dirty="0">
              <a:effectLst/>
              <a:latin typeface="BIZ UDPゴシック" panose="020B0400000000000000" pitchFamily="50" charset="-128"/>
              <a:ea typeface="BIZ UDPゴシック" panose="020B0400000000000000" pitchFamily="50" charset="-128"/>
            </a:endParaRPr>
          </a:p>
          <a:p>
            <a:pPr fontAlgn="ctr">
              <a:lnSpc>
                <a:spcPct val="150000"/>
              </a:lnSpc>
            </a:pPr>
            <a:r>
              <a:rPr lang="ja-JP" altLang="en-US" sz="1800" dirty="0">
                <a:latin typeface="BIZ UDPゴシック" panose="020B0400000000000000" pitchFamily="50" charset="-128"/>
                <a:ea typeface="BIZ UDPゴシック" panose="020B0400000000000000" pitchFamily="50" charset="-128"/>
              </a:rPr>
              <a:t>（１）分かりやすく伝わりやすい情報提供の推進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情報提供の多様化、読書バリアフリー</a:t>
            </a:r>
            <a:r>
              <a:rPr lang="en-US" altLang="ja-JP" sz="1400" dirty="0">
                <a:latin typeface="BIZ UDPゴシック" panose="020B0400000000000000" pitchFamily="50" charset="-128"/>
                <a:ea typeface="BIZ UDPゴシック" panose="020B0400000000000000" pitchFamily="50" charset="-128"/>
              </a:rPr>
              <a:t>】</a:t>
            </a:r>
            <a:endParaRPr lang="en-US" altLang="ja-JP" sz="1800" dirty="0">
              <a:latin typeface="BIZ UDPゴシック" panose="020B0400000000000000" pitchFamily="50" charset="-128"/>
              <a:ea typeface="BIZ UDPゴシック" panose="020B0400000000000000" pitchFamily="50" charset="-128"/>
            </a:endParaRPr>
          </a:p>
          <a:p>
            <a:pPr fontAlgn="ctr">
              <a:lnSpc>
                <a:spcPct val="150000"/>
              </a:lnSpc>
            </a:pPr>
            <a:r>
              <a:rPr lang="ja-JP" altLang="en-US" sz="1800" dirty="0">
                <a:latin typeface="BIZ UDPゴシック" panose="020B0400000000000000" pitchFamily="50" charset="-128"/>
                <a:ea typeface="BIZ UDPゴシック" panose="020B0400000000000000" pitchFamily="50" charset="-128"/>
              </a:rPr>
              <a:t>（２）コミュニケーション手段の選択利用に向けた環境整備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手話言語等促進条例の推進、意思疎通支援者の派遣</a:t>
            </a:r>
            <a:r>
              <a:rPr lang="en-US" altLang="ja-JP" sz="1400" dirty="0">
                <a:latin typeface="BIZ UDPゴシック" panose="020B0400000000000000" pitchFamily="50" charset="-128"/>
                <a:ea typeface="BIZ UDPゴシック" panose="020B0400000000000000" pitchFamily="50" charset="-128"/>
              </a:rPr>
              <a:t>】</a:t>
            </a:r>
          </a:p>
          <a:p>
            <a:pPr fontAlgn="ctr">
              <a:lnSpc>
                <a:spcPct val="150000"/>
              </a:lnSpc>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（３）意思決定支援の理解促進と環境整備</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意思決定支援</a:t>
            </a:r>
            <a:r>
              <a:rPr lang="en-US" altLang="ja-JP" sz="1400" dirty="0">
                <a:latin typeface="BIZ UDPゴシック" panose="020B0400000000000000" pitchFamily="50" charset="-128"/>
                <a:ea typeface="BIZ UDPゴシック" panose="020B0400000000000000" pitchFamily="50" charset="-128"/>
              </a:rPr>
              <a:t>】</a:t>
            </a:r>
            <a:endParaRPr kumimoji="1" lang="en-US" altLang="ja-JP" sz="1800"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sz="1800" dirty="0">
                <a:latin typeface="BIZ UDPゴシック" panose="020B0400000000000000" pitchFamily="50" charset="-128"/>
                <a:ea typeface="BIZ UDPゴシック" panose="020B0400000000000000" pitchFamily="50" charset="-128"/>
              </a:rPr>
              <a:t>（４）成年後見制度の利用促進と体制強化</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成年後見</a:t>
            </a:r>
            <a:r>
              <a:rPr lang="en-US" altLang="ja-JP" sz="1400" dirty="0">
                <a:latin typeface="BIZ UDPゴシック" panose="020B0400000000000000" pitchFamily="50" charset="-128"/>
                <a:ea typeface="BIZ UDPゴシック" panose="020B0400000000000000" pitchFamily="50" charset="-128"/>
              </a:rPr>
              <a:t>】</a:t>
            </a:r>
            <a:endParaRPr lang="en-US" altLang="ja-JP" sz="18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（５）虐待の未然防止と早期発見に向けた取組の推進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虐待防止</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endParaRPr lang="en-US" altLang="ja-JP" sz="14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sz="2000" b="1" dirty="0">
                <a:latin typeface="BIZ UDPゴシック" panose="020B0400000000000000" pitchFamily="50" charset="-128"/>
                <a:ea typeface="BIZ UDPゴシック" panose="020B0400000000000000" pitchFamily="50" charset="-128"/>
              </a:rPr>
              <a:t>施策分野８　</a:t>
            </a:r>
            <a:r>
              <a:rPr lang="ja-JP" altLang="ja-JP" sz="2000" b="1" dirty="0">
                <a:latin typeface="BIZ UDPゴシック" panose="020B0400000000000000" pitchFamily="50" charset="-128"/>
                <a:ea typeface="BIZ UDPゴシック" panose="020B0400000000000000" pitchFamily="50" charset="-128"/>
              </a:rPr>
              <a:t>防災・防犯</a:t>
            </a:r>
          </a:p>
          <a:p>
            <a:pPr fontAlgn="ctr">
              <a:lnSpc>
                <a:spcPct val="150000"/>
              </a:lnSpc>
            </a:pPr>
            <a:r>
              <a:rPr lang="ja-JP" altLang="en-US" dirty="0">
                <a:latin typeface="BIZ UDPゴシック" panose="020B0400000000000000" pitchFamily="50" charset="-128"/>
                <a:ea typeface="BIZ UDPゴシック" panose="020B0400000000000000" pitchFamily="50" charset="-128"/>
              </a:rPr>
              <a:t>（１）障がい特性に応じた災害対策の推進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災害時要援護者支援、災害時の情報保障</a:t>
            </a:r>
            <a:r>
              <a:rPr lang="en-US" altLang="ja-JP" sz="1400" dirty="0">
                <a:latin typeface="BIZ UDPゴシック" panose="020B0400000000000000" pitchFamily="50" charset="-128"/>
                <a:ea typeface="BIZ UDPゴシック" panose="020B0400000000000000" pitchFamily="50" charset="-128"/>
              </a:rPr>
              <a:t>】</a:t>
            </a:r>
          </a:p>
          <a:p>
            <a:pPr fontAlgn="ctr">
              <a:lnSpc>
                <a:spcPct val="150000"/>
              </a:lnSpc>
            </a:pPr>
            <a:r>
              <a:rPr lang="ja-JP" altLang="en-US" dirty="0">
                <a:latin typeface="BIZ UDPゴシック" panose="020B0400000000000000" pitchFamily="50" charset="-128"/>
                <a:ea typeface="BIZ UDPゴシック" panose="020B0400000000000000" pitchFamily="50" charset="-128"/>
              </a:rPr>
              <a:t>（２）事業所における利用者の安全確保及び研修等の充実の促進</a:t>
            </a:r>
            <a:endParaRPr lang="en-US" altLang="ja-JP" dirty="0">
              <a:latin typeface="BIZ UDPゴシック" panose="020B0400000000000000" pitchFamily="50" charset="-128"/>
              <a:ea typeface="BIZ UDPゴシック" panose="020B0400000000000000" pitchFamily="50" charset="-128"/>
            </a:endParaRPr>
          </a:p>
          <a:p>
            <a:pPr fontAlgn="ctr">
              <a:lnSpc>
                <a:spcPct val="150000"/>
              </a:lnSpc>
            </a:pPr>
            <a:r>
              <a:rPr lang="ja-JP" altLang="en-US" dirty="0">
                <a:latin typeface="BIZ UDPゴシック" panose="020B0400000000000000" pitchFamily="50" charset="-128"/>
                <a:ea typeface="BIZ UDPゴシック" panose="020B0400000000000000" pitchFamily="50" charset="-128"/>
              </a:rPr>
              <a:t>（３）障がい特性に応じた防犯対策の普及啓発</a:t>
            </a:r>
            <a:endParaRPr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0272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10</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71FB474F-FDEB-B92F-DE93-2E4F169A6DE7}"/>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第４章　施策の展開　</a:t>
            </a:r>
            <a:r>
              <a:rPr kumimoji="1" lang="en-US" altLang="ja-JP"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内は、第３章　施策分野における「主な施策・取組」</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176889" y="715655"/>
            <a:ext cx="11838221" cy="3831818"/>
          </a:xfrm>
          <a:prstGeom prst="rect">
            <a:avLst/>
          </a:prstGeom>
          <a:noFill/>
        </p:spPr>
        <p:txBody>
          <a:bodyPr wrap="square">
            <a:spAutoFit/>
          </a:bodyPr>
          <a:lstStyle/>
          <a:p>
            <a:pPr marL="0" algn="l" rtl="0" eaLnBrk="1" fontAlgn="ctr" latinLnBrk="0" hangingPunct="1">
              <a:lnSpc>
                <a:spcPct val="150000"/>
              </a:lnSpc>
              <a:spcBef>
                <a:spcPts val="0"/>
              </a:spcBef>
              <a:spcAft>
                <a:spcPts val="0"/>
              </a:spcAft>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施策分野９　</a:t>
            </a:r>
            <a:r>
              <a:rPr kumimoji="1" lang="ja-JP" altLang="ja-JP" sz="2000" b="1" i="0" u="none" strike="noStrike" kern="1200" dirty="0">
                <a:effectLst/>
                <a:latin typeface="BIZ UDPゴシック" panose="020B0400000000000000" pitchFamily="50" charset="-128"/>
                <a:ea typeface="BIZ UDPゴシック" panose="020B0400000000000000" pitchFamily="50" charset="-128"/>
              </a:rPr>
              <a:t>人材確保・育成・サービス質向上</a:t>
            </a:r>
            <a:endParaRPr kumimoji="1" lang="en-US" altLang="ja-JP" sz="2000" b="1"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a:t>
            </a:r>
            <a:r>
              <a:rPr lang="en-US" altLang="ja-JP" dirty="0">
                <a:latin typeface="BIZ UDPゴシック" panose="020B0400000000000000" pitchFamily="50" charset="-128"/>
                <a:ea typeface="BIZ UDPゴシック" panose="020B0400000000000000" pitchFamily="50" charset="-128"/>
              </a:rPr>
              <a:t>1</a:t>
            </a:r>
            <a:r>
              <a:rPr lang="ja-JP" altLang="en-US" dirty="0">
                <a:latin typeface="BIZ UDPゴシック" panose="020B0400000000000000" pitchFamily="50" charset="-128"/>
                <a:ea typeface="BIZ UDPゴシック" panose="020B0400000000000000" pitchFamily="50" charset="-128"/>
              </a:rPr>
              <a:t>）</a:t>
            </a:r>
            <a:r>
              <a:rPr kumimoji="1" lang="ja-JP" altLang="en-US" i="0" u="none" kern="1200" dirty="0">
                <a:effectLst/>
                <a:latin typeface="BIZ UDPゴシック" panose="020B0400000000000000" pitchFamily="50" charset="-128"/>
                <a:ea typeface="BIZ UDPゴシック" panose="020B0400000000000000" pitchFamily="50" charset="-128"/>
              </a:rPr>
              <a:t>福祉の魅力発信と</a:t>
            </a:r>
            <a:r>
              <a:rPr kumimoji="1" lang="ja-JP" altLang="en-US" i="0" u="none" strike="noStrike" kern="1200" dirty="0">
                <a:effectLst/>
                <a:latin typeface="BIZ UDPゴシック" panose="020B0400000000000000" pitchFamily="50" charset="-128"/>
                <a:ea typeface="BIZ UDPゴシック" panose="020B0400000000000000" pitchFamily="50" charset="-128"/>
              </a:rPr>
              <a:t>人材育成の推進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魅力発信、大学などとの連携</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endParaRPr lang="en-US" altLang="ja-JP" sz="14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a:t>
            </a:r>
            <a:r>
              <a:rPr lang="en-US" altLang="ja-JP" dirty="0">
                <a:latin typeface="BIZ UDPゴシック" panose="020B0400000000000000" pitchFamily="50" charset="-128"/>
                <a:ea typeface="BIZ UDPゴシック" panose="020B0400000000000000" pitchFamily="50" charset="-128"/>
              </a:rPr>
              <a:t>2</a:t>
            </a:r>
            <a:r>
              <a:rPr lang="ja-JP" altLang="en-US" dirty="0">
                <a:latin typeface="BIZ UDPゴシック" panose="020B0400000000000000" pitchFamily="50" charset="-128"/>
                <a:ea typeface="BIZ UDPゴシック" panose="020B0400000000000000" pitchFamily="50" charset="-128"/>
              </a:rPr>
              <a:t>）</a:t>
            </a:r>
            <a:r>
              <a:rPr kumimoji="1" lang="ja-JP" altLang="en-US" i="0" u="none" strike="noStrike" kern="1200" dirty="0">
                <a:effectLst/>
                <a:latin typeface="BIZ UDPゴシック" panose="020B0400000000000000" pitchFamily="50" charset="-128"/>
                <a:ea typeface="BIZ UDPゴシック" panose="020B0400000000000000" pitchFamily="50" charset="-128"/>
              </a:rPr>
              <a:t>障がい福祉人材の確保と養成の推進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人材の確保・養成、スキルアップのための研修、資格取得支援</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endParaRPr kumimoji="1" lang="ja-JP" altLang="en-US" sz="1400" i="0" u="none" strike="noStrike" kern="1200" dirty="0">
              <a:effectLst/>
              <a:latin typeface="BIZ UDPゴシック" panose="020B0400000000000000" pitchFamily="50" charset="-128"/>
              <a:ea typeface="BIZ UDPゴシック" panose="020B0400000000000000" pitchFamily="50" charset="-128"/>
            </a:endParaRPr>
          </a:p>
          <a:p>
            <a:pPr fontAlgn="ctr">
              <a:lnSpc>
                <a:spcPct val="150000"/>
              </a:lnSpc>
            </a:pPr>
            <a:r>
              <a:rPr kumimoji="1" lang="ja-JP" altLang="en-US" i="0" u="none" strike="noStrike" kern="1200" dirty="0">
                <a:effectLst/>
                <a:latin typeface="BIZ UDPゴシック" panose="020B0400000000000000" pitchFamily="50" charset="-128"/>
                <a:ea typeface="BIZ UDPゴシック" panose="020B0400000000000000" pitchFamily="50" charset="-128"/>
              </a:rPr>
              <a:t>（</a:t>
            </a:r>
            <a:r>
              <a:rPr kumimoji="1" lang="en-US" altLang="ja-JP" i="0" u="none" strike="noStrike" kern="1200" dirty="0">
                <a:effectLst/>
                <a:latin typeface="BIZ UDPゴシック" panose="020B0400000000000000" pitchFamily="50" charset="-128"/>
                <a:ea typeface="BIZ UDPゴシック" panose="020B0400000000000000" pitchFamily="50" charset="-128"/>
              </a:rPr>
              <a:t>3</a:t>
            </a:r>
            <a:r>
              <a:rPr kumimoji="1" lang="ja-JP" altLang="en-US" i="0" u="none" strike="noStrike" kern="1200" dirty="0">
                <a:effectLst/>
                <a:latin typeface="BIZ UDPゴシック" panose="020B0400000000000000" pitchFamily="50" charset="-128"/>
                <a:ea typeface="BIZ UDPゴシック" panose="020B0400000000000000" pitchFamily="50" charset="-128"/>
              </a:rPr>
              <a:t>）障がい福祉人材の定着支援</a:t>
            </a:r>
            <a:r>
              <a:rPr kumimoji="1" lang="ja-JP" altLang="en-US" i="0" u="none" strike="noStrike" kern="1200">
                <a:effectLst/>
                <a:latin typeface="BIZ UDPゴシック" panose="020B0400000000000000" pitchFamily="50" charset="-128"/>
                <a:ea typeface="BIZ UDPゴシック" panose="020B0400000000000000" pitchFamily="50" charset="-128"/>
              </a:rPr>
              <a:t>の推進</a:t>
            </a:r>
            <a:r>
              <a:rPr kumimoji="1" lang="ja-JP" altLang="en-US" i="0" u="none" kern="1200">
                <a:effectLst/>
                <a:latin typeface="BIZ UDPゴシック" panose="020B0400000000000000" pitchFamily="50" charset="-128"/>
                <a:ea typeface="BIZ UDPゴシック" panose="020B0400000000000000" pitchFamily="50" charset="-128"/>
              </a:rPr>
              <a:t>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人材の</a:t>
            </a:r>
            <a:r>
              <a:rPr lang="ja-JP" altLang="en-US" sz="1400" dirty="0">
                <a:latin typeface="BIZ UDPゴシック" panose="020B0400000000000000" pitchFamily="50" charset="-128"/>
                <a:ea typeface="BIZ UDPゴシック" panose="020B0400000000000000" pitchFamily="50" charset="-128"/>
              </a:rPr>
              <a:t>定着</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fontAlgn="ctr">
              <a:lnSpc>
                <a:spcPct val="150000"/>
              </a:lnSpc>
            </a:pPr>
            <a:r>
              <a:rPr kumimoji="1" lang="ja-JP" altLang="en-US" i="0" u="none" strike="noStrike" kern="1200" dirty="0">
                <a:effectLst/>
                <a:latin typeface="BIZ UDPゴシック" panose="020B0400000000000000" pitchFamily="50" charset="-128"/>
                <a:ea typeface="BIZ UDPゴシック" panose="020B0400000000000000" pitchFamily="50" charset="-128"/>
              </a:rPr>
              <a:t>（４）サービスの質の向上</a:t>
            </a:r>
            <a:r>
              <a:rPr kumimoji="1" lang="ja-JP" altLang="en-US" i="0" u="none" kern="1200" dirty="0">
                <a:effectLst/>
                <a:latin typeface="BIZ UDPゴシック" panose="020B0400000000000000" pitchFamily="50" charset="-128"/>
                <a:ea typeface="BIZ UDPゴシック" panose="020B0400000000000000" pitchFamily="50" charset="-128"/>
              </a:rPr>
              <a:t>に向けた取組の充実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事業所のリスク管理支援、サービスの質の評価・向上</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fontAlgn="ctr">
              <a:lnSpc>
                <a:spcPct val="150000"/>
              </a:lnSpc>
            </a:pPr>
            <a:endParaRPr kumimoji="1" lang="en-US" altLang="ja-JP" sz="1400" i="0" u="none" strike="noStrike" kern="1200" dirty="0">
              <a:effectLst/>
              <a:latin typeface="BIZ UDPゴシック" panose="020B0400000000000000" pitchFamily="50" charset="-128"/>
              <a:ea typeface="BIZ UDPゴシック" panose="020B0400000000000000" pitchFamily="50" charset="-128"/>
            </a:endParaRPr>
          </a:p>
          <a:p>
            <a:pPr fontAlgn="ctr">
              <a:lnSpc>
                <a:spcPct val="150000"/>
              </a:lnSpc>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a:t>
            </a:r>
            <a:r>
              <a:rPr kumimoji="1" lang="en-US" altLang="ja-JP" sz="2000" b="1" i="0" u="none" strike="noStrike" kern="1200" dirty="0">
                <a:effectLst/>
                <a:latin typeface="BIZ UDPゴシック" panose="020B0400000000000000" pitchFamily="50" charset="-128"/>
                <a:ea typeface="BIZ UDPゴシック" panose="020B0400000000000000" pitchFamily="50" charset="-128"/>
              </a:rPr>
              <a:t>10</a:t>
            </a: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　障がい理解促進・差別解消</a:t>
            </a:r>
          </a:p>
          <a:p>
            <a:pPr fontAlgn="ctr">
              <a:lnSpc>
                <a:spcPct val="150000"/>
              </a:lnSpc>
            </a:pPr>
            <a:r>
              <a:rPr kumimoji="1" lang="ja-JP" altLang="en-US" i="0" u="none" strike="noStrike" kern="1200" dirty="0">
                <a:effectLst/>
                <a:latin typeface="BIZ UDPゴシック" panose="020B0400000000000000" pitchFamily="50" charset="-128"/>
                <a:ea typeface="BIZ UDPゴシック" panose="020B0400000000000000" pitchFamily="50" charset="-128"/>
              </a:rPr>
              <a:t>（１）こころのバリアフリーの推進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障がい理解の促進、こころのバリアフリー、交流機会の創出</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fontAlgn="ctr">
              <a:lnSpc>
                <a:spcPct val="150000"/>
              </a:lnSpc>
            </a:pPr>
            <a:r>
              <a:rPr kumimoji="1" lang="ja-JP" altLang="en-US" i="0" u="none" strike="noStrike" kern="1200" dirty="0">
                <a:effectLst/>
                <a:latin typeface="BIZ UDPゴシック" panose="020B0400000000000000" pitchFamily="50" charset="-128"/>
                <a:ea typeface="BIZ UDPゴシック" panose="020B0400000000000000" pitchFamily="50" charset="-128"/>
              </a:rPr>
              <a:t>（２）合理的配慮の提供の促進と差別解消の取組の推進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合理的配慮の周知・啓発、事業者への啓発</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i="0" u="none" strike="sngStrike" kern="1200" dirty="0">
                <a:effectLst/>
                <a:latin typeface="BIZ UDPゴシック" panose="020B0400000000000000" pitchFamily="50" charset="-128"/>
                <a:ea typeface="BIZ UDPゴシック" panose="020B0400000000000000" pitchFamily="50" charset="-128"/>
              </a:rPr>
              <a:t>　</a:t>
            </a:r>
            <a:r>
              <a:rPr kumimoji="1" lang="ja-JP" altLang="en-US" sz="1400" i="0" u="none" strike="sngStrike" kern="1200" dirty="0">
                <a:effectLst/>
                <a:latin typeface="BIZ UDPゴシック" panose="020B0400000000000000" pitchFamily="50" charset="-128"/>
                <a:ea typeface="BIZ UDPゴシック" panose="020B0400000000000000" pitchFamily="50" charset="-128"/>
              </a:rPr>
              <a:t>　</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　　　</a:t>
            </a:r>
          </a:p>
        </p:txBody>
      </p:sp>
      <p:sp>
        <p:nvSpPr>
          <p:cNvPr id="4" name="テキスト ボックス 3">
            <a:extLst>
              <a:ext uri="{FF2B5EF4-FFF2-40B4-BE49-F238E27FC236}">
                <a16:creationId xmlns:a16="http://schemas.microsoft.com/office/drawing/2014/main" id="{3592D10D-7968-091E-66A0-E561D500BD81}"/>
              </a:ext>
            </a:extLst>
          </p:cNvPr>
          <p:cNvSpPr txBox="1"/>
          <p:nvPr/>
        </p:nvSpPr>
        <p:spPr>
          <a:xfrm>
            <a:off x="176889" y="4800168"/>
            <a:ext cx="12015111" cy="923330"/>
          </a:xfrm>
          <a:prstGeom prst="rect">
            <a:avLst/>
          </a:prstGeom>
          <a:noFill/>
        </p:spPr>
        <p:txBody>
          <a:bodyPr wrap="square">
            <a:spAutoFit/>
          </a:bodyPr>
          <a:lstStyle/>
          <a:p>
            <a:pPr marL="0" algn="l" rtl="0" eaLnBrk="1" fontAlgn="ctr" latinLnBrk="0" hangingPunct="1">
              <a:lnSpc>
                <a:spcPct val="150000"/>
              </a:lnSpc>
              <a:spcBef>
                <a:spcPts val="0"/>
              </a:spcBef>
              <a:spcAft>
                <a:spcPts val="0"/>
              </a:spcAft>
            </a:pPr>
            <a:r>
              <a:rPr lang="ja-JP" altLang="en-US" sz="2000" b="1" dirty="0">
                <a:latin typeface="BIZ UDPゴシック" panose="020B0400000000000000" pitchFamily="50" charset="-128"/>
                <a:ea typeface="BIZ UDPゴシック" panose="020B0400000000000000" pitchFamily="50" charset="-128"/>
              </a:rPr>
              <a:t>障がい種別ごとに進めていくべき施策を分野横断的に再整理</a:t>
            </a:r>
            <a:endParaRPr lang="en-US" altLang="ja-JP" sz="2000" b="1"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sz="1600" i="0" u="none" strike="noStrike" kern="1200" dirty="0">
                <a:effectLst/>
                <a:latin typeface="BIZ UDPゴシック" panose="020B0400000000000000" pitchFamily="50" charset="-128"/>
                <a:ea typeface="BIZ UDPゴシック" panose="020B0400000000000000" pitchFamily="50" charset="-128"/>
              </a:rPr>
              <a:t>（身体障がい、知的障がい、精神障がい、難病、発達障がい、高次脳機能障がい、重症心身障がい　など）</a:t>
            </a:r>
          </a:p>
        </p:txBody>
      </p:sp>
    </p:spTree>
    <p:extLst>
      <p:ext uri="{BB962C8B-B14F-4D97-AF65-F5344CB8AC3E}">
        <p14:creationId xmlns:p14="http://schemas.microsoft.com/office/powerpoint/2010/main" val="3149508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第５章　障害福祉サービス等の提供体制の整備</a:t>
            </a:r>
            <a:r>
              <a:rPr kumimoji="1" lang="ja-JP" altLang="en-US" sz="2600" dirty="0">
                <a:latin typeface="BIZ UDPゴシック" panose="020B0400000000000000" pitchFamily="50" charset="-128"/>
                <a:ea typeface="BIZ UDPゴシック" panose="020B0400000000000000" pitchFamily="50" charset="-128"/>
              </a:rPr>
              <a:t>（成果指標・活動指標）</a:t>
            </a: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265289" y="638629"/>
            <a:ext cx="116614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１　福祉施設の入所者の地域生活への移行　（関連する施策分野　４　地域生活）</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5" name="表 4">
            <a:extLst>
              <a:ext uri="{FF2B5EF4-FFF2-40B4-BE49-F238E27FC236}">
                <a16:creationId xmlns:a16="http://schemas.microsoft.com/office/drawing/2014/main" id="{9F4BB2D1-8D13-0269-9241-D9257F19128A}"/>
              </a:ext>
            </a:extLst>
          </p:cNvPr>
          <p:cNvGraphicFramePr>
            <a:graphicFrameLocks noGrp="1"/>
          </p:cNvGraphicFramePr>
          <p:nvPr>
            <p:extLst>
              <p:ext uri="{D42A27DB-BD31-4B8C-83A1-F6EECF244321}">
                <p14:modId xmlns:p14="http://schemas.microsoft.com/office/powerpoint/2010/main" val="1759374170"/>
              </p:ext>
            </p:extLst>
          </p:nvPr>
        </p:nvGraphicFramePr>
        <p:xfrm>
          <a:off x="265289" y="976287"/>
          <a:ext cx="11661421" cy="862809"/>
        </p:xfrm>
        <a:graphic>
          <a:graphicData uri="http://schemas.openxmlformats.org/drawingml/2006/table">
            <a:tbl>
              <a:tblPr firstRow="1" bandRow="1">
                <a:tableStyleId>{7DF18680-E054-41AD-8BC1-D1AEF772440D}</a:tableStyleId>
              </a:tblPr>
              <a:tblGrid>
                <a:gridCol w="5114785">
                  <a:extLst>
                    <a:ext uri="{9D8B030D-6E8A-4147-A177-3AD203B41FA5}">
                      <a16:colId xmlns:a16="http://schemas.microsoft.com/office/drawing/2014/main" val="3005394488"/>
                    </a:ext>
                  </a:extLst>
                </a:gridCol>
                <a:gridCol w="1541721">
                  <a:extLst>
                    <a:ext uri="{9D8B030D-6E8A-4147-A177-3AD203B41FA5}">
                      <a16:colId xmlns:a16="http://schemas.microsoft.com/office/drawing/2014/main" val="2979397128"/>
                    </a:ext>
                  </a:extLst>
                </a:gridCol>
                <a:gridCol w="1435396">
                  <a:extLst>
                    <a:ext uri="{9D8B030D-6E8A-4147-A177-3AD203B41FA5}">
                      <a16:colId xmlns:a16="http://schemas.microsoft.com/office/drawing/2014/main" val="3719369211"/>
                    </a:ext>
                  </a:extLst>
                </a:gridCol>
                <a:gridCol w="3569519">
                  <a:extLst>
                    <a:ext uri="{9D8B030D-6E8A-4147-A177-3AD203B41FA5}">
                      <a16:colId xmlns:a16="http://schemas.microsoft.com/office/drawing/2014/main" val="3774010741"/>
                    </a:ext>
                  </a:extLst>
                </a:gridCol>
              </a:tblGrid>
              <a:tr h="287603">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287603">
                <a:tc>
                  <a:txBody>
                    <a:bodyPr/>
                    <a:lstStyle/>
                    <a:p>
                      <a:r>
                        <a:rPr kumimoji="1" lang="ja-JP" altLang="en-US" sz="1200" dirty="0">
                          <a:latin typeface="BIZ UDPゴシック" panose="020B0400000000000000" pitchFamily="50" charset="-128"/>
                          <a:ea typeface="BIZ UDPゴシック" panose="020B0400000000000000" pitchFamily="50" charset="-128"/>
                        </a:rPr>
                        <a:t>（１）地域移行者数</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３人</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令和７年度末の施設入所者の６％以上</a:t>
                      </a:r>
                    </a:p>
                  </a:txBody>
                  <a:tcPr anchor="ctr"/>
                </a:tc>
                <a:extLst>
                  <a:ext uri="{0D108BD9-81ED-4DB2-BD59-A6C34878D82A}">
                    <a16:rowId xmlns:a16="http://schemas.microsoft.com/office/drawing/2014/main" val="2336130712"/>
                  </a:ext>
                </a:extLst>
              </a:tr>
              <a:tr h="287603">
                <a:tc>
                  <a:txBody>
                    <a:bodyPr/>
                    <a:lstStyle/>
                    <a:p>
                      <a:r>
                        <a:rPr kumimoji="1" lang="ja-JP" altLang="en-US" sz="1200" dirty="0">
                          <a:latin typeface="BIZ UDPゴシック" panose="020B0400000000000000" pitchFamily="50" charset="-128"/>
                          <a:ea typeface="BIZ UDPゴシック" panose="020B0400000000000000" pitchFamily="50" charset="-128"/>
                        </a:rPr>
                        <a:t>（２）施設入所者減少数</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７人</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l"/>
                      <a:r>
                        <a:rPr kumimoji="1" lang="ja-JP" altLang="en-US" sz="1200" spc="-150" dirty="0">
                          <a:latin typeface="BIZ UDPゴシック" panose="020B0400000000000000" pitchFamily="50" charset="-128"/>
                          <a:ea typeface="BIZ UDPゴシック" panose="020B0400000000000000" pitchFamily="50" charset="-128"/>
                        </a:rPr>
                        <a:t>令和７年度末の施設入所者数の</a:t>
                      </a:r>
                      <a:r>
                        <a:rPr kumimoji="1" lang="en-US" altLang="ja-JP" sz="1200" spc="-150" dirty="0">
                          <a:latin typeface="BIZ UDPゴシック" panose="020B0400000000000000" pitchFamily="50" charset="-128"/>
                          <a:ea typeface="BIZ UDPゴシック" panose="020B0400000000000000" pitchFamily="50" charset="-128"/>
                        </a:rPr>
                        <a:t>3.1</a:t>
                      </a:r>
                      <a:r>
                        <a:rPr kumimoji="1" lang="ja-JP" altLang="en-US" sz="1200" spc="-150" dirty="0">
                          <a:latin typeface="BIZ UDPゴシック" panose="020B0400000000000000" pitchFamily="50" charset="-128"/>
                          <a:ea typeface="BIZ UDPゴシック" panose="020B0400000000000000" pitchFamily="50" charset="-128"/>
                        </a:rPr>
                        <a:t>％以上削減</a:t>
                      </a:r>
                    </a:p>
                  </a:txBody>
                  <a:tcPr anchor="ctr"/>
                </a:tc>
                <a:extLst>
                  <a:ext uri="{0D108BD9-81ED-4DB2-BD59-A6C34878D82A}">
                    <a16:rowId xmlns:a16="http://schemas.microsoft.com/office/drawing/2014/main" val="2721541160"/>
                  </a:ext>
                </a:extLst>
              </a:tr>
            </a:tbl>
          </a:graphicData>
        </a:graphic>
      </p:graphicFrame>
      <p:sp>
        <p:nvSpPr>
          <p:cNvPr id="16" name="テキスト ボックス 15">
            <a:extLst>
              <a:ext uri="{FF2B5EF4-FFF2-40B4-BE49-F238E27FC236}">
                <a16:creationId xmlns:a16="http://schemas.microsoft.com/office/drawing/2014/main" id="{0B46517D-0FF6-3B18-B098-F102D38F3827}"/>
              </a:ext>
            </a:extLst>
          </p:cNvPr>
          <p:cNvSpPr txBox="1"/>
          <p:nvPr/>
        </p:nvSpPr>
        <p:spPr>
          <a:xfrm>
            <a:off x="265284" y="1866713"/>
            <a:ext cx="11661421" cy="938719"/>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利用者数・利用時間・日数（居宅介護・重度訪問介護・同行援護・行動援護・重度障害者等包括支援・生活介護・自立訓練（機能訓練・生活訓練）・就労選択支援・就労移行支援・就労継続支援</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（Ａ型・Ｂ型）・就労定着支援・療養介護・短期入所（福祉型、医療型）・自立生活援助・共同生活援助・施設入所支援・計画相談支援・地域移行支援・地域定着支援</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施設における居室の個室化等の取組状況</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新規</a:t>
            </a:r>
            <a:r>
              <a:rPr lang="en-US" altLang="ja-JP" sz="1100" dirty="0">
                <a:latin typeface="BIZ UDPゴシック" panose="020B0400000000000000" pitchFamily="50" charset="-128"/>
                <a:ea typeface="BIZ UDPゴシック" panose="020B0400000000000000" pitchFamily="50" charset="-128"/>
              </a:rPr>
              <a:t>】</a:t>
            </a:r>
          </a:p>
          <a:p>
            <a:r>
              <a:rPr lang="ja-JP" altLang="en-US" sz="1100" dirty="0">
                <a:latin typeface="BIZ UDPゴシック" panose="020B0400000000000000" pitchFamily="50" charset="-128"/>
                <a:ea typeface="BIZ UDPゴシック" panose="020B0400000000000000" pitchFamily="50" charset="-128"/>
              </a:rPr>
              <a:t>○ 意向確認担当者の地域生活への移行に向けた支援回数</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新規</a:t>
            </a:r>
            <a:r>
              <a:rPr lang="en-US" altLang="ja-JP" sz="1100" dirty="0">
                <a:latin typeface="BIZ UDPゴシック" panose="020B0400000000000000" pitchFamily="50" charset="-128"/>
                <a:ea typeface="BIZ UDPゴシック" panose="020B0400000000000000" pitchFamily="50" charset="-128"/>
              </a:rPr>
              <a:t>】</a:t>
            </a:r>
          </a:p>
        </p:txBody>
      </p:sp>
      <p:sp>
        <p:nvSpPr>
          <p:cNvPr id="6" name="テキスト ボックス 5">
            <a:extLst>
              <a:ext uri="{FF2B5EF4-FFF2-40B4-BE49-F238E27FC236}">
                <a16:creationId xmlns:a16="http://schemas.microsoft.com/office/drawing/2014/main" id="{3DD03ED2-EF2B-5E59-2110-D8D2B1C34C21}"/>
              </a:ext>
            </a:extLst>
          </p:cNvPr>
          <p:cNvSpPr txBox="1"/>
          <p:nvPr/>
        </p:nvSpPr>
        <p:spPr>
          <a:xfrm>
            <a:off x="265284" y="2858192"/>
            <a:ext cx="116614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２　精神障がいにも対応した地域包括ケアシステムの構築　（関連する施策分野　 ４ 　地域生活）</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7" name="表 6">
            <a:extLst>
              <a:ext uri="{FF2B5EF4-FFF2-40B4-BE49-F238E27FC236}">
                <a16:creationId xmlns:a16="http://schemas.microsoft.com/office/drawing/2014/main" id="{435CF680-0A01-7AC8-CE93-4D8ABA479487}"/>
              </a:ext>
            </a:extLst>
          </p:cNvPr>
          <p:cNvGraphicFramePr>
            <a:graphicFrameLocks noGrp="1"/>
          </p:cNvGraphicFramePr>
          <p:nvPr/>
        </p:nvGraphicFramePr>
        <p:xfrm>
          <a:off x="265284" y="3217115"/>
          <a:ext cx="11661421" cy="874098"/>
        </p:xfrm>
        <a:graphic>
          <a:graphicData uri="http://schemas.openxmlformats.org/drawingml/2006/table">
            <a:tbl>
              <a:tblPr firstRow="1" bandRow="1">
                <a:tableStyleId>{7DF18680-E054-41AD-8BC1-D1AEF772440D}</a:tableStyleId>
              </a:tblPr>
              <a:tblGrid>
                <a:gridCol w="5146683">
                  <a:extLst>
                    <a:ext uri="{9D8B030D-6E8A-4147-A177-3AD203B41FA5}">
                      <a16:colId xmlns:a16="http://schemas.microsoft.com/office/drawing/2014/main" val="3005394488"/>
                    </a:ext>
                  </a:extLst>
                </a:gridCol>
                <a:gridCol w="1499191">
                  <a:extLst>
                    <a:ext uri="{9D8B030D-6E8A-4147-A177-3AD203B41FA5}">
                      <a16:colId xmlns:a16="http://schemas.microsoft.com/office/drawing/2014/main" val="2979397128"/>
                    </a:ext>
                  </a:extLst>
                </a:gridCol>
                <a:gridCol w="1467293">
                  <a:extLst>
                    <a:ext uri="{9D8B030D-6E8A-4147-A177-3AD203B41FA5}">
                      <a16:colId xmlns:a16="http://schemas.microsoft.com/office/drawing/2014/main" val="3719369211"/>
                    </a:ext>
                  </a:extLst>
                </a:gridCol>
                <a:gridCol w="3548254">
                  <a:extLst>
                    <a:ext uri="{9D8B030D-6E8A-4147-A177-3AD203B41FA5}">
                      <a16:colId xmlns:a16="http://schemas.microsoft.com/office/drawing/2014/main" val="3774010741"/>
                    </a:ext>
                  </a:extLst>
                </a:gridCol>
              </a:tblGrid>
              <a:tr h="291366">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291366">
                <a:tc>
                  <a:txBody>
                    <a:bodyPr/>
                    <a:lstStyle/>
                    <a:p>
                      <a:r>
                        <a:rPr kumimoji="1" lang="ja-JP" altLang="en-US" sz="1200" dirty="0">
                          <a:latin typeface="BIZ UDPゴシック" panose="020B0400000000000000" pitchFamily="50" charset="-128"/>
                          <a:ea typeface="BIZ UDPゴシック" panose="020B0400000000000000" pitchFamily="50" charset="-128"/>
                        </a:rPr>
                        <a:t>（１）精神病床における１年以上長期入院患者数</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213</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232</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府が算定した数値を下限に目標設定</a:t>
                      </a:r>
                    </a:p>
                  </a:txBody>
                  <a:tcPr anchor="ctr"/>
                </a:tc>
                <a:extLst>
                  <a:ext uri="{0D108BD9-81ED-4DB2-BD59-A6C34878D82A}">
                    <a16:rowId xmlns:a16="http://schemas.microsoft.com/office/drawing/2014/main" val="2336130712"/>
                  </a:ext>
                </a:extLst>
              </a:tr>
              <a:tr h="291366">
                <a:tc>
                  <a:txBody>
                    <a:bodyPr/>
                    <a:lstStyle/>
                    <a:p>
                      <a:r>
                        <a:rPr kumimoji="1" lang="ja-JP" altLang="en-US" sz="1200" dirty="0">
                          <a:latin typeface="BIZ UDPゴシック" panose="020B0400000000000000" pitchFamily="50" charset="-128"/>
                          <a:ea typeface="BIZ UDPゴシック" panose="020B0400000000000000" pitchFamily="50" charset="-128"/>
                        </a:rPr>
                        <a:t>（２）心のサポーター数</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府全体で</a:t>
                      </a:r>
                      <a:r>
                        <a:rPr kumimoji="1" lang="en-US" altLang="ja-JP" sz="1200" dirty="0">
                          <a:latin typeface="BIZ UDPゴシック" panose="020B0400000000000000" pitchFamily="50" charset="-128"/>
                          <a:ea typeface="BIZ UDPゴシック" panose="020B0400000000000000" pitchFamily="50" charset="-128"/>
                        </a:rPr>
                        <a:t>37,191</a:t>
                      </a:r>
                      <a:r>
                        <a:rPr kumimoji="1" lang="ja-JP" altLang="en-US" sz="1200" dirty="0">
                          <a:latin typeface="BIZ UDPゴシック" panose="020B0400000000000000" pitchFamily="50" charset="-128"/>
                          <a:ea typeface="BIZ UDPゴシック" panose="020B0400000000000000" pitchFamily="50" charset="-128"/>
                        </a:rPr>
                        <a:t>人以上</a:t>
                      </a:r>
                    </a:p>
                  </a:txBody>
                  <a:tcPr anchor="ctr"/>
                </a:tc>
                <a:extLst>
                  <a:ext uri="{0D108BD9-81ED-4DB2-BD59-A6C34878D82A}">
                    <a16:rowId xmlns:a16="http://schemas.microsoft.com/office/drawing/2014/main" val="2721541160"/>
                  </a:ext>
                </a:extLst>
              </a:tr>
            </a:tbl>
          </a:graphicData>
        </a:graphic>
      </p:graphicFrame>
      <p:sp>
        <p:nvSpPr>
          <p:cNvPr id="17" name="テキスト ボックス 16">
            <a:extLst>
              <a:ext uri="{FF2B5EF4-FFF2-40B4-BE49-F238E27FC236}">
                <a16:creationId xmlns:a16="http://schemas.microsoft.com/office/drawing/2014/main" id="{8C4373DE-C31A-9501-4378-9325343ABA5A}"/>
              </a:ext>
            </a:extLst>
          </p:cNvPr>
          <p:cNvSpPr txBox="1"/>
          <p:nvPr/>
        </p:nvSpPr>
        <p:spPr>
          <a:xfrm>
            <a:off x="265284" y="4109996"/>
            <a:ext cx="11661421" cy="938719"/>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保健、医療、福祉関係者による協議の場の開催回数・関係者の参加者数・目標設定及び活動状況の把握・評価</a:t>
            </a:r>
          </a:p>
          <a:p>
            <a:r>
              <a:rPr lang="ja-JP" altLang="en-US" sz="1100" dirty="0">
                <a:latin typeface="BIZ UDPゴシック" panose="020B0400000000000000" pitchFamily="50" charset="-128"/>
                <a:ea typeface="BIZ UDPゴシック" panose="020B0400000000000000" pitchFamily="50" charset="-128"/>
              </a:rPr>
              <a:t>○ 心のサポーター養成研修実施回数</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新規</a:t>
            </a:r>
            <a:r>
              <a:rPr lang="en-US" altLang="ja-JP" sz="1100" dirty="0">
                <a:latin typeface="BIZ UDPゴシック" panose="020B0400000000000000" pitchFamily="50" charset="-128"/>
                <a:ea typeface="BIZ UDPゴシック" panose="020B0400000000000000" pitchFamily="50" charset="-128"/>
              </a:rPr>
              <a:t>】</a:t>
            </a:r>
          </a:p>
          <a:p>
            <a:r>
              <a:rPr lang="en-US" altLang="ja-JP" sz="11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精神保健福祉相談員講習会等の実施回数</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新規</a:t>
            </a:r>
            <a:r>
              <a:rPr lang="en-US" altLang="ja-JP" sz="1100" dirty="0">
                <a:latin typeface="BIZ UDPゴシック" panose="020B0400000000000000" pitchFamily="50" charset="-128"/>
                <a:ea typeface="BIZ UDPゴシック" panose="020B0400000000000000" pitchFamily="50" charset="-128"/>
              </a:rPr>
              <a:t>】</a:t>
            </a:r>
          </a:p>
          <a:p>
            <a:r>
              <a:rPr lang="en-US" altLang="ja-JP" sz="11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精神障害者の地域移行支援・地域定着支援・共同生活援助・自立生活援助・自立訓練（生活訓練） ・短期入所</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新規</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の利用者数</a:t>
            </a:r>
            <a:endParaRPr lang="en-US" altLang="ja-JP" sz="11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50CD0AF6-FB1F-E735-1BE4-B4C6C68F0837}"/>
              </a:ext>
            </a:extLst>
          </p:cNvPr>
          <p:cNvSpPr txBox="1"/>
          <p:nvPr/>
        </p:nvSpPr>
        <p:spPr>
          <a:xfrm>
            <a:off x="265284" y="5078805"/>
            <a:ext cx="116614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３　福祉施設から一般就労への移行等　（関連する施策分野　６　就労）</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15" name="表 14">
            <a:extLst>
              <a:ext uri="{FF2B5EF4-FFF2-40B4-BE49-F238E27FC236}">
                <a16:creationId xmlns:a16="http://schemas.microsoft.com/office/drawing/2014/main" id="{92A33457-D6E2-5FC1-7022-AF4D64FFF943}"/>
              </a:ext>
            </a:extLst>
          </p:cNvPr>
          <p:cNvGraphicFramePr>
            <a:graphicFrameLocks noGrp="1"/>
          </p:cNvGraphicFramePr>
          <p:nvPr/>
        </p:nvGraphicFramePr>
        <p:xfrm>
          <a:off x="265281" y="5417360"/>
          <a:ext cx="11661421" cy="1371600"/>
        </p:xfrm>
        <a:graphic>
          <a:graphicData uri="http://schemas.openxmlformats.org/drawingml/2006/table">
            <a:tbl>
              <a:tblPr firstRow="1" bandRow="1">
                <a:tableStyleId>{7DF18680-E054-41AD-8BC1-D1AEF772440D}</a:tableStyleId>
              </a:tblPr>
              <a:tblGrid>
                <a:gridCol w="5167948">
                  <a:extLst>
                    <a:ext uri="{9D8B030D-6E8A-4147-A177-3AD203B41FA5}">
                      <a16:colId xmlns:a16="http://schemas.microsoft.com/office/drawing/2014/main" val="3005394488"/>
                    </a:ext>
                  </a:extLst>
                </a:gridCol>
                <a:gridCol w="1435396">
                  <a:extLst>
                    <a:ext uri="{9D8B030D-6E8A-4147-A177-3AD203B41FA5}">
                      <a16:colId xmlns:a16="http://schemas.microsoft.com/office/drawing/2014/main" val="2979397128"/>
                    </a:ext>
                  </a:extLst>
                </a:gridCol>
                <a:gridCol w="1509823">
                  <a:extLst>
                    <a:ext uri="{9D8B030D-6E8A-4147-A177-3AD203B41FA5}">
                      <a16:colId xmlns:a16="http://schemas.microsoft.com/office/drawing/2014/main" val="3719369211"/>
                    </a:ext>
                  </a:extLst>
                </a:gridCol>
                <a:gridCol w="3548254">
                  <a:extLst>
                    <a:ext uri="{9D8B030D-6E8A-4147-A177-3AD203B41FA5}">
                      <a16:colId xmlns:a16="http://schemas.microsoft.com/office/drawing/2014/main" val="3774010741"/>
                    </a:ext>
                  </a:extLst>
                </a:gridCol>
              </a:tblGrid>
              <a:tr h="269659">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608644">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）一般就労への移行者数、就労移行支援事業利用終了者</a:t>
                      </a:r>
                    </a:p>
                  </a:txBody>
                  <a:tcPr anchor="ct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大阪府とりまとめ数値のため不明</a:t>
                      </a:r>
                    </a:p>
                  </a:txBody>
                  <a:tcPr anchor="ctr"/>
                </a:tc>
                <a:tc>
                  <a:txBody>
                    <a:bodyPr/>
                    <a:lstStyle/>
                    <a:p>
                      <a:pPr algn="ctr"/>
                      <a:r>
                        <a:rPr kumimoji="1" lang="ja-JP" altLang="en-US" sz="1200" spc="-150" dirty="0">
                          <a:latin typeface="BIZ UDPゴシック" panose="020B0400000000000000" pitchFamily="50" charset="-128"/>
                          <a:ea typeface="BIZ UDPゴシック" panose="020B0400000000000000" pitchFamily="50" charset="-128"/>
                        </a:rPr>
                        <a:t>就労移行：</a:t>
                      </a:r>
                      <a:r>
                        <a:rPr kumimoji="1" lang="en-US" altLang="ja-JP" sz="1200" spc="-150" dirty="0">
                          <a:latin typeface="BIZ UDPゴシック" panose="020B0400000000000000" pitchFamily="50" charset="-128"/>
                          <a:ea typeface="BIZ UDPゴシック" panose="020B0400000000000000" pitchFamily="50" charset="-128"/>
                        </a:rPr>
                        <a:t>108</a:t>
                      </a:r>
                      <a:r>
                        <a:rPr kumimoji="1" lang="ja-JP" altLang="en-US" sz="1200" spc="-150" dirty="0">
                          <a:latin typeface="BIZ UDPゴシック" panose="020B0400000000000000" pitchFamily="50" charset="-128"/>
                          <a:ea typeface="BIZ UDPゴシック" panose="020B0400000000000000" pitchFamily="50" charset="-128"/>
                        </a:rPr>
                        <a:t>人</a:t>
                      </a:r>
                    </a:p>
                    <a:p>
                      <a:pPr algn="ctr"/>
                      <a:r>
                        <a:rPr kumimoji="1" lang="ja-JP" altLang="en-US" sz="1200" dirty="0">
                          <a:latin typeface="BIZ UDPゴシック" panose="020B0400000000000000" pitchFamily="50" charset="-128"/>
                          <a:ea typeface="BIZ UDPゴシック" panose="020B0400000000000000" pitchFamily="50" charset="-128"/>
                        </a:rPr>
                        <a:t>就</a:t>
                      </a:r>
                      <a:r>
                        <a:rPr kumimoji="1" lang="en-US" altLang="ja-JP" sz="1200" dirty="0">
                          <a:latin typeface="BIZ UDPゴシック" panose="020B0400000000000000" pitchFamily="50" charset="-128"/>
                          <a:ea typeface="BIZ UDPゴシック" panose="020B0400000000000000" pitchFamily="50" charset="-128"/>
                        </a:rPr>
                        <a:t>A</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17</a:t>
                      </a:r>
                      <a:r>
                        <a:rPr kumimoji="1" lang="ja-JP" altLang="en-US" sz="1200" dirty="0">
                          <a:latin typeface="BIZ UDPゴシック" panose="020B0400000000000000" pitchFamily="50" charset="-128"/>
                          <a:ea typeface="BIZ UDPゴシック" panose="020B0400000000000000" pitchFamily="50" charset="-128"/>
                        </a:rPr>
                        <a:t>人</a:t>
                      </a:r>
                      <a:endParaRPr kumimoji="1" lang="en-US" altLang="ja-JP" sz="12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就</a:t>
                      </a:r>
                      <a:r>
                        <a:rPr kumimoji="1" lang="en-US" altLang="ja-JP" sz="1200" dirty="0">
                          <a:latin typeface="BIZ UDPゴシック" panose="020B0400000000000000" pitchFamily="50" charset="-128"/>
                          <a:ea typeface="BIZ UDPゴシック" panose="020B0400000000000000" pitchFamily="50" charset="-128"/>
                        </a:rPr>
                        <a:t>B</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就労移行支援事業：</a:t>
                      </a:r>
                      <a:r>
                        <a:rPr kumimoji="1" lang="en-US" altLang="ja-JP" sz="1200" dirty="0">
                          <a:latin typeface="BIZ UDPゴシック" panose="020B0400000000000000" pitchFamily="50" charset="-128"/>
                          <a:ea typeface="BIZ UDPゴシック" panose="020B0400000000000000" pitchFamily="50" charset="-128"/>
                        </a:rPr>
                        <a:t>1.14</a:t>
                      </a:r>
                      <a:r>
                        <a:rPr kumimoji="1" lang="ja-JP" altLang="en-US" sz="1200" dirty="0">
                          <a:latin typeface="BIZ UDPゴシック" panose="020B0400000000000000" pitchFamily="50" charset="-128"/>
                          <a:ea typeface="BIZ UDPゴシック" panose="020B0400000000000000" pitchFamily="50" charset="-128"/>
                        </a:rPr>
                        <a:t>倍以上</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就労継続支援Ａ型事業：</a:t>
                      </a:r>
                      <a:r>
                        <a:rPr kumimoji="1" lang="en-US" altLang="ja-JP" sz="1200" dirty="0">
                          <a:latin typeface="BIZ UDPゴシック" panose="020B0400000000000000" pitchFamily="50" charset="-128"/>
                          <a:ea typeface="BIZ UDPゴシック" panose="020B0400000000000000" pitchFamily="50" charset="-128"/>
                        </a:rPr>
                        <a:t>1.52</a:t>
                      </a:r>
                      <a:r>
                        <a:rPr kumimoji="1" lang="ja-JP" altLang="en-US" sz="1200" dirty="0">
                          <a:latin typeface="BIZ UDPゴシック" panose="020B0400000000000000" pitchFamily="50" charset="-128"/>
                          <a:ea typeface="BIZ UDPゴシック" panose="020B0400000000000000" pitchFamily="50" charset="-128"/>
                        </a:rPr>
                        <a:t>倍以上</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就労継続支援Ｂ型事業：</a:t>
                      </a:r>
                      <a:r>
                        <a:rPr kumimoji="1" lang="en-US" altLang="ja-JP" sz="1200" dirty="0">
                          <a:latin typeface="BIZ UDPゴシック" panose="020B0400000000000000" pitchFamily="50" charset="-128"/>
                          <a:ea typeface="BIZ UDPゴシック" panose="020B0400000000000000" pitchFamily="50" charset="-128"/>
                        </a:rPr>
                        <a:t>1.67</a:t>
                      </a:r>
                      <a:r>
                        <a:rPr kumimoji="1" lang="ja-JP" altLang="en-US" sz="1200" dirty="0">
                          <a:latin typeface="BIZ UDPゴシック" panose="020B0400000000000000" pitchFamily="50" charset="-128"/>
                          <a:ea typeface="BIZ UDPゴシック" panose="020B0400000000000000" pitchFamily="50" charset="-128"/>
                        </a:rPr>
                        <a:t>倍以上</a:t>
                      </a:r>
                    </a:p>
                  </a:txBody>
                  <a:tcPr anchor="ctr"/>
                </a:tc>
                <a:extLst>
                  <a:ext uri="{0D108BD9-81ED-4DB2-BD59-A6C34878D82A}">
                    <a16:rowId xmlns:a16="http://schemas.microsoft.com/office/drawing/2014/main" val="2336130712"/>
                  </a:ext>
                </a:extLst>
              </a:tr>
              <a:tr h="434746">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）一般就労への移行者数、就労移行支援事業利用終了者に占める</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一般就労へ移行した者の割合が５割以上の事業所</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大阪府とりまとめ数値のため不明</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６割以上</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府の実情を踏まえ、６割以上</a:t>
                      </a:r>
                    </a:p>
                  </a:txBody>
                  <a:tcPr anchor="ctr"/>
                </a:tc>
                <a:extLst>
                  <a:ext uri="{0D108BD9-81ED-4DB2-BD59-A6C34878D82A}">
                    <a16:rowId xmlns:a16="http://schemas.microsoft.com/office/drawing/2014/main" val="3727010257"/>
                  </a:ext>
                </a:extLst>
              </a:tr>
            </a:tbl>
          </a:graphicData>
        </a:graphic>
      </p:graphicFrame>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11</a:t>
            </a:fld>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96472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12</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第５章　障害福祉サービス等の提供体制の整備</a:t>
            </a:r>
          </a:p>
        </p:txBody>
      </p:sp>
      <p:sp>
        <p:nvSpPr>
          <p:cNvPr id="9" name="テキスト ボックス 8">
            <a:extLst>
              <a:ext uri="{FF2B5EF4-FFF2-40B4-BE49-F238E27FC236}">
                <a16:creationId xmlns:a16="http://schemas.microsoft.com/office/drawing/2014/main" id="{09B35CEA-67B8-14AA-538E-7802CB422085}"/>
              </a:ext>
            </a:extLst>
          </p:cNvPr>
          <p:cNvSpPr txBox="1"/>
          <p:nvPr/>
        </p:nvSpPr>
        <p:spPr>
          <a:xfrm>
            <a:off x="265289" y="688604"/>
            <a:ext cx="116614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３　福祉施設から一般就労への移行等　（関連する施策分野　６　就労）</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10" name="表 9">
            <a:extLst>
              <a:ext uri="{FF2B5EF4-FFF2-40B4-BE49-F238E27FC236}">
                <a16:creationId xmlns:a16="http://schemas.microsoft.com/office/drawing/2014/main" id="{6C8170EB-73D2-9A12-81D7-B4FEE0148BF6}"/>
              </a:ext>
            </a:extLst>
          </p:cNvPr>
          <p:cNvGraphicFramePr>
            <a:graphicFrameLocks noGrp="1"/>
          </p:cNvGraphicFramePr>
          <p:nvPr>
            <p:extLst>
              <p:ext uri="{D42A27DB-BD31-4B8C-83A1-F6EECF244321}">
                <p14:modId xmlns:p14="http://schemas.microsoft.com/office/powerpoint/2010/main" val="548791498"/>
              </p:ext>
            </p:extLst>
          </p:nvPr>
        </p:nvGraphicFramePr>
        <p:xfrm>
          <a:off x="312810" y="1032250"/>
          <a:ext cx="11661421" cy="2551084"/>
        </p:xfrm>
        <a:graphic>
          <a:graphicData uri="http://schemas.openxmlformats.org/drawingml/2006/table">
            <a:tbl>
              <a:tblPr firstRow="1" bandRow="1">
                <a:tableStyleId>{7DF18680-E054-41AD-8BC1-D1AEF772440D}</a:tableStyleId>
              </a:tblPr>
              <a:tblGrid>
                <a:gridCol w="5167948">
                  <a:extLst>
                    <a:ext uri="{9D8B030D-6E8A-4147-A177-3AD203B41FA5}">
                      <a16:colId xmlns:a16="http://schemas.microsoft.com/office/drawing/2014/main" val="3005394488"/>
                    </a:ext>
                  </a:extLst>
                </a:gridCol>
                <a:gridCol w="1435396">
                  <a:extLst>
                    <a:ext uri="{9D8B030D-6E8A-4147-A177-3AD203B41FA5}">
                      <a16:colId xmlns:a16="http://schemas.microsoft.com/office/drawing/2014/main" val="2979397128"/>
                    </a:ext>
                  </a:extLst>
                </a:gridCol>
                <a:gridCol w="1509823">
                  <a:extLst>
                    <a:ext uri="{9D8B030D-6E8A-4147-A177-3AD203B41FA5}">
                      <a16:colId xmlns:a16="http://schemas.microsoft.com/office/drawing/2014/main" val="3719369211"/>
                    </a:ext>
                  </a:extLst>
                </a:gridCol>
                <a:gridCol w="3548254">
                  <a:extLst>
                    <a:ext uri="{9D8B030D-6E8A-4147-A177-3AD203B41FA5}">
                      <a16:colId xmlns:a16="http://schemas.microsoft.com/office/drawing/2014/main" val="3774010741"/>
                    </a:ext>
                  </a:extLst>
                </a:gridCol>
              </a:tblGrid>
              <a:tr h="317731">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317731">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2-1</a:t>
                      </a:r>
                      <a:r>
                        <a:rPr kumimoji="1" lang="ja-JP" altLang="en-US" sz="1200" dirty="0">
                          <a:latin typeface="BIZ UDPゴシック" panose="020B0400000000000000" pitchFamily="50" charset="-128"/>
                          <a:ea typeface="BIZ UDPゴシック" panose="020B0400000000000000" pitchFamily="50" charset="-128"/>
                        </a:rPr>
                        <a:t>）就労定着支援事業の利用者数</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大阪府数値のため不明</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137</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令和６年度末実績の</a:t>
                      </a:r>
                      <a:r>
                        <a:rPr kumimoji="1" lang="en-US" altLang="ja-JP" sz="1200" dirty="0">
                          <a:latin typeface="BIZ UDPゴシック" panose="020B0400000000000000" pitchFamily="50" charset="-128"/>
                          <a:ea typeface="BIZ UDPゴシック" panose="020B0400000000000000" pitchFamily="50" charset="-128"/>
                        </a:rPr>
                        <a:t>1.47</a:t>
                      </a:r>
                      <a:r>
                        <a:rPr kumimoji="1" lang="ja-JP" altLang="en-US" sz="1200" dirty="0">
                          <a:latin typeface="BIZ UDPゴシック" panose="020B0400000000000000" pitchFamily="50" charset="-128"/>
                          <a:ea typeface="BIZ UDPゴシック" panose="020B0400000000000000" pitchFamily="50" charset="-128"/>
                        </a:rPr>
                        <a:t>倍以上</a:t>
                      </a:r>
                    </a:p>
                  </a:txBody>
                  <a:tcPr anchor="ctr"/>
                </a:tc>
                <a:extLst>
                  <a:ext uri="{0D108BD9-81ED-4DB2-BD59-A6C34878D82A}">
                    <a16:rowId xmlns:a16="http://schemas.microsoft.com/office/drawing/2014/main" val="381619070"/>
                  </a:ext>
                </a:extLst>
              </a:tr>
              <a:tr h="317731">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2-2</a:t>
                      </a:r>
                      <a:r>
                        <a:rPr kumimoji="1" lang="ja-JP" altLang="en-US" sz="1200" dirty="0">
                          <a:latin typeface="BIZ UDPゴシック" panose="020B0400000000000000" pitchFamily="50" charset="-128"/>
                          <a:ea typeface="BIZ UDPゴシック" panose="020B0400000000000000" pitchFamily="50" charset="-128"/>
                        </a:rPr>
                        <a:t>）就労定着率が７割以上となる事業所</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大阪府数値のため不明</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Pゴシック" panose="020B0400000000000000" pitchFamily="50" charset="-128"/>
                          <a:ea typeface="BIZ UDPゴシック" panose="020B0400000000000000" pitchFamily="50" charset="-128"/>
                        </a:rPr>
                        <a:t>25</a:t>
                      </a:r>
                      <a:r>
                        <a:rPr kumimoji="1" lang="ja-JP" altLang="en-US" sz="1200" dirty="0">
                          <a:latin typeface="BIZ UDPゴシック" panose="020B0400000000000000" pitchFamily="50" charset="-128"/>
                          <a:ea typeface="BIZ UDPゴシック" panose="020B0400000000000000" pitchFamily="50" charset="-128"/>
                        </a:rPr>
                        <a:t>％</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就労定着率が７割以上となる就労定着支援事業所の割合を２割５分以上</a:t>
                      </a:r>
                    </a:p>
                  </a:txBody>
                  <a:tcPr anchor="ctr"/>
                </a:tc>
                <a:extLst>
                  <a:ext uri="{0D108BD9-81ED-4DB2-BD59-A6C34878D82A}">
                    <a16:rowId xmlns:a16="http://schemas.microsoft.com/office/drawing/2014/main" val="3417611761"/>
                  </a:ext>
                </a:extLst>
              </a:tr>
              <a:tr h="317731">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2-3</a:t>
                      </a:r>
                      <a:r>
                        <a:rPr kumimoji="1" lang="ja-JP" altLang="en-US" sz="1200" dirty="0">
                          <a:solidFill>
                            <a:schemeClr val="tx1"/>
                          </a:solidFill>
                          <a:latin typeface="BIZ UDPゴシック" panose="020B0400000000000000" pitchFamily="50" charset="-128"/>
                          <a:ea typeface="BIZ UDPゴシック" panose="020B0400000000000000" pitchFamily="50" charset="-128"/>
                        </a:rPr>
                        <a:t>）協議会（就労支援部会等）を活用した取組の推進</a:t>
                      </a:r>
                    </a:p>
                  </a:txBody>
                  <a:tcPr anchor="ct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なし</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なし</a:t>
                      </a:r>
                    </a:p>
                  </a:txBody>
                  <a:tcPr anchor="ctr"/>
                </a:tc>
                <a:tc>
                  <a:txBody>
                    <a:bodyPr/>
                    <a:lstStyle/>
                    <a:p>
                      <a:pPr algn="l"/>
                      <a:r>
                        <a:rPr kumimoji="1" lang="ja-JP" altLang="en-US" sz="900" dirty="0">
                          <a:solidFill>
                            <a:schemeClr val="tx1"/>
                          </a:solidFill>
                          <a:latin typeface="BIZ UDPゴシック" panose="020B0400000000000000" pitchFamily="50" charset="-128"/>
                          <a:ea typeface="BIZ UDPゴシック" panose="020B0400000000000000" pitchFamily="50" charset="-128"/>
                        </a:rPr>
                        <a:t>地域の就労支援のネットワークを強化し、雇用、福祉等の関係機関が連携した支援体制の構築を推進するため、協議会を設置</a:t>
                      </a:r>
                    </a:p>
                  </a:txBody>
                  <a:tcPr anchor="ctr"/>
                </a:tc>
                <a:extLst>
                  <a:ext uri="{0D108BD9-81ED-4DB2-BD59-A6C34878D82A}">
                    <a16:rowId xmlns:a16="http://schemas.microsoft.com/office/drawing/2014/main" val="811944634"/>
                  </a:ext>
                </a:extLst>
              </a:tr>
              <a:tr h="317731">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3-1</a:t>
                      </a:r>
                      <a:r>
                        <a:rPr kumimoji="1" lang="ja-JP" altLang="en-US" sz="1200" dirty="0">
                          <a:latin typeface="BIZ UDPゴシック" panose="020B0400000000000000" pitchFamily="50" charset="-128"/>
                          <a:ea typeface="BIZ UDPゴシック" panose="020B0400000000000000" pitchFamily="50" charset="-128"/>
                        </a:rPr>
                        <a:t>）自立支援協議会設置圏域ごとの就労選択支援事業所の設置</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zh-TW" altLang="en-US" sz="1200" dirty="0">
                          <a:latin typeface="BIZ UDPゴシック" panose="020B0400000000000000" pitchFamily="50" charset="-128"/>
                          <a:ea typeface="BIZ UDPゴシック" panose="020B0400000000000000" pitchFamily="50" charset="-128"/>
                        </a:rPr>
                        <a:t>１事業所以上設置</a:t>
                      </a:r>
                      <a:endParaRPr kumimoji="1" lang="ja-JP" altLang="en-US" sz="12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010130654"/>
                  </a:ext>
                </a:extLst>
              </a:tr>
              <a:tr h="317731">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3-2</a:t>
                      </a:r>
                      <a:r>
                        <a:rPr kumimoji="1" lang="ja-JP" altLang="en-US" sz="1200" dirty="0">
                          <a:latin typeface="BIZ UDPゴシック" panose="020B0400000000000000" pitchFamily="50" charset="-128"/>
                          <a:ea typeface="BIZ UDPゴシック" panose="020B0400000000000000" pitchFamily="50" charset="-128"/>
                        </a:rPr>
                        <a:t>）就労選択支援事業の利用者数</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府全体で</a:t>
                      </a:r>
                      <a:r>
                        <a:rPr kumimoji="1" lang="en-US" altLang="ja-JP" sz="1200" dirty="0">
                          <a:latin typeface="BIZ UDPゴシック" panose="020B0400000000000000" pitchFamily="50" charset="-128"/>
                          <a:ea typeface="BIZ UDPゴシック" panose="020B0400000000000000" pitchFamily="50" charset="-128"/>
                        </a:rPr>
                        <a:t>8,530</a:t>
                      </a:r>
                      <a:r>
                        <a:rPr kumimoji="1" lang="ja-JP" altLang="en-US" sz="1200" dirty="0">
                          <a:latin typeface="BIZ UDPゴシック" panose="020B0400000000000000" pitchFamily="50" charset="-128"/>
                          <a:ea typeface="BIZ UDPゴシック" panose="020B0400000000000000" pitchFamily="50" charset="-128"/>
                        </a:rPr>
                        <a:t>人以上</a:t>
                      </a:r>
                    </a:p>
                  </a:txBody>
                  <a:tcPr anchor="ctr"/>
                </a:tc>
                <a:extLst>
                  <a:ext uri="{0D108BD9-81ED-4DB2-BD59-A6C34878D82A}">
                    <a16:rowId xmlns:a16="http://schemas.microsoft.com/office/drawing/2014/main" val="14406469"/>
                  </a:ext>
                </a:extLst>
              </a:tr>
              <a:tr h="423613">
                <a:tc>
                  <a:txBody>
                    <a:bodyPr/>
                    <a:lstStyle/>
                    <a:p>
                      <a:r>
                        <a:rPr kumimoji="1" lang="ja-JP" altLang="en-US" sz="1200" dirty="0">
                          <a:latin typeface="BIZ UDPゴシック" panose="020B0400000000000000" pitchFamily="50" charset="-128"/>
                          <a:ea typeface="BIZ UDPゴシック" panose="020B0400000000000000" pitchFamily="50" charset="-128"/>
                        </a:rPr>
                        <a:t>（４）就労継続支援Ｂ型事業所における工賃の平均額</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大阪府数値のため不明</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17,219</a:t>
                      </a:r>
                      <a:r>
                        <a:rPr kumimoji="1" lang="ja-JP" altLang="en-US" sz="1200" dirty="0">
                          <a:latin typeface="BIZ UDPゴシック" panose="020B0400000000000000" pitchFamily="50" charset="-128"/>
                          <a:ea typeface="BIZ UDPゴシック" panose="020B0400000000000000" pitchFamily="50" charset="-128"/>
                        </a:rPr>
                        <a:t>円</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就労継続支援Ｂ型事業所における令和７年度の達成状況（実績額）等を踏まえ設定</a:t>
                      </a:r>
                    </a:p>
                  </a:txBody>
                  <a:tcPr anchor="ctr"/>
                </a:tc>
                <a:extLst>
                  <a:ext uri="{0D108BD9-81ED-4DB2-BD59-A6C34878D82A}">
                    <a16:rowId xmlns:a16="http://schemas.microsoft.com/office/drawing/2014/main" val="783534337"/>
                  </a:ext>
                </a:extLst>
              </a:tr>
            </a:tbl>
          </a:graphicData>
        </a:graphic>
      </p:graphicFrame>
      <p:sp>
        <p:nvSpPr>
          <p:cNvPr id="14" name="テキスト ボックス 13">
            <a:extLst>
              <a:ext uri="{FF2B5EF4-FFF2-40B4-BE49-F238E27FC236}">
                <a16:creationId xmlns:a16="http://schemas.microsoft.com/office/drawing/2014/main" id="{8A5E4AC8-1AF4-3C41-032B-A47F4A8ED569}"/>
              </a:ext>
            </a:extLst>
          </p:cNvPr>
          <p:cNvSpPr txBox="1"/>
          <p:nvPr/>
        </p:nvSpPr>
        <p:spPr>
          <a:xfrm>
            <a:off x="265288" y="3747107"/>
            <a:ext cx="11661421" cy="584775"/>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４　障がい児支援の提供体制の整備等　（関連する</a:t>
            </a:r>
            <a:r>
              <a:rPr lang="zh-TW" altLang="en-US" sz="1600" dirty="0">
                <a:latin typeface="BIZ UDPゴシック" panose="020B0400000000000000" pitchFamily="50" charset="-128"/>
                <a:ea typeface="BIZ UDPゴシック" panose="020B0400000000000000" pitchFamily="50" charset="-128"/>
              </a:rPr>
              <a:t>施策分野</a:t>
            </a:r>
            <a:r>
              <a:rPr lang="ja-JP" altLang="en-US" sz="1600" dirty="0">
                <a:latin typeface="BIZ UDPゴシック" panose="020B0400000000000000" pitchFamily="50" charset="-128"/>
                <a:ea typeface="BIZ UDPゴシック" panose="020B0400000000000000" pitchFamily="50" charset="-128"/>
              </a:rPr>
              <a:t>　</a:t>
            </a:r>
            <a:r>
              <a:rPr lang="zh-TW" altLang="en-US" sz="1600" dirty="0">
                <a:latin typeface="BIZ UDPゴシック" panose="020B0400000000000000" pitchFamily="50" charset="-128"/>
                <a:ea typeface="BIZ UDPゴシック" panose="020B0400000000000000" pitchFamily="50" charset="-128"/>
              </a:rPr>
              <a:t>１　相談支援</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a:t>
            </a:r>
            <a:r>
              <a:rPr lang="ja-JP" altLang="en-US" sz="1600" dirty="0">
                <a:latin typeface="BIZ UDPゴシック" panose="020B0400000000000000" pitchFamily="50" charset="-128"/>
                <a:ea typeface="BIZ UDPゴシック" panose="020B0400000000000000" pitchFamily="50" charset="-128"/>
              </a:rPr>
              <a:t>　育ち・学び、３　子供から大人へのくらしのつながり）</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（１）重層的な地域支援体制の構築及び障がい児の地域社会への参加・インクルージョンの推進</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16" name="表 15">
            <a:extLst>
              <a:ext uri="{FF2B5EF4-FFF2-40B4-BE49-F238E27FC236}">
                <a16:creationId xmlns:a16="http://schemas.microsoft.com/office/drawing/2014/main" id="{9F4BB2D1-8D13-0269-9241-D9257F19128A}"/>
              </a:ext>
            </a:extLst>
          </p:cNvPr>
          <p:cNvGraphicFramePr>
            <a:graphicFrameLocks noGrp="1"/>
          </p:cNvGraphicFramePr>
          <p:nvPr>
            <p:extLst>
              <p:ext uri="{D42A27DB-BD31-4B8C-83A1-F6EECF244321}">
                <p14:modId xmlns:p14="http://schemas.microsoft.com/office/powerpoint/2010/main" val="1382900869"/>
              </p:ext>
            </p:extLst>
          </p:nvPr>
        </p:nvGraphicFramePr>
        <p:xfrm>
          <a:off x="265289" y="4346824"/>
          <a:ext cx="11661421" cy="1468120"/>
        </p:xfrm>
        <a:graphic>
          <a:graphicData uri="http://schemas.openxmlformats.org/drawingml/2006/table">
            <a:tbl>
              <a:tblPr firstRow="1" bandRow="1">
                <a:tableStyleId>{7DF18680-E054-41AD-8BC1-D1AEF772440D}</a:tableStyleId>
              </a:tblPr>
              <a:tblGrid>
                <a:gridCol w="5263641">
                  <a:extLst>
                    <a:ext uri="{9D8B030D-6E8A-4147-A177-3AD203B41FA5}">
                      <a16:colId xmlns:a16="http://schemas.microsoft.com/office/drawing/2014/main" val="3005394488"/>
                    </a:ext>
                  </a:extLst>
                </a:gridCol>
                <a:gridCol w="1467293">
                  <a:extLst>
                    <a:ext uri="{9D8B030D-6E8A-4147-A177-3AD203B41FA5}">
                      <a16:colId xmlns:a16="http://schemas.microsoft.com/office/drawing/2014/main" val="2979397128"/>
                    </a:ext>
                  </a:extLst>
                </a:gridCol>
                <a:gridCol w="1392865">
                  <a:extLst>
                    <a:ext uri="{9D8B030D-6E8A-4147-A177-3AD203B41FA5}">
                      <a16:colId xmlns:a16="http://schemas.microsoft.com/office/drawing/2014/main" val="3719369211"/>
                    </a:ext>
                  </a:extLst>
                </a:gridCol>
                <a:gridCol w="3537622">
                  <a:extLst>
                    <a:ext uri="{9D8B030D-6E8A-4147-A177-3AD203B41FA5}">
                      <a16:colId xmlns:a16="http://schemas.microsoft.com/office/drawing/2014/main" val="3774010741"/>
                    </a:ext>
                  </a:extLst>
                </a:gridCol>
              </a:tblGrid>
              <a:tr h="370840">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nchor="ctr"/>
                </a:tc>
                <a:extLst>
                  <a:ext uri="{0D108BD9-81ED-4DB2-BD59-A6C34878D82A}">
                    <a16:rowId xmlns:a16="http://schemas.microsoft.com/office/drawing/2014/main" val="401156913"/>
                  </a:ext>
                </a:extLst>
              </a:tr>
              <a:tr h="370840">
                <a:tc>
                  <a:txBody>
                    <a:bodyPr/>
                    <a:lstStyle/>
                    <a:p>
                      <a:r>
                        <a:rPr kumimoji="1" lang="ja-JP" altLang="en-US" sz="1200" dirty="0">
                          <a:latin typeface="BIZ UDPゴシック" panose="020B0400000000000000" pitchFamily="50" charset="-128"/>
                          <a:ea typeface="BIZ UDPゴシック" panose="020B0400000000000000" pitchFamily="50" charset="-128"/>
                        </a:rPr>
                        <a:t>（１）児童発達支援センターの４つの中核的な支援機能の確保</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各市町村または圏域において、児童発達支援センターの４つの中核的な支援機能を確保する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336130712"/>
                  </a:ext>
                </a:extLst>
              </a:tr>
              <a:tr h="267840">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）インクルージョン推進のための協議の場の設置</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大阪府及び各市町村において設置することを基本とする。なお、市町村単独での設置が困難な場合には圏域での設置であっても差し支えない。</a:t>
                      </a:r>
                    </a:p>
                  </a:txBody>
                  <a:tcPr anchor="ctr"/>
                </a:tc>
                <a:extLst>
                  <a:ext uri="{0D108BD9-81ED-4DB2-BD59-A6C34878D82A}">
                    <a16:rowId xmlns:a16="http://schemas.microsoft.com/office/drawing/2014/main" val="2903033334"/>
                  </a:ext>
                </a:extLst>
              </a:tr>
            </a:tbl>
          </a:graphicData>
        </a:graphic>
      </p:graphicFrame>
    </p:spTree>
    <p:extLst>
      <p:ext uri="{BB962C8B-B14F-4D97-AF65-F5344CB8AC3E}">
        <p14:creationId xmlns:p14="http://schemas.microsoft.com/office/powerpoint/2010/main" val="112563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13</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第５章　障害福祉サービス等の提供体制の整備</a:t>
            </a:r>
          </a:p>
        </p:txBody>
      </p:sp>
      <p:sp>
        <p:nvSpPr>
          <p:cNvPr id="17" name="テキスト ボックス 16">
            <a:extLst>
              <a:ext uri="{FF2B5EF4-FFF2-40B4-BE49-F238E27FC236}">
                <a16:creationId xmlns:a16="http://schemas.microsoft.com/office/drawing/2014/main" id="{FF0925FC-0AD0-B7EA-4779-EF97E255D50A}"/>
              </a:ext>
            </a:extLst>
          </p:cNvPr>
          <p:cNvSpPr txBox="1"/>
          <p:nvPr/>
        </p:nvSpPr>
        <p:spPr>
          <a:xfrm>
            <a:off x="254660" y="626174"/>
            <a:ext cx="116614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（２）主に重症心身障がい児を支援する児童発達支援事業所及び放課後等デイサービス事業所の確保等</a:t>
            </a:r>
            <a:endParaRPr lang="en-US" altLang="ja-JP" sz="1600" spc="-150" dirty="0">
              <a:latin typeface="BIZ UDPゴシック" panose="020B0400000000000000" pitchFamily="50" charset="-128"/>
              <a:ea typeface="BIZ UDPゴシック" panose="020B0400000000000000" pitchFamily="50" charset="-128"/>
            </a:endParaRPr>
          </a:p>
        </p:txBody>
      </p:sp>
      <p:graphicFrame>
        <p:nvGraphicFramePr>
          <p:cNvPr id="18" name="表 17">
            <a:extLst>
              <a:ext uri="{FF2B5EF4-FFF2-40B4-BE49-F238E27FC236}">
                <a16:creationId xmlns:a16="http://schemas.microsoft.com/office/drawing/2014/main" id="{6CE03011-00B6-D6D3-0B72-ED94B582E7E3}"/>
              </a:ext>
            </a:extLst>
          </p:cNvPr>
          <p:cNvGraphicFramePr>
            <a:graphicFrameLocks noGrp="1"/>
          </p:cNvGraphicFramePr>
          <p:nvPr>
            <p:extLst>
              <p:ext uri="{D42A27DB-BD31-4B8C-83A1-F6EECF244321}">
                <p14:modId xmlns:p14="http://schemas.microsoft.com/office/powerpoint/2010/main" val="159098110"/>
              </p:ext>
            </p:extLst>
          </p:nvPr>
        </p:nvGraphicFramePr>
        <p:xfrm>
          <a:off x="275919" y="964728"/>
          <a:ext cx="11436855" cy="1260628"/>
        </p:xfrm>
        <a:graphic>
          <a:graphicData uri="http://schemas.openxmlformats.org/drawingml/2006/table">
            <a:tbl>
              <a:tblPr firstRow="1" bandRow="1">
                <a:tableStyleId>{7DF18680-E054-41AD-8BC1-D1AEF772440D}</a:tableStyleId>
              </a:tblPr>
              <a:tblGrid>
                <a:gridCol w="5214417">
                  <a:extLst>
                    <a:ext uri="{9D8B030D-6E8A-4147-A177-3AD203B41FA5}">
                      <a16:colId xmlns:a16="http://schemas.microsoft.com/office/drawing/2014/main" val="3005394488"/>
                    </a:ext>
                  </a:extLst>
                </a:gridCol>
                <a:gridCol w="1386898">
                  <a:extLst>
                    <a:ext uri="{9D8B030D-6E8A-4147-A177-3AD203B41FA5}">
                      <a16:colId xmlns:a16="http://schemas.microsoft.com/office/drawing/2014/main" val="2979397128"/>
                    </a:ext>
                  </a:extLst>
                </a:gridCol>
                <a:gridCol w="1397326">
                  <a:extLst>
                    <a:ext uri="{9D8B030D-6E8A-4147-A177-3AD203B41FA5}">
                      <a16:colId xmlns:a16="http://schemas.microsoft.com/office/drawing/2014/main" val="3719369211"/>
                    </a:ext>
                  </a:extLst>
                </a:gridCol>
                <a:gridCol w="3438214">
                  <a:extLst>
                    <a:ext uri="{9D8B030D-6E8A-4147-A177-3AD203B41FA5}">
                      <a16:colId xmlns:a16="http://schemas.microsoft.com/office/drawing/2014/main" val="3774010741"/>
                    </a:ext>
                  </a:extLst>
                </a:gridCol>
              </a:tblGrid>
              <a:tr h="346228">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nchor="ctr"/>
                </a:tc>
                <a:extLst>
                  <a:ext uri="{0D108BD9-81ED-4DB2-BD59-A6C34878D82A}">
                    <a16:rowId xmlns:a16="http://schemas.microsoft.com/office/drawing/2014/main" val="401156913"/>
                  </a:ext>
                </a:extLst>
              </a:tr>
              <a:tr h="370840">
                <a:tc>
                  <a:txBody>
                    <a:bodyPr/>
                    <a:lstStyle/>
                    <a:p>
                      <a:r>
                        <a:rPr kumimoji="1" lang="ja-JP" altLang="en-US" sz="1200" dirty="0">
                          <a:latin typeface="BIZ UDPゴシック" panose="020B0400000000000000" pitchFamily="50" charset="-128"/>
                          <a:ea typeface="BIZ UDPゴシック" panose="020B0400000000000000" pitchFamily="50" charset="-128"/>
                        </a:rPr>
                        <a:t>（１）主に重症心身障がい児を支援する児童発達支援事業所数</a:t>
                      </a:r>
                      <a:endParaRPr kumimoji="1" lang="ja-JP" altLang="en-US" sz="1200" spc="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か所</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か所</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１か所以上</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（大阪府が示す参考値を目安として設定）</a:t>
                      </a:r>
                    </a:p>
                  </a:txBody>
                  <a:tcPr anchor="ctr"/>
                </a:tc>
                <a:extLst>
                  <a:ext uri="{0D108BD9-81ED-4DB2-BD59-A6C34878D82A}">
                    <a16:rowId xmlns:a16="http://schemas.microsoft.com/office/drawing/2014/main" val="2336130712"/>
                  </a:ext>
                </a:extLst>
              </a:tr>
              <a:tr h="370840">
                <a:tc>
                  <a:txBody>
                    <a:bodyPr/>
                    <a:lstStyle/>
                    <a:p>
                      <a:r>
                        <a:rPr kumimoji="1" lang="ja-JP" altLang="en-US" sz="1200" spc="0" dirty="0">
                          <a:latin typeface="BIZ UDPゴシック" panose="020B0400000000000000" pitchFamily="50" charset="-128"/>
                          <a:ea typeface="BIZ UDPゴシック" panose="020B0400000000000000" pitchFamily="50" charset="-128"/>
                        </a:rPr>
                        <a:t>（２）</a:t>
                      </a:r>
                      <a:r>
                        <a:rPr kumimoji="1" lang="ja-JP" altLang="en-US" sz="1200" dirty="0">
                          <a:latin typeface="BIZ UDPゴシック" panose="020B0400000000000000" pitchFamily="50" charset="-128"/>
                          <a:ea typeface="BIZ UDPゴシック" panose="020B0400000000000000" pitchFamily="50" charset="-128"/>
                        </a:rPr>
                        <a:t>主に重症心身障がい児を支援する</a:t>
                      </a:r>
                      <a:r>
                        <a:rPr kumimoji="1" lang="ja-JP" altLang="en-US" sz="1200" spc="0" dirty="0">
                          <a:latin typeface="BIZ UDPゴシック" panose="020B0400000000000000" pitchFamily="50" charset="-128"/>
                          <a:ea typeface="BIZ UDPゴシック" panose="020B0400000000000000" pitchFamily="50" charset="-128"/>
                        </a:rPr>
                        <a:t>放課後等デイサービス事業所の確保</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か所</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か所</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１か所以上</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（大阪府が示す参考値を目安として設定）</a:t>
                      </a:r>
                    </a:p>
                  </a:txBody>
                  <a:tcPr anchor="ctr"/>
                </a:tc>
                <a:extLst>
                  <a:ext uri="{0D108BD9-81ED-4DB2-BD59-A6C34878D82A}">
                    <a16:rowId xmlns:a16="http://schemas.microsoft.com/office/drawing/2014/main" val="3729677778"/>
                  </a:ext>
                </a:extLst>
              </a:tr>
            </a:tbl>
          </a:graphicData>
        </a:graphic>
      </p:graphicFrame>
      <p:sp>
        <p:nvSpPr>
          <p:cNvPr id="21" name="テキスト ボックス 20">
            <a:extLst>
              <a:ext uri="{FF2B5EF4-FFF2-40B4-BE49-F238E27FC236}">
                <a16:creationId xmlns:a16="http://schemas.microsoft.com/office/drawing/2014/main" id="{300BCFE7-4435-9B1F-CCD1-EC9A88D15509}"/>
              </a:ext>
            </a:extLst>
          </p:cNvPr>
          <p:cNvSpPr txBox="1"/>
          <p:nvPr/>
        </p:nvSpPr>
        <p:spPr>
          <a:xfrm>
            <a:off x="275919" y="2260122"/>
            <a:ext cx="118162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（３）医療的ケア児等支援のための関係機関の協議の場の設置及びコーディネーターの配置</a:t>
            </a:r>
            <a:endParaRPr lang="en-US" altLang="ja-JP" sz="1600" dirty="0">
              <a:solidFill>
                <a:srgbClr val="FF0000"/>
              </a:solidFill>
              <a:latin typeface="BIZ UDPゴシック" panose="020B0400000000000000" pitchFamily="50" charset="-128"/>
              <a:ea typeface="BIZ UDPゴシック" panose="020B0400000000000000" pitchFamily="50" charset="-128"/>
            </a:endParaRPr>
          </a:p>
        </p:txBody>
      </p:sp>
      <p:graphicFrame>
        <p:nvGraphicFramePr>
          <p:cNvPr id="22" name="表 21">
            <a:extLst>
              <a:ext uri="{FF2B5EF4-FFF2-40B4-BE49-F238E27FC236}">
                <a16:creationId xmlns:a16="http://schemas.microsoft.com/office/drawing/2014/main" id="{2DA0C333-870B-7FD9-B1D7-27CAEEAEE151}"/>
              </a:ext>
            </a:extLst>
          </p:cNvPr>
          <p:cNvGraphicFramePr>
            <a:graphicFrameLocks noGrp="1"/>
          </p:cNvGraphicFramePr>
          <p:nvPr>
            <p:extLst>
              <p:ext uri="{D42A27DB-BD31-4B8C-83A1-F6EECF244321}">
                <p14:modId xmlns:p14="http://schemas.microsoft.com/office/powerpoint/2010/main" val="142393012"/>
              </p:ext>
            </p:extLst>
          </p:nvPr>
        </p:nvGraphicFramePr>
        <p:xfrm>
          <a:off x="254660" y="2626236"/>
          <a:ext cx="11661421" cy="1709444"/>
        </p:xfrm>
        <a:graphic>
          <a:graphicData uri="http://schemas.openxmlformats.org/drawingml/2006/table">
            <a:tbl>
              <a:tblPr firstRow="1" bandRow="1">
                <a:tableStyleId>{7DF18680-E054-41AD-8BC1-D1AEF772440D}</a:tableStyleId>
              </a:tblPr>
              <a:tblGrid>
                <a:gridCol w="5209681">
                  <a:extLst>
                    <a:ext uri="{9D8B030D-6E8A-4147-A177-3AD203B41FA5}">
                      <a16:colId xmlns:a16="http://schemas.microsoft.com/office/drawing/2014/main" val="3005394488"/>
                    </a:ext>
                  </a:extLst>
                </a:gridCol>
                <a:gridCol w="1451610">
                  <a:extLst>
                    <a:ext uri="{9D8B030D-6E8A-4147-A177-3AD203B41FA5}">
                      <a16:colId xmlns:a16="http://schemas.microsoft.com/office/drawing/2014/main" val="2979397128"/>
                    </a:ext>
                  </a:extLst>
                </a:gridCol>
                <a:gridCol w="1451610">
                  <a:extLst>
                    <a:ext uri="{9D8B030D-6E8A-4147-A177-3AD203B41FA5}">
                      <a16:colId xmlns:a16="http://schemas.microsoft.com/office/drawing/2014/main" val="3719369211"/>
                    </a:ext>
                  </a:extLst>
                </a:gridCol>
                <a:gridCol w="3548520">
                  <a:extLst>
                    <a:ext uri="{9D8B030D-6E8A-4147-A177-3AD203B41FA5}">
                      <a16:colId xmlns:a16="http://schemas.microsoft.com/office/drawing/2014/main" val="3774010741"/>
                    </a:ext>
                  </a:extLst>
                </a:gridCol>
              </a:tblGrid>
              <a:tr h="337844">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nchor="ctr"/>
                </a:tc>
                <a:extLst>
                  <a:ext uri="{0D108BD9-81ED-4DB2-BD59-A6C34878D82A}">
                    <a16:rowId xmlns:a16="http://schemas.microsoft.com/office/drawing/2014/main" val="401156913"/>
                  </a:ext>
                </a:extLst>
              </a:tr>
              <a:tr h="416520">
                <a:tc>
                  <a:txBody>
                    <a:bodyPr/>
                    <a:lstStyle/>
                    <a:p>
                      <a:r>
                        <a:rPr kumimoji="1" lang="ja-JP" altLang="en-US" sz="1200" dirty="0">
                          <a:latin typeface="BIZ UDPゴシック" panose="020B0400000000000000" pitchFamily="50" charset="-128"/>
                          <a:ea typeface="BIZ UDPゴシック" panose="020B0400000000000000" pitchFamily="50" charset="-128"/>
                        </a:rPr>
                        <a:t>（１）医療的ケア児のための関係機関の協議の場の設置</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設置済み</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設置済み</a:t>
                      </a:r>
                    </a:p>
                  </a:txBody>
                  <a:tcPr anchor="ct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保健、医療、障がい福祉、保育、教育等の関係機関等が連携を図るための協議の場を設置</a:t>
                      </a:r>
                    </a:p>
                  </a:txBody>
                  <a:tcPr anchor="ctr"/>
                </a:tc>
                <a:extLst>
                  <a:ext uri="{0D108BD9-81ED-4DB2-BD59-A6C34878D82A}">
                    <a16:rowId xmlns:a16="http://schemas.microsoft.com/office/drawing/2014/main" val="2336130712"/>
                  </a:ext>
                </a:extLst>
              </a:tr>
              <a:tr h="337844">
                <a:tc>
                  <a:txBody>
                    <a:bodyPr/>
                    <a:lstStyle/>
                    <a:p>
                      <a:r>
                        <a:rPr kumimoji="1" lang="ja-JP" altLang="en-US" sz="1200" dirty="0">
                          <a:latin typeface="BIZ UDPゴシック" panose="020B0400000000000000" pitchFamily="50" charset="-128"/>
                          <a:ea typeface="BIZ UDPゴシック" panose="020B0400000000000000" pitchFamily="50" charset="-128"/>
                        </a:rPr>
                        <a:t>（２）医療的ケア児等に関するコーディネーターを地域の実情に応じて配置</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福祉関係</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名</a:t>
                      </a:r>
                      <a:endParaRPr kumimoji="1" lang="en-US" altLang="ja-JP" sz="12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医療関係</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名</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福祉関係</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名</a:t>
                      </a:r>
                      <a:endParaRPr kumimoji="1" lang="en-US" altLang="ja-JP" sz="12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医療関係</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名</a:t>
                      </a:r>
                    </a:p>
                  </a:txBody>
                  <a:tcPr anchor="ct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医療的ケア児等に関するコーディネーターを地域の実情に応じて配置</a:t>
                      </a:r>
                    </a:p>
                  </a:txBody>
                  <a:tcPr anchor="ctr"/>
                </a:tc>
                <a:extLst>
                  <a:ext uri="{0D108BD9-81ED-4DB2-BD59-A6C34878D82A}">
                    <a16:rowId xmlns:a16="http://schemas.microsoft.com/office/drawing/2014/main" val="2903033334"/>
                  </a:ext>
                </a:extLst>
              </a:tr>
              <a:tr h="337844">
                <a:tc>
                  <a:txBody>
                    <a:bodyPr/>
                    <a:lstStyle/>
                    <a:p>
                      <a:r>
                        <a:rPr kumimoji="1" lang="ja-JP" altLang="en-US" sz="1200" dirty="0">
                          <a:latin typeface="BIZ UDPゴシック" panose="020B0400000000000000" pitchFamily="50" charset="-128"/>
                          <a:ea typeface="BIZ UDPゴシック" panose="020B0400000000000000" pitchFamily="50" charset="-128"/>
                        </a:rPr>
                        <a:t>（３）協議の場の開催数</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回／年</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回／年</a:t>
                      </a:r>
                    </a:p>
                  </a:txBody>
                  <a:tcPr anchor="ct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保健、医療、障がい福祉、保育、教育等の関係機関等の連携を推進するため、協議の場を活性化</a:t>
                      </a:r>
                    </a:p>
                  </a:txBody>
                  <a:tcPr anchor="ctr"/>
                </a:tc>
                <a:extLst>
                  <a:ext uri="{0D108BD9-81ED-4DB2-BD59-A6C34878D82A}">
                    <a16:rowId xmlns:a16="http://schemas.microsoft.com/office/drawing/2014/main" val="2865275041"/>
                  </a:ext>
                </a:extLst>
              </a:tr>
            </a:tbl>
          </a:graphicData>
        </a:graphic>
      </p:graphicFrame>
      <p:sp>
        <p:nvSpPr>
          <p:cNvPr id="9" name="テキスト ボックス 8">
            <a:extLst>
              <a:ext uri="{FF2B5EF4-FFF2-40B4-BE49-F238E27FC236}">
                <a16:creationId xmlns:a16="http://schemas.microsoft.com/office/drawing/2014/main" id="{97D43B37-5E5F-D2FB-2A35-993DBCFEA5C1}"/>
              </a:ext>
            </a:extLst>
          </p:cNvPr>
          <p:cNvSpPr txBox="1"/>
          <p:nvPr/>
        </p:nvSpPr>
        <p:spPr>
          <a:xfrm>
            <a:off x="275919" y="4380375"/>
            <a:ext cx="11661421" cy="338554"/>
          </a:xfrm>
          <a:prstGeom prst="rect">
            <a:avLst/>
          </a:prstGeom>
          <a:noFill/>
        </p:spPr>
        <p:txBody>
          <a:bodyPr wrap="square">
            <a:spAutoFit/>
          </a:bodyPr>
          <a:lstStyle/>
          <a:p>
            <a:r>
              <a:rPr lang="ja-JP" altLang="en-US" sz="1600" spc="-150" dirty="0">
                <a:latin typeface="BIZ UDPゴシック" panose="020B0400000000000000" pitchFamily="50" charset="-128"/>
                <a:ea typeface="BIZ UDPゴシック" panose="020B0400000000000000" pitchFamily="50" charset="-128"/>
              </a:rPr>
              <a:t>（４）</a:t>
            </a:r>
            <a:r>
              <a:rPr lang="ja-JP" altLang="en-US" sz="1600" dirty="0">
                <a:latin typeface="BIZ UDPゴシック" panose="020B0400000000000000" pitchFamily="50" charset="-128"/>
                <a:ea typeface="BIZ UDPゴシック" panose="020B0400000000000000" pitchFamily="50" charset="-128"/>
              </a:rPr>
              <a:t>障がい児及びその家族への伴走的な相談支援体制の確保</a:t>
            </a:r>
            <a:endParaRPr lang="en-US" altLang="ja-JP" sz="1600" spc="-150" dirty="0">
              <a:latin typeface="BIZ UDPゴシック" panose="020B0400000000000000" pitchFamily="50" charset="-128"/>
              <a:ea typeface="BIZ UDPゴシック" panose="020B0400000000000000" pitchFamily="50" charset="-128"/>
            </a:endParaRPr>
          </a:p>
        </p:txBody>
      </p:sp>
      <p:graphicFrame>
        <p:nvGraphicFramePr>
          <p:cNvPr id="10" name="表 9">
            <a:extLst>
              <a:ext uri="{FF2B5EF4-FFF2-40B4-BE49-F238E27FC236}">
                <a16:creationId xmlns:a16="http://schemas.microsoft.com/office/drawing/2014/main" id="{9F4BB2D1-8D13-0269-9241-D9257F19128A}"/>
              </a:ext>
            </a:extLst>
          </p:cNvPr>
          <p:cNvGraphicFramePr>
            <a:graphicFrameLocks noGrp="1"/>
          </p:cNvGraphicFramePr>
          <p:nvPr>
            <p:extLst>
              <p:ext uri="{D42A27DB-BD31-4B8C-83A1-F6EECF244321}">
                <p14:modId xmlns:p14="http://schemas.microsoft.com/office/powerpoint/2010/main" val="1226285215"/>
              </p:ext>
            </p:extLst>
          </p:nvPr>
        </p:nvGraphicFramePr>
        <p:xfrm>
          <a:off x="254660" y="4718929"/>
          <a:ext cx="11661421" cy="1298228"/>
        </p:xfrm>
        <a:graphic>
          <a:graphicData uri="http://schemas.openxmlformats.org/drawingml/2006/table">
            <a:tbl>
              <a:tblPr firstRow="1" bandRow="1">
                <a:tableStyleId>{7DF18680-E054-41AD-8BC1-D1AEF772440D}</a:tableStyleId>
              </a:tblPr>
              <a:tblGrid>
                <a:gridCol w="5210478">
                  <a:extLst>
                    <a:ext uri="{9D8B030D-6E8A-4147-A177-3AD203B41FA5}">
                      <a16:colId xmlns:a16="http://schemas.microsoft.com/office/drawing/2014/main" val="3005394488"/>
                    </a:ext>
                  </a:extLst>
                </a:gridCol>
                <a:gridCol w="1488559">
                  <a:extLst>
                    <a:ext uri="{9D8B030D-6E8A-4147-A177-3AD203B41FA5}">
                      <a16:colId xmlns:a16="http://schemas.microsoft.com/office/drawing/2014/main" val="2979397128"/>
                    </a:ext>
                  </a:extLst>
                </a:gridCol>
                <a:gridCol w="1414130">
                  <a:extLst>
                    <a:ext uri="{9D8B030D-6E8A-4147-A177-3AD203B41FA5}">
                      <a16:colId xmlns:a16="http://schemas.microsoft.com/office/drawing/2014/main" val="3719369211"/>
                    </a:ext>
                  </a:extLst>
                </a:gridCol>
                <a:gridCol w="3548254">
                  <a:extLst>
                    <a:ext uri="{9D8B030D-6E8A-4147-A177-3AD203B41FA5}">
                      <a16:colId xmlns:a16="http://schemas.microsoft.com/office/drawing/2014/main" val="3774010741"/>
                    </a:ext>
                  </a:extLst>
                </a:gridCol>
              </a:tblGrid>
              <a:tr h="292388">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292388">
                <a:tc>
                  <a:txBody>
                    <a:bodyPr/>
                    <a:lstStyle/>
                    <a:p>
                      <a:r>
                        <a:rPr kumimoji="1" lang="ja-JP" altLang="en-US" sz="1200" dirty="0">
                          <a:latin typeface="BIZ UDPゴシック" panose="020B0400000000000000" pitchFamily="50" charset="-128"/>
                          <a:ea typeface="BIZ UDPゴシック" panose="020B0400000000000000" pitchFamily="50" charset="-128"/>
                        </a:rPr>
                        <a:t>（１）障がい児及びその家族への伴走的な相談支援の体制の確保</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各市町村又は圏域において、保健、医療、障がい福祉、保育、教育、就労支援等の関係機関との連携体制を確保した上で、障がい児相談支援を利用していない場合も含め、障がい児及びその家族への伴走的な相談支援の体制を確保</a:t>
                      </a:r>
                    </a:p>
                  </a:txBody>
                  <a:tcPr anchor="ctr"/>
                </a:tc>
                <a:extLst>
                  <a:ext uri="{0D108BD9-81ED-4DB2-BD59-A6C34878D82A}">
                    <a16:rowId xmlns:a16="http://schemas.microsoft.com/office/drawing/2014/main" val="2336130712"/>
                  </a:ext>
                </a:extLst>
              </a:tr>
            </a:tbl>
          </a:graphicData>
        </a:graphic>
      </p:graphicFrame>
      <p:sp>
        <p:nvSpPr>
          <p:cNvPr id="23" name="テキスト ボックス 22">
            <a:extLst>
              <a:ext uri="{FF2B5EF4-FFF2-40B4-BE49-F238E27FC236}">
                <a16:creationId xmlns:a16="http://schemas.microsoft.com/office/drawing/2014/main" id="{0521FFE5-F17F-DC0D-417A-680C6661E521}"/>
              </a:ext>
            </a:extLst>
          </p:cNvPr>
          <p:cNvSpPr txBox="1"/>
          <p:nvPr/>
        </p:nvSpPr>
        <p:spPr>
          <a:xfrm>
            <a:off x="265289" y="6099234"/>
            <a:ext cx="11661421" cy="600164"/>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児童発達支援・放課後等デイサービス・保育所等訪問支援・訪問型児童発達支援・障害児相談支援の利用児童数、利用日数</a:t>
            </a:r>
          </a:p>
          <a:p>
            <a:r>
              <a:rPr lang="ja-JP" altLang="en-US" sz="1100" dirty="0">
                <a:latin typeface="BIZ UDPゴシック" panose="020B0400000000000000" pitchFamily="50" charset="-128"/>
                <a:ea typeface="BIZ UDPゴシック" panose="020B0400000000000000" pitchFamily="50" charset="-128"/>
              </a:rPr>
              <a:t>○ 医療的ケア児等に対する関連分野の支援を調整するコーディネーターの配置人数</a:t>
            </a:r>
            <a:endParaRPr lang="en-US" altLang="ja-JP" sz="11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20154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14</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第５章　障害福祉サービス等の提供体制の整備</a:t>
            </a:r>
          </a:p>
        </p:txBody>
      </p:sp>
      <p:sp>
        <p:nvSpPr>
          <p:cNvPr id="13" name="テキスト ボックス 12">
            <a:extLst>
              <a:ext uri="{FF2B5EF4-FFF2-40B4-BE49-F238E27FC236}">
                <a16:creationId xmlns:a16="http://schemas.microsoft.com/office/drawing/2014/main" id="{97D43B37-5E5F-D2FB-2A35-993DBCFEA5C1}"/>
              </a:ext>
            </a:extLst>
          </p:cNvPr>
          <p:cNvSpPr txBox="1"/>
          <p:nvPr/>
        </p:nvSpPr>
        <p:spPr>
          <a:xfrm>
            <a:off x="265289" y="656138"/>
            <a:ext cx="11661421" cy="584775"/>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５　地域生活支援の充実　（関連する施策分野　</a:t>
            </a:r>
            <a:r>
              <a:rPr lang="ja-JP" altLang="en-US" sz="1600" spc="-15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３　子供から大人へのくらしのつながり、４　地域生活）</a:t>
            </a:r>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（１）地域生活支援拠点等の整備、効果的な支援体制及び連絡体制の構築、運用状況の検証・検討</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14" name="表 13">
            <a:extLst>
              <a:ext uri="{FF2B5EF4-FFF2-40B4-BE49-F238E27FC236}">
                <a16:creationId xmlns:a16="http://schemas.microsoft.com/office/drawing/2014/main" id="{9F4BB2D1-8D13-0269-9241-D9257F19128A}"/>
              </a:ext>
            </a:extLst>
          </p:cNvPr>
          <p:cNvGraphicFramePr>
            <a:graphicFrameLocks noGrp="1"/>
          </p:cNvGraphicFramePr>
          <p:nvPr>
            <p:extLst>
              <p:ext uri="{D42A27DB-BD31-4B8C-83A1-F6EECF244321}">
                <p14:modId xmlns:p14="http://schemas.microsoft.com/office/powerpoint/2010/main" val="921023747"/>
              </p:ext>
            </p:extLst>
          </p:nvPr>
        </p:nvGraphicFramePr>
        <p:xfrm>
          <a:off x="275919" y="1240913"/>
          <a:ext cx="11661421" cy="1411275"/>
        </p:xfrm>
        <a:graphic>
          <a:graphicData uri="http://schemas.openxmlformats.org/drawingml/2006/table">
            <a:tbl>
              <a:tblPr firstRow="1" bandRow="1">
                <a:tableStyleId>{7DF18680-E054-41AD-8BC1-D1AEF772440D}</a:tableStyleId>
              </a:tblPr>
              <a:tblGrid>
                <a:gridCol w="5157316">
                  <a:extLst>
                    <a:ext uri="{9D8B030D-6E8A-4147-A177-3AD203B41FA5}">
                      <a16:colId xmlns:a16="http://schemas.microsoft.com/office/drawing/2014/main" val="3005394488"/>
                    </a:ext>
                  </a:extLst>
                </a:gridCol>
                <a:gridCol w="1477925">
                  <a:extLst>
                    <a:ext uri="{9D8B030D-6E8A-4147-A177-3AD203B41FA5}">
                      <a16:colId xmlns:a16="http://schemas.microsoft.com/office/drawing/2014/main" val="2979397128"/>
                    </a:ext>
                  </a:extLst>
                </a:gridCol>
                <a:gridCol w="1477926">
                  <a:extLst>
                    <a:ext uri="{9D8B030D-6E8A-4147-A177-3AD203B41FA5}">
                      <a16:colId xmlns:a16="http://schemas.microsoft.com/office/drawing/2014/main" val="3719369211"/>
                    </a:ext>
                  </a:extLst>
                </a:gridCol>
                <a:gridCol w="3548254">
                  <a:extLst>
                    <a:ext uri="{9D8B030D-6E8A-4147-A177-3AD203B41FA5}">
                      <a16:colId xmlns:a16="http://schemas.microsoft.com/office/drawing/2014/main" val="3774010741"/>
                    </a:ext>
                  </a:extLst>
                </a:gridCol>
              </a:tblGrid>
              <a:tr h="294021">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301771">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）拠点コーディネーターを配置</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0</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0</a:t>
                      </a:r>
                      <a:r>
                        <a:rPr kumimoji="1" lang="ja-JP" altLang="en-US" sz="1200" dirty="0">
                          <a:latin typeface="BIZ UDPゴシック" panose="020B0400000000000000" pitchFamily="50" charset="-128"/>
                          <a:ea typeface="BIZ UDPゴシック" panose="020B0400000000000000" pitchFamily="50" charset="-128"/>
                        </a:rPr>
                        <a:t>人</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地域生活支援拠点等に配置</a:t>
                      </a:r>
                    </a:p>
                  </a:txBody>
                  <a:tcPr anchor="ctr"/>
                </a:tc>
                <a:extLst>
                  <a:ext uri="{0D108BD9-81ED-4DB2-BD59-A6C34878D82A}">
                    <a16:rowId xmlns:a16="http://schemas.microsoft.com/office/drawing/2014/main" val="2336130712"/>
                  </a:ext>
                </a:extLst>
              </a:tr>
              <a:tr h="294021">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）障がい福祉サービス事業所等の担当者の配置</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地域生活支援拠点等の機能を担う担当者を配置</a:t>
                      </a:r>
                    </a:p>
                  </a:txBody>
                  <a:tcPr anchor="ctr"/>
                </a:tc>
                <a:extLst>
                  <a:ext uri="{0D108BD9-81ED-4DB2-BD59-A6C34878D82A}">
                    <a16:rowId xmlns:a16="http://schemas.microsoft.com/office/drawing/2014/main" val="2903033334"/>
                  </a:ext>
                </a:extLst>
              </a:tr>
              <a:tr h="521462">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1-3</a:t>
                      </a:r>
                      <a:r>
                        <a:rPr kumimoji="1" lang="ja-JP" altLang="en-US" sz="1200" dirty="0">
                          <a:latin typeface="BIZ UDPゴシック" panose="020B0400000000000000" pitchFamily="50" charset="-128"/>
                          <a:ea typeface="BIZ UDPゴシック" panose="020B0400000000000000" pitchFamily="50" charset="-128"/>
                        </a:rPr>
                        <a:t>）運用状況の検証及び検討</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１回</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年</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１回</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年</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年１回以上、支援の実績等を踏まえた運用状況の</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検証及び検討</a:t>
                      </a:r>
                    </a:p>
                  </a:txBody>
                  <a:tcPr anchor="ctr"/>
                </a:tc>
                <a:extLst>
                  <a:ext uri="{0D108BD9-81ED-4DB2-BD59-A6C34878D82A}">
                    <a16:rowId xmlns:a16="http://schemas.microsoft.com/office/drawing/2014/main" val="2162579758"/>
                  </a:ext>
                </a:extLst>
              </a:tr>
            </a:tbl>
          </a:graphicData>
        </a:graphic>
      </p:graphicFrame>
      <p:sp>
        <p:nvSpPr>
          <p:cNvPr id="2" name="テキスト ボックス 1">
            <a:extLst>
              <a:ext uri="{FF2B5EF4-FFF2-40B4-BE49-F238E27FC236}">
                <a16:creationId xmlns:a16="http://schemas.microsoft.com/office/drawing/2014/main" id="{7F4272B9-B6B3-7760-E373-D3A3BD41475E}"/>
              </a:ext>
            </a:extLst>
          </p:cNvPr>
          <p:cNvSpPr txBox="1"/>
          <p:nvPr/>
        </p:nvSpPr>
        <p:spPr>
          <a:xfrm>
            <a:off x="266487" y="2688681"/>
            <a:ext cx="11468314" cy="430887"/>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○地域生活支援拠点等の設置個所数とコーディネーターの配置人数、地域生活支援拠点等における昨日の充実に向けた支援の実情等を踏まえた検証及び検討の実施回数</a:t>
            </a:r>
            <a:endParaRPr lang="en-US" altLang="ja-JP" sz="11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DBC70F14-EEB6-E5CF-1BD8-129975A2C7AA}"/>
              </a:ext>
            </a:extLst>
          </p:cNvPr>
          <p:cNvSpPr txBox="1"/>
          <p:nvPr/>
        </p:nvSpPr>
        <p:spPr>
          <a:xfrm>
            <a:off x="275919" y="3429000"/>
            <a:ext cx="11661421" cy="338554"/>
          </a:xfrm>
          <a:prstGeom prst="rect">
            <a:avLst/>
          </a:prstGeom>
          <a:noFill/>
        </p:spPr>
        <p:txBody>
          <a:bodyPr wrap="square">
            <a:spAutoFit/>
          </a:bodyPr>
          <a:lstStyle/>
          <a:p>
            <a:r>
              <a:rPr kumimoji="1" lang="ja-JP" altLang="en-US" sz="1600" dirty="0">
                <a:latin typeface="BIZ UDPゴシック" panose="020B0400000000000000" pitchFamily="50" charset="-128"/>
                <a:ea typeface="BIZ UDPゴシック" panose="020B0400000000000000" pitchFamily="50" charset="-128"/>
              </a:rPr>
              <a:t>（２）強度行動障がいを有する障がい者の支援体制の整備</a:t>
            </a:r>
          </a:p>
        </p:txBody>
      </p:sp>
      <p:graphicFrame>
        <p:nvGraphicFramePr>
          <p:cNvPr id="16" name="表 15">
            <a:extLst>
              <a:ext uri="{FF2B5EF4-FFF2-40B4-BE49-F238E27FC236}">
                <a16:creationId xmlns:a16="http://schemas.microsoft.com/office/drawing/2014/main" id="{689F1017-9171-7856-6075-B077A3634842}"/>
              </a:ext>
            </a:extLst>
          </p:cNvPr>
          <p:cNvGraphicFramePr>
            <a:graphicFrameLocks noGrp="1"/>
          </p:cNvGraphicFramePr>
          <p:nvPr>
            <p:extLst>
              <p:ext uri="{D42A27DB-BD31-4B8C-83A1-F6EECF244321}">
                <p14:modId xmlns:p14="http://schemas.microsoft.com/office/powerpoint/2010/main" val="124223351"/>
              </p:ext>
            </p:extLst>
          </p:nvPr>
        </p:nvGraphicFramePr>
        <p:xfrm>
          <a:off x="275919" y="3790414"/>
          <a:ext cx="11661421" cy="1422969"/>
        </p:xfrm>
        <a:graphic>
          <a:graphicData uri="http://schemas.openxmlformats.org/drawingml/2006/table">
            <a:tbl>
              <a:tblPr firstRow="1" bandRow="1">
                <a:tableStyleId>{7DF18680-E054-41AD-8BC1-D1AEF772440D}</a:tableStyleId>
              </a:tblPr>
              <a:tblGrid>
                <a:gridCol w="5167949">
                  <a:extLst>
                    <a:ext uri="{9D8B030D-6E8A-4147-A177-3AD203B41FA5}">
                      <a16:colId xmlns:a16="http://schemas.microsoft.com/office/drawing/2014/main" val="3005394488"/>
                    </a:ext>
                  </a:extLst>
                </a:gridCol>
                <a:gridCol w="1477926">
                  <a:extLst>
                    <a:ext uri="{9D8B030D-6E8A-4147-A177-3AD203B41FA5}">
                      <a16:colId xmlns:a16="http://schemas.microsoft.com/office/drawing/2014/main" val="2979397128"/>
                    </a:ext>
                  </a:extLst>
                </a:gridCol>
                <a:gridCol w="1477925">
                  <a:extLst>
                    <a:ext uri="{9D8B030D-6E8A-4147-A177-3AD203B41FA5}">
                      <a16:colId xmlns:a16="http://schemas.microsoft.com/office/drawing/2014/main" val="3719369211"/>
                    </a:ext>
                  </a:extLst>
                </a:gridCol>
                <a:gridCol w="3537621">
                  <a:extLst>
                    <a:ext uri="{9D8B030D-6E8A-4147-A177-3AD203B41FA5}">
                      <a16:colId xmlns:a16="http://schemas.microsoft.com/office/drawing/2014/main" val="3774010741"/>
                    </a:ext>
                  </a:extLst>
                </a:gridCol>
              </a:tblGrid>
              <a:tr h="325689">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4428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2-1</a:t>
                      </a:r>
                      <a:r>
                        <a:rPr kumimoji="1" lang="ja-JP" altLang="en-US" sz="1200" dirty="0">
                          <a:latin typeface="BIZ UDPゴシック" panose="020B0400000000000000" pitchFamily="50" charset="-128"/>
                          <a:ea typeface="BIZ UDPゴシック" panose="020B0400000000000000" pitchFamily="50" charset="-128"/>
                        </a:rPr>
                        <a:t>）強度行動障がい者の実状や求める支援サービス等に関する調査</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（新規）現行とは</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表現が違う</a:t>
                      </a:r>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強度行動障がい者の実状や求める支援サービス等に関する調査の実施</a:t>
                      </a:r>
                    </a:p>
                  </a:txBody>
                  <a:tcPr anchor="ctr"/>
                </a:tc>
                <a:extLst>
                  <a:ext uri="{0D108BD9-81ED-4DB2-BD59-A6C34878D82A}">
                    <a16:rowId xmlns:a16="http://schemas.microsoft.com/office/drawing/2014/main" val="1106226487"/>
                  </a:ext>
                </a:extLst>
              </a:tr>
              <a:tr h="619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2-2</a:t>
                      </a:r>
                      <a:r>
                        <a:rPr kumimoji="1" lang="ja-JP" altLang="en-US" sz="1200" dirty="0">
                          <a:latin typeface="BIZ UDPゴシック" panose="020B0400000000000000" pitchFamily="50" charset="-128"/>
                          <a:ea typeface="BIZ UDPゴシック" panose="020B0400000000000000" pitchFamily="50" charset="-128"/>
                        </a:rPr>
                        <a:t>）調査の結果に基づいた支援ニーズの実現に向けて、関係機関との</a:t>
                      </a:r>
                      <a:endParaRPr kumimoji="1" lang="en-US" altLang="ja-JP" sz="12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ネットワークの構築を図りながらの支援の実施</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（新規）現行とは</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表現が違う</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調査の結果に基づいた支援ニーズの実現に向けて、関係機関とのネットワークの構築を図りながらの支援の実施</a:t>
                      </a:r>
                    </a:p>
                  </a:txBody>
                  <a:tcPr anchor="ctr"/>
                </a:tc>
                <a:extLst>
                  <a:ext uri="{0D108BD9-81ED-4DB2-BD59-A6C34878D82A}">
                    <a16:rowId xmlns:a16="http://schemas.microsoft.com/office/drawing/2014/main" val="116115894"/>
                  </a:ext>
                </a:extLst>
              </a:tr>
            </a:tbl>
          </a:graphicData>
        </a:graphic>
      </p:graphicFrame>
      <p:sp>
        <p:nvSpPr>
          <p:cNvPr id="5" name="テキスト ボックス 4">
            <a:extLst>
              <a:ext uri="{FF2B5EF4-FFF2-40B4-BE49-F238E27FC236}">
                <a16:creationId xmlns:a16="http://schemas.microsoft.com/office/drawing/2014/main" id="{0CC9E070-56BD-4E24-6508-982FD235CE46}"/>
              </a:ext>
            </a:extLst>
          </p:cNvPr>
          <p:cNvSpPr txBox="1"/>
          <p:nvPr/>
        </p:nvSpPr>
        <p:spPr>
          <a:xfrm>
            <a:off x="286551" y="5279200"/>
            <a:ext cx="11661421" cy="430887"/>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地域生活支援拠点等の設置箇所数とコーディネーターの配置人数、地域生活支援拠点等における機能の充実に向けた支援の実績等を踏まえた検証及び検討の実施回数</a:t>
            </a:r>
            <a:endParaRPr lang="en-US" altLang="ja-JP" sz="11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89253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15</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第５章　障害福祉サービス等の提供体制の整備</a:t>
            </a:r>
          </a:p>
        </p:txBody>
      </p:sp>
      <p:sp>
        <p:nvSpPr>
          <p:cNvPr id="17" name="テキスト ボックス 16">
            <a:extLst>
              <a:ext uri="{FF2B5EF4-FFF2-40B4-BE49-F238E27FC236}">
                <a16:creationId xmlns:a16="http://schemas.microsoft.com/office/drawing/2014/main" id="{0007CE09-FEEA-4173-7C72-481600ABE67E}"/>
              </a:ext>
            </a:extLst>
          </p:cNvPr>
          <p:cNvSpPr txBox="1"/>
          <p:nvPr/>
        </p:nvSpPr>
        <p:spPr>
          <a:xfrm>
            <a:off x="265289" y="739550"/>
            <a:ext cx="11661421"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６　相談支援体制の充実・強化等　（関連する施策分野　１　相談支援）</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18" name="表 17">
            <a:extLst>
              <a:ext uri="{FF2B5EF4-FFF2-40B4-BE49-F238E27FC236}">
                <a16:creationId xmlns:a16="http://schemas.microsoft.com/office/drawing/2014/main" id="{3B3DB7E5-A591-33F1-3C5F-1EC52DE82110}"/>
              </a:ext>
            </a:extLst>
          </p:cNvPr>
          <p:cNvGraphicFramePr>
            <a:graphicFrameLocks noGrp="1"/>
          </p:cNvGraphicFramePr>
          <p:nvPr>
            <p:extLst>
              <p:ext uri="{D42A27DB-BD31-4B8C-83A1-F6EECF244321}">
                <p14:modId xmlns:p14="http://schemas.microsoft.com/office/powerpoint/2010/main" val="3548667645"/>
              </p:ext>
            </p:extLst>
          </p:nvPr>
        </p:nvGraphicFramePr>
        <p:xfrm>
          <a:off x="265289" y="1056838"/>
          <a:ext cx="11661421" cy="1945524"/>
        </p:xfrm>
        <a:graphic>
          <a:graphicData uri="http://schemas.openxmlformats.org/drawingml/2006/table">
            <a:tbl>
              <a:tblPr firstRow="1" bandRow="1">
                <a:tableStyleId>{7DF18680-E054-41AD-8BC1-D1AEF772440D}</a:tableStyleId>
              </a:tblPr>
              <a:tblGrid>
                <a:gridCol w="5175392">
                  <a:extLst>
                    <a:ext uri="{9D8B030D-6E8A-4147-A177-3AD203B41FA5}">
                      <a16:colId xmlns:a16="http://schemas.microsoft.com/office/drawing/2014/main" val="3005394488"/>
                    </a:ext>
                  </a:extLst>
                </a:gridCol>
                <a:gridCol w="1463040">
                  <a:extLst>
                    <a:ext uri="{9D8B030D-6E8A-4147-A177-3AD203B41FA5}">
                      <a16:colId xmlns:a16="http://schemas.microsoft.com/office/drawing/2014/main" val="2979397128"/>
                    </a:ext>
                  </a:extLst>
                </a:gridCol>
                <a:gridCol w="1485900">
                  <a:extLst>
                    <a:ext uri="{9D8B030D-6E8A-4147-A177-3AD203B41FA5}">
                      <a16:colId xmlns:a16="http://schemas.microsoft.com/office/drawing/2014/main" val="3719369211"/>
                    </a:ext>
                  </a:extLst>
                </a:gridCol>
                <a:gridCol w="3537089">
                  <a:extLst>
                    <a:ext uri="{9D8B030D-6E8A-4147-A177-3AD203B41FA5}">
                      <a16:colId xmlns:a16="http://schemas.microsoft.com/office/drawing/2014/main" val="3774010741"/>
                    </a:ext>
                  </a:extLst>
                </a:gridCol>
              </a:tblGrid>
              <a:tr h="286962">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429294">
                <a:tc>
                  <a:txBody>
                    <a:bodyPr/>
                    <a:lstStyle/>
                    <a:p>
                      <a:r>
                        <a:rPr kumimoji="1" lang="ja-JP" altLang="en-US" sz="1200" dirty="0">
                          <a:latin typeface="BIZ UDPゴシック" panose="020B0400000000000000" pitchFamily="50" charset="-128"/>
                          <a:ea typeface="BIZ UDPゴシック" panose="020B0400000000000000" pitchFamily="50" charset="-128"/>
                        </a:rPr>
                        <a:t>（１）基幹相談支援センター、地域生活支援拠点等、協議会の設置・整備及び</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連携体制の構築</a:t>
                      </a:r>
                    </a:p>
                  </a:txBody>
                  <a:tcPr anchor="ctr"/>
                </a:tc>
                <a:tc rowSpan="3" gridSpan="2">
                  <a:txBody>
                    <a:bodyPr/>
                    <a:lstStyle/>
                    <a:p>
                      <a:pPr algn="l"/>
                      <a:r>
                        <a:rPr kumimoji="1" lang="ja-JP" altLang="en-US" sz="1200" dirty="0">
                          <a:latin typeface="BIZ UDPゴシック" panose="020B0400000000000000" pitchFamily="50" charset="-128"/>
                          <a:ea typeface="BIZ UDPゴシック" panose="020B0400000000000000" pitchFamily="50" charset="-128"/>
                        </a:rPr>
                        <a:t>　目標値の該当なし（基幹相談支援センター及び市内６ブロックに障がい者相談支援センターを設置済み、地域自立支援協議会を設置済み）</a:t>
                      </a:r>
                      <a:endParaRPr kumimoji="1" lang="ja-JP" altLang="en-US" sz="1200" dirty="0">
                        <a:solidFill>
                          <a:srgbClr val="FF0000"/>
                        </a:solidFill>
                        <a:latin typeface="BIZ UDPゴシック" panose="020B0400000000000000" pitchFamily="50" charset="-128"/>
                        <a:ea typeface="BIZ UDPゴシック" panose="020B0400000000000000" pitchFamily="50" charset="-128"/>
                      </a:endParaRPr>
                    </a:p>
                  </a:txBody>
                  <a:tcPr anchor="ctr"/>
                </a:tc>
                <a:tc rowSpan="3" hMerge="1">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基幹相談支援センター、地域生活支援拠点等、協議会の設置・整備及び連携体制の構築</a:t>
                      </a:r>
                    </a:p>
                  </a:txBody>
                  <a:tcPr anchor="ctr"/>
                </a:tc>
                <a:extLst>
                  <a:ext uri="{0D108BD9-81ED-4DB2-BD59-A6C34878D82A}">
                    <a16:rowId xmlns:a16="http://schemas.microsoft.com/office/drawing/2014/main" val="2336130712"/>
                  </a:ext>
                </a:extLst>
              </a:tr>
              <a:tr h="286962">
                <a:tc>
                  <a:txBody>
                    <a:bodyPr/>
                    <a:lstStyle/>
                    <a:p>
                      <a:r>
                        <a:rPr kumimoji="1" lang="ja-JP" altLang="en-US" sz="1200" dirty="0">
                          <a:latin typeface="BIZ UDPゴシック" panose="020B0400000000000000" pitchFamily="50" charset="-128"/>
                          <a:ea typeface="BIZ UDPゴシック" panose="020B0400000000000000" pitchFamily="50" charset="-128"/>
                        </a:rPr>
                        <a:t>（２）基幹相談支援センターが地域の相談支援体制の強化を図る体制の確保</a:t>
                      </a:r>
                    </a:p>
                  </a:txBody>
                  <a:tcPr anchor="ctr"/>
                </a:tc>
                <a:tc gridSpan="2" vMerge="1">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tc>
                <a:tc hMerge="1" vMerge="1">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基幹相談支援センターが地域の相談支援体制の強化を図る体制の確保</a:t>
                      </a:r>
                    </a:p>
                  </a:txBody>
                  <a:tcPr anchor="ctr"/>
                </a:tc>
                <a:extLst>
                  <a:ext uri="{0D108BD9-81ED-4DB2-BD59-A6C34878D82A}">
                    <a16:rowId xmlns:a16="http://schemas.microsoft.com/office/drawing/2014/main" val="2903033334"/>
                  </a:ext>
                </a:extLst>
              </a:tr>
              <a:tr h="286962">
                <a:tc>
                  <a:txBody>
                    <a:bodyPr/>
                    <a:lstStyle/>
                    <a:p>
                      <a:r>
                        <a:rPr kumimoji="1" lang="ja-JP" altLang="en-US" sz="1200" dirty="0">
                          <a:latin typeface="BIZ UDPゴシック" panose="020B0400000000000000" pitchFamily="50" charset="-128"/>
                          <a:ea typeface="BIZ UDPゴシック" panose="020B0400000000000000" pitchFamily="50" charset="-128"/>
                        </a:rPr>
                        <a:t>（３）協議会において、個別事例の検討を通じて地域における障がい者の</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支援体制の整備に取り組む体制の確保</a:t>
                      </a:r>
                    </a:p>
                  </a:txBody>
                  <a:tcPr anchor="ctr"/>
                </a:tc>
                <a:tc gridSpan="2" vMerge="1">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tc>
                <a:tc hMerge="1" vMerge="1">
                  <a:txBody>
                    <a:bodyPr/>
                    <a:lstStyle/>
                    <a:p>
                      <a:endParaRPr dirty="0"/>
                    </a:p>
                  </a:txBody>
                  <a:tcPr anchor="ctr"/>
                </a:tc>
                <a:tc>
                  <a:txBody>
                    <a:bodyPr/>
                    <a:lstStyle/>
                    <a:p>
                      <a:pPr algn="l"/>
                      <a:r>
                        <a:rPr kumimoji="1" lang="ja-JP" altLang="en-US" sz="1200" dirty="0">
                          <a:latin typeface="BIZ UDPゴシック" panose="020B0400000000000000" pitchFamily="50" charset="-128"/>
                          <a:ea typeface="BIZ UDPゴシック" panose="020B0400000000000000" pitchFamily="50" charset="-128"/>
                        </a:rPr>
                        <a:t>個別事例の検討を通じて地域における障がい者の支援体制の整備に取り組む体制の確保</a:t>
                      </a:r>
                    </a:p>
                  </a:txBody>
                  <a:tcPr anchor="ctr"/>
                </a:tc>
                <a:extLst>
                  <a:ext uri="{0D108BD9-81ED-4DB2-BD59-A6C34878D82A}">
                    <a16:rowId xmlns:a16="http://schemas.microsoft.com/office/drawing/2014/main" val="2185996565"/>
                  </a:ext>
                </a:extLst>
              </a:tr>
              <a:tr h="2869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（４）のぞまないセルフプランの件数</a:t>
                      </a:r>
                    </a:p>
                  </a:txBody>
                  <a:tcPr anchor="ct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ー</a:t>
                      </a:r>
                    </a:p>
                  </a:txBody>
                  <a:tcPr anchor="ct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ゼロにすることを基本とする</a:t>
                      </a:r>
                    </a:p>
                  </a:txBody>
                  <a:tcPr anchor="ctr"/>
                </a:tc>
                <a:extLst>
                  <a:ext uri="{0D108BD9-81ED-4DB2-BD59-A6C34878D82A}">
                    <a16:rowId xmlns:a16="http://schemas.microsoft.com/office/drawing/2014/main" val="1170701176"/>
                  </a:ext>
                </a:extLst>
              </a:tr>
            </a:tbl>
          </a:graphicData>
        </a:graphic>
      </p:graphicFrame>
      <p:sp>
        <p:nvSpPr>
          <p:cNvPr id="5" name="テキスト ボックス 4">
            <a:extLst>
              <a:ext uri="{FF2B5EF4-FFF2-40B4-BE49-F238E27FC236}">
                <a16:creationId xmlns:a16="http://schemas.microsoft.com/office/drawing/2014/main" id="{387C97CC-0364-CF20-BD96-955F826B8B63}"/>
              </a:ext>
            </a:extLst>
          </p:cNvPr>
          <p:cNvSpPr txBox="1"/>
          <p:nvPr/>
        </p:nvSpPr>
        <p:spPr>
          <a:xfrm>
            <a:off x="352121" y="3222997"/>
            <a:ext cx="11661421" cy="600164"/>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基幹相談支援センターにおける主任相談支援専門員の配置数・人材育成等の取組に参加する相談支援事業所の割合・協議会の運営の関与の有無</a:t>
            </a:r>
          </a:p>
          <a:p>
            <a:r>
              <a:rPr lang="ja-JP" altLang="en-US" sz="1100" dirty="0">
                <a:latin typeface="BIZ UDPゴシック" panose="020B0400000000000000" pitchFamily="50" charset="-128"/>
                <a:ea typeface="BIZ UDPゴシック" panose="020B0400000000000000" pitchFamily="50" charset="-128"/>
              </a:rPr>
              <a:t>○ 協議会における個別事例の検討を通じた、地域における課題解決に向けた取組</a:t>
            </a:r>
            <a:endParaRPr lang="en-US" altLang="ja-JP" sz="11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2990F54-F941-EF91-796C-BFFF46D76F25}"/>
              </a:ext>
            </a:extLst>
          </p:cNvPr>
          <p:cNvSpPr txBox="1"/>
          <p:nvPr/>
        </p:nvSpPr>
        <p:spPr>
          <a:xfrm>
            <a:off x="265289" y="4449601"/>
            <a:ext cx="11661421" cy="1077218"/>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７　障がい福祉人材の確保・定着、ケア充実のための生産性向上</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（関連する施策分野　９　人材確保・育成・サービス質向上、２　障がい児支援・教育）</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成果目標及び活動指標は都道府県で新設項目あり。市町村単位ではなし。</a:t>
            </a:r>
            <a:endParaRPr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44836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16</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第５章　障害福祉サービス等の提供体制の整備</a:t>
            </a:r>
          </a:p>
        </p:txBody>
      </p:sp>
      <p:sp>
        <p:nvSpPr>
          <p:cNvPr id="9" name="テキスト ボックス 8">
            <a:extLst>
              <a:ext uri="{FF2B5EF4-FFF2-40B4-BE49-F238E27FC236}">
                <a16:creationId xmlns:a16="http://schemas.microsoft.com/office/drawing/2014/main" id="{97D43B37-5E5F-D2FB-2A35-993DBCFEA5C1}"/>
              </a:ext>
            </a:extLst>
          </p:cNvPr>
          <p:cNvSpPr txBox="1"/>
          <p:nvPr/>
        </p:nvSpPr>
        <p:spPr>
          <a:xfrm>
            <a:off x="265290" y="798882"/>
            <a:ext cx="11816221" cy="584775"/>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８　障がい福祉サービス等の質を向上させるための取組みに係る体制の構築</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（関連する施策分野９　人材確保・育成・サービス質向上）</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10" name="表 9">
            <a:extLst>
              <a:ext uri="{FF2B5EF4-FFF2-40B4-BE49-F238E27FC236}">
                <a16:creationId xmlns:a16="http://schemas.microsoft.com/office/drawing/2014/main" id="{9F4BB2D1-8D13-0269-9241-D9257F19128A}"/>
              </a:ext>
            </a:extLst>
          </p:cNvPr>
          <p:cNvGraphicFramePr>
            <a:graphicFrameLocks noGrp="1"/>
          </p:cNvGraphicFramePr>
          <p:nvPr>
            <p:extLst>
              <p:ext uri="{D42A27DB-BD31-4B8C-83A1-F6EECF244321}">
                <p14:modId xmlns:p14="http://schemas.microsoft.com/office/powerpoint/2010/main" val="4112683707"/>
              </p:ext>
            </p:extLst>
          </p:nvPr>
        </p:nvGraphicFramePr>
        <p:xfrm>
          <a:off x="265290" y="1502474"/>
          <a:ext cx="11661421" cy="1371600"/>
        </p:xfrm>
        <a:graphic>
          <a:graphicData uri="http://schemas.openxmlformats.org/drawingml/2006/table">
            <a:tbl>
              <a:tblPr firstRow="1" bandRow="1">
                <a:tableStyleId>{7DF18680-E054-41AD-8BC1-D1AEF772440D}</a:tableStyleId>
              </a:tblPr>
              <a:tblGrid>
                <a:gridCol w="5209681">
                  <a:extLst>
                    <a:ext uri="{9D8B030D-6E8A-4147-A177-3AD203B41FA5}">
                      <a16:colId xmlns:a16="http://schemas.microsoft.com/office/drawing/2014/main" val="3005394488"/>
                    </a:ext>
                  </a:extLst>
                </a:gridCol>
                <a:gridCol w="1451610">
                  <a:extLst>
                    <a:ext uri="{9D8B030D-6E8A-4147-A177-3AD203B41FA5}">
                      <a16:colId xmlns:a16="http://schemas.microsoft.com/office/drawing/2014/main" val="2979397128"/>
                    </a:ext>
                  </a:extLst>
                </a:gridCol>
                <a:gridCol w="1451610">
                  <a:extLst>
                    <a:ext uri="{9D8B030D-6E8A-4147-A177-3AD203B41FA5}">
                      <a16:colId xmlns:a16="http://schemas.microsoft.com/office/drawing/2014/main" val="3719369211"/>
                    </a:ext>
                  </a:extLst>
                </a:gridCol>
                <a:gridCol w="3548520">
                  <a:extLst>
                    <a:ext uri="{9D8B030D-6E8A-4147-A177-3AD203B41FA5}">
                      <a16:colId xmlns:a16="http://schemas.microsoft.com/office/drawing/2014/main" val="3774010741"/>
                    </a:ext>
                  </a:extLst>
                </a:gridCol>
              </a:tblGrid>
              <a:tr h="268457">
                <a:tc>
                  <a:txBody>
                    <a:bodyPr/>
                    <a:lstStyle/>
                    <a:p>
                      <a:r>
                        <a:rPr kumimoji="1" lang="ja-JP" altLang="en-US" sz="12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令和６年度実績</a:t>
                      </a:r>
                    </a:p>
                  </a:txBody>
                  <a:tcPr>
                    <a:lnB w="38100" cmpd="sng">
                      <a:noFill/>
                    </a:lnB>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令和８年度目標</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年度までの目標値の考え方（国・府）</a:t>
                      </a:r>
                    </a:p>
                  </a:txBody>
                  <a:tcPr/>
                </a:tc>
                <a:extLst>
                  <a:ext uri="{0D108BD9-81ED-4DB2-BD59-A6C34878D82A}">
                    <a16:rowId xmlns:a16="http://schemas.microsoft.com/office/drawing/2014/main" val="401156913"/>
                  </a:ext>
                </a:extLst>
              </a:tr>
              <a:tr h="268457">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）報酬の審査体制の強化等の取り組みの実施</a:t>
                      </a:r>
                    </a:p>
                  </a:txBody>
                  <a:tcPr anchor="ctr">
                    <a:lnR w="12700" cmpd="sng">
                      <a:noFill/>
                    </a:lnR>
                  </a:tcPr>
                </a:tc>
                <a:tc>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38100" cmpd="sng">
                      <a:noFill/>
                    </a:lnT>
                    <a:lnB w="12700" cmpd="sng">
                      <a:noFill/>
                    </a:lnB>
                    <a:lnTlToBr w="12700" cmpd="sng">
                      <a:noFill/>
                      <a:prstDash val="solid"/>
                    </a:lnTlToBr>
                    <a:lnBlToTr w="12700" cap="flat" cmpd="sng" algn="ctr">
                      <a:solidFill>
                        <a:schemeClr val="bg1"/>
                      </a:solidFill>
                      <a:prstDash val="solid"/>
                      <a:round/>
                      <a:headEnd type="none" w="med" len="med"/>
                      <a:tailEnd type="none" w="med" len="med"/>
                    </a:lnBlToTr>
                  </a:tcPr>
                </a:tc>
                <a:tc rowSpan="3">
                  <a:txBody>
                    <a:bodyPr/>
                    <a:lstStyle/>
                    <a:p>
                      <a:pPr algn="ctr"/>
                      <a:r>
                        <a:rPr kumimoji="1" lang="ja-JP" altLang="en-US" sz="1200" dirty="0">
                          <a:latin typeface="BIZ UDPゴシック" panose="020B0400000000000000" pitchFamily="50" charset="-128"/>
                          <a:ea typeface="BIZ UDPゴシック" panose="020B0400000000000000" pitchFamily="50" charset="-128"/>
                        </a:rPr>
                        <a:t>目標値の設定なし（目標に沿った連携体制を実施）</a:t>
                      </a:r>
                    </a:p>
                  </a:txBody>
                  <a:tcPr anchor="ctr">
                    <a:lnL w="12700" cmpd="sng">
                      <a:noFill/>
                    </a:lnL>
                  </a:tcPr>
                </a:tc>
                <a:tc>
                  <a:txBody>
                    <a:bodyPr/>
                    <a:lstStyle/>
                    <a:p>
                      <a:r>
                        <a:rPr kumimoji="1" lang="ja-JP" altLang="en-US" sz="1200" dirty="0">
                          <a:latin typeface="BIZ UDPゴシック" panose="020B0400000000000000" pitchFamily="50" charset="-128"/>
                          <a:ea typeface="BIZ UDPゴシック" panose="020B0400000000000000" pitchFamily="50" charset="-128"/>
                        </a:rPr>
                        <a:t>不正請求の未然防止等の観点</a:t>
                      </a:r>
                    </a:p>
                  </a:txBody>
                  <a:tcPr anchor="ctr"/>
                </a:tc>
                <a:extLst>
                  <a:ext uri="{0D108BD9-81ED-4DB2-BD59-A6C34878D82A}">
                    <a16:rowId xmlns:a16="http://schemas.microsoft.com/office/drawing/2014/main" val="2336130712"/>
                  </a:ext>
                </a:extLst>
              </a:tr>
              <a:tr h="268457">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）指導権限を有する者との協力連携</a:t>
                      </a:r>
                    </a:p>
                  </a:txBody>
                  <a:tcPr anchor="ctr">
                    <a:lnR w="12700" cmpd="sng">
                      <a:noFill/>
                    </a:lnR>
                  </a:tcPr>
                </a:tc>
                <a:tc>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mpd="sng">
                      <a:noFill/>
                    </a:lnT>
                    <a:lnB w="12700" cmpd="sng">
                      <a:noFill/>
                    </a:lnB>
                    <a:lnTlToBr w="12700" cmpd="sng">
                      <a:noFill/>
                      <a:prstDash val="solid"/>
                    </a:lnTlToBr>
                    <a:lnBlToTr w="12700" cap="flat" cmpd="sng" algn="ctr">
                      <a:solidFill>
                        <a:schemeClr val="bg1"/>
                      </a:solidFill>
                      <a:prstDash val="solid"/>
                      <a:round/>
                      <a:headEnd type="none" w="med" len="med"/>
                      <a:tailEnd type="none" w="med" len="med"/>
                    </a:lnBlToTr>
                  </a:tcPr>
                </a:tc>
                <a:tc vMerge="1">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目標を設定すること</a:t>
                      </a:r>
                    </a:p>
                  </a:txBody>
                  <a:tcPr anchor="ctr"/>
                </a:tc>
                <a:extLst>
                  <a:ext uri="{0D108BD9-81ED-4DB2-BD59-A6C34878D82A}">
                    <a16:rowId xmlns:a16="http://schemas.microsoft.com/office/drawing/2014/main" val="2903033334"/>
                  </a:ext>
                </a:extLst>
              </a:tr>
              <a:tr h="268457">
                <a:tc>
                  <a:txBody>
                    <a:bodyPr/>
                    <a:lstStyle/>
                    <a:p>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1-3</a:t>
                      </a:r>
                      <a:r>
                        <a:rPr kumimoji="1" lang="ja-JP" altLang="en-US" sz="1200" dirty="0">
                          <a:latin typeface="BIZ UDPゴシック" panose="020B0400000000000000" pitchFamily="50" charset="-128"/>
                          <a:ea typeface="BIZ UDPゴシック" panose="020B0400000000000000" pitchFamily="50" charset="-128"/>
                        </a:rPr>
                        <a:t>）適正な指導監査等の実施</a:t>
                      </a:r>
                    </a:p>
                  </a:txBody>
                  <a:tcPr anchor="ctr">
                    <a:lnR w="12700" cmpd="sng">
                      <a:noFill/>
                    </a:lnR>
                  </a:tcPr>
                </a:tc>
                <a:tc>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mpd="sng">
                      <a:noFill/>
                    </a:lnT>
                    <a:lnB w="12700" cmpd="sng">
                      <a:noFill/>
                    </a:lnB>
                    <a:lnTlToBr w="12700" cmpd="sng">
                      <a:noFill/>
                      <a:prstDash val="solid"/>
                    </a:lnTlToBr>
                    <a:lnBlToTr w="12700" cap="flat" cmpd="sng" algn="ctr">
                      <a:solidFill>
                        <a:schemeClr val="bg1"/>
                      </a:solidFill>
                      <a:prstDash val="solid"/>
                      <a:round/>
                      <a:headEnd type="none" w="med" len="med"/>
                      <a:tailEnd type="none" w="med" len="med"/>
                    </a:lnBlToTr>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r>
                        <a:rPr kumimoji="1" lang="ja-JP" altLang="en-US" sz="1200" dirty="0">
                          <a:latin typeface="BIZ UDPゴシック" panose="020B0400000000000000" pitchFamily="50" charset="-128"/>
                          <a:ea typeface="BIZ UDPゴシック" panose="020B0400000000000000" pitchFamily="50" charset="-128"/>
                        </a:rPr>
                        <a:t>目標を設定すること</a:t>
                      </a:r>
                    </a:p>
                  </a:txBody>
                  <a:tcPr anchor="ctr"/>
                </a:tc>
                <a:extLst>
                  <a:ext uri="{0D108BD9-81ED-4DB2-BD59-A6C34878D82A}">
                    <a16:rowId xmlns:a16="http://schemas.microsoft.com/office/drawing/2014/main" val="1199869412"/>
                  </a:ext>
                </a:extLst>
              </a:tr>
              <a:tr h="268457">
                <a:tc>
                  <a:txBody>
                    <a:bodyPr/>
                    <a:lstStyle/>
                    <a:p>
                      <a:r>
                        <a:rPr kumimoji="1" lang="ja-JP" altLang="en-US" sz="1200" dirty="0">
                          <a:latin typeface="BIZ UDPゴシック" panose="020B0400000000000000" pitchFamily="50" charset="-128"/>
                          <a:ea typeface="BIZ UDPゴシック" panose="020B0400000000000000" pitchFamily="50" charset="-128"/>
                        </a:rPr>
                        <a:t>（２）管内事業所の情報の公表率及び更新率</a:t>
                      </a:r>
                    </a:p>
                  </a:txBody>
                  <a:tcPr anchor="ctr"/>
                </a:tc>
                <a:tc>
                  <a:txBody>
                    <a:bodyPr/>
                    <a:lstStyle/>
                    <a:p>
                      <a:pPr algn="ctr"/>
                      <a:endParaRPr kumimoji="1" lang="ja-JP" altLang="en-US" sz="1200" dirty="0">
                        <a:latin typeface="BIZ UDPゴシック" panose="020B0400000000000000" pitchFamily="50" charset="-128"/>
                        <a:ea typeface="BIZ UDPゴシック" panose="020B0400000000000000" pitchFamily="50" charset="-128"/>
                      </a:endParaRPr>
                    </a:p>
                  </a:txBody>
                  <a:tcPr anchor="ctr">
                    <a:lnT w="12700" cmpd="sng">
                      <a:noFill/>
                    </a:lnT>
                  </a:tcPr>
                </a:tc>
                <a:tc>
                  <a:txBody>
                    <a:bodyPr/>
                    <a:lstStyle/>
                    <a:p>
                      <a:pPr algn="ct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新規</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r>
                        <a:rPr kumimoji="1" lang="en-US" altLang="ja-JP" sz="1200" dirty="0">
                          <a:latin typeface="BIZ UDPゴシック" panose="020B0400000000000000" pitchFamily="50" charset="-128"/>
                          <a:ea typeface="BIZ UDPゴシック" panose="020B0400000000000000" pitchFamily="50" charset="-128"/>
                        </a:rPr>
                        <a:t>100</a:t>
                      </a:r>
                      <a:r>
                        <a:rPr kumimoji="1" lang="ja-JP" altLang="en-US" sz="1200" dirty="0">
                          <a:latin typeface="BIZ UDPゴシック" panose="020B0400000000000000" pitchFamily="50" charset="-128"/>
                          <a:ea typeface="BIZ UDPゴシック" panose="020B0400000000000000" pitchFamily="50" charset="-128"/>
                        </a:rPr>
                        <a:t>％</a:t>
                      </a:r>
                    </a:p>
                  </a:txBody>
                  <a:tcPr anchor="ctr"/>
                </a:tc>
                <a:extLst>
                  <a:ext uri="{0D108BD9-81ED-4DB2-BD59-A6C34878D82A}">
                    <a16:rowId xmlns:a16="http://schemas.microsoft.com/office/drawing/2014/main" val="1106226487"/>
                  </a:ext>
                </a:extLst>
              </a:tr>
            </a:tbl>
          </a:graphicData>
        </a:graphic>
      </p:graphicFrame>
      <p:sp>
        <p:nvSpPr>
          <p:cNvPr id="12" name="テキスト ボックス 11">
            <a:extLst>
              <a:ext uri="{FF2B5EF4-FFF2-40B4-BE49-F238E27FC236}">
                <a16:creationId xmlns:a16="http://schemas.microsoft.com/office/drawing/2014/main" id="{918BE68F-9FD5-CDC4-58DE-519BE0B2388E}"/>
              </a:ext>
            </a:extLst>
          </p:cNvPr>
          <p:cNvSpPr txBox="1"/>
          <p:nvPr/>
        </p:nvSpPr>
        <p:spPr>
          <a:xfrm>
            <a:off x="265289" y="2987816"/>
            <a:ext cx="11661421" cy="938719"/>
          </a:xfrm>
          <a:prstGeom prst="rect">
            <a:avLst/>
          </a:prstGeom>
          <a:noFill/>
          <a:ln w="19050">
            <a:solidFill>
              <a:srgbClr val="800080"/>
            </a:solidFill>
            <a:prstDash val="sysDot"/>
          </a:ln>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活動指標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都道府県が実施する障害福祉サービス等に係る研修の参加や都道府県が市町村職員に対して実施する研修の参加人数</a:t>
            </a:r>
          </a:p>
          <a:p>
            <a:r>
              <a:rPr lang="ja-JP" altLang="en-US" sz="1100" dirty="0">
                <a:latin typeface="BIZ UDPゴシック" panose="020B0400000000000000" pitchFamily="50" charset="-128"/>
                <a:ea typeface="BIZ UDPゴシック" panose="020B0400000000000000" pitchFamily="50" charset="-128"/>
              </a:rPr>
              <a:t>○ 障害者自立支援審査支払等システム等での審査結果を分析してその結果を活用し、事業所や関係自治体等と共有する体制の有無及びそれに基づく実施回数</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○都道府県等が実施する指定障害福祉サービス事業者及び指定障害児通所支援事業者等に対する指導監査の適正な実施とその結果の関係自治体と共有する体制の有無及びそれに基づく</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共有回数</a:t>
            </a:r>
            <a:endParaRPr lang="en-US" altLang="ja-JP" sz="11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56277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17</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第６章　計画の推進体制</a:t>
            </a:r>
          </a:p>
        </p:txBody>
      </p:sp>
      <p:sp>
        <p:nvSpPr>
          <p:cNvPr id="5" name="テキスト ボックス 4">
            <a:extLst>
              <a:ext uri="{FF2B5EF4-FFF2-40B4-BE49-F238E27FC236}">
                <a16:creationId xmlns:a16="http://schemas.microsoft.com/office/drawing/2014/main" id="{60D482AE-CF59-A935-B6EB-3C963F24211B}"/>
              </a:ext>
            </a:extLst>
          </p:cNvPr>
          <p:cNvSpPr txBox="1"/>
          <p:nvPr/>
        </p:nvSpPr>
        <p:spPr>
          <a:xfrm>
            <a:off x="265286" y="875131"/>
            <a:ext cx="11661421" cy="400110"/>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rPr>
              <a:t>１　実施体制</a:t>
            </a:r>
          </a:p>
        </p:txBody>
      </p:sp>
      <p:sp>
        <p:nvSpPr>
          <p:cNvPr id="8" name="テキスト ボックス 7">
            <a:extLst>
              <a:ext uri="{FF2B5EF4-FFF2-40B4-BE49-F238E27FC236}">
                <a16:creationId xmlns:a16="http://schemas.microsoft.com/office/drawing/2014/main" id="{9CD2EEEF-89F5-E4B6-DD51-B9C7276E571A}"/>
              </a:ext>
            </a:extLst>
          </p:cNvPr>
          <p:cNvSpPr txBox="1"/>
          <p:nvPr/>
        </p:nvSpPr>
        <p:spPr>
          <a:xfrm>
            <a:off x="373440" y="1435060"/>
            <a:ext cx="11661421" cy="1007199"/>
          </a:xfrm>
          <a:prstGeom prst="rect">
            <a:avLst/>
          </a:prstGeom>
          <a:noFill/>
        </p:spPr>
        <p:txBody>
          <a:bodyPr wrap="square">
            <a:spAutoFit/>
          </a:bodyPr>
          <a:lstStyle/>
          <a:p>
            <a:pPr>
              <a:lnSpc>
                <a:spcPts val="2500"/>
              </a:lnSpc>
            </a:pPr>
            <a:r>
              <a:rPr lang="ja-JP" altLang="en-US" dirty="0">
                <a:latin typeface="BIZ UDPゴシック" panose="020B0400000000000000" pitchFamily="50" charset="-128"/>
                <a:ea typeface="BIZ UDPゴシック" panose="020B0400000000000000" pitchFamily="50" charset="-128"/>
              </a:rPr>
              <a:t>・福祉部と児童部が共同で取組を推進</a:t>
            </a:r>
            <a:endParaRPr lang="en-US" altLang="ja-JP" strike="sngStrike"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・庁内関係所管や他の行政機関、吹田市地域自立支援協議会、障がい当事者、障がい福祉団体その他地域団体等と</a:t>
            </a:r>
            <a:endParaRPr lang="en-US" altLang="ja-JP"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　連携を図りながら、総合的かつ効果的な施策の推進に取り組む</a:t>
            </a:r>
          </a:p>
        </p:txBody>
      </p:sp>
      <p:sp>
        <p:nvSpPr>
          <p:cNvPr id="9" name="テキスト ボックス 8">
            <a:extLst>
              <a:ext uri="{FF2B5EF4-FFF2-40B4-BE49-F238E27FC236}">
                <a16:creationId xmlns:a16="http://schemas.microsoft.com/office/drawing/2014/main" id="{190196DA-B07A-CD4E-0F8F-CF0B795FEDF5}"/>
              </a:ext>
            </a:extLst>
          </p:cNvPr>
          <p:cNvSpPr txBox="1"/>
          <p:nvPr/>
        </p:nvSpPr>
        <p:spPr>
          <a:xfrm>
            <a:off x="265285" y="3092549"/>
            <a:ext cx="11661421" cy="400110"/>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rPr>
              <a:t>２　進行管理</a:t>
            </a:r>
          </a:p>
        </p:txBody>
      </p:sp>
      <p:sp>
        <p:nvSpPr>
          <p:cNvPr id="6" name="テキスト ボックス 5">
            <a:extLst>
              <a:ext uri="{FF2B5EF4-FFF2-40B4-BE49-F238E27FC236}">
                <a16:creationId xmlns:a16="http://schemas.microsoft.com/office/drawing/2014/main" id="{E7BF1CDE-5458-95E5-D7F0-FA50EA8D2A8E}"/>
              </a:ext>
            </a:extLst>
          </p:cNvPr>
          <p:cNvSpPr txBox="1"/>
          <p:nvPr/>
        </p:nvSpPr>
        <p:spPr>
          <a:xfrm>
            <a:off x="373440" y="3611246"/>
            <a:ext cx="11326947" cy="2289601"/>
          </a:xfrm>
          <a:prstGeom prst="rect">
            <a:avLst/>
          </a:prstGeom>
          <a:noFill/>
        </p:spPr>
        <p:txBody>
          <a:bodyPr wrap="square">
            <a:spAutoFit/>
          </a:bodyPr>
          <a:lstStyle/>
          <a:p>
            <a:pPr>
              <a:lnSpc>
                <a:spcPts val="2500"/>
              </a:lnSpc>
            </a:pPr>
            <a:r>
              <a:rPr lang="ja-JP" altLang="en-US" dirty="0">
                <a:latin typeface="BIZ UDPゴシック" panose="020B0400000000000000" pitchFamily="50" charset="-128"/>
                <a:ea typeface="BIZ UDPゴシック" panose="020B0400000000000000" pitchFamily="50" charset="-128"/>
              </a:rPr>
              <a:t>・計画の円滑な推進を図るため、吹田市社会福祉審議会障がい者施策推進専門分科会及び吹田市地域自立支援</a:t>
            </a:r>
            <a:endParaRPr lang="en-US" altLang="ja-JP"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　協議会において、進捗状況の報告を行い、意見交換や議論等を行う</a:t>
            </a:r>
            <a:endParaRPr lang="en-US" altLang="ja-JP"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・障がい当事者の実態を把握するとともに、計画の推進にあたり意見等の反映に努める</a:t>
            </a:r>
            <a:endParaRPr lang="en-US" altLang="ja-JP"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・ＰＤＣＡサイクルにより、取組状況や実績をとりまとめ、計画の達成状況の分析及び評価を行い、必要に応じて、</a:t>
            </a:r>
            <a:endParaRPr lang="en-US" altLang="ja-JP"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　計画の変更や事業の見直し等について検討</a:t>
            </a:r>
          </a:p>
          <a:p>
            <a:pPr>
              <a:lnSpc>
                <a:spcPts val="2500"/>
              </a:lnSpc>
            </a:pPr>
            <a:r>
              <a:rPr lang="ja-JP" altLang="en-US" dirty="0">
                <a:latin typeface="BIZ UDPゴシック" panose="020B0400000000000000" pitchFamily="50" charset="-128"/>
                <a:ea typeface="BIZ UDPゴシック" panose="020B0400000000000000" pitchFamily="50" charset="-128"/>
              </a:rPr>
              <a:t>・「第５章　障害福祉サービス等の提供体制の整備」は毎年度、その他については３年ごとに分析と評価を行う</a:t>
            </a:r>
            <a:endParaRPr lang="en-US" altLang="ja-JP" dirty="0">
              <a:latin typeface="BIZ UDPゴシック" panose="020B0400000000000000" pitchFamily="50" charset="-128"/>
              <a:ea typeface="BIZ UDPゴシック" panose="020B0400000000000000" pitchFamily="50" charset="-128"/>
            </a:endParaRPr>
          </a:p>
          <a:p>
            <a:pPr>
              <a:lnSpc>
                <a:spcPts val="2500"/>
              </a:lnSpc>
            </a:pPr>
            <a:r>
              <a:rPr lang="ja-JP" altLang="en-US" dirty="0">
                <a:latin typeface="BIZ UDPゴシック" panose="020B0400000000000000" pitchFamily="50" charset="-128"/>
                <a:ea typeface="BIZ UDPゴシック" panose="020B0400000000000000" pitchFamily="50" charset="-128"/>
              </a:rPr>
              <a:t>・令和</a:t>
            </a:r>
            <a:r>
              <a:rPr lang="en-US" altLang="ja-JP" dirty="0">
                <a:latin typeface="BIZ UDPゴシック" panose="020B0400000000000000" pitchFamily="50" charset="-128"/>
                <a:ea typeface="BIZ UDPゴシック" panose="020B0400000000000000" pitchFamily="50" charset="-128"/>
              </a:rPr>
              <a:t>11</a:t>
            </a:r>
            <a:r>
              <a:rPr lang="ja-JP" altLang="en-US" dirty="0">
                <a:latin typeface="BIZ UDPゴシック" panose="020B0400000000000000" pitchFamily="50" charset="-128"/>
                <a:ea typeface="BIZ UDPゴシック" panose="020B0400000000000000" pitchFamily="50" charset="-128"/>
              </a:rPr>
              <a:t>年度（</a:t>
            </a:r>
            <a:r>
              <a:rPr lang="en-US" altLang="ja-JP" dirty="0">
                <a:latin typeface="BIZ UDPゴシック" panose="020B0400000000000000" pitchFamily="50" charset="-128"/>
                <a:ea typeface="BIZ UDPゴシック" panose="020B0400000000000000" pitchFamily="50" charset="-128"/>
              </a:rPr>
              <a:t>2027</a:t>
            </a:r>
            <a:r>
              <a:rPr lang="ja-JP" altLang="en-US" dirty="0">
                <a:latin typeface="BIZ UDPゴシック" panose="020B0400000000000000" pitchFamily="50" charset="-128"/>
                <a:ea typeface="BIZ UDPゴシック" panose="020B0400000000000000" pitchFamily="50" charset="-128"/>
              </a:rPr>
              <a:t>年度）には中間見直しを実施</a:t>
            </a:r>
          </a:p>
        </p:txBody>
      </p:sp>
    </p:spTree>
    <p:extLst>
      <p:ext uri="{BB962C8B-B14F-4D97-AF65-F5344CB8AC3E}">
        <p14:creationId xmlns:p14="http://schemas.microsoft.com/office/powerpoint/2010/main" val="2003787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18</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1520463"/>
            <a:ext cx="12192000" cy="584775"/>
          </a:xfrm>
          <a:prstGeom prst="rect">
            <a:avLst/>
          </a:prstGeom>
          <a:solidFill>
            <a:srgbClr val="FF99FF">
              <a:alpha val="50196"/>
            </a:srgbClr>
          </a:solidFill>
        </p:spPr>
        <p:txBody>
          <a:bodyPr wrap="square" rtlCol="0">
            <a:spAutoFit/>
          </a:bodyPr>
          <a:lstStyle/>
          <a:p>
            <a:pPr algn="ctr"/>
            <a:r>
              <a:rPr lang="ja-JP" altLang="en-US" sz="3200" dirty="0">
                <a:latin typeface="BIZ UDPゴシック" panose="020B0400000000000000" pitchFamily="50" charset="-128"/>
                <a:ea typeface="BIZ UDPゴシック" panose="020B0400000000000000" pitchFamily="50" charset="-128"/>
              </a:rPr>
              <a:t>参　考　資　料</a:t>
            </a:r>
            <a:endParaRPr kumimoji="1" lang="ja-JP" altLang="en-US" sz="32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4C37D2F3-5231-4B27-77F1-3BA53848BDAE}"/>
              </a:ext>
            </a:extLst>
          </p:cNvPr>
          <p:cNvSpPr txBox="1"/>
          <p:nvPr/>
        </p:nvSpPr>
        <p:spPr>
          <a:xfrm>
            <a:off x="392879" y="2667840"/>
            <a:ext cx="11661421" cy="2554545"/>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rPr>
              <a:t>第２章</a:t>
            </a:r>
            <a:endParaRPr lang="en-US" altLang="ja-JP" sz="2000"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１　障がい者を取り巻く状況</a:t>
            </a:r>
            <a:r>
              <a:rPr lang="ja-JP" altLang="en-US" sz="2000" b="1" dirty="0">
                <a:latin typeface="BIZ UDPゴシック" panose="020B0400000000000000" pitchFamily="50" charset="-128"/>
                <a:ea typeface="BIZ UDPゴシック" panose="020B0400000000000000" pitchFamily="50" charset="-128"/>
              </a:rPr>
              <a:t>　</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BIZ UDPゴシック" panose="020B0400000000000000" pitchFamily="50" charset="-128"/>
                <a:ea typeface="BIZ UDPゴシック" panose="020B0400000000000000" pitchFamily="50" charset="-128"/>
              </a:rPr>
              <a:t>p.19-27</a:t>
            </a:r>
            <a:r>
              <a:rPr lang="ja-JP" altLang="en-US" sz="20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　</a:t>
            </a:r>
            <a:endParaRPr lang="en-US" altLang="ja-JP" sz="2000"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２　第２章　２　障がい福祉の取組に関するアンケート結果</a:t>
            </a:r>
            <a:r>
              <a:rPr lang="ja-JP" altLang="en-US" sz="2000" b="1" dirty="0">
                <a:latin typeface="BIZ UDPゴシック" panose="020B0400000000000000" pitchFamily="50" charset="-128"/>
                <a:ea typeface="BIZ UDPゴシック" panose="020B0400000000000000" pitchFamily="50" charset="-128"/>
              </a:rPr>
              <a:t>　</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BIZ UDPゴシック" panose="020B0400000000000000" pitchFamily="50" charset="-128"/>
                <a:ea typeface="BIZ UDPゴシック" panose="020B0400000000000000" pitchFamily="50" charset="-128"/>
              </a:rPr>
              <a:t>p.28-34</a:t>
            </a:r>
            <a:r>
              <a:rPr lang="ja-JP" altLang="en-US" sz="20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　</a:t>
            </a:r>
            <a:endParaRPr lang="en-US" altLang="ja-JP" sz="2000"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b="1" dirty="0">
                <a:latin typeface="BIZ UDPゴシック" panose="020B0400000000000000" pitchFamily="50" charset="-128"/>
                <a:ea typeface="BIZ UDPゴシック" panose="020B0400000000000000" pitchFamily="50" charset="-128"/>
              </a:rPr>
              <a:t>　　</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BIZ UDPゴシック" panose="020B0400000000000000" pitchFamily="50" charset="-128"/>
                <a:ea typeface="BIZ UDPゴシック" panose="020B0400000000000000" pitchFamily="50" charset="-128"/>
              </a:rPr>
              <a:t>p.35-45</a:t>
            </a:r>
            <a:r>
              <a:rPr lang="ja-JP" altLang="en-US" sz="20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　</a:t>
            </a:r>
            <a:endParaRPr lang="en-US" altLang="ja-JP" sz="20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26989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1</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678"/>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第１章　計画策定の趣旨・期間・策定体制</a:t>
            </a: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265289" y="668247"/>
            <a:ext cx="11661421" cy="400110"/>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rPr>
              <a:t>１　計画策定の趣旨</a:t>
            </a:r>
            <a:endParaRPr lang="en-US" altLang="ja-JP" sz="20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55BDCAE-D1E7-FA28-EC22-5FDDA9B89458}"/>
              </a:ext>
            </a:extLst>
          </p:cNvPr>
          <p:cNvSpPr txBox="1"/>
          <p:nvPr/>
        </p:nvSpPr>
        <p:spPr>
          <a:xfrm>
            <a:off x="501548" y="1116830"/>
            <a:ext cx="11523304" cy="3693319"/>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a:t>
            </a:r>
            <a:r>
              <a:rPr lang="ja-JP" altLang="ja-JP" sz="1800" kern="100" dirty="0">
                <a:effectLst/>
                <a:latin typeface="BIZ UDPゴシック" panose="020B0400000000000000" pitchFamily="50" charset="-128"/>
                <a:ea typeface="BIZ UDPゴシック" panose="020B0400000000000000" pitchFamily="50" charset="-128"/>
              </a:rPr>
              <a:t>第</a:t>
            </a:r>
            <a:r>
              <a:rPr lang="ja-JP" altLang="en-US" sz="1800" kern="100" dirty="0">
                <a:effectLst/>
                <a:latin typeface="BIZ UDPゴシック" panose="020B0400000000000000" pitchFamily="50" charset="-128"/>
                <a:ea typeface="BIZ UDPゴシック" panose="020B0400000000000000" pitchFamily="50" charset="-128"/>
              </a:rPr>
              <a:t>５</a:t>
            </a:r>
            <a:r>
              <a:rPr lang="ja-JP" altLang="ja-JP" sz="1800" kern="100" dirty="0">
                <a:effectLst/>
                <a:latin typeface="BIZ UDPゴシック" panose="020B0400000000000000" pitchFamily="50" charset="-128"/>
                <a:ea typeface="BIZ UDPゴシック" panose="020B0400000000000000" pitchFamily="50" charset="-128"/>
              </a:rPr>
              <a:t>期吹田市障がい者計画</a:t>
            </a:r>
            <a:r>
              <a:rPr kumimoji="1" lang="ja-JP" altLang="en-US" dirty="0">
                <a:latin typeface="BIZ UDPゴシック" panose="020B0400000000000000" pitchFamily="50" charset="-128"/>
                <a:ea typeface="BIZ UDPゴシック" panose="020B0400000000000000" pitchFamily="50" charset="-128"/>
              </a:rPr>
              <a:t>」・・・</a:t>
            </a:r>
            <a:r>
              <a:rPr lang="ja-JP" altLang="ja-JP" sz="1800" kern="100" dirty="0">
                <a:effectLst/>
                <a:latin typeface="BIZ UDPゴシック" panose="020B0400000000000000" pitchFamily="50" charset="-128"/>
                <a:ea typeface="BIZ UDPゴシック" panose="020B0400000000000000" pitchFamily="50" charset="-128"/>
              </a:rPr>
              <a:t>障害者基本法第</a:t>
            </a:r>
            <a:r>
              <a:rPr lang="en-US" altLang="ja-JP" sz="1800" kern="100" dirty="0">
                <a:effectLst/>
                <a:latin typeface="BIZ UDPゴシック" panose="020B0400000000000000" pitchFamily="50" charset="-128"/>
                <a:ea typeface="BIZ UDPゴシック" panose="020B0400000000000000" pitchFamily="50" charset="-128"/>
              </a:rPr>
              <a:t>11</a:t>
            </a:r>
            <a:r>
              <a:rPr lang="ja-JP" altLang="ja-JP" sz="1800" kern="100" dirty="0">
                <a:effectLst/>
                <a:latin typeface="BIZ UDPゴシック" panose="020B0400000000000000" pitchFamily="50" charset="-128"/>
                <a:ea typeface="BIZ UDPゴシック" panose="020B0400000000000000" pitchFamily="50" charset="-128"/>
              </a:rPr>
              <a:t>条第</a:t>
            </a:r>
            <a:r>
              <a:rPr lang="en-US" altLang="ja-JP" sz="1800" kern="100" dirty="0">
                <a:effectLst/>
                <a:latin typeface="BIZ UDPゴシック" panose="020B0400000000000000" pitchFamily="50" charset="-128"/>
                <a:ea typeface="BIZ UDPゴシック" panose="020B0400000000000000" pitchFamily="50" charset="-128"/>
              </a:rPr>
              <a:t>3</a:t>
            </a:r>
            <a:r>
              <a:rPr lang="ja-JP" altLang="ja-JP" sz="1800" kern="100" dirty="0">
                <a:effectLst/>
                <a:latin typeface="BIZ UDPゴシック" panose="020B0400000000000000" pitchFamily="50" charset="-128"/>
                <a:ea typeface="BIZ UDPゴシック" panose="020B0400000000000000" pitchFamily="50" charset="-128"/>
              </a:rPr>
              <a:t>項</a:t>
            </a:r>
            <a:r>
              <a:rPr kumimoji="1" lang="ja-JP" altLang="en-US" dirty="0">
                <a:latin typeface="BIZ UDPゴシック" panose="020B0400000000000000" pitchFamily="50" charset="-128"/>
                <a:ea typeface="BIZ UDPゴシック" panose="020B0400000000000000" pitchFamily="50" charset="-128"/>
              </a:rPr>
              <a:t>に基づいて策定</a:t>
            </a:r>
          </a:p>
          <a:p>
            <a:r>
              <a:rPr kumimoji="1" lang="ja-JP" altLang="en-US" dirty="0">
                <a:latin typeface="BIZ UDPゴシック" panose="020B0400000000000000" pitchFamily="50" charset="-128"/>
                <a:ea typeface="BIZ UDPゴシック" panose="020B0400000000000000" pitchFamily="50" charset="-128"/>
              </a:rPr>
              <a:t>・「第８期吹田市障がい福祉計画・</a:t>
            </a:r>
            <a:r>
              <a:rPr lang="ja-JP" altLang="ja-JP" sz="1800" kern="0" dirty="0">
                <a:effectLst/>
                <a:latin typeface="BIZ UDPゴシック" panose="020B0400000000000000" pitchFamily="50" charset="-128"/>
                <a:ea typeface="BIZ UDPゴシック" panose="020B0400000000000000" pitchFamily="50" charset="-128"/>
              </a:rPr>
              <a:t>第</a:t>
            </a:r>
            <a:r>
              <a:rPr lang="ja-JP" altLang="en-US" sz="1800" kern="0" dirty="0">
                <a:effectLst/>
                <a:latin typeface="BIZ UDPゴシック" panose="020B0400000000000000" pitchFamily="50" charset="-128"/>
                <a:ea typeface="BIZ UDPゴシック" panose="020B0400000000000000" pitchFamily="50" charset="-128"/>
              </a:rPr>
              <a:t>４</a:t>
            </a:r>
            <a:r>
              <a:rPr lang="ja-JP" altLang="ja-JP" sz="1800" kern="0" dirty="0">
                <a:effectLst/>
                <a:latin typeface="BIZ UDPゴシック" panose="020B0400000000000000" pitchFamily="50" charset="-128"/>
                <a:ea typeface="BIZ UDPゴシック" panose="020B0400000000000000" pitchFamily="50" charset="-128"/>
              </a:rPr>
              <a:t>期吹田市障がい児福祉計画</a:t>
            </a:r>
            <a:r>
              <a:rPr kumimoji="1" lang="ja-JP" altLang="en-US" dirty="0">
                <a:latin typeface="BIZ UDPゴシック" panose="020B0400000000000000" pitchFamily="50" charset="-128"/>
                <a:ea typeface="BIZ UDPゴシック" panose="020B0400000000000000" pitchFamily="50" charset="-128"/>
              </a:rPr>
              <a:t>」</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a:t>
            </a:r>
            <a:r>
              <a:rPr kumimoji="1" lang="ja-JP" altLang="en-US" dirty="0">
                <a:latin typeface="BIZ UDPゴシック" panose="020B0400000000000000" pitchFamily="50" charset="-128"/>
                <a:ea typeface="BIZ UDPゴシック" panose="020B0400000000000000" pitchFamily="50" charset="-128"/>
              </a:rPr>
              <a:t>・・・障害者総合支援法第</a:t>
            </a:r>
            <a:r>
              <a:rPr kumimoji="1" lang="en-US" altLang="ja-JP" dirty="0">
                <a:latin typeface="BIZ UDPゴシック" panose="020B0400000000000000" pitchFamily="50" charset="-128"/>
                <a:ea typeface="BIZ UDPゴシック" panose="020B0400000000000000" pitchFamily="50" charset="-128"/>
              </a:rPr>
              <a:t>88</a:t>
            </a:r>
            <a:r>
              <a:rPr kumimoji="1" lang="ja-JP" altLang="en-US" dirty="0">
                <a:latin typeface="BIZ UDPゴシック" panose="020B0400000000000000" pitchFamily="50" charset="-128"/>
                <a:ea typeface="BIZ UDPゴシック" panose="020B0400000000000000" pitchFamily="50" charset="-128"/>
              </a:rPr>
              <a:t>条第</a:t>
            </a:r>
            <a:r>
              <a:rPr kumimoji="1" lang="en-US" altLang="ja-JP" dirty="0">
                <a:latin typeface="BIZ UDPゴシック" panose="020B0400000000000000" pitchFamily="50" charset="-128"/>
                <a:ea typeface="BIZ UDPゴシック" panose="020B0400000000000000" pitchFamily="50" charset="-128"/>
              </a:rPr>
              <a:t>1</a:t>
            </a:r>
            <a:r>
              <a:rPr kumimoji="1" lang="ja-JP" altLang="en-US">
                <a:latin typeface="BIZ UDPゴシック" panose="020B0400000000000000" pitchFamily="50" charset="-128"/>
                <a:ea typeface="BIZ UDPゴシック" panose="020B0400000000000000" pitchFamily="50" charset="-128"/>
              </a:rPr>
              <a:t>項及び</a:t>
            </a:r>
            <a:r>
              <a:rPr kumimoji="1" lang="ja-JP" altLang="en-US" dirty="0">
                <a:latin typeface="BIZ UDPゴシック" panose="020B0400000000000000" pitchFamily="50" charset="-128"/>
                <a:ea typeface="BIZ UDPゴシック" panose="020B0400000000000000" pitchFamily="50" charset="-128"/>
              </a:rPr>
              <a:t>児童福祉法第</a:t>
            </a:r>
            <a:r>
              <a:rPr kumimoji="1" lang="en-US" altLang="ja-JP" dirty="0">
                <a:latin typeface="BIZ UDPゴシック" panose="020B0400000000000000" pitchFamily="50" charset="-128"/>
                <a:ea typeface="BIZ UDPゴシック" panose="020B0400000000000000" pitchFamily="50" charset="-128"/>
              </a:rPr>
              <a:t>33</a:t>
            </a:r>
            <a:r>
              <a:rPr kumimoji="1" lang="ja-JP" altLang="en-US" dirty="0">
                <a:latin typeface="BIZ UDPゴシック" panose="020B0400000000000000" pitchFamily="50" charset="-128"/>
                <a:ea typeface="BIZ UDPゴシック" panose="020B0400000000000000" pitchFamily="50" charset="-128"/>
              </a:rPr>
              <a:t>条の</a:t>
            </a:r>
            <a:r>
              <a:rPr kumimoji="1" lang="en-US" altLang="ja-JP" dirty="0">
                <a:latin typeface="BIZ UDPゴシック" panose="020B0400000000000000" pitchFamily="50" charset="-128"/>
                <a:ea typeface="BIZ UDPゴシック" panose="020B0400000000000000" pitchFamily="50" charset="-128"/>
              </a:rPr>
              <a:t>20</a:t>
            </a:r>
            <a:r>
              <a:rPr kumimoji="1" lang="ja-JP" altLang="en-US" dirty="0">
                <a:latin typeface="BIZ UDPゴシック" panose="020B0400000000000000" pitchFamily="50" charset="-128"/>
                <a:ea typeface="BIZ UDPゴシック" panose="020B0400000000000000" pitchFamily="50" charset="-128"/>
              </a:rPr>
              <a:t>第</a:t>
            </a:r>
            <a:r>
              <a:rPr kumimoji="1" lang="en-US" altLang="ja-JP" dirty="0">
                <a:latin typeface="BIZ UDPゴシック" panose="020B0400000000000000" pitchFamily="50" charset="-128"/>
                <a:ea typeface="BIZ UDPゴシック" panose="020B0400000000000000" pitchFamily="50" charset="-128"/>
              </a:rPr>
              <a:t>1</a:t>
            </a:r>
            <a:r>
              <a:rPr kumimoji="1" lang="ja-JP" altLang="en-US" dirty="0">
                <a:latin typeface="BIZ UDPゴシック" panose="020B0400000000000000" pitchFamily="50" charset="-128"/>
                <a:ea typeface="BIZ UDPゴシック" panose="020B0400000000000000" pitchFamily="50" charset="-128"/>
              </a:rPr>
              <a:t>項に基づいて策定</a:t>
            </a:r>
            <a:endParaRPr kumimoji="1" lang="en-US" altLang="ja-JP" dirty="0">
              <a:latin typeface="BIZ UDPゴシック" panose="020B0400000000000000" pitchFamily="50" charset="-128"/>
              <a:ea typeface="BIZ UDPゴシック" panose="020B0400000000000000" pitchFamily="50" charset="-128"/>
            </a:endParaRPr>
          </a:p>
          <a:p>
            <a:endParaRPr kumimoji="1" lang="ja-JP" altLang="en-US" dirty="0">
              <a:latin typeface="BIZ UDPゴシック" panose="020B0400000000000000" pitchFamily="50" charset="-128"/>
              <a:ea typeface="BIZ UDPゴシック" panose="020B0400000000000000" pitchFamily="50" charset="-128"/>
            </a:endParaRPr>
          </a:p>
          <a:p>
            <a:pPr algn="l"/>
            <a:r>
              <a:rPr kumimoji="1" lang="ja-JP" altLang="en-US" dirty="0">
                <a:latin typeface="BIZ UDPゴシック" panose="020B0400000000000000" pitchFamily="50" charset="-128"/>
                <a:ea typeface="BIZ UDPゴシック" panose="020B0400000000000000" pitchFamily="50" charset="-128"/>
              </a:rPr>
              <a:t>・障がい者計画の施策とその具体的な取組について総合的かつ効果的な推進を図るため、今回から</a:t>
            </a:r>
            <a:endParaRPr kumimoji="1" lang="en-US" altLang="ja-JP" dirty="0">
              <a:latin typeface="BIZ UDPゴシック" panose="020B0400000000000000" pitchFamily="50" charset="-128"/>
              <a:ea typeface="BIZ UDPゴシック" panose="020B0400000000000000" pitchFamily="50" charset="-128"/>
            </a:endParaRPr>
          </a:p>
          <a:p>
            <a:pPr algn="l"/>
            <a:r>
              <a:rPr lang="ja-JP" altLang="en-US" dirty="0">
                <a:latin typeface="BIZ UDPゴシック" panose="020B0400000000000000" pitchFamily="50" charset="-128"/>
                <a:ea typeface="BIZ UDPゴシック" panose="020B0400000000000000" pitchFamily="50" charset="-128"/>
              </a:rPr>
              <a:t>　「（仮称）障がい福祉推進計画」として</a:t>
            </a:r>
            <a:r>
              <a:rPr kumimoji="1" lang="ja-JP" altLang="en-US" dirty="0">
                <a:latin typeface="BIZ UDPゴシック" panose="020B0400000000000000" pitchFamily="50" charset="-128"/>
                <a:ea typeface="BIZ UDPゴシック" panose="020B0400000000000000" pitchFamily="50" charset="-128"/>
              </a:rPr>
              <a:t>一体的に策定</a:t>
            </a:r>
            <a:endParaRPr kumimoji="1" lang="en-US" altLang="ja-JP" dirty="0">
              <a:latin typeface="BIZ UDPゴシック" panose="020B0400000000000000" pitchFamily="50" charset="-128"/>
              <a:ea typeface="BIZ UDPゴシック" panose="020B0400000000000000" pitchFamily="50" charset="-128"/>
            </a:endParaRPr>
          </a:p>
          <a:p>
            <a:pPr algn="l"/>
            <a:endParaRPr kumimoji="1" lang="ja-JP" altLang="en-US"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・この間の法制定・法改正</a:t>
            </a:r>
            <a:r>
              <a:rPr lang="ja-JP" altLang="en-US" dirty="0">
                <a:latin typeface="BIZ UDPゴシック" panose="020B0400000000000000" pitchFamily="50" charset="-128"/>
                <a:ea typeface="BIZ UDPゴシック" panose="020B0400000000000000" pitchFamily="50" charset="-128"/>
              </a:rPr>
              <a:t>や国の「障害福祉サービス等及び障害児通所支援等の円滑な実施を確保するための</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基本的な指針」（第５章）</a:t>
            </a:r>
            <a:r>
              <a:rPr kumimoji="1" lang="ja-JP" altLang="en-US" dirty="0">
                <a:latin typeface="BIZ UDPゴシック" panose="020B0400000000000000" pitchFamily="50" charset="-128"/>
                <a:ea typeface="BIZ UDPゴシック" panose="020B0400000000000000" pitchFamily="50" charset="-128"/>
              </a:rPr>
              <a:t>などの趣旨も踏まえて、理念とそれに向けた施策、成果目標を整理</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法制定</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医療的ケア児及びその家族に対する支援に関する法律、高次脳機能障害者支援法、こども基本法、</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障害者情報アクセシビリティ・コミュニケーション施策推進法、読書バリアフリー法、手話施策推進法など</a:t>
            </a:r>
            <a:endParaRPr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　</a:t>
            </a:r>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法改正</a:t>
            </a:r>
            <a:r>
              <a:rPr kumimoji="1" lang="en-US" altLang="ja-JP" dirty="0">
                <a:latin typeface="BIZ UDPゴシック" panose="020B0400000000000000" pitchFamily="50" charset="-128"/>
                <a:ea typeface="BIZ UDPゴシック" panose="020B0400000000000000" pitchFamily="50" charset="-128"/>
              </a:rPr>
              <a:t>】</a:t>
            </a:r>
            <a:r>
              <a:rPr lang="ja-JP" altLang="en-US" sz="1800" b="0" i="0" u="none" strike="noStrike" dirty="0">
                <a:effectLst/>
                <a:latin typeface="BIZ UDPゴシック" panose="020B0400000000000000" pitchFamily="50" charset="-128"/>
                <a:ea typeface="BIZ UDPゴシック" panose="020B0400000000000000" pitchFamily="50" charset="-128"/>
              </a:rPr>
              <a:t>就労選択支援の創設（障害者総合支援法）</a:t>
            </a:r>
            <a:r>
              <a:rPr kumimoji="1" lang="ja-JP" altLang="en-US" dirty="0">
                <a:latin typeface="BIZ UDPゴシック" panose="020B0400000000000000" pitchFamily="50" charset="-128"/>
                <a:ea typeface="BIZ UDPゴシック" panose="020B0400000000000000" pitchFamily="50" charset="-128"/>
              </a:rPr>
              <a:t>、事業所に対する合理的配慮の義務化（障害者差別解消法））</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児童発達支援センターの中核的役割の明確化（児童福祉法）</a:t>
            </a:r>
            <a:endParaRPr kumimoji="1" lang="en-US" altLang="ja-JP"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C49DEB51-D97D-3EC8-DE9A-147CA5D02EF7}"/>
              </a:ext>
            </a:extLst>
          </p:cNvPr>
          <p:cNvSpPr txBox="1"/>
          <p:nvPr/>
        </p:nvSpPr>
        <p:spPr>
          <a:xfrm>
            <a:off x="265289" y="4859726"/>
            <a:ext cx="11661421" cy="400110"/>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rPr>
              <a:t>２　計画の期間</a:t>
            </a:r>
            <a:endParaRPr lang="en-US" altLang="ja-JP" sz="20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682B6F91-C3EF-E7BD-B12C-85776A62BDB3}"/>
              </a:ext>
            </a:extLst>
          </p:cNvPr>
          <p:cNvSpPr txBox="1"/>
          <p:nvPr/>
        </p:nvSpPr>
        <p:spPr>
          <a:xfrm>
            <a:off x="501548" y="5269263"/>
            <a:ext cx="10849751" cy="1477328"/>
          </a:xfrm>
          <a:prstGeom prst="rect">
            <a:avLst/>
          </a:prstGeom>
          <a:noFill/>
        </p:spPr>
        <p:txBody>
          <a:bodyPr wrap="square">
            <a:spAutoFit/>
          </a:bodyPr>
          <a:lstStyle/>
          <a:p>
            <a:r>
              <a:rPr kumimoji="1" lang="ja-JP" altLang="en-US" dirty="0">
                <a:latin typeface="BIZ UDPゴシック" panose="020B0400000000000000" pitchFamily="50" charset="-128"/>
                <a:ea typeface="BIZ UDPゴシック" panose="020B0400000000000000" pitchFamily="50" charset="-128"/>
              </a:rPr>
              <a:t>・「</a:t>
            </a:r>
            <a:r>
              <a:rPr lang="ja-JP" altLang="ja-JP" kern="100" dirty="0">
                <a:effectLst/>
                <a:latin typeface="BIZ UDPゴシック" panose="020B0400000000000000" pitchFamily="50" charset="-128"/>
                <a:ea typeface="BIZ UDPゴシック" panose="020B0400000000000000" pitchFamily="50" charset="-128"/>
              </a:rPr>
              <a:t>第</a:t>
            </a:r>
            <a:r>
              <a:rPr lang="ja-JP" altLang="en-US" kern="100" dirty="0">
                <a:effectLst/>
                <a:latin typeface="BIZ UDPゴシック" panose="020B0400000000000000" pitchFamily="50" charset="-128"/>
                <a:ea typeface="BIZ UDPゴシック" panose="020B0400000000000000" pitchFamily="50" charset="-128"/>
              </a:rPr>
              <a:t>５</a:t>
            </a:r>
            <a:r>
              <a:rPr lang="ja-JP" altLang="ja-JP" kern="100" dirty="0">
                <a:effectLst/>
                <a:latin typeface="BIZ UDPゴシック" panose="020B0400000000000000" pitchFamily="50" charset="-128"/>
                <a:ea typeface="BIZ UDPゴシック" panose="020B0400000000000000" pitchFamily="50" charset="-128"/>
              </a:rPr>
              <a:t>期吹田市障がい者計画</a:t>
            </a:r>
            <a:r>
              <a:rPr kumimoji="1" lang="ja-JP" altLang="en-US" dirty="0">
                <a:latin typeface="BIZ UDPゴシック" panose="020B0400000000000000" pitchFamily="50" charset="-128"/>
                <a:ea typeface="BIZ UDPゴシック" panose="020B0400000000000000" pitchFamily="50" charset="-128"/>
              </a:rPr>
              <a:t>」</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令和９年度（</a:t>
            </a:r>
            <a:r>
              <a:rPr lang="en-US" altLang="ja-JP" dirty="0">
                <a:latin typeface="BIZ UDPゴシック" panose="020B0400000000000000" pitchFamily="50" charset="-128"/>
                <a:ea typeface="BIZ UDPゴシック" panose="020B0400000000000000" pitchFamily="50" charset="-128"/>
              </a:rPr>
              <a:t>2027</a:t>
            </a:r>
            <a:r>
              <a:rPr lang="ja-JP" altLang="en-US" dirty="0">
                <a:latin typeface="BIZ UDPゴシック" panose="020B0400000000000000" pitchFamily="50" charset="-128"/>
                <a:ea typeface="BIZ UDPゴシック" panose="020B0400000000000000" pitchFamily="50" charset="-128"/>
              </a:rPr>
              <a:t>年度）から令和</a:t>
            </a:r>
            <a:r>
              <a:rPr lang="en-US" altLang="ja-JP" dirty="0">
                <a:latin typeface="BIZ UDPゴシック" panose="020B0400000000000000" pitchFamily="50" charset="-128"/>
                <a:ea typeface="BIZ UDPゴシック" panose="020B0400000000000000" pitchFamily="50" charset="-128"/>
              </a:rPr>
              <a:t>14</a:t>
            </a:r>
            <a:r>
              <a:rPr lang="ja-JP" altLang="en-US" dirty="0">
                <a:latin typeface="BIZ UDPゴシック" panose="020B0400000000000000" pitchFamily="50" charset="-128"/>
                <a:ea typeface="BIZ UDPゴシック" panose="020B0400000000000000" pitchFamily="50" charset="-128"/>
              </a:rPr>
              <a:t>年度（</a:t>
            </a:r>
            <a:r>
              <a:rPr lang="en-US" altLang="ja-JP" dirty="0">
                <a:latin typeface="BIZ UDPゴシック" panose="020B0400000000000000" pitchFamily="50" charset="-128"/>
                <a:ea typeface="BIZ UDPゴシック" panose="020B0400000000000000" pitchFamily="50" charset="-128"/>
              </a:rPr>
              <a:t>2032</a:t>
            </a:r>
            <a:r>
              <a:rPr lang="ja-JP" altLang="en-US" dirty="0">
                <a:latin typeface="BIZ UDPゴシック" panose="020B0400000000000000" pitchFamily="50" charset="-128"/>
                <a:ea typeface="BIZ UDPゴシック" panose="020B0400000000000000" pitchFamily="50" charset="-128"/>
              </a:rPr>
              <a:t>年度）までの</a:t>
            </a:r>
            <a:r>
              <a:rPr kumimoji="1" lang="en-US" altLang="ja-JP" dirty="0">
                <a:latin typeface="BIZ UDPゴシック" panose="020B0400000000000000" pitchFamily="50" charset="-128"/>
                <a:ea typeface="BIZ UDPゴシック" panose="020B0400000000000000" pitchFamily="50" charset="-128"/>
              </a:rPr>
              <a:t>6</a:t>
            </a:r>
            <a:r>
              <a:rPr kumimoji="1" lang="ja-JP" altLang="en-US" dirty="0">
                <a:latin typeface="BIZ UDPゴシック" panose="020B0400000000000000" pitchFamily="50" charset="-128"/>
                <a:ea typeface="BIZ UDPゴシック" panose="020B0400000000000000" pitchFamily="50" charset="-128"/>
              </a:rPr>
              <a:t>年間</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　　　　　　　　　　　　　　　　</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・「第８期吹田市障がい福祉計画・</a:t>
            </a:r>
            <a:r>
              <a:rPr lang="ja-JP" altLang="ja-JP" kern="0" dirty="0">
                <a:effectLst/>
                <a:latin typeface="BIZ UDPゴシック" panose="020B0400000000000000" pitchFamily="50" charset="-128"/>
                <a:ea typeface="BIZ UDPゴシック" panose="020B0400000000000000" pitchFamily="50" charset="-128"/>
              </a:rPr>
              <a:t>第</a:t>
            </a:r>
            <a:r>
              <a:rPr lang="ja-JP" altLang="en-US" kern="0" dirty="0">
                <a:effectLst/>
                <a:latin typeface="BIZ UDPゴシック" panose="020B0400000000000000" pitchFamily="50" charset="-128"/>
                <a:ea typeface="BIZ UDPゴシック" panose="020B0400000000000000" pitchFamily="50" charset="-128"/>
              </a:rPr>
              <a:t>４</a:t>
            </a:r>
            <a:r>
              <a:rPr lang="ja-JP" altLang="ja-JP" kern="0" dirty="0">
                <a:effectLst/>
                <a:latin typeface="BIZ UDPゴシック" panose="020B0400000000000000" pitchFamily="50" charset="-128"/>
                <a:ea typeface="BIZ UDPゴシック" panose="020B0400000000000000" pitchFamily="50" charset="-128"/>
              </a:rPr>
              <a:t>期吹田市障がい児</a:t>
            </a:r>
            <a:r>
              <a:rPr lang="ja-JP" altLang="ja-JP" kern="0">
                <a:effectLst/>
                <a:latin typeface="BIZ UDPゴシック" panose="020B0400000000000000" pitchFamily="50" charset="-128"/>
                <a:ea typeface="BIZ UDPゴシック" panose="020B0400000000000000" pitchFamily="50" charset="-128"/>
              </a:rPr>
              <a:t>福祉計画</a:t>
            </a:r>
            <a:r>
              <a:rPr lang="ja-JP" altLang="en-US" kern="0">
                <a:effectLst/>
                <a:latin typeface="BIZ UDPゴシック" panose="020B0400000000000000" pitchFamily="50" charset="-128"/>
                <a:ea typeface="BIZ UDPゴシック" panose="020B0400000000000000" pitchFamily="50" charset="-128"/>
              </a:rPr>
              <a:t>」</a:t>
            </a:r>
            <a:endParaRPr lang="en-US" altLang="ja-JP" kern="0" dirty="0">
              <a:effectLst/>
              <a:latin typeface="BIZ UDPゴシック" panose="020B0400000000000000" pitchFamily="50" charset="-128"/>
              <a:ea typeface="BIZ UDPゴシック" panose="020B0400000000000000" pitchFamily="50" charset="-128"/>
            </a:endParaRPr>
          </a:p>
          <a:p>
            <a:r>
              <a:rPr lang="ja-JP" altLang="en-US" kern="0"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令和９年度（</a:t>
            </a:r>
            <a:r>
              <a:rPr lang="en-US" altLang="ja-JP" dirty="0">
                <a:latin typeface="BIZ UDPゴシック" panose="020B0400000000000000" pitchFamily="50" charset="-128"/>
                <a:ea typeface="BIZ UDPゴシック" panose="020B0400000000000000" pitchFamily="50" charset="-128"/>
              </a:rPr>
              <a:t>2027</a:t>
            </a:r>
            <a:r>
              <a:rPr lang="ja-JP" altLang="en-US" dirty="0">
                <a:latin typeface="BIZ UDPゴシック" panose="020B0400000000000000" pitchFamily="50" charset="-128"/>
                <a:ea typeface="BIZ UDPゴシック" panose="020B0400000000000000" pitchFamily="50" charset="-128"/>
              </a:rPr>
              <a:t>年度）から令和</a:t>
            </a:r>
            <a:r>
              <a:rPr lang="en-US" altLang="ja-JP" dirty="0">
                <a:latin typeface="BIZ UDPゴシック" panose="020B0400000000000000" pitchFamily="50" charset="-128"/>
                <a:ea typeface="BIZ UDPゴシック" panose="020B0400000000000000" pitchFamily="50" charset="-128"/>
              </a:rPr>
              <a:t>11</a:t>
            </a:r>
            <a:r>
              <a:rPr lang="ja-JP" altLang="en-US" dirty="0">
                <a:latin typeface="BIZ UDPゴシック" panose="020B0400000000000000" pitchFamily="50" charset="-128"/>
                <a:ea typeface="BIZ UDPゴシック" panose="020B0400000000000000" pitchFamily="50" charset="-128"/>
              </a:rPr>
              <a:t>年度（</a:t>
            </a:r>
            <a:r>
              <a:rPr lang="en-US" altLang="ja-JP" dirty="0">
                <a:latin typeface="BIZ UDPゴシック" panose="020B0400000000000000" pitchFamily="50" charset="-128"/>
                <a:ea typeface="BIZ UDPゴシック" panose="020B0400000000000000" pitchFamily="50" charset="-128"/>
              </a:rPr>
              <a:t>2029</a:t>
            </a:r>
            <a:r>
              <a:rPr lang="ja-JP" altLang="en-US" dirty="0">
                <a:latin typeface="BIZ UDPゴシック" panose="020B0400000000000000" pitchFamily="50" charset="-128"/>
                <a:ea typeface="BIZ UDPゴシック" panose="020B0400000000000000" pitchFamily="50" charset="-128"/>
              </a:rPr>
              <a:t>年度）までの</a:t>
            </a:r>
            <a:r>
              <a:rPr lang="en-US" altLang="ja-JP" kern="0" dirty="0">
                <a:effectLst/>
                <a:latin typeface="BIZ UDPゴシック" panose="020B0400000000000000" pitchFamily="50" charset="-128"/>
                <a:ea typeface="BIZ UDPゴシック" panose="020B0400000000000000" pitchFamily="50" charset="-128"/>
              </a:rPr>
              <a:t>3</a:t>
            </a:r>
            <a:r>
              <a:rPr lang="ja-JP" altLang="en-US" kern="0" dirty="0">
                <a:effectLst/>
                <a:latin typeface="BIZ UDPゴシック" panose="020B0400000000000000" pitchFamily="50" charset="-128"/>
                <a:ea typeface="BIZ UDPゴシック" panose="020B0400000000000000" pitchFamily="50" charset="-128"/>
              </a:rPr>
              <a:t>年間</a:t>
            </a:r>
            <a:endParaRPr lang="ja-JP" altLang="en-US" dirty="0"/>
          </a:p>
        </p:txBody>
      </p:sp>
    </p:spTree>
    <p:extLst>
      <p:ext uri="{BB962C8B-B14F-4D97-AF65-F5344CB8AC3E}">
        <p14:creationId xmlns:p14="http://schemas.microsoft.com/office/powerpoint/2010/main" val="2624251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19</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A4A5184-465A-D640-E554-20F321B11A96}"/>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１　</a:t>
            </a:r>
            <a:r>
              <a:rPr lang="ja-JP" altLang="en-US" sz="1600" b="1" dirty="0" err="1">
                <a:latin typeface="BIZ UDPゴシック" panose="020B0400000000000000" pitchFamily="50" charset="-128"/>
                <a:ea typeface="BIZ UDPゴシック" panose="020B0400000000000000" pitchFamily="50" charset="-128"/>
              </a:rPr>
              <a:t>障がい</a:t>
            </a:r>
            <a:r>
              <a:rPr lang="ja-JP" altLang="en-US" sz="1600" b="1" dirty="0">
                <a:latin typeface="BIZ UDPゴシック" panose="020B0400000000000000" pitchFamily="50" charset="-128"/>
                <a:ea typeface="BIZ UDPゴシック" panose="020B0400000000000000" pitchFamily="50" charset="-128"/>
              </a:rPr>
              <a:t>者手帳の所持者数（手帳別・精神通院医療利用者・人口総数に対する比率）</a:t>
            </a:r>
          </a:p>
        </p:txBody>
      </p:sp>
      <p:graphicFrame>
        <p:nvGraphicFramePr>
          <p:cNvPr id="3" name="表 2">
            <a:extLst>
              <a:ext uri="{FF2B5EF4-FFF2-40B4-BE49-F238E27FC236}">
                <a16:creationId xmlns:a16="http://schemas.microsoft.com/office/drawing/2014/main" id="{E380AD58-216E-AA5A-1A52-FEE50754BD98}"/>
              </a:ext>
            </a:extLst>
          </p:cNvPr>
          <p:cNvGraphicFramePr>
            <a:graphicFrameLocks noGrp="1"/>
          </p:cNvGraphicFramePr>
          <p:nvPr>
            <p:extLst>
              <p:ext uri="{D42A27DB-BD31-4B8C-83A1-F6EECF244321}">
                <p14:modId xmlns:p14="http://schemas.microsoft.com/office/powerpoint/2010/main" val="1821840561"/>
              </p:ext>
            </p:extLst>
          </p:nvPr>
        </p:nvGraphicFramePr>
        <p:xfrm>
          <a:off x="1774062" y="1274001"/>
          <a:ext cx="7779212" cy="3333072"/>
        </p:xfrm>
        <a:graphic>
          <a:graphicData uri="http://schemas.openxmlformats.org/drawingml/2006/table">
            <a:tbl>
              <a:tblPr/>
              <a:tblGrid>
                <a:gridCol w="146050">
                  <a:extLst>
                    <a:ext uri="{9D8B030D-6E8A-4147-A177-3AD203B41FA5}">
                      <a16:colId xmlns:a16="http://schemas.microsoft.com/office/drawing/2014/main" val="2491504952"/>
                    </a:ext>
                  </a:extLst>
                </a:gridCol>
                <a:gridCol w="2394082">
                  <a:extLst>
                    <a:ext uri="{9D8B030D-6E8A-4147-A177-3AD203B41FA5}">
                      <a16:colId xmlns:a16="http://schemas.microsoft.com/office/drawing/2014/main" val="3950682722"/>
                    </a:ext>
                  </a:extLst>
                </a:gridCol>
                <a:gridCol w="1047816">
                  <a:extLst>
                    <a:ext uri="{9D8B030D-6E8A-4147-A177-3AD203B41FA5}">
                      <a16:colId xmlns:a16="http://schemas.microsoft.com/office/drawing/2014/main" val="2381528302"/>
                    </a:ext>
                  </a:extLst>
                </a:gridCol>
                <a:gridCol w="1047816">
                  <a:extLst>
                    <a:ext uri="{9D8B030D-6E8A-4147-A177-3AD203B41FA5}">
                      <a16:colId xmlns:a16="http://schemas.microsoft.com/office/drawing/2014/main" val="894891626"/>
                    </a:ext>
                  </a:extLst>
                </a:gridCol>
                <a:gridCol w="1047816">
                  <a:extLst>
                    <a:ext uri="{9D8B030D-6E8A-4147-A177-3AD203B41FA5}">
                      <a16:colId xmlns:a16="http://schemas.microsoft.com/office/drawing/2014/main" val="2455979002"/>
                    </a:ext>
                  </a:extLst>
                </a:gridCol>
                <a:gridCol w="1047816">
                  <a:extLst>
                    <a:ext uri="{9D8B030D-6E8A-4147-A177-3AD203B41FA5}">
                      <a16:colId xmlns:a16="http://schemas.microsoft.com/office/drawing/2014/main" val="983468606"/>
                    </a:ext>
                  </a:extLst>
                </a:gridCol>
                <a:gridCol w="1047816">
                  <a:extLst>
                    <a:ext uri="{9D8B030D-6E8A-4147-A177-3AD203B41FA5}">
                      <a16:colId xmlns:a16="http://schemas.microsoft.com/office/drawing/2014/main" val="862192932"/>
                    </a:ext>
                  </a:extLst>
                </a:gridCol>
              </a:tblGrid>
              <a:tr h="316717">
                <a:tc rowSpan="2" gridSpan="2">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rowSpan="2" hMerge="1">
                  <a:txBody>
                    <a:bodyPr/>
                    <a:lstStyle/>
                    <a:p>
                      <a:endParaRPr kumimoji="1" lang="ja-JP" altLang="en-US"/>
                    </a:p>
                  </a:txBody>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令和２年度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令和３年度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令和４年度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令和５年度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tc>
                  <a:txBody>
                    <a:bodyPr/>
                    <a:lstStyle/>
                    <a:p>
                      <a:pPr algn="ctr" fontAlgn="ct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令和６年度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extLst>
                  <a:ext uri="{0D108BD9-81ED-4DB2-BD59-A6C34878D82A}">
                    <a16:rowId xmlns:a16="http://schemas.microsoft.com/office/drawing/2014/main" val="3816137230"/>
                  </a:ext>
                </a:extLst>
              </a:tr>
              <a:tr h="256390">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1" i="0" u="none" strike="noStrike">
                          <a:solidFill>
                            <a:srgbClr val="FFFFFF"/>
                          </a:solidFill>
                          <a:effectLst/>
                          <a:latin typeface="BIZ UDPゴシック" panose="020B0400000000000000" pitchFamily="50" charset="-128"/>
                          <a:ea typeface="BIZ UDPゴシック" panose="020B0400000000000000" pitchFamily="50" charset="-128"/>
                        </a:rPr>
                        <a:t>(2020</a:t>
                      </a: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年度</a:t>
                      </a:r>
                      <a:r>
                        <a:rPr lang="en-US" altLang="ja-JP" sz="1000" b="1" i="0" u="none" strike="noStrike">
                          <a:solidFill>
                            <a:srgbClr val="FFFFFF"/>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a:solidFill>
                            <a:srgbClr val="FFFFFF"/>
                          </a:solidFill>
                          <a:effectLst/>
                          <a:latin typeface="BIZ UDPゴシック" panose="020B0400000000000000" pitchFamily="50" charset="-128"/>
                          <a:ea typeface="BIZ UDPゴシック" panose="020B0400000000000000" pitchFamily="50" charset="-128"/>
                        </a:rPr>
                        <a:t>(2021</a:t>
                      </a: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年度</a:t>
                      </a:r>
                      <a:r>
                        <a:rPr lang="en-US" altLang="ja-JP" sz="1000" b="1" i="0" u="none" strike="noStrike">
                          <a:solidFill>
                            <a:srgbClr val="FFFFFF"/>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a:solidFill>
                            <a:srgbClr val="FFFFFF"/>
                          </a:solidFill>
                          <a:effectLst/>
                          <a:latin typeface="BIZ UDPゴシック" panose="020B0400000000000000" pitchFamily="50" charset="-128"/>
                          <a:ea typeface="BIZ UDPゴシック" panose="020B0400000000000000" pitchFamily="50" charset="-128"/>
                        </a:rPr>
                        <a:t>(2022</a:t>
                      </a: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年度</a:t>
                      </a:r>
                      <a:r>
                        <a:rPr lang="en-US" altLang="ja-JP" sz="1000" b="1" i="0" u="none" strike="noStrike">
                          <a:solidFill>
                            <a:srgbClr val="FFFFFF"/>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(2023</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年度</a:t>
                      </a: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(2024</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年度</a:t>
                      </a: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1439681467"/>
                  </a:ext>
                </a:extLst>
              </a:tr>
              <a:tr h="271472">
                <a:tc gridSpan="2">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人口総数 </a:t>
                      </a:r>
                      <a:r>
                        <a:rPr lang="en-US" sz="1000" b="0" i="0" u="none" strike="noStrike">
                          <a:solidFill>
                            <a:srgbClr val="000000"/>
                          </a:solidFill>
                          <a:effectLst/>
                          <a:latin typeface="BIZ UDPゴシック" panose="020B0400000000000000" pitchFamily="50" charset="-128"/>
                          <a:ea typeface="BIZ UDPゴシック" panose="020B0400000000000000" pitchFamily="50" charset="-128"/>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376,944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378,781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381,238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382,336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384,302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5933857"/>
                  </a:ext>
                </a:extLst>
              </a:tr>
              <a:tr h="542944">
                <a:tc gridSpan="2">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手帳所持者総数 </a:t>
                      </a:r>
                      <a:r>
                        <a:rPr 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b=b1+b2+b3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18,622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18,731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19,125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19,307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19,667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4872176"/>
                  </a:ext>
                </a:extLst>
              </a:tr>
              <a:tr h="271472">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a:noFill/>
                    </a:lnB>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身体障がい者手帳 </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b1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12,360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12,292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12,184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12,043</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12,015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4089554"/>
                  </a:ext>
                </a:extLst>
              </a:tr>
              <a:tr h="271472">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療育手帳 </a:t>
                      </a:r>
                      <a:r>
                        <a:rPr 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b2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3,080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3,175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3,273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3,372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3,499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4236581"/>
                  </a:ext>
                </a:extLst>
              </a:tr>
              <a:tr h="58818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精神障がい者保健福祉手帳 </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b3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3,182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3,292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3,668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3,892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4,153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2606379"/>
                  </a:ext>
                </a:extLst>
              </a:tr>
              <a:tr h="286554">
                <a:tc gridSpan="2">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精神通院医療利用者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6,919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6,615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6,996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7,547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8,150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703311158"/>
                  </a:ext>
                </a:extLst>
              </a:tr>
              <a:tr h="527862">
                <a:tc gridSpan="2">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手帳所持者の比率</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ｃ=b/a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5.12%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08564"/>
                  </a:ext>
                </a:extLst>
              </a:tr>
            </a:tbl>
          </a:graphicData>
        </a:graphic>
      </p:graphicFrame>
      <p:sp>
        <p:nvSpPr>
          <p:cNvPr id="8" name="テキスト ボックス 7"/>
          <p:cNvSpPr txBox="1"/>
          <p:nvPr/>
        </p:nvSpPr>
        <p:spPr>
          <a:xfrm>
            <a:off x="486697" y="5157020"/>
            <a:ext cx="11130116" cy="1506887"/>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err="1">
                <a:latin typeface="BIZ UDPゴシック" panose="020B0400000000000000" pitchFamily="50" charset="-128"/>
                <a:ea typeface="BIZ UDPゴシック" panose="020B0400000000000000" pitchFamily="50" charset="-128"/>
              </a:rPr>
              <a:t>各障がい</a:t>
            </a:r>
            <a:r>
              <a:rPr lang="ja-JP" altLang="en-US" sz="1600" dirty="0">
                <a:latin typeface="BIZ UDPゴシック" panose="020B0400000000000000" pitchFamily="50" charset="-128"/>
                <a:ea typeface="BIZ UDPゴシック" panose="020B0400000000000000" pitchFamily="50" charset="-128"/>
              </a:rPr>
              <a:t>者手帳の所持者数の合計は、令和６年度（</a:t>
            </a:r>
            <a:r>
              <a:rPr lang="en-US" altLang="ja-JP" sz="1600" dirty="0">
                <a:latin typeface="BIZ UDPゴシック" panose="020B0400000000000000" pitchFamily="50" charset="-128"/>
                <a:ea typeface="BIZ UDPゴシック" panose="020B0400000000000000" pitchFamily="50" charset="-128"/>
              </a:rPr>
              <a:t>202</a:t>
            </a:r>
            <a:r>
              <a:rPr lang="ja-JP" altLang="en-US" sz="1600" dirty="0">
                <a:latin typeface="BIZ UDPゴシック" panose="020B0400000000000000" pitchFamily="50" charset="-128"/>
                <a:ea typeface="BIZ UDPゴシック" panose="020B0400000000000000" pitchFamily="50" charset="-128"/>
              </a:rPr>
              <a:t>４年度）末時点で</a:t>
            </a:r>
            <a:r>
              <a:rPr lang="en-US" altLang="ja-JP" sz="1600" dirty="0">
                <a:latin typeface="BIZ UDPゴシック" panose="020B0400000000000000" pitchFamily="50" charset="-128"/>
                <a:ea typeface="BIZ UDPゴシック" panose="020B0400000000000000" pitchFamily="50" charset="-128"/>
              </a:rPr>
              <a:t>19,667</a:t>
            </a:r>
            <a:r>
              <a:rPr lang="ja-JP" altLang="en-US" sz="1600" dirty="0">
                <a:latin typeface="BIZ UDPゴシック" panose="020B0400000000000000" pitchFamily="50" charset="-128"/>
                <a:ea typeface="BIZ UDPゴシック" panose="020B0400000000000000" pitchFamily="50" charset="-128"/>
              </a:rPr>
              <a:t>人で、市の人口総数の５．</a:t>
            </a:r>
            <a:r>
              <a:rPr lang="en-US" altLang="ja-JP" sz="1600" dirty="0">
                <a:latin typeface="BIZ UDPゴシック" panose="020B0400000000000000" pitchFamily="50" charset="-128"/>
                <a:ea typeface="BIZ UDPゴシック" panose="020B0400000000000000" pitchFamily="50" charset="-128"/>
              </a:rPr>
              <a:t>12</a:t>
            </a:r>
            <a:r>
              <a:rPr lang="ja-JP" altLang="en-US" sz="1600" dirty="0">
                <a:latin typeface="BIZ UDPゴシック" panose="020B0400000000000000" pitchFamily="50" charset="-128"/>
                <a:ea typeface="BIZ UDPゴシック" panose="020B0400000000000000" pitchFamily="50" charset="-128"/>
              </a:rPr>
              <a:t>％</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５年前に比べると</a:t>
            </a:r>
            <a:r>
              <a:rPr lang="en-US" altLang="ja-JP" sz="1600" dirty="0">
                <a:latin typeface="BIZ UDPゴシック" panose="020B0400000000000000" pitchFamily="50" charset="-128"/>
                <a:ea typeface="BIZ UDPゴシック" panose="020B0400000000000000" pitchFamily="50" charset="-128"/>
              </a:rPr>
              <a:t>5.6</a:t>
            </a:r>
            <a:r>
              <a:rPr lang="ja-JP" altLang="en-US" sz="1600" dirty="0">
                <a:latin typeface="BIZ UDPゴシック" panose="020B0400000000000000" pitchFamily="50" charset="-128"/>
                <a:ea typeface="BIZ UDPゴシック" panose="020B0400000000000000" pitchFamily="50" charset="-128"/>
              </a:rPr>
              <a:t>％増加</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err="1">
                <a:latin typeface="BIZ UDPゴシック" panose="020B0400000000000000" pitchFamily="50" charset="-128"/>
                <a:ea typeface="BIZ UDPゴシック" panose="020B0400000000000000" pitchFamily="50" charset="-128"/>
              </a:rPr>
              <a:t>身体障がい</a:t>
            </a:r>
            <a:r>
              <a:rPr lang="ja-JP" altLang="en-US" sz="1600" dirty="0">
                <a:latin typeface="BIZ UDPゴシック" panose="020B0400000000000000" pitchFamily="50" charset="-128"/>
                <a:ea typeface="BIZ UDPゴシック" panose="020B0400000000000000" pitchFamily="50" charset="-128"/>
              </a:rPr>
              <a:t>者手帳の所持者数は減少傾向、療育手帳の所持者数は微増、精神障がい者保健福祉手帳の所持者数は</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　増加傾向</a:t>
            </a:r>
            <a:endParaRPr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43008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20</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2E84B764-B7E6-6365-1DE8-66C503DF3D02}"/>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２　</a:t>
            </a:r>
            <a:r>
              <a:rPr lang="ja-JP" altLang="en-US" sz="1600" b="1" dirty="0" err="1">
                <a:latin typeface="BIZ UDPゴシック" panose="020B0400000000000000" pitchFamily="50" charset="-128"/>
                <a:ea typeface="BIZ UDPゴシック" panose="020B0400000000000000" pitchFamily="50" charset="-128"/>
              </a:rPr>
              <a:t>身体障がい</a:t>
            </a:r>
            <a:r>
              <a:rPr lang="ja-JP" altLang="en-US" sz="1600" b="1" dirty="0">
                <a:latin typeface="BIZ UDPゴシック" panose="020B0400000000000000" pitchFamily="50" charset="-128"/>
                <a:ea typeface="BIZ UDPゴシック" panose="020B0400000000000000" pitchFamily="50" charset="-128"/>
              </a:rPr>
              <a:t>者手帳の所持者数（主な障がいの部位別）</a:t>
            </a:r>
          </a:p>
        </p:txBody>
      </p:sp>
      <p:graphicFrame>
        <p:nvGraphicFramePr>
          <p:cNvPr id="2" name="表 1"/>
          <p:cNvGraphicFramePr>
            <a:graphicFrameLocks noGrp="1"/>
          </p:cNvGraphicFramePr>
          <p:nvPr>
            <p:extLst>
              <p:ext uri="{D42A27DB-BD31-4B8C-83A1-F6EECF244321}">
                <p14:modId xmlns:p14="http://schemas.microsoft.com/office/powerpoint/2010/main" val="2285982552"/>
              </p:ext>
            </p:extLst>
          </p:nvPr>
        </p:nvGraphicFramePr>
        <p:xfrm>
          <a:off x="1790529" y="1659508"/>
          <a:ext cx="8610942" cy="2891532"/>
        </p:xfrm>
        <a:graphic>
          <a:graphicData uri="http://schemas.openxmlformats.org/drawingml/2006/table">
            <a:tbl>
              <a:tblPr/>
              <a:tblGrid>
                <a:gridCol w="1779120">
                  <a:extLst>
                    <a:ext uri="{9D8B030D-6E8A-4147-A177-3AD203B41FA5}">
                      <a16:colId xmlns:a16="http://schemas.microsoft.com/office/drawing/2014/main" val="1684683432"/>
                    </a:ext>
                  </a:extLst>
                </a:gridCol>
                <a:gridCol w="1138637">
                  <a:extLst>
                    <a:ext uri="{9D8B030D-6E8A-4147-A177-3AD203B41FA5}">
                      <a16:colId xmlns:a16="http://schemas.microsoft.com/office/drawing/2014/main" val="464955904"/>
                    </a:ext>
                  </a:extLst>
                </a:gridCol>
                <a:gridCol w="1138637">
                  <a:extLst>
                    <a:ext uri="{9D8B030D-6E8A-4147-A177-3AD203B41FA5}">
                      <a16:colId xmlns:a16="http://schemas.microsoft.com/office/drawing/2014/main" val="2460649506"/>
                    </a:ext>
                  </a:extLst>
                </a:gridCol>
                <a:gridCol w="1138637">
                  <a:extLst>
                    <a:ext uri="{9D8B030D-6E8A-4147-A177-3AD203B41FA5}">
                      <a16:colId xmlns:a16="http://schemas.microsoft.com/office/drawing/2014/main" val="768294345"/>
                    </a:ext>
                  </a:extLst>
                </a:gridCol>
                <a:gridCol w="1138637">
                  <a:extLst>
                    <a:ext uri="{9D8B030D-6E8A-4147-A177-3AD203B41FA5}">
                      <a16:colId xmlns:a16="http://schemas.microsoft.com/office/drawing/2014/main" val="2828753428"/>
                    </a:ext>
                  </a:extLst>
                </a:gridCol>
                <a:gridCol w="1138637">
                  <a:extLst>
                    <a:ext uri="{9D8B030D-6E8A-4147-A177-3AD203B41FA5}">
                      <a16:colId xmlns:a16="http://schemas.microsoft.com/office/drawing/2014/main" val="4171391661"/>
                    </a:ext>
                  </a:extLst>
                </a:gridCol>
                <a:gridCol w="1138637">
                  <a:extLst>
                    <a:ext uri="{9D8B030D-6E8A-4147-A177-3AD203B41FA5}">
                      <a16:colId xmlns:a16="http://schemas.microsoft.com/office/drawing/2014/main" val="1135484260"/>
                    </a:ext>
                  </a:extLst>
                </a:gridCol>
              </a:tblGrid>
              <a:tr h="527317">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　分</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総　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err="1">
                          <a:solidFill>
                            <a:srgbClr val="FFFFFF"/>
                          </a:solidFill>
                          <a:effectLst/>
                          <a:latin typeface="BIZ UDPゴシック" panose="020B0400000000000000" pitchFamily="50" charset="-128"/>
                          <a:ea typeface="BIZ UDPゴシック" panose="020B0400000000000000" pitchFamily="50" charset="-128"/>
                        </a:rPr>
                        <a:t>視覚障がい</a:t>
                      </a:r>
                      <a:endPar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聴覚・平衡</a:t>
                      </a:r>
                      <a:b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b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機能障がい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肢体不自由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音声・言語・そしゃく</a:t>
                      </a:r>
                      <a:r>
                        <a:rPr lang="ja-JP" altLang="en-US" sz="1000" b="1" i="0" u="none" strike="noStrike" dirty="0" err="1">
                          <a:solidFill>
                            <a:srgbClr val="FFFFFF"/>
                          </a:solidFill>
                          <a:effectLst/>
                          <a:latin typeface="BIZ UDPゴシック" panose="020B0400000000000000" pitchFamily="50" charset="-128"/>
                          <a:ea typeface="BIZ UDPゴシック" panose="020B0400000000000000" pitchFamily="50" charset="-128"/>
                        </a:rPr>
                        <a:t>機能障がい</a:t>
                      </a:r>
                      <a:endPar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内部障がい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4079225490"/>
                  </a:ext>
                </a:extLst>
              </a:tr>
              <a:tr h="472843">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12,360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760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871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6,855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145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3,729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0901245"/>
                  </a:ext>
                </a:extLst>
              </a:tr>
              <a:tr h="472843">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12,292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760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865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6,763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145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3,759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4970895"/>
                  </a:ext>
                </a:extLst>
              </a:tr>
              <a:tr h="472843">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12,184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753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874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6,691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130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3,736</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25607"/>
                  </a:ext>
                </a:extLst>
              </a:tr>
              <a:tr h="472843">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12,043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742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856</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6,532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127</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3,786</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7019733"/>
                  </a:ext>
                </a:extLst>
              </a:tr>
              <a:tr h="472843">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12,015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768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845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6,429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131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3,842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7849437"/>
                  </a:ext>
                </a:extLst>
              </a:tr>
            </a:tbl>
          </a:graphicData>
        </a:graphic>
      </p:graphicFrame>
      <p:sp>
        <p:nvSpPr>
          <p:cNvPr id="8" name="テキスト ボックス 7"/>
          <p:cNvSpPr txBox="1"/>
          <p:nvPr/>
        </p:nvSpPr>
        <p:spPr>
          <a:xfrm>
            <a:off x="486697" y="5324168"/>
            <a:ext cx="11130116" cy="1137556"/>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令和６年度（</a:t>
            </a:r>
            <a:r>
              <a:rPr lang="en-US" altLang="ja-JP" sz="1600" dirty="0">
                <a:latin typeface="BIZ UDPゴシック" panose="020B0400000000000000" pitchFamily="50" charset="-128"/>
                <a:ea typeface="BIZ UDPゴシック" panose="020B0400000000000000" pitchFamily="50" charset="-128"/>
              </a:rPr>
              <a:t>202</a:t>
            </a:r>
            <a:r>
              <a:rPr lang="ja-JP" altLang="en-US" sz="1600" dirty="0">
                <a:latin typeface="BIZ UDPゴシック" panose="020B0400000000000000" pitchFamily="50" charset="-128"/>
                <a:ea typeface="BIZ UDPゴシック" panose="020B0400000000000000" pitchFamily="50" charset="-128"/>
              </a:rPr>
              <a:t>４年度）末時点で</a:t>
            </a:r>
            <a:r>
              <a:rPr lang="en-US" altLang="ja-JP" sz="1600" dirty="0">
                <a:latin typeface="BIZ UDPゴシック" panose="020B0400000000000000" pitchFamily="50" charset="-128"/>
                <a:ea typeface="BIZ UDPゴシック" panose="020B0400000000000000" pitchFamily="50" charset="-128"/>
              </a:rPr>
              <a:t>12,015</a:t>
            </a:r>
            <a:r>
              <a:rPr lang="ja-JP" altLang="en-US" sz="1600" dirty="0">
                <a:latin typeface="BIZ UDPゴシック" panose="020B0400000000000000" pitchFamily="50" charset="-128"/>
                <a:ea typeface="BIZ UDPゴシック" panose="020B0400000000000000" pitchFamily="50" charset="-128"/>
              </a:rPr>
              <a:t>人で、５年前に比べると約</a:t>
            </a:r>
            <a:r>
              <a:rPr lang="en-US" altLang="ja-JP" sz="1600" dirty="0">
                <a:latin typeface="BIZ UDPゴシック" panose="020B0400000000000000" pitchFamily="50" charset="-128"/>
                <a:ea typeface="BIZ UDPゴシック" panose="020B0400000000000000" pitchFamily="50" charset="-128"/>
              </a:rPr>
              <a:t>0.97</a:t>
            </a:r>
            <a:r>
              <a:rPr lang="ja-JP" altLang="en-US" sz="1600" dirty="0">
                <a:latin typeface="BIZ UDPゴシック" panose="020B0400000000000000" pitchFamily="50" charset="-128"/>
                <a:ea typeface="BIZ UDPゴシック" panose="020B0400000000000000" pitchFamily="50" charset="-128"/>
              </a:rPr>
              <a:t>倍で減少傾向</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部位別では、肢体不自由、内部障がいの順に多い</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年齢別では</a:t>
            </a:r>
            <a:r>
              <a:rPr lang="en-US" altLang="ja-JP" sz="1600" dirty="0">
                <a:latin typeface="BIZ UDPゴシック" panose="020B0400000000000000" pitchFamily="50" charset="-128"/>
                <a:ea typeface="BIZ UDPゴシック" panose="020B0400000000000000" pitchFamily="50" charset="-128"/>
              </a:rPr>
              <a:t>65</a:t>
            </a:r>
            <a:r>
              <a:rPr lang="ja-JP" altLang="en-US" sz="1600" dirty="0">
                <a:latin typeface="BIZ UDPゴシック" panose="020B0400000000000000" pitchFamily="50" charset="-128"/>
                <a:ea typeface="BIZ UDPゴシック" panose="020B0400000000000000" pitchFamily="50" charset="-128"/>
              </a:rPr>
              <a:t>歳以上が多い</a:t>
            </a:r>
            <a:endParaRPr kumimoji="1" lang="en-US" altLang="ja-JP" sz="1600" dirty="0">
              <a:solidFill>
                <a:srgbClr val="FF505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58721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21</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39C4D7F7-5420-C49C-E370-1736599E5354}"/>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３　知的</a:t>
            </a:r>
            <a:r>
              <a:rPr lang="ja-JP" altLang="en-US" sz="1600" b="1" dirty="0" err="1">
                <a:latin typeface="BIZ UDPゴシック" panose="020B0400000000000000" pitchFamily="50" charset="-128"/>
                <a:ea typeface="BIZ UDPゴシック" panose="020B0400000000000000" pitchFamily="50" charset="-128"/>
              </a:rPr>
              <a:t>障がい</a:t>
            </a:r>
            <a:r>
              <a:rPr lang="ja-JP" altLang="en-US" sz="1600" b="1" dirty="0">
                <a:latin typeface="BIZ UDPゴシック" panose="020B0400000000000000" pitchFamily="50" charset="-128"/>
                <a:ea typeface="BIZ UDPゴシック" panose="020B0400000000000000" pitchFamily="50" charset="-128"/>
              </a:rPr>
              <a:t>者・療育手帳の所持者数（判定別）</a:t>
            </a:r>
          </a:p>
        </p:txBody>
      </p:sp>
      <p:graphicFrame>
        <p:nvGraphicFramePr>
          <p:cNvPr id="3" name="表 2"/>
          <p:cNvGraphicFramePr>
            <a:graphicFrameLocks noGrp="1"/>
          </p:cNvGraphicFramePr>
          <p:nvPr>
            <p:extLst>
              <p:ext uri="{D42A27DB-BD31-4B8C-83A1-F6EECF244321}">
                <p14:modId xmlns:p14="http://schemas.microsoft.com/office/powerpoint/2010/main" val="3890580234"/>
              </p:ext>
            </p:extLst>
          </p:nvPr>
        </p:nvGraphicFramePr>
        <p:xfrm>
          <a:off x="1779403" y="1583047"/>
          <a:ext cx="7151139" cy="2659854"/>
        </p:xfrm>
        <a:graphic>
          <a:graphicData uri="http://schemas.openxmlformats.org/drawingml/2006/table">
            <a:tbl>
              <a:tblPr/>
              <a:tblGrid>
                <a:gridCol w="2008747">
                  <a:extLst>
                    <a:ext uri="{9D8B030D-6E8A-4147-A177-3AD203B41FA5}">
                      <a16:colId xmlns:a16="http://schemas.microsoft.com/office/drawing/2014/main" val="4159405186"/>
                    </a:ext>
                  </a:extLst>
                </a:gridCol>
                <a:gridCol w="1285598">
                  <a:extLst>
                    <a:ext uri="{9D8B030D-6E8A-4147-A177-3AD203B41FA5}">
                      <a16:colId xmlns:a16="http://schemas.microsoft.com/office/drawing/2014/main" val="3184613319"/>
                    </a:ext>
                  </a:extLst>
                </a:gridCol>
                <a:gridCol w="1285598">
                  <a:extLst>
                    <a:ext uri="{9D8B030D-6E8A-4147-A177-3AD203B41FA5}">
                      <a16:colId xmlns:a16="http://schemas.microsoft.com/office/drawing/2014/main" val="792045248"/>
                    </a:ext>
                  </a:extLst>
                </a:gridCol>
                <a:gridCol w="1285598">
                  <a:extLst>
                    <a:ext uri="{9D8B030D-6E8A-4147-A177-3AD203B41FA5}">
                      <a16:colId xmlns:a16="http://schemas.microsoft.com/office/drawing/2014/main" val="4048030852"/>
                    </a:ext>
                  </a:extLst>
                </a:gridCol>
                <a:gridCol w="1285598">
                  <a:extLst>
                    <a:ext uri="{9D8B030D-6E8A-4147-A177-3AD203B41FA5}">
                      <a16:colId xmlns:a16="http://schemas.microsoft.com/office/drawing/2014/main" val="1950237031"/>
                    </a:ext>
                  </a:extLst>
                </a:gridCol>
              </a:tblGrid>
              <a:tr h="443309">
                <a:tc>
                  <a:txBody>
                    <a:bodyPr/>
                    <a:lstStyle/>
                    <a:p>
                      <a:pPr algn="l"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総　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sz="1000" b="1" i="0" u="none" strike="noStrike">
                          <a:solidFill>
                            <a:srgbClr val="FFFFFF"/>
                          </a:solidFill>
                          <a:effectLst/>
                          <a:latin typeface="BIZ UDPゴシック" panose="020B0400000000000000" pitchFamily="50" charset="-128"/>
                          <a:ea typeface="BIZ UDPゴシック" panose="020B0400000000000000" pitchFamily="50" charset="-128"/>
                        </a:rPr>
                        <a:t>Ａ（</a:t>
                      </a: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重度）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Ｂ１（</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中度）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Ｂ２（</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軽度）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3035198673"/>
                  </a:ext>
                </a:extLst>
              </a:tr>
              <a:tr h="44330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3,080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1,419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558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1,103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4805894"/>
                  </a:ext>
                </a:extLst>
              </a:tr>
              <a:tr h="44330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3,175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1,442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572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1,161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7191991"/>
                  </a:ext>
                </a:extLst>
              </a:tr>
              <a:tr h="44330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3,273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1,464</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596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1,213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4379249"/>
                  </a:ext>
                </a:extLst>
              </a:tr>
              <a:tr h="44330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3,372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1,479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606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1,287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918583"/>
                  </a:ext>
                </a:extLst>
              </a:tr>
              <a:tr h="44330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3,499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1,512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638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1,349</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8473813"/>
                  </a:ext>
                </a:extLst>
              </a:tr>
            </a:tbl>
          </a:graphicData>
        </a:graphic>
      </p:graphicFrame>
      <p:sp>
        <p:nvSpPr>
          <p:cNvPr id="8" name="テキスト ボックス 7"/>
          <p:cNvSpPr txBox="1"/>
          <p:nvPr/>
        </p:nvSpPr>
        <p:spPr>
          <a:xfrm>
            <a:off x="486697" y="5324168"/>
            <a:ext cx="11130116" cy="1137556"/>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令和６年度（</a:t>
            </a:r>
            <a:r>
              <a:rPr lang="en-US" altLang="ja-JP" sz="1600" dirty="0">
                <a:latin typeface="BIZ UDPゴシック" panose="020B0400000000000000" pitchFamily="50" charset="-128"/>
                <a:ea typeface="BIZ UDPゴシック" panose="020B0400000000000000" pitchFamily="50" charset="-128"/>
              </a:rPr>
              <a:t>202</a:t>
            </a:r>
            <a:r>
              <a:rPr lang="ja-JP" altLang="en-US" sz="1600" dirty="0">
                <a:latin typeface="BIZ UDPゴシック" panose="020B0400000000000000" pitchFamily="50" charset="-128"/>
                <a:ea typeface="BIZ UDPゴシック" panose="020B0400000000000000" pitchFamily="50" charset="-128"/>
              </a:rPr>
              <a:t>４年度）末時点で</a:t>
            </a:r>
            <a:r>
              <a:rPr lang="en-US" altLang="ja-JP" sz="1600" dirty="0">
                <a:latin typeface="BIZ UDPゴシック" panose="020B0400000000000000" pitchFamily="50" charset="-128"/>
                <a:ea typeface="BIZ UDPゴシック" panose="020B0400000000000000" pitchFamily="50" charset="-128"/>
              </a:rPr>
              <a:t>3,499</a:t>
            </a:r>
            <a:r>
              <a:rPr lang="ja-JP" altLang="en-US" sz="1600" dirty="0">
                <a:latin typeface="BIZ UDPゴシック" panose="020B0400000000000000" pitchFamily="50" charset="-128"/>
                <a:ea typeface="BIZ UDPゴシック" panose="020B0400000000000000" pitchFamily="50" charset="-128"/>
              </a:rPr>
              <a:t>人で、５年前に比べると約１．１</a:t>
            </a:r>
            <a:r>
              <a:rPr lang="en-US" altLang="ja-JP" sz="1600" dirty="0">
                <a:latin typeface="BIZ UDPゴシック" panose="020B0400000000000000" pitchFamily="50" charset="-128"/>
                <a:ea typeface="BIZ UDPゴシック" panose="020B0400000000000000" pitchFamily="50" charset="-128"/>
              </a:rPr>
              <a:t>3</a:t>
            </a:r>
            <a:r>
              <a:rPr lang="ja-JP" altLang="en-US" sz="1600" dirty="0">
                <a:latin typeface="BIZ UDPゴシック" panose="020B0400000000000000" pitchFamily="50" charset="-128"/>
                <a:ea typeface="BIZ UDPゴシック" panose="020B0400000000000000" pitchFamily="50" charset="-128"/>
              </a:rPr>
              <a:t>倍の増加</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判定別では</a:t>
            </a:r>
            <a:r>
              <a:rPr lang="en-US" altLang="ja-JP" sz="1600" dirty="0">
                <a:latin typeface="BIZ UDPゴシック" panose="020B0400000000000000" pitchFamily="50" charset="-128"/>
                <a:ea typeface="BIZ UDPゴシック" panose="020B0400000000000000" pitchFamily="50" charset="-128"/>
              </a:rPr>
              <a:t>A</a:t>
            </a:r>
            <a:r>
              <a:rPr lang="ja-JP" altLang="en-US" sz="1600" dirty="0">
                <a:latin typeface="BIZ UDPゴシック" panose="020B0400000000000000" pitchFamily="50" charset="-128"/>
                <a:ea typeface="BIZ UDPゴシック" panose="020B0400000000000000" pitchFamily="50" charset="-128"/>
              </a:rPr>
              <a:t>（重度）が</a:t>
            </a:r>
            <a:r>
              <a:rPr lang="en-US" altLang="ja-JP" sz="1600" dirty="0">
                <a:latin typeface="BIZ UDPゴシック" panose="020B0400000000000000" pitchFamily="50" charset="-128"/>
                <a:ea typeface="BIZ UDPゴシック" panose="020B0400000000000000" pitchFamily="50" charset="-128"/>
              </a:rPr>
              <a:t>4</a:t>
            </a:r>
            <a:r>
              <a:rPr lang="ja-JP" altLang="en-US" sz="1600" dirty="0">
                <a:latin typeface="BIZ UDPゴシック" panose="020B0400000000000000" pitchFamily="50" charset="-128"/>
                <a:ea typeface="BIZ UDPゴシック" panose="020B0400000000000000" pitchFamily="50" charset="-128"/>
              </a:rPr>
              <a:t>３</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２％で最も多い。</a:t>
            </a:r>
            <a:r>
              <a:rPr lang="en-US" altLang="ja-JP" sz="1600" dirty="0">
                <a:latin typeface="BIZ UDPゴシック" panose="020B0400000000000000" pitchFamily="50" charset="-128"/>
                <a:ea typeface="BIZ UDPゴシック" panose="020B0400000000000000" pitchFamily="50" charset="-128"/>
              </a:rPr>
              <a:t>A</a:t>
            </a:r>
            <a:r>
              <a:rPr lang="ja-JP" altLang="en-US" sz="1600" dirty="0">
                <a:latin typeface="BIZ UDPゴシック" panose="020B0400000000000000" pitchFamily="50" charset="-128"/>
                <a:ea typeface="BIZ UDPゴシック" panose="020B0400000000000000" pitchFamily="50" charset="-128"/>
              </a:rPr>
              <a:t>（重度）、</a:t>
            </a:r>
            <a:r>
              <a:rPr lang="en-US" altLang="ja-JP" sz="1600" dirty="0">
                <a:latin typeface="BIZ UDPゴシック" panose="020B0400000000000000" pitchFamily="50" charset="-128"/>
                <a:ea typeface="BIZ UDPゴシック" panose="020B0400000000000000" pitchFamily="50" charset="-128"/>
              </a:rPr>
              <a:t>B1</a:t>
            </a:r>
            <a:r>
              <a:rPr lang="ja-JP" altLang="en-US" sz="1600" dirty="0">
                <a:latin typeface="BIZ UDPゴシック" panose="020B0400000000000000" pitchFamily="50" charset="-128"/>
                <a:ea typeface="BIZ UDPゴシック" panose="020B0400000000000000" pitchFamily="50" charset="-128"/>
              </a:rPr>
              <a:t>（中度）、</a:t>
            </a:r>
            <a:r>
              <a:rPr lang="en-US" altLang="ja-JP" sz="1600" dirty="0">
                <a:latin typeface="BIZ UDPゴシック" panose="020B0400000000000000" pitchFamily="50" charset="-128"/>
                <a:ea typeface="BIZ UDPゴシック" panose="020B0400000000000000" pitchFamily="50" charset="-128"/>
              </a:rPr>
              <a:t>B2</a:t>
            </a:r>
            <a:r>
              <a:rPr lang="ja-JP" altLang="en-US" sz="1600" dirty="0">
                <a:latin typeface="BIZ UDPゴシック" panose="020B0400000000000000" pitchFamily="50" charset="-128"/>
                <a:ea typeface="BIZ UDPゴシック" panose="020B0400000000000000" pitchFamily="50" charset="-128"/>
              </a:rPr>
              <a:t>（軽度）ともに増加傾向にある。</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年齢別では</a:t>
            </a:r>
            <a:r>
              <a:rPr lang="en-US" altLang="ja-JP" sz="1600" dirty="0">
                <a:latin typeface="BIZ UDPゴシック" panose="020B0400000000000000" pitchFamily="50" charset="-128"/>
                <a:ea typeface="BIZ UDPゴシック" panose="020B0400000000000000" pitchFamily="50" charset="-128"/>
              </a:rPr>
              <a:t>18</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64</a:t>
            </a:r>
            <a:r>
              <a:rPr lang="ja-JP" altLang="en-US" sz="1600" dirty="0">
                <a:latin typeface="BIZ UDPゴシック" panose="020B0400000000000000" pitchFamily="50" charset="-128"/>
                <a:ea typeface="BIZ UDPゴシック" panose="020B0400000000000000" pitchFamily="50" charset="-128"/>
              </a:rPr>
              <a:t>歳が多い</a:t>
            </a:r>
            <a:endParaRPr kumimoji="1" lang="en-US" altLang="ja-JP" sz="1600" dirty="0">
              <a:solidFill>
                <a:srgbClr val="FF505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29056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22</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F29C165-4634-D4E0-EAEF-E128F44DBA8F}"/>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４　</a:t>
            </a:r>
            <a:r>
              <a:rPr lang="ja-JP" altLang="en-US" sz="1600" b="1" dirty="0" err="1">
                <a:latin typeface="BIZ UDPゴシック" panose="020B0400000000000000" pitchFamily="50" charset="-128"/>
                <a:ea typeface="BIZ UDPゴシック" panose="020B0400000000000000" pitchFamily="50" charset="-128"/>
              </a:rPr>
              <a:t>身体障がい</a:t>
            </a:r>
            <a:r>
              <a:rPr lang="ja-JP" altLang="en-US" sz="1600" b="1" dirty="0">
                <a:latin typeface="BIZ UDPゴシック" panose="020B0400000000000000" pitchFamily="50" charset="-128"/>
                <a:ea typeface="BIZ UDPゴシック" panose="020B0400000000000000" pitchFamily="50" charset="-128"/>
              </a:rPr>
              <a:t>者手帳・療育手帳の重複所持者数（判定別）</a:t>
            </a:r>
          </a:p>
        </p:txBody>
      </p:sp>
      <p:graphicFrame>
        <p:nvGraphicFramePr>
          <p:cNvPr id="3" name="表 2"/>
          <p:cNvGraphicFramePr>
            <a:graphicFrameLocks noGrp="1"/>
          </p:cNvGraphicFramePr>
          <p:nvPr>
            <p:extLst>
              <p:ext uri="{D42A27DB-BD31-4B8C-83A1-F6EECF244321}">
                <p14:modId xmlns:p14="http://schemas.microsoft.com/office/powerpoint/2010/main" val="2047353412"/>
              </p:ext>
            </p:extLst>
          </p:nvPr>
        </p:nvGraphicFramePr>
        <p:xfrm>
          <a:off x="1785667" y="1682148"/>
          <a:ext cx="6842785" cy="2453934"/>
        </p:xfrm>
        <a:graphic>
          <a:graphicData uri="http://schemas.openxmlformats.org/drawingml/2006/table">
            <a:tbl>
              <a:tblPr/>
              <a:tblGrid>
                <a:gridCol w="1921051">
                  <a:extLst>
                    <a:ext uri="{9D8B030D-6E8A-4147-A177-3AD203B41FA5}">
                      <a16:colId xmlns:a16="http://schemas.microsoft.com/office/drawing/2014/main" val="3409240086"/>
                    </a:ext>
                  </a:extLst>
                </a:gridCol>
                <a:gridCol w="1229473">
                  <a:extLst>
                    <a:ext uri="{9D8B030D-6E8A-4147-A177-3AD203B41FA5}">
                      <a16:colId xmlns:a16="http://schemas.microsoft.com/office/drawing/2014/main" val="2959925646"/>
                    </a:ext>
                  </a:extLst>
                </a:gridCol>
                <a:gridCol w="1229473">
                  <a:extLst>
                    <a:ext uri="{9D8B030D-6E8A-4147-A177-3AD203B41FA5}">
                      <a16:colId xmlns:a16="http://schemas.microsoft.com/office/drawing/2014/main" val="1380819228"/>
                    </a:ext>
                  </a:extLst>
                </a:gridCol>
                <a:gridCol w="1233315">
                  <a:extLst>
                    <a:ext uri="{9D8B030D-6E8A-4147-A177-3AD203B41FA5}">
                      <a16:colId xmlns:a16="http://schemas.microsoft.com/office/drawing/2014/main" val="643036112"/>
                    </a:ext>
                  </a:extLst>
                </a:gridCol>
                <a:gridCol w="1229473">
                  <a:extLst>
                    <a:ext uri="{9D8B030D-6E8A-4147-A177-3AD203B41FA5}">
                      <a16:colId xmlns:a16="http://schemas.microsoft.com/office/drawing/2014/main" val="3342822655"/>
                    </a:ext>
                  </a:extLst>
                </a:gridCol>
              </a:tblGrid>
              <a:tr h="408989">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　分</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総数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A（</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重度）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B１（</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中度）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B２（</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軽度）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3526076531"/>
                  </a:ext>
                </a:extLst>
              </a:tr>
              <a:tr h="40898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518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3015496"/>
                  </a:ext>
                </a:extLst>
              </a:tr>
              <a:tr h="40898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628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523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66473"/>
                  </a:ext>
                </a:extLst>
              </a:tr>
              <a:tr h="40898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620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524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304450"/>
                  </a:ext>
                </a:extLst>
              </a:tr>
              <a:tr h="40898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631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529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8976776"/>
                  </a:ext>
                </a:extLst>
              </a:tr>
              <a:tr h="408989">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630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536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endPar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1203793"/>
                  </a:ext>
                </a:extLst>
              </a:tr>
            </a:tbl>
          </a:graphicData>
        </a:graphic>
      </p:graphicFrame>
      <p:sp>
        <p:nvSpPr>
          <p:cNvPr id="8" name="テキスト ボックス 7"/>
          <p:cNvSpPr txBox="1"/>
          <p:nvPr/>
        </p:nvSpPr>
        <p:spPr>
          <a:xfrm>
            <a:off x="486697" y="5324168"/>
            <a:ext cx="11130116" cy="398892"/>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近年は横ばい傾向</a:t>
            </a:r>
            <a:endParaRPr kumimoji="1"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56990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23</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E9BACBF-7156-2394-EE78-C711745636CD}"/>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５　</a:t>
            </a:r>
            <a:r>
              <a:rPr lang="ja-JP" altLang="en-US" sz="1600" b="1" dirty="0" err="1">
                <a:latin typeface="BIZ UDPゴシック" panose="020B0400000000000000" pitchFamily="50" charset="-128"/>
                <a:ea typeface="BIZ UDPゴシック" panose="020B0400000000000000" pitchFamily="50" charset="-128"/>
              </a:rPr>
              <a:t>精神障がい</a:t>
            </a:r>
            <a:r>
              <a:rPr lang="ja-JP" altLang="en-US" sz="1600" b="1" dirty="0">
                <a:latin typeface="BIZ UDPゴシック" panose="020B0400000000000000" pitchFamily="50" charset="-128"/>
                <a:ea typeface="BIZ UDPゴシック" panose="020B0400000000000000" pitchFamily="50" charset="-128"/>
              </a:rPr>
              <a:t>者保健福祉手帳の所持者数（等級別）・通院医療費公費負担受給者数</a:t>
            </a:r>
          </a:p>
        </p:txBody>
      </p:sp>
      <p:graphicFrame>
        <p:nvGraphicFramePr>
          <p:cNvPr id="2" name="表 1"/>
          <p:cNvGraphicFramePr>
            <a:graphicFrameLocks noGrp="1"/>
          </p:cNvGraphicFramePr>
          <p:nvPr>
            <p:extLst>
              <p:ext uri="{D42A27DB-BD31-4B8C-83A1-F6EECF244321}">
                <p14:modId xmlns:p14="http://schemas.microsoft.com/office/powerpoint/2010/main" val="3782027853"/>
              </p:ext>
            </p:extLst>
          </p:nvPr>
        </p:nvGraphicFramePr>
        <p:xfrm>
          <a:off x="1784839" y="1615961"/>
          <a:ext cx="8348609" cy="2805915"/>
        </p:xfrm>
        <a:graphic>
          <a:graphicData uri="http://schemas.openxmlformats.org/drawingml/2006/table">
            <a:tbl>
              <a:tblPr/>
              <a:tblGrid>
                <a:gridCol w="1987764">
                  <a:extLst>
                    <a:ext uri="{9D8B030D-6E8A-4147-A177-3AD203B41FA5}">
                      <a16:colId xmlns:a16="http://schemas.microsoft.com/office/drawing/2014/main" val="1819694520"/>
                    </a:ext>
                  </a:extLst>
                </a:gridCol>
                <a:gridCol w="1272169">
                  <a:extLst>
                    <a:ext uri="{9D8B030D-6E8A-4147-A177-3AD203B41FA5}">
                      <a16:colId xmlns:a16="http://schemas.microsoft.com/office/drawing/2014/main" val="797847363"/>
                    </a:ext>
                  </a:extLst>
                </a:gridCol>
                <a:gridCol w="1272169">
                  <a:extLst>
                    <a:ext uri="{9D8B030D-6E8A-4147-A177-3AD203B41FA5}">
                      <a16:colId xmlns:a16="http://schemas.microsoft.com/office/drawing/2014/main" val="2601361489"/>
                    </a:ext>
                  </a:extLst>
                </a:gridCol>
                <a:gridCol w="1272169">
                  <a:extLst>
                    <a:ext uri="{9D8B030D-6E8A-4147-A177-3AD203B41FA5}">
                      <a16:colId xmlns:a16="http://schemas.microsoft.com/office/drawing/2014/main" val="1506880585"/>
                    </a:ext>
                  </a:extLst>
                </a:gridCol>
                <a:gridCol w="1272169">
                  <a:extLst>
                    <a:ext uri="{9D8B030D-6E8A-4147-A177-3AD203B41FA5}">
                      <a16:colId xmlns:a16="http://schemas.microsoft.com/office/drawing/2014/main" val="3655966980"/>
                    </a:ext>
                  </a:extLst>
                </a:gridCol>
                <a:gridCol w="1272169">
                  <a:extLst>
                    <a:ext uri="{9D8B030D-6E8A-4147-A177-3AD203B41FA5}">
                      <a16:colId xmlns:a16="http://schemas.microsoft.com/office/drawing/2014/main" val="4042362628"/>
                    </a:ext>
                  </a:extLst>
                </a:gridCol>
              </a:tblGrid>
              <a:tr h="400845">
                <a:tc rowSpan="2">
                  <a:txBody>
                    <a:bodyPr/>
                    <a:lstStyle/>
                    <a:p>
                      <a:pPr algn="l"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gridSpan="4">
                  <a:txBody>
                    <a:bodyPr/>
                    <a:lstStyle/>
                    <a:p>
                      <a:pPr algn="ctr" fontAlgn="ct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精神障がい者保健福祉手帳所持者数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zh-TW"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通院医療費公費</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extLst>
                  <a:ext uri="{0D108BD9-81ED-4DB2-BD59-A6C34878D82A}">
                    <a16:rowId xmlns:a16="http://schemas.microsoft.com/office/drawing/2014/main" val="2293301401"/>
                  </a:ext>
                </a:extLst>
              </a:tr>
              <a:tr h="400845">
                <a:tc vMerge="1">
                  <a:txBody>
                    <a:bodyPr/>
                    <a:lstStyle/>
                    <a:p>
                      <a:endParaRPr kumimoji="1" lang="ja-JP" altLang="en-US"/>
                    </a:p>
                  </a:txBody>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総　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1</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級</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2</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級</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en-US" altLang="ja-JP" sz="1000" b="1" i="0" u="none" strike="noStrike" dirty="0">
                          <a:solidFill>
                            <a:srgbClr val="FFFFFF"/>
                          </a:solidFill>
                          <a:effectLst/>
                          <a:latin typeface="BIZ UDPゴシック" panose="020B0400000000000000" pitchFamily="50" charset="-128"/>
                          <a:ea typeface="BIZ UDPゴシック" panose="020B0400000000000000" pitchFamily="50" charset="-128"/>
                        </a:rPr>
                        <a:t>3</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級</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負担受給者数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3695772472"/>
                  </a:ext>
                </a:extLst>
              </a:tr>
              <a:tr h="400845">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3,182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259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1,757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1,166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6,919</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4440344"/>
                  </a:ext>
                </a:extLst>
              </a:tr>
              <a:tr h="400845">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3,292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276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1,771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1,245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6,615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096998"/>
                  </a:ext>
                </a:extLst>
              </a:tr>
              <a:tr h="400845">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3,668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272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1,926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1,470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6,996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896318"/>
                  </a:ext>
                </a:extLst>
              </a:tr>
              <a:tr h="400845">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3,892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276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1,591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7,547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7878402"/>
                  </a:ext>
                </a:extLst>
              </a:tr>
              <a:tr h="400845">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4,153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253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2,147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1,753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8,150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9010619"/>
                  </a:ext>
                </a:extLst>
              </a:tr>
            </a:tbl>
          </a:graphicData>
        </a:graphic>
      </p:graphicFrame>
      <p:sp>
        <p:nvSpPr>
          <p:cNvPr id="8" name="テキスト ボックス 7"/>
          <p:cNvSpPr txBox="1"/>
          <p:nvPr/>
        </p:nvSpPr>
        <p:spPr>
          <a:xfrm>
            <a:off x="486697" y="5324168"/>
            <a:ext cx="11130116" cy="1137556"/>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令和６年度（</a:t>
            </a:r>
            <a:r>
              <a:rPr lang="en-US" altLang="ja-JP" sz="1600" dirty="0">
                <a:latin typeface="BIZ UDPゴシック" panose="020B0400000000000000" pitchFamily="50" charset="-128"/>
                <a:ea typeface="BIZ UDPゴシック" panose="020B0400000000000000" pitchFamily="50" charset="-128"/>
              </a:rPr>
              <a:t>2022</a:t>
            </a:r>
            <a:r>
              <a:rPr lang="ja-JP" altLang="en-US" sz="1600" dirty="0">
                <a:latin typeface="BIZ UDPゴシック" panose="020B0400000000000000" pitchFamily="50" charset="-128"/>
                <a:ea typeface="BIZ UDPゴシック" panose="020B0400000000000000" pitchFamily="50" charset="-128"/>
              </a:rPr>
              <a:t>年度）末時点で</a:t>
            </a:r>
            <a:r>
              <a:rPr lang="en-US" altLang="ja-JP" sz="1600" dirty="0">
                <a:latin typeface="BIZ UDPゴシック" panose="020B0400000000000000" pitchFamily="50" charset="-128"/>
                <a:ea typeface="BIZ UDPゴシック" panose="020B0400000000000000" pitchFamily="50" charset="-128"/>
              </a:rPr>
              <a:t>4,153</a:t>
            </a:r>
            <a:r>
              <a:rPr lang="ja-JP" altLang="en-US" sz="1600" dirty="0">
                <a:latin typeface="BIZ UDPゴシック" panose="020B0400000000000000" pitchFamily="50" charset="-128"/>
                <a:ea typeface="BIZ UDPゴシック" panose="020B0400000000000000" pitchFamily="50" charset="-128"/>
              </a:rPr>
              <a:t>人で、５年前に比べると約１．３倍の増加</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等級別では２級が５１．６％で最も多い。２級と３級は増加傾向にある。</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zh-TW" altLang="en-US" sz="1600" dirty="0">
                <a:latin typeface="BIZ UDPゴシック" panose="020B0400000000000000" pitchFamily="50" charset="-128"/>
                <a:ea typeface="BIZ UDPゴシック" panose="020B0400000000000000" pitchFamily="50" charset="-128"/>
              </a:rPr>
              <a:t>通院医療費公費負担受給者数</a:t>
            </a:r>
            <a:r>
              <a:rPr lang="ja-JP" altLang="en-US" sz="1600" dirty="0">
                <a:latin typeface="BIZ UDPゴシック" panose="020B0400000000000000" pitchFamily="50" charset="-128"/>
                <a:ea typeface="BIZ UDPゴシック" panose="020B0400000000000000" pitchFamily="50" charset="-128"/>
              </a:rPr>
              <a:t>も増加傾向</a:t>
            </a:r>
            <a:endParaRPr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278186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24</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E34B993E-82DC-2436-EB2C-A57181DDB367}"/>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６　指定難病患者・特定疾病り患者</a:t>
            </a:r>
          </a:p>
        </p:txBody>
      </p:sp>
      <p:graphicFrame>
        <p:nvGraphicFramePr>
          <p:cNvPr id="2" name="表 1"/>
          <p:cNvGraphicFramePr>
            <a:graphicFrameLocks noGrp="1"/>
          </p:cNvGraphicFramePr>
          <p:nvPr>
            <p:extLst>
              <p:ext uri="{D42A27DB-BD31-4B8C-83A1-F6EECF244321}">
                <p14:modId xmlns:p14="http://schemas.microsoft.com/office/powerpoint/2010/main" val="799005063"/>
              </p:ext>
            </p:extLst>
          </p:nvPr>
        </p:nvGraphicFramePr>
        <p:xfrm>
          <a:off x="1793631" y="1661745"/>
          <a:ext cx="7117048" cy="2426460"/>
        </p:xfrm>
        <a:graphic>
          <a:graphicData uri="http://schemas.openxmlformats.org/drawingml/2006/table">
            <a:tbl>
              <a:tblPr/>
              <a:tblGrid>
                <a:gridCol w="2437345">
                  <a:extLst>
                    <a:ext uri="{9D8B030D-6E8A-4147-A177-3AD203B41FA5}">
                      <a16:colId xmlns:a16="http://schemas.microsoft.com/office/drawing/2014/main" val="3433469452"/>
                    </a:ext>
                  </a:extLst>
                </a:gridCol>
                <a:gridCol w="1559901">
                  <a:extLst>
                    <a:ext uri="{9D8B030D-6E8A-4147-A177-3AD203B41FA5}">
                      <a16:colId xmlns:a16="http://schemas.microsoft.com/office/drawing/2014/main" val="605037367"/>
                    </a:ext>
                  </a:extLst>
                </a:gridCol>
                <a:gridCol w="1559901">
                  <a:extLst>
                    <a:ext uri="{9D8B030D-6E8A-4147-A177-3AD203B41FA5}">
                      <a16:colId xmlns:a16="http://schemas.microsoft.com/office/drawing/2014/main" val="943390615"/>
                    </a:ext>
                  </a:extLst>
                </a:gridCol>
                <a:gridCol w="1559901">
                  <a:extLst>
                    <a:ext uri="{9D8B030D-6E8A-4147-A177-3AD203B41FA5}">
                      <a16:colId xmlns:a16="http://schemas.microsoft.com/office/drawing/2014/main" val="23972928"/>
                    </a:ext>
                  </a:extLst>
                </a:gridCol>
              </a:tblGrid>
              <a:tr h="404410">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総　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zh-TW"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指定難病</a:t>
                      </a: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り</a:t>
                      </a:r>
                      <a:r>
                        <a:rPr lang="zh-TW"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患者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特定疾患り患者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3567407275"/>
                  </a:ext>
                </a:extLst>
              </a:tr>
              <a:tr h="404410">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998</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996</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6014975"/>
                  </a:ext>
                </a:extLst>
              </a:tr>
              <a:tr h="404410">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984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982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794463"/>
                  </a:ext>
                </a:extLst>
              </a:tr>
              <a:tr h="404410">
                <a:tc>
                  <a:txBody>
                    <a:bodyPr/>
                    <a:lstStyle/>
                    <a:p>
                      <a:pPr algn="just"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1,045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1,044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7268724"/>
                  </a:ext>
                </a:extLst>
              </a:tr>
              <a:tr h="404410">
                <a:tc>
                  <a:txBody>
                    <a:bodyPr/>
                    <a:lstStyle/>
                    <a:p>
                      <a:pPr algn="just"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1,064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1,063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1644718"/>
                  </a:ext>
                </a:extLst>
              </a:tr>
              <a:tr h="404410">
                <a:tc>
                  <a:txBody>
                    <a:bodyPr/>
                    <a:lstStyle/>
                    <a:p>
                      <a:pPr algn="just"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1,065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1,065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9690748"/>
                  </a:ext>
                </a:extLst>
              </a:tr>
            </a:tbl>
          </a:graphicData>
        </a:graphic>
      </p:graphicFrame>
      <p:sp>
        <p:nvSpPr>
          <p:cNvPr id="8" name="テキスト ボックス 7"/>
          <p:cNvSpPr txBox="1"/>
          <p:nvPr/>
        </p:nvSpPr>
        <p:spPr>
          <a:xfrm>
            <a:off x="486697" y="5324168"/>
            <a:ext cx="11130116" cy="768224"/>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難病患者等給付金の対象は指定難病患者と特定疾病り患者であり、その受給者総数は令和６年度（</a:t>
            </a:r>
            <a:r>
              <a:rPr lang="en-US" altLang="ja-JP" sz="1600" dirty="0">
                <a:latin typeface="BIZ UDPゴシック" panose="020B0400000000000000" pitchFamily="50" charset="-128"/>
                <a:ea typeface="BIZ UDPゴシック" panose="020B0400000000000000" pitchFamily="50" charset="-128"/>
              </a:rPr>
              <a:t>202</a:t>
            </a:r>
            <a:r>
              <a:rPr lang="ja-JP" altLang="en-US" sz="1600" dirty="0">
                <a:latin typeface="BIZ UDPゴシック" panose="020B0400000000000000" pitchFamily="50" charset="-128"/>
                <a:ea typeface="BIZ UDPゴシック" panose="020B0400000000000000" pitchFamily="50" charset="-128"/>
              </a:rPr>
              <a:t>４年度）末時点で　</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1,0</a:t>
            </a:r>
            <a:r>
              <a:rPr lang="ja-JP" altLang="en-US" sz="1600" dirty="0">
                <a:latin typeface="BIZ UDPゴシック" panose="020B0400000000000000" pitchFamily="50" charset="-128"/>
                <a:ea typeface="BIZ UDPゴシック" panose="020B0400000000000000" pitchFamily="50" charset="-128"/>
              </a:rPr>
              <a:t>６５人で、５年前に比べると約１．０７倍の増加</a:t>
            </a:r>
            <a:endParaRPr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44471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25</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45037CDA-AB41-7EE9-E774-8B43BDA39B40}"/>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７　</a:t>
            </a:r>
            <a:r>
              <a:rPr lang="ja-JP" altLang="en-US" sz="1600" b="1" dirty="0" err="1">
                <a:latin typeface="BIZ UDPゴシック" panose="020B0400000000000000" pitchFamily="50" charset="-128"/>
                <a:ea typeface="BIZ UDPゴシック" panose="020B0400000000000000" pitchFamily="50" charset="-128"/>
              </a:rPr>
              <a:t>障がい</a:t>
            </a:r>
            <a:r>
              <a:rPr lang="ja-JP" altLang="en-US" sz="1600" b="1" dirty="0">
                <a:latin typeface="BIZ UDPゴシック" panose="020B0400000000000000" pitchFamily="50" charset="-128"/>
                <a:ea typeface="BIZ UDPゴシック" panose="020B0400000000000000" pitchFamily="50" charset="-128"/>
              </a:rPr>
              <a:t>者支援区分認定者数（主たる障がい等別・区分別）</a:t>
            </a:r>
          </a:p>
        </p:txBody>
      </p:sp>
      <p:sp>
        <p:nvSpPr>
          <p:cNvPr id="8" name="テキスト ボックス 7"/>
          <p:cNvSpPr txBox="1"/>
          <p:nvPr/>
        </p:nvSpPr>
        <p:spPr>
          <a:xfrm>
            <a:off x="530942" y="4828720"/>
            <a:ext cx="11130116" cy="1137556"/>
          </a:xfrm>
          <a:prstGeom prst="rect">
            <a:avLst/>
          </a:prstGeom>
          <a:noFill/>
          <a:ln w="28575">
            <a:solidFill>
              <a:srgbClr val="FF66FF"/>
            </a:solidFill>
          </a:ln>
        </p:spPr>
        <p:txBody>
          <a:bodyPr wrap="square" rtlCol="0">
            <a:spAutoFit/>
          </a:bodyPr>
          <a:lstStyle/>
          <a:p>
            <a:pPr>
              <a:lnSpc>
                <a:spcPct val="150000"/>
              </a:lnSpc>
            </a:pPr>
            <a:r>
              <a:rPr lang="ja-JP" altLang="en-US" sz="1600" dirty="0">
                <a:latin typeface="BIZ UDPゴシック" panose="020B0400000000000000" pitchFamily="50" charset="-128"/>
                <a:ea typeface="BIZ UDPゴシック" panose="020B0400000000000000" pitchFamily="50" charset="-128"/>
              </a:rPr>
              <a:t>●障がい者支援区分認定を受けた人は令和６年度（</a:t>
            </a:r>
            <a:r>
              <a:rPr lang="en-US" altLang="ja-JP" sz="1600" dirty="0">
                <a:latin typeface="BIZ UDPゴシック" panose="020B0400000000000000" pitchFamily="50" charset="-128"/>
                <a:ea typeface="BIZ UDPゴシック" panose="020B0400000000000000" pitchFamily="50" charset="-128"/>
              </a:rPr>
              <a:t>2024</a:t>
            </a:r>
            <a:r>
              <a:rPr lang="ja-JP" altLang="en-US" sz="1600" dirty="0">
                <a:latin typeface="BIZ UDPゴシック" panose="020B0400000000000000" pitchFamily="50" charset="-128"/>
                <a:ea typeface="BIZ UDPゴシック" panose="020B0400000000000000" pitchFamily="50" charset="-128"/>
              </a:rPr>
              <a:t>年度）末時点で</a:t>
            </a:r>
            <a:r>
              <a:rPr lang="en-US" altLang="ja-JP" sz="1600" dirty="0">
                <a:latin typeface="BIZ UDPゴシック" panose="020B0400000000000000" pitchFamily="50" charset="-128"/>
                <a:ea typeface="BIZ UDPゴシック" panose="020B0400000000000000" pitchFamily="50" charset="-128"/>
              </a:rPr>
              <a:t>2,334</a:t>
            </a:r>
            <a:r>
              <a:rPr lang="ja-JP" altLang="en-US" sz="1600" dirty="0">
                <a:latin typeface="BIZ UDPゴシック" panose="020B0400000000000000" pitchFamily="50" charset="-128"/>
                <a:ea typeface="BIZ UDPゴシック" panose="020B0400000000000000" pitchFamily="50" charset="-128"/>
              </a:rPr>
              <a:t>人で、５年前に比べると約</a:t>
            </a:r>
            <a:r>
              <a:rPr lang="en-US" altLang="ja-JP" sz="1600" dirty="0">
                <a:latin typeface="BIZ UDPゴシック" panose="020B0400000000000000" pitchFamily="50" charset="-128"/>
                <a:ea typeface="BIZ UDPゴシック" panose="020B0400000000000000" pitchFamily="50" charset="-128"/>
              </a:rPr>
              <a:t>4</a:t>
            </a:r>
            <a:r>
              <a:rPr lang="ja-JP" altLang="en-US" sz="1600" dirty="0">
                <a:latin typeface="BIZ UDPゴシック" panose="020B0400000000000000" pitchFamily="50" charset="-128"/>
                <a:ea typeface="BIZ UDPゴシック" panose="020B0400000000000000" pitchFamily="50" charset="-128"/>
              </a:rPr>
              <a:t>％増加</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●主たる障がい等別では、知的障がい者、精神障がい者、身体障がい者、難病患者の順で多い</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●認定区分別では区分６（介護・支援を必要とする状態が重い）が最も多く、５年前に比べると</a:t>
            </a:r>
            <a:r>
              <a:rPr lang="en-US" altLang="ja-JP" sz="1600" dirty="0">
                <a:latin typeface="BIZ UDPゴシック" panose="020B0400000000000000" pitchFamily="50" charset="-128"/>
                <a:ea typeface="BIZ UDPゴシック" panose="020B0400000000000000" pitchFamily="50" charset="-128"/>
              </a:rPr>
              <a:t>12</a:t>
            </a:r>
            <a:r>
              <a:rPr lang="ja-JP" altLang="en-US" sz="1600" dirty="0">
                <a:latin typeface="BIZ UDPゴシック" panose="020B0400000000000000" pitchFamily="50" charset="-128"/>
                <a:ea typeface="BIZ UDPゴシック" panose="020B0400000000000000" pitchFamily="50" charset="-128"/>
              </a:rPr>
              <a:t>％増加</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3" name="表 2"/>
          <p:cNvGraphicFramePr>
            <a:graphicFrameLocks noGrp="1"/>
          </p:cNvGraphicFramePr>
          <p:nvPr/>
        </p:nvGraphicFramePr>
        <p:xfrm>
          <a:off x="530942" y="1712004"/>
          <a:ext cx="10594660" cy="2377446"/>
        </p:xfrm>
        <a:graphic>
          <a:graphicData uri="http://schemas.openxmlformats.org/drawingml/2006/table">
            <a:tbl>
              <a:tblPr/>
              <a:tblGrid>
                <a:gridCol w="1543404">
                  <a:extLst>
                    <a:ext uri="{9D8B030D-6E8A-4147-A177-3AD203B41FA5}">
                      <a16:colId xmlns:a16="http://schemas.microsoft.com/office/drawing/2014/main" val="2774419611"/>
                    </a:ext>
                  </a:extLst>
                </a:gridCol>
                <a:gridCol w="1032998">
                  <a:extLst>
                    <a:ext uri="{9D8B030D-6E8A-4147-A177-3AD203B41FA5}">
                      <a16:colId xmlns:a16="http://schemas.microsoft.com/office/drawing/2014/main" val="3406732638"/>
                    </a:ext>
                  </a:extLst>
                </a:gridCol>
                <a:gridCol w="1005425">
                  <a:extLst>
                    <a:ext uri="{9D8B030D-6E8A-4147-A177-3AD203B41FA5}">
                      <a16:colId xmlns:a16="http://schemas.microsoft.com/office/drawing/2014/main" val="3122984455"/>
                    </a:ext>
                  </a:extLst>
                </a:gridCol>
                <a:gridCol w="1005425">
                  <a:extLst>
                    <a:ext uri="{9D8B030D-6E8A-4147-A177-3AD203B41FA5}">
                      <a16:colId xmlns:a16="http://schemas.microsoft.com/office/drawing/2014/main" val="3661626636"/>
                    </a:ext>
                  </a:extLst>
                </a:gridCol>
                <a:gridCol w="1005425">
                  <a:extLst>
                    <a:ext uri="{9D8B030D-6E8A-4147-A177-3AD203B41FA5}">
                      <a16:colId xmlns:a16="http://schemas.microsoft.com/office/drawing/2014/main" val="4058741887"/>
                    </a:ext>
                  </a:extLst>
                </a:gridCol>
                <a:gridCol w="1005425">
                  <a:extLst>
                    <a:ext uri="{9D8B030D-6E8A-4147-A177-3AD203B41FA5}">
                      <a16:colId xmlns:a16="http://schemas.microsoft.com/office/drawing/2014/main" val="2307140836"/>
                    </a:ext>
                  </a:extLst>
                </a:gridCol>
                <a:gridCol w="666093">
                  <a:extLst>
                    <a:ext uri="{9D8B030D-6E8A-4147-A177-3AD203B41FA5}">
                      <a16:colId xmlns:a16="http://schemas.microsoft.com/office/drawing/2014/main" val="2428144950"/>
                    </a:ext>
                  </a:extLst>
                </a:gridCol>
                <a:gridCol w="666093">
                  <a:extLst>
                    <a:ext uri="{9D8B030D-6E8A-4147-A177-3AD203B41FA5}">
                      <a16:colId xmlns:a16="http://schemas.microsoft.com/office/drawing/2014/main" val="1495859050"/>
                    </a:ext>
                  </a:extLst>
                </a:gridCol>
                <a:gridCol w="666093">
                  <a:extLst>
                    <a:ext uri="{9D8B030D-6E8A-4147-A177-3AD203B41FA5}">
                      <a16:colId xmlns:a16="http://schemas.microsoft.com/office/drawing/2014/main" val="905439123"/>
                    </a:ext>
                  </a:extLst>
                </a:gridCol>
                <a:gridCol w="666093">
                  <a:extLst>
                    <a:ext uri="{9D8B030D-6E8A-4147-A177-3AD203B41FA5}">
                      <a16:colId xmlns:a16="http://schemas.microsoft.com/office/drawing/2014/main" val="3411889672"/>
                    </a:ext>
                  </a:extLst>
                </a:gridCol>
                <a:gridCol w="666093">
                  <a:extLst>
                    <a:ext uri="{9D8B030D-6E8A-4147-A177-3AD203B41FA5}">
                      <a16:colId xmlns:a16="http://schemas.microsoft.com/office/drawing/2014/main" val="850075734"/>
                    </a:ext>
                  </a:extLst>
                </a:gridCol>
                <a:gridCol w="666093">
                  <a:extLst>
                    <a:ext uri="{9D8B030D-6E8A-4147-A177-3AD203B41FA5}">
                      <a16:colId xmlns:a16="http://schemas.microsoft.com/office/drawing/2014/main" val="98751507"/>
                    </a:ext>
                  </a:extLst>
                </a:gridCol>
              </a:tblGrid>
              <a:tr h="396241">
                <a:tc>
                  <a:txBody>
                    <a:bodyPr/>
                    <a:lstStyle/>
                    <a:p>
                      <a:pPr algn="l"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　</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総　数</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身体障がい者</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知的障がい者</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精神障がい者</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難病患者</a:t>
                      </a:r>
                    </a:p>
                  </a:txBody>
                  <a:tcPr marL="9356" marR="9356" marT="935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区分１</a:t>
                      </a:r>
                    </a:p>
                  </a:txBody>
                  <a:tcPr marL="9356" marR="9356" marT="935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区分２</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区分３</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区分４</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区分５</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区分６</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4038347644"/>
                  </a:ext>
                </a:extLst>
              </a:tr>
              <a:tr h="396241">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2,247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557</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1,093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584</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301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493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465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383</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584</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7291420"/>
                  </a:ext>
                </a:extLst>
              </a:tr>
              <a:tr h="396241">
                <a:tc>
                  <a:txBody>
                    <a:bodyPr/>
                    <a:lstStyle/>
                    <a:p>
                      <a:pPr algn="l" fontAlgn="ct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2,313</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543</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1,117</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642</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11</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23</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304</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503</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476</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391</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616</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1265518"/>
                  </a:ext>
                </a:extLst>
              </a:tr>
              <a:tr h="396241">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(2022</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2,379</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558</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1,112</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695</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14</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18</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317</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505</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504</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405</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630</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6492753"/>
                  </a:ext>
                </a:extLst>
              </a:tr>
              <a:tr h="396241">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令和</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5</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2023</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年度）</a:t>
                      </a:r>
                      <a:endPar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2,228</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499</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1,065</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651</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13</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9</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300</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464</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464</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381</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610</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4940"/>
                  </a:ext>
                </a:extLst>
              </a:tr>
              <a:tr h="396241">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2024</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年度）</a:t>
                      </a:r>
                      <a:endPar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2,334</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521</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1,083</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717</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13</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12</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318</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477</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492</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376</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659</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9356" marR="9356" marT="935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2004122"/>
                  </a:ext>
                </a:extLst>
              </a:tr>
            </a:tbl>
          </a:graphicData>
        </a:graphic>
      </p:graphicFrame>
    </p:spTree>
    <p:extLst>
      <p:ext uri="{BB962C8B-B14F-4D97-AF65-F5344CB8AC3E}">
        <p14:creationId xmlns:p14="http://schemas.microsoft.com/office/powerpoint/2010/main" val="4132389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26</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9DF0EAA-2CE5-EEE2-A24A-1DC869CF276D}"/>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13799"/>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８　吹田市障がい児通所サービス利用者の推移</a:t>
            </a:r>
          </a:p>
        </p:txBody>
      </p:sp>
      <p:sp>
        <p:nvSpPr>
          <p:cNvPr id="8" name="テキスト ボックス 7"/>
          <p:cNvSpPr txBox="1"/>
          <p:nvPr/>
        </p:nvSpPr>
        <p:spPr>
          <a:xfrm>
            <a:off x="486697" y="5169707"/>
            <a:ext cx="11130116" cy="1137556"/>
          </a:xfrm>
          <a:prstGeom prst="rect">
            <a:avLst/>
          </a:prstGeom>
          <a:noFill/>
          <a:ln w="28575">
            <a:solidFill>
              <a:srgbClr val="FF66FF"/>
            </a:solidFill>
          </a:ln>
        </p:spPr>
        <p:txBody>
          <a:bodyPr wrap="square" rtlCol="0">
            <a:spAutoFit/>
          </a:bodyPr>
          <a:lstStyle/>
          <a:p>
            <a:pPr>
              <a:lnSpc>
                <a:spcPct val="150000"/>
              </a:lnSpc>
            </a:pPr>
            <a:r>
              <a:rPr lang="ja-JP" altLang="en-US" sz="1600" dirty="0">
                <a:latin typeface="BIZ UDPゴシック" panose="020B0400000000000000" pitchFamily="50" charset="-128"/>
                <a:ea typeface="BIZ UDPゴシック" panose="020B0400000000000000" pitchFamily="50" charset="-128"/>
              </a:rPr>
              <a:t>●利用者数は年々増加。令和６年度（</a:t>
            </a:r>
            <a:r>
              <a:rPr lang="en-US" altLang="ja-JP" sz="1600" dirty="0">
                <a:latin typeface="BIZ UDPゴシック" panose="020B0400000000000000" pitchFamily="50" charset="-128"/>
                <a:ea typeface="BIZ UDPゴシック" panose="020B0400000000000000" pitchFamily="50" charset="-128"/>
              </a:rPr>
              <a:t>2024</a:t>
            </a:r>
            <a:r>
              <a:rPr lang="ja-JP" altLang="en-US" sz="1600" dirty="0">
                <a:latin typeface="BIZ UDPゴシック" panose="020B0400000000000000" pitchFamily="50" charset="-128"/>
                <a:ea typeface="BIZ UDPゴシック" panose="020B0400000000000000" pitchFamily="50" charset="-128"/>
              </a:rPr>
              <a:t>年度）末時点で利用者合計は</a:t>
            </a:r>
            <a:r>
              <a:rPr lang="en-US" altLang="ja-JP" sz="1600" dirty="0">
                <a:latin typeface="BIZ UDPゴシック" panose="020B0400000000000000" pitchFamily="50" charset="-128"/>
                <a:ea typeface="BIZ UDPゴシック" panose="020B0400000000000000" pitchFamily="50" charset="-128"/>
              </a:rPr>
              <a:t>2,396</a:t>
            </a:r>
            <a:r>
              <a:rPr lang="ja-JP" altLang="en-US" sz="1600" dirty="0">
                <a:latin typeface="BIZ UDPゴシック" panose="020B0400000000000000" pitchFamily="50" charset="-128"/>
                <a:ea typeface="BIZ UDPゴシック" panose="020B0400000000000000" pitchFamily="50" charset="-128"/>
              </a:rPr>
              <a:t>人で、５年前と比べて</a:t>
            </a:r>
            <a:r>
              <a:rPr lang="en-US" altLang="ja-JP" sz="1600" dirty="0">
                <a:latin typeface="BIZ UDPゴシック" panose="020B0400000000000000" pitchFamily="50" charset="-128"/>
                <a:ea typeface="BIZ UDPゴシック" panose="020B0400000000000000" pitchFamily="50" charset="-128"/>
              </a:rPr>
              <a:t>1.65</a:t>
            </a:r>
            <a:r>
              <a:rPr lang="ja-JP" altLang="en-US" sz="1600" dirty="0">
                <a:latin typeface="BIZ UDPゴシック" panose="020B0400000000000000" pitchFamily="50" charset="-128"/>
                <a:ea typeface="BIZ UDPゴシック" panose="020B0400000000000000" pitchFamily="50" charset="-128"/>
              </a:rPr>
              <a:t>倍の増加</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●特に、放課後等デイサービスの利用者は、令和６年度（</a:t>
            </a:r>
            <a:r>
              <a:rPr lang="en-US" altLang="ja-JP" sz="1600" dirty="0">
                <a:latin typeface="BIZ UDPゴシック" panose="020B0400000000000000" pitchFamily="50" charset="-128"/>
                <a:ea typeface="BIZ UDPゴシック" panose="020B0400000000000000" pitchFamily="50" charset="-128"/>
              </a:rPr>
              <a:t>2024</a:t>
            </a:r>
            <a:r>
              <a:rPr lang="ja-JP" altLang="en-US" sz="1600" dirty="0">
                <a:latin typeface="BIZ UDPゴシック" panose="020B0400000000000000" pitchFamily="50" charset="-128"/>
                <a:ea typeface="BIZ UDPゴシック" panose="020B0400000000000000" pitchFamily="50" charset="-128"/>
              </a:rPr>
              <a:t>年度）末時点で</a:t>
            </a:r>
            <a:r>
              <a:rPr lang="en-US" altLang="ja-JP" sz="1600" dirty="0">
                <a:latin typeface="BIZ UDPゴシック" panose="020B0400000000000000" pitchFamily="50" charset="-128"/>
                <a:ea typeface="BIZ UDPゴシック" panose="020B0400000000000000" pitchFamily="50" charset="-128"/>
              </a:rPr>
              <a:t>1,487</a:t>
            </a:r>
            <a:r>
              <a:rPr lang="ja-JP" altLang="en-US" sz="1600" dirty="0">
                <a:latin typeface="BIZ UDPゴシック" panose="020B0400000000000000" pitchFamily="50" charset="-128"/>
                <a:ea typeface="BIZ UDPゴシック" panose="020B0400000000000000" pitchFamily="50" charset="-128"/>
              </a:rPr>
              <a:t>人と、５年前と比べて</a:t>
            </a:r>
            <a:r>
              <a:rPr lang="en-US" altLang="ja-JP" sz="1600" dirty="0">
                <a:latin typeface="BIZ UDPゴシック" panose="020B0400000000000000" pitchFamily="50" charset="-128"/>
                <a:ea typeface="BIZ UDPゴシック" panose="020B0400000000000000" pitchFamily="50" charset="-128"/>
              </a:rPr>
              <a:t>1.62</a:t>
            </a:r>
            <a:r>
              <a:rPr lang="ja-JP" altLang="en-US" sz="1600" dirty="0">
                <a:latin typeface="BIZ UDPゴシック" panose="020B0400000000000000" pitchFamily="50" charset="-128"/>
                <a:ea typeface="BIZ UDPゴシック" panose="020B0400000000000000" pitchFamily="50" charset="-128"/>
              </a:rPr>
              <a:t>倍に増加し</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　ており、全体の利用者の伸びに大きく影響</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2" name="表 1"/>
          <p:cNvGraphicFramePr>
            <a:graphicFrameLocks noGrp="1"/>
          </p:cNvGraphicFramePr>
          <p:nvPr/>
        </p:nvGraphicFramePr>
        <p:xfrm>
          <a:off x="891540" y="1974795"/>
          <a:ext cx="9227820" cy="2330809"/>
        </p:xfrm>
        <a:graphic>
          <a:graphicData uri="http://schemas.openxmlformats.org/drawingml/2006/table">
            <a:tbl>
              <a:tblPr/>
              <a:tblGrid>
                <a:gridCol w="1577340">
                  <a:extLst>
                    <a:ext uri="{9D8B030D-6E8A-4147-A177-3AD203B41FA5}">
                      <a16:colId xmlns:a16="http://schemas.microsoft.com/office/drawing/2014/main" val="3538142886"/>
                    </a:ext>
                  </a:extLst>
                </a:gridCol>
                <a:gridCol w="1530096">
                  <a:extLst>
                    <a:ext uri="{9D8B030D-6E8A-4147-A177-3AD203B41FA5}">
                      <a16:colId xmlns:a16="http://schemas.microsoft.com/office/drawing/2014/main" val="2678987142"/>
                    </a:ext>
                  </a:extLst>
                </a:gridCol>
                <a:gridCol w="1530096">
                  <a:extLst>
                    <a:ext uri="{9D8B030D-6E8A-4147-A177-3AD203B41FA5}">
                      <a16:colId xmlns:a16="http://schemas.microsoft.com/office/drawing/2014/main" val="685405395"/>
                    </a:ext>
                  </a:extLst>
                </a:gridCol>
                <a:gridCol w="1530096">
                  <a:extLst>
                    <a:ext uri="{9D8B030D-6E8A-4147-A177-3AD203B41FA5}">
                      <a16:colId xmlns:a16="http://schemas.microsoft.com/office/drawing/2014/main" val="477827233"/>
                    </a:ext>
                  </a:extLst>
                </a:gridCol>
                <a:gridCol w="1530096">
                  <a:extLst>
                    <a:ext uri="{9D8B030D-6E8A-4147-A177-3AD203B41FA5}">
                      <a16:colId xmlns:a16="http://schemas.microsoft.com/office/drawing/2014/main" val="2090168120"/>
                    </a:ext>
                  </a:extLst>
                </a:gridCol>
                <a:gridCol w="1530096">
                  <a:extLst>
                    <a:ext uri="{9D8B030D-6E8A-4147-A177-3AD203B41FA5}">
                      <a16:colId xmlns:a16="http://schemas.microsoft.com/office/drawing/2014/main" val="1161338901"/>
                    </a:ext>
                  </a:extLst>
                </a:gridCol>
              </a:tblGrid>
              <a:tr h="377969">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児童発達支援</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放課後等デイサービス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居宅訪問型児童発達支援</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保育所等訪問支援</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利用者合計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3520184413"/>
                  </a:ext>
                </a:extLst>
              </a:tr>
              <a:tr h="390568">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517</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922</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２人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9</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1,450</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1179174"/>
                  </a:ext>
                </a:extLst>
              </a:tr>
              <a:tr h="390568">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588</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1,014</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4</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19</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1,625</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223355"/>
                  </a:ext>
                </a:extLst>
              </a:tr>
              <a:tr h="390568">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639</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1,216</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2</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46</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1,903</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250977"/>
                  </a:ext>
                </a:extLst>
              </a:tr>
              <a:tr h="390568">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３年度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746</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1,359</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71</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2,177</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1116177"/>
                  </a:ext>
                </a:extLst>
              </a:tr>
              <a:tr h="390568">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４年度</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834</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1,487</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74</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2,396</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人</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7740096"/>
                  </a:ext>
                </a:extLst>
              </a:tr>
            </a:tbl>
          </a:graphicData>
        </a:graphic>
      </p:graphicFrame>
    </p:spTree>
    <p:extLst>
      <p:ext uri="{BB962C8B-B14F-4D97-AF65-F5344CB8AC3E}">
        <p14:creationId xmlns:p14="http://schemas.microsoft.com/office/powerpoint/2010/main" val="1013850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40"/>
          <p:cNvSpPr>
            <a:spLocks noGrp="1"/>
          </p:cNvSpPr>
          <p:nvPr>
            <p:ph type="sldNum" sz="quarter" idx="12"/>
          </p:nvPr>
        </p:nvSpPr>
        <p:spPr>
          <a:xfrm>
            <a:off x="9448800" y="6494348"/>
            <a:ext cx="2743200" cy="365125"/>
          </a:xfrm>
        </p:spPr>
        <p:txBody>
          <a:bodyPr/>
          <a:lstStyle/>
          <a:p>
            <a:fld id="{8607F068-5867-4CDD-80C1-BB2ACE317B04}" type="slidenum">
              <a:rPr kumimoji="1" lang="ja-JP" altLang="en-US" sz="1600" smtClean="0">
                <a:solidFill>
                  <a:schemeClr val="tx1">
                    <a:lumMod val="50000"/>
                    <a:lumOff val="50000"/>
                  </a:schemeClr>
                </a:solidFill>
                <a:latin typeface="BIZ UDPゴシック" panose="020B0400000000000000" pitchFamily="50" charset="-128"/>
                <a:ea typeface="BIZ UDPゴシック" panose="020B0400000000000000" pitchFamily="50" charset="-128"/>
              </a:rPr>
              <a:t>27</a:t>
            </a:fld>
            <a:endParaRPr kumimoji="1" lang="ja-JP" altLang="en-US" sz="1600" dirty="0">
              <a:solidFill>
                <a:schemeClr val="tx1">
                  <a:lumMod val="50000"/>
                  <a:lumOff val="50000"/>
                </a:schemeClr>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9DF0EAA-2CE5-EEE2-A24A-1DC869CF276D}"/>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１　障がい者を取り巻く状況</a:t>
            </a:r>
          </a:p>
        </p:txBody>
      </p:sp>
      <p:sp>
        <p:nvSpPr>
          <p:cNvPr id="6" name="テキスト ボックス 5"/>
          <p:cNvSpPr txBox="1"/>
          <p:nvPr/>
        </p:nvSpPr>
        <p:spPr>
          <a:xfrm>
            <a:off x="122904" y="634180"/>
            <a:ext cx="11493909" cy="338554"/>
          </a:xfrm>
          <a:prstGeom prst="rect">
            <a:avLst/>
          </a:prstGeom>
          <a:noFill/>
        </p:spPr>
        <p:txBody>
          <a:bodyPr wrap="square" rtlCol="0">
            <a:spAutoFit/>
          </a:bodyPr>
          <a:lstStyle/>
          <a:p>
            <a:r>
              <a:rPr lang="ja-JP" altLang="en-US" sz="1600" b="1" dirty="0">
                <a:latin typeface="BIZ UDPゴシック" panose="020B0400000000000000" pitchFamily="50" charset="-128"/>
                <a:ea typeface="BIZ UDPゴシック" panose="020B0400000000000000" pitchFamily="50" charset="-128"/>
              </a:rPr>
              <a:t>９　吹田市内障がい福祉サービス事業所等</a:t>
            </a:r>
          </a:p>
        </p:txBody>
      </p:sp>
      <p:graphicFrame>
        <p:nvGraphicFramePr>
          <p:cNvPr id="2" name="表 1"/>
          <p:cNvGraphicFramePr>
            <a:graphicFrameLocks noGrp="1"/>
          </p:cNvGraphicFramePr>
          <p:nvPr>
            <p:extLst>
              <p:ext uri="{D42A27DB-BD31-4B8C-83A1-F6EECF244321}">
                <p14:modId xmlns:p14="http://schemas.microsoft.com/office/powerpoint/2010/main" val="1698939000"/>
              </p:ext>
            </p:extLst>
          </p:nvPr>
        </p:nvGraphicFramePr>
        <p:xfrm>
          <a:off x="1656272" y="1854679"/>
          <a:ext cx="8678173" cy="2847655"/>
        </p:xfrm>
        <a:graphic>
          <a:graphicData uri="http://schemas.openxmlformats.org/drawingml/2006/table">
            <a:tbl>
              <a:tblPr/>
              <a:tblGrid>
                <a:gridCol w="2065248">
                  <a:extLst>
                    <a:ext uri="{9D8B030D-6E8A-4147-A177-3AD203B41FA5}">
                      <a16:colId xmlns:a16="http://schemas.microsoft.com/office/drawing/2014/main" val="3538142886"/>
                    </a:ext>
                  </a:extLst>
                </a:gridCol>
                <a:gridCol w="1321759">
                  <a:extLst>
                    <a:ext uri="{9D8B030D-6E8A-4147-A177-3AD203B41FA5}">
                      <a16:colId xmlns:a16="http://schemas.microsoft.com/office/drawing/2014/main" val="2678987142"/>
                    </a:ext>
                  </a:extLst>
                </a:gridCol>
                <a:gridCol w="1321759">
                  <a:extLst>
                    <a:ext uri="{9D8B030D-6E8A-4147-A177-3AD203B41FA5}">
                      <a16:colId xmlns:a16="http://schemas.microsoft.com/office/drawing/2014/main" val="685405395"/>
                    </a:ext>
                  </a:extLst>
                </a:gridCol>
                <a:gridCol w="1325889">
                  <a:extLst>
                    <a:ext uri="{9D8B030D-6E8A-4147-A177-3AD203B41FA5}">
                      <a16:colId xmlns:a16="http://schemas.microsoft.com/office/drawing/2014/main" val="477827233"/>
                    </a:ext>
                  </a:extLst>
                </a:gridCol>
                <a:gridCol w="1321759">
                  <a:extLst>
                    <a:ext uri="{9D8B030D-6E8A-4147-A177-3AD203B41FA5}">
                      <a16:colId xmlns:a16="http://schemas.microsoft.com/office/drawing/2014/main" val="2090168120"/>
                    </a:ext>
                  </a:extLst>
                </a:gridCol>
                <a:gridCol w="1321759">
                  <a:extLst>
                    <a:ext uri="{9D8B030D-6E8A-4147-A177-3AD203B41FA5}">
                      <a16:colId xmlns:a16="http://schemas.microsoft.com/office/drawing/2014/main" val="1161338901"/>
                    </a:ext>
                  </a:extLst>
                </a:gridCol>
              </a:tblGrid>
              <a:tr h="348219">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訪問系</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日中活動系</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短期入所サービス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居住系</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相談支援</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FF"/>
                    </a:solidFill>
                  </a:tcPr>
                </a:tc>
                <a:extLst>
                  <a:ext uri="{0D108BD9-81ED-4DB2-BD59-A6C34878D82A}">
                    <a16:rowId xmlns:a16="http://schemas.microsoft.com/office/drawing/2014/main" val="3520184413"/>
                  </a:ext>
                </a:extLst>
              </a:tr>
              <a:tr h="359826">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令和２年度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1179174"/>
                  </a:ext>
                </a:extLst>
              </a:tr>
              <a:tr h="359826">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105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223355"/>
                  </a:ext>
                </a:extLst>
              </a:tr>
              <a:tr h="359826">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令和４年度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119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250977"/>
                  </a:ext>
                </a:extLst>
              </a:tr>
              <a:tr h="359826">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令和５年度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３年度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123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1116177"/>
                  </a:ext>
                </a:extLst>
              </a:tr>
              <a:tr h="359826">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令和６年度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(202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４年度</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122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7740096"/>
                  </a:ext>
                </a:extLst>
              </a:tr>
              <a:tr h="700306">
                <a:tc>
                  <a:txBody>
                    <a:bodyPr/>
                    <a:lstStyle/>
                    <a:p>
                      <a:pPr algn="l"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各年度</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4</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月</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日時点</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68220329"/>
                  </a:ext>
                </a:extLst>
              </a:tr>
            </a:tbl>
          </a:graphicData>
        </a:graphic>
      </p:graphicFrame>
      <p:sp>
        <p:nvSpPr>
          <p:cNvPr id="8" name="テキスト ボックス 7"/>
          <p:cNvSpPr txBox="1"/>
          <p:nvPr/>
        </p:nvSpPr>
        <p:spPr>
          <a:xfrm>
            <a:off x="486697" y="5324168"/>
            <a:ext cx="11130116" cy="398892"/>
          </a:xfrm>
          <a:prstGeom prst="rect">
            <a:avLst/>
          </a:prstGeom>
          <a:noFill/>
          <a:ln w="28575">
            <a:solidFill>
              <a:srgbClr val="FF66FF"/>
            </a:solidFill>
          </a:ln>
        </p:spPr>
        <p:txBody>
          <a:bodyPr wrap="square" rtlCol="0">
            <a:spAutoFit/>
          </a:bodyPr>
          <a:lstStyle/>
          <a:p>
            <a:pPr>
              <a:lnSpc>
                <a:spcPct val="150000"/>
              </a:lnSpc>
            </a:pPr>
            <a:r>
              <a:rPr lang="ja-JP" altLang="en-US" sz="1600" dirty="0">
                <a:solidFill>
                  <a:srgbClr val="FF66FF"/>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事業所数は年々増加傾向。相談支援は横ばい。</a:t>
            </a:r>
            <a:endParaRPr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41539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2">
            <a:extLst>
              <a:ext uri="{FF2B5EF4-FFF2-40B4-BE49-F238E27FC236}">
                <a16:creationId xmlns:a16="http://schemas.microsoft.com/office/drawing/2014/main" id="{DE895C5A-2B54-102E-29FC-ED662D5676E4}"/>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28</a:t>
            </a:fld>
            <a:endParaRPr lang="ja-JP" altLang="en-US" sz="16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F1CA30C-E088-7B37-315A-567B74EB29CB}"/>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7" name="テキスト ボックス 6"/>
          <p:cNvSpPr txBox="1"/>
          <p:nvPr/>
        </p:nvSpPr>
        <p:spPr>
          <a:xfrm>
            <a:off x="262343" y="414742"/>
            <a:ext cx="11683851" cy="1415772"/>
          </a:xfrm>
          <a:prstGeom prst="rect">
            <a:avLst/>
          </a:prstGeom>
          <a:noFill/>
          <a:ln w="28575">
            <a:noFill/>
          </a:ln>
        </p:spPr>
        <p:txBody>
          <a:bodyPr wrap="square" rtlCol="0">
            <a:spAutoFit/>
          </a:bodyPr>
          <a:lstStyle/>
          <a:p>
            <a:r>
              <a:rPr lang="ja-JP" altLang="en-US" dirty="0">
                <a:latin typeface="BIZ UDPゴシック" panose="020B0400000000000000" pitchFamily="50" charset="-128"/>
                <a:ea typeface="BIZ UDPゴシック" panose="020B0400000000000000" pitchFamily="50" charset="-128"/>
              </a:rPr>
              <a:t>１　目的</a:t>
            </a:r>
          </a:p>
          <a:p>
            <a:r>
              <a:rPr lang="ja-JP" altLang="en-US" dirty="0">
                <a:latin typeface="BIZ UDPゴシック" panose="020B0400000000000000" pitchFamily="50" charset="-128"/>
                <a:ea typeface="BIZ UDPゴシック" panose="020B0400000000000000" pitchFamily="50" charset="-128"/>
              </a:rPr>
              <a:t>　　計画策定の基礎資料とするため、市内にお住まいの障がいのある方を対象</a:t>
            </a:r>
            <a:r>
              <a:rPr lang="ja-JP" altLang="en-US" dirty="0">
                <a:solidFill>
                  <a:schemeClr val="tx1"/>
                </a:solidFill>
                <a:latin typeface="BIZ UDPゴシック" panose="020B0400000000000000" pitchFamily="50" charset="-128"/>
                <a:ea typeface="BIZ UDPゴシック" panose="020B0400000000000000" pitchFamily="50" charset="-128"/>
              </a:rPr>
              <a:t>に、生活や障がい福祉</a:t>
            </a:r>
            <a:r>
              <a:rPr lang="ja-JP" altLang="en-US" dirty="0">
                <a:latin typeface="BIZ UDPゴシック" panose="020B0400000000000000" pitchFamily="50" charset="-128"/>
                <a:ea typeface="BIZ UDPゴシック" panose="020B0400000000000000" pitchFamily="50" charset="-128"/>
              </a:rPr>
              <a:t>サービス利用の状況、福祉施策に対する考え等をうかがうことを目的として実施する。</a:t>
            </a:r>
            <a:endParaRPr lang="en-US" altLang="ja-JP" dirty="0">
              <a:latin typeface="BIZ UDPゴシック" panose="020B0400000000000000" pitchFamily="50" charset="-128"/>
              <a:ea typeface="BIZ UDPゴシック" panose="020B0400000000000000" pitchFamily="50" charset="-128"/>
            </a:endParaRPr>
          </a:p>
          <a:p>
            <a:endParaRPr lang="en-US" altLang="ja-JP" sz="11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２　実施方法</a:t>
            </a:r>
          </a:p>
        </p:txBody>
      </p:sp>
      <p:graphicFrame>
        <p:nvGraphicFramePr>
          <p:cNvPr id="8" name="表 7"/>
          <p:cNvGraphicFramePr>
            <a:graphicFrameLocks noGrp="1"/>
          </p:cNvGraphicFramePr>
          <p:nvPr/>
        </p:nvGraphicFramePr>
        <p:xfrm>
          <a:off x="123751" y="1830514"/>
          <a:ext cx="11949717" cy="4662835"/>
        </p:xfrm>
        <a:graphic>
          <a:graphicData uri="http://schemas.openxmlformats.org/drawingml/2006/table">
            <a:tbl>
              <a:tblPr firstRow="1" firstCol="1" bandRow="1">
                <a:tableStyleId>{5940675A-B579-460E-94D1-54222C63F5DA}</a:tableStyleId>
              </a:tblPr>
              <a:tblGrid>
                <a:gridCol w="265716">
                  <a:extLst>
                    <a:ext uri="{9D8B030D-6E8A-4147-A177-3AD203B41FA5}">
                      <a16:colId xmlns:a16="http://schemas.microsoft.com/office/drawing/2014/main" val="2713749982"/>
                    </a:ext>
                  </a:extLst>
                </a:gridCol>
                <a:gridCol w="1842149">
                  <a:extLst>
                    <a:ext uri="{9D8B030D-6E8A-4147-A177-3AD203B41FA5}">
                      <a16:colId xmlns:a16="http://schemas.microsoft.com/office/drawing/2014/main" val="3155063064"/>
                    </a:ext>
                  </a:extLst>
                </a:gridCol>
                <a:gridCol w="1134110">
                  <a:extLst>
                    <a:ext uri="{9D8B030D-6E8A-4147-A177-3AD203B41FA5}">
                      <a16:colId xmlns:a16="http://schemas.microsoft.com/office/drawing/2014/main" val="1847436400"/>
                    </a:ext>
                  </a:extLst>
                </a:gridCol>
                <a:gridCol w="3412173">
                  <a:extLst>
                    <a:ext uri="{9D8B030D-6E8A-4147-A177-3AD203B41FA5}">
                      <a16:colId xmlns:a16="http://schemas.microsoft.com/office/drawing/2014/main" val="2231659633"/>
                    </a:ext>
                  </a:extLst>
                </a:gridCol>
                <a:gridCol w="672771">
                  <a:extLst>
                    <a:ext uri="{9D8B030D-6E8A-4147-A177-3AD203B41FA5}">
                      <a16:colId xmlns:a16="http://schemas.microsoft.com/office/drawing/2014/main" val="1724121726"/>
                    </a:ext>
                  </a:extLst>
                </a:gridCol>
                <a:gridCol w="958845">
                  <a:extLst>
                    <a:ext uri="{9D8B030D-6E8A-4147-A177-3AD203B41FA5}">
                      <a16:colId xmlns:a16="http://schemas.microsoft.com/office/drawing/2014/main" val="2332278875"/>
                    </a:ext>
                  </a:extLst>
                </a:gridCol>
                <a:gridCol w="3663953">
                  <a:extLst>
                    <a:ext uri="{9D8B030D-6E8A-4147-A177-3AD203B41FA5}">
                      <a16:colId xmlns:a16="http://schemas.microsoft.com/office/drawing/2014/main" val="2550500237"/>
                    </a:ext>
                  </a:extLst>
                </a:gridCol>
              </a:tblGrid>
              <a:tr h="362085">
                <a:tc>
                  <a:txBody>
                    <a:bodyPr/>
                    <a:lstStyle/>
                    <a:p>
                      <a:pPr algn="just">
                        <a:spcAft>
                          <a:spcPts val="0"/>
                        </a:spcAft>
                      </a:pPr>
                      <a:r>
                        <a:rPr lang="en-US" sz="1400" kern="100" dirty="0">
                          <a:effectLst/>
                          <a:latin typeface="BIZ UDPゴシック" panose="020B0400000000000000" pitchFamily="50" charset="-128"/>
                          <a:ea typeface="BIZ UDPゴシック" panose="020B0400000000000000" pitchFamily="50" charset="-128"/>
                        </a:rPr>
                        <a:t> </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spcAft>
                          <a:spcPts val="0"/>
                        </a:spcAft>
                        <a:tabLst>
                          <a:tab pos="644525" algn="l"/>
                        </a:tabLs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アンケート名</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algn="ctr">
                        <a:spcAft>
                          <a:spcPts val="0"/>
                        </a:spcAft>
                        <a:tabLst>
                          <a:tab pos="644525" algn="l"/>
                        </a:tabLs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対象</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algn="ctr">
                        <a:spcAft>
                          <a:spcPts val="0"/>
                        </a:spcAft>
                      </a:pPr>
                      <a:r>
                        <a:rPr lang="ja-JP" sz="1400" kern="100" dirty="0">
                          <a:solidFill>
                            <a:schemeClr val="tx1"/>
                          </a:solidFill>
                          <a:effectLst/>
                          <a:latin typeface="BIZ UDPゴシック" panose="020B0400000000000000" pitchFamily="50" charset="-128"/>
                          <a:ea typeface="BIZ UDPゴシック" panose="020B0400000000000000" pitchFamily="50" charset="-128"/>
                        </a:rPr>
                        <a:t>対象者</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内訳</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algn="ctr">
                        <a:spcAft>
                          <a:spcPts val="0"/>
                        </a:spcAft>
                        <a:tabLst>
                          <a:tab pos="644525" algn="l"/>
                        </a:tabLs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設問数</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algn="ctr">
                        <a:spcAft>
                          <a:spcPts val="0"/>
                        </a:spcAft>
                        <a:tabLst>
                          <a:tab pos="644525" algn="l"/>
                        </a:tabLs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回答数</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algn="ctr">
                        <a:spcAft>
                          <a:spcPts val="0"/>
                        </a:spcAft>
                        <a:tabLst>
                          <a:tab pos="644525" algn="l"/>
                        </a:tabLs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ねらい</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3895642760"/>
                  </a:ext>
                </a:extLst>
              </a:tr>
              <a:tr h="316798">
                <a:tc rowSpan="3">
                  <a:txBody>
                    <a:bodyPr/>
                    <a:lstStyle/>
                    <a:p>
                      <a:pPr algn="just">
                        <a:spcAft>
                          <a:spcPts val="0"/>
                        </a:spcAft>
                      </a:pPr>
                      <a:r>
                        <a:rPr lang="ja-JP" sz="1400" kern="100">
                          <a:effectLst/>
                          <a:latin typeface="BIZ UDPゴシック" panose="020B0400000000000000" pitchFamily="50" charset="-128"/>
                          <a:ea typeface="BIZ UDPゴシック" panose="020B0400000000000000" pitchFamily="50" charset="-128"/>
                        </a:rPr>
                        <a:t>１</a:t>
                      </a: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障がい者計画アンケート（障がい者・児）</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txBody>
                  <a:tcPr marL="68580" marR="68580" marT="0" marB="0"/>
                </a:tc>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kern="100" dirty="0">
                          <a:effectLst/>
                          <a:latin typeface="BIZ UDPゴシック" panose="020B0400000000000000" pitchFamily="50" charset="-128"/>
                          <a:ea typeface="BIZ UDPゴシック" panose="020B0400000000000000" pitchFamily="50" charset="-128"/>
                        </a:rPr>
                        <a:t>2,000</a:t>
                      </a:r>
                      <a:r>
                        <a:rPr lang="ja-JP" altLang="ja-JP" sz="1400" kern="100" dirty="0">
                          <a:effectLst/>
                          <a:latin typeface="BIZ UDPゴシック" panose="020B0400000000000000" pitchFamily="50" charset="-128"/>
                          <a:ea typeface="BIZ UDPゴシック" panose="020B0400000000000000" pitchFamily="50" charset="-128"/>
                        </a:rPr>
                        <a:t>人</a:t>
                      </a: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just">
                        <a:lnSpc>
                          <a:spcPct val="150000"/>
                        </a:lnSpc>
                        <a:spcAft>
                          <a:spcPts val="0"/>
                        </a:spcAft>
                      </a:pPr>
                      <a:r>
                        <a:rPr lang="ja-JP" sz="1400" kern="100" dirty="0">
                          <a:solidFill>
                            <a:schemeClr val="tx1"/>
                          </a:solidFill>
                          <a:effectLst/>
                          <a:latin typeface="BIZ UDPゴシック" panose="020B0400000000000000" pitchFamily="50" charset="-128"/>
                          <a:ea typeface="BIZ UDPゴシック" panose="020B0400000000000000" pitchFamily="50" charset="-128"/>
                        </a:rPr>
                        <a:t>手帳所有者（身体、知的、精神</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1,626</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B w="12700" cap="flat" cmpd="sng" algn="ctr">
                      <a:solidFill>
                        <a:schemeClr val="tx1"/>
                      </a:solidFill>
                      <a:prstDash val="sysDot"/>
                      <a:round/>
                      <a:headEnd type="none" w="med" len="med"/>
                      <a:tailEnd type="none" w="med" len="med"/>
                    </a:lnB>
                  </a:tcPr>
                </a:tc>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３６問</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endParaRPr>
                    </a:p>
                  </a:txBody>
                  <a:tcPr marL="68580" marR="68580" marT="0" marB="0"/>
                </a:tc>
                <a:tc rowSpan="3">
                  <a:txBody>
                    <a:bodyPr/>
                    <a:lstStyle/>
                    <a:p>
                      <a:pPr algn="r">
                        <a:spcAft>
                          <a:spcPts val="0"/>
                        </a:spcAft>
                      </a:pP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909</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endParaRPr>
                    </a:p>
                    <a:p>
                      <a:pPr algn="r">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45.5</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rowSpan="3">
                  <a:txBody>
                    <a:bodyPr/>
                    <a:lstStyle/>
                    <a:p>
                      <a:pPr algn="just">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障がいのある方の生活の状況や、療育、就労、安心・安全等に関する幅広い福祉施策に対する考えを把握する。</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3317429109"/>
                  </a:ext>
                </a:extLst>
              </a:tr>
              <a:tr h="390681">
                <a:tc vMerge="1">
                  <a:txBody>
                    <a:bodyPr/>
                    <a:lstStyle/>
                    <a:p>
                      <a:pPr algn="just">
                        <a:spcAft>
                          <a:spcPts val="0"/>
                        </a:spcAft>
                      </a:pP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just">
                        <a:lnSpc>
                          <a:spcPct val="150000"/>
                        </a:lnSpc>
                        <a:spcAft>
                          <a:spcPts val="0"/>
                        </a:spcAft>
                      </a:pPr>
                      <a:r>
                        <a:rPr lang="ja-JP" sz="1400" kern="100" dirty="0">
                          <a:solidFill>
                            <a:schemeClr val="tx1"/>
                          </a:solidFill>
                          <a:effectLst/>
                          <a:latin typeface="BIZ UDPゴシック" panose="020B0400000000000000" pitchFamily="50" charset="-128"/>
                          <a:ea typeface="BIZ UDPゴシック" panose="020B0400000000000000" pitchFamily="50" charset="-128"/>
                        </a:rPr>
                        <a:t>自立支援医療受給者</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286</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algn="r">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algn="just">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325530118"/>
                  </a:ext>
                </a:extLst>
              </a:tr>
              <a:tr h="321733">
                <a:tc vMerge="1">
                  <a:txBody>
                    <a:bodyPr/>
                    <a:lstStyle/>
                    <a:p>
                      <a:pPr algn="just">
                        <a:spcAft>
                          <a:spcPts val="0"/>
                        </a:spcAft>
                      </a:pP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just">
                        <a:lnSpc>
                          <a:spcPct val="150000"/>
                        </a:lnSpc>
                        <a:spcAft>
                          <a:spcPts val="0"/>
                        </a:spcAft>
                      </a:pPr>
                      <a:r>
                        <a:rPr lang="ja-JP" sz="1400" kern="100" dirty="0">
                          <a:solidFill>
                            <a:schemeClr val="tx1"/>
                          </a:solidFill>
                          <a:effectLst/>
                          <a:latin typeface="BIZ UDPゴシック" panose="020B0400000000000000" pitchFamily="50" charset="-128"/>
                          <a:ea typeface="BIZ UDPゴシック" panose="020B0400000000000000" pitchFamily="50" charset="-128"/>
                        </a:rPr>
                        <a:t>難病患者</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88</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T w="12700" cap="flat" cmpd="sng" algn="ctr">
                      <a:solidFill>
                        <a:schemeClr val="tx1"/>
                      </a:solidFill>
                      <a:prstDash val="sysDot"/>
                      <a:round/>
                      <a:headEnd type="none" w="med" len="med"/>
                      <a:tailEnd type="none" w="med" len="med"/>
                    </a:lnT>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algn="r">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algn="just">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363109928"/>
                  </a:ext>
                </a:extLst>
              </a:tr>
              <a:tr h="347157">
                <a:tc rowSpan="3">
                  <a:txBody>
                    <a:bodyPr/>
                    <a:lstStyle/>
                    <a:p>
                      <a:pPr algn="just">
                        <a:spcAft>
                          <a:spcPts val="0"/>
                        </a:spcAft>
                      </a:pPr>
                      <a:r>
                        <a:rPr lang="ja-JP" sz="1400" kern="100">
                          <a:effectLst/>
                          <a:latin typeface="BIZ UDPゴシック" panose="020B0400000000000000" pitchFamily="50" charset="-128"/>
                          <a:ea typeface="BIZ UDPゴシック" panose="020B0400000000000000" pitchFamily="50" charset="-128"/>
                        </a:rPr>
                        <a:t>２</a:t>
                      </a: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rowSpan="3">
                  <a:txBody>
                    <a:bodyPr/>
                    <a:lstStyle/>
                    <a:p>
                      <a:pPr algn="l">
                        <a:spcAft>
                          <a:spcPts val="0"/>
                        </a:spcAft>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障がい者支援プランアンケート</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p>
                      <a:pPr algn="l">
                        <a:spcAft>
                          <a:spcPts val="0"/>
                        </a:spcAft>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a:t>
                      </a:r>
                      <a:r>
                        <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18</a:t>
                      </a: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歳以上）</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p>
                      <a:pPr algn="l">
                        <a:spcAft>
                          <a:spcPts val="0"/>
                        </a:spcAft>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（障がい福祉計画）</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txBody>
                  <a:tcPr marL="68580" marR="68580" marT="0" marB="0"/>
                </a:tc>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kern="100" dirty="0">
                          <a:effectLst/>
                          <a:latin typeface="BIZ UDPゴシック" panose="020B0400000000000000" pitchFamily="50" charset="-128"/>
                          <a:ea typeface="BIZ UDPゴシック" panose="020B0400000000000000" pitchFamily="50" charset="-128"/>
                        </a:rPr>
                        <a:t>2,000</a:t>
                      </a:r>
                      <a:r>
                        <a:rPr lang="ja-JP" altLang="ja-JP" sz="1400" kern="100" dirty="0">
                          <a:effectLst/>
                          <a:latin typeface="BIZ UDPゴシック" panose="020B0400000000000000" pitchFamily="50" charset="-128"/>
                          <a:ea typeface="BIZ UDPゴシック" panose="020B0400000000000000" pitchFamily="50" charset="-128"/>
                        </a:rPr>
                        <a:t>人</a:t>
                      </a:r>
                      <a:endParaRPr lang="ja-JP"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just">
                        <a:lnSpc>
                          <a:spcPct val="150000"/>
                        </a:lnSpc>
                        <a:spcAft>
                          <a:spcPts val="0"/>
                        </a:spcAft>
                      </a:pPr>
                      <a:r>
                        <a:rPr lang="ja-JP" sz="1400" kern="100" dirty="0">
                          <a:solidFill>
                            <a:schemeClr val="tx1"/>
                          </a:solidFill>
                          <a:effectLst/>
                          <a:latin typeface="BIZ UDPゴシック" panose="020B0400000000000000" pitchFamily="50" charset="-128"/>
                          <a:ea typeface="BIZ UDPゴシック" panose="020B0400000000000000" pitchFamily="50" charset="-128"/>
                        </a:rPr>
                        <a:t>障がい福祉サービス利用者</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1,740</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B w="12700" cap="flat" cmpd="sng" algn="ctr">
                      <a:solidFill>
                        <a:schemeClr val="tx1"/>
                      </a:solidFill>
                      <a:prstDash val="sysDot"/>
                      <a:round/>
                      <a:headEnd type="none" w="med" len="med"/>
                      <a:tailEnd type="none" w="med" len="med"/>
                    </a:lnB>
                  </a:tcPr>
                </a:tc>
                <a:tc rowSpan="3">
                  <a:txBody>
                    <a:bodyPr/>
                    <a:lstStyle/>
                    <a:p>
                      <a:pPr algn="r">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２９問</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endParaRPr>
                    </a:p>
                  </a:txBody>
                  <a:tcPr marL="68580" marR="68580" marT="0" marB="0"/>
                </a:tc>
                <a:tc rowSpan="3">
                  <a:txBody>
                    <a:bodyPr/>
                    <a:lstStyle/>
                    <a:p>
                      <a:pPr algn="r">
                        <a:spcAft>
                          <a:spcPts val="0"/>
                        </a:spcAft>
                      </a:pPr>
                      <a:r>
                        <a:rPr lang="en-US"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955</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件</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r">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47.8</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rowSpan="4">
                  <a:txBody>
                    <a:bodyPr/>
                    <a:lstStyle/>
                    <a:p>
                      <a:pPr algn="just">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障がい福祉サービスを利用する方の生活の状況や、サービスの利用状況、福祉施策に対する考えを把握する。</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893903069"/>
                  </a:ext>
                </a:extLst>
              </a:tr>
              <a:tr h="363814">
                <a:tc vMerge="1">
                  <a:txBody>
                    <a:bodyPr/>
                    <a:lstStyle/>
                    <a:p>
                      <a:pPr algn="just">
                        <a:spcAft>
                          <a:spcPts val="0"/>
                        </a:spcAft>
                      </a:pP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algn="l">
                        <a:spcAft>
                          <a:spcPts val="0"/>
                        </a:spcAft>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just">
                        <a:lnSpc>
                          <a:spcPct val="150000"/>
                        </a:lnSpc>
                        <a:spcAft>
                          <a:spcPts val="0"/>
                        </a:spcAft>
                      </a:pPr>
                      <a:r>
                        <a:rPr lang="ja-JP" sz="1400" kern="100" dirty="0">
                          <a:solidFill>
                            <a:schemeClr val="tx1"/>
                          </a:solidFill>
                          <a:effectLst/>
                          <a:latin typeface="BIZ UDPゴシック" panose="020B0400000000000000" pitchFamily="50" charset="-128"/>
                          <a:ea typeface="BIZ UDPゴシック" panose="020B0400000000000000" pitchFamily="50" charset="-128"/>
                        </a:rPr>
                        <a:t>難病患者</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90</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vMerge="1">
                  <a:txBody>
                    <a:bodyPr/>
                    <a:lstStyle/>
                    <a:p>
                      <a:pPr algn="l">
                        <a:spcAft>
                          <a:spcPts val="0"/>
                        </a:spcAft>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algn="r">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algn="just">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850746065"/>
                  </a:ext>
                </a:extLst>
              </a:tr>
              <a:tr h="347181">
                <a:tc vMerge="1">
                  <a:txBody>
                    <a:bodyPr/>
                    <a:lstStyle/>
                    <a:p>
                      <a:pPr algn="just">
                        <a:spcAft>
                          <a:spcPts val="0"/>
                        </a:spcAft>
                      </a:pP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algn="l">
                        <a:spcAft>
                          <a:spcPts val="0"/>
                        </a:spcAft>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just">
                        <a:lnSpc>
                          <a:spcPct val="150000"/>
                        </a:lnSpc>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視覚・聴覚障がい者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170</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lnT w="12700" cap="flat" cmpd="sng" algn="ctr">
                      <a:solidFill>
                        <a:schemeClr val="tx1"/>
                      </a:solidFill>
                      <a:prstDash val="sysDot"/>
                      <a:round/>
                      <a:headEnd type="none" w="med" len="med"/>
                      <a:tailEnd type="none" w="med" len="med"/>
                    </a:lnT>
                  </a:tcPr>
                </a:tc>
                <a:tc vMerge="1">
                  <a:txBody>
                    <a:bodyPr/>
                    <a:lstStyle/>
                    <a:p>
                      <a:pPr algn="l">
                        <a:spcAft>
                          <a:spcPts val="0"/>
                        </a:spcAft>
                      </a:pP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vMerge="1">
                  <a:txBody>
                    <a:bodyPr/>
                    <a:lstStyle/>
                    <a:p>
                      <a:pPr algn="r">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pPr algn="just">
                        <a:spcAft>
                          <a:spcPts val="0"/>
                        </a:spcAft>
                      </a:pP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3073686302"/>
                  </a:ext>
                </a:extLst>
              </a:tr>
              <a:tr h="863600">
                <a:tc>
                  <a:txBody>
                    <a:bodyPr/>
                    <a:lstStyle/>
                    <a:p>
                      <a:pPr algn="just">
                        <a:spcAft>
                          <a:spcPts val="0"/>
                        </a:spcAft>
                      </a:pPr>
                      <a:r>
                        <a:rPr lang="en-US" alt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rPr>
                        <a:t>3</a:t>
                      </a:r>
                      <a:endParaRPr lang="ja-JP" sz="14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l">
                        <a:spcAft>
                          <a:spcPts val="0"/>
                        </a:spcAft>
                      </a:pPr>
                      <a:r>
                        <a:rPr lang="ja-JP" altLang="en-US" sz="1400" dirty="0">
                          <a:solidFill>
                            <a:schemeClr val="tx1"/>
                          </a:solidFill>
                          <a:latin typeface="BIZ UDPゴシック" panose="020B0400000000000000" pitchFamily="50" charset="-128"/>
                          <a:ea typeface="BIZ UDPゴシック" panose="020B0400000000000000" pitchFamily="50" charset="-128"/>
                        </a:rPr>
                        <a:t>障がい者支援プランアンケート</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gn="l">
                        <a:spcAft>
                          <a:spcPts val="0"/>
                        </a:spcAft>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18</a:t>
                      </a:r>
                      <a:r>
                        <a:rPr lang="ja-JP" altLang="en-US" sz="1400" dirty="0">
                          <a:solidFill>
                            <a:schemeClr val="tx1"/>
                          </a:solidFill>
                          <a:latin typeface="BIZ UDPゴシック" panose="020B0400000000000000" pitchFamily="50" charset="-128"/>
                          <a:ea typeface="BIZ UDPゴシック" panose="020B0400000000000000" pitchFamily="50" charset="-128"/>
                        </a:rPr>
                        <a:t>歳未満）</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gn="l">
                        <a:spcAft>
                          <a:spcPts val="0"/>
                        </a:spcAft>
                      </a:pPr>
                      <a:r>
                        <a:rPr lang="ja-JP" altLang="en-US" sz="1400" kern="100" dirty="0">
                          <a:effectLst/>
                          <a:latin typeface="BIZ UDPゴシック" panose="020B0400000000000000" pitchFamily="50" charset="-128"/>
                          <a:ea typeface="BIZ UDPゴシック" panose="020B0400000000000000" pitchFamily="50" charset="-128"/>
                        </a:rPr>
                        <a:t>（</a:t>
                      </a:r>
                      <a:r>
                        <a:rPr lang="ja-JP" altLang="ja-JP" sz="1400" kern="100" dirty="0">
                          <a:effectLst/>
                          <a:latin typeface="BIZ UDPゴシック" panose="020B0400000000000000" pitchFamily="50" charset="-128"/>
                          <a:ea typeface="BIZ UDPゴシック" panose="020B0400000000000000" pitchFamily="50" charset="-128"/>
                        </a:rPr>
                        <a:t>障がい児福祉計</a:t>
                      </a:r>
                      <a:r>
                        <a:rPr lang="ja-JP" altLang="en-US" sz="1400" kern="100" dirty="0">
                          <a:effectLst/>
                          <a:latin typeface="BIZ UDPゴシック" panose="020B0400000000000000" pitchFamily="50" charset="-128"/>
                          <a:ea typeface="BIZ UDPゴシック" panose="020B0400000000000000" pitchFamily="50" charset="-128"/>
                        </a:rPr>
                        <a:t>画）</a:t>
                      </a: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r">
                        <a:spcAft>
                          <a:spcPts val="0"/>
                        </a:spcAft>
                      </a:pPr>
                      <a:r>
                        <a:rPr lang="ja-JP" altLang="en-US" sz="1400" kern="100" dirty="0">
                          <a:effectLst/>
                          <a:latin typeface="BIZ UDPゴシック" panose="020B0400000000000000" pitchFamily="50" charset="-128"/>
                          <a:ea typeface="BIZ UDPゴシック" panose="020B0400000000000000" pitchFamily="50" charset="-128"/>
                        </a:rPr>
                        <a:t>４００人</a:t>
                      </a: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l"/>
                      <a:r>
                        <a:rPr lang="ja-JP" altLang="ja-JP" sz="1400" kern="100" dirty="0">
                          <a:solidFill>
                            <a:schemeClr val="tx1"/>
                          </a:solidFill>
                          <a:effectLst/>
                          <a:latin typeface="BIZ UDPゴシック" panose="020B0400000000000000" pitchFamily="50" charset="-128"/>
                          <a:ea typeface="BIZ UDPゴシック" panose="020B0400000000000000" pitchFamily="50" charset="-128"/>
                        </a:rPr>
                        <a:t>障がい児通所サービス利用者</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又は障がい者手帳所有者</a:t>
                      </a:r>
                      <a:r>
                        <a:rPr lang="ja-JP" altLang="en-US" sz="1200" kern="100" dirty="0">
                          <a:solidFill>
                            <a:schemeClr val="tx1"/>
                          </a:solidFill>
                          <a:effectLst/>
                          <a:latin typeface="BIZ UDPゴシック" panose="020B0400000000000000" pitchFamily="50" charset="-128"/>
                          <a:ea typeface="BIZ UDPゴシック" panose="020B0400000000000000" pitchFamily="50" charset="-128"/>
                        </a:rPr>
                        <a:t>（身体、知的、精神）　</a:t>
                      </a:r>
                      <a:endParaRPr lang="en-US" altLang="ja-JP" sz="1200" kern="10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rPr>
                        <a:t>400</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人</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r">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rPr>
                        <a:t>３８問</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r">
                        <a:spcAft>
                          <a:spcPts val="0"/>
                        </a:spcAft>
                      </a:pPr>
                      <a:r>
                        <a:rPr lang="en-US"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201</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件</a:t>
                      </a:r>
                      <a:endParaRPr lang="en-US"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r">
                        <a:spcAft>
                          <a:spcPts val="0"/>
                        </a:spcAft>
                      </a:pP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50.3</a:t>
                      </a:r>
                      <a:r>
                        <a:rPr lang="ja-JP" altLang="en-US"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vMerge="1">
                  <a:txBody>
                    <a:bodyPr/>
                    <a:lstStyle/>
                    <a:p>
                      <a:endParaRPr kumimoji="1" lang="ja-JP" altLang="en-US"/>
                    </a:p>
                  </a:txBody>
                  <a:tcPr/>
                </a:tc>
                <a:extLst>
                  <a:ext uri="{0D108BD9-81ED-4DB2-BD59-A6C34878D82A}">
                    <a16:rowId xmlns:a16="http://schemas.microsoft.com/office/drawing/2014/main" val="3971070043"/>
                  </a:ext>
                </a:extLst>
              </a:tr>
              <a:tr h="674893">
                <a:tc>
                  <a:txBody>
                    <a:bodyPr/>
                    <a:lstStyle/>
                    <a:p>
                      <a:pPr algn="just">
                        <a:spcAft>
                          <a:spcPts val="0"/>
                        </a:spcAft>
                      </a:pPr>
                      <a:r>
                        <a:rPr lang="en-US"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4</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l">
                        <a:spcAft>
                          <a:spcPts val="0"/>
                        </a:spcAft>
                      </a:pPr>
                      <a:r>
                        <a:rPr lang="ja-JP" altLang="en-US" sz="1400" kern="100" dirty="0">
                          <a:effectLst/>
                          <a:latin typeface="BIZ UDPゴシック" panose="020B0400000000000000" pitchFamily="50" charset="-128"/>
                          <a:ea typeface="BIZ UDPゴシック" panose="020B0400000000000000" pitchFamily="50" charset="-128"/>
                        </a:rPr>
                        <a:t>事業所アンケート</a:t>
                      </a:r>
                      <a:endParaRPr lang="en-US" altLang="ja-JP" sz="1400" kern="100" dirty="0">
                        <a:effectLst/>
                        <a:latin typeface="BIZ UDPゴシック" panose="020B0400000000000000" pitchFamily="50" charset="-128"/>
                        <a:ea typeface="BIZ UDPゴシック" panose="020B0400000000000000" pitchFamily="50" charset="-128"/>
                      </a:endParaRPr>
                    </a:p>
                  </a:txBody>
                  <a:tcPr marL="68580" marR="68580" marT="0" marB="0"/>
                </a:tc>
                <a:tc>
                  <a:txBody>
                    <a:bodyPr/>
                    <a:lstStyle/>
                    <a:p>
                      <a:pPr algn="r">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２９４事業所</a:t>
                      </a:r>
                      <a:endParaRPr lang="en-US"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r">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（２００法人）</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1400" dirty="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marL="68580" marR="68580" marT="0" marB="0" anchor="ctr"/>
                </a:tc>
                <a:tc>
                  <a:txBody>
                    <a:bodyPr/>
                    <a:lstStyle/>
                    <a:p>
                      <a:pPr algn="r">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１３問</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r">
                        <a:defRPr sz="1400">
                          <a:latin typeface="BIZ UDPゴシック"/>
                          <a:ea typeface="BIZ UDPゴシック"/>
                          <a:cs typeface="BIZ UDPゴシック"/>
                          <a:sym typeface="BIZ UDPゴシック"/>
                        </a:defRPr>
                      </a:pPr>
                      <a:r>
                        <a:rPr lang="en-US"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111</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件</a:t>
                      </a:r>
                      <a:endParaRPr lang="en-US"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l">
                        <a:defRPr sz="1400">
                          <a:latin typeface="BIZ UDPゴシック"/>
                          <a:ea typeface="BIZ UDPゴシック"/>
                          <a:cs typeface="BIZ UDPゴシック"/>
                          <a:sym typeface="BIZ UDPゴシック"/>
                        </a:defRPr>
                      </a:pPr>
                      <a:r>
                        <a:rPr lang="ja-JP" altLang="en-US" sz="1400" dirty="0">
                          <a:latin typeface="BIZ UDPゴシック" panose="020B0400000000000000" pitchFamily="50" charset="-128"/>
                          <a:ea typeface="BIZ UDPゴシック" panose="020B0400000000000000" pitchFamily="50" charset="-128"/>
                        </a:rPr>
                        <a:t>少数の障がい種別にかかる当事者の意見を把握するため、支援ニーズについて定性的に把握する。</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1618584070"/>
                  </a:ext>
                </a:extLst>
              </a:tr>
              <a:tr h="674893">
                <a:tc>
                  <a:txBody>
                    <a:bodyPr/>
                    <a:lstStyle/>
                    <a:p>
                      <a:pPr algn="just">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５</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l">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団体アンケート</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r">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１５団体</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1400" dirty="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marL="68580" marR="68580" marT="0" marB="0" anchor="ctr"/>
                </a:tc>
                <a:tc>
                  <a:txBody>
                    <a:bodyPr/>
                    <a:lstStyle/>
                    <a:p>
                      <a:pPr algn="r">
                        <a:spcAft>
                          <a:spcPts val="0"/>
                        </a:spcAft>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９問</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algn="r">
                        <a:defRPr sz="1400">
                          <a:latin typeface="BIZ UDPゴシック"/>
                          <a:ea typeface="BIZ UDPゴシック"/>
                          <a:cs typeface="BIZ UDPゴシック"/>
                          <a:sym typeface="BIZ UDPゴシック"/>
                        </a:defRPr>
                      </a:pP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７件</a:t>
                      </a:r>
                      <a:endParaRPr 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400">
                          <a:latin typeface="BIZ UDPゴシック"/>
                          <a:ea typeface="BIZ UDPゴシック"/>
                          <a:cs typeface="BIZ UDPゴシック"/>
                          <a:sym typeface="BIZ UDPゴシック"/>
                        </a:defRPr>
                      </a:pPr>
                      <a:r>
                        <a:rPr lang="ja-JP" altLang="en-US" sz="1400" dirty="0">
                          <a:latin typeface="BIZ UDPゴシック" panose="020B0400000000000000" pitchFamily="50" charset="-128"/>
                          <a:ea typeface="BIZ UDPゴシック" panose="020B0400000000000000" pitchFamily="50" charset="-128"/>
                        </a:rPr>
                        <a:t>支援体制について、現状や今後の課題を定性的に把握するため、主な重点施策に関する考えを把握する。</a:t>
                      </a:r>
                    </a:p>
                  </a:txBody>
                  <a:tcPr marL="68580" marR="68580" marT="0" marB="0"/>
                </a:tc>
                <a:extLst>
                  <a:ext uri="{0D108BD9-81ED-4DB2-BD59-A6C34878D82A}">
                    <a16:rowId xmlns:a16="http://schemas.microsoft.com/office/drawing/2014/main" val="624607700"/>
                  </a:ext>
                </a:extLst>
              </a:tr>
            </a:tbl>
          </a:graphicData>
        </a:graphic>
      </p:graphicFrame>
    </p:spTree>
    <p:extLst>
      <p:ext uri="{BB962C8B-B14F-4D97-AF65-F5344CB8AC3E}">
        <p14:creationId xmlns:p14="http://schemas.microsoft.com/office/powerpoint/2010/main" val="1373637412"/>
      </p:ext>
    </p:extLst>
  </p:cSld>
  <p:clrMapOvr>
    <a:masterClrMapping/>
  </p:clrMapOvr>
  <mc:AlternateContent xmlns:mc="http://schemas.openxmlformats.org/markup-compatibility/2006" xmlns:p14="http://schemas.microsoft.com/office/powerpoint/2010/main">
    <mc:Choice Requires="p14">
      <p:transition spd="slow" p14:dur="2000" advTm="127943"/>
    </mc:Choice>
    <mc:Fallback xmlns="">
      <p:transition spd="slow" advTm="12794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2</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678"/>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第１章　計画策定の趣旨・期間・策定体制</a:t>
            </a: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265289" y="639322"/>
            <a:ext cx="11661421" cy="400110"/>
          </a:xfrm>
          <a:prstGeom prst="rect">
            <a:avLst/>
          </a:prstGeom>
          <a:noFill/>
        </p:spPr>
        <p:txBody>
          <a:bodyPr wrap="square">
            <a:spAutoFit/>
          </a:bodyPr>
          <a:lstStyle/>
          <a:p>
            <a:r>
              <a:rPr lang="ja-JP" altLang="en-US" sz="2000" dirty="0">
                <a:latin typeface="BIZ UDPゴシック" panose="020B0400000000000000" pitchFamily="50" charset="-128"/>
                <a:ea typeface="BIZ UDPゴシック" panose="020B0400000000000000" pitchFamily="50" charset="-128"/>
              </a:rPr>
              <a:t>３　策定体制</a:t>
            </a:r>
            <a:endParaRPr lang="en-US" altLang="ja-JP" sz="20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C554C5F8-32FA-6380-D753-6DC427646899}"/>
              </a:ext>
            </a:extLst>
          </p:cNvPr>
          <p:cNvSpPr txBox="1"/>
          <p:nvPr/>
        </p:nvSpPr>
        <p:spPr>
          <a:xfrm>
            <a:off x="1951199" y="605804"/>
            <a:ext cx="10139201" cy="923330"/>
          </a:xfrm>
          <a:prstGeom prst="rect">
            <a:avLst/>
          </a:prstGeom>
          <a:noFill/>
        </p:spPr>
        <p:txBody>
          <a:bodyPr wrap="square">
            <a:spAutoFit/>
          </a:bodyPr>
          <a:lstStyle/>
          <a:p>
            <a:r>
              <a:rPr kumimoji="1" lang="ja-JP" altLang="en-US" dirty="0">
                <a:latin typeface="BIZ UDPゴシック" panose="020B0400000000000000" pitchFamily="50" charset="-128"/>
                <a:ea typeface="BIZ UDPゴシック" panose="020B0400000000000000" pitchFamily="50" charset="-128"/>
              </a:rPr>
              <a:t>・当事者等へのアンケート調査や団体・事業者等へのヒアリング、パブリックコメントを実施</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・策定機関としては、障がい者施策推進専門分科会に諮問・答申を得て、市の障がい者福祉事業推進</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本部にて計画を決定</a:t>
            </a:r>
            <a:endParaRPr lang="ja-JP" altLang="en-US" dirty="0"/>
          </a:p>
        </p:txBody>
      </p:sp>
      <p:grpSp>
        <p:nvGrpSpPr>
          <p:cNvPr id="7" name="グループ化 6">
            <a:extLst>
              <a:ext uri="{FF2B5EF4-FFF2-40B4-BE49-F238E27FC236}">
                <a16:creationId xmlns:a16="http://schemas.microsoft.com/office/drawing/2014/main" id="{C5E0E55A-601B-CE25-ADC6-C10D2E5456B9}"/>
              </a:ext>
            </a:extLst>
          </p:cNvPr>
          <p:cNvGrpSpPr/>
          <p:nvPr/>
        </p:nvGrpSpPr>
        <p:grpSpPr>
          <a:xfrm>
            <a:off x="904358" y="1643295"/>
            <a:ext cx="9927765" cy="5074282"/>
            <a:chOff x="904358" y="1731783"/>
            <a:chExt cx="9927765" cy="5074282"/>
          </a:xfrm>
        </p:grpSpPr>
        <p:sp>
          <p:nvSpPr>
            <p:cNvPr id="30" name="正方形/長方形 29">
              <a:extLst>
                <a:ext uri="{FF2B5EF4-FFF2-40B4-BE49-F238E27FC236}">
                  <a16:creationId xmlns:a16="http://schemas.microsoft.com/office/drawing/2014/main" id="{E97A32D0-8879-32BC-903D-28232A8A577D}"/>
                </a:ext>
              </a:extLst>
            </p:cNvPr>
            <p:cNvSpPr/>
            <p:nvPr/>
          </p:nvSpPr>
          <p:spPr>
            <a:xfrm>
              <a:off x="4348257" y="1742779"/>
              <a:ext cx="2711219" cy="4478819"/>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31" name="正方形/長方形 30">
              <a:extLst>
                <a:ext uri="{FF2B5EF4-FFF2-40B4-BE49-F238E27FC236}">
                  <a16:creationId xmlns:a16="http://schemas.microsoft.com/office/drawing/2014/main" id="{ACDB21B1-DA33-F6A6-6320-A24884051918}"/>
                </a:ext>
              </a:extLst>
            </p:cNvPr>
            <p:cNvSpPr/>
            <p:nvPr/>
          </p:nvSpPr>
          <p:spPr>
            <a:xfrm>
              <a:off x="4568354" y="1856399"/>
              <a:ext cx="2257172" cy="304208"/>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行　政</a:t>
              </a:r>
            </a:p>
          </p:txBody>
        </p:sp>
        <p:sp>
          <p:nvSpPr>
            <p:cNvPr id="32" name="正方形/長方形 31">
              <a:extLst>
                <a:ext uri="{FF2B5EF4-FFF2-40B4-BE49-F238E27FC236}">
                  <a16:creationId xmlns:a16="http://schemas.microsoft.com/office/drawing/2014/main" id="{9BCD03A9-39C5-F3ED-E7EA-F7C4C0C32C52}"/>
                </a:ext>
              </a:extLst>
            </p:cNvPr>
            <p:cNvSpPr/>
            <p:nvPr/>
          </p:nvSpPr>
          <p:spPr>
            <a:xfrm>
              <a:off x="4605295" y="2288890"/>
              <a:ext cx="2164175" cy="304208"/>
            </a:xfrm>
            <a:prstGeom prst="rect">
              <a:avLst/>
            </a:prstGeom>
            <a:solidFill>
              <a:srgbClr val="0000FF"/>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err="1">
                  <a:solidFill>
                    <a:schemeClr val="bg1"/>
                  </a:solidFill>
                  <a:latin typeface="BIZ UDPゴシック" panose="020B0400000000000000" pitchFamily="50" charset="-128"/>
                  <a:ea typeface="BIZ UDPゴシック" panose="020B0400000000000000" pitchFamily="50" charset="-128"/>
                </a:rPr>
                <a:t>障がい</a:t>
              </a:r>
              <a:r>
                <a:rPr kumimoji="1" lang="ja-JP" altLang="en-US" sz="1100" dirty="0">
                  <a:solidFill>
                    <a:schemeClr val="bg1"/>
                  </a:solidFill>
                  <a:latin typeface="BIZ UDPゴシック" panose="020B0400000000000000" pitchFamily="50" charset="-128"/>
                  <a:ea typeface="BIZ UDPゴシック" panose="020B0400000000000000" pitchFamily="50" charset="-128"/>
                </a:rPr>
                <a:t>者福祉事業推進本部</a:t>
              </a:r>
            </a:p>
          </p:txBody>
        </p:sp>
        <p:sp>
          <p:nvSpPr>
            <p:cNvPr id="58" name="角丸四角形 8">
              <a:extLst>
                <a:ext uri="{FF2B5EF4-FFF2-40B4-BE49-F238E27FC236}">
                  <a16:creationId xmlns:a16="http://schemas.microsoft.com/office/drawing/2014/main" id="{5B7148A1-E4ED-FDF6-EA06-30D6F6DA7EA2}"/>
                </a:ext>
              </a:extLst>
            </p:cNvPr>
            <p:cNvSpPr/>
            <p:nvPr/>
          </p:nvSpPr>
          <p:spPr>
            <a:xfrm>
              <a:off x="4568354" y="2717711"/>
              <a:ext cx="2257172" cy="1257742"/>
            </a:xfrm>
            <a:prstGeom prst="roundRect">
              <a:avLst>
                <a:gd name="adj" fmla="val 5818"/>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59" name="テキスト ボックス 58">
              <a:extLst>
                <a:ext uri="{FF2B5EF4-FFF2-40B4-BE49-F238E27FC236}">
                  <a16:creationId xmlns:a16="http://schemas.microsoft.com/office/drawing/2014/main" id="{E21F5129-86ED-9A0B-A7A7-7506D083F6DA}"/>
                </a:ext>
              </a:extLst>
            </p:cNvPr>
            <p:cNvSpPr txBox="1"/>
            <p:nvPr/>
          </p:nvSpPr>
          <p:spPr>
            <a:xfrm>
              <a:off x="4627459" y="2817368"/>
              <a:ext cx="2257171" cy="1107996"/>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本部会</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構成：</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本部長　　 市長</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副本部長　副市長・教育長</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本部員　　 部長級職員</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職務：計画の策定・推進</a:t>
              </a:r>
            </a:p>
          </p:txBody>
        </p:sp>
        <p:sp>
          <p:nvSpPr>
            <p:cNvPr id="60" name="角丸四角形 10">
              <a:extLst>
                <a:ext uri="{FF2B5EF4-FFF2-40B4-BE49-F238E27FC236}">
                  <a16:creationId xmlns:a16="http://schemas.microsoft.com/office/drawing/2014/main" id="{004FFB0A-A50C-6DD5-E430-9BFAFF8832AE}"/>
                </a:ext>
              </a:extLst>
            </p:cNvPr>
            <p:cNvSpPr/>
            <p:nvPr/>
          </p:nvSpPr>
          <p:spPr>
            <a:xfrm>
              <a:off x="4568354" y="4638252"/>
              <a:ext cx="2257172" cy="1488053"/>
            </a:xfrm>
            <a:prstGeom prst="roundRect">
              <a:avLst>
                <a:gd name="adj" fmla="val 5818"/>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61" name="テキスト ボックス 60">
              <a:extLst>
                <a:ext uri="{FF2B5EF4-FFF2-40B4-BE49-F238E27FC236}">
                  <a16:creationId xmlns:a16="http://schemas.microsoft.com/office/drawing/2014/main" id="{D19D50E3-3EC5-A18E-E407-8D0BA619AA4A}"/>
                </a:ext>
              </a:extLst>
            </p:cNvPr>
            <p:cNvSpPr txBox="1"/>
            <p:nvPr/>
          </p:nvSpPr>
          <p:spPr>
            <a:xfrm>
              <a:off x="4568354" y="4747355"/>
              <a:ext cx="2311248" cy="1277273"/>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幹事会</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構成：</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座長　　 </a:t>
              </a:r>
              <a:r>
                <a:rPr kumimoji="1" lang="ja-JP" altLang="en-US" sz="1100" dirty="0" err="1">
                  <a:latin typeface="BIZ UDPゴシック" panose="020B0400000000000000" pitchFamily="50" charset="-128"/>
                  <a:ea typeface="BIZ UDPゴシック" panose="020B0400000000000000" pitchFamily="50" charset="-128"/>
                </a:rPr>
                <a:t>障がい</a:t>
              </a:r>
              <a:r>
                <a:rPr kumimoji="1" lang="ja-JP" altLang="en-US" sz="1100" dirty="0">
                  <a:latin typeface="BIZ UDPゴシック" panose="020B0400000000000000" pitchFamily="50" charset="-128"/>
                  <a:ea typeface="BIZ UDPゴシック" panose="020B0400000000000000" pitchFamily="50" charset="-128"/>
                </a:rPr>
                <a:t>福祉室長</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副座長　すこやか親子室長</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委員　　 部次長・部の庶務を所管</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する室長・関係室長</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職務：計画の策定・推進</a:t>
              </a:r>
            </a:p>
          </p:txBody>
        </p:sp>
        <p:sp>
          <p:nvSpPr>
            <p:cNvPr id="62" name="上矢印 12">
              <a:extLst>
                <a:ext uri="{FF2B5EF4-FFF2-40B4-BE49-F238E27FC236}">
                  <a16:creationId xmlns:a16="http://schemas.microsoft.com/office/drawing/2014/main" id="{F73A726A-D980-654D-5CCB-B23FE1CA863E}"/>
                </a:ext>
              </a:extLst>
            </p:cNvPr>
            <p:cNvSpPr/>
            <p:nvPr/>
          </p:nvSpPr>
          <p:spPr>
            <a:xfrm>
              <a:off x="5305073" y="4100392"/>
              <a:ext cx="100067" cy="430654"/>
            </a:xfrm>
            <a:prstGeom prst="up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63" name="上矢印 13">
              <a:extLst>
                <a:ext uri="{FF2B5EF4-FFF2-40B4-BE49-F238E27FC236}">
                  <a16:creationId xmlns:a16="http://schemas.microsoft.com/office/drawing/2014/main" id="{491B367E-04E8-F3BE-617E-2E596B118026}"/>
                </a:ext>
              </a:extLst>
            </p:cNvPr>
            <p:cNvSpPr/>
            <p:nvPr/>
          </p:nvSpPr>
          <p:spPr>
            <a:xfrm flipV="1">
              <a:off x="6038334" y="4117883"/>
              <a:ext cx="100067" cy="430654"/>
            </a:xfrm>
            <a:prstGeom prst="up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64" name="テキスト ボックス 63">
              <a:extLst>
                <a:ext uri="{FF2B5EF4-FFF2-40B4-BE49-F238E27FC236}">
                  <a16:creationId xmlns:a16="http://schemas.microsoft.com/office/drawing/2014/main" id="{879D71B3-1E07-7E08-75F8-464DDE9FA103}"/>
                </a:ext>
              </a:extLst>
            </p:cNvPr>
            <p:cNvSpPr txBox="1"/>
            <p:nvPr/>
          </p:nvSpPr>
          <p:spPr>
            <a:xfrm>
              <a:off x="4790530" y="4189517"/>
              <a:ext cx="507155" cy="220164"/>
            </a:xfrm>
            <a:prstGeom prst="rect">
              <a:avLst/>
            </a:prstGeom>
            <a:noFill/>
          </p:spPr>
          <p:txBody>
            <a:bodyPr wrap="square" rtlCol="0">
              <a:spAutoFit/>
            </a:bodyPr>
            <a:lstStyle/>
            <a:p>
              <a:pPr algn="r"/>
              <a:r>
                <a:rPr kumimoji="1" lang="ja-JP" altLang="en-US" sz="1100" dirty="0">
                  <a:latin typeface="BIZ UDPゴシック" panose="020B0400000000000000" pitchFamily="50" charset="-128"/>
                  <a:ea typeface="BIZ UDPゴシック" panose="020B0400000000000000" pitchFamily="50" charset="-128"/>
                </a:rPr>
                <a:t>報告</a:t>
              </a:r>
            </a:p>
          </p:txBody>
        </p:sp>
        <p:sp>
          <p:nvSpPr>
            <p:cNvPr id="65" name="テキスト ボックス 64">
              <a:extLst>
                <a:ext uri="{FF2B5EF4-FFF2-40B4-BE49-F238E27FC236}">
                  <a16:creationId xmlns:a16="http://schemas.microsoft.com/office/drawing/2014/main" id="{1B32921C-63A7-6058-2254-FBA297C67CE7}"/>
                </a:ext>
              </a:extLst>
            </p:cNvPr>
            <p:cNvSpPr txBox="1"/>
            <p:nvPr/>
          </p:nvSpPr>
          <p:spPr>
            <a:xfrm>
              <a:off x="6140086" y="4199678"/>
              <a:ext cx="507155" cy="220164"/>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指示</a:t>
              </a:r>
            </a:p>
          </p:txBody>
        </p:sp>
        <p:sp>
          <p:nvSpPr>
            <p:cNvPr id="66" name="正方形/長方形 65">
              <a:extLst>
                <a:ext uri="{FF2B5EF4-FFF2-40B4-BE49-F238E27FC236}">
                  <a16:creationId xmlns:a16="http://schemas.microsoft.com/office/drawing/2014/main" id="{B88B3926-7A1D-CF31-5C57-FDB89ABC5531}"/>
                </a:ext>
              </a:extLst>
            </p:cNvPr>
            <p:cNvSpPr/>
            <p:nvPr/>
          </p:nvSpPr>
          <p:spPr>
            <a:xfrm>
              <a:off x="7898742" y="1742777"/>
              <a:ext cx="2710800" cy="3859683"/>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67" name="正方形/長方形 66">
              <a:extLst>
                <a:ext uri="{FF2B5EF4-FFF2-40B4-BE49-F238E27FC236}">
                  <a16:creationId xmlns:a16="http://schemas.microsoft.com/office/drawing/2014/main" id="{23D2DE45-82B7-B648-287E-1838103C8565}"/>
                </a:ext>
              </a:extLst>
            </p:cNvPr>
            <p:cNvSpPr/>
            <p:nvPr/>
          </p:nvSpPr>
          <p:spPr>
            <a:xfrm>
              <a:off x="8121722" y="1849067"/>
              <a:ext cx="2257172" cy="304208"/>
            </a:xfrm>
            <a:prstGeom prst="rect">
              <a:avLst/>
            </a:prstGeom>
            <a:noFill/>
            <a:ln w="28575">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附属機関</a:t>
              </a:r>
            </a:p>
          </p:txBody>
        </p:sp>
        <p:sp>
          <p:nvSpPr>
            <p:cNvPr id="68" name="正方形/長方形 67">
              <a:extLst>
                <a:ext uri="{FF2B5EF4-FFF2-40B4-BE49-F238E27FC236}">
                  <a16:creationId xmlns:a16="http://schemas.microsoft.com/office/drawing/2014/main" id="{623A1854-B2B0-726C-3E30-A84422692AF9}"/>
                </a:ext>
              </a:extLst>
            </p:cNvPr>
            <p:cNvSpPr/>
            <p:nvPr/>
          </p:nvSpPr>
          <p:spPr>
            <a:xfrm>
              <a:off x="8173440" y="2215585"/>
              <a:ext cx="2164175" cy="212578"/>
            </a:xfrm>
            <a:prstGeom prst="rect">
              <a:avLst/>
            </a:prstGeom>
            <a:solidFill>
              <a:srgbClr val="FF3399"/>
            </a:solidFill>
            <a:ln w="28575">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bg1"/>
                  </a:solidFill>
                  <a:latin typeface="BIZ UDPゴシック" panose="020B0400000000000000" pitchFamily="50" charset="-128"/>
                  <a:ea typeface="BIZ UDPゴシック" panose="020B0400000000000000" pitchFamily="50" charset="-128"/>
                </a:rPr>
                <a:t>社会福祉審議会</a:t>
              </a:r>
            </a:p>
          </p:txBody>
        </p:sp>
        <p:sp>
          <p:nvSpPr>
            <p:cNvPr id="69" name="正方形/長方形 68">
              <a:extLst>
                <a:ext uri="{FF2B5EF4-FFF2-40B4-BE49-F238E27FC236}">
                  <a16:creationId xmlns:a16="http://schemas.microsoft.com/office/drawing/2014/main" id="{7A6D3359-79D6-B1CA-F60C-5F231212B901}"/>
                </a:ext>
              </a:extLst>
            </p:cNvPr>
            <p:cNvSpPr/>
            <p:nvPr/>
          </p:nvSpPr>
          <p:spPr>
            <a:xfrm>
              <a:off x="8164628" y="2765060"/>
              <a:ext cx="2164175" cy="200554"/>
            </a:xfrm>
            <a:prstGeom prst="rect">
              <a:avLst/>
            </a:prstGeom>
            <a:solidFill>
              <a:srgbClr val="FF3399"/>
            </a:solidFill>
            <a:ln w="28575">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err="1">
                  <a:solidFill>
                    <a:schemeClr val="bg1"/>
                  </a:solidFill>
                  <a:latin typeface="BIZ UDPゴシック" panose="020B0400000000000000" pitchFamily="50" charset="-128"/>
                  <a:ea typeface="BIZ UDPゴシック" panose="020B0400000000000000" pitchFamily="50" charset="-128"/>
                </a:rPr>
                <a:t>障がい</a:t>
              </a:r>
              <a:r>
                <a:rPr kumimoji="1" lang="ja-JP" altLang="en-US" sz="1100" dirty="0">
                  <a:solidFill>
                    <a:schemeClr val="bg1"/>
                  </a:solidFill>
                  <a:latin typeface="BIZ UDPゴシック" panose="020B0400000000000000" pitchFamily="50" charset="-128"/>
                  <a:ea typeface="BIZ UDPゴシック" panose="020B0400000000000000" pitchFamily="50" charset="-128"/>
                </a:rPr>
                <a:t>施策推進専門分科会</a:t>
              </a:r>
            </a:p>
          </p:txBody>
        </p:sp>
        <p:sp>
          <p:nvSpPr>
            <p:cNvPr id="70" name="上矢印 20">
              <a:extLst>
                <a:ext uri="{FF2B5EF4-FFF2-40B4-BE49-F238E27FC236}">
                  <a16:creationId xmlns:a16="http://schemas.microsoft.com/office/drawing/2014/main" id="{BC4DBE5F-81F3-A53B-16C5-0C7624BB2685}"/>
                </a:ext>
              </a:extLst>
            </p:cNvPr>
            <p:cNvSpPr/>
            <p:nvPr/>
          </p:nvSpPr>
          <p:spPr>
            <a:xfrm>
              <a:off x="8969587" y="2491098"/>
              <a:ext cx="100067" cy="214715"/>
            </a:xfrm>
            <a:prstGeom prst="up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71" name="上矢印 21">
              <a:extLst>
                <a:ext uri="{FF2B5EF4-FFF2-40B4-BE49-F238E27FC236}">
                  <a16:creationId xmlns:a16="http://schemas.microsoft.com/office/drawing/2014/main" id="{E3723F68-2C83-57B2-3B48-E87187AC5CB5}"/>
                </a:ext>
              </a:extLst>
            </p:cNvPr>
            <p:cNvSpPr/>
            <p:nvPr/>
          </p:nvSpPr>
          <p:spPr>
            <a:xfrm flipV="1">
              <a:off x="9399926" y="2493928"/>
              <a:ext cx="100067" cy="214715"/>
            </a:xfrm>
            <a:prstGeom prst="up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72" name="テキスト ボックス 71">
              <a:extLst>
                <a:ext uri="{FF2B5EF4-FFF2-40B4-BE49-F238E27FC236}">
                  <a16:creationId xmlns:a16="http://schemas.microsoft.com/office/drawing/2014/main" id="{A27DF090-33EE-8E7C-623C-A649A06DFF7C}"/>
                </a:ext>
              </a:extLst>
            </p:cNvPr>
            <p:cNvSpPr txBox="1"/>
            <p:nvPr/>
          </p:nvSpPr>
          <p:spPr>
            <a:xfrm>
              <a:off x="8499323" y="2499300"/>
              <a:ext cx="507155" cy="220164"/>
            </a:xfrm>
            <a:prstGeom prst="rect">
              <a:avLst/>
            </a:prstGeom>
            <a:noFill/>
          </p:spPr>
          <p:txBody>
            <a:bodyPr wrap="square" rtlCol="0">
              <a:spAutoFit/>
            </a:bodyPr>
            <a:lstStyle/>
            <a:p>
              <a:pPr algn="r"/>
              <a:r>
                <a:rPr kumimoji="1" lang="ja-JP" altLang="en-US" sz="1100" dirty="0">
                  <a:latin typeface="BIZ UDPゴシック" panose="020B0400000000000000" pitchFamily="50" charset="-128"/>
                  <a:ea typeface="BIZ UDPゴシック" panose="020B0400000000000000" pitchFamily="50" charset="-128"/>
                </a:rPr>
                <a:t>報告</a:t>
              </a:r>
            </a:p>
          </p:txBody>
        </p:sp>
        <p:sp>
          <p:nvSpPr>
            <p:cNvPr id="73" name="テキスト ボックス 72">
              <a:extLst>
                <a:ext uri="{FF2B5EF4-FFF2-40B4-BE49-F238E27FC236}">
                  <a16:creationId xmlns:a16="http://schemas.microsoft.com/office/drawing/2014/main" id="{15E0A381-3FA3-4A3B-2FE9-78D669AA88E0}"/>
                </a:ext>
              </a:extLst>
            </p:cNvPr>
            <p:cNvSpPr txBox="1"/>
            <p:nvPr/>
          </p:nvSpPr>
          <p:spPr>
            <a:xfrm>
              <a:off x="9461247" y="2479985"/>
              <a:ext cx="1144274"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調査審議依頼</a:t>
              </a:r>
            </a:p>
          </p:txBody>
        </p:sp>
        <p:sp>
          <p:nvSpPr>
            <p:cNvPr id="74" name="角丸四角形 24">
              <a:extLst>
                <a:ext uri="{FF2B5EF4-FFF2-40B4-BE49-F238E27FC236}">
                  <a16:creationId xmlns:a16="http://schemas.microsoft.com/office/drawing/2014/main" id="{AD4BC19B-FCCC-E619-4074-FB937E5D894B}"/>
                </a:ext>
              </a:extLst>
            </p:cNvPr>
            <p:cNvSpPr/>
            <p:nvPr/>
          </p:nvSpPr>
          <p:spPr>
            <a:xfrm>
              <a:off x="8017540" y="3020004"/>
              <a:ext cx="2493036" cy="1437871"/>
            </a:xfrm>
            <a:prstGeom prst="roundRect">
              <a:avLst>
                <a:gd name="adj" fmla="val 5818"/>
              </a:avLst>
            </a:prstGeom>
            <a:no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75" name="テキスト ボックス 74">
              <a:extLst>
                <a:ext uri="{FF2B5EF4-FFF2-40B4-BE49-F238E27FC236}">
                  <a16:creationId xmlns:a16="http://schemas.microsoft.com/office/drawing/2014/main" id="{27C4F967-7461-9C42-DB84-DA50B0B372DB}"/>
                </a:ext>
              </a:extLst>
            </p:cNvPr>
            <p:cNvSpPr txBox="1"/>
            <p:nvPr/>
          </p:nvSpPr>
          <p:spPr>
            <a:xfrm>
              <a:off x="8040256" y="3030584"/>
              <a:ext cx="2612581" cy="1446550"/>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専門分科会</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構成：</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学識経験者・社会福祉事業従事者</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公募市民</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職務：</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障害者の福祉施策に係る計画の策定</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その他障害者の福祉施策の推進に</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関する事項</a:t>
              </a:r>
            </a:p>
          </p:txBody>
        </p:sp>
        <p:sp>
          <p:nvSpPr>
            <p:cNvPr id="76" name="角丸四角形 26">
              <a:extLst>
                <a:ext uri="{FF2B5EF4-FFF2-40B4-BE49-F238E27FC236}">
                  <a16:creationId xmlns:a16="http://schemas.microsoft.com/office/drawing/2014/main" id="{F66F8A7A-298C-10A4-4A57-FA3B2C491319}"/>
                </a:ext>
              </a:extLst>
            </p:cNvPr>
            <p:cNvSpPr/>
            <p:nvPr/>
          </p:nvSpPr>
          <p:spPr>
            <a:xfrm>
              <a:off x="8050094" y="4761442"/>
              <a:ext cx="2460481" cy="789441"/>
            </a:xfrm>
            <a:prstGeom prst="roundRect">
              <a:avLst>
                <a:gd name="adj" fmla="val 5818"/>
              </a:avLst>
            </a:prstGeom>
            <a:no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77" name="テキスト ボックス 76">
              <a:extLst>
                <a:ext uri="{FF2B5EF4-FFF2-40B4-BE49-F238E27FC236}">
                  <a16:creationId xmlns:a16="http://schemas.microsoft.com/office/drawing/2014/main" id="{82D0BD15-E422-E8D1-6C69-B61604669F6E}"/>
                </a:ext>
              </a:extLst>
            </p:cNvPr>
            <p:cNvSpPr txBox="1"/>
            <p:nvPr/>
          </p:nvSpPr>
          <p:spPr>
            <a:xfrm>
              <a:off x="8017540" y="4750237"/>
              <a:ext cx="2570712" cy="769441"/>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作業部会（</a:t>
              </a:r>
              <a:r>
                <a:rPr kumimoji="1" lang="en-US" altLang="ja-JP" sz="1100" b="1" dirty="0">
                  <a:latin typeface="BIZ UDPゴシック" panose="020B0400000000000000" pitchFamily="50" charset="-128"/>
                  <a:ea typeface="BIZ UDPゴシック" panose="020B0400000000000000" pitchFamily="50" charset="-128"/>
                </a:rPr>
                <a:t>WT</a:t>
              </a:r>
              <a:r>
                <a:rPr kumimoji="1" lang="ja-JP" altLang="en-US" sz="1100" b="1" dirty="0">
                  <a:latin typeface="BIZ UDPゴシック" panose="020B0400000000000000" pitchFamily="50" charset="-128"/>
                  <a:ea typeface="BIZ UDPゴシック" panose="020B0400000000000000" pitchFamily="50" charset="-128"/>
                </a:rPr>
                <a:t>）</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構成：</a:t>
              </a:r>
              <a:r>
                <a:rPr lang="ja-JP" altLang="en-US" sz="1100" dirty="0">
                  <a:latin typeface="BIZ UDPゴシック" panose="020B0400000000000000" pitchFamily="50" charset="-128"/>
                  <a:ea typeface="BIZ UDPゴシック" panose="020B0400000000000000" pitchFamily="50" charset="-128"/>
                </a:rPr>
                <a:t>専門分科会委員</a:t>
              </a:r>
              <a:endParaRPr lang="en-US" altLang="ja-JP" sz="1100" dirty="0">
                <a:latin typeface="BIZ UDPゴシック" panose="020B0400000000000000" pitchFamily="50" charset="-128"/>
                <a:ea typeface="BIZ UDPゴシック" panose="020B0400000000000000" pitchFamily="50" charset="-128"/>
              </a:endParaRPr>
            </a:p>
            <a:p>
              <a:r>
                <a:rPr lang="en-US" altLang="ja-JP" sz="11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地域自立支援協議会委員</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職務：調査事項・施策等の具体的な検討</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78" name="上矢印 32">
              <a:extLst>
                <a:ext uri="{FF2B5EF4-FFF2-40B4-BE49-F238E27FC236}">
                  <a16:creationId xmlns:a16="http://schemas.microsoft.com/office/drawing/2014/main" id="{F8DD182C-A4A4-B5B6-830B-50194E7D5E41}"/>
                </a:ext>
              </a:extLst>
            </p:cNvPr>
            <p:cNvSpPr/>
            <p:nvPr/>
          </p:nvSpPr>
          <p:spPr>
            <a:xfrm>
              <a:off x="8998371" y="4495236"/>
              <a:ext cx="100067" cy="214715"/>
            </a:xfrm>
            <a:prstGeom prst="up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79" name="上矢印 33">
              <a:extLst>
                <a:ext uri="{FF2B5EF4-FFF2-40B4-BE49-F238E27FC236}">
                  <a16:creationId xmlns:a16="http://schemas.microsoft.com/office/drawing/2014/main" id="{72899340-7985-FCE2-CF26-DF853EFCC3F8}"/>
                </a:ext>
              </a:extLst>
            </p:cNvPr>
            <p:cNvSpPr/>
            <p:nvPr/>
          </p:nvSpPr>
          <p:spPr>
            <a:xfrm flipV="1">
              <a:off x="9428710" y="4498066"/>
              <a:ext cx="100067" cy="214715"/>
            </a:xfrm>
            <a:prstGeom prst="upArrow">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80" name="テキスト ボックス 79">
              <a:extLst>
                <a:ext uri="{FF2B5EF4-FFF2-40B4-BE49-F238E27FC236}">
                  <a16:creationId xmlns:a16="http://schemas.microsoft.com/office/drawing/2014/main" id="{C4EBAD85-280F-0657-31D5-23561C252154}"/>
                </a:ext>
              </a:extLst>
            </p:cNvPr>
            <p:cNvSpPr txBox="1"/>
            <p:nvPr/>
          </p:nvSpPr>
          <p:spPr>
            <a:xfrm>
              <a:off x="8528107" y="4463246"/>
              <a:ext cx="507155" cy="220164"/>
            </a:xfrm>
            <a:prstGeom prst="rect">
              <a:avLst/>
            </a:prstGeom>
            <a:noFill/>
          </p:spPr>
          <p:txBody>
            <a:bodyPr wrap="square" rtlCol="0">
              <a:spAutoFit/>
            </a:bodyPr>
            <a:lstStyle/>
            <a:p>
              <a:pPr algn="r"/>
              <a:r>
                <a:rPr kumimoji="1" lang="ja-JP" altLang="en-US" sz="1100" dirty="0">
                  <a:latin typeface="BIZ UDPゴシック" panose="020B0400000000000000" pitchFamily="50" charset="-128"/>
                  <a:ea typeface="BIZ UDPゴシック" panose="020B0400000000000000" pitchFamily="50" charset="-128"/>
                </a:rPr>
                <a:t>報告</a:t>
              </a:r>
            </a:p>
          </p:txBody>
        </p:sp>
        <p:sp>
          <p:nvSpPr>
            <p:cNvPr id="81" name="テキスト ボックス 80">
              <a:extLst>
                <a:ext uri="{FF2B5EF4-FFF2-40B4-BE49-F238E27FC236}">
                  <a16:creationId xmlns:a16="http://schemas.microsoft.com/office/drawing/2014/main" id="{E8D121E5-5DB2-2C22-C6E2-00B79C0D6BDD}"/>
                </a:ext>
              </a:extLst>
            </p:cNvPr>
            <p:cNvSpPr txBox="1"/>
            <p:nvPr/>
          </p:nvSpPr>
          <p:spPr>
            <a:xfrm>
              <a:off x="9490031" y="4453981"/>
              <a:ext cx="1119511"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調査審議依頼</a:t>
              </a:r>
            </a:p>
          </p:txBody>
        </p:sp>
        <p:sp>
          <p:nvSpPr>
            <p:cNvPr id="82" name="正方形/長方形 81">
              <a:extLst>
                <a:ext uri="{FF2B5EF4-FFF2-40B4-BE49-F238E27FC236}">
                  <a16:creationId xmlns:a16="http://schemas.microsoft.com/office/drawing/2014/main" id="{E72EE276-482A-67F5-EA75-96D7C099A851}"/>
                </a:ext>
              </a:extLst>
            </p:cNvPr>
            <p:cNvSpPr/>
            <p:nvPr/>
          </p:nvSpPr>
          <p:spPr>
            <a:xfrm>
              <a:off x="8182586" y="6508561"/>
              <a:ext cx="2164175" cy="233884"/>
            </a:xfrm>
            <a:prstGeom prst="rect">
              <a:avLst/>
            </a:prstGeom>
            <a:solidFill>
              <a:srgbClr val="FF6600"/>
            </a:solid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bg1"/>
                  </a:solidFill>
                  <a:latin typeface="BIZ UDPゴシック" panose="020B0400000000000000" pitchFamily="50" charset="-128"/>
                  <a:ea typeface="BIZ UDPゴシック" panose="020B0400000000000000" pitchFamily="50" charset="-128"/>
                </a:rPr>
                <a:t>地域自立支援協議会</a:t>
              </a:r>
            </a:p>
          </p:txBody>
        </p:sp>
        <p:sp>
          <p:nvSpPr>
            <p:cNvPr id="83" name="正方形/長方形 82">
              <a:extLst>
                <a:ext uri="{FF2B5EF4-FFF2-40B4-BE49-F238E27FC236}">
                  <a16:creationId xmlns:a16="http://schemas.microsoft.com/office/drawing/2014/main" id="{10EDCFC5-8E37-9DAA-15F3-CEAE9E22508B}"/>
                </a:ext>
              </a:extLst>
            </p:cNvPr>
            <p:cNvSpPr/>
            <p:nvPr/>
          </p:nvSpPr>
          <p:spPr>
            <a:xfrm>
              <a:off x="8118129" y="6117473"/>
              <a:ext cx="2257172" cy="304208"/>
            </a:xfrm>
            <a:prstGeom prst="rect">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地域の支援体制協議の場</a:t>
              </a:r>
            </a:p>
          </p:txBody>
        </p:sp>
        <p:sp>
          <p:nvSpPr>
            <p:cNvPr id="84" name="正方形/長方形 83">
              <a:extLst>
                <a:ext uri="{FF2B5EF4-FFF2-40B4-BE49-F238E27FC236}">
                  <a16:creationId xmlns:a16="http://schemas.microsoft.com/office/drawing/2014/main" id="{D3DDA5AB-31DF-C7E9-DAE4-BF9DB04B5659}"/>
                </a:ext>
              </a:extLst>
            </p:cNvPr>
            <p:cNvSpPr/>
            <p:nvPr/>
          </p:nvSpPr>
          <p:spPr>
            <a:xfrm>
              <a:off x="7894721" y="6016268"/>
              <a:ext cx="2710800" cy="789797"/>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85" name="正方形/長方形 84">
              <a:extLst>
                <a:ext uri="{FF2B5EF4-FFF2-40B4-BE49-F238E27FC236}">
                  <a16:creationId xmlns:a16="http://schemas.microsoft.com/office/drawing/2014/main" id="{9BE1C5EF-A5C7-2925-AEC9-EB18658A4B64}"/>
                </a:ext>
              </a:extLst>
            </p:cNvPr>
            <p:cNvSpPr/>
            <p:nvPr/>
          </p:nvSpPr>
          <p:spPr>
            <a:xfrm>
              <a:off x="904358" y="1731783"/>
              <a:ext cx="2710800" cy="2683069"/>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86" name="正方形/長方形 85">
              <a:extLst>
                <a:ext uri="{FF2B5EF4-FFF2-40B4-BE49-F238E27FC236}">
                  <a16:creationId xmlns:a16="http://schemas.microsoft.com/office/drawing/2014/main" id="{22BB81CD-D3E3-7BC1-2FBE-D3C290BEF6F3}"/>
                </a:ext>
              </a:extLst>
            </p:cNvPr>
            <p:cNvSpPr/>
            <p:nvPr/>
          </p:nvSpPr>
          <p:spPr>
            <a:xfrm>
              <a:off x="1117290" y="1845403"/>
              <a:ext cx="2257172" cy="304208"/>
            </a:xfrm>
            <a:prstGeom prst="rect">
              <a:avLst/>
            </a:prstGeom>
            <a:no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市　民　等</a:t>
              </a:r>
            </a:p>
          </p:txBody>
        </p:sp>
        <p:sp>
          <p:nvSpPr>
            <p:cNvPr id="87" name="正方形/長方形 86">
              <a:extLst>
                <a:ext uri="{FF2B5EF4-FFF2-40B4-BE49-F238E27FC236}">
                  <a16:creationId xmlns:a16="http://schemas.microsoft.com/office/drawing/2014/main" id="{A08F1365-4593-E352-EDA3-A3BB435BAF66}"/>
                </a:ext>
              </a:extLst>
            </p:cNvPr>
            <p:cNvSpPr/>
            <p:nvPr/>
          </p:nvSpPr>
          <p:spPr>
            <a:xfrm>
              <a:off x="1148972" y="2321874"/>
              <a:ext cx="2164175" cy="304208"/>
            </a:xfrm>
            <a:prstGeom prst="rect">
              <a:avLst/>
            </a:prstGeom>
            <a:solidFill>
              <a:srgbClr val="008000"/>
            </a:solid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bg1"/>
                  </a:solidFill>
                  <a:latin typeface="BIZ UDPゴシック" panose="020B0400000000000000" pitchFamily="50" charset="-128"/>
                  <a:ea typeface="BIZ UDPゴシック" panose="020B0400000000000000" pitchFamily="50" charset="-128"/>
                </a:rPr>
                <a:t>当事者等へのアンケート調査</a:t>
              </a:r>
            </a:p>
          </p:txBody>
        </p:sp>
        <p:sp>
          <p:nvSpPr>
            <p:cNvPr id="88" name="正方形/長方形 87">
              <a:extLst>
                <a:ext uri="{FF2B5EF4-FFF2-40B4-BE49-F238E27FC236}">
                  <a16:creationId xmlns:a16="http://schemas.microsoft.com/office/drawing/2014/main" id="{ED6C0324-08D2-2DE2-6D99-3D5F83B28759}"/>
                </a:ext>
              </a:extLst>
            </p:cNvPr>
            <p:cNvSpPr/>
            <p:nvPr/>
          </p:nvSpPr>
          <p:spPr>
            <a:xfrm>
              <a:off x="1156400" y="3307191"/>
              <a:ext cx="2164175" cy="304208"/>
            </a:xfrm>
            <a:prstGeom prst="rect">
              <a:avLst/>
            </a:prstGeom>
            <a:solidFill>
              <a:srgbClr val="008000"/>
            </a:solid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bg1"/>
                  </a:solidFill>
                  <a:latin typeface="BIZ UDPゴシック" panose="020B0400000000000000" pitchFamily="50" charset="-128"/>
                  <a:ea typeface="BIZ UDPゴシック" panose="020B0400000000000000" pitchFamily="50" charset="-128"/>
                </a:rPr>
                <a:t>意見聴取</a:t>
              </a:r>
            </a:p>
          </p:txBody>
        </p:sp>
        <p:sp>
          <p:nvSpPr>
            <p:cNvPr id="89" name="角丸四角形 43">
              <a:extLst>
                <a:ext uri="{FF2B5EF4-FFF2-40B4-BE49-F238E27FC236}">
                  <a16:creationId xmlns:a16="http://schemas.microsoft.com/office/drawing/2014/main" id="{4C148F0D-8AEE-4A6E-F5BE-482303C831B3}"/>
                </a:ext>
              </a:extLst>
            </p:cNvPr>
            <p:cNvSpPr/>
            <p:nvPr/>
          </p:nvSpPr>
          <p:spPr>
            <a:xfrm>
              <a:off x="1121147" y="2761186"/>
              <a:ext cx="2257172" cy="365197"/>
            </a:xfrm>
            <a:prstGeom prst="roundRect">
              <a:avLst>
                <a:gd name="adj" fmla="val 5818"/>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0" name="テキスト ボックス 89">
              <a:extLst>
                <a:ext uri="{FF2B5EF4-FFF2-40B4-BE49-F238E27FC236}">
                  <a16:creationId xmlns:a16="http://schemas.microsoft.com/office/drawing/2014/main" id="{5E5047F5-164A-A95A-F674-9A92BDDEC898}"/>
                </a:ext>
              </a:extLst>
            </p:cNvPr>
            <p:cNvSpPr txBox="1"/>
            <p:nvPr/>
          </p:nvSpPr>
          <p:spPr>
            <a:xfrm>
              <a:off x="1182913" y="2811018"/>
              <a:ext cx="2142010" cy="220164"/>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計画策定に向けたアンケート</a:t>
              </a:r>
            </a:p>
          </p:txBody>
        </p:sp>
        <p:sp>
          <p:nvSpPr>
            <p:cNvPr id="91" name="角丸四角形 45">
              <a:extLst>
                <a:ext uri="{FF2B5EF4-FFF2-40B4-BE49-F238E27FC236}">
                  <a16:creationId xmlns:a16="http://schemas.microsoft.com/office/drawing/2014/main" id="{00DE65BF-73D9-9082-907B-33CF39180898}"/>
                </a:ext>
              </a:extLst>
            </p:cNvPr>
            <p:cNvSpPr/>
            <p:nvPr/>
          </p:nvSpPr>
          <p:spPr>
            <a:xfrm>
              <a:off x="1113759" y="3790588"/>
              <a:ext cx="2257172" cy="478400"/>
            </a:xfrm>
            <a:prstGeom prst="roundRect">
              <a:avLst>
                <a:gd name="adj" fmla="val 5818"/>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2" name="テキスト ボックス 91">
              <a:extLst>
                <a:ext uri="{FF2B5EF4-FFF2-40B4-BE49-F238E27FC236}">
                  <a16:creationId xmlns:a16="http://schemas.microsoft.com/office/drawing/2014/main" id="{F3C0E278-263F-8EF3-3D9A-7172322815D7}"/>
                </a:ext>
              </a:extLst>
            </p:cNvPr>
            <p:cNvSpPr txBox="1"/>
            <p:nvPr/>
          </p:nvSpPr>
          <p:spPr>
            <a:xfrm>
              <a:off x="1172865" y="3827006"/>
              <a:ext cx="2142010" cy="362624"/>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・団体・事業所等へのヒアリング</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・パブリックコメント</a:t>
              </a:r>
            </a:p>
          </p:txBody>
        </p:sp>
        <p:sp>
          <p:nvSpPr>
            <p:cNvPr id="93" name="右矢印 47">
              <a:extLst>
                <a:ext uri="{FF2B5EF4-FFF2-40B4-BE49-F238E27FC236}">
                  <a16:creationId xmlns:a16="http://schemas.microsoft.com/office/drawing/2014/main" id="{B77D6BD2-51D6-58A2-B8AB-22AB586E740A}"/>
                </a:ext>
              </a:extLst>
            </p:cNvPr>
            <p:cNvSpPr/>
            <p:nvPr/>
          </p:nvSpPr>
          <p:spPr>
            <a:xfrm>
              <a:off x="3759287" y="1856399"/>
              <a:ext cx="465472" cy="36131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4" name="右矢印 48">
              <a:extLst>
                <a:ext uri="{FF2B5EF4-FFF2-40B4-BE49-F238E27FC236}">
                  <a16:creationId xmlns:a16="http://schemas.microsoft.com/office/drawing/2014/main" id="{FF34B193-5405-8F62-ED45-A713FBC7FBA7}"/>
                </a:ext>
              </a:extLst>
            </p:cNvPr>
            <p:cNvSpPr/>
            <p:nvPr/>
          </p:nvSpPr>
          <p:spPr>
            <a:xfrm>
              <a:off x="7306822" y="1867395"/>
              <a:ext cx="465472" cy="36131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5" name="右矢印 49">
              <a:extLst>
                <a:ext uri="{FF2B5EF4-FFF2-40B4-BE49-F238E27FC236}">
                  <a16:creationId xmlns:a16="http://schemas.microsoft.com/office/drawing/2014/main" id="{8B006CFF-4626-8E94-7808-8BE509D36A16}"/>
                </a:ext>
              </a:extLst>
            </p:cNvPr>
            <p:cNvSpPr/>
            <p:nvPr/>
          </p:nvSpPr>
          <p:spPr>
            <a:xfrm flipH="1">
              <a:off x="7290664" y="2719838"/>
              <a:ext cx="465472" cy="36131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6" name="右矢印 50">
              <a:extLst>
                <a:ext uri="{FF2B5EF4-FFF2-40B4-BE49-F238E27FC236}">
                  <a16:creationId xmlns:a16="http://schemas.microsoft.com/office/drawing/2014/main" id="{D5B1C20D-3EB4-0B22-857D-AE6A79199A5D}"/>
                </a:ext>
              </a:extLst>
            </p:cNvPr>
            <p:cNvSpPr/>
            <p:nvPr/>
          </p:nvSpPr>
          <p:spPr>
            <a:xfrm rot="16200000" flipH="1">
              <a:off x="9325537" y="5640913"/>
              <a:ext cx="348911" cy="364177"/>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7" name="右矢印 51">
              <a:extLst>
                <a:ext uri="{FF2B5EF4-FFF2-40B4-BE49-F238E27FC236}">
                  <a16:creationId xmlns:a16="http://schemas.microsoft.com/office/drawing/2014/main" id="{739601B4-EC30-08A4-1C17-B376A15548E9}"/>
                </a:ext>
              </a:extLst>
            </p:cNvPr>
            <p:cNvSpPr/>
            <p:nvPr/>
          </p:nvSpPr>
          <p:spPr>
            <a:xfrm rot="5400000" flipH="1" flipV="1">
              <a:off x="8876190" y="5637733"/>
              <a:ext cx="348911" cy="364177"/>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a:p>
          </p:txBody>
        </p:sp>
        <p:sp>
          <p:nvSpPr>
            <p:cNvPr id="98" name="テキスト ボックス 97">
              <a:extLst>
                <a:ext uri="{FF2B5EF4-FFF2-40B4-BE49-F238E27FC236}">
                  <a16:creationId xmlns:a16="http://schemas.microsoft.com/office/drawing/2014/main" id="{62F9E0E5-FD04-C301-A8EF-2604819E1D9A}"/>
                </a:ext>
              </a:extLst>
            </p:cNvPr>
            <p:cNvSpPr txBox="1"/>
            <p:nvPr/>
          </p:nvSpPr>
          <p:spPr>
            <a:xfrm>
              <a:off x="3718162" y="2215585"/>
              <a:ext cx="507155" cy="220164"/>
            </a:xfrm>
            <a:prstGeom prst="rect">
              <a:avLst/>
            </a:prstGeom>
            <a:noFill/>
          </p:spPr>
          <p:txBody>
            <a:bodyPr wrap="square" rtlCol="0">
              <a:spAutoFit/>
            </a:bodyPr>
            <a:lstStyle/>
            <a:p>
              <a:pPr algn="ctr"/>
              <a:r>
                <a:rPr kumimoji="1" lang="ja-JP" altLang="en-US" sz="1100" b="1" dirty="0">
                  <a:latin typeface="BIZ UDPゴシック" panose="020B0400000000000000" pitchFamily="50" charset="-128"/>
                  <a:ea typeface="BIZ UDPゴシック" panose="020B0400000000000000" pitchFamily="50" charset="-128"/>
                </a:rPr>
                <a:t>反 映</a:t>
              </a:r>
            </a:p>
          </p:txBody>
        </p:sp>
        <p:sp>
          <p:nvSpPr>
            <p:cNvPr id="99" name="テキスト ボックス 98">
              <a:extLst>
                <a:ext uri="{FF2B5EF4-FFF2-40B4-BE49-F238E27FC236}">
                  <a16:creationId xmlns:a16="http://schemas.microsoft.com/office/drawing/2014/main" id="{50828690-64C3-65CC-5467-56FCA9CD1589}"/>
                </a:ext>
              </a:extLst>
            </p:cNvPr>
            <p:cNvSpPr txBox="1"/>
            <p:nvPr/>
          </p:nvSpPr>
          <p:spPr>
            <a:xfrm>
              <a:off x="7265139" y="2228705"/>
              <a:ext cx="507155" cy="220164"/>
            </a:xfrm>
            <a:prstGeom prst="rect">
              <a:avLst/>
            </a:prstGeom>
            <a:noFill/>
          </p:spPr>
          <p:txBody>
            <a:bodyPr wrap="square" rtlCol="0">
              <a:spAutoFit/>
            </a:bodyPr>
            <a:lstStyle/>
            <a:p>
              <a:pPr algn="ctr"/>
              <a:r>
                <a:rPr kumimoji="1" lang="ja-JP" altLang="en-US" sz="1100" b="1" dirty="0">
                  <a:latin typeface="BIZ UDPゴシック" panose="020B0400000000000000" pitchFamily="50" charset="-128"/>
                  <a:ea typeface="BIZ UDPゴシック" panose="020B0400000000000000" pitchFamily="50" charset="-128"/>
                </a:rPr>
                <a:t>諮 問</a:t>
              </a:r>
            </a:p>
          </p:txBody>
        </p:sp>
        <p:sp>
          <p:nvSpPr>
            <p:cNvPr id="100" name="テキスト ボックス 99">
              <a:extLst>
                <a:ext uri="{FF2B5EF4-FFF2-40B4-BE49-F238E27FC236}">
                  <a16:creationId xmlns:a16="http://schemas.microsoft.com/office/drawing/2014/main" id="{9BEAA0B0-ECB1-78EF-F8D1-3873241BA982}"/>
                </a:ext>
              </a:extLst>
            </p:cNvPr>
            <p:cNvSpPr txBox="1"/>
            <p:nvPr/>
          </p:nvSpPr>
          <p:spPr>
            <a:xfrm>
              <a:off x="7300757" y="3104368"/>
              <a:ext cx="507155" cy="220164"/>
            </a:xfrm>
            <a:prstGeom prst="rect">
              <a:avLst/>
            </a:prstGeom>
            <a:noFill/>
          </p:spPr>
          <p:txBody>
            <a:bodyPr wrap="square" rtlCol="0">
              <a:spAutoFit/>
            </a:bodyPr>
            <a:lstStyle/>
            <a:p>
              <a:pPr algn="ctr"/>
              <a:r>
                <a:rPr kumimoji="1" lang="ja-JP" altLang="en-US" sz="1100" b="1" dirty="0">
                  <a:latin typeface="BIZ UDPゴシック" panose="020B0400000000000000" pitchFamily="50" charset="-128"/>
                  <a:ea typeface="BIZ UDPゴシック" panose="020B0400000000000000" pitchFamily="50" charset="-128"/>
                </a:rPr>
                <a:t>答 申</a:t>
              </a:r>
            </a:p>
          </p:txBody>
        </p:sp>
        <p:sp>
          <p:nvSpPr>
            <p:cNvPr id="101" name="テキスト ボックス 100">
              <a:extLst>
                <a:ext uri="{FF2B5EF4-FFF2-40B4-BE49-F238E27FC236}">
                  <a16:creationId xmlns:a16="http://schemas.microsoft.com/office/drawing/2014/main" id="{485D6042-C226-2F96-62A2-D000DF670241}"/>
                </a:ext>
              </a:extLst>
            </p:cNvPr>
            <p:cNvSpPr txBox="1"/>
            <p:nvPr/>
          </p:nvSpPr>
          <p:spPr>
            <a:xfrm>
              <a:off x="7886760" y="5716933"/>
              <a:ext cx="1015357" cy="220164"/>
            </a:xfrm>
            <a:prstGeom prst="rect">
              <a:avLst/>
            </a:prstGeom>
            <a:noFill/>
          </p:spPr>
          <p:txBody>
            <a:bodyPr wrap="square" rtlCol="0">
              <a:spAutoFit/>
            </a:bodyPr>
            <a:lstStyle/>
            <a:p>
              <a:pPr algn="r"/>
              <a:r>
                <a:rPr kumimoji="1" lang="ja-JP" altLang="en-US" sz="1100" b="1" dirty="0">
                  <a:latin typeface="BIZ UDPゴシック" panose="020B0400000000000000" pitchFamily="50" charset="-128"/>
                  <a:ea typeface="BIZ UDPゴシック" panose="020B0400000000000000" pitchFamily="50" charset="-128"/>
                </a:rPr>
                <a:t>課題共有</a:t>
              </a:r>
            </a:p>
          </p:txBody>
        </p:sp>
        <p:sp>
          <p:nvSpPr>
            <p:cNvPr id="102" name="テキスト ボックス 101">
              <a:extLst>
                <a:ext uri="{FF2B5EF4-FFF2-40B4-BE49-F238E27FC236}">
                  <a16:creationId xmlns:a16="http://schemas.microsoft.com/office/drawing/2014/main" id="{8FD81378-F644-FE5E-EF7D-211A6B835DE5}"/>
                </a:ext>
              </a:extLst>
            </p:cNvPr>
            <p:cNvSpPr txBox="1"/>
            <p:nvPr/>
          </p:nvSpPr>
          <p:spPr>
            <a:xfrm>
              <a:off x="9663091" y="5612903"/>
              <a:ext cx="1169032" cy="430887"/>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計画策定時に</a:t>
              </a:r>
              <a:endParaRPr kumimoji="1" lang="en-US" altLang="ja-JP" sz="1100" b="1" dirty="0">
                <a:latin typeface="BIZ UDPゴシック" panose="020B0400000000000000" pitchFamily="50" charset="-128"/>
                <a:ea typeface="BIZ UDPゴシック" panose="020B0400000000000000" pitchFamily="50" charset="-128"/>
              </a:endParaRPr>
            </a:p>
            <a:p>
              <a:r>
                <a:rPr kumimoji="1" lang="ja-JP" altLang="en-US" sz="1100" b="1" dirty="0">
                  <a:latin typeface="BIZ UDPゴシック" panose="020B0400000000000000" pitchFamily="50" charset="-128"/>
                  <a:ea typeface="BIZ UDPゴシック" panose="020B0400000000000000" pitchFamily="50" charset="-128"/>
                </a:rPr>
                <a:t>意見聴取</a:t>
              </a:r>
            </a:p>
          </p:txBody>
        </p:sp>
      </p:grpSp>
    </p:spTree>
    <p:extLst>
      <p:ext uri="{BB962C8B-B14F-4D97-AF65-F5344CB8AC3E}">
        <p14:creationId xmlns:p14="http://schemas.microsoft.com/office/powerpoint/2010/main" val="1316591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2">
            <a:extLst>
              <a:ext uri="{FF2B5EF4-FFF2-40B4-BE49-F238E27FC236}">
                <a16:creationId xmlns:a16="http://schemas.microsoft.com/office/drawing/2014/main" id="{DE895C5A-2B54-102E-29FC-ED662D5676E4}"/>
              </a:ext>
            </a:extLst>
          </p:cNvPr>
          <p:cNvSpPr txBox="1">
            <a:spLocks/>
          </p:cNvSpPr>
          <p:nvPr/>
        </p:nvSpPr>
        <p:spPr>
          <a:xfrm>
            <a:off x="9448800" y="6545107"/>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29</a:t>
            </a:fld>
            <a:endParaRPr lang="ja-JP" altLang="en-US" sz="16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F1CA30C-E088-7B37-315A-567B74EB29CB}"/>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7" name="テキスト ボックス 6"/>
          <p:cNvSpPr txBox="1"/>
          <p:nvPr/>
        </p:nvSpPr>
        <p:spPr>
          <a:xfrm>
            <a:off x="254074" y="361209"/>
            <a:ext cx="11683851" cy="369332"/>
          </a:xfrm>
          <a:prstGeom prst="rect">
            <a:avLst/>
          </a:prstGeom>
          <a:noFill/>
          <a:ln w="28575">
            <a:noFill/>
          </a:ln>
        </p:spPr>
        <p:txBody>
          <a:bodyPr wrap="square" rtlCol="0">
            <a:spAutoFit/>
          </a:bodyPr>
          <a:lstStyle/>
          <a:p>
            <a:r>
              <a:rPr lang="ja-JP" altLang="en-US" dirty="0">
                <a:latin typeface="BIZ UDPゴシック" panose="020B0400000000000000" pitchFamily="50" charset="-128"/>
                <a:ea typeface="BIZ UDPゴシック" panose="020B0400000000000000" pitchFamily="50" charset="-128"/>
              </a:rPr>
              <a:t>３　回答者の属性</a:t>
            </a:r>
          </a:p>
        </p:txBody>
      </p:sp>
      <p:sp>
        <p:nvSpPr>
          <p:cNvPr id="6" name="Rectangle 5">
            <a:extLst>
              <a:ext uri="{FF2B5EF4-FFF2-40B4-BE49-F238E27FC236}">
                <a16:creationId xmlns:a16="http://schemas.microsoft.com/office/drawing/2014/main" id="{145C6164-0E47-5B10-F6A6-F7DC9A0C9931}"/>
              </a:ext>
            </a:extLst>
          </p:cNvPr>
          <p:cNvSpPr>
            <a:spLocks noChangeArrowheads="1"/>
          </p:cNvSpPr>
          <p:nvPr/>
        </p:nvSpPr>
        <p:spPr bwMode="auto">
          <a:xfrm>
            <a:off x="482600" y="722518"/>
            <a:ext cx="35896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障がい者計画アンケート（</a:t>
            </a:r>
            <a:r>
              <a:rPr kumimoji="0" lang="en-US"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18</a:t>
            </a:r>
            <a:r>
              <a:rPr kumimoji="0" lang="ja-JP" altLang="en-US"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歳未満含む）</a:t>
            </a:r>
            <a:endParaRPr kumimoji="0" lang="en-US"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対象者</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2,000</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人、回答者</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909</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人、回答率</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45.5</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　</a:t>
            </a:r>
            <a:endParaRPr kumimoji="0" lang="ja-JP" altLang="en-US" sz="700" b="0" i="0" u="none" strike="noStrike" cap="none" normalizeH="0" baseline="0" dirty="0">
              <a:ln>
                <a:noFill/>
              </a:ln>
              <a:effectLst/>
            </a:endParaRPr>
          </a:p>
        </p:txBody>
      </p:sp>
      <p:graphicFrame>
        <p:nvGraphicFramePr>
          <p:cNvPr id="3" name="表 2">
            <a:extLst>
              <a:ext uri="{FF2B5EF4-FFF2-40B4-BE49-F238E27FC236}">
                <a16:creationId xmlns:a16="http://schemas.microsoft.com/office/drawing/2014/main" id="{43A41C00-23A1-262A-CDFA-661FB99D6014}"/>
              </a:ext>
            </a:extLst>
          </p:cNvPr>
          <p:cNvGraphicFramePr>
            <a:graphicFrameLocks noGrp="1"/>
          </p:cNvGraphicFramePr>
          <p:nvPr/>
        </p:nvGraphicFramePr>
        <p:xfrm>
          <a:off x="482599" y="1174645"/>
          <a:ext cx="4895516" cy="2828098"/>
        </p:xfrm>
        <a:graphic>
          <a:graphicData uri="http://schemas.openxmlformats.org/drawingml/2006/table">
            <a:tbl>
              <a:tblPr firstRow="1" bandRow="1">
                <a:tableStyleId>{21E4AEA4-8DFA-4A89-87EB-49C32662AFE0}</a:tableStyleId>
              </a:tblPr>
              <a:tblGrid>
                <a:gridCol w="621889">
                  <a:extLst>
                    <a:ext uri="{9D8B030D-6E8A-4147-A177-3AD203B41FA5}">
                      <a16:colId xmlns:a16="http://schemas.microsoft.com/office/drawing/2014/main" val="384415645"/>
                    </a:ext>
                  </a:extLst>
                </a:gridCol>
                <a:gridCol w="2498185">
                  <a:extLst>
                    <a:ext uri="{9D8B030D-6E8A-4147-A177-3AD203B41FA5}">
                      <a16:colId xmlns:a16="http://schemas.microsoft.com/office/drawing/2014/main" val="3172288971"/>
                    </a:ext>
                  </a:extLst>
                </a:gridCol>
                <a:gridCol w="788852">
                  <a:extLst>
                    <a:ext uri="{9D8B030D-6E8A-4147-A177-3AD203B41FA5}">
                      <a16:colId xmlns:a16="http://schemas.microsoft.com/office/drawing/2014/main" val="3042607526"/>
                    </a:ext>
                  </a:extLst>
                </a:gridCol>
                <a:gridCol w="986590">
                  <a:extLst>
                    <a:ext uri="{9D8B030D-6E8A-4147-A177-3AD203B41FA5}">
                      <a16:colId xmlns:a16="http://schemas.microsoft.com/office/drawing/2014/main" val="4056047751"/>
                    </a:ext>
                  </a:extLst>
                </a:gridCol>
              </a:tblGrid>
              <a:tr h="404481">
                <a:tc>
                  <a:txBody>
                    <a:bodyPr/>
                    <a:lstStyle/>
                    <a:p>
                      <a:r>
                        <a:rPr kumimoji="1" lang="ja-JP" altLang="en-US" sz="1000" dirty="0">
                          <a:latin typeface="BIZ UDPゴシック" panose="020B0400000000000000" pitchFamily="50" charset="-128"/>
                          <a:ea typeface="BIZ UDPゴシック" panose="020B0400000000000000" pitchFamily="50" charset="-128"/>
                        </a:rPr>
                        <a:t>種別</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属性</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回答者数（人）</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回答者に占める割合（％）</a:t>
                      </a:r>
                    </a:p>
                  </a:txBody>
                  <a:tcPr/>
                </a:tc>
                <a:extLst>
                  <a:ext uri="{0D108BD9-81ED-4DB2-BD59-A6C34878D82A}">
                    <a16:rowId xmlns:a16="http://schemas.microsoft.com/office/drawing/2014/main" val="3057338605"/>
                  </a:ext>
                </a:extLst>
              </a:tr>
              <a:tr h="322931">
                <a:tc>
                  <a:txBody>
                    <a:bodyPr/>
                    <a:lstStyle/>
                    <a:p>
                      <a:r>
                        <a:rPr kumimoji="1" lang="ja-JP" altLang="en-US" sz="1000" dirty="0">
                          <a:latin typeface="BIZ UDPゴシック" panose="020B0400000000000000" pitchFamily="50" charset="-128"/>
                          <a:ea typeface="BIZ UDPゴシック" panose="020B0400000000000000" pitchFamily="50" charset="-128"/>
                        </a:rPr>
                        <a:t>身体</a:t>
                      </a:r>
                    </a:p>
                  </a:txBody>
                  <a:tcPr anchor="ctr"/>
                </a:tc>
                <a:tc>
                  <a:txBody>
                    <a:bodyPr/>
                    <a:lstStyle/>
                    <a:p>
                      <a:r>
                        <a:rPr kumimoji="1" lang="ja-JP" altLang="en-US" sz="1000" dirty="0">
                          <a:latin typeface="BIZ UDPゴシック" panose="020B0400000000000000" pitchFamily="50" charset="-128"/>
                          <a:ea typeface="BIZ UDPゴシック" panose="020B0400000000000000" pitchFamily="50" charset="-128"/>
                        </a:rPr>
                        <a:t>身体障がい者手帳所持者</a:t>
                      </a:r>
                      <a:r>
                        <a:rPr kumimoji="1" lang="en-US" altLang="ja-JP" sz="1000" dirty="0">
                          <a:latin typeface="BIZ UDPゴシック" panose="020B0400000000000000" pitchFamily="50" charset="-128"/>
                          <a:ea typeface="BIZ UDPゴシック" panose="020B0400000000000000" pitchFamily="50" charset="-128"/>
                        </a:rPr>
                        <a:t>0</a:t>
                      </a:r>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39</a:t>
                      </a:r>
                      <a:r>
                        <a:rPr kumimoji="1" lang="ja-JP" altLang="en-US" sz="1000" dirty="0">
                          <a:latin typeface="BIZ UDPゴシック" panose="020B0400000000000000" pitchFamily="50" charset="-128"/>
                          <a:ea typeface="BIZ UDPゴシック" panose="020B0400000000000000" pitchFamily="50" charset="-128"/>
                        </a:rPr>
                        <a:t>歳</a:t>
                      </a: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129</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14.1</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046868742"/>
                  </a:ext>
                </a:extLst>
              </a:tr>
              <a:tr h="322931">
                <a:tc>
                  <a:txBody>
                    <a:bodyPr/>
                    <a:lstStyle/>
                    <a:p>
                      <a:r>
                        <a:rPr kumimoji="1" lang="ja-JP" altLang="en-US" sz="1000" dirty="0">
                          <a:latin typeface="BIZ UDPゴシック" panose="020B0400000000000000" pitchFamily="50" charset="-128"/>
                          <a:ea typeface="BIZ UDPゴシック" panose="020B0400000000000000" pitchFamily="50" charset="-128"/>
                        </a:rPr>
                        <a:t>身体</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身体障がい者手帳</a:t>
                      </a:r>
                      <a:r>
                        <a:rPr lang="ja-JP" altLang="ja-JP" sz="1000" kern="0" dirty="0">
                          <a:solidFill>
                            <a:srgbClr val="000000"/>
                          </a:solidFill>
                          <a:effectLst/>
                          <a:latin typeface="BIZ UDPゴシック" panose="020B0400000000000000" pitchFamily="50" charset="-128"/>
                          <a:ea typeface="BIZ UDPゴシック" panose="020B0400000000000000" pitchFamily="50" charset="-128"/>
                        </a:rPr>
                        <a:t>所持者</a:t>
                      </a:r>
                      <a:r>
                        <a:rPr lang="en-US" altLang="ja-JP" sz="1000" kern="0" dirty="0">
                          <a:solidFill>
                            <a:srgbClr val="000000"/>
                          </a:solidFill>
                          <a:effectLst/>
                          <a:latin typeface="BIZ UDPゴシック" panose="020B0400000000000000" pitchFamily="50" charset="-128"/>
                          <a:ea typeface="BIZ UDPゴシック" panose="020B0400000000000000" pitchFamily="50" charset="-128"/>
                        </a:rPr>
                        <a:t>40</a:t>
                      </a:r>
                      <a:r>
                        <a:rPr lang="ja-JP" altLang="en-US" sz="1000" kern="0" dirty="0">
                          <a:solidFill>
                            <a:srgbClr val="000000"/>
                          </a:solidFill>
                          <a:effectLst/>
                          <a:latin typeface="BIZ UDPゴシック" panose="020B0400000000000000" pitchFamily="50" charset="-128"/>
                          <a:ea typeface="BIZ UDPゴシック" panose="020B0400000000000000" pitchFamily="50" charset="-128"/>
                        </a:rPr>
                        <a:t>～</a:t>
                      </a:r>
                      <a:r>
                        <a:rPr lang="en-US" altLang="ja-JP" sz="1000" kern="0" dirty="0">
                          <a:solidFill>
                            <a:srgbClr val="000000"/>
                          </a:solidFill>
                          <a:effectLst/>
                          <a:latin typeface="BIZ UDPゴシック" panose="020B0400000000000000" pitchFamily="50" charset="-128"/>
                          <a:ea typeface="BIZ UDPゴシック" panose="020B0400000000000000" pitchFamily="50" charset="-128"/>
                        </a:rPr>
                        <a:t>64</a:t>
                      </a:r>
                      <a:r>
                        <a:rPr lang="ja-JP" altLang="en-US" sz="1000" kern="0" dirty="0">
                          <a:solidFill>
                            <a:srgbClr val="000000"/>
                          </a:solidFill>
                          <a:effectLst/>
                          <a:latin typeface="BIZ UDPゴシック" panose="020B0400000000000000" pitchFamily="50" charset="-128"/>
                          <a:ea typeface="BIZ UDPゴシック" panose="020B0400000000000000" pitchFamily="50" charset="-128"/>
                        </a:rPr>
                        <a:t>歳</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161</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17.7</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022568607"/>
                  </a:ext>
                </a:extLst>
              </a:tr>
              <a:tr h="3229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身体</a:t>
                      </a:r>
                      <a:endParaRPr lang="ja-JP"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身体障がい者手帳</a:t>
                      </a:r>
                      <a:r>
                        <a:rPr lang="ja-JP" altLang="ja-JP" sz="1000" kern="0" dirty="0">
                          <a:solidFill>
                            <a:srgbClr val="000000"/>
                          </a:solidFill>
                          <a:effectLst/>
                          <a:latin typeface="BIZ UDPゴシック" panose="020B0400000000000000" pitchFamily="50" charset="-128"/>
                          <a:ea typeface="BIZ UDPゴシック" panose="020B0400000000000000" pitchFamily="50" charset="-128"/>
                        </a:rPr>
                        <a:t>手帳所持者</a:t>
                      </a:r>
                      <a:r>
                        <a:rPr kumimoji="1" lang="en-US" altLang="ja-JP" sz="1000" kern="0" dirty="0">
                          <a:solidFill>
                            <a:srgbClr val="000000"/>
                          </a:solidFill>
                          <a:effectLst/>
                          <a:latin typeface="BIZ UDPゴシック" panose="020B0400000000000000" pitchFamily="50" charset="-128"/>
                          <a:ea typeface="BIZ UDPゴシック" panose="020B0400000000000000" pitchFamily="50" charset="-128"/>
                        </a:rPr>
                        <a:t>65</a:t>
                      </a:r>
                      <a:r>
                        <a:rPr kumimoji="1" lang="ja-JP" altLang="en-US" sz="1000" kern="0" dirty="0">
                          <a:solidFill>
                            <a:srgbClr val="000000"/>
                          </a:solidFill>
                          <a:effectLst/>
                          <a:latin typeface="BIZ UDPゴシック" panose="020B0400000000000000" pitchFamily="50" charset="-128"/>
                          <a:ea typeface="BIZ UDPゴシック" panose="020B0400000000000000" pitchFamily="50" charset="-128"/>
                        </a:rPr>
                        <a:t>歳以上</a:t>
                      </a:r>
                      <a:endParaRPr lang="ja-JP"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204</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22.4</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256112117"/>
                  </a:ext>
                </a:extLst>
              </a:tr>
              <a:tr h="322931">
                <a:tc>
                  <a:txBody>
                    <a:bodyPr/>
                    <a:lstStyle/>
                    <a:p>
                      <a:r>
                        <a:rPr kumimoji="1" lang="ja-JP" altLang="en-US" sz="1000" dirty="0">
                          <a:latin typeface="BIZ UDPゴシック" panose="020B0400000000000000" pitchFamily="50" charset="-128"/>
                          <a:ea typeface="BIZ UDPゴシック" panose="020B0400000000000000" pitchFamily="50" charset="-128"/>
                        </a:rPr>
                        <a:t>知的</a:t>
                      </a:r>
                    </a:p>
                  </a:txBody>
                  <a:tcPr anchor="ctr"/>
                </a:tc>
                <a:tc>
                  <a:txBody>
                    <a:bodyPr/>
                    <a:lstStyle/>
                    <a:p>
                      <a:r>
                        <a:rPr kumimoji="1" lang="ja-JP" altLang="en-US" sz="1000" dirty="0">
                          <a:latin typeface="BIZ UDPゴシック" panose="020B0400000000000000" pitchFamily="50" charset="-128"/>
                          <a:ea typeface="BIZ UDPゴシック" panose="020B0400000000000000" pitchFamily="50" charset="-128"/>
                        </a:rPr>
                        <a:t>療育手帳所持者</a:t>
                      </a: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189</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20.7</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775978157"/>
                  </a:ext>
                </a:extLst>
              </a:tr>
              <a:tr h="322931">
                <a:tc>
                  <a:txBody>
                    <a:bodyPr/>
                    <a:lstStyle/>
                    <a:p>
                      <a:r>
                        <a:rPr kumimoji="1" lang="ja-JP" altLang="en-US" sz="1000" dirty="0">
                          <a:latin typeface="BIZ UDPゴシック" panose="020B0400000000000000" pitchFamily="50" charset="-128"/>
                          <a:ea typeface="BIZ UDPゴシック" panose="020B0400000000000000" pitchFamily="50" charset="-128"/>
                        </a:rPr>
                        <a:t>精神</a:t>
                      </a:r>
                    </a:p>
                  </a:txBody>
                  <a:tcPr anchor="ctr"/>
                </a:tc>
                <a:tc>
                  <a:txBody>
                    <a:bodyPr/>
                    <a:lstStyle/>
                    <a:p>
                      <a:r>
                        <a:rPr kumimoji="1" lang="ja-JP" altLang="en-US" sz="1000" dirty="0">
                          <a:latin typeface="BIZ UDPゴシック" panose="020B0400000000000000" pitchFamily="50" charset="-128"/>
                          <a:ea typeface="BIZ UDPゴシック" panose="020B0400000000000000" pitchFamily="50" charset="-128"/>
                        </a:rPr>
                        <a:t>精神障がい者保健福祉手帳所持者</a:t>
                      </a: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199</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21.8</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938752641"/>
                  </a:ext>
                </a:extLst>
              </a:tr>
              <a:tr h="404481">
                <a:tc>
                  <a:txBody>
                    <a:bodyPr/>
                    <a:lstStyle/>
                    <a:p>
                      <a:r>
                        <a:rPr kumimoji="1" lang="ja-JP" altLang="en-US" sz="1000" dirty="0">
                          <a:latin typeface="BIZ UDPゴシック" panose="020B0400000000000000" pitchFamily="50" charset="-128"/>
                          <a:ea typeface="BIZ UDPゴシック" panose="020B0400000000000000" pitchFamily="50" charset="-128"/>
                        </a:rPr>
                        <a:t>精神</a:t>
                      </a:r>
                    </a:p>
                  </a:txBody>
                  <a:tcPr anchor="ctr"/>
                </a:tc>
                <a:tc>
                  <a:txBody>
                    <a:bodyPr/>
                    <a:lstStyle/>
                    <a:p>
                      <a:r>
                        <a:rPr kumimoji="1" lang="ja-JP" altLang="en-US" sz="1000" dirty="0">
                          <a:latin typeface="BIZ UDPゴシック" panose="020B0400000000000000" pitchFamily="50" charset="-128"/>
                          <a:ea typeface="BIZ UDPゴシック" panose="020B0400000000000000" pitchFamily="50" charset="-128"/>
                        </a:rPr>
                        <a:t>自立支援医療（精神通院）利用者（手帳非所持）</a:t>
                      </a: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55</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6.0</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645370729"/>
                  </a:ext>
                </a:extLst>
              </a:tr>
              <a:tr h="404481">
                <a:tc>
                  <a:txBody>
                    <a:bodyPr/>
                    <a:lstStyle/>
                    <a:p>
                      <a:r>
                        <a:rPr kumimoji="1" lang="ja-JP" altLang="en-US" sz="1000" dirty="0">
                          <a:latin typeface="BIZ UDPゴシック" panose="020B0400000000000000" pitchFamily="50" charset="-128"/>
                          <a:ea typeface="BIZ UDPゴシック" panose="020B0400000000000000" pitchFamily="50" charset="-128"/>
                        </a:rPr>
                        <a:t>難病</a:t>
                      </a:r>
                    </a:p>
                  </a:txBody>
                  <a:tcPr anchor="ctr"/>
                </a:tc>
                <a:tc>
                  <a:txBody>
                    <a:bodyPr/>
                    <a:lstStyle/>
                    <a:p>
                      <a:r>
                        <a:rPr kumimoji="1" lang="ja-JP" altLang="en-US" sz="1000" dirty="0">
                          <a:latin typeface="BIZ UDPゴシック" panose="020B0400000000000000" pitchFamily="50" charset="-128"/>
                          <a:ea typeface="BIZ UDPゴシック" panose="020B0400000000000000" pitchFamily="50" charset="-128"/>
                        </a:rPr>
                        <a:t>地域保健課データ（手帳所持者との重複含む）</a:t>
                      </a: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161</a:t>
                      </a:r>
                      <a:endParaRPr kumimoji="1" lang="ja-JP" altLang="en-US" sz="1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17.7</a:t>
                      </a:r>
                      <a:endParaRPr kumimoji="1" lang="ja-JP" altLang="en-US" sz="10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273660177"/>
                  </a:ext>
                </a:extLst>
              </a:tr>
            </a:tbl>
          </a:graphicData>
        </a:graphic>
      </p:graphicFrame>
      <p:sp>
        <p:nvSpPr>
          <p:cNvPr id="13" name="Rectangle 5">
            <a:extLst>
              <a:ext uri="{FF2B5EF4-FFF2-40B4-BE49-F238E27FC236}">
                <a16:creationId xmlns:a16="http://schemas.microsoft.com/office/drawing/2014/main" id="{8C0E40A7-2CDF-6131-313E-E936DD185909}"/>
              </a:ext>
            </a:extLst>
          </p:cNvPr>
          <p:cNvSpPr>
            <a:spLocks noChangeArrowheads="1"/>
          </p:cNvSpPr>
          <p:nvPr/>
        </p:nvSpPr>
        <p:spPr bwMode="auto">
          <a:xfrm>
            <a:off x="5776225" y="694317"/>
            <a:ext cx="35896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支援プラン</a:t>
            </a:r>
            <a:r>
              <a:rPr kumimoji="0" lang="ja-JP"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アンケート（</a:t>
            </a:r>
            <a:r>
              <a:rPr kumimoji="0" lang="en-US"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18</a:t>
            </a:r>
            <a:r>
              <a:rPr kumimoji="0" lang="ja-JP" altLang="en-US"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歳以上）</a:t>
            </a:r>
            <a:endParaRPr kumimoji="0" lang="en-US"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対象者</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2,000</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人、回答者</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955</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人、回答率　</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47.8</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kumimoji="0" lang="ja-JP" altLang="en-US" sz="700" b="0" i="0" u="none" strike="noStrike" cap="none" normalizeH="0" baseline="0" dirty="0">
              <a:ln>
                <a:noFill/>
              </a:ln>
              <a:effectLst/>
            </a:endParaRPr>
          </a:p>
        </p:txBody>
      </p:sp>
      <p:graphicFrame>
        <p:nvGraphicFramePr>
          <p:cNvPr id="12" name="表 11">
            <a:extLst>
              <a:ext uri="{FF2B5EF4-FFF2-40B4-BE49-F238E27FC236}">
                <a16:creationId xmlns:a16="http://schemas.microsoft.com/office/drawing/2014/main" id="{42A509EE-F8F1-E0BD-1A88-8837DC1EA672}"/>
              </a:ext>
            </a:extLst>
          </p:cNvPr>
          <p:cNvGraphicFramePr>
            <a:graphicFrameLocks noGrp="1"/>
          </p:cNvGraphicFramePr>
          <p:nvPr/>
        </p:nvGraphicFramePr>
        <p:xfrm>
          <a:off x="5776225" y="1174645"/>
          <a:ext cx="5933176" cy="2828097"/>
        </p:xfrm>
        <a:graphic>
          <a:graphicData uri="http://schemas.openxmlformats.org/drawingml/2006/table">
            <a:tbl>
              <a:tblPr firstRow="1" bandRow="1">
                <a:tableStyleId>{93296810-A885-4BE3-A3E7-6D5BEEA58F35}</a:tableStyleId>
              </a:tblPr>
              <a:tblGrid>
                <a:gridCol w="992515">
                  <a:extLst>
                    <a:ext uri="{9D8B030D-6E8A-4147-A177-3AD203B41FA5}">
                      <a16:colId xmlns:a16="http://schemas.microsoft.com/office/drawing/2014/main" val="1003278970"/>
                    </a:ext>
                  </a:extLst>
                </a:gridCol>
                <a:gridCol w="981386">
                  <a:extLst>
                    <a:ext uri="{9D8B030D-6E8A-4147-A177-3AD203B41FA5}">
                      <a16:colId xmlns:a16="http://schemas.microsoft.com/office/drawing/2014/main" val="279824705"/>
                    </a:ext>
                  </a:extLst>
                </a:gridCol>
                <a:gridCol w="2167597">
                  <a:extLst>
                    <a:ext uri="{9D8B030D-6E8A-4147-A177-3AD203B41FA5}">
                      <a16:colId xmlns:a16="http://schemas.microsoft.com/office/drawing/2014/main" val="180197430"/>
                    </a:ext>
                  </a:extLst>
                </a:gridCol>
                <a:gridCol w="815926">
                  <a:extLst>
                    <a:ext uri="{9D8B030D-6E8A-4147-A177-3AD203B41FA5}">
                      <a16:colId xmlns:a16="http://schemas.microsoft.com/office/drawing/2014/main" val="4107863339"/>
                    </a:ext>
                  </a:extLst>
                </a:gridCol>
                <a:gridCol w="975752">
                  <a:extLst>
                    <a:ext uri="{9D8B030D-6E8A-4147-A177-3AD203B41FA5}">
                      <a16:colId xmlns:a16="http://schemas.microsoft.com/office/drawing/2014/main" val="3973351356"/>
                    </a:ext>
                  </a:extLst>
                </a:gridCol>
              </a:tblGrid>
              <a:tr h="430455">
                <a:tc>
                  <a:txBody>
                    <a:bodyPr/>
                    <a:lstStyle/>
                    <a:p>
                      <a:pPr algn="ctr"/>
                      <a:r>
                        <a:rPr kumimoji="1" lang="ja-JP" altLang="en-US" sz="1000" dirty="0">
                          <a:latin typeface="BIZ UDPゴシック" panose="020B0400000000000000" pitchFamily="50" charset="-128"/>
                          <a:ea typeface="BIZ UDPゴシック" panose="020B0400000000000000" pitchFamily="50" charset="-128"/>
                        </a:rPr>
                        <a:t>種別</a:t>
                      </a:r>
                    </a:p>
                  </a:txBody>
                  <a:tcPr marL="60089" marR="60089" marT="0" marB="0" anchor="ctr"/>
                </a:tc>
                <a:tc>
                  <a:txBody>
                    <a:bodyPr/>
                    <a:lstStyle/>
                    <a:p>
                      <a:pPr algn="ctr"/>
                      <a:r>
                        <a:rPr lang="ja-JP" sz="1000" kern="100" dirty="0">
                          <a:solidFill>
                            <a:schemeClr val="bg1"/>
                          </a:solidFill>
                          <a:effectLst/>
                          <a:latin typeface="BIZ UDPゴシック" panose="020B0400000000000000" pitchFamily="50" charset="-128"/>
                          <a:ea typeface="BIZ UDPゴシック" panose="020B0400000000000000" pitchFamily="50" charset="-128"/>
                        </a:rPr>
                        <a:t>内訳</a:t>
                      </a:r>
                      <a:endParaRPr kumimoji="1" lang="ja-JP" altLang="en-US" sz="1000" dirty="0">
                        <a:solidFill>
                          <a:schemeClr val="bg1"/>
                        </a:solidFill>
                        <a:latin typeface="BIZ UDPゴシック" panose="020B0400000000000000" pitchFamily="50" charset="-128"/>
                        <a:ea typeface="BIZ UDPゴシック" panose="020B0400000000000000" pitchFamily="50" charset="-128"/>
                      </a:endParaRPr>
                    </a:p>
                  </a:txBody>
                  <a:tcPr marL="60089" marR="60089" marT="0" marB="0" anchor="ctr"/>
                </a:tc>
                <a:tc>
                  <a:txBody>
                    <a:bodyPr/>
                    <a:lstStyle/>
                    <a:p>
                      <a:pPr algn="ctr"/>
                      <a:r>
                        <a:rPr kumimoji="1" lang="ja-JP" altLang="en-US" sz="1000" dirty="0">
                          <a:solidFill>
                            <a:schemeClr val="bg1"/>
                          </a:solidFill>
                          <a:latin typeface="BIZ UDPゴシック" panose="020B0400000000000000" pitchFamily="50" charset="-128"/>
                          <a:ea typeface="BIZ UDPゴシック" panose="020B0400000000000000" pitchFamily="50" charset="-128"/>
                        </a:rPr>
                        <a:t>属性</a:t>
                      </a:r>
                    </a:p>
                  </a:txBody>
                  <a:tcPr marL="60089" marR="60089" marT="0" marB="0" anchor="ctr"/>
                </a:tc>
                <a:tc>
                  <a:txBody>
                    <a:bodyPr/>
                    <a:lstStyle/>
                    <a:p>
                      <a:r>
                        <a:rPr kumimoji="1" lang="ja-JP" altLang="en-US" sz="1000" dirty="0">
                          <a:latin typeface="BIZ UDPゴシック" panose="020B0400000000000000" pitchFamily="50" charset="-128"/>
                          <a:ea typeface="BIZ UDPゴシック" panose="020B0400000000000000" pitchFamily="50" charset="-128"/>
                        </a:rPr>
                        <a:t>回答者数（人）</a:t>
                      </a:r>
                    </a:p>
                  </a:txBody>
                  <a:tcPr marL="60089" marR="60089" marT="0" marB="0" anchor="ctr"/>
                </a:tc>
                <a:tc>
                  <a:txBody>
                    <a:bodyPr/>
                    <a:lstStyle/>
                    <a:p>
                      <a:r>
                        <a:rPr kumimoji="1" lang="ja-JP" altLang="en-US" sz="1000" dirty="0">
                          <a:latin typeface="BIZ UDPゴシック" panose="020B0400000000000000" pitchFamily="50" charset="-128"/>
                          <a:ea typeface="BIZ UDPゴシック" panose="020B0400000000000000" pitchFamily="50" charset="-128"/>
                        </a:rPr>
                        <a:t>回答者に占める割合（％）</a:t>
                      </a:r>
                    </a:p>
                  </a:txBody>
                  <a:tcPr marL="60089" marR="60089" marT="0" marB="0" anchor="ctr"/>
                </a:tc>
                <a:extLst>
                  <a:ext uri="{0D108BD9-81ED-4DB2-BD59-A6C34878D82A}">
                    <a16:rowId xmlns:a16="http://schemas.microsoft.com/office/drawing/2014/main" val="3908352887"/>
                  </a:ext>
                </a:extLst>
              </a:tr>
              <a:tr h="371016">
                <a:tc>
                  <a:txBody>
                    <a:bodyPr/>
                    <a:lstStyle/>
                    <a:p>
                      <a:pPr algn="l"/>
                      <a:r>
                        <a:rPr kumimoji="1" lang="ja-JP" altLang="en-US" sz="1000" dirty="0">
                          <a:solidFill>
                            <a:schemeClr val="tx1"/>
                          </a:solidFill>
                          <a:latin typeface="BIZ UDPゴシック" panose="020B0400000000000000" pitchFamily="50" charset="-128"/>
                          <a:ea typeface="BIZ UDPゴシック" panose="020B0400000000000000" pitchFamily="50" charset="-128"/>
                        </a:rPr>
                        <a:t>身体</a:t>
                      </a:r>
                    </a:p>
                  </a:txBody>
                  <a:tcPr marL="60089" marR="60089" marT="0" marB="0" anchor="ctr"/>
                </a:tc>
                <a:tc>
                  <a:txBody>
                    <a:bodyPr/>
                    <a:lstStyle/>
                    <a:p>
                      <a:pPr algn="l"/>
                      <a:r>
                        <a:rPr lang="ja-JP" sz="1000" kern="100" dirty="0">
                          <a:effectLst/>
                          <a:latin typeface="BIZ UDPゴシック" panose="020B0400000000000000" pitchFamily="50" charset="-128"/>
                          <a:ea typeface="BIZ UDPゴシック" panose="020B0400000000000000" pitchFamily="50" charset="-128"/>
                        </a:rPr>
                        <a:t>視覚</a:t>
                      </a:r>
                      <a:endParaRPr kumimoji="1" lang="ja-JP" altLang="en-US" sz="1000" dirty="0">
                        <a:latin typeface="BIZ UDPゴシック" panose="020B0400000000000000" pitchFamily="50" charset="-128"/>
                        <a:ea typeface="BIZ UDPゴシック" panose="020B0400000000000000" pitchFamily="50" charset="-128"/>
                      </a:endParaRPr>
                    </a:p>
                  </a:txBody>
                  <a:tcPr marL="60089" marR="60089" marT="0" marB="0" anchor="ctr"/>
                </a:tc>
                <a:tc>
                  <a:txBody>
                    <a:bodyPr/>
                    <a:lstStyle/>
                    <a:p>
                      <a:pPr algn="l"/>
                      <a:r>
                        <a:rPr lang="ja-JP" sz="1000" kern="0" dirty="0">
                          <a:solidFill>
                            <a:srgbClr val="000000"/>
                          </a:solidFill>
                          <a:effectLst/>
                          <a:latin typeface="BIZ UDPゴシック" panose="020B0400000000000000" pitchFamily="50" charset="-128"/>
                          <a:ea typeface="BIZ UDPゴシック" panose="020B0400000000000000" pitchFamily="50" charset="-128"/>
                        </a:rPr>
                        <a:t>身体障がい者手帳所持者</a:t>
                      </a:r>
                      <a:endParaRPr kumimoji="1" lang="ja-JP" altLang="en-US" sz="1000" dirty="0">
                        <a:latin typeface="BIZ UDPゴシック" panose="020B0400000000000000" pitchFamily="50" charset="-128"/>
                        <a:ea typeface="BIZ UDPゴシック" panose="020B0400000000000000" pitchFamily="50" charset="-128"/>
                      </a:endParaRPr>
                    </a:p>
                  </a:txBody>
                  <a:tcPr marL="60089" marR="60089" marT="0" marB="0" anchor="ctr"/>
                </a:tc>
                <a:tc>
                  <a:txBody>
                    <a:bodyPr/>
                    <a:lstStyle/>
                    <a:p>
                      <a:pPr algn="r">
                        <a:buNone/>
                      </a:pPr>
                      <a:r>
                        <a:rPr lang="en-US" sz="1000" kern="100" dirty="0">
                          <a:effectLst/>
                          <a:latin typeface="BIZ UDPゴシック" panose="020B0400000000000000" pitchFamily="50" charset="-128"/>
                          <a:ea typeface="BIZ UDPゴシック" panose="020B0400000000000000" pitchFamily="50" charset="-128"/>
                        </a:rPr>
                        <a:t>70</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r>
                        <a:rPr kumimoji="1" lang="en-US" altLang="ja-JP" sz="1000" dirty="0">
                          <a:latin typeface="BIZ UDPゴシック" panose="020B0400000000000000" pitchFamily="50" charset="-128"/>
                          <a:ea typeface="BIZ UDPゴシック" panose="020B0400000000000000" pitchFamily="50" charset="-128"/>
                        </a:rPr>
                        <a:t>7.3</a:t>
                      </a:r>
                      <a:endParaRPr kumimoji="1" lang="ja-JP" altLang="en-US" sz="1000" dirty="0">
                        <a:latin typeface="BIZ UDPゴシック" panose="020B0400000000000000" pitchFamily="50" charset="-128"/>
                        <a:ea typeface="BIZ UDPゴシック" panose="020B0400000000000000" pitchFamily="50" charset="-128"/>
                      </a:endParaRPr>
                    </a:p>
                  </a:txBody>
                  <a:tcPr marL="60089" marR="60089" marT="0" marB="0" anchor="ctr"/>
                </a:tc>
                <a:extLst>
                  <a:ext uri="{0D108BD9-81ED-4DB2-BD59-A6C34878D82A}">
                    <a16:rowId xmlns:a16="http://schemas.microsoft.com/office/drawing/2014/main" val="1723912094"/>
                  </a:ext>
                </a:extLst>
              </a:tr>
              <a:tr h="37101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BIZ UDPゴシック" panose="020B0400000000000000" pitchFamily="50" charset="-128"/>
                          <a:ea typeface="BIZ UDPゴシック" panose="020B0400000000000000" pitchFamily="50" charset="-128"/>
                        </a:rPr>
                        <a:t>身体</a:t>
                      </a:r>
                    </a:p>
                    <a:p>
                      <a:pPr algn="just">
                        <a:buNone/>
                      </a:pPr>
                      <a:endParaRPr lang="ja-JP" sz="10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just">
                        <a:buNone/>
                      </a:pPr>
                      <a:r>
                        <a:rPr lang="ja-JP" sz="1000" kern="100" dirty="0">
                          <a:effectLst/>
                          <a:latin typeface="BIZ UDPゴシック" panose="020B0400000000000000" pitchFamily="50" charset="-128"/>
                          <a:ea typeface="BIZ UDPゴシック" panose="020B0400000000000000" pitchFamily="50" charset="-128"/>
                        </a:rPr>
                        <a:t>聴覚・平衡機能</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just">
                        <a:buNone/>
                      </a:pPr>
                      <a:r>
                        <a:rPr lang="ja-JP" sz="1000" kern="0" dirty="0">
                          <a:solidFill>
                            <a:srgbClr val="000000"/>
                          </a:solidFill>
                          <a:effectLst/>
                          <a:latin typeface="BIZ UDPゴシック" panose="020B0400000000000000" pitchFamily="50" charset="-128"/>
                          <a:ea typeface="BIZ UDPゴシック" panose="020B0400000000000000" pitchFamily="50" charset="-128"/>
                        </a:rPr>
                        <a:t>身体障がい者手帳所持者</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sz="1000" kern="100">
                          <a:effectLst/>
                          <a:latin typeface="BIZ UDPゴシック" panose="020B0400000000000000" pitchFamily="50" charset="-128"/>
                          <a:ea typeface="BIZ UDPゴシック" panose="020B0400000000000000" pitchFamily="50" charset="-128"/>
                        </a:rPr>
                        <a:t>42</a:t>
                      </a:r>
                      <a:endParaRPr lang="ja-JP" sz="10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altLang="ja-JP" sz="1000" kern="100" dirty="0">
                          <a:effectLst/>
                          <a:latin typeface="BIZ UDPゴシック" panose="020B0400000000000000" pitchFamily="50" charset="-128"/>
                          <a:ea typeface="BIZ UDPゴシック" panose="020B0400000000000000" pitchFamily="50" charset="-128"/>
                        </a:rPr>
                        <a:t>4.3</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extLst>
                  <a:ext uri="{0D108BD9-81ED-4DB2-BD59-A6C34878D82A}">
                    <a16:rowId xmlns:a16="http://schemas.microsoft.com/office/drawing/2014/main" val="921143980"/>
                  </a:ext>
                </a:extLst>
              </a:tr>
              <a:tr h="37101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BIZ UDPゴシック" panose="020B0400000000000000" pitchFamily="50" charset="-128"/>
                          <a:ea typeface="BIZ UDPゴシック" panose="020B0400000000000000" pitchFamily="50" charset="-128"/>
                        </a:rPr>
                        <a:t>身体</a:t>
                      </a:r>
                    </a:p>
                    <a:p>
                      <a:pPr algn="just">
                        <a:buNone/>
                      </a:pPr>
                      <a:endParaRPr lang="ja-JP" sz="10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just">
                        <a:buNone/>
                      </a:pPr>
                      <a:r>
                        <a:rPr lang="ja-JP" sz="1000" kern="100" dirty="0">
                          <a:effectLst/>
                          <a:latin typeface="BIZ UDPゴシック" panose="020B0400000000000000" pitchFamily="50" charset="-128"/>
                          <a:ea typeface="BIZ UDPゴシック" panose="020B0400000000000000" pitchFamily="50" charset="-128"/>
                        </a:rPr>
                        <a:t>視覚・聴覚以外</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just">
                        <a:buNone/>
                      </a:pPr>
                      <a:r>
                        <a:rPr lang="ja-JP" sz="1000" kern="0" spc="-30" dirty="0">
                          <a:solidFill>
                            <a:srgbClr val="000000"/>
                          </a:solidFill>
                          <a:effectLst/>
                          <a:latin typeface="BIZ UDPゴシック" panose="020B0400000000000000" pitchFamily="50" charset="-128"/>
                          <a:ea typeface="BIZ UDPゴシック" panose="020B0400000000000000" pitchFamily="50" charset="-128"/>
                        </a:rPr>
                        <a:t>障がい福祉サービス支給決定者</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sz="1000" kern="100" dirty="0">
                          <a:effectLst/>
                          <a:latin typeface="BIZ UDPゴシック" panose="020B0400000000000000" pitchFamily="50" charset="-128"/>
                          <a:ea typeface="BIZ UDPゴシック" panose="020B0400000000000000" pitchFamily="50" charset="-128"/>
                        </a:rPr>
                        <a:t>181</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altLang="ja-JP" sz="1000" kern="100" dirty="0">
                          <a:effectLst/>
                          <a:latin typeface="BIZ UDPゴシック" panose="020B0400000000000000" pitchFamily="50" charset="-128"/>
                          <a:ea typeface="BIZ UDPゴシック" panose="020B0400000000000000" pitchFamily="50" charset="-128"/>
                        </a:rPr>
                        <a:t>18.9</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extLst>
                  <a:ext uri="{0D108BD9-81ED-4DB2-BD59-A6C34878D82A}">
                    <a16:rowId xmlns:a16="http://schemas.microsoft.com/office/drawing/2014/main" val="1741147971"/>
                  </a:ext>
                </a:extLst>
              </a:tr>
              <a:tr h="37101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BIZ UDPゴシック" panose="020B0400000000000000" pitchFamily="50" charset="-128"/>
                          <a:ea typeface="BIZ UDPゴシック" panose="020B0400000000000000" pitchFamily="50" charset="-128"/>
                        </a:rPr>
                        <a:t>知的</a:t>
                      </a:r>
                    </a:p>
                  </a:txBody>
                  <a:tcPr marL="60089" marR="60089" marT="0" marB="0" anchor="ctr"/>
                </a:tc>
                <a:tc>
                  <a:txBody>
                    <a:bodyPr/>
                    <a:lstStyle/>
                    <a:p>
                      <a:pPr algn="just">
                        <a:buNone/>
                      </a:pP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lnBlToTr w="12700" cap="flat" cmpd="sng" algn="ctr">
                      <a:solidFill>
                        <a:schemeClr val="bg1"/>
                      </a:solidFill>
                      <a:prstDash val="solid"/>
                      <a:round/>
                      <a:headEnd type="none" w="med" len="med"/>
                      <a:tailEnd type="none" w="med" len="med"/>
                    </a:lnBlToTr>
                  </a:tcPr>
                </a:tc>
                <a:tc>
                  <a:txBody>
                    <a:bodyPr/>
                    <a:lstStyle/>
                    <a:p>
                      <a:pPr algn="l">
                        <a:buNone/>
                      </a:pPr>
                      <a:r>
                        <a:rPr lang="ja-JP" sz="1000" kern="0" spc="-30" dirty="0">
                          <a:solidFill>
                            <a:srgbClr val="000000"/>
                          </a:solidFill>
                          <a:effectLst/>
                          <a:latin typeface="BIZ UDPゴシック" panose="020B0400000000000000" pitchFamily="50" charset="-128"/>
                          <a:ea typeface="BIZ UDPゴシック" panose="020B0400000000000000" pitchFamily="50" charset="-128"/>
                        </a:rPr>
                        <a:t>障がい福祉サービス支給決定者</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sz="1000" kern="100" dirty="0">
                          <a:effectLst/>
                          <a:latin typeface="BIZ UDPゴシック" panose="020B0400000000000000" pitchFamily="50" charset="-128"/>
                          <a:ea typeface="BIZ UDPゴシック" panose="020B0400000000000000" pitchFamily="50" charset="-128"/>
                        </a:rPr>
                        <a:t>405</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altLang="ja-JP" sz="1000" kern="100" dirty="0">
                          <a:effectLst/>
                          <a:latin typeface="BIZ UDPゴシック" panose="020B0400000000000000" pitchFamily="50" charset="-128"/>
                          <a:ea typeface="BIZ UDPゴシック" panose="020B0400000000000000" pitchFamily="50" charset="-128"/>
                        </a:rPr>
                        <a:t>42.4</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extLst>
                  <a:ext uri="{0D108BD9-81ED-4DB2-BD59-A6C34878D82A}">
                    <a16:rowId xmlns:a16="http://schemas.microsoft.com/office/drawing/2014/main" val="2164640378"/>
                  </a:ext>
                </a:extLst>
              </a:tr>
              <a:tr h="371016">
                <a:tc>
                  <a:txBody>
                    <a:bodyPr/>
                    <a:lstStyle/>
                    <a:p>
                      <a:r>
                        <a:rPr kumimoji="1" lang="ja-JP" altLang="en-US" sz="1000" dirty="0">
                          <a:solidFill>
                            <a:schemeClr val="tx1"/>
                          </a:solidFill>
                          <a:latin typeface="BIZ UDPゴシック" panose="020B0400000000000000" pitchFamily="50" charset="-128"/>
                          <a:ea typeface="BIZ UDPゴシック" panose="020B0400000000000000" pitchFamily="50" charset="-128"/>
                        </a:rPr>
                        <a:t>精神</a:t>
                      </a:r>
                    </a:p>
                  </a:txBody>
                  <a:tcPr anchor="ctr"/>
                </a:tc>
                <a:tc>
                  <a:txBody>
                    <a:bodyPr/>
                    <a:lstStyle/>
                    <a:p>
                      <a:endParaRPr kumimoji="1" lang="ja-JP" altLang="en-US" sz="1000" dirty="0">
                        <a:latin typeface="BIZ UDPゴシック" panose="020B0400000000000000" pitchFamily="50" charset="-128"/>
                        <a:ea typeface="BIZ UDPゴシック" panose="020B0400000000000000" pitchFamily="50" charset="-128"/>
                      </a:endParaRPr>
                    </a:p>
                  </a:txBody>
                  <a:tcPr anchor="ctr">
                    <a:lnBlToTr w="12700" cap="flat" cmpd="sng" algn="ctr">
                      <a:solidFill>
                        <a:schemeClr val="bg1"/>
                      </a:solidFill>
                      <a:prstDash val="solid"/>
                      <a:round/>
                      <a:headEnd type="none" w="med" len="med"/>
                      <a:tailEnd type="none" w="med" len="med"/>
                    </a:lnBlToTr>
                  </a:tcPr>
                </a:tc>
                <a:tc>
                  <a:txBody>
                    <a:bodyPr/>
                    <a:lstStyle/>
                    <a:p>
                      <a:pPr algn="just">
                        <a:buNone/>
                      </a:pPr>
                      <a:r>
                        <a:rPr lang="ja-JP" sz="1000" kern="0" spc="-30" dirty="0">
                          <a:solidFill>
                            <a:srgbClr val="000000"/>
                          </a:solidFill>
                          <a:effectLst/>
                          <a:latin typeface="BIZ UDPゴシック" panose="020B0400000000000000" pitchFamily="50" charset="-128"/>
                          <a:ea typeface="BIZ UDPゴシック" panose="020B0400000000000000" pitchFamily="50" charset="-128"/>
                        </a:rPr>
                        <a:t>障がい福祉サービス支給決定者</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sz="1000" kern="100" dirty="0">
                          <a:effectLst/>
                          <a:latin typeface="BIZ UDPゴシック" panose="020B0400000000000000" pitchFamily="50" charset="-128"/>
                          <a:ea typeface="BIZ UDPゴシック" panose="020B0400000000000000" pitchFamily="50" charset="-128"/>
                        </a:rPr>
                        <a:t>451</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altLang="ja-JP" sz="1000" kern="100" dirty="0">
                          <a:effectLst/>
                          <a:latin typeface="BIZ UDPゴシック" panose="020B0400000000000000" pitchFamily="50" charset="-128"/>
                          <a:ea typeface="BIZ UDPゴシック" panose="020B0400000000000000" pitchFamily="50" charset="-128"/>
                        </a:rPr>
                        <a:t>47.2</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extLst>
                  <a:ext uri="{0D108BD9-81ED-4DB2-BD59-A6C34878D82A}">
                    <a16:rowId xmlns:a16="http://schemas.microsoft.com/office/drawing/2014/main" val="3971876484"/>
                  </a:ext>
                </a:extLst>
              </a:tr>
              <a:tr h="542562">
                <a:tc>
                  <a:txBody>
                    <a:bodyPr/>
                    <a:lstStyle/>
                    <a:p>
                      <a:r>
                        <a:rPr kumimoji="1" lang="ja-JP" altLang="en-US" sz="1000" dirty="0">
                          <a:solidFill>
                            <a:schemeClr val="tx1"/>
                          </a:solidFill>
                          <a:latin typeface="BIZ UDPゴシック" panose="020B0400000000000000" pitchFamily="50" charset="-128"/>
                          <a:ea typeface="BIZ UDPゴシック" panose="020B0400000000000000" pitchFamily="50" charset="-128"/>
                        </a:rPr>
                        <a:t>難病</a:t>
                      </a:r>
                    </a:p>
                  </a:txBody>
                  <a:tcPr anchor="ctr"/>
                </a:tc>
                <a:tc>
                  <a:txBody>
                    <a:bodyPr/>
                    <a:lstStyle/>
                    <a:p>
                      <a:endParaRPr kumimoji="1" lang="ja-JP" altLang="en-US" sz="1000" dirty="0">
                        <a:latin typeface="BIZ UDPゴシック" panose="020B0400000000000000" pitchFamily="50" charset="-128"/>
                        <a:ea typeface="BIZ UDPゴシック" panose="020B0400000000000000" pitchFamily="50" charset="-128"/>
                      </a:endParaRPr>
                    </a:p>
                  </a:txBody>
                  <a:tcPr anchor="ctr">
                    <a:lnBlToTr w="12700" cap="flat" cmpd="sng" algn="ctr">
                      <a:solidFill>
                        <a:schemeClr val="bg1"/>
                      </a:solidFill>
                      <a:prstDash val="solid"/>
                      <a:round/>
                      <a:headEnd type="none" w="med" len="med"/>
                      <a:tailEnd type="none" w="med" len="me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sz="1000" kern="0" spc="-30" dirty="0">
                          <a:solidFill>
                            <a:srgbClr val="000000"/>
                          </a:solidFill>
                          <a:effectLst/>
                          <a:latin typeface="BIZ UDPゴシック" panose="020B0400000000000000" pitchFamily="50" charset="-128"/>
                          <a:ea typeface="BIZ UDPゴシック" panose="020B0400000000000000" pitchFamily="50" charset="-128"/>
                        </a:rPr>
                        <a:t>地域保健課からデータ提供</a:t>
                      </a:r>
                      <a:r>
                        <a:rPr lang="ja-JP" altLang="en-US" sz="1000" kern="0" spc="-30" dirty="0">
                          <a:solidFill>
                            <a:srgbClr val="000000"/>
                          </a:solidFill>
                          <a:effectLst/>
                          <a:latin typeface="BIZ UDPゴシック" panose="020B0400000000000000" pitchFamily="50" charset="-128"/>
                          <a:ea typeface="BIZ UDPゴシック" panose="020B0400000000000000" pitchFamily="50" charset="-128"/>
                        </a:rPr>
                        <a:t>（</a:t>
                      </a:r>
                      <a:r>
                        <a:rPr lang="ja-JP" altLang="ja-JP" sz="1000" kern="0" dirty="0">
                          <a:solidFill>
                            <a:srgbClr val="000000"/>
                          </a:solidFill>
                          <a:effectLst/>
                          <a:latin typeface="BIZ UDPゴシック" panose="020B0400000000000000" pitchFamily="50" charset="-128"/>
                          <a:ea typeface="BIZ UDPゴシック" panose="020B0400000000000000" pitchFamily="50" charset="-128"/>
                        </a:rPr>
                        <a:t>手帳所持者など重複含む</a:t>
                      </a:r>
                      <a:r>
                        <a:rPr lang="ja-JP" altLang="en-US" sz="1000" kern="0" dirty="0">
                          <a:solidFill>
                            <a:srgbClr val="000000"/>
                          </a:solidFill>
                          <a:effectLst/>
                          <a:latin typeface="BIZ UDPゴシック" panose="020B0400000000000000" pitchFamily="50" charset="-128"/>
                          <a:ea typeface="BIZ UDPゴシック" panose="020B0400000000000000" pitchFamily="50" charset="-128"/>
                        </a:rPr>
                        <a:t>）</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sz="1000" kern="100" dirty="0">
                          <a:effectLst/>
                          <a:latin typeface="BIZ UDPゴシック" panose="020B0400000000000000" pitchFamily="50" charset="-128"/>
                          <a:ea typeface="BIZ UDPゴシック" panose="020B0400000000000000" pitchFamily="50" charset="-128"/>
                        </a:rPr>
                        <a:t>88</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tc>
                  <a:txBody>
                    <a:bodyPr/>
                    <a:lstStyle/>
                    <a:p>
                      <a:pPr algn="r">
                        <a:buNone/>
                      </a:pPr>
                      <a:r>
                        <a:rPr lang="en-US" altLang="ja-JP" sz="1000" kern="100" dirty="0">
                          <a:effectLst/>
                          <a:latin typeface="BIZ UDPゴシック" panose="020B0400000000000000" pitchFamily="50" charset="-128"/>
                          <a:ea typeface="BIZ UDPゴシック" panose="020B0400000000000000" pitchFamily="50" charset="-128"/>
                        </a:rPr>
                        <a:t>9.2</a:t>
                      </a:r>
                      <a:endParaRPr 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0089" marR="60089" marT="0" marB="0" anchor="ctr"/>
                </a:tc>
                <a:extLst>
                  <a:ext uri="{0D108BD9-81ED-4DB2-BD59-A6C34878D82A}">
                    <a16:rowId xmlns:a16="http://schemas.microsoft.com/office/drawing/2014/main" val="410154113"/>
                  </a:ext>
                </a:extLst>
              </a:tr>
            </a:tbl>
          </a:graphicData>
        </a:graphic>
      </p:graphicFrame>
      <p:sp>
        <p:nvSpPr>
          <p:cNvPr id="2" name="テキスト ボックス 1">
            <a:extLst>
              <a:ext uri="{FF2B5EF4-FFF2-40B4-BE49-F238E27FC236}">
                <a16:creationId xmlns:a16="http://schemas.microsoft.com/office/drawing/2014/main" id="{65BC04A4-AC68-A03E-C23B-12AEC6F3B6B0}"/>
              </a:ext>
            </a:extLst>
          </p:cNvPr>
          <p:cNvSpPr txBox="1"/>
          <p:nvPr/>
        </p:nvSpPr>
        <p:spPr>
          <a:xfrm>
            <a:off x="6361094" y="4419663"/>
            <a:ext cx="5043221" cy="1015663"/>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支援区分別では、回答者のうち</a:t>
            </a:r>
            <a:r>
              <a:rPr kumimoji="1" lang="en-US" altLang="ja-JP" sz="1200" b="1" dirty="0">
                <a:latin typeface="BIZ UDPゴシック" panose="020B0400000000000000" pitchFamily="50" charset="-128"/>
                <a:ea typeface="BIZ UDPゴシック" panose="020B0400000000000000" pitchFamily="50" charset="-128"/>
              </a:rPr>
              <a:t>397</a:t>
            </a:r>
            <a:r>
              <a:rPr kumimoji="1" lang="ja-JP" altLang="en-US" sz="1200" b="1" dirty="0">
                <a:latin typeface="BIZ UDPゴシック" panose="020B0400000000000000" pitchFamily="50" charset="-128"/>
                <a:ea typeface="BIZ UDPゴシック" panose="020B0400000000000000" pitchFamily="50" charset="-128"/>
              </a:rPr>
              <a:t>人（</a:t>
            </a:r>
            <a:r>
              <a:rPr kumimoji="1" lang="en-US" altLang="ja-JP" sz="1200" b="1" dirty="0">
                <a:latin typeface="BIZ UDPゴシック" panose="020B0400000000000000" pitchFamily="50" charset="-128"/>
                <a:ea typeface="BIZ UDPゴシック" panose="020B0400000000000000" pitchFamily="50" charset="-128"/>
              </a:rPr>
              <a:t>41.6</a:t>
            </a:r>
            <a:r>
              <a:rPr kumimoji="1" lang="ja-JP" altLang="en-US" sz="1200" b="1" dirty="0">
                <a:latin typeface="BIZ UDPゴシック" panose="020B0400000000000000" pitchFamily="50" charset="-128"/>
                <a:ea typeface="BIZ UDPゴシック" panose="020B0400000000000000" pitchFamily="50" charset="-128"/>
              </a:rPr>
              <a:t>％）が認定を受けている。</a:t>
            </a:r>
            <a:endParaRPr kumimoji="1" lang="en-US" altLang="ja-JP" sz="1200" b="1"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認定を受けている人の内訳（回答者</a:t>
            </a:r>
            <a:r>
              <a:rPr kumimoji="1" lang="en-US" altLang="ja-JP" sz="1200" dirty="0">
                <a:latin typeface="BIZ UDPゴシック" panose="020B0400000000000000" pitchFamily="50" charset="-128"/>
                <a:ea typeface="BIZ UDPゴシック" panose="020B0400000000000000" pitchFamily="50" charset="-128"/>
              </a:rPr>
              <a:t>955</a:t>
            </a:r>
            <a:r>
              <a:rPr kumimoji="1" lang="ja-JP" altLang="en-US" sz="1200" dirty="0">
                <a:latin typeface="BIZ UDPゴシック" panose="020B0400000000000000" pitchFamily="50" charset="-128"/>
                <a:ea typeface="BIZ UDPゴシック" panose="020B0400000000000000" pitchFamily="50" charset="-128"/>
              </a:rPr>
              <a:t>人に対する割合）</a:t>
            </a:r>
            <a:r>
              <a:rPr kumimoji="1" lang="en-US" altLang="ja-JP" sz="1200" dirty="0">
                <a:latin typeface="BIZ UDPゴシック" panose="020B0400000000000000" pitchFamily="50" charset="-128"/>
                <a:ea typeface="BIZ UDPゴシック" panose="020B0400000000000000" pitchFamily="50" charset="-128"/>
              </a:rPr>
              <a:t>】</a:t>
            </a:r>
          </a:p>
          <a:p>
            <a:r>
              <a:rPr kumimoji="1" lang="ja-JP" altLang="en-US" sz="1200" dirty="0">
                <a:latin typeface="BIZ UDPゴシック" panose="020B0400000000000000" pitchFamily="50" charset="-128"/>
                <a:ea typeface="BIZ UDPゴシック" panose="020B0400000000000000" pitchFamily="50" charset="-128"/>
              </a:rPr>
              <a:t>区分１が</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人（１％）、区分２が</a:t>
            </a:r>
            <a:r>
              <a:rPr lang="en-US" altLang="ja-JP" sz="1200" dirty="0">
                <a:latin typeface="BIZ UDPゴシック" panose="020B0400000000000000" pitchFamily="50" charset="-128"/>
                <a:ea typeface="BIZ UDPゴシック" panose="020B0400000000000000" pitchFamily="50" charset="-128"/>
              </a:rPr>
              <a:t>50</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5.2</a:t>
            </a:r>
            <a:r>
              <a:rPr lang="ja-JP" altLang="en-US" sz="1200" dirty="0">
                <a:latin typeface="BIZ UDPゴシック" panose="020B0400000000000000" pitchFamily="50" charset="-128"/>
                <a:ea typeface="BIZ UDPゴシック" panose="020B0400000000000000" pitchFamily="50" charset="-128"/>
              </a:rPr>
              <a:t>％）、区分３が</a:t>
            </a:r>
            <a:r>
              <a:rPr lang="en-US" altLang="ja-JP" sz="1200" dirty="0">
                <a:latin typeface="BIZ UDPゴシック" panose="020B0400000000000000" pitchFamily="50" charset="-128"/>
                <a:ea typeface="BIZ UDPゴシック" panose="020B0400000000000000" pitchFamily="50" charset="-128"/>
              </a:rPr>
              <a:t>73</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7.6</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区分４が</a:t>
            </a:r>
            <a:r>
              <a:rPr lang="en-US" altLang="ja-JP" sz="1200" dirty="0">
                <a:latin typeface="BIZ UDPゴシック" panose="020B0400000000000000" pitchFamily="50" charset="-128"/>
                <a:ea typeface="BIZ UDPゴシック" panose="020B0400000000000000" pitchFamily="50" charset="-128"/>
              </a:rPr>
              <a:t>78</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8.2</a:t>
            </a:r>
            <a:r>
              <a:rPr lang="ja-JP" altLang="en-US" sz="1200" dirty="0">
                <a:latin typeface="BIZ UDPゴシック" panose="020B0400000000000000" pitchFamily="50" charset="-128"/>
                <a:ea typeface="BIZ UDPゴシック" panose="020B0400000000000000" pitchFamily="50" charset="-128"/>
              </a:rPr>
              <a:t>％）、区分５が</a:t>
            </a:r>
            <a:r>
              <a:rPr lang="en-US" altLang="ja-JP" sz="1200" dirty="0">
                <a:latin typeface="BIZ UDPゴシック" panose="020B0400000000000000" pitchFamily="50" charset="-128"/>
                <a:ea typeface="BIZ UDPゴシック" panose="020B0400000000000000" pitchFamily="50" charset="-128"/>
              </a:rPr>
              <a:t>71</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7.4</a:t>
            </a:r>
            <a:r>
              <a:rPr lang="ja-JP" altLang="en-US" sz="1200" dirty="0">
                <a:latin typeface="BIZ UDPゴシック" panose="020B0400000000000000" pitchFamily="50" charset="-128"/>
                <a:ea typeface="BIZ UDPゴシック" panose="020B0400000000000000" pitchFamily="50" charset="-128"/>
              </a:rPr>
              <a:t>％）、区分６が</a:t>
            </a:r>
            <a:r>
              <a:rPr lang="en-US" altLang="ja-JP" sz="1200" dirty="0">
                <a:latin typeface="BIZ UDPゴシック" panose="020B0400000000000000" pitchFamily="50" charset="-128"/>
                <a:ea typeface="BIZ UDPゴシック" panose="020B0400000000000000" pitchFamily="50" charset="-128"/>
              </a:rPr>
              <a:t>76</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8.0</a:t>
            </a:r>
            <a:r>
              <a:rPr lang="ja-JP" altLang="en-US" sz="1200" dirty="0">
                <a:latin typeface="BIZ UDPゴシック" panose="020B0400000000000000" pitchFamily="50" charset="-128"/>
                <a:ea typeface="BIZ UDPゴシック" panose="020B0400000000000000" pitchFamily="50" charset="-128"/>
              </a:rPr>
              <a:t>％）、非該当・無回答が</a:t>
            </a:r>
            <a:r>
              <a:rPr lang="en-US" altLang="ja-JP" sz="1200" dirty="0">
                <a:latin typeface="BIZ UDPゴシック" panose="020B0400000000000000" pitchFamily="50" charset="-128"/>
                <a:ea typeface="BIZ UDPゴシック" panose="020B0400000000000000" pitchFamily="50" charset="-128"/>
              </a:rPr>
              <a:t>40</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4.2</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8" name="Rectangle 5">
            <a:extLst>
              <a:ext uri="{FF2B5EF4-FFF2-40B4-BE49-F238E27FC236}">
                <a16:creationId xmlns:a16="http://schemas.microsoft.com/office/drawing/2014/main" id="{1B5E4043-1A1D-C2C0-7156-0B1066FD4613}"/>
              </a:ext>
            </a:extLst>
          </p:cNvPr>
          <p:cNvSpPr>
            <a:spLocks noChangeArrowheads="1"/>
          </p:cNvSpPr>
          <p:nvPr/>
        </p:nvSpPr>
        <p:spPr bwMode="auto">
          <a:xfrm>
            <a:off x="482599" y="4049606"/>
            <a:ext cx="35896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支援プラン</a:t>
            </a:r>
            <a:r>
              <a:rPr kumimoji="0" lang="ja-JP"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アンケート（</a:t>
            </a:r>
            <a:r>
              <a:rPr kumimoji="0" lang="en-US"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18</a:t>
            </a:r>
            <a:r>
              <a:rPr kumimoji="0" lang="ja-JP" altLang="en-US"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歳未満）</a:t>
            </a:r>
            <a:endParaRPr kumimoji="0" lang="en-US" altLang="ja-JP" sz="1200" b="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対象者</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400</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人、回答者</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201</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人、回答率　</a:t>
            </a:r>
            <a:r>
              <a:rPr kumimoji="0"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50.3</a:t>
            </a:r>
            <a:r>
              <a:rPr kumimoji="0"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kumimoji="0" lang="ja-JP" altLang="en-US" sz="700" b="0" i="0" u="none" strike="noStrike" cap="none" normalizeH="0" baseline="0" dirty="0">
              <a:ln>
                <a:noFill/>
              </a:ln>
              <a:effectLst/>
            </a:endParaRPr>
          </a:p>
        </p:txBody>
      </p:sp>
      <p:sp>
        <p:nvSpPr>
          <p:cNvPr id="4" name="吹き出し: 角を丸めた四角形 3">
            <a:extLst>
              <a:ext uri="{FF2B5EF4-FFF2-40B4-BE49-F238E27FC236}">
                <a16:creationId xmlns:a16="http://schemas.microsoft.com/office/drawing/2014/main" id="{7B51DA2F-0035-1285-0408-29B5B36E0024}"/>
              </a:ext>
              <a:ext uri="{C183D7F6-B498-43B3-948B-1728B52AA6E4}">
                <adec:decorative xmlns:adec="http://schemas.microsoft.com/office/drawing/2017/decorative" val="1"/>
              </a:ext>
            </a:extLst>
          </p:cNvPr>
          <p:cNvSpPr/>
          <p:nvPr/>
        </p:nvSpPr>
        <p:spPr>
          <a:xfrm>
            <a:off x="6327123" y="4267109"/>
            <a:ext cx="5077192" cy="1284605"/>
          </a:xfrm>
          <a:prstGeom prst="wedgeRoundRectCallout">
            <a:avLst>
              <a:gd name="adj1" fmla="val -26795"/>
              <a:gd name="adj2" fmla="val -71476"/>
              <a:gd name="adj3" fmla="val 16667"/>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表 4">
            <a:extLst>
              <a:ext uri="{FF2B5EF4-FFF2-40B4-BE49-F238E27FC236}">
                <a16:creationId xmlns:a16="http://schemas.microsoft.com/office/drawing/2014/main" id="{E1729B5A-736D-9ED5-127B-99A2B8C3F600}"/>
              </a:ext>
            </a:extLst>
          </p:cNvPr>
          <p:cNvGraphicFramePr>
            <a:graphicFrameLocks noGrp="1"/>
          </p:cNvGraphicFramePr>
          <p:nvPr/>
        </p:nvGraphicFramePr>
        <p:xfrm>
          <a:off x="482598" y="4511271"/>
          <a:ext cx="5620251" cy="2249598"/>
        </p:xfrm>
        <a:graphic>
          <a:graphicData uri="http://schemas.openxmlformats.org/drawingml/2006/table">
            <a:tbl>
              <a:tblPr firstRow="1" bandRow="1">
                <a:tableStyleId>{7DF18680-E054-41AD-8BC1-D1AEF772440D}</a:tableStyleId>
              </a:tblPr>
              <a:tblGrid>
                <a:gridCol w="601897">
                  <a:extLst>
                    <a:ext uri="{9D8B030D-6E8A-4147-A177-3AD203B41FA5}">
                      <a16:colId xmlns:a16="http://schemas.microsoft.com/office/drawing/2014/main" val="1563021367"/>
                    </a:ext>
                  </a:extLst>
                </a:gridCol>
                <a:gridCol w="3045716">
                  <a:extLst>
                    <a:ext uri="{9D8B030D-6E8A-4147-A177-3AD203B41FA5}">
                      <a16:colId xmlns:a16="http://schemas.microsoft.com/office/drawing/2014/main" val="1581813564"/>
                    </a:ext>
                  </a:extLst>
                </a:gridCol>
                <a:gridCol w="1006868">
                  <a:extLst>
                    <a:ext uri="{9D8B030D-6E8A-4147-A177-3AD203B41FA5}">
                      <a16:colId xmlns:a16="http://schemas.microsoft.com/office/drawing/2014/main" val="3127823912"/>
                    </a:ext>
                  </a:extLst>
                </a:gridCol>
                <a:gridCol w="965770">
                  <a:extLst>
                    <a:ext uri="{9D8B030D-6E8A-4147-A177-3AD203B41FA5}">
                      <a16:colId xmlns:a16="http://schemas.microsoft.com/office/drawing/2014/main" val="4219127158"/>
                    </a:ext>
                  </a:extLst>
                </a:gridCol>
              </a:tblGrid>
              <a:tr h="356844">
                <a:tc>
                  <a:txBody>
                    <a:bodyPr/>
                    <a:lstStyle/>
                    <a:p>
                      <a:r>
                        <a:rPr kumimoji="1" lang="ja-JP" altLang="en-US" sz="1000" dirty="0">
                          <a:latin typeface="BIZ UDPゴシック" panose="020B0400000000000000" pitchFamily="50" charset="-128"/>
                          <a:ea typeface="BIZ UDPゴシック" panose="020B0400000000000000" pitchFamily="50" charset="-128"/>
                        </a:rPr>
                        <a:t>種別</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属性</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回答者数（人）</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回答者に占める割合（％）</a:t>
                      </a:r>
                    </a:p>
                  </a:txBody>
                  <a:tcPr/>
                </a:tc>
                <a:extLst>
                  <a:ext uri="{0D108BD9-81ED-4DB2-BD59-A6C34878D82A}">
                    <a16:rowId xmlns:a16="http://schemas.microsoft.com/office/drawing/2014/main" val="439542040"/>
                  </a:ext>
                </a:extLst>
              </a:tr>
              <a:tr h="308893">
                <a:tc>
                  <a:txBody>
                    <a:bodyPr/>
                    <a:lstStyle/>
                    <a:p>
                      <a:r>
                        <a:rPr kumimoji="1" lang="ja-JP" altLang="en-US" sz="1000" dirty="0">
                          <a:latin typeface="BIZ UDPゴシック" panose="020B0400000000000000" pitchFamily="50" charset="-128"/>
                          <a:ea typeface="BIZ UDPゴシック" panose="020B0400000000000000" pitchFamily="50" charset="-128"/>
                        </a:rPr>
                        <a:t>身体</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身体障がい者手帳所持</a:t>
                      </a: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19</a:t>
                      </a:r>
                      <a:endParaRPr kumimoji="1" lang="ja-JP" altLang="en-US" sz="10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9.5</a:t>
                      </a:r>
                      <a:endParaRPr kumimoji="1" lang="ja-JP" altLang="en-US"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403040225"/>
                  </a:ext>
                </a:extLst>
              </a:tr>
              <a:tr h="308893">
                <a:tc>
                  <a:txBody>
                    <a:bodyPr/>
                    <a:lstStyle/>
                    <a:p>
                      <a:r>
                        <a:rPr kumimoji="1" lang="ja-JP" altLang="en-US" sz="1000" dirty="0">
                          <a:latin typeface="BIZ UDPゴシック" panose="020B0400000000000000" pitchFamily="50" charset="-128"/>
                          <a:ea typeface="BIZ UDPゴシック" panose="020B0400000000000000" pitchFamily="50" charset="-128"/>
                        </a:rPr>
                        <a:t>知的</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療育手帳所持</a:t>
                      </a: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58</a:t>
                      </a:r>
                      <a:endParaRPr kumimoji="1" lang="ja-JP" altLang="en-US" sz="10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28.9</a:t>
                      </a:r>
                      <a:endParaRPr kumimoji="1" lang="ja-JP" altLang="en-US"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85415174"/>
                  </a:ext>
                </a:extLst>
              </a:tr>
              <a:tr h="308893">
                <a:tc>
                  <a:txBody>
                    <a:bodyPr/>
                    <a:lstStyle/>
                    <a:p>
                      <a:r>
                        <a:rPr kumimoji="1" lang="ja-JP" altLang="en-US" sz="1000" dirty="0">
                          <a:latin typeface="BIZ UDPゴシック" panose="020B0400000000000000" pitchFamily="50" charset="-128"/>
                          <a:ea typeface="BIZ UDPゴシック" panose="020B0400000000000000" pitchFamily="50" charset="-128"/>
                        </a:rPr>
                        <a:t>精神</a:t>
                      </a:r>
                    </a:p>
                  </a:txBody>
                  <a:tcPr/>
                </a:tc>
                <a:tc>
                  <a:txBody>
                    <a:bodyPr/>
                    <a:lstStyle/>
                    <a:p>
                      <a:r>
                        <a:rPr kumimoji="1" lang="ja-JP" altLang="en-US" sz="1000" dirty="0">
                          <a:latin typeface="BIZ UDPゴシック" panose="020B0400000000000000" pitchFamily="50" charset="-128"/>
                          <a:ea typeface="BIZ UDPゴシック" panose="020B0400000000000000" pitchFamily="50" charset="-128"/>
                        </a:rPr>
                        <a:t>精神障がい者保健福祉手帳所持</a:t>
                      </a: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21</a:t>
                      </a:r>
                      <a:endParaRPr kumimoji="1" lang="ja-JP" altLang="en-US" sz="10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10.4</a:t>
                      </a:r>
                      <a:endParaRPr kumimoji="1" lang="ja-JP" altLang="en-US"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013544578"/>
                  </a:ext>
                </a:extLst>
              </a:tr>
              <a:tr h="308893">
                <a:tc>
                  <a:txBody>
                    <a:bodyPr/>
                    <a:lstStyle/>
                    <a:p>
                      <a:endParaRPr kumimoji="1" lang="ja-JP" altLang="en-US" sz="1000" dirty="0">
                        <a:latin typeface="BIZ UDPゴシック" panose="020B0400000000000000" pitchFamily="50" charset="-128"/>
                        <a:ea typeface="BIZ UDPゴシック" panose="020B0400000000000000" pitchFamily="50" charset="-128"/>
                      </a:endParaRPr>
                    </a:p>
                  </a:txBody>
                  <a:tcPr>
                    <a:lnBlToTr w="12700" cap="flat" cmpd="sng" algn="ctr">
                      <a:solidFill>
                        <a:schemeClr val="bg1"/>
                      </a:solidFill>
                      <a:prstDash val="solid"/>
                      <a:round/>
                      <a:headEnd type="none" w="med" len="med"/>
                      <a:tailEnd type="none" w="med" len="med"/>
                    </a:lnBlToTr>
                  </a:tcPr>
                </a:tc>
                <a:tc>
                  <a:txBody>
                    <a:bodyPr/>
                    <a:lstStyle/>
                    <a:p>
                      <a:r>
                        <a:rPr kumimoji="1" lang="ja-JP" altLang="en-US" sz="1000" dirty="0">
                          <a:latin typeface="BIZ UDPゴシック" panose="020B0400000000000000" pitchFamily="50" charset="-128"/>
                          <a:ea typeface="BIZ UDPゴシック" panose="020B0400000000000000" pitchFamily="50" charset="-128"/>
                        </a:rPr>
                        <a:t>障がい者手帳非所持</a:t>
                      </a:r>
                    </a:p>
                  </a:txBody>
                  <a:tcPr/>
                </a:tc>
                <a:tc>
                  <a:txBody>
                    <a:bodyPr/>
                    <a:lstStyle/>
                    <a:p>
                      <a:r>
                        <a:rPr kumimoji="1" lang="en-US" altLang="ja-JP" sz="1000">
                          <a:latin typeface="BIZ UDPゴシック" panose="020B0400000000000000" pitchFamily="50" charset="-128"/>
                          <a:ea typeface="BIZ UDPゴシック" panose="020B0400000000000000" pitchFamily="50" charset="-128"/>
                        </a:rPr>
                        <a:t>112</a:t>
                      </a:r>
                      <a:endParaRPr kumimoji="1" lang="ja-JP" altLang="en-US" sz="10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55.7</a:t>
                      </a:r>
                      <a:endParaRPr kumimoji="1" lang="ja-JP" altLang="en-US"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805461227"/>
                  </a:ext>
                </a:extLst>
              </a:tr>
              <a:tr h="308893">
                <a:tc>
                  <a:txBody>
                    <a:bodyPr/>
                    <a:lstStyle/>
                    <a:p>
                      <a:endParaRPr kumimoji="1" lang="ja-JP" altLang="en-US" sz="1000" dirty="0">
                        <a:latin typeface="BIZ UDPゴシック" panose="020B0400000000000000" pitchFamily="50" charset="-128"/>
                        <a:ea typeface="BIZ UDPゴシック" panose="020B0400000000000000" pitchFamily="50" charset="-128"/>
                      </a:endParaRPr>
                    </a:p>
                  </a:txBody>
                  <a:tcPr>
                    <a:lnBlToTr w="12700" cap="flat" cmpd="sng" algn="ctr">
                      <a:solidFill>
                        <a:schemeClr val="bg1"/>
                      </a:solidFill>
                      <a:prstDash val="solid"/>
                      <a:round/>
                      <a:headEnd type="none" w="med" len="med"/>
                      <a:tailEnd type="none" w="med" len="med"/>
                    </a:lnBlToTr>
                  </a:tcPr>
                </a:tc>
                <a:tc>
                  <a:txBody>
                    <a:bodyPr/>
                    <a:lstStyle/>
                    <a:p>
                      <a:r>
                        <a:rPr kumimoji="1" lang="ja-JP" altLang="en-US" sz="1000" dirty="0">
                          <a:latin typeface="BIZ UDPゴシック" panose="020B0400000000000000" pitchFamily="50" charset="-128"/>
                          <a:ea typeface="BIZ UDPゴシック" panose="020B0400000000000000" pitchFamily="50" charset="-128"/>
                        </a:rPr>
                        <a:t>指定難病・小児慢性特定疾病と医師から診断された</a:t>
                      </a: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19</a:t>
                      </a:r>
                      <a:endParaRPr kumimoji="1" lang="ja-JP" altLang="en-US" sz="10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9.5</a:t>
                      </a:r>
                      <a:endParaRPr kumimoji="1" lang="ja-JP" altLang="en-US"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127275494"/>
                  </a:ext>
                </a:extLst>
              </a:tr>
              <a:tr h="308893">
                <a:tc>
                  <a:txBody>
                    <a:bodyPr/>
                    <a:lstStyle/>
                    <a:p>
                      <a:endParaRPr kumimoji="1" lang="ja-JP" altLang="en-US" sz="1000" dirty="0">
                        <a:latin typeface="BIZ UDPゴシック" panose="020B0400000000000000" pitchFamily="50" charset="-128"/>
                        <a:ea typeface="BIZ UDPゴシック" panose="020B0400000000000000" pitchFamily="50" charset="-128"/>
                      </a:endParaRPr>
                    </a:p>
                  </a:txBody>
                  <a:tcPr>
                    <a:lnBlToTr w="12700" cap="flat" cmpd="sng" algn="ctr">
                      <a:solidFill>
                        <a:schemeClr val="bg1"/>
                      </a:solidFill>
                      <a:prstDash val="solid"/>
                      <a:round/>
                      <a:headEnd type="none" w="med" len="med"/>
                      <a:tailEnd type="none" w="med" len="med"/>
                    </a:lnBlToTr>
                  </a:tcPr>
                </a:tc>
                <a:tc>
                  <a:txBody>
                    <a:bodyPr/>
                    <a:lstStyle/>
                    <a:p>
                      <a:r>
                        <a:rPr kumimoji="1" lang="ja-JP" altLang="en-US" sz="1000" dirty="0">
                          <a:latin typeface="BIZ UDPゴシック" panose="020B0400000000000000" pitchFamily="50" charset="-128"/>
                          <a:ea typeface="BIZ UDPゴシック" panose="020B0400000000000000" pitchFamily="50" charset="-128"/>
                        </a:rPr>
                        <a:t>発達障がいと医師または検査で診断された</a:t>
                      </a: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94</a:t>
                      </a:r>
                      <a:endParaRPr kumimoji="1" lang="ja-JP" altLang="en-US" sz="1000" dirty="0">
                        <a:latin typeface="BIZ UDPゴシック" panose="020B0400000000000000" pitchFamily="50" charset="-128"/>
                        <a:ea typeface="BIZ UDPゴシック" panose="020B0400000000000000" pitchFamily="50" charset="-128"/>
                      </a:endParaRPr>
                    </a:p>
                  </a:txBody>
                  <a:tcPr/>
                </a:tc>
                <a:tc>
                  <a:txBody>
                    <a:bodyPr/>
                    <a:lstStyle/>
                    <a:p>
                      <a:r>
                        <a:rPr kumimoji="1" lang="en-US" altLang="ja-JP" sz="1000" dirty="0">
                          <a:latin typeface="BIZ UDPゴシック" panose="020B0400000000000000" pitchFamily="50" charset="-128"/>
                          <a:ea typeface="BIZ UDPゴシック" panose="020B0400000000000000" pitchFamily="50" charset="-128"/>
                        </a:rPr>
                        <a:t>46.8</a:t>
                      </a:r>
                      <a:endParaRPr kumimoji="1" lang="ja-JP" altLang="en-US"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403499647"/>
                  </a:ext>
                </a:extLst>
              </a:tr>
            </a:tbl>
          </a:graphicData>
        </a:graphic>
      </p:graphicFrame>
      <p:sp>
        <p:nvSpPr>
          <p:cNvPr id="11" name="テキスト ボックス 10">
            <a:extLst>
              <a:ext uri="{FF2B5EF4-FFF2-40B4-BE49-F238E27FC236}">
                <a16:creationId xmlns:a16="http://schemas.microsoft.com/office/drawing/2014/main" id="{3DE29AF9-D085-555F-E984-4E397FAE1D93}"/>
              </a:ext>
            </a:extLst>
          </p:cNvPr>
          <p:cNvSpPr txBox="1"/>
          <p:nvPr/>
        </p:nvSpPr>
        <p:spPr>
          <a:xfrm>
            <a:off x="6327123" y="5773562"/>
            <a:ext cx="5382278" cy="738664"/>
          </a:xfrm>
          <a:prstGeom prst="rect">
            <a:avLst/>
          </a:prstGeom>
          <a:noFill/>
        </p:spPr>
        <p:txBody>
          <a:bodyPr wrap="square" rtlCol="0">
            <a:spAutoFit/>
          </a:bodyPr>
          <a:lstStyle/>
          <a:p>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各アンケートの</a:t>
            </a:r>
            <a:r>
              <a:rPr kumimoji="1" lang="ja-JP" altLang="en-US" sz="1400" dirty="0">
                <a:latin typeface="BIZ UDゴシック" panose="020B0400000000000000" pitchFamily="49" charset="-128"/>
                <a:ea typeface="BIZ UDゴシック" panose="020B0400000000000000" pitchFamily="49" charset="-128"/>
              </a:rPr>
              <a:t>回答者の属性については、重複して障がいをもっている場合もあるため、各属性の合計数が回答者数を上回っています。</a:t>
            </a:r>
          </a:p>
        </p:txBody>
      </p:sp>
    </p:spTree>
    <p:extLst>
      <p:ext uri="{BB962C8B-B14F-4D97-AF65-F5344CB8AC3E}">
        <p14:creationId xmlns:p14="http://schemas.microsoft.com/office/powerpoint/2010/main" val="3154660976"/>
      </p:ext>
    </p:extLst>
  </p:cSld>
  <p:clrMapOvr>
    <a:masterClrMapping/>
  </p:clrMapOvr>
  <mc:AlternateContent xmlns:mc="http://schemas.openxmlformats.org/markup-compatibility/2006" xmlns:p14="http://schemas.microsoft.com/office/powerpoint/2010/main">
    <mc:Choice Requires="p14">
      <p:transition spd="slow" p14:dur="2000" advTm="127943"/>
    </mc:Choice>
    <mc:Fallback xmlns="">
      <p:transition spd="slow" advTm="12794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FADE1D52-1125-AD3E-7010-1A5FB8D4F67F}"/>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30</a:t>
            </a:fld>
            <a:endParaRPr lang="ja-JP" altLang="en-US" sz="16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146215D8-1694-1853-B2BF-1FC5369A7424}"/>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12" name="テキスト ボックス 11">
            <a:extLst>
              <a:ext uri="{FF2B5EF4-FFF2-40B4-BE49-F238E27FC236}">
                <a16:creationId xmlns:a16="http://schemas.microsoft.com/office/drawing/2014/main" id="{49E47E68-1B76-ED27-C306-F13B2458B102}"/>
              </a:ext>
            </a:extLst>
          </p:cNvPr>
          <p:cNvSpPr txBox="1"/>
          <p:nvPr/>
        </p:nvSpPr>
        <p:spPr>
          <a:xfrm>
            <a:off x="262343" y="414742"/>
            <a:ext cx="11683851" cy="369332"/>
          </a:xfrm>
          <a:prstGeom prst="rect">
            <a:avLst/>
          </a:prstGeom>
          <a:noFill/>
          <a:ln w="28575">
            <a:noFill/>
          </a:ln>
        </p:spPr>
        <p:txBody>
          <a:bodyPr wrap="square" rtlCol="0">
            <a:spAutoFit/>
          </a:bodyPr>
          <a:lstStyle/>
          <a:p>
            <a:r>
              <a:rPr lang="ja-JP" altLang="en-US" dirty="0">
                <a:latin typeface="BIZ UDPゴシック" panose="020B0400000000000000" pitchFamily="50" charset="-128"/>
                <a:ea typeface="BIZ UDPゴシック" panose="020B0400000000000000" pitchFamily="50" charset="-128"/>
              </a:rPr>
              <a:t>４　アンケート結果</a:t>
            </a:r>
          </a:p>
        </p:txBody>
      </p:sp>
      <p:graphicFrame>
        <p:nvGraphicFramePr>
          <p:cNvPr id="10" name="表 9">
            <a:extLst>
              <a:ext uri="{FF2B5EF4-FFF2-40B4-BE49-F238E27FC236}">
                <a16:creationId xmlns:a16="http://schemas.microsoft.com/office/drawing/2014/main" id="{8AE692B3-0C6F-13CF-2882-E3259B9A3C1B}"/>
              </a:ext>
            </a:extLst>
          </p:cNvPr>
          <p:cNvGraphicFramePr>
            <a:graphicFrameLocks noGrp="1"/>
          </p:cNvGraphicFramePr>
          <p:nvPr/>
        </p:nvGraphicFramePr>
        <p:xfrm>
          <a:off x="410746" y="795560"/>
          <a:ext cx="10953940" cy="4389120"/>
        </p:xfrm>
        <a:graphic>
          <a:graphicData uri="http://schemas.openxmlformats.org/drawingml/2006/table">
            <a:tbl>
              <a:tblPr firstRow="1" bandRow="1">
                <a:tableStyleId>{5940675A-B579-460E-94D1-54222C63F5DA}</a:tableStyleId>
              </a:tblPr>
              <a:tblGrid>
                <a:gridCol w="345392">
                  <a:extLst>
                    <a:ext uri="{9D8B030D-6E8A-4147-A177-3AD203B41FA5}">
                      <a16:colId xmlns:a16="http://schemas.microsoft.com/office/drawing/2014/main" val="3385815399"/>
                    </a:ext>
                  </a:extLst>
                </a:gridCol>
                <a:gridCol w="2883877">
                  <a:extLst>
                    <a:ext uri="{9D8B030D-6E8A-4147-A177-3AD203B41FA5}">
                      <a16:colId xmlns:a16="http://schemas.microsoft.com/office/drawing/2014/main" val="4043384645"/>
                    </a:ext>
                  </a:extLst>
                </a:gridCol>
                <a:gridCol w="7724671">
                  <a:extLst>
                    <a:ext uri="{9D8B030D-6E8A-4147-A177-3AD203B41FA5}">
                      <a16:colId xmlns:a16="http://schemas.microsoft.com/office/drawing/2014/main" val="3653045608"/>
                    </a:ext>
                  </a:extLst>
                </a:gridCol>
              </a:tblGrid>
              <a:tr h="141736">
                <a:tc>
                  <a:txBody>
                    <a:bodyPr/>
                    <a:lstStyle/>
                    <a:p>
                      <a:pPr algn="ctr"/>
                      <a:endParaRPr kumimoji="1" lang="ja-JP" altLang="en-US" sz="1400" dirty="0">
                        <a:latin typeface="BIZ UDPゴシック" panose="020B0400000000000000" pitchFamily="50" charset="-128"/>
                        <a:ea typeface="BIZ UDPゴシック" panose="020B0400000000000000" pitchFamily="50" charset="-128"/>
                      </a:endParaRPr>
                    </a:p>
                  </a:txBody>
                  <a:tcPr>
                    <a:solidFill>
                      <a:schemeClr val="accent2">
                        <a:lumMod val="20000"/>
                        <a:lumOff val="80000"/>
                      </a:schemeClr>
                    </a:solidFill>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アンケート・調査</a:t>
                      </a:r>
                    </a:p>
                  </a:txBody>
                  <a:tcPr>
                    <a:solidFill>
                      <a:schemeClr val="accent2">
                        <a:lumMod val="20000"/>
                        <a:lumOff val="80000"/>
                      </a:schemeClr>
                    </a:solidFill>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主な傾向・意見</a:t>
                      </a:r>
                    </a:p>
                  </a:txBody>
                  <a:tcPr>
                    <a:solidFill>
                      <a:schemeClr val="accent2">
                        <a:lumMod val="20000"/>
                        <a:lumOff val="80000"/>
                      </a:schemeClr>
                    </a:solidFill>
                  </a:tcPr>
                </a:tc>
                <a:extLst>
                  <a:ext uri="{0D108BD9-81ED-4DB2-BD59-A6C34878D82A}">
                    <a16:rowId xmlns:a16="http://schemas.microsoft.com/office/drawing/2014/main" val="1379949746"/>
                  </a:ext>
                </a:extLst>
              </a:tr>
              <a:tr h="778498">
                <a:tc>
                  <a:txBody>
                    <a:bodyPr/>
                    <a:lstStyle/>
                    <a:p>
                      <a:pPr algn="l"/>
                      <a:r>
                        <a:rPr kumimoji="1" lang="ja-JP" altLang="en-US" sz="1400" dirty="0">
                          <a:latin typeface="BIZ UDPゴシック" panose="020B0400000000000000" pitchFamily="50" charset="-128"/>
                          <a:ea typeface="BIZ UDPゴシック" panose="020B0400000000000000" pitchFamily="50" charset="-128"/>
                        </a:rPr>
                        <a:t>１</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障がい者計画アンケート</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（障がい者・児）</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txBody>
                  <a:tcPr/>
                </a:tc>
                <a:tc>
                  <a:txBody>
                    <a:bodyPr/>
                    <a:lstStyle/>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・本人回答の割合が多い</a:t>
                      </a:r>
                      <a:r>
                        <a:rPr lang="en-US" altLang="ja-JP" sz="1400" b="0" i="0" dirty="0">
                          <a:solidFill>
                            <a:schemeClr val="tx1"/>
                          </a:solidFill>
                          <a:effectLst/>
                          <a:latin typeface="BIZ UDPゴシック" panose="020B0400000000000000" pitchFamily="50" charset="-128"/>
                          <a:ea typeface="BIZ UDPゴシック" panose="020B0400000000000000" pitchFamily="50" charset="-128"/>
                        </a:rPr>
                        <a:t>               </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　　</a:t>
                      </a:r>
                      <a:r>
                        <a:rPr lang="en-US" altLang="ja-JP" sz="1400" b="0" i="0" dirty="0">
                          <a:solidFill>
                            <a:schemeClr val="tx1"/>
                          </a:solidFill>
                          <a:effectLst/>
                          <a:latin typeface="BIZ UDPゴシック" panose="020B0400000000000000" pitchFamily="50" charset="-128"/>
                          <a:ea typeface="BIZ UDPゴシック" panose="020B0400000000000000" pitchFamily="50" charset="-128"/>
                        </a:rPr>
                        <a:t> </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・将来への不安（親なき後を含む）が強い   </a:t>
                      </a:r>
                      <a:endParaRPr lang="en-US" altLang="ja-JP" sz="1400" b="0" i="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・相談支援への期待と不安          　　　 ・障がい特性にあった情報取得への課題</a:t>
                      </a:r>
                      <a:endParaRPr lang="en-US" altLang="ja-JP" sz="1400" b="0" i="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・外出・社会参加への課題 </a:t>
                      </a:r>
                      <a:r>
                        <a:rPr lang="en-US" altLang="ja-JP" sz="1400" b="0" i="0" dirty="0">
                          <a:solidFill>
                            <a:schemeClr val="tx1"/>
                          </a:solidFill>
                          <a:effectLst/>
                          <a:latin typeface="BIZ UDPゴシック" panose="020B0400000000000000" pitchFamily="50" charset="-128"/>
                          <a:ea typeface="BIZ UDPゴシック" panose="020B0400000000000000" pitchFamily="50" charset="-128"/>
                        </a:rPr>
                        <a:t>  </a:t>
                      </a:r>
                    </a:p>
                    <a:p>
                      <a:pPr algn="r"/>
                      <a:r>
                        <a:rPr lang="ja-JP" altLang="en-US" sz="1400" b="1" i="0" u="none" dirty="0">
                          <a:solidFill>
                            <a:schemeClr val="tx1"/>
                          </a:solidFill>
                          <a:effectLst/>
                          <a:latin typeface="BIZ UDPゴシック" panose="020B0400000000000000" pitchFamily="50" charset="-128"/>
                          <a:ea typeface="BIZ UDPゴシック" panose="020B0400000000000000" pitchFamily="50" charset="-128"/>
                        </a:rPr>
                        <a:t>→ 生活の質に関わる課題が中心</a:t>
                      </a:r>
                      <a:endParaRPr lang="ja-JP" altLang="en-US" sz="1400" b="1" u="none"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436323297"/>
                  </a:ext>
                </a:extLst>
              </a:tr>
              <a:tr h="543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２</a:t>
                      </a:r>
                    </a:p>
                  </a:txBody>
                  <a:tcPr/>
                </a:tc>
                <a:tc>
                  <a:txBody>
                    <a:bodyPr/>
                    <a:lstStyle/>
                    <a:p>
                      <a:pPr algn="l">
                        <a:spcAft>
                          <a:spcPts val="0"/>
                        </a:spcAft>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障がい者支援プランアンケート</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p>
                      <a:pPr algn="l">
                        <a:spcAft>
                          <a:spcPts val="0"/>
                        </a:spcAft>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a:t>
                      </a:r>
                      <a:r>
                        <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18</a:t>
                      </a: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歳以上）</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p>
                      <a:pPr algn="l">
                        <a:spcAft>
                          <a:spcPts val="0"/>
                        </a:spcAft>
                      </a:pPr>
                      <a:r>
                        <a:rPr lang="ja-JP" altLang="en-US"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rPr>
                        <a:t>（障がい福祉計画）</a:t>
                      </a:r>
                      <a:endParaRPr lang="en-US" altLang="ja-JP" sz="1400" b="0" i="0" u="none" strike="noStrike" cap="none" spc="0" baseline="0" dirty="0">
                        <a:solidFill>
                          <a:schemeClr val="tx1"/>
                        </a:solidFill>
                        <a:uFillTx/>
                        <a:latin typeface="BIZ UDPゴシック" panose="020B0400000000000000" pitchFamily="50" charset="-128"/>
                        <a:ea typeface="BIZ UDPゴシック" panose="020B0400000000000000" pitchFamily="50" charset="-128"/>
                        <a:cs typeface="+mn-cs"/>
                        <a:sym typeface="游ゴシック"/>
                      </a:endParaRPr>
                    </a:p>
                  </a:txBody>
                  <a:tcPr/>
                </a:tc>
                <a:tc>
                  <a:txBody>
                    <a:bodyPr/>
                    <a:lstStyle/>
                    <a:p>
                      <a:pPr algn="l"/>
                      <a:r>
                        <a:rPr lang="en-US" altLang="ja-JP"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現在のサービス利用継続希望が高い　　</a:t>
                      </a:r>
                      <a:r>
                        <a:rPr lang="en-US" altLang="ja-JP"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家族依存度が高い</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400" b="1" u="none" dirty="0">
                        <a:solidFill>
                          <a:schemeClr val="tx1"/>
                        </a:solidFill>
                        <a:latin typeface="BIZ UDPゴシック" panose="020B0400000000000000" pitchFamily="50" charset="-128"/>
                        <a:ea typeface="BIZ UDPゴシック" panose="020B0400000000000000"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1400" b="1" u="none" dirty="0">
                          <a:solidFill>
                            <a:schemeClr val="tx1"/>
                          </a:solidFill>
                          <a:latin typeface="BIZ UDPゴシック" panose="020B0400000000000000" pitchFamily="50" charset="-128"/>
                          <a:ea typeface="BIZ UDPゴシック" panose="020B0400000000000000" pitchFamily="50" charset="-128"/>
                        </a:rPr>
                        <a:t>→サービス整備につなげていくポイント</a:t>
                      </a:r>
                      <a:endParaRPr lang="en-US" altLang="ja-JP" sz="1400" b="1" u="none"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406047713"/>
                  </a:ext>
                </a:extLst>
              </a:tr>
              <a:tr h="385736">
                <a:tc>
                  <a:txBody>
                    <a:bodyPr/>
                    <a:lstStyle/>
                    <a:p>
                      <a:pPr algn="l"/>
                      <a:r>
                        <a:rPr kumimoji="1" lang="ja-JP" altLang="en-US" sz="1400" dirty="0">
                          <a:latin typeface="BIZ UDPゴシック" panose="020B0400000000000000" pitchFamily="50" charset="-128"/>
                          <a:ea typeface="BIZ UDPゴシック" panose="020B0400000000000000" pitchFamily="50" charset="-128"/>
                        </a:rPr>
                        <a:t>３</a:t>
                      </a:r>
                    </a:p>
                  </a:txBody>
                  <a:tcPr/>
                </a:tc>
                <a:tc>
                  <a:txBody>
                    <a:bodyPr/>
                    <a:lstStyle/>
                    <a:p>
                      <a:pPr algn="l">
                        <a:spcAft>
                          <a:spcPts val="0"/>
                        </a:spcAft>
                      </a:pPr>
                      <a:r>
                        <a:rPr lang="ja-JP" altLang="en-US" sz="1400" b="0" dirty="0">
                          <a:solidFill>
                            <a:schemeClr val="tx1"/>
                          </a:solidFill>
                          <a:latin typeface="BIZ UDPゴシック" panose="020B0400000000000000" pitchFamily="50" charset="-128"/>
                          <a:ea typeface="BIZ UDPゴシック" panose="020B0400000000000000" pitchFamily="50" charset="-128"/>
                        </a:rPr>
                        <a:t>障がい者支援プランアンケート</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algn="l">
                        <a:spcAft>
                          <a:spcPts val="0"/>
                        </a:spcAft>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18</a:t>
                      </a:r>
                      <a:r>
                        <a:rPr lang="ja-JP" altLang="en-US" sz="1400" b="0" dirty="0">
                          <a:solidFill>
                            <a:schemeClr val="tx1"/>
                          </a:solidFill>
                          <a:latin typeface="BIZ UDPゴシック" panose="020B0400000000000000" pitchFamily="50" charset="-128"/>
                          <a:ea typeface="BIZ UDPゴシック" panose="020B0400000000000000" pitchFamily="50" charset="-128"/>
                        </a:rPr>
                        <a:t>歳未満）</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algn="l">
                        <a:spcAft>
                          <a:spcPts val="0"/>
                        </a:spcAft>
                      </a:pPr>
                      <a:r>
                        <a:rPr lang="ja-JP" altLang="en-US" sz="1400" b="0" dirty="0">
                          <a:solidFill>
                            <a:schemeClr val="tx1"/>
                          </a:solidFill>
                          <a:latin typeface="BIZ UDPゴシック" panose="020B0400000000000000" pitchFamily="50" charset="-128"/>
                          <a:ea typeface="BIZ UDPゴシック" panose="020B0400000000000000" pitchFamily="50" charset="-128"/>
                        </a:rPr>
                        <a:t>（障がい児福祉計画）</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・障がい児通所サービスの量的拡大の要望が大きい　　　　　　　　　</a:t>
                      </a:r>
                      <a:endParaRPr lang="en-US" altLang="ja-JP" sz="1400" b="0" i="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・わかりやすい情報発信・提供を望む声が多い</a:t>
                      </a:r>
                    </a:p>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・学校、園の職員への専門性向上のニーズが高い</a:t>
                      </a:r>
                      <a:endParaRPr lang="en-US" altLang="ja-JP" sz="1400" b="0" i="0" dirty="0">
                        <a:solidFill>
                          <a:schemeClr val="tx1"/>
                        </a:solidFill>
                        <a:effectLst/>
                        <a:latin typeface="BIZ UDPゴシック" panose="020B0400000000000000" pitchFamily="50" charset="-128"/>
                        <a:ea typeface="BIZ UDPゴシック" panose="020B0400000000000000" pitchFamily="50" charset="-128"/>
                      </a:endParaRPr>
                    </a:p>
                    <a:p>
                      <a:pPr algn="r"/>
                      <a:r>
                        <a:rPr lang="ja-JP" altLang="en-US" sz="1400" b="1" i="0" dirty="0">
                          <a:solidFill>
                            <a:schemeClr val="tx1"/>
                          </a:solidFill>
                          <a:effectLst/>
                          <a:latin typeface="BIZ UDPゴシック" panose="020B0400000000000000" pitchFamily="50" charset="-128"/>
                          <a:ea typeface="BIZ UDPゴシック" panose="020B0400000000000000" pitchFamily="50" charset="-128"/>
                        </a:rPr>
                        <a:t>→切れ目のない支援への期待</a:t>
                      </a:r>
                    </a:p>
                  </a:txBody>
                  <a:tcPr/>
                </a:tc>
                <a:extLst>
                  <a:ext uri="{0D108BD9-81ED-4DB2-BD59-A6C34878D82A}">
                    <a16:rowId xmlns:a16="http://schemas.microsoft.com/office/drawing/2014/main" val="3111050226"/>
                  </a:ext>
                </a:extLst>
              </a:tr>
              <a:tr h="275046">
                <a:tc>
                  <a:txBody>
                    <a:bodyPr/>
                    <a:lstStyle/>
                    <a:p>
                      <a:pPr algn="l"/>
                      <a:r>
                        <a:rPr kumimoji="1" lang="ja-JP" altLang="en-US" sz="1400" dirty="0">
                          <a:latin typeface="BIZ UDPゴシック" panose="020B0400000000000000" pitchFamily="50" charset="-128"/>
                          <a:ea typeface="BIZ UDPゴシック" panose="020B0400000000000000" pitchFamily="50" charset="-128"/>
                        </a:rPr>
                        <a:t>４</a:t>
                      </a:r>
                    </a:p>
                  </a:txBody>
                  <a:tcPr/>
                </a:tc>
                <a:tc>
                  <a:txBody>
                    <a:bodyPr/>
                    <a:lstStyle/>
                    <a:p>
                      <a:pPr algn="l"/>
                      <a:r>
                        <a:rPr kumimoji="1" lang="ja-JP" altLang="en-US" sz="1400" dirty="0">
                          <a:latin typeface="BIZ UDPゴシック" panose="020B0400000000000000" pitchFamily="50" charset="-128"/>
                          <a:ea typeface="BIZ UDPゴシック" panose="020B0400000000000000" pitchFamily="50" charset="-128"/>
                        </a:rPr>
                        <a:t>事業所アンケート</a:t>
                      </a:r>
                    </a:p>
                  </a:txBody>
                  <a:tcPr/>
                </a:tc>
                <a:tc>
                  <a:txBody>
                    <a:bodyPr/>
                    <a:lstStyle/>
                    <a:p>
                      <a:pPr algn="l"/>
                      <a:r>
                        <a:rPr lang="en-US" altLang="ja-JP" sz="1400" b="0" i="0" dirty="0">
                          <a:solidFill>
                            <a:schemeClr val="tx1"/>
                          </a:solidFill>
                          <a:effectLst/>
                          <a:latin typeface="BIZ UDPゴシック" panose="020B0400000000000000" pitchFamily="50" charset="-128"/>
                          <a:ea typeface="BIZ UDPゴシック" panose="020B0400000000000000" pitchFamily="50" charset="-128"/>
                        </a:rPr>
                        <a:t>•</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人材確保が困難　　　　　　　　　　　　　　　</a:t>
                      </a:r>
                      <a:r>
                        <a:rPr lang="en-US" altLang="ja-JP" sz="1400" b="0" i="0" dirty="0">
                          <a:solidFill>
                            <a:schemeClr val="tx1"/>
                          </a:solidFill>
                          <a:effectLst/>
                          <a:latin typeface="BIZ UDPゴシック" panose="020B0400000000000000" pitchFamily="50" charset="-128"/>
                          <a:ea typeface="BIZ UDPゴシック" panose="020B0400000000000000" pitchFamily="50" charset="-128"/>
                        </a:rPr>
                        <a:t>•</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職員定着の課題</a:t>
                      </a:r>
                    </a:p>
                    <a:p>
                      <a:pPr algn="l"/>
                      <a:r>
                        <a:rPr lang="en-US" altLang="ja-JP" sz="1400" b="0" i="0" dirty="0">
                          <a:solidFill>
                            <a:schemeClr val="tx1"/>
                          </a:solidFill>
                          <a:effectLst/>
                          <a:latin typeface="BIZ UDPゴシック" panose="020B0400000000000000" pitchFamily="50" charset="-128"/>
                          <a:ea typeface="BIZ UDPゴシック" panose="020B0400000000000000" pitchFamily="50" charset="-128"/>
                        </a:rPr>
                        <a:t>•</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医療的ケア・重度対応の難しさ　　　　　　</a:t>
                      </a:r>
                      <a:r>
                        <a:rPr lang="en-US" altLang="ja-JP" sz="1400" b="0" i="0" dirty="0">
                          <a:solidFill>
                            <a:schemeClr val="tx1"/>
                          </a:solidFill>
                          <a:effectLst/>
                          <a:latin typeface="BIZ UDPゴシック" panose="020B0400000000000000" pitchFamily="50" charset="-128"/>
                          <a:ea typeface="BIZ UDPゴシック" panose="020B0400000000000000" pitchFamily="50" charset="-128"/>
                        </a:rPr>
                        <a:t>•</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多機関連携の負担増</a:t>
                      </a:r>
                      <a:endParaRPr lang="en-US" altLang="ja-JP" sz="1400" b="0" i="0" dirty="0">
                        <a:solidFill>
                          <a:schemeClr val="tx1"/>
                        </a:solidFill>
                        <a:effectLst/>
                        <a:latin typeface="BIZ UDPゴシック" panose="020B0400000000000000" pitchFamily="50" charset="-128"/>
                        <a:ea typeface="BIZ UDPゴシック" panose="020B0400000000000000" pitchFamily="50" charset="-128"/>
                      </a:endParaRPr>
                    </a:p>
                    <a:p>
                      <a:pPr algn="r"/>
                      <a:r>
                        <a:rPr lang="ja-JP" altLang="en-US" sz="1400" b="1" i="0" u="none" dirty="0">
                          <a:solidFill>
                            <a:schemeClr val="tx1"/>
                          </a:solidFill>
                          <a:effectLst/>
                          <a:latin typeface="BIZ UDPゴシック" panose="020B0400000000000000" pitchFamily="50" charset="-128"/>
                          <a:ea typeface="BIZ UDPゴシック" panose="020B0400000000000000" pitchFamily="50" charset="-128"/>
                        </a:rPr>
                        <a:t>→支援体制側の逼迫が明確</a:t>
                      </a:r>
                      <a:endParaRPr lang="ja-JP" altLang="en-US" sz="1400" b="1" u="none"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5660587"/>
                  </a:ext>
                </a:extLst>
              </a:tr>
              <a:tr h="275046">
                <a:tc>
                  <a:txBody>
                    <a:bodyPr/>
                    <a:lstStyle/>
                    <a:p>
                      <a:pPr algn="l"/>
                      <a:r>
                        <a:rPr kumimoji="1" lang="ja-JP" altLang="en-US" sz="1400" dirty="0">
                          <a:latin typeface="BIZ UDPゴシック" panose="020B0400000000000000" pitchFamily="50" charset="-128"/>
                          <a:ea typeface="BIZ UDPゴシック" panose="020B0400000000000000" pitchFamily="50" charset="-128"/>
                        </a:rPr>
                        <a:t>５</a:t>
                      </a:r>
                    </a:p>
                  </a:txBody>
                  <a:tcPr/>
                </a:tc>
                <a:tc>
                  <a:txBody>
                    <a:bodyPr/>
                    <a:lstStyle/>
                    <a:p>
                      <a:pPr algn="l"/>
                      <a:r>
                        <a:rPr kumimoji="1" lang="ja-JP" altLang="en-US" sz="1400" dirty="0">
                          <a:latin typeface="BIZ UDPゴシック" panose="020B0400000000000000" pitchFamily="50" charset="-128"/>
                          <a:ea typeface="BIZ UDPゴシック" panose="020B0400000000000000" pitchFamily="50" charset="-128"/>
                        </a:rPr>
                        <a:t>団体アンケート</a:t>
                      </a:r>
                    </a:p>
                  </a:txBody>
                  <a:tcPr/>
                </a:tc>
                <a:tc>
                  <a:txBody>
                    <a:bodyPr/>
                    <a:lstStyle/>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・親なき後・将来不安                          ・住まい・生活継続への不安が大きい</a:t>
                      </a:r>
                    </a:p>
                    <a:p>
                      <a:pPr algn="l"/>
                      <a:r>
                        <a:rPr lang="ja-JP" altLang="en-US" sz="1400" b="0" i="0" dirty="0">
                          <a:solidFill>
                            <a:schemeClr val="tx1"/>
                          </a:solidFill>
                          <a:effectLst/>
                          <a:latin typeface="BIZ UDPゴシック" panose="020B0400000000000000" pitchFamily="50" charset="-128"/>
                          <a:ea typeface="BIZ UDPゴシック" panose="020B0400000000000000" pitchFamily="50" charset="-128"/>
                        </a:rPr>
                        <a:t>・相談支援の専門性の差、情報格差      </a:t>
                      </a:r>
                      <a:endParaRPr lang="en-US" altLang="ja-JP" sz="1400" b="0" i="0" dirty="0">
                        <a:solidFill>
                          <a:schemeClr val="tx1"/>
                        </a:solidFill>
                        <a:effectLst/>
                        <a:latin typeface="BIZ UDPゴシック" panose="020B0400000000000000" pitchFamily="50" charset="-128"/>
                        <a:ea typeface="BIZ UDPゴシック" panose="020B0400000000000000" pitchFamily="50" charset="-128"/>
                      </a:endParaRPr>
                    </a:p>
                    <a:p>
                      <a:pPr algn="r"/>
                      <a:r>
                        <a:rPr lang="ja-JP" altLang="en-US" sz="1400" b="1" i="0" u="none" dirty="0">
                          <a:solidFill>
                            <a:schemeClr val="tx1"/>
                          </a:solidFill>
                          <a:effectLst/>
                          <a:latin typeface="BIZ UDPゴシック" panose="020B0400000000000000" pitchFamily="50" charset="-128"/>
                          <a:ea typeface="BIZ UDPゴシック" panose="020B0400000000000000" pitchFamily="50" charset="-128"/>
                        </a:rPr>
                        <a:t>→人材確保、支援の質の維持への懸念</a:t>
                      </a:r>
                    </a:p>
                  </a:txBody>
                  <a:tcPr/>
                </a:tc>
                <a:extLst>
                  <a:ext uri="{0D108BD9-81ED-4DB2-BD59-A6C34878D82A}">
                    <a16:rowId xmlns:a16="http://schemas.microsoft.com/office/drawing/2014/main" val="3615533187"/>
                  </a:ext>
                </a:extLst>
              </a:tr>
            </a:tbl>
          </a:graphicData>
        </a:graphic>
      </p:graphicFrame>
      <p:sp>
        <p:nvSpPr>
          <p:cNvPr id="11" name="テキスト ボックス 10">
            <a:extLst>
              <a:ext uri="{FF2B5EF4-FFF2-40B4-BE49-F238E27FC236}">
                <a16:creationId xmlns:a16="http://schemas.microsoft.com/office/drawing/2014/main" id="{E57386D3-7121-6F60-860C-DC09021D75BA}"/>
              </a:ext>
            </a:extLst>
          </p:cNvPr>
          <p:cNvSpPr txBox="1"/>
          <p:nvPr/>
        </p:nvSpPr>
        <p:spPr>
          <a:xfrm>
            <a:off x="376879" y="5250801"/>
            <a:ext cx="3534905" cy="1569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kumimoji="1" lang="ja-JP" altLang="en-US" sz="1600" dirty="0">
                <a:latin typeface="BIZ UDPゴシック" panose="020B0400000000000000" pitchFamily="50" charset="-128"/>
                <a:ea typeface="BIZ UDPゴシック" panose="020B0400000000000000" pitchFamily="50" charset="-128"/>
              </a:rPr>
              <a:t>共通課題</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〇親なき後・将来不安への対応</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〇相談支援体制の強化　　</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〇人材確保と支援の質　　　　　　</a:t>
            </a:r>
          </a:p>
          <a:p>
            <a:r>
              <a:rPr kumimoji="1" lang="ja-JP" altLang="en-US" sz="1600" dirty="0">
                <a:latin typeface="BIZ UDPゴシック" panose="020B0400000000000000" pitchFamily="50" charset="-128"/>
                <a:ea typeface="BIZ UDPゴシック" panose="020B0400000000000000" pitchFamily="50" charset="-128"/>
              </a:rPr>
              <a:t>〇情報アクセシビリティの</a:t>
            </a:r>
            <a:r>
              <a:rPr kumimoji="1" lang="ja-JP" altLang="en-US" sz="1600" dirty="0">
                <a:solidFill>
                  <a:schemeClr val="tx1"/>
                </a:solidFill>
                <a:latin typeface="BIZ UDPゴシック" panose="020B0400000000000000" pitchFamily="50" charset="-128"/>
                <a:ea typeface="BIZ UDPゴシック" panose="020B0400000000000000" pitchFamily="50" charset="-128"/>
              </a:rPr>
              <a:t>改善　</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〇地域生活を支える居住基盤の整備</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7" name="表 6">
            <a:extLst>
              <a:ext uri="{FF2B5EF4-FFF2-40B4-BE49-F238E27FC236}">
                <a16:creationId xmlns:a16="http://schemas.microsoft.com/office/drawing/2014/main" id="{A914AA9A-06F7-1F12-2FBE-3CFF2DD2B532}"/>
              </a:ext>
            </a:extLst>
          </p:cNvPr>
          <p:cNvGraphicFramePr>
            <a:graphicFrameLocks noGrp="1"/>
          </p:cNvGraphicFramePr>
          <p:nvPr/>
        </p:nvGraphicFramePr>
        <p:xfrm>
          <a:off x="3911783" y="5391284"/>
          <a:ext cx="7454507" cy="1249680"/>
        </p:xfrm>
        <a:graphic>
          <a:graphicData uri="http://schemas.openxmlformats.org/drawingml/2006/table">
            <a:tbl>
              <a:tblPr firstRow="1" bandRow="1">
                <a:tableStyleId>{5940675A-B579-460E-94D1-54222C63F5DA}</a:tableStyleId>
              </a:tblPr>
              <a:tblGrid>
                <a:gridCol w="7454507">
                  <a:extLst>
                    <a:ext uri="{9D8B030D-6E8A-4147-A177-3AD203B41FA5}">
                      <a16:colId xmlns:a16="http://schemas.microsoft.com/office/drawing/2014/main" val="755007128"/>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さらに分析していきたい点</a:t>
                      </a:r>
                      <a:endParaRPr kumimoji="1" lang="en-US" altLang="ja-JP" sz="1400" dirty="0">
                        <a:latin typeface="BIZ UDPゴシック" panose="020B0400000000000000" pitchFamily="50" charset="-128"/>
                        <a:ea typeface="BIZ UDPゴシック" panose="020B0400000000000000" pitchFamily="50" charset="-128"/>
                      </a:endParaRPr>
                    </a:p>
                  </a:txBody>
                  <a:tcPr>
                    <a:solidFill>
                      <a:schemeClr val="accent2">
                        <a:lumMod val="20000"/>
                        <a:lumOff val="80000"/>
                      </a:schemeClr>
                    </a:solidFill>
                  </a:tcPr>
                </a:tc>
                <a:extLst>
                  <a:ext uri="{0D108BD9-81ED-4DB2-BD59-A6C34878D82A}">
                    <a16:rowId xmlns:a16="http://schemas.microsoft.com/office/drawing/2014/main" val="4228494905"/>
                  </a:ext>
                </a:extLst>
              </a:tr>
              <a:tr h="778498">
                <a:tc>
                  <a:txBody>
                    <a:bodyPr/>
                    <a:lstStyle/>
                    <a:p>
                      <a:pPr algn="l"/>
                      <a:r>
                        <a:rPr kumimoji="1" lang="ja-JP" altLang="en-US" sz="1400" dirty="0">
                          <a:solidFill>
                            <a:schemeClr val="tx1"/>
                          </a:solidFill>
                          <a:latin typeface="BIZ UDPゴシック" panose="020B0400000000000000" pitchFamily="50" charset="-128"/>
                          <a:ea typeface="BIZ UDPゴシック" panose="020B0400000000000000" pitchFamily="50" charset="-128"/>
                        </a:rPr>
                        <a:t>〇</a:t>
                      </a:r>
                      <a:r>
                        <a:rPr lang="ja-JP" altLang="en-US" sz="1400" b="0" i="0" dirty="0">
                          <a:solidFill>
                            <a:schemeClr val="tx1"/>
                          </a:solidFill>
                          <a:effectLst/>
                          <a:latin typeface="BIZ UDPゴシック" panose="020B0400000000000000" pitchFamily="50" charset="-128"/>
                          <a:ea typeface="BIZ UDPゴシック" panose="020B0400000000000000" pitchFamily="50" charset="-128"/>
                        </a:rPr>
                        <a:t>希望するくらしについて、</a:t>
                      </a:r>
                      <a:r>
                        <a:rPr lang="ja-JP" altLang="en-US" sz="1400" dirty="0">
                          <a:solidFill>
                            <a:schemeClr val="tx1"/>
                          </a:solidFill>
                          <a:latin typeface="BIZ UDPゴシック" panose="020B0400000000000000" pitchFamily="50" charset="-128"/>
                          <a:ea typeface="BIZ UDPゴシック" panose="020B0400000000000000" pitchFamily="50" charset="-128"/>
                        </a:rPr>
                        <a:t>家族と同居→ひとり暮らし→グループホームの順の結果。</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gn="l"/>
                      <a:r>
                        <a:rPr lang="ja-JP" altLang="en-US" sz="1400" dirty="0">
                          <a:solidFill>
                            <a:schemeClr val="tx1"/>
                          </a:solidFill>
                          <a:latin typeface="BIZ UDPゴシック" panose="020B0400000000000000" pitchFamily="50" charset="-128"/>
                          <a:ea typeface="BIZ UDPゴシック" panose="020B0400000000000000" pitchFamily="50" charset="-128"/>
                        </a:rPr>
                        <a:t>　 グループホーム</a:t>
                      </a:r>
                      <a:r>
                        <a:rPr lang="ja-JP" altLang="en-US" sz="1400" dirty="0">
                          <a:latin typeface="BIZ UDPゴシック" panose="020B0400000000000000" pitchFamily="50" charset="-128"/>
                          <a:ea typeface="BIZ UDPゴシック" panose="020B0400000000000000" pitchFamily="50" charset="-128"/>
                        </a:rPr>
                        <a:t>を希望する人のうち、</a:t>
                      </a: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年以内の入居を希望する人は全体の約</a:t>
                      </a: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割。</a:t>
                      </a:r>
                      <a:endParaRPr lang="en-US" altLang="ja-JP" sz="1400" dirty="0">
                        <a:latin typeface="BIZ UDPゴシック" panose="020B0400000000000000" pitchFamily="50" charset="-128"/>
                        <a:ea typeface="BIZ UDPゴシック" panose="020B0400000000000000" pitchFamily="50" charset="-128"/>
                      </a:endParaRPr>
                    </a:p>
                    <a:p>
                      <a:pPr algn="l"/>
                      <a:r>
                        <a:rPr kumimoji="1" lang="ja-JP" altLang="en-US" sz="1400" dirty="0">
                          <a:latin typeface="BIZ UDPゴシック" panose="020B0400000000000000" pitchFamily="50" charset="-128"/>
                          <a:ea typeface="BIZ UDPゴシック" panose="020B0400000000000000" pitchFamily="50" charset="-128"/>
                        </a:rPr>
                        <a:t>〇必要な支援として、緊急時対応、相談支援体制、経済的支援が上位。</a:t>
                      </a:r>
                      <a:endParaRPr kumimoji="1" lang="en-US" altLang="ja-JP" sz="1400" dirty="0">
                        <a:latin typeface="BIZ UDPゴシック" panose="020B0400000000000000" pitchFamily="50" charset="-128"/>
                        <a:ea typeface="BIZ UDPゴシック" panose="020B0400000000000000" pitchFamily="50" charset="-128"/>
                      </a:endParaRPr>
                    </a:p>
                    <a:p>
                      <a:pPr algn="l"/>
                      <a:r>
                        <a:rPr kumimoji="1" lang="en-US" altLang="ja-JP" sz="1400" dirty="0">
                          <a:latin typeface="BIZ UDPゴシック" panose="020B0400000000000000" pitchFamily="50" charset="-128"/>
                          <a:ea typeface="BIZ UDPゴシック" panose="020B0400000000000000" pitchFamily="50" charset="-128"/>
                        </a:rPr>
                        <a:t>   </a:t>
                      </a:r>
                      <a:r>
                        <a:rPr kumimoji="1" lang="ja-JP" altLang="en-US" sz="1400" dirty="0">
                          <a:latin typeface="BIZ UDPゴシック" panose="020B0400000000000000" pitchFamily="50" charset="-128"/>
                          <a:ea typeface="BIZ UDPゴシック" panose="020B0400000000000000" pitchFamily="50" charset="-128"/>
                        </a:rPr>
                        <a:t>障がい種別ごとのニーズ把握が必要。</a:t>
                      </a:r>
                      <a:endParaRPr kumimoji="1" lang="en-US" altLang="ja-JP" sz="1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406366216"/>
                  </a:ext>
                </a:extLst>
              </a:tr>
            </a:tbl>
          </a:graphicData>
        </a:graphic>
      </p:graphicFrame>
    </p:spTree>
    <p:extLst>
      <p:ext uri="{BB962C8B-B14F-4D97-AF65-F5344CB8AC3E}">
        <p14:creationId xmlns:p14="http://schemas.microsoft.com/office/powerpoint/2010/main" val="2437196828"/>
      </p:ext>
    </p:extLst>
  </p:cSld>
  <p:clrMapOvr>
    <a:masterClrMapping/>
  </p:clrMapOvr>
  <mc:AlternateContent xmlns:mc="http://schemas.openxmlformats.org/markup-compatibility/2006" xmlns:p14="http://schemas.microsoft.com/office/powerpoint/2010/main">
    <mc:Choice Requires="p14">
      <p:transition spd="slow" p14:dur="2000" advTm="203986"/>
    </mc:Choice>
    <mc:Fallback xmlns="">
      <p:transition spd="slow" advTm="203986"/>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正方形/長方形 38">
            <a:extLst>
              <a:ext uri="{C183D7F6-B498-43B3-948B-1728B52AA6E4}">
                <adec:decorative xmlns:adec="http://schemas.microsoft.com/office/drawing/2017/decorative" val="1"/>
              </a:ext>
            </a:extLst>
          </p:cNvPr>
          <p:cNvSpPr/>
          <p:nvPr/>
        </p:nvSpPr>
        <p:spPr>
          <a:xfrm>
            <a:off x="15102" y="967308"/>
            <a:ext cx="12204004" cy="66675"/>
          </a:xfrm>
          <a:prstGeom prst="rect">
            <a:avLst/>
          </a:prstGeom>
          <a:solidFill>
            <a:schemeClr val="accent2">
              <a:alpha val="50195"/>
            </a:schemeClr>
          </a:solidFill>
          <a:ln w="12700">
            <a:miter lim="400000"/>
          </a:ln>
        </p:spPr>
        <p:txBody>
          <a:bodyPr lIns="45718" tIns="45718" rIns="45718" bIns="45718" anchor="ctr"/>
          <a:lstStyle/>
          <a:p>
            <a:pPr algn="ctr">
              <a:defRPr>
                <a:solidFill>
                  <a:srgbClr val="FFFFFF"/>
                </a:solidFill>
              </a:defRPr>
            </a:pPr>
            <a:endParaRPr/>
          </a:p>
        </p:txBody>
      </p:sp>
      <p:sp>
        <p:nvSpPr>
          <p:cNvPr id="18" name="スライド番号プレースホルダー 2">
            <a:extLst>
              <a:ext uri="{FF2B5EF4-FFF2-40B4-BE49-F238E27FC236}">
                <a16:creationId xmlns:a16="http://schemas.microsoft.com/office/drawing/2014/main" id="{6254010E-AF5C-F56F-EBFD-59141C5205C0}"/>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31</a:t>
            </a:fld>
            <a:endParaRPr lang="ja-JP" altLang="en-US" sz="1600"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493B3477-485E-E980-C5D5-572AE0F74247}"/>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126" name="テキスト ボックス 39"/>
          <p:cNvSpPr txBox="1"/>
          <p:nvPr/>
        </p:nvSpPr>
        <p:spPr>
          <a:xfrm>
            <a:off x="152399" y="687068"/>
            <a:ext cx="9634696"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b="1">
                <a:latin typeface="BIZ UDPゴシック"/>
                <a:ea typeface="BIZ UDPゴシック"/>
                <a:cs typeface="BIZ UDPゴシック"/>
                <a:sym typeface="BIZ UDPゴシック"/>
              </a:defRPr>
            </a:lvl1pPr>
          </a:lstStyle>
          <a:p>
            <a:r>
              <a:rPr lang="ja-JP" altLang="en-US" b="0" dirty="0"/>
              <a:t>４－１　</a:t>
            </a:r>
            <a:r>
              <a:rPr b="0" dirty="0" err="1"/>
              <a:t>障がい種別ごとの課題の傾向</a:t>
            </a:r>
            <a:r>
              <a:rPr lang="ja-JP" altLang="en-US" b="0" dirty="0"/>
              <a:t>（障がい者計画アンケート（障がい者・児））</a:t>
            </a:r>
            <a:r>
              <a:rPr dirty="0"/>
              <a:t>　</a:t>
            </a:r>
          </a:p>
        </p:txBody>
      </p:sp>
      <p:grpSp>
        <p:nvGrpSpPr>
          <p:cNvPr id="3" name="グループ化 2">
            <a:extLst>
              <a:ext uri="{FF2B5EF4-FFF2-40B4-BE49-F238E27FC236}">
                <a16:creationId xmlns:a16="http://schemas.microsoft.com/office/drawing/2014/main" id="{8B12F774-29A7-C9A4-6066-88FFDF78A3D7}"/>
              </a:ext>
            </a:extLst>
          </p:cNvPr>
          <p:cNvGrpSpPr/>
          <p:nvPr/>
        </p:nvGrpSpPr>
        <p:grpSpPr>
          <a:xfrm>
            <a:off x="293759" y="1383740"/>
            <a:ext cx="5365648" cy="2460300"/>
            <a:chOff x="501752" y="3429890"/>
            <a:chExt cx="5365648" cy="3110925"/>
          </a:xfrm>
        </p:grpSpPr>
        <p:sp>
          <p:nvSpPr>
            <p:cNvPr id="4" name="四角形: 角を丸くする 3">
              <a:extLst>
                <a:ext uri="{FF2B5EF4-FFF2-40B4-BE49-F238E27FC236}">
                  <a16:creationId xmlns:a16="http://schemas.microsoft.com/office/drawing/2014/main" id="{5CD5F323-7509-BD5B-0DA5-D544A955EF00}"/>
                </a:ext>
              </a:extLst>
            </p:cNvPr>
            <p:cNvSpPr/>
            <p:nvPr/>
          </p:nvSpPr>
          <p:spPr>
            <a:xfrm>
              <a:off x="501752" y="3429890"/>
              <a:ext cx="2318812" cy="364754"/>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身体障がいの課題の特徴</a:t>
              </a:r>
            </a:p>
          </p:txBody>
        </p:sp>
        <p:sp>
          <p:nvSpPr>
            <p:cNvPr id="5" name="正方形/長方形 4">
              <a:extLst>
                <a:ext uri="{FF2B5EF4-FFF2-40B4-BE49-F238E27FC236}">
                  <a16:creationId xmlns:a16="http://schemas.microsoft.com/office/drawing/2014/main" id="{5F10D8B9-6176-EE47-21A9-11C3DCE8DB34}"/>
                </a:ext>
              </a:extLst>
            </p:cNvPr>
            <p:cNvSpPr/>
            <p:nvPr/>
          </p:nvSpPr>
          <p:spPr>
            <a:xfrm>
              <a:off x="501752" y="3797687"/>
              <a:ext cx="5365648" cy="2743128"/>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effectLst/>
                <a:uFillTx/>
                <a:latin typeface="+mn-lt"/>
                <a:ea typeface="+mn-ea"/>
                <a:cs typeface="+mn-cs"/>
                <a:sym typeface="游ゴシック"/>
              </a:endParaRPr>
            </a:p>
          </p:txBody>
        </p:sp>
      </p:grpSp>
      <p:sp>
        <p:nvSpPr>
          <p:cNvPr id="2" name="テキスト ボックス 1">
            <a:extLst>
              <a:ext uri="{FF2B5EF4-FFF2-40B4-BE49-F238E27FC236}">
                <a16:creationId xmlns:a16="http://schemas.microsoft.com/office/drawing/2014/main" id="{ACA8E98A-83D8-69FD-0C16-037D5B2F1185}"/>
              </a:ext>
            </a:extLst>
          </p:cNvPr>
          <p:cNvSpPr txBox="1"/>
          <p:nvPr/>
        </p:nvSpPr>
        <p:spPr>
          <a:xfrm>
            <a:off x="435429" y="1969869"/>
            <a:ext cx="4996542" cy="1600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① 外出・移動・バリアフリーに関する困りごとが他種別より高い</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交通機関、道路、施設の段差等への不便感が顕著</a:t>
            </a:r>
            <a:endParaRPr kumimoji="0" lang="en-US" altLang="ja-JP"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② 災害時の不安（電源・医療物品・避難困難）が高い</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医療機器使用者や車いす利用者の避難課題が明確</a:t>
            </a: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ハード整備＋災害時の個別支援計画活用の具体化</a:t>
            </a:r>
          </a:p>
        </p:txBody>
      </p:sp>
      <p:grpSp>
        <p:nvGrpSpPr>
          <p:cNvPr id="8" name="グループ化 7">
            <a:extLst>
              <a:ext uri="{FF2B5EF4-FFF2-40B4-BE49-F238E27FC236}">
                <a16:creationId xmlns:a16="http://schemas.microsoft.com/office/drawing/2014/main" id="{F16B389E-1B04-B43B-2839-177994995808}"/>
              </a:ext>
            </a:extLst>
          </p:cNvPr>
          <p:cNvGrpSpPr/>
          <p:nvPr/>
        </p:nvGrpSpPr>
        <p:grpSpPr>
          <a:xfrm>
            <a:off x="293759" y="4037245"/>
            <a:ext cx="5365648" cy="2498848"/>
            <a:chOff x="501752" y="3381148"/>
            <a:chExt cx="5365648" cy="3159667"/>
          </a:xfrm>
        </p:grpSpPr>
        <p:sp>
          <p:nvSpPr>
            <p:cNvPr id="9" name="四角形: 角を丸くする 8">
              <a:extLst>
                <a:ext uri="{FF2B5EF4-FFF2-40B4-BE49-F238E27FC236}">
                  <a16:creationId xmlns:a16="http://schemas.microsoft.com/office/drawing/2014/main" id="{888F84FC-F3D1-EA15-C6D8-294F5ED91398}"/>
                </a:ext>
              </a:extLst>
            </p:cNvPr>
            <p:cNvSpPr/>
            <p:nvPr/>
          </p:nvSpPr>
          <p:spPr>
            <a:xfrm>
              <a:off x="501752" y="3381148"/>
              <a:ext cx="2318812" cy="430563"/>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rgbClr val="000000"/>
                  </a:solidFill>
                  <a:latin typeface="BIZ UDPゴシック" panose="020B0400000000000000" pitchFamily="50" charset="-128"/>
                  <a:ea typeface="BIZ UDPゴシック" panose="020B0400000000000000" pitchFamily="50" charset="-128"/>
                </a:rPr>
                <a:t>知的</a:t>
              </a:r>
              <a:r>
                <a:rPr kumimoji="0" lang="ja-JP" altLang="en-US" sz="14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障がいの課題の特徴</a:t>
              </a:r>
            </a:p>
          </p:txBody>
        </p:sp>
        <p:sp>
          <p:nvSpPr>
            <p:cNvPr id="10" name="正方形/長方形 9">
              <a:extLst>
                <a:ext uri="{FF2B5EF4-FFF2-40B4-BE49-F238E27FC236}">
                  <a16:creationId xmlns:a16="http://schemas.microsoft.com/office/drawing/2014/main" id="{682CC58C-A744-76BF-65C0-DA7F3B2F8B16}"/>
                </a:ext>
              </a:extLst>
            </p:cNvPr>
            <p:cNvSpPr/>
            <p:nvPr/>
          </p:nvSpPr>
          <p:spPr>
            <a:xfrm>
              <a:off x="501752" y="3797687"/>
              <a:ext cx="5365648" cy="2743128"/>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effectLst/>
                <a:uFillTx/>
                <a:latin typeface="+mn-lt"/>
                <a:ea typeface="+mn-ea"/>
                <a:cs typeface="+mn-cs"/>
                <a:sym typeface="游ゴシック"/>
              </a:endParaRPr>
            </a:p>
          </p:txBody>
        </p:sp>
      </p:grpSp>
      <p:sp>
        <p:nvSpPr>
          <p:cNvPr id="6" name="タイトル 5">
            <a:extLst>
              <a:ext uri="{FF2B5EF4-FFF2-40B4-BE49-F238E27FC236}">
                <a16:creationId xmlns:a16="http://schemas.microsoft.com/office/drawing/2014/main" id="{B79A53E2-B20D-8CDE-4549-C814A0066053}"/>
              </a:ext>
            </a:extLst>
          </p:cNvPr>
          <p:cNvSpPr txBox="1">
            <a:spLocks noGrp="1"/>
          </p:cNvSpPr>
          <p:nvPr>
            <p:ph type="title" idx="4294967295"/>
          </p:nvPr>
        </p:nvSpPr>
        <p:spPr>
          <a:xfrm>
            <a:off x="435429" y="4583431"/>
            <a:ext cx="5019970" cy="1815878"/>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① 将来の住まい（グループホーム）への関心が高い</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 「親なき後」への不安が強い</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　　一方、</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3</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年以内のグループホームへのニーズは低い。</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② 日中活動・受入事業所の不足への課題意識が高い</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 強度行動障がいに対応した事業所の不足が背景</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sym typeface="游ゴシック"/>
              </a:rPr>
              <a:t>▶住まいの量的整備＋重度に対応したサービスの質的強化</a:t>
            </a:r>
          </a:p>
        </p:txBody>
      </p:sp>
      <p:grpSp>
        <p:nvGrpSpPr>
          <p:cNvPr id="11" name="グループ化 10">
            <a:extLst>
              <a:ext uri="{FF2B5EF4-FFF2-40B4-BE49-F238E27FC236}">
                <a16:creationId xmlns:a16="http://schemas.microsoft.com/office/drawing/2014/main" id="{72F6DB6F-0787-AF33-C445-354DD65D5B1D}"/>
              </a:ext>
            </a:extLst>
          </p:cNvPr>
          <p:cNvGrpSpPr/>
          <p:nvPr/>
        </p:nvGrpSpPr>
        <p:grpSpPr>
          <a:xfrm>
            <a:off x="6244075" y="1345191"/>
            <a:ext cx="5365648" cy="2498849"/>
            <a:chOff x="501752" y="3381148"/>
            <a:chExt cx="5365648" cy="3159669"/>
          </a:xfrm>
        </p:grpSpPr>
        <p:sp>
          <p:nvSpPr>
            <p:cNvPr id="12" name="四角形: 角を丸くする 11">
              <a:extLst>
                <a:ext uri="{FF2B5EF4-FFF2-40B4-BE49-F238E27FC236}">
                  <a16:creationId xmlns:a16="http://schemas.microsoft.com/office/drawing/2014/main" id="{61D6F2E2-F965-B68B-35D0-B4DEEFF3BBBB}"/>
                </a:ext>
              </a:extLst>
            </p:cNvPr>
            <p:cNvSpPr/>
            <p:nvPr/>
          </p:nvSpPr>
          <p:spPr>
            <a:xfrm>
              <a:off x="501752" y="3381148"/>
              <a:ext cx="2318812" cy="430563"/>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r>
                <a:rPr lang="ja-JP" altLang="en-US" sz="1400" dirty="0">
                  <a:latin typeface="BIZ UDPゴシック" panose="020B0400000000000000" pitchFamily="50" charset="-128"/>
                  <a:ea typeface="BIZ UDPゴシック" panose="020B0400000000000000" pitchFamily="50" charset="-128"/>
                </a:rPr>
                <a:t>精神障がいの課題の特徴</a:t>
              </a:r>
            </a:p>
          </p:txBody>
        </p:sp>
        <p:sp>
          <p:nvSpPr>
            <p:cNvPr id="13" name="正方形/長方形 12">
              <a:extLst>
                <a:ext uri="{FF2B5EF4-FFF2-40B4-BE49-F238E27FC236}">
                  <a16:creationId xmlns:a16="http://schemas.microsoft.com/office/drawing/2014/main" id="{B5EB739A-BC2F-DF0E-ACF7-AE990D92340C}"/>
                </a:ext>
              </a:extLst>
            </p:cNvPr>
            <p:cNvSpPr/>
            <p:nvPr/>
          </p:nvSpPr>
          <p:spPr>
            <a:xfrm>
              <a:off x="501752" y="3797688"/>
              <a:ext cx="5365648" cy="2743129"/>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grpSp>
      <p:sp>
        <p:nvSpPr>
          <p:cNvPr id="7" name="精神障がいの特徴…">
            <a:extLst>
              <a:ext uri="{FF2B5EF4-FFF2-40B4-BE49-F238E27FC236}">
                <a16:creationId xmlns:a16="http://schemas.microsoft.com/office/drawing/2014/main" id="{C30EC320-99D0-D4E5-22FF-2F73920AD2A1}"/>
              </a:ext>
            </a:extLst>
          </p:cNvPr>
          <p:cNvSpPr txBox="1"/>
          <p:nvPr/>
        </p:nvSpPr>
        <p:spPr>
          <a:xfrm>
            <a:off x="6472318" y="1796857"/>
            <a:ext cx="4652882" cy="2031321"/>
          </a:xfrm>
          <a:prstGeom prst="rect">
            <a:avLst/>
          </a:prstGeom>
          <a:noFill/>
          <a:ln w="12700" cap="flat">
            <a:noFill/>
            <a:miter lim="400000"/>
          </a:ln>
          <a:effectLst/>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1600">
                <a:latin typeface="BIZ UDPゴシック" panose="020B0400000000000000" pitchFamily="50" charset="-128"/>
                <a:ea typeface="BIZ UDPゴシック" panose="020B0400000000000000" pitchFamily="50" charset="-128"/>
              </a:defRPr>
            </a:lvl1pPr>
          </a:lstStyle>
          <a:p>
            <a:r>
              <a:rPr lang="ja-JP" altLang="en-US" sz="1400" dirty="0">
                <a:solidFill>
                  <a:schemeClr val="tx1"/>
                </a:solidFill>
              </a:rPr>
              <a:t>① 就労に関する困難感が他種別より高い</a:t>
            </a:r>
          </a:p>
          <a:p>
            <a:r>
              <a:rPr lang="ja-JP" altLang="en-US" sz="1400" dirty="0">
                <a:solidFill>
                  <a:schemeClr val="tx1"/>
                </a:solidFill>
              </a:rPr>
              <a:t>→ 働きづらさ、配慮不足の課題</a:t>
            </a:r>
            <a:endParaRPr lang="en-US" altLang="ja-JP" sz="1400" dirty="0">
              <a:solidFill>
                <a:schemeClr val="tx1"/>
              </a:solidFill>
            </a:endParaRPr>
          </a:p>
          <a:p>
            <a:endParaRPr lang="ja-JP" altLang="en-US" sz="1400" dirty="0">
              <a:solidFill>
                <a:schemeClr val="tx1"/>
              </a:solidFill>
            </a:endParaRPr>
          </a:p>
          <a:p>
            <a:r>
              <a:rPr lang="ja-JP" altLang="en-US" sz="1400" dirty="0">
                <a:solidFill>
                  <a:schemeClr val="tx1"/>
                </a:solidFill>
              </a:rPr>
              <a:t>② 差別・理解不足に関する不安が高い</a:t>
            </a:r>
          </a:p>
          <a:p>
            <a:r>
              <a:rPr lang="ja-JP" altLang="en-US" sz="1400" dirty="0">
                <a:solidFill>
                  <a:schemeClr val="tx1"/>
                </a:solidFill>
              </a:rPr>
              <a:t>→ 見えない障がいゆえの社会的孤立</a:t>
            </a:r>
            <a:endParaRPr lang="en-US" altLang="ja-JP" sz="1400" dirty="0">
              <a:solidFill>
                <a:schemeClr val="tx1"/>
              </a:solidFill>
            </a:endParaRPr>
          </a:p>
          <a:p>
            <a:endParaRPr lang="en-US" altLang="ja-JP" sz="1400" dirty="0">
              <a:solidFill>
                <a:schemeClr val="tx1"/>
              </a:solidFill>
            </a:endParaRPr>
          </a:p>
          <a:p>
            <a:r>
              <a:rPr lang="ja-JP" altLang="en-US" sz="1400" dirty="0">
                <a:solidFill>
                  <a:schemeClr val="tx1"/>
                </a:solidFill>
              </a:rPr>
              <a:t>③経済的不安</a:t>
            </a:r>
          </a:p>
          <a:p>
            <a:endParaRPr lang="ja-JP" altLang="en-US" sz="1400" dirty="0">
              <a:solidFill>
                <a:schemeClr val="tx1"/>
              </a:solidFill>
            </a:endParaRPr>
          </a:p>
          <a:p>
            <a:r>
              <a:rPr lang="ja-JP" altLang="en-US" sz="1400" dirty="0">
                <a:solidFill>
                  <a:schemeClr val="tx1"/>
                </a:solidFill>
              </a:rPr>
              <a:t>▶ 就労環境の整備＋理解啓発の取組の強化</a:t>
            </a:r>
          </a:p>
        </p:txBody>
      </p:sp>
      <p:grpSp>
        <p:nvGrpSpPr>
          <p:cNvPr id="14" name="グループ化 13">
            <a:extLst>
              <a:ext uri="{FF2B5EF4-FFF2-40B4-BE49-F238E27FC236}">
                <a16:creationId xmlns:a16="http://schemas.microsoft.com/office/drawing/2014/main" id="{157457B7-B789-2372-F15E-91D123428F7D}"/>
              </a:ext>
            </a:extLst>
          </p:cNvPr>
          <p:cNvGrpSpPr/>
          <p:nvPr/>
        </p:nvGrpSpPr>
        <p:grpSpPr>
          <a:xfrm>
            <a:off x="6244075" y="4009455"/>
            <a:ext cx="5365648" cy="2498849"/>
            <a:chOff x="501752" y="3381148"/>
            <a:chExt cx="5365648" cy="3159669"/>
          </a:xfrm>
        </p:grpSpPr>
        <p:sp>
          <p:nvSpPr>
            <p:cNvPr id="15" name="四角形: 角を丸くする 14">
              <a:extLst>
                <a:ext uri="{FF2B5EF4-FFF2-40B4-BE49-F238E27FC236}">
                  <a16:creationId xmlns:a16="http://schemas.microsoft.com/office/drawing/2014/main" id="{0A14DDF0-21DA-F268-AD4F-586A88E0C902}"/>
                </a:ext>
              </a:extLst>
            </p:cNvPr>
            <p:cNvSpPr/>
            <p:nvPr/>
          </p:nvSpPr>
          <p:spPr>
            <a:xfrm>
              <a:off x="501752" y="3381148"/>
              <a:ext cx="2318812" cy="430563"/>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r>
                <a:rPr lang="ja-JP" altLang="en-US" sz="1400" dirty="0">
                  <a:latin typeface="BIZ UDPゴシック" panose="020B0400000000000000" pitchFamily="50" charset="-128"/>
                  <a:ea typeface="BIZ UDPゴシック" panose="020B0400000000000000" pitchFamily="50" charset="-128"/>
                </a:rPr>
                <a:t> 難病の課題の特徴</a:t>
              </a:r>
            </a:p>
          </p:txBody>
        </p:sp>
        <p:sp>
          <p:nvSpPr>
            <p:cNvPr id="16" name="正方形/長方形 15">
              <a:extLst>
                <a:ext uri="{FF2B5EF4-FFF2-40B4-BE49-F238E27FC236}">
                  <a16:creationId xmlns:a16="http://schemas.microsoft.com/office/drawing/2014/main" id="{F4CDD21E-C948-1F2C-06D6-A99693DF38BC}"/>
                </a:ext>
              </a:extLst>
            </p:cNvPr>
            <p:cNvSpPr/>
            <p:nvPr/>
          </p:nvSpPr>
          <p:spPr>
            <a:xfrm>
              <a:off x="501752" y="3797688"/>
              <a:ext cx="5365648" cy="2743129"/>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grpSp>
      <p:sp>
        <p:nvSpPr>
          <p:cNvPr id="129" name="精神障がいの特徴…"/>
          <p:cNvSpPr txBox="1"/>
          <p:nvPr/>
        </p:nvSpPr>
        <p:spPr>
          <a:xfrm>
            <a:off x="6455385" y="4638643"/>
            <a:ext cx="4365662" cy="1600434"/>
          </a:xfrm>
          <a:prstGeom prst="rect">
            <a:avLst/>
          </a:prstGeom>
          <a:noFill/>
          <a:ln w="12700" cap="flat">
            <a:noFill/>
            <a:miter lim="400000"/>
          </a:ln>
          <a:effectLst/>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1600">
                <a:latin typeface="BIZ UDPゴシック" panose="020B0400000000000000" pitchFamily="50" charset="-128"/>
                <a:ea typeface="BIZ UDPゴシック" panose="020B0400000000000000" pitchFamily="50" charset="-128"/>
              </a:defRPr>
            </a:lvl1pPr>
          </a:lstStyle>
          <a:p>
            <a:r>
              <a:rPr lang="ja-JP" altLang="en-US" sz="1400" dirty="0">
                <a:solidFill>
                  <a:schemeClr val="tx1"/>
                </a:solidFill>
              </a:rPr>
              <a:t>① 医療と福祉の連携ニーズが高い</a:t>
            </a:r>
          </a:p>
          <a:p>
            <a:r>
              <a:rPr lang="ja-JP" altLang="en-US" sz="1400" dirty="0">
                <a:solidFill>
                  <a:schemeClr val="tx1"/>
                </a:solidFill>
              </a:rPr>
              <a:t>→ 症状が変動した場合の柔軟な対応が必要</a:t>
            </a:r>
          </a:p>
          <a:p>
            <a:endParaRPr lang="en-US" altLang="ja-JP" sz="1400" dirty="0">
              <a:solidFill>
                <a:schemeClr val="tx1"/>
              </a:solidFill>
            </a:endParaRPr>
          </a:p>
          <a:p>
            <a:r>
              <a:rPr lang="ja-JP" altLang="en-US" sz="1400" dirty="0">
                <a:solidFill>
                  <a:schemeClr val="tx1"/>
                </a:solidFill>
              </a:rPr>
              <a:t>② 経済的不安・将来不安が相対的に高い</a:t>
            </a:r>
          </a:p>
          <a:p>
            <a:r>
              <a:rPr lang="ja-JP" altLang="en-US" sz="1400" dirty="0">
                <a:solidFill>
                  <a:schemeClr val="tx1"/>
                </a:solidFill>
              </a:rPr>
              <a:t>→ 長期療養と就労困難の影響</a:t>
            </a:r>
          </a:p>
          <a:p>
            <a:endParaRPr lang="ja-JP" altLang="en-US" sz="1400" dirty="0">
              <a:solidFill>
                <a:schemeClr val="tx1"/>
              </a:solidFill>
            </a:endParaRPr>
          </a:p>
          <a:p>
            <a:r>
              <a:rPr lang="ja-JP" altLang="en-US" sz="1400" dirty="0">
                <a:solidFill>
                  <a:schemeClr val="tx1"/>
                </a:solidFill>
              </a:rPr>
              <a:t>▶医療連携＋所得支援の横断的な施策の検討</a:t>
            </a:r>
            <a:endParaRPr sz="1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65549"/>
    </mc:Choice>
    <mc:Fallback xmlns="">
      <p:transition spd="slow" advTm="6554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正方形/長方形 38">
            <a:extLst>
              <a:ext uri="{C183D7F6-B498-43B3-948B-1728B52AA6E4}">
                <adec:decorative xmlns:adec="http://schemas.microsoft.com/office/drawing/2017/decorative" val="1"/>
              </a:ext>
            </a:extLst>
          </p:cNvPr>
          <p:cNvSpPr/>
          <p:nvPr/>
        </p:nvSpPr>
        <p:spPr>
          <a:xfrm>
            <a:off x="15102" y="793136"/>
            <a:ext cx="12204004" cy="66675"/>
          </a:xfrm>
          <a:prstGeom prst="rect">
            <a:avLst/>
          </a:prstGeom>
          <a:solidFill>
            <a:schemeClr val="accent2">
              <a:alpha val="50195"/>
            </a:schemeClr>
          </a:solidFill>
          <a:ln w="12700">
            <a:miter lim="400000"/>
          </a:ln>
        </p:spPr>
        <p:txBody>
          <a:bodyPr lIns="45718" tIns="45718" rIns="45718" bIns="45718" anchor="ctr"/>
          <a:lstStyle/>
          <a:p>
            <a:pPr algn="ctr">
              <a:defRPr>
                <a:solidFill>
                  <a:srgbClr val="FFFFFF"/>
                </a:solidFill>
              </a:defRPr>
            </a:pPr>
            <a:endParaRPr/>
          </a:p>
        </p:txBody>
      </p:sp>
      <p:sp>
        <p:nvSpPr>
          <p:cNvPr id="19" name="スライド番号プレースホルダー 2">
            <a:extLst>
              <a:ext uri="{FF2B5EF4-FFF2-40B4-BE49-F238E27FC236}">
                <a16:creationId xmlns:a16="http://schemas.microsoft.com/office/drawing/2014/main" id="{EDD74468-96C8-7AC0-03B4-11980FCD5A9D}"/>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32</a:t>
            </a:fld>
            <a:endParaRPr lang="ja-JP" altLang="en-US" sz="1600"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D2C4825F-0240-1BBD-1E5D-EF24451F0CE1}"/>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215" name="テキスト ボックス 39"/>
          <p:cNvSpPr txBox="1"/>
          <p:nvPr/>
        </p:nvSpPr>
        <p:spPr>
          <a:xfrm>
            <a:off x="152399" y="512896"/>
            <a:ext cx="11277601"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b="1">
                <a:latin typeface="BIZ UDPゴシック"/>
                <a:ea typeface="BIZ UDPゴシック"/>
                <a:cs typeface="BIZ UDPゴシック"/>
                <a:sym typeface="BIZ UDPゴシック"/>
              </a:defRPr>
            </a:lvl1pPr>
          </a:lstStyle>
          <a:p>
            <a:r>
              <a:rPr lang="ja-JP" altLang="en-US" b="0" dirty="0"/>
              <a:t>４－２　</a:t>
            </a:r>
            <a:r>
              <a:rPr b="0" dirty="0" err="1"/>
              <a:t>障がい種別ごとの課題の傾向</a:t>
            </a:r>
            <a:r>
              <a:rPr lang="ja-JP" altLang="en-US" b="0" dirty="0"/>
              <a:t>（障がい者支援プランアンケート（１８歳以上）（障がい福祉計画） ）</a:t>
            </a:r>
            <a:r>
              <a:rPr b="0" dirty="0"/>
              <a:t>　</a:t>
            </a:r>
          </a:p>
        </p:txBody>
      </p:sp>
      <p:grpSp>
        <p:nvGrpSpPr>
          <p:cNvPr id="3" name="グループ化 2">
            <a:extLst>
              <a:ext uri="{FF2B5EF4-FFF2-40B4-BE49-F238E27FC236}">
                <a16:creationId xmlns:a16="http://schemas.microsoft.com/office/drawing/2014/main" id="{631DAB76-0AD1-E84B-F66A-4DD88276B329}"/>
              </a:ext>
            </a:extLst>
          </p:cNvPr>
          <p:cNvGrpSpPr/>
          <p:nvPr/>
        </p:nvGrpSpPr>
        <p:grpSpPr>
          <a:xfrm>
            <a:off x="293759" y="1235751"/>
            <a:ext cx="5365648" cy="2472826"/>
            <a:chOff x="501752" y="3414052"/>
            <a:chExt cx="5365648" cy="3126763"/>
          </a:xfrm>
        </p:grpSpPr>
        <p:sp>
          <p:nvSpPr>
            <p:cNvPr id="4" name="四角形: 角を丸くする 3">
              <a:extLst>
                <a:ext uri="{FF2B5EF4-FFF2-40B4-BE49-F238E27FC236}">
                  <a16:creationId xmlns:a16="http://schemas.microsoft.com/office/drawing/2014/main" id="{FA491992-8B82-644B-1A43-B740CD0C5663}"/>
                </a:ext>
              </a:extLst>
            </p:cNvPr>
            <p:cNvSpPr/>
            <p:nvPr/>
          </p:nvSpPr>
          <p:spPr>
            <a:xfrm>
              <a:off x="501752" y="3414052"/>
              <a:ext cx="2318812" cy="364754"/>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身体障がいの課題の特徴</a:t>
              </a:r>
            </a:p>
          </p:txBody>
        </p:sp>
        <p:sp>
          <p:nvSpPr>
            <p:cNvPr id="5" name="正方形/長方形 4">
              <a:extLst>
                <a:ext uri="{FF2B5EF4-FFF2-40B4-BE49-F238E27FC236}">
                  <a16:creationId xmlns:a16="http://schemas.microsoft.com/office/drawing/2014/main" id="{52AA1377-04EA-3E6C-A2ED-930F97E80579}"/>
                </a:ext>
              </a:extLst>
            </p:cNvPr>
            <p:cNvSpPr/>
            <p:nvPr/>
          </p:nvSpPr>
          <p:spPr>
            <a:xfrm>
              <a:off x="501752" y="3797687"/>
              <a:ext cx="5365648" cy="2743128"/>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effectLst/>
                <a:uFillTx/>
                <a:latin typeface="+mn-lt"/>
                <a:ea typeface="+mn-ea"/>
                <a:cs typeface="+mn-cs"/>
                <a:sym typeface="游ゴシック"/>
              </a:endParaRPr>
            </a:p>
          </p:txBody>
        </p:sp>
      </p:grpSp>
      <p:sp>
        <p:nvSpPr>
          <p:cNvPr id="15" name="テキスト ボックス 14">
            <a:extLst>
              <a:ext uri="{FF2B5EF4-FFF2-40B4-BE49-F238E27FC236}">
                <a16:creationId xmlns:a16="http://schemas.microsoft.com/office/drawing/2014/main" id="{68FE3E2B-FEC5-0769-4457-222E0D1DA02A}"/>
              </a:ext>
            </a:extLst>
          </p:cNvPr>
          <p:cNvSpPr txBox="1"/>
          <p:nvPr/>
        </p:nvSpPr>
        <p:spPr>
          <a:xfrm>
            <a:off x="501751" y="1853643"/>
            <a:ext cx="4855029" cy="1600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① 居宅介護・訪問系サービスの利用割合が高い</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在宅生活への支援ニーズが中心</a:t>
            </a:r>
            <a:endParaRPr kumimoji="0" lang="en-US" altLang="ja-JP"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② 移動支援・外出支援への不満が一定数見られる</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量よりも“使い勝手”が課題</a:t>
            </a: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在宅生活への支援の安定化</a:t>
            </a:r>
          </a:p>
        </p:txBody>
      </p:sp>
      <p:grpSp>
        <p:nvGrpSpPr>
          <p:cNvPr id="6" name="グループ化 5">
            <a:extLst>
              <a:ext uri="{FF2B5EF4-FFF2-40B4-BE49-F238E27FC236}">
                <a16:creationId xmlns:a16="http://schemas.microsoft.com/office/drawing/2014/main" id="{90868FB2-B31D-70CD-AB00-86E29FE49FAC}"/>
              </a:ext>
            </a:extLst>
          </p:cNvPr>
          <p:cNvGrpSpPr/>
          <p:nvPr/>
        </p:nvGrpSpPr>
        <p:grpSpPr>
          <a:xfrm>
            <a:off x="293759" y="3901780"/>
            <a:ext cx="5365648" cy="2498849"/>
            <a:chOff x="501752" y="3381148"/>
            <a:chExt cx="5365648" cy="3159669"/>
          </a:xfrm>
        </p:grpSpPr>
        <p:sp>
          <p:nvSpPr>
            <p:cNvPr id="7" name="四角形: 角を丸くする 6">
              <a:extLst>
                <a:ext uri="{FF2B5EF4-FFF2-40B4-BE49-F238E27FC236}">
                  <a16:creationId xmlns:a16="http://schemas.microsoft.com/office/drawing/2014/main" id="{FE609793-8FC2-3BCF-0F54-7EC964346526}"/>
                </a:ext>
              </a:extLst>
            </p:cNvPr>
            <p:cNvSpPr/>
            <p:nvPr/>
          </p:nvSpPr>
          <p:spPr>
            <a:xfrm>
              <a:off x="501752" y="3381148"/>
              <a:ext cx="2318812" cy="430563"/>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rgbClr val="000000"/>
                  </a:solidFill>
                  <a:latin typeface="BIZ UDPゴシック" panose="020B0400000000000000" pitchFamily="50" charset="-128"/>
                  <a:ea typeface="BIZ UDPゴシック" panose="020B0400000000000000" pitchFamily="50" charset="-128"/>
                </a:rPr>
                <a:t>知的</a:t>
              </a:r>
              <a:r>
                <a:rPr kumimoji="0" lang="ja-JP" altLang="en-US" sz="14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障がいの課題の特徴</a:t>
              </a:r>
            </a:p>
          </p:txBody>
        </p:sp>
        <p:sp>
          <p:nvSpPr>
            <p:cNvPr id="8" name="正方形/長方形 7">
              <a:extLst>
                <a:ext uri="{FF2B5EF4-FFF2-40B4-BE49-F238E27FC236}">
                  <a16:creationId xmlns:a16="http://schemas.microsoft.com/office/drawing/2014/main" id="{D4D6145B-2F3D-21BF-1614-3BB39A4C48E4}"/>
                </a:ext>
              </a:extLst>
            </p:cNvPr>
            <p:cNvSpPr/>
            <p:nvPr/>
          </p:nvSpPr>
          <p:spPr>
            <a:xfrm>
              <a:off x="501752" y="3797688"/>
              <a:ext cx="5365648" cy="2743129"/>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mn-lt"/>
                <a:ea typeface="+mn-ea"/>
                <a:cs typeface="+mn-cs"/>
                <a:sym typeface="游ゴシック"/>
              </a:endParaRPr>
            </a:p>
          </p:txBody>
        </p:sp>
      </p:grpSp>
      <p:sp>
        <p:nvSpPr>
          <p:cNvPr id="2" name="テキスト ボックス 1">
            <a:extLst>
              <a:ext uri="{FF2B5EF4-FFF2-40B4-BE49-F238E27FC236}">
                <a16:creationId xmlns:a16="http://schemas.microsoft.com/office/drawing/2014/main" id="{EB90D153-ADAD-6AFF-5A37-44E451C5E0B6}"/>
              </a:ext>
            </a:extLst>
          </p:cNvPr>
          <p:cNvSpPr txBox="1"/>
          <p:nvPr/>
        </p:nvSpPr>
        <p:spPr>
          <a:xfrm>
            <a:off x="501750" y="4503299"/>
            <a:ext cx="4855029" cy="1600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① 生活介護・グループホームの利用割合が高い</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地域生活型の支援が中心</a:t>
            </a:r>
            <a:endParaRPr kumimoji="0" lang="en-US" altLang="ja-JP"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② ショートステイ・緊急対応ニーズが高い</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 家族介護が多いことが背景にある</a:t>
            </a: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▶地域生活支援拠点の機能強化</a:t>
            </a:r>
          </a:p>
        </p:txBody>
      </p:sp>
      <p:grpSp>
        <p:nvGrpSpPr>
          <p:cNvPr id="9" name="グループ化 8">
            <a:extLst>
              <a:ext uri="{FF2B5EF4-FFF2-40B4-BE49-F238E27FC236}">
                <a16:creationId xmlns:a16="http://schemas.microsoft.com/office/drawing/2014/main" id="{E5E77143-0D1F-7CE2-5753-65014F64B48A}"/>
              </a:ext>
            </a:extLst>
          </p:cNvPr>
          <p:cNvGrpSpPr/>
          <p:nvPr/>
        </p:nvGrpSpPr>
        <p:grpSpPr>
          <a:xfrm>
            <a:off x="6244075" y="1209727"/>
            <a:ext cx="5365648" cy="2498849"/>
            <a:chOff x="501752" y="3381148"/>
            <a:chExt cx="5365648" cy="3159669"/>
          </a:xfrm>
        </p:grpSpPr>
        <p:sp>
          <p:nvSpPr>
            <p:cNvPr id="10" name="四角形: 角を丸くする 9">
              <a:extLst>
                <a:ext uri="{FF2B5EF4-FFF2-40B4-BE49-F238E27FC236}">
                  <a16:creationId xmlns:a16="http://schemas.microsoft.com/office/drawing/2014/main" id="{748D9F8B-0C57-8947-62B1-59248B48B235}"/>
                </a:ext>
              </a:extLst>
            </p:cNvPr>
            <p:cNvSpPr/>
            <p:nvPr/>
          </p:nvSpPr>
          <p:spPr>
            <a:xfrm>
              <a:off x="501752" y="3381148"/>
              <a:ext cx="2318812" cy="430563"/>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r>
                <a:rPr lang="ja-JP" altLang="en-US" sz="1400" dirty="0">
                  <a:latin typeface="BIZ UDPゴシック" panose="020B0400000000000000" pitchFamily="50" charset="-128"/>
                  <a:ea typeface="BIZ UDPゴシック" panose="020B0400000000000000" pitchFamily="50" charset="-128"/>
                </a:rPr>
                <a:t>精神障がいの課題の特徴</a:t>
              </a:r>
            </a:p>
          </p:txBody>
        </p:sp>
        <p:sp>
          <p:nvSpPr>
            <p:cNvPr id="11" name="正方形/長方形 10">
              <a:extLst>
                <a:ext uri="{FF2B5EF4-FFF2-40B4-BE49-F238E27FC236}">
                  <a16:creationId xmlns:a16="http://schemas.microsoft.com/office/drawing/2014/main" id="{4744A73B-E615-E2C8-6AD6-D269349F14F3}"/>
                </a:ext>
              </a:extLst>
            </p:cNvPr>
            <p:cNvSpPr/>
            <p:nvPr/>
          </p:nvSpPr>
          <p:spPr>
            <a:xfrm>
              <a:off x="501752" y="3797688"/>
              <a:ext cx="5365648" cy="2743129"/>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grpSp>
      <p:sp>
        <p:nvSpPr>
          <p:cNvPr id="218" name="精神障がい…"/>
          <p:cNvSpPr txBox="1"/>
          <p:nvPr/>
        </p:nvSpPr>
        <p:spPr>
          <a:xfrm>
            <a:off x="6466535" y="1834736"/>
            <a:ext cx="5431706" cy="1600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① 就労系サービスの利用割合が高い</a:t>
            </a: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 就労継続支援</a:t>
            </a:r>
            <a:r>
              <a:rPr lang="en-US" altLang="ja-JP" sz="1400" dirty="0">
                <a:solidFill>
                  <a:schemeClr val="tx1"/>
                </a:solidFill>
                <a:latin typeface="BIZ UDPゴシック" panose="020B0400000000000000" pitchFamily="50" charset="-128"/>
                <a:ea typeface="BIZ UDPゴシック" panose="020B0400000000000000" pitchFamily="50" charset="-128"/>
              </a:rPr>
              <a:t>B</a:t>
            </a:r>
            <a:r>
              <a:rPr lang="ja-JP" altLang="en-US" sz="1400" dirty="0">
                <a:solidFill>
                  <a:schemeClr val="tx1"/>
                </a:solidFill>
                <a:latin typeface="BIZ UDPゴシック" panose="020B0400000000000000" pitchFamily="50" charset="-128"/>
                <a:ea typeface="BIZ UDPゴシック" panose="020B0400000000000000" pitchFamily="50" charset="-128"/>
              </a:rPr>
              <a:t>型等が中心</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endParaRPr lang="ja-JP" altLang="en-US"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② 相談支援ニーズが高い</a:t>
            </a: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 症状の変動・不安定さへの伴走型の支援が必要</a:t>
            </a:r>
          </a:p>
          <a:p>
            <a:pPr defTabSz="355600">
              <a:defRPr sz="1300">
                <a:latin typeface="Helvetica Neue"/>
                <a:ea typeface="Helvetica Neue"/>
                <a:cs typeface="Helvetica Neue"/>
                <a:sym typeface="Helvetica Neue"/>
              </a:defRPr>
            </a:pPr>
            <a:endParaRPr lang="ja-JP" altLang="en-US"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▶就労定着支援や相談体制の強化</a:t>
            </a:r>
          </a:p>
        </p:txBody>
      </p:sp>
      <p:grpSp>
        <p:nvGrpSpPr>
          <p:cNvPr id="12" name="グループ化 11">
            <a:extLst>
              <a:ext uri="{FF2B5EF4-FFF2-40B4-BE49-F238E27FC236}">
                <a16:creationId xmlns:a16="http://schemas.microsoft.com/office/drawing/2014/main" id="{E9068E67-9FFC-5DAE-B574-88DC6E523AE3}"/>
              </a:ext>
            </a:extLst>
          </p:cNvPr>
          <p:cNvGrpSpPr/>
          <p:nvPr/>
        </p:nvGrpSpPr>
        <p:grpSpPr>
          <a:xfrm>
            <a:off x="6244075" y="3873991"/>
            <a:ext cx="5365648" cy="2498849"/>
            <a:chOff x="501752" y="3381148"/>
            <a:chExt cx="5365648" cy="3159669"/>
          </a:xfrm>
        </p:grpSpPr>
        <p:sp>
          <p:nvSpPr>
            <p:cNvPr id="13" name="四角形: 角を丸くする 12">
              <a:extLst>
                <a:ext uri="{FF2B5EF4-FFF2-40B4-BE49-F238E27FC236}">
                  <a16:creationId xmlns:a16="http://schemas.microsoft.com/office/drawing/2014/main" id="{1970DBB8-0DCE-78D8-9487-4895ACF1BAA4}"/>
                </a:ext>
              </a:extLst>
            </p:cNvPr>
            <p:cNvSpPr/>
            <p:nvPr/>
          </p:nvSpPr>
          <p:spPr>
            <a:xfrm>
              <a:off x="501752" y="3381148"/>
              <a:ext cx="2318812" cy="430563"/>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r>
                <a:rPr lang="ja-JP" altLang="en-US" sz="1400" dirty="0">
                  <a:latin typeface="BIZ UDPゴシック" panose="020B0400000000000000" pitchFamily="50" charset="-128"/>
                  <a:ea typeface="BIZ UDPゴシック" panose="020B0400000000000000" pitchFamily="50" charset="-128"/>
                </a:rPr>
                <a:t> 難病の課題の特徴</a:t>
              </a:r>
            </a:p>
          </p:txBody>
        </p:sp>
        <p:sp>
          <p:nvSpPr>
            <p:cNvPr id="14" name="正方形/長方形 13">
              <a:extLst>
                <a:ext uri="{FF2B5EF4-FFF2-40B4-BE49-F238E27FC236}">
                  <a16:creationId xmlns:a16="http://schemas.microsoft.com/office/drawing/2014/main" id="{84632B93-C46E-1A31-6682-C7497B3F0997}"/>
                </a:ext>
              </a:extLst>
            </p:cNvPr>
            <p:cNvSpPr/>
            <p:nvPr/>
          </p:nvSpPr>
          <p:spPr>
            <a:xfrm>
              <a:off x="501752" y="3797688"/>
              <a:ext cx="5365648" cy="2743129"/>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grpSp>
      <p:sp>
        <p:nvSpPr>
          <p:cNvPr id="16" name="精神障がい…">
            <a:extLst>
              <a:ext uri="{FF2B5EF4-FFF2-40B4-BE49-F238E27FC236}">
                <a16:creationId xmlns:a16="http://schemas.microsoft.com/office/drawing/2014/main" id="{19B8B310-0AB8-0A32-465B-91B36B32DEBF}"/>
              </a:ext>
            </a:extLst>
          </p:cNvPr>
          <p:cNvSpPr txBox="1"/>
          <p:nvPr/>
        </p:nvSpPr>
        <p:spPr>
          <a:xfrm>
            <a:off x="6466535" y="4487910"/>
            <a:ext cx="4963465" cy="1600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① 医療系サービスとの併用が特徴的</a:t>
            </a: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 訪問看護等の利用割合が高め</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endParaRPr lang="ja-JP" altLang="en-US"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② サービス情報入手の困難感が見られる</a:t>
            </a:r>
          </a:p>
          <a:p>
            <a:pPr defTabSz="355600">
              <a:defRPr sz="1300">
                <a:latin typeface="Helvetica Neue"/>
                <a:ea typeface="Helvetica Neue"/>
                <a:cs typeface="Helvetica Neue"/>
                <a:sym typeface="Helvetica Neue"/>
              </a:defRPr>
            </a:pP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endParaRPr lang="ja-JP" altLang="en-US" sz="1400" dirty="0">
              <a:solidFill>
                <a:schemeClr val="tx1"/>
              </a:solidFill>
              <a:latin typeface="BIZ UDPゴシック" panose="020B0400000000000000" pitchFamily="50" charset="-128"/>
              <a:ea typeface="BIZ UDPゴシック" panose="020B0400000000000000" pitchFamily="50" charset="-128"/>
            </a:endParaRPr>
          </a:p>
          <a:p>
            <a:pPr defTabSz="355600">
              <a:defRPr sz="1300">
                <a:latin typeface="Helvetica Neue"/>
                <a:ea typeface="Helvetica Neue"/>
                <a:cs typeface="Helvetica Neue"/>
                <a:sym typeface="Helvetica Neue"/>
              </a:defRPr>
            </a:pPr>
            <a:r>
              <a:rPr lang="ja-JP" altLang="en-US" sz="1400" dirty="0">
                <a:solidFill>
                  <a:schemeClr val="tx1"/>
                </a:solidFill>
                <a:latin typeface="BIZ UDPゴシック" panose="020B0400000000000000" pitchFamily="50" charset="-128"/>
                <a:ea typeface="BIZ UDPゴシック" panose="020B0400000000000000" pitchFamily="50" charset="-128"/>
              </a:rPr>
              <a:t>▶ワンストップの情報提供体制</a:t>
            </a:r>
          </a:p>
        </p:txBody>
      </p:sp>
    </p:spTree>
  </p:cSld>
  <p:clrMapOvr>
    <a:masterClrMapping/>
  </p:clrMapOvr>
  <mc:AlternateContent xmlns:mc="http://schemas.openxmlformats.org/markup-compatibility/2006" xmlns:p14="http://schemas.microsoft.com/office/powerpoint/2010/main">
    <mc:Choice Requires="p14">
      <p:transition spd="slow" p14:dur="2000" advTm="18552"/>
    </mc:Choice>
    <mc:Fallback xmlns="">
      <p:transition spd="slow" advTm="18552"/>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2">
            <a:extLst>
              <a:ext uri="{FF2B5EF4-FFF2-40B4-BE49-F238E27FC236}">
                <a16:creationId xmlns:a16="http://schemas.microsoft.com/office/drawing/2014/main" id="{2C289CF2-F0AA-08A6-E36C-84A607E7731C}"/>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33</a:t>
            </a:fld>
            <a:endParaRPr lang="ja-JP" altLang="en-US" sz="16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E7679CCA-6667-46D1-D264-13C86F56A151}"/>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215" name="テキスト ボックス 39"/>
          <p:cNvSpPr txBox="1"/>
          <p:nvPr/>
        </p:nvSpPr>
        <p:spPr>
          <a:xfrm>
            <a:off x="152399" y="512896"/>
            <a:ext cx="11483592" cy="369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b="1">
                <a:latin typeface="BIZ UDPゴシック"/>
                <a:ea typeface="BIZ UDPゴシック"/>
                <a:cs typeface="BIZ UDPゴシック"/>
                <a:sym typeface="BIZ UDPゴシック"/>
              </a:defRPr>
            </a:lvl1pPr>
          </a:lstStyle>
          <a:p>
            <a:r>
              <a:rPr lang="ja-JP" altLang="en-US" b="0" dirty="0"/>
              <a:t>４－３　障がい児支援に関する課題と傾向（障がい者支援プランアンケート（１８歳未満）（障がい児福祉計画） ）</a:t>
            </a:r>
            <a:r>
              <a:rPr b="0" dirty="0"/>
              <a:t>　</a:t>
            </a:r>
          </a:p>
        </p:txBody>
      </p:sp>
      <p:sp>
        <p:nvSpPr>
          <p:cNvPr id="217" name="テキスト ボックス 40"/>
          <p:cNvSpPr txBox="1"/>
          <p:nvPr/>
        </p:nvSpPr>
        <p:spPr>
          <a:xfrm>
            <a:off x="356732" y="1242528"/>
            <a:ext cx="3645685" cy="6104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spcBef>
                <a:spcPts val="200"/>
              </a:spcBef>
              <a:defRPr sz="1600" b="1">
                <a:latin typeface="Helvetica Neue"/>
                <a:ea typeface="Helvetica Neue"/>
                <a:cs typeface="Helvetica Neue"/>
                <a:sym typeface="Helvetica Neue"/>
              </a:defRPr>
            </a:pPr>
            <a:r>
              <a:rPr lang="ja-JP" altLang="en-US" dirty="0">
                <a:latin typeface="BIZ UDPゴシック" panose="020B0400000000000000" pitchFamily="50" charset="-128"/>
                <a:ea typeface="BIZ UDPゴシック" panose="020B0400000000000000" pitchFamily="50" charset="-128"/>
              </a:rPr>
              <a:t>①</a:t>
            </a:r>
            <a:r>
              <a:rPr lang="ja-JP" altLang="en-US" sz="1600" b="0" i="0" dirty="0">
                <a:solidFill>
                  <a:srgbClr val="0070C0"/>
                </a:solidFill>
                <a:effectLst/>
                <a:latin typeface="BIZ UDPゴシック" panose="020B0400000000000000" pitchFamily="50" charset="-128"/>
                <a:ea typeface="BIZ UDPゴシック" panose="020B0400000000000000" pitchFamily="50" charset="-128"/>
              </a:rPr>
              <a:t>障がい児通所サービスの量的要望が</a:t>
            </a:r>
            <a:endParaRPr lang="en-US" altLang="ja-JP" sz="1600" b="0" i="0" dirty="0">
              <a:solidFill>
                <a:srgbClr val="0070C0"/>
              </a:solidFill>
              <a:effectLst/>
              <a:latin typeface="BIZ UDPゴシック" panose="020B0400000000000000" pitchFamily="50" charset="-128"/>
              <a:ea typeface="BIZ UDPゴシック" panose="020B0400000000000000" pitchFamily="50" charset="-128"/>
            </a:endParaRPr>
          </a:p>
          <a:p>
            <a:pPr defTabSz="355600">
              <a:spcBef>
                <a:spcPts val="200"/>
              </a:spcBef>
              <a:defRPr sz="1600" b="1">
                <a:latin typeface="Helvetica Neue"/>
                <a:ea typeface="Helvetica Neue"/>
                <a:cs typeface="Helvetica Neue"/>
                <a:sym typeface="Helvetica Neue"/>
              </a:defRPr>
            </a:pPr>
            <a:r>
              <a:rPr lang="ja-JP" altLang="en-US" sz="1600" dirty="0">
                <a:solidFill>
                  <a:srgbClr val="0070C0"/>
                </a:solidFill>
                <a:latin typeface="BIZ UDPゴシック" panose="020B0400000000000000" pitchFamily="50" charset="-128"/>
                <a:ea typeface="BIZ UDPゴシック" panose="020B0400000000000000" pitchFamily="50" charset="-128"/>
              </a:rPr>
              <a:t>　　</a:t>
            </a:r>
            <a:r>
              <a:rPr lang="ja-JP" altLang="en-US" sz="1600" b="0" i="0" dirty="0">
                <a:solidFill>
                  <a:srgbClr val="0070C0"/>
                </a:solidFill>
                <a:effectLst/>
                <a:latin typeface="BIZ UDPゴシック" panose="020B0400000000000000" pitchFamily="50" charset="-128"/>
                <a:ea typeface="BIZ UDPゴシック" panose="020B0400000000000000" pitchFamily="50" charset="-128"/>
              </a:rPr>
              <a:t>大きい</a:t>
            </a:r>
            <a:endParaRPr lang="ja-JP" altLang="en-US" dirty="0">
              <a:latin typeface="BIZ UDPゴシック" panose="020B0400000000000000" pitchFamily="50" charset="-128"/>
              <a:ea typeface="BIZ UDPゴシック" panose="020B0400000000000000" pitchFamily="50" charset="-128"/>
            </a:endParaRPr>
          </a:p>
        </p:txBody>
      </p:sp>
      <p:sp>
        <p:nvSpPr>
          <p:cNvPr id="28" name="正方形/長方形 27">
            <a:extLst>
              <a:ext uri="{FF2B5EF4-FFF2-40B4-BE49-F238E27FC236}">
                <a16:creationId xmlns:a16="http://schemas.microsoft.com/office/drawing/2014/main" id="{DC1B5BF9-E51E-2B7E-6E4B-07FBFA09AE5A}"/>
              </a:ext>
              <a:ext uri="{C183D7F6-B498-43B3-948B-1728B52AA6E4}">
                <adec:decorative xmlns:adec="http://schemas.microsoft.com/office/drawing/2017/decorative" val="1"/>
              </a:ext>
            </a:extLst>
          </p:cNvPr>
          <p:cNvSpPr/>
          <p:nvPr/>
        </p:nvSpPr>
        <p:spPr>
          <a:xfrm>
            <a:off x="4257681" y="5044543"/>
            <a:ext cx="3742024" cy="160043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26" name="正方形/長方形 25">
            <a:extLst>
              <a:ext uri="{FF2B5EF4-FFF2-40B4-BE49-F238E27FC236}">
                <a16:creationId xmlns:a16="http://schemas.microsoft.com/office/drawing/2014/main" id="{F7CD8CC7-14CD-2016-DBC8-9E9C99A5EB77}"/>
              </a:ext>
              <a:ext uri="{C183D7F6-B498-43B3-948B-1728B52AA6E4}">
                <adec:decorative xmlns:adec="http://schemas.microsoft.com/office/drawing/2017/decorative" val="1"/>
              </a:ext>
            </a:extLst>
          </p:cNvPr>
          <p:cNvSpPr/>
          <p:nvPr/>
        </p:nvSpPr>
        <p:spPr>
          <a:xfrm>
            <a:off x="4257681" y="3790300"/>
            <a:ext cx="3742024" cy="1169547"/>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22" name="正方形/長方形 21">
            <a:extLst>
              <a:ext uri="{FF2B5EF4-FFF2-40B4-BE49-F238E27FC236}">
                <a16:creationId xmlns:a16="http://schemas.microsoft.com/office/drawing/2014/main" id="{5CC4C074-0198-7255-C8DD-9EDFBE07E41F}"/>
              </a:ext>
              <a:ext uri="{C183D7F6-B498-43B3-948B-1728B52AA6E4}">
                <adec:decorative xmlns:adec="http://schemas.microsoft.com/office/drawing/2017/decorative" val="1"/>
              </a:ext>
            </a:extLst>
          </p:cNvPr>
          <p:cNvSpPr/>
          <p:nvPr/>
        </p:nvSpPr>
        <p:spPr>
          <a:xfrm>
            <a:off x="4257681" y="1942976"/>
            <a:ext cx="3742024" cy="1690777"/>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19" name="正方形/長方形 18">
            <a:extLst>
              <a:ext uri="{FF2B5EF4-FFF2-40B4-BE49-F238E27FC236}">
                <a16:creationId xmlns:a16="http://schemas.microsoft.com/office/drawing/2014/main" id="{E8AFD661-CE08-7A5D-3604-D68991F9456A}"/>
              </a:ext>
              <a:ext uri="{C183D7F6-B498-43B3-948B-1728B52AA6E4}">
                <adec:decorative xmlns:adec="http://schemas.microsoft.com/office/drawing/2017/decorative" val="1"/>
              </a:ext>
            </a:extLst>
          </p:cNvPr>
          <p:cNvSpPr/>
          <p:nvPr/>
        </p:nvSpPr>
        <p:spPr>
          <a:xfrm>
            <a:off x="8301817" y="3845110"/>
            <a:ext cx="3645685" cy="1833473"/>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18" name="正方形/長方形 17">
            <a:extLst>
              <a:ext uri="{FF2B5EF4-FFF2-40B4-BE49-F238E27FC236}">
                <a16:creationId xmlns:a16="http://schemas.microsoft.com/office/drawing/2014/main" id="{81A50CA7-4D28-4989-E76A-94A9F2360352}"/>
              </a:ext>
              <a:ext uri="{C183D7F6-B498-43B3-948B-1728B52AA6E4}">
                <adec:decorative xmlns:adec="http://schemas.microsoft.com/office/drawing/2017/decorative" val="1"/>
              </a:ext>
            </a:extLst>
          </p:cNvPr>
          <p:cNvSpPr/>
          <p:nvPr/>
        </p:nvSpPr>
        <p:spPr>
          <a:xfrm>
            <a:off x="8301818" y="1915064"/>
            <a:ext cx="3645685" cy="1833473"/>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16" name="正方形/長方形 15">
            <a:extLst>
              <a:ext uri="{FF2B5EF4-FFF2-40B4-BE49-F238E27FC236}">
                <a16:creationId xmlns:a16="http://schemas.microsoft.com/office/drawing/2014/main" id="{5EF0C270-8F1A-40B1-466A-04E0F80B0654}"/>
              </a:ext>
              <a:ext uri="{C183D7F6-B498-43B3-948B-1728B52AA6E4}">
                <adec:decorative xmlns:adec="http://schemas.microsoft.com/office/drawing/2017/decorative" val="1"/>
              </a:ext>
            </a:extLst>
          </p:cNvPr>
          <p:cNvSpPr/>
          <p:nvPr/>
        </p:nvSpPr>
        <p:spPr>
          <a:xfrm>
            <a:off x="309885" y="1915064"/>
            <a:ext cx="3645685" cy="2771508"/>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213" name="正方形/長方形 38">
            <a:extLst>
              <a:ext uri="{C183D7F6-B498-43B3-948B-1728B52AA6E4}">
                <adec:decorative xmlns:adec="http://schemas.microsoft.com/office/drawing/2017/decorative" val="1"/>
              </a:ext>
            </a:extLst>
          </p:cNvPr>
          <p:cNvSpPr/>
          <p:nvPr/>
        </p:nvSpPr>
        <p:spPr>
          <a:xfrm>
            <a:off x="15102" y="793136"/>
            <a:ext cx="12204004" cy="66675"/>
          </a:xfrm>
          <a:prstGeom prst="rect">
            <a:avLst/>
          </a:prstGeom>
          <a:solidFill>
            <a:schemeClr val="accent2">
              <a:alpha val="50195"/>
            </a:schemeClr>
          </a:solidFill>
          <a:ln w="12700">
            <a:miter lim="400000"/>
          </a:ln>
        </p:spPr>
        <p:txBody>
          <a:bodyPr lIns="45718" tIns="45718" rIns="45718" bIns="45718" anchor="ctr"/>
          <a:lstStyle/>
          <a:p>
            <a:pPr algn="ctr">
              <a:defRPr>
                <a:solidFill>
                  <a:srgbClr val="FFFFFF"/>
                </a:solidFill>
              </a:defRPr>
            </a:pPr>
            <a:endParaRPr dirty="0"/>
          </a:p>
        </p:txBody>
      </p:sp>
      <p:sp>
        <p:nvSpPr>
          <p:cNvPr id="29" name="テキスト ボックス 40">
            <a:extLst>
              <a:ext uri="{FF2B5EF4-FFF2-40B4-BE49-F238E27FC236}">
                <a16:creationId xmlns:a16="http://schemas.microsoft.com/office/drawing/2014/main" id="{755CA9E7-C4E8-22A1-2217-6BD6F036574C}"/>
              </a:ext>
            </a:extLst>
          </p:cNvPr>
          <p:cNvSpPr txBox="1"/>
          <p:nvPr/>
        </p:nvSpPr>
        <p:spPr>
          <a:xfrm>
            <a:off x="373370" y="1982452"/>
            <a:ext cx="3645685" cy="2893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問「障がい児通所サービス等について、気に　　</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なるところ」</a:t>
            </a:r>
            <a:endParaRPr 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児童発達支援</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・利用したいサービスに空きがない（</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44.6</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・利用したい日や時間に利用できない</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40.0</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放課後等デイサービス</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・利用したいサービスに空きがない（</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45.0</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・利用したい日や時間に利用できない</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42.5</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5" name="矢印: 下 4">
            <a:extLst>
              <a:ext uri="{FF2B5EF4-FFF2-40B4-BE49-F238E27FC236}">
                <a16:creationId xmlns:a16="http://schemas.microsoft.com/office/drawing/2014/main" id="{8B6B3E38-C951-2D5E-F8F0-4F333142DBF3}"/>
              </a:ext>
              <a:ext uri="{C183D7F6-B498-43B3-948B-1728B52AA6E4}">
                <adec:decorative xmlns:adec="http://schemas.microsoft.com/office/drawing/2017/decorative" val="1"/>
              </a:ext>
            </a:extLst>
          </p:cNvPr>
          <p:cNvSpPr/>
          <p:nvPr/>
        </p:nvSpPr>
        <p:spPr>
          <a:xfrm>
            <a:off x="1493327" y="2534737"/>
            <a:ext cx="963828" cy="144327"/>
          </a:xfrm>
          <a:prstGeom prst="downArrow">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4" name="テキスト ボックス 40">
            <a:extLst>
              <a:ext uri="{FF2B5EF4-FFF2-40B4-BE49-F238E27FC236}">
                <a16:creationId xmlns:a16="http://schemas.microsoft.com/office/drawing/2014/main" id="{2F7DA9DC-56BD-5CB1-E44C-C594CD51483C}"/>
              </a:ext>
            </a:extLst>
          </p:cNvPr>
          <p:cNvSpPr txBox="1"/>
          <p:nvPr/>
        </p:nvSpPr>
        <p:spPr>
          <a:xfrm>
            <a:off x="4352699" y="1213984"/>
            <a:ext cx="3822148" cy="6104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spcBef>
                <a:spcPts val="200"/>
              </a:spcBef>
              <a:defRPr sz="1600" b="1">
                <a:latin typeface="Helvetica Neue"/>
                <a:ea typeface="Helvetica Neue"/>
                <a:cs typeface="Helvetica Neue"/>
                <a:sym typeface="Helvetica Neue"/>
              </a:defRPr>
            </a:pPr>
            <a:r>
              <a:rPr lang="ja-JP" altLang="en-US" sz="1600" dirty="0">
                <a:solidFill>
                  <a:schemeClr val="tx1"/>
                </a:solidFill>
                <a:latin typeface="BIZ UDPゴシック" panose="020B0400000000000000" pitchFamily="50" charset="-128"/>
                <a:ea typeface="BIZ UDPゴシック" panose="020B0400000000000000" pitchFamily="50" charset="-128"/>
              </a:rPr>
              <a:t>②</a:t>
            </a:r>
            <a:r>
              <a:rPr lang="ja-JP" altLang="en-US" sz="1600" b="0" i="0" dirty="0">
                <a:solidFill>
                  <a:srgbClr val="0070C0"/>
                </a:solidFill>
                <a:effectLst/>
                <a:latin typeface="BIZ UDPゴシック" panose="020B0400000000000000" pitchFamily="50" charset="-128"/>
                <a:ea typeface="BIZ UDPゴシック" panose="020B0400000000000000" pitchFamily="50" charset="-128"/>
              </a:rPr>
              <a:t>わかりやすい情報発信・提供を望む声</a:t>
            </a:r>
            <a:endParaRPr lang="en-US" altLang="ja-JP" sz="1600" b="0" i="0" dirty="0">
              <a:solidFill>
                <a:srgbClr val="0070C0"/>
              </a:solidFill>
              <a:effectLst/>
              <a:latin typeface="BIZ UDPゴシック" panose="020B0400000000000000" pitchFamily="50" charset="-128"/>
              <a:ea typeface="BIZ UDPゴシック" panose="020B0400000000000000" pitchFamily="50" charset="-128"/>
            </a:endParaRPr>
          </a:p>
          <a:p>
            <a:pPr defTabSz="355600">
              <a:spcBef>
                <a:spcPts val="200"/>
              </a:spcBef>
              <a:defRPr sz="1600" b="1">
                <a:latin typeface="Helvetica Neue"/>
                <a:ea typeface="Helvetica Neue"/>
                <a:cs typeface="Helvetica Neue"/>
                <a:sym typeface="Helvetica Neue"/>
              </a:defRPr>
            </a:pPr>
            <a:r>
              <a:rPr lang="ja-JP" altLang="en-US" sz="1600" dirty="0">
                <a:solidFill>
                  <a:srgbClr val="0070C0"/>
                </a:solidFill>
                <a:latin typeface="BIZ UDPゴシック" panose="020B0400000000000000" pitchFamily="50" charset="-128"/>
                <a:ea typeface="BIZ UDPゴシック" panose="020B0400000000000000" pitchFamily="50" charset="-128"/>
              </a:rPr>
              <a:t>　　</a:t>
            </a:r>
            <a:r>
              <a:rPr lang="ja-JP" altLang="en-US" sz="1600" b="0" i="0" dirty="0">
                <a:solidFill>
                  <a:srgbClr val="0070C0"/>
                </a:solidFill>
                <a:effectLst/>
                <a:latin typeface="BIZ UDPゴシック" panose="020B0400000000000000" pitchFamily="50" charset="-128"/>
                <a:ea typeface="BIZ UDPゴシック" panose="020B0400000000000000" pitchFamily="50" charset="-128"/>
              </a:rPr>
              <a:t>が多い</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30" name="テキスト ボックス 40">
            <a:extLst>
              <a:ext uri="{FF2B5EF4-FFF2-40B4-BE49-F238E27FC236}">
                <a16:creationId xmlns:a16="http://schemas.microsoft.com/office/drawing/2014/main" id="{9D2F0CD9-9904-CAD1-4969-6F7AFFF6D381}"/>
              </a:ext>
            </a:extLst>
          </p:cNvPr>
          <p:cNvSpPr txBox="1"/>
          <p:nvPr/>
        </p:nvSpPr>
        <p:spPr>
          <a:xfrm>
            <a:off x="4352699" y="2039605"/>
            <a:ext cx="3822148" cy="13849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問「乳幼児期の健診や療育に関してどのよう　　</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なことを望みますか」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・福祉サービスや療育についての情報を提供</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し、わかりやすい説明をしてほしい（</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32.8</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11" name="矢印: 下 10">
            <a:extLst>
              <a:ext uri="{FF2B5EF4-FFF2-40B4-BE49-F238E27FC236}">
                <a16:creationId xmlns:a16="http://schemas.microsoft.com/office/drawing/2014/main" id="{7AFD430C-5674-4EC4-49AA-7C85A69298DE}"/>
              </a:ext>
              <a:ext uri="{C183D7F6-B498-43B3-948B-1728B52AA6E4}">
                <adec:decorative xmlns:adec="http://schemas.microsoft.com/office/drawing/2017/decorative" val="1"/>
              </a:ext>
            </a:extLst>
          </p:cNvPr>
          <p:cNvSpPr/>
          <p:nvPr/>
        </p:nvSpPr>
        <p:spPr>
          <a:xfrm>
            <a:off x="5691785" y="2606900"/>
            <a:ext cx="1010480" cy="144327"/>
          </a:xfrm>
          <a:prstGeom prst="downArrow">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25" name="テキスト ボックス 40">
            <a:extLst>
              <a:ext uri="{FF2B5EF4-FFF2-40B4-BE49-F238E27FC236}">
                <a16:creationId xmlns:a16="http://schemas.microsoft.com/office/drawing/2014/main" id="{47C040CB-13E8-6E76-BAFB-BC32CDE62BA3}"/>
              </a:ext>
            </a:extLst>
          </p:cNvPr>
          <p:cNvSpPr txBox="1"/>
          <p:nvPr/>
        </p:nvSpPr>
        <p:spPr>
          <a:xfrm>
            <a:off x="4352699" y="3790300"/>
            <a:ext cx="3822148" cy="11695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問「市内の療育に関する相談について望む</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ことがありますか」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・相談機関の情報を提供してほしい（</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37.8</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12" name="矢印: 下 11">
            <a:extLst>
              <a:ext uri="{FF2B5EF4-FFF2-40B4-BE49-F238E27FC236}">
                <a16:creationId xmlns:a16="http://schemas.microsoft.com/office/drawing/2014/main" id="{8CA1C44B-A87A-7C41-8FCE-5C4B61DE58E9}"/>
              </a:ext>
              <a:ext uri="{C183D7F6-B498-43B3-948B-1728B52AA6E4}">
                <adec:decorative xmlns:adec="http://schemas.microsoft.com/office/drawing/2017/decorative" val="1"/>
              </a:ext>
            </a:extLst>
          </p:cNvPr>
          <p:cNvSpPr/>
          <p:nvPr/>
        </p:nvSpPr>
        <p:spPr>
          <a:xfrm>
            <a:off x="5758533" y="4345258"/>
            <a:ext cx="1010480" cy="144327"/>
          </a:xfrm>
          <a:prstGeom prst="downArrow">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23" name="テキスト ボックス 40">
            <a:extLst>
              <a:ext uri="{FF2B5EF4-FFF2-40B4-BE49-F238E27FC236}">
                <a16:creationId xmlns:a16="http://schemas.microsoft.com/office/drawing/2014/main" id="{88AFEF1D-91E3-BB4E-081D-E127DF8C0804}"/>
              </a:ext>
            </a:extLst>
          </p:cNvPr>
          <p:cNvSpPr txBox="1"/>
          <p:nvPr/>
        </p:nvSpPr>
        <p:spPr>
          <a:xfrm>
            <a:off x="4328612" y="5071064"/>
            <a:ext cx="3822148" cy="16004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問「お子さん（ご本人）が、将来成人した後の</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充実した暮らし方を実現するために、必要</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なことは何ですか」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・どんな支援が受けられるか情報が得られる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こと（</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39.3</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21" name="矢印: 下 20">
            <a:extLst>
              <a:ext uri="{FF2B5EF4-FFF2-40B4-BE49-F238E27FC236}">
                <a16:creationId xmlns:a16="http://schemas.microsoft.com/office/drawing/2014/main" id="{479E9689-18E2-EA47-7F7B-08849C4F9DC4}"/>
              </a:ext>
              <a:ext uri="{C183D7F6-B498-43B3-948B-1728B52AA6E4}">
                <adec:decorative xmlns:adec="http://schemas.microsoft.com/office/drawing/2017/decorative" val="1"/>
              </a:ext>
            </a:extLst>
          </p:cNvPr>
          <p:cNvSpPr/>
          <p:nvPr/>
        </p:nvSpPr>
        <p:spPr>
          <a:xfrm>
            <a:off x="5758533" y="5897345"/>
            <a:ext cx="1010480" cy="144327"/>
          </a:xfrm>
          <a:prstGeom prst="downArrow">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2" name="テキスト ボックス 40">
            <a:extLst>
              <a:ext uri="{FF2B5EF4-FFF2-40B4-BE49-F238E27FC236}">
                <a16:creationId xmlns:a16="http://schemas.microsoft.com/office/drawing/2014/main" id="{56AA5B3A-828C-1C4A-F375-9D1A1574952E}"/>
              </a:ext>
            </a:extLst>
          </p:cNvPr>
          <p:cNvSpPr txBox="1"/>
          <p:nvPr/>
        </p:nvSpPr>
        <p:spPr>
          <a:xfrm>
            <a:off x="8445728" y="1214308"/>
            <a:ext cx="3645685" cy="6104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spcBef>
                <a:spcPts val="200"/>
              </a:spcBef>
              <a:defRPr sz="1600" b="1">
                <a:latin typeface="Helvetica Neue"/>
                <a:ea typeface="Helvetica Neue"/>
                <a:cs typeface="Helvetica Neue"/>
                <a:sym typeface="Helvetica Neue"/>
              </a:defRPr>
            </a:pPr>
            <a:r>
              <a:rPr lang="ja-JP" altLang="en-US" sz="1600" b="1" i="0" dirty="0">
                <a:solidFill>
                  <a:schemeClr val="tx1"/>
                </a:solidFill>
                <a:effectLst/>
                <a:latin typeface="BIZ UDPゴシック" panose="020B0400000000000000" pitchFamily="50" charset="-128"/>
                <a:ea typeface="BIZ UDPゴシック" panose="020B0400000000000000" pitchFamily="50" charset="-128"/>
              </a:rPr>
              <a:t>③</a:t>
            </a:r>
            <a:r>
              <a:rPr lang="ja-JP" altLang="en-US" sz="1600" b="0" i="0" dirty="0">
                <a:solidFill>
                  <a:srgbClr val="0070C0"/>
                </a:solidFill>
                <a:effectLst/>
                <a:latin typeface="BIZ UDPゴシック" panose="020B0400000000000000" pitchFamily="50" charset="-128"/>
                <a:ea typeface="BIZ UDPゴシック" panose="020B0400000000000000" pitchFamily="50" charset="-128"/>
              </a:rPr>
              <a:t>学校、園の職員への専門性向上の</a:t>
            </a:r>
            <a:endParaRPr lang="en-US" altLang="ja-JP" sz="1600" b="0" i="0" dirty="0">
              <a:solidFill>
                <a:srgbClr val="0070C0"/>
              </a:solidFill>
              <a:effectLst/>
              <a:latin typeface="BIZ UDPゴシック" panose="020B0400000000000000" pitchFamily="50" charset="-128"/>
              <a:ea typeface="BIZ UDPゴシック" panose="020B0400000000000000" pitchFamily="50" charset="-128"/>
            </a:endParaRPr>
          </a:p>
          <a:p>
            <a:pPr defTabSz="355600">
              <a:spcBef>
                <a:spcPts val="200"/>
              </a:spcBef>
              <a:defRPr sz="1600" b="1">
                <a:latin typeface="Helvetica Neue"/>
                <a:ea typeface="Helvetica Neue"/>
                <a:cs typeface="Helvetica Neue"/>
                <a:sym typeface="Helvetica Neue"/>
              </a:defRPr>
            </a:pPr>
            <a:r>
              <a:rPr lang="ja-JP" altLang="en-US" sz="1600" dirty="0">
                <a:solidFill>
                  <a:srgbClr val="0070C0"/>
                </a:solidFill>
                <a:latin typeface="BIZ UDPゴシック" panose="020B0400000000000000" pitchFamily="50" charset="-128"/>
                <a:ea typeface="BIZ UDPゴシック" panose="020B0400000000000000" pitchFamily="50" charset="-128"/>
              </a:rPr>
              <a:t>　　</a:t>
            </a:r>
            <a:r>
              <a:rPr lang="ja-JP" altLang="en-US" sz="1600" b="0" i="0" dirty="0">
                <a:solidFill>
                  <a:srgbClr val="0070C0"/>
                </a:solidFill>
                <a:effectLst/>
                <a:latin typeface="BIZ UDPゴシック" panose="020B0400000000000000" pitchFamily="50" charset="-128"/>
                <a:ea typeface="BIZ UDPゴシック" panose="020B0400000000000000" pitchFamily="50" charset="-128"/>
              </a:rPr>
              <a:t>ニーズが高い</a:t>
            </a:r>
            <a:endParaRPr lang="en-US" altLang="ja-JP" sz="1600" b="0" i="0" dirty="0">
              <a:solidFill>
                <a:srgbClr val="0070C0"/>
              </a:solidFill>
              <a:effectLst/>
              <a:latin typeface="BIZ UDPゴシック" panose="020B0400000000000000" pitchFamily="50" charset="-128"/>
              <a:ea typeface="BIZ UDPゴシック" panose="020B0400000000000000" pitchFamily="50" charset="-128"/>
            </a:endParaRPr>
          </a:p>
        </p:txBody>
      </p:sp>
      <p:sp>
        <p:nvSpPr>
          <p:cNvPr id="31" name="テキスト ボックス 40">
            <a:extLst>
              <a:ext uri="{FF2B5EF4-FFF2-40B4-BE49-F238E27FC236}">
                <a16:creationId xmlns:a16="http://schemas.microsoft.com/office/drawing/2014/main" id="{8FEE7565-3F62-F4F3-8EA9-1F049198DD6D}"/>
              </a:ext>
            </a:extLst>
          </p:cNvPr>
          <p:cNvSpPr txBox="1"/>
          <p:nvPr/>
        </p:nvSpPr>
        <p:spPr>
          <a:xfrm>
            <a:off x="8369418" y="1942976"/>
            <a:ext cx="3645685" cy="18158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問「あなたは、障がいのある児童がこども園、</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保育所（園）、幼稚園へ通うためにどのよう</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なことが必要だと思いますか」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・要配慮、発達支援保育を充実する（</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62.7</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・保育士（教職員）の専門性を高める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62.2</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9" name="矢印: 下 8">
            <a:extLst>
              <a:ext uri="{FF2B5EF4-FFF2-40B4-BE49-F238E27FC236}">
                <a16:creationId xmlns:a16="http://schemas.microsoft.com/office/drawing/2014/main" id="{05845125-F687-0A9E-583B-4831A0EE4897}"/>
              </a:ext>
              <a:ext uri="{C183D7F6-B498-43B3-948B-1728B52AA6E4}">
                <adec:decorative xmlns:adec="http://schemas.microsoft.com/office/drawing/2017/decorative" val="1"/>
              </a:ext>
            </a:extLst>
          </p:cNvPr>
          <p:cNvSpPr/>
          <p:nvPr/>
        </p:nvSpPr>
        <p:spPr>
          <a:xfrm>
            <a:off x="9642747" y="2732100"/>
            <a:ext cx="963828" cy="144327"/>
          </a:xfrm>
          <a:prstGeom prst="downArrow">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32" name="テキスト ボックス 40">
            <a:extLst>
              <a:ext uri="{FF2B5EF4-FFF2-40B4-BE49-F238E27FC236}">
                <a16:creationId xmlns:a16="http://schemas.microsoft.com/office/drawing/2014/main" id="{42AA1A4F-F9CF-0B8D-77E6-EEA7EC2AD934}"/>
              </a:ext>
            </a:extLst>
          </p:cNvPr>
          <p:cNvSpPr txBox="1"/>
          <p:nvPr/>
        </p:nvSpPr>
        <p:spPr>
          <a:xfrm>
            <a:off x="8325904" y="3866786"/>
            <a:ext cx="3645685" cy="16004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問「あなたは、障がいのある人が校区の小・中</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学校へ通うためにどのようなことが必要だ</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と思いますか」</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・障がいの程度や特性に応じた指導や支援を</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　充実する（</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69.2</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a:p>
            <a:pPr defTabSz="355600">
              <a:defRPr sz="1300">
                <a:latin typeface="Helvetica Neue"/>
                <a:ea typeface="Helvetica Neue"/>
                <a:cs typeface="Helvetica Neue"/>
                <a:sym typeface="Helvetica Neue"/>
              </a:defRPr>
            </a:pP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・教職員の専門性を高める（</a:t>
            </a:r>
            <a:r>
              <a:rPr lang="en-US" altLang="ja-JP"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58.2</a:t>
            </a:r>
            <a:r>
              <a:rPr lang="ja-JP" alt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rPr>
              <a:t>％）</a:t>
            </a:r>
            <a:endParaRPr lang="en-US" sz="1400" dirty="0">
              <a:latin typeface="BIZ UDPゴシック" panose="020B0400000000000000" pitchFamily="50" charset="-128"/>
              <a:ea typeface="BIZ UDPゴシック" panose="020B0400000000000000" pitchFamily="50" charset="-128"/>
              <a:cs typeface="ヒラギノ角ゴシック W4"/>
              <a:sym typeface="ヒラギノ角ゴシック W4"/>
            </a:endParaRPr>
          </a:p>
        </p:txBody>
      </p:sp>
      <p:sp>
        <p:nvSpPr>
          <p:cNvPr id="10" name="矢印: 下 9">
            <a:extLst>
              <a:ext uri="{FF2B5EF4-FFF2-40B4-BE49-F238E27FC236}">
                <a16:creationId xmlns:a16="http://schemas.microsoft.com/office/drawing/2014/main" id="{08CFB892-E00D-22FE-C8A3-9BB7CDAFA95B}"/>
              </a:ext>
              <a:ext uri="{C183D7F6-B498-43B3-948B-1728B52AA6E4}">
                <adec:decorative xmlns:adec="http://schemas.microsoft.com/office/drawing/2017/decorative" val="1"/>
              </a:ext>
            </a:extLst>
          </p:cNvPr>
          <p:cNvSpPr/>
          <p:nvPr/>
        </p:nvSpPr>
        <p:spPr>
          <a:xfrm>
            <a:off x="9642747" y="4542245"/>
            <a:ext cx="963828" cy="144327"/>
          </a:xfrm>
          <a:prstGeom prst="downArrow">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Tree>
    <p:extLst>
      <p:ext uri="{BB962C8B-B14F-4D97-AF65-F5344CB8AC3E}">
        <p14:creationId xmlns:p14="http://schemas.microsoft.com/office/powerpoint/2010/main" val="3392897654"/>
      </p:ext>
    </p:extLst>
  </p:cSld>
  <p:clrMapOvr>
    <a:masterClrMapping/>
  </p:clrMapOvr>
  <mc:AlternateContent xmlns:mc="http://schemas.openxmlformats.org/markup-compatibility/2006" xmlns:p14="http://schemas.microsoft.com/office/powerpoint/2010/main">
    <mc:Choice Requires="p14">
      <p:transition spd="slow" p14:dur="2000" advTm="325"/>
    </mc:Choice>
    <mc:Fallback xmlns="">
      <p:transition spd="slow" advTm="325"/>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スライド番号プレースホルダー 2">
            <a:extLst>
              <a:ext uri="{FF2B5EF4-FFF2-40B4-BE49-F238E27FC236}">
                <a16:creationId xmlns:a16="http://schemas.microsoft.com/office/drawing/2014/main" id="{7EF810EA-31CA-C71A-6C30-6C89C0348A81}"/>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34</a:t>
            </a:fld>
            <a:endParaRPr lang="ja-JP" altLang="en-US" sz="16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1B11BFF-52B6-DC9A-9C1B-AD9635406DC8}"/>
              </a:ext>
            </a:extLst>
          </p:cNvPr>
          <p:cNvSpPr txBox="1"/>
          <p:nvPr/>
        </p:nvSpPr>
        <p:spPr>
          <a:xfrm>
            <a:off x="0" y="-2678"/>
            <a:ext cx="12192000" cy="400110"/>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２　障がい福祉の取組に関するアンケート結果</a:t>
            </a:r>
          </a:p>
        </p:txBody>
      </p:sp>
      <p:sp>
        <p:nvSpPr>
          <p:cNvPr id="375" name="テキスト ボックス 39"/>
          <p:cNvSpPr txBox="1"/>
          <p:nvPr/>
        </p:nvSpPr>
        <p:spPr>
          <a:xfrm>
            <a:off x="152399" y="640624"/>
            <a:ext cx="7293430"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b="1">
                <a:latin typeface="BIZ UDPゴシック"/>
                <a:ea typeface="BIZ UDPゴシック"/>
                <a:cs typeface="BIZ UDPゴシック"/>
                <a:sym typeface="BIZ UDPゴシック"/>
              </a:defRPr>
            </a:lvl1pPr>
          </a:lstStyle>
          <a:p>
            <a:r>
              <a:rPr lang="ja-JP" altLang="en-US" b="0" dirty="0"/>
              <a:t>４－４　事業者アンケート・団体ヒアリング　</a:t>
            </a:r>
            <a:r>
              <a:rPr b="0" dirty="0" err="1"/>
              <a:t>調査結果の概要（ポイント</a:t>
            </a:r>
            <a:r>
              <a:rPr b="0" dirty="0"/>
              <a:t>）　</a:t>
            </a:r>
          </a:p>
        </p:txBody>
      </p:sp>
      <p:sp>
        <p:nvSpPr>
          <p:cNvPr id="373" name="正方形/長方形 38">
            <a:extLst>
              <a:ext uri="{C183D7F6-B498-43B3-948B-1728B52AA6E4}">
                <adec:decorative xmlns:adec="http://schemas.microsoft.com/office/drawing/2017/decorative" val="1"/>
              </a:ext>
            </a:extLst>
          </p:cNvPr>
          <p:cNvSpPr/>
          <p:nvPr/>
        </p:nvSpPr>
        <p:spPr>
          <a:xfrm>
            <a:off x="15102" y="920864"/>
            <a:ext cx="12204004" cy="66675"/>
          </a:xfrm>
          <a:prstGeom prst="rect">
            <a:avLst/>
          </a:prstGeom>
          <a:solidFill>
            <a:schemeClr val="accent2">
              <a:alpha val="50195"/>
            </a:schemeClr>
          </a:solidFill>
          <a:ln w="12700">
            <a:miter lim="400000"/>
          </a:ln>
        </p:spPr>
        <p:txBody>
          <a:bodyPr lIns="45718" tIns="45718" rIns="45718" bIns="45718" anchor="ctr"/>
          <a:lstStyle/>
          <a:p>
            <a:pPr algn="ctr">
              <a:defRPr>
                <a:solidFill>
                  <a:srgbClr val="FFFFFF"/>
                </a:solidFill>
              </a:defRPr>
            </a:pPr>
            <a:endParaRPr/>
          </a:p>
        </p:txBody>
      </p:sp>
      <p:grpSp>
        <p:nvGrpSpPr>
          <p:cNvPr id="9" name="グループ化 8">
            <a:extLst>
              <a:ext uri="{FF2B5EF4-FFF2-40B4-BE49-F238E27FC236}">
                <a16:creationId xmlns:a16="http://schemas.microsoft.com/office/drawing/2014/main" id="{FDB28BE1-428C-0005-167E-808F850DF2EC}"/>
              </a:ext>
              <a:ext uri="{C183D7F6-B498-43B3-948B-1728B52AA6E4}">
                <adec:decorative xmlns:adec="http://schemas.microsoft.com/office/drawing/2017/decorative" val="0"/>
              </a:ext>
            </a:extLst>
          </p:cNvPr>
          <p:cNvGrpSpPr/>
          <p:nvPr/>
        </p:nvGrpSpPr>
        <p:grpSpPr>
          <a:xfrm>
            <a:off x="6329879" y="1544285"/>
            <a:ext cx="5365648" cy="4629227"/>
            <a:chOff x="501752" y="1374586"/>
            <a:chExt cx="5365648" cy="4629227"/>
          </a:xfrm>
        </p:grpSpPr>
        <p:sp>
          <p:nvSpPr>
            <p:cNvPr id="2" name="四角形: 角を丸くする 1">
              <a:extLst>
                <a:ext uri="{FF2B5EF4-FFF2-40B4-BE49-F238E27FC236}">
                  <a16:creationId xmlns:a16="http://schemas.microsoft.com/office/drawing/2014/main" id="{F9F1BAA6-7253-EFF4-B77A-39398C7950C5}"/>
                </a:ext>
              </a:extLst>
            </p:cNvPr>
            <p:cNvSpPr/>
            <p:nvPr/>
          </p:nvSpPr>
          <p:spPr>
            <a:xfrm>
              <a:off x="501752" y="1374586"/>
              <a:ext cx="1974748" cy="408618"/>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ja-JP" sz="1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5.</a:t>
              </a:r>
              <a:r>
                <a:rPr kumimoji="0" lang="ja-JP" altLang="en-US" sz="1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団体アンケート</a:t>
              </a:r>
            </a:p>
          </p:txBody>
        </p:sp>
        <p:sp>
          <p:nvSpPr>
            <p:cNvPr id="3" name="正方形/長方形 2">
              <a:extLst>
                <a:ext uri="{FF2B5EF4-FFF2-40B4-BE49-F238E27FC236}">
                  <a16:creationId xmlns:a16="http://schemas.microsoft.com/office/drawing/2014/main" id="{F8974944-EA1C-A931-5723-AB58B1F298CA}"/>
                </a:ext>
              </a:extLst>
            </p:cNvPr>
            <p:cNvSpPr/>
            <p:nvPr/>
          </p:nvSpPr>
          <p:spPr>
            <a:xfrm>
              <a:off x="501752" y="1791813"/>
              <a:ext cx="5365648" cy="4212000"/>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10" name="テキスト ボックス 9">
              <a:extLst>
                <a:ext uri="{FF2B5EF4-FFF2-40B4-BE49-F238E27FC236}">
                  <a16:creationId xmlns:a16="http://schemas.microsoft.com/office/drawing/2014/main" id="{CE499E96-A3F3-278F-102F-2BB4B24EA950}"/>
                </a:ext>
              </a:extLst>
            </p:cNvPr>
            <p:cNvSpPr txBox="1"/>
            <p:nvPr/>
          </p:nvSpPr>
          <p:spPr>
            <a:xfrm>
              <a:off x="689317" y="2025748"/>
              <a:ext cx="4979963" cy="37856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共通課題</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重度障がい者・医療的ケア児者の地域生活をどう</a:t>
              </a: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　</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支えるか</a:t>
              </a: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親なき後を見据えた持続可能な生活基盤の整備</a:t>
              </a: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相談・緊急対応のワンストップ体制の構築</a:t>
              </a:r>
            </a:p>
            <a:p>
              <a:pPr marL="0" marR="0" indent="0" algn="l" defTabSz="914400" rtl="0" fontAlgn="auto" latinLnBrk="0" hangingPunct="0">
                <a:lnSpc>
                  <a:spcPct val="150000"/>
                </a:lnSpc>
                <a:spcBef>
                  <a:spcPts val="0"/>
                </a:spcBef>
                <a:spcAft>
                  <a:spcPts val="0"/>
                </a:spcAft>
                <a:buClrTx/>
                <a:buSzTx/>
                <a:buFontTx/>
                <a:buNone/>
                <a:tabLst/>
              </a:pP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今後の重要な政策課題</a:t>
              </a: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医療と福祉を一体的に備えた地域拠点の整備</a:t>
              </a: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グループホームの量的・質的拡充</a:t>
              </a:r>
              <a:endParaRPr kumimoji="0" lang="en-US" altLang="ja-JP"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endParaRPr>
            </a:p>
            <a:p>
              <a:pPr marL="0" marR="0" indent="0" algn="l" defTabSz="914400" rtl="0" fontAlgn="auto" latinLnBrk="0" hangingPunct="0">
                <a:lnSpc>
                  <a:spcPct val="150000"/>
                </a:lnSpc>
                <a:spcBef>
                  <a:spcPts val="0"/>
                </a:spcBef>
                <a:spcAft>
                  <a:spcPts val="0"/>
                </a:spcAft>
                <a:buClrTx/>
                <a:buSzTx/>
                <a:buFontTx/>
                <a:buNone/>
                <a:tabLst/>
              </a:pPr>
              <a:r>
                <a:rPr lang="ja-JP" altLang="en-US" sz="1600" dirty="0">
                  <a:solidFill>
                    <a:schemeClr val="tx1"/>
                  </a:solidFill>
                  <a:latin typeface="BIZ UDPゴシック" panose="020B0400000000000000" pitchFamily="50" charset="-128"/>
                  <a:ea typeface="BIZ UDPゴシック" panose="020B0400000000000000" pitchFamily="50" charset="-128"/>
                </a:rPr>
                <a:t>・</a:t>
              </a:r>
              <a:r>
                <a:rPr kumimoji="0" lang="ja-JP" altLang="en-US" sz="16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游ゴシック"/>
                </a:rPr>
                <a:t>専門人材の確保と育成</a:t>
              </a:r>
            </a:p>
          </p:txBody>
        </p:sp>
      </p:grpSp>
      <p:grpSp>
        <p:nvGrpSpPr>
          <p:cNvPr id="4" name="グループ化 3">
            <a:extLst>
              <a:ext uri="{FF2B5EF4-FFF2-40B4-BE49-F238E27FC236}">
                <a16:creationId xmlns:a16="http://schemas.microsoft.com/office/drawing/2014/main" id="{4C571F52-B2AB-3995-D290-12673C1D0401}"/>
              </a:ext>
              <a:ext uri="{C183D7F6-B498-43B3-948B-1728B52AA6E4}">
                <adec:decorative xmlns:adec="http://schemas.microsoft.com/office/drawing/2017/decorative" val="0"/>
              </a:ext>
            </a:extLst>
          </p:cNvPr>
          <p:cNvGrpSpPr/>
          <p:nvPr/>
        </p:nvGrpSpPr>
        <p:grpSpPr>
          <a:xfrm>
            <a:off x="496473" y="1534919"/>
            <a:ext cx="5365648" cy="4636129"/>
            <a:chOff x="6312002" y="1386734"/>
            <a:chExt cx="5365648" cy="4636129"/>
          </a:xfrm>
        </p:grpSpPr>
        <p:sp>
          <p:nvSpPr>
            <p:cNvPr id="6" name="四角形: 角を丸くする 5">
              <a:extLst>
                <a:ext uri="{FF2B5EF4-FFF2-40B4-BE49-F238E27FC236}">
                  <a16:creationId xmlns:a16="http://schemas.microsoft.com/office/drawing/2014/main" id="{20FD8A75-7FB7-164B-D0E0-5CE6B56196CF}"/>
                </a:ext>
              </a:extLst>
            </p:cNvPr>
            <p:cNvSpPr/>
            <p:nvPr/>
          </p:nvSpPr>
          <p:spPr>
            <a:xfrm>
              <a:off x="6312002" y="1386734"/>
              <a:ext cx="2475328" cy="408618"/>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ja-JP" sz="1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4.</a:t>
              </a:r>
              <a:r>
                <a:rPr kumimoji="0" lang="ja-JP" altLang="en-US" sz="1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rPr>
                <a:t>事業所</a:t>
              </a:r>
              <a:r>
                <a:rPr lang="ja-JP" altLang="en-US" dirty="0">
                  <a:solidFill>
                    <a:srgbClr val="000000"/>
                  </a:solidFill>
                  <a:latin typeface="BIZ UDPゴシック" panose="020B0400000000000000" pitchFamily="50" charset="-128"/>
                  <a:ea typeface="BIZ UDPゴシック" panose="020B0400000000000000" pitchFamily="50" charset="-128"/>
                </a:rPr>
                <a:t>アンケート</a:t>
              </a:r>
              <a:endParaRPr kumimoji="0" lang="ja-JP" altLang="en-US" sz="1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游ゴシック"/>
              </a:endParaRPr>
            </a:p>
          </p:txBody>
        </p:sp>
        <p:sp>
          <p:nvSpPr>
            <p:cNvPr id="7" name="正方形/長方形 6">
              <a:extLst>
                <a:ext uri="{FF2B5EF4-FFF2-40B4-BE49-F238E27FC236}">
                  <a16:creationId xmlns:a16="http://schemas.microsoft.com/office/drawing/2014/main" id="{D388E1A5-FBCD-022A-E78C-18D9772A3644}"/>
                </a:ext>
              </a:extLst>
            </p:cNvPr>
            <p:cNvSpPr/>
            <p:nvPr/>
          </p:nvSpPr>
          <p:spPr>
            <a:xfrm>
              <a:off x="6312002" y="1810863"/>
              <a:ext cx="5365648" cy="4212000"/>
            </a:xfrm>
            <a:prstGeom prst="rect">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lt"/>
                <a:ea typeface="+mn-ea"/>
                <a:cs typeface="+mn-cs"/>
                <a:sym typeface="游ゴシック"/>
              </a:endParaRPr>
            </a:p>
          </p:txBody>
        </p:sp>
        <p:sp>
          <p:nvSpPr>
            <p:cNvPr id="8" name="テキスト ボックス 7">
              <a:extLst>
                <a:ext uri="{FF2B5EF4-FFF2-40B4-BE49-F238E27FC236}">
                  <a16:creationId xmlns:a16="http://schemas.microsoft.com/office/drawing/2014/main" id="{9673AC45-7C90-DE78-D109-B6D7F8045DD0}"/>
                </a:ext>
              </a:extLst>
            </p:cNvPr>
            <p:cNvSpPr txBox="1"/>
            <p:nvPr/>
          </p:nvSpPr>
          <p:spPr>
            <a:xfrm>
              <a:off x="6522720" y="2028268"/>
              <a:ext cx="4979963" cy="37856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1600">
                  <a:latin typeface="BIZ UDPゴシック" panose="020B0400000000000000" pitchFamily="50" charset="-128"/>
                  <a:ea typeface="BIZ UDPゴシック" panose="020B0400000000000000" pitchFamily="50" charset="-128"/>
                </a:defRPr>
              </a:lvl1pPr>
            </a:lstStyle>
            <a:p>
              <a:pPr>
                <a:lnSpc>
                  <a:spcPct val="150000"/>
                </a:lnSpc>
              </a:pPr>
              <a:r>
                <a:rPr lang="ja-JP" altLang="en-US" dirty="0">
                  <a:solidFill>
                    <a:schemeClr val="tx1"/>
                  </a:solidFill>
                </a:rPr>
                <a:t>共通課題</a:t>
              </a:r>
              <a:endParaRPr lang="en-US" altLang="ja-JP" dirty="0">
                <a:solidFill>
                  <a:schemeClr val="tx1"/>
                </a:solidFill>
              </a:endParaRPr>
            </a:p>
            <a:p>
              <a:pPr>
                <a:lnSpc>
                  <a:spcPct val="150000"/>
                </a:lnSpc>
              </a:pPr>
              <a:r>
                <a:rPr lang="ja-JP" altLang="en-US" dirty="0">
                  <a:solidFill>
                    <a:schemeClr val="tx1"/>
                  </a:solidFill>
                </a:rPr>
                <a:t>・</a:t>
              </a:r>
              <a:r>
                <a:rPr lang="ja-JP" altLang="ja-JP" dirty="0">
                  <a:solidFill>
                    <a:schemeClr val="tx1"/>
                  </a:solidFill>
                </a:rPr>
                <a:t>人材不足と制度の限界が、障がい児・者のよりよい</a:t>
              </a:r>
              <a:endParaRPr lang="en-US" altLang="ja-JP" dirty="0">
                <a:solidFill>
                  <a:schemeClr val="tx1"/>
                </a:solidFill>
              </a:endParaRPr>
            </a:p>
            <a:p>
              <a:pPr>
                <a:lnSpc>
                  <a:spcPct val="150000"/>
                </a:lnSpc>
              </a:pPr>
              <a:r>
                <a:rPr lang="ja-JP" altLang="en-US" dirty="0">
                  <a:solidFill>
                    <a:schemeClr val="tx1"/>
                  </a:solidFill>
                </a:rPr>
                <a:t>　</a:t>
              </a:r>
              <a:r>
                <a:rPr lang="ja-JP" altLang="ja-JP" dirty="0">
                  <a:solidFill>
                    <a:schemeClr val="tx1"/>
                  </a:solidFill>
                </a:rPr>
                <a:t>生活の実現を阻んでいる</a:t>
              </a:r>
              <a:endParaRPr lang="en-US" altLang="ja-JP" dirty="0">
                <a:solidFill>
                  <a:schemeClr val="tx1"/>
                </a:solidFill>
              </a:endParaRPr>
            </a:p>
            <a:p>
              <a:pPr>
                <a:lnSpc>
                  <a:spcPct val="150000"/>
                </a:lnSpc>
              </a:pPr>
              <a:endParaRPr lang="en-US" altLang="ja-JP" dirty="0">
                <a:solidFill>
                  <a:schemeClr val="tx1"/>
                </a:solidFill>
              </a:endParaRPr>
            </a:p>
            <a:p>
              <a:pPr>
                <a:lnSpc>
                  <a:spcPct val="150000"/>
                </a:lnSpc>
              </a:pPr>
              <a:r>
                <a:rPr lang="ja-JP" altLang="en-US" dirty="0">
                  <a:solidFill>
                    <a:schemeClr val="tx1"/>
                  </a:solidFill>
                </a:rPr>
                <a:t>支援の質を高めるために必要な取組み</a:t>
              </a:r>
              <a:endParaRPr lang="en-US" altLang="ja-JP" dirty="0">
                <a:solidFill>
                  <a:schemeClr val="tx1"/>
                </a:solidFill>
              </a:endParaRPr>
            </a:p>
            <a:p>
              <a:pPr>
                <a:lnSpc>
                  <a:spcPct val="150000"/>
                </a:lnSpc>
              </a:pPr>
              <a:r>
                <a:rPr lang="ja-JP" altLang="en-US" dirty="0">
                  <a:solidFill>
                    <a:schemeClr val="tx1"/>
                  </a:solidFill>
                </a:rPr>
                <a:t>・</a:t>
              </a:r>
              <a:r>
                <a:rPr lang="ja-JP" altLang="ja-JP" dirty="0">
                  <a:solidFill>
                    <a:schemeClr val="tx1"/>
                  </a:solidFill>
                </a:rPr>
                <a:t>支援者の生活と働く環境を守ること</a:t>
              </a:r>
              <a:endParaRPr lang="en-US" altLang="ja-JP" dirty="0">
                <a:solidFill>
                  <a:schemeClr val="tx1"/>
                </a:solidFill>
              </a:endParaRPr>
            </a:p>
            <a:p>
              <a:pPr>
                <a:lnSpc>
                  <a:spcPct val="150000"/>
                </a:lnSpc>
              </a:pPr>
              <a:r>
                <a:rPr lang="ja-JP" altLang="en-US" dirty="0">
                  <a:solidFill>
                    <a:schemeClr val="tx1"/>
                  </a:solidFill>
                </a:rPr>
                <a:t>・</a:t>
              </a:r>
              <a:r>
                <a:rPr lang="ja-JP" altLang="ja-JP" dirty="0">
                  <a:solidFill>
                    <a:schemeClr val="tx1"/>
                  </a:solidFill>
                </a:rPr>
                <a:t>本人中心の支援と切れ目のない体制</a:t>
              </a:r>
              <a:r>
                <a:rPr lang="ja-JP" altLang="en-US" dirty="0">
                  <a:solidFill>
                    <a:schemeClr val="tx1"/>
                  </a:solidFill>
                </a:rPr>
                <a:t>づくり</a:t>
              </a:r>
              <a:endParaRPr lang="en-US" altLang="ja-JP" dirty="0">
                <a:solidFill>
                  <a:schemeClr val="tx1"/>
                </a:solidFill>
              </a:endParaRPr>
            </a:p>
            <a:p>
              <a:pPr>
                <a:lnSpc>
                  <a:spcPct val="150000"/>
                </a:lnSpc>
              </a:pPr>
              <a:r>
                <a:rPr lang="ja-JP" altLang="en-US" dirty="0">
                  <a:solidFill>
                    <a:schemeClr val="tx1"/>
                  </a:solidFill>
                </a:rPr>
                <a:t>・</a:t>
              </a:r>
              <a:r>
                <a:rPr lang="ja-JP" altLang="ja-JP" dirty="0">
                  <a:solidFill>
                    <a:schemeClr val="tx1"/>
                  </a:solidFill>
                </a:rPr>
                <a:t>地域・行政・関係機関が一体となった支え合いの</a:t>
              </a:r>
              <a:endParaRPr lang="en-US" altLang="ja-JP" dirty="0">
                <a:solidFill>
                  <a:schemeClr val="tx1"/>
                </a:solidFill>
              </a:endParaRPr>
            </a:p>
            <a:p>
              <a:pPr>
                <a:lnSpc>
                  <a:spcPct val="150000"/>
                </a:lnSpc>
              </a:pPr>
              <a:r>
                <a:rPr lang="ja-JP" altLang="en-US" dirty="0">
                  <a:solidFill>
                    <a:schemeClr val="tx1"/>
                  </a:solidFill>
                </a:rPr>
                <a:t>　</a:t>
              </a:r>
              <a:r>
                <a:rPr lang="ja-JP" altLang="ja-JP" dirty="0">
                  <a:solidFill>
                    <a:schemeClr val="tx1"/>
                  </a:solidFill>
                </a:rPr>
                <a:t>仕組み</a:t>
              </a:r>
              <a:r>
                <a:rPr lang="ja-JP" altLang="en-US" dirty="0">
                  <a:solidFill>
                    <a:schemeClr val="tx1"/>
                  </a:solidFill>
                </a:rPr>
                <a:t>づくり</a:t>
              </a:r>
              <a:endParaRPr lang="ja-JP" altLang="ja-JP" dirty="0">
                <a:solidFill>
                  <a:schemeClr val="tx1"/>
                </a:solidFill>
              </a:endParaRPr>
            </a:p>
            <a:p>
              <a:pPr>
                <a:lnSpc>
                  <a:spcPct val="150000"/>
                </a:lnSpc>
              </a:pPr>
              <a:endParaRPr lang="ja-JP" altLang="en-US" dirty="0"/>
            </a:p>
          </p:txBody>
        </p:sp>
      </p:grpSp>
    </p:spTree>
    <p:extLst>
      <p:ext uri="{BB962C8B-B14F-4D97-AF65-F5344CB8AC3E}">
        <p14:creationId xmlns:p14="http://schemas.microsoft.com/office/powerpoint/2010/main" val="3006332187"/>
      </p:ext>
    </p:extLst>
  </p:cSld>
  <p:clrMapOvr>
    <a:masterClrMapping/>
  </p:clrMapOvr>
  <mc:AlternateContent xmlns:mc="http://schemas.openxmlformats.org/markup-compatibility/2006" xmlns:p14="http://schemas.microsoft.com/office/powerpoint/2010/main">
    <mc:Choice Requires="p14">
      <p:transition spd="slow" p14:dur="2000" advTm="76161"/>
    </mc:Choice>
    <mc:Fallback xmlns="">
      <p:transition spd="slow" advTm="7616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2">
            <a:extLst>
              <a:ext uri="{FF2B5EF4-FFF2-40B4-BE49-F238E27FC236}">
                <a16:creationId xmlns:a16="http://schemas.microsoft.com/office/drawing/2014/main" id="{66263EE0-7579-1760-2209-EBD2A20635CE}"/>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35</a:t>
            </a:fld>
            <a:endParaRPr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7019ABA2-7E17-324B-050B-58CE21FE44C1}"/>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３－１　日々の暮らしの基盤づくり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971921"/>
            <a:ext cx="12204000" cy="42120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991585"/>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者計画　　１　日々の暮らしの基盤づくり</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2" name="表 1">
            <a:extLst>
              <a:ext uri="{FF2B5EF4-FFF2-40B4-BE49-F238E27FC236}">
                <a16:creationId xmlns:a16="http://schemas.microsoft.com/office/drawing/2014/main" id="{191DB903-5F48-18F2-BCE7-B64EFB28AA83}"/>
              </a:ext>
            </a:extLst>
          </p:cNvPr>
          <p:cNvGraphicFramePr>
            <a:graphicFrameLocks noGrp="1"/>
          </p:cNvGraphicFramePr>
          <p:nvPr>
            <p:extLst>
              <p:ext uri="{D42A27DB-BD31-4B8C-83A1-F6EECF244321}">
                <p14:modId xmlns:p14="http://schemas.microsoft.com/office/powerpoint/2010/main" val="1377892307"/>
              </p:ext>
            </p:extLst>
          </p:nvPr>
        </p:nvGraphicFramePr>
        <p:xfrm>
          <a:off x="396803" y="1440373"/>
          <a:ext cx="11147344" cy="2326843"/>
        </p:xfrm>
        <a:graphic>
          <a:graphicData uri="http://schemas.openxmlformats.org/drawingml/2006/table">
            <a:tbl>
              <a:tblPr firstRow="1" bandRow="1">
                <a:tableStyleId>{93296810-A885-4BE3-A3E7-6D5BEEA58F35}</a:tableStyleId>
              </a:tblPr>
              <a:tblGrid>
                <a:gridCol w="1987302">
                  <a:extLst>
                    <a:ext uri="{9D8B030D-6E8A-4147-A177-3AD203B41FA5}">
                      <a16:colId xmlns:a16="http://schemas.microsoft.com/office/drawing/2014/main" val="2026144855"/>
                    </a:ext>
                  </a:extLst>
                </a:gridCol>
                <a:gridCol w="4580021">
                  <a:extLst>
                    <a:ext uri="{9D8B030D-6E8A-4147-A177-3AD203B41FA5}">
                      <a16:colId xmlns:a16="http://schemas.microsoft.com/office/drawing/2014/main" val="1304540699"/>
                    </a:ext>
                  </a:extLst>
                </a:gridCol>
                <a:gridCol w="4580021">
                  <a:extLst>
                    <a:ext uri="{9D8B030D-6E8A-4147-A177-3AD203B41FA5}">
                      <a16:colId xmlns:a16="http://schemas.microsoft.com/office/drawing/2014/main" val="2736277715"/>
                    </a:ext>
                  </a:extLst>
                </a:gridCol>
              </a:tblGrid>
              <a:tr h="225852">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施策分野</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対応策</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進捗状況</a:t>
                      </a:r>
                    </a:p>
                  </a:txBody>
                  <a:tcPr/>
                </a:tc>
                <a:extLst>
                  <a:ext uri="{0D108BD9-81ED-4DB2-BD59-A6C34878D82A}">
                    <a16:rowId xmlns:a16="http://schemas.microsoft.com/office/drawing/2014/main" val="30316194"/>
                  </a:ext>
                </a:extLst>
              </a:tr>
              <a:tr h="526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１）生活支援</a:t>
                      </a:r>
                    </a:p>
                    <a:p>
                      <a:pPr marL="0" algn="l" defTabSz="914400" rtl="0" eaLnBrk="1" latinLnBrk="0" hangingPunct="1"/>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① 障がい福祉制度・サービス等とつながる相談支援体制の構築</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② 切れ目のない、谷間のない障がい福祉サービス等の充実</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③ 障がい福祉現場を支える人材の育成・確保</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①障がい者・児相談支援体制整備補助金の実施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②ニーズに応じた関係機関との連携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③資格取得支援補助金、大学連携、魅力発信の実施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560356936"/>
                  </a:ext>
                </a:extLst>
              </a:tr>
              <a:tr h="526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２）保健・医療</a:t>
                      </a: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障がい分野に精通した保健・医療の充実</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精神障がい者の地域生活を支える精神保健・医療の充実</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③ 健康管理、食生活の充実を図る取組の実施</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①医療的ケア児等コーディネーターによる助言実施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②精神障がいのある人の地域生活を支える取組の実施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③施設に対する栄養管理のみ実施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595960893"/>
                  </a:ext>
                </a:extLst>
              </a:tr>
              <a:tr h="2258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３）情報アクセシビリティ</a:t>
                      </a:r>
                    </a:p>
                  </a:txBody>
                  <a:tcPr/>
                </a:tc>
                <a:tc>
                  <a:txBody>
                    <a:bodyPr/>
                    <a:lstStyle/>
                    <a:p>
                      <a:pPr marL="0" algn="l" defTabSz="914400" rtl="0" eaLnBrk="1" latinLnBrk="0" hangingPunct="1"/>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情報提供、意思疎通支援の充実等</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①手話言語等促進条例の施行に伴う取組</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088689560"/>
                  </a:ext>
                </a:extLst>
              </a:tr>
              <a:tr h="4980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４）行政サービス等の配慮</a:t>
                      </a: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障害者差別解消法の推進</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ユニバーサルデザインの普及</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①障害者差別解消法に基づく職員対応や合理的配慮の提供</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②行政手続の利用しやすさ向上に向けた取組を実施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4195684851"/>
                  </a:ext>
                </a:extLst>
              </a:tr>
            </a:tbl>
          </a:graphicData>
        </a:graphic>
      </p:graphicFrame>
      <p:graphicFrame>
        <p:nvGraphicFramePr>
          <p:cNvPr id="11" name="表 10">
            <a:extLst>
              <a:ext uri="{FF2B5EF4-FFF2-40B4-BE49-F238E27FC236}">
                <a16:creationId xmlns:a16="http://schemas.microsoft.com/office/drawing/2014/main" id="{DDDF65DF-B795-7E93-F225-941056B2ADBE}"/>
              </a:ext>
            </a:extLst>
          </p:cNvPr>
          <p:cNvGraphicFramePr>
            <a:graphicFrameLocks noGrp="1"/>
          </p:cNvGraphicFramePr>
          <p:nvPr>
            <p:extLst>
              <p:ext uri="{D42A27DB-BD31-4B8C-83A1-F6EECF244321}">
                <p14:modId xmlns:p14="http://schemas.microsoft.com/office/powerpoint/2010/main" val="2234008856"/>
              </p:ext>
            </p:extLst>
          </p:nvPr>
        </p:nvGraphicFramePr>
        <p:xfrm>
          <a:off x="396803" y="3959489"/>
          <a:ext cx="11147344" cy="2651760"/>
        </p:xfrm>
        <a:graphic>
          <a:graphicData uri="http://schemas.openxmlformats.org/drawingml/2006/table">
            <a:tbl>
              <a:tblPr firstRow="1" bandRow="1">
                <a:tableStyleId>{93296810-A885-4BE3-A3E7-6D5BEEA58F35}</a:tableStyleId>
              </a:tblPr>
              <a:tblGrid>
                <a:gridCol w="1987302">
                  <a:extLst>
                    <a:ext uri="{9D8B030D-6E8A-4147-A177-3AD203B41FA5}">
                      <a16:colId xmlns:a16="http://schemas.microsoft.com/office/drawing/2014/main" val="2026144855"/>
                    </a:ext>
                  </a:extLst>
                </a:gridCol>
                <a:gridCol w="4580021">
                  <a:extLst>
                    <a:ext uri="{9D8B030D-6E8A-4147-A177-3AD203B41FA5}">
                      <a16:colId xmlns:a16="http://schemas.microsoft.com/office/drawing/2014/main" val="1304540699"/>
                    </a:ext>
                  </a:extLst>
                </a:gridCol>
                <a:gridCol w="4580021">
                  <a:extLst>
                    <a:ext uri="{9D8B030D-6E8A-4147-A177-3AD203B41FA5}">
                      <a16:colId xmlns:a16="http://schemas.microsoft.com/office/drawing/2014/main" val="2736277715"/>
                    </a:ext>
                  </a:extLst>
                </a:gridCol>
              </a:tblGrid>
              <a:tr h="0">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施策分野</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引き続きの課題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新たな課題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0316194"/>
                  </a:ext>
                </a:extLst>
              </a:tr>
              <a:tr h="677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１）生活支援</a:t>
                      </a:r>
                    </a:p>
                    <a:p>
                      <a:pPr marL="0" algn="l" defTabSz="914400" rtl="0" eaLnBrk="1" latinLnBrk="0" hangingPunct="1"/>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〇親なきあとの生活の場、地域移行</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〇相談支援の移行期の円滑な引継ぎ、谷間へのアプローチ</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〇相談支援体制、アウトリーチ等の体制構築、連携、役割分担の明確化</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〇安定した福祉サービス提供のための人材確保</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〇複雑化・複合化した課題に対応するための重層的支援体制の整備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〇意思決定支援の推進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○ピアサポートの充実</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0356936"/>
                  </a:ext>
                </a:extLst>
              </a:tr>
              <a:tr h="4556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２）保健・医療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〇精神障がい者の地域移行への取組</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○移行期医療への対応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5960893"/>
                  </a:ext>
                </a:extLst>
              </a:tr>
              <a:tr h="2258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３）情報アクセシビリティ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〇目が見えない人、字が読めない人、内容を理解することが難しい人への情報提供のあり方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○手話への理解の促進及び普及</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689560"/>
                  </a:ext>
                </a:extLst>
              </a:tr>
              <a:tr h="3432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４）行政サービス等の配慮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〇合理的配慮の周知啓発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〇行政サービスに限らず、民間事業者も含めた合理的配慮の提供（事業者義務化）</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5684851"/>
                  </a:ext>
                </a:extLst>
              </a:tr>
            </a:tbl>
          </a:graphicData>
        </a:graphic>
      </p:graphicFrame>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1024924"/>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84605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2">
            <a:extLst>
              <a:ext uri="{FF2B5EF4-FFF2-40B4-BE49-F238E27FC236}">
                <a16:creationId xmlns:a16="http://schemas.microsoft.com/office/drawing/2014/main" id="{DCE617F1-CF57-275B-CE94-86ED55C7785E}"/>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36</a:t>
            </a:fld>
            <a:endParaRPr lang="ja-JP" altLang="en-US" sz="16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83377839-5D4E-DD10-8387-15CA1EB9B22B}"/>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３－１　日々の暮らしの基盤づくり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824325"/>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843989"/>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成果目標</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endParaRP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877328"/>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6B97B16-1EBD-2A37-2F2E-DE2A56335137}"/>
              </a:ext>
            </a:extLst>
          </p:cNvPr>
          <p:cNvSpPr txBox="1"/>
          <p:nvPr/>
        </p:nvSpPr>
        <p:spPr>
          <a:xfrm>
            <a:off x="113072" y="1278864"/>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3" name="表 2">
            <a:extLst>
              <a:ext uri="{FF2B5EF4-FFF2-40B4-BE49-F238E27FC236}">
                <a16:creationId xmlns:a16="http://schemas.microsoft.com/office/drawing/2014/main" id="{7D720F79-426B-A431-7DAD-C7626C305CFE}"/>
              </a:ext>
            </a:extLst>
          </p:cNvPr>
          <p:cNvGraphicFramePr>
            <a:graphicFrameLocks noGrp="1"/>
          </p:cNvGraphicFramePr>
          <p:nvPr>
            <p:extLst>
              <p:ext uri="{D42A27DB-BD31-4B8C-83A1-F6EECF244321}">
                <p14:modId xmlns:p14="http://schemas.microsoft.com/office/powerpoint/2010/main" val="1497397657"/>
              </p:ext>
            </p:extLst>
          </p:nvPr>
        </p:nvGraphicFramePr>
        <p:xfrm>
          <a:off x="176399" y="1658948"/>
          <a:ext cx="11574737" cy="3474947"/>
        </p:xfrm>
        <a:graphic>
          <a:graphicData uri="http://schemas.openxmlformats.org/drawingml/2006/table">
            <a:tbl>
              <a:tblPr firstRow="1" bandRow="1">
                <a:tableStyleId>{7DF18680-E054-41AD-8BC1-D1AEF772440D}</a:tableStyleId>
              </a:tblPr>
              <a:tblGrid>
                <a:gridCol w="4424522">
                  <a:extLst>
                    <a:ext uri="{9D8B030D-6E8A-4147-A177-3AD203B41FA5}">
                      <a16:colId xmlns:a16="http://schemas.microsoft.com/office/drawing/2014/main" val="3398392853"/>
                    </a:ext>
                  </a:extLst>
                </a:gridCol>
                <a:gridCol w="1102388">
                  <a:extLst>
                    <a:ext uri="{9D8B030D-6E8A-4147-A177-3AD203B41FA5}">
                      <a16:colId xmlns:a16="http://schemas.microsoft.com/office/drawing/2014/main" val="527256526"/>
                    </a:ext>
                  </a:extLst>
                </a:gridCol>
                <a:gridCol w="6047827">
                  <a:extLst>
                    <a:ext uri="{9D8B030D-6E8A-4147-A177-3AD203B41FA5}">
                      <a16:colId xmlns:a16="http://schemas.microsoft.com/office/drawing/2014/main" val="2095246921"/>
                    </a:ext>
                  </a:extLst>
                </a:gridCol>
              </a:tblGrid>
              <a:tr h="282919">
                <a:tc>
                  <a:txBody>
                    <a:bodyPr/>
                    <a:lstStyle/>
                    <a:p>
                      <a:pPr algn="ctr"/>
                      <a:r>
                        <a:rPr lang="zh-TW"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600"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665609">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＜成果目標１＞</a:t>
                      </a:r>
                      <a:b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福祉施設の入所者の地域生活への移行</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ctr" fontAlgn="ctr"/>
                      <a:r>
                        <a:rPr lang="en-US" sz="2000" b="0" u="none" strike="noStrike" dirty="0">
                          <a:solidFill>
                            <a:schemeClr val="tx1"/>
                          </a:solidFill>
                          <a:effectLst/>
                          <a:latin typeface="BIZ UDPゴシック" panose="020B0400000000000000" pitchFamily="50" charset="-128"/>
                          <a:ea typeface="BIZ UDPゴシック" panose="020B0400000000000000" pitchFamily="50" charset="-128"/>
                        </a:rPr>
                        <a:t>C</a:t>
                      </a:r>
                      <a:endParaRPr lang="en-US" sz="2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〇施設入所者の地域移行に向け意向把握と地域での環境整備推進</a:t>
                      </a:r>
                    </a:p>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〇共同生活援助事業所整備方針に沿ったグループホームの整備促進</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3748196523"/>
                  </a:ext>
                </a:extLst>
              </a:tr>
              <a:tr h="620270">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＜成果目標２＞</a:t>
                      </a:r>
                      <a:b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精神障がいにも対応した地域包括ケアシステムの構築</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ctr" fontAlgn="ctr"/>
                      <a:r>
                        <a:rPr lang="en-US" altLang="ja-JP" sz="2000" b="0" u="none" strike="noStrike" dirty="0">
                          <a:solidFill>
                            <a:schemeClr val="tx1"/>
                          </a:solidFill>
                          <a:effectLst/>
                          <a:latin typeface="BIZ UDPゴシック" panose="020B0400000000000000" pitchFamily="50" charset="-128"/>
                          <a:ea typeface="BIZ UDPゴシック" panose="020B0400000000000000" pitchFamily="50" charset="-128"/>
                        </a:rPr>
                        <a:t>A</a:t>
                      </a:r>
                      <a:endParaRPr lang="en-US" sz="2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〇地域自立支援協議会の専門部会を活用し、精神科病院長期入院患者の地域移行のための課題解決に向けた具体的検証の実施</a:t>
                      </a:r>
                    </a:p>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〇地域での暮らしの場としてのグループホームの整備促進</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extLst>
                  <a:ext uri="{0D108BD9-81ED-4DB2-BD59-A6C34878D82A}">
                    <a16:rowId xmlns:a16="http://schemas.microsoft.com/office/drawing/2014/main" val="89701588"/>
                  </a:ext>
                </a:extLst>
              </a:tr>
              <a:tr h="665609">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＜成果目標３＞</a:t>
                      </a:r>
                      <a:b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地域生活支援の充実</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ctr" fontAlgn="ctr"/>
                      <a:r>
                        <a:rPr lang="en-US" sz="2000" b="0" u="none" strike="noStrike" dirty="0">
                          <a:solidFill>
                            <a:schemeClr val="tx1"/>
                          </a:solidFill>
                          <a:effectLst/>
                          <a:latin typeface="BIZ UDPゴシック" panose="020B0400000000000000" pitchFamily="50" charset="-128"/>
                          <a:ea typeface="BIZ UDPゴシック" panose="020B0400000000000000" pitchFamily="50" charset="-128"/>
                        </a:rPr>
                        <a:t>B</a:t>
                      </a:r>
                      <a:endParaRPr lang="en-US" sz="2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〇拠点施設の面的整備推進</a:t>
                      </a:r>
                    </a:p>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〇強度行動障がいを有する障がい者の受入れ促進のため、支援ニーズや実態を把握</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3017137075"/>
                  </a:ext>
                </a:extLst>
              </a:tr>
              <a:tr h="620270">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＜成果目標５＞</a:t>
                      </a:r>
                      <a:b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相談支援体制の充実・強化等</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ctr" fontAlgn="ctr"/>
                      <a:r>
                        <a:rPr lang="en-US" altLang="ja-JP" sz="2000" b="0" u="none" strike="noStrike" dirty="0">
                          <a:solidFill>
                            <a:schemeClr val="tx1"/>
                          </a:solidFill>
                          <a:effectLst/>
                          <a:latin typeface="BIZ UDPゴシック" panose="020B0400000000000000" pitchFamily="50" charset="-128"/>
                          <a:ea typeface="BIZ UDPゴシック" panose="020B0400000000000000" pitchFamily="50" charset="-128"/>
                        </a:rPr>
                        <a:t>B</a:t>
                      </a:r>
                      <a:endParaRPr lang="en-US" sz="2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○重層的支援体制整備事業も活用し、相談支援関係機関が連携し支援　</a:t>
                      </a:r>
                    </a:p>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〇地域自立支援協議会の役割を活かした、相談支援体制の構築や関係機関の連携の緊密化の推進</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extLst>
                  <a:ext uri="{0D108BD9-81ED-4DB2-BD59-A6C34878D82A}">
                    <a16:rowId xmlns:a16="http://schemas.microsoft.com/office/drawing/2014/main" val="4047018074"/>
                  </a:ext>
                </a:extLst>
              </a:tr>
              <a:tr h="62027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＜成果目標６＞</a:t>
                      </a:r>
                      <a:b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障がい福祉サービス等の質を向上させるための取組に係る体制の構築</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2000" b="0" u="none" strike="noStrike" dirty="0">
                          <a:solidFill>
                            <a:schemeClr val="tx1"/>
                          </a:solidFill>
                          <a:effectLst/>
                          <a:latin typeface="BIZ UDPゴシック" panose="020B0400000000000000" pitchFamily="50" charset="-128"/>
                          <a:ea typeface="BIZ UDPゴシック" panose="020B0400000000000000" pitchFamily="50" charset="-128"/>
                        </a:rPr>
                        <a:t>B</a:t>
                      </a:r>
                      <a:endParaRPr lang="en-US" altLang="ja-JP" sz="2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○報酬の審査体制強化のための体制整備</a:t>
                      </a:r>
                    </a:p>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○基幹相談支援センター等職員へ研修等の機会を設け、スキルアップに努める</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1619224858"/>
                  </a:ext>
                </a:extLst>
              </a:tr>
            </a:tbl>
          </a:graphicData>
        </a:graphic>
      </p:graphicFrame>
      <p:sp>
        <p:nvSpPr>
          <p:cNvPr id="12" name="テキスト ボックス 11">
            <a:extLst>
              <a:ext uri="{FF2B5EF4-FFF2-40B4-BE49-F238E27FC236}">
                <a16:creationId xmlns:a16="http://schemas.microsoft.com/office/drawing/2014/main" id="{59F6E89B-3C77-B474-64AC-0D5C3469A6BF}"/>
              </a:ext>
            </a:extLst>
          </p:cNvPr>
          <p:cNvSpPr txBox="1"/>
          <p:nvPr/>
        </p:nvSpPr>
        <p:spPr>
          <a:xfrm>
            <a:off x="176399" y="5212438"/>
            <a:ext cx="8024812"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cs typeface="+mj-cs"/>
                <a:sym typeface="游ゴシック"/>
              </a:rPr>
              <a:t>＜</a:t>
            </a: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第３期障がい児福祉計画＞</a:t>
            </a:r>
            <a:endParaRPr lang="ja-JP" altLang="en-US" sz="1600" dirty="0"/>
          </a:p>
        </p:txBody>
      </p:sp>
      <p:graphicFrame>
        <p:nvGraphicFramePr>
          <p:cNvPr id="14" name="表 13">
            <a:extLst>
              <a:ext uri="{FF2B5EF4-FFF2-40B4-BE49-F238E27FC236}">
                <a16:creationId xmlns:a16="http://schemas.microsoft.com/office/drawing/2014/main" id="{0668DCF4-BE84-60F4-746D-DE6AC8C91C05}"/>
              </a:ext>
            </a:extLst>
          </p:cNvPr>
          <p:cNvGraphicFramePr>
            <a:graphicFrameLocks noGrp="1"/>
          </p:cNvGraphicFramePr>
          <p:nvPr/>
        </p:nvGraphicFramePr>
        <p:xfrm>
          <a:off x="176399" y="5626554"/>
          <a:ext cx="11574737" cy="948528"/>
        </p:xfrm>
        <a:graphic>
          <a:graphicData uri="http://schemas.openxmlformats.org/drawingml/2006/table">
            <a:tbl>
              <a:tblPr firstRow="1" bandRow="1">
                <a:tableStyleId>{7DF18680-E054-41AD-8BC1-D1AEF772440D}</a:tableStyleId>
              </a:tblPr>
              <a:tblGrid>
                <a:gridCol w="4424522">
                  <a:extLst>
                    <a:ext uri="{9D8B030D-6E8A-4147-A177-3AD203B41FA5}">
                      <a16:colId xmlns:a16="http://schemas.microsoft.com/office/drawing/2014/main" val="3398392853"/>
                    </a:ext>
                  </a:extLst>
                </a:gridCol>
                <a:gridCol w="1102388">
                  <a:extLst>
                    <a:ext uri="{9D8B030D-6E8A-4147-A177-3AD203B41FA5}">
                      <a16:colId xmlns:a16="http://schemas.microsoft.com/office/drawing/2014/main" val="527256526"/>
                    </a:ext>
                  </a:extLst>
                </a:gridCol>
                <a:gridCol w="6047827">
                  <a:extLst>
                    <a:ext uri="{9D8B030D-6E8A-4147-A177-3AD203B41FA5}">
                      <a16:colId xmlns:a16="http://schemas.microsoft.com/office/drawing/2014/main" val="2095246921"/>
                    </a:ext>
                  </a:extLst>
                </a:gridCol>
              </a:tblGrid>
              <a:tr h="282919">
                <a:tc>
                  <a:txBody>
                    <a:bodyPr/>
                    <a:lstStyle/>
                    <a:p>
                      <a:pPr algn="ctr"/>
                      <a:r>
                        <a:rPr lang="zh-TW"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665609">
                <a:tc>
                  <a:txBody>
                    <a:bodyPr/>
                    <a:lstStyle/>
                    <a:p>
                      <a:pPr algn="l" rtl="0" fontAlgn="ctr"/>
                      <a:r>
                        <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＜成果目標＞</a:t>
                      </a:r>
                      <a:endParaRPr lang="en-US" altLang="zh-TW"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（２）相談支援体制の充実・強化</a:t>
                      </a:r>
                    </a:p>
                  </a:txBody>
                  <a:tcPr marL="7755" marR="7755" marT="7755" marB="0" anchor="ctr">
                    <a:solidFill>
                      <a:srgbClr val="E6CDFF"/>
                    </a:solidFill>
                  </a:tcPr>
                </a:tc>
                <a:tc>
                  <a:txBody>
                    <a:bodyPr/>
                    <a:lstStyle/>
                    <a:p>
                      <a:pPr algn="ctr" fontAlgn="ctr"/>
                      <a:r>
                        <a:rPr lang="en-US" altLang="ja-JP" sz="1800" b="0" u="none" strike="noStrike" dirty="0">
                          <a:solidFill>
                            <a:schemeClr val="tx1"/>
                          </a:solidFill>
                          <a:effectLst/>
                          <a:latin typeface="BIZ UDPゴシック" panose="020B0400000000000000" pitchFamily="50" charset="-128"/>
                          <a:ea typeface="BIZ UDPゴシック" panose="020B0400000000000000" pitchFamily="50" charset="-128"/>
                        </a:rPr>
                        <a:t>A</a:t>
                      </a:r>
                      <a:endParaRPr lang="en-US" sz="18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〇障がい児支援として保護者支援を強化</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3748196523"/>
                  </a:ext>
                </a:extLst>
              </a:tr>
            </a:tbl>
          </a:graphicData>
        </a:graphic>
      </p:graphicFrame>
    </p:spTree>
    <p:extLst>
      <p:ext uri="{BB962C8B-B14F-4D97-AF65-F5344CB8AC3E}">
        <p14:creationId xmlns:p14="http://schemas.microsoft.com/office/powerpoint/2010/main" val="13553596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2">
            <a:extLst>
              <a:ext uri="{FF2B5EF4-FFF2-40B4-BE49-F238E27FC236}">
                <a16:creationId xmlns:a16="http://schemas.microsoft.com/office/drawing/2014/main" id="{09F0D104-E66F-F479-B8BC-5470830985E3}"/>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37</a:t>
            </a:fld>
            <a:endParaRPr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5F894432-CFD5-5C7C-F63B-A94FCF18CEE5}"/>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３－１　日々の暮らしの基盤づくり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934860"/>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954524"/>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障がい福祉サービス等の利用見込みとその確保策</a:t>
            </a: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987863"/>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CF7BA803-7628-2685-2F53-CCCD47C06D36}"/>
              </a:ext>
            </a:extLst>
          </p:cNvPr>
          <p:cNvSpPr txBox="1"/>
          <p:nvPr/>
        </p:nvSpPr>
        <p:spPr>
          <a:xfrm>
            <a:off x="113072" y="1475441"/>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30" name="表 29">
            <a:extLst>
              <a:ext uri="{FF2B5EF4-FFF2-40B4-BE49-F238E27FC236}">
                <a16:creationId xmlns:a16="http://schemas.microsoft.com/office/drawing/2014/main" id="{AF005BD2-62A3-8FF9-51E4-B432DC7A46FF}"/>
              </a:ext>
            </a:extLst>
          </p:cNvPr>
          <p:cNvGraphicFramePr>
            <a:graphicFrameLocks noGrp="1"/>
          </p:cNvGraphicFramePr>
          <p:nvPr>
            <p:extLst>
              <p:ext uri="{D42A27DB-BD31-4B8C-83A1-F6EECF244321}">
                <p14:modId xmlns:p14="http://schemas.microsoft.com/office/powerpoint/2010/main" val="2315381672"/>
              </p:ext>
            </p:extLst>
          </p:nvPr>
        </p:nvGraphicFramePr>
        <p:xfrm>
          <a:off x="297836" y="1923349"/>
          <a:ext cx="11596328" cy="4006988"/>
        </p:xfrm>
        <a:graphic>
          <a:graphicData uri="http://schemas.openxmlformats.org/drawingml/2006/table">
            <a:tbl>
              <a:tblPr firstRow="1" bandRow="1">
                <a:tableStyleId>{7DF18680-E054-41AD-8BC1-D1AEF772440D}</a:tableStyleId>
              </a:tblPr>
              <a:tblGrid>
                <a:gridCol w="4484328">
                  <a:extLst>
                    <a:ext uri="{9D8B030D-6E8A-4147-A177-3AD203B41FA5}">
                      <a16:colId xmlns:a16="http://schemas.microsoft.com/office/drawing/2014/main" val="1473836436"/>
                    </a:ext>
                  </a:extLst>
                </a:gridCol>
                <a:gridCol w="1117600">
                  <a:extLst>
                    <a:ext uri="{9D8B030D-6E8A-4147-A177-3AD203B41FA5}">
                      <a16:colId xmlns:a16="http://schemas.microsoft.com/office/drawing/2014/main" val="527256526"/>
                    </a:ext>
                  </a:extLst>
                </a:gridCol>
                <a:gridCol w="5994400">
                  <a:extLst>
                    <a:ext uri="{9D8B030D-6E8A-4147-A177-3AD203B41FA5}">
                      <a16:colId xmlns:a16="http://schemas.microsoft.com/office/drawing/2014/main" val="2095246921"/>
                    </a:ext>
                  </a:extLst>
                </a:gridCol>
              </a:tblGrid>
              <a:tr h="391803">
                <a:tc>
                  <a:txBody>
                    <a:bodyPr/>
                    <a:lstStyle/>
                    <a:p>
                      <a:pPr algn="ctr"/>
                      <a:r>
                        <a:rPr lang="zh-TW"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527289">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ア　訪問系サービス</a:t>
                      </a:r>
                    </a:p>
                  </a:txBody>
                  <a:tcPr marL="9525" marR="9525" marT="9525" marB="0" anchor="ctr">
                    <a:solidFill>
                      <a:srgbClr val="E6CDFF"/>
                    </a:solidFill>
                  </a:tcPr>
                </a:tc>
                <a:tc>
                  <a:txBody>
                    <a:bodyPr/>
                    <a:lstStyle/>
                    <a:p>
                      <a:pPr marL="0" algn="ctr" defTabSz="914400" rtl="0" eaLnBrk="1" fontAlgn="ctr" latinLnBrk="0" hangingPunct="1"/>
                      <a:r>
                        <a:rPr kumimoji="1" lang="en-US"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A</a:t>
                      </a:r>
                    </a:p>
                  </a:txBody>
                  <a:tcPr marL="9525" marR="9525" marT="9525" marB="0" anchor="ctr">
                    <a:solidFill>
                      <a:srgbClr val="E6CDFF"/>
                    </a:solidFill>
                  </a:tcPr>
                </a:tc>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〇複雑かつ困難な支援を実施できる人材及び支援体制の確保</a:t>
                      </a:r>
                    </a:p>
                  </a:txBody>
                  <a:tcPr marL="9525" marR="9525" marT="9525" marB="0" anchor="ctr">
                    <a:solidFill>
                      <a:srgbClr val="E6CDFF"/>
                    </a:solidFill>
                  </a:tcPr>
                </a:tc>
                <a:extLst>
                  <a:ext uri="{0D108BD9-81ED-4DB2-BD59-A6C34878D82A}">
                    <a16:rowId xmlns:a16="http://schemas.microsoft.com/office/drawing/2014/main" val="3748196523"/>
                  </a:ext>
                </a:extLst>
              </a:tr>
              <a:tr h="923660">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イ　日中活動系サービス</a:t>
                      </a:r>
                    </a:p>
                  </a:txBody>
                  <a:tcPr marL="9525" marR="9525" marT="9525" marB="0" anchor="ctr">
                    <a:solidFill>
                      <a:srgbClr val="CC99FF"/>
                    </a:solidFill>
                  </a:tcPr>
                </a:tc>
                <a:tc>
                  <a:txBody>
                    <a:bodyPr/>
                    <a:lstStyle/>
                    <a:p>
                      <a:pPr marL="0" algn="ctr" defTabSz="914400" rtl="0" eaLnBrk="1" fontAlgn="ctr" latinLnBrk="0" hangingPunct="1"/>
                      <a:r>
                        <a:rPr kumimoji="1" lang="en-US" altLang="ja-JP"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B</a:t>
                      </a:r>
                      <a:endParaRPr kumimoji="1" lang="en-US"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9525" marR="9525" marT="9525" marB="0" anchor="ctr">
                    <a:solidFill>
                      <a:srgbClr val="CC99FF"/>
                    </a:solidFill>
                  </a:tcPr>
                </a:tc>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〇重度障がい者の日中活動の場の整備促進に向けた補助制度の検討</a:t>
                      </a:r>
                    </a:p>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○現行の補助制度の効果検証を行い、さらなる整備促進を検討</a:t>
                      </a:r>
                    </a:p>
                  </a:txBody>
                  <a:tcPr marL="9525" marR="9525" marT="9525" marB="0" anchor="ctr">
                    <a:solidFill>
                      <a:srgbClr val="CC99FF"/>
                    </a:solidFill>
                  </a:tcPr>
                </a:tc>
                <a:extLst>
                  <a:ext uri="{0D108BD9-81ED-4DB2-BD59-A6C34878D82A}">
                    <a16:rowId xmlns:a16="http://schemas.microsoft.com/office/drawing/2014/main" val="89701588"/>
                  </a:ext>
                </a:extLst>
              </a:tr>
              <a:tr h="620288">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ウ　短期入所サービス</a:t>
                      </a:r>
                    </a:p>
                  </a:txBody>
                  <a:tcPr marL="9525" marR="9525" marT="9525" marB="0" anchor="ctr">
                    <a:solidFill>
                      <a:srgbClr val="E6CDFF"/>
                    </a:solidFill>
                  </a:tcPr>
                </a:tc>
                <a:tc>
                  <a:txBody>
                    <a:bodyPr/>
                    <a:lstStyle/>
                    <a:p>
                      <a:pPr marL="0" algn="ctr" defTabSz="914400" rtl="0" eaLnBrk="1" fontAlgn="ctr" latinLnBrk="0" hangingPunct="1"/>
                      <a:r>
                        <a:rPr kumimoji="1" lang="en-US" altLang="ja-JP"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B</a:t>
                      </a:r>
                      <a:endParaRPr kumimoji="1" lang="en-US"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9525" marR="9525" marT="9525" marB="0" anchor="ctr">
                    <a:solidFill>
                      <a:srgbClr val="E6CDFF"/>
                    </a:solidFill>
                  </a:tcPr>
                </a:tc>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〇重度障がい者の受入れや緊急時の受入れについて、地域生活拠点等の面的</a:t>
                      </a:r>
                      <a:endParaRPr kumimoji="1" lang="en-US" altLang="ja-JP"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　　整備に併せ、必要な支援策及び促進策を検討</a:t>
                      </a:r>
                    </a:p>
                  </a:txBody>
                  <a:tcPr marL="9525" marR="9525" marT="9525" marB="0" anchor="ctr">
                    <a:solidFill>
                      <a:srgbClr val="E6CDFF"/>
                    </a:solidFill>
                  </a:tcPr>
                </a:tc>
                <a:extLst>
                  <a:ext uri="{0D108BD9-81ED-4DB2-BD59-A6C34878D82A}">
                    <a16:rowId xmlns:a16="http://schemas.microsoft.com/office/drawing/2014/main" val="3017137075"/>
                  </a:ext>
                </a:extLst>
              </a:tr>
              <a:tr h="620288">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エ　居住系サービス</a:t>
                      </a:r>
                    </a:p>
                  </a:txBody>
                  <a:tcPr marL="9525" marR="9525" marT="9525" marB="0" anchor="ctr">
                    <a:solidFill>
                      <a:srgbClr val="CC99FF"/>
                    </a:solidFill>
                  </a:tcPr>
                </a:tc>
                <a:tc>
                  <a:txBody>
                    <a:bodyPr/>
                    <a:lstStyle/>
                    <a:p>
                      <a:pPr marL="0" algn="ctr" defTabSz="914400" rtl="0" eaLnBrk="1" fontAlgn="ctr" latinLnBrk="0" hangingPunct="1"/>
                      <a:r>
                        <a:rPr kumimoji="1" lang="en-US"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B</a:t>
                      </a:r>
                    </a:p>
                  </a:txBody>
                  <a:tcPr marL="9525" marR="9525" marT="9525" marB="0" anchor="ctr">
                    <a:solidFill>
                      <a:srgbClr val="CC99FF"/>
                    </a:solidFill>
                  </a:tcPr>
                </a:tc>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〇共同生活援助事業所整備方針に基く、グループホームの整備促進</a:t>
                      </a:r>
                    </a:p>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○グループホーム入所者の実態やニーズ把握のうえ支援策の検討</a:t>
                      </a:r>
                    </a:p>
                  </a:txBody>
                  <a:tcPr marL="9525" marR="9525" marT="9525" marB="0" anchor="ctr">
                    <a:solidFill>
                      <a:srgbClr val="CC99FF"/>
                    </a:solidFill>
                  </a:tcPr>
                </a:tc>
                <a:extLst>
                  <a:ext uri="{0D108BD9-81ED-4DB2-BD59-A6C34878D82A}">
                    <a16:rowId xmlns:a16="http://schemas.microsoft.com/office/drawing/2014/main" val="1432397415"/>
                  </a:ext>
                </a:extLst>
              </a:tr>
              <a:tr h="923660">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オ　相談支援</a:t>
                      </a:r>
                    </a:p>
                  </a:txBody>
                  <a:tcPr marL="9525" marR="9525" marT="9525" marB="0" anchor="ctr">
                    <a:solidFill>
                      <a:srgbClr val="E6CDFF"/>
                    </a:solidFill>
                  </a:tcPr>
                </a:tc>
                <a:tc>
                  <a:txBody>
                    <a:bodyPr/>
                    <a:lstStyle/>
                    <a:p>
                      <a:pPr marL="0" algn="ctr" defTabSz="914400" rtl="0" eaLnBrk="1" fontAlgn="ctr" latinLnBrk="0" hangingPunct="1"/>
                      <a:r>
                        <a:rPr kumimoji="1" lang="en-US" altLang="ja-JP"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B</a:t>
                      </a:r>
                      <a:endParaRPr kumimoji="1" lang="en-US" sz="18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9525" marR="9525" marT="9525" marB="0" anchor="ctr">
                    <a:solidFill>
                      <a:srgbClr val="E6CDFF"/>
                    </a:solidFill>
                  </a:tcPr>
                </a:tc>
                <a:tc>
                  <a:txBody>
                    <a:bodyPr/>
                    <a:lstStyle/>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〇複雑かつ多様化する相談支援に対応できるよう、相談支援員の知識・技能の向上を図る</a:t>
                      </a:r>
                    </a:p>
                    <a:p>
                      <a:pPr marL="0" algn="l" defTabSz="914400" rtl="0" eaLnBrk="1" fontAlgn="ctr" latinLnBrk="0" hangingPunct="1"/>
                      <a:r>
                        <a:rPr kumimoji="1" lang="ja-JP" altLang="en-US" sz="1200" b="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○障がい者の地域移行に向けたサービス利用の普及促進</a:t>
                      </a:r>
                    </a:p>
                  </a:txBody>
                  <a:tcPr marL="9525" marR="9525" marT="9525" marB="0" anchor="ctr">
                    <a:solidFill>
                      <a:srgbClr val="E6CDFF"/>
                    </a:solidFill>
                  </a:tcPr>
                </a:tc>
                <a:extLst>
                  <a:ext uri="{0D108BD9-81ED-4DB2-BD59-A6C34878D82A}">
                    <a16:rowId xmlns:a16="http://schemas.microsoft.com/office/drawing/2014/main" val="4047018074"/>
                  </a:ext>
                </a:extLst>
              </a:tr>
            </a:tbl>
          </a:graphicData>
        </a:graphic>
      </p:graphicFrame>
    </p:spTree>
    <p:extLst>
      <p:ext uri="{BB962C8B-B14F-4D97-AF65-F5344CB8AC3E}">
        <p14:creationId xmlns:p14="http://schemas.microsoft.com/office/powerpoint/2010/main" val="2533334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35123FE4-57DE-3E63-D8F1-4A35E440AE0E}"/>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38</a:t>
            </a:fld>
            <a:endParaRPr lang="ja-JP" altLang="en-US" sz="16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687BB71C-82E9-79CB-0F9F-9C3557F74E49}"/>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３－１　日々の暮らしの基盤づくり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753987"/>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773651"/>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障がい福祉サービス等の利用見込みとその確保策</a:t>
            </a: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806990"/>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6193C6B-313D-6AAC-88E4-5AA90F858592}"/>
              </a:ext>
            </a:extLst>
          </p:cNvPr>
          <p:cNvSpPr txBox="1"/>
          <p:nvPr/>
        </p:nvSpPr>
        <p:spPr>
          <a:xfrm>
            <a:off x="113072" y="1128141"/>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2" name="表 1">
            <a:extLst>
              <a:ext uri="{FF2B5EF4-FFF2-40B4-BE49-F238E27FC236}">
                <a16:creationId xmlns:a16="http://schemas.microsoft.com/office/drawing/2014/main" id="{D5371708-C0B5-1982-F152-98B523534A0C}"/>
              </a:ext>
            </a:extLst>
          </p:cNvPr>
          <p:cNvGraphicFramePr>
            <a:graphicFrameLocks noGrp="1"/>
          </p:cNvGraphicFramePr>
          <p:nvPr>
            <p:extLst>
              <p:ext uri="{D42A27DB-BD31-4B8C-83A1-F6EECF244321}">
                <p14:modId xmlns:p14="http://schemas.microsoft.com/office/powerpoint/2010/main" val="1994169511"/>
              </p:ext>
            </p:extLst>
          </p:nvPr>
        </p:nvGraphicFramePr>
        <p:xfrm>
          <a:off x="154808" y="1431066"/>
          <a:ext cx="11596328" cy="5398504"/>
        </p:xfrm>
        <a:graphic>
          <a:graphicData uri="http://schemas.openxmlformats.org/drawingml/2006/table">
            <a:tbl>
              <a:tblPr firstRow="1" bandRow="1">
                <a:tableStyleId>{7DF18680-E054-41AD-8BC1-D1AEF772440D}</a:tableStyleId>
              </a:tblPr>
              <a:tblGrid>
                <a:gridCol w="4484328">
                  <a:extLst>
                    <a:ext uri="{9D8B030D-6E8A-4147-A177-3AD203B41FA5}">
                      <a16:colId xmlns:a16="http://schemas.microsoft.com/office/drawing/2014/main" val="1473836436"/>
                    </a:ext>
                  </a:extLst>
                </a:gridCol>
                <a:gridCol w="1117600">
                  <a:extLst>
                    <a:ext uri="{9D8B030D-6E8A-4147-A177-3AD203B41FA5}">
                      <a16:colId xmlns:a16="http://schemas.microsoft.com/office/drawing/2014/main" val="527256526"/>
                    </a:ext>
                  </a:extLst>
                </a:gridCol>
                <a:gridCol w="5994400">
                  <a:extLst>
                    <a:ext uri="{9D8B030D-6E8A-4147-A177-3AD203B41FA5}">
                      <a16:colId xmlns:a16="http://schemas.microsoft.com/office/drawing/2014/main" val="2095246921"/>
                    </a:ext>
                  </a:extLst>
                </a:gridCol>
              </a:tblGrid>
              <a:tr h="367475">
                <a:tc>
                  <a:txBody>
                    <a:bodyPr/>
                    <a:lstStyle/>
                    <a:p>
                      <a:pPr algn="ctr"/>
                      <a:r>
                        <a:rPr lang="zh-TW"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204431">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ア　理解促進研修、啓発事業、自発的活動支援事業</a:t>
                      </a:r>
                    </a:p>
                  </a:txBody>
                  <a:tcPr marL="6605" marR="6605" marT="6605" marB="0" anchor="ctr">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〇障害者社会参加促進事業補助金について、イベント以外の事業にも利用促進</a:t>
                      </a:r>
                    </a:p>
                  </a:txBody>
                  <a:tcPr marL="6605" marR="6605" marT="6605" marB="0" anchor="ctr">
                    <a:solidFill>
                      <a:srgbClr val="E6CDFF"/>
                    </a:solidFill>
                  </a:tcPr>
                </a:tc>
                <a:extLst>
                  <a:ext uri="{0D108BD9-81ED-4DB2-BD59-A6C34878D82A}">
                    <a16:rowId xmlns:a16="http://schemas.microsoft.com/office/drawing/2014/main" val="3748196523"/>
                  </a:ext>
                </a:extLst>
              </a:tr>
              <a:tr h="208369">
                <a:tc vMerge="1">
                  <a:txBody>
                    <a:bodyPr/>
                    <a:lstStyle/>
                    <a:p>
                      <a:endParaRPr kumimoji="1" lang="ja-JP" altLang="en-US"/>
                    </a:p>
                  </a:txBody>
                  <a:tcP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〇継続して幅広い分野の方々に対して啓発できるようなイベントを</a:t>
                      </a:r>
                      <a:r>
                        <a:rPr kumimoji="1" lang="ja-JP" altLang="en-US" sz="1200" b="0" i="0" u="none" strike="noStrike" kern="1200" dirty="0">
                          <a:solidFill>
                            <a:srgbClr val="000000"/>
                          </a:solidFill>
                          <a:effectLst/>
                          <a:latin typeface="BIZ UDPゴシック" panose="020B0400000000000000" pitchFamily="50" charset="-128"/>
                          <a:ea typeface="BIZ UDPゴシック" panose="020B0400000000000000" pitchFamily="50" charset="-128"/>
                          <a:cs typeface="+mn-cs"/>
                        </a:rPr>
                        <a:t>実施</a:t>
                      </a:r>
                    </a:p>
                  </a:txBody>
                  <a:tcPr marL="6605" marR="6605" marT="6605" marB="0" anchor="ctr">
                    <a:solidFill>
                      <a:srgbClr val="E6CDFF"/>
                    </a:solidFill>
                  </a:tcPr>
                </a:tc>
                <a:extLst>
                  <a:ext uri="{0D108BD9-81ED-4DB2-BD59-A6C34878D82A}">
                    <a16:rowId xmlns:a16="http://schemas.microsoft.com/office/drawing/2014/main" val="89701588"/>
                  </a:ext>
                </a:extLst>
              </a:tr>
              <a:tr h="472284">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イ　障がい者相談支援事業、基幹相談支援センター等機能強化事業、住宅入居等支援事業</a:t>
                      </a:r>
                    </a:p>
                  </a:txBody>
                  <a:tcPr marL="6605" marR="6605" marT="6605" marB="0" anchor="ctr">
                    <a:solidFill>
                      <a:srgbClr val="CC99FF"/>
                    </a:solidFill>
                  </a:tcPr>
                </a:tc>
                <a:tc>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〇基幹相談支援センター及び地域の相談窓口である障がい者相談支援センターの業務拡充や体制の強化</a:t>
                      </a:r>
                    </a:p>
                  </a:txBody>
                  <a:tcPr marL="6605" marR="6605" marT="6605" marB="0" anchor="ctr">
                    <a:solidFill>
                      <a:srgbClr val="CC99FF"/>
                    </a:solidFill>
                  </a:tcPr>
                </a:tc>
                <a:extLst>
                  <a:ext uri="{0D108BD9-81ED-4DB2-BD59-A6C34878D82A}">
                    <a16:rowId xmlns:a16="http://schemas.microsoft.com/office/drawing/2014/main" val="3017137075"/>
                  </a:ext>
                </a:extLst>
              </a:tr>
              <a:tr h="270745">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ウ　成年後見制度利用支援事業、成年後見制度法人後見支援事業</a:t>
                      </a:r>
                    </a:p>
                  </a:txBody>
                  <a:tcPr marL="6605" marR="6605" marT="6605" marB="0" anchor="ctr">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〇成年後見制度の周知・啓発の強化</a:t>
                      </a:r>
                    </a:p>
                  </a:txBody>
                  <a:tcPr marL="6605" marR="6605" marT="6605" marB="0" anchor="ctr">
                    <a:solidFill>
                      <a:srgbClr val="E6CDFF"/>
                    </a:solidFill>
                  </a:tcPr>
                </a:tc>
                <a:extLst>
                  <a:ext uri="{0D108BD9-81ED-4DB2-BD59-A6C34878D82A}">
                    <a16:rowId xmlns:a16="http://schemas.microsoft.com/office/drawing/2014/main" val="1238595416"/>
                  </a:ext>
                </a:extLst>
              </a:tr>
              <a:tr h="245035">
                <a:tc vMerge="1">
                  <a:txBody>
                    <a:bodyPr/>
                    <a:lstStyle/>
                    <a:p>
                      <a:endParaRPr kumimoji="1" lang="ja-JP" altLang="en-US"/>
                    </a:p>
                  </a:txBody>
                  <a:tcP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〇法人後見支援の在り方を検証し、実施に向け協議</a:t>
                      </a:r>
                    </a:p>
                  </a:txBody>
                  <a:tcPr marL="6605" marR="6605" marT="6605" marB="0" anchor="ctr">
                    <a:solidFill>
                      <a:srgbClr val="E6CDFF"/>
                    </a:solidFill>
                  </a:tcPr>
                </a:tc>
                <a:extLst>
                  <a:ext uri="{0D108BD9-81ED-4DB2-BD59-A6C34878D82A}">
                    <a16:rowId xmlns:a16="http://schemas.microsoft.com/office/drawing/2014/main" val="1432397415"/>
                  </a:ext>
                </a:extLst>
              </a:tr>
              <a:tr h="367553">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エ　意思疎通支援事業、専門性の高い意思疎通支援を行う者の養成研修・派遣事業、手話奉仕員養成研修事業</a:t>
                      </a:r>
                    </a:p>
                  </a:txBody>
                  <a:tcPr marL="6605" marR="6605" marT="6605" marB="0" anchor="ctr">
                    <a:solidFill>
                      <a:srgbClr val="CC99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〇手話を始めとした各種講座の充実、意思疎通支援の新たな担い手拡大につなげるため学習機会の提供</a:t>
                      </a:r>
                    </a:p>
                  </a:txBody>
                  <a:tcPr marL="6605" marR="6605" marT="6605" marB="0" anchor="ctr">
                    <a:solidFill>
                      <a:srgbClr val="CC99FF"/>
                    </a:solidFill>
                  </a:tcPr>
                </a:tc>
                <a:extLst>
                  <a:ext uri="{0D108BD9-81ED-4DB2-BD59-A6C34878D82A}">
                    <a16:rowId xmlns:a16="http://schemas.microsoft.com/office/drawing/2014/main" val="4047018074"/>
                  </a:ext>
                </a:extLst>
              </a:tr>
              <a:tr h="300419">
                <a:tc vMerge="1">
                  <a:txBody>
                    <a:bodyPr/>
                    <a:lstStyle/>
                    <a:p>
                      <a:endParaRPr kumimoji="1" lang="ja-JP" altLang="en-US"/>
                    </a:p>
                  </a:txBody>
                  <a:tcPr>
                    <a:solidFill>
                      <a:srgbClr val="E6CDFF"/>
                    </a:solidFill>
                  </a:tcPr>
                </a:tc>
                <a:tc vMerge="1">
                  <a:txBody>
                    <a:bodyPr/>
                    <a:lstStyle/>
                    <a:p>
                      <a:endParaRPr kumimoji="1" lang="ja-JP" altLang="en-US"/>
                    </a:p>
                  </a:txBody>
                  <a:tcP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○講習会参加後の活動の場となる手話サークル等の情報発信</a:t>
                      </a:r>
                    </a:p>
                  </a:txBody>
                  <a:tcPr marL="6605" marR="6605" marT="6605" marB="0" anchor="ctr">
                    <a:solidFill>
                      <a:srgbClr val="CC99FF"/>
                    </a:solidFill>
                  </a:tcPr>
                </a:tc>
                <a:extLst>
                  <a:ext uri="{0D108BD9-81ED-4DB2-BD59-A6C34878D82A}">
                    <a16:rowId xmlns:a16="http://schemas.microsoft.com/office/drawing/2014/main" val="3772563472"/>
                  </a:ext>
                </a:extLst>
              </a:tr>
              <a:tr h="353940">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オ　日常生活用具給付等事業</a:t>
                      </a:r>
                    </a:p>
                  </a:txBody>
                  <a:tcPr marL="6605" marR="6605" marT="6605" marB="0" anchor="ctr">
                    <a:solidFill>
                      <a:srgbClr val="E6CDFF"/>
                    </a:solidFill>
                  </a:tcPr>
                </a:tc>
                <a:tc>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〇当事者意見やニーズの把握、近隣市の動向等により、品目の設定や見直しを検討</a:t>
                      </a:r>
                    </a:p>
                  </a:txBody>
                  <a:tcPr marL="6605" marR="6605" marT="6605" marB="0" anchor="ctr">
                    <a:solidFill>
                      <a:srgbClr val="E6CDFF"/>
                    </a:solidFill>
                  </a:tcPr>
                </a:tc>
                <a:extLst>
                  <a:ext uri="{0D108BD9-81ED-4DB2-BD59-A6C34878D82A}">
                    <a16:rowId xmlns:a16="http://schemas.microsoft.com/office/drawing/2014/main" val="747472566"/>
                  </a:ext>
                </a:extLst>
              </a:tr>
              <a:tr h="258647">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キ　地域活動支援センター機能強化事業</a:t>
                      </a:r>
                    </a:p>
                  </a:txBody>
                  <a:tcPr marL="8453" marR="8453" marT="8453" marB="0" anchor="ctr">
                    <a:solidFill>
                      <a:srgbClr val="CC99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C</a:t>
                      </a:r>
                    </a:p>
                  </a:txBody>
                  <a:tcPr marL="8453" marR="8453" marT="8453" marB="0" anchor="ct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Ⅰ</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型の２箇所目の開設に向け関係部局と連携強化</a:t>
                      </a:r>
                    </a:p>
                  </a:txBody>
                  <a:tcPr marL="8453" marR="8453" marT="8453" marB="0" anchor="ctr">
                    <a:solidFill>
                      <a:srgbClr val="CC99FF"/>
                    </a:solidFill>
                  </a:tcPr>
                </a:tc>
                <a:extLst>
                  <a:ext uri="{0D108BD9-81ED-4DB2-BD59-A6C34878D82A}">
                    <a16:rowId xmlns:a16="http://schemas.microsoft.com/office/drawing/2014/main" val="2127701979"/>
                  </a:ext>
                </a:extLst>
              </a:tr>
              <a:tr h="530909">
                <a:tc vMerge="1">
                  <a:txBody>
                    <a:bodyPr/>
                    <a:lstStyle/>
                    <a:p>
                      <a:endParaRPr kumimoji="1" lang="ja-JP" altLang="en-US"/>
                    </a:p>
                  </a:txBody>
                  <a:tcPr>
                    <a:solidFill>
                      <a:srgbClr val="E6CDFF"/>
                    </a:solidFill>
                  </a:tcPr>
                </a:tc>
                <a:tc vMerge="1">
                  <a:txBody>
                    <a:bodyPr/>
                    <a:lstStyle/>
                    <a:p>
                      <a:endParaRPr kumimoji="1" lang="ja-JP" altLang="en-US"/>
                    </a:p>
                  </a:txBody>
                  <a:tcP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○地域活動支援センターの業務評価を行い、利用者のニーズに合致した事業内容や利用者の自立を促進する取り組みへの工夫を促進</a:t>
                      </a:r>
                    </a:p>
                  </a:txBody>
                  <a:tcPr marL="8453" marR="8453" marT="8453" marB="0" anchor="ctr">
                    <a:solidFill>
                      <a:srgbClr val="CC99FF"/>
                    </a:solidFill>
                  </a:tcPr>
                </a:tc>
                <a:extLst>
                  <a:ext uri="{0D108BD9-81ED-4DB2-BD59-A6C34878D82A}">
                    <a16:rowId xmlns:a16="http://schemas.microsoft.com/office/drawing/2014/main" val="237844929"/>
                  </a:ext>
                </a:extLst>
              </a:tr>
              <a:tr h="350977">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ク　精神障がい者地域生活支援広域調整等事業</a:t>
                      </a:r>
                    </a:p>
                  </a:txBody>
                  <a:tcPr marL="8453" marR="8453" marT="8453" marB="0" anchor="ctr">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C</a:t>
                      </a:r>
                    </a:p>
                  </a:txBody>
                  <a:tcPr marL="8453" marR="8453" marT="8453"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〇精神障がいにも対応した地域包括ケアシステム専門部会を活用し地域移行に向け取り組む</a:t>
                      </a:r>
                    </a:p>
                  </a:txBody>
                  <a:tcPr marL="8453" marR="8453" marT="8453" marB="0" anchor="ctr">
                    <a:solidFill>
                      <a:srgbClr val="E6CDFF"/>
                    </a:solidFill>
                  </a:tcPr>
                </a:tc>
                <a:extLst>
                  <a:ext uri="{0D108BD9-81ED-4DB2-BD59-A6C34878D82A}">
                    <a16:rowId xmlns:a16="http://schemas.microsoft.com/office/drawing/2014/main" val="1962162546"/>
                  </a:ext>
                </a:extLst>
              </a:tr>
              <a:tr h="313100">
                <a:tc vMerge="1">
                  <a:txBody>
                    <a:bodyPr/>
                    <a:lstStyle/>
                    <a:p>
                      <a:endParaRPr kumimoji="1" lang="ja-JP" altLang="en-US"/>
                    </a:p>
                  </a:txBody>
                  <a:tcPr>
                    <a:solidFill>
                      <a:srgbClr val="E6CDFF"/>
                    </a:solidFill>
                  </a:tcPr>
                </a:tc>
                <a:tc vMerge="1">
                  <a:txBody>
                    <a:bodyPr/>
                    <a:lstStyle/>
                    <a:p>
                      <a:endParaRPr kumimoji="1" lang="ja-JP" altLang="en-US"/>
                    </a:p>
                  </a:txBody>
                  <a:tcP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○地域生活支援広域調整会議等事業の体系的な整理</a:t>
                      </a:r>
                    </a:p>
                  </a:txBody>
                  <a:tcPr marL="8453" marR="8453" marT="8453" marB="0" anchor="ctr">
                    <a:solidFill>
                      <a:srgbClr val="E6CDFF"/>
                    </a:solidFill>
                  </a:tcPr>
                </a:tc>
                <a:extLst>
                  <a:ext uri="{0D108BD9-81ED-4DB2-BD59-A6C34878D82A}">
                    <a16:rowId xmlns:a16="http://schemas.microsoft.com/office/drawing/2014/main" val="2426986607"/>
                  </a:ext>
                </a:extLst>
              </a:tr>
              <a:tr h="394779">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ケ　日常生活支援</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訪問入浴サービス、日中一時支援）</a:t>
                      </a:r>
                    </a:p>
                  </a:txBody>
                  <a:tcPr marL="8453" marR="8453" marT="8453" marB="0" anchor="ctr">
                    <a:solidFill>
                      <a:srgbClr val="CC99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C</a:t>
                      </a:r>
                    </a:p>
                  </a:txBody>
                  <a:tcPr marL="8453" marR="8453" marT="8453" marB="0" anchor="ct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〇訪問入浴サービスの継続的なサービス提供の確保</a:t>
                      </a:r>
                    </a:p>
                  </a:txBody>
                  <a:tcPr marL="8453" marR="8453" marT="8453" marB="0" anchor="ctr">
                    <a:solidFill>
                      <a:srgbClr val="CC99FF"/>
                    </a:solidFill>
                  </a:tcPr>
                </a:tc>
                <a:extLst>
                  <a:ext uri="{0D108BD9-81ED-4DB2-BD59-A6C34878D82A}">
                    <a16:rowId xmlns:a16="http://schemas.microsoft.com/office/drawing/2014/main" val="2125874682"/>
                  </a:ext>
                </a:extLst>
              </a:tr>
              <a:tr h="731793">
                <a:tc vMerge="1">
                  <a:txBody>
                    <a:bodyPr/>
                    <a:lstStyle/>
                    <a:p>
                      <a:pPr algn="l" rtl="0"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453" marR="8453" marT="8453" marB="0" anchor="ctr">
                    <a:solidFill>
                      <a:srgbClr val="E6CDFF"/>
                    </a:solidFill>
                  </a:tcPr>
                </a:tc>
                <a:tc vMerge="1">
                  <a:txBody>
                    <a:bodyPr/>
                    <a:lstStyle/>
                    <a:p>
                      <a:endParaRPr kumimoji="1" lang="ja-JP" altLang="en-US"/>
                    </a:p>
                  </a:txBody>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○日中一時支援事業について、事業者の聞き取り調査を行い、実情を整理した後、必要な施策を検証</a:t>
                      </a:r>
                    </a:p>
                  </a:txBody>
                  <a:tcPr marL="8453" marR="8453" marT="8453" marB="0" anchor="ctr">
                    <a:solidFill>
                      <a:srgbClr val="CC99FF"/>
                    </a:solidFill>
                  </a:tcPr>
                </a:tc>
                <a:extLst>
                  <a:ext uri="{0D108BD9-81ED-4DB2-BD59-A6C34878D82A}">
                    <a16:rowId xmlns:a16="http://schemas.microsoft.com/office/drawing/2014/main" val="1840851866"/>
                  </a:ext>
                </a:extLst>
              </a:tr>
            </a:tbl>
          </a:graphicData>
        </a:graphic>
      </p:graphicFrame>
    </p:spTree>
    <p:extLst>
      <p:ext uri="{BB962C8B-B14F-4D97-AF65-F5344CB8AC3E}">
        <p14:creationId xmlns:p14="http://schemas.microsoft.com/office/powerpoint/2010/main" val="1942415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2">
            <a:extLst>
              <a:ext uri="{FF2B5EF4-FFF2-40B4-BE49-F238E27FC236}">
                <a16:creationId xmlns:a16="http://schemas.microsoft.com/office/drawing/2014/main" id="{66263EE0-7579-1760-2209-EBD2A20635CE}"/>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a:t>
            </a:fld>
            <a:endParaRPr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7019ABA2-7E17-324B-050B-58CE21FE44C1}"/>
              </a:ext>
            </a:extLst>
          </p:cNvPr>
          <p:cNvSpPr txBox="1"/>
          <p:nvPr/>
        </p:nvSpPr>
        <p:spPr>
          <a:xfrm>
            <a:off x="0" y="-2678"/>
            <a:ext cx="12192000" cy="523220"/>
          </a:xfrm>
          <a:prstGeom prst="rect">
            <a:avLst/>
          </a:prstGeom>
          <a:solidFill>
            <a:srgbClr val="FF99FF">
              <a:alpha val="50196"/>
            </a:srgbClr>
          </a:solidFill>
        </p:spPr>
        <p:txBody>
          <a:bodyPr wrap="square" rtlCol="0">
            <a:spAutoFit/>
          </a:bodyPr>
          <a:lstStyle/>
          <a:p>
            <a:r>
              <a:rPr kumimoji="1" lang="ja-JP" altLang="en-US" sz="2800" dirty="0">
                <a:latin typeface="BIZ UDPゴシック" panose="020B0400000000000000" pitchFamily="50" charset="-128"/>
                <a:ea typeface="BIZ UDPゴシック" panose="020B0400000000000000" pitchFamily="50" charset="-128"/>
              </a:rPr>
              <a:t>第２章　吹田市の障がい福祉の課題整理　</a:t>
            </a:r>
            <a:endParaRPr kumimoji="1" lang="ja-JP" altLang="en-US" sz="24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5C50C27D-F6EE-0A86-C73F-F596727C10E9}"/>
              </a:ext>
            </a:extLst>
          </p:cNvPr>
          <p:cNvSpPr txBox="1"/>
          <p:nvPr/>
        </p:nvSpPr>
        <p:spPr>
          <a:xfrm>
            <a:off x="265289" y="637586"/>
            <a:ext cx="11661421" cy="5786199"/>
          </a:xfrm>
          <a:prstGeom prst="rect">
            <a:avLst/>
          </a:prstGeom>
          <a:noFill/>
        </p:spPr>
        <p:txBody>
          <a:bodyPr wrap="square">
            <a:spAutoFit/>
          </a:bodyPr>
          <a:lstStyle/>
          <a:p>
            <a:r>
              <a:rPr lang="ja-JP" altLang="en-US" sz="2000" b="1" dirty="0">
                <a:highlight>
                  <a:srgbClr val="FFE1FF"/>
                </a:highlight>
                <a:latin typeface="BIZ UDPゴシック" panose="020B0400000000000000" pitchFamily="50" charset="-128"/>
                <a:ea typeface="BIZ UDPゴシック" panose="020B0400000000000000" pitchFamily="50" charset="-128"/>
              </a:rPr>
              <a:t>１　障がい者を取り巻く状況</a:t>
            </a:r>
            <a:endParaRPr lang="en-US" altLang="ja-JP" sz="2000" b="1" dirty="0">
              <a:highlight>
                <a:srgbClr val="FFE1FF"/>
              </a:highlight>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・障がい者手帳の所持者数は、近年、増加傾向にあり、特に精神障がい者保健福祉手帳の所持者数が増加</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・認定区分別では区分６（介護・支援を必要とする状態が重い）が最も多く、５年前に比べると</a:t>
            </a:r>
            <a:r>
              <a:rPr lang="en-US" altLang="ja-JP" dirty="0">
                <a:latin typeface="BIZ UDPゴシック" panose="020B0400000000000000" pitchFamily="50" charset="-128"/>
                <a:ea typeface="BIZ UDPゴシック" panose="020B0400000000000000" pitchFamily="50" charset="-128"/>
              </a:rPr>
              <a:t>12</a:t>
            </a:r>
            <a:r>
              <a:rPr lang="ja-JP" altLang="en-US" dirty="0">
                <a:latin typeface="BIZ UDPゴシック" panose="020B0400000000000000" pitchFamily="50" charset="-128"/>
                <a:ea typeface="BIZ UDPゴシック" panose="020B0400000000000000" pitchFamily="50" charset="-128"/>
              </a:rPr>
              <a:t>％増加</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・障がい児通所サービス利用者数は年々増加。特に放課後等デイサービス・児童発達支援の利用者は５年前に比べ</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それぞれ</a:t>
            </a:r>
            <a:r>
              <a:rPr lang="en-US" altLang="ja-JP" dirty="0">
                <a:latin typeface="BIZ UDPゴシック" panose="020B0400000000000000" pitchFamily="50" charset="-128"/>
                <a:ea typeface="BIZ UDPゴシック" panose="020B0400000000000000" pitchFamily="50" charset="-128"/>
              </a:rPr>
              <a:t>60</a:t>
            </a:r>
            <a:r>
              <a:rPr lang="ja-JP" altLang="en-US" dirty="0">
                <a:latin typeface="BIZ UDPゴシック" panose="020B0400000000000000" pitchFamily="50" charset="-128"/>
                <a:ea typeface="BIZ UDPゴシック" panose="020B0400000000000000" pitchFamily="50" charset="-128"/>
              </a:rPr>
              <a:t>％以上増加。保育所等訪問支援の利用者も大幅に増加（９人→</a:t>
            </a:r>
            <a:r>
              <a:rPr lang="en-US" altLang="ja-JP" dirty="0">
                <a:latin typeface="BIZ UDPゴシック" panose="020B0400000000000000" pitchFamily="50" charset="-128"/>
                <a:ea typeface="BIZ UDPゴシック" panose="020B0400000000000000" pitchFamily="50" charset="-128"/>
              </a:rPr>
              <a:t>74</a:t>
            </a:r>
            <a:r>
              <a:rPr lang="ja-JP" altLang="en-US" dirty="0">
                <a:latin typeface="BIZ UDPゴシック" panose="020B0400000000000000" pitchFamily="50" charset="-128"/>
                <a:ea typeface="BIZ UDPゴシック" panose="020B0400000000000000" pitchFamily="50" charset="-128"/>
              </a:rPr>
              <a:t>人）。</a:t>
            </a:r>
            <a:endParaRPr lang="en-US" altLang="ja-JP"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a:p>
            <a:r>
              <a:rPr lang="ja-JP" altLang="en-US" sz="2000" b="1">
                <a:highlight>
                  <a:srgbClr val="FFE1FF"/>
                </a:highlight>
                <a:latin typeface="BIZ UDPゴシック" panose="020B0400000000000000" pitchFamily="50" charset="-128"/>
                <a:ea typeface="BIZ UDPゴシック" panose="020B0400000000000000" pitchFamily="50" charset="-128"/>
              </a:rPr>
              <a:t>２　障</a:t>
            </a:r>
            <a:r>
              <a:rPr lang="ja-JP" altLang="en-US" sz="2000" b="1" dirty="0">
                <a:highlight>
                  <a:srgbClr val="FFE1FF"/>
                </a:highlight>
                <a:latin typeface="BIZ UDPゴシック" panose="020B0400000000000000" pitchFamily="50" charset="-128"/>
                <a:ea typeface="BIZ UDPゴシック" panose="020B0400000000000000" pitchFamily="50" charset="-128"/>
              </a:rPr>
              <a:t>がい福祉の取組に関するアンケート結果</a:t>
            </a:r>
            <a:endParaRPr lang="en-US" altLang="ja-JP" sz="2000" b="1" dirty="0">
              <a:highlight>
                <a:srgbClr val="FFE1FF"/>
              </a:highlight>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a:t>
            </a:r>
            <a:r>
              <a:rPr kumimoji="1" lang="ja-JP" altLang="en-US" sz="1800" dirty="0">
                <a:latin typeface="BIZ UDPゴシック" panose="020B0400000000000000" pitchFamily="50" charset="-128"/>
                <a:ea typeface="BIZ UDPゴシック" panose="020B0400000000000000" pitchFamily="50" charset="-128"/>
              </a:rPr>
              <a:t>親なきあとのくらしや、将来不安への対応</a:t>
            </a:r>
            <a:endParaRPr kumimoji="1" lang="en-US" altLang="ja-JP" sz="1800" dirty="0">
              <a:latin typeface="BIZ UDPゴシック" panose="020B0400000000000000" pitchFamily="50" charset="-128"/>
              <a:ea typeface="BIZ UDPゴシック" panose="020B0400000000000000" pitchFamily="50" charset="-128"/>
            </a:endParaRPr>
          </a:p>
          <a:p>
            <a:r>
              <a:rPr kumimoji="1" lang="ja-JP" altLang="en-US" sz="1800" dirty="0">
                <a:latin typeface="BIZ UDPゴシック" panose="020B0400000000000000" pitchFamily="50" charset="-128"/>
                <a:ea typeface="BIZ UDPゴシック" panose="020B0400000000000000" pitchFamily="50" charset="-128"/>
              </a:rPr>
              <a:t>　・相談支援体制の強化　　</a:t>
            </a:r>
            <a:endParaRPr kumimoji="1" lang="en-US" altLang="ja-JP" sz="18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a:t>
            </a:r>
            <a:r>
              <a:rPr kumimoji="1" lang="ja-JP" altLang="en-US" sz="1800" dirty="0">
                <a:latin typeface="BIZ UDPゴシック" panose="020B0400000000000000" pitchFamily="50" charset="-128"/>
                <a:ea typeface="BIZ UDPゴシック" panose="020B0400000000000000" pitchFamily="50" charset="-128"/>
              </a:rPr>
              <a:t>人材確保と支援の質の確保　　　　　　</a:t>
            </a:r>
          </a:p>
          <a:p>
            <a:r>
              <a:rPr kumimoji="1" lang="ja-JP" altLang="en-US" sz="1800" dirty="0">
                <a:latin typeface="BIZ UDPゴシック" panose="020B0400000000000000" pitchFamily="50" charset="-128"/>
                <a:ea typeface="BIZ UDPゴシック" panose="020B0400000000000000" pitchFamily="50" charset="-128"/>
              </a:rPr>
              <a:t>　・情報アクセシビリティの改善　</a:t>
            </a:r>
            <a:endParaRPr kumimoji="1" lang="en-US" altLang="ja-JP" sz="1800" dirty="0">
              <a:latin typeface="BIZ UDPゴシック" panose="020B0400000000000000" pitchFamily="50" charset="-128"/>
              <a:ea typeface="BIZ UDPゴシック" panose="020B0400000000000000" pitchFamily="50" charset="-128"/>
            </a:endParaRPr>
          </a:p>
          <a:p>
            <a:r>
              <a:rPr kumimoji="1" lang="ja-JP" altLang="en-US" sz="1800" dirty="0">
                <a:latin typeface="BIZ UDPゴシック" panose="020B0400000000000000" pitchFamily="50" charset="-128"/>
                <a:ea typeface="BIZ UDPゴシック" panose="020B0400000000000000" pitchFamily="50" charset="-128"/>
              </a:rPr>
              <a:t>　・地域生活を支える居住基盤の整備</a:t>
            </a:r>
            <a:endParaRPr lang="en-US" altLang="ja-JP" dirty="0">
              <a:latin typeface="BIZ UDPゴシック" panose="020B0400000000000000" pitchFamily="50" charset="-128"/>
              <a:ea typeface="BIZ UDPゴシック" panose="020B0400000000000000" pitchFamily="50" charset="-128"/>
            </a:endParaRPr>
          </a:p>
          <a:p>
            <a:endParaRPr lang="en-US" altLang="ja-JP" sz="2000" dirty="0">
              <a:latin typeface="BIZ UDPゴシック" panose="020B0400000000000000" pitchFamily="50" charset="-128"/>
              <a:ea typeface="BIZ UDPゴシック" panose="020B0400000000000000" pitchFamily="50" charset="-128"/>
            </a:endParaRPr>
          </a:p>
          <a:p>
            <a:r>
              <a:rPr kumimoji="1" lang="ja-JP" altLang="en-US" sz="2000" b="1" dirty="0">
                <a:highlight>
                  <a:srgbClr val="FFE1FF"/>
                </a:highlight>
                <a:latin typeface="BIZ UDPゴシック" panose="020B0400000000000000" pitchFamily="50" charset="-128"/>
                <a:ea typeface="BIZ UDPゴシック" panose="020B0400000000000000" pitchFamily="50" charset="-128"/>
              </a:rPr>
              <a:t>３　第４期障がい者計画・障がい者支援プラン</a:t>
            </a:r>
            <a:r>
              <a:rPr kumimoji="1" lang="ja-JP" altLang="en-US" sz="1600" b="1" dirty="0">
                <a:highlight>
                  <a:srgbClr val="FFE1FF"/>
                </a:highlight>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b="1" dirty="0">
                <a:highlight>
                  <a:srgbClr val="FFE1FF"/>
                </a:highlight>
                <a:latin typeface="BIZ UDPゴシック" panose="020B0400000000000000" pitchFamily="50" charset="-128"/>
                <a:ea typeface="BIZ UDPゴシック" panose="020B0400000000000000" pitchFamily="50" charset="-128"/>
              </a:rPr>
              <a:t>の現状と課題</a:t>
            </a:r>
            <a:endParaRPr kumimoji="1" lang="en-US" altLang="ja-JP" sz="2000" b="1" dirty="0">
              <a:highlight>
                <a:srgbClr val="FFE1FF"/>
              </a:highlight>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複雑化、複合化した課題への対応</a:t>
            </a:r>
            <a:endPar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・精神障がい者にも対応した地域包括ケアシステムの構築に向けた実態把握と保健・福祉の連携</a:t>
            </a:r>
            <a:endPar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本人の意思や権利</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を守る</a:t>
            </a:r>
            <a:r>
              <a:rPr lang="ja-JP" altLang="en-US" sz="1800" kern="100" dirty="0">
                <a:latin typeface="BIZ UDPゴシック" panose="020B0400000000000000" pitchFamily="50" charset="-128"/>
                <a:ea typeface="BIZ UDPゴシック" panose="020B0400000000000000" pitchFamily="50" charset="-128"/>
                <a:cs typeface="Times New Roman" panose="02020603050405020304" pitchFamily="18" charset="0"/>
              </a:rPr>
              <a:t>権利擁護、意思決定支援の推進に関する</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取組の充実</a:t>
            </a:r>
            <a:endPar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dirty="0">
                <a:latin typeface="BIZ UDPゴシック" panose="020B0400000000000000" pitchFamily="50" charset="-128"/>
                <a:ea typeface="BIZ UDPゴシック" panose="020B0400000000000000" pitchFamily="50" charset="-128"/>
              </a:rPr>
              <a:t>　・療育、教育、就労のきめ細かな連携</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・環境整備にはハード面だけでなくソフト面も重要</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・障がい者理解や合理的配慮、虐待防止の普及啓発</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15256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2">
            <a:extLst>
              <a:ext uri="{FF2B5EF4-FFF2-40B4-BE49-F238E27FC236}">
                <a16:creationId xmlns:a16="http://schemas.microsoft.com/office/drawing/2014/main" id="{23259E67-5ACD-9D9D-0DF8-5F79830567A5}"/>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39</a:t>
            </a:fld>
            <a:endParaRPr lang="ja-JP" altLang="en-US" sz="16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4C742B5-7C52-5D05-22A2-68EF5C0F306E}"/>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３－１　日々の暮らしの基盤づくり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844424"/>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864088"/>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障がい福祉サービス等の円滑な提供に向けた取組</a:t>
            </a: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897427"/>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D84DF75-82B5-88E5-997E-A489BF0DC57B}"/>
              </a:ext>
            </a:extLst>
          </p:cNvPr>
          <p:cNvSpPr txBox="1"/>
          <p:nvPr/>
        </p:nvSpPr>
        <p:spPr>
          <a:xfrm>
            <a:off x="113072" y="1298963"/>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3" name="表 2">
            <a:extLst>
              <a:ext uri="{FF2B5EF4-FFF2-40B4-BE49-F238E27FC236}">
                <a16:creationId xmlns:a16="http://schemas.microsoft.com/office/drawing/2014/main" id="{083072DD-7EDF-6557-5808-A43BCAD5B05A}"/>
              </a:ext>
            </a:extLst>
          </p:cNvPr>
          <p:cNvGraphicFramePr>
            <a:graphicFrameLocks noGrp="1"/>
          </p:cNvGraphicFramePr>
          <p:nvPr>
            <p:extLst>
              <p:ext uri="{D42A27DB-BD31-4B8C-83A1-F6EECF244321}">
                <p14:modId xmlns:p14="http://schemas.microsoft.com/office/powerpoint/2010/main" val="1149135149"/>
              </p:ext>
            </p:extLst>
          </p:nvPr>
        </p:nvGraphicFramePr>
        <p:xfrm>
          <a:off x="154808" y="1662176"/>
          <a:ext cx="11596328" cy="3703040"/>
        </p:xfrm>
        <a:graphic>
          <a:graphicData uri="http://schemas.openxmlformats.org/drawingml/2006/table">
            <a:tbl>
              <a:tblPr firstRow="1" bandRow="1">
                <a:tableStyleId>{7DF18680-E054-41AD-8BC1-D1AEF772440D}</a:tableStyleId>
              </a:tblPr>
              <a:tblGrid>
                <a:gridCol w="4489763">
                  <a:extLst>
                    <a:ext uri="{9D8B030D-6E8A-4147-A177-3AD203B41FA5}">
                      <a16:colId xmlns:a16="http://schemas.microsoft.com/office/drawing/2014/main" val="1473836436"/>
                    </a:ext>
                  </a:extLst>
                </a:gridCol>
                <a:gridCol w="1112165">
                  <a:extLst>
                    <a:ext uri="{9D8B030D-6E8A-4147-A177-3AD203B41FA5}">
                      <a16:colId xmlns:a16="http://schemas.microsoft.com/office/drawing/2014/main" val="527256526"/>
                    </a:ext>
                  </a:extLst>
                </a:gridCol>
                <a:gridCol w="5994400">
                  <a:extLst>
                    <a:ext uri="{9D8B030D-6E8A-4147-A177-3AD203B41FA5}">
                      <a16:colId xmlns:a16="http://schemas.microsoft.com/office/drawing/2014/main" val="2095246921"/>
                    </a:ext>
                  </a:extLst>
                </a:gridCol>
              </a:tblGrid>
              <a:tr h="367475">
                <a:tc>
                  <a:txBody>
                    <a:bodyPr/>
                    <a:lstStyle/>
                    <a:p>
                      <a:pPr algn="ctr"/>
                      <a:r>
                        <a:rPr lang="zh-TW"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204431">
                <a:tc rowSpan="2">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円滑（１）障がいを理由とする差別及び社会的障壁の解消の推進</a:t>
                      </a:r>
                    </a:p>
                  </a:txBody>
                  <a:tcPr marL="9525" marR="9525" marT="9525" marB="0" anchor="ctr">
                    <a:solidFill>
                      <a:srgbClr val="E6CDFF"/>
                    </a:solidFill>
                  </a:tcPr>
                </a:tc>
                <a:tc rowSpan="2">
                  <a:txBody>
                    <a:bodyPr/>
                    <a:lstStyle/>
                    <a:p>
                      <a:pPr algn="ctr" rtl="0" fontAlgn="ctr"/>
                      <a:r>
                        <a:rPr lang="en-US" sz="22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9525" marR="9525" marT="9525" marB="0" anchor="ctr">
                    <a:solidFill>
                      <a:srgbClr val="E6CD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〇障がいを理由とする差別及び社会的障壁の解消の推進に向けた、個々の取組の充実化</a:t>
                      </a:r>
                    </a:p>
                  </a:txBody>
                  <a:tcPr marL="9525" marR="9525" marT="9525" marB="0" anchor="ctr">
                    <a:solidFill>
                      <a:srgbClr val="E6CDFF"/>
                    </a:solidFill>
                  </a:tcPr>
                </a:tc>
                <a:extLst>
                  <a:ext uri="{0D108BD9-81ED-4DB2-BD59-A6C34878D82A}">
                    <a16:rowId xmlns:a16="http://schemas.microsoft.com/office/drawing/2014/main" val="3748196523"/>
                  </a:ext>
                </a:extLst>
              </a:tr>
              <a:tr h="208369">
                <a:tc vMerge="1">
                  <a:txBody>
                    <a:bodyPr/>
                    <a:lstStyle/>
                    <a:p>
                      <a:endParaRPr kumimoji="1" lang="ja-JP" altLang="en-US"/>
                    </a:p>
                  </a:txBody>
                  <a:tcP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〇地域自立支援協議会差別解消専門部会の機能の活発化、全体会議や地域会議等との連携強化</a:t>
                      </a:r>
                    </a:p>
                  </a:txBody>
                  <a:tcPr marL="9525" marR="9525" marT="9525" marB="0" anchor="ctr">
                    <a:solidFill>
                      <a:srgbClr val="E6CDFF"/>
                    </a:solidFill>
                  </a:tcPr>
                </a:tc>
                <a:extLst>
                  <a:ext uri="{0D108BD9-81ED-4DB2-BD59-A6C34878D82A}">
                    <a16:rowId xmlns:a16="http://schemas.microsoft.com/office/drawing/2014/main" val="89701588"/>
                  </a:ext>
                </a:extLst>
              </a:tr>
              <a:tr h="472284">
                <a:tc rowSpan="3">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円滑（２）障がい者等による情報の取得利用・意思疎通の推進</a:t>
                      </a:r>
                    </a:p>
                  </a:txBody>
                  <a:tcPr marL="9525" marR="9525" marT="9525" marB="0" anchor="ctr">
                    <a:solidFill>
                      <a:srgbClr val="CC99FF"/>
                    </a:solidFill>
                  </a:tcPr>
                </a:tc>
                <a:tc rowSpan="3">
                  <a:txBody>
                    <a:bodyPr/>
                    <a:lstStyle/>
                    <a:p>
                      <a:pPr algn="ctr" rtl="0" fontAlgn="ctr"/>
                      <a:r>
                        <a:rPr lang="en-US" sz="22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9525" marR="9525" marT="9525" marB="0" anchor="ctr">
                    <a:solidFill>
                      <a:srgbClr val="CC99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〇手話や要約筆記等の講習会について引き続き充実化</a:t>
                      </a:r>
                    </a:p>
                  </a:txBody>
                  <a:tcPr marL="9525" marR="9525" marT="9525" marB="0" anchor="ctr">
                    <a:solidFill>
                      <a:srgbClr val="CC99FF"/>
                    </a:solidFill>
                  </a:tcPr>
                </a:tc>
                <a:extLst>
                  <a:ext uri="{0D108BD9-81ED-4DB2-BD59-A6C34878D82A}">
                    <a16:rowId xmlns:a16="http://schemas.microsoft.com/office/drawing/2014/main" val="3017137075"/>
                  </a:ext>
                </a:extLst>
              </a:tr>
              <a:tr h="270745">
                <a:tc vMerge="1">
                  <a:txBody>
                    <a:bodyPr/>
                    <a:lstStyle/>
                    <a:p>
                      <a:endParaRPr kumimoji="1" lang="ja-JP" altLang="en-US"/>
                    </a:p>
                  </a:txBody>
                  <a:tcPr>
                    <a:solidFill>
                      <a:srgbClr val="E6CDFF"/>
                    </a:solidFill>
                  </a:tcPr>
                </a:tc>
                <a:tc vMerge="1">
                  <a:txBody>
                    <a:bodyPr/>
                    <a:lstStyle/>
                    <a:p>
                      <a:endParaRPr kumimoji="1" lang="ja-JP" altLang="en-US"/>
                    </a:p>
                  </a:txBody>
                  <a:tcPr>
                    <a:solidFill>
                      <a:srgbClr val="CC99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〇障がい者が必要とする情報を取得・利用し、円滑に意思疎通を図ることができる環境整備に努める</a:t>
                      </a:r>
                    </a:p>
                  </a:txBody>
                  <a:tcPr marL="9525" marR="9525" marT="9525" marB="0" anchor="ctr">
                    <a:solidFill>
                      <a:srgbClr val="CC99FF"/>
                    </a:solidFill>
                  </a:tcPr>
                </a:tc>
                <a:extLst>
                  <a:ext uri="{0D108BD9-81ED-4DB2-BD59-A6C34878D82A}">
                    <a16:rowId xmlns:a16="http://schemas.microsoft.com/office/drawing/2014/main" val="1238595416"/>
                  </a:ext>
                </a:extLst>
              </a:tr>
              <a:tr h="245035">
                <a:tc vMerge="1">
                  <a:txBody>
                    <a:bodyPr/>
                    <a:lstStyle/>
                    <a:p>
                      <a:endParaRPr kumimoji="1" lang="ja-JP" altLang="en-US"/>
                    </a:p>
                  </a:txBody>
                  <a:tcP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○「手話言語等促進条例」の施策推進方針に基づき、毎年、施策の進捗状況</a:t>
                      </a:r>
                    </a:p>
                  </a:txBody>
                  <a:tcPr marL="9525" marR="9525" marT="9525" marB="0" anchor="ctr">
                    <a:solidFill>
                      <a:srgbClr val="CC99FF"/>
                    </a:solidFill>
                  </a:tcPr>
                </a:tc>
                <a:extLst>
                  <a:ext uri="{0D108BD9-81ED-4DB2-BD59-A6C34878D82A}">
                    <a16:rowId xmlns:a16="http://schemas.microsoft.com/office/drawing/2014/main" val="1432397415"/>
                  </a:ext>
                </a:extLst>
              </a:tr>
              <a:tr h="437021">
                <a:tc rowSpan="2">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円滑（３）障がい者に対する虐待の防止</a:t>
                      </a:r>
                    </a:p>
                  </a:txBody>
                  <a:tcPr marL="9525" marR="9525" marT="9525" marB="0" anchor="ctr">
                    <a:solidFill>
                      <a:srgbClr val="E6CDFF"/>
                    </a:solidFill>
                  </a:tcPr>
                </a:tc>
                <a:tc rowSpan="2">
                  <a:txBody>
                    <a:bodyPr/>
                    <a:lstStyle/>
                    <a:p>
                      <a:pPr algn="ctr" rtl="0" fontAlgn="ctr"/>
                      <a:r>
                        <a:rPr lang="en-US" sz="2200" b="0" i="0" u="none" strike="noStrike" dirty="0">
                          <a:solidFill>
                            <a:srgbClr val="000000"/>
                          </a:solidFill>
                          <a:effectLst/>
                          <a:latin typeface="BIZ UDPゴシック" panose="020B0400000000000000" pitchFamily="50" charset="-128"/>
                          <a:ea typeface="BIZ UDPゴシック" panose="020B0400000000000000" pitchFamily="50" charset="-128"/>
                        </a:rPr>
                        <a:t>A</a:t>
                      </a:r>
                    </a:p>
                  </a:txBody>
                  <a:tcPr marL="9525" marR="9525" marT="9525" marB="0" anchor="ctr">
                    <a:solidFill>
                      <a:srgbClr val="E6CD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〇障がい者虐待防止研修の実施、正しい知識の普及啓発継続</a:t>
                      </a:r>
                    </a:p>
                  </a:txBody>
                  <a:tcPr marL="9525" marR="9525" marT="9525" marB="0" anchor="ctr">
                    <a:solidFill>
                      <a:srgbClr val="E6CDFF"/>
                    </a:solidFill>
                  </a:tcPr>
                </a:tc>
                <a:extLst>
                  <a:ext uri="{0D108BD9-81ED-4DB2-BD59-A6C34878D82A}">
                    <a16:rowId xmlns:a16="http://schemas.microsoft.com/office/drawing/2014/main" val="4047018074"/>
                  </a:ext>
                </a:extLst>
              </a:tr>
              <a:tr h="300419">
                <a:tc vMerge="1">
                  <a:txBody>
                    <a:bodyPr/>
                    <a:lstStyle/>
                    <a:p>
                      <a:endParaRPr kumimoji="1" lang="ja-JP" altLang="en-US"/>
                    </a:p>
                  </a:txBody>
                  <a:tcPr>
                    <a:solidFill>
                      <a:srgbClr val="E6CDFF"/>
                    </a:solidFill>
                  </a:tcPr>
                </a:tc>
                <a:tc vMerge="1">
                  <a:txBody>
                    <a:bodyPr/>
                    <a:lstStyle/>
                    <a:p>
                      <a:endParaRPr kumimoji="1" lang="ja-JP" altLang="en-US"/>
                    </a:p>
                  </a:txBody>
                  <a:tcPr>
                    <a:solidFill>
                      <a:srgbClr val="E6CD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〇地域と障がい者虐待防止の取組を推進するため、地域自立支援協議会の専門部会の設置検討</a:t>
                      </a:r>
                    </a:p>
                  </a:txBody>
                  <a:tcPr marL="9525" marR="9525" marT="9525" marB="0" anchor="ctr">
                    <a:solidFill>
                      <a:srgbClr val="E6CDFF"/>
                    </a:solidFill>
                  </a:tcPr>
                </a:tc>
                <a:extLst>
                  <a:ext uri="{0D108BD9-81ED-4DB2-BD59-A6C34878D82A}">
                    <a16:rowId xmlns:a16="http://schemas.microsoft.com/office/drawing/2014/main" val="3772563472"/>
                  </a:ext>
                </a:extLst>
              </a:tr>
              <a:tr h="353940">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円滑（５）障がい福祉人材の確保、定着および養成</a:t>
                      </a:r>
                    </a:p>
                  </a:txBody>
                  <a:tcPr marL="9525" marR="9525" marT="9525" marB="0" anchor="ctr">
                    <a:solidFill>
                      <a:srgbClr val="CC99FF"/>
                    </a:solidFill>
                  </a:tcPr>
                </a:tc>
                <a:tc>
                  <a:txBody>
                    <a:bodyPr/>
                    <a:lstStyle/>
                    <a:p>
                      <a:pPr algn="ctr" rtl="0" fontAlgn="ctr"/>
                      <a:r>
                        <a:rPr lang="en-US" sz="22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9525" marR="9525" marT="9525" marB="0" anchor="ctr">
                    <a:solidFill>
                      <a:srgbClr val="CC99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○事業所が抱えるリスク管理に関するニーズや困りごとを把握し、支援策を検討</a:t>
                      </a:r>
                    </a:p>
                  </a:txBody>
                  <a:tcPr marL="9525" marR="9525" marT="9525" marB="0" anchor="ctr">
                    <a:solidFill>
                      <a:srgbClr val="CC99FF"/>
                    </a:solidFill>
                  </a:tcPr>
                </a:tc>
                <a:extLst>
                  <a:ext uri="{0D108BD9-81ED-4DB2-BD59-A6C34878D82A}">
                    <a16:rowId xmlns:a16="http://schemas.microsoft.com/office/drawing/2014/main" val="747472566"/>
                  </a:ext>
                </a:extLst>
              </a:tr>
            </a:tbl>
          </a:graphicData>
        </a:graphic>
      </p:graphicFrame>
    </p:spTree>
    <p:extLst>
      <p:ext uri="{BB962C8B-B14F-4D97-AF65-F5344CB8AC3E}">
        <p14:creationId xmlns:p14="http://schemas.microsoft.com/office/powerpoint/2010/main" val="1239304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1BB76D8-390A-E9A0-E133-A97E38075B14}"/>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40</a:t>
            </a:fld>
            <a:endParaRPr lang="ja-JP" altLang="en-US" sz="16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2989C0B1-1D9F-FF82-57DD-0859A89364D9}"/>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３－２　社会参加に向けた自立の基盤づくり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804776"/>
            <a:ext cx="12204000" cy="42120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824440"/>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者計画　　２　社会参画に向けた自立の基盤づくり</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2" name="表 1">
            <a:extLst>
              <a:ext uri="{FF2B5EF4-FFF2-40B4-BE49-F238E27FC236}">
                <a16:creationId xmlns:a16="http://schemas.microsoft.com/office/drawing/2014/main" id="{191DB903-5F48-18F2-BCE7-B64EFB28AA83}"/>
              </a:ext>
            </a:extLst>
          </p:cNvPr>
          <p:cNvGraphicFramePr>
            <a:graphicFrameLocks noGrp="1"/>
          </p:cNvGraphicFramePr>
          <p:nvPr>
            <p:extLst>
              <p:ext uri="{D42A27DB-BD31-4B8C-83A1-F6EECF244321}">
                <p14:modId xmlns:p14="http://schemas.microsoft.com/office/powerpoint/2010/main" val="439317632"/>
              </p:ext>
            </p:extLst>
          </p:nvPr>
        </p:nvGraphicFramePr>
        <p:xfrm>
          <a:off x="396803" y="1273228"/>
          <a:ext cx="11147344" cy="2468880"/>
        </p:xfrm>
        <a:graphic>
          <a:graphicData uri="http://schemas.openxmlformats.org/drawingml/2006/table">
            <a:tbl>
              <a:tblPr firstRow="1" bandRow="1">
                <a:tableStyleId>{93296810-A885-4BE3-A3E7-6D5BEEA58F35}</a:tableStyleId>
              </a:tblPr>
              <a:tblGrid>
                <a:gridCol w="1987302">
                  <a:extLst>
                    <a:ext uri="{9D8B030D-6E8A-4147-A177-3AD203B41FA5}">
                      <a16:colId xmlns:a16="http://schemas.microsoft.com/office/drawing/2014/main" val="2026144855"/>
                    </a:ext>
                  </a:extLst>
                </a:gridCol>
                <a:gridCol w="4580021">
                  <a:extLst>
                    <a:ext uri="{9D8B030D-6E8A-4147-A177-3AD203B41FA5}">
                      <a16:colId xmlns:a16="http://schemas.microsoft.com/office/drawing/2014/main" val="1304540699"/>
                    </a:ext>
                  </a:extLst>
                </a:gridCol>
                <a:gridCol w="4580021">
                  <a:extLst>
                    <a:ext uri="{9D8B030D-6E8A-4147-A177-3AD203B41FA5}">
                      <a16:colId xmlns:a16="http://schemas.microsoft.com/office/drawing/2014/main" val="2736277715"/>
                    </a:ext>
                  </a:extLst>
                </a:gridCol>
              </a:tblGrid>
              <a:tr h="225852">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施策分野</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対応策</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進捗状況</a:t>
                      </a:r>
                    </a:p>
                  </a:txBody>
                  <a:tcPr/>
                </a:tc>
                <a:extLst>
                  <a:ext uri="{0D108BD9-81ED-4DB2-BD59-A6C34878D82A}">
                    <a16:rowId xmlns:a16="http://schemas.microsoft.com/office/drawing/2014/main" val="30316194"/>
                  </a:ext>
                </a:extLst>
              </a:tr>
              <a:tr h="372181">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１）療育</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a:t>
                      </a:r>
                      <a:r>
                        <a:rPr kumimoji="1" lang="en-US" altLang="ja-JP"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0</a:t>
                      </a:r>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歳から</a:t>
                      </a:r>
                      <a:r>
                        <a:rPr kumimoji="1" lang="en-US" altLang="ja-JP"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18</a:t>
                      </a:r>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歳まで切れ目のない療育ネットワークの構築</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多様な障がい特性に応じた療育環境の充実</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①巡回相談や発達相談等の実施、関係機関の連携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②障がい特性に応じた療育支援の実施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560356936"/>
                  </a:ext>
                </a:extLst>
              </a:tr>
              <a:tr h="526988">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２）教育</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インクルーシブ教育の推進</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特別支援教育の推進</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③ 教育と福祉施策等の連携</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①インクルーシブ教育や特別支援教育の推進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②関係機関の連携による支援体制づくり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③療育等関係機関連絡会、療育システム推進協議会の開催</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595960893"/>
                  </a:ext>
                </a:extLst>
              </a:tr>
              <a:tr h="225852">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３）文化芸術・スポーツ等</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文化芸術活動、スポーツ等の振興</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余暇支援の充実</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①障がいの有無に関わらず参加できるイベントの実施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②移動支援、日中一時支援事業の実施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088689560"/>
                  </a:ext>
                </a:extLst>
              </a:tr>
              <a:tr h="4980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４）雇用・就業</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障がい者就労の支援環境の整備</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就労における個別支援の充実</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③ 福祉的就労の底上げ</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①チャレンジ雇用の実施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②障がい者就労移行支援ネットワーク会議における支援力の向上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③庁内における優先調達の実施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4195684851"/>
                  </a:ext>
                </a:extLst>
              </a:tr>
            </a:tbl>
          </a:graphicData>
        </a:graphic>
      </p:graphicFrame>
      <p:graphicFrame>
        <p:nvGraphicFramePr>
          <p:cNvPr id="11" name="表 10">
            <a:extLst>
              <a:ext uri="{FF2B5EF4-FFF2-40B4-BE49-F238E27FC236}">
                <a16:creationId xmlns:a16="http://schemas.microsoft.com/office/drawing/2014/main" id="{F341DF8A-D848-8954-DEA8-CDAD21854E81}"/>
              </a:ext>
            </a:extLst>
          </p:cNvPr>
          <p:cNvGraphicFramePr>
            <a:graphicFrameLocks noGrp="1"/>
          </p:cNvGraphicFramePr>
          <p:nvPr>
            <p:extLst>
              <p:ext uri="{D42A27DB-BD31-4B8C-83A1-F6EECF244321}">
                <p14:modId xmlns:p14="http://schemas.microsoft.com/office/powerpoint/2010/main" val="257703525"/>
              </p:ext>
            </p:extLst>
          </p:nvPr>
        </p:nvGraphicFramePr>
        <p:xfrm>
          <a:off x="396803" y="3949657"/>
          <a:ext cx="11097106" cy="2501168"/>
        </p:xfrm>
        <a:graphic>
          <a:graphicData uri="http://schemas.openxmlformats.org/drawingml/2006/table">
            <a:tbl>
              <a:tblPr firstRow="1" bandRow="1">
                <a:tableStyleId>{93296810-A885-4BE3-A3E7-6D5BEEA58F35}</a:tableStyleId>
              </a:tblPr>
              <a:tblGrid>
                <a:gridCol w="1978346">
                  <a:extLst>
                    <a:ext uri="{9D8B030D-6E8A-4147-A177-3AD203B41FA5}">
                      <a16:colId xmlns:a16="http://schemas.microsoft.com/office/drawing/2014/main" val="2026144855"/>
                    </a:ext>
                  </a:extLst>
                </a:gridCol>
                <a:gridCol w="4559380">
                  <a:extLst>
                    <a:ext uri="{9D8B030D-6E8A-4147-A177-3AD203B41FA5}">
                      <a16:colId xmlns:a16="http://schemas.microsoft.com/office/drawing/2014/main" val="1304540699"/>
                    </a:ext>
                  </a:extLst>
                </a:gridCol>
                <a:gridCol w="4559380">
                  <a:extLst>
                    <a:ext uri="{9D8B030D-6E8A-4147-A177-3AD203B41FA5}">
                      <a16:colId xmlns:a16="http://schemas.microsoft.com/office/drawing/2014/main" val="2736277715"/>
                    </a:ext>
                  </a:extLst>
                </a:gridCol>
              </a:tblGrid>
              <a:tr h="299178">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施策分野</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引き続きの課題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新たな課題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0316194"/>
                  </a:ext>
                </a:extLst>
              </a:tr>
              <a:tr h="484170">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１）療育</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○療育と教育の切れ目のない支援のための連携</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〇障がい児支援における関係機関の連携体制の明確化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妊産婦、子育て世代、子供へ一体的に相談支援を行う体制の整備</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0356936"/>
                  </a:ext>
                </a:extLst>
              </a:tr>
              <a:tr h="498630">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２）教育</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〇療育と教育の切れ目のない支援のための連携（再掲）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〇インクルーシブ教育の充実</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妊産婦、子育て世代、子供へ一体的に相談支援を行う体制の整備（再掲）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〇サービスの量的充実に伴う、支援の質の担保や指導・連携体制強化</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5960893"/>
                  </a:ext>
                </a:extLst>
              </a:tr>
              <a:tr h="361460">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３）文化芸術・スポーツ等</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〇文化芸術活動、スポーツ等の振興、余暇活動の充実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〇バリアフリー図書の普及と読書環境の整備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689560"/>
                  </a:ext>
                </a:extLst>
              </a:tr>
              <a:tr h="5334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４）雇用・就業</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〇障がい者の雇用・就業における企業等への啓発、事業者における合理的配慮の提供の啓発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〇就労選択支援による、多様な就労ニーズへの対応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5684851"/>
                  </a:ext>
                </a:extLst>
              </a:tr>
            </a:tbl>
          </a:graphicData>
        </a:graphic>
      </p:graphicFrame>
      <p:sp>
        <p:nvSpPr>
          <p:cNvPr id="8" name="正方形/長方形 7">
            <a:extLst>
              <a:ext uri="{FF2B5EF4-FFF2-40B4-BE49-F238E27FC236}">
                <a16:creationId xmlns:a16="http://schemas.microsoft.com/office/drawing/2014/main" id="{34497420-226B-BF61-91D9-F78E70AB864C}"/>
              </a:ext>
              <a:ext uri="{C183D7F6-B498-43B3-948B-1728B52AA6E4}">
                <adec:decorative xmlns:adec="http://schemas.microsoft.com/office/drawing/2017/decorative" val="1"/>
              </a:ext>
            </a:extLst>
          </p:cNvPr>
          <p:cNvSpPr/>
          <p:nvPr/>
        </p:nvSpPr>
        <p:spPr>
          <a:xfrm>
            <a:off x="90605" y="877443"/>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1730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430244AA-0A58-C471-F0DB-DC0C07890E86}"/>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41</a:t>
            </a:fld>
            <a:endParaRPr lang="ja-JP" altLang="en-US" sz="16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1001421"/>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 name="テキスト ボックス 2">
            <a:extLst>
              <a:ext uri="{FF2B5EF4-FFF2-40B4-BE49-F238E27FC236}">
                <a16:creationId xmlns:a16="http://schemas.microsoft.com/office/drawing/2014/main" id="{3C17E22A-4A7A-5C62-6513-CCB4E16932EF}"/>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３－２　社会参加に向けた自立の基盤づくり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3" name="テキスト ボックス 32"/>
          <p:cNvSpPr txBox="1"/>
          <p:nvPr/>
        </p:nvSpPr>
        <p:spPr>
          <a:xfrm>
            <a:off x="113072" y="1021085"/>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成果目標</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endParaRP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1054424"/>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7527D38-A470-E185-B5BF-3B581E87FB14}"/>
              </a:ext>
            </a:extLst>
          </p:cNvPr>
          <p:cNvSpPr txBox="1"/>
          <p:nvPr/>
        </p:nvSpPr>
        <p:spPr>
          <a:xfrm>
            <a:off x="113072" y="1517026"/>
            <a:ext cx="1194959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9" name="表 8">
            <a:extLst>
              <a:ext uri="{FF2B5EF4-FFF2-40B4-BE49-F238E27FC236}">
                <a16:creationId xmlns:a16="http://schemas.microsoft.com/office/drawing/2014/main" id="{6A718396-5217-0FBE-A212-DB13CA310B1E}"/>
              </a:ext>
            </a:extLst>
          </p:cNvPr>
          <p:cNvGraphicFramePr>
            <a:graphicFrameLocks noGrp="1"/>
          </p:cNvGraphicFramePr>
          <p:nvPr>
            <p:extLst>
              <p:ext uri="{D42A27DB-BD31-4B8C-83A1-F6EECF244321}">
                <p14:modId xmlns:p14="http://schemas.microsoft.com/office/powerpoint/2010/main" val="1840770886"/>
              </p:ext>
            </p:extLst>
          </p:nvPr>
        </p:nvGraphicFramePr>
        <p:xfrm>
          <a:off x="223470" y="1919352"/>
          <a:ext cx="11839201" cy="1162708"/>
        </p:xfrm>
        <a:graphic>
          <a:graphicData uri="http://schemas.openxmlformats.org/drawingml/2006/table">
            <a:tbl>
              <a:tblPr firstRow="1" bandRow="1">
                <a:tableStyleId>{7DF18680-E054-41AD-8BC1-D1AEF772440D}</a:tableStyleId>
              </a:tblPr>
              <a:tblGrid>
                <a:gridCol w="4525615">
                  <a:extLst>
                    <a:ext uri="{9D8B030D-6E8A-4147-A177-3AD203B41FA5}">
                      <a16:colId xmlns:a16="http://schemas.microsoft.com/office/drawing/2014/main" val="3398392853"/>
                    </a:ext>
                  </a:extLst>
                </a:gridCol>
                <a:gridCol w="1127576">
                  <a:extLst>
                    <a:ext uri="{9D8B030D-6E8A-4147-A177-3AD203B41FA5}">
                      <a16:colId xmlns:a16="http://schemas.microsoft.com/office/drawing/2014/main" val="527256526"/>
                    </a:ext>
                  </a:extLst>
                </a:gridCol>
                <a:gridCol w="6186010">
                  <a:extLst>
                    <a:ext uri="{9D8B030D-6E8A-4147-A177-3AD203B41FA5}">
                      <a16:colId xmlns:a16="http://schemas.microsoft.com/office/drawing/2014/main" val="2095246921"/>
                    </a:ext>
                  </a:extLst>
                </a:gridCol>
              </a:tblGrid>
              <a:tr h="340123">
                <a:tc>
                  <a:txBody>
                    <a:bodyPr/>
                    <a:lstStyle/>
                    <a:p>
                      <a:pPr algn="ctr"/>
                      <a:r>
                        <a:rPr lang="zh-TW" altLang="en-US" sz="14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4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4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4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4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822585">
                <a:tc>
                  <a:txBody>
                    <a:bodyPr/>
                    <a:lstStyle/>
                    <a:p>
                      <a:pPr algn="l" fontAlgn="ct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＜成果目標４＞</a:t>
                      </a:r>
                      <a:b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福祉施設から一般就労への移行等</a:t>
                      </a:r>
                      <a:endPar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ctr" fontAlgn="ctr"/>
                      <a:r>
                        <a:rPr lang="en-US" altLang="ja-JP" sz="2200" b="0" u="none" strike="noStrike" dirty="0">
                          <a:solidFill>
                            <a:schemeClr val="tx1"/>
                          </a:solidFill>
                          <a:effectLst/>
                          <a:latin typeface="BIZ UDPゴシック" panose="020B0400000000000000" pitchFamily="50" charset="-128"/>
                          <a:ea typeface="BIZ UDPゴシック" panose="020B0400000000000000" pitchFamily="50" charset="-128"/>
                        </a:rPr>
                        <a:t>A</a:t>
                      </a:r>
                      <a:endParaRPr lang="en-US" sz="2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　〇障がい者就労支援ネットワーク会議の活動内容の充実</a:t>
                      </a:r>
                    </a:p>
                    <a:p>
                      <a:pPr algn="l" fontAlgn="ct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　〇授産製品の販売や優先調達の拡大に向けた取組</a:t>
                      </a:r>
                      <a:endPar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1432397415"/>
                  </a:ext>
                </a:extLst>
              </a:tr>
            </a:tbl>
          </a:graphicData>
        </a:graphic>
      </p:graphicFrame>
      <p:sp>
        <p:nvSpPr>
          <p:cNvPr id="12" name="テキスト ボックス 11">
            <a:extLst>
              <a:ext uri="{FF2B5EF4-FFF2-40B4-BE49-F238E27FC236}">
                <a16:creationId xmlns:a16="http://schemas.microsoft.com/office/drawing/2014/main" id="{D1620526-BC9E-C9AB-7E3F-0CF5D7B3BF39}"/>
              </a:ext>
            </a:extLst>
          </p:cNvPr>
          <p:cNvSpPr txBox="1"/>
          <p:nvPr/>
        </p:nvSpPr>
        <p:spPr>
          <a:xfrm>
            <a:off x="168270" y="3330403"/>
            <a:ext cx="1194959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a:t>
            </a:r>
            <a:r>
              <a:rPr lang="ja-JP" altLang="en-US" sz="1600" b="1" dirty="0">
                <a:latin typeface="BIZ UDPゴシック" panose="020B0400000000000000" pitchFamily="50" charset="-128"/>
                <a:ea typeface="BIZ UDPゴシック" panose="020B0400000000000000" pitchFamily="50" charset="-128"/>
                <a:cs typeface="+mj-cs"/>
                <a:sym typeface="游ゴシック"/>
              </a:rPr>
              <a:t>３</a:t>
            </a: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期障がい児福祉計画＞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10" name="表 9">
            <a:extLst>
              <a:ext uri="{FF2B5EF4-FFF2-40B4-BE49-F238E27FC236}">
                <a16:creationId xmlns:a16="http://schemas.microsoft.com/office/drawing/2014/main" id="{24AB75CB-69B7-04C1-4676-FF898481BC1F}"/>
              </a:ext>
            </a:extLst>
          </p:cNvPr>
          <p:cNvGraphicFramePr>
            <a:graphicFrameLocks noGrp="1"/>
          </p:cNvGraphicFramePr>
          <p:nvPr>
            <p:extLst>
              <p:ext uri="{D42A27DB-BD31-4B8C-83A1-F6EECF244321}">
                <p14:modId xmlns:p14="http://schemas.microsoft.com/office/powerpoint/2010/main" val="2313634105"/>
              </p:ext>
            </p:extLst>
          </p:nvPr>
        </p:nvGraphicFramePr>
        <p:xfrm>
          <a:off x="223470" y="3679969"/>
          <a:ext cx="11839201" cy="2482932"/>
        </p:xfrm>
        <a:graphic>
          <a:graphicData uri="http://schemas.openxmlformats.org/drawingml/2006/table">
            <a:tbl>
              <a:tblPr firstRow="1" bandRow="1">
                <a:tableStyleId>{7DF18680-E054-41AD-8BC1-D1AEF772440D}</a:tableStyleId>
              </a:tblPr>
              <a:tblGrid>
                <a:gridCol w="4525614">
                  <a:extLst>
                    <a:ext uri="{9D8B030D-6E8A-4147-A177-3AD203B41FA5}">
                      <a16:colId xmlns:a16="http://schemas.microsoft.com/office/drawing/2014/main" val="1144464303"/>
                    </a:ext>
                  </a:extLst>
                </a:gridCol>
                <a:gridCol w="1127577">
                  <a:extLst>
                    <a:ext uri="{9D8B030D-6E8A-4147-A177-3AD203B41FA5}">
                      <a16:colId xmlns:a16="http://schemas.microsoft.com/office/drawing/2014/main" val="527256526"/>
                    </a:ext>
                  </a:extLst>
                </a:gridCol>
                <a:gridCol w="6186010">
                  <a:extLst>
                    <a:ext uri="{9D8B030D-6E8A-4147-A177-3AD203B41FA5}">
                      <a16:colId xmlns:a16="http://schemas.microsoft.com/office/drawing/2014/main" val="2095246921"/>
                    </a:ext>
                  </a:extLst>
                </a:gridCol>
              </a:tblGrid>
              <a:tr h="319818">
                <a:tc>
                  <a:txBody>
                    <a:bodyPr/>
                    <a:lstStyle/>
                    <a:p>
                      <a:pPr algn="ctr"/>
                      <a:r>
                        <a:rPr lang="zh-TW" altLang="en-US" sz="1400"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400"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400" b="0"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400"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400" b="0"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1439332">
                <a:tc>
                  <a:txBody>
                    <a:bodyPr/>
                    <a:lstStyle/>
                    <a:p>
                      <a:pPr algn="l" fontAlgn="ctr"/>
                      <a: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t>＜成果目標１＞</a:t>
                      </a:r>
                      <a:b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t>障がい児支援の提供体制の整備等</a:t>
                      </a:r>
                      <a:endPar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ctr" fontAlgn="ctr"/>
                      <a:r>
                        <a:rPr lang="en-US" altLang="ja-JP" sz="2200" b="0" u="none" strike="noStrike" dirty="0">
                          <a:solidFill>
                            <a:schemeClr val="tx1"/>
                          </a:solidFill>
                          <a:effectLst/>
                          <a:latin typeface="BIZ UDPゴシック" panose="020B0400000000000000" pitchFamily="50" charset="-128"/>
                          <a:ea typeface="BIZ UDPゴシック" panose="020B0400000000000000" pitchFamily="50" charset="-128"/>
                        </a:rPr>
                        <a:t>C</a:t>
                      </a:r>
                      <a:endParaRPr lang="en-US" sz="2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t>　〇こども発達支援センターを中核とした、障がい児発達支援の重層的</a:t>
                      </a:r>
                      <a:endParaRPr lang="en-US" altLang="ja-JP" sz="140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t>　　な支援体制の整備推進</a:t>
                      </a:r>
                    </a:p>
                    <a:p>
                      <a:pPr algn="l" fontAlgn="ctr"/>
                      <a: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t>　〇インクルージョンの推進において、地域自立支援協議会の活用を検</a:t>
                      </a:r>
                      <a:endParaRPr lang="en-US" altLang="ja-JP" sz="140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400" u="none" strike="noStrike" dirty="0">
                          <a:solidFill>
                            <a:schemeClr val="tx1"/>
                          </a:solidFill>
                          <a:effectLst/>
                          <a:latin typeface="BIZ UDPゴシック" panose="020B0400000000000000" pitchFamily="50" charset="-128"/>
                          <a:ea typeface="BIZ UDPゴシック" panose="020B0400000000000000" pitchFamily="50" charset="-128"/>
                        </a:rPr>
                        <a:t>　　討しながら切れ目のない障がい児支援を実施</a:t>
                      </a:r>
                      <a:endPar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3748196523"/>
                  </a:ext>
                </a:extLst>
              </a:tr>
              <a:tr h="723782">
                <a:tc>
                  <a:txBody>
                    <a:bodyPr/>
                    <a:lstStyle/>
                    <a:p>
                      <a:pPr algn="l" fontAlgn="ct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＜成果目標２＞</a:t>
                      </a:r>
                    </a:p>
                    <a:p>
                      <a:pPr algn="l" fontAlgn="ct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相談支援体制の充実・強化</a:t>
                      </a:r>
                      <a:endPar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ctr" fontAlgn="ctr"/>
                      <a:r>
                        <a:rPr lang="en-US" altLang="ja-JP" sz="2200" b="0" u="none" strike="noStrike" dirty="0">
                          <a:solidFill>
                            <a:schemeClr val="tx1"/>
                          </a:solidFill>
                          <a:effectLst/>
                          <a:latin typeface="BIZ UDPゴシック" panose="020B0400000000000000" pitchFamily="50" charset="-128"/>
                          <a:ea typeface="BIZ UDPゴシック" panose="020B0400000000000000" pitchFamily="50" charset="-128"/>
                        </a:rPr>
                        <a:t>A</a:t>
                      </a:r>
                      <a:endParaRPr lang="en-US" sz="2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l" fontAlgn="ctr"/>
                      <a:r>
                        <a:rPr lang="ja-JP" altLang="en-US" sz="1400" b="0" u="none" strike="noStrike" dirty="0">
                          <a:solidFill>
                            <a:schemeClr val="tx1"/>
                          </a:solidFill>
                          <a:effectLst/>
                          <a:latin typeface="BIZ UDPゴシック" panose="020B0400000000000000" pitchFamily="50" charset="-128"/>
                          <a:ea typeface="BIZ UDPゴシック" panose="020B0400000000000000" pitchFamily="50" charset="-128"/>
                        </a:rPr>
                        <a:t>　〇障がい児支援として保護者支援を強化</a:t>
                      </a:r>
                      <a:endPar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extLst>
                  <a:ext uri="{0D108BD9-81ED-4DB2-BD59-A6C34878D82A}">
                    <a16:rowId xmlns:a16="http://schemas.microsoft.com/office/drawing/2014/main" val="2735709549"/>
                  </a:ext>
                </a:extLst>
              </a:tr>
            </a:tbl>
          </a:graphicData>
        </a:graphic>
      </p:graphicFrame>
    </p:spTree>
    <p:extLst>
      <p:ext uri="{BB962C8B-B14F-4D97-AF65-F5344CB8AC3E}">
        <p14:creationId xmlns:p14="http://schemas.microsoft.com/office/powerpoint/2010/main" val="1563634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2">
            <a:extLst>
              <a:ext uri="{FF2B5EF4-FFF2-40B4-BE49-F238E27FC236}">
                <a16:creationId xmlns:a16="http://schemas.microsoft.com/office/drawing/2014/main" id="{16CD6016-CF04-C968-637D-4FF57491231A}"/>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42</a:t>
            </a:fld>
            <a:endParaRPr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F0ACCC19-7719-19E2-72DC-954BD62EB085}"/>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３－２　社会参加に向けた自立の基盤づくり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723841"/>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33" name="テキスト ボックス 32"/>
          <p:cNvSpPr txBox="1"/>
          <p:nvPr/>
        </p:nvSpPr>
        <p:spPr>
          <a:xfrm>
            <a:off x="113072" y="743505"/>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障がい福祉サービス等の利用見込みとその確保策</a:t>
            </a: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776844"/>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8A9106F3-9429-3A84-F9C6-1FC0A7A23C4C}"/>
              </a:ext>
            </a:extLst>
          </p:cNvPr>
          <p:cNvSpPr txBox="1"/>
          <p:nvPr/>
        </p:nvSpPr>
        <p:spPr>
          <a:xfrm>
            <a:off x="113072" y="1118087"/>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3" name="表 2">
            <a:extLst>
              <a:ext uri="{FF2B5EF4-FFF2-40B4-BE49-F238E27FC236}">
                <a16:creationId xmlns:a16="http://schemas.microsoft.com/office/drawing/2014/main" id="{F2F7FF70-1E91-13EE-8026-6446F7317CBB}"/>
              </a:ext>
            </a:extLst>
          </p:cNvPr>
          <p:cNvGraphicFramePr>
            <a:graphicFrameLocks noGrp="1"/>
          </p:cNvGraphicFramePr>
          <p:nvPr>
            <p:extLst>
              <p:ext uri="{D42A27DB-BD31-4B8C-83A1-F6EECF244321}">
                <p14:modId xmlns:p14="http://schemas.microsoft.com/office/powerpoint/2010/main" val="3632867716"/>
              </p:ext>
            </p:extLst>
          </p:nvPr>
        </p:nvGraphicFramePr>
        <p:xfrm>
          <a:off x="176399" y="1409596"/>
          <a:ext cx="11839201" cy="3366652"/>
        </p:xfrm>
        <a:graphic>
          <a:graphicData uri="http://schemas.openxmlformats.org/drawingml/2006/table">
            <a:tbl>
              <a:tblPr firstRow="1" bandRow="1">
                <a:tableStyleId>{7DF18680-E054-41AD-8BC1-D1AEF772440D}</a:tableStyleId>
              </a:tblPr>
              <a:tblGrid>
                <a:gridCol w="4525615">
                  <a:extLst>
                    <a:ext uri="{9D8B030D-6E8A-4147-A177-3AD203B41FA5}">
                      <a16:colId xmlns:a16="http://schemas.microsoft.com/office/drawing/2014/main" val="3398392853"/>
                    </a:ext>
                  </a:extLst>
                </a:gridCol>
                <a:gridCol w="1127576">
                  <a:extLst>
                    <a:ext uri="{9D8B030D-6E8A-4147-A177-3AD203B41FA5}">
                      <a16:colId xmlns:a16="http://schemas.microsoft.com/office/drawing/2014/main" val="527256526"/>
                    </a:ext>
                  </a:extLst>
                </a:gridCol>
                <a:gridCol w="6186010">
                  <a:extLst>
                    <a:ext uri="{9D8B030D-6E8A-4147-A177-3AD203B41FA5}">
                      <a16:colId xmlns:a16="http://schemas.microsoft.com/office/drawing/2014/main" val="2095246921"/>
                    </a:ext>
                  </a:extLst>
                </a:gridCol>
              </a:tblGrid>
              <a:tr h="221787">
                <a:tc>
                  <a:txBody>
                    <a:bodyPr/>
                    <a:lstStyle/>
                    <a:p>
                      <a:pPr algn="ctr"/>
                      <a:r>
                        <a:rPr lang="zh-TW"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600" dirty="0">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b="1"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329151">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ア　理解促進研修、啓発事業、自発的活動支援事業</a:t>
                      </a:r>
                    </a:p>
                  </a:txBody>
                  <a:tcPr marL="6605" marR="6605" marT="6605" marB="0" anchor="ctr">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〇障害者社会参加促進事業補助金について、イベント以外の事業にも利用促進</a:t>
                      </a:r>
                    </a:p>
                  </a:txBody>
                  <a:tcPr marL="6605" marR="6605" marT="6605" marB="0" anchor="ctr">
                    <a:solidFill>
                      <a:srgbClr val="E6CDFF"/>
                    </a:solidFill>
                  </a:tcPr>
                </a:tc>
                <a:extLst>
                  <a:ext uri="{0D108BD9-81ED-4DB2-BD59-A6C34878D82A}">
                    <a16:rowId xmlns:a16="http://schemas.microsoft.com/office/drawing/2014/main" val="3748196523"/>
                  </a:ext>
                </a:extLst>
              </a:tr>
              <a:tr h="262567">
                <a:tc vMerge="1">
                  <a:txBody>
                    <a:bodyPr/>
                    <a:lstStyle/>
                    <a:p>
                      <a:endParaRPr kumimoji="1" lang="ja-JP" altLang="en-US"/>
                    </a:p>
                  </a:txBody>
                  <a:tcP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〇継続して幅広い分野の方々に対して啓発できるようなイベントを実施</a:t>
                      </a:r>
                    </a:p>
                  </a:txBody>
                  <a:tcPr marL="6605" marR="6605" marT="6605" marB="0" anchor="ctr">
                    <a:solidFill>
                      <a:srgbClr val="E6CDFF"/>
                    </a:solidFill>
                  </a:tcPr>
                </a:tc>
                <a:extLst>
                  <a:ext uri="{0D108BD9-81ED-4DB2-BD59-A6C34878D82A}">
                    <a16:rowId xmlns:a16="http://schemas.microsoft.com/office/drawing/2014/main" val="89701588"/>
                  </a:ext>
                </a:extLst>
              </a:tr>
              <a:tr h="283071">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カ　移動支援事業</a:t>
                      </a:r>
                    </a:p>
                  </a:txBody>
                  <a:tcPr marL="8453" marR="8453" marT="8453" marB="0" anchor="ctr">
                    <a:solidFill>
                      <a:srgbClr val="CC99FF"/>
                    </a:solidFill>
                  </a:tcPr>
                </a:tc>
                <a:tc>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8453" marR="8453" marT="8453" marB="0" anchor="ct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〇ガイドヘルパーの養成及び確保のための取組継続</a:t>
                      </a:r>
                    </a:p>
                  </a:txBody>
                  <a:tcPr marL="8453" marR="8453" marT="8453" marB="0" anchor="ctr">
                    <a:solidFill>
                      <a:srgbClr val="CC99FF"/>
                    </a:solidFill>
                  </a:tcPr>
                </a:tc>
                <a:extLst>
                  <a:ext uri="{0D108BD9-81ED-4DB2-BD59-A6C34878D82A}">
                    <a16:rowId xmlns:a16="http://schemas.microsoft.com/office/drawing/2014/main" val="3017137075"/>
                  </a:ext>
                </a:extLst>
              </a:tr>
              <a:tr h="352720">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キ　地域活動支援センター機能強化事業</a:t>
                      </a:r>
                    </a:p>
                  </a:txBody>
                  <a:tcPr marL="8453" marR="8453" marT="8453" marB="0" anchor="ctr">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C</a:t>
                      </a:r>
                    </a:p>
                  </a:txBody>
                  <a:tcPr marL="8453" marR="8453" marT="8453"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Ⅰ</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型の２箇所目の開設に向け関係部局と連携強化</a:t>
                      </a:r>
                    </a:p>
                  </a:txBody>
                  <a:tcPr marL="8453" marR="8453" marT="8453" marB="0" anchor="ctr">
                    <a:solidFill>
                      <a:srgbClr val="E6CDFF"/>
                    </a:solidFill>
                  </a:tcPr>
                </a:tc>
                <a:extLst>
                  <a:ext uri="{0D108BD9-81ED-4DB2-BD59-A6C34878D82A}">
                    <a16:rowId xmlns:a16="http://schemas.microsoft.com/office/drawing/2014/main" val="4047018074"/>
                  </a:ext>
                </a:extLst>
              </a:tr>
              <a:tr h="355822">
                <a:tc vMerge="1">
                  <a:txBody>
                    <a:bodyPr/>
                    <a:lstStyle/>
                    <a:p>
                      <a:endParaRPr kumimoji="1" lang="ja-JP" altLang="en-US"/>
                    </a:p>
                  </a:txBody>
                  <a:tcPr>
                    <a:solidFill>
                      <a:srgbClr val="E6CDFF"/>
                    </a:solidFill>
                  </a:tcPr>
                </a:tc>
                <a:tc vMerge="1">
                  <a:txBody>
                    <a:bodyPr/>
                    <a:lstStyle/>
                    <a:p>
                      <a:endParaRPr kumimoji="1" lang="ja-JP" altLang="en-US"/>
                    </a:p>
                  </a:txBody>
                  <a:tcP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○地域活動支援センターの業務評価を行い、利用者のニーズに合致した事業内容や利用者の自立を促進する取り組みへの工夫を促進</a:t>
                      </a:r>
                    </a:p>
                  </a:txBody>
                  <a:tcPr marL="8453" marR="8453" marT="8453" marB="0" anchor="ctr">
                    <a:solidFill>
                      <a:srgbClr val="E6CDFF"/>
                    </a:solidFill>
                  </a:tcPr>
                </a:tc>
                <a:extLst>
                  <a:ext uri="{0D108BD9-81ED-4DB2-BD59-A6C34878D82A}">
                    <a16:rowId xmlns:a16="http://schemas.microsoft.com/office/drawing/2014/main" val="1619224858"/>
                  </a:ext>
                </a:extLst>
              </a:tr>
              <a:tr h="295831">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ケ　日常生活支援</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訪問入浴サービス、日中一時支援）</a:t>
                      </a:r>
                    </a:p>
                    <a:p>
                      <a:pPr algn="l" rtl="0"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453" marR="8453" marT="8453" marB="0" anchor="ctr">
                    <a:solidFill>
                      <a:srgbClr val="CC99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C</a:t>
                      </a:r>
                    </a:p>
                  </a:txBody>
                  <a:tcPr marL="8453" marR="8453" marT="8453" marB="0" anchor="ct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〇訪問入浴サービスの継続的なサービス提供の確保</a:t>
                      </a:r>
                    </a:p>
                  </a:txBody>
                  <a:tcPr marL="8453" marR="8453" marT="8453" marB="0" anchor="ctr">
                    <a:solidFill>
                      <a:srgbClr val="CC99FF"/>
                    </a:solidFill>
                  </a:tcPr>
                </a:tc>
                <a:extLst>
                  <a:ext uri="{0D108BD9-81ED-4DB2-BD59-A6C34878D82A}">
                    <a16:rowId xmlns:a16="http://schemas.microsoft.com/office/drawing/2014/main" val="540176403"/>
                  </a:ext>
                </a:extLst>
              </a:tr>
              <a:tr h="355822">
                <a:tc vMerge="1">
                  <a:txBody>
                    <a:bodyPr/>
                    <a:lstStyle/>
                    <a:p>
                      <a:pPr algn="l" rtl="0"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453" marR="8453" marT="8453" marB="0" anchor="ct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○日中一時支援事業について、事業者の聞き取り調査を行い、実情を整理した後、必要な施策を検証</a:t>
                      </a:r>
                    </a:p>
                  </a:txBody>
                  <a:tcPr marL="8453" marR="8453" marT="8453" marB="0" anchor="ctr">
                    <a:solidFill>
                      <a:srgbClr val="CC99FF"/>
                    </a:solidFill>
                  </a:tcPr>
                </a:tc>
                <a:extLst>
                  <a:ext uri="{0D108BD9-81ED-4DB2-BD59-A6C34878D82A}">
                    <a16:rowId xmlns:a16="http://schemas.microsoft.com/office/drawing/2014/main" val="2552923572"/>
                  </a:ext>
                </a:extLst>
              </a:tr>
              <a:tr h="386856">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コ　社会参加支援</a:t>
                      </a:r>
                    </a:p>
                  </a:txBody>
                  <a:tcPr marL="8453" marR="8453" marT="8453" marB="0" anchor="ctr">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8453" marR="8453" marT="8453" marB="0" anchor="ctr">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〇障がい者を対象としたイベントの開催及び周知による機会の提供及び必要なサポートの実施</a:t>
                      </a:r>
                    </a:p>
                  </a:txBody>
                  <a:tcPr marL="8453" marR="8453" marT="8453" marB="0" anchor="ctr">
                    <a:solidFill>
                      <a:srgbClr val="E6CDFF"/>
                    </a:solidFill>
                  </a:tcPr>
                </a:tc>
                <a:extLst>
                  <a:ext uri="{0D108BD9-81ED-4DB2-BD59-A6C34878D82A}">
                    <a16:rowId xmlns:a16="http://schemas.microsoft.com/office/drawing/2014/main" val="1540981263"/>
                  </a:ext>
                </a:extLst>
              </a:tr>
              <a:tr h="486243">
                <a:tc vMerge="1">
                  <a:txBody>
                    <a:bodyPr/>
                    <a:lstStyle/>
                    <a:p>
                      <a:endParaRPr kumimoji="1" lang="ja-JP" altLang="en-US"/>
                    </a:p>
                  </a:txBody>
                  <a:tcPr>
                    <a:solidFill>
                      <a:srgbClr val="CC99FF"/>
                    </a:solidFill>
                  </a:tcPr>
                </a:tc>
                <a:tc vMerge="1">
                  <a:txBody>
                    <a:bodyPr/>
                    <a:lstStyle/>
                    <a:p>
                      <a:endParaRPr kumimoji="1" lang="ja-JP" altLang="en-US"/>
                    </a:p>
                  </a:txBody>
                  <a:tcPr>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○社会参加促進事業補助について、単発のイベント以外の事業にも利用を促進</a:t>
                      </a:r>
                    </a:p>
                  </a:txBody>
                  <a:tcPr marL="8453" marR="8453" marT="8453" marB="0" anchor="ctr">
                    <a:solidFill>
                      <a:srgbClr val="E6CDFF"/>
                    </a:solidFill>
                  </a:tcPr>
                </a:tc>
                <a:extLst>
                  <a:ext uri="{0D108BD9-81ED-4DB2-BD59-A6C34878D82A}">
                    <a16:rowId xmlns:a16="http://schemas.microsoft.com/office/drawing/2014/main" val="3087322786"/>
                  </a:ext>
                </a:extLst>
              </a:tr>
            </a:tbl>
          </a:graphicData>
        </a:graphic>
      </p:graphicFrame>
      <p:sp>
        <p:nvSpPr>
          <p:cNvPr id="12" name="テキスト ボックス 11">
            <a:extLst>
              <a:ext uri="{FF2B5EF4-FFF2-40B4-BE49-F238E27FC236}">
                <a16:creationId xmlns:a16="http://schemas.microsoft.com/office/drawing/2014/main" id="{6B379725-678F-AB0C-AF01-2DD24F945065}"/>
              </a:ext>
            </a:extLst>
          </p:cNvPr>
          <p:cNvSpPr txBox="1"/>
          <p:nvPr/>
        </p:nvSpPr>
        <p:spPr>
          <a:xfrm>
            <a:off x="176399" y="4761657"/>
            <a:ext cx="8024812" cy="338554"/>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cs typeface="+mj-cs"/>
                <a:sym typeface="游ゴシック"/>
              </a:rPr>
              <a:t>＜</a:t>
            </a: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第３期障がい児福祉計画＞</a:t>
            </a:r>
            <a:endParaRPr lang="ja-JP" altLang="en-US" sz="1600" dirty="0"/>
          </a:p>
        </p:txBody>
      </p:sp>
      <p:graphicFrame>
        <p:nvGraphicFramePr>
          <p:cNvPr id="18" name="表 17">
            <a:extLst>
              <a:ext uri="{FF2B5EF4-FFF2-40B4-BE49-F238E27FC236}">
                <a16:creationId xmlns:a16="http://schemas.microsoft.com/office/drawing/2014/main" id="{BF83DA1C-20B8-6167-2612-5F6BCA8EC467}"/>
              </a:ext>
            </a:extLst>
          </p:cNvPr>
          <p:cNvGraphicFramePr>
            <a:graphicFrameLocks noGrp="1"/>
          </p:cNvGraphicFramePr>
          <p:nvPr>
            <p:extLst>
              <p:ext uri="{D42A27DB-BD31-4B8C-83A1-F6EECF244321}">
                <p14:modId xmlns:p14="http://schemas.microsoft.com/office/powerpoint/2010/main" val="500079399"/>
              </p:ext>
            </p:extLst>
          </p:nvPr>
        </p:nvGraphicFramePr>
        <p:xfrm>
          <a:off x="176399" y="5029152"/>
          <a:ext cx="11839201" cy="1516434"/>
        </p:xfrm>
        <a:graphic>
          <a:graphicData uri="http://schemas.openxmlformats.org/drawingml/2006/table">
            <a:tbl>
              <a:tblPr firstRow="1" bandRow="1">
                <a:tableStyleId>{7DF18680-E054-41AD-8BC1-D1AEF772440D}</a:tableStyleId>
              </a:tblPr>
              <a:tblGrid>
                <a:gridCol w="4525614">
                  <a:extLst>
                    <a:ext uri="{9D8B030D-6E8A-4147-A177-3AD203B41FA5}">
                      <a16:colId xmlns:a16="http://schemas.microsoft.com/office/drawing/2014/main" val="1144464303"/>
                    </a:ext>
                  </a:extLst>
                </a:gridCol>
                <a:gridCol w="1127577">
                  <a:extLst>
                    <a:ext uri="{9D8B030D-6E8A-4147-A177-3AD203B41FA5}">
                      <a16:colId xmlns:a16="http://schemas.microsoft.com/office/drawing/2014/main" val="527256526"/>
                    </a:ext>
                  </a:extLst>
                </a:gridCol>
                <a:gridCol w="6186010">
                  <a:extLst>
                    <a:ext uri="{9D8B030D-6E8A-4147-A177-3AD203B41FA5}">
                      <a16:colId xmlns:a16="http://schemas.microsoft.com/office/drawing/2014/main" val="2095246921"/>
                    </a:ext>
                  </a:extLst>
                </a:gridCol>
              </a:tblGrid>
              <a:tr h="273169">
                <a:tc>
                  <a:txBody>
                    <a:bodyPr/>
                    <a:lstStyle/>
                    <a:p>
                      <a:pPr algn="ctr"/>
                      <a:r>
                        <a:rPr lang="zh-TW" altLang="en-US" sz="1200"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dirty="0">
                        <a:solidFill>
                          <a:schemeClr val="bg1"/>
                        </a:solidFill>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u="none" strike="noStrike" dirty="0">
                          <a:solidFill>
                            <a:schemeClr val="bg1"/>
                          </a:solidFill>
                          <a:effectLst/>
                          <a:latin typeface="BIZ UDPゴシック" panose="020B0400000000000000" pitchFamily="50" charset="-128"/>
                          <a:ea typeface="BIZ UDPゴシック" panose="020B0400000000000000" pitchFamily="50" charset="-128"/>
                        </a:rPr>
                        <a:t>総合評価</a:t>
                      </a:r>
                      <a:endPar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tc>
                  <a:txBody>
                    <a:bodyPr/>
                    <a:lstStyle/>
                    <a:p>
                      <a:pPr algn="ctr" fontAlgn="ctr"/>
                      <a:r>
                        <a:rPr lang="ja-JP" altLang="en-US" sz="1200"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endPar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6600CC"/>
                    </a:solidFill>
                  </a:tcPr>
                </a:tc>
                <a:extLst>
                  <a:ext uri="{0D108BD9-81ED-4DB2-BD59-A6C34878D82A}">
                    <a16:rowId xmlns:a16="http://schemas.microsoft.com/office/drawing/2014/main" val="869187435"/>
                  </a:ext>
                </a:extLst>
              </a:tr>
              <a:tr h="286246">
                <a:tc>
                  <a:txBody>
                    <a:bodyPr/>
                    <a:lstStyle/>
                    <a:p>
                      <a:pPr algn="l" fontAlgn="ctr"/>
                      <a:r>
                        <a:rPr lang="ja-JP" altLang="en-US" sz="1200" u="none" strike="noStrike" dirty="0">
                          <a:solidFill>
                            <a:schemeClr val="tx1"/>
                          </a:solidFill>
                          <a:effectLst/>
                          <a:latin typeface="BIZ UDPゴシック" panose="020B0400000000000000" pitchFamily="50" charset="-128"/>
                          <a:ea typeface="BIZ UDPゴシック" panose="020B0400000000000000" pitchFamily="50" charset="-128"/>
                        </a:rPr>
                        <a:t>（１）障がい児通所支援等</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ctr" fontAlgn="ctr"/>
                      <a:r>
                        <a:rPr lang="en-US" altLang="ja-JP" sz="1800" b="0" u="none" strike="noStrike" dirty="0">
                          <a:solidFill>
                            <a:schemeClr val="tx1"/>
                          </a:solidFill>
                          <a:effectLst/>
                          <a:latin typeface="BIZ UDPゴシック" panose="020B0400000000000000" pitchFamily="50" charset="-128"/>
                          <a:ea typeface="BIZ UDPゴシック" panose="020B0400000000000000" pitchFamily="50" charset="-128"/>
                        </a:rPr>
                        <a:t>A</a:t>
                      </a:r>
                      <a:endParaRPr lang="en-US" sz="18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200" u="none" strike="noStrike" dirty="0">
                          <a:solidFill>
                            <a:schemeClr val="tx1"/>
                          </a:solidFill>
                          <a:effectLst/>
                          <a:latin typeface="BIZ UDPゴシック" panose="020B0400000000000000" pitchFamily="50" charset="-128"/>
                          <a:ea typeface="BIZ UDPゴシック" panose="020B0400000000000000" pitchFamily="50" charset="-128"/>
                        </a:rPr>
                        <a:t>　〇サービスの利用状況を考慮して、事業所及び児童の支援を実施</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89701588"/>
                  </a:ext>
                </a:extLst>
              </a:tr>
              <a:tr h="361935">
                <a:tc>
                  <a:txBody>
                    <a:bodyPr/>
                    <a:lstStyle/>
                    <a:p>
                      <a:pPr algn="l" fontAlgn="ctr"/>
                      <a:r>
                        <a:rPr lang="zh-TW"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（２）地域生活支援事業</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ctr" fontAlgn="ctr"/>
                      <a:r>
                        <a:rPr lang="en-US" altLang="ja-JP" sz="1800" b="0" u="none" strike="noStrike" dirty="0">
                          <a:solidFill>
                            <a:schemeClr val="tx1"/>
                          </a:solidFill>
                          <a:effectLst/>
                          <a:latin typeface="BIZ UDPゴシック" panose="020B0400000000000000" pitchFamily="50" charset="-128"/>
                          <a:ea typeface="BIZ UDPゴシック" panose="020B0400000000000000" pitchFamily="50" charset="-128"/>
                        </a:rPr>
                        <a:t>B</a:t>
                      </a:r>
                      <a:endParaRPr lang="en-US" sz="18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tc>
                  <a:txBody>
                    <a:bodyPr/>
                    <a:lstStyle/>
                    <a:p>
                      <a:pPr algn="l" fontAlgn="ctr"/>
                      <a:r>
                        <a:rPr lang="ja-JP" altLang="en-US" sz="1200" b="0" u="none" strike="noStrike" dirty="0">
                          <a:solidFill>
                            <a:schemeClr val="tx1"/>
                          </a:solidFill>
                          <a:effectLst/>
                          <a:latin typeface="BIZ UDPゴシック" panose="020B0400000000000000" pitchFamily="50" charset="-128"/>
                          <a:ea typeface="BIZ UDPゴシック" panose="020B0400000000000000" pitchFamily="50" charset="-128"/>
                        </a:rPr>
                        <a:t>　〇事業所職員向けに家庭支援に資する研修を検討</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CC99FF"/>
                    </a:solidFill>
                  </a:tcPr>
                </a:tc>
                <a:extLst>
                  <a:ext uri="{0D108BD9-81ED-4DB2-BD59-A6C34878D82A}">
                    <a16:rowId xmlns:a16="http://schemas.microsoft.com/office/drawing/2014/main" val="2876421209"/>
                  </a:ext>
                </a:extLst>
              </a:tr>
              <a:tr h="595084">
                <a:tc>
                  <a:txBody>
                    <a:bodyPr/>
                    <a:lstStyle/>
                    <a:p>
                      <a:pPr algn="l" fontAlgn="ctr"/>
                      <a:r>
                        <a:rPr lang="ja-JP" altLang="en-US" sz="1200" u="none" strike="noStrike" dirty="0">
                          <a:solidFill>
                            <a:schemeClr val="tx1"/>
                          </a:solidFill>
                          <a:effectLst/>
                          <a:latin typeface="BIZ UDPゴシック" panose="020B0400000000000000" pitchFamily="50" charset="-128"/>
                          <a:ea typeface="BIZ UDPゴシック" panose="020B0400000000000000" pitchFamily="50" charset="-128"/>
                        </a:rPr>
                        <a:t>（３）子ども・子育て支援等</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ctr" fontAlgn="ctr"/>
                      <a:r>
                        <a:rPr lang="en-US" sz="1800" u="none" strike="noStrike" dirty="0">
                          <a:solidFill>
                            <a:schemeClr val="tx1"/>
                          </a:solidFill>
                          <a:effectLst/>
                          <a:latin typeface="BIZ UDPゴシック" panose="020B0400000000000000" pitchFamily="50" charset="-128"/>
                          <a:ea typeface="BIZ UDPゴシック" panose="020B0400000000000000" pitchFamily="50" charset="-128"/>
                        </a:rPr>
                        <a:t>A</a:t>
                      </a:r>
                      <a:endParaRPr lang="en-US" sz="18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tc>
                  <a:txBody>
                    <a:bodyPr/>
                    <a:lstStyle/>
                    <a:p>
                      <a:pPr algn="l" fontAlgn="ctr"/>
                      <a:r>
                        <a:rPr lang="ja-JP" altLang="en-US" sz="1200" u="none" strike="noStrike" dirty="0">
                          <a:solidFill>
                            <a:schemeClr val="tx1"/>
                          </a:solidFill>
                          <a:effectLst/>
                          <a:latin typeface="BIZ UDPゴシック" panose="020B0400000000000000" pitchFamily="50" charset="-128"/>
                          <a:ea typeface="BIZ UDPゴシック" panose="020B0400000000000000" pitchFamily="50" charset="-128"/>
                        </a:rPr>
                        <a:t>　〇乳幼児から学齢期まで切れ目のない支援体制の整備に関し、支援の</a:t>
                      </a:r>
                      <a:endParaRPr lang="en-US" altLang="ja-JP" sz="120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u="none" strike="noStrike" dirty="0">
                          <a:solidFill>
                            <a:schemeClr val="tx1"/>
                          </a:solidFill>
                          <a:effectLst/>
                          <a:latin typeface="BIZ UDPゴシック" panose="020B0400000000000000" pitchFamily="50" charset="-128"/>
                          <a:ea typeface="BIZ UDPゴシック" panose="020B0400000000000000" pitchFamily="50" charset="-128"/>
                        </a:rPr>
                        <a:t>　　あり方を検討</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solidFill>
                      <a:srgbClr val="E6CDFF"/>
                    </a:solidFill>
                  </a:tcPr>
                </a:tc>
                <a:extLst>
                  <a:ext uri="{0D108BD9-81ED-4DB2-BD59-A6C34878D82A}">
                    <a16:rowId xmlns:a16="http://schemas.microsoft.com/office/drawing/2014/main" val="3017137075"/>
                  </a:ext>
                </a:extLst>
              </a:tr>
            </a:tbl>
          </a:graphicData>
        </a:graphic>
      </p:graphicFrame>
    </p:spTree>
    <p:extLst>
      <p:ext uri="{BB962C8B-B14F-4D97-AF65-F5344CB8AC3E}">
        <p14:creationId xmlns:p14="http://schemas.microsoft.com/office/powerpoint/2010/main" val="1010258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08212E1-82FA-E319-C746-223CC736EB58}"/>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43</a:t>
            </a:fld>
            <a:endParaRPr lang="ja-JP" altLang="en-US" sz="16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6E0FB5F1-7A34-E006-C336-12B8DC44A8BC}"/>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３－３　住みよい環境の基盤づくり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912927"/>
            <a:ext cx="12204000" cy="42120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33" name="テキスト ボックス 32"/>
          <p:cNvSpPr txBox="1"/>
          <p:nvPr/>
        </p:nvSpPr>
        <p:spPr>
          <a:xfrm>
            <a:off x="113072" y="922759"/>
            <a:ext cx="11493909" cy="369332"/>
          </a:xfrm>
          <a:prstGeom prst="rect">
            <a:avLst/>
          </a:prstGeom>
          <a:noFill/>
        </p:spPr>
        <p:txBody>
          <a:bodyPr wrap="square" rtlCol="0">
            <a:spAutoFit/>
          </a:bodyPr>
          <a:lstStyle/>
          <a:p>
            <a:pPr hangingPunct="1">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者計画　　３　住みよい環境の</a:t>
            </a:r>
            <a:r>
              <a:rPr lang="ja-JP" altLang="en-US" b="1" dirty="0">
                <a:solidFill>
                  <a:prstClr val="white"/>
                </a:solidFill>
                <a:latin typeface="BIZ UDPゴシック" panose="020B0400000000000000" pitchFamily="50" charset="-128"/>
                <a:ea typeface="BIZ UDPゴシック" panose="020B0400000000000000" pitchFamily="50" charset="-128"/>
              </a:rPr>
              <a:t>基盤</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づくり</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2" name="表 1">
            <a:extLst>
              <a:ext uri="{FF2B5EF4-FFF2-40B4-BE49-F238E27FC236}">
                <a16:creationId xmlns:a16="http://schemas.microsoft.com/office/drawing/2014/main" id="{191DB903-5F48-18F2-BCE7-B64EFB28AA83}"/>
              </a:ext>
            </a:extLst>
          </p:cNvPr>
          <p:cNvGraphicFramePr>
            <a:graphicFrameLocks noGrp="1"/>
          </p:cNvGraphicFramePr>
          <p:nvPr>
            <p:extLst>
              <p:ext uri="{D42A27DB-BD31-4B8C-83A1-F6EECF244321}">
                <p14:modId xmlns:p14="http://schemas.microsoft.com/office/powerpoint/2010/main" val="207906289"/>
              </p:ext>
            </p:extLst>
          </p:nvPr>
        </p:nvGraphicFramePr>
        <p:xfrm>
          <a:off x="585123" y="1647158"/>
          <a:ext cx="11147344" cy="1624268"/>
        </p:xfrm>
        <a:graphic>
          <a:graphicData uri="http://schemas.openxmlformats.org/drawingml/2006/table">
            <a:tbl>
              <a:tblPr firstRow="1" bandRow="1">
                <a:tableStyleId>{93296810-A885-4BE3-A3E7-6D5BEEA58F35}</a:tableStyleId>
              </a:tblPr>
              <a:tblGrid>
                <a:gridCol w="1987302">
                  <a:extLst>
                    <a:ext uri="{9D8B030D-6E8A-4147-A177-3AD203B41FA5}">
                      <a16:colId xmlns:a16="http://schemas.microsoft.com/office/drawing/2014/main" val="2026144855"/>
                    </a:ext>
                  </a:extLst>
                </a:gridCol>
                <a:gridCol w="4580021">
                  <a:extLst>
                    <a:ext uri="{9D8B030D-6E8A-4147-A177-3AD203B41FA5}">
                      <a16:colId xmlns:a16="http://schemas.microsoft.com/office/drawing/2014/main" val="1304540699"/>
                    </a:ext>
                  </a:extLst>
                </a:gridCol>
                <a:gridCol w="4580021">
                  <a:extLst>
                    <a:ext uri="{9D8B030D-6E8A-4147-A177-3AD203B41FA5}">
                      <a16:colId xmlns:a16="http://schemas.microsoft.com/office/drawing/2014/main" val="2736277715"/>
                    </a:ext>
                  </a:extLst>
                </a:gridCol>
              </a:tblGrid>
              <a:tr h="225852">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施策分野</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対応策</a:t>
                      </a:r>
                    </a:p>
                  </a:txBody>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進捗状況</a:t>
                      </a:r>
                    </a:p>
                  </a:txBody>
                  <a:tcPr/>
                </a:tc>
                <a:extLst>
                  <a:ext uri="{0D108BD9-81ED-4DB2-BD59-A6C34878D82A}">
                    <a16:rowId xmlns:a16="http://schemas.microsoft.com/office/drawing/2014/main" val="30316194"/>
                  </a:ext>
                </a:extLst>
              </a:tr>
              <a:tr h="372181">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１）生活環境</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住宅の確保</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グループホームの整備</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③ 公共交通機関、公共施設のバリアフリー化の推進</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①居住支援協議会と連携した民間賃貸住宅への入居促進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②吹田市グループホーム整備方針の策定</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③低床バスの導入、鉄道駅舎のバリアフリー化、バリアフリー吹田市民会議の開催</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560356936"/>
                  </a:ext>
                </a:extLst>
              </a:tr>
              <a:tr h="526988">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２）安心・安全</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① 防災対策の推進</a:t>
                      </a:r>
                    </a:p>
                    <a:p>
                      <a:r>
                        <a:rPr kumimoji="1" lang="ja-JP" altLang="en-US" sz="1200" b="0" i="0" u="none" strike="noStrike" kern="1200" baseline="0" dirty="0">
                          <a:solidFill>
                            <a:schemeClr val="dk1"/>
                          </a:solidFill>
                          <a:latin typeface="BIZ UDPゴシック" panose="020B0400000000000000" pitchFamily="50" charset="-128"/>
                          <a:ea typeface="BIZ UDPゴシック" panose="020B0400000000000000" pitchFamily="50" charset="-128"/>
                          <a:cs typeface="+mn-cs"/>
                        </a:rPr>
                        <a:t>② 消費者トラブルの防止及び被害からの救済</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①災害時要援護者登録制度の取組実施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②けんりサポートすいたの設置、関係機関による連携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595960893"/>
                  </a:ext>
                </a:extLst>
              </a:tr>
            </a:tbl>
          </a:graphicData>
        </a:graphic>
      </p:graphicFrame>
      <p:graphicFrame>
        <p:nvGraphicFramePr>
          <p:cNvPr id="11" name="表 10">
            <a:extLst>
              <a:ext uri="{FF2B5EF4-FFF2-40B4-BE49-F238E27FC236}">
                <a16:creationId xmlns:a16="http://schemas.microsoft.com/office/drawing/2014/main" id="{187A440A-A0E7-388C-390A-65C3B8B99EE6}"/>
              </a:ext>
            </a:extLst>
          </p:cNvPr>
          <p:cNvGraphicFramePr>
            <a:graphicFrameLocks noGrp="1"/>
          </p:cNvGraphicFramePr>
          <p:nvPr/>
        </p:nvGraphicFramePr>
        <p:xfrm>
          <a:off x="585123" y="3678537"/>
          <a:ext cx="11147344" cy="1441388"/>
        </p:xfrm>
        <a:graphic>
          <a:graphicData uri="http://schemas.openxmlformats.org/drawingml/2006/table">
            <a:tbl>
              <a:tblPr firstRow="1" bandRow="1">
                <a:tableStyleId>{93296810-A885-4BE3-A3E7-6D5BEEA58F35}</a:tableStyleId>
              </a:tblPr>
              <a:tblGrid>
                <a:gridCol w="1987302">
                  <a:extLst>
                    <a:ext uri="{9D8B030D-6E8A-4147-A177-3AD203B41FA5}">
                      <a16:colId xmlns:a16="http://schemas.microsoft.com/office/drawing/2014/main" val="2026144855"/>
                    </a:ext>
                  </a:extLst>
                </a:gridCol>
                <a:gridCol w="4580021">
                  <a:extLst>
                    <a:ext uri="{9D8B030D-6E8A-4147-A177-3AD203B41FA5}">
                      <a16:colId xmlns:a16="http://schemas.microsoft.com/office/drawing/2014/main" val="1304540699"/>
                    </a:ext>
                  </a:extLst>
                </a:gridCol>
                <a:gridCol w="4580021">
                  <a:extLst>
                    <a:ext uri="{9D8B030D-6E8A-4147-A177-3AD203B41FA5}">
                      <a16:colId xmlns:a16="http://schemas.microsoft.com/office/drawing/2014/main" val="2736277715"/>
                    </a:ext>
                  </a:extLst>
                </a:gridCol>
              </a:tblGrid>
              <a:tr h="0">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施策分野</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引き続きの課題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新たな課題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0316194"/>
                  </a:ext>
                </a:extLst>
              </a:tr>
              <a:tr h="526988">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１）生活環境</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〇障がい者が安心して生活できる住宅の確保</a:t>
                      </a:r>
                    </a:p>
                    <a:p>
                      <a:pPr marL="0" algn="l" defTabSz="91440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〇障がい者に配慮したまちづくりの推進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○希望する暮らしに対するニーズの多様化</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〇心のバリアフリーの推進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0356936"/>
                  </a:ext>
                </a:extLst>
              </a:tr>
              <a:tr h="355538">
                <a:tc>
                  <a:txBody>
                    <a:bodyPr/>
                    <a:lstStyle/>
                    <a:p>
                      <a:pPr marL="0" indent="0">
                        <a:tabLst>
                          <a:tab pos="1885950" algn="l"/>
                        </a:tabLst>
                      </a:pP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２）安心・安全</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〇防災・防犯対策の推進</a:t>
                      </a:r>
                    </a:p>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〇成年後見制度の利用促進</a:t>
                      </a:r>
                    </a:p>
                    <a:p>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〇消費者被害からの保護等の対応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○災害時の情報取得、コミュニケーション支援</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〇個別避難計画の作成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5960893"/>
                  </a:ext>
                </a:extLst>
              </a:tr>
            </a:tbl>
          </a:graphicData>
        </a:graphic>
      </p:graphicFrame>
      <p:sp>
        <p:nvSpPr>
          <p:cNvPr id="8" name="正方形/長方形 7">
            <a:extLst>
              <a:ext uri="{FF2B5EF4-FFF2-40B4-BE49-F238E27FC236}">
                <a16:creationId xmlns:a16="http://schemas.microsoft.com/office/drawing/2014/main" id="{D6B25DA4-D9F9-F68F-C09F-C8FD708A8027}"/>
              </a:ext>
              <a:ext uri="{C183D7F6-B498-43B3-948B-1728B52AA6E4}">
                <adec:decorative xmlns:adec="http://schemas.microsoft.com/office/drawing/2017/decorative" val="1"/>
              </a:ext>
            </a:extLst>
          </p:cNvPr>
          <p:cNvSpPr/>
          <p:nvPr/>
        </p:nvSpPr>
        <p:spPr>
          <a:xfrm>
            <a:off x="90605" y="975764"/>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892969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2">
            <a:extLst>
              <a:ext uri="{FF2B5EF4-FFF2-40B4-BE49-F238E27FC236}">
                <a16:creationId xmlns:a16="http://schemas.microsoft.com/office/drawing/2014/main" id="{06E2AA59-BC88-EB60-89CC-13FCF20EB53F}"/>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44</a:t>
            </a:fld>
            <a:endParaRPr lang="ja-JP" altLang="en-US" sz="1600" dirty="0">
              <a:latin typeface="BIZ UDPゴシック" panose="020B0400000000000000" pitchFamily="50" charset="-128"/>
              <a:ea typeface="BIZ UDPゴシック" panose="020B0400000000000000" pitchFamily="50" charset="-128"/>
            </a:endParaRPr>
          </a:p>
        </p:txBody>
      </p:sp>
      <p:sp>
        <p:nvSpPr>
          <p:cNvPr id="32" name="正方形/長方形 31">
            <a:extLst>
              <a:ext uri="{C183D7F6-B498-43B3-948B-1728B52AA6E4}">
                <adec:decorative xmlns:adec="http://schemas.microsoft.com/office/drawing/2017/decorative" val="1"/>
              </a:ext>
            </a:extLst>
          </p:cNvPr>
          <p:cNvSpPr/>
          <p:nvPr/>
        </p:nvSpPr>
        <p:spPr>
          <a:xfrm>
            <a:off x="0" y="894665"/>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8" name="テキスト ボックス 7">
            <a:extLst>
              <a:ext uri="{FF2B5EF4-FFF2-40B4-BE49-F238E27FC236}">
                <a16:creationId xmlns:a16="http://schemas.microsoft.com/office/drawing/2014/main" id="{D212EAC1-0F04-3BBC-FB18-04097664BFE0}"/>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３－３　住みよい環境の基盤づくり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3" name="テキスト ボックス 32"/>
          <p:cNvSpPr txBox="1"/>
          <p:nvPr/>
        </p:nvSpPr>
        <p:spPr>
          <a:xfrm>
            <a:off x="113072" y="914329"/>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成果目標</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endParaRPr>
          </a:p>
        </p:txBody>
      </p:sp>
      <p:sp>
        <p:nvSpPr>
          <p:cNvPr id="5" name="正方形/長方形 4">
            <a:extLst>
              <a:ext uri="{FF2B5EF4-FFF2-40B4-BE49-F238E27FC236}">
                <a16:creationId xmlns:a16="http://schemas.microsoft.com/office/drawing/2014/main" id="{4C0B1FC1-8AA3-3EB7-C3E9-16EB092C3BA3}"/>
              </a:ext>
              <a:ext uri="{C183D7F6-B498-43B3-948B-1728B52AA6E4}">
                <adec:decorative xmlns:adec="http://schemas.microsoft.com/office/drawing/2017/decorative" val="1"/>
              </a:ext>
            </a:extLst>
          </p:cNvPr>
          <p:cNvSpPr/>
          <p:nvPr/>
        </p:nvSpPr>
        <p:spPr>
          <a:xfrm>
            <a:off x="90605" y="947668"/>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9CAA416-992D-1D12-C6AC-6765CA16C382}"/>
              </a:ext>
            </a:extLst>
          </p:cNvPr>
          <p:cNvSpPr txBox="1"/>
          <p:nvPr/>
        </p:nvSpPr>
        <p:spPr>
          <a:xfrm>
            <a:off x="232229" y="1288917"/>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2" name="表 1">
            <a:extLst>
              <a:ext uri="{FF2B5EF4-FFF2-40B4-BE49-F238E27FC236}">
                <a16:creationId xmlns:a16="http://schemas.microsoft.com/office/drawing/2014/main" id="{4ED13D49-014D-AE11-5344-B0CED4DEAF7B}"/>
              </a:ext>
            </a:extLst>
          </p:cNvPr>
          <p:cNvGraphicFramePr>
            <a:graphicFrameLocks noGrp="1"/>
          </p:cNvGraphicFramePr>
          <p:nvPr>
            <p:extLst>
              <p:ext uri="{D42A27DB-BD31-4B8C-83A1-F6EECF244321}">
                <p14:modId xmlns:p14="http://schemas.microsoft.com/office/powerpoint/2010/main" val="77068112"/>
              </p:ext>
            </p:extLst>
          </p:nvPr>
        </p:nvGraphicFramePr>
        <p:xfrm>
          <a:off x="348343" y="1660810"/>
          <a:ext cx="11258638" cy="1984743"/>
        </p:xfrm>
        <a:graphic>
          <a:graphicData uri="http://schemas.openxmlformats.org/drawingml/2006/table">
            <a:tbl>
              <a:tblPr/>
              <a:tblGrid>
                <a:gridCol w="3012757">
                  <a:extLst>
                    <a:ext uri="{9D8B030D-6E8A-4147-A177-3AD203B41FA5}">
                      <a16:colId xmlns:a16="http://schemas.microsoft.com/office/drawing/2014/main" val="1062089618"/>
                    </a:ext>
                  </a:extLst>
                </a:gridCol>
                <a:gridCol w="797989">
                  <a:extLst>
                    <a:ext uri="{9D8B030D-6E8A-4147-A177-3AD203B41FA5}">
                      <a16:colId xmlns:a16="http://schemas.microsoft.com/office/drawing/2014/main" val="3138441560"/>
                    </a:ext>
                  </a:extLst>
                </a:gridCol>
                <a:gridCol w="7447892">
                  <a:extLst>
                    <a:ext uri="{9D8B030D-6E8A-4147-A177-3AD203B41FA5}">
                      <a16:colId xmlns:a16="http://schemas.microsoft.com/office/drawing/2014/main" val="2254174994"/>
                    </a:ext>
                  </a:extLst>
                </a:gridCol>
              </a:tblGrid>
              <a:tr h="397365">
                <a:tc>
                  <a:txBody>
                    <a:bodyPr/>
                    <a:lstStyle/>
                    <a:p>
                      <a:pPr algn="ctr"/>
                      <a:r>
                        <a:rPr lang="zh-TW" altLang="en-US" sz="1200" b="0"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b="0" dirty="0">
                        <a:latin typeface="BIZ UDPゴシック" panose="020B0400000000000000" pitchFamily="50" charset="-128"/>
                        <a:ea typeface="BIZ UDPゴシック" panose="020B0400000000000000" pitchFamily="50" charset="-128"/>
                      </a:endParaRPr>
                    </a:p>
                  </a:txBody>
                  <a:tcPr marL="7847" marR="7847" marT="7847"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00CC"/>
                    </a:solidFill>
                  </a:tcPr>
                </a:tc>
                <a:tc>
                  <a:txBody>
                    <a:bodyPr/>
                    <a:lstStyle/>
                    <a:p>
                      <a:pPr algn="ctr" rtl="0" fontAlgn="ctr"/>
                      <a:r>
                        <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rPr>
                        <a:t>総合評価</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00CC"/>
                    </a:solidFill>
                  </a:tcPr>
                </a:tc>
                <a:tc>
                  <a:txBody>
                    <a:bodyPr/>
                    <a:lstStyle/>
                    <a:p>
                      <a:pPr algn="ctr" rtl="0" fontAlgn="ctr"/>
                      <a:r>
                        <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00CC"/>
                    </a:solidFill>
                  </a:tcPr>
                </a:tc>
                <a:extLst>
                  <a:ext uri="{0D108BD9-81ED-4DB2-BD59-A6C34878D82A}">
                    <a16:rowId xmlns:a16="http://schemas.microsoft.com/office/drawing/2014/main" val="3478733746"/>
                  </a:ext>
                </a:extLst>
              </a:tr>
              <a:tr h="280346">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＜成果目標１＞</a:t>
                      </a:r>
                      <a:endParaRPr lang="en-US" altLang="zh-TW"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福祉施設の入所者の地域生活への移行</a:t>
                      </a:r>
                      <a:endPar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C</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〇施設入所者の地域移行に向け意向把握と地域での環境整備推進</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6CDFF"/>
                    </a:solidFill>
                  </a:tcPr>
                </a:tc>
                <a:extLst>
                  <a:ext uri="{0D108BD9-81ED-4DB2-BD59-A6C34878D82A}">
                    <a16:rowId xmlns:a16="http://schemas.microsoft.com/office/drawing/2014/main" val="1824669375"/>
                  </a:ext>
                </a:extLst>
              </a:tr>
              <a:tr h="280346">
                <a:tc vMerge="1">
                  <a:txBody>
                    <a:bodyPr/>
                    <a:lstStyle/>
                    <a:p>
                      <a:pPr algn="l" rtl="0"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noFill/>
                      <a:prstDash val="solid"/>
                      <a:round/>
                      <a:headEnd type="none" w="med" len="med"/>
                      <a:tailEnd type="none" w="med" len="med"/>
                    </a:lnB>
                    <a:solidFill>
                      <a:srgbClr val="E6CDFF"/>
                    </a:solidFill>
                  </a:tcPr>
                </a:tc>
                <a:tc vMerge="1">
                  <a:txBody>
                    <a:bodyPr/>
                    <a:lstStyle/>
                    <a:p>
                      <a:endParaRPr kumimoji="1" lang="ja-JP" altLang="en-US"/>
                    </a:p>
                  </a:txBody>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〇共同生活援助事業所整備方針に沿ったグループホームの整備促進</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solidFill>
                      <a:srgbClr val="E6CDFF"/>
                    </a:solidFill>
                  </a:tcPr>
                </a:tc>
                <a:extLst>
                  <a:ext uri="{0D108BD9-81ED-4DB2-BD59-A6C34878D82A}">
                    <a16:rowId xmlns:a16="http://schemas.microsoft.com/office/drawing/2014/main" val="777257680"/>
                  </a:ext>
                </a:extLst>
              </a:tr>
              <a:tr h="513343">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＜成果目標２＞</a:t>
                      </a:r>
                    </a:p>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精神障がいにも対応した地域包括ケアシステムの構築</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A</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〇地域自立支援協議会の専門部会を活用し、精神科病院長期入院患者の地域移行のための課題解決に向けた具体的検証の実施</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E6CDFF"/>
                    </a:solidFill>
                  </a:tcPr>
                </a:tc>
                <a:extLst>
                  <a:ext uri="{0D108BD9-81ED-4DB2-BD59-A6C34878D82A}">
                    <a16:rowId xmlns:a16="http://schemas.microsoft.com/office/drawing/2014/main" val="183025627"/>
                  </a:ext>
                </a:extLst>
              </a:tr>
              <a:tr h="513343">
                <a:tc vMerge="1">
                  <a:txBody>
                    <a:bodyPr/>
                    <a:lstStyle/>
                    <a:p>
                      <a:endParaRPr dirty="0"/>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noFill/>
                      <a:prstDash val="solid"/>
                      <a:round/>
                      <a:headEnd type="none" w="med" len="med"/>
                      <a:tailEnd type="none" w="med" len="med"/>
                    </a:lnB>
                    <a:solidFill>
                      <a:srgbClr val="E6CDFF"/>
                    </a:solidFill>
                  </a:tcPr>
                </a:tc>
                <a:tc vMerge="1">
                  <a:txBody>
                    <a:bodyPr/>
                    <a:lstStyle/>
                    <a:p>
                      <a:endParaRPr kumimoji="1" lang="ja-JP" altLang="en-US"/>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〇地域での暮らしの場としてのグループホームの整備促進</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noFill/>
                      <a:prstDash val="solid"/>
                      <a:round/>
                      <a:headEnd type="none" w="med" len="med"/>
                      <a:tailEnd type="none" w="med" len="med"/>
                    </a:lnB>
                    <a:solidFill>
                      <a:srgbClr val="E6CDFF"/>
                    </a:solidFill>
                  </a:tcPr>
                </a:tc>
                <a:extLst>
                  <a:ext uri="{0D108BD9-81ED-4DB2-BD59-A6C34878D82A}">
                    <a16:rowId xmlns:a16="http://schemas.microsoft.com/office/drawing/2014/main" val="2844564591"/>
                  </a:ext>
                </a:extLst>
              </a:tr>
            </a:tbl>
          </a:graphicData>
        </a:graphic>
      </p:graphicFrame>
      <p:sp>
        <p:nvSpPr>
          <p:cNvPr id="9" name="正方形/長方形 8">
            <a:extLst>
              <a:ext uri="{FF2B5EF4-FFF2-40B4-BE49-F238E27FC236}">
                <a16:creationId xmlns:a16="http://schemas.microsoft.com/office/drawing/2014/main" id="{CEC3603D-B9A5-7299-9E0A-2B4B44FCAE7A}"/>
              </a:ext>
              <a:ext uri="{C183D7F6-B498-43B3-948B-1728B52AA6E4}">
                <adec:decorative xmlns:adec="http://schemas.microsoft.com/office/drawing/2017/decorative" val="1"/>
              </a:ext>
            </a:extLst>
          </p:cNvPr>
          <p:cNvSpPr/>
          <p:nvPr/>
        </p:nvSpPr>
        <p:spPr>
          <a:xfrm>
            <a:off x="0" y="3748401"/>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10" name="テキスト ボックス 9">
            <a:extLst>
              <a:ext uri="{FF2B5EF4-FFF2-40B4-BE49-F238E27FC236}">
                <a16:creationId xmlns:a16="http://schemas.microsoft.com/office/drawing/2014/main" id="{55691B9D-2C54-1FFC-0CB8-1590CB74638A}"/>
              </a:ext>
            </a:extLst>
          </p:cNvPr>
          <p:cNvSpPr txBox="1"/>
          <p:nvPr/>
        </p:nvSpPr>
        <p:spPr>
          <a:xfrm>
            <a:off x="113072" y="3768065"/>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障がい福祉サービス等の利用見込みとその確保策</a:t>
            </a:r>
          </a:p>
        </p:txBody>
      </p:sp>
      <p:sp>
        <p:nvSpPr>
          <p:cNvPr id="11" name="正方形/長方形 10">
            <a:extLst>
              <a:ext uri="{FF2B5EF4-FFF2-40B4-BE49-F238E27FC236}">
                <a16:creationId xmlns:a16="http://schemas.microsoft.com/office/drawing/2014/main" id="{F7DC006F-5F97-4168-3F9A-4BA48B4CCFB7}"/>
              </a:ext>
              <a:ext uri="{C183D7F6-B498-43B3-948B-1728B52AA6E4}">
                <adec:decorative xmlns:adec="http://schemas.microsoft.com/office/drawing/2017/decorative" val="1"/>
              </a:ext>
            </a:extLst>
          </p:cNvPr>
          <p:cNvSpPr/>
          <p:nvPr/>
        </p:nvSpPr>
        <p:spPr>
          <a:xfrm>
            <a:off x="90605" y="3801404"/>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6605AAA-0FCF-A4E4-B89C-DEDDB67B2016}"/>
              </a:ext>
            </a:extLst>
          </p:cNvPr>
          <p:cNvSpPr txBox="1"/>
          <p:nvPr/>
        </p:nvSpPr>
        <p:spPr>
          <a:xfrm>
            <a:off x="263796" y="4152698"/>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12" name="表 11">
            <a:extLst>
              <a:ext uri="{FF2B5EF4-FFF2-40B4-BE49-F238E27FC236}">
                <a16:creationId xmlns:a16="http://schemas.microsoft.com/office/drawing/2014/main" id="{BB3D55B9-2511-C436-0A85-968F35188EA4}"/>
              </a:ext>
            </a:extLst>
          </p:cNvPr>
          <p:cNvGraphicFramePr>
            <a:graphicFrameLocks noGrp="1"/>
          </p:cNvGraphicFramePr>
          <p:nvPr>
            <p:extLst>
              <p:ext uri="{D42A27DB-BD31-4B8C-83A1-F6EECF244321}">
                <p14:modId xmlns:p14="http://schemas.microsoft.com/office/powerpoint/2010/main" val="1549345574"/>
              </p:ext>
            </p:extLst>
          </p:nvPr>
        </p:nvGraphicFramePr>
        <p:xfrm>
          <a:off x="348343" y="4511397"/>
          <a:ext cx="11258638" cy="1790952"/>
        </p:xfrm>
        <a:graphic>
          <a:graphicData uri="http://schemas.openxmlformats.org/drawingml/2006/table">
            <a:tbl>
              <a:tblPr/>
              <a:tblGrid>
                <a:gridCol w="3055918">
                  <a:extLst>
                    <a:ext uri="{9D8B030D-6E8A-4147-A177-3AD203B41FA5}">
                      <a16:colId xmlns:a16="http://schemas.microsoft.com/office/drawing/2014/main" val="2232098876"/>
                    </a:ext>
                  </a:extLst>
                </a:gridCol>
                <a:gridCol w="1041146">
                  <a:extLst>
                    <a:ext uri="{9D8B030D-6E8A-4147-A177-3AD203B41FA5}">
                      <a16:colId xmlns:a16="http://schemas.microsoft.com/office/drawing/2014/main" val="91503176"/>
                    </a:ext>
                  </a:extLst>
                </a:gridCol>
                <a:gridCol w="7161574">
                  <a:extLst>
                    <a:ext uri="{9D8B030D-6E8A-4147-A177-3AD203B41FA5}">
                      <a16:colId xmlns:a16="http://schemas.microsoft.com/office/drawing/2014/main" val="1883439129"/>
                    </a:ext>
                  </a:extLst>
                </a:gridCol>
              </a:tblGrid>
              <a:tr h="260538">
                <a:tc>
                  <a:txBody>
                    <a:bodyPr/>
                    <a:lstStyle/>
                    <a:p>
                      <a:pPr algn="ctr"/>
                      <a:r>
                        <a:rPr lang="zh-TW" altLang="en-US" sz="1200" b="0"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b="0" dirty="0">
                        <a:latin typeface="BIZ UDPゴシック" panose="020B0400000000000000" pitchFamily="50" charset="-128"/>
                        <a:ea typeface="BIZ UDPゴシック" panose="020B0400000000000000" pitchFamily="50" charset="-128"/>
                      </a:endParaRPr>
                    </a:p>
                  </a:txBody>
                  <a:tcPr marL="7847" marR="7847" marT="7847"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CC"/>
                    </a:solidFill>
                  </a:tcPr>
                </a:tc>
                <a:tc>
                  <a:txBody>
                    <a:bodyPr/>
                    <a:lstStyle/>
                    <a:p>
                      <a:pPr algn="ctr" rtl="0" fontAlgn="ctr"/>
                      <a:r>
                        <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rPr>
                        <a:t>総合評価</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CC"/>
                    </a:solidFill>
                  </a:tcPr>
                </a:tc>
                <a:tc>
                  <a:txBody>
                    <a:bodyPr/>
                    <a:lstStyle/>
                    <a:p>
                      <a:pPr algn="ctr" rtl="0" fontAlgn="ctr"/>
                      <a:r>
                        <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CC"/>
                    </a:solidFill>
                  </a:tcPr>
                </a:tc>
                <a:extLst>
                  <a:ext uri="{0D108BD9-81ED-4DB2-BD59-A6C34878D82A}">
                    <a16:rowId xmlns:a16="http://schemas.microsoft.com/office/drawing/2014/main" val="74075761"/>
                  </a:ext>
                </a:extLst>
              </a:tr>
              <a:tr h="260538">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エ　居住系サービス</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6CD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〇共同生活援助事業所整備方針に基く、グループホームの整備促進</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E6CDFF"/>
                    </a:solidFill>
                  </a:tcPr>
                </a:tc>
                <a:extLst>
                  <a:ext uri="{0D108BD9-81ED-4DB2-BD59-A6C34878D82A}">
                    <a16:rowId xmlns:a16="http://schemas.microsoft.com/office/drawing/2014/main" val="1035047654"/>
                  </a:ext>
                </a:extLst>
              </a:tr>
              <a:tr h="260538">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○グループホーム入所者の実態やニーズ把握のうえ支援策の検討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noFill/>
                      <a:prstDash val="solid"/>
                      <a:round/>
                      <a:headEnd type="none" w="med" len="med"/>
                      <a:tailEnd type="none" w="med" len="med"/>
                    </a:lnB>
                    <a:solidFill>
                      <a:srgbClr val="E6CDFF"/>
                    </a:solidFill>
                  </a:tcPr>
                </a:tc>
                <a:extLst>
                  <a:ext uri="{0D108BD9-81ED-4DB2-BD59-A6C34878D82A}">
                    <a16:rowId xmlns:a16="http://schemas.microsoft.com/office/drawing/2014/main" val="3256425125"/>
                  </a:ext>
                </a:extLst>
              </a:tr>
              <a:tr h="424481">
                <a:tc rowSpan="2">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地域生活支援事業</a:t>
                      </a:r>
                      <a:endPar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ウ　成年後見制度利用支援事業、成年後見制度法人後見支援事業</a:t>
                      </a:r>
                    </a:p>
                  </a:txBody>
                  <a:tcPr marL="6605" marR="6605" marT="66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FF"/>
                    </a:solidFill>
                  </a:tcPr>
                </a:tc>
                <a:tc rowSpan="2">
                  <a:txBody>
                    <a:bodyPr/>
                    <a:lstStyle/>
                    <a:p>
                      <a:pPr algn="ctr" rtl="0" fontAlgn="ctr"/>
                      <a:r>
                        <a:rPr lang="en-US" sz="18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605" marR="6605" marT="66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〇成年後見制度の周知・啓発の強化</a:t>
                      </a:r>
                    </a:p>
                  </a:txBody>
                  <a:tcPr marL="6605" marR="6605" marT="66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noFill/>
                      <a:prstDash val="solid"/>
                      <a:round/>
                      <a:headEnd type="none" w="med" len="med"/>
                      <a:tailEnd type="none" w="med" len="med"/>
                    </a:lnB>
                    <a:solidFill>
                      <a:srgbClr val="CC99FF"/>
                    </a:solidFill>
                  </a:tcPr>
                </a:tc>
                <a:extLst>
                  <a:ext uri="{0D108BD9-81ED-4DB2-BD59-A6C34878D82A}">
                    <a16:rowId xmlns:a16="http://schemas.microsoft.com/office/drawing/2014/main" val="2342349746"/>
                  </a:ext>
                </a:extLst>
              </a:tr>
              <a:tr h="584857">
                <a:tc vMerge="1">
                  <a:txBody>
                    <a:bodyPr/>
                    <a:lstStyle/>
                    <a:p>
                      <a:endParaRPr kumimoji="1" lang="ja-JP" altLang="en-US"/>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6CDFF"/>
                    </a:solidFill>
                  </a:tcPr>
                </a:tc>
                <a:tc vMerge="1">
                  <a:txBody>
                    <a:bodyPr/>
                    <a:lstStyle/>
                    <a:p>
                      <a:endParaRPr kumimoji="1" lang="ja-JP" altLang="en-US"/>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6CDFF"/>
                    </a:solidFill>
                  </a:tcPr>
                </a:tc>
                <a:tc>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〇法人後見支援の在り方を検証し、実施に向け協議</a:t>
                      </a:r>
                    </a:p>
                  </a:txBody>
                  <a:tcPr marL="6605" marR="6605" marT="66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CC99FF"/>
                    </a:solidFill>
                  </a:tcPr>
                </a:tc>
                <a:extLst>
                  <a:ext uri="{0D108BD9-81ED-4DB2-BD59-A6C34878D82A}">
                    <a16:rowId xmlns:a16="http://schemas.microsoft.com/office/drawing/2014/main" val="4293588780"/>
                  </a:ext>
                </a:extLst>
              </a:tr>
            </a:tbl>
          </a:graphicData>
        </a:graphic>
      </p:graphicFrame>
    </p:spTree>
    <p:extLst>
      <p:ext uri="{BB962C8B-B14F-4D97-AF65-F5344CB8AC3E}">
        <p14:creationId xmlns:p14="http://schemas.microsoft.com/office/powerpoint/2010/main" val="624410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9320159-3004-4425-9554-BF587D14366E}"/>
              </a:ext>
              <a:ext uri="{C183D7F6-B498-43B3-948B-1728B52AA6E4}">
                <adec:decorative xmlns:adec="http://schemas.microsoft.com/office/drawing/2017/decorative" val="1"/>
              </a:ext>
            </a:extLst>
          </p:cNvPr>
          <p:cNvSpPr/>
          <p:nvPr/>
        </p:nvSpPr>
        <p:spPr>
          <a:xfrm>
            <a:off x="90605" y="1047876"/>
            <a:ext cx="919488" cy="305696"/>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C183D7F6-B498-43B3-948B-1728B52AA6E4}">
                <adec:decorative xmlns:adec="http://schemas.microsoft.com/office/drawing/2017/decorative" val="1"/>
              </a:ext>
            </a:extLst>
          </p:cNvPr>
          <p:cNvSpPr/>
          <p:nvPr/>
        </p:nvSpPr>
        <p:spPr>
          <a:xfrm>
            <a:off x="0" y="992823"/>
            <a:ext cx="12204000" cy="421200"/>
          </a:xfrm>
          <a:prstGeom prst="rect">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sym typeface="游ゴシック"/>
            </a:endParaRPr>
          </a:p>
        </p:txBody>
      </p:sp>
      <p:sp>
        <p:nvSpPr>
          <p:cNvPr id="6" name="テキスト ボックス 5">
            <a:extLst>
              <a:ext uri="{FF2B5EF4-FFF2-40B4-BE49-F238E27FC236}">
                <a16:creationId xmlns:a16="http://schemas.microsoft.com/office/drawing/2014/main" id="{01B5732A-983F-8137-2D5C-054397361BD8}"/>
              </a:ext>
            </a:extLst>
          </p:cNvPr>
          <p:cNvSpPr txBox="1"/>
          <p:nvPr/>
        </p:nvSpPr>
        <p:spPr>
          <a:xfrm>
            <a:off x="0" y="-2678"/>
            <a:ext cx="12192000" cy="707886"/>
          </a:xfrm>
          <a:prstGeom prst="rect">
            <a:avLst/>
          </a:prstGeom>
          <a:solidFill>
            <a:srgbClr val="FF99FF">
              <a:alpha val="50196"/>
            </a:srgbClr>
          </a:solid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第２章　３　第４期障がい者計画・障がい者支援プラン</a:t>
            </a:r>
            <a:r>
              <a:rPr kumimoji="1" lang="ja-JP" altLang="en-US" sz="1600" dirty="0">
                <a:latin typeface="BIZ UDPゴシック" panose="020B0400000000000000" pitchFamily="50" charset="-128"/>
                <a:ea typeface="BIZ UDPゴシック" panose="020B0400000000000000" pitchFamily="50" charset="-128"/>
              </a:rPr>
              <a:t>（第７期障がい福祉計画・第３期障がい児福祉計画）</a:t>
            </a:r>
            <a:r>
              <a:rPr kumimoji="1" lang="ja-JP" altLang="en-US" sz="2000" dirty="0">
                <a:latin typeface="BIZ UDPゴシック" panose="020B0400000000000000" pitchFamily="50" charset="-128"/>
                <a:ea typeface="BIZ UDPゴシック" panose="020B0400000000000000" pitchFamily="50" charset="-128"/>
              </a:rPr>
              <a:t>の現状と課題</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３－３　住みよい環境の基盤づくり</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33" name="テキスト ボックス 32"/>
          <p:cNvSpPr txBox="1"/>
          <p:nvPr/>
        </p:nvSpPr>
        <p:spPr>
          <a:xfrm>
            <a:off x="113072" y="1012487"/>
            <a:ext cx="114939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sym typeface="游ゴシック"/>
              </a:rPr>
              <a:t>プラン　　障がい福祉サービス等の円滑な提供に向けた取組</a:t>
            </a:r>
          </a:p>
        </p:txBody>
      </p:sp>
      <p:sp>
        <p:nvSpPr>
          <p:cNvPr id="2" name="テキスト ボックス 1">
            <a:extLst>
              <a:ext uri="{FF2B5EF4-FFF2-40B4-BE49-F238E27FC236}">
                <a16:creationId xmlns:a16="http://schemas.microsoft.com/office/drawing/2014/main" id="{C742AD2D-1D2A-88F1-4F63-AA70418D10B5}"/>
              </a:ext>
            </a:extLst>
          </p:cNvPr>
          <p:cNvSpPr txBox="1"/>
          <p:nvPr/>
        </p:nvSpPr>
        <p:spPr>
          <a:xfrm>
            <a:off x="113072" y="1447362"/>
            <a:ext cx="131418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rPr>
              <a:t>＜第７期障がい福祉計画＞</a:t>
            </a:r>
            <a:endPar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j-cs"/>
              <a:sym typeface="游ゴシック"/>
            </a:endParaRPr>
          </a:p>
        </p:txBody>
      </p:sp>
      <p:graphicFrame>
        <p:nvGraphicFramePr>
          <p:cNvPr id="4" name="表 3">
            <a:extLst>
              <a:ext uri="{FF2B5EF4-FFF2-40B4-BE49-F238E27FC236}">
                <a16:creationId xmlns:a16="http://schemas.microsoft.com/office/drawing/2014/main" id="{54F40CAA-1F09-6EE1-8FC3-B78430636BBC}"/>
              </a:ext>
            </a:extLst>
          </p:cNvPr>
          <p:cNvGraphicFramePr>
            <a:graphicFrameLocks noGrp="1"/>
          </p:cNvGraphicFramePr>
          <p:nvPr/>
        </p:nvGraphicFramePr>
        <p:xfrm>
          <a:off x="232229" y="1771531"/>
          <a:ext cx="11518907" cy="1238250"/>
        </p:xfrm>
        <a:graphic>
          <a:graphicData uri="http://schemas.openxmlformats.org/drawingml/2006/table">
            <a:tbl>
              <a:tblPr/>
              <a:tblGrid>
                <a:gridCol w="4451205">
                  <a:extLst>
                    <a:ext uri="{9D8B030D-6E8A-4147-A177-3AD203B41FA5}">
                      <a16:colId xmlns:a16="http://schemas.microsoft.com/office/drawing/2014/main" val="3769361494"/>
                    </a:ext>
                  </a:extLst>
                </a:gridCol>
                <a:gridCol w="867710">
                  <a:extLst>
                    <a:ext uri="{9D8B030D-6E8A-4147-A177-3AD203B41FA5}">
                      <a16:colId xmlns:a16="http://schemas.microsoft.com/office/drawing/2014/main" val="3029405234"/>
                    </a:ext>
                  </a:extLst>
                </a:gridCol>
                <a:gridCol w="6199992">
                  <a:extLst>
                    <a:ext uri="{9D8B030D-6E8A-4147-A177-3AD203B41FA5}">
                      <a16:colId xmlns:a16="http://schemas.microsoft.com/office/drawing/2014/main" val="4120388397"/>
                    </a:ext>
                  </a:extLst>
                </a:gridCol>
              </a:tblGrid>
              <a:tr h="304800">
                <a:tc>
                  <a:txBody>
                    <a:bodyPr/>
                    <a:lstStyle/>
                    <a:p>
                      <a:pPr algn="ctr"/>
                      <a:r>
                        <a:rPr lang="zh-TW" altLang="en-US" sz="1200" b="0" u="none" strike="noStrike" dirty="0">
                          <a:solidFill>
                            <a:schemeClr val="bg1"/>
                          </a:solidFill>
                          <a:effectLst/>
                          <a:latin typeface="BIZ UDPゴシック" panose="020B0400000000000000" pitchFamily="50" charset="-128"/>
                          <a:ea typeface="BIZ UDPゴシック" panose="020B0400000000000000" pitchFamily="50" charset="-128"/>
                        </a:rPr>
                        <a:t>項　　　　　目</a:t>
                      </a:r>
                      <a:endParaRPr kumimoji="1" lang="ja-JP" altLang="en-US" sz="1200" b="0" dirty="0">
                        <a:latin typeface="BIZ UDPゴシック" panose="020B0400000000000000" pitchFamily="50" charset="-128"/>
                        <a:ea typeface="BIZ UDPゴシック" panose="020B0400000000000000" pitchFamily="50" charset="-128"/>
                      </a:endParaRPr>
                    </a:p>
                  </a:txBody>
                  <a:tcPr marL="7847" marR="7847" marT="7847"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CC"/>
                    </a:solidFill>
                  </a:tcPr>
                </a:tc>
                <a:tc>
                  <a:txBody>
                    <a:bodyPr/>
                    <a:lstStyle/>
                    <a:p>
                      <a:pPr algn="ctr" rtl="0" fontAlgn="ctr"/>
                      <a:r>
                        <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rPr>
                        <a:t>総合評価</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CC"/>
                    </a:solidFill>
                  </a:tcPr>
                </a:tc>
                <a:tc>
                  <a:txBody>
                    <a:bodyPr/>
                    <a:lstStyle/>
                    <a:p>
                      <a:pPr algn="ctr" rtl="0" fontAlgn="ctr"/>
                      <a:r>
                        <a:rPr lang="ja-JP" altLang="en-US" sz="1200" b="0" i="0" u="none" strike="noStrike" dirty="0">
                          <a:solidFill>
                            <a:schemeClr val="bg1"/>
                          </a:solidFill>
                          <a:effectLst/>
                          <a:latin typeface="BIZ UDPゴシック" panose="020B0400000000000000" pitchFamily="50" charset="-128"/>
                          <a:ea typeface="BIZ UDPゴシック" panose="020B0400000000000000" pitchFamily="50" charset="-128"/>
                        </a:rPr>
                        <a:t>今後の主な方向性</a:t>
                      </a:r>
                    </a:p>
                  </a:txBody>
                  <a:tcPr marL="7847" marR="7847" marT="784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CC"/>
                    </a:solidFill>
                  </a:tcPr>
                </a:tc>
                <a:extLst>
                  <a:ext uri="{0D108BD9-81ED-4DB2-BD59-A6C34878D82A}">
                    <a16:rowId xmlns:a16="http://schemas.microsoft.com/office/drawing/2014/main" val="203207587"/>
                  </a:ext>
                </a:extLst>
              </a:tr>
              <a:tr h="485775">
                <a:tc rowSpan="2">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円滑（４）事業所における利用者の安全確保及び研修等の充実</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6CDFF"/>
                    </a:solidFill>
                  </a:tcPr>
                </a:tc>
                <a:tc rowSpan="2">
                  <a:txBody>
                    <a:bodyPr/>
                    <a:lstStyle/>
                    <a:p>
                      <a:pPr algn="ctr" rtl="0" fontAlgn="ctr"/>
                      <a:r>
                        <a:rPr lang="en-US" sz="220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6CDFF"/>
                    </a:solidFill>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〇機会を捉えて、発災時のリスクへの対応策を定めるよう周知</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E6CDFF"/>
                    </a:solidFill>
                  </a:tcPr>
                </a:tc>
                <a:extLst>
                  <a:ext uri="{0D108BD9-81ED-4DB2-BD59-A6C34878D82A}">
                    <a16:rowId xmlns:a16="http://schemas.microsoft.com/office/drawing/2014/main" val="230180370"/>
                  </a:ext>
                </a:extLst>
              </a:tr>
              <a:tr h="447675">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○事業所が抱えるリスク管理に関するニーズや困りごとを把握し、支援策を検討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6CDFF"/>
                    </a:solidFill>
                  </a:tcPr>
                </a:tc>
                <a:extLst>
                  <a:ext uri="{0D108BD9-81ED-4DB2-BD59-A6C34878D82A}">
                    <a16:rowId xmlns:a16="http://schemas.microsoft.com/office/drawing/2014/main" val="1824367801"/>
                  </a:ext>
                </a:extLst>
              </a:tr>
            </a:tbl>
          </a:graphicData>
        </a:graphic>
      </p:graphicFrame>
      <p:sp>
        <p:nvSpPr>
          <p:cNvPr id="7" name="スライド番号プレースホルダー 2">
            <a:extLst>
              <a:ext uri="{FF2B5EF4-FFF2-40B4-BE49-F238E27FC236}">
                <a16:creationId xmlns:a16="http://schemas.microsoft.com/office/drawing/2014/main" id="{69B255D6-375E-A20D-8A4C-863FE76D57A3}"/>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45</a:t>
            </a:fld>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33102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2">
            <a:extLst>
              <a:ext uri="{FF2B5EF4-FFF2-40B4-BE49-F238E27FC236}">
                <a16:creationId xmlns:a16="http://schemas.microsoft.com/office/drawing/2014/main" id="{66263EE0-7579-1760-2209-EBD2A20635CE}"/>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81308F3F-0943-4467-A5F6-001A3ABBC277}" type="slidenum">
              <a:rPr lang="ja-JP" altLang="en-US" sz="1600" smtClean="0">
                <a:latin typeface="BIZ UDPゴシック" panose="020B0400000000000000" pitchFamily="50" charset="-128"/>
                <a:ea typeface="BIZ UDPゴシック" panose="020B0400000000000000" pitchFamily="50" charset="-128"/>
              </a:rPr>
              <a:pPr/>
              <a:t>4</a:t>
            </a:fld>
            <a:endParaRPr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7019ABA2-7E17-324B-050B-58CE21FE44C1}"/>
              </a:ext>
            </a:extLst>
          </p:cNvPr>
          <p:cNvSpPr txBox="1"/>
          <p:nvPr/>
        </p:nvSpPr>
        <p:spPr>
          <a:xfrm>
            <a:off x="0" y="-2678"/>
            <a:ext cx="12192000" cy="523220"/>
          </a:xfrm>
          <a:prstGeom prst="rect">
            <a:avLst/>
          </a:prstGeom>
          <a:solidFill>
            <a:srgbClr val="FF99FF">
              <a:alpha val="50196"/>
            </a:srgbClr>
          </a:solidFill>
        </p:spPr>
        <p:txBody>
          <a:bodyPr wrap="square" rtlCol="0">
            <a:spAutoFit/>
          </a:bodyPr>
          <a:lstStyle/>
          <a:p>
            <a:r>
              <a:rPr kumimoji="1" lang="ja-JP" altLang="en-US" sz="2800" dirty="0">
                <a:latin typeface="BIZ UDPゴシック" panose="020B0400000000000000" pitchFamily="50" charset="-128"/>
                <a:ea typeface="BIZ UDPゴシック" panose="020B0400000000000000" pitchFamily="50" charset="-128"/>
              </a:rPr>
              <a:t>第２章　取り巻く現状と課題・統計データ　</a:t>
            </a:r>
            <a:r>
              <a:rPr kumimoji="1" lang="ja-JP" altLang="en-US" sz="2400" dirty="0">
                <a:latin typeface="BIZ UDPゴシック" panose="020B0400000000000000" pitchFamily="50" charset="-128"/>
                <a:ea typeface="BIZ UDPゴシック" panose="020B0400000000000000" pitchFamily="50" charset="-128"/>
              </a:rPr>
              <a:t>吹田市の障がい福祉の課題整理</a:t>
            </a:r>
          </a:p>
        </p:txBody>
      </p:sp>
      <p:sp>
        <p:nvSpPr>
          <p:cNvPr id="3" name="テキスト ボックス 2">
            <a:extLst>
              <a:ext uri="{FF2B5EF4-FFF2-40B4-BE49-F238E27FC236}">
                <a16:creationId xmlns:a16="http://schemas.microsoft.com/office/drawing/2014/main" id="{E5976D8F-75A6-C3BE-3AD9-5D0AB2C452D7}"/>
              </a:ext>
            </a:extLst>
          </p:cNvPr>
          <p:cNvSpPr txBox="1"/>
          <p:nvPr/>
        </p:nvSpPr>
        <p:spPr>
          <a:xfrm>
            <a:off x="338601" y="557288"/>
            <a:ext cx="7240250" cy="400110"/>
          </a:xfrm>
          <a:prstGeom prst="rect">
            <a:avLst/>
          </a:prstGeom>
          <a:no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４　次期計画の検討に必要と考える</a:t>
            </a:r>
            <a:r>
              <a:rPr kumimoji="1" lang="en-US" altLang="ja-JP" sz="2000" dirty="0">
                <a:latin typeface="BIZ UDPゴシック" panose="020B0400000000000000" pitchFamily="50" charset="-128"/>
                <a:ea typeface="BIZ UDPゴシック" panose="020B0400000000000000" pitchFamily="50" charset="-128"/>
              </a:rPr>
              <a:t>10</a:t>
            </a:r>
            <a:r>
              <a:rPr kumimoji="1" lang="ja-JP" altLang="en-US" sz="2000" dirty="0">
                <a:latin typeface="BIZ UDPゴシック" panose="020B0400000000000000" pitchFamily="50" charset="-128"/>
                <a:ea typeface="BIZ UDPゴシック" panose="020B0400000000000000" pitchFamily="50" charset="-128"/>
              </a:rPr>
              <a:t>のポイント</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5" name="正方形/長方形 38">
            <a:extLst>
              <a:ext uri="{FF2B5EF4-FFF2-40B4-BE49-F238E27FC236}">
                <a16:creationId xmlns:a16="http://schemas.microsoft.com/office/drawing/2014/main" id="{62572353-7672-5517-43C1-E7E5E3270AA6}"/>
              </a:ext>
              <a:ext uri="{C183D7F6-B498-43B3-948B-1728B52AA6E4}">
                <adec:decorative xmlns:adec="http://schemas.microsoft.com/office/drawing/2017/decorative" val="1"/>
              </a:ext>
            </a:extLst>
          </p:cNvPr>
          <p:cNvSpPr/>
          <p:nvPr/>
        </p:nvSpPr>
        <p:spPr>
          <a:xfrm>
            <a:off x="530" y="957398"/>
            <a:ext cx="12204000" cy="84054"/>
          </a:xfrm>
          <a:prstGeom prst="rect">
            <a:avLst/>
          </a:prstGeom>
          <a:solidFill>
            <a:srgbClr val="FF33CC">
              <a:alpha val="50195"/>
            </a:srgbClr>
          </a:solidFill>
          <a:ln w="12700">
            <a:miter lim="400000"/>
          </a:ln>
        </p:spPr>
        <p:txBody>
          <a:bodyPr lIns="45719" rIns="45719" anchor="ctr"/>
          <a:lstStyle/>
          <a:p>
            <a:pPr algn="ctr">
              <a:defRPr>
                <a:solidFill>
                  <a:srgbClr val="FFFFFF"/>
                </a:solidFill>
              </a:defRPr>
            </a:pPr>
            <a:endParaRPr/>
          </a:p>
        </p:txBody>
      </p:sp>
      <p:sp>
        <p:nvSpPr>
          <p:cNvPr id="7" name="テキスト ボックス 6">
            <a:extLst>
              <a:ext uri="{FF2B5EF4-FFF2-40B4-BE49-F238E27FC236}">
                <a16:creationId xmlns:a16="http://schemas.microsoft.com/office/drawing/2014/main" id="{D8EB3EDA-E3EF-9358-53BD-8C2710D05966}"/>
              </a:ext>
            </a:extLst>
          </p:cNvPr>
          <p:cNvSpPr txBox="1"/>
          <p:nvPr/>
        </p:nvSpPr>
        <p:spPr>
          <a:xfrm>
            <a:off x="415097" y="1053175"/>
            <a:ext cx="11740205" cy="5690212"/>
          </a:xfrm>
          <a:prstGeom prst="rect">
            <a:avLst/>
          </a:prstGeom>
          <a:noFill/>
        </p:spPr>
        <p:txBody>
          <a:bodyPr wrap="square" rtlCol="0">
            <a:spAutoFit/>
          </a:bodyPr>
          <a:lstStyle/>
          <a:p>
            <a:pPr>
              <a:lnSpc>
                <a:spcPts val="2200"/>
              </a:lnSpc>
            </a:pP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１　複雑化、複合化した課題への対応</a:t>
            </a:r>
            <a:endParaRPr lang="en-US" altLang="ja-JP"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第４期障がい者計画の進捗状況から見えた新たな課題</a:t>
            </a:r>
            <a:endParaRPr lang="en-US" altLang="ja-JP"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２　福祉施設の入所者の地域生活への移行に向けた実態把握</a:t>
            </a:r>
            <a:endParaRPr lang="en-US" altLang="ja-JP"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アンケート、</a:t>
            </a:r>
            <a:r>
              <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rPr>
              <a:t>R7</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第２回専門分科会グループワーク</a:t>
            </a:r>
            <a:endParaRPr lang="en-US" altLang="ja-JP" strike="sngStrike"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３　精神障がいにも対応した地域包括ケアシステムの構築に向けた実態把握と保健・福祉の連携</a:t>
            </a:r>
            <a:endParaRPr lang="en-US" altLang="ja-JP"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第４期障がい者計画・障がい者支援プランからの引き続きの課題</a:t>
            </a:r>
            <a:endParaRPr lang="en-US" altLang="ja-JP"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４　</a:t>
            </a: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重度の障がいのある人のくらしの場の整備（ハード・サービス）</a:t>
            </a:r>
            <a:endParaRPr lang="en-US" altLang="ja-JP"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　アンケート、</a:t>
            </a:r>
            <a:r>
              <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rPr>
              <a:t> R7</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第２回専門分科会グループワーク　</a:t>
            </a: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５　環境整備にはハード面だけでなくソフト面も重要</a:t>
            </a: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第４期障がい者計画の進捗状況から見えた新たな課題、</a:t>
            </a:r>
            <a:r>
              <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rPr>
              <a:t>R7</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第２回専門分科会</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グループワーク</a:t>
            </a:r>
            <a:endParaRPr lang="en-US" altLang="ja-JP" strike="sngStrike"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６　療育・教育・就労のきめ細かな連携</a:t>
            </a:r>
            <a:endParaRPr lang="en-US" altLang="ja-JP"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からの引き続きの課題、</a:t>
            </a:r>
            <a:r>
              <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rPr>
              <a:t> R7</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第２回専門分科会グループワーク</a:t>
            </a:r>
            <a:endParaRPr lang="en-US" altLang="ja-JP" strike="sngStrike"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７　</a:t>
            </a:r>
            <a:r>
              <a:rPr lang="ja-JP" altLang="ja-JP"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本人の意思や権利</a:t>
            </a: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を守る</a:t>
            </a: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権利擁護、意思決定支援の推進に関する</a:t>
            </a: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取組の充実</a:t>
            </a:r>
            <a:endParaRPr lang="en-US" altLang="ja-JP"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第４期障がい者計画の進捗状況から見えた新たな課題</a:t>
            </a:r>
            <a:endParaRPr lang="en-US" altLang="ja-JP"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８　コミュニケーション支援の充実</a:t>
            </a:r>
            <a:endParaRPr lang="en-US" altLang="ja-JP" strike="sngStrike"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第４期障がい者計画の進捗状況から見えた新たな課題、</a:t>
            </a:r>
            <a:r>
              <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rPr>
              <a:t>R7</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第２回専門分科会グループワーク 　　　</a:t>
            </a:r>
            <a:endPar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９　障がい者理解や合理的配慮、虐待防止の普及</a:t>
            </a:r>
            <a:r>
              <a:rPr lang="ja-JP" altLang="ja-JP"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啓発</a:t>
            </a:r>
            <a:endParaRPr lang="en-US" altLang="ja-JP"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第４期障がい者計画・障がい者支援プランからの引き続きの課題</a:t>
            </a:r>
            <a:endPar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en-US" altLang="ja-JP"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10</a:t>
            </a:r>
            <a:r>
              <a:rPr lang="ja-JP" altLang="en-US" kern="100" dirty="0">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　障がい福祉サービスにかかる</a:t>
            </a:r>
            <a:r>
              <a:rPr lang="ja-JP" altLang="en-US" kern="100" dirty="0">
                <a:effectLst/>
                <a:highlight>
                  <a:srgbClr val="FFD5FF"/>
                </a:highlight>
                <a:latin typeface="BIZ UDPゴシック" panose="020B0400000000000000" pitchFamily="50" charset="-128"/>
                <a:ea typeface="BIZ UDPゴシック" panose="020B0400000000000000" pitchFamily="50" charset="-128"/>
                <a:cs typeface="Times New Roman" panose="02020603050405020304" pitchFamily="18" charset="0"/>
              </a:rPr>
              <a:t>人材確保</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200"/>
              </a:lnSpc>
            </a:pP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　　　　アンケート、第４期障がい者計画・障がい者支援プランからの引き続きの課題、 </a:t>
            </a:r>
            <a:r>
              <a:rPr lang="en-US" altLang="ja-JP" sz="1400" kern="100" dirty="0">
                <a:latin typeface="BIZ UDPゴシック" panose="020B0400000000000000" pitchFamily="50" charset="-128"/>
                <a:ea typeface="BIZ UDPゴシック" panose="020B0400000000000000" pitchFamily="50" charset="-128"/>
                <a:cs typeface="Times New Roman" panose="02020603050405020304" pitchFamily="18" charset="0"/>
              </a:rPr>
              <a:t>R7</a:t>
            </a:r>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第２回専門分科会グループワーク　　　</a:t>
            </a:r>
            <a:endParaRPr lang="en-US"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595049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73471"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5</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23220"/>
          </a:xfrm>
          <a:prstGeom prst="rect">
            <a:avLst/>
          </a:prstGeom>
          <a:solidFill>
            <a:srgbClr val="FF99FF">
              <a:alpha val="50196"/>
            </a:srgbClr>
          </a:solidFill>
        </p:spPr>
        <p:txBody>
          <a:bodyPr wrap="square" rtlCol="0">
            <a:spAutoFit/>
          </a:bodyPr>
          <a:lstStyle/>
          <a:p>
            <a:r>
              <a:rPr kumimoji="1" lang="ja-JP" altLang="en-US" sz="2800" dirty="0">
                <a:latin typeface="BIZ UDPゴシック" panose="020B0400000000000000" pitchFamily="50" charset="-128"/>
                <a:ea typeface="BIZ UDPゴシック" panose="020B0400000000000000" pitchFamily="50" charset="-128"/>
              </a:rPr>
              <a:t>第３章　基本理念・基本目標・施策分野</a:t>
            </a:r>
          </a:p>
        </p:txBody>
      </p:sp>
      <p:sp>
        <p:nvSpPr>
          <p:cNvPr id="6" name="テキスト ボックス 5">
            <a:extLst>
              <a:ext uri="{FF2B5EF4-FFF2-40B4-BE49-F238E27FC236}">
                <a16:creationId xmlns:a16="http://schemas.microsoft.com/office/drawing/2014/main" id="{3A9F0E4D-4E65-BD50-2BD3-DF542A778C48}"/>
              </a:ext>
            </a:extLst>
          </p:cNvPr>
          <p:cNvSpPr txBox="1"/>
          <p:nvPr/>
        </p:nvSpPr>
        <p:spPr>
          <a:xfrm>
            <a:off x="353776" y="711707"/>
            <a:ext cx="11661421" cy="1506887"/>
          </a:xfrm>
          <a:prstGeom prst="rect">
            <a:avLst/>
          </a:prstGeom>
          <a:noFill/>
        </p:spPr>
        <p:txBody>
          <a:bodyPr wrap="square">
            <a:spAutoFit/>
          </a:bodyPr>
          <a:lstStyle/>
          <a:p>
            <a:pPr>
              <a:lnSpc>
                <a:spcPct val="150000"/>
              </a:lnSpc>
            </a:pPr>
            <a:r>
              <a:rPr lang="ja-JP" altLang="en-US" sz="1600" dirty="0">
                <a:latin typeface="BIZ UDPゴシック" panose="020B0400000000000000" pitchFamily="50" charset="-128"/>
                <a:ea typeface="BIZ UDPゴシック" panose="020B0400000000000000" pitchFamily="50" charset="-128"/>
              </a:rPr>
              <a:t>現行計画の</a:t>
            </a:r>
            <a:r>
              <a:rPr lang="ja-JP" altLang="en-US" sz="1600" b="1" u="sng" dirty="0">
                <a:solidFill>
                  <a:srgbClr val="FF00FF"/>
                </a:solidFill>
                <a:latin typeface="BIZ UDPゴシック" panose="020B0400000000000000" pitchFamily="50" charset="-128"/>
                <a:ea typeface="BIZ UDPゴシック" panose="020B0400000000000000" pitchFamily="50" charset="-128"/>
              </a:rPr>
              <a:t>基本理念</a:t>
            </a:r>
            <a:r>
              <a:rPr lang="ja-JP" altLang="en-US" sz="1600" dirty="0">
                <a:latin typeface="BIZ UDPゴシック" panose="020B0400000000000000" pitchFamily="50" charset="-128"/>
                <a:ea typeface="BIZ UDPゴシック" panose="020B0400000000000000" pitchFamily="50" charset="-128"/>
              </a:rPr>
              <a:t>は引き継ぎます。　</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基本的方向性は全体に組み込み、次の６年間で進めていく</a:t>
            </a:r>
            <a:r>
              <a:rPr lang="ja-JP" altLang="en-US" sz="1600" b="1" u="sng" dirty="0">
                <a:solidFill>
                  <a:srgbClr val="FF66FF"/>
                </a:solidFill>
                <a:latin typeface="BIZ UDPゴシック" panose="020B0400000000000000" pitchFamily="50" charset="-128"/>
                <a:ea typeface="BIZ UDPゴシック" panose="020B0400000000000000" pitchFamily="50" charset="-128"/>
              </a:rPr>
              <a:t>基本目標を３つ</a:t>
            </a:r>
            <a:r>
              <a:rPr lang="ja-JP" altLang="en-US" sz="1600" dirty="0">
                <a:latin typeface="BIZ UDPゴシック" panose="020B0400000000000000" pitchFamily="50" charset="-128"/>
                <a:ea typeface="BIZ UDPゴシック" panose="020B0400000000000000" pitchFamily="50" charset="-128"/>
              </a:rPr>
              <a:t>定めます。</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目標を達成するために必要な施策を、第４期者計画の</a:t>
            </a:r>
            <a:r>
              <a:rPr lang="en-US" altLang="ja-JP" sz="1600" dirty="0">
                <a:latin typeface="BIZ UDPゴシック" panose="020B0400000000000000" pitchFamily="50" charset="-128"/>
                <a:ea typeface="BIZ UDPゴシック" panose="020B0400000000000000" pitchFamily="50" charset="-128"/>
              </a:rPr>
              <a:t>10</a:t>
            </a:r>
            <a:r>
              <a:rPr lang="ja-JP" altLang="en-US" sz="1600" dirty="0">
                <a:latin typeface="BIZ UDPゴシック" panose="020B0400000000000000" pitchFamily="50" charset="-128"/>
                <a:ea typeface="BIZ UDPゴシック" panose="020B0400000000000000" pitchFamily="50" charset="-128"/>
              </a:rPr>
              <a:t>の施策分野を基本に、</a:t>
            </a:r>
            <a:r>
              <a:rPr lang="ja-JP" altLang="en-US" sz="1600" b="1" u="sng" dirty="0">
                <a:solidFill>
                  <a:srgbClr val="FF99FF"/>
                </a:solidFill>
                <a:latin typeface="BIZ UDPゴシック" panose="020B0400000000000000" pitchFamily="50" charset="-128"/>
                <a:ea typeface="BIZ UDPゴシック" panose="020B0400000000000000" pitchFamily="50" charset="-128"/>
              </a:rPr>
              <a:t>新たに１０の施策分野</a:t>
            </a:r>
            <a:r>
              <a:rPr lang="ja-JP" altLang="en-US" sz="1600" dirty="0">
                <a:latin typeface="BIZ UDPゴシック" panose="020B0400000000000000" pitchFamily="50" charset="-128"/>
                <a:ea typeface="BIZ UDPゴシック" panose="020B0400000000000000" pitchFamily="50" charset="-128"/>
              </a:rPr>
              <a:t>に分けて進めていきます。</a:t>
            </a:r>
            <a:endParaRPr lang="en-US" altLang="ja-JP" sz="1600" dirty="0">
              <a:latin typeface="BIZ UDPゴシック" panose="020B0400000000000000" pitchFamily="50" charset="-128"/>
              <a:ea typeface="BIZ UDPゴシック" panose="020B0400000000000000" pitchFamily="50" charset="-128"/>
            </a:endParaRPr>
          </a:p>
          <a:p>
            <a:pPr>
              <a:lnSpc>
                <a:spcPct val="150000"/>
              </a:lnSpc>
            </a:pPr>
            <a:r>
              <a:rPr lang="ja-JP" altLang="en-US" sz="1600" dirty="0">
                <a:latin typeface="BIZ UDPゴシック" panose="020B0400000000000000" pitchFamily="50" charset="-128"/>
                <a:ea typeface="BIZ UDPゴシック" panose="020B0400000000000000" pitchFamily="50" charset="-128"/>
              </a:rPr>
              <a:t>また、障がい種別ごとに進めていくべき施策を再整理します。</a:t>
            </a:r>
            <a:endParaRPr lang="en-US" altLang="ja-JP" sz="1600" dirty="0">
              <a:latin typeface="BIZ UDPゴシック" panose="020B0400000000000000" pitchFamily="50" charset="-128"/>
              <a:ea typeface="BIZ UDPゴシック" panose="020B0400000000000000" pitchFamily="50" charset="-128"/>
            </a:endParaRPr>
          </a:p>
        </p:txBody>
      </p:sp>
      <p:grpSp>
        <p:nvGrpSpPr>
          <p:cNvPr id="15" name="グループ化 14">
            <a:extLst>
              <a:ext uri="{FF2B5EF4-FFF2-40B4-BE49-F238E27FC236}">
                <a16:creationId xmlns:a16="http://schemas.microsoft.com/office/drawing/2014/main" id="{32070EE5-74DF-8043-FE88-4CB141BABAB9}"/>
              </a:ext>
            </a:extLst>
          </p:cNvPr>
          <p:cNvGrpSpPr/>
          <p:nvPr/>
        </p:nvGrpSpPr>
        <p:grpSpPr>
          <a:xfrm>
            <a:off x="262643" y="2553100"/>
            <a:ext cx="11754740" cy="475515"/>
            <a:chOff x="265286" y="1061640"/>
            <a:chExt cx="11754740" cy="475515"/>
          </a:xfrm>
        </p:grpSpPr>
        <p:sp>
          <p:nvSpPr>
            <p:cNvPr id="7" name="正方形/長方形 6">
              <a:extLst>
                <a:ext uri="{FF2B5EF4-FFF2-40B4-BE49-F238E27FC236}">
                  <a16:creationId xmlns:a16="http://schemas.microsoft.com/office/drawing/2014/main" id="{B3FEC65D-EBFE-0EC3-6D8F-E0F6F121E049}"/>
                </a:ext>
              </a:extLst>
            </p:cNvPr>
            <p:cNvSpPr/>
            <p:nvPr/>
          </p:nvSpPr>
          <p:spPr>
            <a:xfrm>
              <a:off x="265286" y="1179873"/>
              <a:ext cx="1391265" cy="357282"/>
            </a:xfrm>
            <a:prstGeom prst="rect">
              <a:avLst/>
            </a:prstGeom>
            <a:noFill/>
            <a:ln w="38100">
              <a:solidFill>
                <a:srgbClr val="FF6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358605" y="1061640"/>
              <a:ext cx="11661421" cy="475515"/>
            </a:xfrm>
            <a:prstGeom prst="rect">
              <a:avLst/>
            </a:prstGeom>
            <a:noFill/>
          </p:spPr>
          <p:txBody>
            <a:bodyPr wrap="square">
              <a:spAutoFit/>
            </a:bodyPr>
            <a:lstStyle/>
            <a:p>
              <a:pPr>
                <a:lnSpc>
                  <a:spcPct val="150000"/>
                </a:lnSpc>
              </a:pPr>
              <a:r>
                <a:rPr lang="ja-JP" altLang="en-US" sz="2000" dirty="0">
                  <a:latin typeface="BIZ UDPゴシック" panose="020B0400000000000000" pitchFamily="50" charset="-128"/>
                  <a:ea typeface="BIZ UDPゴシック" panose="020B0400000000000000" pitchFamily="50" charset="-128"/>
                </a:rPr>
                <a:t>基本理念</a:t>
              </a:r>
              <a:r>
                <a:rPr lang="ja-JP" altLang="en-US" sz="1600"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住み慣れた地域で安心して、育ち、学び、働き、暮らせるまち　吹田</a:t>
              </a:r>
              <a:endParaRPr lang="en-US" altLang="ja-JP" sz="2000" b="1" dirty="0">
                <a:latin typeface="BIZ UDPゴシック" panose="020B0400000000000000" pitchFamily="50" charset="-128"/>
                <a:ea typeface="BIZ UDPゴシック" panose="020B0400000000000000" pitchFamily="50" charset="-128"/>
              </a:endParaRPr>
            </a:p>
          </p:txBody>
        </p:sp>
      </p:grpSp>
      <p:grpSp>
        <p:nvGrpSpPr>
          <p:cNvPr id="16" name="グループ化 15">
            <a:extLst>
              <a:ext uri="{FF2B5EF4-FFF2-40B4-BE49-F238E27FC236}">
                <a16:creationId xmlns:a16="http://schemas.microsoft.com/office/drawing/2014/main" id="{95B289DE-4A7B-D4C2-04BF-28BC10C346C6}"/>
              </a:ext>
            </a:extLst>
          </p:cNvPr>
          <p:cNvGrpSpPr/>
          <p:nvPr/>
        </p:nvGrpSpPr>
        <p:grpSpPr>
          <a:xfrm>
            <a:off x="262643" y="3429000"/>
            <a:ext cx="1391265" cy="475515"/>
            <a:chOff x="262643" y="1550307"/>
            <a:chExt cx="1391265" cy="475515"/>
          </a:xfrm>
        </p:grpSpPr>
        <p:sp>
          <p:nvSpPr>
            <p:cNvPr id="9" name="正方形/長方形 8">
              <a:extLst>
                <a:ext uri="{FF2B5EF4-FFF2-40B4-BE49-F238E27FC236}">
                  <a16:creationId xmlns:a16="http://schemas.microsoft.com/office/drawing/2014/main" id="{210F50DF-F856-AE8B-4A0C-2B970541B8A3}"/>
                </a:ext>
              </a:extLst>
            </p:cNvPr>
            <p:cNvSpPr/>
            <p:nvPr/>
          </p:nvSpPr>
          <p:spPr>
            <a:xfrm>
              <a:off x="262643" y="1655388"/>
              <a:ext cx="1391265" cy="357282"/>
            </a:xfrm>
            <a:prstGeom prst="rect">
              <a:avLst/>
            </a:prstGeom>
            <a:noFill/>
            <a:ln w="38100">
              <a:solidFill>
                <a:srgbClr val="FF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F45132-B093-4F30-29BE-178B3DE88B86}"/>
                </a:ext>
              </a:extLst>
            </p:cNvPr>
            <p:cNvSpPr txBox="1"/>
            <p:nvPr/>
          </p:nvSpPr>
          <p:spPr>
            <a:xfrm>
              <a:off x="353776" y="1550307"/>
              <a:ext cx="1209552" cy="475515"/>
            </a:xfrm>
            <a:prstGeom prst="rect">
              <a:avLst/>
            </a:prstGeom>
            <a:noFill/>
          </p:spPr>
          <p:txBody>
            <a:bodyPr wrap="square">
              <a:spAutoFit/>
            </a:bodyPr>
            <a:lstStyle/>
            <a:p>
              <a:pPr>
                <a:lnSpc>
                  <a:spcPct val="150000"/>
                </a:lnSpc>
              </a:pPr>
              <a:r>
                <a:rPr lang="ja-JP" altLang="en-US" sz="2000" dirty="0">
                  <a:latin typeface="BIZ UDPゴシック" panose="020B0400000000000000" pitchFamily="50" charset="-128"/>
                  <a:ea typeface="BIZ UDPゴシック" panose="020B0400000000000000" pitchFamily="50" charset="-128"/>
                </a:rPr>
                <a:t>基本目標</a:t>
              </a:r>
              <a:endParaRPr lang="en-US" altLang="ja-JP" sz="2000" dirty="0">
                <a:latin typeface="BIZ UDPゴシック" panose="020B0400000000000000" pitchFamily="50" charset="-128"/>
                <a:ea typeface="BIZ UDPゴシック" panose="020B0400000000000000" pitchFamily="50" charset="-128"/>
              </a:endParaRPr>
            </a:p>
          </p:txBody>
        </p:sp>
      </p:grpSp>
      <p:sp>
        <p:nvSpPr>
          <p:cNvPr id="8" name="テキスト ボックス 7">
            <a:extLst>
              <a:ext uri="{FF2B5EF4-FFF2-40B4-BE49-F238E27FC236}">
                <a16:creationId xmlns:a16="http://schemas.microsoft.com/office/drawing/2014/main" id="{994714E2-3AE1-CD0C-5C21-18AE3A8B9B65}"/>
              </a:ext>
            </a:extLst>
          </p:cNvPr>
          <p:cNvSpPr txBox="1"/>
          <p:nvPr/>
        </p:nvSpPr>
        <p:spPr>
          <a:xfrm>
            <a:off x="1973866" y="3312037"/>
            <a:ext cx="9979719" cy="1975926"/>
          </a:xfrm>
          <a:prstGeom prst="rect">
            <a:avLst/>
          </a:prstGeom>
          <a:noFill/>
        </p:spPr>
        <p:txBody>
          <a:bodyPr wrap="square">
            <a:spAutoFit/>
          </a:bodyPr>
          <a:lstStyle/>
          <a:p>
            <a:pPr>
              <a:lnSpc>
                <a:spcPct val="200000"/>
              </a:lnSpc>
              <a:spcAft>
                <a:spcPts val="600"/>
              </a:spcAft>
            </a:pPr>
            <a:r>
              <a:rPr lang="ja-JP" altLang="en-US" sz="2000" b="1" dirty="0">
                <a:latin typeface="BIZ UDPゴシック" panose="020B0400000000000000" pitchFamily="50" charset="-128"/>
                <a:ea typeface="BIZ UDPゴシック" panose="020B0400000000000000" pitchFamily="50" charset="-128"/>
              </a:rPr>
              <a:t>１　地域で安心して楽しく暮らすことができるよう、支援の仕組みと生活の場を整えます。</a:t>
            </a:r>
          </a:p>
          <a:p>
            <a:pPr>
              <a:lnSpc>
                <a:spcPct val="200000"/>
              </a:lnSpc>
              <a:spcAft>
                <a:spcPts val="600"/>
              </a:spcAft>
            </a:pPr>
            <a:r>
              <a:rPr lang="ja-JP" altLang="en-US" sz="2000" b="1" dirty="0">
                <a:latin typeface="BIZ UDPゴシック" panose="020B0400000000000000" pitchFamily="50" charset="-128"/>
                <a:ea typeface="BIZ UDPゴシック" panose="020B0400000000000000" pitchFamily="50" charset="-128"/>
              </a:rPr>
              <a:t>２　</a:t>
            </a:r>
            <a:r>
              <a:rPr lang="ja-JP" altLang="en-US" sz="2000" b="1" dirty="0">
                <a:effectLst/>
                <a:ea typeface="BIZ UDPゴシック" panose="020B0400000000000000" pitchFamily="50" charset="-128"/>
                <a:cs typeface="Times New Roman" panose="02020603050405020304" pitchFamily="18" charset="0"/>
              </a:rPr>
              <a:t>ライフステージに応じて、ひとつながりで支えます。</a:t>
            </a:r>
          </a:p>
          <a:p>
            <a:pPr>
              <a:lnSpc>
                <a:spcPct val="200000"/>
              </a:lnSpc>
              <a:spcAft>
                <a:spcPts val="600"/>
              </a:spcAft>
            </a:pPr>
            <a:r>
              <a:rPr lang="ja-JP" altLang="en-US" sz="2000" b="1" dirty="0">
                <a:latin typeface="BIZ UDPゴシック" panose="020B0400000000000000" pitchFamily="50" charset="-128"/>
                <a:ea typeface="BIZ UDPゴシック" panose="020B0400000000000000" pitchFamily="50" charset="-128"/>
              </a:rPr>
              <a:t>３　権利が守られ、みんなが自分らしく生きることができるまちにします。</a:t>
            </a:r>
          </a:p>
        </p:txBody>
      </p:sp>
    </p:spTree>
    <p:extLst>
      <p:ext uri="{BB962C8B-B14F-4D97-AF65-F5344CB8AC3E}">
        <p14:creationId xmlns:p14="http://schemas.microsoft.com/office/powerpoint/2010/main" val="400681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73471"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6</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23220"/>
          </a:xfrm>
          <a:prstGeom prst="rect">
            <a:avLst/>
          </a:prstGeom>
          <a:solidFill>
            <a:srgbClr val="FF99FF">
              <a:alpha val="50196"/>
            </a:srgbClr>
          </a:solidFill>
        </p:spPr>
        <p:txBody>
          <a:bodyPr wrap="square" rtlCol="0">
            <a:spAutoFit/>
          </a:bodyPr>
          <a:lstStyle/>
          <a:p>
            <a:r>
              <a:rPr kumimoji="1" lang="ja-JP" altLang="en-US" sz="2800" dirty="0">
                <a:latin typeface="BIZ UDPゴシック" panose="020B0400000000000000" pitchFamily="50" charset="-128"/>
                <a:ea typeface="BIZ UDPゴシック" panose="020B0400000000000000" pitchFamily="50" charset="-128"/>
              </a:rPr>
              <a:t>第３章　基本理念・基本目標・施策分野</a:t>
            </a:r>
          </a:p>
        </p:txBody>
      </p:sp>
      <p:grpSp>
        <p:nvGrpSpPr>
          <p:cNvPr id="17" name="グループ化 16">
            <a:extLst>
              <a:ext uri="{FF2B5EF4-FFF2-40B4-BE49-F238E27FC236}">
                <a16:creationId xmlns:a16="http://schemas.microsoft.com/office/drawing/2014/main" id="{6D2C4B7F-FE56-4AAF-BAA1-90D85900BDDC}"/>
              </a:ext>
            </a:extLst>
          </p:cNvPr>
          <p:cNvGrpSpPr/>
          <p:nvPr/>
        </p:nvGrpSpPr>
        <p:grpSpPr>
          <a:xfrm>
            <a:off x="171651" y="484077"/>
            <a:ext cx="1391265" cy="475515"/>
            <a:chOff x="269974" y="2855338"/>
            <a:chExt cx="1391265" cy="475515"/>
          </a:xfrm>
        </p:grpSpPr>
        <p:sp>
          <p:nvSpPr>
            <p:cNvPr id="10" name="正方形/長方形 9">
              <a:extLst>
                <a:ext uri="{FF2B5EF4-FFF2-40B4-BE49-F238E27FC236}">
                  <a16:creationId xmlns:a16="http://schemas.microsoft.com/office/drawing/2014/main" id="{03E54AC9-3D2E-7367-C1EC-5434A698BAE2}"/>
                </a:ext>
              </a:extLst>
            </p:cNvPr>
            <p:cNvSpPr/>
            <p:nvPr/>
          </p:nvSpPr>
          <p:spPr>
            <a:xfrm>
              <a:off x="269974" y="2960419"/>
              <a:ext cx="1391265" cy="357282"/>
            </a:xfrm>
            <a:prstGeom prst="rect">
              <a:avLst/>
            </a:prstGeom>
            <a:noFill/>
            <a:ln w="38100">
              <a:solidFill>
                <a:srgbClr val="FFD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A8350FAF-7C13-EDC0-33A6-CFD74606EFE8}"/>
                </a:ext>
              </a:extLst>
            </p:cNvPr>
            <p:cNvSpPr txBox="1"/>
            <p:nvPr/>
          </p:nvSpPr>
          <p:spPr>
            <a:xfrm>
              <a:off x="361107" y="2855338"/>
              <a:ext cx="1209552" cy="475515"/>
            </a:xfrm>
            <a:prstGeom prst="rect">
              <a:avLst/>
            </a:prstGeom>
            <a:noFill/>
          </p:spPr>
          <p:txBody>
            <a:bodyPr wrap="square">
              <a:spAutoFit/>
            </a:bodyPr>
            <a:lstStyle/>
            <a:p>
              <a:pPr>
                <a:lnSpc>
                  <a:spcPct val="150000"/>
                </a:lnSpc>
              </a:pPr>
              <a:r>
                <a:rPr lang="ja-JP" altLang="en-US" sz="2000" dirty="0">
                  <a:latin typeface="BIZ UDPゴシック" panose="020B0400000000000000" pitchFamily="50" charset="-128"/>
                  <a:ea typeface="BIZ UDPゴシック" panose="020B0400000000000000" pitchFamily="50" charset="-128"/>
                </a:rPr>
                <a:t>施策分野</a:t>
              </a:r>
              <a:endParaRPr lang="en-US" altLang="ja-JP" sz="2000" dirty="0">
                <a:latin typeface="BIZ UDPゴシック" panose="020B0400000000000000" pitchFamily="50" charset="-128"/>
                <a:ea typeface="BIZ UDPゴシック" panose="020B0400000000000000" pitchFamily="50" charset="-128"/>
              </a:endParaRPr>
            </a:p>
          </p:txBody>
        </p:sp>
      </p:grpSp>
      <p:graphicFrame>
        <p:nvGraphicFramePr>
          <p:cNvPr id="12" name="表 11">
            <a:extLst>
              <a:ext uri="{FF2B5EF4-FFF2-40B4-BE49-F238E27FC236}">
                <a16:creationId xmlns:a16="http://schemas.microsoft.com/office/drawing/2014/main" id="{218A0E78-93D2-A04C-307D-05C103238BC3}"/>
              </a:ext>
            </a:extLst>
          </p:cNvPr>
          <p:cNvGraphicFramePr>
            <a:graphicFrameLocks noGrp="1"/>
          </p:cNvGraphicFramePr>
          <p:nvPr>
            <p:extLst>
              <p:ext uri="{D42A27DB-BD31-4B8C-83A1-F6EECF244321}">
                <p14:modId xmlns:p14="http://schemas.microsoft.com/office/powerpoint/2010/main" val="3217590401"/>
              </p:ext>
            </p:extLst>
          </p:nvPr>
        </p:nvGraphicFramePr>
        <p:xfrm>
          <a:off x="171652" y="1009773"/>
          <a:ext cx="11905848" cy="4877809"/>
        </p:xfrm>
        <a:graphic>
          <a:graphicData uri="http://schemas.openxmlformats.org/drawingml/2006/table">
            <a:tbl>
              <a:tblPr firstRow="1" bandRow="1">
                <a:tableStyleId>{5C22544A-7EE6-4342-B048-85BDC9FD1C3A}</a:tableStyleId>
              </a:tblPr>
              <a:tblGrid>
                <a:gridCol w="1859167">
                  <a:extLst>
                    <a:ext uri="{9D8B030D-6E8A-4147-A177-3AD203B41FA5}">
                      <a16:colId xmlns:a16="http://schemas.microsoft.com/office/drawing/2014/main" val="2757202470"/>
                    </a:ext>
                  </a:extLst>
                </a:gridCol>
                <a:gridCol w="478465">
                  <a:extLst>
                    <a:ext uri="{9D8B030D-6E8A-4147-A177-3AD203B41FA5}">
                      <a16:colId xmlns:a16="http://schemas.microsoft.com/office/drawing/2014/main" val="1865794269"/>
                    </a:ext>
                  </a:extLst>
                </a:gridCol>
                <a:gridCol w="3009014">
                  <a:extLst>
                    <a:ext uri="{9D8B030D-6E8A-4147-A177-3AD203B41FA5}">
                      <a16:colId xmlns:a16="http://schemas.microsoft.com/office/drawing/2014/main" val="2974763437"/>
                    </a:ext>
                  </a:extLst>
                </a:gridCol>
                <a:gridCol w="5263116">
                  <a:extLst>
                    <a:ext uri="{9D8B030D-6E8A-4147-A177-3AD203B41FA5}">
                      <a16:colId xmlns:a16="http://schemas.microsoft.com/office/drawing/2014/main" val="1974533956"/>
                    </a:ext>
                  </a:extLst>
                </a:gridCol>
                <a:gridCol w="1296086">
                  <a:extLst>
                    <a:ext uri="{9D8B030D-6E8A-4147-A177-3AD203B41FA5}">
                      <a16:colId xmlns:a16="http://schemas.microsoft.com/office/drawing/2014/main" val="2097660827"/>
                    </a:ext>
                  </a:extLst>
                </a:gridCol>
              </a:tblGrid>
              <a:tr h="446892">
                <a:tc>
                  <a:txBody>
                    <a:bodyPr/>
                    <a:lstStyle/>
                    <a:p>
                      <a:pPr algn="ctr">
                        <a:lnSpc>
                          <a:spcPts val="1800"/>
                        </a:lnSpc>
                      </a:pPr>
                      <a:r>
                        <a:rPr kumimoji="1" lang="ja-JP" altLang="en-US" sz="1400" dirty="0">
                          <a:latin typeface="BIZ UDPゴシック" panose="020B0400000000000000" pitchFamily="50" charset="-128"/>
                          <a:ea typeface="BIZ UDPゴシック" panose="020B0400000000000000" pitchFamily="50" charset="-128"/>
                        </a:rPr>
                        <a:t>４期者計画</a:t>
                      </a:r>
                    </a:p>
                  </a:txBody>
                  <a:tcPr anchor="ctr">
                    <a:solidFill>
                      <a:srgbClr val="33CC33"/>
                    </a:solidFill>
                  </a:tcPr>
                </a:tc>
                <a:tc>
                  <a:txBody>
                    <a:bodyPr/>
                    <a:lstStyle/>
                    <a:p>
                      <a:pPr algn="ctr">
                        <a:lnSpc>
                          <a:spcPts val="1800"/>
                        </a:lnSpc>
                      </a:pPr>
                      <a:endParaRPr kumimoji="1" lang="ja-JP" altLang="en-US" sz="1400" dirty="0">
                        <a:latin typeface="BIZ UDPゴシック" panose="020B0400000000000000" pitchFamily="50" charset="-128"/>
                        <a:ea typeface="BIZ UDPゴシック" panose="020B0400000000000000" pitchFamily="50" charset="-128"/>
                      </a:endParaRPr>
                    </a:p>
                  </a:txBody>
                  <a:tcPr>
                    <a:solidFill>
                      <a:srgbClr val="FF66FF"/>
                    </a:solidFill>
                  </a:tcPr>
                </a:tc>
                <a:tc>
                  <a:txBody>
                    <a:bodyPr/>
                    <a:lstStyle/>
                    <a:p>
                      <a:pPr>
                        <a:lnSpc>
                          <a:spcPts val="1800"/>
                        </a:lnSpc>
                      </a:pPr>
                      <a:r>
                        <a:rPr kumimoji="1" lang="ja-JP" altLang="en-US" sz="1400" dirty="0">
                          <a:latin typeface="BIZ UDPゴシック" panose="020B0400000000000000" pitchFamily="50" charset="-128"/>
                          <a:ea typeface="BIZ UDPゴシック" panose="020B0400000000000000" pitchFamily="50" charset="-128"/>
                        </a:rPr>
                        <a:t>施策分野</a:t>
                      </a:r>
                    </a:p>
                  </a:txBody>
                  <a:tcPr anchor="ctr">
                    <a:solidFill>
                      <a:srgbClr val="FF66FF"/>
                    </a:solidFill>
                  </a:tcPr>
                </a:tc>
                <a:tc>
                  <a:txBody>
                    <a:bodyPr/>
                    <a:lstStyle/>
                    <a:p>
                      <a:pPr>
                        <a:lnSpc>
                          <a:spcPts val="1800"/>
                        </a:lnSpc>
                      </a:pPr>
                      <a:r>
                        <a:rPr kumimoji="1" lang="ja-JP" altLang="en-US" sz="1400" dirty="0">
                          <a:latin typeface="BIZ UDPゴシック" panose="020B0400000000000000" pitchFamily="50" charset="-128"/>
                          <a:ea typeface="BIZ UDPゴシック" panose="020B0400000000000000" pitchFamily="50" charset="-128"/>
                        </a:rPr>
                        <a:t>主な施策・取組</a:t>
                      </a:r>
                    </a:p>
                  </a:txBody>
                  <a:tcPr anchor="ctr">
                    <a:solidFill>
                      <a:srgbClr val="FF66FF"/>
                    </a:solidFill>
                  </a:tcPr>
                </a:tc>
                <a:tc>
                  <a:txBody>
                    <a:bodyPr/>
                    <a:lstStyle/>
                    <a:p>
                      <a:pPr>
                        <a:lnSpc>
                          <a:spcPts val="1400"/>
                        </a:lnSpc>
                      </a:pPr>
                      <a:r>
                        <a:rPr kumimoji="1" lang="ja-JP" altLang="en-US" sz="1200" dirty="0">
                          <a:latin typeface="BIZ UDPゴシック" panose="020B0400000000000000" pitchFamily="50" charset="-128"/>
                          <a:ea typeface="BIZ UDPゴシック" panose="020B0400000000000000" pitchFamily="50" charset="-128"/>
                        </a:rPr>
                        <a:t>該当する</a:t>
                      </a:r>
                      <a:endParaRPr kumimoji="1" lang="en-US" altLang="ja-JP" sz="1200" dirty="0">
                        <a:latin typeface="BIZ UDPゴシック" panose="020B0400000000000000" pitchFamily="50" charset="-128"/>
                        <a:ea typeface="BIZ UDPゴシック" panose="020B0400000000000000" pitchFamily="50" charset="-128"/>
                      </a:endParaRPr>
                    </a:p>
                    <a:p>
                      <a:pPr>
                        <a:lnSpc>
                          <a:spcPts val="1400"/>
                        </a:lnSpc>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のポイント」</a:t>
                      </a:r>
                    </a:p>
                  </a:txBody>
                  <a:tcPr anchor="ctr">
                    <a:solidFill>
                      <a:srgbClr val="FF66FF"/>
                    </a:solidFill>
                  </a:tcPr>
                </a:tc>
                <a:extLst>
                  <a:ext uri="{0D108BD9-81ED-4DB2-BD59-A6C34878D82A}">
                    <a16:rowId xmlns:a16="http://schemas.microsoft.com/office/drawing/2014/main" val="2188191295"/>
                  </a:ext>
                </a:extLst>
              </a:tr>
              <a:tr h="377159">
                <a:tc>
                  <a:txBody>
                    <a:bodyPr/>
                    <a:lstStyle/>
                    <a:p>
                      <a:pPr algn="l">
                        <a:lnSpc>
                          <a:spcPts val="1800"/>
                        </a:lnSpc>
                      </a:pPr>
                      <a:r>
                        <a:rPr kumimoji="1" lang="ja-JP" altLang="en-US" sz="1400" dirty="0">
                          <a:latin typeface="BIZ UDPゴシック" panose="020B0400000000000000" pitchFamily="50" charset="-128"/>
                          <a:ea typeface="BIZ UDPゴシック" panose="020B0400000000000000" pitchFamily="50" charset="-128"/>
                        </a:rPr>
                        <a:t>生活支援</a:t>
                      </a:r>
                      <a:endParaRPr kumimoji="1" lang="en-US" altLang="ja-JP" sz="1400" dirty="0">
                        <a:latin typeface="BIZ UDPゴシック" panose="020B0400000000000000" pitchFamily="50" charset="-128"/>
                        <a:ea typeface="BIZ UDPゴシック" panose="020B0400000000000000" pitchFamily="50" charset="-128"/>
                      </a:endParaRPr>
                    </a:p>
                  </a:txBody>
                  <a:tcPr anchor="ctr">
                    <a:solidFill>
                      <a:schemeClr val="accent6">
                        <a:lumMod val="40000"/>
                        <a:lumOff val="60000"/>
                      </a:schemeClr>
                    </a:solidFill>
                  </a:tcPr>
                </a:tc>
                <a:tc>
                  <a:txBody>
                    <a:bodyPr/>
                    <a:lstStyle/>
                    <a:p>
                      <a:pPr algn="ctr">
                        <a:lnSpc>
                          <a:spcPts val="1800"/>
                        </a:lnSpc>
                      </a:pPr>
                      <a:r>
                        <a:rPr kumimoji="1" lang="en-US" altLang="ja-JP" sz="1400" dirty="0">
                          <a:solidFill>
                            <a:schemeClr val="tx1"/>
                          </a:solidFill>
                          <a:latin typeface="BIZ UDPゴシック" panose="020B0400000000000000" pitchFamily="50" charset="-128"/>
                          <a:ea typeface="BIZ UDPゴシック" panose="020B0400000000000000" pitchFamily="50" charset="-128"/>
                        </a:rPr>
                        <a:t>1</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CCFF"/>
                    </a:solidFill>
                  </a:tcPr>
                </a:tc>
                <a:tc>
                  <a:txBody>
                    <a:bodyPr/>
                    <a:lstStyle/>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相談支援</a:t>
                      </a:r>
                    </a:p>
                  </a:txBody>
                  <a:tcPr anchor="ctr">
                    <a:solidFill>
                      <a:srgbClr val="FFCCFF"/>
                    </a:solidFill>
                  </a:tcPr>
                </a:tc>
                <a:tc>
                  <a:txBody>
                    <a:bodyPr/>
                    <a:lstStyle/>
                    <a:p>
                      <a:pPr>
                        <a:lnSpc>
                          <a:spcPts val="12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相談支援体制、ピアサポート、重層的支援</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CCFF"/>
                    </a:solidFill>
                  </a:tcPr>
                </a:tc>
                <a:tc>
                  <a:txBody>
                    <a:bodyPr/>
                    <a:lstStyle/>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１・２・３・４</a:t>
                      </a:r>
                    </a:p>
                  </a:txBody>
                  <a:tcPr anchor="ctr">
                    <a:solidFill>
                      <a:srgbClr val="FFCCFF"/>
                    </a:solidFill>
                  </a:tcPr>
                </a:tc>
                <a:extLst>
                  <a:ext uri="{0D108BD9-81ED-4DB2-BD59-A6C34878D82A}">
                    <a16:rowId xmlns:a16="http://schemas.microsoft.com/office/drawing/2014/main" val="2245553293"/>
                  </a:ext>
                </a:extLst>
              </a:tr>
              <a:tr h="401598">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教育　</a:t>
                      </a:r>
                      <a:r>
                        <a:rPr kumimoji="1" lang="en-US" altLang="ja-JP" sz="1400"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　療育</a:t>
                      </a:r>
                    </a:p>
                  </a:txBody>
                  <a:tcPr anchor="ctr">
                    <a:solidFill>
                      <a:schemeClr val="accent6">
                        <a:lumMod val="20000"/>
                        <a:lumOff val="80000"/>
                      </a:schemeClr>
                    </a:solidFill>
                  </a:tcPr>
                </a:tc>
                <a:tc>
                  <a:txBody>
                    <a:bodyPr/>
                    <a:lstStyle/>
                    <a:p>
                      <a:pPr algn="ct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２</a:t>
                      </a:r>
                    </a:p>
                  </a:txBody>
                  <a:tcPr anchor="ctr">
                    <a:solidFill>
                      <a:srgbClr val="FFEBFF"/>
                    </a:solidFill>
                  </a:tcPr>
                </a:tc>
                <a:tc>
                  <a:txBody>
                    <a:bodyPr/>
                    <a:lstStyle/>
                    <a:p>
                      <a:pP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育ち・学び</a:t>
                      </a:r>
                    </a:p>
                  </a:txBody>
                  <a:tcPr anchor="ctr">
                    <a:solidFill>
                      <a:srgbClr val="FFEBFF"/>
                    </a:solidFill>
                  </a:tcPr>
                </a:tc>
                <a:tc>
                  <a:txBody>
                    <a:bodyPr/>
                    <a:lstStyle/>
                    <a:p>
                      <a:pPr>
                        <a:lnSpc>
                          <a:spcPts val="1200"/>
                        </a:lnSpc>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切れ目のない療育ネットワーク構築、保育・教育・福祉の連携、インクルーシブ教育</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a:lnSpc>
                          <a:spcPts val="1200"/>
                        </a:lnSpc>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教職員の専門性向上</a:t>
                      </a:r>
                      <a:endParaRPr kumimoji="1" lang="ja-JP" altLang="en-US" sz="1100" u="none" strike="sngStrike"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EBFF"/>
                    </a:solidFill>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１・</a:t>
                      </a:r>
                      <a:r>
                        <a:rPr kumimoji="1" lang="en-US" altLang="ja-JP" sz="1100" dirty="0">
                          <a:solidFill>
                            <a:schemeClr val="tx1"/>
                          </a:solidFill>
                          <a:latin typeface="BIZ UDPゴシック" panose="020B0400000000000000" pitchFamily="50" charset="-128"/>
                          <a:ea typeface="BIZ UDPゴシック" panose="020B0400000000000000" pitchFamily="50" charset="-128"/>
                        </a:rPr>
                        <a:t>6</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・９</a:t>
                      </a:r>
                    </a:p>
                  </a:txBody>
                  <a:tcPr anchor="ctr">
                    <a:solidFill>
                      <a:srgbClr val="FFEBFF"/>
                    </a:solidFill>
                  </a:tcPr>
                </a:tc>
                <a:extLst>
                  <a:ext uri="{0D108BD9-81ED-4DB2-BD59-A6C34878D82A}">
                    <a16:rowId xmlns:a16="http://schemas.microsoft.com/office/drawing/2014/main" val="3362290756"/>
                  </a:ext>
                </a:extLst>
              </a:tr>
              <a:tr h="518140">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（教育　</a:t>
                      </a:r>
                      <a:r>
                        <a:rPr kumimoji="1" lang="en-US" altLang="ja-JP" sz="140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400" u="none" dirty="0">
                          <a:solidFill>
                            <a:schemeClr val="tx1"/>
                          </a:solidFill>
                          <a:latin typeface="BIZ UDPゴシック" panose="020B0400000000000000" pitchFamily="50" charset="-128"/>
                          <a:ea typeface="BIZ UDPゴシック" panose="020B0400000000000000" pitchFamily="50" charset="-128"/>
                        </a:rPr>
                        <a:t>　療育）</a:t>
                      </a:r>
                    </a:p>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strike="noStrike" dirty="0">
                          <a:solidFill>
                            <a:schemeClr val="tx1"/>
                          </a:solidFill>
                          <a:latin typeface="BIZ UDPゴシック" panose="020B0400000000000000" pitchFamily="50" charset="-128"/>
                          <a:ea typeface="BIZ UDPゴシック" panose="020B0400000000000000" pitchFamily="50" charset="-128"/>
                        </a:rPr>
                        <a:t>（生活支援）</a:t>
                      </a:r>
                    </a:p>
                  </a:txBody>
                  <a:tcPr anchor="ctr">
                    <a:solidFill>
                      <a:schemeClr val="accent6">
                        <a:lumMod val="40000"/>
                        <a:lumOff val="60000"/>
                      </a:schemeClr>
                    </a:solidFill>
                  </a:tcPr>
                </a:tc>
                <a:tc>
                  <a:txBody>
                    <a:bodyPr/>
                    <a:lstStyle/>
                    <a:p>
                      <a:pPr algn="ctr">
                        <a:lnSpc>
                          <a:spcPts val="1800"/>
                        </a:lnSpc>
                      </a:pPr>
                      <a:r>
                        <a:rPr kumimoji="1" lang="ja-JP" altLang="en-US" sz="1400" u="none" strike="noStrike" dirty="0">
                          <a:solidFill>
                            <a:schemeClr val="tx1"/>
                          </a:solidFill>
                          <a:latin typeface="BIZ UDPゴシック" panose="020B0400000000000000" pitchFamily="50" charset="-128"/>
                          <a:ea typeface="BIZ UDPゴシック" panose="020B0400000000000000" pitchFamily="50" charset="-128"/>
                        </a:rPr>
                        <a:t>３</a:t>
                      </a:r>
                      <a:endParaRPr kumimoji="1" lang="en-US" altLang="ja-JP" sz="1400" u="none" strike="noStrike"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D5FF"/>
                    </a:solidFill>
                  </a:tcPr>
                </a:tc>
                <a:tc>
                  <a:txBody>
                    <a:bodyPr/>
                    <a:lstStyle/>
                    <a:p>
                      <a:pPr>
                        <a:lnSpc>
                          <a:spcPts val="1800"/>
                        </a:lnSpc>
                      </a:pPr>
                      <a:r>
                        <a:rPr kumimoji="1" lang="ja-JP" altLang="en-US" sz="1400" u="none" strike="noStrike" dirty="0">
                          <a:solidFill>
                            <a:schemeClr val="tx1"/>
                          </a:solidFill>
                          <a:latin typeface="BIZ UDPゴシック" panose="020B0400000000000000" pitchFamily="50" charset="-128"/>
                          <a:ea typeface="BIZ UDPゴシック" panose="020B0400000000000000" pitchFamily="50" charset="-128"/>
                        </a:rPr>
                        <a:t>子供から大人へのくらしのつながり</a:t>
                      </a:r>
                    </a:p>
                  </a:txBody>
                  <a:tcPr anchor="ctr">
                    <a:solidFill>
                      <a:srgbClr val="FFD5FF"/>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strike="noStrike" dirty="0">
                          <a:solidFill>
                            <a:schemeClr val="tx1"/>
                          </a:solidFill>
                          <a:latin typeface="BIZ UDPゴシック" panose="020B0400000000000000" pitchFamily="50" charset="-128"/>
                          <a:ea typeface="BIZ UDPゴシック" panose="020B0400000000000000" pitchFamily="50" charset="-128"/>
                        </a:rPr>
                        <a:t>家族支援、医ケア児・者支援、移行期支援、移行期医療</a:t>
                      </a:r>
                    </a:p>
                  </a:txBody>
                  <a:tcPr anchor="ctr">
                    <a:solidFill>
                      <a:srgbClr val="FFD5FF"/>
                    </a:solidFill>
                  </a:tcPr>
                </a:tc>
                <a:tc>
                  <a:txBody>
                    <a:bodyPr/>
                    <a:lstStyle/>
                    <a:p>
                      <a:pPr>
                        <a:lnSpc>
                          <a:spcPts val="1800"/>
                        </a:lnSpc>
                      </a:pPr>
                      <a:r>
                        <a:rPr kumimoji="1" lang="ja-JP" altLang="en-US" sz="1100" u="none" strike="noStrike" dirty="0">
                          <a:solidFill>
                            <a:schemeClr val="tx1"/>
                          </a:solidFill>
                          <a:latin typeface="BIZ UDPゴシック" panose="020B0400000000000000" pitchFamily="50" charset="-128"/>
                          <a:ea typeface="BIZ UDPゴシック" panose="020B0400000000000000" pitchFamily="50" charset="-128"/>
                        </a:rPr>
                        <a:t>１・４・５・６</a:t>
                      </a:r>
                    </a:p>
                  </a:txBody>
                  <a:tcPr anchor="ctr">
                    <a:solidFill>
                      <a:srgbClr val="FFD5FF"/>
                    </a:solidFill>
                  </a:tcPr>
                </a:tc>
                <a:extLst>
                  <a:ext uri="{0D108BD9-81ED-4DB2-BD59-A6C34878D82A}">
                    <a16:rowId xmlns:a16="http://schemas.microsoft.com/office/drawing/2014/main" val="766075025"/>
                  </a:ext>
                </a:extLst>
              </a:tr>
              <a:tr h="614251">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spc="-150" dirty="0">
                          <a:solidFill>
                            <a:schemeClr val="tx1"/>
                          </a:solidFill>
                          <a:latin typeface="BIZ UDPゴシック" panose="020B0400000000000000" pitchFamily="50" charset="-128"/>
                          <a:ea typeface="BIZ UDPゴシック" panose="020B0400000000000000" pitchFamily="50" charset="-128"/>
                        </a:rPr>
                        <a:t>生活支援　</a:t>
                      </a:r>
                      <a:r>
                        <a:rPr kumimoji="1" lang="en-US" altLang="ja-JP" sz="1400" u="none" spc="-150" dirty="0">
                          <a:solidFill>
                            <a:schemeClr val="tx1"/>
                          </a:solidFill>
                          <a:latin typeface="BIZ UDPゴシック" panose="020B0400000000000000" pitchFamily="50" charset="-128"/>
                          <a:ea typeface="BIZ UDPゴシック" panose="020B0400000000000000" pitchFamily="50" charset="-128"/>
                        </a:rPr>
                        <a:t>/</a:t>
                      </a:r>
                      <a:r>
                        <a:rPr kumimoji="1" lang="ja-JP" altLang="en-US" sz="1400" u="none" spc="-150" dirty="0">
                          <a:solidFill>
                            <a:schemeClr val="tx1"/>
                          </a:solidFill>
                          <a:latin typeface="BIZ UDPゴシック" panose="020B0400000000000000" pitchFamily="50" charset="-128"/>
                          <a:ea typeface="BIZ UDPゴシック" panose="020B0400000000000000" pitchFamily="50" charset="-128"/>
                        </a:rPr>
                        <a:t>　保健・医療</a:t>
                      </a:r>
                      <a:endParaRPr kumimoji="1" lang="en-US" altLang="ja-JP" sz="1400" u="none" spc="-15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文化・スポーツ等</a:t>
                      </a:r>
                    </a:p>
                  </a:txBody>
                  <a:tcPr anchor="ctr">
                    <a:solidFill>
                      <a:srgbClr val="D9F2D0"/>
                    </a:solidFill>
                  </a:tcPr>
                </a:tc>
                <a:tc>
                  <a:txBody>
                    <a:bodyPr/>
                    <a:lstStyle/>
                    <a:p>
                      <a:pPr algn="ct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４</a:t>
                      </a:r>
                      <a:endParaRPr kumimoji="1" lang="en-US" altLang="ja-JP" sz="1400" u="none"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EBFF"/>
                    </a:solidFill>
                  </a:tcPr>
                </a:tc>
                <a:tc>
                  <a:txBody>
                    <a:bodyPr/>
                    <a:lstStyle/>
                    <a:p>
                      <a:pP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地域生活</a:t>
                      </a:r>
                      <a:endParaRPr kumimoji="1" lang="ja-JP" altLang="en-US" sz="1400" u="none" strike="sngStrike"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EBFF"/>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在宅生活支援、日中活動の場、外出支援、地域移行支援及び実態把握、地域生活支援拠点、精神障がいにも対応した地域包括ケアシステムの構築（保健・福祉の連携）、</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触法障がい者への支援、社会参加、余暇支援</a:t>
                      </a:r>
                    </a:p>
                  </a:txBody>
                  <a:tcPr anchor="ctr">
                    <a:solidFill>
                      <a:srgbClr val="FFEBFF"/>
                    </a:solidFill>
                  </a:tcPr>
                </a:tc>
                <a:tc>
                  <a:txBody>
                    <a:bodyPr/>
                    <a:lstStyle/>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２・３・４</a:t>
                      </a:r>
                    </a:p>
                  </a:txBody>
                  <a:tcPr anchor="ctr">
                    <a:solidFill>
                      <a:srgbClr val="FFEBFF"/>
                    </a:solidFill>
                  </a:tcPr>
                </a:tc>
                <a:extLst>
                  <a:ext uri="{0D108BD9-81ED-4DB2-BD59-A6C34878D82A}">
                    <a16:rowId xmlns:a16="http://schemas.microsoft.com/office/drawing/2014/main" val="3666628781"/>
                  </a:ext>
                </a:extLst>
              </a:tr>
              <a:tr h="414388">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生活環境</a:t>
                      </a:r>
                    </a:p>
                  </a:txBody>
                  <a:tcPr anchor="ctr">
                    <a:solidFill>
                      <a:srgbClr val="B4E5A2"/>
                    </a:solidFill>
                  </a:tcPr>
                </a:tc>
                <a:tc>
                  <a:txBody>
                    <a:bodyPr/>
                    <a:lstStyle/>
                    <a:p>
                      <a:pPr algn="ct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５</a:t>
                      </a:r>
                    </a:p>
                  </a:txBody>
                  <a:tcPr anchor="ctr">
                    <a:solidFill>
                      <a:srgbClr val="FFD5FF"/>
                    </a:solidFill>
                  </a:tcPr>
                </a:tc>
                <a:tc>
                  <a:txBody>
                    <a:bodyPr/>
                    <a:lstStyle/>
                    <a:p>
                      <a:pP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住まい・生活環境</a:t>
                      </a:r>
                    </a:p>
                  </a:txBody>
                  <a:tcPr anchor="ctr">
                    <a:solidFill>
                      <a:srgbClr val="FFD5FF"/>
                    </a:solidFill>
                  </a:tcPr>
                </a:tc>
                <a:tc>
                  <a:txBody>
                    <a:bodyPr/>
                    <a:lstStyle/>
                    <a:p>
                      <a:pPr>
                        <a:lnSpc>
                          <a:spcPts val="1200"/>
                        </a:lnSpc>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くらしの場の整備、居住支援、バリアフリー</a:t>
                      </a:r>
                    </a:p>
                  </a:txBody>
                  <a:tcPr anchor="ctr">
                    <a:solidFill>
                      <a:srgbClr val="FFD5FF"/>
                    </a:solidFill>
                  </a:tcPr>
                </a:tc>
                <a:tc>
                  <a:txBody>
                    <a:bodyPr/>
                    <a:lstStyle/>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４・</a:t>
                      </a:r>
                      <a:r>
                        <a:rPr kumimoji="1" lang="en-US" altLang="ja-JP" sz="1100" dirty="0">
                          <a:solidFill>
                            <a:schemeClr val="tx1"/>
                          </a:solidFill>
                          <a:latin typeface="BIZ UDPゴシック" panose="020B0400000000000000" pitchFamily="50" charset="-128"/>
                          <a:ea typeface="BIZ UDPゴシック" panose="020B0400000000000000" pitchFamily="50" charset="-128"/>
                        </a:rPr>
                        <a:t>5</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D5FF"/>
                    </a:solidFill>
                  </a:tcPr>
                </a:tc>
                <a:extLst>
                  <a:ext uri="{0D108BD9-81ED-4DB2-BD59-A6C34878D82A}">
                    <a16:rowId xmlns:a16="http://schemas.microsoft.com/office/drawing/2014/main" val="2724835230"/>
                  </a:ext>
                </a:extLst>
              </a:tr>
              <a:tr h="403970">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雇用・就業</a:t>
                      </a:r>
                    </a:p>
                  </a:txBody>
                  <a:tcPr anchor="ctr">
                    <a:solidFill>
                      <a:srgbClr val="D9F2D0"/>
                    </a:solidFill>
                  </a:tcPr>
                </a:tc>
                <a:tc>
                  <a:txBody>
                    <a:bodyPr/>
                    <a:lstStyle/>
                    <a:p>
                      <a:pPr algn="ct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６</a:t>
                      </a:r>
                    </a:p>
                  </a:txBody>
                  <a:tcPr anchor="ctr">
                    <a:solidFill>
                      <a:srgbClr val="FFEBFF"/>
                    </a:solidFill>
                  </a:tcPr>
                </a:tc>
                <a:tc>
                  <a:txBody>
                    <a:bodyPr/>
                    <a:lstStyle/>
                    <a:p>
                      <a:pP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就労</a:t>
                      </a:r>
                      <a:endParaRPr kumimoji="1" lang="ja-JP" altLang="en-US" sz="1400" u="none" strike="sngStrike"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EBFF"/>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一般就労への移行支援、就労定着支援、就労選択支援への対応、工賃向上、雇用促進、優先調達</a:t>
                      </a:r>
                    </a:p>
                  </a:txBody>
                  <a:tcPr anchor="ctr">
                    <a:solidFill>
                      <a:srgbClr val="FFEBFF"/>
                    </a:solidFill>
                  </a:tcPr>
                </a:tc>
                <a:tc>
                  <a:txBody>
                    <a:bodyPr/>
                    <a:lstStyle/>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１・</a:t>
                      </a:r>
                      <a:r>
                        <a:rPr kumimoji="1" lang="en-US" altLang="ja-JP" sz="1100" dirty="0">
                          <a:solidFill>
                            <a:schemeClr val="tx1"/>
                          </a:solidFill>
                          <a:latin typeface="BIZ UDPゴシック" panose="020B0400000000000000" pitchFamily="50" charset="-128"/>
                          <a:ea typeface="BIZ UDPゴシック" panose="020B0400000000000000" pitchFamily="50" charset="-128"/>
                        </a:rPr>
                        <a:t>6</a:t>
                      </a:r>
                      <a:r>
                        <a:rPr kumimoji="1" lang="ja-JP" altLang="en-US" sz="1100" dirty="0">
                          <a:solidFill>
                            <a:schemeClr val="tx1"/>
                          </a:solidFill>
                          <a:latin typeface="BIZ UDPゴシック" panose="020B0400000000000000" pitchFamily="50" charset="-128"/>
                          <a:ea typeface="BIZ UDPゴシック" panose="020B0400000000000000" pitchFamily="50" charset="-128"/>
                        </a:rPr>
                        <a:t>・９</a:t>
                      </a:r>
                    </a:p>
                  </a:txBody>
                  <a:tcPr anchor="ctr">
                    <a:solidFill>
                      <a:srgbClr val="FFEBFF"/>
                    </a:solidFill>
                  </a:tcPr>
                </a:tc>
                <a:extLst>
                  <a:ext uri="{0D108BD9-81ED-4DB2-BD59-A6C34878D82A}">
                    <a16:rowId xmlns:a16="http://schemas.microsoft.com/office/drawing/2014/main" val="1807770714"/>
                  </a:ext>
                </a:extLst>
              </a:tr>
              <a:tr h="431011">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spc="-150" dirty="0">
                          <a:solidFill>
                            <a:schemeClr val="tx1"/>
                          </a:solidFill>
                          <a:latin typeface="BIZ UDPゴシック" panose="020B0400000000000000" pitchFamily="50" charset="-128"/>
                          <a:ea typeface="BIZ UDPゴシック" panose="020B0400000000000000" pitchFamily="50" charset="-128"/>
                        </a:rPr>
                        <a:t>情報アクセシビリティ</a:t>
                      </a:r>
                      <a:endParaRPr kumimoji="1" lang="en-US" altLang="ja-JP" sz="1400" u="none" spc="-15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（生活支援）</a:t>
                      </a:r>
                    </a:p>
                  </a:txBody>
                  <a:tcPr anchor="ctr">
                    <a:solidFill>
                      <a:srgbClr val="B4E5A2"/>
                    </a:solidFill>
                  </a:tcPr>
                </a:tc>
                <a:tc>
                  <a:txBody>
                    <a:bodyPr/>
                    <a:lstStyle/>
                    <a:p>
                      <a:pPr algn="ct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７</a:t>
                      </a:r>
                      <a:endParaRPr kumimoji="1" lang="en-US" altLang="ja-JP" sz="1400" u="none"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D5FF"/>
                    </a:solidFill>
                  </a:tcPr>
                </a:tc>
                <a:tc>
                  <a:txBody>
                    <a:bodyPr/>
                    <a:lstStyle/>
                    <a:p>
                      <a:pPr>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意思疎通支援・権利擁護</a:t>
                      </a:r>
                    </a:p>
                  </a:txBody>
                  <a:tcPr anchor="ctr">
                    <a:solidFill>
                      <a:srgbClr val="FFD5FF"/>
                    </a:solidFill>
                  </a:tcPr>
                </a:tc>
                <a:tc>
                  <a:txBody>
                    <a:bodyPr/>
                    <a:lstStyle/>
                    <a:p>
                      <a:pPr>
                        <a:lnSpc>
                          <a:spcPts val="1200"/>
                        </a:lnSpc>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手話言語等促進条例の推進、意思疎通支援者の派遣、情報提供の多様化</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a:lnSpc>
                          <a:spcPts val="1200"/>
                        </a:lnSpc>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読書バリアフリー、意思決定支援、成年後見、虐待防止</a:t>
                      </a:r>
                    </a:p>
                  </a:txBody>
                  <a:tcPr anchor="ctr">
                    <a:solidFill>
                      <a:srgbClr val="FFD5FF"/>
                    </a:solidFill>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５・</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8</a:t>
                      </a:r>
                      <a:r>
                        <a:rPr kumimoji="1" lang="ja-JP" altLang="en-US" sz="1100" dirty="0">
                          <a:solidFill>
                            <a:schemeClr val="tx1"/>
                          </a:solidFill>
                          <a:latin typeface="BIZ UDPゴシック" panose="020B0400000000000000" pitchFamily="50" charset="-128"/>
                          <a:ea typeface="BIZ UDPゴシック" panose="020B0400000000000000" pitchFamily="50" charset="-128"/>
                        </a:rPr>
                        <a:t>・９</a:t>
                      </a:r>
                    </a:p>
                  </a:txBody>
                  <a:tcPr anchor="ctr">
                    <a:solidFill>
                      <a:srgbClr val="FFD5FF"/>
                    </a:solidFill>
                  </a:tcPr>
                </a:tc>
                <a:extLst>
                  <a:ext uri="{0D108BD9-81ED-4DB2-BD59-A6C34878D82A}">
                    <a16:rowId xmlns:a16="http://schemas.microsoft.com/office/drawing/2014/main" val="1645219545"/>
                  </a:ext>
                </a:extLst>
              </a:tr>
              <a:tr h="383972">
                <a:tc>
                  <a:txBody>
                    <a:bodyPr/>
                    <a:lstStyle/>
                    <a:p>
                      <a:pPr algn="l">
                        <a:lnSpc>
                          <a:spcPts val="1800"/>
                        </a:lnSpc>
                      </a:pPr>
                      <a:r>
                        <a:rPr kumimoji="1" lang="ja-JP" altLang="en-US" sz="1400" u="none" dirty="0">
                          <a:solidFill>
                            <a:schemeClr val="tx1"/>
                          </a:solidFill>
                          <a:latin typeface="BIZ UDPゴシック" panose="020B0400000000000000" pitchFamily="50" charset="-128"/>
                          <a:ea typeface="BIZ UDPゴシック" panose="020B0400000000000000" pitchFamily="50" charset="-128"/>
                        </a:rPr>
                        <a:t>安心・安全</a:t>
                      </a:r>
                    </a:p>
                  </a:txBody>
                  <a:tcPr anchor="ctr">
                    <a:solidFill>
                      <a:schemeClr val="accent6">
                        <a:lumMod val="20000"/>
                        <a:lumOff val="80000"/>
                      </a:schemeClr>
                    </a:solidFill>
                  </a:tcPr>
                </a:tc>
                <a:tc>
                  <a:txBody>
                    <a:bodyPr/>
                    <a:lstStyle/>
                    <a:p>
                      <a:pPr algn="ctr">
                        <a:lnSpc>
                          <a:spcPts val="1800"/>
                        </a:lnSpc>
                      </a:pPr>
                      <a:r>
                        <a:rPr kumimoji="1" lang="en-US" altLang="ja-JP" sz="1400" dirty="0">
                          <a:solidFill>
                            <a:schemeClr val="tx1"/>
                          </a:solidFill>
                          <a:latin typeface="BIZ UDPゴシック" panose="020B0400000000000000" pitchFamily="50" charset="-128"/>
                          <a:ea typeface="BIZ UDPゴシック" panose="020B0400000000000000" pitchFamily="50" charset="-128"/>
                        </a:rPr>
                        <a:t>8</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EBFF"/>
                    </a:solidFill>
                  </a:tcPr>
                </a:tc>
                <a:tc>
                  <a:txBody>
                    <a:bodyPr/>
                    <a:lstStyle/>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防災・防犯</a:t>
                      </a:r>
                    </a:p>
                  </a:txBody>
                  <a:tcPr anchor="ctr">
                    <a:solidFill>
                      <a:srgbClr val="FFEBFF"/>
                    </a:solidFill>
                  </a:tcPr>
                </a:tc>
                <a:tc>
                  <a:txBody>
                    <a:bodyPr/>
                    <a:lstStyle/>
                    <a:p>
                      <a:pPr>
                        <a:lnSpc>
                          <a:spcPts val="12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災害時要援護者支援、災害時の情報保障</a:t>
                      </a:r>
                    </a:p>
                  </a:txBody>
                  <a:tcPr anchor="ctr">
                    <a:solidFill>
                      <a:srgbClr val="FFEBFF"/>
                    </a:solidFill>
                  </a:tcPr>
                </a:tc>
                <a:tc>
                  <a:txBody>
                    <a:bodyPr/>
                    <a:lstStyle/>
                    <a:p>
                      <a:pPr>
                        <a:lnSpc>
                          <a:spcPts val="18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５</a:t>
                      </a:r>
                    </a:p>
                  </a:txBody>
                  <a:tcPr anchor="ctr">
                    <a:solidFill>
                      <a:srgbClr val="FFEBFF"/>
                    </a:solidFill>
                  </a:tcPr>
                </a:tc>
                <a:extLst>
                  <a:ext uri="{0D108BD9-81ED-4DB2-BD59-A6C34878D82A}">
                    <a16:rowId xmlns:a16="http://schemas.microsoft.com/office/drawing/2014/main" val="1904064374"/>
                  </a:ext>
                </a:extLst>
              </a:tr>
              <a:tr h="288758">
                <a:tc>
                  <a:txBody>
                    <a:bodyPr/>
                    <a:lstStyle/>
                    <a:p>
                      <a:pPr algn="l">
                        <a:lnSpc>
                          <a:spcPts val="1800"/>
                        </a:lnSpc>
                      </a:pPr>
                      <a:r>
                        <a:rPr kumimoji="1" lang="ja-JP" altLang="en-US" sz="1400" dirty="0">
                          <a:latin typeface="BIZ UDPゴシック" panose="020B0400000000000000" pitchFamily="50" charset="-128"/>
                          <a:ea typeface="BIZ UDPゴシック" panose="020B0400000000000000" pitchFamily="50" charset="-128"/>
                        </a:rPr>
                        <a:t>（生活支援）</a:t>
                      </a:r>
                    </a:p>
                  </a:txBody>
                  <a:tcPr anchor="ctr">
                    <a:solidFill>
                      <a:schemeClr val="accent6">
                        <a:lumMod val="40000"/>
                        <a:lumOff val="60000"/>
                      </a:schemeClr>
                    </a:solidFill>
                  </a:tcPr>
                </a:tc>
                <a:tc>
                  <a:txBody>
                    <a:bodyPr/>
                    <a:lstStyle/>
                    <a:p>
                      <a:pPr algn="ctr">
                        <a:lnSpc>
                          <a:spcPts val="1800"/>
                        </a:lnSpc>
                      </a:pPr>
                      <a:r>
                        <a:rPr kumimoji="1" lang="en-US" altLang="ja-JP" sz="1400" dirty="0">
                          <a:solidFill>
                            <a:schemeClr val="tx1"/>
                          </a:solidFill>
                          <a:latin typeface="BIZ UDPゴシック" panose="020B0400000000000000" pitchFamily="50" charset="-128"/>
                          <a:ea typeface="BIZ UDPゴシック" panose="020B0400000000000000" pitchFamily="50" charset="-128"/>
                        </a:rPr>
                        <a:t>9</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CCFF"/>
                    </a:solidFill>
                  </a:tcPr>
                </a:tc>
                <a:tc>
                  <a:txBody>
                    <a:bodyPr/>
                    <a:lstStyle/>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人材確保・育成・サービス質向上</a:t>
                      </a:r>
                    </a:p>
                  </a:txBody>
                  <a:tcPr anchor="ctr">
                    <a:solidFill>
                      <a:srgbClr val="FFCCFF"/>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人材の確保・定着、スキルアップのための研修、資格取得支援、魅力発信</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大学等との連携、事業所のリスク管理支援、サービスの質の評価・向上</a:t>
                      </a:r>
                    </a:p>
                  </a:txBody>
                  <a:tcPr anchor="ctr">
                    <a:solidFill>
                      <a:srgbClr val="FFCCFF"/>
                    </a:solidFill>
                  </a:tcPr>
                </a:tc>
                <a:tc>
                  <a:txBody>
                    <a:bodyPr/>
                    <a:lstStyle/>
                    <a:p>
                      <a:pPr>
                        <a:lnSpc>
                          <a:spcPts val="18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10</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FCCFF"/>
                    </a:solidFill>
                  </a:tcPr>
                </a:tc>
                <a:extLst>
                  <a:ext uri="{0D108BD9-81ED-4DB2-BD59-A6C34878D82A}">
                    <a16:rowId xmlns:a16="http://schemas.microsoft.com/office/drawing/2014/main" val="4181567210"/>
                  </a:ext>
                </a:extLst>
              </a:tr>
              <a:tr h="403970">
                <a:tc>
                  <a:txBody>
                    <a:bodyPr/>
                    <a:lstStyle/>
                    <a:p>
                      <a:pPr algn="l">
                        <a:lnSpc>
                          <a:spcPts val="1800"/>
                        </a:lnSpc>
                      </a:pPr>
                      <a:r>
                        <a:rPr kumimoji="1" lang="ja-JP" altLang="en-US" sz="1300" spc="-150" dirty="0">
                          <a:latin typeface="BIZ UDPゴシック" panose="020B0400000000000000" pitchFamily="50" charset="-128"/>
                          <a:ea typeface="BIZ UDPゴシック" panose="020B0400000000000000" pitchFamily="50" charset="-128"/>
                        </a:rPr>
                        <a:t>行政サービス等の配慮</a:t>
                      </a:r>
                    </a:p>
                  </a:txBody>
                  <a:tcPr anchor="ctr">
                    <a:solidFill>
                      <a:schemeClr val="accent6">
                        <a:lumMod val="20000"/>
                        <a:lumOff val="80000"/>
                      </a:schemeClr>
                    </a:solidFill>
                  </a:tcPr>
                </a:tc>
                <a:tc>
                  <a:txBody>
                    <a:bodyPr/>
                    <a:lstStyle/>
                    <a:p>
                      <a:pPr algn="ctr">
                        <a:lnSpc>
                          <a:spcPts val="1800"/>
                        </a:lnSpc>
                      </a:pPr>
                      <a:r>
                        <a:rPr kumimoji="1" lang="en-US" altLang="ja-JP" sz="1400" dirty="0">
                          <a:solidFill>
                            <a:schemeClr val="tx1"/>
                          </a:solidFill>
                          <a:latin typeface="BIZ UDPゴシック" panose="020B0400000000000000" pitchFamily="50" charset="-128"/>
                          <a:ea typeface="BIZ UDPゴシック" panose="020B0400000000000000" pitchFamily="50" charset="-128"/>
                        </a:rPr>
                        <a:t>10</a:t>
                      </a:r>
                    </a:p>
                  </a:txBody>
                  <a:tcPr anchor="ctr">
                    <a:solidFill>
                      <a:srgbClr val="FFEBFF"/>
                    </a:solidFill>
                  </a:tcPr>
                </a:tc>
                <a:tc>
                  <a:txBody>
                    <a:bodyPr/>
                    <a:lstStyle/>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障がい理解促進・差別解消</a:t>
                      </a:r>
                    </a:p>
                  </a:txBody>
                  <a:tcPr anchor="ctr">
                    <a:solidFill>
                      <a:srgbClr val="FFEBFF"/>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障がい理解の促進、合理的配慮の周知・啓発、交流機会の創出、事業者への啓発、</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こころのバリアフリー</a:t>
                      </a:r>
                    </a:p>
                  </a:txBody>
                  <a:tcPr anchor="ctr">
                    <a:solidFill>
                      <a:srgbClr val="FFEBFF"/>
                    </a:solidFill>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５・</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・８・９</a:t>
                      </a:r>
                    </a:p>
                  </a:txBody>
                  <a:tcPr anchor="ctr">
                    <a:solidFill>
                      <a:srgbClr val="FFEBFF"/>
                    </a:solidFill>
                  </a:tcPr>
                </a:tc>
                <a:extLst>
                  <a:ext uri="{0D108BD9-81ED-4DB2-BD59-A6C34878D82A}">
                    <a16:rowId xmlns:a16="http://schemas.microsoft.com/office/drawing/2014/main" val="4236421676"/>
                  </a:ext>
                </a:extLst>
              </a:tr>
            </a:tbl>
          </a:graphicData>
        </a:graphic>
      </p:graphicFrame>
      <p:sp>
        <p:nvSpPr>
          <p:cNvPr id="20" name="二等辺三角形 19">
            <a:extLst>
              <a:ext uri="{FF2B5EF4-FFF2-40B4-BE49-F238E27FC236}">
                <a16:creationId xmlns:a16="http://schemas.microsoft.com/office/drawing/2014/main" id="{3337B211-E935-66E1-C4B1-9D2F141416A9}"/>
              </a:ext>
              <a:ext uri="{C183D7F6-B498-43B3-948B-1728B52AA6E4}">
                <adec:decorative xmlns:adec="http://schemas.microsoft.com/office/drawing/2017/decorative" val="1"/>
              </a:ext>
            </a:extLst>
          </p:cNvPr>
          <p:cNvSpPr>
            <a:spLocks noChangeAspect="1"/>
          </p:cNvSpPr>
          <p:nvPr/>
        </p:nvSpPr>
        <p:spPr>
          <a:xfrm rot="5400000">
            <a:off x="1886876" y="1118927"/>
            <a:ext cx="286390" cy="246888"/>
          </a:xfrm>
          <a:prstGeom prst="triangl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 name="グループ化 5">
            <a:extLst>
              <a:ext uri="{FF2B5EF4-FFF2-40B4-BE49-F238E27FC236}">
                <a16:creationId xmlns:a16="http://schemas.microsoft.com/office/drawing/2014/main" id="{86C0EA5D-1B60-3F00-8BDF-A55386EAC9EE}"/>
              </a:ext>
            </a:extLst>
          </p:cNvPr>
          <p:cNvGrpSpPr/>
          <p:nvPr/>
        </p:nvGrpSpPr>
        <p:grpSpPr>
          <a:xfrm>
            <a:off x="226553" y="5909543"/>
            <a:ext cx="11990118" cy="963597"/>
            <a:chOff x="226553" y="5855271"/>
            <a:chExt cx="11990118" cy="963597"/>
          </a:xfrm>
        </p:grpSpPr>
        <p:sp>
          <p:nvSpPr>
            <p:cNvPr id="18" name="テキスト ボックス 17">
              <a:extLst>
                <a:ext uri="{FF2B5EF4-FFF2-40B4-BE49-F238E27FC236}">
                  <a16:creationId xmlns:a16="http://schemas.microsoft.com/office/drawing/2014/main" id="{FC2AA51A-4807-C032-BF53-A354431D00FD}"/>
                </a:ext>
              </a:extLst>
            </p:cNvPr>
            <p:cNvSpPr txBox="1"/>
            <p:nvPr/>
          </p:nvSpPr>
          <p:spPr>
            <a:xfrm>
              <a:off x="226553" y="5899112"/>
              <a:ext cx="1453322" cy="646331"/>
            </a:xfrm>
            <a:prstGeom prst="rect">
              <a:avLst/>
            </a:prstGeom>
            <a:noFill/>
            <a:ln w="38100">
              <a:solidFill>
                <a:schemeClr val="tx1"/>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次期計画の検討に必要と考える</a:t>
              </a:r>
              <a:endParaRPr kumimoji="1" lang="en-US" altLang="ja-JP" sz="1200"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のポイント</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176BB399-966B-8256-CFAC-6652225DDEA6}"/>
                </a:ext>
              </a:extLst>
            </p:cNvPr>
            <p:cNvSpPr txBox="1"/>
            <p:nvPr/>
          </p:nvSpPr>
          <p:spPr>
            <a:xfrm>
              <a:off x="1864095" y="5855271"/>
              <a:ext cx="5490603" cy="963597"/>
            </a:xfrm>
            <a:prstGeom prst="rect">
              <a:avLst/>
            </a:prstGeom>
            <a:noFill/>
          </p:spPr>
          <p:txBody>
            <a:bodyPr wrap="square" rtlCol="0">
              <a:spAutoFit/>
            </a:bodyPr>
            <a:lstStyle/>
            <a:p>
              <a:pPr>
                <a:lnSpc>
                  <a:spcPts val="1400"/>
                </a:lnSpc>
              </a:pP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１　複雑化、複合化した課題への対応</a:t>
              </a:r>
              <a:endParaRPr lang="en-US"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２　福祉施設の入所者の地域生活への移行に向けた実態把握</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３　精神障がいにも対応した地域包括ケアシステムの構築に向けた実態把握と保健・福祉の連携</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４　</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重度の障がいのある人のくらしの場の整備（ハード・サービス）</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５　環境整備にはハード面だけでなくソフト面も重要</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6663EBB9-AC4F-2E04-0767-674DDD2E8417}"/>
                </a:ext>
              </a:extLst>
            </p:cNvPr>
            <p:cNvSpPr txBox="1"/>
            <p:nvPr/>
          </p:nvSpPr>
          <p:spPr>
            <a:xfrm>
              <a:off x="7441458" y="5855271"/>
              <a:ext cx="4775213" cy="963597"/>
            </a:xfrm>
            <a:prstGeom prst="rect">
              <a:avLst/>
            </a:prstGeom>
            <a:noFill/>
          </p:spPr>
          <p:txBody>
            <a:bodyPr wrap="square" rtlCol="0">
              <a:spAutoFit/>
            </a:bodyPr>
            <a:lstStyle/>
            <a:p>
              <a:pPr>
                <a:lnSpc>
                  <a:spcPts val="1400"/>
                </a:lnSpc>
              </a:pP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６　療育・教育・就労のきめ細かな連携</a:t>
              </a:r>
              <a:endParaRPr lang="en-US"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７　</a:t>
              </a:r>
              <a:r>
                <a:rPr lang="ja-JP"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本人の意思や権利</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を守る</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権利擁護、意思決定支援の推進に関する</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取組の充実</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８　</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コミュニケーション支援の充実</a:t>
              </a:r>
              <a:endParaRPr lang="en-US"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９　障がい者理解や合理的配慮、虐待防止の普及</a:t>
              </a:r>
              <a:r>
                <a:rPr lang="ja-JP"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啓発</a:t>
              </a:r>
              <a:endParaRPr lang="en-US"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400"/>
                </a:lnSpc>
              </a:pPr>
              <a:r>
                <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rPr>
                <a:t>10</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　障がい福祉サービスにかかる</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人材確保</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grpSp>
    </p:spTree>
    <p:extLst>
      <p:ext uri="{BB962C8B-B14F-4D97-AF65-F5344CB8AC3E}">
        <p14:creationId xmlns:p14="http://schemas.microsoft.com/office/powerpoint/2010/main" val="4127813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7</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第４章　施策の展開　</a:t>
            </a:r>
            <a:r>
              <a:rPr kumimoji="1" lang="en-US" altLang="ja-JP"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内は、第３章　施策分野における「主な施策・取組」</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311590" y="585516"/>
            <a:ext cx="11633486" cy="6047809"/>
          </a:xfrm>
          <a:prstGeom prst="rect">
            <a:avLst/>
          </a:prstGeom>
          <a:noFill/>
        </p:spPr>
        <p:txBody>
          <a:bodyPr wrap="square">
            <a:spAutoFit/>
          </a:bodyPr>
          <a:lstStyle/>
          <a:p>
            <a:pPr marL="0" algn="l" rtl="0" eaLnBrk="1" fontAlgn="ctr" latinLnBrk="0" hangingPunct="1">
              <a:lnSpc>
                <a:spcPct val="150000"/>
              </a:lnSpc>
              <a:spcBef>
                <a:spcPts val="0"/>
              </a:spcBef>
              <a:spcAft>
                <a:spcPts val="0"/>
              </a:spcAft>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施策分野１　</a:t>
            </a:r>
            <a:r>
              <a:rPr kumimoji="1" lang="ja-JP" altLang="ja-JP" sz="2000" b="1" i="0" u="none" strike="noStrike" kern="1200" dirty="0">
                <a:effectLst/>
                <a:latin typeface="BIZ UDPゴシック" panose="020B0400000000000000" pitchFamily="50" charset="-128"/>
                <a:ea typeface="BIZ UDPゴシック" panose="020B0400000000000000" pitchFamily="50" charset="-128"/>
              </a:rPr>
              <a:t>相談支援</a:t>
            </a:r>
            <a:endParaRPr lang="ja-JP" altLang="ja-JP" sz="2000" b="1" i="0" u="none" strike="noStrike"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（１）相談支援体制の充実と専門人材の育成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相談支援体制</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r>
              <a:rPr kumimoji="1" lang="ja-JP" altLang="en-US" i="0" u="none" strike="noStrike" kern="1200" dirty="0">
                <a:effectLst/>
                <a:latin typeface="BIZ UDPゴシック" panose="020B0400000000000000" pitchFamily="50" charset="-128"/>
                <a:ea typeface="BIZ UDPゴシック" panose="020B0400000000000000" pitchFamily="50" charset="-128"/>
              </a:rPr>
              <a:t>　（</a:t>
            </a:r>
            <a:r>
              <a:rPr kumimoji="1" lang="en-US" altLang="ja-JP" i="0" u="none" strike="noStrike" kern="1200" dirty="0">
                <a:effectLst/>
                <a:latin typeface="BIZ UDPゴシック" panose="020B0400000000000000" pitchFamily="50" charset="-128"/>
                <a:ea typeface="BIZ UDPゴシック" panose="020B0400000000000000" pitchFamily="50" charset="-128"/>
              </a:rPr>
              <a:t>1-1</a:t>
            </a:r>
            <a:r>
              <a:rPr kumimoji="1" lang="ja-JP" altLang="en-US" i="0" u="none" strike="noStrike" kern="1200" dirty="0">
                <a:effectLst/>
                <a:latin typeface="BIZ UDPゴシック" panose="020B0400000000000000" pitchFamily="50" charset="-128"/>
                <a:ea typeface="BIZ UDPゴシック" panose="020B0400000000000000" pitchFamily="50" charset="-128"/>
              </a:rPr>
              <a:t>）子育て支援センターを中心とした相談支援体制の充実</a:t>
            </a:r>
            <a:endParaRPr kumimoji="1" lang="en-US" altLang="ja-JP"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i="0" u="none" strike="noStrike" kern="1200" dirty="0">
                <a:effectLst/>
                <a:latin typeface="BIZ UDPゴシック" panose="020B0400000000000000" pitchFamily="50" charset="-128"/>
                <a:ea typeface="BIZ UDPゴシック" panose="020B0400000000000000" pitchFamily="50" charset="-128"/>
              </a:rPr>
              <a:t>　（</a:t>
            </a:r>
            <a:r>
              <a:rPr kumimoji="1" lang="en-US" altLang="ja-JP" i="0" u="none" strike="noStrike" kern="1200" dirty="0">
                <a:effectLst/>
                <a:latin typeface="BIZ UDPゴシック" panose="020B0400000000000000" pitchFamily="50" charset="-128"/>
                <a:ea typeface="BIZ UDPゴシック" panose="020B0400000000000000" pitchFamily="50" charset="-128"/>
              </a:rPr>
              <a:t>1-2</a:t>
            </a:r>
            <a:r>
              <a:rPr kumimoji="1" lang="ja-JP" altLang="en-US" i="0" u="none" strike="noStrike" kern="1200" dirty="0">
                <a:effectLst/>
                <a:latin typeface="BIZ UDPゴシック" panose="020B0400000000000000" pitchFamily="50" charset="-128"/>
                <a:ea typeface="BIZ UDPゴシック" panose="020B0400000000000000" pitchFamily="50" charset="-128"/>
              </a:rPr>
              <a:t>）</a:t>
            </a:r>
            <a:r>
              <a:rPr kumimoji="1" lang="ja-JP" altLang="en-US" sz="1800" i="0" u="none" strike="noStrike" kern="1200" dirty="0">
                <a:effectLst/>
                <a:latin typeface="BIZ UDPゴシック" panose="020B0400000000000000" pitchFamily="50" charset="-128"/>
                <a:ea typeface="BIZ UDPゴシック" panose="020B0400000000000000" pitchFamily="50" charset="-128"/>
              </a:rPr>
              <a:t>基幹相談支援センターを中心とした相談支援体制の充実</a:t>
            </a:r>
            <a:endParaRPr kumimoji="1" lang="ja-JP" altLang="en-US"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（２）関係機関とのネットワーク構築による包括的支援体制の整備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ピアサポート、重層的支援体制</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endParaRPr lang="en-US" altLang="ja-JP" sz="14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endParaRPr kumimoji="1" lang="en-US" altLang="ja-JP" sz="1800"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施策分野２　育ち・学び</a:t>
            </a:r>
            <a:endParaRPr lang="ja-JP" altLang="ja-JP" sz="2000" b="1" i="0" u="none" strike="noStrike" dirty="0">
              <a:effectLst/>
              <a:latin typeface="BIZ UDPゴシック" panose="020B0400000000000000" pitchFamily="50" charset="-128"/>
              <a:ea typeface="BIZ UDPゴシック" panose="020B0400000000000000" pitchFamily="50" charset="-128"/>
            </a:endParaRPr>
          </a:p>
          <a:p>
            <a:pPr fontAlgn="ctr">
              <a:lnSpc>
                <a:spcPct val="150000"/>
              </a:lnSpc>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（１）</a:t>
            </a:r>
            <a:r>
              <a:rPr lang="ja-JP" altLang="en-US" dirty="0">
                <a:latin typeface="BIZ UDPゴシック" panose="020B0400000000000000" pitchFamily="50" charset="-128"/>
                <a:ea typeface="BIZ UDPゴシック" panose="020B0400000000000000" pitchFamily="50" charset="-128"/>
              </a:rPr>
              <a:t>すべての子供の育ち・学びの機会の保障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保健・医療・保育・教育・福祉の連携、インクルージョン推進</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２</a:t>
            </a:r>
            <a:r>
              <a:rPr kumimoji="1" lang="ja-JP" altLang="en-US" sz="1800" i="0" u="none" strike="noStrike" kern="1200" dirty="0">
                <a:effectLst/>
                <a:latin typeface="BIZ UDPゴシック" panose="020B0400000000000000" pitchFamily="50" charset="-128"/>
                <a:ea typeface="BIZ UDPゴシック" panose="020B0400000000000000" pitchFamily="50" charset="-128"/>
              </a:rPr>
              <a:t>）児童発達支援センターを中心とした療育ネットワークの構築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切れ目のない療育ネットワーク構築</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endParaRPr kumimoji="1" lang="en-US" altLang="ja-JP" sz="1800"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sz="2000" b="1" dirty="0">
                <a:latin typeface="BIZ UDPゴシック" panose="020B0400000000000000" pitchFamily="50" charset="-128"/>
                <a:ea typeface="BIZ UDPゴシック" panose="020B0400000000000000" pitchFamily="50" charset="-128"/>
              </a:rPr>
              <a:t>施策分野３　子供から大人へのくらしのつながり</a:t>
            </a:r>
            <a:endParaRPr lang="ja-JP" altLang="ja-JP" sz="2000" b="1"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dirty="0">
                <a:ea typeface="BIZ UDPゴシック" panose="020B0400000000000000" pitchFamily="50" charset="-128"/>
                <a:cs typeface="Times New Roman" panose="02020603050405020304" pitchFamily="18" charset="0"/>
              </a:rPr>
              <a:t>（１）ライフステージの移行期における切れ目のない支援体制の構築</a:t>
            </a:r>
            <a:r>
              <a:rPr lang="ja-JP" altLang="en-US" sz="1400" dirty="0">
                <a:ea typeface="BIZ UDPゴシック" panose="020B0400000000000000" pitchFamily="50" charset="-128"/>
                <a:cs typeface="Times New Roman" panose="02020603050405020304" pitchFamily="18" charset="0"/>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移行期支援、移行期医療</a:t>
            </a:r>
            <a:r>
              <a:rPr lang="en-US" altLang="ja-JP" sz="1400" dirty="0">
                <a:latin typeface="BIZ UDPゴシック" panose="020B0400000000000000" pitchFamily="50" charset="-128"/>
                <a:ea typeface="BIZ UDPゴシック" panose="020B0400000000000000" pitchFamily="50" charset="-128"/>
              </a:rPr>
              <a:t>】</a:t>
            </a:r>
            <a:endParaRPr lang="en-US" altLang="ja-JP" sz="1400" dirty="0">
              <a:ea typeface="BIZ UDPゴシック" panose="020B0400000000000000" pitchFamily="50" charset="-128"/>
              <a:cs typeface="Times New Roman" panose="02020603050405020304" pitchFamily="18" charset="0"/>
            </a:endParaRPr>
          </a:p>
          <a:p>
            <a:pPr marL="0" algn="l" rtl="0" eaLnBrk="1" fontAlgn="ctr" latinLnBrk="0" hangingPunct="1">
              <a:lnSpc>
                <a:spcPct val="150000"/>
              </a:lnSpc>
              <a:spcBef>
                <a:spcPts val="0"/>
              </a:spcBef>
              <a:spcAft>
                <a:spcPts val="0"/>
              </a:spcAft>
            </a:pPr>
            <a:r>
              <a:rPr lang="ja-JP" altLang="en-US" dirty="0">
                <a:ea typeface="BIZ UDPゴシック" panose="020B0400000000000000" pitchFamily="50" charset="-128"/>
                <a:cs typeface="Times New Roman" panose="02020603050405020304" pitchFamily="18" charset="0"/>
              </a:rPr>
              <a:t>（２）障がい児・者の家族への包括的な支援の充実　</a:t>
            </a:r>
            <a:r>
              <a:rPr lang="en-US" altLang="ja-JP" sz="1400" dirty="0">
                <a:ea typeface="BIZ UDPゴシック" panose="020B0400000000000000" pitchFamily="50" charset="-128"/>
                <a:cs typeface="Times New Roman" panose="02020603050405020304" pitchFamily="18" charset="0"/>
              </a:rPr>
              <a:t>【</a:t>
            </a:r>
            <a:r>
              <a:rPr lang="ja-JP" altLang="en-US" sz="1400" dirty="0">
                <a:ea typeface="BIZ UDPゴシック" panose="020B0400000000000000" pitchFamily="50" charset="-128"/>
                <a:cs typeface="Times New Roman" panose="02020603050405020304" pitchFamily="18" charset="0"/>
              </a:rPr>
              <a:t>家族支援</a:t>
            </a:r>
            <a:r>
              <a:rPr lang="en-US" altLang="ja-JP" sz="1400" dirty="0">
                <a:ea typeface="BIZ UDPゴシック" panose="020B0400000000000000" pitchFamily="50" charset="-128"/>
                <a:cs typeface="Times New Roman" panose="02020603050405020304" pitchFamily="18" charset="0"/>
              </a:rPr>
              <a:t>】</a:t>
            </a:r>
            <a:endParaRPr lang="en-US" altLang="ja-JP" dirty="0">
              <a:ea typeface="BIZ UDPゴシック" panose="020B0400000000000000" pitchFamily="50" charset="-128"/>
              <a:cs typeface="Times New Roman" panose="02020603050405020304" pitchFamily="18" charset="0"/>
            </a:endParaRP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（３）医療的ケアが必要な障がい児・者への支援の充実　</a:t>
            </a:r>
            <a:r>
              <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医ケア児・者支援</a:t>
            </a:r>
            <a:r>
              <a:rPr kumimoji="1"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endParaRPr kumimoji="1" lang="en-US" altLang="ja-JP" sz="1800" i="0" u="none" strike="noStrike" kern="1200" dirty="0">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07189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14E0AB-1B95-7E37-B7D9-334FAFA21230}"/>
              </a:ext>
            </a:extLst>
          </p:cNvPr>
          <p:cNvSpPr>
            <a:spLocks noGrp="1"/>
          </p:cNvSpPr>
          <p:nvPr>
            <p:ph type="sldNum" sz="quarter" idx="12"/>
          </p:nvPr>
        </p:nvSpPr>
        <p:spPr>
          <a:xfrm>
            <a:off x="9448800" y="6492875"/>
            <a:ext cx="2743200" cy="365125"/>
          </a:xfrm>
        </p:spPr>
        <p:txBody>
          <a:bodyPr/>
          <a:lstStyle/>
          <a:p>
            <a:fld id="{81308F3F-0943-4467-A5F6-001A3ABBC277}" type="slidenum">
              <a:rPr kumimoji="1" lang="ja-JP" altLang="en-US" sz="1600" smtClean="0">
                <a:latin typeface="BIZ UDPゴシック" panose="020B0400000000000000" pitchFamily="50" charset="-128"/>
                <a:ea typeface="BIZ UDPゴシック" panose="020B0400000000000000" pitchFamily="50" charset="-128"/>
              </a:rPr>
              <a:t>8</a:t>
            </a:fld>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54F9789-F420-2C1F-A70A-942A648DAD05}"/>
              </a:ext>
            </a:extLst>
          </p:cNvPr>
          <p:cNvSpPr txBox="1"/>
          <p:nvPr/>
        </p:nvSpPr>
        <p:spPr>
          <a:xfrm>
            <a:off x="0" y="-2462"/>
            <a:ext cx="12192000" cy="584775"/>
          </a:xfrm>
          <a:prstGeom prst="rect">
            <a:avLst/>
          </a:prstGeom>
          <a:solidFill>
            <a:srgbClr val="FF99FF">
              <a:alpha val="50196"/>
            </a:srgbClr>
          </a:solidFill>
        </p:spPr>
        <p:txBody>
          <a:bodyPr wrap="square" rtlCol="0">
            <a:spAutoFit/>
          </a:bodyPr>
          <a:lstStyle/>
          <a:p>
            <a:r>
              <a:rPr kumimoji="1" lang="ja-JP" altLang="en-US" sz="3200" dirty="0">
                <a:latin typeface="BIZ UDPゴシック" panose="020B0400000000000000" pitchFamily="50" charset="-128"/>
                <a:ea typeface="BIZ UDPゴシック" panose="020B0400000000000000" pitchFamily="50" charset="-128"/>
              </a:rPr>
              <a:t>第４章　施策の展開　</a:t>
            </a:r>
            <a:r>
              <a:rPr kumimoji="1" lang="en-US" altLang="ja-JP"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内は、第３章　施策分野における「主な施策・取組」</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7D43B37-5E5F-D2FB-2A35-993DBCFEA5C1}"/>
              </a:ext>
            </a:extLst>
          </p:cNvPr>
          <p:cNvSpPr txBox="1"/>
          <p:nvPr/>
        </p:nvSpPr>
        <p:spPr>
          <a:xfrm>
            <a:off x="170699" y="628760"/>
            <a:ext cx="11926711" cy="6047809"/>
          </a:xfrm>
          <a:prstGeom prst="rect">
            <a:avLst/>
          </a:prstGeom>
          <a:noFill/>
        </p:spPr>
        <p:txBody>
          <a:bodyPr wrap="square">
            <a:spAutoFit/>
          </a:bodyPr>
          <a:lstStyle/>
          <a:p>
            <a:pPr marL="0" algn="l" rtl="0" eaLnBrk="1" fontAlgn="ctr" latinLnBrk="0" hangingPunct="1">
              <a:lnSpc>
                <a:spcPct val="150000"/>
              </a:lnSpc>
              <a:spcBef>
                <a:spcPts val="0"/>
              </a:spcBef>
              <a:spcAft>
                <a:spcPts val="0"/>
              </a:spcAft>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施策分野４　</a:t>
            </a:r>
            <a:r>
              <a:rPr kumimoji="1" lang="ja-JP" altLang="ja-JP" sz="2000" b="1" i="0" u="none" strike="noStrike" kern="1200" dirty="0">
                <a:effectLst/>
                <a:latin typeface="BIZ UDPゴシック" panose="020B0400000000000000" pitchFamily="50" charset="-128"/>
                <a:ea typeface="BIZ UDPゴシック" panose="020B0400000000000000" pitchFamily="50" charset="-128"/>
              </a:rPr>
              <a:t>地域生活</a:t>
            </a:r>
            <a:endParaRPr lang="ja-JP" altLang="ja-JP" sz="2000" b="1" i="0" u="none" strike="noStrike"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sz="1800" i="0" u="none" strike="noStrike" kern="1200" dirty="0">
                <a:effectLst/>
                <a:latin typeface="BIZ UDPゴシック" panose="020B0400000000000000" pitchFamily="50" charset="-128"/>
                <a:ea typeface="BIZ UDPゴシック" panose="020B0400000000000000" pitchFamily="50" charset="-128"/>
              </a:rPr>
              <a:t>（１）</a:t>
            </a:r>
            <a:r>
              <a:rPr lang="ja-JP" altLang="ja-JP" sz="1800" dirty="0">
                <a:effectLst/>
                <a:ea typeface="BIZ UDPゴシック" panose="020B0400000000000000" pitchFamily="50" charset="-128"/>
                <a:cs typeface="Times New Roman" panose="02020603050405020304" pitchFamily="18" charset="0"/>
              </a:rPr>
              <a:t>地域移行・地域定着の推進と地域生活支援拠点の機能強化</a:t>
            </a:r>
            <a:r>
              <a:rPr lang="ja-JP" altLang="en-US" sz="1800" dirty="0">
                <a:effectLst/>
                <a:ea typeface="BIZ UDPゴシック" panose="020B0400000000000000" pitchFamily="50" charset="-128"/>
                <a:cs typeface="Times New Roman" panose="02020603050405020304" pitchFamily="18" charset="0"/>
              </a:rPr>
              <a:t>　</a:t>
            </a:r>
            <a:r>
              <a:rPr kumimoji="1" lang="en-US" altLang="ja-JP" sz="1400" i="0" u="none" strike="noStrike" kern="1200" spc="-150" dirty="0">
                <a:effectLst/>
                <a:latin typeface="BIZ UDPゴシック" panose="020B0400000000000000" pitchFamily="50" charset="-128"/>
                <a:ea typeface="BIZ UDPゴシック" panose="020B0400000000000000" pitchFamily="50" charset="-128"/>
              </a:rPr>
              <a:t>【</a:t>
            </a:r>
            <a:r>
              <a:rPr kumimoji="1" lang="ja-JP" altLang="en-US" sz="1400" spc="-150" dirty="0">
                <a:latin typeface="BIZ UDPゴシック" panose="020B0400000000000000" pitchFamily="50" charset="-128"/>
                <a:ea typeface="BIZ UDPゴシック" panose="020B0400000000000000" pitchFamily="50" charset="-128"/>
              </a:rPr>
              <a:t>地域移行支援及び実態把握</a:t>
            </a:r>
            <a:r>
              <a:rPr lang="ja-JP" altLang="en-US" sz="1400" b="0" i="0" u="none" strike="noStrike" spc="-150" baseline="0" dirty="0">
                <a:latin typeface="BIZ UDPゴシック" panose="020B0400000000000000" pitchFamily="50" charset="-128"/>
                <a:ea typeface="BIZ UDPゴシック" panose="020B0400000000000000" pitchFamily="50" charset="-128"/>
              </a:rPr>
              <a:t>、地域生活支援拠点、</a:t>
            </a:r>
            <a:r>
              <a:rPr lang="ja-JP" altLang="en-US" sz="1400" spc="-150" dirty="0">
                <a:latin typeface="BIZ UDPゴシック" panose="020B0400000000000000" pitchFamily="50" charset="-128"/>
                <a:ea typeface="BIZ UDPゴシック" panose="020B0400000000000000" pitchFamily="50" charset="-128"/>
              </a:rPr>
              <a:t>触法障がい者支援</a:t>
            </a:r>
            <a:r>
              <a:rPr lang="en-US" altLang="ja-JP" sz="1400" b="0" spc="-150" baseline="0" dirty="0">
                <a:latin typeface="BIZ UDPゴシック" panose="020B0400000000000000" pitchFamily="50" charset="-128"/>
                <a:ea typeface="BIZ UDPゴシック" panose="020B0400000000000000" pitchFamily="50" charset="-128"/>
              </a:rPr>
              <a:t>】</a:t>
            </a:r>
            <a:endParaRPr kumimoji="1" lang="en-US" altLang="ja-JP" sz="1400" i="0" u="none" strike="noStrike" kern="1200" spc="-150" dirty="0">
              <a:effectLst/>
              <a:latin typeface="BIZ UDPゴシック" panose="020B0400000000000000" pitchFamily="50" charset="-128"/>
              <a:ea typeface="BIZ UDPゴシック" panose="020B0400000000000000" pitchFamily="50" charset="-128"/>
            </a:endParaRPr>
          </a:p>
          <a:p>
            <a:pPr fontAlgn="ctr">
              <a:lnSpc>
                <a:spcPct val="150000"/>
              </a:lnSpc>
            </a:pPr>
            <a:r>
              <a:rPr lang="ja-JP" altLang="en-US" dirty="0">
                <a:latin typeface="BIZ UDPゴシック" panose="020B0400000000000000" pitchFamily="50" charset="-128"/>
                <a:ea typeface="BIZ UDPゴシック" panose="020B0400000000000000" pitchFamily="50" charset="-128"/>
              </a:rPr>
              <a:t>（２）</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在宅生活を支える</a:t>
            </a:r>
            <a:r>
              <a:rPr lang="ja-JP" altLang="en-US"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障がい福祉</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サービスの充実</a:t>
            </a:r>
            <a:r>
              <a:rPr lang="ja-JP" altLang="en-US"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en-US" altLang="ja-JP" sz="1400" kern="100" dirty="0">
                <a:latin typeface="游明朝" panose="02020400000000000000" pitchFamily="18" charset="-128"/>
                <a:ea typeface="BIZ UDPゴシック" panose="020B0400000000000000" pitchFamily="50" charset="-128"/>
                <a:cs typeface="Times New Roman" panose="02020603050405020304" pitchFamily="18" charset="0"/>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在宅生活支援、</a:t>
            </a:r>
            <a:r>
              <a:rPr lang="ja-JP" altLang="en-US" sz="1400" dirty="0">
                <a:latin typeface="BIZ UDPゴシック" panose="020B0400000000000000" pitchFamily="50" charset="-128"/>
                <a:ea typeface="BIZ UDPゴシック" panose="020B0400000000000000" pitchFamily="50" charset="-128"/>
              </a:rPr>
              <a:t>日中活動の場</a:t>
            </a:r>
            <a:r>
              <a:rPr lang="en-US" altLang="ja-JP" sz="1400" dirty="0">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（３）移動支援の充実と社会参加の促進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外出支援、社会参加、余暇支援</a:t>
            </a:r>
            <a:r>
              <a:rPr lang="en-US" altLang="ja-JP" sz="1400" dirty="0">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（４）重度障がい者や強度行動障がいを有する人への支援体制の強化</a:t>
            </a: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（５）精神障がいにも対応した地域包括ケアシステムの構築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精神障がいにも対応した地域包括ケアシステムの構築（保健・福祉の連携）</a:t>
            </a:r>
            <a:r>
              <a:rPr lang="en-US" altLang="ja-JP" sz="1400" dirty="0">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endParaRPr lang="en-US" altLang="ja-JP" sz="14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ts val="2700"/>
              </a:lnSpc>
              <a:spcBef>
                <a:spcPts val="0"/>
              </a:spcBef>
              <a:spcAft>
                <a:spcPts val="0"/>
              </a:spcAft>
            </a:pPr>
            <a:r>
              <a:rPr kumimoji="1" lang="ja-JP" altLang="en-US" sz="2000" b="1" i="0" u="none" strike="noStrike" kern="1200" dirty="0">
                <a:effectLst/>
                <a:latin typeface="BIZ UDPゴシック" panose="020B0400000000000000" pitchFamily="50" charset="-128"/>
                <a:ea typeface="BIZ UDPゴシック" panose="020B0400000000000000" pitchFamily="50" charset="-128"/>
              </a:rPr>
              <a:t>施策分野５　</a:t>
            </a:r>
            <a:r>
              <a:rPr kumimoji="1" lang="ja-JP" altLang="ja-JP" sz="2000" b="1" i="0" u="none" strike="noStrike" kern="1200" dirty="0">
                <a:effectLst/>
                <a:latin typeface="BIZ UDPゴシック" panose="020B0400000000000000" pitchFamily="50" charset="-128"/>
                <a:ea typeface="BIZ UDPゴシック" panose="020B0400000000000000" pitchFamily="50" charset="-128"/>
              </a:rPr>
              <a:t>住まい・生活環境</a:t>
            </a:r>
            <a:endParaRPr lang="ja-JP" altLang="ja-JP" sz="2000" b="1" i="0" u="none" strike="noStrike"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kumimoji="1" lang="ja-JP" altLang="en-US" i="0" u="none" strike="noStrike" kern="1200" dirty="0">
                <a:effectLst/>
                <a:latin typeface="BIZ UDPゴシック" panose="020B0400000000000000" pitchFamily="50" charset="-128"/>
                <a:ea typeface="BIZ UDPゴシック" panose="020B0400000000000000" pitchFamily="50" charset="-128"/>
              </a:rPr>
              <a:t>（１）多様なくらしの場の確保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くらしの場の整備、</a:t>
            </a:r>
            <a:r>
              <a:rPr lang="ja-JP" altLang="en-US" sz="1400" dirty="0">
                <a:latin typeface="BIZ UDPゴシック" panose="020B0400000000000000" pitchFamily="50" charset="-128"/>
                <a:ea typeface="BIZ UDPゴシック" panose="020B0400000000000000" pitchFamily="50" charset="-128"/>
              </a:rPr>
              <a:t>居住支援</a:t>
            </a:r>
            <a:r>
              <a:rPr lang="en-US" altLang="ja-JP" sz="1400" dirty="0">
                <a:latin typeface="BIZ UDPゴシック" panose="020B0400000000000000" pitchFamily="50" charset="-128"/>
                <a:ea typeface="BIZ UDPゴシック" panose="020B0400000000000000" pitchFamily="50" charset="-128"/>
              </a:rPr>
              <a:t>】</a:t>
            </a:r>
            <a:endParaRPr kumimoji="1" lang="ja-JP" altLang="en-US"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（２）</a:t>
            </a:r>
            <a:r>
              <a:rPr kumimoji="1" lang="ja-JP" altLang="en-US" i="0" u="none" strike="noStrike" kern="1200" dirty="0">
                <a:effectLst/>
                <a:latin typeface="BIZ UDPゴシック" panose="020B0400000000000000" pitchFamily="50" charset="-128"/>
                <a:ea typeface="BIZ UDPゴシック" panose="020B0400000000000000" pitchFamily="50" charset="-128"/>
              </a:rPr>
              <a:t>ユニバーサルデザインを基本としたまちづくりの推進　</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400" i="0" u="none" strike="noStrike" kern="1200" dirty="0">
                <a:effectLst/>
                <a:latin typeface="BIZ UDPゴシック" panose="020B0400000000000000" pitchFamily="50" charset="-128"/>
                <a:ea typeface="BIZ UDPゴシック" panose="020B0400000000000000" pitchFamily="50" charset="-128"/>
              </a:rPr>
              <a:t>バリアフリー</a:t>
            </a:r>
            <a:r>
              <a:rPr kumimoji="1" lang="en-US" altLang="ja-JP" sz="1400" i="0" u="none" strike="noStrike" kern="1200" dirty="0">
                <a:effectLst/>
                <a:latin typeface="BIZ UDPゴシック" panose="020B0400000000000000" pitchFamily="50" charset="-128"/>
                <a:ea typeface="BIZ UDPゴシック" panose="020B0400000000000000" pitchFamily="50" charset="-128"/>
              </a:rPr>
              <a:t>】</a:t>
            </a:r>
          </a:p>
          <a:p>
            <a:pPr marL="0" algn="l" rtl="0" eaLnBrk="1" fontAlgn="ctr" latinLnBrk="0" hangingPunct="1">
              <a:lnSpc>
                <a:spcPct val="150000"/>
              </a:lnSpc>
              <a:spcBef>
                <a:spcPts val="0"/>
              </a:spcBef>
              <a:spcAft>
                <a:spcPts val="0"/>
              </a:spcAft>
            </a:pPr>
            <a:endParaRPr lang="en-US" altLang="ja-JP" sz="14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ts val="2700"/>
              </a:lnSpc>
              <a:spcBef>
                <a:spcPts val="0"/>
              </a:spcBef>
              <a:spcAft>
                <a:spcPts val="0"/>
              </a:spcAft>
            </a:pPr>
            <a:r>
              <a:rPr lang="ja-JP" altLang="en-US" sz="2000" b="1" dirty="0">
                <a:latin typeface="BIZ UDPゴシック" panose="020B0400000000000000" pitchFamily="50" charset="-128"/>
                <a:ea typeface="BIZ UDPゴシック" panose="020B0400000000000000" pitchFamily="50" charset="-128"/>
              </a:rPr>
              <a:t>施策分野６　</a:t>
            </a:r>
            <a:r>
              <a:rPr lang="ja-JP" altLang="ja-JP" sz="2000" b="1" dirty="0">
                <a:latin typeface="BIZ UDPゴシック" panose="020B0400000000000000" pitchFamily="50" charset="-128"/>
                <a:ea typeface="BIZ UDPゴシック" panose="020B0400000000000000" pitchFamily="50" charset="-128"/>
              </a:rPr>
              <a:t>就労</a:t>
            </a: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（１）多様な就労機会の確保に向けた取組の推進</a:t>
            </a: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（２）就労支援体制の充実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一般就労への移行支援、就労定着支援、就労選択支援への対応、雇用促進</a:t>
            </a:r>
            <a:r>
              <a:rPr lang="en-US" altLang="ja-JP" sz="1400" dirty="0">
                <a:latin typeface="BIZ UDPゴシック" panose="020B0400000000000000" pitchFamily="50" charset="-128"/>
                <a:ea typeface="BIZ UDPゴシック" panose="020B0400000000000000" pitchFamily="50" charset="-128"/>
              </a:rPr>
              <a:t>】</a:t>
            </a:r>
            <a:endParaRPr lang="ja-JP" altLang="en-US" sz="1400" dirty="0">
              <a:latin typeface="BIZ UDPゴシック" panose="020B0400000000000000" pitchFamily="50" charset="-128"/>
              <a:ea typeface="BIZ UDPゴシック" panose="020B0400000000000000" pitchFamily="50" charset="-128"/>
            </a:endParaRPr>
          </a:p>
          <a:p>
            <a:pPr marL="0" algn="l" rtl="0" eaLnBrk="1" fontAlgn="ctr" latinLnBrk="0" hangingPunct="1">
              <a:lnSpc>
                <a:spcPct val="150000"/>
              </a:lnSpc>
              <a:spcBef>
                <a:spcPts val="0"/>
              </a:spcBef>
              <a:spcAft>
                <a:spcPts val="0"/>
              </a:spcAft>
            </a:pPr>
            <a:r>
              <a:rPr lang="ja-JP" altLang="en-US" dirty="0">
                <a:latin typeface="BIZ UDPゴシック" panose="020B0400000000000000" pitchFamily="50" charset="-128"/>
                <a:ea typeface="BIZ UDPゴシック" panose="020B0400000000000000" pitchFamily="50" charset="-128"/>
              </a:rPr>
              <a:t>（３）福祉的就労の充実と工賃向上</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工賃向上、優先調達</a:t>
            </a:r>
            <a:r>
              <a:rPr lang="en-US" altLang="ja-JP" sz="1400" dirty="0">
                <a:latin typeface="BIZ UDPゴシック" panose="020B0400000000000000" pitchFamily="50" charset="-128"/>
                <a:ea typeface="BIZ UDPゴシック" panose="020B0400000000000000" pitchFamily="50" charset="-128"/>
              </a:rPr>
              <a:t>】</a:t>
            </a:r>
          </a:p>
        </p:txBody>
      </p:sp>
    </p:spTree>
    <p:extLst>
      <p:ext uri="{BB962C8B-B14F-4D97-AF65-F5344CB8AC3E}">
        <p14:creationId xmlns:p14="http://schemas.microsoft.com/office/powerpoint/2010/main" val="96328157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vt="http://schemas.openxmlformats.org/officeDocument/2006/docPropsVTypes" xmlns="http://schemas.openxmlformats.org/officeDocument/2006/extended-properties">
  <Template>(玉置修正0604)障がい福祉推進計画2027-2032_骨子案</Template>
  <TotalTime>639</TotalTime>
  <Words>13131</Words>
  <PresentationFormat>ワイド画面</PresentationFormat>
  <Paragraphs>1708</Paragraphs>
  <Slides>46</Slides>
  <Notes>37</Notes>
  <HiddenSlides>0</HiddenSlides>
  <MMClips>0</MMClips>
  <ScaleCrop>false</ScaleCrop>
  <HeadingPairs>
    <vt:vector baseType="variant" size="6">
      <vt:variant>
        <vt:lpstr>使用されているフォント</vt:lpstr>
      </vt:variant>
      <vt:variant>
        <vt:i4>6</vt:i4>
      </vt:variant>
      <vt:variant>
        <vt:lpstr>テーマ</vt:lpstr>
      </vt:variant>
      <vt:variant>
        <vt:i4>1</vt:i4>
      </vt:variant>
      <vt:variant>
        <vt:lpstr>スライド タイトル</vt:lpstr>
      </vt:variant>
      <vt:variant>
        <vt:i4>46</vt:i4>
      </vt:variant>
    </vt:vector>
  </HeadingPairs>
  <TitlesOfParts>
    <vt:vector baseType="lpstr" size="53">
      <vt:lpstr>BIZ UDPゴシック</vt:lpstr>
      <vt:lpstr>BIZ UDゴシック</vt:lpstr>
      <vt:lpstr>游ゴシック</vt:lpstr>
      <vt:lpstr>游ゴシック Light</vt:lpstr>
      <vt:lpstr>游明朝</vt:lpstr>
      <vt:lpstr>Arial</vt:lpstr>
      <vt:lpstr>Office テーマ</vt:lpstr>
      <vt:lpstr>（仮称）障がい福祉推進計画 2027-2032 骨子案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① 将来の住まい（グループホーム）への関心が高い → 「親なき後」への不安が強い 　　一方、3年以内のグループホームへのニーズは低い。  ② 日中活動・受入事業所の不足への課題意識が高い → 強度行動障がいに対応した事業所の不足が背景  ▶住まいの量的整備＋重度に対応したサービスの質的強化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erms:created xsi:type="dcterms:W3CDTF">2026-06-04T05:47:26Z</dcterms:created>
  <dcterms:modified xsi:type="dcterms:W3CDTF">2026-07-14T08:54:02Z</dcterms:modified>
</cp:coreProperties>
</file>