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&#65279;<?xml version="1.0" encoding="utf-8" standalone="yes"?>
<Relationships xmlns="http://schemas.openxmlformats.org/package/2006/relationships">
  <Relationship Id="rId3" Type="http://schemas.openxmlformats.org/package/2006/relationships/metadata/core-properties" Target="docProps/core.xml" />
  <Relationship Id="rId2" Type="http://schemas.openxmlformats.org/package/2006/relationships/metadata/thumbnail" Target="docProps/thumbnail.jpeg" />
  <Relationship Id="rId1" Type="http://schemas.openxmlformats.org/officeDocument/2006/relationships/officeDocument" Target="ppt/presentation.xml" />
  <Relationship Id="rId5" Type="http://schemas.openxmlformats.org/officeDocument/2006/relationships/custom-properties" Target="docProps/custom.xml" />
  <Relationship Id="rId4" Type="http://schemas.openxmlformats.org/officeDocument/2006/relationships/extended-properties" Target="docProps/app.xml" />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44"/>
  </p:notesMasterIdLst>
  <p:sldIdLst>
    <p:sldId id="497" r:id="rId5"/>
    <p:sldId id="499" r:id="rId6"/>
    <p:sldId id="556" r:id="rId7"/>
    <p:sldId id="452" r:id="rId8"/>
    <p:sldId id="498" r:id="rId9"/>
    <p:sldId id="495" r:id="rId10"/>
    <p:sldId id="550" r:id="rId11"/>
    <p:sldId id="462" r:id="rId12"/>
    <p:sldId id="500" r:id="rId13"/>
    <p:sldId id="501" r:id="rId14"/>
    <p:sldId id="551" r:id="rId15"/>
    <p:sldId id="502" r:id="rId16"/>
    <p:sldId id="503" r:id="rId17"/>
    <p:sldId id="508" r:id="rId18"/>
    <p:sldId id="552" r:id="rId19"/>
    <p:sldId id="509" r:id="rId20"/>
    <p:sldId id="510" r:id="rId21"/>
    <p:sldId id="554" r:id="rId22"/>
    <p:sldId id="537" r:id="rId23"/>
    <p:sldId id="536" r:id="rId24"/>
    <p:sldId id="538" r:id="rId25"/>
    <p:sldId id="496" r:id="rId26"/>
    <p:sldId id="539" r:id="rId27"/>
    <p:sldId id="560" r:id="rId28"/>
    <p:sldId id="547" r:id="rId29"/>
    <p:sldId id="561" r:id="rId30"/>
    <p:sldId id="523" r:id="rId31"/>
    <p:sldId id="524" r:id="rId32"/>
    <p:sldId id="526" r:id="rId33"/>
    <p:sldId id="522" r:id="rId34"/>
    <p:sldId id="507" r:id="rId35"/>
    <p:sldId id="562" r:id="rId36"/>
    <p:sldId id="535" r:id="rId37"/>
    <p:sldId id="534" r:id="rId38"/>
    <p:sldId id="563" r:id="rId39"/>
    <p:sldId id="558" r:id="rId40"/>
    <p:sldId id="559" r:id="rId41"/>
    <p:sldId id="553" r:id="rId42"/>
    <p:sldId id="555" r:id="rId43"/>
  </p:sldIdLst>
  <p:sldSz cx="12192000" cy="6858000"/>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E461EE19-CF52-BDE0-11B7-55BEBF93427D}" name="jmc株式会社" initials="j" userId="S::jmc_office_1021@jmc-ltd.co.jp::6894eeac-7914-47a9-b060-730a3490bfd3" providerId="AD"/>
  <p188:author id="{C87CBAD6-73A9-86D8-6B69-2D27C165753E}" name="高須　文絵" initials="高須　文絵" userId="S-1-5-21-1208741999-2565374910-2312706198-18157"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廣瀬　優香" initials="廣瀬　優香" lastIdx="1" clrIdx="0">
    <p:extLst>
      <p:ext uri="{19B8F6BF-5375-455C-9EA6-DF929625EA0E}">
        <p15:presenceInfo xmlns:p15="http://schemas.microsoft.com/office/powerpoint/2012/main" userId="S-1-5-21-1208741999-2565374910-2312706198-16808"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loop="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44DA0"/>
    <a:srgbClr val="D0D8E8"/>
    <a:srgbClr val="F3F0F6"/>
    <a:srgbClr val="FFFBF7"/>
    <a:srgbClr val="FDEADA"/>
    <a:srgbClr val="FFFFCC"/>
    <a:srgbClr val="FABE00"/>
    <a:srgbClr val="FFFFFF"/>
    <a:srgbClr val="BDDEFF"/>
    <a:srgbClr val="99CC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2838BEF-8BB2-4498-84A7-C5851F593DF1}" styleName="中間スタイル 4 - アクセント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C2FFA5D-87B4-456A-9821-1D502468CF0F}" styleName="テーマ スタイル 1 - アクセント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68D230F3-CF80-4859-8CE7-A43EE81993B5}" styleName="淡色スタイル 1 - アクセント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 styleId="{00A15C55-8517-42AA-B614-E9B94910E393}" styleName="中間スタイル 2 - アクセント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D27102A9-8310-4765-A935-A1911B00CA55}" styleName="淡色スタイル 1 - アクセント 4">
    <a:wholeTbl>
      <a:tcTxStyle>
        <a:fontRef idx="minor">
          <a:scrgbClr r="0" g="0" b="0"/>
        </a:fontRef>
        <a:schemeClr val="tx1"/>
      </a:tcTxStyle>
      <a:tcStyle>
        <a:tcBdr>
          <a:left>
            <a:ln>
              <a:noFill/>
            </a:ln>
          </a:left>
          <a:right>
            <a:ln>
              <a:noFill/>
            </a:ln>
          </a:right>
          <a:top>
            <a:ln w="12700" cmpd="sng">
              <a:solidFill>
                <a:schemeClr val="accent4"/>
              </a:solidFill>
            </a:ln>
          </a:top>
          <a:bottom>
            <a:ln w="12700" cmpd="sng">
              <a:solidFill>
                <a:schemeClr val="accent4"/>
              </a:solidFill>
            </a:ln>
          </a:bottom>
          <a:insideH>
            <a:ln>
              <a:noFill/>
            </a:ln>
          </a:insideH>
          <a:insideV>
            <a:ln>
              <a:noFill/>
            </a:ln>
          </a:insideV>
        </a:tcBdr>
        <a:fill>
          <a:noFill/>
        </a:fill>
      </a:tcStyle>
    </a:wholeTbl>
    <a:band1H>
      <a:tcStyle>
        <a:tcBdr/>
        <a:fill>
          <a:solidFill>
            <a:schemeClr val="accent4">
              <a:alpha val="20000"/>
            </a:schemeClr>
          </a:solidFill>
        </a:fill>
      </a:tcStyle>
    </a:band1H>
    <a:band2H>
      <a:tcStyle>
        <a:tcBdr/>
      </a:tcStyle>
    </a:band2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12700" cmpd="sng">
              <a:solidFill>
                <a:schemeClr val="accent4"/>
              </a:solidFill>
            </a:ln>
          </a:top>
        </a:tcBdr>
        <a:fill>
          <a:noFill/>
        </a:fill>
      </a:tcStyle>
    </a:lastRow>
    <a:firstRow>
      <a:tcTxStyle b="on"/>
      <a:tcStyle>
        <a:tcBdr>
          <a:bottom>
            <a:ln w="12700" cmpd="sng">
              <a:solidFill>
                <a:schemeClr val="accent4"/>
              </a:solidFill>
            </a:ln>
          </a:bottom>
        </a:tcBdr>
        <a:fill>
          <a:no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E3FDE45-AF77-4B5C-9715-49D594BDF05E}" styleName="淡色スタイル 1 - アクセント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28" autoAdjust="0"/>
    <p:restoredTop sz="94704" autoAdjust="0"/>
  </p:normalViewPr>
  <p:slideViewPr>
    <p:cSldViewPr snapToGrid="0">
      <p:cViewPr varScale="1">
        <p:scale>
          <a:sx n="79" d="100"/>
          <a:sy n="79" d="100"/>
        </p:scale>
        <p:origin x="114" y="702"/>
      </p:cViewPr>
      <p:guideLst/>
    </p:cSldViewPr>
  </p:slideViewPr>
  <p:outlineViewPr>
    <p:cViewPr>
      <p:scale>
        <a:sx n="33" d="100"/>
        <a:sy n="33" d="100"/>
      </p:scale>
      <p:origin x="0" y="0"/>
    </p:cViewPr>
  </p:outlineViewPr>
  <p:notesTextViewPr>
    <p:cViewPr>
      <p:scale>
        <a:sx n="3" d="2"/>
        <a:sy n="3" d="2"/>
      </p:scale>
      <p:origin x="0" y="0"/>
    </p:cViewPr>
  </p:notesTextViewPr>
  <p:sorterViewPr>
    <p:cViewPr>
      <p:scale>
        <a:sx n="100" d="100"/>
        <a:sy n="100" d="100"/>
      </p:scale>
      <p:origin x="0" y="0"/>
    </p:cViewPr>
  </p:sorterViewPr>
  <p:notesViewPr>
    <p:cSldViewPr snapToGrid="0">
      <p:cViewPr varScale="1">
        <p:scale>
          <a:sx n="75" d="100"/>
          <a:sy n="75" d="100"/>
        </p:scale>
        <p:origin x="5958" y="84"/>
      </p:cViewPr>
      <p:guideLst/>
    </p:cSldViewPr>
  </p:notesViewPr>
  <p:gridSpacing cx="72008" cy="72008"/>
</p:viewPr>
</file>

<file path=ppt/_rels/presentation.xml.rels>&#65279;<?xml version="1.0" encoding="utf-8" standalone="yes"?>
<Relationships xmlns="http://schemas.openxmlformats.org/package/2006/relationships">
  <Relationship Id="rId13" Type="http://schemas.openxmlformats.org/officeDocument/2006/relationships/slide" Target="slides/slide9.xml" />
  <Relationship Id="rId18" Type="http://schemas.openxmlformats.org/officeDocument/2006/relationships/slide" Target="slides/slide14.xml" />
  <Relationship Id="rId26" Type="http://schemas.openxmlformats.org/officeDocument/2006/relationships/slide" Target="slides/slide22.xml" />
  <Relationship Id="rId39" Type="http://schemas.openxmlformats.org/officeDocument/2006/relationships/slide" Target="slides/slide35.xml" />
  <Relationship Id="rId21" Type="http://schemas.openxmlformats.org/officeDocument/2006/relationships/slide" Target="slides/slide17.xml" />
  <Relationship Id="rId34" Type="http://schemas.openxmlformats.org/officeDocument/2006/relationships/slide" Target="slides/slide30.xml" />
  <Relationship Id="rId42" Type="http://schemas.openxmlformats.org/officeDocument/2006/relationships/slide" Target="slides/slide38.xml" />
  <Relationship Id="rId47" Type="http://schemas.openxmlformats.org/officeDocument/2006/relationships/viewProps" Target="viewProps.xml" />
  <Relationship Id="rId50" Type="http://schemas.microsoft.com/office/2018/10/relationships/authors" Target="authors.xml" />
  <Relationship Id="rId7" Type="http://schemas.openxmlformats.org/officeDocument/2006/relationships/slide" Target="slides/slide3.xml" />
  <Relationship Id="rId2" Type="http://schemas.openxmlformats.org/officeDocument/2006/relationships/customXml" Target="../customXml/item2.xml" />
  <Relationship Id="rId16" Type="http://schemas.openxmlformats.org/officeDocument/2006/relationships/slide" Target="slides/slide12.xml" />
  <Relationship Id="rId29" Type="http://schemas.openxmlformats.org/officeDocument/2006/relationships/slide" Target="slides/slide25.xml" />
  <Relationship Id="rId11" Type="http://schemas.openxmlformats.org/officeDocument/2006/relationships/slide" Target="slides/slide7.xml" />
  <Relationship Id="rId24" Type="http://schemas.openxmlformats.org/officeDocument/2006/relationships/slide" Target="slides/slide20.xml" />
  <Relationship Id="rId32" Type="http://schemas.openxmlformats.org/officeDocument/2006/relationships/slide" Target="slides/slide28.xml" />
  <Relationship Id="rId37" Type="http://schemas.openxmlformats.org/officeDocument/2006/relationships/slide" Target="slides/slide33.xml" />
  <Relationship Id="rId40" Type="http://schemas.openxmlformats.org/officeDocument/2006/relationships/slide" Target="slides/slide36.xml" />
  <Relationship Id="rId45" Type="http://schemas.openxmlformats.org/officeDocument/2006/relationships/commentAuthors" Target="commentAuthors.xml" />
  <Relationship Id="rId5" Type="http://schemas.openxmlformats.org/officeDocument/2006/relationships/slide" Target="slides/slide1.xml" />
  <Relationship Id="rId15" Type="http://schemas.openxmlformats.org/officeDocument/2006/relationships/slide" Target="slides/slide11.xml" />
  <Relationship Id="rId23" Type="http://schemas.openxmlformats.org/officeDocument/2006/relationships/slide" Target="slides/slide19.xml" />
  <Relationship Id="rId28" Type="http://schemas.openxmlformats.org/officeDocument/2006/relationships/slide" Target="slides/slide24.xml" />
  <Relationship Id="rId36" Type="http://schemas.openxmlformats.org/officeDocument/2006/relationships/slide" Target="slides/slide32.xml" />
  <Relationship Id="rId49" Type="http://schemas.openxmlformats.org/officeDocument/2006/relationships/tableStyles" Target="tableStyles.xml" />
  <Relationship Id="rId10" Type="http://schemas.openxmlformats.org/officeDocument/2006/relationships/slide" Target="slides/slide6.xml" />
  <Relationship Id="rId19" Type="http://schemas.openxmlformats.org/officeDocument/2006/relationships/slide" Target="slides/slide15.xml" />
  <Relationship Id="rId31" Type="http://schemas.openxmlformats.org/officeDocument/2006/relationships/slide" Target="slides/slide27.xml" />
  <Relationship Id="rId44" Type="http://schemas.openxmlformats.org/officeDocument/2006/relationships/notesMaster" Target="notesMasters/notesMaster1.xml" />
  <Relationship Id="rId4" Type="http://schemas.openxmlformats.org/officeDocument/2006/relationships/slideMaster" Target="slideMasters/slideMaster1.xml" />
  <Relationship Id="rId9" Type="http://schemas.openxmlformats.org/officeDocument/2006/relationships/slide" Target="slides/slide5.xml" />
  <Relationship Id="rId14" Type="http://schemas.openxmlformats.org/officeDocument/2006/relationships/slide" Target="slides/slide10.xml" />
  <Relationship Id="rId22" Type="http://schemas.openxmlformats.org/officeDocument/2006/relationships/slide" Target="slides/slide18.xml" />
  <Relationship Id="rId27" Type="http://schemas.openxmlformats.org/officeDocument/2006/relationships/slide" Target="slides/slide23.xml" />
  <Relationship Id="rId30" Type="http://schemas.openxmlformats.org/officeDocument/2006/relationships/slide" Target="slides/slide26.xml" />
  <Relationship Id="rId35" Type="http://schemas.openxmlformats.org/officeDocument/2006/relationships/slide" Target="slides/slide31.xml" />
  <Relationship Id="rId43" Type="http://schemas.openxmlformats.org/officeDocument/2006/relationships/slide" Target="slides/slide39.xml" />
  <Relationship Id="rId48" Type="http://schemas.openxmlformats.org/officeDocument/2006/relationships/theme" Target="theme/theme1.xml" />
  <Relationship Id="rId8" Type="http://schemas.openxmlformats.org/officeDocument/2006/relationships/slide" Target="slides/slide4.xml" />
  <Relationship Id="rId3" Type="http://schemas.openxmlformats.org/officeDocument/2006/relationships/customXml" Target="../customXml/item3.xml" />
  <Relationship Id="rId12" Type="http://schemas.openxmlformats.org/officeDocument/2006/relationships/slide" Target="slides/slide8.xml" />
  <Relationship Id="rId17" Type="http://schemas.openxmlformats.org/officeDocument/2006/relationships/slide" Target="slides/slide13.xml" />
  <Relationship Id="rId25" Type="http://schemas.openxmlformats.org/officeDocument/2006/relationships/slide" Target="slides/slide21.xml" />
  <Relationship Id="rId33" Type="http://schemas.openxmlformats.org/officeDocument/2006/relationships/slide" Target="slides/slide29.xml" />
  <Relationship Id="rId38" Type="http://schemas.openxmlformats.org/officeDocument/2006/relationships/slide" Target="slides/slide34.xml" />
  <Relationship Id="rId46" Type="http://schemas.openxmlformats.org/officeDocument/2006/relationships/presProps" Target="presProps.xml" />
  <Relationship Id="rId20" Type="http://schemas.openxmlformats.org/officeDocument/2006/relationships/slide" Target="slides/slide16.xml" />
  <Relationship Id="rId41" Type="http://schemas.openxmlformats.org/officeDocument/2006/relationships/slide" Target="slides/slide37.xml" />
  <Relationship Id="rId1" Type="http://schemas.openxmlformats.org/officeDocument/2006/relationships/customXml" Target="../customXml/item1.xml" />
  <Relationship Id="rId6" Type="http://schemas.openxmlformats.org/officeDocument/2006/relationships/slide" Target="slides/slide2.xml" />
</Relationships>
</file>

<file path=ppt/notesMasters/_rels/notesMaster1.xml.rels>&#65279;<?xml version="1.0" encoding="utf-8" standalone="yes"?>
<Relationships xmlns="http://schemas.openxmlformats.org/package/2006/relationships">
  <Relationship Id="rId1" Type="http://schemas.openxmlformats.org/officeDocument/2006/relationships/theme" Target="../theme/theme2.xml" />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a:extLst>
              <a:ext uri="{FF2B5EF4-FFF2-40B4-BE49-F238E27FC236}">
                <a16:creationId xmlns:a16="http://schemas.microsoft.com/office/drawing/2014/main" id="{AC9A55CE-3980-1759-BD81-4BC83218C2AC}"/>
              </a:ext>
            </a:extLst>
          </p:cNvPr>
          <p:cNvSpPr>
            <a:spLocks noGrp="1"/>
          </p:cNvSpPr>
          <p:nvPr>
            <p:ph type="hdr" sz="quarter"/>
          </p:nvPr>
        </p:nvSpPr>
        <p:spPr>
          <a:xfrm>
            <a:off x="2" y="0"/>
            <a:ext cx="2950375" cy="498966"/>
          </a:xfrm>
          <a:prstGeom prst="rect">
            <a:avLst/>
          </a:prstGeom>
        </p:spPr>
        <p:txBody>
          <a:bodyPr vert="horz" lIns="92222" tIns="46111" rIns="92222" bIns="46111" rtlCol="0"/>
          <a:lstStyle>
            <a:lvl1pPr algn="l">
              <a:defRPr sz="1200"/>
            </a:lvl1pPr>
          </a:lstStyle>
          <a:p>
            <a:endParaRPr kumimoji="1" lang="ja-JP" altLang="en-US"/>
          </a:p>
        </p:txBody>
      </p:sp>
      <p:sp>
        <p:nvSpPr>
          <p:cNvPr id="3" name="日付プレースホルダー 2">
            <a:extLst>
              <a:ext uri="{FF2B5EF4-FFF2-40B4-BE49-F238E27FC236}">
                <a16:creationId xmlns:a16="http://schemas.microsoft.com/office/drawing/2014/main" id="{7DE75A9B-FF9B-124A-BC47-CB271585CCE8}"/>
              </a:ext>
            </a:extLst>
          </p:cNvPr>
          <p:cNvSpPr>
            <a:spLocks noGrp="1"/>
          </p:cNvSpPr>
          <p:nvPr>
            <p:ph type="dt" idx="1"/>
          </p:nvPr>
        </p:nvSpPr>
        <p:spPr>
          <a:xfrm>
            <a:off x="3855221" y="0"/>
            <a:ext cx="2950374" cy="498966"/>
          </a:xfrm>
          <a:prstGeom prst="rect">
            <a:avLst/>
          </a:prstGeom>
        </p:spPr>
        <p:txBody>
          <a:bodyPr vert="horz" lIns="92222" tIns="46111" rIns="92222" bIns="46111" rtlCol="0"/>
          <a:lstStyle>
            <a:lvl1pPr algn="r">
              <a:defRPr sz="1200"/>
            </a:lvl1pPr>
          </a:lstStyle>
          <a:p>
            <a:fld id="{9DC85CDD-1926-48B0-9940-E1FC4B3F44FC}" type="datetimeFigureOut">
              <a:rPr kumimoji="1" lang="ja-JP" altLang="en-US" smtClean="0"/>
              <a:t>2026/1/8</a:t>
            </a:fld>
            <a:endParaRPr kumimoji="1" lang="ja-JP" altLang="en-US"/>
          </a:p>
        </p:txBody>
      </p:sp>
      <p:sp>
        <p:nvSpPr>
          <p:cNvPr id="4" name="スライド イメージ プレースホルダー 3">
            <a:extLst>
              <a:ext uri="{FF2B5EF4-FFF2-40B4-BE49-F238E27FC236}">
                <a16:creationId xmlns:a16="http://schemas.microsoft.com/office/drawing/2014/main" id="{866B061E-9400-A0F9-9BCB-876B0CA9D9B2}"/>
              </a:ext>
            </a:extLst>
          </p:cNvPr>
          <p:cNvSpPr>
            <a:spLocks noGrp="1" noRot="1" noChangeAspect="1"/>
          </p:cNvSpPr>
          <p:nvPr>
            <p:ph type="sldImg" idx="2"/>
          </p:nvPr>
        </p:nvSpPr>
        <p:spPr>
          <a:xfrm>
            <a:off x="423863" y="1243013"/>
            <a:ext cx="5959475" cy="3352800"/>
          </a:xfrm>
          <a:prstGeom prst="rect">
            <a:avLst/>
          </a:prstGeom>
          <a:noFill/>
          <a:ln w="12700">
            <a:solidFill>
              <a:prstClr val="black"/>
            </a:solidFill>
          </a:ln>
        </p:spPr>
        <p:txBody>
          <a:bodyPr vert="horz" lIns="92222" tIns="46111" rIns="92222" bIns="46111" rtlCol="0" anchor="ctr"/>
          <a:lstStyle/>
          <a:p>
            <a:endParaRPr lang="ja-JP" altLang="en-US"/>
          </a:p>
        </p:txBody>
      </p:sp>
      <p:sp>
        <p:nvSpPr>
          <p:cNvPr id="5" name="ノート プレースホルダー 4">
            <a:extLst>
              <a:ext uri="{FF2B5EF4-FFF2-40B4-BE49-F238E27FC236}">
                <a16:creationId xmlns:a16="http://schemas.microsoft.com/office/drawing/2014/main" id="{B1CA0E2B-A101-1F59-9C30-79CBD15C40D9}"/>
              </a:ext>
            </a:extLst>
          </p:cNvPr>
          <p:cNvSpPr>
            <a:spLocks noGrp="1"/>
          </p:cNvSpPr>
          <p:nvPr>
            <p:ph type="body" sz="quarter" idx="3"/>
          </p:nvPr>
        </p:nvSpPr>
        <p:spPr>
          <a:xfrm>
            <a:off x="680241" y="4783357"/>
            <a:ext cx="5446723" cy="3913364"/>
          </a:xfrm>
          <a:prstGeom prst="rect">
            <a:avLst/>
          </a:prstGeom>
        </p:spPr>
        <p:txBody>
          <a:bodyPr vert="horz" lIns="92222" tIns="46111" rIns="92222" bIns="46111"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a:extLst>
              <a:ext uri="{FF2B5EF4-FFF2-40B4-BE49-F238E27FC236}">
                <a16:creationId xmlns:a16="http://schemas.microsoft.com/office/drawing/2014/main" id="{2E6F9597-5CE1-E3E3-E620-6A60CE18F1DD}"/>
              </a:ext>
            </a:extLst>
          </p:cNvPr>
          <p:cNvSpPr>
            <a:spLocks noGrp="1"/>
          </p:cNvSpPr>
          <p:nvPr>
            <p:ph type="ftr" sz="quarter" idx="4"/>
          </p:nvPr>
        </p:nvSpPr>
        <p:spPr>
          <a:xfrm>
            <a:off x="2" y="9440373"/>
            <a:ext cx="2950375" cy="498966"/>
          </a:xfrm>
          <a:prstGeom prst="rect">
            <a:avLst/>
          </a:prstGeom>
        </p:spPr>
        <p:txBody>
          <a:bodyPr vert="horz" lIns="92222" tIns="46111" rIns="92222" bIns="46111" rtlCol="0" anchor="b"/>
          <a:lstStyle>
            <a:lvl1pPr algn="l">
              <a:defRPr sz="1200"/>
            </a:lvl1pPr>
          </a:lstStyle>
          <a:p>
            <a:endParaRPr kumimoji="1" lang="ja-JP" altLang="en-US"/>
          </a:p>
        </p:txBody>
      </p:sp>
      <p:sp>
        <p:nvSpPr>
          <p:cNvPr id="7" name="スライド番号プレースホルダー 6">
            <a:extLst>
              <a:ext uri="{FF2B5EF4-FFF2-40B4-BE49-F238E27FC236}">
                <a16:creationId xmlns:a16="http://schemas.microsoft.com/office/drawing/2014/main" id="{1612D4EB-ACE7-F89D-5A56-2DB2D20ACD1A}"/>
              </a:ext>
            </a:extLst>
          </p:cNvPr>
          <p:cNvSpPr>
            <a:spLocks noGrp="1"/>
          </p:cNvSpPr>
          <p:nvPr>
            <p:ph type="sldNum" sz="quarter" idx="5"/>
          </p:nvPr>
        </p:nvSpPr>
        <p:spPr>
          <a:xfrm>
            <a:off x="3855221" y="9440373"/>
            <a:ext cx="2950374" cy="498966"/>
          </a:xfrm>
          <a:prstGeom prst="rect">
            <a:avLst/>
          </a:prstGeom>
        </p:spPr>
        <p:txBody>
          <a:bodyPr vert="horz" lIns="92222" tIns="46111" rIns="92222" bIns="46111" rtlCol="0" anchor="b"/>
          <a:lstStyle>
            <a:lvl1pPr algn="r">
              <a:defRPr sz="1200"/>
            </a:lvl1pPr>
          </a:lstStyle>
          <a:p>
            <a:fld id="{F4088A3C-EC88-4DD2-8F4A-7FD0F9AE6595}" type="slidenum">
              <a:rPr kumimoji="1" lang="ja-JP" altLang="en-US" smtClean="0"/>
              <a:t>‹#›</a:t>
            </a:fld>
            <a:endParaRPr kumimoji="1" lang="ja-JP"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extLst>
    <p:ext uri="{620B2872-D7B9-4A21-9093-7833F8D536E1}">
      <p15:sldGuideLst xmlns:p15="http://schemas.microsoft.com/office/powerpoint/2012/main">
        <p15:guide id="1" orient="horz" pos="3130" userDrawn="1">
          <p15:clr>
            <a:srgbClr val="F26B43"/>
          </p15:clr>
        </p15:guide>
        <p15:guide id="2" pos="2143" userDrawn="1">
          <p15:clr>
            <a:srgbClr val="F26B43"/>
          </p15:clr>
        </p15:guide>
      </p15:sldGuideLst>
    </p:ext>
  </p:extLst>
</p:notesMaster>
</file>

<file path=ppt/notesSlides/_rels/notesSlide1.xml.rels>&#65279;<?xml version="1.0" encoding="utf-8" standalone="yes"?>
<Relationships xmlns="http://schemas.openxmlformats.org/package/2006/relationships">
  <Relationship Id="rId2" Type="http://schemas.openxmlformats.org/officeDocument/2006/relationships/slide" Target="../slides/slide1.xml" />
  <Relationship Id="rId1" Type="http://schemas.openxmlformats.org/officeDocument/2006/relationships/notesMaster" Target="../notesMasters/notesMaster1.xml" />
</Relationships>
</file>

<file path=ppt/notesSlides/_rels/notesSlide10.xml.rels>&#65279;<?xml version="1.0" encoding="utf-8" standalone="yes"?>
<Relationships xmlns="http://schemas.openxmlformats.org/package/2006/relationships">
  <Relationship Id="rId2" Type="http://schemas.openxmlformats.org/officeDocument/2006/relationships/slide" Target="../slides/slide11.xml" />
  <Relationship Id="rId1" Type="http://schemas.openxmlformats.org/officeDocument/2006/relationships/notesMaster" Target="../notesMasters/notesMaster1.xml" />
</Relationships>
</file>

<file path=ppt/notesSlides/_rels/notesSlide11.xml.rels>&#65279;<?xml version="1.0" encoding="utf-8" standalone="yes"?>
<Relationships xmlns="http://schemas.openxmlformats.org/package/2006/relationships">
  <Relationship Id="rId2" Type="http://schemas.openxmlformats.org/officeDocument/2006/relationships/slide" Target="../slides/slide12.xml" />
  <Relationship Id="rId1" Type="http://schemas.openxmlformats.org/officeDocument/2006/relationships/notesMaster" Target="../notesMasters/notesMaster1.xml" />
</Relationships>
</file>

<file path=ppt/notesSlides/_rels/notesSlide12.xml.rels>&#65279;<?xml version="1.0" encoding="utf-8" standalone="yes"?>
<Relationships xmlns="http://schemas.openxmlformats.org/package/2006/relationships">
  <Relationship Id="rId2" Type="http://schemas.openxmlformats.org/officeDocument/2006/relationships/slide" Target="../slides/slide13.xml" />
  <Relationship Id="rId1" Type="http://schemas.openxmlformats.org/officeDocument/2006/relationships/notesMaster" Target="../notesMasters/notesMaster1.xml" />
</Relationships>
</file>

<file path=ppt/notesSlides/_rels/notesSlide13.xml.rels>&#65279;<?xml version="1.0" encoding="utf-8" standalone="yes"?>
<Relationships xmlns="http://schemas.openxmlformats.org/package/2006/relationships">
  <Relationship Id="rId2" Type="http://schemas.openxmlformats.org/officeDocument/2006/relationships/slide" Target="../slides/slide14.xml" />
  <Relationship Id="rId1" Type="http://schemas.openxmlformats.org/officeDocument/2006/relationships/notesMaster" Target="../notesMasters/notesMaster1.xml" />
</Relationships>
</file>

<file path=ppt/notesSlides/_rels/notesSlide14.xml.rels>&#65279;<?xml version="1.0" encoding="utf-8" standalone="yes"?>
<Relationships xmlns="http://schemas.openxmlformats.org/package/2006/relationships">
  <Relationship Id="rId2" Type="http://schemas.openxmlformats.org/officeDocument/2006/relationships/slide" Target="../slides/slide15.xml" />
  <Relationship Id="rId1" Type="http://schemas.openxmlformats.org/officeDocument/2006/relationships/notesMaster" Target="../notesMasters/notesMaster1.xml" />
</Relationships>
</file>

<file path=ppt/notesSlides/_rels/notesSlide15.xml.rels>&#65279;<?xml version="1.0" encoding="utf-8" standalone="yes"?>
<Relationships xmlns="http://schemas.openxmlformats.org/package/2006/relationships">
  <Relationship Id="rId2" Type="http://schemas.openxmlformats.org/officeDocument/2006/relationships/slide" Target="../slides/slide16.xml" />
  <Relationship Id="rId1" Type="http://schemas.openxmlformats.org/officeDocument/2006/relationships/notesMaster" Target="../notesMasters/notesMaster1.xml" />
</Relationships>
</file>

<file path=ppt/notesSlides/_rels/notesSlide16.xml.rels>&#65279;<?xml version="1.0" encoding="utf-8" standalone="yes"?>
<Relationships xmlns="http://schemas.openxmlformats.org/package/2006/relationships">
  <Relationship Id="rId2" Type="http://schemas.openxmlformats.org/officeDocument/2006/relationships/slide" Target="../slides/slide17.xml" />
  <Relationship Id="rId1" Type="http://schemas.openxmlformats.org/officeDocument/2006/relationships/notesMaster" Target="../notesMasters/notesMaster1.xml" />
</Relationships>
</file>

<file path=ppt/notesSlides/_rels/notesSlide17.xml.rels>&#65279;<?xml version="1.0" encoding="utf-8" standalone="yes"?>
<Relationships xmlns="http://schemas.openxmlformats.org/package/2006/relationships">
  <Relationship Id="rId2" Type="http://schemas.openxmlformats.org/officeDocument/2006/relationships/slide" Target="../slides/slide18.xml" />
  <Relationship Id="rId1" Type="http://schemas.openxmlformats.org/officeDocument/2006/relationships/notesMaster" Target="../notesMasters/notesMaster1.xml" />
</Relationships>
</file>

<file path=ppt/notesSlides/_rels/notesSlide18.xml.rels>&#65279;<?xml version="1.0" encoding="utf-8" standalone="yes"?>
<Relationships xmlns="http://schemas.openxmlformats.org/package/2006/relationships">
  <Relationship Id="rId2" Type="http://schemas.openxmlformats.org/officeDocument/2006/relationships/slide" Target="../slides/slide19.xml" />
  <Relationship Id="rId1" Type="http://schemas.openxmlformats.org/officeDocument/2006/relationships/notesMaster" Target="../notesMasters/notesMaster1.xml" />
</Relationships>
</file>

<file path=ppt/notesSlides/_rels/notesSlide19.xml.rels>&#65279;<?xml version="1.0" encoding="utf-8" standalone="yes"?>
<Relationships xmlns="http://schemas.openxmlformats.org/package/2006/relationships">
  <Relationship Id="rId2" Type="http://schemas.openxmlformats.org/officeDocument/2006/relationships/slide" Target="../slides/slide20.xml" />
  <Relationship Id="rId1" Type="http://schemas.openxmlformats.org/officeDocument/2006/relationships/notesMaster" Target="../notesMasters/notesMaster1.xml" />
</Relationships>
</file>

<file path=ppt/notesSlides/_rels/notesSlide2.xml.rels>&#65279;<?xml version="1.0" encoding="utf-8" standalone="yes"?>
<Relationships xmlns="http://schemas.openxmlformats.org/package/2006/relationships">
  <Relationship Id="rId2" Type="http://schemas.openxmlformats.org/officeDocument/2006/relationships/slide" Target="../slides/slide2.xml" />
  <Relationship Id="rId1" Type="http://schemas.openxmlformats.org/officeDocument/2006/relationships/notesMaster" Target="../notesMasters/notesMaster1.xml" />
</Relationships>
</file>

<file path=ppt/notesSlides/_rels/notesSlide20.xml.rels>&#65279;<?xml version="1.0" encoding="utf-8" standalone="yes"?>
<Relationships xmlns="http://schemas.openxmlformats.org/package/2006/relationships">
  <Relationship Id="rId2" Type="http://schemas.openxmlformats.org/officeDocument/2006/relationships/slide" Target="../slides/slide21.xml" />
  <Relationship Id="rId1" Type="http://schemas.openxmlformats.org/officeDocument/2006/relationships/notesMaster" Target="../notesMasters/notesMaster1.xml" />
</Relationships>
</file>

<file path=ppt/notesSlides/_rels/notesSlide21.xml.rels>&#65279;<?xml version="1.0" encoding="utf-8" standalone="yes"?>
<Relationships xmlns="http://schemas.openxmlformats.org/package/2006/relationships">
  <Relationship Id="rId2" Type="http://schemas.openxmlformats.org/officeDocument/2006/relationships/slide" Target="../slides/slide22.xml" />
  <Relationship Id="rId1" Type="http://schemas.openxmlformats.org/officeDocument/2006/relationships/notesMaster" Target="../notesMasters/notesMaster1.xml" />
</Relationships>
</file>

<file path=ppt/notesSlides/_rels/notesSlide22.xml.rels>&#65279;<?xml version="1.0" encoding="utf-8" standalone="yes"?>
<Relationships xmlns="http://schemas.openxmlformats.org/package/2006/relationships">
  <Relationship Id="rId2" Type="http://schemas.openxmlformats.org/officeDocument/2006/relationships/slide" Target="../slides/slide23.xml" />
  <Relationship Id="rId1" Type="http://schemas.openxmlformats.org/officeDocument/2006/relationships/notesMaster" Target="../notesMasters/notesMaster1.xml" />
</Relationships>
</file>

<file path=ppt/notesSlides/_rels/notesSlide23.xml.rels>&#65279;<?xml version="1.0" encoding="utf-8" standalone="yes"?>
<Relationships xmlns="http://schemas.openxmlformats.org/package/2006/relationships">
  <Relationship Id="rId2" Type="http://schemas.openxmlformats.org/officeDocument/2006/relationships/slide" Target="../slides/slide24.xml" />
  <Relationship Id="rId1" Type="http://schemas.openxmlformats.org/officeDocument/2006/relationships/notesMaster" Target="../notesMasters/notesMaster1.xml" />
</Relationships>
</file>

<file path=ppt/notesSlides/_rels/notesSlide24.xml.rels>&#65279;<?xml version="1.0" encoding="utf-8" standalone="yes"?>
<Relationships xmlns="http://schemas.openxmlformats.org/package/2006/relationships">
  <Relationship Id="rId2" Type="http://schemas.openxmlformats.org/officeDocument/2006/relationships/slide" Target="../slides/slide25.xml" />
  <Relationship Id="rId1" Type="http://schemas.openxmlformats.org/officeDocument/2006/relationships/notesMaster" Target="../notesMasters/notesMaster1.xml" />
</Relationships>
</file>

<file path=ppt/notesSlides/_rels/notesSlide25.xml.rels>&#65279;<?xml version="1.0" encoding="utf-8" standalone="yes"?>
<Relationships xmlns="http://schemas.openxmlformats.org/package/2006/relationships">
  <Relationship Id="rId2" Type="http://schemas.openxmlformats.org/officeDocument/2006/relationships/slide" Target="../slides/slide26.xml" />
  <Relationship Id="rId1" Type="http://schemas.openxmlformats.org/officeDocument/2006/relationships/notesMaster" Target="../notesMasters/notesMaster1.xml" />
</Relationships>
</file>

<file path=ppt/notesSlides/_rels/notesSlide26.xml.rels>&#65279;<?xml version="1.0" encoding="utf-8" standalone="yes"?>
<Relationships xmlns="http://schemas.openxmlformats.org/package/2006/relationships">
  <Relationship Id="rId2" Type="http://schemas.openxmlformats.org/officeDocument/2006/relationships/slide" Target="../slides/slide27.xml" />
  <Relationship Id="rId1" Type="http://schemas.openxmlformats.org/officeDocument/2006/relationships/notesMaster" Target="../notesMasters/notesMaster1.xml" />
</Relationships>
</file>

<file path=ppt/notesSlides/_rels/notesSlide27.xml.rels>&#65279;<?xml version="1.0" encoding="utf-8" standalone="yes"?>
<Relationships xmlns="http://schemas.openxmlformats.org/package/2006/relationships">
  <Relationship Id="rId2" Type="http://schemas.openxmlformats.org/officeDocument/2006/relationships/slide" Target="../slides/slide28.xml" />
  <Relationship Id="rId1" Type="http://schemas.openxmlformats.org/officeDocument/2006/relationships/notesMaster" Target="../notesMasters/notesMaster1.xml" />
</Relationships>
</file>

<file path=ppt/notesSlides/_rels/notesSlide28.xml.rels>&#65279;<?xml version="1.0" encoding="utf-8" standalone="yes"?>
<Relationships xmlns="http://schemas.openxmlformats.org/package/2006/relationships">
  <Relationship Id="rId2" Type="http://schemas.openxmlformats.org/officeDocument/2006/relationships/slide" Target="../slides/slide29.xml" />
  <Relationship Id="rId1" Type="http://schemas.openxmlformats.org/officeDocument/2006/relationships/notesMaster" Target="../notesMasters/notesMaster1.xml" />
</Relationships>
</file>

<file path=ppt/notesSlides/_rels/notesSlide29.xml.rels>&#65279;<?xml version="1.0" encoding="utf-8" standalone="yes"?>
<Relationships xmlns="http://schemas.openxmlformats.org/package/2006/relationships">
  <Relationship Id="rId2" Type="http://schemas.openxmlformats.org/officeDocument/2006/relationships/slide" Target="../slides/slide30.xml" />
  <Relationship Id="rId1" Type="http://schemas.openxmlformats.org/officeDocument/2006/relationships/notesMaster" Target="../notesMasters/notesMaster1.xml" />
</Relationships>
</file>

<file path=ppt/notesSlides/_rels/notesSlide3.xml.rels>&#65279;<?xml version="1.0" encoding="utf-8" standalone="yes"?>
<Relationships xmlns="http://schemas.openxmlformats.org/package/2006/relationships">
  <Relationship Id="rId2" Type="http://schemas.openxmlformats.org/officeDocument/2006/relationships/slide" Target="../slides/slide3.xml" />
  <Relationship Id="rId1" Type="http://schemas.openxmlformats.org/officeDocument/2006/relationships/notesMaster" Target="../notesMasters/notesMaster1.xml" />
</Relationships>
</file>

<file path=ppt/notesSlides/_rels/notesSlide30.xml.rels>&#65279;<?xml version="1.0" encoding="utf-8" standalone="yes"?>
<Relationships xmlns="http://schemas.openxmlformats.org/package/2006/relationships">
  <Relationship Id="rId2" Type="http://schemas.openxmlformats.org/officeDocument/2006/relationships/slide" Target="../slides/slide31.xml" />
  <Relationship Id="rId1" Type="http://schemas.openxmlformats.org/officeDocument/2006/relationships/notesMaster" Target="../notesMasters/notesMaster1.xml" />
</Relationships>
</file>

<file path=ppt/notesSlides/_rels/notesSlide31.xml.rels>&#65279;<?xml version="1.0" encoding="utf-8" standalone="yes"?>
<Relationships xmlns="http://schemas.openxmlformats.org/package/2006/relationships">
  <Relationship Id="rId2" Type="http://schemas.openxmlformats.org/officeDocument/2006/relationships/slide" Target="../slides/slide32.xml" />
  <Relationship Id="rId1" Type="http://schemas.openxmlformats.org/officeDocument/2006/relationships/notesMaster" Target="../notesMasters/notesMaster1.xml" />
</Relationships>
</file>

<file path=ppt/notesSlides/_rels/notesSlide32.xml.rels>&#65279;<?xml version="1.0" encoding="utf-8" standalone="yes"?>
<Relationships xmlns="http://schemas.openxmlformats.org/package/2006/relationships">
  <Relationship Id="rId2" Type="http://schemas.openxmlformats.org/officeDocument/2006/relationships/slide" Target="../slides/slide33.xml" />
  <Relationship Id="rId1" Type="http://schemas.openxmlformats.org/officeDocument/2006/relationships/notesMaster" Target="../notesMasters/notesMaster1.xml" />
</Relationships>
</file>

<file path=ppt/notesSlides/_rels/notesSlide33.xml.rels>&#65279;<?xml version="1.0" encoding="utf-8" standalone="yes"?>
<Relationships xmlns="http://schemas.openxmlformats.org/package/2006/relationships">
  <Relationship Id="rId2" Type="http://schemas.openxmlformats.org/officeDocument/2006/relationships/slide" Target="../slides/slide34.xml" />
  <Relationship Id="rId1" Type="http://schemas.openxmlformats.org/officeDocument/2006/relationships/notesMaster" Target="../notesMasters/notesMaster1.xml" />
</Relationships>
</file>

<file path=ppt/notesSlides/_rels/notesSlide34.xml.rels>&#65279;<?xml version="1.0" encoding="utf-8" standalone="yes"?>
<Relationships xmlns="http://schemas.openxmlformats.org/package/2006/relationships">
  <Relationship Id="rId2" Type="http://schemas.openxmlformats.org/officeDocument/2006/relationships/slide" Target="../slides/slide35.xml" />
  <Relationship Id="rId1" Type="http://schemas.openxmlformats.org/officeDocument/2006/relationships/notesMaster" Target="../notesMasters/notesMaster1.xml" />
</Relationships>
</file>

<file path=ppt/notesSlides/_rels/notesSlide35.xml.rels>&#65279;<?xml version="1.0" encoding="utf-8" standalone="yes"?>
<Relationships xmlns="http://schemas.openxmlformats.org/package/2006/relationships">
  <Relationship Id="rId2" Type="http://schemas.openxmlformats.org/officeDocument/2006/relationships/slide" Target="../slides/slide36.xml" />
  <Relationship Id="rId1" Type="http://schemas.openxmlformats.org/officeDocument/2006/relationships/notesMaster" Target="../notesMasters/notesMaster1.xml" />
</Relationships>
</file>

<file path=ppt/notesSlides/_rels/notesSlide36.xml.rels>&#65279;<?xml version="1.0" encoding="utf-8" standalone="yes"?>
<Relationships xmlns="http://schemas.openxmlformats.org/package/2006/relationships">
  <Relationship Id="rId2" Type="http://schemas.openxmlformats.org/officeDocument/2006/relationships/slide" Target="../slides/slide37.xml" />
  <Relationship Id="rId1" Type="http://schemas.openxmlformats.org/officeDocument/2006/relationships/notesMaster" Target="../notesMasters/notesMaster1.xml" />
</Relationships>
</file>

<file path=ppt/notesSlides/_rels/notesSlide37.xml.rels>&#65279;<?xml version="1.0" encoding="utf-8" standalone="yes"?>
<Relationships xmlns="http://schemas.openxmlformats.org/package/2006/relationships">
  <Relationship Id="rId2" Type="http://schemas.openxmlformats.org/officeDocument/2006/relationships/slide" Target="../slides/slide38.xml" />
  <Relationship Id="rId1" Type="http://schemas.openxmlformats.org/officeDocument/2006/relationships/notesMaster" Target="../notesMasters/notesMaster1.xml" />
</Relationships>
</file>

<file path=ppt/notesSlides/_rels/notesSlide38.xml.rels>&#65279;<?xml version="1.0" encoding="utf-8" standalone="yes"?>
<Relationships xmlns="http://schemas.openxmlformats.org/package/2006/relationships">
  <Relationship Id="rId2" Type="http://schemas.openxmlformats.org/officeDocument/2006/relationships/slide" Target="../slides/slide39.xml" />
  <Relationship Id="rId1" Type="http://schemas.openxmlformats.org/officeDocument/2006/relationships/notesMaster" Target="../notesMasters/notesMaster1.xml" />
</Relationships>
</file>

<file path=ppt/notesSlides/_rels/notesSlide4.xml.rels>&#65279;<?xml version="1.0" encoding="utf-8" standalone="yes"?>
<Relationships xmlns="http://schemas.openxmlformats.org/package/2006/relationships">
  <Relationship Id="rId2" Type="http://schemas.openxmlformats.org/officeDocument/2006/relationships/slide" Target="../slides/slide4.xml" />
  <Relationship Id="rId1" Type="http://schemas.openxmlformats.org/officeDocument/2006/relationships/notesMaster" Target="../notesMasters/notesMaster1.xml" />
</Relationships>
</file>

<file path=ppt/notesSlides/_rels/notesSlide5.xml.rels>&#65279;<?xml version="1.0" encoding="utf-8" standalone="yes"?>
<Relationships xmlns="http://schemas.openxmlformats.org/package/2006/relationships">
  <Relationship Id="rId2" Type="http://schemas.openxmlformats.org/officeDocument/2006/relationships/slide" Target="../slides/slide5.xml" />
  <Relationship Id="rId1" Type="http://schemas.openxmlformats.org/officeDocument/2006/relationships/notesMaster" Target="../notesMasters/notesMaster1.xml" />
</Relationships>
</file>

<file path=ppt/notesSlides/_rels/notesSlide6.xml.rels>&#65279;<?xml version="1.0" encoding="utf-8" standalone="yes"?>
<Relationships xmlns="http://schemas.openxmlformats.org/package/2006/relationships">
  <Relationship Id="rId2" Type="http://schemas.openxmlformats.org/officeDocument/2006/relationships/slide" Target="../slides/slide6.xml" />
  <Relationship Id="rId1" Type="http://schemas.openxmlformats.org/officeDocument/2006/relationships/notesMaster" Target="../notesMasters/notesMaster1.xml" />
</Relationships>
</file>

<file path=ppt/notesSlides/_rels/notesSlide7.xml.rels>&#65279;<?xml version="1.0" encoding="utf-8" standalone="yes"?>
<Relationships xmlns="http://schemas.openxmlformats.org/package/2006/relationships">
  <Relationship Id="rId2" Type="http://schemas.openxmlformats.org/officeDocument/2006/relationships/slide" Target="../slides/slide7.xml" />
  <Relationship Id="rId1" Type="http://schemas.openxmlformats.org/officeDocument/2006/relationships/notesMaster" Target="../notesMasters/notesMaster1.xml" />
</Relationships>
</file>

<file path=ppt/notesSlides/_rels/notesSlide8.xml.rels>&#65279;<?xml version="1.0" encoding="utf-8" standalone="yes"?>
<Relationships xmlns="http://schemas.openxmlformats.org/package/2006/relationships">
  <Relationship Id="rId2" Type="http://schemas.openxmlformats.org/officeDocument/2006/relationships/slide" Target="../slides/slide9.xml" />
  <Relationship Id="rId1" Type="http://schemas.openxmlformats.org/officeDocument/2006/relationships/notesMaster" Target="../notesMasters/notesMaster1.xml" />
</Relationships>
</file>

<file path=ppt/notesSlides/_rels/notesSlide9.xml.rels>&#65279;<?xml version="1.0" encoding="utf-8" standalone="yes"?>
<Relationships xmlns="http://schemas.openxmlformats.org/package/2006/relationships">
  <Relationship Id="rId2" Type="http://schemas.openxmlformats.org/officeDocument/2006/relationships/slide" Target="../slides/slide10.xml" />
  <Relationship Id="rId1" Type="http://schemas.openxmlformats.org/officeDocument/2006/relationships/notesMaster" Target="../notesMasters/notesMaster1.xml" />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CEEC938-B18A-3758-62A7-41B6889B3BC3}"/>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BF98E343-58B8-896B-B907-7A3613CCC6A3}"/>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16DEF0C0-ED22-E2E8-578A-A5466A31D32B}"/>
              </a:ext>
            </a:extLst>
          </p:cNvPr>
          <p:cNvSpPr>
            <a:spLocks noGrp="1"/>
          </p:cNvSpPr>
          <p:nvPr>
            <p:ph type="body" idx="1"/>
          </p:nvPr>
        </p:nvSpPr>
        <p:spPr/>
        <p:txBody>
          <a:bodyPr/>
          <a:lstStyle/>
          <a:p>
            <a:endParaRPr kumimoji="1" lang="ja-JP" altLang="en-US" dirty="0"/>
          </a:p>
          <a:p>
            <a:endParaRPr kumimoji="1" lang="ja-JP" altLang="en-US" dirty="0"/>
          </a:p>
        </p:txBody>
      </p:sp>
      <p:sp>
        <p:nvSpPr>
          <p:cNvPr id="4" name="スライド番号プレースホルダー 3">
            <a:extLst>
              <a:ext uri="{FF2B5EF4-FFF2-40B4-BE49-F238E27FC236}">
                <a16:creationId xmlns:a16="http://schemas.microsoft.com/office/drawing/2014/main" id="{6287C310-DCC6-8DD4-331A-A8A1BCEF73D2}"/>
              </a:ext>
            </a:extLst>
          </p:cNvPr>
          <p:cNvSpPr>
            <a:spLocks noGrp="1"/>
          </p:cNvSpPr>
          <p:nvPr>
            <p:ph type="sldNum" sz="quarter" idx="10"/>
          </p:nvPr>
        </p:nvSpPr>
        <p:spPr/>
        <p:txBody>
          <a:bodyPr/>
          <a:lstStyle/>
          <a:p>
            <a:fld id="{CEBBBABA-C66D-4495-9BE9-407DF5B2C2ED}" type="slidenum">
              <a:rPr kumimoji="1" lang="ja-JP" altLang="en-US" smtClean="0"/>
              <a:t>1</a:t>
            </a:fld>
            <a:endParaRPr kumimoji="1" lang="ja-JP" altLang="en-US"/>
          </a:p>
        </p:txBody>
      </p:sp>
    </p:spTree>
    <p:extLst>
      <p:ext uri="{BB962C8B-B14F-4D97-AF65-F5344CB8AC3E}">
        <p14:creationId xmlns:p14="http://schemas.microsoft.com/office/powerpoint/2010/main" val="267149393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8EE4330-57B1-AC61-67E9-E247444E2FA0}"/>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B610A272-0B71-9340-15FF-CDE582F50869}"/>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1FD0893F-BDB3-C810-BB0B-763B182683A9}"/>
              </a:ext>
            </a:extLst>
          </p:cNvPr>
          <p:cNvSpPr>
            <a:spLocks noGrp="1"/>
          </p:cNvSpPr>
          <p:nvPr>
            <p:ph type="body" idx="1"/>
          </p:nvPr>
        </p:nvSpPr>
        <p:spPr/>
        <p:txBody>
          <a:bodyPr/>
          <a:lstStyle/>
          <a:p>
            <a:endParaRPr kumimoji="1" lang="ja-JP" altLang="en-US" dirty="0"/>
          </a:p>
          <a:p>
            <a:endParaRPr kumimoji="1" lang="ja-JP" altLang="en-US" dirty="0"/>
          </a:p>
        </p:txBody>
      </p:sp>
      <p:sp>
        <p:nvSpPr>
          <p:cNvPr id="4" name="スライド番号プレースホルダー 3">
            <a:extLst>
              <a:ext uri="{FF2B5EF4-FFF2-40B4-BE49-F238E27FC236}">
                <a16:creationId xmlns:a16="http://schemas.microsoft.com/office/drawing/2014/main" id="{C4D33CDC-E2EA-2FBC-7D82-6060B5FC6DC2}"/>
              </a:ext>
            </a:extLst>
          </p:cNvPr>
          <p:cNvSpPr>
            <a:spLocks noGrp="1"/>
          </p:cNvSpPr>
          <p:nvPr>
            <p:ph type="sldNum" sz="quarter" idx="10"/>
          </p:nvPr>
        </p:nvSpPr>
        <p:spPr/>
        <p:txBody>
          <a:bodyPr/>
          <a:lstStyle/>
          <a:p>
            <a:fld id="{CEBBBABA-C66D-4495-9BE9-407DF5B2C2ED}" type="slidenum">
              <a:rPr kumimoji="1" lang="ja-JP" altLang="en-US" smtClean="0"/>
              <a:t>11</a:t>
            </a:fld>
            <a:endParaRPr kumimoji="1" lang="ja-JP" altLang="en-US"/>
          </a:p>
        </p:txBody>
      </p:sp>
    </p:spTree>
    <p:extLst>
      <p:ext uri="{BB962C8B-B14F-4D97-AF65-F5344CB8AC3E}">
        <p14:creationId xmlns:p14="http://schemas.microsoft.com/office/powerpoint/2010/main" val="75444935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a:p>
            <a:endParaRPr kumimoji="1" lang="ja-JP" altLang="en-US" dirty="0"/>
          </a:p>
        </p:txBody>
      </p:sp>
      <p:sp>
        <p:nvSpPr>
          <p:cNvPr id="4" name="スライド番号プレースホルダー 3"/>
          <p:cNvSpPr>
            <a:spLocks noGrp="1"/>
          </p:cNvSpPr>
          <p:nvPr>
            <p:ph type="sldNum" sz="quarter" idx="10"/>
          </p:nvPr>
        </p:nvSpPr>
        <p:spPr/>
        <p:txBody>
          <a:bodyPr/>
          <a:lstStyle/>
          <a:p>
            <a:fld id="{CEBBBABA-C66D-4495-9BE9-407DF5B2C2ED}" type="slidenum">
              <a:rPr kumimoji="1" lang="ja-JP" altLang="en-US" smtClean="0"/>
              <a:t>12</a:t>
            </a:fld>
            <a:endParaRPr kumimoji="1" lang="ja-JP" altLang="en-US"/>
          </a:p>
        </p:txBody>
      </p:sp>
    </p:spTree>
    <p:extLst>
      <p:ext uri="{BB962C8B-B14F-4D97-AF65-F5344CB8AC3E}">
        <p14:creationId xmlns:p14="http://schemas.microsoft.com/office/powerpoint/2010/main" val="229402646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a:p>
            <a:endParaRPr kumimoji="1" lang="ja-JP" altLang="en-US" dirty="0"/>
          </a:p>
        </p:txBody>
      </p:sp>
      <p:sp>
        <p:nvSpPr>
          <p:cNvPr id="4" name="スライド番号プレースホルダー 3"/>
          <p:cNvSpPr>
            <a:spLocks noGrp="1"/>
          </p:cNvSpPr>
          <p:nvPr>
            <p:ph type="sldNum" sz="quarter" idx="10"/>
          </p:nvPr>
        </p:nvSpPr>
        <p:spPr/>
        <p:txBody>
          <a:bodyPr/>
          <a:lstStyle/>
          <a:p>
            <a:fld id="{CEBBBABA-C66D-4495-9BE9-407DF5B2C2ED}" type="slidenum">
              <a:rPr kumimoji="1" lang="ja-JP" altLang="en-US" smtClean="0"/>
              <a:t>13</a:t>
            </a:fld>
            <a:endParaRPr kumimoji="1" lang="ja-JP" altLang="en-US"/>
          </a:p>
        </p:txBody>
      </p:sp>
    </p:spTree>
    <p:extLst>
      <p:ext uri="{BB962C8B-B14F-4D97-AF65-F5344CB8AC3E}">
        <p14:creationId xmlns:p14="http://schemas.microsoft.com/office/powerpoint/2010/main" val="191080042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FADD3DD-072D-F4CF-5DCA-930253626131}"/>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BB79C699-19E3-3F63-698B-DE8DD4276DE1}"/>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5825F653-ADA0-3FEF-E25D-BF4390131BDB}"/>
              </a:ext>
            </a:extLst>
          </p:cNvPr>
          <p:cNvSpPr>
            <a:spLocks noGrp="1"/>
          </p:cNvSpPr>
          <p:nvPr>
            <p:ph type="body" idx="1"/>
          </p:nvPr>
        </p:nvSpPr>
        <p:spPr/>
        <p:txBody>
          <a:bodyPr/>
          <a:lstStyle/>
          <a:p>
            <a:endParaRPr kumimoji="1" lang="ja-JP" altLang="en-US" dirty="0"/>
          </a:p>
          <a:p>
            <a:endParaRPr kumimoji="1" lang="ja-JP" altLang="en-US" dirty="0"/>
          </a:p>
        </p:txBody>
      </p:sp>
      <p:sp>
        <p:nvSpPr>
          <p:cNvPr id="4" name="スライド番号プレースホルダー 3">
            <a:extLst>
              <a:ext uri="{FF2B5EF4-FFF2-40B4-BE49-F238E27FC236}">
                <a16:creationId xmlns:a16="http://schemas.microsoft.com/office/drawing/2014/main" id="{5E5DCC31-D288-27DF-AFDE-5542E5EF7BE6}"/>
              </a:ext>
            </a:extLst>
          </p:cNvPr>
          <p:cNvSpPr>
            <a:spLocks noGrp="1"/>
          </p:cNvSpPr>
          <p:nvPr>
            <p:ph type="sldNum" sz="quarter" idx="10"/>
          </p:nvPr>
        </p:nvSpPr>
        <p:spPr/>
        <p:txBody>
          <a:bodyPr/>
          <a:lstStyle/>
          <a:p>
            <a:fld id="{CEBBBABA-C66D-4495-9BE9-407DF5B2C2ED}" type="slidenum">
              <a:rPr kumimoji="1" lang="ja-JP" altLang="en-US" smtClean="0"/>
              <a:t>14</a:t>
            </a:fld>
            <a:endParaRPr kumimoji="1" lang="ja-JP" altLang="en-US"/>
          </a:p>
        </p:txBody>
      </p:sp>
    </p:spTree>
    <p:extLst>
      <p:ext uri="{BB962C8B-B14F-4D97-AF65-F5344CB8AC3E}">
        <p14:creationId xmlns:p14="http://schemas.microsoft.com/office/powerpoint/2010/main" val="249795270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8694DB2-BC24-E826-2758-123B99E471E3}"/>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6457FDDA-4806-ABF7-04E3-669650CF1BE4}"/>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01D9D1FB-9F1C-5415-F22F-222C7DA6CE4A}"/>
              </a:ext>
            </a:extLst>
          </p:cNvPr>
          <p:cNvSpPr>
            <a:spLocks noGrp="1"/>
          </p:cNvSpPr>
          <p:nvPr>
            <p:ph type="body" idx="1"/>
          </p:nvPr>
        </p:nvSpPr>
        <p:spPr/>
        <p:txBody>
          <a:bodyPr/>
          <a:lstStyle/>
          <a:p>
            <a:endParaRPr kumimoji="1" lang="ja-JP" altLang="en-US" dirty="0"/>
          </a:p>
          <a:p>
            <a:endParaRPr kumimoji="1" lang="ja-JP" altLang="en-US" dirty="0"/>
          </a:p>
        </p:txBody>
      </p:sp>
      <p:sp>
        <p:nvSpPr>
          <p:cNvPr id="4" name="スライド番号プレースホルダー 3">
            <a:extLst>
              <a:ext uri="{FF2B5EF4-FFF2-40B4-BE49-F238E27FC236}">
                <a16:creationId xmlns:a16="http://schemas.microsoft.com/office/drawing/2014/main" id="{CE18D1A9-2A8A-4F73-A865-1BB4E63E127E}"/>
              </a:ext>
            </a:extLst>
          </p:cNvPr>
          <p:cNvSpPr>
            <a:spLocks noGrp="1"/>
          </p:cNvSpPr>
          <p:nvPr>
            <p:ph type="sldNum" sz="quarter" idx="10"/>
          </p:nvPr>
        </p:nvSpPr>
        <p:spPr/>
        <p:txBody>
          <a:bodyPr/>
          <a:lstStyle/>
          <a:p>
            <a:fld id="{CEBBBABA-C66D-4495-9BE9-407DF5B2C2ED}" type="slidenum">
              <a:rPr kumimoji="1" lang="ja-JP" altLang="en-US" smtClean="0"/>
              <a:t>15</a:t>
            </a:fld>
            <a:endParaRPr kumimoji="1" lang="ja-JP" altLang="en-US"/>
          </a:p>
        </p:txBody>
      </p:sp>
    </p:spTree>
    <p:extLst>
      <p:ext uri="{BB962C8B-B14F-4D97-AF65-F5344CB8AC3E}">
        <p14:creationId xmlns:p14="http://schemas.microsoft.com/office/powerpoint/2010/main" val="341321698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3B39CEA-21A5-170E-2BAB-39E37D87D706}"/>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545A788E-1B61-D8D1-8011-674B44900C5C}"/>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0DB3D8EC-FE99-E3CA-4C24-6CD5FD14B440}"/>
              </a:ext>
            </a:extLst>
          </p:cNvPr>
          <p:cNvSpPr>
            <a:spLocks noGrp="1"/>
          </p:cNvSpPr>
          <p:nvPr>
            <p:ph type="body" idx="1"/>
          </p:nvPr>
        </p:nvSpPr>
        <p:spPr/>
        <p:txBody>
          <a:bodyPr/>
          <a:lstStyle/>
          <a:p>
            <a:endParaRPr kumimoji="1" lang="ja-JP" altLang="en-US" dirty="0"/>
          </a:p>
          <a:p>
            <a:endParaRPr kumimoji="1" lang="ja-JP" altLang="en-US" dirty="0"/>
          </a:p>
        </p:txBody>
      </p:sp>
      <p:sp>
        <p:nvSpPr>
          <p:cNvPr id="4" name="スライド番号プレースホルダー 3">
            <a:extLst>
              <a:ext uri="{FF2B5EF4-FFF2-40B4-BE49-F238E27FC236}">
                <a16:creationId xmlns:a16="http://schemas.microsoft.com/office/drawing/2014/main" id="{5A927F1A-D637-F382-5417-425B7504F174}"/>
              </a:ext>
            </a:extLst>
          </p:cNvPr>
          <p:cNvSpPr>
            <a:spLocks noGrp="1"/>
          </p:cNvSpPr>
          <p:nvPr>
            <p:ph type="sldNum" sz="quarter" idx="10"/>
          </p:nvPr>
        </p:nvSpPr>
        <p:spPr/>
        <p:txBody>
          <a:bodyPr/>
          <a:lstStyle/>
          <a:p>
            <a:fld id="{CEBBBABA-C66D-4495-9BE9-407DF5B2C2ED}" type="slidenum">
              <a:rPr kumimoji="1" lang="ja-JP" altLang="en-US" smtClean="0"/>
              <a:t>16</a:t>
            </a:fld>
            <a:endParaRPr kumimoji="1" lang="ja-JP" altLang="en-US"/>
          </a:p>
        </p:txBody>
      </p:sp>
    </p:spTree>
    <p:extLst>
      <p:ext uri="{BB962C8B-B14F-4D97-AF65-F5344CB8AC3E}">
        <p14:creationId xmlns:p14="http://schemas.microsoft.com/office/powerpoint/2010/main" val="164370981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048D3B6-4D04-025B-2A86-484D0ACC0177}"/>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D2969E88-999E-FADF-4DCE-EF25B2A286EA}"/>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AE3B4132-74D0-F850-D0BE-6D73860EA6EE}"/>
              </a:ext>
            </a:extLst>
          </p:cNvPr>
          <p:cNvSpPr>
            <a:spLocks noGrp="1"/>
          </p:cNvSpPr>
          <p:nvPr>
            <p:ph type="body" idx="1"/>
          </p:nvPr>
        </p:nvSpPr>
        <p:spPr/>
        <p:txBody>
          <a:bodyPr/>
          <a:lstStyle/>
          <a:p>
            <a:endParaRPr kumimoji="1" lang="ja-JP" altLang="en-US" dirty="0"/>
          </a:p>
          <a:p>
            <a:endParaRPr kumimoji="1" lang="ja-JP" altLang="en-US" dirty="0"/>
          </a:p>
        </p:txBody>
      </p:sp>
      <p:sp>
        <p:nvSpPr>
          <p:cNvPr id="4" name="スライド番号プレースホルダー 3">
            <a:extLst>
              <a:ext uri="{FF2B5EF4-FFF2-40B4-BE49-F238E27FC236}">
                <a16:creationId xmlns:a16="http://schemas.microsoft.com/office/drawing/2014/main" id="{85B4E685-8AC1-2C62-0EA5-236C35BE121F}"/>
              </a:ext>
            </a:extLst>
          </p:cNvPr>
          <p:cNvSpPr>
            <a:spLocks noGrp="1"/>
          </p:cNvSpPr>
          <p:nvPr>
            <p:ph type="sldNum" sz="quarter" idx="10"/>
          </p:nvPr>
        </p:nvSpPr>
        <p:spPr/>
        <p:txBody>
          <a:bodyPr/>
          <a:lstStyle/>
          <a:p>
            <a:fld id="{CEBBBABA-C66D-4495-9BE9-407DF5B2C2ED}" type="slidenum">
              <a:rPr kumimoji="1" lang="ja-JP" altLang="en-US" smtClean="0"/>
              <a:t>17</a:t>
            </a:fld>
            <a:endParaRPr kumimoji="1" lang="ja-JP" altLang="en-US"/>
          </a:p>
        </p:txBody>
      </p:sp>
    </p:spTree>
    <p:extLst>
      <p:ext uri="{BB962C8B-B14F-4D97-AF65-F5344CB8AC3E}">
        <p14:creationId xmlns:p14="http://schemas.microsoft.com/office/powerpoint/2010/main" val="125330482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16AB119-DB42-A955-6FEE-52423A998B3B}"/>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CDB79C27-D477-95A0-5B26-5DCD0F1BF181}"/>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8C3CB62F-4FB6-1170-4FF3-E030BFB8C328}"/>
              </a:ext>
            </a:extLst>
          </p:cNvPr>
          <p:cNvSpPr>
            <a:spLocks noGrp="1"/>
          </p:cNvSpPr>
          <p:nvPr>
            <p:ph type="body" idx="1"/>
          </p:nvPr>
        </p:nvSpPr>
        <p:spPr/>
        <p:txBody>
          <a:bodyPr/>
          <a:lstStyle/>
          <a:p>
            <a:endParaRPr kumimoji="1" lang="ja-JP" altLang="en-US" dirty="0"/>
          </a:p>
          <a:p>
            <a:endParaRPr kumimoji="1" lang="ja-JP" altLang="en-US" dirty="0"/>
          </a:p>
        </p:txBody>
      </p:sp>
      <p:sp>
        <p:nvSpPr>
          <p:cNvPr id="4" name="スライド番号プレースホルダー 3">
            <a:extLst>
              <a:ext uri="{FF2B5EF4-FFF2-40B4-BE49-F238E27FC236}">
                <a16:creationId xmlns:a16="http://schemas.microsoft.com/office/drawing/2014/main" id="{D127E038-EED5-33A1-16B2-91788638974D}"/>
              </a:ext>
            </a:extLst>
          </p:cNvPr>
          <p:cNvSpPr>
            <a:spLocks noGrp="1"/>
          </p:cNvSpPr>
          <p:nvPr>
            <p:ph type="sldNum" sz="quarter" idx="10"/>
          </p:nvPr>
        </p:nvSpPr>
        <p:spPr/>
        <p:txBody>
          <a:bodyPr/>
          <a:lstStyle/>
          <a:p>
            <a:fld id="{CEBBBABA-C66D-4495-9BE9-407DF5B2C2ED}" type="slidenum">
              <a:rPr kumimoji="1" lang="ja-JP" altLang="en-US" smtClean="0"/>
              <a:t>18</a:t>
            </a:fld>
            <a:endParaRPr kumimoji="1" lang="ja-JP" altLang="en-US"/>
          </a:p>
        </p:txBody>
      </p:sp>
    </p:spTree>
    <p:extLst>
      <p:ext uri="{BB962C8B-B14F-4D97-AF65-F5344CB8AC3E}">
        <p14:creationId xmlns:p14="http://schemas.microsoft.com/office/powerpoint/2010/main" val="415591174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2D5A193-4059-5F35-315A-BD4331736230}"/>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A50395D2-9C5C-E2EF-85A7-7327F4E29E80}"/>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6E712792-7597-0963-F1B7-B5FA4E4EFABC}"/>
              </a:ext>
            </a:extLst>
          </p:cNvPr>
          <p:cNvSpPr>
            <a:spLocks noGrp="1"/>
          </p:cNvSpPr>
          <p:nvPr>
            <p:ph type="body" idx="1"/>
          </p:nvPr>
        </p:nvSpPr>
        <p:spPr/>
        <p:txBody>
          <a:bodyPr/>
          <a:lstStyle/>
          <a:p>
            <a:endParaRPr kumimoji="1" lang="ja-JP" altLang="en-US" dirty="0"/>
          </a:p>
          <a:p>
            <a:endParaRPr kumimoji="1" lang="ja-JP" altLang="en-US" dirty="0"/>
          </a:p>
        </p:txBody>
      </p:sp>
      <p:sp>
        <p:nvSpPr>
          <p:cNvPr id="4" name="スライド番号プレースホルダー 3">
            <a:extLst>
              <a:ext uri="{FF2B5EF4-FFF2-40B4-BE49-F238E27FC236}">
                <a16:creationId xmlns:a16="http://schemas.microsoft.com/office/drawing/2014/main" id="{30FA81A3-D9AF-D1F7-6864-498DD9B26783}"/>
              </a:ext>
            </a:extLst>
          </p:cNvPr>
          <p:cNvSpPr>
            <a:spLocks noGrp="1"/>
          </p:cNvSpPr>
          <p:nvPr>
            <p:ph type="sldNum" sz="quarter" idx="10"/>
          </p:nvPr>
        </p:nvSpPr>
        <p:spPr/>
        <p:txBody>
          <a:bodyPr/>
          <a:lstStyle/>
          <a:p>
            <a:fld id="{CEBBBABA-C66D-4495-9BE9-407DF5B2C2ED}" type="slidenum">
              <a:rPr kumimoji="1" lang="ja-JP" altLang="en-US" smtClean="0"/>
              <a:t>19</a:t>
            </a:fld>
            <a:endParaRPr kumimoji="1" lang="ja-JP" altLang="en-US"/>
          </a:p>
        </p:txBody>
      </p:sp>
    </p:spTree>
    <p:extLst>
      <p:ext uri="{BB962C8B-B14F-4D97-AF65-F5344CB8AC3E}">
        <p14:creationId xmlns:p14="http://schemas.microsoft.com/office/powerpoint/2010/main" val="741138140"/>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66B4116-58DD-734F-BD9B-0490B2C12D82}"/>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529E5B72-B33B-FD56-C370-2779AFEC3C5A}"/>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B5CBBEC7-DDB3-6F9D-43A6-7C784BB8584E}"/>
              </a:ext>
            </a:extLst>
          </p:cNvPr>
          <p:cNvSpPr>
            <a:spLocks noGrp="1"/>
          </p:cNvSpPr>
          <p:nvPr>
            <p:ph type="body" idx="1"/>
          </p:nvPr>
        </p:nvSpPr>
        <p:spPr/>
        <p:txBody>
          <a:bodyPr/>
          <a:lstStyle/>
          <a:p>
            <a:endParaRPr kumimoji="1" lang="ja-JP" altLang="en-US" dirty="0"/>
          </a:p>
          <a:p>
            <a:endParaRPr kumimoji="1" lang="ja-JP" altLang="en-US" dirty="0"/>
          </a:p>
        </p:txBody>
      </p:sp>
      <p:sp>
        <p:nvSpPr>
          <p:cNvPr id="4" name="スライド番号プレースホルダー 3">
            <a:extLst>
              <a:ext uri="{FF2B5EF4-FFF2-40B4-BE49-F238E27FC236}">
                <a16:creationId xmlns:a16="http://schemas.microsoft.com/office/drawing/2014/main" id="{7486DC85-9540-A16A-7F33-24E97C548183}"/>
              </a:ext>
            </a:extLst>
          </p:cNvPr>
          <p:cNvSpPr>
            <a:spLocks noGrp="1"/>
          </p:cNvSpPr>
          <p:nvPr>
            <p:ph type="sldNum" sz="quarter" idx="10"/>
          </p:nvPr>
        </p:nvSpPr>
        <p:spPr/>
        <p:txBody>
          <a:bodyPr/>
          <a:lstStyle/>
          <a:p>
            <a:fld id="{CEBBBABA-C66D-4495-9BE9-407DF5B2C2ED}" type="slidenum">
              <a:rPr kumimoji="1" lang="ja-JP" altLang="en-US" smtClean="0"/>
              <a:t>20</a:t>
            </a:fld>
            <a:endParaRPr kumimoji="1" lang="ja-JP" altLang="en-US"/>
          </a:p>
        </p:txBody>
      </p:sp>
    </p:spTree>
    <p:extLst>
      <p:ext uri="{BB962C8B-B14F-4D97-AF65-F5344CB8AC3E}">
        <p14:creationId xmlns:p14="http://schemas.microsoft.com/office/powerpoint/2010/main" val="191032370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D64F9EB-F4B9-4AF8-9ECF-C44FEBADD9A9}"/>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18344737-F270-8E0F-18EA-39A1DF721988}"/>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DFFC97FF-291F-9505-4B8E-C3D9E44BF16B}"/>
              </a:ext>
            </a:extLst>
          </p:cNvPr>
          <p:cNvSpPr>
            <a:spLocks noGrp="1"/>
          </p:cNvSpPr>
          <p:nvPr>
            <p:ph type="body" idx="1"/>
          </p:nvPr>
        </p:nvSpPr>
        <p:spPr/>
        <p:txBody>
          <a:bodyPr/>
          <a:lstStyle/>
          <a:p>
            <a:endParaRPr kumimoji="1" lang="ja-JP" altLang="en-US" dirty="0"/>
          </a:p>
          <a:p>
            <a:endParaRPr kumimoji="1" lang="ja-JP" altLang="en-US" dirty="0"/>
          </a:p>
        </p:txBody>
      </p:sp>
      <p:sp>
        <p:nvSpPr>
          <p:cNvPr id="4" name="スライド番号プレースホルダー 3">
            <a:extLst>
              <a:ext uri="{FF2B5EF4-FFF2-40B4-BE49-F238E27FC236}">
                <a16:creationId xmlns:a16="http://schemas.microsoft.com/office/drawing/2014/main" id="{021ED296-8E62-D9C0-2671-24D85FEF5113}"/>
              </a:ext>
            </a:extLst>
          </p:cNvPr>
          <p:cNvSpPr>
            <a:spLocks noGrp="1"/>
          </p:cNvSpPr>
          <p:nvPr>
            <p:ph type="sldNum" sz="quarter" idx="10"/>
          </p:nvPr>
        </p:nvSpPr>
        <p:spPr/>
        <p:txBody>
          <a:bodyPr/>
          <a:lstStyle/>
          <a:p>
            <a:fld id="{CEBBBABA-C66D-4495-9BE9-407DF5B2C2ED}" type="slidenum">
              <a:rPr kumimoji="1" lang="ja-JP" altLang="en-US" smtClean="0"/>
              <a:t>2</a:t>
            </a:fld>
            <a:endParaRPr kumimoji="1" lang="ja-JP" altLang="en-US"/>
          </a:p>
        </p:txBody>
      </p:sp>
    </p:spTree>
    <p:extLst>
      <p:ext uri="{BB962C8B-B14F-4D97-AF65-F5344CB8AC3E}">
        <p14:creationId xmlns:p14="http://schemas.microsoft.com/office/powerpoint/2010/main" val="3930636480"/>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3F329C8-365E-AAD5-CB4F-5226C27D96D6}"/>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070F2AA9-4C31-6FAD-7811-C867339EB09D}"/>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541C71C5-C183-EBE2-2C8D-0A349B7B8BEE}"/>
              </a:ext>
            </a:extLst>
          </p:cNvPr>
          <p:cNvSpPr>
            <a:spLocks noGrp="1"/>
          </p:cNvSpPr>
          <p:nvPr>
            <p:ph type="body" idx="1"/>
          </p:nvPr>
        </p:nvSpPr>
        <p:spPr/>
        <p:txBody>
          <a:bodyPr/>
          <a:lstStyle/>
          <a:p>
            <a:endParaRPr kumimoji="1" lang="ja-JP" altLang="en-US" dirty="0"/>
          </a:p>
          <a:p>
            <a:endParaRPr kumimoji="1" lang="ja-JP" altLang="en-US" dirty="0"/>
          </a:p>
        </p:txBody>
      </p:sp>
      <p:sp>
        <p:nvSpPr>
          <p:cNvPr id="4" name="スライド番号プレースホルダー 3">
            <a:extLst>
              <a:ext uri="{FF2B5EF4-FFF2-40B4-BE49-F238E27FC236}">
                <a16:creationId xmlns:a16="http://schemas.microsoft.com/office/drawing/2014/main" id="{4E455514-BEA9-41F5-9E8A-0EDD73456B2A}"/>
              </a:ext>
            </a:extLst>
          </p:cNvPr>
          <p:cNvSpPr>
            <a:spLocks noGrp="1"/>
          </p:cNvSpPr>
          <p:nvPr>
            <p:ph type="sldNum" sz="quarter" idx="10"/>
          </p:nvPr>
        </p:nvSpPr>
        <p:spPr/>
        <p:txBody>
          <a:bodyPr/>
          <a:lstStyle/>
          <a:p>
            <a:fld id="{CEBBBABA-C66D-4495-9BE9-407DF5B2C2ED}" type="slidenum">
              <a:rPr kumimoji="1" lang="ja-JP" altLang="en-US" smtClean="0"/>
              <a:t>21</a:t>
            </a:fld>
            <a:endParaRPr kumimoji="1" lang="ja-JP" altLang="en-US"/>
          </a:p>
        </p:txBody>
      </p:sp>
    </p:spTree>
    <p:extLst>
      <p:ext uri="{BB962C8B-B14F-4D97-AF65-F5344CB8AC3E}">
        <p14:creationId xmlns:p14="http://schemas.microsoft.com/office/powerpoint/2010/main" val="444991612"/>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A98C604-478B-ACBC-7AD5-7E6F3197A79D}"/>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7B813F24-6696-2231-EBB5-48DFE5B69ED8}"/>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1854C04F-C500-BC2C-4913-D2AF51EC795E}"/>
              </a:ext>
            </a:extLst>
          </p:cNvPr>
          <p:cNvSpPr>
            <a:spLocks noGrp="1"/>
          </p:cNvSpPr>
          <p:nvPr>
            <p:ph type="body" idx="1"/>
          </p:nvPr>
        </p:nvSpPr>
        <p:spPr/>
        <p:txBody>
          <a:bodyPr/>
          <a:lstStyle/>
          <a:p>
            <a:endParaRPr kumimoji="1" lang="ja-JP" altLang="en-US" dirty="0"/>
          </a:p>
          <a:p>
            <a:endParaRPr kumimoji="1" lang="ja-JP" altLang="en-US" dirty="0"/>
          </a:p>
        </p:txBody>
      </p:sp>
      <p:sp>
        <p:nvSpPr>
          <p:cNvPr id="4" name="スライド番号プレースホルダー 3">
            <a:extLst>
              <a:ext uri="{FF2B5EF4-FFF2-40B4-BE49-F238E27FC236}">
                <a16:creationId xmlns:a16="http://schemas.microsoft.com/office/drawing/2014/main" id="{130180EC-9B5D-20A8-1910-9EA3103E4EFB}"/>
              </a:ext>
            </a:extLst>
          </p:cNvPr>
          <p:cNvSpPr>
            <a:spLocks noGrp="1"/>
          </p:cNvSpPr>
          <p:nvPr>
            <p:ph type="sldNum" sz="quarter" idx="10"/>
          </p:nvPr>
        </p:nvSpPr>
        <p:spPr/>
        <p:txBody>
          <a:bodyPr/>
          <a:lstStyle/>
          <a:p>
            <a:fld id="{CEBBBABA-C66D-4495-9BE9-407DF5B2C2ED}" type="slidenum">
              <a:rPr kumimoji="1" lang="ja-JP" altLang="en-US" smtClean="0"/>
              <a:t>22</a:t>
            </a:fld>
            <a:endParaRPr kumimoji="1" lang="ja-JP" altLang="en-US"/>
          </a:p>
        </p:txBody>
      </p:sp>
    </p:spTree>
    <p:extLst>
      <p:ext uri="{BB962C8B-B14F-4D97-AF65-F5344CB8AC3E}">
        <p14:creationId xmlns:p14="http://schemas.microsoft.com/office/powerpoint/2010/main" val="1062162362"/>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936FE81-7706-7E28-2EBC-34FE654C9BC2}"/>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B3C6E9D1-3005-C971-B4FC-3D3D0D9F4C80}"/>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38C0B7C6-F331-7712-1DDF-6CE6844C9954}"/>
              </a:ext>
            </a:extLst>
          </p:cNvPr>
          <p:cNvSpPr>
            <a:spLocks noGrp="1"/>
          </p:cNvSpPr>
          <p:nvPr>
            <p:ph type="body" idx="1"/>
          </p:nvPr>
        </p:nvSpPr>
        <p:spPr/>
        <p:txBody>
          <a:bodyPr/>
          <a:lstStyle/>
          <a:p>
            <a:endParaRPr kumimoji="1" lang="ja-JP" altLang="en-US" dirty="0"/>
          </a:p>
          <a:p>
            <a:endParaRPr kumimoji="1" lang="ja-JP" altLang="en-US" dirty="0"/>
          </a:p>
        </p:txBody>
      </p:sp>
      <p:sp>
        <p:nvSpPr>
          <p:cNvPr id="4" name="スライド番号プレースホルダー 3">
            <a:extLst>
              <a:ext uri="{FF2B5EF4-FFF2-40B4-BE49-F238E27FC236}">
                <a16:creationId xmlns:a16="http://schemas.microsoft.com/office/drawing/2014/main" id="{AF03471C-66AD-2F5F-DF72-0C8519E2364D}"/>
              </a:ext>
            </a:extLst>
          </p:cNvPr>
          <p:cNvSpPr>
            <a:spLocks noGrp="1"/>
          </p:cNvSpPr>
          <p:nvPr>
            <p:ph type="sldNum" sz="quarter" idx="10"/>
          </p:nvPr>
        </p:nvSpPr>
        <p:spPr/>
        <p:txBody>
          <a:bodyPr/>
          <a:lstStyle/>
          <a:p>
            <a:fld id="{CEBBBABA-C66D-4495-9BE9-407DF5B2C2ED}" type="slidenum">
              <a:rPr kumimoji="1" lang="ja-JP" altLang="en-US" smtClean="0"/>
              <a:t>23</a:t>
            </a:fld>
            <a:endParaRPr kumimoji="1" lang="ja-JP" altLang="en-US"/>
          </a:p>
        </p:txBody>
      </p:sp>
    </p:spTree>
    <p:extLst>
      <p:ext uri="{BB962C8B-B14F-4D97-AF65-F5344CB8AC3E}">
        <p14:creationId xmlns:p14="http://schemas.microsoft.com/office/powerpoint/2010/main" val="1225471744"/>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7B1F8B8-0D49-9530-E9FD-E81418B26E6C}"/>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EEABEFDB-155E-5540-3F85-5A3394DAE000}"/>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6CE9DFD6-BAE8-BB2C-8115-95A4F2D4F95D}"/>
              </a:ext>
            </a:extLst>
          </p:cNvPr>
          <p:cNvSpPr>
            <a:spLocks noGrp="1"/>
          </p:cNvSpPr>
          <p:nvPr>
            <p:ph type="body" idx="1"/>
          </p:nvPr>
        </p:nvSpPr>
        <p:spPr/>
        <p:txBody>
          <a:bodyPr/>
          <a:lstStyle/>
          <a:p>
            <a:endParaRPr kumimoji="1" lang="ja-JP" altLang="en-US" dirty="0"/>
          </a:p>
          <a:p>
            <a:endParaRPr kumimoji="1" lang="ja-JP" altLang="en-US" dirty="0"/>
          </a:p>
        </p:txBody>
      </p:sp>
      <p:sp>
        <p:nvSpPr>
          <p:cNvPr id="4" name="スライド番号プレースホルダー 3">
            <a:extLst>
              <a:ext uri="{FF2B5EF4-FFF2-40B4-BE49-F238E27FC236}">
                <a16:creationId xmlns:a16="http://schemas.microsoft.com/office/drawing/2014/main" id="{06CCA179-DFAE-F19F-E4DE-ABD355D53DFB}"/>
              </a:ext>
            </a:extLst>
          </p:cNvPr>
          <p:cNvSpPr>
            <a:spLocks noGrp="1"/>
          </p:cNvSpPr>
          <p:nvPr>
            <p:ph type="sldNum" sz="quarter" idx="10"/>
          </p:nvPr>
        </p:nvSpPr>
        <p:spPr/>
        <p:txBody>
          <a:bodyPr/>
          <a:lstStyle/>
          <a:p>
            <a:fld id="{CEBBBABA-C66D-4495-9BE9-407DF5B2C2ED}" type="slidenum">
              <a:rPr kumimoji="1" lang="ja-JP" altLang="en-US" smtClean="0"/>
              <a:t>24</a:t>
            </a:fld>
            <a:endParaRPr kumimoji="1" lang="ja-JP" altLang="en-US"/>
          </a:p>
        </p:txBody>
      </p:sp>
    </p:spTree>
    <p:extLst>
      <p:ext uri="{BB962C8B-B14F-4D97-AF65-F5344CB8AC3E}">
        <p14:creationId xmlns:p14="http://schemas.microsoft.com/office/powerpoint/2010/main" val="3976171397"/>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AAF9026-2BD3-7820-939F-6BA1B61CB980}"/>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1D48DEA6-9826-10FE-4B74-A23CFD679DDF}"/>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16CE301B-20E2-6638-F92A-EC332B7D5714}"/>
              </a:ext>
            </a:extLst>
          </p:cNvPr>
          <p:cNvSpPr>
            <a:spLocks noGrp="1"/>
          </p:cNvSpPr>
          <p:nvPr>
            <p:ph type="body" idx="1"/>
          </p:nvPr>
        </p:nvSpPr>
        <p:spPr/>
        <p:txBody>
          <a:bodyPr/>
          <a:lstStyle/>
          <a:p>
            <a:endParaRPr kumimoji="1" lang="ja-JP" altLang="en-US" dirty="0"/>
          </a:p>
          <a:p>
            <a:endParaRPr kumimoji="1" lang="ja-JP" altLang="en-US" dirty="0"/>
          </a:p>
        </p:txBody>
      </p:sp>
      <p:sp>
        <p:nvSpPr>
          <p:cNvPr id="4" name="スライド番号プレースホルダー 3">
            <a:extLst>
              <a:ext uri="{FF2B5EF4-FFF2-40B4-BE49-F238E27FC236}">
                <a16:creationId xmlns:a16="http://schemas.microsoft.com/office/drawing/2014/main" id="{98F5B6ED-BC89-09AC-3C02-F5D945E4E273}"/>
              </a:ext>
            </a:extLst>
          </p:cNvPr>
          <p:cNvSpPr>
            <a:spLocks noGrp="1"/>
          </p:cNvSpPr>
          <p:nvPr>
            <p:ph type="sldNum" sz="quarter" idx="10"/>
          </p:nvPr>
        </p:nvSpPr>
        <p:spPr/>
        <p:txBody>
          <a:bodyPr/>
          <a:lstStyle/>
          <a:p>
            <a:fld id="{CEBBBABA-C66D-4495-9BE9-407DF5B2C2ED}" type="slidenum">
              <a:rPr kumimoji="1" lang="ja-JP" altLang="en-US" smtClean="0"/>
              <a:t>25</a:t>
            </a:fld>
            <a:endParaRPr kumimoji="1" lang="ja-JP" altLang="en-US"/>
          </a:p>
        </p:txBody>
      </p:sp>
    </p:spTree>
    <p:extLst>
      <p:ext uri="{BB962C8B-B14F-4D97-AF65-F5344CB8AC3E}">
        <p14:creationId xmlns:p14="http://schemas.microsoft.com/office/powerpoint/2010/main" val="744591821"/>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3A60A77-FDDA-F0E5-A325-F580C1BF3208}"/>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4E81E3F5-E58A-DAAE-FD0B-F00BB9F20E75}"/>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61147D47-B393-6457-AB8E-E3E0FCD87578}"/>
              </a:ext>
            </a:extLst>
          </p:cNvPr>
          <p:cNvSpPr>
            <a:spLocks noGrp="1"/>
          </p:cNvSpPr>
          <p:nvPr>
            <p:ph type="body" idx="1"/>
          </p:nvPr>
        </p:nvSpPr>
        <p:spPr/>
        <p:txBody>
          <a:bodyPr/>
          <a:lstStyle/>
          <a:p>
            <a:endParaRPr kumimoji="1" lang="ja-JP" altLang="en-US" dirty="0"/>
          </a:p>
          <a:p>
            <a:endParaRPr kumimoji="1" lang="ja-JP" altLang="en-US" dirty="0"/>
          </a:p>
        </p:txBody>
      </p:sp>
      <p:sp>
        <p:nvSpPr>
          <p:cNvPr id="4" name="スライド番号プレースホルダー 3">
            <a:extLst>
              <a:ext uri="{FF2B5EF4-FFF2-40B4-BE49-F238E27FC236}">
                <a16:creationId xmlns:a16="http://schemas.microsoft.com/office/drawing/2014/main" id="{BE0824F6-8A1F-2329-D8C1-6B77DFE8B708}"/>
              </a:ext>
            </a:extLst>
          </p:cNvPr>
          <p:cNvSpPr>
            <a:spLocks noGrp="1"/>
          </p:cNvSpPr>
          <p:nvPr>
            <p:ph type="sldNum" sz="quarter" idx="10"/>
          </p:nvPr>
        </p:nvSpPr>
        <p:spPr/>
        <p:txBody>
          <a:bodyPr/>
          <a:lstStyle/>
          <a:p>
            <a:fld id="{CEBBBABA-C66D-4495-9BE9-407DF5B2C2ED}" type="slidenum">
              <a:rPr kumimoji="1" lang="ja-JP" altLang="en-US" smtClean="0"/>
              <a:t>26</a:t>
            </a:fld>
            <a:endParaRPr kumimoji="1" lang="ja-JP" altLang="en-US"/>
          </a:p>
        </p:txBody>
      </p:sp>
    </p:spTree>
    <p:extLst>
      <p:ext uri="{BB962C8B-B14F-4D97-AF65-F5344CB8AC3E}">
        <p14:creationId xmlns:p14="http://schemas.microsoft.com/office/powerpoint/2010/main" val="399446569"/>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1619DC0-95B3-EDE4-E540-5D47E867A20C}"/>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15EEC33D-1ADB-F04E-8908-3A043C82B167}"/>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D5F6898D-E191-5231-F209-FDECA7B88F46}"/>
              </a:ext>
            </a:extLst>
          </p:cNvPr>
          <p:cNvSpPr>
            <a:spLocks noGrp="1"/>
          </p:cNvSpPr>
          <p:nvPr>
            <p:ph type="body" idx="1"/>
          </p:nvPr>
        </p:nvSpPr>
        <p:spPr/>
        <p:txBody>
          <a:bodyPr/>
          <a:lstStyle/>
          <a:p>
            <a:endParaRPr kumimoji="1" lang="ja-JP" altLang="en-US" dirty="0"/>
          </a:p>
          <a:p>
            <a:endParaRPr kumimoji="1" lang="ja-JP" altLang="en-US" dirty="0"/>
          </a:p>
        </p:txBody>
      </p:sp>
      <p:sp>
        <p:nvSpPr>
          <p:cNvPr id="4" name="スライド番号プレースホルダー 3">
            <a:extLst>
              <a:ext uri="{FF2B5EF4-FFF2-40B4-BE49-F238E27FC236}">
                <a16:creationId xmlns:a16="http://schemas.microsoft.com/office/drawing/2014/main" id="{6B0507C7-ED5E-1F8E-2092-5B4AF7F36148}"/>
              </a:ext>
            </a:extLst>
          </p:cNvPr>
          <p:cNvSpPr>
            <a:spLocks noGrp="1"/>
          </p:cNvSpPr>
          <p:nvPr>
            <p:ph type="sldNum" sz="quarter" idx="10"/>
          </p:nvPr>
        </p:nvSpPr>
        <p:spPr/>
        <p:txBody>
          <a:bodyPr/>
          <a:lstStyle/>
          <a:p>
            <a:fld id="{CEBBBABA-C66D-4495-9BE9-407DF5B2C2ED}" type="slidenum">
              <a:rPr kumimoji="1" lang="ja-JP" altLang="en-US" smtClean="0"/>
              <a:t>27</a:t>
            </a:fld>
            <a:endParaRPr kumimoji="1" lang="ja-JP" altLang="en-US"/>
          </a:p>
        </p:txBody>
      </p:sp>
    </p:spTree>
    <p:extLst>
      <p:ext uri="{BB962C8B-B14F-4D97-AF65-F5344CB8AC3E}">
        <p14:creationId xmlns:p14="http://schemas.microsoft.com/office/powerpoint/2010/main" val="727360297"/>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D8B5E47-1290-14C9-356C-001694EA2301}"/>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7D044EFC-FDB6-8645-A7FC-76026DE489C9}"/>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7D1CB992-A62B-0499-0ECA-8FC445EED491}"/>
              </a:ext>
            </a:extLst>
          </p:cNvPr>
          <p:cNvSpPr>
            <a:spLocks noGrp="1"/>
          </p:cNvSpPr>
          <p:nvPr>
            <p:ph type="body" idx="1"/>
          </p:nvPr>
        </p:nvSpPr>
        <p:spPr/>
        <p:txBody>
          <a:bodyPr/>
          <a:lstStyle/>
          <a:p>
            <a:endParaRPr kumimoji="1" lang="ja-JP" altLang="en-US" dirty="0"/>
          </a:p>
          <a:p>
            <a:endParaRPr kumimoji="1" lang="ja-JP" altLang="en-US" dirty="0"/>
          </a:p>
        </p:txBody>
      </p:sp>
      <p:sp>
        <p:nvSpPr>
          <p:cNvPr id="4" name="スライド番号プレースホルダー 3">
            <a:extLst>
              <a:ext uri="{FF2B5EF4-FFF2-40B4-BE49-F238E27FC236}">
                <a16:creationId xmlns:a16="http://schemas.microsoft.com/office/drawing/2014/main" id="{94A61A0C-52ED-1CA2-8C42-ADA32563DA50}"/>
              </a:ext>
            </a:extLst>
          </p:cNvPr>
          <p:cNvSpPr>
            <a:spLocks noGrp="1"/>
          </p:cNvSpPr>
          <p:nvPr>
            <p:ph type="sldNum" sz="quarter" idx="10"/>
          </p:nvPr>
        </p:nvSpPr>
        <p:spPr/>
        <p:txBody>
          <a:bodyPr/>
          <a:lstStyle/>
          <a:p>
            <a:fld id="{CEBBBABA-C66D-4495-9BE9-407DF5B2C2ED}" type="slidenum">
              <a:rPr kumimoji="1" lang="ja-JP" altLang="en-US" smtClean="0"/>
              <a:t>28</a:t>
            </a:fld>
            <a:endParaRPr kumimoji="1" lang="ja-JP" altLang="en-US"/>
          </a:p>
        </p:txBody>
      </p:sp>
    </p:spTree>
    <p:extLst>
      <p:ext uri="{BB962C8B-B14F-4D97-AF65-F5344CB8AC3E}">
        <p14:creationId xmlns:p14="http://schemas.microsoft.com/office/powerpoint/2010/main" val="814341670"/>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AC9762C-1535-6717-B00F-E6CC2DB32021}"/>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268894EA-5174-6D45-B181-16905C543870}"/>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3BBA4CAC-5250-FFF7-14AE-D3A038501323}"/>
              </a:ext>
            </a:extLst>
          </p:cNvPr>
          <p:cNvSpPr>
            <a:spLocks noGrp="1"/>
          </p:cNvSpPr>
          <p:nvPr>
            <p:ph type="body" idx="1"/>
          </p:nvPr>
        </p:nvSpPr>
        <p:spPr/>
        <p:txBody>
          <a:bodyPr/>
          <a:lstStyle/>
          <a:p>
            <a:endParaRPr kumimoji="1" lang="ja-JP" altLang="en-US" dirty="0"/>
          </a:p>
          <a:p>
            <a:endParaRPr kumimoji="1" lang="ja-JP" altLang="en-US" dirty="0"/>
          </a:p>
        </p:txBody>
      </p:sp>
      <p:sp>
        <p:nvSpPr>
          <p:cNvPr id="4" name="スライド番号プレースホルダー 3">
            <a:extLst>
              <a:ext uri="{FF2B5EF4-FFF2-40B4-BE49-F238E27FC236}">
                <a16:creationId xmlns:a16="http://schemas.microsoft.com/office/drawing/2014/main" id="{FF30FBE2-0A8B-0E9D-6CA1-4782786E8C21}"/>
              </a:ext>
            </a:extLst>
          </p:cNvPr>
          <p:cNvSpPr>
            <a:spLocks noGrp="1"/>
          </p:cNvSpPr>
          <p:nvPr>
            <p:ph type="sldNum" sz="quarter" idx="10"/>
          </p:nvPr>
        </p:nvSpPr>
        <p:spPr/>
        <p:txBody>
          <a:bodyPr/>
          <a:lstStyle/>
          <a:p>
            <a:fld id="{CEBBBABA-C66D-4495-9BE9-407DF5B2C2ED}" type="slidenum">
              <a:rPr kumimoji="1" lang="ja-JP" altLang="en-US" smtClean="0"/>
              <a:t>29</a:t>
            </a:fld>
            <a:endParaRPr kumimoji="1" lang="ja-JP" altLang="en-US"/>
          </a:p>
        </p:txBody>
      </p:sp>
    </p:spTree>
    <p:extLst>
      <p:ext uri="{BB962C8B-B14F-4D97-AF65-F5344CB8AC3E}">
        <p14:creationId xmlns:p14="http://schemas.microsoft.com/office/powerpoint/2010/main" val="1272152796"/>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692F798-0CFB-1591-2E24-471B386A131E}"/>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B6801183-E116-E149-B7E7-88E883D66CAC}"/>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4FF8E2DB-B48B-2C23-7616-62F0247E59CC}"/>
              </a:ext>
            </a:extLst>
          </p:cNvPr>
          <p:cNvSpPr>
            <a:spLocks noGrp="1"/>
          </p:cNvSpPr>
          <p:nvPr>
            <p:ph type="body" idx="1"/>
          </p:nvPr>
        </p:nvSpPr>
        <p:spPr/>
        <p:txBody>
          <a:bodyPr/>
          <a:lstStyle/>
          <a:p>
            <a:endParaRPr kumimoji="1" lang="ja-JP" altLang="en-US" dirty="0"/>
          </a:p>
          <a:p>
            <a:endParaRPr kumimoji="1" lang="ja-JP" altLang="en-US" dirty="0"/>
          </a:p>
        </p:txBody>
      </p:sp>
      <p:sp>
        <p:nvSpPr>
          <p:cNvPr id="4" name="スライド番号プレースホルダー 3">
            <a:extLst>
              <a:ext uri="{FF2B5EF4-FFF2-40B4-BE49-F238E27FC236}">
                <a16:creationId xmlns:a16="http://schemas.microsoft.com/office/drawing/2014/main" id="{69D12BF5-2B5E-7E6A-8749-CB469854553E}"/>
              </a:ext>
            </a:extLst>
          </p:cNvPr>
          <p:cNvSpPr>
            <a:spLocks noGrp="1"/>
          </p:cNvSpPr>
          <p:nvPr>
            <p:ph type="sldNum" sz="quarter" idx="10"/>
          </p:nvPr>
        </p:nvSpPr>
        <p:spPr/>
        <p:txBody>
          <a:bodyPr/>
          <a:lstStyle/>
          <a:p>
            <a:fld id="{CEBBBABA-C66D-4495-9BE9-407DF5B2C2ED}" type="slidenum">
              <a:rPr kumimoji="1" lang="ja-JP" altLang="en-US" smtClean="0"/>
              <a:t>30</a:t>
            </a:fld>
            <a:endParaRPr kumimoji="1" lang="ja-JP" altLang="en-US"/>
          </a:p>
        </p:txBody>
      </p:sp>
    </p:spTree>
    <p:extLst>
      <p:ext uri="{BB962C8B-B14F-4D97-AF65-F5344CB8AC3E}">
        <p14:creationId xmlns:p14="http://schemas.microsoft.com/office/powerpoint/2010/main" val="1809063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FFDCFCD-DF45-D323-644F-98A543E8BA65}"/>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C6EDE749-E437-A4B0-5CF3-8B2BEB15B2EA}"/>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7CD82204-8346-F3B9-D6DD-A3A6ECBEFB25}"/>
              </a:ext>
            </a:extLst>
          </p:cNvPr>
          <p:cNvSpPr>
            <a:spLocks noGrp="1"/>
          </p:cNvSpPr>
          <p:nvPr>
            <p:ph type="body" idx="1"/>
          </p:nvPr>
        </p:nvSpPr>
        <p:spPr/>
        <p:txBody>
          <a:bodyPr/>
          <a:lstStyle/>
          <a:p>
            <a:endParaRPr kumimoji="1" lang="ja-JP" altLang="en-US" dirty="0"/>
          </a:p>
          <a:p>
            <a:endParaRPr kumimoji="1" lang="ja-JP" altLang="en-US" dirty="0"/>
          </a:p>
        </p:txBody>
      </p:sp>
      <p:sp>
        <p:nvSpPr>
          <p:cNvPr id="4" name="スライド番号プレースホルダー 3">
            <a:extLst>
              <a:ext uri="{FF2B5EF4-FFF2-40B4-BE49-F238E27FC236}">
                <a16:creationId xmlns:a16="http://schemas.microsoft.com/office/drawing/2014/main" id="{95B087B4-3B75-337E-BB12-669E3BD9BA87}"/>
              </a:ext>
            </a:extLst>
          </p:cNvPr>
          <p:cNvSpPr>
            <a:spLocks noGrp="1"/>
          </p:cNvSpPr>
          <p:nvPr>
            <p:ph type="sldNum" sz="quarter" idx="10"/>
          </p:nvPr>
        </p:nvSpPr>
        <p:spPr/>
        <p:txBody>
          <a:bodyPr/>
          <a:lstStyle/>
          <a:p>
            <a:fld id="{CEBBBABA-C66D-4495-9BE9-407DF5B2C2ED}" type="slidenum">
              <a:rPr kumimoji="1" lang="ja-JP" altLang="en-US" smtClean="0"/>
              <a:t>3</a:t>
            </a:fld>
            <a:endParaRPr kumimoji="1" lang="ja-JP" altLang="en-US"/>
          </a:p>
        </p:txBody>
      </p:sp>
    </p:spTree>
    <p:extLst>
      <p:ext uri="{BB962C8B-B14F-4D97-AF65-F5344CB8AC3E}">
        <p14:creationId xmlns:p14="http://schemas.microsoft.com/office/powerpoint/2010/main" val="3470854942"/>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52F50AE-80F3-D9B5-F89E-89E7E6B1CE7F}"/>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E8F556F7-5FA7-C3EE-79AF-9F9DD85EEE4D}"/>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3B0F5323-B9DC-9BD9-677F-AF8ECB41447B}"/>
              </a:ext>
            </a:extLst>
          </p:cNvPr>
          <p:cNvSpPr>
            <a:spLocks noGrp="1"/>
          </p:cNvSpPr>
          <p:nvPr>
            <p:ph type="body" idx="1"/>
          </p:nvPr>
        </p:nvSpPr>
        <p:spPr/>
        <p:txBody>
          <a:bodyPr/>
          <a:lstStyle/>
          <a:p>
            <a:endParaRPr kumimoji="1" lang="ja-JP" altLang="en-US" dirty="0"/>
          </a:p>
          <a:p>
            <a:endParaRPr kumimoji="1" lang="ja-JP" altLang="en-US" dirty="0"/>
          </a:p>
        </p:txBody>
      </p:sp>
      <p:sp>
        <p:nvSpPr>
          <p:cNvPr id="4" name="スライド番号プレースホルダー 3">
            <a:extLst>
              <a:ext uri="{FF2B5EF4-FFF2-40B4-BE49-F238E27FC236}">
                <a16:creationId xmlns:a16="http://schemas.microsoft.com/office/drawing/2014/main" id="{073B60B2-9E67-6AFD-3770-B20219398B79}"/>
              </a:ext>
            </a:extLst>
          </p:cNvPr>
          <p:cNvSpPr>
            <a:spLocks noGrp="1"/>
          </p:cNvSpPr>
          <p:nvPr>
            <p:ph type="sldNum" sz="quarter" idx="10"/>
          </p:nvPr>
        </p:nvSpPr>
        <p:spPr/>
        <p:txBody>
          <a:bodyPr/>
          <a:lstStyle/>
          <a:p>
            <a:fld id="{CEBBBABA-C66D-4495-9BE9-407DF5B2C2ED}" type="slidenum">
              <a:rPr kumimoji="1" lang="ja-JP" altLang="en-US" smtClean="0"/>
              <a:t>31</a:t>
            </a:fld>
            <a:endParaRPr kumimoji="1" lang="ja-JP" altLang="en-US"/>
          </a:p>
        </p:txBody>
      </p:sp>
    </p:spTree>
    <p:extLst>
      <p:ext uri="{BB962C8B-B14F-4D97-AF65-F5344CB8AC3E}">
        <p14:creationId xmlns:p14="http://schemas.microsoft.com/office/powerpoint/2010/main" val="3911803138"/>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B2E75D8-0203-55B9-3ED4-2FF41AD609CC}"/>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AE7CE597-B795-EC6B-13FC-68AE3D0F2C9E}"/>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F8A918E3-0AB2-D636-99AA-FE13F3DAE9AB}"/>
              </a:ext>
            </a:extLst>
          </p:cNvPr>
          <p:cNvSpPr>
            <a:spLocks noGrp="1"/>
          </p:cNvSpPr>
          <p:nvPr>
            <p:ph type="body" idx="1"/>
          </p:nvPr>
        </p:nvSpPr>
        <p:spPr/>
        <p:txBody>
          <a:bodyPr/>
          <a:lstStyle/>
          <a:p>
            <a:endParaRPr kumimoji="1" lang="ja-JP" altLang="en-US" dirty="0"/>
          </a:p>
          <a:p>
            <a:endParaRPr kumimoji="1" lang="ja-JP" altLang="en-US" dirty="0"/>
          </a:p>
        </p:txBody>
      </p:sp>
      <p:sp>
        <p:nvSpPr>
          <p:cNvPr id="4" name="スライド番号プレースホルダー 3">
            <a:extLst>
              <a:ext uri="{FF2B5EF4-FFF2-40B4-BE49-F238E27FC236}">
                <a16:creationId xmlns:a16="http://schemas.microsoft.com/office/drawing/2014/main" id="{3FA7C923-9D8E-83C4-832F-4E2F0B5A3FBC}"/>
              </a:ext>
            </a:extLst>
          </p:cNvPr>
          <p:cNvSpPr>
            <a:spLocks noGrp="1"/>
          </p:cNvSpPr>
          <p:nvPr>
            <p:ph type="sldNum" sz="quarter" idx="10"/>
          </p:nvPr>
        </p:nvSpPr>
        <p:spPr/>
        <p:txBody>
          <a:bodyPr/>
          <a:lstStyle/>
          <a:p>
            <a:fld id="{CEBBBABA-C66D-4495-9BE9-407DF5B2C2ED}" type="slidenum">
              <a:rPr kumimoji="1" lang="ja-JP" altLang="en-US" smtClean="0"/>
              <a:t>32</a:t>
            </a:fld>
            <a:endParaRPr kumimoji="1" lang="ja-JP" altLang="en-US"/>
          </a:p>
        </p:txBody>
      </p:sp>
    </p:spTree>
    <p:extLst>
      <p:ext uri="{BB962C8B-B14F-4D97-AF65-F5344CB8AC3E}">
        <p14:creationId xmlns:p14="http://schemas.microsoft.com/office/powerpoint/2010/main" val="761587156"/>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EAF50AE-C62C-E830-CBC2-016CF776618D}"/>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5895DEB8-F991-E9C8-8B99-C5659E880003}"/>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D7DF934D-42B8-2E61-4560-B4B8544A00C9}"/>
              </a:ext>
            </a:extLst>
          </p:cNvPr>
          <p:cNvSpPr>
            <a:spLocks noGrp="1"/>
          </p:cNvSpPr>
          <p:nvPr>
            <p:ph type="body" idx="1"/>
          </p:nvPr>
        </p:nvSpPr>
        <p:spPr/>
        <p:txBody>
          <a:bodyPr/>
          <a:lstStyle/>
          <a:p>
            <a:endParaRPr kumimoji="1" lang="ja-JP" altLang="en-US" dirty="0"/>
          </a:p>
          <a:p>
            <a:endParaRPr kumimoji="1" lang="ja-JP" altLang="en-US" dirty="0"/>
          </a:p>
        </p:txBody>
      </p:sp>
      <p:sp>
        <p:nvSpPr>
          <p:cNvPr id="4" name="スライド番号プレースホルダー 3">
            <a:extLst>
              <a:ext uri="{FF2B5EF4-FFF2-40B4-BE49-F238E27FC236}">
                <a16:creationId xmlns:a16="http://schemas.microsoft.com/office/drawing/2014/main" id="{FD505675-0B19-0D42-E691-9E3DC1DB9EDB}"/>
              </a:ext>
            </a:extLst>
          </p:cNvPr>
          <p:cNvSpPr>
            <a:spLocks noGrp="1"/>
          </p:cNvSpPr>
          <p:nvPr>
            <p:ph type="sldNum" sz="quarter" idx="10"/>
          </p:nvPr>
        </p:nvSpPr>
        <p:spPr/>
        <p:txBody>
          <a:bodyPr/>
          <a:lstStyle/>
          <a:p>
            <a:fld id="{CEBBBABA-C66D-4495-9BE9-407DF5B2C2ED}" type="slidenum">
              <a:rPr kumimoji="1" lang="ja-JP" altLang="en-US" smtClean="0"/>
              <a:t>33</a:t>
            </a:fld>
            <a:endParaRPr kumimoji="1" lang="ja-JP" altLang="en-US"/>
          </a:p>
        </p:txBody>
      </p:sp>
    </p:spTree>
    <p:extLst>
      <p:ext uri="{BB962C8B-B14F-4D97-AF65-F5344CB8AC3E}">
        <p14:creationId xmlns:p14="http://schemas.microsoft.com/office/powerpoint/2010/main" val="4190074359"/>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F7478D7-32AB-D351-AD30-2DBECBCB08FF}"/>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3E2A8A55-52A2-74BC-F191-DD4237BAFF67}"/>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D199C722-2080-C7AE-383B-26AA258DFDAA}"/>
              </a:ext>
            </a:extLst>
          </p:cNvPr>
          <p:cNvSpPr>
            <a:spLocks noGrp="1"/>
          </p:cNvSpPr>
          <p:nvPr>
            <p:ph type="body" idx="1"/>
          </p:nvPr>
        </p:nvSpPr>
        <p:spPr/>
        <p:txBody>
          <a:bodyPr/>
          <a:lstStyle/>
          <a:p>
            <a:endParaRPr kumimoji="1" lang="ja-JP" altLang="en-US" dirty="0"/>
          </a:p>
          <a:p>
            <a:endParaRPr kumimoji="1" lang="ja-JP" altLang="en-US" dirty="0"/>
          </a:p>
        </p:txBody>
      </p:sp>
      <p:sp>
        <p:nvSpPr>
          <p:cNvPr id="4" name="スライド番号プレースホルダー 3">
            <a:extLst>
              <a:ext uri="{FF2B5EF4-FFF2-40B4-BE49-F238E27FC236}">
                <a16:creationId xmlns:a16="http://schemas.microsoft.com/office/drawing/2014/main" id="{C09165D3-1FE4-D200-946D-91E31E3887B1}"/>
              </a:ext>
            </a:extLst>
          </p:cNvPr>
          <p:cNvSpPr>
            <a:spLocks noGrp="1"/>
          </p:cNvSpPr>
          <p:nvPr>
            <p:ph type="sldNum" sz="quarter" idx="10"/>
          </p:nvPr>
        </p:nvSpPr>
        <p:spPr/>
        <p:txBody>
          <a:bodyPr/>
          <a:lstStyle/>
          <a:p>
            <a:fld id="{CEBBBABA-C66D-4495-9BE9-407DF5B2C2ED}" type="slidenum">
              <a:rPr kumimoji="1" lang="ja-JP" altLang="en-US" smtClean="0"/>
              <a:t>34</a:t>
            </a:fld>
            <a:endParaRPr kumimoji="1" lang="ja-JP" altLang="en-US"/>
          </a:p>
        </p:txBody>
      </p:sp>
    </p:spTree>
    <p:extLst>
      <p:ext uri="{BB962C8B-B14F-4D97-AF65-F5344CB8AC3E}">
        <p14:creationId xmlns:p14="http://schemas.microsoft.com/office/powerpoint/2010/main" val="2546328329"/>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0446F4D-0B3F-12C3-EAE9-66AF5AD6BF86}"/>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FEF63FEC-3FCE-7B60-053F-B6D562B4917B}"/>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2604A026-3897-D243-BE36-A444F163601D}"/>
              </a:ext>
            </a:extLst>
          </p:cNvPr>
          <p:cNvSpPr>
            <a:spLocks noGrp="1"/>
          </p:cNvSpPr>
          <p:nvPr>
            <p:ph type="body" idx="1"/>
          </p:nvPr>
        </p:nvSpPr>
        <p:spPr/>
        <p:txBody>
          <a:bodyPr/>
          <a:lstStyle/>
          <a:p>
            <a:endParaRPr kumimoji="1" lang="ja-JP" altLang="en-US" dirty="0"/>
          </a:p>
          <a:p>
            <a:endParaRPr kumimoji="1" lang="ja-JP" altLang="en-US" dirty="0"/>
          </a:p>
        </p:txBody>
      </p:sp>
      <p:sp>
        <p:nvSpPr>
          <p:cNvPr id="4" name="スライド番号プレースホルダー 3">
            <a:extLst>
              <a:ext uri="{FF2B5EF4-FFF2-40B4-BE49-F238E27FC236}">
                <a16:creationId xmlns:a16="http://schemas.microsoft.com/office/drawing/2014/main" id="{947304D6-BDFB-6788-CEE5-ABA1442EC374}"/>
              </a:ext>
            </a:extLst>
          </p:cNvPr>
          <p:cNvSpPr>
            <a:spLocks noGrp="1"/>
          </p:cNvSpPr>
          <p:nvPr>
            <p:ph type="sldNum" sz="quarter" idx="10"/>
          </p:nvPr>
        </p:nvSpPr>
        <p:spPr/>
        <p:txBody>
          <a:bodyPr/>
          <a:lstStyle/>
          <a:p>
            <a:fld id="{CEBBBABA-C66D-4495-9BE9-407DF5B2C2ED}" type="slidenum">
              <a:rPr kumimoji="1" lang="ja-JP" altLang="en-US" smtClean="0"/>
              <a:t>35</a:t>
            </a:fld>
            <a:endParaRPr kumimoji="1" lang="ja-JP" altLang="en-US"/>
          </a:p>
        </p:txBody>
      </p:sp>
    </p:spTree>
    <p:extLst>
      <p:ext uri="{BB962C8B-B14F-4D97-AF65-F5344CB8AC3E}">
        <p14:creationId xmlns:p14="http://schemas.microsoft.com/office/powerpoint/2010/main" val="3309959643"/>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BB6598E-8360-161B-1E0F-821B71AB35CE}"/>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49036B0C-D498-A8E5-B4E2-A885CDA4657A}"/>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C9E9CB37-071A-0649-7B3D-BAB0EF1135D6}"/>
              </a:ext>
            </a:extLst>
          </p:cNvPr>
          <p:cNvSpPr>
            <a:spLocks noGrp="1"/>
          </p:cNvSpPr>
          <p:nvPr>
            <p:ph type="body" idx="1"/>
          </p:nvPr>
        </p:nvSpPr>
        <p:spPr/>
        <p:txBody>
          <a:bodyPr/>
          <a:lstStyle/>
          <a:p>
            <a:endParaRPr kumimoji="1" lang="ja-JP" altLang="en-US" dirty="0"/>
          </a:p>
          <a:p>
            <a:endParaRPr kumimoji="1" lang="ja-JP" altLang="en-US" dirty="0"/>
          </a:p>
        </p:txBody>
      </p:sp>
      <p:sp>
        <p:nvSpPr>
          <p:cNvPr id="4" name="スライド番号プレースホルダー 3">
            <a:extLst>
              <a:ext uri="{FF2B5EF4-FFF2-40B4-BE49-F238E27FC236}">
                <a16:creationId xmlns:a16="http://schemas.microsoft.com/office/drawing/2014/main" id="{CD2C827E-71B2-67ED-75B0-5C2F1F55FA40}"/>
              </a:ext>
            </a:extLst>
          </p:cNvPr>
          <p:cNvSpPr>
            <a:spLocks noGrp="1"/>
          </p:cNvSpPr>
          <p:nvPr>
            <p:ph type="sldNum" sz="quarter" idx="10"/>
          </p:nvPr>
        </p:nvSpPr>
        <p:spPr/>
        <p:txBody>
          <a:bodyPr/>
          <a:lstStyle/>
          <a:p>
            <a:fld id="{CEBBBABA-C66D-4495-9BE9-407DF5B2C2ED}" type="slidenum">
              <a:rPr kumimoji="1" lang="ja-JP" altLang="en-US" smtClean="0"/>
              <a:t>36</a:t>
            </a:fld>
            <a:endParaRPr kumimoji="1" lang="ja-JP" altLang="en-US"/>
          </a:p>
        </p:txBody>
      </p:sp>
    </p:spTree>
    <p:extLst>
      <p:ext uri="{BB962C8B-B14F-4D97-AF65-F5344CB8AC3E}">
        <p14:creationId xmlns:p14="http://schemas.microsoft.com/office/powerpoint/2010/main" val="1777424416"/>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A8D6B5-808A-B33E-D1B2-439D1ACE345C}"/>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413EA76B-B12A-5B66-6DBD-37910C6FD2D5}"/>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2C6CBC22-E447-FEE7-FE88-391FB1C67A4B}"/>
              </a:ext>
            </a:extLst>
          </p:cNvPr>
          <p:cNvSpPr>
            <a:spLocks noGrp="1"/>
          </p:cNvSpPr>
          <p:nvPr>
            <p:ph type="body" idx="1"/>
          </p:nvPr>
        </p:nvSpPr>
        <p:spPr/>
        <p:txBody>
          <a:bodyPr/>
          <a:lstStyle/>
          <a:p>
            <a:endParaRPr kumimoji="1" lang="ja-JP" altLang="en-US" dirty="0"/>
          </a:p>
          <a:p>
            <a:endParaRPr kumimoji="1" lang="ja-JP" altLang="en-US" dirty="0"/>
          </a:p>
        </p:txBody>
      </p:sp>
      <p:sp>
        <p:nvSpPr>
          <p:cNvPr id="4" name="スライド番号プレースホルダー 3">
            <a:extLst>
              <a:ext uri="{FF2B5EF4-FFF2-40B4-BE49-F238E27FC236}">
                <a16:creationId xmlns:a16="http://schemas.microsoft.com/office/drawing/2014/main" id="{B50571EA-DE03-E6B9-F219-0379D40EEFBC}"/>
              </a:ext>
            </a:extLst>
          </p:cNvPr>
          <p:cNvSpPr>
            <a:spLocks noGrp="1"/>
          </p:cNvSpPr>
          <p:nvPr>
            <p:ph type="sldNum" sz="quarter" idx="10"/>
          </p:nvPr>
        </p:nvSpPr>
        <p:spPr/>
        <p:txBody>
          <a:bodyPr/>
          <a:lstStyle/>
          <a:p>
            <a:fld id="{CEBBBABA-C66D-4495-9BE9-407DF5B2C2ED}" type="slidenum">
              <a:rPr kumimoji="1" lang="ja-JP" altLang="en-US" smtClean="0"/>
              <a:t>37</a:t>
            </a:fld>
            <a:endParaRPr kumimoji="1" lang="ja-JP" altLang="en-US"/>
          </a:p>
        </p:txBody>
      </p:sp>
    </p:spTree>
    <p:extLst>
      <p:ext uri="{BB962C8B-B14F-4D97-AF65-F5344CB8AC3E}">
        <p14:creationId xmlns:p14="http://schemas.microsoft.com/office/powerpoint/2010/main" val="4115846052"/>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7ED2242-790B-15D1-63EC-EB4C6EA2C755}"/>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9E8EFCEF-0367-3EBB-EE1D-7BDA531D48EA}"/>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A7DF542F-B897-2759-54D3-A7FCAE5BD3B8}"/>
              </a:ext>
            </a:extLst>
          </p:cNvPr>
          <p:cNvSpPr>
            <a:spLocks noGrp="1"/>
          </p:cNvSpPr>
          <p:nvPr>
            <p:ph type="body" idx="1"/>
          </p:nvPr>
        </p:nvSpPr>
        <p:spPr/>
        <p:txBody>
          <a:bodyPr/>
          <a:lstStyle/>
          <a:p>
            <a:endParaRPr kumimoji="1" lang="ja-JP" altLang="en-US" dirty="0"/>
          </a:p>
          <a:p>
            <a:endParaRPr kumimoji="1" lang="ja-JP" altLang="en-US" dirty="0"/>
          </a:p>
        </p:txBody>
      </p:sp>
      <p:sp>
        <p:nvSpPr>
          <p:cNvPr id="4" name="スライド番号プレースホルダー 3">
            <a:extLst>
              <a:ext uri="{FF2B5EF4-FFF2-40B4-BE49-F238E27FC236}">
                <a16:creationId xmlns:a16="http://schemas.microsoft.com/office/drawing/2014/main" id="{56BD62DD-1D33-ED44-74D7-88D85625F770}"/>
              </a:ext>
            </a:extLst>
          </p:cNvPr>
          <p:cNvSpPr>
            <a:spLocks noGrp="1"/>
          </p:cNvSpPr>
          <p:nvPr>
            <p:ph type="sldNum" sz="quarter" idx="10"/>
          </p:nvPr>
        </p:nvSpPr>
        <p:spPr/>
        <p:txBody>
          <a:bodyPr/>
          <a:lstStyle/>
          <a:p>
            <a:fld id="{CEBBBABA-C66D-4495-9BE9-407DF5B2C2ED}" type="slidenum">
              <a:rPr kumimoji="1" lang="ja-JP" altLang="en-US" smtClean="0"/>
              <a:t>38</a:t>
            </a:fld>
            <a:endParaRPr kumimoji="1" lang="ja-JP" altLang="en-US"/>
          </a:p>
        </p:txBody>
      </p:sp>
    </p:spTree>
    <p:extLst>
      <p:ext uri="{BB962C8B-B14F-4D97-AF65-F5344CB8AC3E}">
        <p14:creationId xmlns:p14="http://schemas.microsoft.com/office/powerpoint/2010/main" val="3139419229"/>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921738-2E93-91AC-0181-8FC955140086}"/>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8EBAEA92-FE53-9304-1F35-DAAE660E43CD}"/>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CD51A04E-7F5D-EB15-42A8-D4FA18829F8E}"/>
              </a:ext>
            </a:extLst>
          </p:cNvPr>
          <p:cNvSpPr>
            <a:spLocks noGrp="1"/>
          </p:cNvSpPr>
          <p:nvPr>
            <p:ph type="body" idx="1"/>
          </p:nvPr>
        </p:nvSpPr>
        <p:spPr/>
        <p:txBody>
          <a:bodyPr/>
          <a:lstStyle/>
          <a:p>
            <a:endParaRPr kumimoji="1" lang="ja-JP" altLang="en-US" dirty="0"/>
          </a:p>
          <a:p>
            <a:endParaRPr kumimoji="1" lang="ja-JP" altLang="en-US" dirty="0"/>
          </a:p>
        </p:txBody>
      </p:sp>
      <p:sp>
        <p:nvSpPr>
          <p:cNvPr id="4" name="スライド番号プレースホルダー 3">
            <a:extLst>
              <a:ext uri="{FF2B5EF4-FFF2-40B4-BE49-F238E27FC236}">
                <a16:creationId xmlns:a16="http://schemas.microsoft.com/office/drawing/2014/main" id="{9BF1921D-36EC-D535-95AA-46059D9AD99D}"/>
              </a:ext>
            </a:extLst>
          </p:cNvPr>
          <p:cNvSpPr>
            <a:spLocks noGrp="1"/>
          </p:cNvSpPr>
          <p:nvPr>
            <p:ph type="sldNum" sz="quarter" idx="10"/>
          </p:nvPr>
        </p:nvSpPr>
        <p:spPr/>
        <p:txBody>
          <a:bodyPr/>
          <a:lstStyle/>
          <a:p>
            <a:fld id="{CEBBBABA-C66D-4495-9BE9-407DF5B2C2ED}" type="slidenum">
              <a:rPr kumimoji="1" lang="ja-JP" altLang="en-US" smtClean="0"/>
              <a:t>39</a:t>
            </a:fld>
            <a:endParaRPr kumimoji="1" lang="ja-JP" altLang="en-US"/>
          </a:p>
        </p:txBody>
      </p:sp>
    </p:spTree>
    <p:extLst>
      <p:ext uri="{BB962C8B-B14F-4D97-AF65-F5344CB8AC3E}">
        <p14:creationId xmlns:p14="http://schemas.microsoft.com/office/powerpoint/2010/main" val="410396467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a:p>
            <a:endParaRPr kumimoji="1" lang="ja-JP" altLang="en-US" dirty="0"/>
          </a:p>
        </p:txBody>
      </p:sp>
      <p:sp>
        <p:nvSpPr>
          <p:cNvPr id="4" name="スライド番号プレースホルダー 3"/>
          <p:cNvSpPr>
            <a:spLocks noGrp="1"/>
          </p:cNvSpPr>
          <p:nvPr>
            <p:ph type="sldNum" sz="quarter" idx="10"/>
          </p:nvPr>
        </p:nvSpPr>
        <p:spPr/>
        <p:txBody>
          <a:bodyPr/>
          <a:lstStyle/>
          <a:p>
            <a:fld id="{CEBBBABA-C66D-4495-9BE9-407DF5B2C2ED}" type="slidenum">
              <a:rPr kumimoji="1" lang="ja-JP" altLang="en-US" smtClean="0"/>
              <a:t>4</a:t>
            </a:fld>
            <a:endParaRPr kumimoji="1" lang="ja-JP" altLang="en-US"/>
          </a:p>
        </p:txBody>
      </p:sp>
    </p:spTree>
    <p:extLst>
      <p:ext uri="{BB962C8B-B14F-4D97-AF65-F5344CB8AC3E}">
        <p14:creationId xmlns:p14="http://schemas.microsoft.com/office/powerpoint/2010/main" val="122943325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28A68A-BBAC-002C-243F-746A5687175C}"/>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A6C7B810-4EF7-8006-FF55-E7AA86070FEA}"/>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7A4E3D99-0B8D-33DC-8D42-CF562AD6E957}"/>
              </a:ext>
            </a:extLst>
          </p:cNvPr>
          <p:cNvSpPr>
            <a:spLocks noGrp="1"/>
          </p:cNvSpPr>
          <p:nvPr>
            <p:ph type="body" idx="1"/>
          </p:nvPr>
        </p:nvSpPr>
        <p:spPr/>
        <p:txBody>
          <a:bodyPr/>
          <a:lstStyle/>
          <a:p>
            <a:endParaRPr kumimoji="1" lang="ja-JP" altLang="en-US" dirty="0"/>
          </a:p>
          <a:p>
            <a:endParaRPr kumimoji="1" lang="ja-JP" altLang="en-US" dirty="0"/>
          </a:p>
        </p:txBody>
      </p:sp>
      <p:sp>
        <p:nvSpPr>
          <p:cNvPr id="4" name="スライド番号プレースホルダー 3">
            <a:extLst>
              <a:ext uri="{FF2B5EF4-FFF2-40B4-BE49-F238E27FC236}">
                <a16:creationId xmlns:a16="http://schemas.microsoft.com/office/drawing/2014/main" id="{0A620BA7-93DC-8CEC-9B23-E01711C62739}"/>
              </a:ext>
            </a:extLst>
          </p:cNvPr>
          <p:cNvSpPr>
            <a:spLocks noGrp="1"/>
          </p:cNvSpPr>
          <p:nvPr>
            <p:ph type="sldNum" sz="quarter" idx="10"/>
          </p:nvPr>
        </p:nvSpPr>
        <p:spPr/>
        <p:txBody>
          <a:bodyPr/>
          <a:lstStyle/>
          <a:p>
            <a:fld id="{CEBBBABA-C66D-4495-9BE9-407DF5B2C2ED}" type="slidenum">
              <a:rPr kumimoji="1" lang="ja-JP" altLang="en-US" smtClean="0"/>
              <a:t>5</a:t>
            </a:fld>
            <a:endParaRPr kumimoji="1" lang="ja-JP" altLang="en-US"/>
          </a:p>
        </p:txBody>
      </p:sp>
    </p:spTree>
    <p:extLst>
      <p:ext uri="{BB962C8B-B14F-4D97-AF65-F5344CB8AC3E}">
        <p14:creationId xmlns:p14="http://schemas.microsoft.com/office/powerpoint/2010/main" val="110205912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EDB7465-B258-5324-8F9D-FC0DF9F9C9B2}"/>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314C1B0A-40C8-EE7F-ECE8-E21BA4804600}"/>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7E7B7E90-35DB-936E-F22A-D5B240D9D0E8}"/>
              </a:ext>
            </a:extLst>
          </p:cNvPr>
          <p:cNvSpPr>
            <a:spLocks noGrp="1"/>
          </p:cNvSpPr>
          <p:nvPr>
            <p:ph type="body" idx="1"/>
          </p:nvPr>
        </p:nvSpPr>
        <p:spPr/>
        <p:txBody>
          <a:bodyPr/>
          <a:lstStyle/>
          <a:p>
            <a:endParaRPr kumimoji="1" lang="ja-JP" altLang="en-US" dirty="0"/>
          </a:p>
          <a:p>
            <a:endParaRPr kumimoji="1" lang="ja-JP" altLang="en-US" dirty="0"/>
          </a:p>
        </p:txBody>
      </p:sp>
      <p:sp>
        <p:nvSpPr>
          <p:cNvPr id="4" name="スライド番号プレースホルダー 3">
            <a:extLst>
              <a:ext uri="{FF2B5EF4-FFF2-40B4-BE49-F238E27FC236}">
                <a16:creationId xmlns:a16="http://schemas.microsoft.com/office/drawing/2014/main" id="{D1E7ED0D-8361-46C7-B97F-0F6913E86DB2}"/>
              </a:ext>
            </a:extLst>
          </p:cNvPr>
          <p:cNvSpPr>
            <a:spLocks noGrp="1"/>
          </p:cNvSpPr>
          <p:nvPr>
            <p:ph type="sldNum" sz="quarter" idx="10"/>
          </p:nvPr>
        </p:nvSpPr>
        <p:spPr/>
        <p:txBody>
          <a:bodyPr/>
          <a:lstStyle/>
          <a:p>
            <a:fld id="{CEBBBABA-C66D-4495-9BE9-407DF5B2C2ED}" type="slidenum">
              <a:rPr kumimoji="1" lang="ja-JP" altLang="en-US" smtClean="0"/>
              <a:t>6</a:t>
            </a:fld>
            <a:endParaRPr kumimoji="1" lang="ja-JP" altLang="en-US"/>
          </a:p>
        </p:txBody>
      </p:sp>
    </p:spTree>
    <p:extLst>
      <p:ext uri="{BB962C8B-B14F-4D97-AF65-F5344CB8AC3E}">
        <p14:creationId xmlns:p14="http://schemas.microsoft.com/office/powerpoint/2010/main" val="13701361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D9A8E69-E4C0-C071-2885-14D906B0D0CD}"/>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F7FE3708-1F40-65D2-D137-C16C8EE6728E}"/>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1CDA7B2A-5BBA-5CE3-F24F-78C2E6808FAC}"/>
              </a:ext>
            </a:extLst>
          </p:cNvPr>
          <p:cNvSpPr>
            <a:spLocks noGrp="1"/>
          </p:cNvSpPr>
          <p:nvPr>
            <p:ph type="body" idx="1"/>
          </p:nvPr>
        </p:nvSpPr>
        <p:spPr/>
        <p:txBody>
          <a:bodyPr/>
          <a:lstStyle/>
          <a:p>
            <a:endParaRPr kumimoji="1" lang="ja-JP" altLang="en-US" dirty="0"/>
          </a:p>
          <a:p>
            <a:endParaRPr kumimoji="1" lang="ja-JP" altLang="en-US" dirty="0"/>
          </a:p>
        </p:txBody>
      </p:sp>
      <p:sp>
        <p:nvSpPr>
          <p:cNvPr id="4" name="スライド番号プレースホルダー 3">
            <a:extLst>
              <a:ext uri="{FF2B5EF4-FFF2-40B4-BE49-F238E27FC236}">
                <a16:creationId xmlns:a16="http://schemas.microsoft.com/office/drawing/2014/main" id="{FCC061EC-228A-49BC-C45D-F4E6C48724DA}"/>
              </a:ext>
            </a:extLst>
          </p:cNvPr>
          <p:cNvSpPr>
            <a:spLocks noGrp="1"/>
          </p:cNvSpPr>
          <p:nvPr>
            <p:ph type="sldNum" sz="quarter" idx="10"/>
          </p:nvPr>
        </p:nvSpPr>
        <p:spPr/>
        <p:txBody>
          <a:bodyPr/>
          <a:lstStyle/>
          <a:p>
            <a:fld id="{CEBBBABA-C66D-4495-9BE9-407DF5B2C2ED}" type="slidenum">
              <a:rPr kumimoji="1" lang="ja-JP" altLang="en-US" smtClean="0"/>
              <a:t>7</a:t>
            </a:fld>
            <a:endParaRPr kumimoji="1" lang="ja-JP" altLang="en-US"/>
          </a:p>
        </p:txBody>
      </p:sp>
    </p:spTree>
    <p:extLst>
      <p:ext uri="{BB962C8B-B14F-4D97-AF65-F5344CB8AC3E}">
        <p14:creationId xmlns:p14="http://schemas.microsoft.com/office/powerpoint/2010/main" val="33857791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a:p>
            <a:endParaRPr kumimoji="1" lang="ja-JP" altLang="en-US" dirty="0"/>
          </a:p>
        </p:txBody>
      </p:sp>
      <p:sp>
        <p:nvSpPr>
          <p:cNvPr id="4" name="スライド番号プレースホルダー 3"/>
          <p:cNvSpPr>
            <a:spLocks noGrp="1"/>
          </p:cNvSpPr>
          <p:nvPr>
            <p:ph type="sldNum" sz="quarter" idx="10"/>
          </p:nvPr>
        </p:nvSpPr>
        <p:spPr/>
        <p:txBody>
          <a:bodyPr/>
          <a:lstStyle/>
          <a:p>
            <a:fld id="{CEBBBABA-C66D-4495-9BE9-407DF5B2C2ED}" type="slidenum">
              <a:rPr kumimoji="1" lang="ja-JP" altLang="en-US" smtClean="0"/>
              <a:t>9</a:t>
            </a:fld>
            <a:endParaRPr kumimoji="1" lang="ja-JP" altLang="en-US"/>
          </a:p>
        </p:txBody>
      </p:sp>
    </p:spTree>
    <p:extLst>
      <p:ext uri="{BB962C8B-B14F-4D97-AF65-F5344CB8AC3E}">
        <p14:creationId xmlns:p14="http://schemas.microsoft.com/office/powerpoint/2010/main" val="140644633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a:p>
            <a:endParaRPr kumimoji="1" lang="ja-JP" altLang="en-US" dirty="0"/>
          </a:p>
        </p:txBody>
      </p:sp>
      <p:sp>
        <p:nvSpPr>
          <p:cNvPr id="4" name="スライド番号プレースホルダー 3"/>
          <p:cNvSpPr>
            <a:spLocks noGrp="1"/>
          </p:cNvSpPr>
          <p:nvPr>
            <p:ph type="sldNum" sz="quarter" idx="10"/>
          </p:nvPr>
        </p:nvSpPr>
        <p:spPr/>
        <p:txBody>
          <a:bodyPr/>
          <a:lstStyle/>
          <a:p>
            <a:fld id="{CEBBBABA-C66D-4495-9BE9-407DF5B2C2ED}" type="slidenum">
              <a:rPr kumimoji="1" lang="ja-JP" altLang="en-US" smtClean="0"/>
              <a:t>10</a:t>
            </a:fld>
            <a:endParaRPr kumimoji="1" lang="ja-JP" altLang="en-US"/>
          </a:p>
        </p:txBody>
      </p:sp>
    </p:spTree>
    <p:extLst>
      <p:ext uri="{BB962C8B-B14F-4D97-AF65-F5344CB8AC3E}">
        <p14:creationId xmlns:p14="http://schemas.microsoft.com/office/powerpoint/2010/main" val="4016133228"/>
      </p:ext>
    </p:extLst>
  </p:cSld>
  <p:clrMapOvr>
    <a:masterClrMapping/>
  </p:clrMapOvr>
</p:notes>
</file>

<file path=ppt/slideLayouts/_rels/slideLayout1.xml.rels>&#65279;<?xml version="1.0" encoding="utf-8" standalone="yes"?>
<Relationships xmlns="http://schemas.openxmlformats.org/package/2006/relationships">
  <Relationship Id="rId1" Type="http://schemas.openxmlformats.org/officeDocument/2006/relationships/slideMaster" Target="../slideMasters/slideMaster1.xml" />
</Relationships>
</file>

<file path=ppt/slideLayouts/_rels/slideLayout10.xml.rels>&#65279;<?xml version="1.0" encoding="utf-8" standalone="yes"?>
<Relationships xmlns="http://schemas.openxmlformats.org/package/2006/relationships">
  <Relationship Id="rId1" Type="http://schemas.openxmlformats.org/officeDocument/2006/relationships/slideMaster" Target="../slideMasters/slideMaster1.xml" />
</Relationships>
</file>

<file path=ppt/slideLayouts/_rels/slideLayout11.xml.rels>&#65279;<?xml version="1.0" encoding="utf-8" standalone="yes"?>
<Relationships xmlns="http://schemas.openxmlformats.org/package/2006/relationships">
  <Relationship Id="rId1" Type="http://schemas.openxmlformats.org/officeDocument/2006/relationships/slideMaster" Target="../slideMasters/slideMaster1.xml" />
</Relationships>
</file>

<file path=ppt/slideLayouts/_rels/slideLayout2.xml.rels>&#65279;<?xml version="1.0" encoding="utf-8" standalone="yes"?>
<Relationships xmlns="http://schemas.openxmlformats.org/package/2006/relationships">
  <Relationship Id="rId1" Type="http://schemas.openxmlformats.org/officeDocument/2006/relationships/slideMaster" Target="../slideMasters/slideMaster1.xml" />
</Relationships>
</file>

<file path=ppt/slideLayouts/_rels/slideLayout3.xml.rels>&#65279;<?xml version="1.0" encoding="utf-8" standalone="yes"?>
<Relationships xmlns="http://schemas.openxmlformats.org/package/2006/relationships">
  <Relationship Id="rId1" Type="http://schemas.openxmlformats.org/officeDocument/2006/relationships/slideMaster" Target="../slideMasters/slideMaster1.xml" />
</Relationships>
</file>

<file path=ppt/slideLayouts/_rels/slideLayout4.xml.rels>&#65279;<?xml version="1.0" encoding="utf-8" standalone="yes"?>
<Relationships xmlns="http://schemas.openxmlformats.org/package/2006/relationships">
  <Relationship Id="rId1" Type="http://schemas.openxmlformats.org/officeDocument/2006/relationships/slideMaster" Target="../slideMasters/slideMaster1.xml" />
</Relationships>
</file>

<file path=ppt/slideLayouts/_rels/slideLayout5.xml.rels>&#65279;<?xml version="1.0" encoding="utf-8" standalone="yes"?>
<Relationships xmlns="http://schemas.openxmlformats.org/package/2006/relationships">
  <Relationship Id="rId1" Type="http://schemas.openxmlformats.org/officeDocument/2006/relationships/slideMaster" Target="../slideMasters/slideMaster1.xml" />
</Relationships>
</file>

<file path=ppt/slideLayouts/_rels/slideLayout6.xml.rels>&#65279;<?xml version="1.0" encoding="utf-8" standalone="yes"?>
<Relationships xmlns="http://schemas.openxmlformats.org/package/2006/relationships">
  <Relationship Id="rId1" Type="http://schemas.openxmlformats.org/officeDocument/2006/relationships/slideMaster" Target="../slideMasters/slideMaster1.xml" />
</Relationships>
</file>

<file path=ppt/slideLayouts/_rels/slideLayout7.xml.rels>&#65279;<?xml version="1.0" encoding="utf-8" standalone="yes"?>
<Relationships xmlns="http://schemas.openxmlformats.org/package/2006/relationships">
  <Relationship Id="rId1" Type="http://schemas.openxmlformats.org/officeDocument/2006/relationships/slideMaster" Target="../slideMasters/slideMaster1.xml" />
</Relationships>
</file>

<file path=ppt/slideLayouts/_rels/slideLayout8.xml.rels>&#65279;<?xml version="1.0" encoding="utf-8" standalone="yes"?>
<Relationships xmlns="http://schemas.openxmlformats.org/package/2006/relationships">
  <Relationship Id="rId1" Type="http://schemas.openxmlformats.org/officeDocument/2006/relationships/slideMaster" Target="../slideMasters/slideMaster1.xml" />
</Relationships>
</file>

<file path=ppt/slideLayouts/_rels/slideLayout9.xml.rels>&#65279;<?xml version="1.0" encoding="utf-8" standalone="yes"?>
<Relationships xmlns="http://schemas.openxmlformats.org/package/2006/relationships">
  <Relationship Id="rId1" Type="http://schemas.openxmlformats.org/officeDocument/2006/relationships/slideMaster" Target="../slideMasters/slideMaster1.xml" />
</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457200" y="1420283"/>
            <a:ext cx="5181600" cy="980017"/>
          </a:xfrm>
        </p:spPr>
        <p:txBody>
          <a:bodyPr/>
          <a:lstStyle/>
          <a:p>
            <a:r>
              <a:rPr lang="ja-JP" altLang="en-US"/>
              <a:t>マスター タイトルの書式設定</a:t>
            </a:r>
            <a:endParaRPr lang="en-US"/>
          </a:p>
        </p:txBody>
      </p:sp>
      <p:sp>
        <p:nvSpPr>
          <p:cNvPr id="3" name="Subtitle 2"/>
          <p:cNvSpPr>
            <a:spLocks noGrp="1"/>
          </p:cNvSpPr>
          <p:nvPr>
            <p:ph type="subTitle" idx="1"/>
          </p:nvPr>
        </p:nvSpPr>
        <p:spPr>
          <a:xfrm>
            <a:off x="914400" y="2590800"/>
            <a:ext cx="4267200" cy="1168400"/>
          </a:xfrm>
        </p:spPr>
        <p:txBody>
          <a:bodyPr/>
          <a:lstStyle>
            <a:lvl1pPr marL="0" indent="0" algn="ctr">
              <a:buNone/>
              <a:defRPr>
                <a:solidFill>
                  <a:schemeClr val="tx1">
                    <a:tint val="75000"/>
                  </a:schemeClr>
                </a:solidFill>
              </a:defRPr>
            </a:lvl1pPr>
            <a:lvl2pPr marL="304815" indent="0" algn="ctr">
              <a:buNone/>
              <a:defRPr>
                <a:solidFill>
                  <a:schemeClr val="tx1">
                    <a:tint val="75000"/>
                  </a:schemeClr>
                </a:solidFill>
              </a:defRPr>
            </a:lvl2pPr>
            <a:lvl3pPr marL="609630" indent="0" algn="ctr">
              <a:buNone/>
              <a:defRPr>
                <a:solidFill>
                  <a:schemeClr val="tx1">
                    <a:tint val="75000"/>
                  </a:schemeClr>
                </a:solidFill>
              </a:defRPr>
            </a:lvl3pPr>
            <a:lvl4pPr marL="914446" indent="0" algn="ctr">
              <a:buNone/>
              <a:defRPr>
                <a:solidFill>
                  <a:schemeClr val="tx1">
                    <a:tint val="75000"/>
                  </a:schemeClr>
                </a:solidFill>
              </a:defRPr>
            </a:lvl4pPr>
            <a:lvl5pPr marL="1219261" indent="0" algn="ctr">
              <a:buNone/>
              <a:defRPr>
                <a:solidFill>
                  <a:schemeClr val="tx1">
                    <a:tint val="75000"/>
                  </a:schemeClr>
                </a:solidFill>
              </a:defRPr>
            </a:lvl5pPr>
            <a:lvl6pPr marL="1524076" indent="0" algn="ctr">
              <a:buNone/>
              <a:defRPr>
                <a:solidFill>
                  <a:schemeClr val="tx1">
                    <a:tint val="75000"/>
                  </a:schemeClr>
                </a:solidFill>
              </a:defRPr>
            </a:lvl6pPr>
            <a:lvl7pPr marL="1828891" indent="0" algn="ctr">
              <a:buNone/>
              <a:defRPr>
                <a:solidFill>
                  <a:schemeClr val="tx1">
                    <a:tint val="75000"/>
                  </a:schemeClr>
                </a:solidFill>
              </a:defRPr>
            </a:lvl7pPr>
            <a:lvl8pPr marL="2133707" indent="0" algn="ctr">
              <a:buNone/>
              <a:defRPr>
                <a:solidFill>
                  <a:schemeClr val="tx1">
                    <a:tint val="75000"/>
                  </a:schemeClr>
                </a:solidFill>
              </a:defRPr>
            </a:lvl8pPr>
            <a:lvl9pPr marL="2438522" indent="0" algn="ctr">
              <a:buNone/>
              <a:defRPr>
                <a:solidFill>
                  <a:schemeClr val="tx1">
                    <a:tint val="75000"/>
                  </a:schemeClr>
                </a:solidFill>
              </a:defRPr>
            </a:lvl9pPr>
          </a:lstStyle>
          <a:p>
            <a:r>
              <a:rPr lang="ja-JP" altLang="en-US"/>
              <a:t>マスター サブタイトルの書式設定</a:t>
            </a:r>
            <a:endParaRPr lang="en-US"/>
          </a:p>
        </p:txBody>
      </p:sp>
      <p:sp>
        <p:nvSpPr>
          <p:cNvPr id="4" name="Date Placeholder 3"/>
          <p:cNvSpPr>
            <a:spLocks noGrp="1"/>
          </p:cNvSpPr>
          <p:nvPr>
            <p:ph type="dt" sz="half" idx="10"/>
          </p:nvPr>
        </p:nvSpPr>
        <p:spPr/>
        <p:txBody>
          <a:bodyPr/>
          <a:lstStyle/>
          <a:p>
            <a:fld id="{24E2EFE2-5394-493F-AE07-508B6C26576D}" type="datetime1">
              <a:rPr kumimoji="1" lang="ja-JP" altLang="en-US" smtClean="0"/>
              <a:t>2026/1/8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F664AAB1-4DB8-4BE3-94AB-6C36B07158C8}" type="slidenum">
              <a:rPr kumimoji="1" lang="ja-JP" altLang="en-US" smtClean="0"/>
              <a:t>‹#›</a:t>
            </a:fld>
            <a:endParaRPr kumimoji="1" lang="ja-JP" altLang="en-US"/>
          </a:p>
        </p:txBody>
      </p:sp>
    </p:spTree>
    <p:extLst>
      <p:ext uri="{BB962C8B-B14F-4D97-AF65-F5344CB8AC3E}">
        <p14:creationId xmlns:p14="http://schemas.microsoft.com/office/powerpoint/2010/main" val="124447655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p:txBody>
          <a:bodyPr/>
          <a:lstStyle/>
          <a:p>
            <a:fld id="{E01F3319-7A4B-42C6-B5D7-14FB49A2EE78}" type="datetime1">
              <a:rPr kumimoji="1" lang="ja-JP" altLang="en-US" smtClean="0"/>
              <a:t>2026/1/8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F664AAB1-4DB8-4BE3-94AB-6C36B07158C8}" type="slidenum">
              <a:rPr kumimoji="1" lang="ja-JP" altLang="en-US" smtClean="0"/>
              <a:t>‹#›</a:t>
            </a:fld>
            <a:endParaRPr kumimoji="1" lang="ja-JP" altLang="en-US"/>
          </a:p>
        </p:txBody>
      </p:sp>
    </p:spTree>
    <p:extLst>
      <p:ext uri="{BB962C8B-B14F-4D97-AF65-F5344CB8AC3E}">
        <p14:creationId xmlns:p14="http://schemas.microsoft.com/office/powerpoint/2010/main" val="947883324"/>
      </p:ext>
    </p:extLst>
  </p:cSld>
  <p:clrMapOvr>
    <a:masterClrMapping/>
  </p:clrMapOvr>
  <p:hf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419600" y="183092"/>
            <a:ext cx="1371600" cy="3901017"/>
          </a:xfrm>
        </p:spPr>
        <p:txBody>
          <a:bodyPr vert="eaVert"/>
          <a:lstStyle/>
          <a:p>
            <a:r>
              <a:rPr lang="ja-JP" altLang="en-US"/>
              <a:t>マスター タイトルの書式設定</a:t>
            </a:r>
            <a:endParaRPr lang="en-US"/>
          </a:p>
        </p:txBody>
      </p:sp>
      <p:sp>
        <p:nvSpPr>
          <p:cNvPr id="3" name="Vertical Text Placeholder 2"/>
          <p:cNvSpPr>
            <a:spLocks noGrp="1"/>
          </p:cNvSpPr>
          <p:nvPr>
            <p:ph type="body" orient="vert" idx="1"/>
          </p:nvPr>
        </p:nvSpPr>
        <p:spPr>
          <a:xfrm>
            <a:off x="304800" y="183092"/>
            <a:ext cx="4013200" cy="3901017"/>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p:txBody>
          <a:bodyPr/>
          <a:lstStyle/>
          <a:p>
            <a:fld id="{5172AFAB-9CB6-4092-80C4-D082FA78FB87}" type="datetime1">
              <a:rPr kumimoji="1" lang="ja-JP" altLang="en-US" smtClean="0"/>
              <a:t>2026/1/8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F664AAB1-4DB8-4BE3-94AB-6C36B07158C8}" type="slidenum">
              <a:rPr kumimoji="1" lang="ja-JP" altLang="en-US" smtClean="0"/>
              <a:t>‹#›</a:t>
            </a:fld>
            <a:endParaRPr kumimoji="1" lang="ja-JP" altLang="en-US"/>
          </a:p>
        </p:txBody>
      </p:sp>
    </p:spTree>
    <p:extLst>
      <p:ext uri="{BB962C8B-B14F-4D97-AF65-F5344CB8AC3E}">
        <p14:creationId xmlns:p14="http://schemas.microsoft.com/office/powerpoint/2010/main" val="31537875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p:txBody>
          <a:bodyPr/>
          <a:lstStyle/>
          <a:p>
            <a:fld id="{87DA5583-3706-4024-BF37-E0E07661A1AD}" type="datetime1">
              <a:rPr kumimoji="1" lang="ja-JP" altLang="en-US" smtClean="0"/>
              <a:t>2026/1/8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F664AAB1-4DB8-4BE3-94AB-6C36B07158C8}" type="slidenum">
              <a:rPr kumimoji="1" lang="ja-JP" altLang="en-US" smtClean="0"/>
              <a:t>‹#›</a:t>
            </a:fld>
            <a:endParaRPr kumimoji="1" lang="ja-JP" altLang="en-US"/>
          </a:p>
        </p:txBody>
      </p:sp>
    </p:spTree>
    <p:extLst>
      <p:ext uri="{BB962C8B-B14F-4D97-AF65-F5344CB8AC3E}">
        <p14:creationId xmlns:p14="http://schemas.microsoft.com/office/powerpoint/2010/main" val="10250274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481542" y="2937934"/>
            <a:ext cx="5181600" cy="908050"/>
          </a:xfrm>
        </p:spPr>
        <p:txBody>
          <a:bodyPr anchor="t"/>
          <a:lstStyle>
            <a:lvl1pPr algn="l">
              <a:defRPr sz="2667" b="1" cap="all"/>
            </a:lvl1pPr>
          </a:lstStyle>
          <a:p>
            <a:r>
              <a:rPr lang="ja-JP" altLang="en-US"/>
              <a:t>マスター タイトルの書式設定</a:t>
            </a:r>
            <a:endParaRPr lang="en-US"/>
          </a:p>
        </p:txBody>
      </p:sp>
      <p:sp>
        <p:nvSpPr>
          <p:cNvPr id="3" name="Text Placeholder 2"/>
          <p:cNvSpPr>
            <a:spLocks noGrp="1"/>
          </p:cNvSpPr>
          <p:nvPr>
            <p:ph type="body" idx="1"/>
          </p:nvPr>
        </p:nvSpPr>
        <p:spPr>
          <a:xfrm>
            <a:off x="481542" y="1937809"/>
            <a:ext cx="5181600" cy="1000125"/>
          </a:xfrm>
        </p:spPr>
        <p:txBody>
          <a:bodyPr anchor="b"/>
          <a:lstStyle>
            <a:lvl1pPr marL="0" indent="0">
              <a:buNone/>
              <a:defRPr sz="1333">
                <a:solidFill>
                  <a:schemeClr val="tx1">
                    <a:tint val="75000"/>
                  </a:schemeClr>
                </a:solidFill>
              </a:defRPr>
            </a:lvl1pPr>
            <a:lvl2pPr marL="304815" indent="0">
              <a:buNone/>
              <a:defRPr sz="1200">
                <a:solidFill>
                  <a:schemeClr val="tx1">
                    <a:tint val="75000"/>
                  </a:schemeClr>
                </a:solidFill>
              </a:defRPr>
            </a:lvl2pPr>
            <a:lvl3pPr marL="609630" indent="0">
              <a:buNone/>
              <a:defRPr sz="1067">
                <a:solidFill>
                  <a:schemeClr val="tx1">
                    <a:tint val="75000"/>
                  </a:schemeClr>
                </a:solidFill>
              </a:defRPr>
            </a:lvl3pPr>
            <a:lvl4pPr marL="914446" indent="0">
              <a:buNone/>
              <a:defRPr sz="933">
                <a:solidFill>
                  <a:schemeClr val="tx1">
                    <a:tint val="75000"/>
                  </a:schemeClr>
                </a:solidFill>
              </a:defRPr>
            </a:lvl4pPr>
            <a:lvl5pPr marL="1219261" indent="0">
              <a:buNone/>
              <a:defRPr sz="933">
                <a:solidFill>
                  <a:schemeClr val="tx1">
                    <a:tint val="75000"/>
                  </a:schemeClr>
                </a:solidFill>
              </a:defRPr>
            </a:lvl5pPr>
            <a:lvl6pPr marL="1524076" indent="0">
              <a:buNone/>
              <a:defRPr sz="933">
                <a:solidFill>
                  <a:schemeClr val="tx1">
                    <a:tint val="75000"/>
                  </a:schemeClr>
                </a:solidFill>
              </a:defRPr>
            </a:lvl6pPr>
            <a:lvl7pPr marL="1828891" indent="0">
              <a:buNone/>
              <a:defRPr sz="933">
                <a:solidFill>
                  <a:schemeClr val="tx1">
                    <a:tint val="75000"/>
                  </a:schemeClr>
                </a:solidFill>
              </a:defRPr>
            </a:lvl7pPr>
            <a:lvl8pPr marL="2133707" indent="0">
              <a:buNone/>
              <a:defRPr sz="933">
                <a:solidFill>
                  <a:schemeClr val="tx1">
                    <a:tint val="75000"/>
                  </a:schemeClr>
                </a:solidFill>
              </a:defRPr>
            </a:lvl8pPr>
            <a:lvl9pPr marL="2438522" indent="0">
              <a:buNone/>
              <a:defRPr sz="933">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DCD10B8C-C853-43E6-A5CC-317B30876524}" type="datetime1">
              <a:rPr kumimoji="1" lang="ja-JP" altLang="en-US" smtClean="0"/>
              <a:t>2026/1/8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F664AAB1-4DB8-4BE3-94AB-6C36B07158C8}" type="slidenum">
              <a:rPr kumimoji="1" lang="ja-JP" altLang="en-US" smtClean="0"/>
              <a:t>‹#›</a:t>
            </a:fld>
            <a:endParaRPr kumimoji="1" lang="ja-JP" altLang="en-US"/>
          </a:p>
        </p:txBody>
      </p:sp>
    </p:spTree>
    <p:extLst>
      <p:ext uri="{BB962C8B-B14F-4D97-AF65-F5344CB8AC3E}">
        <p14:creationId xmlns:p14="http://schemas.microsoft.com/office/powerpoint/2010/main" val="30023805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Content Placeholder 2"/>
          <p:cNvSpPr>
            <a:spLocks noGrp="1"/>
          </p:cNvSpPr>
          <p:nvPr>
            <p:ph sz="half" idx="1"/>
          </p:nvPr>
        </p:nvSpPr>
        <p:spPr>
          <a:xfrm>
            <a:off x="304800" y="1066800"/>
            <a:ext cx="2692400" cy="3017309"/>
          </a:xfrm>
        </p:spPr>
        <p:txBody>
          <a:bodyPr/>
          <a:lstStyle>
            <a:lvl1pPr>
              <a:defRPr sz="1867"/>
            </a:lvl1pPr>
            <a:lvl2pPr>
              <a:defRPr sz="1600"/>
            </a:lvl2pPr>
            <a:lvl3pPr>
              <a:defRPr sz="1333"/>
            </a:lvl3pPr>
            <a:lvl4pPr>
              <a:defRPr sz="1200"/>
            </a:lvl4pPr>
            <a:lvl5pPr>
              <a:defRPr sz="1200"/>
            </a:lvl5pPr>
            <a:lvl6pPr>
              <a:defRPr sz="1200"/>
            </a:lvl6pPr>
            <a:lvl7pPr>
              <a:defRPr sz="1200"/>
            </a:lvl7pPr>
            <a:lvl8pPr>
              <a:defRPr sz="1200"/>
            </a:lvl8pPr>
            <a:lvl9pPr>
              <a:defRPr sz="12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Content Placeholder 3"/>
          <p:cNvSpPr>
            <a:spLocks noGrp="1"/>
          </p:cNvSpPr>
          <p:nvPr>
            <p:ph sz="half" idx="2"/>
          </p:nvPr>
        </p:nvSpPr>
        <p:spPr>
          <a:xfrm>
            <a:off x="3098800" y="1066800"/>
            <a:ext cx="2692400" cy="3017309"/>
          </a:xfrm>
        </p:spPr>
        <p:txBody>
          <a:bodyPr/>
          <a:lstStyle>
            <a:lvl1pPr>
              <a:defRPr sz="1867"/>
            </a:lvl1pPr>
            <a:lvl2pPr>
              <a:defRPr sz="1600"/>
            </a:lvl2pPr>
            <a:lvl3pPr>
              <a:defRPr sz="1333"/>
            </a:lvl3pPr>
            <a:lvl4pPr>
              <a:defRPr sz="1200"/>
            </a:lvl4pPr>
            <a:lvl5pPr>
              <a:defRPr sz="1200"/>
            </a:lvl5pPr>
            <a:lvl6pPr>
              <a:defRPr sz="1200"/>
            </a:lvl6pPr>
            <a:lvl7pPr>
              <a:defRPr sz="1200"/>
            </a:lvl7pPr>
            <a:lvl8pPr>
              <a:defRPr sz="1200"/>
            </a:lvl8pPr>
            <a:lvl9pPr>
              <a:defRPr sz="12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5" name="Date Placeholder 4"/>
          <p:cNvSpPr>
            <a:spLocks noGrp="1"/>
          </p:cNvSpPr>
          <p:nvPr>
            <p:ph type="dt" sz="half" idx="10"/>
          </p:nvPr>
        </p:nvSpPr>
        <p:spPr/>
        <p:txBody>
          <a:bodyPr/>
          <a:lstStyle/>
          <a:p>
            <a:fld id="{3142E30C-42DA-4DB9-A3CD-17834C4058B5}" type="datetime1">
              <a:rPr kumimoji="1" lang="ja-JP" altLang="en-US" smtClean="0"/>
              <a:t>2026/1/8</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F664AAB1-4DB8-4BE3-94AB-6C36B07158C8}" type="slidenum">
              <a:rPr kumimoji="1" lang="ja-JP" altLang="en-US" smtClean="0"/>
              <a:t>‹#›</a:t>
            </a:fld>
            <a:endParaRPr kumimoji="1" lang="ja-JP" altLang="en-US"/>
          </a:p>
        </p:txBody>
      </p:sp>
    </p:spTree>
    <p:extLst>
      <p:ext uri="{BB962C8B-B14F-4D97-AF65-F5344CB8AC3E}">
        <p14:creationId xmlns:p14="http://schemas.microsoft.com/office/powerpoint/2010/main" val="211316657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ja-JP" altLang="en-US"/>
              <a:t>マスター タイトルの書式設定</a:t>
            </a:r>
            <a:endParaRPr lang="en-US"/>
          </a:p>
        </p:txBody>
      </p:sp>
      <p:sp>
        <p:nvSpPr>
          <p:cNvPr id="3" name="Text Placeholder 2"/>
          <p:cNvSpPr>
            <a:spLocks noGrp="1"/>
          </p:cNvSpPr>
          <p:nvPr>
            <p:ph type="body" idx="1"/>
          </p:nvPr>
        </p:nvSpPr>
        <p:spPr>
          <a:xfrm>
            <a:off x="304800" y="1023409"/>
            <a:ext cx="2693459" cy="426508"/>
          </a:xfrm>
        </p:spPr>
        <p:txBody>
          <a:bodyPr anchor="b"/>
          <a:lstStyle>
            <a:lvl1pPr marL="0" indent="0">
              <a:buNone/>
              <a:defRPr sz="1600" b="1"/>
            </a:lvl1pPr>
            <a:lvl2pPr marL="304815" indent="0">
              <a:buNone/>
              <a:defRPr sz="1333" b="1"/>
            </a:lvl2pPr>
            <a:lvl3pPr marL="609630" indent="0">
              <a:buNone/>
              <a:defRPr sz="1200" b="1"/>
            </a:lvl3pPr>
            <a:lvl4pPr marL="914446" indent="0">
              <a:buNone/>
              <a:defRPr sz="1067" b="1"/>
            </a:lvl4pPr>
            <a:lvl5pPr marL="1219261" indent="0">
              <a:buNone/>
              <a:defRPr sz="1067" b="1"/>
            </a:lvl5pPr>
            <a:lvl6pPr marL="1524076" indent="0">
              <a:buNone/>
              <a:defRPr sz="1067" b="1"/>
            </a:lvl6pPr>
            <a:lvl7pPr marL="1828891" indent="0">
              <a:buNone/>
              <a:defRPr sz="1067" b="1"/>
            </a:lvl7pPr>
            <a:lvl8pPr marL="2133707" indent="0">
              <a:buNone/>
              <a:defRPr sz="1067" b="1"/>
            </a:lvl8pPr>
            <a:lvl9pPr marL="2438522" indent="0">
              <a:buNone/>
              <a:defRPr sz="1067" b="1"/>
            </a:lvl9pPr>
          </a:lstStyle>
          <a:p>
            <a:pPr lvl="0"/>
            <a:r>
              <a:rPr lang="ja-JP" altLang="en-US"/>
              <a:t>マスター テキストの書式設定</a:t>
            </a:r>
          </a:p>
        </p:txBody>
      </p:sp>
      <p:sp>
        <p:nvSpPr>
          <p:cNvPr id="4" name="Content Placeholder 3"/>
          <p:cNvSpPr>
            <a:spLocks noGrp="1"/>
          </p:cNvSpPr>
          <p:nvPr>
            <p:ph sz="half" idx="2"/>
          </p:nvPr>
        </p:nvSpPr>
        <p:spPr>
          <a:xfrm>
            <a:off x="304800" y="1449917"/>
            <a:ext cx="2693459" cy="2634192"/>
          </a:xfrm>
        </p:spPr>
        <p:txBody>
          <a:bodyPr/>
          <a:lstStyle>
            <a:lvl1pPr>
              <a:defRPr sz="1600"/>
            </a:lvl1pPr>
            <a:lvl2pPr>
              <a:defRPr sz="1333"/>
            </a:lvl2pPr>
            <a:lvl3pPr>
              <a:defRPr sz="1200"/>
            </a:lvl3pPr>
            <a:lvl4pPr>
              <a:defRPr sz="1067"/>
            </a:lvl4pPr>
            <a:lvl5pPr>
              <a:defRPr sz="1067"/>
            </a:lvl5pPr>
            <a:lvl6pPr>
              <a:defRPr sz="1067"/>
            </a:lvl6pPr>
            <a:lvl7pPr>
              <a:defRPr sz="1067"/>
            </a:lvl7pPr>
            <a:lvl8pPr>
              <a:defRPr sz="1067"/>
            </a:lvl8pPr>
            <a:lvl9pPr>
              <a:defRPr sz="1067"/>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5" name="Text Placeholder 4"/>
          <p:cNvSpPr>
            <a:spLocks noGrp="1"/>
          </p:cNvSpPr>
          <p:nvPr>
            <p:ph type="body" sz="quarter" idx="3"/>
          </p:nvPr>
        </p:nvSpPr>
        <p:spPr>
          <a:xfrm>
            <a:off x="3096684" y="1023409"/>
            <a:ext cx="2694517" cy="426508"/>
          </a:xfrm>
        </p:spPr>
        <p:txBody>
          <a:bodyPr anchor="b"/>
          <a:lstStyle>
            <a:lvl1pPr marL="0" indent="0">
              <a:buNone/>
              <a:defRPr sz="1600" b="1"/>
            </a:lvl1pPr>
            <a:lvl2pPr marL="304815" indent="0">
              <a:buNone/>
              <a:defRPr sz="1333" b="1"/>
            </a:lvl2pPr>
            <a:lvl3pPr marL="609630" indent="0">
              <a:buNone/>
              <a:defRPr sz="1200" b="1"/>
            </a:lvl3pPr>
            <a:lvl4pPr marL="914446" indent="0">
              <a:buNone/>
              <a:defRPr sz="1067" b="1"/>
            </a:lvl4pPr>
            <a:lvl5pPr marL="1219261" indent="0">
              <a:buNone/>
              <a:defRPr sz="1067" b="1"/>
            </a:lvl5pPr>
            <a:lvl6pPr marL="1524076" indent="0">
              <a:buNone/>
              <a:defRPr sz="1067" b="1"/>
            </a:lvl6pPr>
            <a:lvl7pPr marL="1828891" indent="0">
              <a:buNone/>
              <a:defRPr sz="1067" b="1"/>
            </a:lvl7pPr>
            <a:lvl8pPr marL="2133707" indent="0">
              <a:buNone/>
              <a:defRPr sz="1067" b="1"/>
            </a:lvl8pPr>
            <a:lvl9pPr marL="2438522" indent="0">
              <a:buNone/>
              <a:defRPr sz="1067" b="1"/>
            </a:lvl9pPr>
          </a:lstStyle>
          <a:p>
            <a:pPr lvl="0"/>
            <a:r>
              <a:rPr lang="ja-JP" altLang="en-US"/>
              <a:t>マスター テキストの書式設定</a:t>
            </a:r>
          </a:p>
        </p:txBody>
      </p:sp>
      <p:sp>
        <p:nvSpPr>
          <p:cNvPr id="6" name="Content Placeholder 5"/>
          <p:cNvSpPr>
            <a:spLocks noGrp="1"/>
          </p:cNvSpPr>
          <p:nvPr>
            <p:ph sz="quarter" idx="4"/>
          </p:nvPr>
        </p:nvSpPr>
        <p:spPr>
          <a:xfrm>
            <a:off x="3096684" y="1449917"/>
            <a:ext cx="2694517" cy="2634192"/>
          </a:xfrm>
        </p:spPr>
        <p:txBody>
          <a:bodyPr/>
          <a:lstStyle>
            <a:lvl1pPr>
              <a:defRPr sz="1600"/>
            </a:lvl1pPr>
            <a:lvl2pPr>
              <a:defRPr sz="1333"/>
            </a:lvl2pPr>
            <a:lvl3pPr>
              <a:defRPr sz="1200"/>
            </a:lvl3pPr>
            <a:lvl4pPr>
              <a:defRPr sz="1067"/>
            </a:lvl4pPr>
            <a:lvl5pPr>
              <a:defRPr sz="1067"/>
            </a:lvl5pPr>
            <a:lvl6pPr>
              <a:defRPr sz="1067"/>
            </a:lvl6pPr>
            <a:lvl7pPr>
              <a:defRPr sz="1067"/>
            </a:lvl7pPr>
            <a:lvl8pPr>
              <a:defRPr sz="1067"/>
            </a:lvl8pPr>
            <a:lvl9pPr>
              <a:defRPr sz="1067"/>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7" name="Date Placeholder 6"/>
          <p:cNvSpPr>
            <a:spLocks noGrp="1"/>
          </p:cNvSpPr>
          <p:nvPr>
            <p:ph type="dt" sz="half" idx="10"/>
          </p:nvPr>
        </p:nvSpPr>
        <p:spPr/>
        <p:txBody>
          <a:bodyPr/>
          <a:lstStyle/>
          <a:p>
            <a:fld id="{A003D3DA-0F1F-4E69-89C1-C57E85C1E34A}" type="datetime1">
              <a:rPr kumimoji="1" lang="ja-JP" altLang="en-US" smtClean="0"/>
              <a:t>2026/1/8</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F664AAB1-4DB8-4BE3-94AB-6C36B07158C8}" type="slidenum">
              <a:rPr kumimoji="1" lang="ja-JP" altLang="en-US" smtClean="0"/>
              <a:t>‹#›</a:t>
            </a:fld>
            <a:endParaRPr kumimoji="1" lang="ja-JP" altLang="en-US"/>
          </a:p>
        </p:txBody>
      </p:sp>
    </p:spTree>
    <p:extLst>
      <p:ext uri="{BB962C8B-B14F-4D97-AF65-F5344CB8AC3E}">
        <p14:creationId xmlns:p14="http://schemas.microsoft.com/office/powerpoint/2010/main" val="70256159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Date Placeholder 2"/>
          <p:cNvSpPr>
            <a:spLocks noGrp="1"/>
          </p:cNvSpPr>
          <p:nvPr>
            <p:ph type="dt" sz="half" idx="10"/>
          </p:nvPr>
        </p:nvSpPr>
        <p:spPr/>
        <p:txBody>
          <a:bodyPr/>
          <a:lstStyle/>
          <a:p>
            <a:fld id="{7B6F4645-22C4-42E4-A987-A6EB0FFA2C8F}" type="datetime1">
              <a:rPr kumimoji="1" lang="ja-JP" altLang="en-US" smtClean="0"/>
              <a:t>2026/1/8</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F664AAB1-4DB8-4BE3-94AB-6C36B07158C8}" type="slidenum">
              <a:rPr kumimoji="1" lang="ja-JP" altLang="en-US" smtClean="0"/>
              <a:t>‹#›</a:t>
            </a:fld>
            <a:endParaRPr kumimoji="1" lang="ja-JP" altLang="en-US"/>
          </a:p>
        </p:txBody>
      </p:sp>
    </p:spTree>
    <p:extLst>
      <p:ext uri="{BB962C8B-B14F-4D97-AF65-F5344CB8AC3E}">
        <p14:creationId xmlns:p14="http://schemas.microsoft.com/office/powerpoint/2010/main" val="255578437"/>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ED104B6-4220-495C-A2C0-32A668DCE629}" type="datetime1">
              <a:rPr kumimoji="1" lang="ja-JP" altLang="en-US" smtClean="0"/>
              <a:t>2026/1/8</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F664AAB1-4DB8-4BE3-94AB-6C36B07158C8}" type="slidenum">
              <a:rPr kumimoji="1" lang="ja-JP" altLang="en-US" smtClean="0"/>
              <a:t>‹#›</a:t>
            </a:fld>
            <a:endParaRPr kumimoji="1" lang="ja-JP" altLang="en-US"/>
          </a:p>
        </p:txBody>
      </p:sp>
    </p:spTree>
    <p:extLst>
      <p:ext uri="{BB962C8B-B14F-4D97-AF65-F5344CB8AC3E}">
        <p14:creationId xmlns:p14="http://schemas.microsoft.com/office/powerpoint/2010/main" val="54969671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304800" y="182033"/>
            <a:ext cx="2005542" cy="774700"/>
          </a:xfrm>
        </p:spPr>
        <p:txBody>
          <a:bodyPr anchor="b"/>
          <a:lstStyle>
            <a:lvl1pPr algn="l">
              <a:defRPr sz="1333" b="1"/>
            </a:lvl1pPr>
          </a:lstStyle>
          <a:p>
            <a:r>
              <a:rPr lang="ja-JP" altLang="en-US"/>
              <a:t>マスター タイトルの書式設定</a:t>
            </a:r>
            <a:endParaRPr lang="en-US"/>
          </a:p>
        </p:txBody>
      </p:sp>
      <p:sp>
        <p:nvSpPr>
          <p:cNvPr id="3" name="Content Placeholder 2"/>
          <p:cNvSpPr>
            <a:spLocks noGrp="1"/>
          </p:cNvSpPr>
          <p:nvPr>
            <p:ph idx="1"/>
          </p:nvPr>
        </p:nvSpPr>
        <p:spPr>
          <a:xfrm>
            <a:off x="2383367" y="182034"/>
            <a:ext cx="3407833" cy="3902075"/>
          </a:xfrm>
        </p:spPr>
        <p:txBody>
          <a:bodyPr/>
          <a:lstStyle>
            <a:lvl1pPr>
              <a:defRPr sz="2133"/>
            </a:lvl1pPr>
            <a:lvl2pPr>
              <a:defRPr sz="1867"/>
            </a:lvl2pPr>
            <a:lvl3pPr>
              <a:defRPr sz="1600"/>
            </a:lvl3pPr>
            <a:lvl4pPr>
              <a:defRPr sz="1333"/>
            </a:lvl4pPr>
            <a:lvl5pPr>
              <a:defRPr sz="1333"/>
            </a:lvl5pPr>
            <a:lvl6pPr>
              <a:defRPr sz="1333"/>
            </a:lvl6pPr>
            <a:lvl7pPr>
              <a:defRPr sz="1333"/>
            </a:lvl7pPr>
            <a:lvl8pPr>
              <a:defRPr sz="1333"/>
            </a:lvl8pPr>
            <a:lvl9pPr>
              <a:defRPr sz="1333"/>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Text Placeholder 3"/>
          <p:cNvSpPr>
            <a:spLocks noGrp="1"/>
          </p:cNvSpPr>
          <p:nvPr>
            <p:ph type="body" sz="half" idx="2"/>
          </p:nvPr>
        </p:nvSpPr>
        <p:spPr>
          <a:xfrm>
            <a:off x="304800" y="956734"/>
            <a:ext cx="2005542" cy="3127375"/>
          </a:xfrm>
        </p:spPr>
        <p:txBody>
          <a:bodyPr/>
          <a:lstStyle>
            <a:lvl1pPr marL="0" indent="0">
              <a:buNone/>
              <a:defRPr sz="933"/>
            </a:lvl1pPr>
            <a:lvl2pPr marL="304815" indent="0">
              <a:buNone/>
              <a:defRPr sz="800"/>
            </a:lvl2pPr>
            <a:lvl3pPr marL="609630" indent="0">
              <a:buNone/>
              <a:defRPr sz="667"/>
            </a:lvl3pPr>
            <a:lvl4pPr marL="914446" indent="0">
              <a:buNone/>
              <a:defRPr sz="600"/>
            </a:lvl4pPr>
            <a:lvl5pPr marL="1219261" indent="0">
              <a:buNone/>
              <a:defRPr sz="600"/>
            </a:lvl5pPr>
            <a:lvl6pPr marL="1524076" indent="0">
              <a:buNone/>
              <a:defRPr sz="600"/>
            </a:lvl6pPr>
            <a:lvl7pPr marL="1828891" indent="0">
              <a:buNone/>
              <a:defRPr sz="600"/>
            </a:lvl7pPr>
            <a:lvl8pPr marL="2133707" indent="0">
              <a:buNone/>
              <a:defRPr sz="600"/>
            </a:lvl8pPr>
            <a:lvl9pPr marL="2438522" indent="0">
              <a:buNone/>
              <a:defRPr sz="6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E01F3319-7A4B-42C6-B5D7-14FB49A2EE78}" type="datetime1">
              <a:rPr kumimoji="1" lang="ja-JP" altLang="en-US" smtClean="0"/>
              <a:t>2026/1/8</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F664AAB1-4DB8-4BE3-94AB-6C36B07158C8}" type="slidenum">
              <a:rPr kumimoji="1" lang="ja-JP" altLang="en-US" smtClean="0"/>
              <a:t>‹#›</a:t>
            </a:fld>
            <a:endParaRPr kumimoji="1" lang="ja-JP" altLang="en-US"/>
          </a:p>
        </p:txBody>
      </p:sp>
    </p:spTree>
    <p:extLst>
      <p:ext uri="{BB962C8B-B14F-4D97-AF65-F5344CB8AC3E}">
        <p14:creationId xmlns:p14="http://schemas.microsoft.com/office/powerpoint/2010/main" val="937374572"/>
      </p:ext>
    </p:extLst>
  </p:cSld>
  <p:clrMapOvr>
    <a:masterClrMapping/>
  </p:clrMapOvr>
  <p:hf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1194859" y="3200400"/>
            <a:ext cx="3657600" cy="377825"/>
          </a:xfrm>
        </p:spPr>
        <p:txBody>
          <a:bodyPr anchor="b"/>
          <a:lstStyle>
            <a:lvl1pPr algn="l">
              <a:defRPr sz="1333" b="1"/>
            </a:lvl1pPr>
          </a:lstStyle>
          <a:p>
            <a:r>
              <a:rPr lang="ja-JP" altLang="en-US"/>
              <a:t>マスター タイトルの書式設定</a:t>
            </a:r>
            <a:endParaRPr lang="en-US"/>
          </a:p>
        </p:txBody>
      </p:sp>
      <p:sp>
        <p:nvSpPr>
          <p:cNvPr id="3" name="Picture Placeholder 2"/>
          <p:cNvSpPr>
            <a:spLocks noGrp="1"/>
          </p:cNvSpPr>
          <p:nvPr>
            <p:ph type="pic" idx="1"/>
          </p:nvPr>
        </p:nvSpPr>
        <p:spPr>
          <a:xfrm>
            <a:off x="1194859" y="408517"/>
            <a:ext cx="3657600" cy="2743200"/>
          </a:xfrm>
        </p:spPr>
        <p:txBody>
          <a:bodyPr/>
          <a:lstStyle>
            <a:lvl1pPr marL="0" indent="0">
              <a:buNone/>
              <a:defRPr sz="2133"/>
            </a:lvl1pPr>
            <a:lvl2pPr marL="304815" indent="0">
              <a:buNone/>
              <a:defRPr sz="1867"/>
            </a:lvl2pPr>
            <a:lvl3pPr marL="609630" indent="0">
              <a:buNone/>
              <a:defRPr sz="1600"/>
            </a:lvl3pPr>
            <a:lvl4pPr marL="914446" indent="0">
              <a:buNone/>
              <a:defRPr sz="1333"/>
            </a:lvl4pPr>
            <a:lvl5pPr marL="1219261" indent="0">
              <a:buNone/>
              <a:defRPr sz="1333"/>
            </a:lvl5pPr>
            <a:lvl6pPr marL="1524076" indent="0">
              <a:buNone/>
              <a:defRPr sz="1333"/>
            </a:lvl6pPr>
            <a:lvl7pPr marL="1828891" indent="0">
              <a:buNone/>
              <a:defRPr sz="1333"/>
            </a:lvl7pPr>
            <a:lvl8pPr marL="2133707" indent="0">
              <a:buNone/>
              <a:defRPr sz="1333"/>
            </a:lvl8pPr>
            <a:lvl9pPr marL="2438522" indent="0">
              <a:buNone/>
              <a:defRPr sz="1333"/>
            </a:lvl9pPr>
          </a:lstStyle>
          <a:p>
            <a:r>
              <a:rPr lang="ja-JP" altLang="en-US"/>
              <a:t>アイコンをクリックして図を追加</a:t>
            </a:r>
            <a:endParaRPr lang="en-US"/>
          </a:p>
        </p:txBody>
      </p:sp>
      <p:sp>
        <p:nvSpPr>
          <p:cNvPr id="4" name="Text Placeholder 3"/>
          <p:cNvSpPr>
            <a:spLocks noGrp="1"/>
          </p:cNvSpPr>
          <p:nvPr>
            <p:ph type="body" sz="half" idx="2"/>
          </p:nvPr>
        </p:nvSpPr>
        <p:spPr>
          <a:xfrm>
            <a:off x="1194859" y="3578225"/>
            <a:ext cx="3657600" cy="536575"/>
          </a:xfrm>
        </p:spPr>
        <p:txBody>
          <a:bodyPr/>
          <a:lstStyle>
            <a:lvl1pPr marL="0" indent="0">
              <a:buNone/>
              <a:defRPr sz="933"/>
            </a:lvl1pPr>
            <a:lvl2pPr marL="304815" indent="0">
              <a:buNone/>
              <a:defRPr sz="800"/>
            </a:lvl2pPr>
            <a:lvl3pPr marL="609630" indent="0">
              <a:buNone/>
              <a:defRPr sz="667"/>
            </a:lvl3pPr>
            <a:lvl4pPr marL="914446" indent="0">
              <a:buNone/>
              <a:defRPr sz="600"/>
            </a:lvl4pPr>
            <a:lvl5pPr marL="1219261" indent="0">
              <a:buNone/>
              <a:defRPr sz="600"/>
            </a:lvl5pPr>
            <a:lvl6pPr marL="1524076" indent="0">
              <a:buNone/>
              <a:defRPr sz="600"/>
            </a:lvl6pPr>
            <a:lvl7pPr marL="1828891" indent="0">
              <a:buNone/>
              <a:defRPr sz="600"/>
            </a:lvl7pPr>
            <a:lvl8pPr marL="2133707" indent="0">
              <a:buNone/>
              <a:defRPr sz="600"/>
            </a:lvl8pPr>
            <a:lvl9pPr marL="2438522" indent="0">
              <a:buNone/>
              <a:defRPr sz="6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FC0778C2-E838-4E39-8845-B5B9EE6FCF75}" type="datetime1">
              <a:rPr kumimoji="1" lang="ja-JP" altLang="en-US" smtClean="0"/>
              <a:t>2026/1/8</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F664AAB1-4DB8-4BE3-94AB-6C36B07158C8}" type="slidenum">
              <a:rPr kumimoji="1" lang="ja-JP" altLang="en-US" smtClean="0"/>
              <a:t>‹#›</a:t>
            </a:fld>
            <a:endParaRPr kumimoji="1" lang="ja-JP" altLang="en-US"/>
          </a:p>
        </p:txBody>
      </p:sp>
    </p:spTree>
    <p:extLst>
      <p:ext uri="{BB962C8B-B14F-4D97-AF65-F5344CB8AC3E}">
        <p14:creationId xmlns:p14="http://schemas.microsoft.com/office/powerpoint/2010/main" val="3477660250"/>
      </p:ext>
    </p:extLst>
  </p:cSld>
  <p:clrMapOvr>
    <a:masterClrMapping/>
  </p:clrMapOvr>
</p:sldLayout>
</file>

<file path=ppt/slideMasters/_rels/slideMaster1.xml.rels>&#65279;<?xml version="1.0" encoding="utf-8" standalone="yes"?>
<Relationships xmlns="http://schemas.openxmlformats.org/package/2006/relationships">
  <Relationship Id="rId8" Type="http://schemas.openxmlformats.org/officeDocument/2006/relationships/slideLayout" Target="../slideLayouts/slideLayout8.xml" />
  <Relationship Id="rId3" Type="http://schemas.openxmlformats.org/officeDocument/2006/relationships/slideLayout" Target="../slideLayouts/slideLayout3.xml" />
  <Relationship Id="rId7" Type="http://schemas.openxmlformats.org/officeDocument/2006/relationships/slideLayout" Target="../slideLayouts/slideLayout7.xml" />
  <Relationship Id="rId12" Type="http://schemas.openxmlformats.org/officeDocument/2006/relationships/theme" Target="../theme/theme1.xml" />
  <Relationship Id="rId2" Type="http://schemas.openxmlformats.org/officeDocument/2006/relationships/slideLayout" Target="../slideLayouts/slideLayout2.xml" />
  <Relationship Id="rId1" Type="http://schemas.openxmlformats.org/officeDocument/2006/relationships/slideLayout" Target="../slideLayouts/slideLayout1.xml" />
  <Relationship Id="rId6" Type="http://schemas.openxmlformats.org/officeDocument/2006/relationships/slideLayout" Target="../slideLayouts/slideLayout6.xml" />
  <Relationship Id="rId11" Type="http://schemas.openxmlformats.org/officeDocument/2006/relationships/slideLayout" Target="../slideLayouts/slideLayout11.xml" />
  <Relationship Id="rId5" Type="http://schemas.openxmlformats.org/officeDocument/2006/relationships/slideLayout" Target="../slideLayouts/slideLayout5.xml" />
  <Relationship Id="rId10" Type="http://schemas.openxmlformats.org/officeDocument/2006/relationships/slideLayout" Target="../slideLayouts/slideLayout10.xml" />
  <Relationship Id="rId4" Type="http://schemas.openxmlformats.org/officeDocument/2006/relationships/slideLayout" Target="../slideLayouts/slideLayout4.xml" />
  <Relationship Id="rId9" Type="http://schemas.openxmlformats.org/officeDocument/2006/relationships/slideLayout" Target="../slideLayouts/slideLayout9.xml" />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04800" y="183092"/>
            <a:ext cx="5486400" cy="762000"/>
          </a:xfrm>
          <a:prstGeom prst="rect">
            <a:avLst/>
          </a:prstGeom>
        </p:spPr>
        <p:txBody>
          <a:bodyPr vert="horz" lIns="91440" tIns="45720" rIns="91440" bIns="45720" rtlCol="0" anchor="ctr">
            <a:normAutofit/>
          </a:bodyPr>
          <a:lstStyle/>
          <a:p>
            <a:r>
              <a:rPr lang="ja-JP" altLang="en-US"/>
              <a:t>マスター タイトルの書式設定</a:t>
            </a:r>
            <a:endParaRPr lang="en-US"/>
          </a:p>
        </p:txBody>
      </p:sp>
      <p:sp>
        <p:nvSpPr>
          <p:cNvPr id="3" name="Text Placeholder 2"/>
          <p:cNvSpPr>
            <a:spLocks noGrp="1"/>
          </p:cNvSpPr>
          <p:nvPr>
            <p:ph type="body" idx="1"/>
          </p:nvPr>
        </p:nvSpPr>
        <p:spPr>
          <a:xfrm>
            <a:off x="304800" y="1066800"/>
            <a:ext cx="5486400" cy="3017309"/>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2"/>
          </p:nvPr>
        </p:nvSpPr>
        <p:spPr>
          <a:xfrm>
            <a:off x="304800" y="4237567"/>
            <a:ext cx="1422400" cy="243417"/>
          </a:xfrm>
          <a:prstGeom prst="rect">
            <a:avLst/>
          </a:prstGeom>
        </p:spPr>
        <p:txBody>
          <a:bodyPr vert="horz" lIns="91440" tIns="45720" rIns="91440" bIns="45720" rtlCol="0" anchor="ctr"/>
          <a:lstStyle>
            <a:lvl1pPr algn="l">
              <a:defRPr sz="800">
                <a:solidFill>
                  <a:schemeClr val="tx1">
                    <a:tint val="75000"/>
                  </a:schemeClr>
                </a:solidFill>
              </a:defRPr>
            </a:lvl1pPr>
          </a:lstStyle>
          <a:p>
            <a:fld id="{E01F3319-7A4B-42C6-B5D7-14FB49A2EE78}" type="datetime1">
              <a:rPr kumimoji="1" lang="ja-JP" altLang="en-US" smtClean="0"/>
              <a:t>2026/1/8</a:t>
            </a:fld>
            <a:endParaRPr kumimoji="1" lang="ja-JP" altLang="en-US"/>
          </a:p>
        </p:txBody>
      </p:sp>
      <p:sp>
        <p:nvSpPr>
          <p:cNvPr id="5" name="Footer Placeholder 4"/>
          <p:cNvSpPr>
            <a:spLocks noGrp="1"/>
          </p:cNvSpPr>
          <p:nvPr>
            <p:ph type="ftr" sz="quarter" idx="3"/>
          </p:nvPr>
        </p:nvSpPr>
        <p:spPr>
          <a:xfrm>
            <a:off x="2082800" y="4237567"/>
            <a:ext cx="1930400" cy="243417"/>
          </a:xfrm>
          <a:prstGeom prst="rect">
            <a:avLst/>
          </a:prstGeom>
        </p:spPr>
        <p:txBody>
          <a:bodyPr vert="horz" lIns="91440" tIns="45720" rIns="91440" bIns="45720" rtlCol="0" anchor="ctr"/>
          <a:lstStyle>
            <a:lvl1pPr algn="ctr">
              <a:defRPr sz="8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4368800" y="4237567"/>
            <a:ext cx="1422400" cy="243417"/>
          </a:xfrm>
          <a:prstGeom prst="rect">
            <a:avLst/>
          </a:prstGeom>
        </p:spPr>
        <p:txBody>
          <a:bodyPr vert="horz" lIns="91440" tIns="45720" rIns="91440" bIns="45720" rtlCol="0" anchor="ctr"/>
          <a:lstStyle>
            <a:lvl1pPr algn="r">
              <a:defRPr sz="800">
                <a:solidFill>
                  <a:schemeClr val="tx1">
                    <a:tint val="75000"/>
                  </a:schemeClr>
                </a:solidFill>
              </a:defRPr>
            </a:lvl1pPr>
          </a:lstStyle>
          <a:p>
            <a:fld id="{F664AAB1-4DB8-4BE3-94AB-6C36B07158C8}" type="slidenum">
              <a:rPr kumimoji="1" lang="ja-JP" altLang="en-US" smtClean="0"/>
              <a:t>‹#›</a:t>
            </a:fld>
            <a:endParaRPr kumimoji="1" lang="ja-JP" altLang="en-US"/>
          </a:p>
        </p:txBody>
      </p:sp>
    </p:spTree>
    <p:extLst>
      <p:ext uri="{BB962C8B-B14F-4D97-AF65-F5344CB8AC3E}">
        <p14:creationId xmlns:p14="http://schemas.microsoft.com/office/powerpoint/2010/main" val="279336403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ctr" defTabSz="609630" rtl="0" eaLnBrk="1" latinLnBrk="0" hangingPunct="1">
        <a:spcBef>
          <a:spcPct val="0"/>
        </a:spcBef>
        <a:buNone/>
        <a:defRPr kumimoji="1" sz="2933" kern="1200">
          <a:solidFill>
            <a:schemeClr val="tx1"/>
          </a:solidFill>
          <a:latin typeface="+mj-lt"/>
          <a:ea typeface="+mj-ea"/>
          <a:cs typeface="+mj-cs"/>
        </a:defRPr>
      </a:lvl1pPr>
    </p:titleStyle>
    <p:bodyStyle>
      <a:lvl1pPr marL="228611" indent="-228611" algn="l" defTabSz="609630" rtl="0" eaLnBrk="1" latinLnBrk="0" hangingPunct="1">
        <a:spcBef>
          <a:spcPct val="20000"/>
        </a:spcBef>
        <a:buFont typeface="Arial" pitchFamily="34" charset="0"/>
        <a:buChar char="•"/>
        <a:defRPr kumimoji="1" sz="2133" kern="1200">
          <a:solidFill>
            <a:schemeClr val="tx1"/>
          </a:solidFill>
          <a:latin typeface="+mn-lt"/>
          <a:ea typeface="+mn-ea"/>
          <a:cs typeface="+mn-cs"/>
        </a:defRPr>
      </a:lvl1pPr>
      <a:lvl2pPr marL="495325" indent="-190510" algn="l" defTabSz="609630" rtl="0" eaLnBrk="1" latinLnBrk="0" hangingPunct="1">
        <a:spcBef>
          <a:spcPct val="20000"/>
        </a:spcBef>
        <a:buFont typeface="Arial" pitchFamily="34" charset="0"/>
        <a:buChar char="–"/>
        <a:defRPr kumimoji="1" sz="1867" kern="1200">
          <a:solidFill>
            <a:schemeClr val="tx1"/>
          </a:solidFill>
          <a:latin typeface="+mn-lt"/>
          <a:ea typeface="+mn-ea"/>
          <a:cs typeface="+mn-cs"/>
        </a:defRPr>
      </a:lvl2pPr>
      <a:lvl3pPr marL="762038" indent="-152408" algn="l" defTabSz="609630" rtl="0" eaLnBrk="1" latinLnBrk="0" hangingPunct="1">
        <a:spcBef>
          <a:spcPct val="20000"/>
        </a:spcBef>
        <a:buFont typeface="Arial" pitchFamily="34" charset="0"/>
        <a:buChar char="•"/>
        <a:defRPr kumimoji="1" sz="1600" kern="1200">
          <a:solidFill>
            <a:schemeClr val="tx1"/>
          </a:solidFill>
          <a:latin typeface="+mn-lt"/>
          <a:ea typeface="+mn-ea"/>
          <a:cs typeface="+mn-cs"/>
        </a:defRPr>
      </a:lvl3pPr>
      <a:lvl4pPr marL="1066853" indent="-152408" algn="l" defTabSz="609630" rtl="0" eaLnBrk="1" latinLnBrk="0" hangingPunct="1">
        <a:spcBef>
          <a:spcPct val="20000"/>
        </a:spcBef>
        <a:buFont typeface="Arial" pitchFamily="34" charset="0"/>
        <a:buChar char="–"/>
        <a:defRPr kumimoji="1" sz="1333" kern="1200">
          <a:solidFill>
            <a:schemeClr val="tx1"/>
          </a:solidFill>
          <a:latin typeface="+mn-lt"/>
          <a:ea typeface="+mn-ea"/>
          <a:cs typeface="+mn-cs"/>
        </a:defRPr>
      </a:lvl4pPr>
      <a:lvl5pPr marL="1371669" indent="-152408" algn="l" defTabSz="609630" rtl="0" eaLnBrk="1" latinLnBrk="0" hangingPunct="1">
        <a:spcBef>
          <a:spcPct val="20000"/>
        </a:spcBef>
        <a:buFont typeface="Arial" pitchFamily="34" charset="0"/>
        <a:buChar char="»"/>
        <a:defRPr kumimoji="1" sz="1333" kern="1200">
          <a:solidFill>
            <a:schemeClr val="tx1"/>
          </a:solidFill>
          <a:latin typeface="+mn-lt"/>
          <a:ea typeface="+mn-ea"/>
          <a:cs typeface="+mn-cs"/>
        </a:defRPr>
      </a:lvl5pPr>
      <a:lvl6pPr marL="1676484" indent="-152408" algn="l" defTabSz="609630" rtl="0" eaLnBrk="1" latinLnBrk="0" hangingPunct="1">
        <a:spcBef>
          <a:spcPct val="20000"/>
        </a:spcBef>
        <a:buFont typeface="Arial" pitchFamily="34" charset="0"/>
        <a:buChar char="•"/>
        <a:defRPr kumimoji="1" sz="1333" kern="1200">
          <a:solidFill>
            <a:schemeClr val="tx1"/>
          </a:solidFill>
          <a:latin typeface="+mn-lt"/>
          <a:ea typeface="+mn-ea"/>
          <a:cs typeface="+mn-cs"/>
        </a:defRPr>
      </a:lvl6pPr>
      <a:lvl7pPr marL="1981299" indent="-152408" algn="l" defTabSz="609630" rtl="0" eaLnBrk="1" latinLnBrk="0" hangingPunct="1">
        <a:spcBef>
          <a:spcPct val="20000"/>
        </a:spcBef>
        <a:buFont typeface="Arial" pitchFamily="34" charset="0"/>
        <a:buChar char="•"/>
        <a:defRPr kumimoji="1" sz="1333" kern="1200">
          <a:solidFill>
            <a:schemeClr val="tx1"/>
          </a:solidFill>
          <a:latin typeface="+mn-lt"/>
          <a:ea typeface="+mn-ea"/>
          <a:cs typeface="+mn-cs"/>
        </a:defRPr>
      </a:lvl7pPr>
      <a:lvl8pPr marL="2286114" indent="-152408" algn="l" defTabSz="609630" rtl="0" eaLnBrk="1" latinLnBrk="0" hangingPunct="1">
        <a:spcBef>
          <a:spcPct val="20000"/>
        </a:spcBef>
        <a:buFont typeface="Arial" pitchFamily="34" charset="0"/>
        <a:buChar char="•"/>
        <a:defRPr kumimoji="1" sz="1333" kern="1200">
          <a:solidFill>
            <a:schemeClr val="tx1"/>
          </a:solidFill>
          <a:latin typeface="+mn-lt"/>
          <a:ea typeface="+mn-ea"/>
          <a:cs typeface="+mn-cs"/>
        </a:defRPr>
      </a:lvl8pPr>
      <a:lvl9pPr marL="2590930" indent="-152408" algn="l" defTabSz="609630" rtl="0" eaLnBrk="1" latinLnBrk="0" hangingPunct="1">
        <a:spcBef>
          <a:spcPct val="20000"/>
        </a:spcBef>
        <a:buFont typeface="Arial" pitchFamily="34" charset="0"/>
        <a:buChar char="•"/>
        <a:defRPr kumimoji="1" sz="1333" kern="1200">
          <a:solidFill>
            <a:schemeClr val="tx1"/>
          </a:solidFill>
          <a:latin typeface="+mn-lt"/>
          <a:ea typeface="+mn-ea"/>
          <a:cs typeface="+mn-cs"/>
        </a:defRPr>
      </a:lvl9pPr>
    </p:bodyStyle>
    <p:otherStyle>
      <a:defPPr>
        <a:defRPr lang="en-US"/>
      </a:defPPr>
      <a:lvl1pPr marL="0" algn="l" defTabSz="609630" rtl="0" eaLnBrk="1" latinLnBrk="0" hangingPunct="1">
        <a:defRPr kumimoji="1" sz="1200" kern="1200">
          <a:solidFill>
            <a:schemeClr val="tx1"/>
          </a:solidFill>
          <a:latin typeface="+mn-lt"/>
          <a:ea typeface="+mn-ea"/>
          <a:cs typeface="+mn-cs"/>
        </a:defRPr>
      </a:lvl1pPr>
      <a:lvl2pPr marL="304815" algn="l" defTabSz="609630" rtl="0" eaLnBrk="1" latinLnBrk="0" hangingPunct="1">
        <a:defRPr kumimoji="1" sz="1200" kern="1200">
          <a:solidFill>
            <a:schemeClr val="tx1"/>
          </a:solidFill>
          <a:latin typeface="+mn-lt"/>
          <a:ea typeface="+mn-ea"/>
          <a:cs typeface="+mn-cs"/>
        </a:defRPr>
      </a:lvl2pPr>
      <a:lvl3pPr marL="609630" algn="l" defTabSz="609630" rtl="0" eaLnBrk="1" latinLnBrk="0" hangingPunct="1">
        <a:defRPr kumimoji="1" sz="1200" kern="1200">
          <a:solidFill>
            <a:schemeClr val="tx1"/>
          </a:solidFill>
          <a:latin typeface="+mn-lt"/>
          <a:ea typeface="+mn-ea"/>
          <a:cs typeface="+mn-cs"/>
        </a:defRPr>
      </a:lvl3pPr>
      <a:lvl4pPr marL="914446" algn="l" defTabSz="609630" rtl="0" eaLnBrk="1" latinLnBrk="0" hangingPunct="1">
        <a:defRPr kumimoji="1" sz="1200" kern="1200">
          <a:solidFill>
            <a:schemeClr val="tx1"/>
          </a:solidFill>
          <a:latin typeface="+mn-lt"/>
          <a:ea typeface="+mn-ea"/>
          <a:cs typeface="+mn-cs"/>
        </a:defRPr>
      </a:lvl4pPr>
      <a:lvl5pPr marL="1219261" algn="l" defTabSz="609630" rtl="0" eaLnBrk="1" latinLnBrk="0" hangingPunct="1">
        <a:defRPr kumimoji="1" sz="1200" kern="1200">
          <a:solidFill>
            <a:schemeClr val="tx1"/>
          </a:solidFill>
          <a:latin typeface="+mn-lt"/>
          <a:ea typeface="+mn-ea"/>
          <a:cs typeface="+mn-cs"/>
        </a:defRPr>
      </a:lvl5pPr>
      <a:lvl6pPr marL="1524076" algn="l" defTabSz="609630" rtl="0" eaLnBrk="1" latinLnBrk="0" hangingPunct="1">
        <a:defRPr kumimoji="1" sz="1200" kern="1200">
          <a:solidFill>
            <a:schemeClr val="tx1"/>
          </a:solidFill>
          <a:latin typeface="+mn-lt"/>
          <a:ea typeface="+mn-ea"/>
          <a:cs typeface="+mn-cs"/>
        </a:defRPr>
      </a:lvl6pPr>
      <a:lvl7pPr marL="1828891" algn="l" defTabSz="609630" rtl="0" eaLnBrk="1" latinLnBrk="0" hangingPunct="1">
        <a:defRPr kumimoji="1" sz="1200" kern="1200">
          <a:solidFill>
            <a:schemeClr val="tx1"/>
          </a:solidFill>
          <a:latin typeface="+mn-lt"/>
          <a:ea typeface="+mn-ea"/>
          <a:cs typeface="+mn-cs"/>
        </a:defRPr>
      </a:lvl7pPr>
      <a:lvl8pPr marL="2133707" algn="l" defTabSz="609630" rtl="0" eaLnBrk="1" latinLnBrk="0" hangingPunct="1">
        <a:defRPr kumimoji="1" sz="1200" kern="1200">
          <a:solidFill>
            <a:schemeClr val="tx1"/>
          </a:solidFill>
          <a:latin typeface="+mn-lt"/>
          <a:ea typeface="+mn-ea"/>
          <a:cs typeface="+mn-cs"/>
        </a:defRPr>
      </a:lvl8pPr>
      <a:lvl9pPr marL="2438522" algn="l" defTabSz="609630" rtl="0" eaLnBrk="1" latinLnBrk="0" hangingPunct="1">
        <a:defRPr kumimoji="1" sz="12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3840" userDrawn="1">
          <p15:clr>
            <a:srgbClr val="F26B43"/>
          </p15:clr>
        </p15:guide>
      </p15:sldGuideLst>
    </p:ext>
  </p:extLst>
</p:sldMaster>
</file>

<file path=ppt/slides/_rels/slide1.xml.rels>&#65279;<?xml version="1.0" encoding="utf-8" standalone="yes"?>
<Relationships xmlns="http://schemas.openxmlformats.org/package/2006/relationships">
  <Relationship Id="rId2" Type="http://schemas.openxmlformats.org/officeDocument/2006/relationships/notesSlide" Target="../notesSlides/notesSlide1.xml" />
  <Relationship Id="rId1" Type="http://schemas.openxmlformats.org/officeDocument/2006/relationships/slideLayout" Target="../slideLayouts/slideLayout6.xml" />
</Relationships>
</file>

<file path=ppt/slides/_rels/slide10.xml.rels>&#65279;<?xml version="1.0" encoding="utf-8" standalone="yes"?>
<Relationships xmlns="http://schemas.openxmlformats.org/package/2006/relationships">
  <Relationship Id="rId2" Type="http://schemas.openxmlformats.org/officeDocument/2006/relationships/notesSlide" Target="../notesSlides/notesSlide9.xml" />
  <Relationship Id="rId1" Type="http://schemas.openxmlformats.org/officeDocument/2006/relationships/slideLayout" Target="../slideLayouts/slideLayout6.xml" />
</Relationships>
</file>

<file path=ppt/slides/_rels/slide11.xml.rels>&#65279;<?xml version="1.0" encoding="utf-8" standalone="yes"?>
<Relationships xmlns="http://schemas.openxmlformats.org/package/2006/relationships">
  <Relationship Id="rId2" Type="http://schemas.openxmlformats.org/officeDocument/2006/relationships/notesSlide" Target="../notesSlides/notesSlide10.xml" />
  <Relationship Id="rId1" Type="http://schemas.openxmlformats.org/officeDocument/2006/relationships/slideLayout" Target="../slideLayouts/slideLayout6.xml" />
</Relationships>
</file>

<file path=ppt/slides/_rels/slide12.xml.rels>&#65279;<?xml version="1.0" encoding="utf-8" standalone="yes"?>
<Relationships xmlns="http://schemas.openxmlformats.org/package/2006/relationships">
  <Relationship Id="rId2" Type="http://schemas.openxmlformats.org/officeDocument/2006/relationships/notesSlide" Target="../notesSlides/notesSlide11.xml" />
  <Relationship Id="rId1" Type="http://schemas.openxmlformats.org/officeDocument/2006/relationships/slideLayout" Target="../slideLayouts/slideLayout6.xml" />
</Relationships>
</file>

<file path=ppt/slides/_rels/slide13.xml.rels>&#65279;<?xml version="1.0" encoding="utf-8" standalone="yes"?>
<Relationships xmlns="http://schemas.openxmlformats.org/package/2006/relationships">
  <Relationship Id="rId2" Type="http://schemas.openxmlformats.org/officeDocument/2006/relationships/notesSlide" Target="../notesSlides/notesSlide12.xml" />
  <Relationship Id="rId1" Type="http://schemas.openxmlformats.org/officeDocument/2006/relationships/slideLayout" Target="../slideLayouts/slideLayout6.xml" />
</Relationships>
</file>

<file path=ppt/slides/_rels/slide14.xml.rels>&#65279;<?xml version="1.0" encoding="utf-8" standalone="yes"?>
<Relationships xmlns="http://schemas.openxmlformats.org/package/2006/relationships">
  <Relationship Id="rId2" Type="http://schemas.openxmlformats.org/officeDocument/2006/relationships/notesSlide" Target="../notesSlides/notesSlide13.xml" />
  <Relationship Id="rId1" Type="http://schemas.openxmlformats.org/officeDocument/2006/relationships/slideLayout" Target="../slideLayouts/slideLayout6.xml" />
</Relationships>
</file>

<file path=ppt/slides/_rels/slide15.xml.rels>&#65279;<?xml version="1.0" encoding="utf-8" standalone="yes"?>
<Relationships xmlns="http://schemas.openxmlformats.org/package/2006/relationships">
  <Relationship Id="rId2" Type="http://schemas.openxmlformats.org/officeDocument/2006/relationships/notesSlide" Target="../notesSlides/notesSlide14.xml" />
  <Relationship Id="rId1" Type="http://schemas.openxmlformats.org/officeDocument/2006/relationships/slideLayout" Target="../slideLayouts/slideLayout6.xml" />
</Relationships>
</file>

<file path=ppt/slides/_rels/slide16.xml.rels>&#65279;<?xml version="1.0" encoding="utf-8" standalone="yes"?>
<Relationships xmlns="http://schemas.openxmlformats.org/package/2006/relationships">
  <Relationship Id="rId2" Type="http://schemas.openxmlformats.org/officeDocument/2006/relationships/notesSlide" Target="../notesSlides/notesSlide15.xml" />
  <Relationship Id="rId1" Type="http://schemas.openxmlformats.org/officeDocument/2006/relationships/slideLayout" Target="../slideLayouts/slideLayout6.xml" />
</Relationships>
</file>

<file path=ppt/slides/_rels/slide17.xml.rels>&#65279;<?xml version="1.0" encoding="utf-8" standalone="yes"?>
<Relationships xmlns="http://schemas.openxmlformats.org/package/2006/relationships">
  <Relationship Id="rId2" Type="http://schemas.openxmlformats.org/officeDocument/2006/relationships/notesSlide" Target="../notesSlides/notesSlide16.xml" />
  <Relationship Id="rId1" Type="http://schemas.openxmlformats.org/officeDocument/2006/relationships/slideLayout" Target="../slideLayouts/slideLayout6.xml" />
</Relationships>
</file>

<file path=ppt/slides/_rels/slide18.xml.rels>&#65279;<?xml version="1.0" encoding="utf-8" standalone="yes"?>
<Relationships xmlns="http://schemas.openxmlformats.org/package/2006/relationships">
  <Relationship Id="rId2" Type="http://schemas.openxmlformats.org/officeDocument/2006/relationships/notesSlide" Target="../notesSlides/notesSlide17.xml" />
  <Relationship Id="rId1" Type="http://schemas.openxmlformats.org/officeDocument/2006/relationships/slideLayout" Target="../slideLayouts/slideLayout6.xml" />
</Relationships>
</file>

<file path=ppt/slides/_rels/slide19.xml.rels>&#65279;<?xml version="1.0" encoding="utf-8" standalone="yes"?>
<Relationships xmlns="http://schemas.openxmlformats.org/package/2006/relationships">
  <Relationship Id="rId2" Type="http://schemas.openxmlformats.org/officeDocument/2006/relationships/notesSlide" Target="../notesSlides/notesSlide18.xml" />
  <Relationship Id="rId1" Type="http://schemas.openxmlformats.org/officeDocument/2006/relationships/slideLayout" Target="../slideLayouts/slideLayout6.xml" />
</Relationships>
</file>

<file path=ppt/slides/_rels/slide2.xml.rels>&#65279;<?xml version="1.0" encoding="utf-8" standalone="yes"?>
<Relationships xmlns="http://schemas.openxmlformats.org/package/2006/relationships">
  <Relationship Id="rId2" Type="http://schemas.openxmlformats.org/officeDocument/2006/relationships/notesSlide" Target="../notesSlides/notesSlide2.xml" />
  <Relationship Id="rId1" Type="http://schemas.openxmlformats.org/officeDocument/2006/relationships/slideLayout" Target="../slideLayouts/slideLayout6.xml" />
</Relationships>
</file>

<file path=ppt/slides/_rels/slide20.xml.rels>&#65279;<?xml version="1.0" encoding="utf-8" standalone="yes"?>
<Relationships xmlns="http://schemas.openxmlformats.org/package/2006/relationships">
  <Relationship Id="rId2" Type="http://schemas.openxmlformats.org/officeDocument/2006/relationships/notesSlide" Target="../notesSlides/notesSlide19.xml" />
  <Relationship Id="rId1" Type="http://schemas.openxmlformats.org/officeDocument/2006/relationships/slideLayout" Target="../slideLayouts/slideLayout6.xml" />
</Relationships>
</file>

<file path=ppt/slides/_rels/slide21.xml.rels>&#65279;<?xml version="1.0" encoding="utf-8" standalone="yes"?>
<Relationships xmlns="http://schemas.openxmlformats.org/package/2006/relationships">
  <Relationship Id="rId2" Type="http://schemas.openxmlformats.org/officeDocument/2006/relationships/notesSlide" Target="../notesSlides/notesSlide20.xml" />
  <Relationship Id="rId1" Type="http://schemas.openxmlformats.org/officeDocument/2006/relationships/slideLayout" Target="../slideLayouts/slideLayout6.xml" />
</Relationships>
</file>

<file path=ppt/slides/_rels/slide22.xml.rels>&#65279;<?xml version="1.0" encoding="utf-8" standalone="yes"?>
<Relationships xmlns="http://schemas.openxmlformats.org/package/2006/relationships">
  <Relationship Id="rId3" Type="http://schemas.openxmlformats.org/officeDocument/2006/relationships/image" Target="../media/image2.emf" />
  <Relationship Id="rId2" Type="http://schemas.openxmlformats.org/officeDocument/2006/relationships/notesSlide" Target="../notesSlides/notesSlide21.xml" />
  <Relationship Id="rId1" Type="http://schemas.openxmlformats.org/officeDocument/2006/relationships/slideLayout" Target="../slideLayouts/slideLayout6.xml" />
</Relationships>
</file>

<file path=ppt/slides/_rels/slide23.xml.rels>&#65279;<?xml version="1.0" encoding="utf-8" standalone="yes"?>
<Relationships xmlns="http://schemas.openxmlformats.org/package/2006/relationships">
  <Relationship Id="rId3" Type="http://schemas.openxmlformats.org/officeDocument/2006/relationships/image" Target="../media/image3.emf" />
  <Relationship Id="rId2" Type="http://schemas.openxmlformats.org/officeDocument/2006/relationships/notesSlide" Target="../notesSlides/notesSlide22.xml" />
  <Relationship Id="rId1" Type="http://schemas.openxmlformats.org/officeDocument/2006/relationships/slideLayout" Target="../slideLayouts/slideLayout6.xml" />
</Relationships>
</file>

<file path=ppt/slides/_rels/slide24.xml.rels>&#65279;<?xml version="1.0" encoding="utf-8" standalone="yes"?>
<Relationships xmlns="http://schemas.openxmlformats.org/package/2006/relationships">
  <Relationship Id="rId3" Type="http://schemas.openxmlformats.org/officeDocument/2006/relationships/image" Target="../media/image4.emf" />
  <Relationship Id="rId2" Type="http://schemas.openxmlformats.org/officeDocument/2006/relationships/notesSlide" Target="../notesSlides/notesSlide23.xml" />
  <Relationship Id="rId1" Type="http://schemas.openxmlformats.org/officeDocument/2006/relationships/slideLayout" Target="../slideLayouts/slideLayout6.xml" />
</Relationships>
</file>

<file path=ppt/slides/_rels/slide25.xml.rels>&#65279;<?xml version="1.0" encoding="utf-8" standalone="yes"?>
<Relationships xmlns="http://schemas.openxmlformats.org/package/2006/relationships">
  <Relationship Id="rId2" Type="http://schemas.openxmlformats.org/officeDocument/2006/relationships/notesSlide" Target="../notesSlides/notesSlide24.xml" />
  <Relationship Id="rId1" Type="http://schemas.openxmlformats.org/officeDocument/2006/relationships/slideLayout" Target="../slideLayouts/slideLayout6.xml" />
</Relationships>
</file>

<file path=ppt/slides/_rels/slide26.xml.rels>&#65279;<?xml version="1.0" encoding="utf-8" standalone="yes"?>
<Relationships xmlns="http://schemas.openxmlformats.org/package/2006/relationships">
  <Relationship Id="rId3" Type="http://schemas.openxmlformats.org/officeDocument/2006/relationships/image" Target="../media/image5.emf" />
  <Relationship Id="rId2" Type="http://schemas.openxmlformats.org/officeDocument/2006/relationships/notesSlide" Target="../notesSlides/notesSlide25.xml" />
  <Relationship Id="rId1" Type="http://schemas.openxmlformats.org/officeDocument/2006/relationships/slideLayout" Target="../slideLayouts/slideLayout6.xml" />
</Relationships>
</file>

<file path=ppt/slides/_rels/slide27.xml.rels>&#65279;<?xml version="1.0" encoding="utf-8" standalone="yes"?>
<Relationships xmlns="http://schemas.openxmlformats.org/package/2006/relationships">
  <Relationship Id="rId3" Type="http://schemas.openxmlformats.org/officeDocument/2006/relationships/image" Target="../media/image6.emf" />
  <Relationship Id="rId2" Type="http://schemas.openxmlformats.org/officeDocument/2006/relationships/notesSlide" Target="../notesSlides/notesSlide26.xml" />
  <Relationship Id="rId1" Type="http://schemas.openxmlformats.org/officeDocument/2006/relationships/slideLayout" Target="../slideLayouts/slideLayout6.xml" />
</Relationships>
</file>

<file path=ppt/slides/_rels/slide28.xml.rels>&#65279;<?xml version="1.0" encoding="utf-8" standalone="yes"?>
<Relationships xmlns="http://schemas.openxmlformats.org/package/2006/relationships">
  <Relationship Id="rId3" Type="http://schemas.openxmlformats.org/officeDocument/2006/relationships/image" Target="../media/image7.emf" />
  <Relationship Id="rId2" Type="http://schemas.openxmlformats.org/officeDocument/2006/relationships/notesSlide" Target="../notesSlides/notesSlide27.xml" />
  <Relationship Id="rId1" Type="http://schemas.openxmlformats.org/officeDocument/2006/relationships/slideLayout" Target="../slideLayouts/slideLayout6.xml" />
</Relationships>
</file>

<file path=ppt/slides/_rels/slide29.xml.rels>&#65279;<?xml version="1.0" encoding="utf-8" standalone="yes"?>
<Relationships xmlns="http://schemas.openxmlformats.org/package/2006/relationships">
  <Relationship Id="rId3" Type="http://schemas.openxmlformats.org/officeDocument/2006/relationships/image" Target="../media/image8.emf" />
  <Relationship Id="rId2" Type="http://schemas.openxmlformats.org/officeDocument/2006/relationships/notesSlide" Target="../notesSlides/notesSlide28.xml" />
  <Relationship Id="rId1" Type="http://schemas.openxmlformats.org/officeDocument/2006/relationships/slideLayout" Target="../slideLayouts/slideLayout6.xml" />
</Relationships>
</file>

<file path=ppt/slides/_rels/slide3.xml.rels>&#65279;<?xml version="1.0" encoding="utf-8" standalone="yes"?>
<Relationships xmlns="http://schemas.openxmlformats.org/package/2006/relationships">
  <Relationship Id="rId2" Type="http://schemas.openxmlformats.org/officeDocument/2006/relationships/notesSlide" Target="../notesSlides/notesSlide3.xml" />
  <Relationship Id="rId1" Type="http://schemas.openxmlformats.org/officeDocument/2006/relationships/slideLayout" Target="../slideLayouts/slideLayout6.xml" />
</Relationships>
</file>

<file path=ppt/slides/_rels/slide30.xml.rels>&#65279;<?xml version="1.0" encoding="utf-8" standalone="yes"?>
<Relationships xmlns="http://schemas.openxmlformats.org/package/2006/relationships">
  <Relationship Id="rId3" Type="http://schemas.openxmlformats.org/officeDocument/2006/relationships/image" Target="../media/image9.emf" />
  <Relationship Id="rId2" Type="http://schemas.openxmlformats.org/officeDocument/2006/relationships/notesSlide" Target="../notesSlides/notesSlide29.xml" />
  <Relationship Id="rId1" Type="http://schemas.openxmlformats.org/officeDocument/2006/relationships/slideLayout" Target="../slideLayouts/slideLayout6.xml" />
</Relationships>
</file>

<file path=ppt/slides/_rels/slide31.xml.rels>&#65279;<?xml version="1.0" encoding="utf-8" standalone="yes"?>
<Relationships xmlns="http://schemas.openxmlformats.org/package/2006/relationships">
  <Relationship Id="rId2" Type="http://schemas.openxmlformats.org/officeDocument/2006/relationships/notesSlide" Target="../notesSlides/notesSlide30.xml" />
  <Relationship Id="rId1" Type="http://schemas.openxmlformats.org/officeDocument/2006/relationships/slideLayout" Target="../slideLayouts/slideLayout6.xml" />
</Relationships>
</file>

<file path=ppt/slides/_rels/slide32.xml.rels>&#65279;<?xml version="1.0" encoding="utf-8" standalone="yes"?>
<Relationships xmlns="http://schemas.openxmlformats.org/package/2006/relationships">
  <Relationship Id="rId3" Type="http://schemas.openxmlformats.org/officeDocument/2006/relationships/image" Target="../media/image10.emf" />
  <Relationship Id="rId2" Type="http://schemas.openxmlformats.org/officeDocument/2006/relationships/notesSlide" Target="../notesSlides/notesSlide31.xml" />
  <Relationship Id="rId1" Type="http://schemas.openxmlformats.org/officeDocument/2006/relationships/slideLayout" Target="../slideLayouts/slideLayout6.xml" />
</Relationships>
</file>

<file path=ppt/slides/_rels/slide33.xml.rels>&#65279;<?xml version="1.0" encoding="utf-8" standalone="yes"?>
<Relationships xmlns="http://schemas.openxmlformats.org/package/2006/relationships">
  <Relationship Id="rId3" Type="http://schemas.openxmlformats.org/officeDocument/2006/relationships/image" Target="../media/image11.emf" />
  <Relationship Id="rId2" Type="http://schemas.openxmlformats.org/officeDocument/2006/relationships/notesSlide" Target="../notesSlides/notesSlide32.xml" />
  <Relationship Id="rId1" Type="http://schemas.openxmlformats.org/officeDocument/2006/relationships/slideLayout" Target="../slideLayouts/slideLayout6.xml" />
</Relationships>
</file>

<file path=ppt/slides/_rels/slide34.xml.rels>&#65279;<?xml version="1.0" encoding="utf-8" standalone="yes"?>
<Relationships xmlns="http://schemas.openxmlformats.org/package/2006/relationships">
  <Relationship Id="rId3" Type="http://schemas.openxmlformats.org/officeDocument/2006/relationships/image" Target="../media/image12.emf" />
  <Relationship Id="rId2" Type="http://schemas.openxmlformats.org/officeDocument/2006/relationships/notesSlide" Target="../notesSlides/notesSlide33.xml" />
  <Relationship Id="rId1" Type="http://schemas.openxmlformats.org/officeDocument/2006/relationships/slideLayout" Target="../slideLayouts/slideLayout6.xml" />
</Relationships>
</file>

<file path=ppt/slides/_rels/slide35.xml.rels>&#65279;<?xml version="1.0" encoding="utf-8" standalone="yes"?>
<Relationships xmlns="http://schemas.openxmlformats.org/package/2006/relationships">
  <Relationship Id="rId2" Type="http://schemas.openxmlformats.org/officeDocument/2006/relationships/notesSlide" Target="../notesSlides/notesSlide34.xml" />
  <Relationship Id="rId1" Type="http://schemas.openxmlformats.org/officeDocument/2006/relationships/slideLayout" Target="../slideLayouts/slideLayout6.xml" />
</Relationships>
</file>

<file path=ppt/slides/_rels/slide36.xml.rels>&#65279;<?xml version="1.0" encoding="utf-8" standalone="yes"?>
<Relationships xmlns="http://schemas.openxmlformats.org/package/2006/relationships">
  <Relationship Id="rId2" Type="http://schemas.openxmlformats.org/officeDocument/2006/relationships/notesSlide" Target="../notesSlides/notesSlide35.xml" />
  <Relationship Id="rId1" Type="http://schemas.openxmlformats.org/officeDocument/2006/relationships/slideLayout" Target="../slideLayouts/slideLayout6.xml" />
</Relationships>
</file>

<file path=ppt/slides/_rels/slide37.xml.rels>&#65279;<?xml version="1.0" encoding="utf-8" standalone="yes"?>
<Relationships xmlns="http://schemas.openxmlformats.org/package/2006/relationships">
  <Relationship Id="rId2" Type="http://schemas.openxmlformats.org/officeDocument/2006/relationships/notesSlide" Target="../notesSlides/notesSlide36.xml" />
  <Relationship Id="rId1" Type="http://schemas.openxmlformats.org/officeDocument/2006/relationships/slideLayout" Target="../slideLayouts/slideLayout6.xml" />
</Relationships>
</file>

<file path=ppt/slides/_rels/slide38.xml.rels>&#65279;<?xml version="1.0" encoding="utf-8" standalone="yes"?>
<Relationships xmlns="http://schemas.openxmlformats.org/package/2006/relationships">
  <Relationship Id="rId2" Type="http://schemas.openxmlformats.org/officeDocument/2006/relationships/notesSlide" Target="../notesSlides/notesSlide37.xml" />
  <Relationship Id="rId1" Type="http://schemas.openxmlformats.org/officeDocument/2006/relationships/slideLayout" Target="../slideLayouts/slideLayout6.xml" />
</Relationships>
</file>

<file path=ppt/slides/_rels/slide39.xml.rels>&#65279;<?xml version="1.0" encoding="utf-8" standalone="yes"?>
<Relationships xmlns="http://schemas.openxmlformats.org/package/2006/relationships">
  <Relationship Id="rId2" Type="http://schemas.openxmlformats.org/officeDocument/2006/relationships/notesSlide" Target="../notesSlides/notesSlide38.xml" />
  <Relationship Id="rId1" Type="http://schemas.openxmlformats.org/officeDocument/2006/relationships/slideLayout" Target="../slideLayouts/slideLayout6.xml" />
</Relationships>
</file>

<file path=ppt/slides/_rels/slide4.xml.rels>&#65279;<?xml version="1.0" encoding="utf-8" standalone="yes"?>
<Relationships xmlns="http://schemas.openxmlformats.org/package/2006/relationships">
  <Relationship Id="rId2" Type="http://schemas.openxmlformats.org/officeDocument/2006/relationships/notesSlide" Target="../notesSlides/notesSlide4.xml" />
  <Relationship Id="rId1" Type="http://schemas.openxmlformats.org/officeDocument/2006/relationships/slideLayout" Target="../slideLayouts/slideLayout6.xml" />
</Relationships>
</file>

<file path=ppt/slides/_rels/slide5.xml.rels>&#65279;<?xml version="1.0" encoding="utf-8" standalone="yes"?>
<Relationships xmlns="http://schemas.openxmlformats.org/package/2006/relationships">
  <Relationship Id="rId3" Type="http://schemas.openxmlformats.org/officeDocument/2006/relationships/image" Target="../media/image1.emf" />
  <Relationship Id="rId2" Type="http://schemas.openxmlformats.org/officeDocument/2006/relationships/notesSlide" Target="../notesSlides/notesSlide5.xml" />
  <Relationship Id="rId1" Type="http://schemas.openxmlformats.org/officeDocument/2006/relationships/slideLayout" Target="../slideLayouts/slideLayout6.xml" />
</Relationships>
</file>

<file path=ppt/slides/_rels/slide6.xml.rels>&#65279;<?xml version="1.0" encoding="utf-8" standalone="yes"?>
<Relationships xmlns="http://schemas.openxmlformats.org/package/2006/relationships">
  <Relationship Id="rId2" Type="http://schemas.openxmlformats.org/officeDocument/2006/relationships/notesSlide" Target="../notesSlides/notesSlide6.xml" />
  <Relationship Id="rId1" Type="http://schemas.openxmlformats.org/officeDocument/2006/relationships/slideLayout" Target="../slideLayouts/slideLayout6.xml" />
</Relationships>
</file>

<file path=ppt/slides/_rels/slide7.xml.rels>&#65279;<?xml version="1.0" encoding="utf-8" standalone="yes"?>
<Relationships xmlns="http://schemas.openxmlformats.org/package/2006/relationships">
  <Relationship Id="rId2" Type="http://schemas.openxmlformats.org/officeDocument/2006/relationships/notesSlide" Target="../notesSlides/notesSlide7.xml" />
  <Relationship Id="rId1" Type="http://schemas.openxmlformats.org/officeDocument/2006/relationships/slideLayout" Target="../slideLayouts/slideLayout6.xml" />
</Relationships>
</file>

<file path=ppt/slides/_rels/slide8.xml.rels>&#65279;<?xml version="1.0" encoding="utf-8" standalone="yes"?>
<Relationships xmlns="http://schemas.openxmlformats.org/package/2006/relationships">
  <Relationship Id="rId1" Type="http://schemas.openxmlformats.org/officeDocument/2006/relationships/slideLayout" Target="../slideLayouts/slideLayout1.xml" />
</Relationships>
</file>

<file path=ppt/slides/_rels/slide9.xml.rels>&#65279;<?xml version="1.0" encoding="utf-8" standalone="yes"?>
<Relationships xmlns="http://schemas.openxmlformats.org/package/2006/relationships">
  <Relationship Id="rId2" Type="http://schemas.openxmlformats.org/officeDocument/2006/relationships/notesSlide" Target="../notesSlides/notesSlide8.xml" />
  <Relationship Id="rId1" Type="http://schemas.openxmlformats.org/officeDocument/2006/relationships/slideLayout" Target="../slideLayouts/slideLayout6.xml" />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BDCE512-AC8E-091A-4636-26A6A05AB29F}"/>
            </a:ext>
          </a:extLst>
        </p:cNvPr>
        <p:cNvGrpSpPr/>
        <p:nvPr/>
      </p:nvGrpSpPr>
      <p:grpSpPr>
        <a:xfrm>
          <a:off x="0" y="0"/>
          <a:ext cx="0" cy="0"/>
          <a:chOff x="0" y="0"/>
          <a:chExt cx="0" cy="0"/>
        </a:xfrm>
      </p:grpSpPr>
      <p:sp>
        <p:nvSpPr>
          <p:cNvPr id="26" name="サブタイトル 2">
            <a:extLst>
              <a:ext uri="{FF2B5EF4-FFF2-40B4-BE49-F238E27FC236}">
                <a16:creationId xmlns:a16="http://schemas.microsoft.com/office/drawing/2014/main" id="{C51E3A36-4BE4-B8E5-17D5-D08E9F08DF7A}"/>
              </a:ext>
            </a:extLst>
          </p:cNvPr>
          <p:cNvSpPr txBox="1">
            <a:spLocks/>
          </p:cNvSpPr>
          <p:nvPr/>
        </p:nvSpPr>
        <p:spPr>
          <a:xfrm>
            <a:off x="375064" y="2201095"/>
            <a:ext cx="11060935" cy="720000"/>
          </a:xfrm>
          <a:prstGeom prst="rect">
            <a:avLst/>
          </a:prstGeom>
          <a:ln>
            <a:noFill/>
          </a:ln>
        </p:spPr>
        <p:txBody>
          <a:bodyPr anchor="ct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lgn="ctr">
              <a:buNone/>
            </a:pPr>
            <a:r>
              <a:rPr lang="ja-JP" altLang="en-US" sz="3200" b="1" dirty="0">
                <a:solidFill>
                  <a:srgbClr val="144DA0"/>
                </a:solidFill>
                <a:latin typeface="BIZ UDPゴシック" panose="020B0400000000000000" pitchFamily="50" charset="-128"/>
                <a:ea typeface="BIZ UDPゴシック" panose="020B0400000000000000" pitchFamily="50" charset="-128"/>
              </a:rPr>
              <a:t>令和７年度（</a:t>
            </a:r>
            <a:r>
              <a:rPr lang="en-US" altLang="ja-JP" sz="3200" b="1" dirty="0">
                <a:solidFill>
                  <a:srgbClr val="144DA0"/>
                </a:solidFill>
                <a:latin typeface="BIZ UDPゴシック" panose="020B0400000000000000" pitchFamily="50" charset="-128"/>
                <a:ea typeface="BIZ UDPゴシック" panose="020B0400000000000000" pitchFamily="50" charset="-128"/>
              </a:rPr>
              <a:t>2025</a:t>
            </a:r>
            <a:r>
              <a:rPr lang="ja-JP" altLang="en-US" sz="3200" b="1" dirty="0">
                <a:solidFill>
                  <a:srgbClr val="144DA0"/>
                </a:solidFill>
                <a:latin typeface="BIZ UDPゴシック" panose="020B0400000000000000" pitchFamily="50" charset="-128"/>
                <a:ea typeface="BIZ UDPゴシック" panose="020B0400000000000000" pitchFamily="50" charset="-128"/>
              </a:rPr>
              <a:t>年度）</a:t>
            </a:r>
            <a:endParaRPr lang="en-US" altLang="ja-JP" sz="3200" b="1" dirty="0">
              <a:solidFill>
                <a:srgbClr val="144DA0"/>
              </a:solidFill>
              <a:latin typeface="BIZ UDPゴシック" panose="020B0400000000000000" pitchFamily="50" charset="-128"/>
              <a:ea typeface="BIZ UDPゴシック" panose="020B0400000000000000" pitchFamily="50" charset="-128"/>
            </a:endParaRPr>
          </a:p>
          <a:p>
            <a:pPr marL="0" indent="0" algn="ctr">
              <a:buNone/>
            </a:pPr>
            <a:r>
              <a:rPr lang="ja-JP" altLang="en-US" sz="4400" b="1" dirty="0">
                <a:solidFill>
                  <a:srgbClr val="144DA0"/>
                </a:solidFill>
                <a:latin typeface="BIZ UDPゴシック" panose="020B0400000000000000" pitchFamily="50" charset="-128"/>
                <a:ea typeface="BIZ UDPゴシック" panose="020B0400000000000000" pitchFamily="50" charset="-128"/>
              </a:rPr>
              <a:t>第 １ 回</a:t>
            </a:r>
            <a:endParaRPr lang="en-US" altLang="ja-JP" sz="4400" b="1" dirty="0">
              <a:solidFill>
                <a:srgbClr val="144DA0"/>
              </a:solidFill>
              <a:latin typeface="BIZ UDPゴシック" panose="020B0400000000000000" pitchFamily="50" charset="-128"/>
              <a:ea typeface="BIZ UDPゴシック" panose="020B0400000000000000" pitchFamily="50" charset="-128"/>
            </a:endParaRPr>
          </a:p>
          <a:p>
            <a:pPr marL="0" indent="0" algn="ctr">
              <a:buNone/>
            </a:pPr>
            <a:r>
              <a:rPr lang="ja-JP" altLang="en-US" sz="4800" b="1" dirty="0">
                <a:gradFill flip="none" rotWithShape="1">
                  <a:gsLst>
                    <a:gs pos="0">
                      <a:srgbClr val="144DA0">
                        <a:shade val="30000"/>
                        <a:satMod val="115000"/>
                      </a:srgbClr>
                    </a:gs>
                    <a:gs pos="50000">
                      <a:srgbClr val="144DA0">
                        <a:shade val="67500"/>
                        <a:satMod val="115000"/>
                      </a:srgbClr>
                    </a:gs>
                    <a:gs pos="100000">
                      <a:srgbClr val="144DA0">
                        <a:shade val="100000"/>
                        <a:satMod val="115000"/>
                      </a:srgbClr>
                    </a:gs>
                  </a:gsLst>
                  <a:path path="circle">
                    <a:fillToRect l="50000" t="50000" r="50000" b="50000"/>
                  </a:path>
                  <a:tileRect/>
                </a:gradFill>
                <a:latin typeface="BIZ UDPゴシック" panose="020B0400000000000000" pitchFamily="50" charset="-128"/>
                <a:ea typeface="BIZ UDPゴシック" panose="020B0400000000000000" pitchFamily="50" charset="-128"/>
              </a:rPr>
              <a:t>吹田健やか年輪プラン</a:t>
            </a:r>
            <a:endParaRPr lang="en-US" altLang="ja-JP" sz="4800" b="1" dirty="0">
              <a:gradFill flip="none" rotWithShape="1">
                <a:gsLst>
                  <a:gs pos="0">
                    <a:srgbClr val="144DA0">
                      <a:shade val="30000"/>
                      <a:satMod val="115000"/>
                    </a:srgbClr>
                  </a:gs>
                  <a:gs pos="50000">
                    <a:srgbClr val="144DA0">
                      <a:shade val="67500"/>
                      <a:satMod val="115000"/>
                    </a:srgbClr>
                  </a:gs>
                  <a:gs pos="100000">
                    <a:srgbClr val="144DA0">
                      <a:shade val="100000"/>
                      <a:satMod val="115000"/>
                    </a:srgbClr>
                  </a:gs>
                </a:gsLst>
                <a:path path="circle">
                  <a:fillToRect l="50000" t="50000" r="50000" b="50000"/>
                </a:path>
                <a:tileRect/>
              </a:gradFill>
              <a:latin typeface="BIZ UDPゴシック" panose="020B0400000000000000" pitchFamily="50" charset="-128"/>
              <a:ea typeface="BIZ UDPゴシック" panose="020B0400000000000000" pitchFamily="50" charset="-128"/>
            </a:endParaRPr>
          </a:p>
          <a:p>
            <a:pPr marL="0" indent="0" algn="ctr">
              <a:buNone/>
            </a:pPr>
            <a:r>
              <a:rPr lang="ja-JP" altLang="en-US" sz="4800" b="1" dirty="0">
                <a:gradFill flip="none" rotWithShape="1">
                  <a:gsLst>
                    <a:gs pos="0">
                      <a:srgbClr val="144DA0">
                        <a:shade val="30000"/>
                        <a:satMod val="115000"/>
                      </a:srgbClr>
                    </a:gs>
                    <a:gs pos="50000">
                      <a:srgbClr val="144DA0">
                        <a:shade val="67500"/>
                        <a:satMod val="115000"/>
                      </a:srgbClr>
                    </a:gs>
                    <a:gs pos="100000">
                      <a:srgbClr val="144DA0">
                        <a:shade val="100000"/>
                        <a:satMod val="115000"/>
                      </a:srgbClr>
                    </a:gs>
                  </a:gsLst>
                  <a:path path="circle">
                    <a:fillToRect l="50000" t="50000" r="50000" b="50000"/>
                  </a:path>
                  <a:tileRect/>
                </a:gradFill>
                <a:latin typeface="BIZ UDPゴシック" panose="020B0400000000000000" pitchFamily="50" charset="-128"/>
                <a:ea typeface="BIZ UDPゴシック" panose="020B0400000000000000" pitchFamily="50" charset="-128"/>
              </a:rPr>
              <a:t>専門分科会</a:t>
            </a:r>
            <a:endParaRPr lang="en-US" altLang="ja-JP" sz="4800" b="1" dirty="0">
              <a:gradFill flip="none" rotWithShape="1">
                <a:gsLst>
                  <a:gs pos="0">
                    <a:srgbClr val="144DA0">
                      <a:shade val="30000"/>
                      <a:satMod val="115000"/>
                    </a:srgbClr>
                  </a:gs>
                  <a:gs pos="50000">
                    <a:srgbClr val="144DA0">
                      <a:shade val="67500"/>
                      <a:satMod val="115000"/>
                    </a:srgbClr>
                  </a:gs>
                  <a:gs pos="100000">
                    <a:srgbClr val="144DA0">
                      <a:shade val="100000"/>
                      <a:satMod val="115000"/>
                    </a:srgbClr>
                  </a:gs>
                </a:gsLst>
                <a:path path="circle">
                  <a:fillToRect l="50000" t="50000" r="50000" b="50000"/>
                </a:path>
                <a:tileRect/>
              </a:gradFill>
              <a:latin typeface="BIZ UDPゴシック" panose="020B0400000000000000" pitchFamily="50" charset="-128"/>
              <a:ea typeface="BIZ UDPゴシック" panose="020B0400000000000000" pitchFamily="50" charset="-128"/>
            </a:endParaRPr>
          </a:p>
        </p:txBody>
      </p:sp>
      <p:grpSp>
        <p:nvGrpSpPr>
          <p:cNvPr id="7" name="Group 8">
            <a:extLst>
              <a:ext uri="{FF2B5EF4-FFF2-40B4-BE49-F238E27FC236}">
                <a16:creationId xmlns:a16="http://schemas.microsoft.com/office/drawing/2014/main" id="{9593F306-D536-A3AE-E094-D83EBB4BAD8C}"/>
              </a:ext>
            </a:extLst>
          </p:cNvPr>
          <p:cNvGrpSpPr/>
          <p:nvPr/>
        </p:nvGrpSpPr>
        <p:grpSpPr>
          <a:xfrm>
            <a:off x="375064" y="810453"/>
            <a:ext cx="11236679" cy="50560"/>
            <a:chOff x="0" y="0"/>
            <a:chExt cx="4274726" cy="20069"/>
          </a:xfrm>
        </p:grpSpPr>
        <p:sp>
          <p:nvSpPr>
            <p:cNvPr id="8" name="Freeform 9">
              <a:extLst>
                <a:ext uri="{FF2B5EF4-FFF2-40B4-BE49-F238E27FC236}">
                  <a16:creationId xmlns:a16="http://schemas.microsoft.com/office/drawing/2014/main" id="{FEAE1F75-0631-EBA4-A25B-EA350E746205}"/>
                </a:ext>
              </a:extLst>
            </p:cNvPr>
            <p:cNvSpPr/>
            <p:nvPr/>
          </p:nvSpPr>
          <p:spPr>
            <a:xfrm>
              <a:off x="0" y="0"/>
              <a:ext cx="4274726" cy="20069"/>
            </a:xfrm>
            <a:custGeom>
              <a:avLst/>
              <a:gdLst/>
              <a:ahLst/>
              <a:cxnLst/>
              <a:rect l="l" t="t" r="r" b="b"/>
              <a:pathLst>
                <a:path w="4274726" h="20069">
                  <a:moveTo>
                    <a:pt x="10035" y="0"/>
                  </a:moveTo>
                  <a:lnTo>
                    <a:pt x="4264691" y="0"/>
                  </a:lnTo>
                  <a:cubicBezTo>
                    <a:pt x="4267353" y="0"/>
                    <a:pt x="4269905" y="1057"/>
                    <a:pt x="4271787" y="2939"/>
                  </a:cubicBezTo>
                  <a:cubicBezTo>
                    <a:pt x="4273669" y="4821"/>
                    <a:pt x="4274726" y="7373"/>
                    <a:pt x="4274726" y="10035"/>
                  </a:cubicBezTo>
                  <a:lnTo>
                    <a:pt x="4274726" y="10035"/>
                  </a:lnTo>
                  <a:cubicBezTo>
                    <a:pt x="4274726" y="12696"/>
                    <a:pt x="4273669" y="15248"/>
                    <a:pt x="4271787" y="17130"/>
                  </a:cubicBezTo>
                  <a:cubicBezTo>
                    <a:pt x="4269905" y="19012"/>
                    <a:pt x="4267353" y="20069"/>
                    <a:pt x="4264691" y="20069"/>
                  </a:cubicBezTo>
                  <a:lnTo>
                    <a:pt x="10035" y="20069"/>
                  </a:lnTo>
                  <a:cubicBezTo>
                    <a:pt x="7373" y="20069"/>
                    <a:pt x="4821" y="19012"/>
                    <a:pt x="2939" y="17130"/>
                  </a:cubicBezTo>
                  <a:cubicBezTo>
                    <a:pt x="1057" y="15248"/>
                    <a:pt x="0" y="12696"/>
                    <a:pt x="0" y="10035"/>
                  </a:cubicBezTo>
                  <a:lnTo>
                    <a:pt x="0" y="10035"/>
                  </a:lnTo>
                  <a:cubicBezTo>
                    <a:pt x="0" y="7373"/>
                    <a:pt x="1057" y="4821"/>
                    <a:pt x="2939" y="2939"/>
                  </a:cubicBezTo>
                  <a:cubicBezTo>
                    <a:pt x="4821" y="1057"/>
                    <a:pt x="7373" y="0"/>
                    <a:pt x="10035" y="0"/>
                  </a:cubicBezTo>
                  <a:close/>
                </a:path>
              </a:pathLst>
            </a:custGeom>
            <a:solidFill>
              <a:srgbClr val="144DA0"/>
            </a:solidFill>
          </p:spPr>
          <p:txBody>
            <a:bodyPr/>
            <a:lstStyle/>
            <a:p>
              <a:endParaRPr lang="ja-JP" altLang="en-US"/>
            </a:p>
          </p:txBody>
        </p:sp>
        <p:sp>
          <p:nvSpPr>
            <p:cNvPr id="11" name="TextBox 10">
              <a:extLst>
                <a:ext uri="{FF2B5EF4-FFF2-40B4-BE49-F238E27FC236}">
                  <a16:creationId xmlns:a16="http://schemas.microsoft.com/office/drawing/2014/main" id="{4FFAD36C-E675-7E56-79EE-9F592E168885}"/>
                </a:ext>
              </a:extLst>
            </p:cNvPr>
            <p:cNvSpPr txBox="1"/>
            <p:nvPr/>
          </p:nvSpPr>
          <p:spPr>
            <a:xfrm>
              <a:off x="0" y="-28575"/>
              <a:ext cx="4274726" cy="48644"/>
            </a:xfrm>
            <a:prstGeom prst="rect">
              <a:avLst/>
            </a:prstGeom>
          </p:spPr>
          <p:txBody>
            <a:bodyPr lIns="50800" tIns="50800" rIns="50800" bIns="50800" rtlCol="0" anchor="ctr"/>
            <a:lstStyle/>
            <a:p>
              <a:pPr algn="ctr">
                <a:lnSpc>
                  <a:spcPts val="2239"/>
                </a:lnSpc>
              </a:pPr>
              <a:endParaRPr/>
            </a:p>
          </p:txBody>
        </p:sp>
      </p:grpSp>
      <p:grpSp>
        <p:nvGrpSpPr>
          <p:cNvPr id="12" name="Group 15">
            <a:extLst>
              <a:ext uri="{FF2B5EF4-FFF2-40B4-BE49-F238E27FC236}">
                <a16:creationId xmlns:a16="http://schemas.microsoft.com/office/drawing/2014/main" id="{56FC1617-12B8-DA13-726B-8DAD077287CB}"/>
              </a:ext>
            </a:extLst>
          </p:cNvPr>
          <p:cNvGrpSpPr/>
          <p:nvPr/>
        </p:nvGrpSpPr>
        <p:grpSpPr>
          <a:xfrm flipV="1">
            <a:off x="375065" y="6483167"/>
            <a:ext cx="11236678" cy="45719"/>
            <a:chOff x="0" y="0"/>
            <a:chExt cx="4274726" cy="20069"/>
          </a:xfrm>
        </p:grpSpPr>
        <p:sp>
          <p:nvSpPr>
            <p:cNvPr id="13" name="Freeform 16">
              <a:extLst>
                <a:ext uri="{FF2B5EF4-FFF2-40B4-BE49-F238E27FC236}">
                  <a16:creationId xmlns:a16="http://schemas.microsoft.com/office/drawing/2014/main" id="{D937A954-4D68-5B62-CAED-0CFEEACEF92B}"/>
                </a:ext>
              </a:extLst>
            </p:cNvPr>
            <p:cNvSpPr/>
            <p:nvPr/>
          </p:nvSpPr>
          <p:spPr>
            <a:xfrm>
              <a:off x="0" y="0"/>
              <a:ext cx="4274726" cy="20069"/>
            </a:xfrm>
            <a:custGeom>
              <a:avLst/>
              <a:gdLst/>
              <a:ahLst/>
              <a:cxnLst/>
              <a:rect l="l" t="t" r="r" b="b"/>
              <a:pathLst>
                <a:path w="4274726" h="20069">
                  <a:moveTo>
                    <a:pt x="10035" y="0"/>
                  </a:moveTo>
                  <a:lnTo>
                    <a:pt x="4264691" y="0"/>
                  </a:lnTo>
                  <a:cubicBezTo>
                    <a:pt x="4267353" y="0"/>
                    <a:pt x="4269905" y="1057"/>
                    <a:pt x="4271787" y="2939"/>
                  </a:cubicBezTo>
                  <a:cubicBezTo>
                    <a:pt x="4273669" y="4821"/>
                    <a:pt x="4274726" y="7373"/>
                    <a:pt x="4274726" y="10035"/>
                  </a:cubicBezTo>
                  <a:lnTo>
                    <a:pt x="4274726" y="10035"/>
                  </a:lnTo>
                  <a:cubicBezTo>
                    <a:pt x="4274726" y="12696"/>
                    <a:pt x="4273669" y="15248"/>
                    <a:pt x="4271787" y="17130"/>
                  </a:cubicBezTo>
                  <a:cubicBezTo>
                    <a:pt x="4269905" y="19012"/>
                    <a:pt x="4267353" y="20069"/>
                    <a:pt x="4264691" y="20069"/>
                  </a:cubicBezTo>
                  <a:lnTo>
                    <a:pt x="10035" y="20069"/>
                  </a:lnTo>
                  <a:cubicBezTo>
                    <a:pt x="7373" y="20069"/>
                    <a:pt x="4821" y="19012"/>
                    <a:pt x="2939" y="17130"/>
                  </a:cubicBezTo>
                  <a:cubicBezTo>
                    <a:pt x="1057" y="15248"/>
                    <a:pt x="0" y="12696"/>
                    <a:pt x="0" y="10035"/>
                  </a:cubicBezTo>
                  <a:lnTo>
                    <a:pt x="0" y="10035"/>
                  </a:lnTo>
                  <a:cubicBezTo>
                    <a:pt x="0" y="7373"/>
                    <a:pt x="1057" y="4821"/>
                    <a:pt x="2939" y="2939"/>
                  </a:cubicBezTo>
                  <a:cubicBezTo>
                    <a:pt x="4821" y="1057"/>
                    <a:pt x="7373" y="0"/>
                    <a:pt x="10035" y="0"/>
                  </a:cubicBezTo>
                  <a:close/>
                </a:path>
              </a:pathLst>
            </a:custGeom>
            <a:solidFill>
              <a:srgbClr val="03214E"/>
            </a:solidFill>
          </p:spPr>
          <p:txBody>
            <a:bodyPr/>
            <a:lstStyle/>
            <a:p>
              <a:endParaRPr lang="ja-JP" altLang="en-US"/>
            </a:p>
          </p:txBody>
        </p:sp>
        <p:sp>
          <p:nvSpPr>
            <p:cNvPr id="14" name="TextBox 17">
              <a:extLst>
                <a:ext uri="{FF2B5EF4-FFF2-40B4-BE49-F238E27FC236}">
                  <a16:creationId xmlns:a16="http://schemas.microsoft.com/office/drawing/2014/main" id="{64985C40-1FF8-3CCD-D063-2C637E40D172}"/>
                </a:ext>
              </a:extLst>
            </p:cNvPr>
            <p:cNvSpPr txBox="1"/>
            <p:nvPr/>
          </p:nvSpPr>
          <p:spPr>
            <a:xfrm>
              <a:off x="0" y="-28575"/>
              <a:ext cx="4274726" cy="48644"/>
            </a:xfrm>
            <a:prstGeom prst="rect">
              <a:avLst/>
            </a:prstGeom>
          </p:spPr>
          <p:txBody>
            <a:bodyPr lIns="50800" tIns="50800" rIns="50800" bIns="50800" rtlCol="0" anchor="ctr"/>
            <a:lstStyle/>
            <a:p>
              <a:pPr algn="ctr">
                <a:lnSpc>
                  <a:spcPts val="2239"/>
                </a:lnSpc>
              </a:pPr>
              <a:endParaRPr/>
            </a:p>
          </p:txBody>
        </p:sp>
      </p:grpSp>
      <p:grpSp>
        <p:nvGrpSpPr>
          <p:cNvPr id="17" name="Group 2">
            <a:extLst>
              <a:ext uri="{FF2B5EF4-FFF2-40B4-BE49-F238E27FC236}">
                <a16:creationId xmlns:a16="http://schemas.microsoft.com/office/drawing/2014/main" id="{149FA945-D8F6-CCDD-F198-D9885C2AFD7A}"/>
              </a:ext>
            </a:extLst>
          </p:cNvPr>
          <p:cNvGrpSpPr/>
          <p:nvPr/>
        </p:nvGrpSpPr>
        <p:grpSpPr>
          <a:xfrm>
            <a:off x="11947826" y="-189000"/>
            <a:ext cx="612000" cy="7236000"/>
            <a:chOff x="0" y="0"/>
            <a:chExt cx="203606" cy="2804648"/>
          </a:xfrm>
        </p:grpSpPr>
        <p:sp>
          <p:nvSpPr>
            <p:cNvPr id="21" name="Freeform 3">
              <a:extLst>
                <a:ext uri="{FF2B5EF4-FFF2-40B4-BE49-F238E27FC236}">
                  <a16:creationId xmlns:a16="http://schemas.microsoft.com/office/drawing/2014/main" id="{6E98F74F-7958-4486-F8CB-741AF828B139}"/>
                </a:ext>
              </a:extLst>
            </p:cNvPr>
            <p:cNvSpPr/>
            <p:nvPr/>
          </p:nvSpPr>
          <p:spPr>
            <a:xfrm>
              <a:off x="0" y="0"/>
              <a:ext cx="203606" cy="2804648"/>
            </a:xfrm>
            <a:custGeom>
              <a:avLst/>
              <a:gdLst/>
              <a:ahLst/>
              <a:cxnLst/>
              <a:rect l="l" t="t" r="r" b="b"/>
              <a:pathLst>
                <a:path w="203606" h="2804648">
                  <a:moveTo>
                    <a:pt x="101803" y="0"/>
                  </a:moveTo>
                  <a:lnTo>
                    <a:pt x="101803" y="0"/>
                  </a:lnTo>
                  <a:cubicBezTo>
                    <a:pt x="158028" y="0"/>
                    <a:pt x="203606" y="45579"/>
                    <a:pt x="203606" y="101803"/>
                  </a:cubicBezTo>
                  <a:lnTo>
                    <a:pt x="203606" y="2702845"/>
                  </a:lnTo>
                  <a:cubicBezTo>
                    <a:pt x="203606" y="2729844"/>
                    <a:pt x="192881" y="2755738"/>
                    <a:pt x="173789" y="2774830"/>
                  </a:cubicBezTo>
                  <a:cubicBezTo>
                    <a:pt x="154697" y="2793922"/>
                    <a:pt x="128803" y="2804648"/>
                    <a:pt x="101803" y="2804648"/>
                  </a:cubicBezTo>
                  <a:lnTo>
                    <a:pt x="101803" y="2804648"/>
                  </a:lnTo>
                  <a:cubicBezTo>
                    <a:pt x="74803" y="2804648"/>
                    <a:pt x="48909" y="2793922"/>
                    <a:pt x="29817" y="2774830"/>
                  </a:cubicBezTo>
                  <a:cubicBezTo>
                    <a:pt x="10726" y="2755738"/>
                    <a:pt x="0" y="2729844"/>
                    <a:pt x="0" y="2702845"/>
                  </a:cubicBezTo>
                  <a:lnTo>
                    <a:pt x="0" y="101803"/>
                  </a:lnTo>
                  <a:cubicBezTo>
                    <a:pt x="0" y="74803"/>
                    <a:pt x="10726" y="48909"/>
                    <a:pt x="29817" y="29817"/>
                  </a:cubicBezTo>
                  <a:cubicBezTo>
                    <a:pt x="48909" y="10726"/>
                    <a:pt x="74803" y="0"/>
                    <a:pt x="101803" y="0"/>
                  </a:cubicBezTo>
                  <a:close/>
                </a:path>
              </a:pathLst>
            </a:custGeom>
            <a:gradFill rotWithShape="1">
              <a:gsLst>
                <a:gs pos="0">
                  <a:srgbClr val="95B4E1">
                    <a:alpha val="100000"/>
                  </a:srgbClr>
                </a:gs>
                <a:gs pos="100000">
                  <a:srgbClr val="144DA0">
                    <a:alpha val="100000"/>
                  </a:srgbClr>
                </a:gs>
              </a:gsLst>
              <a:lin ang="5400000"/>
            </a:gradFill>
          </p:spPr>
          <p:txBody>
            <a:bodyPr/>
            <a:lstStyle/>
            <a:p>
              <a:endParaRPr lang="ja-JP" altLang="en-US"/>
            </a:p>
          </p:txBody>
        </p:sp>
        <p:sp>
          <p:nvSpPr>
            <p:cNvPr id="22" name="TextBox 4">
              <a:extLst>
                <a:ext uri="{FF2B5EF4-FFF2-40B4-BE49-F238E27FC236}">
                  <a16:creationId xmlns:a16="http://schemas.microsoft.com/office/drawing/2014/main" id="{DBA3D94E-7888-DAE9-D4B6-5126C3825E78}"/>
                </a:ext>
              </a:extLst>
            </p:cNvPr>
            <p:cNvSpPr txBox="1"/>
            <p:nvPr/>
          </p:nvSpPr>
          <p:spPr>
            <a:xfrm>
              <a:off x="0" y="-28575"/>
              <a:ext cx="203606" cy="2833223"/>
            </a:xfrm>
            <a:prstGeom prst="rect">
              <a:avLst/>
            </a:prstGeom>
          </p:spPr>
          <p:txBody>
            <a:bodyPr lIns="50800" tIns="50800" rIns="50800" bIns="50800" rtlCol="0" anchor="ctr"/>
            <a:lstStyle/>
            <a:p>
              <a:pPr algn="ctr">
                <a:lnSpc>
                  <a:spcPts val="2239"/>
                </a:lnSpc>
              </a:pPr>
              <a:endParaRPr/>
            </a:p>
          </p:txBody>
        </p:sp>
      </p:grpSp>
      <p:sp>
        <p:nvSpPr>
          <p:cNvPr id="27" name="サブタイトル 2">
            <a:extLst>
              <a:ext uri="{FF2B5EF4-FFF2-40B4-BE49-F238E27FC236}">
                <a16:creationId xmlns:a16="http://schemas.microsoft.com/office/drawing/2014/main" id="{B6AB4D04-8015-EB9A-236F-7807F11C5D91}"/>
              </a:ext>
            </a:extLst>
          </p:cNvPr>
          <p:cNvSpPr txBox="1">
            <a:spLocks/>
          </p:cNvSpPr>
          <p:nvPr/>
        </p:nvSpPr>
        <p:spPr>
          <a:xfrm>
            <a:off x="3188272" y="4916282"/>
            <a:ext cx="6582771" cy="720000"/>
          </a:xfrm>
          <a:prstGeom prst="rect">
            <a:avLst/>
          </a:prstGeom>
          <a:ln>
            <a:noFill/>
          </a:ln>
        </p:spPr>
        <p:txBody>
          <a:bodyPr anchor="ct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buNone/>
            </a:pPr>
            <a:r>
              <a:rPr lang="ja-JP" altLang="en-US" sz="2400" b="1" dirty="0">
                <a:gradFill flip="none" rotWithShape="1">
                  <a:gsLst>
                    <a:gs pos="0">
                      <a:srgbClr val="144DA0">
                        <a:shade val="30000"/>
                        <a:satMod val="115000"/>
                      </a:srgbClr>
                    </a:gs>
                    <a:gs pos="50000">
                      <a:srgbClr val="144DA0">
                        <a:shade val="67500"/>
                        <a:satMod val="115000"/>
                      </a:srgbClr>
                    </a:gs>
                    <a:gs pos="100000">
                      <a:srgbClr val="144DA0">
                        <a:shade val="100000"/>
                        <a:satMod val="115000"/>
                      </a:srgbClr>
                    </a:gs>
                  </a:gsLst>
                  <a:path path="circle">
                    <a:fillToRect l="50000" t="50000" r="50000" b="50000"/>
                  </a:path>
                  <a:tileRect/>
                </a:gradFill>
                <a:latin typeface="BIZ UDゴシック" panose="020B0400000000000000" pitchFamily="49" charset="-128"/>
                <a:ea typeface="BIZ UDゴシック" panose="020B0400000000000000" pitchFamily="49" charset="-128"/>
              </a:rPr>
              <a:t>日時：令和８年（</a:t>
            </a:r>
            <a:r>
              <a:rPr lang="en-US" altLang="ja-JP" sz="2400" b="1" dirty="0">
                <a:gradFill flip="none" rotWithShape="1">
                  <a:gsLst>
                    <a:gs pos="0">
                      <a:srgbClr val="144DA0">
                        <a:shade val="30000"/>
                        <a:satMod val="115000"/>
                      </a:srgbClr>
                    </a:gs>
                    <a:gs pos="50000">
                      <a:srgbClr val="144DA0">
                        <a:shade val="67500"/>
                        <a:satMod val="115000"/>
                      </a:srgbClr>
                    </a:gs>
                    <a:gs pos="100000">
                      <a:srgbClr val="144DA0">
                        <a:shade val="100000"/>
                        <a:satMod val="115000"/>
                      </a:srgbClr>
                    </a:gs>
                  </a:gsLst>
                  <a:path path="circle">
                    <a:fillToRect l="50000" t="50000" r="50000" b="50000"/>
                  </a:path>
                  <a:tileRect/>
                </a:gradFill>
                <a:latin typeface="BIZ UDゴシック" panose="020B0400000000000000" pitchFamily="49" charset="-128"/>
                <a:ea typeface="BIZ UDゴシック" panose="020B0400000000000000" pitchFamily="49" charset="-128"/>
              </a:rPr>
              <a:t>2026</a:t>
            </a:r>
            <a:r>
              <a:rPr lang="ja-JP" altLang="en-US" sz="2400" b="1" dirty="0">
                <a:gradFill flip="none" rotWithShape="1">
                  <a:gsLst>
                    <a:gs pos="0">
                      <a:srgbClr val="144DA0">
                        <a:shade val="30000"/>
                        <a:satMod val="115000"/>
                      </a:srgbClr>
                    </a:gs>
                    <a:gs pos="50000">
                      <a:srgbClr val="144DA0">
                        <a:shade val="67500"/>
                        <a:satMod val="115000"/>
                      </a:srgbClr>
                    </a:gs>
                    <a:gs pos="100000">
                      <a:srgbClr val="144DA0">
                        <a:shade val="100000"/>
                        <a:satMod val="115000"/>
                      </a:srgbClr>
                    </a:gs>
                  </a:gsLst>
                  <a:path path="circle">
                    <a:fillToRect l="50000" t="50000" r="50000" b="50000"/>
                  </a:path>
                  <a:tileRect/>
                </a:gradFill>
                <a:latin typeface="BIZ UDゴシック" panose="020B0400000000000000" pitchFamily="49" charset="-128"/>
                <a:ea typeface="BIZ UDゴシック" panose="020B0400000000000000" pitchFamily="49" charset="-128"/>
              </a:rPr>
              <a:t>年）１月９日（金）</a:t>
            </a:r>
          </a:p>
          <a:p>
            <a:pPr marL="0" indent="0">
              <a:buNone/>
            </a:pPr>
            <a:r>
              <a:rPr lang="ja-JP" altLang="en-US" sz="2400" b="1" dirty="0">
                <a:gradFill flip="none" rotWithShape="1">
                  <a:gsLst>
                    <a:gs pos="0">
                      <a:srgbClr val="144DA0">
                        <a:shade val="30000"/>
                        <a:satMod val="115000"/>
                      </a:srgbClr>
                    </a:gs>
                    <a:gs pos="50000">
                      <a:srgbClr val="144DA0">
                        <a:shade val="67500"/>
                        <a:satMod val="115000"/>
                      </a:srgbClr>
                    </a:gs>
                    <a:gs pos="100000">
                      <a:srgbClr val="144DA0">
                        <a:shade val="100000"/>
                        <a:satMod val="115000"/>
                      </a:srgbClr>
                    </a:gs>
                  </a:gsLst>
                  <a:path path="circle">
                    <a:fillToRect l="50000" t="50000" r="50000" b="50000"/>
                  </a:path>
                  <a:tileRect/>
                </a:gradFill>
                <a:latin typeface="BIZ UDゴシック" panose="020B0400000000000000" pitchFamily="49" charset="-128"/>
                <a:ea typeface="BIZ UDゴシック" panose="020B0400000000000000" pitchFamily="49" charset="-128"/>
              </a:rPr>
              <a:t>場所：吹田市役所　中層棟４階全員協議会室</a:t>
            </a:r>
          </a:p>
        </p:txBody>
      </p:sp>
      <p:grpSp>
        <p:nvGrpSpPr>
          <p:cNvPr id="2" name="Group 2">
            <a:extLst>
              <a:ext uri="{FF2B5EF4-FFF2-40B4-BE49-F238E27FC236}">
                <a16:creationId xmlns:a16="http://schemas.microsoft.com/office/drawing/2014/main" id="{76E36F58-7B04-9B9B-399D-87E2C6F87FFA}"/>
              </a:ext>
            </a:extLst>
          </p:cNvPr>
          <p:cNvGrpSpPr/>
          <p:nvPr/>
        </p:nvGrpSpPr>
        <p:grpSpPr>
          <a:xfrm>
            <a:off x="-420300" y="-189000"/>
            <a:ext cx="612000" cy="7236000"/>
            <a:chOff x="0" y="0"/>
            <a:chExt cx="203606" cy="2804648"/>
          </a:xfrm>
        </p:grpSpPr>
        <p:sp>
          <p:nvSpPr>
            <p:cNvPr id="4" name="Freeform 3">
              <a:extLst>
                <a:ext uri="{FF2B5EF4-FFF2-40B4-BE49-F238E27FC236}">
                  <a16:creationId xmlns:a16="http://schemas.microsoft.com/office/drawing/2014/main" id="{DE07AECF-635C-5F28-8AE4-CD53D560CE4A}"/>
                </a:ext>
              </a:extLst>
            </p:cNvPr>
            <p:cNvSpPr/>
            <p:nvPr/>
          </p:nvSpPr>
          <p:spPr>
            <a:xfrm>
              <a:off x="0" y="0"/>
              <a:ext cx="203606" cy="2804648"/>
            </a:xfrm>
            <a:custGeom>
              <a:avLst/>
              <a:gdLst/>
              <a:ahLst/>
              <a:cxnLst/>
              <a:rect l="l" t="t" r="r" b="b"/>
              <a:pathLst>
                <a:path w="203606" h="2804648">
                  <a:moveTo>
                    <a:pt x="101803" y="0"/>
                  </a:moveTo>
                  <a:lnTo>
                    <a:pt x="101803" y="0"/>
                  </a:lnTo>
                  <a:cubicBezTo>
                    <a:pt x="158028" y="0"/>
                    <a:pt x="203606" y="45579"/>
                    <a:pt x="203606" y="101803"/>
                  </a:cubicBezTo>
                  <a:lnTo>
                    <a:pt x="203606" y="2702845"/>
                  </a:lnTo>
                  <a:cubicBezTo>
                    <a:pt x="203606" y="2729844"/>
                    <a:pt x="192881" y="2755738"/>
                    <a:pt x="173789" y="2774830"/>
                  </a:cubicBezTo>
                  <a:cubicBezTo>
                    <a:pt x="154697" y="2793922"/>
                    <a:pt x="128803" y="2804648"/>
                    <a:pt x="101803" y="2804648"/>
                  </a:cubicBezTo>
                  <a:lnTo>
                    <a:pt x="101803" y="2804648"/>
                  </a:lnTo>
                  <a:cubicBezTo>
                    <a:pt x="74803" y="2804648"/>
                    <a:pt x="48909" y="2793922"/>
                    <a:pt x="29817" y="2774830"/>
                  </a:cubicBezTo>
                  <a:cubicBezTo>
                    <a:pt x="10726" y="2755738"/>
                    <a:pt x="0" y="2729844"/>
                    <a:pt x="0" y="2702845"/>
                  </a:cubicBezTo>
                  <a:lnTo>
                    <a:pt x="0" y="101803"/>
                  </a:lnTo>
                  <a:cubicBezTo>
                    <a:pt x="0" y="74803"/>
                    <a:pt x="10726" y="48909"/>
                    <a:pt x="29817" y="29817"/>
                  </a:cubicBezTo>
                  <a:cubicBezTo>
                    <a:pt x="48909" y="10726"/>
                    <a:pt x="74803" y="0"/>
                    <a:pt x="101803" y="0"/>
                  </a:cubicBezTo>
                  <a:close/>
                </a:path>
              </a:pathLst>
            </a:custGeom>
            <a:gradFill rotWithShape="1">
              <a:gsLst>
                <a:gs pos="0">
                  <a:srgbClr val="95B4E1">
                    <a:alpha val="100000"/>
                  </a:srgbClr>
                </a:gs>
                <a:gs pos="100000">
                  <a:srgbClr val="144DA0">
                    <a:alpha val="100000"/>
                  </a:srgbClr>
                </a:gs>
              </a:gsLst>
              <a:lin ang="5400000"/>
            </a:gradFill>
          </p:spPr>
          <p:txBody>
            <a:bodyPr/>
            <a:lstStyle/>
            <a:p>
              <a:endParaRPr lang="ja-JP" altLang="en-US"/>
            </a:p>
          </p:txBody>
        </p:sp>
        <p:sp>
          <p:nvSpPr>
            <p:cNvPr id="5" name="TextBox 4">
              <a:extLst>
                <a:ext uri="{FF2B5EF4-FFF2-40B4-BE49-F238E27FC236}">
                  <a16:creationId xmlns:a16="http://schemas.microsoft.com/office/drawing/2014/main" id="{A3138D30-B46E-485E-9DD4-51C992B0ED23}"/>
                </a:ext>
              </a:extLst>
            </p:cNvPr>
            <p:cNvSpPr txBox="1"/>
            <p:nvPr/>
          </p:nvSpPr>
          <p:spPr>
            <a:xfrm>
              <a:off x="0" y="-28575"/>
              <a:ext cx="203606" cy="2833223"/>
            </a:xfrm>
            <a:prstGeom prst="rect">
              <a:avLst/>
            </a:prstGeom>
          </p:spPr>
          <p:txBody>
            <a:bodyPr lIns="50800" tIns="50800" rIns="50800" bIns="50800" rtlCol="0" anchor="ctr"/>
            <a:lstStyle/>
            <a:p>
              <a:pPr algn="ctr">
                <a:lnSpc>
                  <a:spcPts val="2239"/>
                </a:lnSpc>
              </a:pPr>
              <a:endParaRPr/>
            </a:p>
          </p:txBody>
        </p:sp>
      </p:grpSp>
    </p:spTree>
    <p:extLst>
      <p:ext uri="{BB962C8B-B14F-4D97-AF65-F5344CB8AC3E}">
        <p14:creationId xmlns:p14="http://schemas.microsoft.com/office/powerpoint/2010/main" val="387895650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AD86ADE-14EB-4532-47E8-7DE67158061C}"/>
            </a:ext>
          </a:extLst>
        </p:cNvPr>
        <p:cNvGrpSpPr/>
        <p:nvPr/>
      </p:nvGrpSpPr>
      <p:grpSpPr>
        <a:xfrm>
          <a:off x="0" y="0"/>
          <a:ext cx="0" cy="0"/>
          <a:chOff x="0" y="0"/>
          <a:chExt cx="0" cy="0"/>
        </a:xfrm>
      </p:grpSpPr>
      <p:sp>
        <p:nvSpPr>
          <p:cNvPr id="2" name="正方形/長方形 1">
            <a:extLst>
              <a:ext uri="{FF2B5EF4-FFF2-40B4-BE49-F238E27FC236}">
                <a16:creationId xmlns:a16="http://schemas.microsoft.com/office/drawing/2014/main" id="{9F5F26AA-294E-218F-AF79-C0D9AFF3CA1E}"/>
              </a:ext>
            </a:extLst>
          </p:cNvPr>
          <p:cNvSpPr/>
          <p:nvPr/>
        </p:nvSpPr>
        <p:spPr>
          <a:xfrm>
            <a:off x="510892" y="1083814"/>
            <a:ext cx="8767144" cy="461665"/>
          </a:xfrm>
          <a:prstGeom prst="rect">
            <a:avLst/>
          </a:prstGeom>
          <a:noFill/>
        </p:spPr>
        <p:txBody>
          <a:bodyPr wrap="none" lIns="91440" tIns="45720" rIns="91440" bIns="45720">
            <a:spAutoFit/>
          </a:bodyPr>
          <a:lstStyle/>
          <a:p>
            <a:r>
              <a:rPr lang="en-US" altLang="ja-JP" sz="2400" b="1" u="sng" dirty="0">
                <a:ln w="0"/>
                <a:solidFill>
                  <a:srgbClr val="144DA0"/>
                </a:solidFill>
                <a:latin typeface="BIZ UDゴシック" panose="020B0400000000000000" pitchFamily="49" charset="-128"/>
                <a:ea typeface="BIZ UDゴシック" panose="020B0400000000000000" pitchFamily="49" charset="-128"/>
                <a:cs typeface="Flatory Sans SemiCondensed Bold" panose="020B0600070205080204" charset="-34"/>
              </a:rPr>
              <a:t>02</a:t>
            </a:r>
            <a:r>
              <a:rPr lang="ja-JP" altLang="en-US" sz="2400" b="1" u="sng" dirty="0">
                <a:ln w="0"/>
                <a:solidFill>
                  <a:srgbClr val="144DA0"/>
                </a:solidFill>
                <a:latin typeface="BIZ UDゴシック" panose="020B0400000000000000" pitchFamily="49" charset="-128"/>
                <a:ea typeface="BIZ UDゴシック" panose="020B0400000000000000" pitchFamily="49" charset="-128"/>
                <a:cs typeface="Flatory Sans SemiCondensed Bold" panose="020B0600070205080204" charset="-34"/>
              </a:rPr>
              <a:t>　</a:t>
            </a:r>
            <a:r>
              <a:rPr lang="ja-JP" altLang="ja-JP" sz="2400" b="1" u="sng" dirty="0">
                <a:solidFill>
                  <a:srgbClr val="144DA0"/>
                </a:solidFill>
                <a:latin typeface="BIZ UDゴシック" panose="020B0400000000000000" pitchFamily="49" charset="-128"/>
                <a:ea typeface="BIZ UDゴシック" panose="020B0400000000000000" pitchFamily="49" charset="-128"/>
              </a:rPr>
              <a:t>介護給付費の分析</a:t>
            </a:r>
            <a:r>
              <a:rPr lang="ja-JP" altLang="ja-JP" sz="2400" u="sng" dirty="0">
                <a:solidFill>
                  <a:srgbClr val="144DA0"/>
                </a:solidFill>
                <a:latin typeface="BIZ UDゴシック" panose="020B0400000000000000" pitchFamily="49" charset="-128"/>
                <a:ea typeface="BIZ UDゴシック" panose="020B0400000000000000" pitchFamily="49" charset="-128"/>
              </a:rPr>
              <a:t>＜</a:t>
            </a:r>
            <a:r>
              <a:rPr lang="ja-JP" altLang="en-US" sz="2400" u="sng" dirty="0">
                <a:solidFill>
                  <a:srgbClr val="144DA0"/>
                </a:solidFill>
                <a:latin typeface="BIZ UDゴシック" panose="020B0400000000000000" pitchFamily="49" charset="-128"/>
                <a:ea typeface="BIZ UDゴシック" panose="020B0400000000000000" pitchFamily="49" charset="-128"/>
              </a:rPr>
              <a:t>令和６年</a:t>
            </a:r>
            <a:r>
              <a:rPr lang="ja-JP" altLang="ja-JP" sz="2400" u="sng" dirty="0">
                <a:solidFill>
                  <a:srgbClr val="144DA0"/>
                </a:solidFill>
                <a:latin typeface="BIZ UDゴシック" panose="020B0400000000000000" pitchFamily="49" charset="-128"/>
                <a:ea typeface="BIZ UDゴシック" panose="020B0400000000000000" pitchFamily="49" charset="-128"/>
              </a:rPr>
              <a:t>度の実績値と計画値の比較＞</a:t>
            </a:r>
          </a:p>
        </p:txBody>
      </p:sp>
      <p:sp>
        <p:nvSpPr>
          <p:cNvPr id="8" name="四角形吹き出し 7">
            <a:extLst>
              <a:ext uri="{FF2B5EF4-FFF2-40B4-BE49-F238E27FC236}">
                <a16:creationId xmlns:a16="http://schemas.microsoft.com/office/drawing/2014/main" id="{93ABE7CC-8022-0A1C-42A0-C5E99D329E45}"/>
              </a:ext>
            </a:extLst>
          </p:cNvPr>
          <p:cNvSpPr/>
          <p:nvPr/>
        </p:nvSpPr>
        <p:spPr>
          <a:xfrm>
            <a:off x="647150" y="1518458"/>
            <a:ext cx="10497071" cy="878129"/>
          </a:xfrm>
          <a:prstGeom prst="wedgeRectCallout">
            <a:avLst>
              <a:gd name="adj1" fmla="val 19677"/>
              <a:gd name="adj2" fmla="val 109330"/>
            </a:avLst>
          </a:prstGeom>
          <a:noFill/>
          <a:ln>
            <a:noFill/>
          </a:ln>
        </p:spPr>
        <p:style>
          <a:lnRef idx="2">
            <a:schemeClr val="accent6"/>
          </a:lnRef>
          <a:fillRef idx="1">
            <a:schemeClr val="lt1"/>
          </a:fillRef>
          <a:effectRef idx="0">
            <a:schemeClr val="accent6"/>
          </a:effectRef>
          <a:fontRef idx="minor">
            <a:schemeClr val="dk1"/>
          </a:fontRef>
        </p:style>
        <p:txBody>
          <a:bodyPr rtlCol="0" anchor="t"/>
          <a:lstStyle/>
          <a:p>
            <a:endParaRPr lang="ja-JP" altLang="ja-JP" sz="1600" dirty="0">
              <a:latin typeface="Source Han Sans JP Bold" panose="020B0600070205080204" charset="-128"/>
              <a:ea typeface="Source Han Sans JP Bold" panose="020B0600070205080204" charset="-128"/>
            </a:endParaRPr>
          </a:p>
        </p:txBody>
      </p:sp>
      <p:sp>
        <p:nvSpPr>
          <p:cNvPr id="17" name="四角形吹き出し 16">
            <a:extLst>
              <a:ext uri="{FF2B5EF4-FFF2-40B4-BE49-F238E27FC236}">
                <a16:creationId xmlns:a16="http://schemas.microsoft.com/office/drawing/2014/main" id="{DC084193-4DC4-4FD3-4B44-10AE362D9097}"/>
              </a:ext>
            </a:extLst>
          </p:cNvPr>
          <p:cNvSpPr/>
          <p:nvPr/>
        </p:nvSpPr>
        <p:spPr>
          <a:xfrm>
            <a:off x="803605" y="4195175"/>
            <a:ext cx="6373090" cy="1259739"/>
          </a:xfrm>
          <a:prstGeom prst="wedgeRectCallout">
            <a:avLst>
              <a:gd name="adj1" fmla="val 18248"/>
              <a:gd name="adj2" fmla="val 33593"/>
            </a:avLst>
          </a:prstGeom>
          <a:noFill/>
          <a:ln>
            <a:noFill/>
          </a:ln>
        </p:spPr>
        <p:style>
          <a:lnRef idx="2">
            <a:schemeClr val="accent6"/>
          </a:lnRef>
          <a:fillRef idx="1">
            <a:schemeClr val="lt1"/>
          </a:fillRef>
          <a:effectRef idx="0">
            <a:schemeClr val="accent6"/>
          </a:effectRef>
          <a:fontRef idx="minor">
            <a:schemeClr val="dk1"/>
          </a:fontRef>
        </p:style>
        <p:txBody>
          <a:bodyPr rtlCol="0" anchor="ctr"/>
          <a:lstStyle/>
          <a:p>
            <a:pPr>
              <a:lnSpc>
                <a:spcPct val="150000"/>
              </a:lnSpc>
            </a:pPr>
            <a:endParaRPr lang="en-US" altLang="ja-JP" sz="2000" b="1" dirty="0">
              <a:solidFill>
                <a:schemeClr val="tx1"/>
              </a:solidFill>
              <a:latin typeface="Source Han Sans JP Bold" panose="020B0600070205080204" charset="-128"/>
              <a:ea typeface="Source Han Sans JP Bold" panose="020B0600070205080204" charset="-128"/>
            </a:endParaRPr>
          </a:p>
        </p:txBody>
      </p:sp>
      <p:sp>
        <p:nvSpPr>
          <p:cNvPr id="5" name="サブタイトル 2">
            <a:extLst>
              <a:ext uri="{FF2B5EF4-FFF2-40B4-BE49-F238E27FC236}">
                <a16:creationId xmlns:a16="http://schemas.microsoft.com/office/drawing/2014/main" id="{7EC3E725-E553-E2A0-EDB2-07080ACB96BD}"/>
              </a:ext>
            </a:extLst>
          </p:cNvPr>
          <p:cNvSpPr txBox="1">
            <a:spLocks/>
          </p:cNvSpPr>
          <p:nvPr/>
        </p:nvSpPr>
        <p:spPr>
          <a:xfrm>
            <a:off x="375065" y="102913"/>
            <a:ext cx="11060935" cy="720000"/>
          </a:xfrm>
          <a:prstGeom prst="rect">
            <a:avLst/>
          </a:prstGeom>
          <a:ln>
            <a:noFill/>
          </a:ln>
        </p:spPr>
        <p:txBody>
          <a:bodyPr anchor="ct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buNone/>
            </a:pPr>
            <a:r>
              <a:rPr lang="ja-JP" altLang="en-US" sz="3600" b="1" spc="-250" dirty="0">
                <a:gradFill>
                  <a:gsLst>
                    <a:gs pos="0">
                      <a:srgbClr val="144DA0">
                        <a:shade val="30000"/>
                        <a:satMod val="115000"/>
                      </a:srgbClr>
                    </a:gs>
                    <a:gs pos="50000">
                      <a:srgbClr val="144DA0">
                        <a:shade val="67500"/>
                        <a:satMod val="115000"/>
                      </a:srgbClr>
                    </a:gs>
                    <a:gs pos="100000">
                      <a:srgbClr val="144DA0">
                        <a:shade val="100000"/>
                        <a:satMod val="115000"/>
                      </a:srgbClr>
                    </a:gs>
                  </a:gsLst>
                  <a:path path="circle">
                    <a:fillToRect l="50000" t="50000" r="50000" b="50000"/>
                  </a:path>
                </a:gradFill>
                <a:latin typeface="BIZ UDPゴシック" panose="020B0400000000000000" pitchFamily="50" charset="-128"/>
                <a:ea typeface="BIZ UDPゴシック" panose="020B0400000000000000" pitchFamily="50" charset="-128"/>
              </a:rPr>
              <a:t>第９期吹田健やか年輪プラン</a:t>
            </a:r>
            <a:r>
              <a:rPr lang="zh-TW" altLang="en-US" sz="3600" b="1" spc="-250" dirty="0">
                <a:gradFill>
                  <a:gsLst>
                    <a:gs pos="0">
                      <a:srgbClr val="144DA0">
                        <a:shade val="30000"/>
                        <a:satMod val="115000"/>
                      </a:srgbClr>
                    </a:gs>
                    <a:gs pos="50000">
                      <a:srgbClr val="144DA0">
                        <a:shade val="67500"/>
                        <a:satMod val="115000"/>
                      </a:srgbClr>
                    </a:gs>
                    <a:gs pos="100000">
                      <a:srgbClr val="144DA0">
                        <a:shade val="100000"/>
                        <a:satMod val="115000"/>
                      </a:srgbClr>
                    </a:gs>
                  </a:gsLst>
                  <a:path path="circle">
                    <a:fillToRect l="50000" t="50000" r="50000" b="50000"/>
                  </a:path>
                </a:gradFill>
                <a:latin typeface="BIZ UDPゴシック" panose="020B0400000000000000" pitchFamily="50" charset="-128"/>
                <a:ea typeface="BIZ UDPゴシック" panose="020B0400000000000000" pitchFamily="50" charset="-128"/>
              </a:rPr>
              <a:t>年次報告</a:t>
            </a:r>
            <a:r>
              <a:rPr lang="en-US" altLang="zh-TW" sz="3600" b="1" spc="-250" dirty="0">
                <a:gradFill>
                  <a:gsLst>
                    <a:gs pos="0">
                      <a:srgbClr val="144DA0">
                        <a:shade val="30000"/>
                        <a:satMod val="115000"/>
                      </a:srgbClr>
                    </a:gs>
                    <a:gs pos="50000">
                      <a:srgbClr val="144DA0">
                        <a:shade val="67500"/>
                        <a:satMod val="115000"/>
                      </a:srgbClr>
                    </a:gs>
                    <a:gs pos="100000">
                      <a:srgbClr val="144DA0">
                        <a:shade val="100000"/>
                        <a:satMod val="115000"/>
                      </a:srgbClr>
                    </a:gs>
                  </a:gsLst>
                  <a:path path="circle">
                    <a:fillToRect l="50000" t="50000" r="50000" b="50000"/>
                  </a:path>
                </a:gradFill>
                <a:latin typeface="BIZ UDPゴシック" panose="020B0400000000000000" pitchFamily="50" charset="-128"/>
                <a:ea typeface="BIZ UDPゴシック" panose="020B0400000000000000" pitchFamily="50" charset="-128"/>
              </a:rPr>
              <a:t>(2025</a:t>
            </a:r>
            <a:r>
              <a:rPr lang="zh-TW" altLang="en-US" sz="3600" b="1" spc="-250" dirty="0">
                <a:gradFill>
                  <a:gsLst>
                    <a:gs pos="0">
                      <a:srgbClr val="144DA0">
                        <a:shade val="30000"/>
                        <a:satMod val="115000"/>
                      </a:srgbClr>
                    </a:gs>
                    <a:gs pos="50000">
                      <a:srgbClr val="144DA0">
                        <a:shade val="67500"/>
                        <a:satMod val="115000"/>
                      </a:srgbClr>
                    </a:gs>
                    <a:gs pos="100000">
                      <a:srgbClr val="144DA0">
                        <a:shade val="100000"/>
                        <a:satMod val="115000"/>
                      </a:srgbClr>
                    </a:gs>
                  </a:gsLst>
                  <a:path path="circle">
                    <a:fillToRect l="50000" t="50000" r="50000" b="50000"/>
                  </a:path>
                </a:gradFill>
                <a:latin typeface="BIZ UDPゴシック" panose="020B0400000000000000" pitchFamily="50" charset="-128"/>
                <a:ea typeface="BIZ UDPゴシック" panose="020B0400000000000000" pitchFamily="50" charset="-128"/>
              </a:rPr>
              <a:t>年度</a:t>
            </a:r>
            <a:r>
              <a:rPr lang="en-US" altLang="zh-TW" sz="3600" b="1" spc="-250" dirty="0">
                <a:gradFill>
                  <a:gsLst>
                    <a:gs pos="0">
                      <a:srgbClr val="144DA0">
                        <a:shade val="30000"/>
                        <a:satMod val="115000"/>
                      </a:srgbClr>
                    </a:gs>
                    <a:gs pos="50000">
                      <a:srgbClr val="144DA0">
                        <a:shade val="67500"/>
                        <a:satMod val="115000"/>
                      </a:srgbClr>
                    </a:gs>
                    <a:gs pos="100000">
                      <a:srgbClr val="144DA0">
                        <a:shade val="100000"/>
                        <a:satMod val="115000"/>
                      </a:srgbClr>
                    </a:gs>
                  </a:gsLst>
                  <a:path path="circle">
                    <a:fillToRect l="50000" t="50000" r="50000" b="50000"/>
                  </a:path>
                </a:gradFill>
                <a:latin typeface="BIZ UDPゴシック" panose="020B0400000000000000" pitchFamily="50" charset="-128"/>
                <a:ea typeface="BIZ UDPゴシック" panose="020B0400000000000000" pitchFamily="50" charset="-128"/>
              </a:rPr>
              <a:t>)</a:t>
            </a:r>
            <a:r>
              <a:rPr lang="zh-TW" altLang="en-US" sz="3600" b="1" spc="-250" dirty="0">
                <a:gradFill>
                  <a:gsLst>
                    <a:gs pos="0">
                      <a:srgbClr val="144DA0">
                        <a:shade val="30000"/>
                        <a:satMod val="115000"/>
                      </a:srgbClr>
                    </a:gs>
                    <a:gs pos="50000">
                      <a:srgbClr val="144DA0">
                        <a:shade val="67500"/>
                        <a:satMod val="115000"/>
                      </a:srgbClr>
                    </a:gs>
                    <a:gs pos="100000">
                      <a:srgbClr val="144DA0">
                        <a:shade val="100000"/>
                        <a:satMod val="115000"/>
                      </a:srgbClr>
                    </a:gs>
                  </a:gsLst>
                  <a:path path="circle">
                    <a:fillToRect l="50000" t="50000" r="50000" b="50000"/>
                  </a:path>
                </a:gradFill>
                <a:latin typeface="BIZ UDPゴシック" panose="020B0400000000000000" pitchFamily="50" charset="-128"/>
                <a:ea typeface="BIZ UDPゴシック" panose="020B0400000000000000" pitchFamily="50" charset="-128"/>
              </a:rPr>
              <a:t>概要</a:t>
            </a:r>
            <a:endParaRPr lang="ja-JP" altLang="en-US" sz="3600" b="1" spc="-250" dirty="0">
              <a:gradFill>
                <a:gsLst>
                  <a:gs pos="0">
                    <a:srgbClr val="144DA0">
                      <a:shade val="30000"/>
                      <a:satMod val="115000"/>
                    </a:srgbClr>
                  </a:gs>
                  <a:gs pos="50000">
                    <a:srgbClr val="144DA0">
                      <a:shade val="67500"/>
                      <a:satMod val="115000"/>
                    </a:srgbClr>
                  </a:gs>
                  <a:gs pos="100000">
                    <a:srgbClr val="144DA0">
                      <a:shade val="100000"/>
                      <a:satMod val="115000"/>
                    </a:srgbClr>
                  </a:gs>
                </a:gsLst>
                <a:path path="circle">
                  <a:fillToRect l="50000" t="50000" r="50000" b="50000"/>
                </a:path>
              </a:gradFill>
              <a:latin typeface="BIZ UDPゴシック" panose="020B0400000000000000" pitchFamily="50" charset="-128"/>
              <a:ea typeface="BIZ UDPゴシック" panose="020B0400000000000000" pitchFamily="50" charset="-128"/>
            </a:endParaRPr>
          </a:p>
        </p:txBody>
      </p:sp>
      <p:grpSp>
        <p:nvGrpSpPr>
          <p:cNvPr id="7" name="Group 8">
            <a:extLst>
              <a:ext uri="{FF2B5EF4-FFF2-40B4-BE49-F238E27FC236}">
                <a16:creationId xmlns:a16="http://schemas.microsoft.com/office/drawing/2014/main" id="{5A1BFCB7-93F0-A73E-E521-2546D14DC7CF}"/>
              </a:ext>
            </a:extLst>
          </p:cNvPr>
          <p:cNvGrpSpPr/>
          <p:nvPr/>
        </p:nvGrpSpPr>
        <p:grpSpPr>
          <a:xfrm>
            <a:off x="375064" y="810453"/>
            <a:ext cx="11236679" cy="50560"/>
            <a:chOff x="0" y="0"/>
            <a:chExt cx="4274726" cy="20069"/>
          </a:xfrm>
        </p:grpSpPr>
        <p:sp>
          <p:nvSpPr>
            <p:cNvPr id="9" name="Freeform 9">
              <a:extLst>
                <a:ext uri="{FF2B5EF4-FFF2-40B4-BE49-F238E27FC236}">
                  <a16:creationId xmlns:a16="http://schemas.microsoft.com/office/drawing/2014/main" id="{7DC28E8A-ADCB-BCCD-93A4-4FA812F1748C}"/>
                </a:ext>
              </a:extLst>
            </p:cNvPr>
            <p:cNvSpPr/>
            <p:nvPr/>
          </p:nvSpPr>
          <p:spPr>
            <a:xfrm>
              <a:off x="0" y="0"/>
              <a:ext cx="4274726" cy="20069"/>
            </a:xfrm>
            <a:custGeom>
              <a:avLst/>
              <a:gdLst/>
              <a:ahLst/>
              <a:cxnLst/>
              <a:rect l="l" t="t" r="r" b="b"/>
              <a:pathLst>
                <a:path w="4274726" h="20069">
                  <a:moveTo>
                    <a:pt x="10035" y="0"/>
                  </a:moveTo>
                  <a:lnTo>
                    <a:pt x="4264691" y="0"/>
                  </a:lnTo>
                  <a:cubicBezTo>
                    <a:pt x="4267353" y="0"/>
                    <a:pt x="4269905" y="1057"/>
                    <a:pt x="4271787" y="2939"/>
                  </a:cubicBezTo>
                  <a:cubicBezTo>
                    <a:pt x="4273669" y="4821"/>
                    <a:pt x="4274726" y="7373"/>
                    <a:pt x="4274726" y="10035"/>
                  </a:cubicBezTo>
                  <a:lnTo>
                    <a:pt x="4274726" y="10035"/>
                  </a:lnTo>
                  <a:cubicBezTo>
                    <a:pt x="4274726" y="12696"/>
                    <a:pt x="4273669" y="15248"/>
                    <a:pt x="4271787" y="17130"/>
                  </a:cubicBezTo>
                  <a:cubicBezTo>
                    <a:pt x="4269905" y="19012"/>
                    <a:pt x="4267353" y="20069"/>
                    <a:pt x="4264691" y="20069"/>
                  </a:cubicBezTo>
                  <a:lnTo>
                    <a:pt x="10035" y="20069"/>
                  </a:lnTo>
                  <a:cubicBezTo>
                    <a:pt x="7373" y="20069"/>
                    <a:pt x="4821" y="19012"/>
                    <a:pt x="2939" y="17130"/>
                  </a:cubicBezTo>
                  <a:cubicBezTo>
                    <a:pt x="1057" y="15248"/>
                    <a:pt x="0" y="12696"/>
                    <a:pt x="0" y="10035"/>
                  </a:cubicBezTo>
                  <a:lnTo>
                    <a:pt x="0" y="10035"/>
                  </a:lnTo>
                  <a:cubicBezTo>
                    <a:pt x="0" y="7373"/>
                    <a:pt x="1057" y="4821"/>
                    <a:pt x="2939" y="2939"/>
                  </a:cubicBezTo>
                  <a:cubicBezTo>
                    <a:pt x="4821" y="1057"/>
                    <a:pt x="7373" y="0"/>
                    <a:pt x="10035" y="0"/>
                  </a:cubicBezTo>
                  <a:close/>
                </a:path>
              </a:pathLst>
            </a:custGeom>
            <a:solidFill>
              <a:srgbClr val="144DA0"/>
            </a:solidFill>
          </p:spPr>
          <p:txBody>
            <a:bodyPr/>
            <a:lstStyle/>
            <a:p>
              <a:endParaRPr lang="ja-JP" altLang="en-US"/>
            </a:p>
          </p:txBody>
        </p:sp>
        <p:sp>
          <p:nvSpPr>
            <p:cNvPr id="10" name="TextBox 10">
              <a:extLst>
                <a:ext uri="{FF2B5EF4-FFF2-40B4-BE49-F238E27FC236}">
                  <a16:creationId xmlns:a16="http://schemas.microsoft.com/office/drawing/2014/main" id="{E0123C61-661D-5C4D-D5C4-56469555D2CC}"/>
                </a:ext>
              </a:extLst>
            </p:cNvPr>
            <p:cNvSpPr txBox="1"/>
            <p:nvPr/>
          </p:nvSpPr>
          <p:spPr>
            <a:xfrm>
              <a:off x="0" y="-28575"/>
              <a:ext cx="4274726" cy="48644"/>
            </a:xfrm>
            <a:prstGeom prst="rect">
              <a:avLst/>
            </a:prstGeom>
          </p:spPr>
          <p:txBody>
            <a:bodyPr lIns="50800" tIns="50800" rIns="50800" bIns="50800" rtlCol="0" anchor="ctr"/>
            <a:lstStyle/>
            <a:p>
              <a:pPr algn="ctr">
                <a:lnSpc>
                  <a:spcPts val="2239"/>
                </a:lnSpc>
              </a:pPr>
              <a:endParaRPr/>
            </a:p>
          </p:txBody>
        </p:sp>
      </p:grpSp>
      <p:grpSp>
        <p:nvGrpSpPr>
          <p:cNvPr id="15" name="Group 2">
            <a:extLst>
              <a:ext uri="{FF2B5EF4-FFF2-40B4-BE49-F238E27FC236}">
                <a16:creationId xmlns:a16="http://schemas.microsoft.com/office/drawing/2014/main" id="{6BD6EC56-E1E5-D95F-EB27-05461FF5B8B9}"/>
              </a:ext>
            </a:extLst>
          </p:cNvPr>
          <p:cNvGrpSpPr/>
          <p:nvPr/>
        </p:nvGrpSpPr>
        <p:grpSpPr>
          <a:xfrm>
            <a:off x="11947826" y="-189000"/>
            <a:ext cx="612000" cy="7236000"/>
            <a:chOff x="0" y="0"/>
            <a:chExt cx="203606" cy="2804648"/>
          </a:xfrm>
        </p:grpSpPr>
        <p:sp>
          <p:nvSpPr>
            <p:cNvPr id="16" name="Freeform 3">
              <a:extLst>
                <a:ext uri="{FF2B5EF4-FFF2-40B4-BE49-F238E27FC236}">
                  <a16:creationId xmlns:a16="http://schemas.microsoft.com/office/drawing/2014/main" id="{196AE3D9-795F-0B25-ED3F-509DF0DB4101}"/>
                </a:ext>
              </a:extLst>
            </p:cNvPr>
            <p:cNvSpPr/>
            <p:nvPr/>
          </p:nvSpPr>
          <p:spPr>
            <a:xfrm>
              <a:off x="0" y="0"/>
              <a:ext cx="203606" cy="2804648"/>
            </a:xfrm>
            <a:custGeom>
              <a:avLst/>
              <a:gdLst/>
              <a:ahLst/>
              <a:cxnLst/>
              <a:rect l="l" t="t" r="r" b="b"/>
              <a:pathLst>
                <a:path w="203606" h="2804648">
                  <a:moveTo>
                    <a:pt x="101803" y="0"/>
                  </a:moveTo>
                  <a:lnTo>
                    <a:pt x="101803" y="0"/>
                  </a:lnTo>
                  <a:cubicBezTo>
                    <a:pt x="158028" y="0"/>
                    <a:pt x="203606" y="45579"/>
                    <a:pt x="203606" y="101803"/>
                  </a:cubicBezTo>
                  <a:lnTo>
                    <a:pt x="203606" y="2702845"/>
                  </a:lnTo>
                  <a:cubicBezTo>
                    <a:pt x="203606" y="2729844"/>
                    <a:pt x="192881" y="2755738"/>
                    <a:pt x="173789" y="2774830"/>
                  </a:cubicBezTo>
                  <a:cubicBezTo>
                    <a:pt x="154697" y="2793922"/>
                    <a:pt x="128803" y="2804648"/>
                    <a:pt x="101803" y="2804648"/>
                  </a:cubicBezTo>
                  <a:lnTo>
                    <a:pt x="101803" y="2804648"/>
                  </a:lnTo>
                  <a:cubicBezTo>
                    <a:pt x="74803" y="2804648"/>
                    <a:pt x="48909" y="2793922"/>
                    <a:pt x="29817" y="2774830"/>
                  </a:cubicBezTo>
                  <a:cubicBezTo>
                    <a:pt x="10726" y="2755738"/>
                    <a:pt x="0" y="2729844"/>
                    <a:pt x="0" y="2702845"/>
                  </a:cubicBezTo>
                  <a:lnTo>
                    <a:pt x="0" y="101803"/>
                  </a:lnTo>
                  <a:cubicBezTo>
                    <a:pt x="0" y="74803"/>
                    <a:pt x="10726" y="48909"/>
                    <a:pt x="29817" y="29817"/>
                  </a:cubicBezTo>
                  <a:cubicBezTo>
                    <a:pt x="48909" y="10726"/>
                    <a:pt x="74803" y="0"/>
                    <a:pt x="101803" y="0"/>
                  </a:cubicBezTo>
                  <a:close/>
                </a:path>
              </a:pathLst>
            </a:custGeom>
            <a:gradFill rotWithShape="1">
              <a:gsLst>
                <a:gs pos="0">
                  <a:srgbClr val="95B4E1">
                    <a:alpha val="100000"/>
                  </a:srgbClr>
                </a:gs>
                <a:gs pos="100000">
                  <a:srgbClr val="144DA0">
                    <a:alpha val="100000"/>
                  </a:srgbClr>
                </a:gs>
              </a:gsLst>
              <a:lin ang="5400000"/>
            </a:gradFill>
          </p:spPr>
          <p:txBody>
            <a:bodyPr/>
            <a:lstStyle/>
            <a:p>
              <a:endParaRPr lang="ja-JP" altLang="en-US"/>
            </a:p>
          </p:txBody>
        </p:sp>
        <p:sp>
          <p:nvSpPr>
            <p:cNvPr id="18" name="TextBox 4">
              <a:extLst>
                <a:ext uri="{FF2B5EF4-FFF2-40B4-BE49-F238E27FC236}">
                  <a16:creationId xmlns:a16="http://schemas.microsoft.com/office/drawing/2014/main" id="{1F140E7C-5482-2675-3153-2B73A716CBF4}"/>
                </a:ext>
              </a:extLst>
            </p:cNvPr>
            <p:cNvSpPr txBox="1"/>
            <p:nvPr/>
          </p:nvSpPr>
          <p:spPr>
            <a:xfrm>
              <a:off x="0" y="-28575"/>
              <a:ext cx="203606" cy="2833223"/>
            </a:xfrm>
            <a:prstGeom prst="rect">
              <a:avLst/>
            </a:prstGeom>
          </p:spPr>
          <p:txBody>
            <a:bodyPr lIns="50800" tIns="50800" rIns="50800" bIns="50800" rtlCol="0" anchor="ctr"/>
            <a:lstStyle/>
            <a:p>
              <a:pPr algn="ctr">
                <a:lnSpc>
                  <a:spcPts val="2239"/>
                </a:lnSpc>
              </a:pPr>
              <a:endParaRPr/>
            </a:p>
          </p:txBody>
        </p:sp>
      </p:grpSp>
      <p:sp>
        <p:nvSpPr>
          <p:cNvPr id="20" name="スライド番号プレースホルダー 2">
            <a:extLst>
              <a:ext uri="{FF2B5EF4-FFF2-40B4-BE49-F238E27FC236}">
                <a16:creationId xmlns:a16="http://schemas.microsoft.com/office/drawing/2014/main" id="{7C9DE1A8-B220-C582-0639-0C93542ECA49}"/>
              </a:ext>
            </a:extLst>
          </p:cNvPr>
          <p:cNvSpPr txBox="1">
            <a:spLocks/>
          </p:cNvSpPr>
          <p:nvPr/>
        </p:nvSpPr>
        <p:spPr>
          <a:xfrm>
            <a:off x="11058318" y="6235531"/>
            <a:ext cx="756000" cy="365125"/>
          </a:xfrm>
          <a:prstGeom prst="rect">
            <a:avLst/>
          </a:prstGeom>
        </p:spPr>
        <p:txBody>
          <a:bodyPr vert="horz" lIns="91440" tIns="45720" rIns="91440" bIns="45720" rtlCol="0" anchor="ctr"/>
          <a:lstStyle>
            <a:defPPr>
              <a:defRPr lang="ja-JP"/>
            </a:defPPr>
            <a:lvl1pPr marL="0" algn="r" defTabSz="914400" rtl="0" eaLnBrk="1" latinLnBrk="0" hangingPunct="1">
              <a:defRPr kumimoji="1" sz="1200"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lgn="ctr"/>
            <a:fld id="{F664AAB1-4DB8-4BE3-94AB-6C36B07158C8}" type="slidenum">
              <a:rPr lang="ja-JP" altLang="en-US" sz="2400" smtClean="0">
                <a:solidFill>
                  <a:schemeClr val="tx1"/>
                </a:solidFill>
                <a:latin typeface="Arial Black" panose="020B0A04020102020204" pitchFamily="34" charset="0"/>
              </a:rPr>
              <a:pPr algn="ctr"/>
              <a:t>10</a:t>
            </a:fld>
            <a:endParaRPr lang="ja-JP" altLang="en-US" sz="2400" dirty="0">
              <a:solidFill>
                <a:schemeClr val="tx1"/>
              </a:solidFill>
              <a:latin typeface="Arial Black" panose="020B0A04020102020204" pitchFamily="34" charset="0"/>
            </a:endParaRPr>
          </a:p>
        </p:txBody>
      </p:sp>
      <p:grpSp>
        <p:nvGrpSpPr>
          <p:cNvPr id="21" name="Group 15">
            <a:extLst>
              <a:ext uri="{FF2B5EF4-FFF2-40B4-BE49-F238E27FC236}">
                <a16:creationId xmlns:a16="http://schemas.microsoft.com/office/drawing/2014/main" id="{DB562D98-16F8-7D7C-9B2A-051C7FE1B95F}"/>
              </a:ext>
            </a:extLst>
          </p:cNvPr>
          <p:cNvGrpSpPr/>
          <p:nvPr/>
        </p:nvGrpSpPr>
        <p:grpSpPr>
          <a:xfrm>
            <a:off x="375065" y="6432608"/>
            <a:ext cx="10769156" cy="50560"/>
            <a:chOff x="0" y="0"/>
            <a:chExt cx="4274726" cy="20069"/>
          </a:xfrm>
        </p:grpSpPr>
        <p:sp>
          <p:nvSpPr>
            <p:cNvPr id="22" name="Freeform 16">
              <a:extLst>
                <a:ext uri="{FF2B5EF4-FFF2-40B4-BE49-F238E27FC236}">
                  <a16:creationId xmlns:a16="http://schemas.microsoft.com/office/drawing/2014/main" id="{11B45EDD-2069-1EC3-BDA1-E6AFDD823104}"/>
                </a:ext>
              </a:extLst>
            </p:cNvPr>
            <p:cNvSpPr/>
            <p:nvPr/>
          </p:nvSpPr>
          <p:spPr>
            <a:xfrm>
              <a:off x="0" y="0"/>
              <a:ext cx="4274726" cy="20069"/>
            </a:xfrm>
            <a:custGeom>
              <a:avLst/>
              <a:gdLst/>
              <a:ahLst/>
              <a:cxnLst/>
              <a:rect l="l" t="t" r="r" b="b"/>
              <a:pathLst>
                <a:path w="4274726" h="20069">
                  <a:moveTo>
                    <a:pt x="10035" y="0"/>
                  </a:moveTo>
                  <a:lnTo>
                    <a:pt x="4264691" y="0"/>
                  </a:lnTo>
                  <a:cubicBezTo>
                    <a:pt x="4267353" y="0"/>
                    <a:pt x="4269905" y="1057"/>
                    <a:pt x="4271787" y="2939"/>
                  </a:cubicBezTo>
                  <a:cubicBezTo>
                    <a:pt x="4273669" y="4821"/>
                    <a:pt x="4274726" y="7373"/>
                    <a:pt x="4274726" y="10035"/>
                  </a:cubicBezTo>
                  <a:lnTo>
                    <a:pt x="4274726" y="10035"/>
                  </a:lnTo>
                  <a:cubicBezTo>
                    <a:pt x="4274726" y="12696"/>
                    <a:pt x="4273669" y="15248"/>
                    <a:pt x="4271787" y="17130"/>
                  </a:cubicBezTo>
                  <a:cubicBezTo>
                    <a:pt x="4269905" y="19012"/>
                    <a:pt x="4267353" y="20069"/>
                    <a:pt x="4264691" y="20069"/>
                  </a:cubicBezTo>
                  <a:lnTo>
                    <a:pt x="10035" y="20069"/>
                  </a:lnTo>
                  <a:cubicBezTo>
                    <a:pt x="7373" y="20069"/>
                    <a:pt x="4821" y="19012"/>
                    <a:pt x="2939" y="17130"/>
                  </a:cubicBezTo>
                  <a:cubicBezTo>
                    <a:pt x="1057" y="15248"/>
                    <a:pt x="0" y="12696"/>
                    <a:pt x="0" y="10035"/>
                  </a:cubicBezTo>
                  <a:lnTo>
                    <a:pt x="0" y="10035"/>
                  </a:lnTo>
                  <a:cubicBezTo>
                    <a:pt x="0" y="7373"/>
                    <a:pt x="1057" y="4821"/>
                    <a:pt x="2939" y="2939"/>
                  </a:cubicBezTo>
                  <a:cubicBezTo>
                    <a:pt x="4821" y="1057"/>
                    <a:pt x="7373" y="0"/>
                    <a:pt x="10035" y="0"/>
                  </a:cubicBezTo>
                  <a:close/>
                </a:path>
              </a:pathLst>
            </a:custGeom>
            <a:solidFill>
              <a:srgbClr val="03214E"/>
            </a:solidFill>
          </p:spPr>
          <p:txBody>
            <a:bodyPr/>
            <a:lstStyle/>
            <a:p>
              <a:endParaRPr lang="ja-JP" altLang="en-US"/>
            </a:p>
          </p:txBody>
        </p:sp>
        <p:sp>
          <p:nvSpPr>
            <p:cNvPr id="23" name="TextBox 17">
              <a:extLst>
                <a:ext uri="{FF2B5EF4-FFF2-40B4-BE49-F238E27FC236}">
                  <a16:creationId xmlns:a16="http://schemas.microsoft.com/office/drawing/2014/main" id="{304E7BCD-D216-3CB6-6940-4F62DFCF467B}"/>
                </a:ext>
              </a:extLst>
            </p:cNvPr>
            <p:cNvSpPr txBox="1"/>
            <p:nvPr/>
          </p:nvSpPr>
          <p:spPr>
            <a:xfrm>
              <a:off x="0" y="-28575"/>
              <a:ext cx="4274726" cy="48644"/>
            </a:xfrm>
            <a:prstGeom prst="rect">
              <a:avLst/>
            </a:prstGeom>
          </p:spPr>
          <p:txBody>
            <a:bodyPr lIns="50800" tIns="50800" rIns="50800" bIns="50800" rtlCol="0" anchor="ctr"/>
            <a:lstStyle/>
            <a:p>
              <a:pPr algn="ctr">
                <a:lnSpc>
                  <a:spcPts val="2239"/>
                </a:lnSpc>
              </a:pPr>
              <a:endParaRPr/>
            </a:p>
          </p:txBody>
        </p:sp>
      </p:grpSp>
      <p:sp>
        <p:nvSpPr>
          <p:cNvPr id="24" name="テキスト ボックス 23">
            <a:extLst>
              <a:ext uri="{FF2B5EF4-FFF2-40B4-BE49-F238E27FC236}">
                <a16:creationId xmlns:a16="http://schemas.microsoft.com/office/drawing/2014/main" id="{6AC39573-346B-CE43-A427-2774071DEDCD}"/>
              </a:ext>
            </a:extLst>
          </p:cNvPr>
          <p:cNvSpPr txBox="1"/>
          <p:nvPr/>
        </p:nvSpPr>
        <p:spPr>
          <a:xfrm>
            <a:off x="803605" y="1534969"/>
            <a:ext cx="10340616" cy="1077218"/>
          </a:xfrm>
          <a:prstGeom prst="rect">
            <a:avLst/>
          </a:prstGeom>
          <a:noFill/>
        </p:spPr>
        <p:txBody>
          <a:bodyPr wrap="square" rtlCol="0">
            <a:spAutoFit/>
          </a:bodyPr>
          <a:lstStyle/>
          <a:p>
            <a:r>
              <a:rPr lang="ja-JP" altLang="en-US" sz="1600" dirty="0">
                <a:solidFill>
                  <a:srgbClr val="144DA0"/>
                </a:solidFill>
                <a:latin typeface="BIZ UDPゴシック" panose="020B0400000000000000" pitchFamily="50" charset="-128"/>
                <a:ea typeface="BIZ UDPゴシック" panose="020B0400000000000000" pitchFamily="50" charset="-128"/>
              </a:rPr>
              <a:t>　</a:t>
            </a:r>
            <a:r>
              <a:rPr lang="ja-JP" altLang="ja-JP" sz="1600" dirty="0">
                <a:latin typeface="BIZ UDPゴシック" panose="020B0400000000000000" pitchFamily="50" charset="-128"/>
                <a:ea typeface="BIZ UDPゴシック" panose="020B0400000000000000" pitchFamily="50" charset="-128"/>
              </a:rPr>
              <a:t>人口および構成率については、おおむね計画値どおりに推移しました。標準給付費のうち、地域密着型サービス費については、介護人材不足等により一部稼働率の低い事業所があることなどが計画値を下回った一因と考えられます。また、地域支援事業費については、主に介護予防・生活支援サービス事業の支出が伸びなかったことが、計画値を下回った一因と考えられます。</a:t>
            </a:r>
          </a:p>
        </p:txBody>
      </p:sp>
      <p:graphicFrame>
        <p:nvGraphicFramePr>
          <p:cNvPr id="3" name="表 2">
            <a:extLst>
              <a:ext uri="{FF2B5EF4-FFF2-40B4-BE49-F238E27FC236}">
                <a16:creationId xmlns:a16="http://schemas.microsoft.com/office/drawing/2014/main" id="{C75BD81B-5F57-7E9F-DDDD-6E2E02CCF9B5}"/>
              </a:ext>
            </a:extLst>
          </p:cNvPr>
          <p:cNvGraphicFramePr>
            <a:graphicFrameLocks noGrp="1"/>
          </p:cNvGraphicFramePr>
          <p:nvPr>
            <p:extLst>
              <p:ext uri="{D42A27DB-BD31-4B8C-83A1-F6EECF244321}">
                <p14:modId xmlns:p14="http://schemas.microsoft.com/office/powerpoint/2010/main" val="1647837430"/>
              </p:ext>
            </p:extLst>
          </p:nvPr>
        </p:nvGraphicFramePr>
        <p:xfrm>
          <a:off x="1100137" y="2746420"/>
          <a:ext cx="9115428" cy="3489111"/>
        </p:xfrm>
        <a:graphic>
          <a:graphicData uri="http://schemas.openxmlformats.org/drawingml/2006/table">
            <a:tbl>
              <a:tblPr firstRow="1" firstCol="1" bandRow="1">
                <a:tableStyleId>{5C22544A-7EE6-4342-B048-85BDC9FD1C3A}</a:tableStyleId>
              </a:tblPr>
              <a:tblGrid>
                <a:gridCol w="385114">
                  <a:extLst>
                    <a:ext uri="{9D8B030D-6E8A-4147-A177-3AD203B41FA5}">
                      <a16:colId xmlns:a16="http://schemas.microsoft.com/office/drawing/2014/main" val="3219161923"/>
                    </a:ext>
                  </a:extLst>
                </a:gridCol>
                <a:gridCol w="245585">
                  <a:extLst>
                    <a:ext uri="{9D8B030D-6E8A-4147-A177-3AD203B41FA5}">
                      <a16:colId xmlns:a16="http://schemas.microsoft.com/office/drawing/2014/main" val="939340646"/>
                    </a:ext>
                  </a:extLst>
                </a:gridCol>
                <a:gridCol w="3069448">
                  <a:extLst>
                    <a:ext uri="{9D8B030D-6E8A-4147-A177-3AD203B41FA5}">
                      <a16:colId xmlns:a16="http://schemas.microsoft.com/office/drawing/2014/main" val="2706000870"/>
                    </a:ext>
                  </a:extLst>
                </a:gridCol>
                <a:gridCol w="1083515">
                  <a:extLst>
                    <a:ext uri="{9D8B030D-6E8A-4147-A177-3AD203B41FA5}">
                      <a16:colId xmlns:a16="http://schemas.microsoft.com/office/drawing/2014/main" val="133766609"/>
                    </a:ext>
                  </a:extLst>
                </a:gridCol>
                <a:gridCol w="1082750">
                  <a:extLst>
                    <a:ext uri="{9D8B030D-6E8A-4147-A177-3AD203B41FA5}">
                      <a16:colId xmlns:a16="http://schemas.microsoft.com/office/drawing/2014/main" val="4231987728"/>
                    </a:ext>
                  </a:extLst>
                </a:gridCol>
                <a:gridCol w="974246">
                  <a:extLst>
                    <a:ext uri="{9D8B030D-6E8A-4147-A177-3AD203B41FA5}">
                      <a16:colId xmlns:a16="http://schemas.microsoft.com/office/drawing/2014/main" val="77507147"/>
                    </a:ext>
                  </a:extLst>
                </a:gridCol>
                <a:gridCol w="2274770">
                  <a:extLst>
                    <a:ext uri="{9D8B030D-6E8A-4147-A177-3AD203B41FA5}">
                      <a16:colId xmlns:a16="http://schemas.microsoft.com/office/drawing/2014/main" val="1057984865"/>
                    </a:ext>
                  </a:extLst>
                </a:gridCol>
              </a:tblGrid>
              <a:tr h="300679">
                <a:tc>
                  <a:txBody>
                    <a:bodyPr/>
                    <a:lstStyle/>
                    <a:p>
                      <a:pPr algn="just" hangingPunct="0">
                        <a:lnSpc>
                          <a:spcPts val="1600"/>
                        </a:lnSpc>
                        <a:buNone/>
                      </a:pPr>
                      <a:r>
                        <a:rPr lang="en-US" sz="1100" kern="100" dirty="0">
                          <a:effectLst/>
                          <a:latin typeface="BIZ UDゴシック" panose="020B0400000000000000" pitchFamily="49" charset="-128"/>
                          <a:ea typeface="BIZ UDゴシック" panose="020B0400000000000000" pitchFamily="49" charset="-128"/>
                        </a:rPr>
                        <a:t> </a:t>
                      </a:r>
                      <a:endParaRPr lang="ja-JP" sz="110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82503" marR="82503"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algn="ctr" hangingPunct="0">
                        <a:lnSpc>
                          <a:spcPts val="1600"/>
                        </a:lnSpc>
                        <a:buNone/>
                      </a:pPr>
                      <a:r>
                        <a:rPr lang="en-US" sz="1100" kern="100" dirty="0">
                          <a:effectLst/>
                          <a:latin typeface="BIZ UDゴシック" panose="020B0400000000000000" pitchFamily="49" charset="-128"/>
                          <a:ea typeface="BIZ UDゴシック" panose="020B0400000000000000" pitchFamily="49" charset="-128"/>
                        </a:rPr>
                        <a:t>(a)</a:t>
                      </a:r>
                      <a:endParaRPr lang="ja-JP" sz="110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92076" marR="92076" marT="46038" marB="4603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kumimoji="1" lang="ja-JP" altLang="en-US"/>
                    </a:p>
                  </a:txBody>
                  <a:tcPr/>
                </a:tc>
                <a:tc>
                  <a:txBody>
                    <a:bodyPr/>
                    <a:lstStyle/>
                    <a:p>
                      <a:pPr algn="ctr" hangingPunct="0">
                        <a:lnSpc>
                          <a:spcPts val="1600"/>
                        </a:lnSpc>
                        <a:buNone/>
                      </a:pPr>
                      <a:r>
                        <a:rPr lang="en-US" sz="1100" kern="100" dirty="0">
                          <a:effectLst/>
                          <a:latin typeface="BIZ UDゴシック" panose="020B0400000000000000" pitchFamily="49" charset="-128"/>
                          <a:ea typeface="BIZ UDゴシック" panose="020B0400000000000000" pitchFamily="49" charset="-128"/>
                        </a:rPr>
                        <a:t>(b)</a:t>
                      </a:r>
                      <a:endParaRPr lang="ja-JP" sz="110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82503" marR="8250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hangingPunct="0">
                        <a:lnSpc>
                          <a:spcPts val="1600"/>
                        </a:lnSpc>
                        <a:buNone/>
                      </a:pPr>
                      <a:r>
                        <a:rPr lang="en-US" sz="1100" kern="100" dirty="0">
                          <a:effectLst/>
                          <a:latin typeface="BIZ UDゴシック" panose="020B0400000000000000" pitchFamily="49" charset="-128"/>
                          <a:ea typeface="BIZ UDゴシック" panose="020B0400000000000000" pitchFamily="49" charset="-128"/>
                        </a:rPr>
                        <a:t>(c)</a:t>
                      </a:r>
                      <a:endParaRPr lang="ja-JP" sz="110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82503" marR="8250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hangingPunct="0">
                        <a:lnSpc>
                          <a:spcPts val="1600"/>
                        </a:lnSpc>
                        <a:buNone/>
                      </a:pPr>
                      <a:r>
                        <a:rPr lang="en-US" sz="1100" kern="100" dirty="0">
                          <a:effectLst/>
                          <a:latin typeface="BIZ UDゴシック" panose="020B0400000000000000" pitchFamily="49" charset="-128"/>
                          <a:ea typeface="BIZ UDゴシック" panose="020B0400000000000000" pitchFamily="49" charset="-128"/>
                        </a:rPr>
                        <a:t>(d)=(b)/(c)</a:t>
                      </a:r>
                      <a:endParaRPr lang="ja-JP" sz="110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82503" marR="8250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hangingPunct="0">
                        <a:lnSpc>
                          <a:spcPts val="1600"/>
                        </a:lnSpc>
                        <a:buNone/>
                      </a:pPr>
                      <a:r>
                        <a:rPr lang="en-US" sz="1100" kern="100" dirty="0">
                          <a:effectLst/>
                          <a:latin typeface="BIZ UDゴシック" panose="020B0400000000000000" pitchFamily="49" charset="-128"/>
                          <a:ea typeface="BIZ UDゴシック" panose="020B0400000000000000" pitchFamily="49" charset="-128"/>
                        </a:rPr>
                        <a:t>(e)</a:t>
                      </a:r>
                      <a:endParaRPr lang="ja-JP" sz="110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82503" marR="8250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056487142"/>
                  </a:ext>
                </a:extLst>
              </a:tr>
              <a:tr h="304452">
                <a:tc>
                  <a:txBody>
                    <a:bodyPr/>
                    <a:lstStyle/>
                    <a:p>
                      <a:pPr algn="just" hangingPunct="0">
                        <a:lnSpc>
                          <a:spcPts val="1600"/>
                        </a:lnSpc>
                        <a:buNone/>
                      </a:pPr>
                      <a:r>
                        <a:rPr lang="en-US" sz="1100" kern="100">
                          <a:effectLst/>
                          <a:latin typeface="BIZ UDゴシック" panose="020B0400000000000000" pitchFamily="49" charset="-128"/>
                          <a:ea typeface="BIZ UDゴシック" panose="020B0400000000000000" pitchFamily="49" charset="-128"/>
                        </a:rPr>
                        <a:t> </a:t>
                      </a:r>
                      <a:endParaRPr lang="ja-JP" sz="1100" kern="10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82503" marR="82503"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algn="ctr" hangingPunct="0">
                        <a:lnSpc>
                          <a:spcPts val="1600"/>
                        </a:lnSpc>
                        <a:buNone/>
                      </a:pPr>
                      <a:r>
                        <a:rPr lang="ja-JP" sz="1200" b="1" kern="100" dirty="0">
                          <a:solidFill>
                            <a:schemeClr val="bg1"/>
                          </a:solidFill>
                          <a:effectLst/>
                          <a:latin typeface="BIZ UDゴシック" panose="020B0400000000000000" pitchFamily="49" charset="-128"/>
                          <a:ea typeface="BIZ UDゴシック" panose="020B0400000000000000" pitchFamily="49" charset="-128"/>
                        </a:rPr>
                        <a:t>項目</a:t>
                      </a:r>
                      <a:endParaRPr lang="ja-JP" sz="1200" b="1" kern="100" dirty="0">
                        <a:solidFill>
                          <a:schemeClr val="bg1"/>
                        </a:solidFill>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92076" marR="92076" marT="46038" marB="4603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40000"/>
                        <a:lumOff val="60000"/>
                      </a:schemeClr>
                    </a:solidFill>
                  </a:tcPr>
                </a:tc>
                <a:tc hMerge="1">
                  <a:txBody>
                    <a:bodyPr/>
                    <a:lstStyle/>
                    <a:p>
                      <a:endParaRPr kumimoji="1" lang="ja-JP" altLang="en-US"/>
                    </a:p>
                  </a:txBody>
                  <a:tcPr/>
                </a:tc>
                <a:tc>
                  <a:txBody>
                    <a:bodyPr/>
                    <a:lstStyle/>
                    <a:p>
                      <a:pPr algn="ctr" hangingPunct="0">
                        <a:lnSpc>
                          <a:spcPts val="1600"/>
                        </a:lnSpc>
                        <a:buNone/>
                      </a:pPr>
                      <a:r>
                        <a:rPr lang="ja-JP" sz="1200" b="1" kern="100" dirty="0">
                          <a:solidFill>
                            <a:schemeClr val="bg1"/>
                          </a:solidFill>
                          <a:effectLst/>
                          <a:latin typeface="BIZ UDゴシック" panose="020B0400000000000000" pitchFamily="49" charset="-128"/>
                          <a:ea typeface="BIZ UDゴシック" panose="020B0400000000000000" pitchFamily="49" charset="-128"/>
                        </a:rPr>
                        <a:t>実績値</a:t>
                      </a:r>
                      <a:endParaRPr lang="en-US" altLang="ja-JP" sz="1200" b="1" kern="100" dirty="0">
                        <a:solidFill>
                          <a:schemeClr val="bg1"/>
                        </a:solidFill>
                        <a:effectLst/>
                        <a:latin typeface="BIZ UDゴシック" panose="020B0400000000000000" pitchFamily="49" charset="-128"/>
                        <a:ea typeface="BIZ UDゴシック" panose="020B0400000000000000" pitchFamily="49" charset="-128"/>
                      </a:endParaRPr>
                    </a:p>
                  </a:txBody>
                  <a:tcPr marL="82503" marR="8250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40000"/>
                        <a:lumOff val="60000"/>
                      </a:schemeClr>
                    </a:solidFill>
                  </a:tcPr>
                </a:tc>
                <a:tc>
                  <a:txBody>
                    <a:bodyPr/>
                    <a:lstStyle/>
                    <a:p>
                      <a:pPr algn="ctr" hangingPunct="0">
                        <a:lnSpc>
                          <a:spcPts val="1600"/>
                        </a:lnSpc>
                        <a:buNone/>
                      </a:pPr>
                      <a:r>
                        <a:rPr lang="ja-JP" sz="1200" b="1" kern="100" dirty="0">
                          <a:solidFill>
                            <a:schemeClr val="bg1"/>
                          </a:solidFill>
                          <a:effectLst/>
                          <a:latin typeface="BIZ UDゴシック" panose="020B0400000000000000" pitchFamily="49" charset="-128"/>
                          <a:ea typeface="BIZ UDゴシック" panose="020B0400000000000000" pitchFamily="49" charset="-128"/>
                        </a:rPr>
                        <a:t>計画値</a:t>
                      </a:r>
                      <a:endParaRPr lang="en-US" altLang="ja-JP" sz="1200" b="1" kern="100" dirty="0">
                        <a:solidFill>
                          <a:schemeClr val="bg1"/>
                        </a:solidFill>
                        <a:effectLst/>
                        <a:latin typeface="BIZ UDゴシック" panose="020B0400000000000000" pitchFamily="49" charset="-128"/>
                        <a:ea typeface="BIZ UDゴシック" panose="020B0400000000000000" pitchFamily="49" charset="-128"/>
                      </a:endParaRPr>
                    </a:p>
                  </a:txBody>
                  <a:tcPr marL="82503" marR="8250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40000"/>
                        <a:lumOff val="60000"/>
                      </a:schemeClr>
                    </a:solidFill>
                  </a:tcPr>
                </a:tc>
                <a:tc>
                  <a:txBody>
                    <a:bodyPr/>
                    <a:lstStyle/>
                    <a:p>
                      <a:pPr algn="ctr" hangingPunct="0">
                        <a:lnSpc>
                          <a:spcPts val="1600"/>
                        </a:lnSpc>
                        <a:buNone/>
                      </a:pPr>
                      <a:r>
                        <a:rPr lang="ja-JP" sz="1200" b="1" kern="100" dirty="0">
                          <a:solidFill>
                            <a:schemeClr val="bg1"/>
                          </a:solidFill>
                          <a:effectLst/>
                          <a:latin typeface="BIZ UDゴシック" panose="020B0400000000000000" pitchFamily="49" charset="-128"/>
                          <a:ea typeface="BIZ UDゴシック" panose="020B0400000000000000" pitchFamily="49" charset="-128"/>
                        </a:rPr>
                        <a:t>対計画比</a:t>
                      </a:r>
                      <a:endParaRPr lang="ja-JP" sz="1200" b="1" kern="100" dirty="0">
                        <a:solidFill>
                          <a:schemeClr val="bg1"/>
                        </a:solidFill>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82503" marR="8250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40000"/>
                        <a:lumOff val="60000"/>
                      </a:schemeClr>
                    </a:solidFill>
                  </a:tcPr>
                </a:tc>
                <a:tc>
                  <a:txBody>
                    <a:bodyPr/>
                    <a:lstStyle/>
                    <a:p>
                      <a:pPr algn="ctr" hangingPunct="0">
                        <a:lnSpc>
                          <a:spcPts val="1600"/>
                        </a:lnSpc>
                        <a:buNone/>
                      </a:pPr>
                      <a:r>
                        <a:rPr lang="ja-JP" sz="1200" b="1" kern="100" dirty="0">
                          <a:solidFill>
                            <a:schemeClr val="bg1"/>
                          </a:solidFill>
                          <a:effectLst/>
                          <a:latin typeface="BIZ UDゴシック" panose="020B0400000000000000" pitchFamily="49" charset="-128"/>
                          <a:ea typeface="BIZ UDゴシック" panose="020B0400000000000000" pitchFamily="49" charset="-128"/>
                        </a:rPr>
                        <a:t>比較</a:t>
                      </a:r>
                      <a:endParaRPr lang="ja-JP" sz="1200" b="1" kern="100" dirty="0">
                        <a:solidFill>
                          <a:schemeClr val="bg1"/>
                        </a:solidFill>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82503" marR="8250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40000"/>
                        <a:lumOff val="60000"/>
                      </a:schemeClr>
                    </a:solidFill>
                  </a:tcPr>
                </a:tc>
                <a:extLst>
                  <a:ext uri="{0D108BD9-81ED-4DB2-BD59-A6C34878D82A}">
                    <a16:rowId xmlns:a16="http://schemas.microsoft.com/office/drawing/2014/main" val="1877346493"/>
                  </a:ext>
                </a:extLst>
              </a:tr>
              <a:tr h="304452">
                <a:tc>
                  <a:txBody>
                    <a:bodyPr/>
                    <a:lstStyle/>
                    <a:p>
                      <a:pPr algn="ctr" hangingPunct="0">
                        <a:lnSpc>
                          <a:spcPts val="1600"/>
                        </a:lnSpc>
                        <a:buNone/>
                      </a:pPr>
                      <a:r>
                        <a:rPr lang="ja-JP" sz="1100" kern="100" dirty="0">
                          <a:effectLst/>
                          <a:latin typeface="BIZ UDゴシック" panose="020B0400000000000000" pitchFamily="49" charset="-128"/>
                          <a:ea typeface="BIZ UDゴシック" panose="020B0400000000000000" pitchFamily="49" charset="-128"/>
                        </a:rPr>
                        <a:t>１</a:t>
                      </a:r>
                      <a:endParaRPr lang="ja-JP" sz="110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82503" marR="8250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algn="just" hangingPunct="0">
                        <a:lnSpc>
                          <a:spcPts val="1600"/>
                        </a:lnSpc>
                        <a:buNone/>
                      </a:pPr>
                      <a:r>
                        <a:rPr lang="ja-JP" sz="1100" kern="100" dirty="0">
                          <a:effectLst/>
                          <a:latin typeface="BIZ UDゴシック" panose="020B0400000000000000" pitchFamily="49" charset="-128"/>
                          <a:ea typeface="BIZ UDゴシック" panose="020B0400000000000000" pitchFamily="49" charset="-128"/>
                        </a:rPr>
                        <a:t>人口（人）</a:t>
                      </a:r>
                      <a:endParaRPr lang="ja-JP" sz="110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92076" marR="92076" marT="46038" marB="4603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tc>
                <a:tc>
                  <a:txBody>
                    <a:bodyPr/>
                    <a:lstStyle/>
                    <a:p>
                      <a:pPr algn="r" hangingPunct="0">
                        <a:lnSpc>
                          <a:spcPts val="1600"/>
                        </a:lnSpc>
                        <a:buNone/>
                      </a:pPr>
                      <a:r>
                        <a:rPr lang="en-US" sz="1100" kern="100" dirty="0">
                          <a:effectLst/>
                          <a:latin typeface="BIZ UDゴシック" panose="020B0400000000000000" pitchFamily="49" charset="-128"/>
                          <a:ea typeface="BIZ UDゴシック" panose="020B0400000000000000" pitchFamily="49" charset="-128"/>
                        </a:rPr>
                        <a:t>383,669</a:t>
                      </a:r>
                      <a:endParaRPr lang="ja-JP" sz="110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82503" marR="8250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hangingPunct="0">
                        <a:lnSpc>
                          <a:spcPts val="1600"/>
                        </a:lnSpc>
                        <a:buNone/>
                      </a:pPr>
                      <a:r>
                        <a:rPr lang="en-US" sz="1100" kern="100" dirty="0">
                          <a:effectLst/>
                          <a:latin typeface="BIZ UDゴシック" panose="020B0400000000000000" pitchFamily="49" charset="-128"/>
                          <a:ea typeface="BIZ UDゴシック" panose="020B0400000000000000" pitchFamily="49" charset="-128"/>
                        </a:rPr>
                        <a:t>382,674</a:t>
                      </a:r>
                      <a:endParaRPr lang="ja-JP" sz="110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82503" marR="8250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hangingPunct="0">
                        <a:lnSpc>
                          <a:spcPts val="1600"/>
                        </a:lnSpc>
                        <a:buNone/>
                      </a:pPr>
                      <a:r>
                        <a:rPr lang="en-US" sz="1100" kern="0" dirty="0">
                          <a:effectLst/>
                          <a:latin typeface="BIZ UDゴシック" panose="020B0400000000000000" pitchFamily="49" charset="-128"/>
                          <a:ea typeface="BIZ UDゴシック" panose="020B0400000000000000" pitchFamily="49" charset="-128"/>
                        </a:rPr>
                        <a:t>100.3%</a:t>
                      </a:r>
                      <a:endParaRPr lang="ja-JP" sz="110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82503" marR="8250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hangingPunct="0">
                        <a:lnSpc>
                          <a:spcPts val="1600"/>
                        </a:lnSpc>
                        <a:buNone/>
                      </a:pPr>
                      <a:r>
                        <a:rPr lang="ja-JP" sz="1100" kern="0" dirty="0">
                          <a:effectLst/>
                          <a:latin typeface="BIZ UDゴシック" panose="020B0400000000000000" pitchFamily="49" charset="-128"/>
                          <a:ea typeface="BIZ UDゴシック" panose="020B0400000000000000" pitchFamily="49" charset="-128"/>
                        </a:rPr>
                        <a:t>計画値どおりに推移</a:t>
                      </a:r>
                      <a:endParaRPr lang="ja-JP" sz="110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82503" marR="8250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413708564"/>
                  </a:ext>
                </a:extLst>
              </a:tr>
              <a:tr h="304452">
                <a:tc>
                  <a:txBody>
                    <a:bodyPr/>
                    <a:lstStyle/>
                    <a:p>
                      <a:pPr algn="ctr" hangingPunct="0">
                        <a:lnSpc>
                          <a:spcPts val="1600"/>
                        </a:lnSpc>
                        <a:buNone/>
                      </a:pPr>
                      <a:r>
                        <a:rPr lang="ja-JP" sz="1100" kern="100" dirty="0">
                          <a:effectLst/>
                          <a:latin typeface="BIZ UDゴシック" panose="020B0400000000000000" pitchFamily="49" charset="-128"/>
                          <a:ea typeface="BIZ UDゴシック" panose="020B0400000000000000" pitchFamily="49" charset="-128"/>
                        </a:rPr>
                        <a:t>２</a:t>
                      </a:r>
                      <a:endParaRPr lang="ja-JP" sz="110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82503" marR="8250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algn="just" hangingPunct="0">
                        <a:lnSpc>
                          <a:spcPts val="1600"/>
                        </a:lnSpc>
                        <a:buNone/>
                      </a:pPr>
                      <a:r>
                        <a:rPr lang="ja-JP" sz="1100" kern="100" dirty="0">
                          <a:effectLst/>
                          <a:latin typeface="BIZ UDゴシック" panose="020B0400000000000000" pitchFamily="49" charset="-128"/>
                          <a:ea typeface="BIZ UDゴシック" panose="020B0400000000000000" pitchFamily="49" charset="-128"/>
                        </a:rPr>
                        <a:t>高齢者人口（人）</a:t>
                      </a:r>
                      <a:endParaRPr lang="ja-JP" sz="110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92076" marR="92076" marT="46038" marB="4603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kumimoji="1" lang="ja-JP" altLang="en-US"/>
                    </a:p>
                  </a:txBody>
                  <a:tcPr/>
                </a:tc>
                <a:tc>
                  <a:txBody>
                    <a:bodyPr/>
                    <a:lstStyle/>
                    <a:p>
                      <a:pPr algn="r" hangingPunct="0">
                        <a:lnSpc>
                          <a:spcPts val="1600"/>
                        </a:lnSpc>
                        <a:buNone/>
                      </a:pPr>
                      <a:r>
                        <a:rPr lang="en-US" sz="1100" kern="100" dirty="0">
                          <a:effectLst/>
                          <a:latin typeface="BIZ UDゴシック" panose="020B0400000000000000" pitchFamily="49" charset="-128"/>
                          <a:ea typeface="BIZ UDゴシック" panose="020B0400000000000000" pitchFamily="49" charset="-128"/>
                        </a:rPr>
                        <a:t>90,921</a:t>
                      </a:r>
                      <a:endParaRPr lang="ja-JP" sz="110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82503" marR="8250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hangingPunct="0">
                        <a:lnSpc>
                          <a:spcPts val="1600"/>
                        </a:lnSpc>
                        <a:buNone/>
                      </a:pPr>
                      <a:r>
                        <a:rPr lang="en-US" sz="1100" kern="100">
                          <a:effectLst/>
                          <a:latin typeface="BIZ UDゴシック" panose="020B0400000000000000" pitchFamily="49" charset="-128"/>
                          <a:ea typeface="BIZ UDゴシック" panose="020B0400000000000000" pitchFamily="49" charset="-128"/>
                        </a:rPr>
                        <a:t>91,875</a:t>
                      </a:r>
                      <a:endParaRPr lang="ja-JP" sz="1100" kern="10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82503" marR="8250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hangingPunct="0">
                        <a:lnSpc>
                          <a:spcPts val="1600"/>
                        </a:lnSpc>
                        <a:buNone/>
                      </a:pPr>
                      <a:r>
                        <a:rPr lang="en-US" sz="1100" kern="0" dirty="0">
                          <a:effectLst/>
                          <a:latin typeface="BIZ UDゴシック" panose="020B0400000000000000" pitchFamily="49" charset="-128"/>
                          <a:ea typeface="BIZ UDゴシック" panose="020B0400000000000000" pitchFamily="49" charset="-128"/>
                        </a:rPr>
                        <a:t>99.0%</a:t>
                      </a:r>
                      <a:endParaRPr lang="ja-JP" sz="110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82503" marR="8250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hangingPunct="0">
                        <a:lnSpc>
                          <a:spcPts val="1600"/>
                        </a:lnSpc>
                        <a:buNone/>
                      </a:pPr>
                      <a:r>
                        <a:rPr lang="ja-JP" sz="1100" kern="0" dirty="0">
                          <a:effectLst/>
                          <a:latin typeface="BIZ UDゴシック" panose="020B0400000000000000" pitchFamily="49" charset="-128"/>
                          <a:ea typeface="BIZ UDゴシック" panose="020B0400000000000000" pitchFamily="49" charset="-128"/>
                        </a:rPr>
                        <a:t>おおむね計画値どおりに推移</a:t>
                      </a:r>
                      <a:endParaRPr lang="ja-JP" sz="110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82503" marR="8250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650270911"/>
                  </a:ext>
                </a:extLst>
              </a:tr>
              <a:tr h="304452">
                <a:tc>
                  <a:txBody>
                    <a:bodyPr/>
                    <a:lstStyle/>
                    <a:p>
                      <a:pPr algn="ctr" hangingPunct="0">
                        <a:lnSpc>
                          <a:spcPts val="1600"/>
                        </a:lnSpc>
                        <a:buNone/>
                      </a:pPr>
                      <a:r>
                        <a:rPr lang="ja-JP" sz="1100" kern="100" dirty="0">
                          <a:effectLst/>
                          <a:latin typeface="BIZ UDゴシック" panose="020B0400000000000000" pitchFamily="49" charset="-128"/>
                          <a:ea typeface="BIZ UDゴシック" panose="020B0400000000000000" pitchFamily="49" charset="-128"/>
                        </a:rPr>
                        <a:t>３</a:t>
                      </a:r>
                      <a:endParaRPr lang="ja-JP" sz="110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82503" marR="8250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algn="just" hangingPunct="0">
                        <a:lnSpc>
                          <a:spcPts val="1600"/>
                        </a:lnSpc>
                        <a:buNone/>
                      </a:pPr>
                      <a:r>
                        <a:rPr lang="ja-JP" sz="1100" kern="100" dirty="0">
                          <a:effectLst/>
                          <a:latin typeface="BIZ UDゴシック" panose="020B0400000000000000" pitchFamily="49" charset="-128"/>
                          <a:ea typeface="BIZ UDゴシック" panose="020B0400000000000000" pitchFamily="49" charset="-128"/>
                        </a:rPr>
                        <a:t>高齢化率</a:t>
                      </a:r>
                      <a:endParaRPr lang="ja-JP" sz="110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92076" marR="92076" marT="46038" marB="4603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tc>
                <a:tc>
                  <a:txBody>
                    <a:bodyPr/>
                    <a:lstStyle/>
                    <a:p>
                      <a:pPr algn="r" hangingPunct="0">
                        <a:lnSpc>
                          <a:spcPts val="1600"/>
                        </a:lnSpc>
                        <a:buNone/>
                      </a:pPr>
                      <a:r>
                        <a:rPr lang="en-US" sz="1100" kern="100" dirty="0">
                          <a:effectLst/>
                          <a:latin typeface="BIZ UDゴシック" panose="020B0400000000000000" pitchFamily="49" charset="-128"/>
                          <a:ea typeface="BIZ UDゴシック" panose="020B0400000000000000" pitchFamily="49" charset="-128"/>
                        </a:rPr>
                        <a:t>23.7</a:t>
                      </a:r>
                      <a:r>
                        <a:rPr lang="ja-JP" sz="1100" kern="100" dirty="0">
                          <a:effectLst/>
                          <a:latin typeface="BIZ UDゴシック" panose="020B0400000000000000" pitchFamily="49" charset="-128"/>
                          <a:ea typeface="BIZ UDゴシック" panose="020B0400000000000000" pitchFamily="49" charset="-128"/>
                        </a:rPr>
                        <a:t>％</a:t>
                      </a:r>
                      <a:endParaRPr lang="ja-JP" sz="110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82503" marR="8250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hangingPunct="0">
                        <a:lnSpc>
                          <a:spcPts val="1600"/>
                        </a:lnSpc>
                        <a:buNone/>
                      </a:pPr>
                      <a:r>
                        <a:rPr lang="en-US" sz="1100" kern="100" dirty="0">
                          <a:effectLst/>
                          <a:latin typeface="BIZ UDゴシック" panose="020B0400000000000000" pitchFamily="49" charset="-128"/>
                          <a:ea typeface="BIZ UDゴシック" panose="020B0400000000000000" pitchFamily="49" charset="-128"/>
                        </a:rPr>
                        <a:t>24.0</a:t>
                      </a:r>
                      <a:r>
                        <a:rPr lang="ja-JP" sz="1100" kern="100" dirty="0">
                          <a:effectLst/>
                          <a:latin typeface="BIZ UDゴシック" panose="020B0400000000000000" pitchFamily="49" charset="-128"/>
                          <a:ea typeface="BIZ UDゴシック" panose="020B0400000000000000" pitchFamily="49" charset="-128"/>
                        </a:rPr>
                        <a:t>％</a:t>
                      </a:r>
                      <a:endParaRPr lang="ja-JP" sz="110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82503" marR="8250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hangingPunct="0">
                        <a:lnSpc>
                          <a:spcPts val="1600"/>
                        </a:lnSpc>
                        <a:buNone/>
                      </a:pPr>
                      <a:r>
                        <a:rPr lang="en-US" sz="1100" kern="0" dirty="0">
                          <a:effectLst/>
                          <a:latin typeface="BIZ UDゴシック" panose="020B0400000000000000" pitchFamily="49" charset="-128"/>
                          <a:ea typeface="BIZ UDゴシック" panose="020B0400000000000000" pitchFamily="49" charset="-128"/>
                        </a:rPr>
                        <a:t>98.8%</a:t>
                      </a:r>
                      <a:endParaRPr lang="ja-JP" sz="110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82503" marR="8250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hangingPunct="0">
                        <a:lnSpc>
                          <a:spcPts val="1600"/>
                        </a:lnSpc>
                        <a:buNone/>
                      </a:pPr>
                      <a:r>
                        <a:rPr lang="ja-JP" sz="1100" kern="0" dirty="0">
                          <a:effectLst/>
                          <a:latin typeface="BIZ UDゴシック" panose="020B0400000000000000" pitchFamily="49" charset="-128"/>
                          <a:ea typeface="BIZ UDゴシック" panose="020B0400000000000000" pitchFamily="49" charset="-128"/>
                        </a:rPr>
                        <a:t>おおむね計画値どおりに推移</a:t>
                      </a:r>
                      <a:endParaRPr lang="ja-JP" sz="110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82503" marR="8250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181912498"/>
                  </a:ext>
                </a:extLst>
              </a:tr>
              <a:tr h="304452">
                <a:tc>
                  <a:txBody>
                    <a:bodyPr/>
                    <a:lstStyle/>
                    <a:p>
                      <a:pPr algn="ctr" hangingPunct="0">
                        <a:lnSpc>
                          <a:spcPts val="1600"/>
                        </a:lnSpc>
                        <a:buNone/>
                      </a:pPr>
                      <a:r>
                        <a:rPr lang="ja-JP" sz="1100" kern="100" dirty="0">
                          <a:effectLst/>
                          <a:latin typeface="BIZ UDゴシック" panose="020B0400000000000000" pitchFamily="49" charset="-128"/>
                          <a:ea typeface="BIZ UDゴシック" panose="020B0400000000000000" pitchFamily="49" charset="-128"/>
                        </a:rPr>
                        <a:t>４</a:t>
                      </a:r>
                      <a:endParaRPr lang="ja-JP" sz="110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82503" marR="8250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algn="just" hangingPunct="0">
                        <a:lnSpc>
                          <a:spcPts val="1600"/>
                        </a:lnSpc>
                        <a:buNone/>
                      </a:pPr>
                      <a:r>
                        <a:rPr lang="ja-JP" sz="1100" kern="100">
                          <a:effectLst/>
                          <a:latin typeface="BIZ UDゴシック" panose="020B0400000000000000" pitchFamily="49" charset="-128"/>
                          <a:ea typeface="BIZ UDゴシック" panose="020B0400000000000000" pitchFamily="49" charset="-128"/>
                        </a:rPr>
                        <a:t>認定率</a:t>
                      </a:r>
                      <a:endParaRPr lang="ja-JP" sz="1100" kern="10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92076" marR="92076" marT="46038" marB="4603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kumimoji="1" lang="ja-JP" altLang="en-US"/>
                    </a:p>
                  </a:txBody>
                  <a:tcPr/>
                </a:tc>
                <a:tc>
                  <a:txBody>
                    <a:bodyPr/>
                    <a:lstStyle/>
                    <a:p>
                      <a:pPr algn="r" hangingPunct="0">
                        <a:lnSpc>
                          <a:spcPts val="1600"/>
                        </a:lnSpc>
                        <a:buNone/>
                      </a:pPr>
                      <a:r>
                        <a:rPr lang="en-US" sz="1100" kern="100">
                          <a:effectLst/>
                          <a:latin typeface="BIZ UDゴシック" panose="020B0400000000000000" pitchFamily="49" charset="-128"/>
                          <a:ea typeface="BIZ UDゴシック" panose="020B0400000000000000" pitchFamily="49" charset="-128"/>
                        </a:rPr>
                        <a:t>21.4%</a:t>
                      </a:r>
                      <a:endParaRPr lang="ja-JP" sz="1100" kern="10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82503" marR="8250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hangingPunct="0">
                        <a:lnSpc>
                          <a:spcPts val="1600"/>
                        </a:lnSpc>
                        <a:buNone/>
                      </a:pPr>
                      <a:r>
                        <a:rPr lang="en-US" sz="1100" kern="100" dirty="0">
                          <a:effectLst/>
                          <a:latin typeface="BIZ UDゴシック" panose="020B0400000000000000" pitchFamily="49" charset="-128"/>
                          <a:ea typeface="BIZ UDゴシック" panose="020B0400000000000000" pitchFamily="49" charset="-128"/>
                        </a:rPr>
                        <a:t>21.1</a:t>
                      </a:r>
                      <a:r>
                        <a:rPr lang="ja-JP" sz="1100" kern="100" dirty="0">
                          <a:effectLst/>
                          <a:latin typeface="BIZ UDゴシック" panose="020B0400000000000000" pitchFamily="49" charset="-128"/>
                          <a:ea typeface="BIZ UDゴシック" panose="020B0400000000000000" pitchFamily="49" charset="-128"/>
                        </a:rPr>
                        <a:t>％</a:t>
                      </a:r>
                      <a:endParaRPr lang="ja-JP" sz="110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82503" marR="8250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hangingPunct="0">
                        <a:lnSpc>
                          <a:spcPts val="1600"/>
                        </a:lnSpc>
                        <a:buNone/>
                      </a:pPr>
                      <a:r>
                        <a:rPr lang="en-US" sz="1100" kern="0" dirty="0">
                          <a:effectLst/>
                          <a:latin typeface="BIZ UDゴシック" panose="020B0400000000000000" pitchFamily="49" charset="-128"/>
                          <a:ea typeface="BIZ UDゴシック" panose="020B0400000000000000" pitchFamily="49" charset="-128"/>
                        </a:rPr>
                        <a:t>101.4%</a:t>
                      </a:r>
                      <a:endParaRPr lang="ja-JP" sz="110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82503" marR="8250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hangingPunct="0">
                        <a:lnSpc>
                          <a:spcPts val="1600"/>
                        </a:lnSpc>
                        <a:buNone/>
                      </a:pPr>
                      <a:r>
                        <a:rPr lang="ja-JP" sz="1100" kern="0" dirty="0">
                          <a:effectLst/>
                          <a:latin typeface="BIZ UDゴシック" panose="020B0400000000000000" pitchFamily="49" charset="-128"/>
                          <a:ea typeface="BIZ UDゴシック" panose="020B0400000000000000" pitchFamily="49" charset="-128"/>
                        </a:rPr>
                        <a:t>計画値どおりに推移</a:t>
                      </a:r>
                      <a:endParaRPr lang="ja-JP" sz="110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82503" marR="8250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133209708"/>
                  </a:ext>
                </a:extLst>
              </a:tr>
              <a:tr h="304452">
                <a:tc>
                  <a:txBody>
                    <a:bodyPr/>
                    <a:lstStyle/>
                    <a:p>
                      <a:pPr algn="ctr" hangingPunct="0">
                        <a:lnSpc>
                          <a:spcPts val="1600"/>
                        </a:lnSpc>
                        <a:buNone/>
                      </a:pPr>
                      <a:r>
                        <a:rPr lang="ja-JP" sz="1100" kern="100" dirty="0">
                          <a:effectLst/>
                          <a:latin typeface="BIZ UDゴシック" panose="020B0400000000000000" pitchFamily="49" charset="-128"/>
                          <a:ea typeface="BIZ UDゴシック" panose="020B0400000000000000" pitchFamily="49" charset="-128"/>
                        </a:rPr>
                        <a:t>５</a:t>
                      </a:r>
                      <a:endParaRPr lang="ja-JP" sz="110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82503" marR="8250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algn="just" hangingPunct="0">
                        <a:lnSpc>
                          <a:spcPts val="1600"/>
                        </a:lnSpc>
                        <a:buNone/>
                      </a:pPr>
                      <a:r>
                        <a:rPr lang="ja-JP" sz="1100" kern="100" dirty="0">
                          <a:effectLst/>
                          <a:latin typeface="BIZ UDゴシック" panose="020B0400000000000000" pitchFamily="49" charset="-128"/>
                          <a:ea typeface="BIZ UDゴシック" panose="020B0400000000000000" pitchFamily="49" charset="-128"/>
                        </a:rPr>
                        <a:t>標準給付費（千円）</a:t>
                      </a:r>
                      <a:endParaRPr lang="ja-JP" sz="110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92076" marR="92076" marT="46038" marB="4603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tc>
                <a:tc>
                  <a:txBody>
                    <a:bodyPr/>
                    <a:lstStyle/>
                    <a:p>
                      <a:pPr algn="r" latinLnBrk="1" hangingPunct="0">
                        <a:lnSpc>
                          <a:spcPts val="1600"/>
                        </a:lnSpc>
                        <a:buNone/>
                      </a:pPr>
                      <a:r>
                        <a:rPr lang="en-US" sz="1100" kern="100" dirty="0">
                          <a:effectLst/>
                          <a:latin typeface="BIZ UDゴシック" panose="020B0400000000000000" pitchFamily="49" charset="-128"/>
                          <a:ea typeface="BIZ UDゴシック" panose="020B0400000000000000" pitchFamily="49" charset="-128"/>
                        </a:rPr>
                        <a:t>29,849,744</a:t>
                      </a:r>
                      <a:endParaRPr lang="ja-JP" sz="110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82503" marR="8250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hangingPunct="0">
                        <a:lnSpc>
                          <a:spcPts val="1600"/>
                        </a:lnSpc>
                        <a:buNone/>
                      </a:pPr>
                      <a:r>
                        <a:rPr lang="en-US" sz="1100" kern="100" dirty="0">
                          <a:effectLst/>
                          <a:latin typeface="BIZ UDゴシック" panose="020B0400000000000000" pitchFamily="49" charset="-128"/>
                          <a:ea typeface="BIZ UDゴシック" panose="020B0400000000000000" pitchFamily="49" charset="-128"/>
                        </a:rPr>
                        <a:t>30,675,445</a:t>
                      </a:r>
                      <a:endParaRPr lang="ja-JP" sz="110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82503" marR="8250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hangingPunct="0">
                        <a:lnSpc>
                          <a:spcPts val="1600"/>
                        </a:lnSpc>
                        <a:buNone/>
                      </a:pPr>
                      <a:r>
                        <a:rPr lang="en-US" sz="1100" kern="0" dirty="0">
                          <a:effectLst/>
                          <a:latin typeface="BIZ UDゴシック" panose="020B0400000000000000" pitchFamily="49" charset="-128"/>
                          <a:ea typeface="BIZ UDゴシック" panose="020B0400000000000000" pitchFamily="49" charset="-128"/>
                        </a:rPr>
                        <a:t>97.3%</a:t>
                      </a:r>
                      <a:endParaRPr lang="ja-JP" sz="110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82503" marR="8250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hangingPunct="0">
                        <a:lnSpc>
                          <a:spcPts val="1600"/>
                        </a:lnSpc>
                        <a:buNone/>
                      </a:pPr>
                      <a:r>
                        <a:rPr lang="ja-JP" sz="1100" kern="0" dirty="0">
                          <a:effectLst/>
                          <a:latin typeface="BIZ UDゴシック" panose="020B0400000000000000" pitchFamily="49" charset="-128"/>
                          <a:ea typeface="BIZ UDゴシック" panose="020B0400000000000000" pitchFamily="49" charset="-128"/>
                        </a:rPr>
                        <a:t>おおむね計画値どおりに推移</a:t>
                      </a:r>
                      <a:endParaRPr lang="ja-JP" sz="110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82503" marR="8250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044078721"/>
                  </a:ext>
                </a:extLst>
              </a:tr>
              <a:tr h="264317">
                <a:tc>
                  <a:txBody>
                    <a:bodyPr/>
                    <a:lstStyle/>
                    <a:p>
                      <a:pPr algn="ctr" hangingPunct="0">
                        <a:lnSpc>
                          <a:spcPts val="1600"/>
                        </a:lnSpc>
                        <a:buNone/>
                      </a:pPr>
                      <a:r>
                        <a:rPr lang="ja-JP" altLang="en-US" sz="110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６</a:t>
                      </a:r>
                      <a:endParaRPr lang="en-US" altLang="ja-JP" sz="110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82503" marR="8250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4">
                  <a:txBody>
                    <a:bodyPr/>
                    <a:lstStyle/>
                    <a:p>
                      <a:pPr algn="just" hangingPunct="0">
                        <a:lnSpc>
                          <a:spcPts val="1600"/>
                        </a:lnSpc>
                        <a:buNone/>
                      </a:pPr>
                      <a:r>
                        <a:rPr lang="en-US" sz="1100" kern="100" dirty="0">
                          <a:solidFill>
                            <a:schemeClr val="tx1"/>
                          </a:solidFill>
                          <a:effectLst/>
                          <a:latin typeface="BIZ UDゴシック" panose="020B0400000000000000" pitchFamily="49" charset="-128"/>
                          <a:ea typeface="BIZ UDゴシック" panose="020B0400000000000000" pitchFamily="49" charset="-128"/>
                        </a:rPr>
                        <a:t> </a:t>
                      </a:r>
                      <a:endParaRPr lang="ja-JP" sz="1100" kern="100" dirty="0">
                        <a:solidFill>
                          <a:schemeClr val="tx1"/>
                        </a:solidFill>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92076" marR="92076" marT="46038" marB="4603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hangingPunct="0">
                        <a:lnSpc>
                          <a:spcPts val="1600"/>
                        </a:lnSpc>
                        <a:buNone/>
                      </a:pPr>
                      <a:r>
                        <a:rPr lang="ja-JP" sz="1100" kern="100" dirty="0">
                          <a:effectLst/>
                          <a:latin typeface="BIZ UDゴシック" panose="020B0400000000000000" pitchFamily="49" charset="-128"/>
                          <a:ea typeface="BIZ UDゴシック" panose="020B0400000000000000" pitchFamily="49" charset="-128"/>
                        </a:rPr>
                        <a:t>居宅サービス費</a:t>
                      </a:r>
                      <a:endParaRPr lang="ja-JP" sz="110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82503" marR="8250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hangingPunct="0">
                        <a:lnSpc>
                          <a:spcPts val="1600"/>
                        </a:lnSpc>
                        <a:buNone/>
                      </a:pPr>
                      <a:r>
                        <a:rPr lang="en-US" sz="1100" kern="100">
                          <a:effectLst/>
                          <a:latin typeface="BIZ UDゴシック" panose="020B0400000000000000" pitchFamily="49" charset="-128"/>
                          <a:ea typeface="BIZ UDゴシック" panose="020B0400000000000000" pitchFamily="49" charset="-128"/>
                        </a:rPr>
                        <a:t>17,669,833</a:t>
                      </a:r>
                      <a:endParaRPr lang="ja-JP" sz="1100" kern="10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82503" marR="8250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hangingPunct="0">
                        <a:lnSpc>
                          <a:spcPts val="1600"/>
                        </a:lnSpc>
                        <a:buNone/>
                      </a:pPr>
                      <a:r>
                        <a:rPr lang="en-US" sz="1100" kern="100">
                          <a:effectLst/>
                          <a:latin typeface="BIZ UDゴシック" panose="020B0400000000000000" pitchFamily="49" charset="-128"/>
                          <a:ea typeface="BIZ UDゴシック" panose="020B0400000000000000" pitchFamily="49" charset="-128"/>
                        </a:rPr>
                        <a:t>17,736,050</a:t>
                      </a:r>
                      <a:endParaRPr lang="ja-JP" sz="1100" kern="10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82503" marR="8250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hangingPunct="0">
                        <a:lnSpc>
                          <a:spcPts val="1600"/>
                        </a:lnSpc>
                        <a:buNone/>
                      </a:pPr>
                      <a:r>
                        <a:rPr lang="en-US" sz="1100" kern="0" dirty="0">
                          <a:effectLst/>
                          <a:latin typeface="BIZ UDゴシック" panose="020B0400000000000000" pitchFamily="49" charset="-128"/>
                          <a:ea typeface="BIZ UDゴシック" panose="020B0400000000000000" pitchFamily="49" charset="-128"/>
                        </a:rPr>
                        <a:t>99.6%</a:t>
                      </a:r>
                      <a:endParaRPr lang="ja-JP" sz="110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82503" marR="8250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hangingPunct="0">
                        <a:lnSpc>
                          <a:spcPts val="1600"/>
                        </a:lnSpc>
                        <a:buNone/>
                      </a:pPr>
                      <a:r>
                        <a:rPr lang="ja-JP" sz="1100" kern="0" dirty="0">
                          <a:effectLst/>
                          <a:latin typeface="BIZ UDゴシック" panose="020B0400000000000000" pitchFamily="49" charset="-128"/>
                          <a:ea typeface="BIZ UDゴシック" panose="020B0400000000000000" pitchFamily="49" charset="-128"/>
                        </a:rPr>
                        <a:t>計画値どおりに推移</a:t>
                      </a:r>
                      <a:endParaRPr lang="ja-JP" sz="110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82503" marR="8250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30367248"/>
                  </a:ext>
                </a:extLst>
              </a:tr>
              <a:tr h="264317">
                <a:tc>
                  <a:txBody>
                    <a:bodyPr/>
                    <a:lstStyle/>
                    <a:p>
                      <a:pPr algn="ctr" hangingPunct="0">
                        <a:lnSpc>
                          <a:spcPts val="1600"/>
                        </a:lnSpc>
                        <a:buNone/>
                      </a:pPr>
                      <a:r>
                        <a:rPr lang="ja-JP" altLang="en-US" sz="110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７</a:t>
                      </a:r>
                      <a:endParaRPr lang="ja-JP" sz="110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82503" marR="8250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endParaRPr kumimoji="1" lang="ja-JP" altLang="en-US"/>
                    </a:p>
                  </a:txBody>
                  <a:tcPr/>
                </a:tc>
                <a:tc>
                  <a:txBody>
                    <a:bodyPr/>
                    <a:lstStyle/>
                    <a:p>
                      <a:pPr algn="l" hangingPunct="0">
                        <a:lnSpc>
                          <a:spcPts val="1600"/>
                        </a:lnSpc>
                        <a:buNone/>
                      </a:pPr>
                      <a:r>
                        <a:rPr lang="ja-JP" sz="1100" kern="100" dirty="0">
                          <a:effectLst/>
                          <a:latin typeface="BIZ UDゴシック" panose="020B0400000000000000" pitchFamily="49" charset="-128"/>
                          <a:ea typeface="BIZ UDゴシック" panose="020B0400000000000000" pitchFamily="49" charset="-128"/>
                        </a:rPr>
                        <a:t>地域密着型サービス費</a:t>
                      </a:r>
                      <a:endParaRPr lang="ja-JP" sz="110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82503" marR="8250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hangingPunct="0">
                        <a:lnSpc>
                          <a:spcPts val="1600"/>
                        </a:lnSpc>
                        <a:buNone/>
                      </a:pPr>
                      <a:r>
                        <a:rPr lang="en-US" sz="1100" kern="100" dirty="0">
                          <a:effectLst/>
                          <a:latin typeface="BIZ UDゴシック" panose="020B0400000000000000" pitchFamily="49" charset="-128"/>
                          <a:ea typeface="BIZ UDゴシック" panose="020B0400000000000000" pitchFamily="49" charset="-128"/>
                        </a:rPr>
                        <a:t>3,687,468</a:t>
                      </a:r>
                      <a:endParaRPr lang="ja-JP" sz="110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82503" marR="8250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hangingPunct="0">
                        <a:lnSpc>
                          <a:spcPts val="1600"/>
                        </a:lnSpc>
                        <a:buNone/>
                      </a:pPr>
                      <a:r>
                        <a:rPr lang="en-US" sz="1100" kern="100" dirty="0">
                          <a:effectLst/>
                          <a:latin typeface="BIZ UDゴシック" panose="020B0400000000000000" pitchFamily="49" charset="-128"/>
                          <a:ea typeface="BIZ UDゴシック" panose="020B0400000000000000" pitchFamily="49" charset="-128"/>
                        </a:rPr>
                        <a:t>4,235,734</a:t>
                      </a:r>
                      <a:endParaRPr lang="ja-JP" sz="110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82503" marR="8250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hangingPunct="0">
                        <a:lnSpc>
                          <a:spcPts val="1600"/>
                        </a:lnSpc>
                        <a:buNone/>
                      </a:pPr>
                      <a:r>
                        <a:rPr lang="en-US" sz="1100" kern="0" dirty="0">
                          <a:effectLst/>
                          <a:latin typeface="BIZ UDゴシック" panose="020B0400000000000000" pitchFamily="49" charset="-128"/>
                          <a:ea typeface="BIZ UDゴシック" panose="020B0400000000000000" pitchFamily="49" charset="-128"/>
                        </a:rPr>
                        <a:t>87.1%</a:t>
                      </a:r>
                      <a:endParaRPr lang="ja-JP" sz="110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82503" marR="8250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hangingPunct="0">
                        <a:lnSpc>
                          <a:spcPts val="1600"/>
                        </a:lnSpc>
                        <a:buNone/>
                      </a:pPr>
                      <a:r>
                        <a:rPr lang="ja-JP" sz="1100" kern="0" dirty="0">
                          <a:effectLst/>
                          <a:latin typeface="BIZ UDゴシック" panose="020B0400000000000000" pitchFamily="49" charset="-128"/>
                          <a:ea typeface="BIZ UDゴシック" panose="020B0400000000000000" pitchFamily="49" charset="-128"/>
                        </a:rPr>
                        <a:t>計画値を下回って推移</a:t>
                      </a:r>
                      <a:endParaRPr lang="ja-JP" sz="110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82503" marR="8250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519267416"/>
                  </a:ext>
                </a:extLst>
              </a:tr>
              <a:tr h="264317">
                <a:tc>
                  <a:txBody>
                    <a:bodyPr/>
                    <a:lstStyle/>
                    <a:p>
                      <a:pPr algn="ctr" hangingPunct="0">
                        <a:lnSpc>
                          <a:spcPts val="1600"/>
                        </a:lnSpc>
                        <a:buNone/>
                      </a:pPr>
                      <a:r>
                        <a:rPr lang="ja-JP" altLang="en-US" sz="110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８</a:t>
                      </a:r>
                      <a:endParaRPr lang="ja-JP" sz="110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82503" marR="8250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endParaRPr kumimoji="1" lang="ja-JP" altLang="en-US"/>
                    </a:p>
                  </a:txBody>
                  <a:tcPr/>
                </a:tc>
                <a:tc>
                  <a:txBody>
                    <a:bodyPr/>
                    <a:lstStyle/>
                    <a:p>
                      <a:pPr algn="l" hangingPunct="0">
                        <a:lnSpc>
                          <a:spcPts val="1600"/>
                        </a:lnSpc>
                        <a:buNone/>
                      </a:pPr>
                      <a:r>
                        <a:rPr lang="ja-JP" sz="1100" kern="100" dirty="0">
                          <a:effectLst/>
                          <a:latin typeface="BIZ UDゴシック" panose="020B0400000000000000" pitchFamily="49" charset="-128"/>
                          <a:ea typeface="BIZ UDゴシック" panose="020B0400000000000000" pitchFamily="49" charset="-128"/>
                        </a:rPr>
                        <a:t>施設サービス費</a:t>
                      </a:r>
                      <a:endParaRPr lang="ja-JP" sz="110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82503" marR="8250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hangingPunct="0">
                        <a:lnSpc>
                          <a:spcPts val="1600"/>
                        </a:lnSpc>
                        <a:buNone/>
                      </a:pPr>
                      <a:r>
                        <a:rPr lang="en-US" sz="1100" kern="100">
                          <a:effectLst/>
                          <a:latin typeface="BIZ UDゴシック" panose="020B0400000000000000" pitchFamily="49" charset="-128"/>
                          <a:ea typeface="BIZ UDゴシック" panose="020B0400000000000000" pitchFamily="49" charset="-128"/>
                        </a:rPr>
                        <a:t>7,042,672</a:t>
                      </a:r>
                      <a:endParaRPr lang="ja-JP" sz="1100" kern="10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82503" marR="8250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hangingPunct="0">
                        <a:lnSpc>
                          <a:spcPts val="1600"/>
                        </a:lnSpc>
                        <a:buNone/>
                      </a:pPr>
                      <a:r>
                        <a:rPr lang="en-US" sz="1100" kern="100">
                          <a:effectLst/>
                          <a:latin typeface="BIZ UDゴシック" panose="020B0400000000000000" pitchFamily="49" charset="-128"/>
                          <a:ea typeface="BIZ UDゴシック" panose="020B0400000000000000" pitchFamily="49" charset="-128"/>
                        </a:rPr>
                        <a:t>7,164,181</a:t>
                      </a:r>
                      <a:endParaRPr lang="ja-JP" sz="1100" kern="10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82503" marR="8250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hangingPunct="0">
                        <a:lnSpc>
                          <a:spcPts val="1600"/>
                        </a:lnSpc>
                        <a:buNone/>
                      </a:pPr>
                      <a:r>
                        <a:rPr lang="en-US" sz="1100" kern="0">
                          <a:effectLst/>
                          <a:latin typeface="BIZ UDゴシック" panose="020B0400000000000000" pitchFamily="49" charset="-128"/>
                          <a:ea typeface="BIZ UDゴシック" panose="020B0400000000000000" pitchFamily="49" charset="-128"/>
                        </a:rPr>
                        <a:t>98.3%</a:t>
                      </a:r>
                      <a:endParaRPr lang="ja-JP" sz="1100" kern="10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82503" marR="8250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hangingPunct="0">
                        <a:lnSpc>
                          <a:spcPts val="1600"/>
                        </a:lnSpc>
                        <a:buNone/>
                      </a:pPr>
                      <a:r>
                        <a:rPr lang="ja-JP" sz="1100" kern="0" dirty="0">
                          <a:effectLst/>
                          <a:latin typeface="BIZ UDゴシック" panose="020B0400000000000000" pitchFamily="49" charset="-128"/>
                          <a:ea typeface="BIZ UDゴシック" panose="020B0400000000000000" pitchFamily="49" charset="-128"/>
                        </a:rPr>
                        <a:t>おおむね計画値どおりに推移</a:t>
                      </a:r>
                      <a:endParaRPr lang="ja-JP" sz="110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82503" marR="8250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899374402"/>
                  </a:ext>
                </a:extLst>
              </a:tr>
              <a:tr h="264317">
                <a:tc>
                  <a:txBody>
                    <a:bodyPr/>
                    <a:lstStyle/>
                    <a:p>
                      <a:pPr algn="ctr" hangingPunct="0">
                        <a:lnSpc>
                          <a:spcPts val="1600"/>
                        </a:lnSpc>
                        <a:buNone/>
                      </a:pPr>
                      <a:r>
                        <a:rPr lang="ja-JP" altLang="en-US" sz="110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９</a:t>
                      </a:r>
                      <a:endParaRPr lang="ja-JP" sz="110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82503" marR="8250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endParaRPr kumimoji="1" lang="ja-JP" altLang="en-US"/>
                    </a:p>
                  </a:txBody>
                  <a:tcPr/>
                </a:tc>
                <a:tc>
                  <a:txBody>
                    <a:bodyPr/>
                    <a:lstStyle/>
                    <a:p>
                      <a:pPr algn="l" hangingPunct="0">
                        <a:lnSpc>
                          <a:spcPts val="1600"/>
                        </a:lnSpc>
                        <a:buNone/>
                      </a:pPr>
                      <a:r>
                        <a:rPr lang="ja-JP" sz="1100" kern="100" dirty="0">
                          <a:effectLst/>
                          <a:latin typeface="BIZ UDゴシック" panose="020B0400000000000000" pitchFamily="49" charset="-128"/>
                          <a:ea typeface="BIZ UDゴシック" panose="020B0400000000000000" pitchFamily="49" charset="-128"/>
                        </a:rPr>
                        <a:t>その他サービス費等</a:t>
                      </a:r>
                      <a:endParaRPr lang="ja-JP" sz="110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82503" marR="8250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hangingPunct="0">
                        <a:lnSpc>
                          <a:spcPts val="1600"/>
                        </a:lnSpc>
                        <a:buNone/>
                      </a:pPr>
                      <a:r>
                        <a:rPr lang="en-US" sz="1100" kern="100" dirty="0">
                          <a:effectLst/>
                          <a:latin typeface="BIZ UDゴシック" panose="020B0400000000000000" pitchFamily="49" charset="-128"/>
                          <a:ea typeface="BIZ UDゴシック" panose="020B0400000000000000" pitchFamily="49" charset="-128"/>
                        </a:rPr>
                        <a:t>1,449,771</a:t>
                      </a:r>
                      <a:endParaRPr lang="ja-JP" sz="110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82503" marR="8250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hangingPunct="0">
                        <a:lnSpc>
                          <a:spcPts val="1600"/>
                        </a:lnSpc>
                        <a:buNone/>
                      </a:pPr>
                      <a:r>
                        <a:rPr lang="en-US" sz="1100" kern="100" dirty="0">
                          <a:effectLst/>
                          <a:latin typeface="BIZ UDゴシック" panose="020B0400000000000000" pitchFamily="49" charset="-128"/>
                          <a:ea typeface="BIZ UDゴシック" panose="020B0400000000000000" pitchFamily="49" charset="-128"/>
                        </a:rPr>
                        <a:t>1,539,480</a:t>
                      </a:r>
                      <a:endParaRPr lang="ja-JP" sz="110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82503" marR="8250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hangingPunct="0">
                        <a:lnSpc>
                          <a:spcPts val="1600"/>
                        </a:lnSpc>
                        <a:buNone/>
                      </a:pPr>
                      <a:r>
                        <a:rPr lang="en-US" sz="1100" kern="0" dirty="0">
                          <a:effectLst/>
                          <a:latin typeface="BIZ UDゴシック" panose="020B0400000000000000" pitchFamily="49" charset="-128"/>
                          <a:ea typeface="BIZ UDゴシック" panose="020B0400000000000000" pitchFamily="49" charset="-128"/>
                        </a:rPr>
                        <a:t>94.2%</a:t>
                      </a:r>
                      <a:endParaRPr lang="ja-JP" sz="110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82503" marR="8250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hangingPunct="0">
                        <a:lnSpc>
                          <a:spcPts val="1600"/>
                        </a:lnSpc>
                        <a:buNone/>
                      </a:pPr>
                      <a:r>
                        <a:rPr lang="ja-JP" sz="1100" kern="0" dirty="0">
                          <a:effectLst/>
                          <a:latin typeface="BIZ UDゴシック" panose="020B0400000000000000" pitchFamily="49" charset="-128"/>
                          <a:ea typeface="BIZ UDゴシック" panose="020B0400000000000000" pitchFamily="49" charset="-128"/>
                        </a:rPr>
                        <a:t>計画値を下回って推移</a:t>
                      </a:r>
                      <a:endParaRPr lang="ja-JP" sz="110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82503" marR="8250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102208181"/>
                  </a:ext>
                </a:extLst>
              </a:tr>
              <a:tr h="304452">
                <a:tc>
                  <a:txBody>
                    <a:bodyPr/>
                    <a:lstStyle/>
                    <a:p>
                      <a:pPr algn="ctr" hangingPunct="0">
                        <a:lnSpc>
                          <a:spcPts val="1600"/>
                        </a:lnSpc>
                        <a:buNone/>
                      </a:pPr>
                      <a:r>
                        <a:rPr lang="en-US" sz="1100" kern="100" dirty="0">
                          <a:effectLst/>
                          <a:latin typeface="BIZ UDゴシック" panose="020B0400000000000000" pitchFamily="49" charset="-128"/>
                          <a:ea typeface="BIZ UDゴシック" panose="020B0400000000000000" pitchFamily="49" charset="-128"/>
                        </a:rPr>
                        <a:t>10</a:t>
                      </a:r>
                      <a:endParaRPr lang="ja-JP" sz="110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82503" marR="8250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algn="just" hangingPunct="0">
                        <a:lnSpc>
                          <a:spcPts val="1600"/>
                        </a:lnSpc>
                        <a:buNone/>
                      </a:pPr>
                      <a:r>
                        <a:rPr lang="ja-JP" sz="1100" kern="100">
                          <a:effectLst/>
                          <a:latin typeface="BIZ UDゴシック" panose="020B0400000000000000" pitchFamily="49" charset="-128"/>
                          <a:ea typeface="BIZ UDゴシック" panose="020B0400000000000000" pitchFamily="49" charset="-128"/>
                        </a:rPr>
                        <a:t>地域支援事業費（千円）</a:t>
                      </a:r>
                      <a:endParaRPr lang="ja-JP" sz="1100" kern="10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92076" marR="92076" marT="46038" marB="4603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kumimoji="1" lang="ja-JP" altLang="en-US"/>
                    </a:p>
                  </a:txBody>
                  <a:tcPr/>
                </a:tc>
                <a:tc>
                  <a:txBody>
                    <a:bodyPr/>
                    <a:lstStyle/>
                    <a:p>
                      <a:pPr algn="r" hangingPunct="0">
                        <a:lnSpc>
                          <a:spcPts val="1600"/>
                        </a:lnSpc>
                        <a:buNone/>
                      </a:pPr>
                      <a:r>
                        <a:rPr lang="en-US" sz="1100" kern="100">
                          <a:effectLst/>
                          <a:latin typeface="BIZ UDゴシック" panose="020B0400000000000000" pitchFamily="49" charset="-128"/>
                          <a:ea typeface="BIZ UDゴシック" panose="020B0400000000000000" pitchFamily="49" charset="-128"/>
                        </a:rPr>
                        <a:t>1,741,083</a:t>
                      </a:r>
                      <a:endParaRPr lang="ja-JP" sz="1100" kern="10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82503" marR="8250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hangingPunct="0">
                        <a:lnSpc>
                          <a:spcPts val="1600"/>
                        </a:lnSpc>
                        <a:buNone/>
                      </a:pPr>
                      <a:r>
                        <a:rPr lang="en-US" sz="1100" kern="100">
                          <a:effectLst/>
                          <a:latin typeface="BIZ UDゴシック" panose="020B0400000000000000" pitchFamily="49" charset="-128"/>
                          <a:ea typeface="BIZ UDゴシック" panose="020B0400000000000000" pitchFamily="49" charset="-128"/>
                        </a:rPr>
                        <a:t>1,950,933</a:t>
                      </a:r>
                      <a:endParaRPr lang="ja-JP" sz="1100" kern="10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82503" marR="8250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hangingPunct="0">
                        <a:lnSpc>
                          <a:spcPts val="1600"/>
                        </a:lnSpc>
                        <a:buNone/>
                      </a:pPr>
                      <a:r>
                        <a:rPr lang="en-US" sz="1100" kern="0">
                          <a:effectLst/>
                          <a:latin typeface="BIZ UDゴシック" panose="020B0400000000000000" pitchFamily="49" charset="-128"/>
                          <a:ea typeface="BIZ UDゴシック" panose="020B0400000000000000" pitchFamily="49" charset="-128"/>
                        </a:rPr>
                        <a:t>89.2%</a:t>
                      </a:r>
                      <a:endParaRPr lang="ja-JP" sz="1100" kern="10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82503" marR="8250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hangingPunct="0">
                        <a:lnSpc>
                          <a:spcPts val="1600"/>
                        </a:lnSpc>
                        <a:buNone/>
                      </a:pPr>
                      <a:r>
                        <a:rPr lang="ja-JP" sz="1100" kern="0" dirty="0">
                          <a:effectLst/>
                          <a:latin typeface="BIZ UDゴシック" panose="020B0400000000000000" pitchFamily="49" charset="-128"/>
                          <a:ea typeface="BIZ UDゴシック" panose="020B0400000000000000" pitchFamily="49" charset="-128"/>
                        </a:rPr>
                        <a:t>計画値を下回って推移</a:t>
                      </a:r>
                      <a:endParaRPr lang="ja-JP" sz="110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82503" marR="8250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117563872"/>
                  </a:ext>
                </a:extLst>
              </a:tr>
            </a:tbl>
          </a:graphicData>
        </a:graphic>
      </p:graphicFrame>
      <p:sp>
        <p:nvSpPr>
          <p:cNvPr id="4" name="Freeform 3">
            <a:extLst>
              <a:ext uri="{FF2B5EF4-FFF2-40B4-BE49-F238E27FC236}">
                <a16:creationId xmlns:a16="http://schemas.microsoft.com/office/drawing/2014/main" id="{B1D30A04-4319-DE83-1BEE-CC346B396977}"/>
              </a:ext>
            </a:extLst>
          </p:cNvPr>
          <p:cNvSpPr/>
          <p:nvPr/>
        </p:nvSpPr>
        <p:spPr>
          <a:xfrm>
            <a:off x="-420300" y="-189000"/>
            <a:ext cx="612000" cy="7236000"/>
          </a:xfrm>
          <a:custGeom>
            <a:avLst/>
            <a:gdLst/>
            <a:ahLst/>
            <a:cxnLst/>
            <a:rect l="l" t="t" r="r" b="b"/>
            <a:pathLst>
              <a:path w="203606" h="2804648">
                <a:moveTo>
                  <a:pt x="101803" y="0"/>
                </a:moveTo>
                <a:lnTo>
                  <a:pt x="101803" y="0"/>
                </a:lnTo>
                <a:cubicBezTo>
                  <a:pt x="158028" y="0"/>
                  <a:pt x="203606" y="45579"/>
                  <a:pt x="203606" y="101803"/>
                </a:cubicBezTo>
                <a:lnTo>
                  <a:pt x="203606" y="2702845"/>
                </a:lnTo>
                <a:cubicBezTo>
                  <a:pt x="203606" y="2729844"/>
                  <a:pt x="192881" y="2755738"/>
                  <a:pt x="173789" y="2774830"/>
                </a:cubicBezTo>
                <a:cubicBezTo>
                  <a:pt x="154697" y="2793922"/>
                  <a:pt x="128803" y="2804648"/>
                  <a:pt x="101803" y="2804648"/>
                </a:cubicBezTo>
                <a:lnTo>
                  <a:pt x="101803" y="2804648"/>
                </a:lnTo>
                <a:cubicBezTo>
                  <a:pt x="74803" y="2804648"/>
                  <a:pt x="48909" y="2793922"/>
                  <a:pt x="29817" y="2774830"/>
                </a:cubicBezTo>
                <a:cubicBezTo>
                  <a:pt x="10726" y="2755738"/>
                  <a:pt x="0" y="2729844"/>
                  <a:pt x="0" y="2702845"/>
                </a:cubicBezTo>
                <a:lnTo>
                  <a:pt x="0" y="101803"/>
                </a:lnTo>
                <a:cubicBezTo>
                  <a:pt x="0" y="74803"/>
                  <a:pt x="10726" y="48909"/>
                  <a:pt x="29817" y="29817"/>
                </a:cubicBezTo>
                <a:cubicBezTo>
                  <a:pt x="48909" y="10726"/>
                  <a:pt x="74803" y="0"/>
                  <a:pt x="101803" y="0"/>
                </a:cubicBezTo>
                <a:close/>
              </a:path>
            </a:pathLst>
          </a:custGeom>
          <a:gradFill rotWithShape="1">
            <a:gsLst>
              <a:gs pos="0">
                <a:srgbClr val="95B4E1">
                  <a:alpha val="100000"/>
                </a:srgbClr>
              </a:gs>
              <a:gs pos="100000">
                <a:srgbClr val="144DA0">
                  <a:alpha val="100000"/>
                </a:srgbClr>
              </a:gs>
            </a:gsLst>
            <a:lin ang="5400000"/>
          </a:gradFill>
        </p:spPr>
        <p:txBody>
          <a:bodyPr/>
          <a:lstStyle/>
          <a:p>
            <a:endParaRPr lang="ja-JP" altLang="en-US"/>
          </a:p>
        </p:txBody>
      </p:sp>
    </p:spTree>
    <p:extLst>
      <p:ext uri="{BB962C8B-B14F-4D97-AF65-F5344CB8AC3E}">
        <p14:creationId xmlns:p14="http://schemas.microsoft.com/office/powerpoint/2010/main" val="212516298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gradFill>
          <a:gsLst>
            <a:gs pos="75000">
              <a:schemeClr val="tx2"/>
            </a:gs>
            <a:gs pos="100000">
              <a:schemeClr val="tx2">
                <a:lumMod val="50000"/>
              </a:schemeClr>
            </a:gs>
            <a:gs pos="100000">
              <a:schemeClr val="tx2">
                <a:lumMod val="50000"/>
              </a:schemeClr>
            </a:gs>
          </a:gsLst>
          <a:lin ang="5400000" scaled="1"/>
        </a:gradFill>
        <a:effectLst/>
      </p:bgPr>
    </p:bg>
    <p:spTree>
      <p:nvGrpSpPr>
        <p:cNvPr id="1" name="">
          <a:extLst>
            <a:ext uri="{FF2B5EF4-FFF2-40B4-BE49-F238E27FC236}">
              <a16:creationId xmlns:a16="http://schemas.microsoft.com/office/drawing/2014/main" id="{077CA88D-A258-EF98-7AB3-8996E6C01780}"/>
            </a:ext>
          </a:extLst>
        </p:cNvPr>
        <p:cNvGrpSpPr/>
        <p:nvPr/>
      </p:nvGrpSpPr>
      <p:grpSpPr>
        <a:xfrm>
          <a:off x="0" y="0"/>
          <a:ext cx="0" cy="0"/>
          <a:chOff x="0" y="0"/>
          <a:chExt cx="0" cy="0"/>
        </a:xfrm>
      </p:grpSpPr>
      <p:grpSp>
        <p:nvGrpSpPr>
          <p:cNvPr id="7" name="Group 8">
            <a:extLst>
              <a:ext uri="{FF2B5EF4-FFF2-40B4-BE49-F238E27FC236}">
                <a16:creationId xmlns:a16="http://schemas.microsoft.com/office/drawing/2014/main" id="{9506082F-8BD2-F832-CAD7-549A19A5003D}"/>
              </a:ext>
            </a:extLst>
          </p:cNvPr>
          <p:cNvGrpSpPr/>
          <p:nvPr/>
        </p:nvGrpSpPr>
        <p:grpSpPr>
          <a:xfrm>
            <a:off x="375064" y="2074482"/>
            <a:ext cx="11236679" cy="50560"/>
            <a:chOff x="0" y="0"/>
            <a:chExt cx="4274726" cy="20069"/>
          </a:xfrm>
          <a:solidFill>
            <a:schemeClr val="bg1"/>
          </a:solidFill>
        </p:grpSpPr>
        <p:sp>
          <p:nvSpPr>
            <p:cNvPr id="8" name="Freeform 9">
              <a:extLst>
                <a:ext uri="{FF2B5EF4-FFF2-40B4-BE49-F238E27FC236}">
                  <a16:creationId xmlns:a16="http://schemas.microsoft.com/office/drawing/2014/main" id="{FCFFFC86-5B0F-99D1-0D5B-CA2F381F6DE2}"/>
                </a:ext>
              </a:extLst>
            </p:cNvPr>
            <p:cNvSpPr/>
            <p:nvPr/>
          </p:nvSpPr>
          <p:spPr>
            <a:xfrm>
              <a:off x="0" y="0"/>
              <a:ext cx="4274726" cy="20069"/>
            </a:xfrm>
            <a:custGeom>
              <a:avLst/>
              <a:gdLst/>
              <a:ahLst/>
              <a:cxnLst/>
              <a:rect l="l" t="t" r="r" b="b"/>
              <a:pathLst>
                <a:path w="4274726" h="20069">
                  <a:moveTo>
                    <a:pt x="10035" y="0"/>
                  </a:moveTo>
                  <a:lnTo>
                    <a:pt x="4264691" y="0"/>
                  </a:lnTo>
                  <a:cubicBezTo>
                    <a:pt x="4267353" y="0"/>
                    <a:pt x="4269905" y="1057"/>
                    <a:pt x="4271787" y="2939"/>
                  </a:cubicBezTo>
                  <a:cubicBezTo>
                    <a:pt x="4273669" y="4821"/>
                    <a:pt x="4274726" y="7373"/>
                    <a:pt x="4274726" y="10035"/>
                  </a:cubicBezTo>
                  <a:lnTo>
                    <a:pt x="4274726" y="10035"/>
                  </a:lnTo>
                  <a:cubicBezTo>
                    <a:pt x="4274726" y="12696"/>
                    <a:pt x="4273669" y="15248"/>
                    <a:pt x="4271787" y="17130"/>
                  </a:cubicBezTo>
                  <a:cubicBezTo>
                    <a:pt x="4269905" y="19012"/>
                    <a:pt x="4267353" y="20069"/>
                    <a:pt x="4264691" y="20069"/>
                  </a:cubicBezTo>
                  <a:lnTo>
                    <a:pt x="10035" y="20069"/>
                  </a:lnTo>
                  <a:cubicBezTo>
                    <a:pt x="7373" y="20069"/>
                    <a:pt x="4821" y="19012"/>
                    <a:pt x="2939" y="17130"/>
                  </a:cubicBezTo>
                  <a:cubicBezTo>
                    <a:pt x="1057" y="15248"/>
                    <a:pt x="0" y="12696"/>
                    <a:pt x="0" y="10035"/>
                  </a:cubicBezTo>
                  <a:lnTo>
                    <a:pt x="0" y="10035"/>
                  </a:lnTo>
                  <a:cubicBezTo>
                    <a:pt x="0" y="7373"/>
                    <a:pt x="1057" y="4821"/>
                    <a:pt x="2939" y="2939"/>
                  </a:cubicBezTo>
                  <a:cubicBezTo>
                    <a:pt x="4821" y="1057"/>
                    <a:pt x="7373" y="0"/>
                    <a:pt x="10035" y="0"/>
                  </a:cubicBezTo>
                  <a:close/>
                </a:path>
              </a:pathLst>
            </a:custGeom>
            <a:grpFill/>
          </p:spPr>
          <p:txBody>
            <a:bodyPr/>
            <a:lstStyle/>
            <a:p>
              <a:endParaRPr lang="ja-JP" altLang="en-US"/>
            </a:p>
          </p:txBody>
        </p:sp>
        <p:sp>
          <p:nvSpPr>
            <p:cNvPr id="11" name="TextBox 10">
              <a:extLst>
                <a:ext uri="{FF2B5EF4-FFF2-40B4-BE49-F238E27FC236}">
                  <a16:creationId xmlns:a16="http://schemas.microsoft.com/office/drawing/2014/main" id="{B353DF52-711A-1B49-0736-0878F67FC35C}"/>
                </a:ext>
              </a:extLst>
            </p:cNvPr>
            <p:cNvSpPr txBox="1"/>
            <p:nvPr/>
          </p:nvSpPr>
          <p:spPr>
            <a:xfrm>
              <a:off x="0" y="-28575"/>
              <a:ext cx="4274726" cy="48644"/>
            </a:xfrm>
            <a:prstGeom prst="rect">
              <a:avLst/>
            </a:prstGeom>
            <a:grpFill/>
          </p:spPr>
          <p:txBody>
            <a:bodyPr lIns="50800" tIns="50800" rIns="50800" bIns="50800" rtlCol="0" anchor="ctr"/>
            <a:lstStyle/>
            <a:p>
              <a:pPr algn="ctr">
                <a:lnSpc>
                  <a:spcPts val="2239"/>
                </a:lnSpc>
              </a:pPr>
              <a:endParaRPr/>
            </a:p>
          </p:txBody>
        </p:sp>
      </p:grpSp>
      <p:grpSp>
        <p:nvGrpSpPr>
          <p:cNvPr id="3" name="Group 8">
            <a:extLst>
              <a:ext uri="{FF2B5EF4-FFF2-40B4-BE49-F238E27FC236}">
                <a16:creationId xmlns:a16="http://schemas.microsoft.com/office/drawing/2014/main" id="{29F7AEF2-665A-72D6-E53F-14948E29697F}"/>
              </a:ext>
            </a:extLst>
          </p:cNvPr>
          <p:cNvGrpSpPr/>
          <p:nvPr/>
        </p:nvGrpSpPr>
        <p:grpSpPr>
          <a:xfrm>
            <a:off x="375064" y="4181182"/>
            <a:ext cx="11236679" cy="50560"/>
            <a:chOff x="0" y="0"/>
            <a:chExt cx="4274726" cy="20069"/>
          </a:xfrm>
          <a:solidFill>
            <a:schemeClr val="bg1"/>
          </a:solidFill>
        </p:grpSpPr>
        <p:sp>
          <p:nvSpPr>
            <p:cNvPr id="15" name="Freeform 9">
              <a:extLst>
                <a:ext uri="{FF2B5EF4-FFF2-40B4-BE49-F238E27FC236}">
                  <a16:creationId xmlns:a16="http://schemas.microsoft.com/office/drawing/2014/main" id="{0180EDAA-4AD0-4CA9-E1B0-9356F9B26E6E}"/>
                </a:ext>
              </a:extLst>
            </p:cNvPr>
            <p:cNvSpPr/>
            <p:nvPr/>
          </p:nvSpPr>
          <p:spPr>
            <a:xfrm>
              <a:off x="0" y="0"/>
              <a:ext cx="4274726" cy="20069"/>
            </a:xfrm>
            <a:custGeom>
              <a:avLst/>
              <a:gdLst/>
              <a:ahLst/>
              <a:cxnLst/>
              <a:rect l="l" t="t" r="r" b="b"/>
              <a:pathLst>
                <a:path w="4274726" h="20069">
                  <a:moveTo>
                    <a:pt x="10035" y="0"/>
                  </a:moveTo>
                  <a:lnTo>
                    <a:pt x="4264691" y="0"/>
                  </a:lnTo>
                  <a:cubicBezTo>
                    <a:pt x="4267353" y="0"/>
                    <a:pt x="4269905" y="1057"/>
                    <a:pt x="4271787" y="2939"/>
                  </a:cubicBezTo>
                  <a:cubicBezTo>
                    <a:pt x="4273669" y="4821"/>
                    <a:pt x="4274726" y="7373"/>
                    <a:pt x="4274726" y="10035"/>
                  </a:cubicBezTo>
                  <a:lnTo>
                    <a:pt x="4274726" y="10035"/>
                  </a:lnTo>
                  <a:cubicBezTo>
                    <a:pt x="4274726" y="12696"/>
                    <a:pt x="4273669" y="15248"/>
                    <a:pt x="4271787" y="17130"/>
                  </a:cubicBezTo>
                  <a:cubicBezTo>
                    <a:pt x="4269905" y="19012"/>
                    <a:pt x="4267353" y="20069"/>
                    <a:pt x="4264691" y="20069"/>
                  </a:cubicBezTo>
                  <a:lnTo>
                    <a:pt x="10035" y="20069"/>
                  </a:lnTo>
                  <a:cubicBezTo>
                    <a:pt x="7373" y="20069"/>
                    <a:pt x="4821" y="19012"/>
                    <a:pt x="2939" y="17130"/>
                  </a:cubicBezTo>
                  <a:cubicBezTo>
                    <a:pt x="1057" y="15248"/>
                    <a:pt x="0" y="12696"/>
                    <a:pt x="0" y="10035"/>
                  </a:cubicBezTo>
                  <a:lnTo>
                    <a:pt x="0" y="10035"/>
                  </a:lnTo>
                  <a:cubicBezTo>
                    <a:pt x="0" y="7373"/>
                    <a:pt x="1057" y="4821"/>
                    <a:pt x="2939" y="2939"/>
                  </a:cubicBezTo>
                  <a:cubicBezTo>
                    <a:pt x="4821" y="1057"/>
                    <a:pt x="7373" y="0"/>
                    <a:pt x="10035" y="0"/>
                  </a:cubicBezTo>
                  <a:close/>
                </a:path>
              </a:pathLst>
            </a:custGeom>
            <a:grpFill/>
          </p:spPr>
          <p:txBody>
            <a:bodyPr/>
            <a:lstStyle/>
            <a:p>
              <a:endParaRPr lang="ja-JP" altLang="en-US"/>
            </a:p>
          </p:txBody>
        </p:sp>
        <p:sp>
          <p:nvSpPr>
            <p:cNvPr id="16" name="TextBox 10">
              <a:extLst>
                <a:ext uri="{FF2B5EF4-FFF2-40B4-BE49-F238E27FC236}">
                  <a16:creationId xmlns:a16="http://schemas.microsoft.com/office/drawing/2014/main" id="{CC4422D3-BA3C-A203-6A58-D36AC4AADB8A}"/>
                </a:ext>
              </a:extLst>
            </p:cNvPr>
            <p:cNvSpPr txBox="1"/>
            <p:nvPr/>
          </p:nvSpPr>
          <p:spPr>
            <a:xfrm>
              <a:off x="0" y="-28575"/>
              <a:ext cx="4274726" cy="48644"/>
            </a:xfrm>
            <a:prstGeom prst="rect">
              <a:avLst/>
            </a:prstGeom>
            <a:grpFill/>
          </p:spPr>
          <p:txBody>
            <a:bodyPr lIns="50800" tIns="50800" rIns="50800" bIns="50800" rtlCol="0" anchor="ctr"/>
            <a:lstStyle/>
            <a:p>
              <a:pPr algn="ctr">
                <a:lnSpc>
                  <a:spcPts val="2239"/>
                </a:lnSpc>
              </a:pPr>
              <a:endParaRPr/>
            </a:p>
          </p:txBody>
        </p:sp>
      </p:grpSp>
      <p:sp>
        <p:nvSpPr>
          <p:cNvPr id="22" name="テキスト ボックス 21">
            <a:extLst>
              <a:ext uri="{FF2B5EF4-FFF2-40B4-BE49-F238E27FC236}">
                <a16:creationId xmlns:a16="http://schemas.microsoft.com/office/drawing/2014/main" id="{603CB473-0151-E0A0-2E12-347489A6D0AD}"/>
              </a:ext>
            </a:extLst>
          </p:cNvPr>
          <p:cNvSpPr txBox="1"/>
          <p:nvPr/>
        </p:nvSpPr>
        <p:spPr>
          <a:xfrm>
            <a:off x="1491761" y="2469087"/>
            <a:ext cx="9208477" cy="1296060"/>
          </a:xfrm>
          <a:prstGeom prst="rect">
            <a:avLst/>
          </a:prstGeom>
          <a:noFill/>
        </p:spPr>
        <p:txBody>
          <a:bodyPr wrap="square">
            <a:spAutoFit/>
          </a:bodyPr>
          <a:lstStyle/>
          <a:p>
            <a:pPr marL="0" lvl="0" indent="0" algn="ctr">
              <a:lnSpc>
                <a:spcPts val="5123"/>
              </a:lnSpc>
              <a:spcBef>
                <a:spcPct val="0"/>
              </a:spcBef>
            </a:pPr>
            <a:r>
              <a:rPr lang="ja-JP" altLang="en-US" sz="3200" b="1" spc="64" dirty="0">
                <a:solidFill>
                  <a:schemeClr val="bg1"/>
                </a:solidFill>
                <a:latin typeface="BIZ UDPゴシック" panose="020B0400000000000000" pitchFamily="50" charset="-128"/>
                <a:ea typeface="BIZ UDPゴシック" panose="020B0400000000000000" pitchFamily="50" charset="-128"/>
                <a:cs typeface="Source Han Sans JP Medium"/>
                <a:sym typeface="Source Han Sans JP Medium"/>
              </a:rPr>
              <a:t>第</a:t>
            </a:r>
            <a:r>
              <a:rPr lang="en-US" altLang="ja-JP" sz="3200" b="1" spc="64" dirty="0">
                <a:solidFill>
                  <a:schemeClr val="bg1"/>
                </a:solidFill>
                <a:latin typeface="BIZ UDPゴシック" panose="020B0400000000000000" pitchFamily="50" charset="-128"/>
                <a:ea typeface="BIZ UDPゴシック" panose="020B0400000000000000" pitchFamily="50" charset="-128"/>
                <a:cs typeface="Source Han Sans JP Medium"/>
                <a:sym typeface="Source Han Sans JP Medium"/>
              </a:rPr>
              <a:t>10</a:t>
            </a:r>
            <a:r>
              <a:rPr lang="ja-JP" altLang="en-US" sz="3200" b="1" spc="64" dirty="0">
                <a:solidFill>
                  <a:schemeClr val="bg1"/>
                </a:solidFill>
                <a:latin typeface="BIZ UDPゴシック" panose="020B0400000000000000" pitchFamily="50" charset="-128"/>
                <a:ea typeface="BIZ UDPゴシック" panose="020B0400000000000000" pitchFamily="50" charset="-128"/>
                <a:cs typeface="Source Han Sans JP Medium"/>
                <a:sym typeface="Source Han Sans JP Medium"/>
              </a:rPr>
              <a:t>期吹田健やか年輪プラン に係る</a:t>
            </a:r>
            <a:endParaRPr lang="en-US" altLang="ja-JP" sz="3200" b="1" spc="64" dirty="0">
              <a:solidFill>
                <a:schemeClr val="bg1"/>
              </a:solidFill>
              <a:latin typeface="BIZ UDPゴシック" panose="020B0400000000000000" pitchFamily="50" charset="-128"/>
              <a:ea typeface="BIZ UDPゴシック" panose="020B0400000000000000" pitchFamily="50" charset="-128"/>
              <a:cs typeface="Source Han Sans JP Medium"/>
              <a:sym typeface="Source Han Sans JP Medium"/>
            </a:endParaRPr>
          </a:p>
          <a:p>
            <a:pPr marL="0" lvl="0" indent="0" algn="ctr">
              <a:lnSpc>
                <a:spcPts val="5123"/>
              </a:lnSpc>
              <a:spcBef>
                <a:spcPct val="0"/>
              </a:spcBef>
            </a:pPr>
            <a:r>
              <a:rPr lang="ja-JP" altLang="en-US" sz="3200" b="1" spc="64" dirty="0">
                <a:solidFill>
                  <a:schemeClr val="bg1"/>
                </a:solidFill>
                <a:latin typeface="BIZ UDPゴシック" panose="020B0400000000000000" pitchFamily="50" charset="-128"/>
                <a:ea typeface="BIZ UDPゴシック" panose="020B0400000000000000" pitchFamily="50" charset="-128"/>
                <a:cs typeface="Source Han Sans JP Medium"/>
                <a:sym typeface="Source Han Sans JP Medium"/>
              </a:rPr>
              <a:t>高齢者等実態調査について</a:t>
            </a:r>
          </a:p>
        </p:txBody>
      </p:sp>
      <p:sp>
        <p:nvSpPr>
          <p:cNvPr id="2" name="テキスト ボックス 1">
            <a:extLst>
              <a:ext uri="{FF2B5EF4-FFF2-40B4-BE49-F238E27FC236}">
                <a16:creationId xmlns:a16="http://schemas.microsoft.com/office/drawing/2014/main" id="{82FC9684-B124-1457-A774-CC3BDBBB8C7F}"/>
              </a:ext>
            </a:extLst>
          </p:cNvPr>
          <p:cNvSpPr txBox="1"/>
          <p:nvPr/>
        </p:nvSpPr>
        <p:spPr>
          <a:xfrm>
            <a:off x="375064" y="1326976"/>
            <a:ext cx="2520536" cy="656783"/>
          </a:xfrm>
          <a:prstGeom prst="rect">
            <a:avLst/>
          </a:prstGeom>
          <a:noFill/>
        </p:spPr>
        <p:txBody>
          <a:bodyPr wrap="square">
            <a:spAutoFit/>
          </a:bodyPr>
          <a:lstStyle/>
          <a:p>
            <a:pPr marL="0" lvl="0" indent="0" algn="just">
              <a:lnSpc>
                <a:spcPts val="5123"/>
              </a:lnSpc>
              <a:spcBef>
                <a:spcPct val="0"/>
              </a:spcBef>
            </a:pPr>
            <a:r>
              <a:rPr lang="ja-JP" altLang="en-US" sz="4000" b="1" spc="64" dirty="0">
                <a:solidFill>
                  <a:schemeClr val="bg1"/>
                </a:solidFill>
                <a:latin typeface="BIZ UDPゴシック" panose="020B0400000000000000" pitchFamily="50" charset="-128"/>
                <a:ea typeface="BIZ UDPゴシック" panose="020B0400000000000000" pitchFamily="50" charset="-128"/>
                <a:cs typeface="Source Han Sans JP Medium"/>
                <a:sym typeface="Source Han Sans JP Medium"/>
              </a:rPr>
              <a:t>案件（</a:t>
            </a:r>
            <a:r>
              <a:rPr lang="en-US" altLang="ja-JP" sz="4000" b="1" spc="64" dirty="0">
                <a:solidFill>
                  <a:schemeClr val="bg1"/>
                </a:solidFill>
                <a:latin typeface="BIZ UDPゴシック" panose="020B0400000000000000" pitchFamily="50" charset="-128"/>
                <a:ea typeface="BIZ UDPゴシック" panose="020B0400000000000000" pitchFamily="50" charset="-128"/>
                <a:cs typeface="Source Han Sans JP Medium"/>
                <a:sym typeface="Source Han Sans JP Medium"/>
              </a:rPr>
              <a:t>2</a:t>
            </a:r>
            <a:r>
              <a:rPr lang="ja-JP" altLang="en-US" sz="4000" b="1" spc="64" dirty="0">
                <a:solidFill>
                  <a:schemeClr val="bg1"/>
                </a:solidFill>
                <a:latin typeface="BIZ UDPゴシック" panose="020B0400000000000000" pitchFamily="50" charset="-128"/>
                <a:ea typeface="BIZ UDPゴシック" panose="020B0400000000000000" pitchFamily="50" charset="-128"/>
                <a:cs typeface="Source Han Sans JP Medium"/>
                <a:sym typeface="Source Han Sans JP Medium"/>
              </a:rPr>
              <a:t>）</a:t>
            </a:r>
            <a:endParaRPr lang="en-US" altLang="ja-JP" sz="4000" b="1" spc="64" dirty="0">
              <a:solidFill>
                <a:schemeClr val="bg1"/>
              </a:solidFill>
              <a:latin typeface="BIZ UDPゴシック" panose="020B0400000000000000" pitchFamily="50" charset="-128"/>
              <a:ea typeface="BIZ UDPゴシック" panose="020B0400000000000000" pitchFamily="50" charset="-128"/>
              <a:cs typeface="Source Han Sans JP Medium"/>
              <a:sym typeface="Source Han Sans JP Medium"/>
            </a:endParaRPr>
          </a:p>
        </p:txBody>
      </p:sp>
    </p:spTree>
    <p:extLst>
      <p:ext uri="{BB962C8B-B14F-4D97-AF65-F5344CB8AC3E}">
        <p14:creationId xmlns:p14="http://schemas.microsoft.com/office/powerpoint/2010/main" val="36212539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22"/>
                                        </p:tgtEl>
                                        <p:attrNameLst>
                                          <p:attrName>style.visibility</p:attrName>
                                        </p:attrNameLst>
                                      </p:cBhvr>
                                      <p:to>
                                        <p:strVal val="visible"/>
                                      </p:to>
                                    </p:set>
                                    <p:animEffect transition="in" filter="fade">
                                      <p:cBhvr>
                                        <p:cTn id="7" dur="500"/>
                                        <p:tgtEl>
                                          <p:spTgt spid="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459BD2F-0333-C7CA-107B-45344AB4007B}"/>
            </a:ext>
          </a:extLst>
        </p:cNvPr>
        <p:cNvGrpSpPr/>
        <p:nvPr/>
      </p:nvGrpSpPr>
      <p:grpSpPr>
        <a:xfrm>
          <a:off x="0" y="0"/>
          <a:ext cx="0" cy="0"/>
          <a:chOff x="0" y="0"/>
          <a:chExt cx="0" cy="0"/>
        </a:xfrm>
      </p:grpSpPr>
      <p:sp>
        <p:nvSpPr>
          <p:cNvPr id="2" name="正方形/長方形 1">
            <a:extLst>
              <a:ext uri="{FF2B5EF4-FFF2-40B4-BE49-F238E27FC236}">
                <a16:creationId xmlns:a16="http://schemas.microsoft.com/office/drawing/2014/main" id="{E7C79E08-07CA-C240-08C6-B368A944B075}"/>
              </a:ext>
            </a:extLst>
          </p:cNvPr>
          <p:cNvSpPr/>
          <p:nvPr/>
        </p:nvSpPr>
        <p:spPr>
          <a:xfrm>
            <a:off x="510892" y="1303997"/>
            <a:ext cx="6405921" cy="461665"/>
          </a:xfrm>
          <a:prstGeom prst="rect">
            <a:avLst/>
          </a:prstGeom>
          <a:noFill/>
        </p:spPr>
        <p:txBody>
          <a:bodyPr wrap="none" lIns="91440" tIns="45720" rIns="91440" bIns="45720">
            <a:spAutoFit/>
          </a:bodyPr>
          <a:lstStyle/>
          <a:p>
            <a:r>
              <a:rPr lang="en-US" altLang="ja-JP" sz="2400" b="1" u="sng" dirty="0">
                <a:ln w="0"/>
                <a:solidFill>
                  <a:srgbClr val="144DA0"/>
                </a:solidFill>
                <a:latin typeface="BIZ UDゴシック" panose="020B0400000000000000" pitchFamily="49" charset="-128"/>
                <a:ea typeface="BIZ UDゴシック" panose="020B0400000000000000" pitchFamily="49" charset="-128"/>
                <a:cs typeface="Flatory Sans SemiCondensed Bold" panose="020B0600070205080204" charset="-34"/>
              </a:rPr>
              <a:t>01</a:t>
            </a:r>
            <a:r>
              <a:rPr lang="ja-JP" altLang="en-US" sz="2400" b="1" u="sng" dirty="0">
                <a:ln w="0"/>
                <a:solidFill>
                  <a:srgbClr val="144DA0"/>
                </a:solidFill>
                <a:latin typeface="BIZ UDゴシック" panose="020B0400000000000000" pitchFamily="49" charset="-128"/>
                <a:ea typeface="BIZ UDゴシック" panose="020B0400000000000000" pitchFamily="49" charset="-128"/>
                <a:cs typeface="Flatory Sans SemiCondensed Bold" panose="020B0600070205080204" charset="-34"/>
              </a:rPr>
              <a:t>　高齢者調査と要介護認定者調査について</a:t>
            </a:r>
            <a:endParaRPr lang="ja-JP" altLang="ja-JP" sz="2400" u="sng" dirty="0">
              <a:solidFill>
                <a:srgbClr val="144DA0"/>
              </a:solidFill>
              <a:latin typeface="BIZ UDゴシック" panose="020B0400000000000000" pitchFamily="49" charset="-128"/>
              <a:ea typeface="BIZ UDゴシック" panose="020B0400000000000000" pitchFamily="49" charset="-128"/>
            </a:endParaRPr>
          </a:p>
        </p:txBody>
      </p:sp>
      <p:sp>
        <p:nvSpPr>
          <p:cNvPr id="8" name="四角形吹き出し 7">
            <a:extLst>
              <a:ext uri="{FF2B5EF4-FFF2-40B4-BE49-F238E27FC236}">
                <a16:creationId xmlns:a16="http://schemas.microsoft.com/office/drawing/2014/main" id="{94376511-4AC0-9D31-D45D-0BEBB6567D5F}"/>
              </a:ext>
            </a:extLst>
          </p:cNvPr>
          <p:cNvSpPr/>
          <p:nvPr/>
        </p:nvSpPr>
        <p:spPr>
          <a:xfrm>
            <a:off x="647150" y="1518458"/>
            <a:ext cx="10497071" cy="878129"/>
          </a:xfrm>
          <a:prstGeom prst="wedgeRectCallout">
            <a:avLst>
              <a:gd name="adj1" fmla="val 19677"/>
              <a:gd name="adj2" fmla="val 109330"/>
            </a:avLst>
          </a:prstGeom>
          <a:noFill/>
          <a:ln>
            <a:noFill/>
          </a:ln>
        </p:spPr>
        <p:style>
          <a:lnRef idx="2">
            <a:schemeClr val="accent6"/>
          </a:lnRef>
          <a:fillRef idx="1">
            <a:schemeClr val="lt1"/>
          </a:fillRef>
          <a:effectRef idx="0">
            <a:schemeClr val="accent6"/>
          </a:effectRef>
          <a:fontRef idx="minor">
            <a:schemeClr val="dk1"/>
          </a:fontRef>
        </p:style>
        <p:txBody>
          <a:bodyPr rtlCol="0" anchor="t"/>
          <a:lstStyle/>
          <a:p>
            <a:endParaRPr lang="ja-JP" altLang="ja-JP" sz="1600" dirty="0">
              <a:latin typeface="Source Han Sans JP Bold" panose="020B0600070205080204" charset="-128"/>
              <a:ea typeface="Source Han Sans JP Bold" panose="020B0600070205080204" charset="-128"/>
            </a:endParaRPr>
          </a:p>
        </p:txBody>
      </p:sp>
      <p:sp>
        <p:nvSpPr>
          <p:cNvPr id="17" name="四角形吹き出し 16">
            <a:extLst>
              <a:ext uri="{FF2B5EF4-FFF2-40B4-BE49-F238E27FC236}">
                <a16:creationId xmlns:a16="http://schemas.microsoft.com/office/drawing/2014/main" id="{291C9267-DB34-C454-FFCD-1A3BEF43C91F}"/>
              </a:ext>
            </a:extLst>
          </p:cNvPr>
          <p:cNvSpPr/>
          <p:nvPr/>
        </p:nvSpPr>
        <p:spPr>
          <a:xfrm>
            <a:off x="803605" y="4195175"/>
            <a:ext cx="6373090" cy="1259739"/>
          </a:xfrm>
          <a:prstGeom prst="wedgeRectCallout">
            <a:avLst>
              <a:gd name="adj1" fmla="val 18248"/>
              <a:gd name="adj2" fmla="val 33593"/>
            </a:avLst>
          </a:prstGeom>
          <a:noFill/>
          <a:ln>
            <a:noFill/>
          </a:ln>
        </p:spPr>
        <p:style>
          <a:lnRef idx="2">
            <a:schemeClr val="accent6"/>
          </a:lnRef>
          <a:fillRef idx="1">
            <a:schemeClr val="lt1"/>
          </a:fillRef>
          <a:effectRef idx="0">
            <a:schemeClr val="accent6"/>
          </a:effectRef>
          <a:fontRef idx="minor">
            <a:schemeClr val="dk1"/>
          </a:fontRef>
        </p:style>
        <p:txBody>
          <a:bodyPr rtlCol="0" anchor="ctr"/>
          <a:lstStyle/>
          <a:p>
            <a:pPr>
              <a:lnSpc>
                <a:spcPct val="150000"/>
              </a:lnSpc>
            </a:pPr>
            <a:endParaRPr lang="en-US" altLang="ja-JP" sz="2000" b="1" dirty="0">
              <a:solidFill>
                <a:schemeClr val="tx1"/>
              </a:solidFill>
              <a:latin typeface="Source Han Sans JP Bold" panose="020B0600070205080204" charset="-128"/>
              <a:ea typeface="Source Han Sans JP Bold" panose="020B0600070205080204" charset="-128"/>
            </a:endParaRPr>
          </a:p>
        </p:txBody>
      </p:sp>
      <p:sp>
        <p:nvSpPr>
          <p:cNvPr id="5" name="サブタイトル 2">
            <a:extLst>
              <a:ext uri="{FF2B5EF4-FFF2-40B4-BE49-F238E27FC236}">
                <a16:creationId xmlns:a16="http://schemas.microsoft.com/office/drawing/2014/main" id="{91735B35-5644-940B-DF33-4B0B3875BB3D}"/>
              </a:ext>
            </a:extLst>
          </p:cNvPr>
          <p:cNvSpPr txBox="1">
            <a:spLocks/>
          </p:cNvSpPr>
          <p:nvPr/>
        </p:nvSpPr>
        <p:spPr>
          <a:xfrm>
            <a:off x="324042" y="279927"/>
            <a:ext cx="10655929" cy="720000"/>
          </a:xfrm>
          <a:prstGeom prst="rect">
            <a:avLst/>
          </a:prstGeom>
          <a:ln>
            <a:noFill/>
          </a:ln>
        </p:spPr>
        <p:txBody>
          <a:bodyPr anchor="ct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lnSpc>
                <a:spcPts val="2500"/>
              </a:lnSpc>
              <a:buNone/>
            </a:pPr>
            <a:r>
              <a:rPr lang="ja-JP" altLang="ja-JP" sz="3200" b="1" spc="-300" dirty="0">
                <a:gradFill>
                  <a:gsLst>
                    <a:gs pos="0">
                      <a:srgbClr val="144DA0">
                        <a:shade val="30000"/>
                        <a:satMod val="115000"/>
                      </a:srgbClr>
                    </a:gs>
                    <a:gs pos="50000">
                      <a:srgbClr val="144DA0">
                        <a:shade val="67500"/>
                        <a:satMod val="115000"/>
                      </a:srgbClr>
                    </a:gs>
                    <a:gs pos="100000">
                      <a:srgbClr val="144DA0">
                        <a:shade val="100000"/>
                        <a:satMod val="115000"/>
                      </a:srgbClr>
                    </a:gs>
                  </a:gsLst>
                  <a:path path="circle">
                    <a:fillToRect l="50000" t="50000" r="50000" b="50000"/>
                  </a:path>
                </a:gradFill>
                <a:latin typeface="BIZ UDPゴシック" panose="020B0400000000000000" pitchFamily="50" charset="-128"/>
                <a:ea typeface="BIZ UDPゴシック" panose="020B0400000000000000" pitchFamily="50" charset="-128"/>
              </a:rPr>
              <a:t>第</a:t>
            </a:r>
            <a:r>
              <a:rPr lang="en-US" altLang="ja-JP" sz="3200" b="1" spc="-300" dirty="0">
                <a:gradFill>
                  <a:gsLst>
                    <a:gs pos="0">
                      <a:srgbClr val="144DA0">
                        <a:shade val="30000"/>
                        <a:satMod val="115000"/>
                      </a:srgbClr>
                    </a:gs>
                    <a:gs pos="50000">
                      <a:srgbClr val="144DA0">
                        <a:shade val="67500"/>
                        <a:satMod val="115000"/>
                      </a:srgbClr>
                    </a:gs>
                    <a:gs pos="100000">
                      <a:srgbClr val="144DA0">
                        <a:shade val="100000"/>
                        <a:satMod val="115000"/>
                      </a:srgbClr>
                    </a:gs>
                  </a:gsLst>
                  <a:path path="circle">
                    <a:fillToRect l="50000" t="50000" r="50000" b="50000"/>
                  </a:path>
                </a:gradFill>
                <a:latin typeface="BIZ UDPゴシック" panose="020B0400000000000000" pitchFamily="50" charset="-128"/>
                <a:ea typeface="BIZ UDPゴシック" panose="020B0400000000000000" pitchFamily="50" charset="-128"/>
              </a:rPr>
              <a:t>10</a:t>
            </a:r>
            <a:r>
              <a:rPr lang="ja-JP" altLang="ja-JP" sz="3200" b="1" spc="-300" dirty="0">
                <a:gradFill>
                  <a:gsLst>
                    <a:gs pos="0">
                      <a:srgbClr val="144DA0">
                        <a:shade val="30000"/>
                        <a:satMod val="115000"/>
                      </a:srgbClr>
                    </a:gs>
                    <a:gs pos="50000">
                      <a:srgbClr val="144DA0">
                        <a:shade val="67500"/>
                        <a:satMod val="115000"/>
                      </a:srgbClr>
                    </a:gs>
                    <a:gs pos="100000">
                      <a:srgbClr val="144DA0">
                        <a:shade val="100000"/>
                        <a:satMod val="115000"/>
                      </a:srgbClr>
                    </a:gs>
                  </a:gsLst>
                  <a:path path="circle">
                    <a:fillToRect l="50000" t="50000" r="50000" b="50000"/>
                  </a:path>
                </a:gradFill>
                <a:latin typeface="BIZ UDPゴシック" panose="020B0400000000000000" pitchFamily="50" charset="-128"/>
                <a:ea typeface="BIZ UDPゴシック" panose="020B0400000000000000" pitchFamily="50" charset="-128"/>
              </a:rPr>
              <a:t>期吹田健やか年輪プラン策定にかかる</a:t>
            </a:r>
            <a:endParaRPr lang="en-US" altLang="ja-JP" sz="3200" b="1" spc="-300" dirty="0">
              <a:gradFill>
                <a:gsLst>
                  <a:gs pos="0">
                    <a:srgbClr val="144DA0">
                      <a:shade val="30000"/>
                      <a:satMod val="115000"/>
                    </a:srgbClr>
                  </a:gs>
                  <a:gs pos="50000">
                    <a:srgbClr val="144DA0">
                      <a:shade val="67500"/>
                      <a:satMod val="115000"/>
                    </a:srgbClr>
                  </a:gs>
                  <a:gs pos="100000">
                    <a:srgbClr val="144DA0">
                      <a:shade val="100000"/>
                      <a:satMod val="115000"/>
                    </a:srgbClr>
                  </a:gs>
                </a:gsLst>
                <a:path path="circle">
                  <a:fillToRect l="50000" t="50000" r="50000" b="50000"/>
                </a:path>
              </a:gradFill>
              <a:latin typeface="BIZ UDPゴシック" panose="020B0400000000000000" pitchFamily="50" charset="-128"/>
              <a:ea typeface="BIZ UDPゴシック" panose="020B0400000000000000" pitchFamily="50" charset="-128"/>
            </a:endParaRPr>
          </a:p>
          <a:p>
            <a:pPr marL="0" indent="0">
              <a:lnSpc>
                <a:spcPts val="2500"/>
              </a:lnSpc>
              <a:buNone/>
            </a:pPr>
            <a:r>
              <a:rPr lang="ja-JP" altLang="ja-JP" sz="3200" b="1" spc="-300" dirty="0">
                <a:gradFill>
                  <a:gsLst>
                    <a:gs pos="0">
                      <a:srgbClr val="144DA0">
                        <a:shade val="30000"/>
                        <a:satMod val="115000"/>
                      </a:srgbClr>
                    </a:gs>
                    <a:gs pos="50000">
                      <a:srgbClr val="144DA0">
                        <a:shade val="67500"/>
                        <a:satMod val="115000"/>
                      </a:srgbClr>
                    </a:gs>
                    <a:gs pos="100000">
                      <a:srgbClr val="144DA0">
                        <a:shade val="100000"/>
                        <a:satMod val="115000"/>
                      </a:srgbClr>
                    </a:gs>
                  </a:gsLst>
                  <a:path path="circle">
                    <a:fillToRect l="50000" t="50000" r="50000" b="50000"/>
                  </a:path>
                </a:gradFill>
                <a:latin typeface="BIZ UDPゴシック" panose="020B0400000000000000" pitchFamily="50" charset="-128"/>
                <a:ea typeface="BIZ UDPゴシック" panose="020B0400000000000000" pitchFamily="50" charset="-128"/>
              </a:rPr>
              <a:t>高齢者等の生活と健康に関する調査概要</a:t>
            </a:r>
            <a:endParaRPr lang="ja-JP" altLang="en-US" sz="3200" b="1" spc="-300" dirty="0">
              <a:gradFill>
                <a:gsLst>
                  <a:gs pos="0">
                    <a:srgbClr val="144DA0">
                      <a:shade val="30000"/>
                      <a:satMod val="115000"/>
                    </a:srgbClr>
                  </a:gs>
                  <a:gs pos="50000">
                    <a:srgbClr val="144DA0">
                      <a:shade val="67500"/>
                      <a:satMod val="115000"/>
                    </a:srgbClr>
                  </a:gs>
                  <a:gs pos="100000">
                    <a:srgbClr val="144DA0">
                      <a:shade val="100000"/>
                      <a:satMod val="115000"/>
                    </a:srgbClr>
                  </a:gs>
                </a:gsLst>
                <a:path path="circle">
                  <a:fillToRect l="50000" t="50000" r="50000" b="50000"/>
                </a:path>
              </a:gradFill>
              <a:latin typeface="BIZ UDPゴシック" panose="020B0400000000000000" pitchFamily="50" charset="-128"/>
              <a:ea typeface="BIZ UDPゴシック" panose="020B0400000000000000" pitchFamily="50" charset="-128"/>
            </a:endParaRPr>
          </a:p>
        </p:txBody>
      </p:sp>
      <p:grpSp>
        <p:nvGrpSpPr>
          <p:cNvPr id="7" name="Group 8">
            <a:extLst>
              <a:ext uri="{FF2B5EF4-FFF2-40B4-BE49-F238E27FC236}">
                <a16:creationId xmlns:a16="http://schemas.microsoft.com/office/drawing/2014/main" id="{5163BB01-3892-5F0A-8874-DB758886F64F}"/>
              </a:ext>
            </a:extLst>
          </p:cNvPr>
          <p:cNvGrpSpPr/>
          <p:nvPr/>
        </p:nvGrpSpPr>
        <p:grpSpPr>
          <a:xfrm>
            <a:off x="355573" y="1099126"/>
            <a:ext cx="11236679" cy="50560"/>
            <a:chOff x="0" y="0"/>
            <a:chExt cx="4274726" cy="20069"/>
          </a:xfrm>
        </p:grpSpPr>
        <p:sp>
          <p:nvSpPr>
            <p:cNvPr id="9" name="Freeform 9">
              <a:extLst>
                <a:ext uri="{FF2B5EF4-FFF2-40B4-BE49-F238E27FC236}">
                  <a16:creationId xmlns:a16="http://schemas.microsoft.com/office/drawing/2014/main" id="{48A0CD20-11C6-409F-FF14-7254CDCDFFF7}"/>
                </a:ext>
              </a:extLst>
            </p:cNvPr>
            <p:cNvSpPr/>
            <p:nvPr/>
          </p:nvSpPr>
          <p:spPr>
            <a:xfrm>
              <a:off x="0" y="0"/>
              <a:ext cx="4274726" cy="20069"/>
            </a:xfrm>
            <a:custGeom>
              <a:avLst/>
              <a:gdLst/>
              <a:ahLst/>
              <a:cxnLst/>
              <a:rect l="l" t="t" r="r" b="b"/>
              <a:pathLst>
                <a:path w="4274726" h="20069">
                  <a:moveTo>
                    <a:pt x="10035" y="0"/>
                  </a:moveTo>
                  <a:lnTo>
                    <a:pt x="4264691" y="0"/>
                  </a:lnTo>
                  <a:cubicBezTo>
                    <a:pt x="4267353" y="0"/>
                    <a:pt x="4269905" y="1057"/>
                    <a:pt x="4271787" y="2939"/>
                  </a:cubicBezTo>
                  <a:cubicBezTo>
                    <a:pt x="4273669" y="4821"/>
                    <a:pt x="4274726" y="7373"/>
                    <a:pt x="4274726" y="10035"/>
                  </a:cubicBezTo>
                  <a:lnTo>
                    <a:pt x="4274726" y="10035"/>
                  </a:lnTo>
                  <a:cubicBezTo>
                    <a:pt x="4274726" y="12696"/>
                    <a:pt x="4273669" y="15248"/>
                    <a:pt x="4271787" y="17130"/>
                  </a:cubicBezTo>
                  <a:cubicBezTo>
                    <a:pt x="4269905" y="19012"/>
                    <a:pt x="4267353" y="20069"/>
                    <a:pt x="4264691" y="20069"/>
                  </a:cubicBezTo>
                  <a:lnTo>
                    <a:pt x="10035" y="20069"/>
                  </a:lnTo>
                  <a:cubicBezTo>
                    <a:pt x="7373" y="20069"/>
                    <a:pt x="4821" y="19012"/>
                    <a:pt x="2939" y="17130"/>
                  </a:cubicBezTo>
                  <a:cubicBezTo>
                    <a:pt x="1057" y="15248"/>
                    <a:pt x="0" y="12696"/>
                    <a:pt x="0" y="10035"/>
                  </a:cubicBezTo>
                  <a:lnTo>
                    <a:pt x="0" y="10035"/>
                  </a:lnTo>
                  <a:cubicBezTo>
                    <a:pt x="0" y="7373"/>
                    <a:pt x="1057" y="4821"/>
                    <a:pt x="2939" y="2939"/>
                  </a:cubicBezTo>
                  <a:cubicBezTo>
                    <a:pt x="4821" y="1057"/>
                    <a:pt x="7373" y="0"/>
                    <a:pt x="10035" y="0"/>
                  </a:cubicBezTo>
                  <a:close/>
                </a:path>
              </a:pathLst>
            </a:custGeom>
            <a:solidFill>
              <a:srgbClr val="144DA0"/>
            </a:solidFill>
          </p:spPr>
          <p:txBody>
            <a:bodyPr/>
            <a:lstStyle/>
            <a:p>
              <a:endParaRPr lang="ja-JP" altLang="en-US"/>
            </a:p>
          </p:txBody>
        </p:sp>
        <p:sp>
          <p:nvSpPr>
            <p:cNvPr id="10" name="TextBox 10">
              <a:extLst>
                <a:ext uri="{FF2B5EF4-FFF2-40B4-BE49-F238E27FC236}">
                  <a16:creationId xmlns:a16="http://schemas.microsoft.com/office/drawing/2014/main" id="{F25B2E30-9415-E460-9B40-B6834D8DFA4A}"/>
                </a:ext>
              </a:extLst>
            </p:cNvPr>
            <p:cNvSpPr txBox="1"/>
            <p:nvPr/>
          </p:nvSpPr>
          <p:spPr>
            <a:xfrm>
              <a:off x="0" y="-28575"/>
              <a:ext cx="4274726" cy="48644"/>
            </a:xfrm>
            <a:prstGeom prst="rect">
              <a:avLst/>
            </a:prstGeom>
          </p:spPr>
          <p:txBody>
            <a:bodyPr lIns="50800" tIns="50800" rIns="50800" bIns="50800" rtlCol="0" anchor="ctr"/>
            <a:lstStyle/>
            <a:p>
              <a:pPr algn="ctr">
                <a:lnSpc>
                  <a:spcPts val="2239"/>
                </a:lnSpc>
              </a:pPr>
              <a:endParaRPr/>
            </a:p>
          </p:txBody>
        </p:sp>
      </p:grpSp>
      <p:grpSp>
        <p:nvGrpSpPr>
          <p:cNvPr id="15" name="Group 2">
            <a:extLst>
              <a:ext uri="{FF2B5EF4-FFF2-40B4-BE49-F238E27FC236}">
                <a16:creationId xmlns:a16="http://schemas.microsoft.com/office/drawing/2014/main" id="{F0B14E09-1FE4-489C-9673-60D4DFE1E5A7}"/>
              </a:ext>
            </a:extLst>
          </p:cNvPr>
          <p:cNvGrpSpPr/>
          <p:nvPr/>
        </p:nvGrpSpPr>
        <p:grpSpPr>
          <a:xfrm>
            <a:off x="11947826" y="-189000"/>
            <a:ext cx="612000" cy="7236000"/>
            <a:chOff x="0" y="0"/>
            <a:chExt cx="203606" cy="2804648"/>
          </a:xfrm>
        </p:grpSpPr>
        <p:sp>
          <p:nvSpPr>
            <p:cNvPr id="16" name="Freeform 3">
              <a:extLst>
                <a:ext uri="{FF2B5EF4-FFF2-40B4-BE49-F238E27FC236}">
                  <a16:creationId xmlns:a16="http://schemas.microsoft.com/office/drawing/2014/main" id="{E9485B9D-0E55-36B7-7B82-994B1879AA3F}"/>
                </a:ext>
              </a:extLst>
            </p:cNvPr>
            <p:cNvSpPr/>
            <p:nvPr/>
          </p:nvSpPr>
          <p:spPr>
            <a:xfrm>
              <a:off x="0" y="0"/>
              <a:ext cx="203606" cy="2804648"/>
            </a:xfrm>
            <a:custGeom>
              <a:avLst/>
              <a:gdLst/>
              <a:ahLst/>
              <a:cxnLst/>
              <a:rect l="l" t="t" r="r" b="b"/>
              <a:pathLst>
                <a:path w="203606" h="2804648">
                  <a:moveTo>
                    <a:pt x="101803" y="0"/>
                  </a:moveTo>
                  <a:lnTo>
                    <a:pt x="101803" y="0"/>
                  </a:lnTo>
                  <a:cubicBezTo>
                    <a:pt x="158028" y="0"/>
                    <a:pt x="203606" y="45579"/>
                    <a:pt x="203606" y="101803"/>
                  </a:cubicBezTo>
                  <a:lnTo>
                    <a:pt x="203606" y="2702845"/>
                  </a:lnTo>
                  <a:cubicBezTo>
                    <a:pt x="203606" y="2729844"/>
                    <a:pt x="192881" y="2755738"/>
                    <a:pt x="173789" y="2774830"/>
                  </a:cubicBezTo>
                  <a:cubicBezTo>
                    <a:pt x="154697" y="2793922"/>
                    <a:pt x="128803" y="2804648"/>
                    <a:pt x="101803" y="2804648"/>
                  </a:cubicBezTo>
                  <a:lnTo>
                    <a:pt x="101803" y="2804648"/>
                  </a:lnTo>
                  <a:cubicBezTo>
                    <a:pt x="74803" y="2804648"/>
                    <a:pt x="48909" y="2793922"/>
                    <a:pt x="29817" y="2774830"/>
                  </a:cubicBezTo>
                  <a:cubicBezTo>
                    <a:pt x="10726" y="2755738"/>
                    <a:pt x="0" y="2729844"/>
                    <a:pt x="0" y="2702845"/>
                  </a:cubicBezTo>
                  <a:lnTo>
                    <a:pt x="0" y="101803"/>
                  </a:lnTo>
                  <a:cubicBezTo>
                    <a:pt x="0" y="74803"/>
                    <a:pt x="10726" y="48909"/>
                    <a:pt x="29817" y="29817"/>
                  </a:cubicBezTo>
                  <a:cubicBezTo>
                    <a:pt x="48909" y="10726"/>
                    <a:pt x="74803" y="0"/>
                    <a:pt x="101803" y="0"/>
                  </a:cubicBezTo>
                  <a:close/>
                </a:path>
              </a:pathLst>
            </a:custGeom>
            <a:gradFill rotWithShape="1">
              <a:gsLst>
                <a:gs pos="0">
                  <a:srgbClr val="95B4E1">
                    <a:alpha val="100000"/>
                  </a:srgbClr>
                </a:gs>
                <a:gs pos="100000">
                  <a:srgbClr val="144DA0">
                    <a:alpha val="100000"/>
                  </a:srgbClr>
                </a:gs>
              </a:gsLst>
              <a:lin ang="5400000"/>
            </a:gradFill>
          </p:spPr>
          <p:txBody>
            <a:bodyPr/>
            <a:lstStyle/>
            <a:p>
              <a:endParaRPr lang="ja-JP" altLang="en-US"/>
            </a:p>
          </p:txBody>
        </p:sp>
        <p:sp>
          <p:nvSpPr>
            <p:cNvPr id="18" name="TextBox 4">
              <a:extLst>
                <a:ext uri="{FF2B5EF4-FFF2-40B4-BE49-F238E27FC236}">
                  <a16:creationId xmlns:a16="http://schemas.microsoft.com/office/drawing/2014/main" id="{0F5415B6-5BB0-3F1C-A43C-E76B341C4667}"/>
                </a:ext>
              </a:extLst>
            </p:cNvPr>
            <p:cNvSpPr txBox="1"/>
            <p:nvPr/>
          </p:nvSpPr>
          <p:spPr>
            <a:xfrm>
              <a:off x="0" y="-28575"/>
              <a:ext cx="203606" cy="2833223"/>
            </a:xfrm>
            <a:prstGeom prst="rect">
              <a:avLst/>
            </a:prstGeom>
          </p:spPr>
          <p:txBody>
            <a:bodyPr lIns="50800" tIns="50800" rIns="50800" bIns="50800" rtlCol="0" anchor="ctr"/>
            <a:lstStyle/>
            <a:p>
              <a:pPr algn="ctr">
                <a:lnSpc>
                  <a:spcPts val="2239"/>
                </a:lnSpc>
              </a:pPr>
              <a:endParaRPr/>
            </a:p>
          </p:txBody>
        </p:sp>
      </p:grpSp>
      <p:sp>
        <p:nvSpPr>
          <p:cNvPr id="20" name="スライド番号プレースホルダー 2">
            <a:extLst>
              <a:ext uri="{FF2B5EF4-FFF2-40B4-BE49-F238E27FC236}">
                <a16:creationId xmlns:a16="http://schemas.microsoft.com/office/drawing/2014/main" id="{8E8E5EAD-5EE2-C255-A8F7-7BE962726492}"/>
              </a:ext>
            </a:extLst>
          </p:cNvPr>
          <p:cNvSpPr txBox="1">
            <a:spLocks/>
          </p:cNvSpPr>
          <p:nvPr/>
        </p:nvSpPr>
        <p:spPr>
          <a:xfrm>
            <a:off x="11058318" y="6235531"/>
            <a:ext cx="756000" cy="365125"/>
          </a:xfrm>
          <a:prstGeom prst="rect">
            <a:avLst/>
          </a:prstGeom>
        </p:spPr>
        <p:txBody>
          <a:bodyPr vert="horz" lIns="91440" tIns="45720" rIns="91440" bIns="45720" rtlCol="0" anchor="ctr"/>
          <a:lstStyle>
            <a:defPPr>
              <a:defRPr lang="ja-JP"/>
            </a:defPPr>
            <a:lvl1pPr marL="0" algn="r" defTabSz="914400" rtl="0" eaLnBrk="1" latinLnBrk="0" hangingPunct="1">
              <a:defRPr kumimoji="1" sz="1200"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lgn="ctr"/>
            <a:fld id="{F664AAB1-4DB8-4BE3-94AB-6C36B07158C8}" type="slidenum">
              <a:rPr lang="ja-JP" altLang="en-US" sz="2400" smtClean="0">
                <a:solidFill>
                  <a:schemeClr val="tx1"/>
                </a:solidFill>
                <a:latin typeface="Arial Black" panose="020B0A04020102020204" pitchFamily="34" charset="0"/>
              </a:rPr>
              <a:pPr algn="ctr"/>
              <a:t>12</a:t>
            </a:fld>
            <a:endParaRPr lang="ja-JP" altLang="en-US" sz="2400" dirty="0">
              <a:solidFill>
                <a:schemeClr val="tx1"/>
              </a:solidFill>
              <a:latin typeface="Arial Black" panose="020B0A04020102020204" pitchFamily="34" charset="0"/>
            </a:endParaRPr>
          </a:p>
        </p:txBody>
      </p:sp>
      <p:grpSp>
        <p:nvGrpSpPr>
          <p:cNvPr id="21" name="Group 15">
            <a:extLst>
              <a:ext uri="{FF2B5EF4-FFF2-40B4-BE49-F238E27FC236}">
                <a16:creationId xmlns:a16="http://schemas.microsoft.com/office/drawing/2014/main" id="{0FD4AF31-BB95-C822-9ADC-1CB73BE99E1A}"/>
              </a:ext>
            </a:extLst>
          </p:cNvPr>
          <p:cNvGrpSpPr/>
          <p:nvPr/>
        </p:nvGrpSpPr>
        <p:grpSpPr>
          <a:xfrm>
            <a:off x="375065" y="6432608"/>
            <a:ext cx="10769156" cy="50560"/>
            <a:chOff x="0" y="0"/>
            <a:chExt cx="4274726" cy="20069"/>
          </a:xfrm>
        </p:grpSpPr>
        <p:sp>
          <p:nvSpPr>
            <p:cNvPr id="22" name="Freeform 16">
              <a:extLst>
                <a:ext uri="{FF2B5EF4-FFF2-40B4-BE49-F238E27FC236}">
                  <a16:creationId xmlns:a16="http://schemas.microsoft.com/office/drawing/2014/main" id="{A7E276E7-2563-F629-9B86-949EA9EB9BD4}"/>
                </a:ext>
              </a:extLst>
            </p:cNvPr>
            <p:cNvSpPr/>
            <p:nvPr/>
          </p:nvSpPr>
          <p:spPr>
            <a:xfrm>
              <a:off x="0" y="0"/>
              <a:ext cx="4274726" cy="20069"/>
            </a:xfrm>
            <a:custGeom>
              <a:avLst/>
              <a:gdLst/>
              <a:ahLst/>
              <a:cxnLst/>
              <a:rect l="l" t="t" r="r" b="b"/>
              <a:pathLst>
                <a:path w="4274726" h="20069">
                  <a:moveTo>
                    <a:pt x="10035" y="0"/>
                  </a:moveTo>
                  <a:lnTo>
                    <a:pt x="4264691" y="0"/>
                  </a:lnTo>
                  <a:cubicBezTo>
                    <a:pt x="4267353" y="0"/>
                    <a:pt x="4269905" y="1057"/>
                    <a:pt x="4271787" y="2939"/>
                  </a:cubicBezTo>
                  <a:cubicBezTo>
                    <a:pt x="4273669" y="4821"/>
                    <a:pt x="4274726" y="7373"/>
                    <a:pt x="4274726" y="10035"/>
                  </a:cubicBezTo>
                  <a:lnTo>
                    <a:pt x="4274726" y="10035"/>
                  </a:lnTo>
                  <a:cubicBezTo>
                    <a:pt x="4274726" y="12696"/>
                    <a:pt x="4273669" y="15248"/>
                    <a:pt x="4271787" y="17130"/>
                  </a:cubicBezTo>
                  <a:cubicBezTo>
                    <a:pt x="4269905" y="19012"/>
                    <a:pt x="4267353" y="20069"/>
                    <a:pt x="4264691" y="20069"/>
                  </a:cubicBezTo>
                  <a:lnTo>
                    <a:pt x="10035" y="20069"/>
                  </a:lnTo>
                  <a:cubicBezTo>
                    <a:pt x="7373" y="20069"/>
                    <a:pt x="4821" y="19012"/>
                    <a:pt x="2939" y="17130"/>
                  </a:cubicBezTo>
                  <a:cubicBezTo>
                    <a:pt x="1057" y="15248"/>
                    <a:pt x="0" y="12696"/>
                    <a:pt x="0" y="10035"/>
                  </a:cubicBezTo>
                  <a:lnTo>
                    <a:pt x="0" y="10035"/>
                  </a:lnTo>
                  <a:cubicBezTo>
                    <a:pt x="0" y="7373"/>
                    <a:pt x="1057" y="4821"/>
                    <a:pt x="2939" y="2939"/>
                  </a:cubicBezTo>
                  <a:cubicBezTo>
                    <a:pt x="4821" y="1057"/>
                    <a:pt x="7373" y="0"/>
                    <a:pt x="10035" y="0"/>
                  </a:cubicBezTo>
                  <a:close/>
                </a:path>
              </a:pathLst>
            </a:custGeom>
            <a:solidFill>
              <a:srgbClr val="03214E"/>
            </a:solidFill>
          </p:spPr>
          <p:txBody>
            <a:bodyPr/>
            <a:lstStyle/>
            <a:p>
              <a:endParaRPr lang="ja-JP" altLang="en-US"/>
            </a:p>
          </p:txBody>
        </p:sp>
        <p:sp>
          <p:nvSpPr>
            <p:cNvPr id="23" name="TextBox 17">
              <a:extLst>
                <a:ext uri="{FF2B5EF4-FFF2-40B4-BE49-F238E27FC236}">
                  <a16:creationId xmlns:a16="http://schemas.microsoft.com/office/drawing/2014/main" id="{52DF8114-8EC4-3E79-905D-237F76C75BE9}"/>
                </a:ext>
              </a:extLst>
            </p:cNvPr>
            <p:cNvSpPr txBox="1"/>
            <p:nvPr/>
          </p:nvSpPr>
          <p:spPr>
            <a:xfrm>
              <a:off x="0" y="-28575"/>
              <a:ext cx="4274726" cy="48644"/>
            </a:xfrm>
            <a:prstGeom prst="rect">
              <a:avLst/>
            </a:prstGeom>
          </p:spPr>
          <p:txBody>
            <a:bodyPr lIns="50800" tIns="50800" rIns="50800" bIns="50800" rtlCol="0" anchor="ctr"/>
            <a:lstStyle/>
            <a:p>
              <a:pPr algn="ctr">
                <a:lnSpc>
                  <a:spcPts val="2239"/>
                </a:lnSpc>
              </a:pPr>
              <a:endParaRPr/>
            </a:p>
          </p:txBody>
        </p:sp>
      </p:grpSp>
      <p:sp>
        <p:nvSpPr>
          <p:cNvPr id="24" name="テキスト ボックス 23">
            <a:extLst>
              <a:ext uri="{FF2B5EF4-FFF2-40B4-BE49-F238E27FC236}">
                <a16:creationId xmlns:a16="http://schemas.microsoft.com/office/drawing/2014/main" id="{A19E2513-D98E-4DFE-5378-91B5C9D7A9AD}"/>
              </a:ext>
            </a:extLst>
          </p:cNvPr>
          <p:cNvSpPr txBox="1"/>
          <p:nvPr/>
        </p:nvSpPr>
        <p:spPr>
          <a:xfrm>
            <a:off x="730640" y="1738548"/>
            <a:ext cx="10769155" cy="830997"/>
          </a:xfrm>
          <a:prstGeom prst="rect">
            <a:avLst/>
          </a:prstGeom>
          <a:noFill/>
        </p:spPr>
        <p:txBody>
          <a:bodyPr wrap="square" rtlCol="0">
            <a:spAutoFit/>
          </a:bodyPr>
          <a:lstStyle/>
          <a:p>
            <a:r>
              <a:rPr lang="ja-JP" altLang="en-US" sz="1600" dirty="0">
                <a:solidFill>
                  <a:srgbClr val="144DA0"/>
                </a:solidFill>
                <a:latin typeface="BIZ UDPゴシック" panose="020B0400000000000000" pitchFamily="50" charset="-128"/>
                <a:ea typeface="BIZ UDPゴシック" panose="020B0400000000000000" pitchFamily="50" charset="-128"/>
              </a:rPr>
              <a:t>　</a:t>
            </a:r>
            <a:r>
              <a:rPr lang="ja-JP" altLang="ja-JP" sz="1600" dirty="0">
                <a:latin typeface="BIZ UDPゴシック" panose="020B0400000000000000" pitchFamily="50" charset="-128"/>
                <a:ea typeface="BIZ UDPゴシック" panose="020B0400000000000000" pitchFamily="50" charset="-128"/>
              </a:rPr>
              <a:t>介護保険法第</a:t>
            </a:r>
            <a:r>
              <a:rPr lang="en-US" altLang="ja-JP" sz="1600" dirty="0">
                <a:latin typeface="BIZ UDPゴシック" panose="020B0400000000000000" pitchFamily="50" charset="-128"/>
                <a:ea typeface="BIZ UDPゴシック" panose="020B0400000000000000" pitchFamily="50" charset="-128"/>
              </a:rPr>
              <a:t>117</a:t>
            </a:r>
            <a:r>
              <a:rPr lang="ja-JP" altLang="ja-JP" sz="1600" dirty="0">
                <a:latin typeface="BIZ UDPゴシック" panose="020B0400000000000000" pitchFamily="50" charset="-128"/>
                <a:ea typeface="BIZ UDPゴシック" panose="020B0400000000000000" pitchFamily="50" charset="-128"/>
              </a:rPr>
              <a:t>条第５項において、「市町村は、（中略）被保険者の心身の状況、そのおかれている環境その他の事情を正確に把握した上で、これらの事情を勘案して、市町村介護保険事業計画を作成するよう努めるものとする。」と規定されていることに基づき、吹田市では、対象者が異なる「高齢者調査」及び「要介護認定者調査」を</a:t>
            </a:r>
            <a:r>
              <a:rPr lang="ja-JP" altLang="en-US" sz="1600" dirty="0">
                <a:latin typeface="BIZ UDPゴシック" panose="020B0400000000000000" pitchFamily="50" charset="-128"/>
                <a:ea typeface="BIZ UDPゴシック" panose="020B0400000000000000" pitchFamily="50" charset="-128"/>
              </a:rPr>
              <a:t>３</a:t>
            </a:r>
            <a:r>
              <a:rPr lang="ja-JP" altLang="ja-JP" sz="1600" dirty="0">
                <a:latin typeface="BIZ UDPゴシック" panose="020B0400000000000000" pitchFamily="50" charset="-128"/>
                <a:ea typeface="BIZ UDPゴシック" panose="020B0400000000000000" pitchFamily="50" charset="-128"/>
              </a:rPr>
              <a:t>年に</a:t>
            </a:r>
            <a:r>
              <a:rPr lang="ja-JP" altLang="en-US" sz="1600" dirty="0">
                <a:latin typeface="BIZ UDPゴシック" panose="020B0400000000000000" pitchFamily="50" charset="-128"/>
                <a:ea typeface="BIZ UDPゴシック" panose="020B0400000000000000" pitchFamily="50" charset="-128"/>
              </a:rPr>
              <a:t>１</a:t>
            </a:r>
            <a:r>
              <a:rPr lang="ja-JP" altLang="ja-JP" sz="1600" dirty="0">
                <a:latin typeface="BIZ UDPゴシック" panose="020B0400000000000000" pitchFamily="50" charset="-128"/>
                <a:ea typeface="BIZ UDPゴシック" panose="020B0400000000000000" pitchFamily="50" charset="-128"/>
              </a:rPr>
              <a:t>度実施してい</a:t>
            </a:r>
            <a:r>
              <a:rPr lang="ja-JP" altLang="en-US" sz="1600" dirty="0">
                <a:latin typeface="BIZ UDPゴシック" panose="020B0400000000000000" pitchFamily="50" charset="-128"/>
                <a:ea typeface="BIZ UDPゴシック" panose="020B0400000000000000" pitchFamily="50" charset="-128"/>
              </a:rPr>
              <a:t>ます</a:t>
            </a:r>
            <a:r>
              <a:rPr lang="ja-JP" altLang="ja-JP" sz="1600" dirty="0">
                <a:latin typeface="BIZ UDPゴシック" panose="020B0400000000000000" pitchFamily="50" charset="-128"/>
                <a:ea typeface="BIZ UDPゴシック" panose="020B0400000000000000" pitchFamily="50" charset="-128"/>
              </a:rPr>
              <a:t>。</a:t>
            </a:r>
          </a:p>
        </p:txBody>
      </p:sp>
      <p:graphicFrame>
        <p:nvGraphicFramePr>
          <p:cNvPr id="4" name="表 3">
            <a:extLst>
              <a:ext uri="{FF2B5EF4-FFF2-40B4-BE49-F238E27FC236}">
                <a16:creationId xmlns:a16="http://schemas.microsoft.com/office/drawing/2014/main" id="{1444D843-3273-C049-5355-F1CD8D2B5728}"/>
              </a:ext>
            </a:extLst>
          </p:cNvPr>
          <p:cNvGraphicFramePr>
            <a:graphicFrameLocks noGrp="1"/>
          </p:cNvGraphicFramePr>
          <p:nvPr>
            <p:extLst>
              <p:ext uri="{D42A27DB-BD31-4B8C-83A1-F6EECF244321}">
                <p14:modId xmlns:p14="http://schemas.microsoft.com/office/powerpoint/2010/main" val="3391461113"/>
              </p:ext>
            </p:extLst>
          </p:nvPr>
        </p:nvGraphicFramePr>
        <p:xfrm>
          <a:off x="1429483" y="2637040"/>
          <a:ext cx="8660320" cy="3723579"/>
        </p:xfrm>
        <a:graphic>
          <a:graphicData uri="http://schemas.openxmlformats.org/drawingml/2006/table">
            <a:tbl>
              <a:tblPr firstRow="1" firstCol="1" bandRow="1">
                <a:tableStyleId>{5C22544A-7EE6-4342-B048-85BDC9FD1C3A}</a:tableStyleId>
              </a:tblPr>
              <a:tblGrid>
                <a:gridCol w="1397398">
                  <a:extLst>
                    <a:ext uri="{9D8B030D-6E8A-4147-A177-3AD203B41FA5}">
                      <a16:colId xmlns:a16="http://schemas.microsoft.com/office/drawing/2014/main" val="1396362185"/>
                    </a:ext>
                  </a:extLst>
                </a:gridCol>
                <a:gridCol w="3631461">
                  <a:extLst>
                    <a:ext uri="{9D8B030D-6E8A-4147-A177-3AD203B41FA5}">
                      <a16:colId xmlns:a16="http://schemas.microsoft.com/office/drawing/2014/main" val="2568381888"/>
                    </a:ext>
                  </a:extLst>
                </a:gridCol>
                <a:gridCol w="3631461">
                  <a:extLst>
                    <a:ext uri="{9D8B030D-6E8A-4147-A177-3AD203B41FA5}">
                      <a16:colId xmlns:a16="http://schemas.microsoft.com/office/drawing/2014/main" val="1615312508"/>
                    </a:ext>
                  </a:extLst>
                </a:gridCol>
              </a:tblGrid>
              <a:tr h="352757">
                <a:tc rowSpan="2">
                  <a:txBody>
                    <a:bodyPr/>
                    <a:lstStyle/>
                    <a:p>
                      <a:pPr algn="ctr">
                        <a:lnSpc>
                          <a:spcPts val="1800"/>
                        </a:lnSpc>
                        <a:buNone/>
                      </a:pPr>
                      <a:r>
                        <a:rPr lang="ja-JP" altLang="en-US" sz="1400" kern="100" dirty="0">
                          <a:effectLst/>
                          <a:latin typeface="BIZ UDゴシック" panose="020B0400000000000000" pitchFamily="49" charset="-128"/>
                          <a:ea typeface="BIZ UDゴシック" panose="020B0400000000000000" pitchFamily="49" charset="-128"/>
                        </a:rPr>
                        <a:t>名称</a:t>
                      </a:r>
                      <a:endParaRPr lang="ja-JP" altLang="en-US" sz="140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72168" marR="7216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algn="ctr">
                        <a:lnSpc>
                          <a:spcPts val="1800"/>
                        </a:lnSpc>
                        <a:buNone/>
                      </a:pPr>
                      <a:r>
                        <a:rPr lang="ja-JP" altLang="en-US" sz="1600" b="1"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高齢者等実態調査</a:t>
                      </a:r>
                      <a:endParaRPr lang="ja-JP" sz="1600" b="1"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72168" marR="7216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algn="ctr">
                        <a:lnSpc>
                          <a:spcPts val="1800"/>
                        </a:lnSpc>
                        <a:buNone/>
                      </a:pPr>
                      <a:endParaRPr lang="ja-JP" sz="110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72168" marR="72168" marT="0" marB="0" anchor="ctr"/>
                </a:tc>
                <a:extLst>
                  <a:ext uri="{0D108BD9-81ED-4DB2-BD59-A6C34878D82A}">
                    <a16:rowId xmlns:a16="http://schemas.microsoft.com/office/drawing/2014/main" val="850201136"/>
                  </a:ext>
                </a:extLst>
              </a:tr>
              <a:tr h="352757">
                <a:tc vMerge="1">
                  <a:txBody>
                    <a:bodyPr/>
                    <a:lstStyle/>
                    <a:p>
                      <a:endParaRPr dirty="0"/>
                    </a:p>
                  </a:txBody>
                  <a:tcPr marL="72168" marR="72168" marT="0" marB="0" anchor="ctr"/>
                </a:tc>
                <a:tc>
                  <a:txBody>
                    <a:bodyPr/>
                    <a:lstStyle/>
                    <a:p>
                      <a:pPr algn="ctr">
                        <a:lnSpc>
                          <a:spcPts val="1800"/>
                        </a:lnSpc>
                        <a:buNone/>
                      </a:pPr>
                      <a:r>
                        <a:rPr lang="ja-JP" sz="1400" b="1" kern="100" dirty="0">
                          <a:effectLst/>
                          <a:latin typeface="BIZ UDゴシック" panose="020B0400000000000000" pitchFamily="49" charset="-128"/>
                          <a:ea typeface="BIZ UDゴシック" panose="020B0400000000000000" pitchFamily="49" charset="-128"/>
                        </a:rPr>
                        <a:t>高齢者調査</a:t>
                      </a:r>
                      <a:endParaRPr lang="ja-JP" sz="1400" b="1"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72168" marR="7216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ctr">
                        <a:lnSpc>
                          <a:spcPts val="1800"/>
                        </a:lnSpc>
                        <a:buNone/>
                      </a:pPr>
                      <a:r>
                        <a:rPr lang="ja-JP" sz="1400" b="1" kern="100" dirty="0">
                          <a:effectLst/>
                          <a:latin typeface="BIZ UDゴシック" panose="020B0400000000000000" pitchFamily="49" charset="-128"/>
                          <a:ea typeface="BIZ UDゴシック" panose="020B0400000000000000" pitchFamily="49" charset="-128"/>
                        </a:rPr>
                        <a:t>要介護認定者調査</a:t>
                      </a:r>
                      <a:endParaRPr lang="ja-JP" sz="1400" b="1"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72168" marR="7216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extLst>
                  <a:ext uri="{0D108BD9-81ED-4DB2-BD59-A6C34878D82A}">
                    <a16:rowId xmlns:a16="http://schemas.microsoft.com/office/drawing/2014/main" val="3992428883"/>
                  </a:ext>
                </a:extLst>
              </a:tr>
              <a:tr h="708919">
                <a:tc>
                  <a:txBody>
                    <a:bodyPr/>
                    <a:lstStyle/>
                    <a:p>
                      <a:pPr algn="ctr">
                        <a:lnSpc>
                          <a:spcPts val="1800"/>
                        </a:lnSpc>
                        <a:buNone/>
                      </a:pPr>
                      <a:r>
                        <a:rPr lang="ja-JP" sz="1400" kern="100" dirty="0">
                          <a:effectLst/>
                          <a:latin typeface="BIZ UDゴシック" panose="020B0400000000000000" pitchFamily="49" charset="-128"/>
                          <a:ea typeface="BIZ UDゴシック" panose="020B0400000000000000" pitchFamily="49" charset="-128"/>
                        </a:rPr>
                        <a:t>対象</a:t>
                      </a:r>
                      <a:endParaRPr lang="ja-JP" sz="140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72168" marR="7216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lnSpc>
                          <a:spcPts val="1600"/>
                        </a:lnSpc>
                        <a:buNone/>
                      </a:pPr>
                      <a:r>
                        <a:rPr lang="ja-JP" sz="1400" kern="100" dirty="0">
                          <a:effectLst/>
                          <a:latin typeface="BIZ UDゴシック" panose="020B0400000000000000" pitchFamily="49" charset="-128"/>
                          <a:ea typeface="BIZ UDゴシック" panose="020B0400000000000000" pitchFamily="49" charset="-128"/>
                        </a:rPr>
                        <a:t>・</a:t>
                      </a:r>
                      <a:r>
                        <a:rPr lang="en-US" sz="1400" kern="100" dirty="0">
                          <a:effectLst/>
                          <a:latin typeface="BIZ UDゴシック" panose="020B0400000000000000" pitchFamily="49" charset="-128"/>
                          <a:ea typeface="BIZ UDゴシック" panose="020B0400000000000000" pitchFamily="49" charset="-128"/>
                        </a:rPr>
                        <a:t>65</a:t>
                      </a:r>
                      <a:r>
                        <a:rPr lang="ja-JP" sz="1400" kern="100" dirty="0">
                          <a:effectLst/>
                          <a:latin typeface="BIZ UDゴシック" panose="020B0400000000000000" pitchFamily="49" charset="-128"/>
                          <a:ea typeface="BIZ UDゴシック" panose="020B0400000000000000" pitchFamily="49" charset="-128"/>
                        </a:rPr>
                        <a:t>歳以上の非認定者</a:t>
                      </a:r>
                    </a:p>
                    <a:p>
                      <a:pPr algn="just">
                        <a:lnSpc>
                          <a:spcPts val="1600"/>
                        </a:lnSpc>
                        <a:buNone/>
                      </a:pPr>
                      <a:r>
                        <a:rPr lang="ja-JP" sz="1400" kern="100" dirty="0">
                          <a:effectLst/>
                          <a:latin typeface="BIZ UDゴシック" panose="020B0400000000000000" pitchFamily="49" charset="-128"/>
                          <a:ea typeface="BIZ UDゴシック" panose="020B0400000000000000" pitchFamily="49" charset="-128"/>
                        </a:rPr>
                        <a:t>・基本チェックリスト該当者</a:t>
                      </a:r>
                    </a:p>
                    <a:p>
                      <a:pPr algn="just">
                        <a:lnSpc>
                          <a:spcPts val="1600"/>
                        </a:lnSpc>
                        <a:buNone/>
                      </a:pPr>
                      <a:r>
                        <a:rPr lang="ja-JP" sz="1400" kern="100" dirty="0">
                          <a:effectLst/>
                          <a:latin typeface="BIZ UDゴシック" panose="020B0400000000000000" pitchFamily="49" charset="-128"/>
                          <a:ea typeface="BIZ UDゴシック" panose="020B0400000000000000" pitchFamily="49" charset="-128"/>
                        </a:rPr>
                        <a:t>・</a:t>
                      </a:r>
                      <a:r>
                        <a:rPr lang="en-US" sz="1400" kern="100" dirty="0">
                          <a:effectLst/>
                          <a:latin typeface="BIZ UDゴシック" panose="020B0400000000000000" pitchFamily="49" charset="-128"/>
                          <a:ea typeface="BIZ UDゴシック" panose="020B0400000000000000" pitchFamily="49" charset="-128"/>
                        </a:rPr>
                        <a:t>65</a:t>
                      </a:r>
                      <a:r>
                        <a:rPr lang="ja-JP" sz="1400" kern="100" dirty="0">
                          <a:effectLst/>
                          <a:latin typeface="BIZ UDゴシック" panose="020B0400000000000000" pitchFamily="49" charset="-128"/>
                          <a:ea typeface="BIZ UDゴシック" panose="020B0400000000000000" pitchFamily="49" charset="-128"/>
                        </a:rPr>
                        <a:t>歳以上の介護保険要支援認定者</a:t>
                      </a:r>
                      <a:endParaRPr lang="ja-JP" sz="140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72168" marR="7216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BF7"/>
                    </a:solidFill>
                  </a:tcPr>
                </a:tc>
                <a:tc>
                  <a:txBody>
                    <a:bodyPr/>
                    <a:lstStyle/>
                    <a:p>
                      <a:pPr algn="just">
                        <a:lnSpc>
                          <a:spcPts val="1600"/>
                        </a:lnSpc>
                        <a:buNone/>
                      </a:pPr>
                      <a:r>
                        <a:rPr lang="ja-JP" sz="1400" kern="100" dirty="0">
                          <a:effectLst/>
                          <a:latin typeface="BIZ UDゴシック" panose="020B0400000000000000" pitchFamily="49" charset="-128"/>
                          <a:ea typeface="BIZ UDゴシック" panose="020B0400000000000000" pitchFamily="49" charset="-128"/>
                        </a:rPr>
                        <a:t>・</a:t>
                      </a:r>
                      <a:r>
                        <a:rPr lang="en-US" sz="1400" kern="100" dirty="0">
                          <a:effectLst/>
                          <a:latin typeface="BIZ UDゴシック" panose="020B0400000000000000" pitchFamily="49" charset="-128"/>
                          <a:ea typeface="BIZ UDゴシック" panose="020B0400000000000000" pitchFamily="49" charset="-128"/>
                        </a:rPr>
                        <a:t>65</a:t>
                      </a:r>
                      <a:r>
                        <a:rPr lang="ja-JP" sz="1400" kern="100" dirty="0">
                          <a:effectLst/>
                          <a:latin typeface="BIZ UDゴシック" panose="020B0400000000000000" pitchFamily="49" charset="-128"/>
                          <a:ea typeface="BIZ UDゴシック" panose="020B0400000000000000" pitchFamily="49" charset="-128"/>
                        </a:rPr>
                        <a:t>歳以上の介護保険要介護認定者</a:t>
                      </a:r>
                      <a:endParaRPr lang="ja-JP" sz="140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72168" marR="7216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3F0F6"/>
                    </a:solidFill>
                  </a:tcPr>
                </a:tc>
                <a:extLst>
                  <a:ext uri="{0D108BD9-81ED-4DB2-BD59-A6C34878D82A}">
                    <a16:rowId xmlns:a16="http://schemas.microsoft.com/office/drawing/2014/main" val="266980529"/>
                  </a:ext>
                </a:extLst>
              </a:tr>
              <a:tr h="274816">
                <a:tc>
                  <a:txBody>
                    <a:bodyPr/>
                    <a:lstStyle/>
                    <a:p>
                      <a:pPr algn="ctr">
                        <a:lnSpc>
                          <a:spcPts val="1800"/>
                        </a:lnSpc>
                        <a:buNone/>
                      </a:pPr>
                      <a:r>
                        <a:rPr lang="ja-JP" sz="1400" kern="100">
                          <a:effectLst/>
                          <a:latin typeface="BIZ UDゴシック" panose="020B0400000000000000" pitchFamily="49" charset="-128"/>
                          <a:ea typeface="BIZ UDゴシック" panose="020B0400000000000000" pitchFamily="49" charset="-128"/>
                        </a:rPr>
                        <a:t>標本数</a:t>
                      </a:r>
                      <a:endParaRPr lang="ja-JP" sz="1400" kern="10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72168" marR="7216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ts val="1600"/>
                        </a:lnSpc>
                        <a:buNone/>
                      </a:pPr>
                      <a:r>
                        <a:rPr lang="en-US" sz="1400" kern="100" dirty="0">
                          <a:effectLst/>
                          <a:latin typeface="BIZ UDゴシック" panose="020B0400000000000000" pitchFamily="49" charset="-128"/>
                          <a:ea typeface="BIZ UDゴシック" panose="020B0400000000000000" pitchFamily="49" charset="-128"/>
                        </a:rPr>
                        <a:t>3,000</a:t>
                      </a:r>
                      <a:endParaRPr lang="ja-JP" sz="140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72168" marR="7216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BF7"/>
                    </a:solidFill>
                  </a:tcPr>
                </a:tc>
                <a:tc>
                  <a:txBody>
                    <a:bodyPr/>
                    <a:lstStyle/>
                    <a:p>
                      <a:pPr algn="ctr">
                        <a:lnSpc>
                          <a:spcPts val="1600"/>
                        </a:lnSpc>
                        <a:buNone/>
                      </a:pPr>
                      <a:r>
                        <a:rPr lang="en-US" sz="1400" kern="100" dirty="0">
                          <a:effectLst/>
                          <a:latin typeface="BIZ UDゴシック" panose="020B0400000000000000" pitchFamily="49" charset="-128"/>
                          <a:ea typeface="BIZ UDゴシック" panose="020B0400000000000000" pitchFamily="49" charset="-128"/>
                        </a:rPr>
                        <a:t>2,000</a:t>
                      </a:r>
                      <a:endParaRPr lang="ja-JP" sz="140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72168" marR="7216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3F0F6"/>
                    </a:solidFill>
                  </a:tcPr>
                </a:tc>
                <a:extLst>
                  <a:ext uri="{0D108BD9-81ED-4DB2-BD59-A6C34878D82A}">
                    <a16:rowId xmlns:a16="http://schemas.microsoft.com/office/drawing/2014/main" val="957364015"/>
                  </a:ext>
                </a:extLst>
              </a:tr>
              <a:tr h="561624">
                <a:tc>
                  <a:txBody>
                    <a:bodyPr/>
                    <a:lstStyle/>
                    <a:p>
                      <a:pPr algn="ctr">
                        <a:lnSpc>
                          <a:spcPts val="1800"/>
                        </a:lnSpc>
                        <a:buNone/>
                      </a:pPr>
                      <a:r>
                        <a:rPr lang="ja-JP" sz="1400" kern="100">
                          <a:effectLst/>
                          <a:latin typeface="BIZ UDゴシック" panose="020B0400000000000000" pitchFamily="49" charset="-128"/>
                          <a:ea typeface="BIZ UDゴシック" panose="020B0400000000000000" pitchFamily="49" charset="-128"/>
                        </a:rPr>
                        <a:t>設問構成</a:t>
                      </a:r>
                      <a:endParaRPr lang="ja-JP" sz="1400" kern="10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72168" marR="7216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indent="133350" algn="just">
                        <a:lnSpc>
                          <a:spcPts val="1600"/>
                        </a:lnSpc>
                        <a:buNone/>
                      </a:pPr>
                      <a:r>
                        <a:rPr lang="ja-JP" sz="1400" kern="100" dirty="0">
                          <a:effectLst/>
                          <a:latin typeface="BIZ UDゴシック" panose="020B0400000000000000" pitchFamily="49" charset="-128"/>
                          <a:ea typeface="BIZ UDゴシック" panose="020B0400000000000000" pitchFamily="49" charset="-128"/>
                        </a:rPr>
                        <a:t>国の介護予防・日常生活圏域ニーズ調査及び大阪府調査を盛り込んだうえで、市独自の設問を追加</a:t>
                      </a:r>
                      <a:endParaRPr lang="ja-JP" sz="140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72168" marR="7216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BF7"/>
                    </a:solidFill>
                  </a:tcPr>
                </a:tc>
                <a:tc>
                  <a:txBody>
                    <a:bodyPr/>
                    <a:lstStyle/>
                    <a:p>
                      <a:pPr indent="133350" algn="just">
                        <a:lnSpc>
                          <a:spcPts val="1600"/>
                        </a:lnSpc>
                        <a:buNone/>
                      </a:pPr>
                      <a:r>
                        <a:rPr lang="ja-JP" sz="1400" kern="100" dirty="0">
                          <a:effectLst/>
                          <a:latin typeface="BIZ UDゴシック" panose="020B0400000000000000" pitchFamily="49" charset="-128"/>
                          <a:ea typeface="BIZ UDゴシック" panose="020B0400000000000000" pitchFamily="49" charset="-128"/>
                        </a:rPr>
                        <a:t>国の在宅介護実態調査及び大阪府調査を盛り込んだうえで、市独自の設問を追加</a:t>
                      </a:r>
                      <a:endParaRPr lang="ja-JP" sz="140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72168" marR="7216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3F0F6"/>
                    </a:solidFill>
                  </a:tcPr>
                </a:tc>
                <a:extLst>
                  <a:ext uri="{0D108BD9-81ED-4DB2-BD59-A6C34878D82A}">
                    <a16:rowId xmlns:a16="http://schemas.microsoft.com/office/drawing/2014/main" val="2711573514"/>
                  </a:ext>
                </a:extLst>
              </a:tr>
              <a:tr h="391354">
                <a:tc>
                  <a:txBody>
                    <a:bodyPr/>
                    <a:lstStyle/>
                    <a:p>
                      <a:pPr algn="ctr">
                        <a:lnSpc>
                          <a:spcPts val="1800"/>
                        </a:lnSpc>
                        <a:buNone/>
                      </a:pPr>
                      <a:r>
                        <a:rPr lang="ja-JP" sz="1400" kern="100">
                          <a:effectLst/>
                          <a:latin typeface="BIZ UDゴシック" panose="020B0400000000000000" pitchFamily="49" charset="-128"/>
                          <a:ea typeface="BIZ UDゴシック" panose="020B0400000000000000" pitchFamily="49" charset="-128"/>
                        </a:rPr>
                        <a:t>設問数</a:t>
                      </a:r>
                    </a:p>
                    <a:p>
                      <a:pPr algn="ctr">
                        <a:lnSpc>
                          <a:spcPts val="1800"/>
                        </a:lnSpc>
                        <a:buNone/>
                      </a:pPr>
                      <a:r>
                        <a:rPr lang="ja-JP" sz="1400" kern="100">
                          <a:effectLst/>
                          <a:latin typeface="BIZ UDゴシック" panose="020B0400000000000000" pitchFamily="49" charset="-128"/>
                          <a:ea typeface="BIZ UDゴシック" panose="020B0400000000000000" pitchFamily="49" charset="-128"/>
                        </a:rPr>
                        <a:t>（大項目）</a:t>
                      </a:r>
                      <a:endParaRPr lang="ja-JP" sz="1400" kern="10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72168" marR="7216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ts val="1800"/>
                        </a:lnSpc>
                        <a:buNone/>
                      </a:pPr>
                      <a:r>
                        <a:rPr lang="en-US" sz="1400" kern="100" dirty="0">
                          <a:effectLst/>
                          <a:latin typeface="BIZ UDゴシック" panose="020B0400000000000000" pitchFamily="49" charset="-128"/>
                          <a:ea typeface="BIZ UDゴシック" panose="020B0400000000000000" pitchFamily="49" charset="-128"/>
                        </a:rPr>
                        <a:t>11</a:t>
                      </a:r>
                      <a:endParaRPr lang="ja-JP" sz="140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72168" marR="7216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BF7"/>
                    </a:solidFill>
                  </a:tcPr>
                </a:tc>
                <a:tc>
                  <a:txBody>
                    <a:bodyPr/>
                    <a:lstStyle/>
                    <a:p>
                      <a:pPr algn="ctr">
                        <a:lnSpc>
                          <a:spcPts val="1800"/>
                        </a:lnSpc>
                        <a:buNone/>
                      </a:pPr>
                      <a:r>
                        <a:rPr lang="ja-JP" altLang="en-US" sz="140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８</a:t>
                      </a:r>
                      <a:endParaRPr lang="ja-JP" sz="140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72168" marR="7216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3F0F6"/>
                    </a:solidFill>
                  </a:tcPr>
                </a:tc>
                <a:extLst>
                  <a:ext uri="{0D108BD9-81ED-4DB2-BD59-A6C34878D82A}">
                    <a16:rowId xmlns:a16="http://schemas.microsoft.com/office/drawing/2014/main" val="4005034107"/>
                  </a:ext>
                </a:extLst>
              </a:tr>
              <a:tr h="279880">
                <a:tc>
                  <a:txBody>
                    <a:bodyPr/>
                    <a:lstStyle/>
                    <a:p>
                      <a:pPr algn="ctr">
                        <a:lnSpc>
                          <a:spcPts val="1800"/>
                        </a:lnSpc>
                        <a:buNone/>
                      </a:pPr>
                      <a:r>
                        <a:rPr lang="ja-JP" sz="1400" kern="100">
                          <a:effectLst/>
                          <a:latin typeface="BIZ UDゴシック" panose="020B0400000000000000" pitchFamily="49" charset="-128"/>
                          <a:ea typeface="BIZ UDゴシック" panose="020B0400000000000000" pitchFamily="49" charset="-128"/>
                        </a:rPr>
                        <a:t>調査方法</a:t>
                      </a:r>
                      <a:endParaRPr lang="ja-JP" sz="1400" kern="10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72168" marR="7216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algn="ctr">
                        <a:lnSpc>
                          <a:spcPts val="1800"/>
                        </a:lnSpc>
                        <a:buNone/>
                      </a:pPr>
                      <a:r>
                        <a:rPr lang="ja-JP" sz="1400" kern="100" dirty="0">
                          <a:effectLst/>
                          <a:latin typeface="BIZ UDゴシック" panose="020B0400000000000000" pitchFamily="49" charset="-128"/>
                          <a:ea typeface="BIZ UDゴシック" panose="020B0400000000000000" pitchFamily="49" charset="-128"/>
                        </a:rPr>
                        <a:t>発送は郵送、回答の回収は郵送・</a:t>
                      </a:r>
                      <a:r>
                        <a:rPr lang="en-US" sz="1400" kern="100" dirty="0">
                          <a:effectLst/>
                          <a:latin typeface="BIZ UDゴシック" panose="020B0400000000000000" pitchFamily="49" charset="-128"/>
                          <a:ea typeface="BIZ UDゴシック" panose="020B0400000000000000" pitchFamily="49" charset="-128"/>
                        </a:rPr>
                        <a:t>Web</a:t>
                      </a:r>
                      <a:r>
                        <a:rPr lang="ja-JP" sz="1400" kern="100" dirty="0">
                          <a:effectLst/>
                          <a:latin typeface="BIZ UDゴシック" panose="020B0400000000000000" pitchFamily="49" charset="-128"/>
                          <a:ea typeface="BIZ UDゴシック" panose="020B0400000000000000" pitchFamily="49" charset="-128"/>
                        </a:rPr>
                        <a:t>を併用</a:t>
                      </a:r>
                      <a:endParaRPr lang="ja-JP" sz="140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96224" marR="96224" marT="48112" marB="4811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tc>
                <a:extLst>
                  <a:ext uri="{0D108BD9-81ED-4DB2-BD59-A6C34878D82A}">
                    <a16:rowId xmlns:a16="http://schemas.microsoft.com/office/drawing/2014/main" val="3767233953"/>
                  </a:ext>
                </a:extLst>
              </a:tr>
              <a:tr h="624720">
                <a:tc>
                  <a:txBody>
                    <a:bodyPr/>
                    <a:lstStyle/>
                    <a:p>
                      <a:pPr algn="ctr">
                        <a:lnSpc>
                          <a:spcPts val="1800"/>
                        </a:lnSpc>
                        <a:buNone/>
                      </a:pPr>
                      <a:r>
                        <a:rPr lang="ja-JP" sz="1400" kern="100">
                          <a:effectLst/>
                          <a:latin typeface="BIZ UDゴシック" panose="020B0400000000000000" pitchFamily="49" charset="-128"/>
                          <a:ea typeface="BIZ UDゴシック" panose="020B0400000000000000" pitchFamily="49" charset="-128"/>
                        </a:rPr>
                        <a:t>データ連携</a:t>
                      </a:r>
                      <a:endParaRPr lang="ja-JP" sz="1400" kern="10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72168" marR="7216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indent="133350" algn="just">
                        <a:lnSpc>
                          <a:spcPts val="1600"/>
                        </a:lnSpc>
                        <a:buNone/>
                      </a:pPr>
                      <a:r>
                        <a:rPr lang="ja-JP" sz="1400" kern="100" dirty="0">
                          <a:effectLst/>
                          <a:latin typeface="BIZ UDゴシック" panose="020B0400000000000000" pitchFamily="49" charset="-128"/>
                          <a:ea typeface="BIZ UDゴシック" panose="020B0400000000000000" pitchFamily="49" charset="-128"/>
                        </a:rPr>
                        <a:t>調査票に通し番号を附番して回答者を特定し、介護保険情報（要介護認定・給付実績・所得等）とデータ連携してより深い分析を実施する。またデータ連携によって調査項目を減らすことができ、回答者の負担軽減も図る。</a:t>
                      </a:r>
                      <a:endParaRPr lang="ja-JP" sz="140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96224" marR="96224" marT="48112" marB="4811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tc>
                <a:extLst>
                  <a:ext uri="{0D108BD9-81ED-4DB2-BD59-A6C34878D82A}">
                    <a16:rowId xmlns:a16="http://schemas.microsoft.com/office/drawing/2014/main" val="3984918216"/>
                  </a:ext>
                </a:extLst>
              </a:tr>
            </a:tbl>
          </a:graphicData>
        </a:graphic>
      </p:graphicFrame>
      <p:sp>
        <p:nvSpPr>
          <p:cNvPr id="3" name="Freeform 3">
            <a:extLst>
              <a:ext uri="{FF2B5EF4-FFF2-40B4-BE49-F238E27FC236}">
                <a16:creationId xmlns:a16="http://schemas.microsoft.com/office/drawing/2014/main" id="{AEA646D4-893F-AB84-E622-286132A7E778}"/>
              </a:ext>
            </a:extLst>
          </p:cNvPr>
          <p:cNvSpPr/>
          <p:nvPr/>
        </p:nvSpPr>
        <p:spPr>
          <a:xfrm>
            <a:off x="-420300" y="-189000"/>
            <a:ext cx="612000" cy="7236000"/>
          </a:xfrm>
          <a:custGeom>
            <a:avLst/>
            <a:gdLst/>
            <a:ahLst/>
            <a:cxnLst/>
            <a:rect l="l" t="t" r="r" b="b"/>
            <a:pathLst>
              <a:path w="203606" h="2804648">
                <a:moveTo>
                  <a:pt x="101803" y="0"/>
                </a:moveTo>
                <a:lnTo>
                  <a:pt x="101803" y="0"/>
                </a:lnTo>
                <a:cubicBezTo>
                  <a:pt x="158028" y="0"/>
                  <a:pt x="203606" y="45579"/>
                  <a:pt x="203606" y="101803"/>
                </a:cubicBezTo>
                <a:lnTo>
                  <a:pt x="203606" y="2702845"/>
                </a:lnTo>
                <a:cubicBezTo>
                  <a:pt x="203606" y="2729844"/>
                  <a:pt x="192881" y="2755738"/>
                  <a:pt x="173789" y="2774830"/>
                </a:cubicBezTo>
                <a:cubicBezTo>
                  <a:pt x="154697" y="2793922"/>
                  <a:pt x="128803" y="2804648"/>
                  <a:pt x="101803" y="2804648"/>
                </a:cubicBezTo>
                <a:lnTo>
                  <a:pt x="101803" y="2804648"/>
                </a:lnTo>
                <a:cubicBezTo>
                  <a:pt x="74803" y="2804648"/>
                  <a:pt x="48909" y="2793922"/>
                  <a:pt x="29817" y="2774830"/>
                </a:cubicBezTo>
                <a:cubicBezTo>
                  <a:pt x="10726" y="2755738"/>
                  <a:pt x="0" y="2729844"/>
                  <a:pt x="0" y="2702845"/>
                </a:cubicBezTo>
                <a:lnTo>
                  <a:pt x="0" y="101803"/>
                </a:lnTo>
                <a:cubicBezTo>
                  <a:pt x="0" y="74803"/>
                  <a:pt x="10726" y="48909"/>
                  <a:pt x="29817" y="29817"/>
                </a:cubicBezTo>
                <a:cubicBezTo>
                  <a:pt x="48909" y="10726"/>
                  <a:pt x="74803" y="0"/>
                  <a:pt x="101803" y="0"/>
                </a:cubicBezTo>
                <a:close/>
              </a:path>
            </a:pathLst>
          </a:custGeom>
          <a:gradFill rotWithShape="1">
            <a:gsLst>
              <a:gs pos="0">
                <a:srgbClr val="95B4E1">
                  <a:alpha val="100000"/>
                </a:srgbClr>
              </a:gs>
              <a:gs pos="100000">
                <a:srgbClr val="144DA0">
                  <a:alpha val="100000"/>
                </a:srgbClr>
              </a:gs>
            </a:gsLst>
            <a:lin ang="5400000"/>
          </a:gradFill>
        </p:spPr>
        <p:txBody>
          <a:bodyPr/>
          <a:lstStyle/>
          <a:p>
            <a:endParaRPr lang="ja-JP" altLang="en-US"/>
          </a:p>
        </p:txBody>
      </p:sp>
    </p:spTree>
    <p:extLst>
      <p:ext uri="{BB962C8B-B14F-4D97-AF65-F5344CB8AC3E}">
        <p14:creationId xmlns:p14="http://schemas.microsoft.com/office/powerpoint/2010/main" val="271942212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469984F-79D4-F83F-07BF-9D169FA98BE1}"/>
            </a:ext>
          </a:extLst>
        </p:cNvPr>
        <p:cNvGrpSpPr/>
        <p:nvPr/>
      </p:nvGrpSpPr>
      <p:grpSpPr>
        <a:xfrm>
          <a:off x="0" y="0"/>
          <a:ext cx="0" cy="0"/>
          <a:chOff x="0" y="0"/>
          <a:chExt cx="0" cy="0"/>
        </a:xfrm>
      </p:grpSpPr>
      <p:sp>
        <p:nvSpPr>
          <p:cNvPr id="2" name="正方形/長方形 1">
            <a:extLst>
              <a:ext uri="{FF2B5EF4-FFF2-40B4-BE49-F238E27FC236}">
                <a16:creationId xmlns:a16="http://schemas.microsoft.com/office/drawing/2014/main" id="{D6D2F6C9-BC81-B2A8-7B2A-BDFBF6EF1154}"/>
              </a:ext>
            </a:extLst>
          </p:cNvPr>
          <p:cNvSpPr/>
          <p:nvPr/>
        </p:nvSpPr>
        <p:spPr>
          <a:xfrm>
            <a:off x="510892" y="1212710"/>
            <a:ext cx="4549643" cy="461665"/>
          </a:xfrm>
          <a:prstGeom prst="rect">
            <a:avLst/>
          </a:prstGeom>
          <a:noFill/>
        </p:spPr>
        <p:txBody>
          <a:bodyPr wrap="none" lIns="91440" tIns="45720" rIns="91440" bIns="45720">
            <a:spAutoFit/>
          </a:bodyPr>
          <a:lstStyle/>
          <a:p>
            <a:r>
              <a:rPr lang="en-US" altLang="ja-JP" sz="2400" b="1" u="sng" dirty="0">
                <a:ln w="0"/>
                <a:solidFill>
                  <a:srgbClr val="144DA0"/>
                </a:solidFill>
                <a:latin typeface="BIZ UDPゴシック" panose="020B0400000000000000" pitchFamily="50" charset="-128"/>
                <a:ea typeface="BIZ UDPゴシック" panose="020B0400000000000000" pitchFamily="50" charset="-128"/>
                <a:cs typeface="Flatory Sans SemiCondensed Bold" panose="020B0600070205080204" charset="-34"/>
              </a:rPr>
              <a:t>02</a:t>
            </a:r>
            <a:r>
              <a:rPr lang="ja-JP" altLang="en-US" sz="2400" b="1" u="sng" dirty="0">
                <a:ln w="0"/>
                <a:solidFill>
                  <a:srgbClr val="144DA0"/>
                </a:solidFill>
                <a:latin typeface="BIZ UDPゴシック" panose="020B0400000000000000" pitchFamily="50" charset="-128"/>
                <a:ea typeface="BIZ UDPゴシック" panose="020B0400000000000000" pitchFamily="50" charset="-128"/>
                <a:cs typeface="Flatory Sans SemiCondensed Bold" panose="020B0600070205080204" charset="-34"/>
              </a:rPr>
              <a:t>　調査項目数の過去との比較</a:t>
            </a:r>
            <a:endParaRPr lang="ja-JP" altLang="ja-JP" sz="2400" u="sng" dirty="0">
              <a:solidFill>
                <a:srgbClr val="144DA0"/>
              </a:solidFill>
              <a:latin typeface="BIZ UDPゴシック" panose="020B0400000000000000" pitchFamily="50" charset="-128"/>
              <a:ea typeface="BIZ UDPゴシック" panose="020B0400000000000000" pitchFamily="50" charset="-128"/>
            </a:endParaRPr>
          </a:p>
        </p:txBody>
      </p:sp>
      <p:sp>
        <p:nvSpPr>
          <p:cNvPr id="17" name="四角形吹き出し 16">
            <a:extLst>
              <a:ext uri="{FF2B5EF4-FFF2-40B4-BE49-F238E27FC236}">
                <a16:creationId xmlns:a16="http://schemas.microsoft.com/office/drawing/2014/main" id="{92872AB4-B4FE-4214-1B9D-0309DE42834C}"/>
              </a:ext>
            </a:extLst>
          </p:cNvPr>
          <p:cNvSpPr/>
          <p:nvPr/>
        </p:nvSpPr>
        <p:spPr>
          <a:xfrm>
            <a:off x="803605" y="4195175"/>
            <a:ext cx="6373090" cy="1259739"/>
          </a:xfrm>
          <a:prstGeom prst="wedgeRectCallout">
            <a:avLst>
              <a:gd name="adj1" fmla="val 18248"/>
              <a:gd name="adj2" fmla="val 33593"/>
            </a:avLst>
          </a:prstGeom>
          <a:noFill/>
          <a:ln>
            <a:noFill/>
          </a:ln>
        </p:spPr>
        <p:style>
          <a:lnRef idx="2">
            <a:schemeClr val="accent6"/>
          </a:lnRef>
          <a:fillRef idx="1">
            <a:schemeClr val="lt1"/>
          </a:fillRef>
          <a:effectRef idx="0">
            <a:schemeClr val="accent6"/>
          </a:effectRef>
          <a:fontRef idx="minor">
            <a:schemeClr val="dk1"/>
          </a:fontRef>
        </p:style>
        <p:txBody>
          <a:bodyPr rtlCol="0" anchor="ctr"/>
          <a:lstStyle/>
          <a:p>
            <a:pPr>
              <a:lnSpc>
                <a:spcPct val="150000"/>
              </a:lnSpc>
            </a:pPr>
            <a:endParaRPr lang="en-US" altLang="ja-JP" sz="2000" b="1" dirty="0">
              <a:solidFill>
                <a:schemeClr val="tx1"/>
              </a:solidFill>
              <a:latin typeface="Source Han Sans JP Bold" panose="020B0600070205080204" charset="-128"/>
              <a:ea typeface="Source Han Sans JP Bold" panose="020B0600070205080204" charset="-128"/>
            </a:endParaRPr>
          </a:p>
        </p:txBody>
      </p:sp>
      <p:grpSp>
        <p:nvGrpSpPr>
          <p:cNvPr id="7" name="Group 8">
            <a:extLst>
              <a:ext uri="{FF2B5EF4-FFF2-40B4-BE49-F238E27FC236}">
                <a16:creationId xmlns:a16="http://schemas.microsoft.com/office/drawing/2014/main" id="{3EEE6576-0AE9-F4E9-B83A-FB7BD0085F59}"/>
              </a:ext>
            </a:extLst>
          </p:cNvPr>
          <p:cNvGrpSpPr/>
          <p:nvPr/>
        </p:nvGrpSpPr>
        <p:grpSpPr>
          <a:xfrm>
            <a:off x="355573" y="1099126"/>
            <a:ext cx="11236679" cy="50560"/>
            <a:chOff x="0" y="0"/>
            <a:chExt cx="4274726" cy="20069"/>
          </a:xfrm>
        </p:grpSpPr>
        <p:sp>
          <p:nvSpPr>
            <p:cNvPr id="9" name="Freeform 9">
              <a:extLst>
                <a:ext uri="{FF2B5EF4-FFF2-40B4-BE49-F238E27FC236}">
                  <a16:creationId xmlns:a16="http://schemas.microsoft.com/office/drawing/2014/main" id="{E04160AB-E33F-F5D0-1A9A-749D55260CE4}"/>
                </a:ext>
              </a:extLst>
            </p:cNvPr>
            <p:cNvSpPr/>
            <p:nvPr/>
          </p:nvSpPr>
          <p:spPr>
            <a:xfrm>
              <a:off x="0" y="0"/>
              <a:ext cx="4274726" cy="20069"/>
            </a:xfrm>
            <a:custGeom>
              <a:avLst/>
              <a:gdLst/>
              <a:ahLst/>
              <a:cxnLst/>
              <a:rect l="l" t="t" r="r" b="b"/>
              <a:pathLst>
                <a:path w="4274726" h="20069">
                  <a:moveTo>
                    <a:pt x="10035" y="0"/>
                  </a:moveTo>
                  <a:lnTo>
                    <a:pt x="4264691" y="0"/>
                  </a:lnTo>
                  <a:cubicBezTo>
                    <a:pt x="4267353" y="0"/>
                    <a:pt x="4269905" y="1057"/>
                    <a:pt x="4271787" y="2939"/>
                  </a:cubicBezTo>
                  <a:cubicBezTo>
                    <a:pt x="4273669" y="4821"/>
                    <a:pt x="4274726" y="7373"/>
                    <a:pt x="4274726" y="10035"/>
                  </a:cubicBezTo>
                  <a:lnTo>
                    <a:pt x="4274726" y="10035"/>
                  </a:lnTo>
                  <a:cubicBezTo>
                    <a:pt x="4274726" y="12696"/>
                    <a:pt x="4273669" y="15248"/>
                    <a:pt x="4271787" y="17130"/>
                  </a:cubicBezTo>
                  <a:cubicBezTo>
                    <a:pt x="4269905" y="19012"/>
                    <a:pt x="4267353" y="20069"/>
                    <a:pt x="4264691" y="20069"/>
                  </a:cubicBezTo>
                  <a:lnTo>
                    <a:pt x="10035" y="20069"/>
                  </a:lnTo>
                  <a:cubicBezTo>
                    <a:pt x="7373" y="20069"/>
                    <a:pt x="4821" y="19012"/>
                    <a:pt x="2939" y="17130"/>
                  </a:cubicBezTo>
                  <a:cubicBezTo>
                    <a:pt x="1057" y="15248"/>
                    <a:pt x="0" y="12696"/>
                    <a:pt x="0" y="10035"/>
                  </a:cubicBezTo>
                  <a:lnTo>
                    <a:pt x="0" y="10035"/>
                  </a:lnTo>
                  <a:cubicBezTo>
                    <a:pt x="0" y="7373"/>
                    <a:pt x="1057" y="4821"/>
                    <a:pt x="2939" y="2939"/>
                  </a:cubicBezTo>
                  <a:cubicBezTo>
                    <a:pt x="4821" y="1057"/>
                    <a:pt x="7373" y="0"/>
                    <a:pt x="10035" y="0"/>
                  </a:cubicBezTo>
                  <a:close/>
                </a:path>
              </a:pathLst>
            </a:custGeom>
            <a:solidFill>
              <a:srgbClr val="144DA0"/>
            </a:solidFill>
          </p:spPr>
          <p:txBody>
            <a:bodyPr/>
            <a:lstStyle/>
            <a:p>
              <a:endParaRPr lang="ja-JP" altLang="en-US"/>
            </a:p>
          </p:txBody>
        </p:sp>
        <p:sp>
          <p:nvSpPr>
            <p:cNvPr id="10" name="TextBox 10">
              <a:extLst>
                <a:ext uri="{FF2B5EF4-FFF2-40B4-BE49-F238E27FC236}">
                  <a16:creationId xmlns:a16="http://schemas.microsoft.com/office/drawing/2014/main" id="{1E21B189-20D7-6126-707A-DC703E0529E6}"/>
                </a:ext>
              </a:extLst>
            </p:cNvPr>
            <p:cNvSpPr txBox="1"/>
            <p:nvPr/>
          </p:nvSpPr>
          <p:spPr>
            <a:xfrm>
              <a:off x="0" y="-28575"/>
              <a:ext cx="4274726" cy="48644"/>
            </a:xfrm>
            <a:prstGeom prst="rect">
              <a:avLst/>
            </a:prstGeom>
          </p:spPr>
          <p:txBody>
            <a:bodyPr lIns="50800" tIns="50800" rIns="50800" bIns="50800" rtlCol="0" anchor="ctr"/>
            <a:lstStyle/>
            <a:p>
              <a:pPr algn="ctr">
                <a:lnSpc>
                  <a:spcPts val="2239"/>
                </a:lnSpc>
              </a:pPr>
              <a:endParaRPr/>
            </a:p>
          </p:txBody>
        </p:sp>
      </p:grpSp>
      <p:grpSp>
        <p:nvGrpSpPr>
          <p:cNvPr id="15" name="Group 2">
            <a:extLst>
              <a:ext uri="{FF2B5EF4-FFF2-40B4-BE49-F238E27FC236}">
                <a16:creationId xmlns:a16="http://schemas.microsoft.com/office/drawing/2014/main" id="{276FAB5A-5057-A3A5-23F5-372EA89067DE}"/>
              </a:ext>
            </a:extLst>
          </p:cNvPr>
          <p:cNvGrpSpPr/>
          <p:nvPr/>
        </p:nvGrpSpPr>
        <p:grpSpPr>
          <a:xfrm>
            <a:off x="11991727" y="-158920"/>
            <a:ext cx="612000" cy="7236000"/>
            <a:chOff x="0" y="0"/>
            <a:chExt cx="203606" cy="2804648"/>
          </a:xfrm>
        </p:grpSpPr>
        <p:sp>
          <p:nvSpPr>
            <p:cNvPr id="16" name="Freeform 3">
              <a:extLst>
                <a:ext uri="{FF2B5EF4-FFF2-40B4-BE49-F238E27FC236}">
                  <a16:creationId xmlns:a16="http://schemas.microsoft.com/office/drawing/2014/main" id="{73067C00-CDB0-4F2E-0EB0-6E5E9B825A67}"/>
                </a:ext>
              </a:extLst>
            </p:cNvPr>
            <p:cNvSpPr/>
            <p:nvPr/>
          </p:nvSpPr>
          <p:spPr>
            <a:xfrm>
              <a:off x="0" y="0"/>
              <a:ext cx="203606" cy="2804648"/>
            </a:xfrm>
            <a:custGeom>
              <a:avLst/>
              <a:gdLst/>
              <a:ahLst/>
              <a:cxnLst/>
              <a:rect l="l" t="t" r="r" b="b"/>
              <a:pathLst>
                <a:path w="203606" h="2804648">
                  <a:moveTo>
                    <a:pt x="101803" y="0"/>
                  </a:moveTo>
                  <a:lnTo>
                    <a:pt x="101803" y="0"/>
                  </a:lnTo>
                  <a:cubicBezTo>
                    <a:pt x="158028" y="0"/>
                    <a:pt x="203606" y="45579"/>
                    <a:pt x="203606" y="101803"/>
                  </a:cubicBezTo>
                  <a:lnTo>
                    <a:pt x="203606" y="2702845"/>
                  </a:lnTo>
                  <a:cubicBezTo>
                    <a:pt x="203606" y="2729844"/>
                    <a:pt x="192881" y="2755738"/>
                    <a:pt x="173789" y="2774830"/>
                  </a:cubicBezTo>
                  <a:cubicBezTo>
                    <a:pt x="154697" y="2793922"/>
                    <a:pt x="128803" y="2804648"/>
                    <a:pt x="101803" y="2804648"/>
                  </a:cubicBezTo>
                  <a:lnTo>
                    <a:pt x="101803" y="2804648"/>
                  </a:lnTo>
                  <a:cubicBezTo>
                    <a:pt x="74803" y="2804648"/>
                    <a:pt x="48909" y="2793922"/>
                    <a:pt x="29817" y="2774830"/>
                  </a:cubicBezTo>
                  <a:cubicBezTo>
                    <a:pt x="10726" y="2755738"/>
                    <a:pt x="0" y="2729844"/>
                    <a:pt x="0" y="2702845"/>
                  </a:cubicBezTo>
                  <a:lnTo>
                    <a:pt x="0" y="101803"/>
                  </a:lnTo>
                  <a:cubicBezTo>
                    <a:pt x="0" y="74803"/>
                    <a:pt x="10726" y="48909"/>
                    <a:pt x="29817" y="29817"/>
                  </a:cubicBezTo>
                  <a:cubicBezTo>
                    <a:pt x="48909" y="10726"/>
                    <a:pt x="74803" y="0"/>
                    <a:pt x="101803" y="0"/>
                  </a:cubicBezTo>
                  <a:close/>
                </a:path>
              </a:pathLst>
            </a:custGeom>
            <a:gradFill rotWithShape="1">
              <a:gsLst>
                <a:gs pos="0">
                  <a:srgbClr val="95B4E1">
                    <a:alpha val="100000"/>
                  </a:srgbClr>
                </a:gs>
                <a:gs pos="100000">
                  <a:srgbClr val="144DA0">
                    <a:alpha val="100000"/>
                  </a:srgbClr>
                </a:gs>
              </a:gsLst>
              <a:lin ang="5400000"/>
            </a:gradFill>
          </p:spPr>
          <p:txBody>
            <a:bodyPr/>
            <a:lstStyle/>
            <a:p>
              <a:endParaRPr lang="ja-JP" altLang="en-US"/>
            </a:p>
          </p:txBody>
        </p:sp>
        <p:sp>
          <p:nvSpPr>
            <p:cNvPr id="18" name="TextBox 4">
              <a:extLst>
                <a:ext uri="{FF2B5EF4-FFF2-40B4-BE49-F238E27FC236}">
                  <a16:creationId xmlns:a16="http://schemas.microsoft.com/office/drawing/2014/main" id="{C6D5E641-2DD8-01A6-631F-343A62CFF285}"/>
                </a:ext>
              </a:extLst>
            </p:cNvPr>
            <p:cNvSpPr txBox="1"/>
            <p:nvPr/>
          </p:nvSpPr>
          <p:spPr>
            <a:xfrm>
              <a:off x="0" y="-28575"/>
              <a:ext cx="203606" cy="2833223"/>
            </a:xfrm>
            <a:prstGeom prst="rect">
              <a:avLst/>
            </a:prstGeom>
          </p:spPr>
          <p:txBody>
            <a:bodyPr lIns="50800" tIns="50800" rIns="50800" bIns="50800" rtlCol="0" anchor="ctr"/>
            <a:lstStyle/>
            <a:p>
              <a:pPr algn="ctr">
                <a:lnSpc>
                  <a:spcPts val="2239"/>
                </a:lnSpc>
              </a:pPr>
              <a:endParaRPr/>
            </a:p>
          </p:txBody>
        </p:sp>
      </p:grpSp>
      <p:sp>
        <p:nvSpPr>
          <p:cNvPr id="20" name="スライド番号プレースホルダー 2">
            <a:extLst>
              <a:ext uri="{FF2B5EF4-FFF2-40B4-BE49-F238E27FC236}">
                <a16:creationId xmlns:a16="http://schemas.microsoft.com/office/drawing/2014/main" id="{4E1B5E31-B9D6-3C12-CBEB-DF00293F3A72}"/>
              </a:ext>
            </a:extLst>
          </p:cNvPr>
          <p:cNvSpPr txBox="1">
            <a:spLocks/>
          </p:cNvSpPr>
          <p:nvPr/>
        </p:nvSpPr>
        <p:spPr>
          <a:xfrm>
            <a:off x="11058318" y="6235531"/>
            <a:ext cx="756000" cy="365125"/>
          </a:xfrm>
          <a:prstGeom prst="rect">
            <a:avLst/>
          </a:prstGeom>
        </p:spPr>
        <p:txBody>
          <a:bodyPr vert="horz" lIns="91440" tIns="45720" rIns="91440" bIns="45720" rtlCol="0" anchor="ctr"/>
          <a:lstStyle>
            <a:defPPr>
              <a:defRPr lang="ja-JP"/>
            </a:defPPr>
            <a:lvl1pPr marL="0" algn="r" defTabSz="914400" rtl="0" eaLnBrk="1" latinLnBrk="0" hangingPunct="1">
              <a:defRPr kumimoji="1" sz="1200"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lgn="ctr"/>
            <a:fld id="{F664AAB1-4DB8-4BE3-94AB-6C36B07158C8}" type="slidenum">
              <a:rPr lang="ja-JP" altLang="en-US" sz="2400" smtClean="0">
                <a:solidFill>
                  <a:schemeClr val="tx1"/>
                </a:solidFill>
                <a:latin typeface="Arial Black" panose="020B0A04020102020204" pitchFamily="34" charset="0"/>
              </a:rPr>
              <a:pPr algn="ctr"/>
              <a:t>13</a:t>
            </a:fld>
            <a:endParaRPr lang="ja-JP" altLang="en-US" sz="2400" dirty="0">
              <a:solidFill>
                <a:schemeClr val="tx1"/>
              </a:solidFill>
              <a:latin typeface="Arial Black" panose="020B0A04020102020204" pitchFamily="34" charset="0"/>
            </a:endParaRPr>
          </a:p>
        </p:txBody>
      </p:sp>
      <p:grpSp>
        <p:nvGrpSpPr>
          <p:cNvPr id="21" name="Group 15">
            <a:extLst>
              <a:ext uri="{FF2B5EF4-FFF2-40B4-BE49-F238E27FC236}">
                <a16:creationId xmlns:a16="http://schemas.microsoft.com/office/drawing/2014/main" id="{BF35DEA2-43AA-6B00-BFF7-39FA0F731B5F}"/>
              </a:ext>
            </a:extLst>
          </p:cNvPr>
          <p:cNvGrpSpPr/>
          <p:nvPr/>
        </p:nvGrpSpPr>
        <p:grpSpPr>
          <a:xfrm>
            <a:off x="379437" y="6457888"/>
            <a:ext cx="10769156" cy="50560"/>
            <a:chOff x="0" y="0"/>
            <a:chExt cx="4274726" cy="20069"/>
          </a:xfrm>
        </p:grpSpPr>
        <p:sp>
          <p:nvSpPr>
            <p:cNvPr id="22" name="Freeform 16">
              <a:extLst>
                <a:ext uri="{FF2B5EF4-FFF2-40B4-BE49-F238E27FC236}">
                  <a16:creationId xmlns:a16="http://schemas.microsoft.com/office/drawing/2014/main" id="{A649E5F1-0C20-52F8-EBE5-3A28B0F4BCF8}"/>
                </a:ext>
              </a:extLst>
            </p:cNvPr>
            <p:cNvSpPr/>
            <p:nvPr/>
          </p:nvSpPr>
          <p:spPr>
            <a:xfrm>
              <a:off x="0" y="0"/>
              <a:ext cx="4274726" cy="20069"/>
            </a:xfrm>
            <a:custGeom>
              <a:avLst/>
              <a:gdLst/>
              <a:ahLst/>
              <a:cxnLst/>
              <a:rect l="l" t="t" r="r" b="b"/>
              <a:pathLst>
                <a:path w="4274726" h="20069">
                  <a:moveTo>
                    <a:pt x="10035" y="0"/>
                  </a:moveTo>
                  <a:lnTo>
                    <a:pt x="4264691" y="0"/>
                  </a:lnTo>
                  <a:cubicBezTo>
                    <a:pt x="4267353" y="0"/>
                    <a:pt x="4269905" y="1057"/>
                    <a:pt x="4271787" y="2939"/>
                  </a:cubicBezTo>
                  <a:cubicBezTo>
                    <a:pt x="4273669" y="4821"/>
                    <a:pt x="4274726" y="7373"/>
                    <a:pt x="4274726" y="10035"/>
                  </a:cubicBezTo>
                  <a:lnTo>
                    <a:pt x="4274726" y="10035"/>
                  </a:lnTo>
                  <a:cubicBezTo>
                    <a:pt x="4274726" y="12696"/>
                    <a:pt x="4273669" y="15248"/>
                    <a:pt x="4271787" y="17130"/>
                  </a:cubicBezTo>
                  <a:cubicBezTo>
                    <a:pt x="4269905" y="19012"/>
                    <a:pt x="4267353" y="20069"/>
                    <a:pt x="4264691" y="20069"/>
                  </a:cubicBezTo>
                  <a:lnTo>
                    <a:pt x="10035" y="20069"/>
                  </a:lnTo>
                  <a:cubicBezTo>
                    <a:pt x="7373" y="20069"/>
                    <a:pt x="4821" y="19012"/>
                    <a:pt x="2939" y="17130"/>
                  </a:cubicBezTo>
                  <a:cubicBezTo>
                    <a:pt x="1057" y="15248"/>
                    <a:pt x="0" y="12696"/>
                    <a:pt x="0" y="10035"/>
                  </a:cubicBezTo>
                  <a:lnTo>
                    <a:pt x="0" y="10035"/>
                  </a:lnTo>
                  <a:cubicBezTo>
                    <a:pt x="0" y="7373"/>
                    <a:pt x="1057" y="4821"/>
                    <a:pt x="2939" y="2939"/>
                  </a:cubicBezTo>
                  <a:cubicBezTo>
                    <a:pt x="4821" y="1057"/>
                    <a:pt x="7373" y="0"/>
                    <a:pt x="10035" y="0"/>
                  </a:cubicBezTo>
                  <a:close/>
                </a:path>
              </a:pathLst>
            </a:custGeom>
            <a:solidFill>
              <a:srgbClr val="03214E"/>
            </a:solidFill>
          </p:spPr>
          <p:txBody>
            <a:bodyPr/>
            <a:lstStyle/>
            <a:p>
              <a:endParaRPr lang="ja-JP" altLang="en-US"/>
            </a:p>
          </p:txBody>
        </p:sp>
        <p:sp>
          <p:nvSpPr>
            <p:cNvPr id="23" name="TextBox 17">
              <a:extLst>
                <a:ext uri="{FF2B5EF4-FFF2-40B4-BE49-F238E27FC236}">
                  <a16:creationId xmlns:a16="http://schemas.microsoft.com/office/drawing/2014/main" id="{7DE8699B-9750-84A8-9564-038628E12424}"/>
                </a:ext>
              </a:extLst>
            </p:cNvPr>
            <p:cNvSpPr txBox="1"/>
            <p:nvPr/>
          </p:nvSpPr>
          <p:spPr>
            <a:xfrm>
              <a:off x="0" y="-28575"/>
              <a:ext cx="4274726" cy="48644"/>
            </a:xfrm>
            <a:prstGeom prst="rect">
              <a:avLst/>
            </a:prstGeom>
          </p:spPr>
          <p:txBody>
            <a:bodyPr lIns="50800" tIns="50800" rIns="50800" bIns="50800" rtlCol="0" anchor="ctr"/>
            <a:lstStyle/>
            <a:p>
              <a:pPr algn="ctr">
                <a:lnSpc>
                  <a:spcPts val="2239"/>
                </a:lnSpc>
              </a:pPr>
              <a:endParaRPr/>
            </a:p>
          </p:txBody>
        </p:sp>
      </p:grpSp>
      <p:sp>
        <p:nvSpPr>
          <p:cNvPr id="24" name="テキスト ボックス 23">
            <a:extLst>
              <a:ext uri="{FF2B5EF4-FFF2-40B4-BE49-F238E27FC236}">
                <a16:creationId xmlns:a16="http://schemas.microsoft.com/office/drawing/2014/main" id="{B33E7F94-2FD2-AB07-2F1D-C6A9BD58B75F}"/>
              </a:ext>
            </a:extLst>
          </p:cNvPr>
          <p:cNvSpPr txBox="1"/>
          <p:nvPr/>
        </p:nvSpPr>
        <p:spPr>
          <a:xfrm>
            <a:off x="803604" y="1683340"/>
            <a:ext cx="10769155" cy="584775"/>
          </a:xfrm>
          <a:prstGeom prst="rect">
            <a:avLst/>
          </a:prstGeom>
          <a:noFill/>
        </p:spPr>
        <p:txBody>
          <a:bodyPr wrap="square" rtlCol="0">
            <a:spAutoFit/>
          </a:bodyPr>
          <a:lstStyle/>
          <a:p>
            <a:r>
              <a:rPr lang="ja-JP" altLang="en-US" sz="1600" dirty="0">
                <a:latin typeface="BIZ UDPゴシック" panose="020B0400000000000000" pitchFamily="50" charset="-128"/>
                <a:ea typeface="BIZ UDPゴシック" panose="020B0400000000000000" pitchFamily="50" charset="-128"/>
              </a:rPr>
              <a:t>　</a:t>
            </a:r>
            <a:r>
              <a:rPr lang="ja-JP" altLang="ja-JP" sz="1600" dirty="0">
                <a:latin typeface="BIZ UDPゴシック" panose="020B0400000000000000" pitchFamily="50" charset="-128"/>
                <a:ea typeface="BIZ UDPゴシック" panose="020B0400000000000000" pitchFamily="50" charset="-128"/>
              </a:rPr>
              <a:t>社会状況の変化を踏まえ設問を精査し、回答者の負担軽減を図るために活用実績のない設問を削除した結果、下記のとおり設問数は減少した。</a:t>
            </a:r>
          </a:p>
        </p:txBody>
      </p:sp>
      <p:graphicFrame>
        <p:nvGraphicFramePr>
          <p:cNvPr id="3" name="表 2">
            <a:extLst>
              <a:ext uri="{FF2B5EF4-FFF2-40B4-BE49-F238E27FC236}">
                <a16:creationId xmlns:a16="http://schemas.microsoft.com/office/drawing/2014/main" id="{36CB127F-9293-C40D-0411-A522379B5246}"/>
              </a:ext>
            </a:extLst>
          </p:cNvPr>
          <p:cNvGraphicFramePr>
            <a:graphicFrameLocks noGrp="1"/>
          </p:cNvGraphicFramePr>
          <p:nvPr>
            <p:extLst>
              <p:ext uri="{D42A27DB-BD31-4B8C-83A1-F6EECF244321}">
                <p14:modId xmlns:p14="http://schemas.microsoft.com/office/powerpoint/2010/main" val="2195720899"/>
              </p:ext>
            </p:extLst>
          </p:nvPr>
        </p:nvGraphicFramePr>
        <p:xfrm>
          <a:off x="1929840" y="2314760"/>
          <a:ext cx="7668349" cy="830040"/>
        </p:xfrm>
        <a:graphic>
          <a:graphicData uri="http://schemas.openxmlformats.org/drawingml/2006/table">
            <a:tbl>
              <a:tblPr firstRow="1" firstCol="1" bandRow="1">
                <a:tableStyleId>{5C22544A-7EE6-4342-B048-85BDC9FD1C3A}</a:tableStyleId>
              </a:tblPr>
              <a:tblGrid>
                <a:gridCol w="2329095">
                  <a:extLst>
                    <a:ext uri="{9D8B030D-6E8A-4147-A177-3AD203B41FA5}">
                      <a16:colId xmlns:a16="http://schemas.microsoft.com/office/drawing/2014/main" val="1758554571"/>
                    </a:ext>
                  </a:extLst>
                </a:gridCol>
                <a:gridCol w="1765738">
                  <a:extLst>
                    <a:ext uri="{9D8B030D-6E8A-4147-A177-3AD203B41FA5}">
                      <a16:colId xmlns:a16="http://schemas.microsoft.com/office/drawing/2014/main" val="912840977"/>
                    </a:ext>
                  </a:extLst>
                </a:gridCol>
                <a:gridCol w="1650124">
                  <a:extLst>
                    <a:ext uri="{9D8B030D-6E8A-4147-A177-3AD203B41FA5}">
                      <a16:colId xmlns:a16="http://schemas.microsoft.com/office/drawing/2014/main" val="2188578152"/>
                    </a:ext>
                  </a:extLst>
                </a:gridCol>
                <a:gridCol w="1923392">
                  <a:extLst>
                    <a:ext uri="{9D8B030D-6E8A-4147-A177-3AD203B41FA5}">
                      <a16:colId xmlns:a16="http://schemas.microsoft.com/office/drawing/2014/main" val="4174920640"/>
                    </a:ext>
                  </a:extLst>
                </a:gridCol>
              </a:tblGrid>
              <a:tr h="276394">
                <a:tc>
                  <a:txBody>
                    <a:bodyPr/>
                    <a:lstStyle/>
                    <a:p>
                      <a:pPr algn="ctr">
                        <a:lnSpc>
                          <a:spcPts val="1800"/>
                        </a:lnSpc>
                        <a:buNone/>
                      </a:pPr>
                      <a:r>
                        <a:rPr lang="en-US" sz="1200" kern="100" dirty="0">
                          <a:effectLst/>
                          <a:latin typeface="BIZ UDゴシック" panose="020B0400000000000000" pitchFamily="49" charset="-128"/>
                          <a:ea typeface="BIZ UDゴシック" panose="020B0400000000000000" pitchFamily="49" charset="-128"/>
                        </a:rPr>
                        <a:t> </a:t>
                      </a:r>
                      <a:endParaRPr lang="ja-JP" sz="120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ts val="1800"/>
                        </a:lnSpc>
                        <a:buNone/>
                      </a:pPr>
                      <a:r>
                        <a:rPr lang="ja-JP" sz="1200" kern="100" dirty="0">
                          <a:effectLst/>
                          <a:latin typeface="BIZ UDゴシック" panose="020B0400000000000000" pitchFamily="49" charset="-128"/>
                          <a:ea typeface="BIZ UDゴシック" panose="020B0400000000000000" pitchFamily="49" charset="-128"/>
                        </a:rPr>
                        <a:t>第</a:t>
                      </a:r>
                      <a:r>
                        <a:rPr lang="ja-JP" altLang="en-US" sz="1200" kern="100" dirty="0">
                          <a:effectLst/>
                          <a:latin typeface="BIZ UDゴシック" panose="020B0400000000000000" pitchFamily="49" charset="-128"/>
                          <a:ea typeface="BIZ UDゴシック" panose="020B0400000000000000" pitchFamily="49" charset="-128"/>
                        </a:rPr>
                        <a:t>９</a:t>
                      </a:r>
                      <a:r>
                        <a:rPr lang="ja-JP" sz="1200" kern="100" dirty="0">
                          <a:effectLst/>
                          <a:latin typeface="BIZ UDゴシック" panose="020B0400000000000000" pitchFamily="49" charset="-128"/>
                          <a:ea typeface="BIZ UDゴシック" panose="020B0400000000000000" pitchFamily="49" charset="-128"/>
                        </a:rPr>
                        <a:t>期</a:t>
                      </a:r>
                      <a:endParaRPr lang="ja-JP" sz="120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ts val="1800"/>
                        </a:lnSpc>
                        <a:buNone/>
                      </a:pPr>
                      <a:r>
                        <a:rPr lang="ja-JP" sz="1200" kern="100" dirty="0">
                          <a:effectLst/>
                          <a:latin typeface="BIZ UDゴシック" panose="020B0400000000000000" pitchFamily="49" charset="-128"/>
                          <a:ea typeface="BIZ UDゴシック" panose="020B0400000000000000" pitchFamily="49" charset="-128"/>
                        </a:rPr>
                        <a:t>第</a:t>
                      </a:r>
                      <a:r>
                        <a:rPr lang="en-US" sz="1200" kern="100" dirty="0">
                          <a:effectLst/>
                          <a:latin typeface="BIZ UDゴシック" panose="020B0400000000000000" pitchFamily="49" charset="-128"/>
                          <a:ea typeface="BIZ UDゴシック" panose="020B0400000000000000" pitchFamily="49" charset="-128"/>
                        </a:rPr>
                        <a:t>10</a:t>
                      </a:r>
                      <a:r>
                        <a:rPr lang="ja-JP" sz="1200" kern="100" dirty="0">
                          <a:effectLst/>
                          <a:latin typeface="BIZ UDゴシック" panose="020B0400000000000000" pitchFamily="49" charset="-128"/>
                          <a:ea typeface="BIZ UDゴシック" panose="020B0400000000000000" pitchFamily="49" charset="-128"/>
                        </a:rPr>
                        <a:t>期</a:t>
                      </a:r>
                      <a:endParaRPr lang="ja-JP" sz="120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ts val="1800"/>
                        </a:lnSpc>
                        <a:buNone/>
                      </a:pPr>
                      <a:r>
                        <a:rPr lang="ja-JP" sz="1200" kern="100" dirty="0">
                          <a:effectLst/>
                          <a:latin typeface="BIZ UDゴシック" panose="020B0400000000000000" pitchFamily="49" charset="-128"/>
                          <a:ea typeface="BIZ UDゴシック" panose="020B0400000000000000" pitchFamily="49" charset="-128"/>
                        </a:rPr>
                        <a:t>比較</a:t>
                      </a:r>
                      <a:endParaRPr lang="ja-JP" sz="120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97443128"/>
                  </a:ext>
                </a:extLst>
              </a:tr>
              <a:tr h="276823">
                <a:tc>
                  <a:txBody>
                    <a:bodyPr/>
                    <a:lstStyle/>
                    <a:p>
                      <a:pPr algn="ctr">
                        <a:lnSpc>
                          <a:spcPts val="1800"/>
                        </a:lnSpc>
                        <a:buNone/>
                      </a:pPr>
                      <a:r>
                        <a:rPr lang="ja-JP" sz="1200" kern="100" dirty="0">
                          <a:effectLst/>
                          <a:latin typeface="BIZ UDゴシック" panose="020B0400000000000000" pitchFamily="49" charset="-128"/>
                          <a:ea typeface="BIZ UDゴシック" panose="020B0400000000000000" pitchFamily="49" charset="-128"/>
                        </a:rPr>
                        <a:t>高齢者調査</a:t>
                      </a:r>
                      <a:endParaRPr lang="ja-JP" sz="120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ts val="1800"/>
                        </a:lnSpc>
                        <a:buNone/>
                      </a:pPr>
                      <a:r>
                        <a:rPr lang="en-US" sz="1600" kern="100" dirty="0">
                          <a:effectLst/>
                          <a:latin typeface="BIZ UDゴシック" panose="020B0400000000000000" pitchFamily="49" charset="-128"/>
                          <a:ea typeface="BIZ UDゴシック" panose="020B0400000000000000" pitchFamily="49" charset="-128"/>
                        </a:rPr>
                        <a:t>126</a:t>
                      </a:r>
                      <a:r>
                        <a:rPr lang="ja-JP" sz="1600" kern="100" dirty="0">
                          <a:effectLst/>
                          <a:latin typeface="BIZ UDゴシック" panose="020B0400000000000000" pitchFamily="49" charset="-128"/>
                          <a:ea typeface="BIZ UDゴシック" panose="020B0400000000000000" pitchFamily="49" charset="-128"/>
                        </a:rPr>
                        <a:t>問</a:t>
                      </a:r>
                      <a:endParaRPr lang="ja-JP" sz="160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ts val="1800"/>
                        </a:lnSpc>
                        <a:buNone/>
                      </a:pPr>
                      <a:r>
                        <a:rPr lang="en-US" sz="1600" kern="100" dirty="0">
                          <a:effectLst/>
                          <a:latin typeface="BIZ UDゴシック" panose="020B0400000000000000" pitchFamily="49" charset="-128"/>
                          <a:ea typeface="BIZ UDゴシック" panose="020B0400000000000000" pitchFamily="49" charset="-128"/>
                        </a:rPr>
                        <a:t>118</a:t>
                      </a:r>
                      <a:r>
                        <a:rPr lang="ja-JP" sz="1600" kern="100" dirty="0">
                          <a:effectLst/>
                          <a:latin typeface="BIZ UDゴシック" panose="020B0400000000000000" pitchFamily="49" charset="-128"/>
                          <a:ea typeface="BIZ UDゴシック" panose="020B0400000000000000" pitchFamily="49" charset="-128"/>
                        </a:rPr>
                        <a:t>問</a:t>
                      </a:r>
                      <a:endParaRPr lang="ja-JP" sz="160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algn="ctr" defTabSz="609630" rtl="0" eaLnBrk="1" latinLnBrk="0" hangingPunct="1">
                        <a:lnSpc>
                          <a:spcPts val="1800"/>
                        </a:lnSpc>
                        <a:buNone/>
                      </a:pPr>
                      <a:r>
                        <a:rPr kumimoji="1" lang="ja-JP" altLang="en-US" sz="1800" b="1" kern="100" dirty="0">
                          <a:solidFill>
                            <a:schemeClr val="accent6">
                              <a:lumMod val="75000"/>
                            </a:schemeClr>
                          </a:solidFill>
                          <a:effectLst/>
                          <a:latin typeface="BIZ UDゴシック" panose="020B0400000000000000" pitchFamily="49" charset="-128"/>
                          <a:ea typeface="BIZ UDゴシック" panose="020B0400000000000000" pitchFamily="49" charset="-128"/>
                          <a:cs typeface="+mn-cs"/>
                        </a:rPr>
                        <a:t>▼８問</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727631605"/>
                  </a:ext>
                </a:extLst>
              </a:tr>
              <a:tr h="276823">
                <a:tc>
                  <a:txBody>
                    <a:bodyPr/>
                    <a:lstStyle/>
                    <a:p>
                      <a:pPr algn="ctr">
                        <a:lnSpc>
                          <a:spcPts val="1800"/>
                        </a:lnSpc>
                        <a:buNone/>
                      </a:pPr>
                      <a:r>
                        <a:rPr lang="ja-JP" sz="1200" kern="100">
                          <a:effectLst/>
                          <a:latin typeface="BIZ UDゴシック" panose="020B0400000000000000" pitchFamily="49" charset="-128"/>
                          <a:ea typeface="BIZ UDゴシック" panose="020B0400000000000000" pitchFamily="49" charset="-128"/>
                        </a:rPr>
                        <a:t>要介護認定者調査</a:t>
                      </a:r>
                      <a:endParaRPr lang="ja-JP" sz="1200" kern="10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ts val="1800"/>
                        </a:lnSpc>
                        <a:buNone/>
                      </a:pPr>
                      <a:r>
                        <a:rPr lang="en-US" sz="1600" kern="100" dirty="0">
                          <a:effectLst/>
                          <a:latin typeface="BIZ UDゴシック" panose="020B0400000000000000" pitchFamily="49" charset="-128"/>
                          <a:ea typeface="BIZ UDゴシック" panose="020B0400000000000000" pitchFamily="49" charset="-128"/>
                        </a:rPr>
                        <a:t>130</a:t>
                      </a:r>
                      <a:r>
                        <a:rPr lang="ja-JP" sz="1600" kern="100" dirty="0">
                          <a:effectLst/>
                          <a:latin typeface="BIZ UDゴシック" panose="020B0400000000000000" pitchFamily="49" charset="-128"/>
                          <a:ea typeface="BIZ UDゴシック" panose="020B0400000000000000" pitchFamily="49" charset="-128"/>
                        </a:rPr>
                        <a:t>問</a:t>
                      </a:r>
                      <a:endParaRPr lang="ja-JP" sz="160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ts val="1800"/>
                        </a:lnSpc>
                        <a:buNone/>
                      </a:pPr>
                      <a:r>
                        <a:rPr lang="en-US" sz="1600" kern="100" dirty="0">
                          <a:effectLst/>
                          <a:latin typeface="BIZ UDゴシック" panose="020B0400000000000000" pitchFamily="49" charset="-128"/>
                          <a:ea typeface="BIZ UDゴシック" panose="020B0400000000000000" pitchFamily="49" charset="-128"/>
                        </a:rPr>
                        <a:t>110</a:t>
                      </a:r>
                      <a:r>
                        <a:rPr lang="ja-JP" sz="1600" kern="100" dirty="0">
                          <a:effectLst/>
                          <a:latin typeface="BIZ UDゴシック" panose="020B0400000000000000" pitchFamily="49" charset="-128"/>
                          <a:ea typeface="BIZ UDゴシック" panose="020B0400000000000000" pitchFamily="49" charset="-128"/>
                        </a:rPr>
                        <a:t>問</a:t>
                      </a:r>
                      <a:endParaRPr lang="ja-JP" sz="160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algn="ctr" defTabSz="609630" rtl="0" eaLnBrk="1" latinLnBrk="0" hangingPunct="1">
                        <a:lnSpc>
                          <a:spcPts val="1800"/>
                        </a:lnSpc>
                        <a:buNone/>
                      </a:pPr>
                      <a:r>
                        <a:rPr kumimoji="1" lang="ja-JP" altLang="en-US" sz="1800" b="1" kern="100" dirty="0">
                          <a:solidFill>
                            <a:schemeClr val="accent6">
                              <a:lumMod val="75000"/>
                            </a:schemeClr>
                          </a:solidFill>
                          <a:effectLst/>
                          <a:latin typeface="BIZ UDゴシック" panose="020B0400000000000000" pitchFamily="49" charset="-128"/>
                          <a:ea typeface="BIZ UDゴシック" panose="020B0400000000000000" pitchFamily="49" charset="-128"/>
                          <a:cs typeface="+mn-cs"/>
                        </a:rPr>
                        <a:t>▼</a:t>
                      </a:r>
                      <a:r>
                        <a:rPr kumimoji="1" lang="en-US" sz="1800" b="1" kern="100" dirty="0">
                          <a:solidFill>
                            <a:schemeClr val="accent6">
                              <a:lumMod val="75000"/>
                            </a:schemeClr>
                          </a:solidFill>
                          <a:effectLst/>
                          <a:latin typeface="BIZ UDゴシック" panose="020B0400000000000000" pitchFamily="49" charset="-128"/>
                          <a:ea typeface="BIZ UDゴシック" panose="020B0400000000000000" pitchFamily="49" charset="-128"/>
                          <a:cs typeface="+mn-cs"/>
                        </a:rPr>
                        <a:t>20</a:t>
                      </a:r>
                      <a:r>
                        <a:rPr kumimoji="1" lang="ja-JP" altLang="en-US" sz="1800" b="1" kern="100" dirty="0">
                          <a:solidFill>
                            <a:schemeClr val="accent6">
                              <a:lumMod val="75000"/>
                            </a:schemeClr>
                          </a:solidFill>
                          <a:effectLst/>
                          <a:latin typeface="BIZ UDゴシック" panose="020B0400000000000000" pitchFamily="49" charset="-128"/>
                          <a:ea typeface="BIZ UDゴシック" panose="020B0400000000000000" pitchFamily="49" charset="-128"/>
                          <a:cs typeface="+mn-cs"/>
                        </a:rPr>
                        <a:t>問</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584682122"/>
                  </a:ext>
                </a:extLst>
              </a:tr>
            </a:tbl>
          </a:graphicData>
        </a:graphic>
      </p:graphicFrame>
      <p:sp>
        <p:nvSpPr>
          <p:cNvPr id="12" name="テキスト ボックス 11">
            <a:extLst>
              <a:ext uri="{FF2B5EF4-FFF2-40B4-BE49-F238E27FC236}">
                <a16:creationId xmlns:a16="http://schemas.microsoft.com/office/drawing/2014/main" id="{30693ED8-0F67-4187-7276-210362D4998D}"/>
              </a:ext>
            </a:extLst>
          </p:cNvPr>
          <p:cNvSpPr txBox="1"/>
          <p:nvPr/>
        </p:nvSpPr>
        <p:spPr>
          <a:xfrm>
            <a:off x="316463" y="3765832"/>
            <a:ext cx="5833320" cy="2677656"/>
          </a:xfrm>
          <a:prstGeom prst="rect">
            <a:avLst/>
          </a:prstGeom>
          <a:noFill/>
        </p:spPr>
        <p:txBody>
          <a:bodyPr wrap="square">
            <a:spAutoFit/>
          </a:bodyPr>
          <a:lstStyle/>
          <a:p>
            <a:pPr marL="419100" indent="-285750" algn="l">
              <a:buFont typeface="Arial" panose="020B0604020202020204" pitchFamily="34" charset="0"/>
              <a:buChar char="•"/>
            </a:pPr>
            <a:r>
              <a:rPr lang="ja-JP" altLang="ja-JP" sz="1400" b="1" u="sng" kern="100" dirty="0">
                <a:solidFill>
                  <a:schemeClr val="accent6"/>
                </a:solidFill>
                <a:effectLst/>
                <a:latin typeface="BIZ UDPゴシック" panose="020B0400000000000000" pitchFamily="50" charset="-128"/>
                <a:ea typeface="BIZ UDPゴシック" panose="020B0400000000000000" pitchFamily="50" charset="-128"/>
                <a:cs typeface="Times New Roman" panose="02020603050405020304" pitchFamily="18" charset="0"/>
              </a:rPr>
              <a:t>敬老行事の今後の実施方法について</a:t>
            </a:r>
            <a:br>
              <a:rPr lang="en-US" altLang="ja-JP" sz="14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br>
            <a:r>
              <a:rPr lang="ja-JP" altLang="ja-JP" sz="14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（今後の事業のあり方を検討するため。</a:t>
            </a:r>
            <a:r>
              <a:rPr lang="ja-JP" altLang="ja-JP" sz="1400" kern="100" dirty="0">
                <a:effectLst/>
                <a:latin typeface="BIZ UDPゴシック" panose="020B0400000000000000" pitchFamily="50" charset="-128"/>
                <a:ea typeface="BIZ UDPゴシック" panose="020B0400000000000000" pitchFamily="50" charset="-128"/>
                <a:cs typeface="メイリオ" panose="020B0604030504040204" pitchFamily="50" charset="-128"/>
              </a:rPr>
              <a:t>高齢者調査</a:t>
            </a:r>
            <a:r>
              <a:rPr lang="en-US" altLang="ja-JP" sz="1400" kern="100" dirty="0">
                <a:effectLst/>
                <a:latin typeface="BIZ UDPゴシック" panose="020B0400000000000000" pitchFamily="50" charset="-128"/>
                <a:ea typeface="BIZ UDPゴシック" panose="020B0400000000000000" pitchFamily="50" charset="-128"/>
                <a:cs typeface="メイリオ" panose="020B0604030504040204" pitchFamily="50" charset="-128"/>
              </a:rPr>
              <a:t>-</a:t>
            </a:r>
            <a:r>
              <a:rPr lang="ja-JP" altLang="ja-JP" sz="14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問５⑤）</a:t>
            </a:r>
          </a:p>
          <a:p>
            <a:pPr marL="419100" indent="-285750" algn="l">
              <a:buFont typeface="Arial" panose="020B0604020202020204" pitchFamily="34" charset="0"/>
              <a:buChar char="•"/>
            </a:pPr>
            <a:r>
              <a:rPr lang="ja-JP" altLang="ja-JP" sz="1400" b="1" u="sng" kern="100" dirty="0">
                <a:solidFill>
                  <a:schemeClr val="accent6"/>
                </a:solidFill>
                <a:latin typeface="BIZ UDPゴシック" panose="020B0400000000000000" pitchFamily="50" charset="-128"/>
                <a:ea typeface="BIZ UDPゴシック" panose="020B0400000000000000" pitchFamily="50" charset="-128"/>
                <a:cs typeface="Times New Roman" panose="02020603050405020304" pitchFamily="18" charset="0"/>
              </a:rPr>
              <a:t>高齢クラブのあり方について</a:t>
            </a:r>
            <a:br>
              <a:rPr lang="en-US" altLang="ja-JP" sz="14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br>
            <a:r>
              <a:rPr lang="ja-JP" altLang="ja-JP" sz="14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（今後の事業のあり方を検討するため。</a:t>
            </a:r>
            <a:r>
              <a:rPr lang="ja-JP" altLang="ja-JP" sz="1400" kern="100" dirty="0">
                <a:effectLst/>
                <a:latin typeface="BIZ UDPゴシック" panose="020B0400000000000000" pitchFamily="50" charset="-128"/>
                <a:ea typeface="BIZ UDPゴシック" panose="020B0400000000000000" pitchFamily="50" charset="-128"/>
                <a:cs typeface="メイリオ" panose="020B0604030504040204" pitchFamily="50" charset="-128"/>
              </a:rPr>
              <a:t>高齢者調査</a:t>
            </a:r>
            <a:r>
              <a:rPr lang="en-US" altLang="ja-JP" sz="1400" kern="100" dirty="0">
                <a:effectLst/>
                <a:latin typeface="BIZ UDPゴシック" panose="020B0400000000000000" pitchFamily="50" charset="-128"/>
                <a:ea typeface="BIZ UDPゴシック" panose="020B0400000000000000" pitchFamily="50" charset="-128"/>
                <a:cs typeface="メイリオ" panose="020B0604030504040204" pitchFamily="50" charset="-128"/>
              </a:rPr>
              <a:t>-</a:t>
            </a:r>
            <a:r>
              <a:rPr lang="ja-JP" altLang="ja-JP" sz="14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問５⑥）</a:t>
            </a:r>
          </a:p>
          <a:p>
            <a:pPr marL="419100" indent="-285750" algn="l">
              <a:buFont typeface="Arial" panose="020B0604020202020204" pitchFamily="34" charset="0"/>
              <a:buChar char="•"/>
            </a:pPr>
            <a:r>
              <a:rPr lang="ja-JP" altLang="ja-JP" sz="1400" b="1" u="sng" kern="100" dirty="0">
                <a:solidFill>
                  <a:schemeClr val="accent6"/>
                </a:solidFill>
                <a:latin typeface="BIZ UDPゴシック" panose="020B0400000000000000" pitchFamily="50" charset="-128"/>
                <a:ea typeface="BIZ UDPゴシック" panose="020B0400000000000000" pitchFamily="50" charset="-128"/>
                <a:cs typeface="Times New Roman" panose="02020603050405020304" pitchFamily="18" charset="0"/>
              </a:rPr>
              <a:t>新しい認知症観について</a:t>
            </a:r>
            <a:br>
              <a:rPr lang="en-US" altLang="ja-JP" sz="14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br>
            <a:r>
              <a:rPr lang="ja-JP" altLang="ja-JP" sz="14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（令和</a:t>
            </a:r>
            <a:r>
              <a:rPr lang="ja-JP" altLang="en-US" sz="14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６</a:t>
            </a:r>
            <a:r>
              <a:rPr lang="ja-JP" altLang="ja-JP" sz="14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年</a:t>
            </a:r>
            <a:r>
              <a:rPr lang="en-US" altLang="ja-JP" sz="14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12</a:t>
            </a:r>
            <a:r>
              <a:rPr lang="ja-JP" altLang="ja-JP" sz="14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月</a:t>
            </a:r>
            <a:r>
              <a:rPr lang="ja-JP" altLang="en-US" sz="1400" kern="100" dirty="0">
                <a:latin typeface="BIZ UDPゴシック" panose="020B0400000000000000" pitchFamily="50" charset="-128"/>
                <a:ea typeface="BIZ UDPゴシック" panose="020B0400000000000000" pitchFamily="50" charset="-128"/>
                <a:cs typeface="Times New Roman" panose="02020603050405020304" pitchFamily="18" charset="0"/>
              </a:rPr>
              <a:t>３</a:t>
            </a:r>
            <a:r>
              <a:rPr lang="ja-JP" altLang="ja-JP" sz="14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日に閣議決定された認知症施策推進基本計画</a:t>
            </a:r>
            <a:endParaRPr lang="en-US" altLang="ja-JP" sz="14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p>
            <a:pPr marL="133350" algn="l"/>
            <a:r>
              <a:rPr lang="ja-JP" altLang="en-US" sz="14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　　　</a:t>
            </a:r>
            <a:r>
              <a:rPr lang="ja-JP" altLang="ja-JP" sz="14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に基づく設問のため。</a:t>
            </a:r>
            <a:r>
              <a:rPr lang="ja-JP" altLang="ja-JP" sz="1400" kern="100" dirty="0">
                <a:effectLst/>
                <a:latin typeface="BIZ UDPゴシック" panose="020B0400000000000000" pitchFamily="50" charset="-128"/>
                <a:ea typeface="BIZ UDPゴシック" panose="020B0400000000000000" pitchFamily="50" charset="-128"/>
                <a:cs typeface="メイリオ" panose="020B0604030504040204" pitchFamily="50" charset="-128"/>
              </a:rPr>
              <a:t>高齢者調査</a:t>
            </a:r>
            <a:r>
              <a:rPr lang="en-US" altLang="ja-JP" sz="14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a:t>
            </a:r>
            <a:r>
              <a:rPr lang="ja-JP" altLang="ja-JP" sz="14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問</a:t>
            </a:r>
            <a:r>
              <a:rPr lang="en-US" altLang="ja-JP" sz="14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10</a:t>
            </a:r>
            <a:r>
              <a:rPr lang="ja-JP" altLang="ja-JP" sz="14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②⑦、</a:t>
            </a:r>
            <a:endParaRPr lang="en-US" altLang="ja-JP" sz="14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p>
            <a:pPr marL="133350" algn="l"/>
            <a:r>
              <a:rPr lang="ja-JP" altLang="en-US" sz="1400" kern="100" dirty="0">
                <a:latin typeface="BIZ UDPゴシック" panose="020B0400000000000000" pitchFamily="50" charset="-128"/>
                <a:ea typeface="BIZ UDPゴシック" panose="020B0400000000000000" pitchFamily="50" charset="-128"/>
                <a:cs typeface="Times New Roman" panose="02020603050405020304" pitchFamily="18" charset="0"/>
              </a:rPr>
              <a:t>　　　</a:t>
            </a:r>
            <a:r>
              <a:rPr lang="ja-JP" altLang="ja-JP" sz="1400" kern="100" dirty="0">
                <a:effectLst/>
                <a:latin typeface="BIZ UDPゴシック" panose="020B0400000000000000" pitchFamily="50" charset="-128"/>
                <a:ea typeface="BIZ UDPゴシック" panose="020B0400000000000000" pitchFamily="50" charset="-128"/>
                <a:cs typeface="メイリオ" panose="020B0604030504040204" pitchFamily="50" charset="-128"/>
              </a:rPr>
              <a:t>要介護認定者調査</a:t>
            </a:r>
            <a:r>
              <a:rPr lang="en-US" altLang="ja-JP" sz="14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a:t>
            </a:r>
            <a:r>
              <a:rPr lang="ja-JP" altLang="ja-JP" sz="14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問</a:t>
            </a:r>
            <a:r>
              <a:rPr lang="ja-JP" altLang="en-US" sz="14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６</a:t>
            </a:r>
            <a:r>
              <a:rPr lang="ja-JP" altLang="ja-JP" sz="14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①⑥）</a:t>
            </a:r>
          </a:p>
          <a:p>
            <a:pPr marL="419100" indent="-285750" algn="l">
              <a:buFont typeface="Arial" panose="020B0604020202020204" pitchFamily="34" charset="0"/>
              <a:buChar char="•"/>
            </a:pPr>
            <a:r>
              <a:rPr lang="ja-JP" altLang="ja-JP" sz="1400" b="1" u="sng" kern="100" dirty="0">
                <a:solidFill>
                  <a:schemeClr val="accent6"/>
                </a:solidFill>
                <a:latin typeface="BIZ UDPゴシック" panose="020B0400000000000000" pitchFamily="50" charset="-128"/>
                <a:ea typeface="BIZ UDPゴシック" panose="020B0400000000000000" pitchFamily="50" charset="-128"/>
                <a:cs typeface="Times New Roman" panose="02020603050405020304" pitchFamily="18" charset="0"/>
              </a:rPr>
              <a:t>成年後見制度に関する質問のうち選択肢に「けんりサポートすいた」</a:t>
            </a:r>
            <a:endParaRPr lang="en-US" altLang="ja-JP" sz="1400" b="1" u="sng" kern="100" dirty="0">
              <a:solidFill>
                <a:schemeClr val="accent6"/>
              </a:solidFill>
              <a:latin typeface="BIZ UDPゴシック" panose="020B0400000000000000" pitchFamily="50" charset="-128"/>
              <a:ea typeface="BIZ UDPゴシック" panose="020B0400000000000000" pitchFamily="50" charset="-128"/>
              <a:cs typeface="Times New Roman" panose="02020603050405020304" pitchFamily="18" charset="0"/>
            </a:endParaRPr>
          </a:p>
          <a:p>
            <a:pPr marL="133350" algn="l"/>
            <a:r>
              <a:rPr lang="ja-JP" altLang="en-US" sz="1400" kern="100" dirty="0">
                <a:latin typeface="BIZ UDPゴシック" panose="020B0400000000000000" pitchFamily="50" charset="-128"/>
                <a:ea typeface="BIZ UDPゴシック" panose="020B0400000000000000" pitchFamily="50" charset="-128"/>
                <a:cs typeface="Times New Roman" panose="02020603050405020304" pitchFamily="18" charset="0"/>
              </a:rPr>
              <a:t>　　 </a:t>
            </a:r>
            <a:r>
              <a:rPr lang="ja-JP" altLang="ja-JP" sz="1400" b="1" u="sng" kern="100" dirty="0">
                <a:solidFill>
                  <a:schemeClr val="accent6"/>
                </a:solidFill>
                <a:latin typeface="BIZ UDPゴシック" panose="020B0400000000000000" pitchFamily="50" charset="-128"/>
                <a:ea typeface="BIZ UDPゴシック" panose="020B0400000000000000" pitchFamily="50" charset="-128"/>
                <a:cs typeface="Times New Roman" panose="02020603050405020304" pitchFamily="18" charset="0"/>
              </a:rPr>
              <a:t>を追加</a:t>
            </a:r>
            <a:endParaRPr lang="en-US" altLang="ja-JP" sz="1400" b="1" u="sng" kern="100" dirty="0">
              <a:solidFill>
                <a:schemeClr val="accent6"/>
              </a:solidFill>
              <a:latin typeface="BIZ UDPゴシック" panose="020B0400000000000000" pitchFamily="50" charset="-128"/>
              <a:ea typeface="BIZ UDPゴシック" panose="020B0400000000000000" pitchFamily="50" charset="-128"/>
              <a:cs typeface="Times New Roman" panose="02020603050405020304" pitchFamily="18" charset="0"/>
            </a:endParaRPr>
          </a:p>
          <a:p>
            <a:pPr marL="133350" algn="l"/>
            <a:r>
              <a:rPr lang="ja-JP" altLang="en-US" sz="1400" b="1" kern="100" dirty="0">
                <a:solidFill>
                  <a:schemeClr val="accent6"/>
                </a:solidFill>
                <a:effectLst/>
                <a:latin typeface="BIZ UDPゴシック" panose="020B0400000000000000" pitchFamily="50" charset="-128"/>
                <a:ea typeface="BIZ UDPゴシック" panose="020B0400000000000000" pitchFamily="50" charset="-128"/>
                <a:cs typeface="Times New Roman" panose="02020603050405020304" pitchFamily="18" charset="0"/>
              </a:rPr>
              <a:t>　　　</a:t>
            </a:r>
            <a:r>
              <a:rPr lang="en-US" altLang="ja-JP" sz="1400" kern="0" dirty="0">
                <a:effectLst/>
                <a:latin typeface="BIZ UDPゴシック" panose="020B0400000000000000" pitchFamily="50" charset="-128"/>
                <a:ea typeface="BIZ UDPゴシック" panose="020B0400000000000000" pitchFamily="50" charset="-128"/>
                <a:cs typeface="Times New Roman" panose="02020603050405020304" pitchFamily="18" charset="0"/>
              </a:rPr>
              <a:t>(</a:t>
            </a:r>
            <a:r>
              <a:rPr lang="ja-JP" altLang="ja-JP" sz="1400" kern="0" dirty="0">
                <a:effectLst/>
                <a:latin typeface="BIZ UDPゴシック" panose="020B0400000000000000" pitchFamily="50" charset="-128"/>
                <a:ea typeface="BIZ UDPゴシック" panose="020B0400000000000000" pitchFamily="50" charset="-128"/>
                <a:cs typeface="Times New Roman" panose="02020603050405020304" pitchFamily="18" charset="0"/>
              </a:rPr>
              <a:t>令和</a:t>
            </a:r>
            <a:r>
              <a:rPr lang="ja-JP" altLang="en-US" sz="1400" kern="0" dirty="0">
                <a:latin typeface="BIZ UDPゴシック" panose="020B0400000000000000" pitchFamily="50" charset="-128"/>
                <a:ea typeface="BIZ UDPゴシック" panose="020B0400000000000000" pitchFamily="50" charset="-128"/>
                <a:cs typeface="Times New Roman" panose="02020603050405020304" pitchFamily="18" charset="0"/>
              </a:rPr>
              <a:t>６</a:t>
            </a:r>
            <a:r>
              <a:rPr lang="ja-JP" altLang="ja-JP" sz="1400" kern="0" dirty="0">
                <a:effectLst/>
                <a:latin typeface="BIZ UDPゴシック" panose="020B0400000000000000" pitchFamily="50" charset="-128"/>
                <a:ea typeface="BIZ UDPゴシック" panose="020B0400000000000000" pitchFamily="50" charset="-128"/>
                <a:cs typeface="Times New Roman" panose="02020603050405020304" pitchFamily="18" charset="0"/>
              </a:rPr>
              <a:t>年</a:t>
            </a:r>
            <a:r>
              <a:rPr lang="ja-JP" altLang="en-US" sz="1400" kern="0" dirty="0">
                <a:latin typeface="BIZ UDPゴシック" panose="020B0400000000000000" pitchFamily="50" charset="-128"/>
                <a:ea typeface="BIZ UDPゴシック" panose="020B0400000000000000" pitchFamily="50" charset="-128"/>
                <a:cs typeface="Times New Roman" panose="02020603050405020304" pitchFamily="18" charset="0"/>
              </a:rPr>
              <a:t>７</a:t>
            </a:r>
            <a:r>
              <a:rPr lang="ja-JP" altLang="ja-JP" sz="1400" kern="0" dirty="0">
                <a:effectLst/>
                <a:latin typeface="BIZ UDPゴシック" panose="020B0400000000000000" pitchFamily="50" charset="-128"/>
                <a:ea typeface="BIZ UDPゴシック" panose="020B0400000000000000" pitchFamily="50" charset="-128"/>
                <a:cs typeface="Times New Roman" panose="02020603050405020304" pitchFamily="18" charset="0"/>
              </a:rPr>
              <a:t>月</a:t>
            </a:r>
            <a:r>
              <a:rPr lang="ja-JP" altLang="en-US" sz="1400" kern="0" dirty="0">
                <a:effectLst/>
                <a:latin typeface="BIZ UDPゴシック" panose="020B0400000000000000" pitchFamily="50" charset="-128"/>
                <a:ea typeface="BIZ UDPゴシック" panose="020B0400000000000000" pitchFamily="50" charset="-128"/>
                <a:cs typeface="Times New Roman" panose="02020603050405020304" pitchFamily="18" charset="0"/>
              </a:rPr>
              <a:t>１</a:t>
            </a:r>
            <a:r>
              <a:rPr lang="ja-JP" altLang="ja-JP" sz="1400" kern="0" dirty="0">
                <a:effectLst/>
                <a:latin typeface="BIZ UDPゴシック" panose="020B0400000000000000" pitchFamily="50" charset="-128"/>
                <a:ea typeface="BIZ UDPゴシック" panose="020B0400000000000000" pitchFamily="50" charset="-128"/>
                <a:cs typeface="Times New Roman" panose="02020603050405020304" pitchFamily="18" charset="0"/>
              </a:rPr>
              <a:t>日に新規開設したため。</a:t>
            </a:r>
            <a:endParaRPr lang="en-US" altLang="ja-JP" sz="1400" kern="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p>
            <a:pPr marL="133350" algn="l"/>
            <a:r>
              <a:rPr lang="en-US" altLang="ja-JP" sz="1400" kern="0" dirty="0">
                <a:latin typeface="BIZ UDPゴシック" panose="020B0400000000000000" pitchFamily="50" charset="-128"/>
                <a:ea typeface="BIZ UDPゴシック" panose="020B0400000000000000" pitchFamily="50" charset="-128"/>
                <a:cs typeface="Times New Roman" panose="02020603050405020304" pitchFamily="18" charset="0"/>
              </a:rPr>
              <a:t>     </a:t>
            </a:r>
            <a:r>
              <a:rPr lang="ja-JP" altLang="ja-JP" sz="1400" kern="0" dirty="0">
                <a:effectLst/>
                <a:latin typeface="BIZ UDPゴシック" panose="020B0400000000000000" pitchFamily="50" charset="-128"/>
                <a:ea typeface="BIZ UDPゴシック" panose="020B0400000000000000" pitchFamily="50" charset="-128"/>
                <a:cs typeface="メイリオ" panose="020B0604030504040204" pitchFamily="50" charset="-128"/>
              </a:rPr>
              <a:t>高齢者調査</a:t>
            </a:r>
            <a:r>
              <a:rPr lang="en-US" altLang="ja-JP" sz="1400" kern="0" dirty="0">
                <a:effectLst/>
                <a:latin typeface="BIZ UDPゴシック" panose="020B0400000000000000" pitchFamily="50" charset="-128"/>
                <a:ea typeface="BIZ UDPゴシック" panose="020B0400000000000000" pitchFamily="50" charset="-128"/>
                <a:cs typeface="Times New Roman" panose="02020603050405020304" pitchFamily="18" charset="0"/>
              </a:rPr>
              <a:t>-</a:t>
            </a:r>
            <a:r>
              <a:rPr lang="ja-JP" altLang="ja-JP" sz="1400" kern="0" dirty="0">
                <a:effectLst/>
                <a:latin typeface="BIZ UDPゴシック" panose="020B0400000000000000" pitchFamily="50" charset="-128"/>
                <a:ea typeface="BIZ UDPゴシック" panose="020B0400000000000000" pitchFamily="50" charset="-128"/>
                <a:cs typeface="Times New Roman" panose="02020603050405020304" pitchFamily="18" charset="0"/>
              </a:rPr>
              <a:t>問</a:t>
            </a:r>
            <a:r>
              <a:rPr lang="en-US" altLang="ja-JP" sz="1400" kern="0" dirty="0">
                <a:effectLst/>
                <a:latin typeface="BIZ UDPゴシック" panose="020B0400000000000000" pitchFamily="50" charset="-128"/>
                <a:ea typeface="BIZ UDPゴシック" panose="020B0400000000000000" pitchFamily="50" charset="-128"/>
                <a:cs typeface="Times New Roman" panose="02020603050405020304" pitchFamily="18" charset="0"/>
              </a:rPr>
              <a:t>10</a:t>
            </a:r>
            <a:r>
              <a:rPr lang="ja-JP" altLang="ja-JP" sz="1400" kern="0" dirty="0">
                <a:effectLst/>
                <a:latin typeface="BIZ UDPゴシック" panose="020B0400000000000000" pitchFamily="50" charset="-128"/>
                <a:ea typeface="BIZ UDPゴシック" panose="020B0400000000000000" pitchFamily="50" charset="-128"/>
                <a:cs typeface="Times New Roman" panose="02020603050405020304" pitchFamily="18" charset="0"/>
              </a:rPr>
              <a:t>⑨、</a:t>
            </a:r>
            <a:r>
              <a:rPr lang="ja-JP" altLang="ja-JP" sz="1400" kern="0" dirty="0">
                <a:effectLst/>
                <a:latin typeface="BIZ UDPゴシック" panose="020B0400000000000000" pitchFamily="50" charset="-128"/>
                <a:ea typeface="BIZ UDPゴシック" panose="020B0400000000000000" pitchFamily="50" charset="-128"/>
                <a:cs typeface="メイリオ" panose="020B0604030504040204" pitchFamily="50" charset="-128"/>
              </a:rPr>
              <a:t>要介護認定者調査</a:t>
            </a:r>
            <a:r>
              <a:rPr lang="en-US" altLang="ja-JP" sz="1400" kern="0" dirty="0">
                <a:effectLst/>
                <a:latin typeface="BIZ UDPゴシック" panose="020B0400000000000000" pitchFamily="50" charset="-128"/>
                <a:ea typeface="BIZ UDPゴシック" panose="020B0400000000000000" pitchFamily="50" charset="-128"/>
                <a:cs typeface="Times New Roman" panose="02020603050405020304" pitchFamily="18" charset="0"/>
              </a:rPr>
              <a:t>-</a:t>
            </a:r>
            <a:r>
              <a:rPr lang="ja-JP" altLang="ja-JP" sz="1400" kern="0" dirty="0">
                <a:effectLst/>
                <a:latin typeface="BIZ UDPゴシック" panose="020B0400000000000000" pitchFamily="50" charset="-128"/>
                <a:ea typeface="BIZ UDPゴシック" panose="020B0400000000000000" pitchFamily="50" charset="-128"/>
                <a:cs typeface="Times New Roman" panose="02020603050405020304" pitchFamily="18" charset="0"/>
              </a:rPr>
              <a:t>問６⑧）</a:t>
            </a:r>
            <a:endParaRPr lang="ja-JP" altLang="ja-JP" sz="14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p:txBody>
      </p:sp>
      <p:grpSp>
        <p:nvGrpSpPr>
          <p:cNvPr id="25" name="Group 17">
            <a:extLst>
              <a:ext uri="{FF2B5EF4-FFF2-40B4-BE49-F238E27FC236}">
                <a16:creationId xmlns:a16="http://schemas.microsoft.com/office/drawing/2014/main" id="{FC73A65E-78FB-2EC6-AF71-A8FA39F36884}"/>
              </a:ext>
            </a:extLst>
          </p:cNvPr>
          <p:cNvGrpSpPr/>
          <p:nvPr/>
        </p:nvGrpSpPr>
        <p:grpSpPr>
          <a:xfrm>
            <a:off x="477833" y="3278244"/>
            <a:ext cx="2588987" cy="449730"/>
            <a:chOff x="0" y="0"/>
            <a:chExt cx="1325791" cy="191673"/>
          </a:xfrm>
        </p:grpSpPr>
        <p:sp>
          <p:nvSpPr>
            <p:cNvPr id="26" name="Freeform 18">
              <a:extLst>
                <a:ext uri="{FF2B5EF4-FFF2-40B4-BE49-F238E27FC236}">
                  <a16:creationId xmlns:a16="http://schemas.microsoft.com/office/drawing/2014/main" id="{7CF7B2E6-FE49-DCA2-80FE-1633776C3F12}"/>
                </a:ext>
              </a:extLst>
            </p:cNvPr>
            <p:cNvSpPr/>
            <p:nvPr/>
          </p:nvSpPr>
          <p:spPr>
            <a:xfrm>
              <a:off x="0" y="0"/>
              <a:ext cx="1325791" cy="191673"/>
            </a:xfrm>
            <a:custGeom>
              <a:avLst/>
              <a:gdLst/>
              <a:ahLst/>
              <a:cxnLst/>
              <a:rect l="l" t="t" r="r" b="b"/>
              <a:pathLst>
                <a:path w="1325791" h="191673">
                  <a:moveTo>
                    <a:pt x="95837" y="0"/>
                  </a:moveTo>
                  <a:lnTo>
                    <a:pt x="1229954" y="0"/>
                  </a:lnTo>
                  <a:cubicBezTo>
                    <a:pt x="1282883" y="0"/>
                    <a:pt x="1325791" y="42908"/>
                    <a:pt x="1325791" y="95837"/>
                  </a:cubicBezTo>
                  <a:lnTo>
                    <a:pt x="1325791" y="95837"/>
                  </a:lnTo>
                  <a:cubicBezTo>
                    <a:pt x="1325791" y="121254"/>
                    <a:pt x="1315694" y="145631"/>
                    <a:pt x="1297721" y="163603"/>
                  </a:cubicBezTo>
                  <a:cubicBezTo>
                    <a:pt x="1279748" y="181576"/>
                    <a:pt x="1255372" y="191673"/>
                    <a:pt x="1229954" y="191673"/>
                  </a:cubicBezTo>
                  <a:lnTo>
                    <a:pt x="95837" y="191673"/>
                  </a:lnTo>
                  <a:cubicBezTo>
                    <a:pt x="42908" y="191673"/>
                    <a:pt x="0" y="148766"/>
                    <a:pt x="0" y="95837"/>
                  </a:cubicBezTo>
                  <a:lnTo>
                    <a:pt x="0" y="95837"/>
                  </a:lnTo>
                  <a:cubicBezTo>
                    <a:pt x="0" y="42908"/>
                    <a:pt x="42908" y="0"/>
                    <a:pt x="95837" y="0"/>
                  </a:cubicBezTo>
                  <a:close/>
                </a:path>
              </a:pathLst>
            </a:custGeom>
            <a:solidFill>
              <a:srgbClr val="000000">
                <a:alpha val="0"/>
              </a:srgbClr>
            </a:solidFill>
            <a:ln w="57150" cap="rnd">
              <a:solidFill>
                <a:srgbClr val="144DA0"/>
              </a:solidFill>
              <a:prstDash val="solid"/>
              <a:round/>
            </a:ln>
          </p:spPr>
          <p:txBody>
            <a:bodyPr/>
            <a:lstStyle/>
            <a:p>
              <a:endParaRPr lang="ja-JP" altLang="en-US"/>
            </a:p>
          </p:txBody>
        </p:sp>
        <p:sp>
          <p:nvSpPr>
            <p:cNvPr id="27" name="TextBox 19">
              <a:extLst>
                <a:ext uri="{FF2B5EF4-FFF2-40B4-BE49-F238E27FC236}">
                  <a16:creationId xmlns:a16="http://schemas.microsoft.com/office/drawing/2014/main" id="{876D53DE-BEA1-8333-DEE1-83908A94C211}"/>
                </a:ext>
              </a:extLst>
            </p:cNvPr>
            <p:cNvSpPr txBox="1"/>
            <p:nvPr/>
          </p:nvSpPr>
          <p:spPr>
            <a:xfrm>
              <a:off x="0" y="-28575"/>
              <a:ext cx="1325791" cy="220248"/>
            </a:xfrm>
            <a:prstGeom prst="rect">
              <a:avLst/>
            </a:prstGeom>
          </p:spPr>
          <p:txBody>
            <a:bodyPr lIns="50800" tIns="50800" rIns="50800" bIns="50800" rtlCol="0" anchor="ctr"/>
            <a:lstStyle/>
            <a:p>
              <a:pPr algn="ctr">
                <a:lnSpc>
                  <a:spcPts val="2239"/>
                </a:lnSpc>
              </a:pPr>
              <a:endParaRPr/>
            </a:p>
          </p:txBody>
        </p:sp>
      </p:grpSp>
      <p:sp>
        <p:nvSpPr>
          <p:cNvPr id="28" name="TextBox 20">
            <a:extLst>
              <a:ext uri="{FF2B5EF4-FFF2-40B4-BE49-F238E27FC236}">
                <a16:creationId xmlns:a16="http://schemas.microsoft.com/office/drawing/2014/main" id="{F0CAC62E-0B4A-3CE9-5B7E-118B8B4195FB}"/>
              </a:ext>
            </a:extLst>
          </p:cNvPr>
          <p:cNvSpPr txBox="1"/>
          <p:nvPr/>
        </p:nvSpPr>
        <p:spPr>
          <a:xfrm>
            <a:off x="536704" y="3201950"/>
            <a:ext cx="2471245" cy="437171"/>
          </a:xfrm>
          <a:prstGeom prst="rect">
            <a:avLst/>
          </a:prstGeom>
        </p:spPr>
        <p:txBody>
          <a:bodyPr wrap="square" lIns="0" tIns="0" rIns="0" bIns="0" rtlCol="0" anchor="t">
            <a:spAutoFit/>
          </a:bodyPr>
          <a:lstStyle/>
          <a:p>
            <a:pPr algn="ctr">
              <a:lnSpc>
                <a:spcPts val="4200"/>
              </a:lnSpc>
              <a:spcBef>
                <a:spcPct val="0"/>
              </a:spcBef>
            </a:pPr>
            <a:r>
              <a:rPr lang="ja-JP" altLang="ja-JP" b="1" kern="100" dirty="0">
                <a:solidFill>
                  <a:srgbClr val="144DA0"/>
                </a:solidFill>
                <a:latin typeface="BIZ UDPゴシック" panose="020B0400000000000000" pitchFamily="50" charset="-128"/>
                <a:ea typeface="BIZ UDPゴシック" panose="020B0400000000000000" pitchFamily="50" charset="-128"/>
                <a:cs typeface="Times New Roman" panose="02020603050405020304" pitchFamily="18" charset="0"/>
              </a:rPr>
              <a:t>追加した設問（一例）</a:t>
            </a:r>
            <a:endParaRPr lang="en-US" b="1" dirty="0">
              <a:solidFill>
                <a:srgbClr val="144DA0"/>
              </a:solidFill>
              <a:latin typeface="BIZ UDPゴシック" panose="020B0400000000000000" pitchFamily="50" charset="-128"/>
              <a:ea typeface="BIZ UDPゴシック" panose="020B0400000000000000" pitchFamily="50" charset="-128"/>
              <a:cs typeface="Source Han Sans JP Bold"/>
              <a:sym typeface="Source Han Sans JP Bold"/>
            </a:endParaRPr>
          </a:p>
        </p:txBody>
      </p:sp>
      <p:sp>
        <p:nvSpPr>
          <p:cNvPr id="29" name="テキスト ボックス 28">
            <a:extLst>
              <a:ext uri="{FF2B5EF4-FFF2-40B4-BE49-F238E27FC236}">
                <a16:creationId xmlns:a16="http://schemas.microsoft.com/office/drawing/2014/main" id="{38E8E811-BE3E-FF32-8258-61CF2FC33834}"/>
              </a:ext>
            </a:extLst>
          </p:cNvPr>
          <p:cNvSpPr txBox="1"/>
          <p:nvPr/>
        </p:nvSpPr>
        <p:spPr>
          <a:xfrm>
            <a:off x="5992006" y="3793765"/>
            <a:ext cx="5482305" cy="1600438"/>
          </a:xfrm>
          <a:prstGeom prst="rect">
            <a:avLst/>
          </a:prstGeom>
          <a:noFill/>
        </p:spPr>
        <p:txBody>
          <a:bodyPr wrap="square">
            <a:spAutoFit/>
          </a:bodyPr>
          <a:lstStyle/>
          <a:p>
            <a:pPr marL="419100" indent="-285750">
              <a:buFont typeface="Arial" panose="020B0604020202020204" pitchFamily="34" charset="0"/>
              <a:buChar char="•"/>
            </a:pPr>
            <a:r>
              <a:rPr lang="ja-JP" altLang="ja-JP" sz="1400" b="1" u="sng" kern="100" dirty="0">
                <a:solidFill>
                  <a:schemeClr val="accent6"/>
                </a:solidFill>
                <a:latin typeface="BIZ UDPゴシック" panose="020B0400000000000000" pitchFamily="50" charset="-128"/>
                <a:ea typeface="BIZ UDPゴシック" panose="020B0400000000000000" pitchFamily="50" charset="-128"/>
                <a:cs typeface="Times New Roman" panose="02020603050405020304" pitchFamily="18" charset="0"/>
              </a:rPr>
              <a:t>コロナ関連の設問</a:t>
            </a:r>
            <a:endParaRPr lang="en-US" altLang="ja-JP" sz="1400" b="1" u="sng" kern="100" dirty="0">
              <a:solidFill>
                <a:schemeClr val="accent6"/>
              </a:solidFill>
              <a:latin typeface="BIZ UDPゴシック" panose="020B0400000000000000" pitchFamily="50" charset="-128"/>
              <a:ea typeface="BIZ UDPゴシック" panose="020B0400000000000000" pitchFamily="50" charset="-128"/>
              <a:cs typeface="Times New Roman" panose="02020603050405020304" pitchFamily="18" charset="0"/>
            </a:endParaRPr>
          </a:p>
          <a:p>
            <a:pPr marL="133350"/>
            <a:r>
              <a:rPr lang="ja-JP" altLang="en-US" sz="1400" b="1" kern="100" dirty="0">
                <a:solidFill>
                  <a:schemeClr val="accent6"/>
                </a:solidFill>
                <a:latin typeface="BIZ UDPゴシック" panose="020B0400000000000000" pitchFamily="50" charset="-128"/>
                <a:ea typeface="BIZ UDPゴシック" panose="020B0400000000000000" pitchFamily="50" charset="-128"/>
                <a:cs typeface="Times New Roman" panose="02020603050405020304" pitchFamily="18" charset="0"/>
              </a:rPr>
              <a:t>　　</a:t>
            </a:r>
            <a:r>
              <a:rPr lang="ja-JP" altLang="ja-JP" sz="1400" kern="100" dirty="0">
                <a:latin typeface="BIZ UDPゴシック" panose="020B0400000000000000" pitchFamily="50" charset="-128"/>
                <a:ea typeface="BIZ UDPゴシック" panose="020B0400000000000000" pitchFamily="50" charset="-128"/>
                <a:cs typeface="Times New Roman" panose="02020603050405020304" pitchFamily="18" charset="0"/>
              </a:rPr>
              <a:t>（収束期に入ったため。計</a:t>
            </a:r>
            <a:r>
              <a:rPr lang="en-US" altLang="ja-JP" sz="1400" kern="100" dirty="0">
                <a:latin typeface="BIZ UDPゴシック" panose="020B0400000000000000" pitchFamily="50" charset="-128"/>
                <a:ea typeface="BIZ UDPゴシック" panose="020B0400000000000000" pitchFamily="50" charset="-128"/>
                <a:cs typeface="Times New Roman" panose="02020603050405020304" pitchFamily="18" charset="0"/>
              </a:rPr>
              <a:t>10</a:t>
            </a:r>
            <a:r>
              <a:rPr lang="ja-JP" altLang="ja-JP" sz="1400" kern="100" dirty="0">
                <a:latin typeface="BIZ UDPゴシック" panose="020B0400000000000000" pitchFamily="50" charset="-128"/>
                <a:ea typeface="BIZ UDPゴシック" panose="020B0400000000000000" pitchFamily="50" charset="-128"/>
                <a:cs typeface="Times New Roman" panose="02020603050405020304" pitchFamily="18" charset="0"/>
              </a:rPr>
              <a:t>問削除。）</a:t>
            </a:r>
          </a:p>
          <a:p>
            <a:pPr marL="419100" indent="-285750">
              <a:buFont typeface="Arial" panose="020B0604020202020204" pitchFamily="34" charset="0"/>
              <a:buChar char="•"/>
            </a:pPr>
            <a:r>
              <a:rPr lang="ja-JP" altLang="ja-JP" sz="1400" b="1" u="sng" kern="100" dirty="0">
                <a:solidFill>
                  <a:schemeClr val="accent6"/>
                </a:solidFill>
                <a:latin typeface="BIZ UDPゴシック" panose="020B0400000000000000" pitchFamily="50" charset="-128"/>
                <a:ea typeface="BIZ UDPゴシック" panose="020B0400000000000000" pitchFamily="50" charset="-128"/>
                <a:cs typeface="Times New Roman" panose="02020603050405020304" pitchFamily="18" charset="0"/>
              </a:rPr>
              <a:t>「趣味」と「生きがい」の詳細について</a:t>
            </a:r>
            <a:br>
              <a:rPr lang="en-US" altLang="ja-JP" sz="1400" kern="100" dirty="0">
                <a:latin typeface="BIZ UDPゴシック" panose="020B0400000000000000" pitchFamily="50" charset="-128"/>
                <a:ea typeface="BIZ UDPゴシック" panose="020B0400000000000000" pitchFamily="50" charset="-128"/>
                <a:cs typeface="Times New Roman" panose="02020603050405020304" pitchFamily="18" charset="0"/>
              </a:rPr>
            </a:br>
            <a:r>
              <a:rPr lang="ja-JP" altLang="ja-JP" sz="1400" kern="100" dirty="0">
                <a:latin typeface="BIZ UDPゴシック" panose="020B0400000000000000" pitchFamily="50" charset="-128"/>
                <a:ea typeface="BIZ UDPゴシック" panose="020B0400000000000000" pitchFamily="50" charset="-128"/>
                <a:cs typeface="Times New Roman" panose="02020603050405020304" pitchFamily="18" charset="0"/>
              </a:rPr>
              <a:t>（活用実績がないため。計</a:t>
            </a:r>
            <a:r>
              <a:rPr lang="ja-JP" altLang="en-US" sz="1400" kern="100" dirty="0">
                <a:latin typeface="BIZ UDPゴシック" panose="020B0400000000000000" pitchFamily="50" charset="-128"/>
                <a:ea typeface="BIZ UDPゴシック" panose="020B0400000000000000" pitchFamily="50" charset="-128"/>
                <a:cs typeface="Times New Roman" panose="02020603050405020304" pitchFamily="18" charset="0"/>
              </a:rPr>
              <a:t>２</a:t>
            </a:r>
            <a:r>
              <a:rPr lang="ja-JP" altLang="ja-JP" sz="1400" kern="100" dirty="0">
                <a:latin typeface="BIZ UDPゴシック" panose="020B0400000000000000" pitchFamily="50" charset="-128"/>
                <a:ea typeface="BIZ UDPゴシック" panose="020B0400000000000000" pitchFamily="50" charset="-128"/>
                <a:cs typeface="Times New Roman" panose="02020603050405020304" pitchFamily="18" charset="0"/>
              </a:rPr>
              <a:t>問削除。）</a:t>
            </a:r>
          </a:p>
          <a:p>
            <a:pPr marL="419100" indent="-285750">
              <a:buFont typeface="Arial" panose="020B0604020202020204" pitchFamily="34" charset="0"/>
              <a:buChar char="•"/>
            </a:pPr>
            <a:r>
              <a:rPr lang="ja-JP" altLang="ja-JP" sz="1400" b="1" u="sng" kern="100" dirty="0">
                <a:solidFill>
                  <a:schemeClr val="accent6"/>
                </a:solidFill>
                <a:latin typeface="BIZ UDPゴシック" panose="020B0400000000000000" pitchFamily="50" charset="-128"/>
                <a:ea typeface="BIZ UDPゴシック" panose="020B0400000000000000" pitchFamily="50" charset="-128"/>
                <a:cs typeface="Times New Roman" panose="02020603050405020304" pitchFamily="18" charset="0"/>
              </a:rPr>
              <a:t>介護保険サービスの利用状況を問う設問のうち「個別満足度」</a:t>
            </a:r>
            <a:br>
              <a:rPr lang="en-US" altLang="ja-JP" sz="1400" b="1" u="sng" kern="100" dirty="0">
                <a:solidFill>
                  <a:schemeClr val="accent6"/>
                </a:solidFill>
                <a:latin typeface="BIZ UDPゴシック" panose="020B0400000000000000" pitchFamily="50" charset="-128"/>
                <a:ea typeface="BIZ UDPゴシック" panose="020B0400000000000000" pitchFamily="50" charset="-128"/>
                <a:cs typeface="Times New Roman" panose="02020603050405020304" pitchFamily="18" charset="0"/>
              </a:rPr>
            </a:br>
            <a:r>
              <a:rPr lang="ja-JP" altLang="ja-JP" sz="1400" kern="100" dirty="0">
                <a:latin typeface="BIZ UDPゴシック" panose="020B0400000000000000" pitchFamily="50" charset="-128"/>
                <a:ea typeface="BIZ UDPゴシック" panose="020B0400000000000000" pitchFamily="50" charset="-128"/>
                <a:cs typeface="Times New Roman" panose="02020603050405020304" pitchFamily="18" charset="0"/>
              </a:rPr>
              <a:t>（個別の満足度については活用実績がなく、別に総括満足度は聞いているため。計</a:t>
            </a:r>
            <a:r>
              <a:rPr lang="en-US" altLang="ja-JP" sz="1400" kern="100" dirty="0">
                <a:latin typeface="BIZ UDPゴシック" panose="020B0400000000000000" pitchFamily="50" charset="-128"/>
                <a:ea typeface="BIZ UDPゴシック" panose="020B0400000000000000" pitchFamily="50" charset="-128"/>
                <a:cs typeface="Times New Roman" panose="02020603050405020304" pitchFamily="18" charset="0"/>
              </a:rPr>
              <a:t>14</a:t>
            </a:r>
            <a:r>
              <a:rPr lang="ja-JP" altLang="ja-JP" sz="1400" kern="100" dirty="0">
                <a:latin typeface="BIZ UDPゴシック" panose="020B0400000000000000" pitchFamily="50" charset="-128"/>
                <a:ea typeface="BIZ UDPゴシック" panose="020B0400000000000000" pitchFamily="50" charset="-128"/>
                <a:cs typeface="Times New Roman" panose="02020603050405020304" pitchFamily="18" charset="0"/>
              </a:rPr>
              <a:t>問削除。）</a:t>
            </a:r>
          </a:p>
        </p:txBody>
      </p:sp>
      <p:grpSp>
        <p:nvGrpSpPr>
          <p:cNvPr id="30" name="Group 17">
            <a:extLst>
              <a:ext uri="{FF2B5EF4-FFF2-40B4-BE49-F238E27FC236}">
                <a16:creationId xmlns:a16="http://schemas.microsoft.com/office/drawing/2014/main" id="{61974C15-F9DD-18CE-4C7E-53022DD5C77D}"/>
              </a:ext>
            </a:extLst>
          </p:cNvPr>
          <p:cNvGrpSpPr/>
          <p:nvPr/>
        </p:nvGrpSpPr>
        <p:grpSpPr>
          <a:xfrm>
            <a:off x="6146155" y="3267739"/>
            <a:ext cx="2588987" cy="449730"/>
            <a:chOff x="0" y="0"/>
            <a:chExt cx="1325791" cy="191673"/>
          </a:xfrm>
        </p:grpSpPr>
        <p:sp>
          <p:nvSpPr>
            <p:cNvPr id="31" name="Freeform 18">
              <a:extLst>
                <a:ext uri="{FF2B5EF4-FFF2-40B4-BE49-F238E27FC236}">
                  <a16:creationId xmlns:a16="http://schemas.microsoft.com/office/drawing/2014/main" id="{7D459704-D665-0456-F3AA-80287D67F6F9}"/>
                </a:ext>
              </a:extLst>
            </p:cNvPr>
            <p:cNvSpPr/>
            <p:nvPr/>
          </p:nvSpPr>
          <p:spPr>
            <a:xfrm>
              <a:off x="0" y="0"/>
              <a:ext cx="1325791" cy="191673"/>
            </a:xfrm>
            <a:custGeom>
              <a:avLst/>
              <a:gdLst/>
              <a:ahLst/>
              <a:cxnLst/>
              <a:rect l="l" t="t" r="r" b="b"/>
              <a:pathLst>
                <a:path w="1325791" h="191673">
                  <a:moveTo>
                    <a:pt x="95837" y="0"/>
                  </a:moveTo>
                  <a:lnTo>
                    <a:pt x="1229954" y="0"/>
                  </a:lnTo>
                  <a:cubicBezTo>
                    <a:pt x="1282883" y="0"/>
                    <a:pt x="1325791" y="42908"/>
                    <a:pt x="1325791" y="95837"/>
                  </a:cubicBezTo>
                  <a:lnTo>
                    <a:pt x="1325791" y="95837"/>
                  </a:lnTo>
                  <a:cubicBezTo>
                    <a:pt x="1325791" y="121254"/>
                    <a:pt x="1315694" y="145631"/>
                    <a:pt x="1297721" y="163603"/>
                  </a:cubicBezTo>
                  <a:cubicBezTo>
                    <a:pt x="1279748" y="181576"/>
                    <a:pt x="1255372" y="191673"/>
                    <a:pt x="1229954" y="191673"/>
                  </a:cubicBezTo>
                  <a:lnTo>
                    <a:pt x="95837" y="191673"/>
                  </a:lnTo>
                  <a:cubicBezTo>
                    <a:pt x="42908" y="191673"/>
                    <a:pt x="0" y="148766"/>
                    <a:pt x="0" y="95837"/>
                  </a:cubicBezTo>
                  <a:lnTo>
                    <a:pt x="0" y="95837"/>
                  </a:lnTo>
                  <a:cubicBezTo>
                    <a:pt x="0" y="42908"/>
                    <a:pt x="42908" y="0"/>
                    <a:pt x="95837" y="0"/>
                  </a:cubicBezTo>
                  <a:close/>
                </a:path>
              </a:pathLst>
            </a:custGeom>
            <a:solidFill>
              <a:srgbClr val="000000">
                <a:alpha val="0"/>
              </a:srgbClr>
            </a:solidFill>
            <a:ln w="57150" cap="rnd">
              <a:solidFill>
                <a:srgbClr val="144DA0"/>
              </a:solidFill>
              <a:prstDash val="solid"/>
              <a:round/>
            </a:ln>
          </p:spPr>
          <p:txBody>
            <a:bodyPr/>
            <a:lstStyle/>
            <a:p>
              <a:endParaRPr lang="ja-JP" altLang="en-US"/>
            </a:p>
          </p:txBody>
        </p:sp>
        <p:sp>
          <p:nvSpPr>
            <p:cNvPr id="32" name="TextBox 19">
              <a:extLst>
                <a:ext uri="{FF2B5EF4-FFF2-40B4-BE49-F238E27FC236}">
                  <a16:creationId xmlns:a16="http://schemas.microsoft.com/office/drawing/2014/main" id="{F5F70644-6B61-BEC4-41AB-04DCFF84BF29}"/>
                </a:ext>
              </a:extLst>
            </p:cNvPr>
            <p:cNvSpPr txBox="1"/>
            <p:nvPr/>
          </p:nvSpPr>
          <p:spPr>
            <a:xfrm>
              <a:off x="0" y="-28575"/>
              <a:ext cx="1325791" cy="220248"/>
            </a:xfrm>
            <a:prstGeom prst="rect">
              <a:avLst/>
            </a:prstGeom>
          </p:spPr>
          <p:txBody>
            <a:bodyPr lIns="50800" tIns="50800" rIns="50800" bIns="50800" rtlCol="0" anchor="ctr"/>
            <a:lstStyle/>
            <a:p>
              <a:pPr algn="ctr">
                <a:lnSpc>
                  <a:spcPts val="2239"/>
                </a:lnSpc>
              </a:pPr>
              <a:endParaRPr/>
            </a:p>
          </p:txBody>
        </p:sp>
      </p:grpSp>
      <p:sp>
        <p:nvSpPr>
          <p:cNvPr id="33" name="TextBox 20">
            <a:extLst>
              <a:ext uri="{FF2B5EF4-FFF2-40B4-BE49-F238E27FC236}">
                <a16:creationId xmlns:a16="http://schemas.microsoft.com/office/drawing/2014/main" id="{56BF9D30-13C0-BAF8-BF76-E6461F04F205}"/>
              </a:ext>
            </a:extLst>
          </p:cNvPr>
          <p:cNvSpPr txBox="1"/>
          <p:nvPr/>
        </p:nvSpPr>
        <p:spPr>
          <a:xfrm>
            <a:off x="6205026" y="3191445"/>
            <a:ext cx="2471245" cy="454099"/>
          </a:xfrm>
          <a:prstGeom prst="rect">
            <a:avLst/>
          </a:prstGeom>
        </p:spPr>
        <p:txBody>
          <a:bodyPr wrap="square" lIns="0" tIns="0" rIns="0" bIns="0" rtlCol="0" anchor="t">
            <a:spAutoFit/>
          </a:bodyPr>
          <a:lstStyle/>
          <a:p>
            <a:pPr algn="ctr">
              <a:lnSpc>
                <a:spcPts val="4200"/>
              </a:lnSpc>
              <a:spcBef>
                <a:spcPct val="0"/>
              </a:spcBef>
            </a:pPr>
            <a:r>
              <a:rPr lang="ja-JP" altLang="en-US" b="1" kern="100" dirty="0">
                <a:solidFill>
                  <a:srgbClr val="144DA0"/>
                </a:solidFill>
                <a:latin typeface="BIZ UDPゴシック" panose="020B0400000000000000" pitchFamily="50" charset="-128"/>
                <a:ea typeface="BIZ UDPゴシック" panose="020B0400000000000000" pitchFamily="50" charset="-128"/>
                <a:cs typeface="Times New Roman" panose="02020603050405020304" pitchFamily="18" charset="0"/>
              </a:rPr>
              <a:t>削除</a:t>
            </a:r>
            <a:r>
              <a:rPr lang="ja-JP" altLang="ja-JP" b="1" kern="100" dirty="0">
                <a:solidFill>
                  <a:srgbClr val="144DA0"/>
                </a:solidFill>
                <a:latin typeface="BIZ UDPゴシック" panose="020B0400000000000000" pitchFamily="50" charset="-128"/>
                <a:ea typeface="BIZ UDPゴシック" panose="020B0400000000000000" pitchFamily="50" charset="-128"/>
                <a:cs typeface="Times New Roman" panose="02020603050405020304" pitchFamily="18" charset="0"/>
              </a:rPr>
              <a:t>した設問（一例）</a:t>
            </a:r>
            <a:endParaRPr lang="en-US" b="1" dirty="0">
              <a:solidFill>
                <a:srgbClr val="144DA0"/>
              </a:solidFill>
              <a:latin typeface="BIZ UDPゴシック" panose="020B0400000000000000" pitchFamily="50" charset="-128"/>
              <a:ea typeface="BIZ UDPゴシック" panose="020B0400000000000000" pitchFamily="50" charset="-128"/>
              <a:cs typeface="Source Han Sans JP Bold"/>
              <a:sym typeface="Source Han Sans JP Bold"/>
            </a:endParaRPr>
          </a:p>
        </p:txBody>
      </p:sp>
      <p:sp>
        <p:nvSpPr>
          <p:cNvPr id="4" name="Freeform 3">
            <a:extLst>
              <a:ext uri="{FF2B5EF4-FFF2-40B4-BE49-F238E27FC236}">
                <a16:creationId xmlns:a16="http://schemas.microsoft.com/office/drawing/2014/main" id="{E1EA2B1C-27E6-C2A9-D72F-1719C5C1CFF8}"/>
              </a:ext>
            </a:extLst>
          </p:cNvPr>
          <p:cNvSpPr/>
          <p:nvPr/>
        </p:nvSpPr>
        <p:spPr>
          <a:xfrm>
            <a:off x="-420300" y="-189000"/>
            <a:ext cx="612000" cy="7236000"/>
          </a:xfrm>
          <a:custGeom>
            <a:avLst/>
            <a:gdLst/>
            <a:ahLst/>
            <a:cxnLst/>
            <a:rect l="l" t="t" r="r" b="b"/>
            <a:pathLst>
              <a:path w="203606" h="2804648">
                <a:moveTo>
                  <a:pt x="101803" y="0"/>
                </a:moveTo>
                <a:lnTo>
                  <a:pt x="101803" y="0"/>
                </a:lnTo>
                <a:cubicBezTo>
                  <a:pt x="158028" y="0"/>
                  <a:pt x="203606" y="45579"/>
                  <a:pt x="203606" y="101803"/>
                </a:cubicBezTo>
                <a:lnTo>
                  <a:pt x="203606" y="2702845"/>
                </a:lnTo>
                <a:cubicBezTo>
                  <a:pt x="203606" y="2729844"/>
                  <a:pt x="192881" y="2755738"/>
                  <a:pt x="173789" y="2774830"/>
                </a:cubicBezTo>
                <a:cubicBezTo>
                  <a:pt x="154697" y="2793922"/>
                  <a:pt x="128803" y="2804648"/>
                  <a:pt x="101803" y="2804648"/>
                </a:cubicBezTo>
                <a:lnTo>
                  <a:pt x="101803" y="2804648"/>
                </a:lnTo>
                <a:cubicBezTo>
                  <a:pt x="74803" y="2804648"/>
                  <a:pt x="48909" y="2793922"/>
                  <a:pt x="29817" y="2774830"/>
                </a:cubicBezTo>
                <a:cubicBezTo>
                  <a:pt x="10726" y="2755738"/>
                  <a:pt x="0" y="2729844"/>
                  <a:pt x="0" y="2702845"/>
                </a:cubicBezTo>
                <a:lnTo>
                  <a:pt x="0" y="101803"/>
                </a:lnTo>
                <a:cubicBezTo>
                  <a:pt x="0" y="74803"/>
                  <a:pt x="10726" y="48909"/>
                  <a:pt x="29817" y="29817"/>
                </a:cubicBezTo>
                <a:cubicBezTo>
                  <a:pt x="48909" y="10726"/>
                  <a:pt x="74803" y="0"/>
                  <a:pt x="101803" y="0"/>
                </a:cubicBezTo>
                <a:close/>
              </a:path>
            </a:pathLst>
          </a:custGeom>
          <a:gradFill rotWithShape="1">
            <a:gsLst>
              <a:gs pos="0">
                <a:srgbClr val="95B4E1">
                  <a:alpha val="100000"/>
                </a:srgbClr>
              </a:gs>
              <a:gs pos="100000">
                <a:srgbClr val="144DA0">
                  <a:alpha val="100000"/>
                </a:srgbClr>
              </a:gs>
            </a:gsLst>
            <a:lin ang="5400000"/>
          </a:gradFill>
        </p:spPr>
        <p:txBody>
          <a:bodyPr/>
          <a:lstStyle/>
          <a:p>
            <a:endParaRPr lang="ja-JP" altLang="en-US"/>
          </a:p>
        </p:txBody>
      </p:sp>
      <p:sp>
        <p:nvSpPr>
          <p:cNvPr id="13" name="サブタイトル 2">
            <a:extLst>
              <a:ext uri="{FF2B5EF4-FFF2-40B4-BE49-F238E27FC236}">
                <a16:creationId xmlns:a16="http://schemas.microsoft.com/office/drawing/2014/main" id="{FB36679B-5E8E-C8CD-CBA8-2C4045042D7A}"/>
              </a:ext>
            </a:extLst>
          </p:cNvPr>
          <p:cNvSpPr txBox="1">
            <a:spLocks/>
          </p:cNvSpPr>
          <p:nvPr/>
        </p:nvSpPr>
        <p:spPr>
          <a:xfrm>
            <a:off x="324042" y="279927"/>
            <a:ext cx="10655929" cy="720000"/>
          </a:xfrm>
          <a:prstGeom prst="rect">
            <a:avLst/>
          </a:prstGeom>
          <a:ln>
            <a:noFill/>
          </a:ln>
        </p:spPr>
        <p:txBody>
          <a:bodyPr anchor="ct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lnSpc>
                <a:spcPts val="2500"/>
              </a:lnSpc>
              <a:buNone/>
            </a:pPr>
            <a:r>
              <a:rPr lang="ja-JP" altLang="ja-JP" sz="3200" b="1" spc="-300" dirty="0">
                <a:gradFill>
                  <a:gsLst>
                    <a:gs pos="0">
                      <a:srgbClr val="144DA0">
                        <a:shade val="30000"/>
                        <a:satMod val="115000"/>
                      </a:srgbClr>
                    </a:gs>
                    <a:gs pos="50000">
                      <a:srgbClr val="144DA0">
                        <a:shade val="67500"/>
                        <a:satMod val="115000"/>
                      </a:srgbClr>
                    </a:gs>
                    <a:gs pos="100000">
                      <a:srgbClr val="144DA0">
                        <a:shade val="100000"/>
                        <a:satMod val="115000"/>
                      </a:srgbClr>
                    </a:gs>
                  </a:gsLst>
                  <a:path path="circle">
                    <a:fillToRect l="50000" t="50000" r="50000" b="50000"/>
                  </a:path>
                </a:gradFill>
                <a:latin typeface="BIZ UDPゴシック" panose="020B0400000000000000" pitchFamily="50" charset="-128"/>
                <a:ea typeface="BIZ UDPゴシック" panose="020B0400000000000000" pitchFamily="50" charset="-128"/>
              </a:rPr>
              <a:t>第</a:t>
            </a:r>
            <a:r>
              <a:rPr lang="en-US" altLang="ja-JP" sz="3200" b="1" spc="-300" dirty="0">
                <a:gradFill>
                  <a:gsLst>
                    <a:gs pos="0">
                      <a:srgbClr val="144DA0">
                        <a:shade val="30000"/>
                        <a:satMod val="115000"/>
                      </a:srgbClr>
                    </a:gs>
                    <a:gs pos="50000">
                      <a:srgbClr val="144DA0">
                        <a:shade val="67500"/>
                        <a:satMod val="115000"/>
                      </a:srgbClr>
                    </a:gs>
                    <a:gs pos="100000">
                      <a:srgbClr val="144DA0">
                        <a:shade val="100000"/>
                        <a:satMod val="115000"/>
                      </a:srgbClr>
                    </a:gs>
                  </a:gsLst>
                  <a:path path="circle">
                    <a:fillToRect l="50000" t="50000" r="50000" b="50000"/>
                  </a:path>
                </a:gradFill>
                <a:latin typeface="BIZ UDPゴシック" panose="020B0400000000000000" pitchFamily="50" charset="-128"/>
                <a:ea typeface="BIZ UDPゴシック" panose="020B0400000000000000" pitchFamily="50" charset="-128"/>
              </a:rPr>
              <a:t>10</a:t>
            </a:r>
            <a:r>
              <a:rPr lang="ja-JP" altLang="ja-JP" sz="3200" b="1" spc="-300" dirty="0">
                <a:gradFill>
                  <a:gsLst>
                    <a:gs pos="0">
                      <a:srgbClr val="144DA0">
                        <a:shade val="30000"/>
                        <a:satMod val="115000"/>
                      </a:srgbClr>
                    </a:gs>
                    <a:gs pos="50000">
                      <a:srgbClr val="144DA0">
                        <a:shade val="67500"/>
                        <a:satMod val="115000"/>
                      </a:srgbClr>
                    </a:gs>
                    <a:gs pos="100000">
                      <a:srgbClr val="144DA0">
                        <a:shade val="100000"/>
                        <a:satMod val="115000"/>
                      </a:srgbClr>
                    </a:gs>
                  </a:gsLst>
                  <a:path path="circle">
                    <a:fillToRect l="50000" t="50000" r="50000" b="50000"/>
                  </a:path>
                </a:gradFill>
                <a:latin typeface="BIZ UDPゴシック" panose="020B0400000000000000" pitchFamily="50" charset="-128"/>
                <a:ea typeface="BIZ UDPゴシック" panose="020B0400000000000000" pitchFamily="50" charset="-128"/>
              </a:rPr>
              <a:t>期吹田健やか年輪プラン策定にかかる</a:t>
            </a:r>
            <a:endParaRPr lang="en-US" altLang="ja-JP" sz="3200" b="1" spc="-300" dirty="0">
              <a:gradFill>
                <a:gsLst>
                  <a:gs pos="0">
                    <a:srgbClr val="144DA0">
                      <a:shade val="30000"/>
                      <a:satMod val="115000"/>
                    </a:srgbClr>
                  </a:gs>
                  <a:gs pos="50000">
                    <a:srgbClr val="144DA0">
                      <a:shade val="67500"/>
                      <a:satMod val="115000"/>
                    </a:srgbClr>
                  </a:gs>
                  <a:gs pos="100000">
                    <a:srgbClr val="144DA0">
                      <a:shade val="100000"/>
                      <a:satMod val="115000"/>
                    </a:srgbClr>
                  </a:gs>
                </a:gsLst>
                <a:path path="circle">
                  <a:fillToRect l="50000" t="50000" r="50000" b="50000"/>
                </a:path>
              </a:gradFill>
              <a:latin typeface="BIZ UDPゴシック" panose="020B0400000000000000" pitchFamily="50" charset="-128"/>
              <a:ea typeface="BIZ UDPゴシック" panose="020B0400000000000000" pitchFamily="50" charset="-128"/>
            </a:endParaRPr>
          </a:p>
          <a:p>
            <a:pPr marL="0" indent="0">
              <a:lnSpc>
                <a:spcPts val="2500"/>
              </a:lnSpc>
              <a:buNone/>
            </a:pPr>
            <a:r>
              <a:rPr lang="ja-JP" altLang="ja-JP" sz="3200" b="1" spc="-300" dirty="0">
                <a:gradFill>
                  <a:gsLst>
                    <a:gs pos="0">
                      <a:srgbClr val="144DA0">
                        <a:shade val="30000"/>
                        <a:satMod val="115000"/>
                      </a:srgbClr>
                    </a:gs>
                    <a:gs pos="50000">
                      <a:srgbClr val="144DA0">
                        <a:shade val="67500"/>
                        <a:satMod val="115000"/>
                      </a:srgbClr>
                    </a:gs>
                    <a:gs pos="100000">
                      <a:srgbClr val="144DA0">
                        <a:shade val="100000"/>
                        <a:satMod val="115000"/>
                      </a:srgbClr>
                    </a:gs>
                  </a:gsLst>
                  <a:path path="circle">
                    <a:fillToRect l="50000" t="50000" r="50000" b="50000"/>
                  </a:path>
                </a:gradFill>
                <a:latin typeface="BIZ UDPゴシック" panose="020B0400000000000000" pitchFamily="50" charset="-128"/>
                <a:ea typeface="BIZ UDPゴシック" panose="020B0400000000000000" pitchFamily="50" charset="-128"/>
              </a:rPr>
              <a:t>高齢者等の生活と健康に関する調査概要</a:t>
            </a:r>
            <a:endParaRPr lang="ja-JP" altLang="en-US" sz="3200" b="1" spc="-300" dirty="0">
              <a:gradFill>
                <a:gsLst>
                  <a:gs pos="0">
                    <a:srgbClr val="144DA0">
                      <a:shade val="30000"/>
                      <a:satMod val="115000"/>
                    </a:srgbClr>
                  </a:gs>
                  <a:gs pos="50000">
                    <a:srgbClr val="144DA0">
                      <a:shade val="67500"/>
                      <a:satMod val="115000"/>
                    </a:srgbClr>
                  </a:gs>
                  <a:gs pos="100000">
                    <a:srgbClr val="144DA0">
                      <a:shade val="100000"/>
                      <a:satMod val="115000"/>
                    </a:srgbClr>
                  </a:gs>
                </a:gsLst>
                <a:path path="circle">
                  <a:fillToRect l="50000" t="50000" r="50000" b="50000"/>
                </a:path>
              </a:gradFill>
              <a:latin typeface="BIZ UDPゴシック" panose="020B0400000000000000" pitchFamily="50" charset="-128"/>
              <a:ea typeface="BIZ UDPゴシック" panose="020B0400000000000000" pitchFamily="50" charset="-128"/>
            </a:endParaRPr>
          </a:p>
        </p:txBody>
      </p:sp>
    </p:spTree>
    <p:extLst>
      <p:ext uri="{BB962C8B-B14F-4D97-AF65-F5344CB8AC3E}">
        <p14:creationId xmlns:p14="http://schemas.microsoft.com/office/powerpoint/2010/main" val="155276979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13617AE-CB47-28A7-BCD3-17478280D454}"/>
            </a:ext>
          </a:extLst>
        </p:cNvPr>
        <p:cNvGrpSpPr/>
        <p:nvPr/>
      </p:nvGrpSpPr>
      <p:grpSpPr>
        <a:xfrm>
          <a:off x="0" y="0"/>
          <a:ext cx="0" cy="0"/>
          <a:chOff x="0" y="0"/>
          <a:chExt cx="0" cy="0"/>
        </a:xfrm>
      </p:grpSpPr>
      <p:sp>
        <p:nvSpPr>
          <p:cNvPr id="2" name="正方形/長方形 1">
            <a:extLst>
              <a:ext uri="{FF2B5EF4-FFF2-40B4-BE49-F238E27FC236}">
                <a16:creationId xmlns:a16="http://schemas.microsoft.com/office/drawing/2014/main" id="{B4033378-5DCC-AC96-5B8B-6EB886C6FEEC}"/>
              </a:ext>
            </a:extLst>
          </p:cNvPr>
          <p:cNvSpPr/>
          <p:nvPr/>
        </p:nvSpPr>
        <p:spPr>
          <a:xfrm>
            <a:off x="510892" y="1221675"/>
            <a:ext cx="2089033" cy="461665"/>
          </a:xfrm>
          <a:prstGeom prst="rect">
            <a:avLst/>
          </a:prstGeom>
          <a:noFill/>
        </p:spPr>
        <p:txBody>
          <a:bodyPr wrap="none" lIns="91440" tIns="45720" rIns="91440" bIns="45720">
            <a:spAutoFit/>
          </a:bodyPr>
          <a:lstStyle/>
          <a:p>
            <a:r>
              <a:rPr lang="en-US" altLang="ja-JP" sz="2400" b="1" u="sng" dirty="0">
                <a:ln w="0"/>
                <a:solidFill>
                  <a:srgbClr val="144DA0"/>
                </a:solidFill>
                <a:latin typeface="BIZ UDPゴシック" panose="020B0400000000000000" pitchFamily="50" charset="-128"/>
                <a:ea typeface="BIZ UDPゴシック" panose="020B0400000000000000" pitchFamily="50" charset="-128"/>
                <a:cs typeface="Flatory Sans SemiCondensed Bold" panose="020B0600070205080204" charset="-34"/>
              </a:rPr>
              <a:t>03</a:t>
            </a:r>
            <a:r>
              <a:rPr lang="ja-JP" altLang="en-US" sz="2400" b="1" u="sng" dirty="0">
                <a:ln w="0"/>
                <a:solidFill>
                  <a:srgbClr val="144DA0"/>
                </a:solidFill>
                <a:latin typeface="BIZ UDPゴシック" panose="020B0400000000000000" pitchFamily="50" charset="-128"/>
                <a:ea typeface="BIZ UDPゴシック" panose="020B0400000000000000" pitchFamily="50" charset="-128"/>
                <a:cs typeface="Flatory Sans SemiCondensed Bold" panose="020B0600070205080204" charset="-34"/>
              </a:rPr>
              <a:t>　所要時間</a:t>
            </a:r>
            <a:endParaRPr lang="ja-JP" altLang="ja-JP" sz="2400" u="sng" dirty="0">
              <a:solidFill>
                <a:srgbClr val="144DA0"/>
              </a:solidFill>
              <a:latin typeface="BIZ UDPゴシック" panose="020B0400000000000000" pitchFamily="50" charset="-128"/>
              <a:ea typeface="BIZ UDPゴシック" panose="020B0400000000000000" pitchFamily="50" charset="-128"/>
            </a:endParaRPr>
          </a:p>
        </p:txBody>
      </p:sp>
      <p:sp>
        <p:nvSpPr>
          <p:cNvPr id="17" name="四角形吹き出し 16">
            <a:extLst>
              <a:ext uri="{FF2B5EF4-FFF2-40B4-BE49-F238E27FC236}">
                <a16:creationId xmlns:a16="http://schemas.microsoft.com/office/drawing/2014/main" id="{381DA127-4632-4127-6115-C05B6A2325F5}"/>
              </a:ext>
            </a:extLst>
          </p:cNvPr>
          <p:cNvSpPr/>
          <p:nvPr/>
        </p:nvSpPr>
        <p:spPr>
          <a:xfrm>
            <a:off x="803605" y="4195175"/>
            <a:ext cx="6373090" cy="1259739"/>
          </a:xfrm>
          <a:prstGeom prst="wedgeRectCallout">
            <a:avLst>
              <a:gd name="adj1" fmla="val 18248"/>
              <a:gd name="adj2" fmla="val 33593"/>
            </a:avLst>
          </a:prstGeom>
          <a:noFill/>
          <a:ln>
            <a:noFill/>
          </a:ln>
        </p:spPr>
        <p:style>
          <a:lnRef idx="2">
            <a:schemeClr val="accent6"/>
          </a:lnRef>
          <a:fillRef idx="1">
            <a:schemeClr val="lt1"/>
          </a:fillRef>
          <a:effectRef idx="0">
            <a:schemeClr val="accent6"/>
          </a:effectRef>
          <a:fontRef idx="minor">
            <a:schemeClr val="dk1"/>
          </a:fontRef>
        </p:style>
        <p:txBody>
          <a:bodyPr rtlCol="0" anchor="ctr"/>
          <a:lstStyle/>
          <a:p>
            <a:pPr>
              <a:lnSpc>
                <a:spcPct val="150000"/>
              </a:lnSpc>
            </a:pPr>
            <a:endParaRPr lang="en-US" altLang="ja-JP" sz="2000" b="1" dirty="0">
              <a:solidFill>
                <a:schemeClr val="tx1"/>
              </a:solidFill>
              <a:latin typeface="Source Han Sans JP Bold" panose="020B0600070205080204" charset="-128"/>
              <a:ea typeface="Source Han Sans JP Bold" panose="020B0600070205080204" charset="-128"/>
            </a:endParaRPr>
          </a:p>
        </p:txBody>
      </p:sp>
      <p:grpSp>
        <p:nvGrpSpPr>
          <p:cNvPr id="7" name="Group 8">
            <a:extLst>
              <a:ext uri="{FF2B5EF4-FFF2-40B4-BE49-F238E27FC236}">
                <a16:creationId xmlns:a16="http://schemas.microsoft.com/office/drawing/2014/main" id="{99C99AD6-A96F-D420-B8CC-811084E10327}"/>
              </a:ext>
            </a:extLst>
          </p:cNvPr>
          <p:cNvGrpSpPr/>
          <p:nvPr/>
        </p:nvGrpSpPr>
        <p:grpSpPr>
          <a:xfrm>
            <a:off x="355573" y="1099126"/>
            <a:ext cx="11236679" cy="50560"/>
            <a:chOff x="0" y="0"/>
            <a:chExt cx="4274726" cy="20069"/>
          </a:xfrm>
        </p:grpSpPr>
        <p:sp>
          <p:nvSpPr>
            <p:cNvPr id="9" name="Freeform 9">
              <a:extLst>
                <a:ext uri="{FF2B5EF4-FFF2-40B4-BE49-F238E27FC236}">
                  <a16:creationId xmlns:a16="http://schemas.microsoft.com/office/drawing/2014/main" id="{75A0D74A-F713-9F69-EBA8-DE5CE541D86C}"/>
                </a:ext>
              </a:extLst>
            </p:cNvPr>
            <p:cNvSpPr/>
            <p:nvPr/>
          </p:nvSpPr>
          <p:spPr>
            <a:xfrm>
              <a:off x="0" y="0"/>
              <a:ext cx="4274726" cy="20069"/>
            </a:xfrm>
            <a:custGeom>
              <a:avLst/>
              <a:gdLst/>
              <a:ahLst/>
              <a:cxnLst/>
              <a:rect l="l" t="t" r="r" b="b"/>
              <a:pathLst>
                <a:path w="4274726" h="20069">
                  <a:moveTo>
                    <a:pt x="10035" y="0"/>
                  </a:moveTo>
                  <a:lnTo>
                    <a:pt x="4264691" y="0"/>
                  </a:lnTo>
                  <a:cubicBezTo>
                    <a:pt x="4267353" y="0"/>
                    <a:pt x="4269905" y="1057"/>
                    <a:pt x="4271787" y="2939"/>
                  </a:cubicBezTo>
                  <a:cubicBezTo>
                    <a:pt x="4273669" y="4821"/>
                    <a:pt x="4274726" y="7373"/>
                    <a:pt x="4274726" y="10035"/>
                  </a:cubicBezTo>
                  <a:lnTo>
                    <a:pt x="4274726" y="10035"/>
                  </a:lnTo>
                  <a:cubicBezTo>
                    <a:pt x="4274726" y="12696"/>
                    <a:pt x="4273669" y="15248"/>
                    <a:pt x="4271787" y="17130"/>
                  </a:cubicBezTo>
                  <a:cubicBezTo>
                    <a:pt x="4269905" y="19012"/>
                    <a:pt x="4267353" y="20069"/>
                    <a:pt x="4264691" y="20069"/>
                  </a:cubicBezTo>
                  <a:lnTo>
                    <a:pt x="10035" y="20069"/>
                  </a:lnTo>
                  <a:cubicBezTo>
                    <a:pt x="7373" y="20069"/>
                    <a:pt x="4821" y="19012"/>
                    <a:pt x="2939" y="17130"/>
                  </a:cubicBezTo>
                  <a:cubicBezTo>
                    <a:pt x="1057" y="15248"/>
                    <a:pt x="0" y="12696"/>
                    <a:pt x="0" y="10035"/>
                  </a:cubicBezTo>
                  <a:lnTo>
                    <a:pt x="0" y="10035"/>
                  </a:lnTo>
                  <a:cubicBezTo>
                    <a:pt x="0" y="7373"/>
                    <a:pt x="1057" y="4821"/>
                    <a:pt x="2939" y="2939"/>
                  </a:cubicBezTo>
                  <a:cubicBezTo>
                    <a:pt x="4821" y="1057"/>
                    <a:pt x="7373" y="0"/>
                    <a:pt x="10035" y="0"/>
                  </a:cubicBezTo>
                  <a:close/>
                </a:path>
              </a:pathLst>
            </a:custGeom>
            <a:solidFill>
              <a:srgbClr val="144DA0"/>
            </a:solidFill>
          </p:spPr>
          <p:txBody>
            <a:bodyPr/>
            <a:lstStyle/>
            <a:p>
              <a:endParaRPr lang="ja-JP" altLang="en-US"/>
            </a:p>
          </p:txBody>
        </p:sp>
        <p:sp>
          <p:nvSpPr>
            <p:cNvPr id="10" name="TextBox 10">
              <a:extLst>
                <a:ext uri="{FF2B5EF4-FFF2-40B4-BE49-F238E27FC236}">
                  <a16:creationId xmlns:a16="http://schemas.microsoft.com/office/drawing/2014/main" id="{8F860770-363D-01A1-CDE9-23346F4C56F2}"/>
                </a:ext>
              </a:extLst>
            </p:cNvPr>
            <p:cNvSpPr txBox="1"/>
            <p:nvPr/>
          </p:nvSpPr>
          <p:spPr>
            <a:xfrm>
              <a:off x="0" y="-28575"/>
              <a:ext cx="4274726" cy="48644"/>
            </a:xfrm>
            <a:prstGeom prst="rect">
              <a:avLst/>
            </a:prstGeom>
          </p:spPr>
          <p:txBody>
            <a:bodyPr lIns="50800" tIns="50800" rIns="50800" bIns="50800" rtlCol="0" anchor="ctr"/>
            <a:lstStyle/>
            <a:p>
              <a:pPr algn="ctr">
                <a:lnSpc>
                  <a:spcPts val="2239"/>
                </a:lnSpc>
              </a:pPr>
              <a:endParaRPr/>
            </a:p>
          </p:txBody>
        </p:sp>
      </p:grpSp>
      <p:grpSp>
        <p:nvGrpSpPr>
          <p:cNvPr id="15" name="Group 2">
            <a:extLst>
              <a:ext uri="{FF2B5EF4-FFF2-40B4-BE49-F238E27FC236}">
                <a16:creationId xmlns:a16="http://schemas.microsoft.com/office/drawing/2014/main" id="{7DD94F26-7A2A-02DA-A52D-8837FC9DA389}"/>
              </a:ext>
            </a:extLst>
          </p:cNvPr>
          <p:cNvGrpSpPr/>
          <p:nvPr/>
        </p:nvGrpSpPr>
        <p:grpSpPr>
          <a:xfrm>
            <a:off x="11947826" y="-189000"/>
            <a:ext cx="612000" cy="7236000"/>
            <a:chOff x="0" y="0"/>
            <a:chExt cx="203606" cy="2804648"/>
          </a:xfrm>
        </p:grpSpPr>
        <p:sp>
          <p:nvSpPr>
            <p:cNvPr id="16" name="Freeform 3">
              <a:extLst>
                <a:ext uri="{FF2B5EF4-FFF2-40B4-BE49-F238E27FC236}">
                  <a16:creationId xmlns:a16="http://schemas.microsoft.com/office/drawing/2014/main" id="{00D5FDE7-3CFE-D1AD-BA45-855624881AD7}"/>
                </a:ext>
              </a:extLst>
            </p:cNvPr>
            <p:cNvSpPr/>
            <p:nvPr/>
          </p:nvSpPr>
          <p:spPr>
            <a:xfrm>
              <a:off x="0" y="0"/>
              <a:ext cx="203606" cy="2804648"/>
            </a:xfrm>
            <a:custGeom>
              <a:avLst/>
              <a:gdLst/>
              <a:ahLst/>
              <a:cxnLst/>
              <a:rect l="l" t="t" r="r" b="b"/>
              <a:pathLst>
                <a:path w="203606" h="2804648">
                  <a:moveTo>
                    <a:pt x="101803" y="0"/>
                  </a:moveTo>
                  <a:lnTo>
                    <a:pt x="101803" y="0"/>
                  </a:lnTo>
                  <a:cubicBezTo>
                    <a:pt x="158028" y="0"/>
                    <a:pt x="203606" y="45579"/>
                    <a:pt x="203606" y="101803"/>
                  </a:cubicBezTo>
                  <a:lnTo>
                    <a:pt x="203606" y="2702845"/>
                  </a:lnTo>
                  <a:cubicBezTo>
                    <a:pt x="203606" y="2729844"/>
                    <a:pt x="192881" y="2755738"/>
                    <a:pt x="173789" y="2774830"/>
                  </a:cubicBezTo>
                  <a:cubicBezTo>
                    <a:pt x="154697" y="2793922"/>
                    <a:pt x="128803" y="2804648"/>
                    <a:pt x="101803" y="2804648"/>
                  </a:cubicBezTo>
                  <a:lnTo>
                    <a:pt x="101803" y="2804648"/>
                  </a:lnTo>
                  <a:cubicBezTo>
                    <a:pt x="74803" y="2804648"/>
                    <a:pt x="48909" y="2793922"/>
                    <a:pt x="29817" y="2774830"/>
                  </a:cubicBezTo>
                  <a:cubicBezTo>
                    <a:pt x="10726" y="2755738"/>
                    <a:pt x="0" y="2729844"/>
                    <a:pt x="0" y="2702845"/>
                  </a:cubicBezTo>
                  <a:lnTo>
                    <a:pt x="0" y="101803"/>
                  </a:lnTo>
                  <a:cubicBezTo>
                    <a:pt x="0" y="74803"/>
                    <a:pt x="10726" y="48909"/>
                    <a:pt x="29817" y="29817"/>
                  </a:cubicBezTo>
                  <a:cubicBezTo>
                    <a:pt x="48909" y="10726"/>
                    <a:pt x="74803" y="0"/>
                    <a:pt x="101803" y="0"/>
                  </a:cubicBezTo>
                  <a:close/>
                </a:path>
              </a:pathLst>
            </a:custGeom>
            <a:gradFill rotWithShape="1">
              <a:gsLst>
                <a:gs pos="0">
                  <a:srgbClr val="95B4E1">
                    <a:alpha val="100000"/>
                  </a:srgbClr>
                </a:gs>
                <a:gs pos="100000">
                  <a:srgbClr val="144DA0">
                    <a:alpha val="100000"/>
                  </a:srgbClr>
                </a:gs>
              </a:gsLst>
              <a:lin ang="5400000"/>
            </a:gradFill>
          </p:spPr>
          <p:txBody>
            <a:bodyPr/>
            <a:lstStyle/>
            <a:p>
              <a:endParaRPr lang="ja-JP" altLang="en-US"/>
            </a:p>
          </p:txBody>
        </p:sp>
        <p:sp>
          <p:nvSpPr>
            <p:cNvPr id="18" name="TextBox 4">
              <a:extLst>
                <a:ext uri="{FF2B5EF4-FFF2-40B4-BE49-F238E27FC236}">
                  <a16:creationId xmlns:a16="http://schemas.microsoft.com/office/drawing/2014/main" id="{00E6583C-8F9D-D7A6-3436-596A386B4D1B}"/>
                </a:ext>
              </a:extLst>
            </p:cNvPr>
            <p:cNvSpPr txBox="1"/>
            <p:nvPr/>
          </p:nvSpPr>
          <p:spPr>
            <a:xfrm>
              <a:off x="0" y="-28575"/>
              <a:ext cx="203606" cy="2833223"/>
            </a:xfrm>
            <a:prstGeom prst="rect">
              <a:avLst/>
            </a:prstGeom>
          </p:spPr>
          <p:txBody>
            <a:bodyPr lIns="50800" tIns="50800" rIns="50800" bIns="50800" rtlCol="0" anchor="ctr"/>
            <a:lstStyle/>
            <a:p>
              <a:pPr algn="ctr">
                <a:lnSpc>
                  <a:spcPts val="2239"/>
                </a:lnSpc>
              </a:pPr>
              <a:endParaRPr/>
            </a:p>
          </p:txBody>
        </p:sp>
      </p:grpSp>
      <p:sp>
        <p:nvSpPr>
          <p:cNvPr id="20" name="スライド番号プレースホルダー 2">
            <a:extLst>
              <a:ext uri="{FF2B5EF4-FFF2-40B4-BE49-F238E27FC236}">
                <a16:creationId xmlns:a16="http://schemas.microsoft.com/office/drawing/2014/main" id="{AB2D657F-3388-EF8F-BE03-D40E347E6222}"/>
              </a:ext>
            </a:extLst>
          </p:cNvPr>
          <p:cNvSpPr txBox="1">
            <a:spLocks/>
          </p:cNvSpPr>
          <p:nvPr/>
        </p:nvSpPr>
        <p:spPr>
          <a:xfrm>
            <a:off x="11058318" y="6235531"/>
            <a:ext cx="756000" cy="365125"/>
          </a:xfrm>
          <a:prstGeom prst="rect">
            <a:avLst/>
          </a:prstGeom>
        </p:spPr>
        <p:txBody>
          <a:bodyPr vert="horz" lIns="91440" tIns="45720" rIns="91440" bIns="45720" rtlCol="0" anchor="ctr"/>
          <a:lstStyle>
            <a:defPPr>
              <a:defRPr lang="ja-JP"/>
            </a:defPPr>
            <a:lvl1pPr marL="0" algn="r" defTabSz="914400" rtl="0" eaLnBrk="1" latinLnBrk="0" hangingPunct="1">
              <a:defRPr kumimoji="1" sz="1200"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lgn="ctr"/>
            <a:fld id="{F664AAB1-4DB8-4BE3-94AB-6C36B07158C8}" type="slidenum">
              <a:rPr lang="ja-JP" altLang="en-US" sz="2400" smtClean="0">
                <a:solidFill>
                  <a:schemeClr val="tx1"/>
                </a:solidFill>
                <a:latin typeface="Arial Black" panose="020B0A04020102020204" pitchFamily="34" charset="0"/>
              </a:rPr>
              <a:pPr algn="ctr"/>
              <a:t>14</a:t>
            </a:fld>
            <a:endParaRPr lang="ja-JP" altLang="en-US" sz="2400" dirty="0">
              <a:solidFill>
                <a:schemeClr val="tx1"/>
              </a:solidFill>
              <a:latin typeface="Arial Black" panose="020B0A04020102020204" pitchFamily="34" charset="0"/>
            </a:endParaRPr>
          </a:p>
        </p:txBody>
      </p:sp>
      <p:grpSp>
        <p:nvGrpSpPr>
          <p:cNvPr id="21" name="Group 15">
            <a:extLst>
              <a:ext uri="{FF2B5EF4-FFF2-40B4-BE49-F238E27FC236}">
                <a16:creationId xmlns:a16="http://schemas.microsoft.com/office/drawing/2014/main" id="{EA748876-7474-6073-9252-6E33266E3D27}"/>
              </a:ext>
            </a:extLst>
          </p:cNvPr>
          <p:cNvGrpSpPr/>
          <p:nvPr/>
        </p:nvGrpSpPr>
        <p:grpSpPr>
          <a:xfrm>
            <a:off x="375065" y="6432608"/>
            <a:ext cx="10769156" cy="50560"/>
            <a:chOff x="0" y="0"/>
            <a:chExt cx="4274726" cy="20069"/>
          </a:xfrm>
        </p:grpSpPr>
        <p:sp>
          <p:nvSpPr>
            <p:cNvPr id="22" name="Freeform 16">
              <a:extLst>
                <a:ext uri="{FF2B5EF4-FFF2-40B4-BE49-F238E27FC236}">
                  <a16:creationId xmlns:a16="http://schemas.microsoft.com/office/drawing/2014/main" id="{F460DC95-9CB9-A54C-1008-6733F3D35832}"/>
                </a:ext>
              </a:extLst>
            </p:cNvPr>
            <p:cNvSpPr/>
            <p:nvPr/>
          </p:nvSpPr>
          <p:spPr>
            <a:xfrm>
              <a:off x="0" y="0"/>
              <a:ext cx="4274726" cy="20069"/>
            </a:xfrm>
            <a:custGeom>
              <a:avLst/>
              <a:gdLst/>
              <a:ahLst/>
              <a:cxnLst/>
              <a:rect l="l" t="t" r="r" b="b"/>
              <a:pathLst>
                <a:path w="4274726" h="20069">
                  <a:moveTo>
                    <a:pt x="10035" y="0"/>
                  </a:moveTo>
                  <a:lnTo>
                    <a:pt x="4264691" y="0"/>
                  </a:lnTo>
                  <a:cubicBezTo>
                    <a:pt x="4267353" y="0"/>
                    <a:pt x="4269905" y="1057"/>
                    <a:pt x="4271787" y="2939"/>
                  </a:cubicBezTo>
                  <a:cubicBezTo>
                    <a:pt x="4273669" y="4821"/>
                    <a:pt x="4274726" y="7373"/>
                    <a:pt x="4274726" y="10035"/>
                  </a:cubicBezTo>
                  <a:lnTo>
                    <a:pt x="4274726" y="10035"/>
                  </a:lnTo>
                  <a:cubicBezTo>
                    <a:pt x="4274726" y="12696"/>
                    <a:pt x="4273669" y="15248"/>
                    <a:pt x="4271787" y="17130"/>
                  </a:cubicBezTo>
                  <a:cubicBezTo>
                    <a:pt x="4269905" y="19012"/>
                    <a:pt x="4267353" y="20069"/>
                    <a:pt x="4264691" y="20069"/>
                  </a:cubicBezTo>
                  <a:lnTo>
                    <a:pt x="10035" y="20069"/>
                  </a:lnTo>
                  <a:cubicBezTo>
                    <a:pt x="7373" y="20069"/>
                    <a:pt x="4821" y="19012"/>
                    <a:pt x="2939" y="17130"/>
                  </a:cubicBezTo>
                  <a:cubicBezTo>
                    <a:pt x="1057" y="15248"/>
                    <a:pt x="0" y="12696"/>
                    <a:pt x="0" y="10035"/>
                  </a:cubicBezTo>
                  <a:lnTo>
                    <a:pt x="0" y="10035"/>
                  </a:lnTo>
                  <a:cubicBezTo>
                    <a:pt x="0" y="7373"/>
                    <a:pt x="1057" y="4821"/>
                    <a:pt x="2939" y="2939"/>
                  </a:cubicBezTo>
                  <a:cubicBezTo>
                    <a:pt x="4821" y="1057"/>
                    <a:pt x="7373" y="0"/>
                    <a:pt x="10035" y="0"/>
                  </a:cubicBezTo>
                  <a:close/>
                </a:path>
              </a:pathLst>
            </a:custGeom>
            <a:solidFill>
              <a:srgbClr val="03214E"/>
            </a:solidFill>
          </p:spPr>
          <p:txBody>
            <a:bodyPr/>
            <a:lstStyle/>
            <a:p>
              <a:endParaRPr lang="ja-JP" altLang="en-US"/>
            </a:p>
          </p:txBody>
        </p:sp>
        <p:sp>
          <p:nvSpPr>
            <p:cNvPr id="23" name="TextBox 17">
              <a:extLst>
                <a:ext uri="{FF2B5EF4-FFF2-40B4-BE49-F238E27FC236}">
                  <a16:creationId xmlns:a16="http://schemas.microsoft.com/office/drawing/2014/main" id="{92CF2D6A-7F57-799D-9A03-19D1143E8DC2}"/>
                </a:ext>
              </a:extLst>
            </p:cNvPr>
            <p:cNvSpPr txBox="1"/>
            <p:nvPr/>
          </p:nvSpPr>
          <p:spPr>
            <a:xfrm>
              <a:off x="0" y="-28575"/>
              <a:ext cx="4274726" cy="48644"/>
            </a:xfrm>
            <a:prstGeom prst="rect">
              <a:avLst/>
            </a:prstGeom>
          </p:spPr>
          <p:txBody>
            <a:bodyPr lIns="50800" tIns="50800" rIns="50800" bIns="50800" rtlCol="0" anchor="ctr"/>
            <a:lstStyle/>
            <a:p>
              <a:pPr algn="ctr">
                <a:lnSpc>
                  <a:spcPts val="2239"/>
                </a:lnSpc>
              </a:pPr>
              <a:endParaRPr/>
            </a:p>
          </p:txBody>
        </p:sp>
      </p:grpSp>
      <p:sp>
        <p:nvSpPr>
          <p:cNvPr id="24" name="テキスト ボックス 23">
            <a:extLst>
              <a:ext uri="{FF2B5EF4-FFF2-40B4-BE49-F238E27FC236}">
                <a16:creationId xmlns:a16="http://schemas.microsoft.com/office/drawing/2014/main" id="{CE8D72A2-41E1-BD7C-ED31-EF8B3E0C0BBE}"/>
              </a:ext>
            </a:extLst>
          </p:cNvPr>
          <p:cNvSpPr txBox="1"/>
          <p:nvPr/>
        </p:nvSpPr>
        <p:spPr>
          <a:xfrm>
            <a:off x="803604" y="1698580"/>
            <a:ext cx="10788648" cy="338554"/>
          </a:xfrm>
          <a:prstGeom prst="rect">
            <a:avLst/>
          </a:prstGeom>
          <a:noFill/>
        </p:spPr>
        <p:txBody>
          <a:bodyPr wrap="square" rtlCol="0">
            <a:spAutoFit/>
          </a:bodyPr>
          <a:lstStyle/>
          <a:p>
            <a:r>
              <a:rPr lang="ja-JP" altLang="ja-JP" sz="1600" spc="-100" dirty="0">
                <a:latin typeface="BIZ UDPゴシック" panose="020B0400000000000000" pitchFamily="50" charset="-128"/>
                <a:ea typeface="BIZ UDPゴシック" panose="020B0400000000000000" pitchFamily="50" charset="-128"/>
              </a:rPr>
              <a:t>高齢福祉室の職員の家族等、調査票を初めて見る方を対象に試験的に調査を実施したところ、</a:t>
            </a:r>
            <a:r>
              <a:rPr lang="ja-JP" altLang="en-US" sz="1600" spc="-100" dirty="0">
                <a:latin typeface="BIZ UDPゴシック" panose="020B0400000000000000" pitchFamily="50" charset="-128"/>
                <a:ea typeface="BIZ UDPゴシック" panose="020B0400000000000000" pitchFamily="50" charset="-128"/>
              </a:rPr>
              <a:t>所要</a:t>
            </a:r>
            <a:r>
              <a:rPr lang="ja-JP" altLang="ja-JP" sz="1600" spc="-100" dirty="0">
                <a:latin typeface="BIZ UDPゴシック" panose="020B0400000000000000" pitchFamily="50" charset="-128"/>
                <a:ea typeface="BIZ UDPゴシック" panose="020B0400000000000000" pitchFamily="50" charset="-128"/>
              </a:rPr>
              <a:t>時間は下記のとおりとなった。</a:t>
            </a:r>
          </a:p>
        </p:txBody>
      </p:sp>
      <p:graphicFrame>
        <p:nvGraphicFramePr>
          <p:cNvPr id="4" name="表 3">
            <a:extLst>
              <a:ext uri="{FF2B5EF4-FFF2-40B4-BE49-F238E27FC236}">
                <a16:creationId xmlns:a16="http://schemas.microsoft.com/office/drawing/2014/main" id="{F7F92060-8815-698A-A47B-C53907C8EE63}"/>
              </a:ext>
            </a:extLst>
          </p:cNvPr>
          <p:cNvGraphicFramePr>
            <a:graphicFrameLocks noGrp="1"/>
          </p:cNvGraphicFramePr>
          <p:nvPr/>
        </p:nvGraphicFramePr>
        <p:xfrm>
          <a:off x="2269902" y="2348411"/>
          <a:ext cx="7652196" cy="2585954"/>
        </p:xfrm>
        <a:graphic>
          <a:graphicData uri="http://schemas.openxmlformats.org/drawingml/2006/table">
            <a:tbl>
              <a:tblPr firstRow="1" firstCol="1" bandRow="1">
                <a:tableStyleId>{5C22544A-7EE6-4342-B048-85BDC9FD1C3A}</a:tableStyleId>
              </a:tblPr>
              <a:tblGrid>
                <a:gridCol w="1323113">
                  <a:extLst>
                    <a:ext uri="{9D8B030D-6E8A-4147-A177-3AD203B41FA5}">
                      <a16:colId xmlns:a16="http://schemas.microsoft.com/office/drawing/2014/main" val="73163422"/>
                    </a:ext>
                  </a:extLst>
                </a:gridCol>
                <a:gridCol w="1734873">
                  <a:extLst>
                    <a:ext uri="{9D8B030D-6E8A-4147-A177-3AD203B41FA5}">
                      <a16:colId xmlns:a16="http://schemas.microsoft.com/office/drawing/2014/main" val="3328737784"/>
                    </a:ext>
                  </a:extLst>
                </a:gridCol>
                <a:gridCol w="1527915">
                  <a:extLst>
                    <a:ext uri="{9D8B030D-6E8A-4147-A177-3AD203B41FA5}">
                      <a16:colId xmlns:a16="http://schemas.microsoft.com/office/drawing/2014/main" val="2193849955"/>
                    </a:ext>
                  </a:extLst>
                </a:gridCol>
                <a:gridCol w="1527915">
                  <a:extLst>
                    <a:ext uri="{9D8B030D-6E8A-4147-A177-3AD203B41FA5}">
                      <a16:colId xmlns:a16="http://schemas.microsoft.com/office/drawing/2014/main" val="2789978031"/>
                    </a:ext>
                  </a:extLst>
                </a:gridCol>
                <a:gridCol w="1538380">
                  <a:extLst>
                    <a:ext uri="{9D8B030D-6E8A-4147-A177-3AD203B41FA5}">
                      <a16:colId xmlns:a16="http://schemas.microsoft.com/office/drawing/2014/main" val="1534590110"/>
                    </a:ext>
                  </a:extLst>
                </a:gridCol>
              </a:tblGrid>
              <a:tr h="369422">
                <a:tc rowSpan="2">
                  <a:txBody>
                    <a:bodyPr/>
                    <a:lstStyle/>
                    <a:p>
                      <a:pPr algn="l">
                        <a:buNone/>
                      </a:pPr>
                      <a:r>
                        <a:rPr lang="en-US" sz="1200" kern="100" dirty="0">
                          <a:effectLst/>
                          <a:latin typeface="BIZ UDゴシック" panose="020B0400000000000000" pitchFamily="49" charset="-128"/>
                          <a:ea typeface="BIZ UDゴシック" panose="020B0400000000000000" pitchFamily="49" charset="-128"/>
                        </a:rPr>
                        <a:t> </a:t>
                      </a:r>
                      <a:endParaRPr lang="ja-JP" sz="120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algn="ctr">
                        <a:buNone/>
                      </a:pPr>
                      <a:r>
                        <a:rPr lang="ja-JP" sz="1800" kern="100" dirty="0">
                          <a:effectLst/>
                          <a:latin typeface="BIZ UDゴシック" panose="020B0400000000000000" pitchFamily="49" charset="-128"/>
                          <a:ea typeface="BIZ UDゴシック" panose="020B0400000000000000" pitchFamily="49" charset="-128"/>
                        </a:rPr>
                        <a:t>高齢者調査</a:t>
                      </a:r>
                      <a:endParaRPr lang="ja-JP" sz="180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kumimoji="1" lang="ja-JP" altLang="en-US"/>
                    </a:p>
                  </a:txBody>
                  <a:tcPr/>
                </a:tc>
                <a:tc gridSpan="2">
                  <a:txBody>
                    <a:bodyPr/>
                    <a:lstStyle/>
                    <a:p>
                      <a:pPr algn="ctr">
                        <a:buNone/>
                      </a:pPr>
                      <a:r>
                        <a:rPr lang="ja-JP" sz="1800" kern="100">
                          <a:effectLst/>
                          <a:latin typeface="BIZ UDゴシック" panose="020B0400000000000000" pitchFamily="49" charset="-128"/>
                          <a:ea typeface="BIZ UDゴシック" panose="020B0400000000000000" pitchFamily="49" charset="-128"/>
                        </a:rPr>
                        <a:t>要介護認定者調査</a:t>
                      </a:r>
                      <a:endParaRPr lang="ja-JP" sz="1800" kern="10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kumimoji="1" lang="ja-JP" altLang="en-US"/>
                    </a:p>
                  </a:txBody>
                  <a:tcPr/>
                </a:tc>
                <a:extLst>
                  <a:ext uri="{0D108BD9-81ED-4DB2-BD59-A6C34878D82A}">
                    <a16:rowId xmlns:a16="http://schemas.microsoft.com/office/drawing/2014/main" val="3608409160"/>
                  </a:ext>
                </a:extLst>
              </a:tr>
              <a:tr h="738844">
                <a:tc vMerge="1">
                  <a:txBody>
                    <a:bodyPr/>
                    <a:lstStyle/>
                    <a:p>
                      <a:endParaRPr kumimoji="1" lang="ja-JP" altLang="en-US"/>
                    </a:p>
                  </a:txBody>
                  <a:tcPr/>
                </a:tc>
                <a:tc>
                  <a:txBody>
                    <a:bodyPr/>
                    <a:lstStyle/>
                    <a:p>
                      <a:pPr algn="ctr">
                        <a:buNone/>
                      </a:pPr>
                      <a:r>
                        <a:rPr lang="ja-JP" sz="1800" kern="100" dirty="0">
                          <a:effectLst/>
                          <a:latin typeface="BIZ UDゴシック" panose="020B0400000000000000" pitchFamily="49" charset="-128"/>
                          <a:ea typeface="BIZ UDゴシック" panose="020B0400000000000000" pitchFamily="49" charset="-128"/>
                        </a:rPr>
                        <a:t>回答時間：分</a:t>
                      </a:r>
                      <a:endParaRPr lang="ja-JP" sz="180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40000"/>
                        <a:lumOff val="60000"/>
                      </a:schemeClr>
                    </a:solidFill>
                  </a:tcPr>
                </a:tc>
                <a:tc>
                  <a:txBody>
                    <a:bodyPr/>
                    <a:lstStyle/>
                    <a:p>
                      <a:pPr algn="ctr">
                        <a:buNone/>
                      </a:pPr>
                      <a:r>
                        <a:rPr lang="ja-JP" sz="1800" kern="100" dirty="0">
                          <a:effectLst/>
                          <a:latin typeface="BIZ UDゴシック" panose="020B0400000000000000" pitchFamily="49" charset="-128"/>
                          <a:ea typeface="BIZ UDゴシック" panose="020B0400000000000000" pitchFamily="49" charset="-128"/>
                        </a:rPr>
                        <a:t>回答者</a:t>
                      </a:r>
                      <a:endParaRPr lang="ja-JP" sz="180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40000"/>
                        <a:lumOff val="60000"/>
                      </a:schemeClr>
                    </a:solidFill>
                  </a:tcPr>
                </a:tc>
                <a:tc>
                  <a:txBody>
                    <a:bodyPr/>
                    <a:lstStyle/>
                    <a:p>
                      <a:pPr algn="ctr">
                        <a:buNone/>
                      </a:pPr>
                      <a:r>
                        <a:rPr lang="ja-JP" sz="1800" kern="100" dirty="0">
                          <a:effectLst/>
                          <a:latin typeface="BIZ UDゴシック" panose="020B0400000000000000" pitchFamily="49" charset="-128"/>
                          <a:ea typeface="BIZ UDゴシック" panose="020B0400000000000000" pitchFamily="49" charset="-128"/>
                        </a:rPr>
                        <a:t>回答時間：分</a:t>
                      </a:r>
                      <a:endParaRPr lang="ja-JP" sz="180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40000"/>
                        <a:lumOff val="60000"/>
                      </a:schemeClr>
                    </a:solidFill>
                  </a:tcPr>
                </a:tc>
                <a:tc>
                  <a:txBody>
                    <a:bodyPr/>
                    <a:lstStyle/>
                    <a:p>
                      <a:pPr algn="ctr">
                        <a:buNone/>
                      </a:pPr>
                      <a:r>
                        <a:rPr lang="ja-JP" sz="1800" kern="100" dirty="0">
                          <a:effectLst/>
                          <a:latin typeface="BIZ UDゴシック" panose="020B0400000000000000" pitchFamily="49" charset="-128"/>
                          <a:ea typeface="BIZ UDゴシック" panose="020B0400000000000000" pitchFamily="49" charset="-128"/>
                        </a:rPr>
                        <a:t>回答者</a:t>
                      </a:r>
                      <a:endParaRPr lang="ja-JP" sz="180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40000"/>
                        <a:lumOff val="60000"/>
                      </a:schemeClr>
                    </a:solidFill>
                  </a:tcPr>
                </a:tc>
                <a:extLst>
                  <a:ext uri="{0D108BD9-81ED-4DB2-BD59-A6C34878D82A}">
                    <a16:rowId xmlns:a16="http://schemas.microsoft.com/office/drawing/2014/main" val="2403680448"/>
                  </a:ext>
                </a:extLst>
              </a:tr>
              <a:tr h="369422">
                <a:tc>
                  <a:txBody>
                    <a:bodyPr/>
                    <a:lstStyle/>
                    <a:p>
                      <a:pPr algn="ctr">
                        <a:buNone/>
                      </a:pPr>
                      <a:r>
                        <a:rPr lang="ja-JP" sz="1800" kern="100" dirty="0">
                          <a:effectLst/>
                          <a:latin typeface="BIZ UDゴシック" panose="020B0400000000000000" pitchFamily="49" charset="-128"/>
                          <a:ea typeface="BIZ UDゴシック" panose="020B0400000000000000" pitchFamily="49" charset="-128"/>
                        </a:rPr>
                        <a:t>１人目</a:t>
                      </a:r>
                      <a:endParaRPr lang="ja-JP" sz="180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a:buNone/>
                      </a:pPr>
                      <a:r>
                        <a:rPr lang="en-US" sz="1800" kern="100" dirty="0">
                          <a:effectLst/>
                          <a:latin typeface="BIZ UDゴシック" panose="020B0400000000000000" pitchFamily="49" charset="-128"/>
                          <a:ea typeface="BIZ UDゴシック" panose="020B0400000000000000" pitchFamily="49" charset="-128"/>
                        </a:rPr>
                        <a:t>18</a:t>
                      </a:r>
                      <a:endParaRPr lang="ja-JP" sz="180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0D8E8"/>
                    </a:solidFill>
                  </a:tcPr>
                </a:tc>
                <a:tc>
                  <a:txBody>
                    <a:bodyPr/>
                    <a:lstStyle/>
                    <a:p>
                      <a:pPr algn="ctr">
                        <a:buNone/>
                      </a:pPr>
                      <a:r>
                        <a:rPr lang="ja-JP" sz="1800" kern="100" dirty="0">
                          <a:effectLst/>
                          <a:latin typeface="BIZ UDゴシック" panose="020B0400000000000000" pitchFamily="49" charset="-128"/>
                          <a:ea typeface="BIZ UDゴシック" panose="020B0400000000000000" pitchFamily="49" charset="-128"/>
                        </a:rPr>
                        <a:t>本人</a:t>
                      </a:r>
                      <a:endParaRPr lang="ja-JP" sz="180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0D8E8"/>
                    </a:solidFill>
                  </a:tcPr>
                </a:tc>
                <a:tc>
                  <a:txBody>
                    <a:bodyPr/>
                    <a:lstStyle/>
                    <a:p>
                      <a:pPr algn="r">
                        <a:buNone/>
                      </a:pPr>
                      <a:r>
                        <a:rPr lang="en-US" sz="1800" kern="100" dirty="0">
                          <a:effectLst/>
                          <a:latin typeface="BIZ UDゴシック" panose="020B0400000000000000" pitchFamily="49" charset="-128"/>
                          <a:ea typeface="BIZ UDゴシック" panose="020B0400000000000000" pitchFamily="49" charset="-128"/>
                        </a:rPr>
                        <a:t>24</a:t>
                      </a:r>
                      <a:endParaRPr lang="ja-JP" sz="180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0D8E8"/>
                    </a:solidFill>
                  </a:tcPr>
                </a:tc>
                <a:tc>
                  <a:txBody>
                    <a:bodyPr/>
                    <a:lstStyle/>
                    <a:p>
                      <a:pPr algn="ctr">
                        <a:buNone/>
                      </a:pPr>
                      <a:r>
                        <a:rPr lang="ja-JP" sz="1800" kern="100" dirty="0">
                          <a:effectLst/>
                          <a:latin typeface="BIZ UDゴシック" panose="020B0400000000000000" pitchFamily="49" charset="-128"/>
                          <a:ea typeface="BIZ UDゴシック" panose="020B0400000000000000" pitchFamily="49" charset="-128"/>
                        </a:rPr>
                        <a:t>家族</a:t>
                      </a:r>
                      <a:endParaRPr lang="ja-JP" sz="180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0D8E8"/>
                    </a:solidFill>
                  </a:tcPr>
                </a:tc>
                <a:extLst>
                  <a:ext uri="{0D108BD9-81ED-4DB2-BD59-A6C34878D82A}">
                    <a16:rowId xmlns:a16="http://schemas.microsoft.com/office/drawing/2014/main" val="3510076310"/>
                  </a:ext>
                </a:extLst>
              </a:tr>
              <a:tr h="369422">
                <a:tc>
                  <a:txBody>
                    <a:bodyPr/>
                    <a:lstStyle/>
                    <a:p>
                      <a:pPr algn="ctr">
                        <a:buNone/>
                      </a:pPr>
                      <a:r>
                        <a:rPr lang="ja-JP" sz="1800" kern="100" dirty="0">
                          <a:effectLst/>
                          <a:latin typeface="BIZ UDゴシック" panose="020B0400000000000000" pitchFamily="49" charset="-128"/>
                          <a:ea typeface="BIZ UDゴシック" panose="020B0400000000000000" pitchFamily="49" charset="-128"/>
                        </a:rPr>
                        <a:t>２人目</a:t>
                      </a:r>
                      <a:endParaRPr lang="ja-JP" sz="180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a:buNone/>
                      </a:pPr>
                      <a:r>
                        <a:rPr lang="en-US" sz="1800" kern="100" dirty="0">
                          <a:effectLst/>
                          <a:latin typeface="BIZ UDゴシック" panose="020B0400000000000000" pitchFamily="49" charset="-128"/>
                          <a:ea typeface="BIZ UDゴシック" panose="020B0400000000000000" pitchFamily="49" charset="-128"/>
                        </a:rPr>
                        <a:t>37</a:t>
                      </a:r>
                      <a:endParaRPr lang="ja-JP" sz="180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buNone/>
                      </a:pPr>
                      <a:r>
                        <a:rPr lang="ja-JP" sz="1800" kern="100" dirty="0">
                          <a:effectLst/>
                          <a:latin typeface="BIZ UDゴシック" panose="020B0400000000000000" pitchFamily="49" charset="-128"/>
                          <a:ea typeface="BIZ UDゴシック" panose="020B0400000000000000" pitchFamily="49" charset="-128"/>
                        </a:rPr>
                        <a:t>本人</a:t>
                      </a:r>
                      <a:endParaRPr lang="ja-JP" sz="180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buNone/>
                      </a:pPr>
                      <a:r>
                        <a:rPr lang="en-US" sz="1800" kern="100" dirty="0">
                          <a:effectLst/>
                          <a:latin typeface="BIZ UDゴシック" panose="020B0400000000000000" pitchFamily="49" charset="-128"/>
                          <a:ea typeface="BIZ UDゴシック" panose="020B0400000000000000" pitchFamily="49" charset="-128"/>
                        </a:rPr>
                        <a:t>30</a:t>
                      </a:r>
                      <a:endParaRPr lang="ja-JP" sz="180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buNone/>
                      </a:pPr>
                      <a:r>
                        <a:rPr lang="ja-JP" sz="1800" kern="100" dirty="0">
                          <a:effectLst/>
                          <a:latin typeface="BIZ UDゴシック" panose="020B0400000000000000" pitchFamily="49" charset="-128"/>
                          <a:ea typeface="BIZ UDゴシック" panose="020B0400000000000000" pitchFamily="49" charset="-128"/>
                        </a:rPr>
                        <a:t>家族</a:t>
                      </a:r>
                      <a:endParaRPr lang="ja-JP" sz="180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671370203"/>
                  </a:ext>
                </a:extLst>
              </a:tr>
              <a:tr h="369422">
                <a:tc>
                  <a:txBody>
                    <a:bodyPr/>
                    <a:lstStyle/>
                    <a:p>
                      <a:pPr algn="ctr">
                        <a:buNone/>
                      </a:pPr>
                      <a:r>
                        <a:rPr lang="ja-JP" sz="1800" kern="100" dirty="0">
                          <a:effectLst/>
                          <a:latin typeface="BIZ UDゴシック" panose="020B0400000000000000" pitchFamily="49" charset="-128"/>
                          <a:ea typeface="BIZ UDゴシック" panose="020B0400000000000000" pitchFamily="49" charset="-128"/>
                        </a:rPr>
                        <a:t>３人目</a:t>
                      </a:r>
                      <a:endParaRPr lang="ja-JP" sz="180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a:buNone/>
                      </a:pPr>
                      <a:r>
                        <a:rPr lang="en-US" sz="1800" kern="100" dirty="0">
                          <a:effectLst/>
                          <a:latin typeface="BIZ UDゴシック" panose="020B0400000000000000" pitchFamily="49" charset="-128"/>
                          <a:ea typeface="BIZ UDゴシック" panose="020B0400000000000000" pitchFamily="49" charset="-128"/>
                        </a:rPr>
                        <a:t>70</a:t>
                      </a:r>
                      <a:endParaRPr lang="ja-JP" sz="180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0D8E8"/>
                    </a:solidFill>
                  </a:tcPr>
                </a:tc>
                <a:tc>
                  <a:txBody>
                    <a:bodyPr/>
                    <a:lstStyle/>
                    <a:p>
                      <a:pPr algn="ctr">
                        <a:buNone/>
                      </a:pPr>
                      <a:r>
                        <a:rPr lang="ja-JP" sz="1800" kern="100" dirty="0">
                          <a:effectLst/>
                          <a:latin typeface="BIZ UDゴシック" panose="020B0400000000000000" pitchFamily="49" charset="-128"/>
                          <a:ea typeface="BIZ UDゴシック" panose="020B0400000000000000" pitchFamily="49" charset="-128"/>
                        </a:rPr>
                        <a:t>本人</a:t>
                      </a:r>
                      <a:endParaRPr lang="ja-JP" sz="180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0D8E8"/>
                    </a:solidFill>
                  </a:tcPr>
                </a:tc>
                <a:tc>
                  <a:txBody>
                    <a:bodyPr/>
                    <a:lstStyle/>
                    <a:p>
                      <a:pPr algn="r">
                        <a:buNone/>
                      </a:pPr>
                      <a:r>
                        <a:rPr lang="en-US" sz="1800" kern="100" dirty="0">
                          <a:effectLst/>
                          <a:latin typeface="BIZ UDゴシック" panose="020B0400000000000000" pitchFamily="49" charset="-128"/>
                          <a:ea typeface="BIZ UDゴシック" panose="020B0400000000000000" pitchFamily="49" charset="-128"/>
                        </a:rPr>
                        <a:t>45</a:t>
                      </a:r>
                      <a:endParaRPr lang="ja-JP" sz="180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0D8E8"/>
                    </a:solidFill>
                  </a:tcPr>
                </a:tc>
                <a:tc>
                  <a:txBody>
                    <a:bodyPr/>
                    <a:lstStyle/>
                    <a:p>
                      <a:pPr algn="ctr">
                        <a:buNone/>
                      </a:pPr>
                      <a:r>
                        <a:rPr lang="ja-JP" sz="1800" kern="100" dirty="0">
                          <a:effectLst/>
                          <a:latin typeface="BIZ UDゴシック" panose="020B0400000000000000" pitchFamily="49" charset="-128"/>
                          <a:ea typeface="BIZ UDゴシック" panose="020B0400000000000000" pitchFamily="49" charset="-128"/>
                        </a:rPr>
                        <a:t>家族</a:t>
                      </a:r>
                      <a:endParaRPr lang="ja-JP" sz="180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0D8E8"/>
                    </a:solidFill>
                  </a:tcPr>
                </a:tc>
                <a:extLst>
                  <a:ext uri="{0D108BD9-81ED-4DB2-BD59-A6C34878D82A}">
                    <a16:rowId xmlns:a16="http://schemas.microsoft.com/office/drawing/2014/main" val="637016216"/>
                  </a:ext>
                </a:extLst>
              </a:tr>
              <a:tr h="369422">
                <a:tc>
                  <a:txBody>
                    <a:bodyPr/>
                    <a:lstStyle/>
                    <a:p>
                      <a:pPr algn="ctr">
                        <a:buNone/>
                      </a:pPr>
                      <a:r>
                        <a:rPr lang="ja-JP" sz="1800" kern="100" dirty="0">
                          <a:effectLst/>
                          <a:latin typeface="BIZ UDゴシック" panose="020B0400000000000000" pitchFamily="49" charset="-128"/>
                          <a:ea typeface="BIZ UDゴシック" panose="020B0400000000000000" pitchFamily="49" charset="-128"/>
                        </a:rPr>
                        <a:t>平均</a:t>
                      </a:r>
                      <a:endParaRPr lang="ja-JP" sz="180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a:buNone/>
                      </a:pPr>
                      <a:r>
                        <a:rPr lang="en-US" sz="2400" b="1" kern="100" dirty="0">
                          <a:solidFill>
                            <a:schemeClr val="accent6">
                              <a:lumMod val="75000"/>
                            </a:schemeClr>
                          </a:solidFill>
                          <a:effectLst/>
                          <a:latin typeface="BIZ UDゴシック" panose="020B0400000000000000" pitchFamily="49" charset="-128"/>
                          <a:ea typeface="BIZ UDゴシック" panose="020B0400000000000000" pitchFamily="49" charset="-128"/>
                        </a:rPr>
                        <a:t>42</a:t>
                      </a:r>
                      <a:endParaRPr lang="ja-JP" sz="2400" b="1" kern="100" dirty="0">
                        <a:solidFill>
                          <a:schemeClr val="accent6">
                            <a:lumMod val="75000"/>
                          </a:schemeClr>
                        </a:solidFill>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buNone/>
                      </a:pPr>
                      <a:r>
                        <a:rPr lang="en-US" sz="1800" kern="100" dirty="0">
                          <a:effectLst/>
                          <a:latin typeface="BIZ UDゴシック" panose="020B0400000000000000" pitchFamily="49" charset="-128"/>
                          <a:ea typeface="BIZ UDゴシック" panose="020B0400000000000000" pitchFamily="49" charset="-128"/>
                        </a:rPr>
                        <a:t>-</a:t>
                      </a:r>
                      <a:endParaRPr lang="ja-JP" sz="180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buNone/>
                      </a:pPr>
                      <a:r>
                        <a:rPr kumimoji="1" lang="en-US" sz="2400" b="1" kern="100" dirty="0">
                          <a:solidFill>
                            <a:schemeClr val="accent6">
                              <a:lumMod val="75000"/>
                            </a:schemeClr>
                          </a:solidFill>
                          <a:effectLst/>
                          <a:latin typeface="BIZ UDゴシック" panose="020B0400000000000000" pitchFamily="49" charset="-128"/>
                          <a:ea typeface="BIZ UDゴシック" panose="020B0400000000000000" pitchFamily="49" charset="-128"/>
                          <a:cs typeface="+mn-cs"/>
                        </a:rPr>
                        <a:t>33</a:t>
                      </a:r>
                      <a:endParaRPr kumimoji="1" lang="ja-JP" altLang="en-US" sz="2400" b="1" kern="100" dirty="0">
                        <a:solidFill>
                          <a:schemeClr val="accent6">
                            <a:lumMod val="75000"/>
                          </a:schemeClr>
                        </a:solidFill>
                        <a:effectLst/>
                        <a:latin typeface="BIZ UDゴシック" panose="020B0400000000000000" pitchFamily="49" charset="-128"/>
                        <a:ea typeface="BIZ UDゴシック" panose="020B0400000000000000" pitchFamily="49" charset="-128"/>
                        <a:cs typeface="+mn-cs"/>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buNone/>
                      </a:pPr>
                      <a:r>
                        <a:rPr lang="en-US" sz="1800" kern="100" dirty="0">
                          <a:effectLst/>
                          <a:latin typeface="BIZ UDゴシック" panose="020B0400000000000000" pitchFamily="49" charset="-128"/>
                          <a:ea typeface="BIZ UDゴシック" panose="020B0400000000000000" pitchFamily="49" charset="-128"/>
                        </a:rPr>
                        <a:t>-</a:t>
                      </a:r>
                      <a:endParaRPr lang="ja-JP" sz="180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241405784"/>
                  </a:ext>
                </a:extLst>
              </a:tr>
            </a:tbl>
          </a:graphicData>
        </a:graphic>
      </p:graphicFrame>
      <p:sp>
        <p:nvSpPr>
          <p:cNvPr id="3" name="Freeform 3">
            <a:extLst>
              <a:ext uri="{FF2B5EF4-FFF2-40B4-BE49-F238E27FC236}">
                <a16:creationId xmlns:a16="http://schemas.microsoft.com/office/drawing/2014/main" id="{4B35BDC0-AFED-8DFC-4EE4-8599609BC0EB}"/>
              </a:ext>
            </a:extLst>
          </p:cNvPr>
          <p:cNvSpPr/>
          <p:nvPr/>
        </p:nvSpPr>
        <p:spPr>
          <a:xfrm>
            <a:off x="-420300" y="-189000"/>
            <a:ext cx="612000" cy="7236000"/>
          </a:xfrm>
          <a:custGeom>
            <a:avLst/>
            <a:gdLst/>
            <a:ahLst/>
            <a:cxnLst/>
            <a:rect l="l" t="t" r="r" b="b"/>
            <a:pathLst>
              <a:path w="203606" h="2804648">
                <a:moveTo>
                  <a:pt x="101803" y="0"/>
                </a:moveTo>
                <a:lnTo>
                  <a:pt x="101803" y="0"/>
                </a:lnTo>
                <a:cubicBezTo>
                  <a:pt x="158028" y="0"/>
                  <a:pt x="203606" y="45579"/>
                  <a:pt x="203606" y="101803"/>
                </a:cubicBezTo>
                <a:lnTo>
                  <a:pt x="203606" y="2702845"/>
                </a:lnTo>
                <a:cubicBezTo>
                  <a:pt x="203606" y="2729844"/>
                  <a:pt x="192881" y="2755738"/>
                  <a:pt x="173789" y="2774830"/>
                </a:cubicBezTo>
                <a:cubicBezTo>
                  <a:pt x="154697" y="2793922"/>
                  <a:pt x="128803" y="2804648"/>
                  <a:pt x="101803" y="2804648"/>
                </a:cubicBezTo>
                <a:lnTo>
                  <a:pt x="101803" y="2804648"/>
                </a:lnTo>
                <a:cubicBezTo>
                  <a:pt x="74803" y="2804648"/>
                  <a:pt x="48909" y="2793922"/>
                  <a:pt x="29817" y="2774830"/>
                </a:cubicBezTo>
                <a:cubicBezTo>
                  <a:pt x="10726" y="2755738"/>
                  <a:pt x="0" y="2729844"/>
                  <a:pt x="0" y="2702845"/>
                </a:cubicBezTo>
                <a:lnTo>
                  <a:pt x="0" y="101803"/>
                </a:lnTo>
                <a:cubicBezTo>
                  <a:pt x="0" y="74803"/>
                  <a:pt x="10726" y="48909"/>
                  <a:pt x="29817" y="29817"/>
                </a:cubicBezTo>
                <a:cubicBezTo>
                  <a:pt x="48909" y="10726"/>
                  <a:pt x="74803" y="0"/>
                  <a:pt x="101803" y="0"/>
                </a:cubicBezTo>
                <a:close/>
              </a:path>
            </a:pathLst>
          </a:custGeom>
          <a:gradFill rotWithShape="1">
            <a:gsLst>
              <a:gs pos="0">
                <a:srgbClr val="95B4E1">
                  <a:alpha val="100000"/>
                </a:srgbClr>
              </a:gs>
              <a:gs pos="100000">
                <a:srgbClr val="144DA0">
                  <a:alpha val="100000"/>
                </a:srgbClr>
              </a:gs>
            </a:gsLst>
            <a:lin ang="5400000"/>
          </a:gradFill>
        </p:spPr>
        <p:txBody>
          <a:bodyPr/>
          <a:lstStyle/>
          <a:p>
            <a:endParaRPr lang="ja-JP" altLang="en-US"/>
          </a:p>
        </p:txBody>
      </p:sp>
      <p:sp>
        <p:nvSpPr>
          <p:cNvPr id="6" name="サブタイトル 2">
            <a:extLst>
              <a:ext uri="{FF2B5EF4-FFF2-40B4-BE49-F238E27FC236}">
                <a16:creationId xmlns:a16="http://schemas.microsoft.com/office/drawing/2014/main" id="{2E4BF852-7EED-39E7-52F9-482521EE1300}"/>
              </a:ext>
            </a:extLst>
          </p:cNvPr>
          <p:cNvSpPr txBox="1">
            <a:spLocks/>
          </p:cNvSpPr>
          <p:nvPr/>
        </p:nvSpPr>
        <p:spPr>
          <a:xfrm>
            <a:off x="324042" y="279927"/>
            <a:ext cx="10655929" cy="720000"/>
          </a:xfrm>
          <a:prstGeom prst="rect">
            <a:avLst/>
          </a:prstGeom>
          <a:ln>
            <a:noFill/>
          </a:ln>
        </p:spPr>
        <p:txBody>
          <a:bodyPr anchor="ct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lnSpc>
                <a:spcPts val="2500"/>
              </a:lnSpc>
              <a:buNone/>
            </a:pPr>
            <a:r>
              <a:rPr lang="ja-JP" altLang="ja-JP" sz="3200" b="1" spc="-300" dirty="0">
                <a:gradFill>
                  <a:gsLst>
                    <a:gs pos="0">
                      <a:srgbClr val="144DA0">
                        <a:shade val="30000"/>
                        <a:satMod val="115000"/>
                      </a:srgbClr>
                    </a:gs>
                    <a:gs pos="50000">
                      <a:srgbClr val="144DA0">
                        <a:shade val="67500"/>
                        <a:satMod val="115000"/>
                      </a:srgbClr>
                    </a:gs>
                    <a:gs pos="100000">
                      <a:srgbClr val="144DA0">
                        <a:shade val="100000"/>
                        <a:satMod val="115000"/>
                      </a:srgbClr>
                    </a:gs>
                  </a:gsLst>
                  <a:path path="circle">
                    <a:fillToRect l="50000" t="50000" r="50000" b="50000"/>
                  </a:path>
                </a:gradFill>
                <a:latin typeface="BIZ UDPゴシック" panose="020B0400000000000000" pitchFamily="50" charset="-128"/>
                <a:ea typeface="BIZ UDPゴシック" panose="020B0400000000000000" pitchFamily="50" charset="-128"/>
              </a:rPr>
              <a:t>第</a:t>
            </a:r>
            <a:r>
              <a:rPr lang="en-US" altLang="ja-JP" sz="3200" b="1" spc="-300" dirty="0">
                <a:gradFill>
                  <a:gsLst>
                    <a:gs pos="0">
                      <a:srgbClr val="144DA0">
                        <a:shade val="30000"/>
                        <a:satMod val="115000"/>
                      </a:srgbClr>
                    </a:gs>
                    <a:gs pos="50000">
                      <a:srgbClr val="144DA0">
                        <a:shade val="67500"/>
                        <a:satMod val="115000"/>
                      </a:srgbClr>
                    </a:gs>
                    <a:gs pos="100000">
                      <a:srgbClr val="144DA0">
                        <a:shade val="100000"/>
                        <a:satMod val="115000"/>
                      </a:srgbClr>
                    </a:gs>
                  </a:gsLst>
                  <a:path path="circle">
                    <a:fillToRect l="50000" t="50000" r="50000" b="50000"/>
                  </a:path>
                </a:gradFill>
                <a:latin typeface="BIZ UDPゴシック" panose="020B0400000000000000" pitchFamily="50" charset="-128"/>
                <a:ea typeface="BIZ UDPゴシック" panose="020B0400000000000000" pitchFamily="50" charset="-128"/>
              </a:rPr>
              <a:t>10</a:t>
            </a:r>
            <a:r>
              <a:rPr lang="ja-JP" altLang="ja-JP" sz="3200" b="1" spc="-300" dirty="0">
                <a:gradFill>
                  <a:gsLst>
                    <a:gs pos="0">
                      <a:srgbClr val="144DA0">
                        <a:shade val="30000"/>
                        <a:satMod val="115000"/>
                      </a:srgbClr>
                    </a:gs>
                    <a:gs pos="50000">
                      <a:srgbClr val="144DA0">
                        <a:shade val="67500"/>
                        <a:satMod val="115000"/>
                      </a:srgbClr>
                    </a:gs>
                    <a:gs pos="100000">
                      <a:srgbClr val="144DA0">
                        <a:shade val="100000"/>
                        <a:satMod val="115000"/>
                      </a:srgbClr>
                    </a:gs>
                  </a:gsLst>
                  <a:path path="circle">
                    <a:fillToRect l="50000" t="50000" r="50000" b="50000"/>
                  </a:path>
                </a:gradFill>
                <a:latin typeface="BIZ UDPゴシック" panose="020B0400000000000000" pitchFamily="50" charset="-128"/>
                <a:ea typeface="BIZ UDPゴシック" panose="020B0400000000000000" pitchFamily="50" charset="-128"/>
              </a:rPr>
              <a:t>期吹田健やか年輪プラン策定にかかる</a:t>
            </a:r>
            <a:endParaRPr lang="en-US" altLang="ja-JP" sz="3200" b="1" spc="-300" dirty="0">
              <a:gradFill>
                <a:gsLst>
                  <a:gs pos="0">
                    <a:srgbClr val="144DA0">
                      <a:shade val="30000"/>
                      <a:satMod val="115000"/>
                    </a:srgbClr>
                  </a:gs>
                  <a:gs pos="50000">
                    <a:srgbClr val="144DA0">
                      <a:shade val="67500"/>
                      <a:satMod val="115000"/>
                    </a:srgbClr>
                  </a:gs>
                  <a:gs pos="100000">
                    <a:srgbClr val="144DA0">
                      <a:shade val="100000"/>
                      <a:satMod val="115000"/>
                    </a:srgbClr>
                  </a:gs>
                </a:gsLst>
                <a:path path="circle">
                  <a:fillToRect l="50000" t="50000" r="50000" b="50000"/>
                </a:path>
              </a:gradFill>
              <a:latin typeface="BIZ UDPゴシック" panose="020B0400000000000000" pitchFamily="50" charset="-128"/>
              <a:ea typeface="BIZ UDPゴシック" panose="020B0400000000000000" pitchFamily="50" charset="-128"/>
            </a:endParaRPr>
          </a:p>
          <a:p>
            <a:pPr marL="0" indent="0">
              <a:lnSpc>
                <a:spcPts val="2500"/>
              </a:lnSpc>
              <a:buNone/>
            </a:pPr>
            <a:r>
              <a:rPr lang="ja-JP" altLang="ja-JP" sz="3200" b="1" spc="-300" dirty="0">
                <a:gradFill>
                  <a:gsLst>
                    <a:gs pos="0">
                      <a:srgbClr val="144DA0">
                        <a:shade val="30000"/>
                        <a:satMod val="115000"/>
                      </a:srgbClr>
                    </a:gs>
                    <a:gs pos="50000">
                      <a:srgbClr val="144DA0">
                        <a:shade val="67500"/>
                        <a:satMod val="115000"/>
                      </a:srgbClr>
                    </a:gs>
                    <a:gs pos="100000">
                      <a:srgbClr val="144DA0">
                        <a:shade val="100000"/>
                        <a:satMod val="115000"/>
                      </a:srgbClr>
                    </a:gs>
                  </a:gsLst>
                  <a:path path="circle">
                    <a:fillToRect l="50000" t="50000" r="50000" b="50000"/>
                  </a:path>
                </a:gradFill>
                <a:latin typeface="BIZ UDPゴシック" panose="020B0400000000000000" pitchFamily="50" charset="-128"/>
                <a:ea typeface="BIZ UDPゴシック" panose="020B0400000000000000" pitchFamily="50" charset="-128"/>
              </a:rPr>
              <a:t>高齢者等の生活と健康に関する調査概要</a:t>
            </a:r>
            <a:endParaRPr lang="ja-JP" altLang="en-US" sz="3200" b="1" spc="-300" dirty="0">
              <a:gradFill>
                <a:gsLst>
                  <a:gs pos="0">
                    <a:srgbClr val="144DA0">
                      <a:shade val="30000"/>
                      <a:satMod val="115000"/>
                    </a:srgbClr>
                  </a:gs>
                  <a:gs pos="50000">
                    <a:srgbClr val="144DA0">
                      <a:shade val="67500"/>
                      <a:satMod val="115000"/>
                    </a:srgbClr>
                  </a:gs>
                  <a:gs pos="100000">
                    <a:srgbClr val="144DA0">
                      <a:shade val="100000"/>
                      <a:satMod val="115000"/>
                    </a:srgbClr>
                  </a:gs>
                </a:gsLst>
                <a:path path="circle">
                  <a:fillToRect l="50000" t="50000" r="50000" b="50000"/>
                </a:path>
              </a:gradFill>
              <a:latin typeface="BIZ UDPゴシック" panose="020B0400000000000000" pitchFamily="50" charset="-128"/>
              <a:ea typeface="BIZ UDPゴシック" panose="020B0400000000000000" pitchFamily="50" charset="-128"/>
            </a:endParaRPr>
          </a:p>
        </p:txBody>
      </p:sp>
    </p:spTree>
    <p:extLst>
      <p:ext uri="{BB962C8B-B14F-4D97-AF65-F5344CB8AC3E}">
        <p14:creationId xmlns:p14="http://schemas.microsoft.com/office/powerpoint/2010/main" val="92415779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gradFill>
          <a:gsLst>
            <a:gs pos="75000">
              <a:schemeClr val="tx2"/>
            </a:gs>
            <a:gs pos="100000">
              <a:schemeClr val="tx2">
                <a:lumMod val="50000"/>
              </a:schemeClr>
            </a:gs>
            <a:gs pos="100000">
              <a:schemeClr val="tx2">
                <a:lumMod val="50000"/>
              </a:schemeClr>
            </a:gs>
          </a:gsLst>
          <a:lin ang="5400000" scaled="1"/>
        </a:gradFill>
        <a:effectLst/>
      </p:bgPr>
    </p:bg>
    <p:spTree>
      <p:nvGrpSpPr>
        <p:cNvPr id="1" name="">
          <a:extLst>
            <a:ext uri="{FF2B5EF4-FFF2-40B4-BE49-F238E27FC236}">
              <a16:creationId xmlns:a16="http://schemas.microsoft.com/office/drawing/2014/main" id="{7E79B6BB-7C18-F0DF-54D9-8CAA7F5A6382}"/>
            </a:ext>
          </a:extLst>
        </p:cNvPr>
        <p:cNvGrpSpPr/>
        <p:nvPr/>
      </p:nvGrpSpPr>
      <p:grpSpPr>
        <a:xfrm>
          <a:off x="0" y="0"/>
          <a:ext cx="0" cy="0"/>
          <a:chOff x="0" y="0"/>
          <a:chExt cx="0" cy="0"/>
        </a:xfrm>
      </p:grpSpPr>
      <p:grpSp>
        <p:nvGrpSpPr>
          <p:cNvPr id="7" name="Group 8">
            <a:extLst>
              <a:ext uri="{FF2B5EF4-FFF2-40B4-BE49-F238E27FC236}">
                <a16:creationId xmlns:a16="http://schemas.microsoft.com/office/drawing/2014/main" id="{262138B2-0F5C-7C7F-34D3-3B6C26190540}"/>
              </a:ext>
            </a:extLst>
          </p:cNvPr>
          <p:cNvGrpSpPr/>
          <p:nvPr/>
        </p:nvGrpSpPr>
        <p:grpSpPr>
          <a:xfrm>
            <a:off x="375064" y="2074482"/>
            <a:ext cx="11236679" cy="50560"/>
            <a:chOff x="0" y="0"/>
            <a:chExt cx="4274726" cy="20069"/>
          </a:xfrm>
          <a:solidFill>
            <a:schemeClr val="bg1"/>
          </a:solidFill>
        </p:grpSpPr>
        <p:sp>
          <p:nvSpPr>
            <p:cNvPr id="8" name="Freeform 9">
              <a:extLst>
                <a:ext uri="{FF2B5EF4-FFF2-40B4-BE49-F238E27FC236}">
                  <a16:creationId xmlns:a16="http://schemas.microsoft.com/office/drawing/2014/main" id="{0E770EEA-0189-E431-7FFB-DAB6B40D61CD}"/>
                </a:ext>
              </a:extLst>
            </p:cNvPr>
            <p:cNvSpPr/>
            <p:nvPr/>
          </p:nvSpPr>
          <p:spPr>
            <a:xfrm>
              <a:off x="0" y="0"/>
              <a:ext cx="4274726" cy="20069"/>
            </a:xfrm>
            <a:custGeom>
              <a:avLst/>
              <a:gdLst/>
              <a:ahLst/>
              <a:cxnLst/>
              <a:rect l="l" t="t" r="r" b="b"/>
              <a:pathLst>
                <a:path w="4274726" h="20069">
                  <a:moveTo>
                    <a:pt x="10035" y="0"/>
                  </a:moveTo>
                  <a:lnTo>
                    <a:pt x="4264691" y="0"/>
                  </a:lnTo>
                  <a:cubicBezTo>
                    <a:pt x="4267353" y="0"/>
                    <a:pt x="4269905" y="1057"/>
                    <a:pt x="4271787" y="2939"/>
                  </a:cubicBezTo>
                  <a:cubicBezTo>
                    <a:pt x="4273669" y="4821"/>
                    <a:pt x="4274726" y="7373"/>
                    <a:pt x="4274726" y="10035"/>
                  </a:cubicBezTo>
                  <a:lnTo>
                    <a:pt x="4274726" y="10035"/>
                  </a:lnTo>
                  <a:cubicBezTo>
                    <a:pt x="4274726" y="12696"/>
                    <a:pt x="4273669" y="15248"/>
                    <a:pt x="4271787" y="17130"/>
                  </a:cubicBezTo>
                  <a:cubicBezTo>
                    <a:pt x="4269905" y="19012"/>
                    <a:pt x="4267353" y="20069"/>
                    <a:pt x="4264691" y="20069"/>
                  </a:cubicBezTo>
                  <a:lnTo>
                    <a:pt x="10035" y="20069"/>
                  </a:lnTo>
                  <a:cubicBezTo>
                    <a:pt x="7373" y="20069"/>
                    <a:pt x="4821" y="19012"/>
                    <a:pt x="2939" y="17130"/>
                  </a:cubicBezTo>
                  <a:cubicBezTo>
                    <a:pt x="1057" y="15248"/>
                    <a:pt x="0" y="12696"/>
                    <a:pt x="0" y="10035"/>
                  </a:cubicBezTo>
                  <a:lnTo>
                    <a:pt x="0" y="10035"/>
                  </a:lnTo>
                  <a:cubicBezTo>
                    <a:pt x="0" y="7373"/>
                    <a:pt x="1057" y="4821"/>
                    <a:pt x="2939" y="2939"/>
                  </a:cubicBezTo>
                  <a:cubicBezTo>
                    <a:pt x="4821" y="1057"/>
                    <a:pt x="7373" y="0"/>
                    <a:pt x="10035" y="0"/>
                  </a:cubicBezTo>
                  <a:close/>
                </a:path>
              </a:pathLst>
            </a:custGeom>
            <a:grpFill/>
          </p:spPr>
          <p:txBody>
            <a:bodyPr/>
            <a:lstStyle/>
            <a:p>
              <a:endParaRPr lang="ja-JP" altLang="en-US"/>
            </a:p>
          </p:txBody>
        </p:sp>
        <p:sp>
          <p:nvSpPr>
            <p:cNvPr id="11" name="TextBox 10">
              <a:extLst>
                <a:ext uri="{FF2B5EF4-FFF2-40B4-BE49-F238E27FC236}">
                  <a16:creationId xmlns:a16="http://schemas.microsoft.com/office/drawing/2014/main" id="{452FC21F-8356-6CCD-0EB0-9A8E56AF9534}"/>
                </a:ext>
              </a:extLst>
            </p:cNvPr>
            <p:cNvSpPr txBox="1"/>
            <p:nvPr/>
          </p:nvSpPr>
          <p:spPr>
            <a:xfrm>
              <a:off x="0" y="-28575"/>
              <a:ext cx="4274726" cy="48644"/>
            </a:xfrm>
            <a:prstGeom prst="rect">
              <a:avLst/>
            </a:prstGeom>
            <a:grpFill/>
          </p:spPr>
          <p:txBody>
            <a:bodyPr lIns="50800" tIns="50800" rIns="50800" bIns="50800" rtlCol="0" anchor="ctr"/>
            <a:lstStyle/>
            <a:p>
              <a:pPr algn="ctr">
                <a:lnSpc>
                  <a:spcPts val="2239"/>
                </a:lnSpc>
              </a:pPr>
              <a:endParaRPr/>
            </a:p>
          </p:txBody>
        </p:sp>
      </p:grpSp>
      <p:grpSp>
        <p:nvGrpSpPr>
          <p:cNvPr id="3" name="Group 8">
            <a:extLst>
              <a:ext uri="{FF2B5EF4-FFF2-40B4-BE49-F238E27FC236}">
                <a16:creationId xmlns:a16="http://schemas.microsoft.com/office/drawing/2014/main" id="{6A8310D6-B430-DDB0-997E-807C0245FE96}"/>
              </a:ext>
            </a:extLst>
          </p:cNvPr>
          <p:cNvGrpSpPr/>
          <p:nvPr/>
        </p:nvGrpSpPr>
        <p:grpSpPr>
          <a:xfrm>
            <a:off x="375064" y="4181182"/>
            <a:ext cx="11236679" cy="50560"/>
            <a:chOff x="0" y="0"/>
            <a:chExt cx="4274726" cy="20069"/>
          </a:xfrm>
          <a:solidFill>
            <a:schemeClr val="bg1"/>
          </a:solidFill>
        </p:grpSpPr>
        <p:sp>
          <p:nvSpPr>
            <p:cNvPr id="15" name="Freeform 9">
              <a:extLst>
                <a:ext uri="{FF2B5EF4-FFF2-40B4-BE49-F238E27FC236}">
                  <a16:creationId xmlns:a16="http://schemas.microsoft.com/office/drawing/2014/main" id="{83A3B89B-A241-C3D4-5F6D-B09C4A46E655}"/>
                </a:ext>
              </a:extLst>
            </p:cNvPr>
            <p:cNvSpPr/>
            <p:nvPr/>
          </p:nvSpPr>
          <p:spPr>
            <a:xfrm>
              <a:off x="0" y="0"/>
              <a:ext cx="4274726" cy="20069"/>
            </a:xfrm>
            <a:custGeom>
              <a:avLst/>
              <a:gdLst/>
              <a:ahLst/>
              <a:cxnLst/>
              <a:rect l="l" t="t" r="r" b="b"/>
              <a:pathLst>
                <a:path w="4274726" h="20069">
                  <a:moveTo>
                    <a:pt x="10035" y="0"/>
                  </a:moveTo>
                  <a:lnTo>
                    <a:pt x="4264691" y="0"/>
                  </a:lnTo>
                  <a:cubicBezTo>
                    <a:pt x="4267353" y="0"/>
                    <a:pt x="4269905" y="1057"/>
                    <a:pt x="4271787" y="2939"/>
                  </a:cubicBezTo>
                  <a:cubicBezTo>
                    <a:pt x="4273669" y="4821"/>
                    <a:pt x="4274726" y="7373"/>
                    <a:pt x="4274726" y="10035"/>
                  </a:cubicBezTo>
                  <a:lnTo>
                    <a:pt x="4274726" y="10035"/>
                  </a:lnTo>
                  <a:cubicBezTo>
                    <a:pt x="4274726" y="12696"/>
                    <a:pt x="4273669" y="15248"/>
                    <a:pt x="4271787" y="17130"/>
                  </a:cubicBezTo>
                  <a:cubicBezTo>
                    <a:pt x="4269905" y="19012"/>
                    <a:pt x="4267353" y="20069"/>
                    <a:pt x="4264691" y="20069"/>
                  </a:cubicBezTo>
                  <a:lnTo>
                    <a:pt x="10035" y="20069"/>
                  </a:lnTo>
                  <a:cubicBezTo>
                    <a:pt x="7373" y="20069"/>
                    <a:pt x="4821" y="19012"/>
                    <a:pt x="2939" y="17130"/>
                  </a:cubicBezTo>
                  <a:cubicBezTo>
                    <a:pt x="1057" y="15248"/>
                    <a:pt x="0" y="12696"/>
                    <a:pt x="0" y="10035"/>
                  </a:cubicBezTo>
                  <a:lnTo>
                    <a:pt x="0" y="10035"/>
                  </a:lnTo>
                  <a:cubicBezTo>
                    <a:pt x="0" y="7373"/>
                    <a:pt x="1057" y="4821"/>
                    <a:pt x="2939" y="2939"/>
                  </a:cubicBezTo>
                  <a:cubicBezTo>
                    <a:pt x="4821" y="1057"/>
                    <a:pt x="7373" y="0"/>
                    <a:pt x="10035" y="0"/>
                  </a:cubicBezTo>
                  <a:close/>
                </a:path>
              </a:pathLst>
            </a:custGeom>
            <a:grpFill/>
          </p:spPr>
          <p:txBody>
            <a:bodyPr/>
            <a:lstStyle/>
            <a:p>
              <a:endParaRPr lang="ja-JP" altLang="en-US"/>
            </a:p>
          </p:txBody>
        </p:sp>
        <p:sp>
          <p:nvSpPr>
            <p:cNvPr id="16" name="TextBox 10">
              <a:extLst>
                <a:ext uri="{FF2B5EF4-FFF2-40B4-BE49-F238E27FC236}">
                  <a16:creationId xmlns:a16="http://schemas.microsoft.com/office/drawing/2014/main" id="{23B0DF57-1613-3657-5741-031F865E0666}"/>
                </a:ext>
              </a:extLst>
            </p:cNvPr>
            <p:cNvSpPr txBox="1"/>
            <p:nvPr/>
          </p:nvSpPr>
          <p:spPr>
            <a:xfrm>
              <a:off x="0" y="-28575"/>
              <a:ext cx="4274726" cy="48644"/>
            </a:xfrm>
            <a:prstGeom prst="rect">
              <a:avLst/>
            </a:prstGeom>
            <a:grpFill/>
          </p:spPr>
          <p:txBody>
            <a:bodyPr lIns="50800" tIns="50800" rIns="50800" bIns="50800" rtlCol="0" anchor="ctr"/>
            <a:lstStyle/>
            <a:p>
              <a:pPr algn="ctr">
                <a:lnSpc>
                  <a:spcPts val="2239"/>
                </a:lnSpc>
              </a:pPr>
              <a:endParaRPr/>
            </a:p>
          </p:txBody>
        </p:sp>
      </p:grpSp>
      <p:sp>
        <p:nvSpPr>
          <p:cNvPr id="20" name="テキスト ボックス 19">
            <a:extLst>
              <a:ext uri="{FF2B5EF4-FFF2-40B4-BE49-F238E27FC236}">
                <a16:creationId xmlns:a16="http://schemas.microsoft.com/office/drawing/2014/main" id="{17C599BE-E3B7-864D-7D02-9AAF24364AB6}"/>
              </a:ext>
            </a:extLst>
          </p:cNvPr>
          <p:cNvSpPr txBox="1"/>
          <p:nvPr/>
        </p:nvSpPr>
        <p:spPr>
          <a:xfrm>
            <a:off x="375064" y="1326976"/>
            <a:ext cx="2520536" cy="656783"/>
          </a:xfrm>
          <a:prstGeom prst="rect">
            <a:avLst/>
          </a:prstGeom>
          <a:noFill/>
        </p:spPr>
        <p:txBody>
          <a:bodyPr wrap="square">
            <a:spAutoFit/>
          </a:bodyPr>
          <a:lstStyle/>
          <a:p>
            <a:pPr marL="0" lvl="0" indent="0" algn="just">
              <a:lnSpc>
                <a:spcPts val="5123"/>
              </a:lnSpc>
              <a:spcBef>
                <a:spcPct val="0"/>
              </a:spcBef>
            </a:pPr>
            <a:r>
              <a:rPr lang="ja-JP" altLang="en-US" sz="4000" b="1" spc="64" dirty="0">
                <a:solidFill>
                  <a:schemeClr val="bg1"/>
                </a:solidFill>
                <a:latin typeface="BIZ UDPゴシック" panose="020B0400000000000000" pitchFamily="50" charset="-128"/>
                <a:ea typeface="BIZ UDPゴシック" panose="020B0400000000000000" pitchFamily="50" charset="-128"/>
                <a:cs typeface="Source Han Sans JP Medium"/>
                <a:sym typeface="Source Han Sans JP Medium"/>
              </a:rPr>
              <a:t>案件（３）</a:t>
            </a:r>
            <a:endParaRPr lang="en-US" altLang="ja-JP" sz="4000" b="1" spc="64" dirty="0">
              <a:solidFill>
                <a:schemeClr val="bg1"/>
              </a:solidFill>
              <a:latin typeface="BIZ UDPゴシック" panose="020B0400000000000000" pitchFamily="50" charset="-128"/>
              <a:ea typeface="BIZ UDPゴシック" panose="020B0400000000000000" pitchFamily="50" charset="-128"/>
              <a:cs typeface="Source Han Sans JP Medium"/>
              <a:sym typeface="Source Han Sans JP Medium"/>
            </a:endParaRPr>
          </a:p>
        </p:txBody>
      </p:sp>
      <p:sp>
        <p:nvSpPr>
          <p:cNvPr id="22" name="テキスト ボックス 21">
            <a:extLst>
              <a:ext uri="{FF2B5EF4-FFF2-40B4-BE49-F238E27FC236}">
                <a16:creationId xmlns:a16="http://schemas.microsoft.com/office/drawing/2014/main" id="{0B219419-BB87-B4ED-358A-0811D6CEDA64}"/>
              </a:ext>
            </a:extLst>
          </p:cNvPr>
          <p:cNvSpPr txBox="1"/>
          <p:nvPr/>
        </p:nvSpPr>
        <p:spPr>
          <a:xfrm>
            <a:off x="990640" y="2426217"/>
            <a:ext cx="10282517" cy="1296060"/>
          </a:xfrm>
          <a:prstGeom prst="rect">
            <a:avLst/>
          </a:prstGeom>
          <a:noFill/>
        </p:spPr>
        <p:txBody>
          <a:bodyPr wrap="square">
            <a:spAutoFit/>
          </a:bodyPr>
          <a:lstStyle/>
          <a:p>
            <a:pPr marL="0" lvl="0" indent="0" algn="ctr">
              <a:lnSpc>
                <a:spcPts val="5123"/>
              </a:lnSpc>
              <a:spcBef>
                <a:spcPct val="0"/>
              </a:spcBef>
            </a:pPr>
            <a:r>
              <a:rPr lang="ja-JP" altLang="en-US" sz="3200" b="1" spc="64" dirty="0">
                <a:solidFill>
                  <a:schemeClr val="bg1"/>
                </a:solidFill>
                <a:latin typeface="BIZ UDPゴシック" panose="020B0400000000000000" pitchFamily="50" charset="-128"/>
                <a:ea typeface="BIZ UDPゴシック" panose="020B0400000000000000" pitchFamily="50" charset="-128"/>
                <a:cs typeface="Source Han Sans JP Medium"/>
                <a:sym typeface="Source Han Sans JP Medium"/>
              </a:rPr>
              <a:t>保険者機能強化推進交付金及び</a:t>
            </a:r>
            <a:endParaRPr lang="en-US" altLang="ja-JP" sz="3200" b="1" spc="64" dirty="0">
              <a:solidFill>
                <a:schemeClr val="bg1"/>
              </a:solidFill>
              <a:latin typeface="BIZ UDPゴシック" panose="020B0400000000000000" pitchFamily="50" charset="-128"/>
              <a:ea typeface="BIZ UDPゴシック" panose="020B0400000000000000" pitchFamily="50" charset="-128"/>
              <a:cs typeface="Source Han Sans JP Medium"/>
              <a:sym typeface="Source Han Sans JP Medium"/>
            </a:endParaRPr>
          </a:p>
          <a:p>
            <a:pPr marL="0" lvl="0" indent="0" algn="ctr">
              <a:lnSpc>
                <a:spcPts val="5123"/>
              </a:lnSpc>
              <a:spcBef>
                <a:spcPct val="0"/>
              </a:spcBef>
            </a:pPr>
            <a:r>
              <a:rPr lang="ja-JP" altLang="en-US" sz="3200" b="1" spc="64" dirty="0">
                <a:solidFill>
                  <a:schemeClr val="bg1"/>
                </a:solidFill>
                <a:latin typeface="BIZ UDPゴシック" panose="020B0400000000000000" pitchFamily="50" charset="-128"/>
                <a:ea typeface="BIZ UDPゴシック" panose="020B0400000000000000" pitchFamily="50" charset="-128"/>
                <a:cs typeface="Source Han Sans JP Medium"/>
                <a:sym typeface="Source Han Sans JP Medium"/>
              </a:rPr>
              <a:t>介護保険保険者努力支援交付金について</a:t>
            </a:r>
          </a:p>
        </p:txBody>
      </p:sp>
    </p:spTree>
    <p:extLst>
      <p:ext uri="{BB962C8B-B14F-4D97-AF65-F5344CB8AC3E}">
        <p14:creationId xmlns:p14="http://schemas.microsoft.com/office/powerpoint/2010/main" val="13051529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22"/>
                                        </p:tgtEl>
                                        <p:attrNameLst>
                                          <p:attrName>style.visibility</p:attrName>
                                        </p:attrNameLst>
                                      </p:cBhvr>
                                      <p:to>
                                        <p:strVal val="visible"/>
                                      </p:to>
                                    </p:set>
                                    <p:animEffect transition="in" filter="fade">
                                      <p:cBhvr>
                                        <p:cTn id="7" dur="500"/>
                                        <p:tgtEl>
                                          <p:spTgt spid="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24D3A7C-2781-A515-5E05-45A315777A34}"/>
            </a:ext>
          </a:extLst>
        </p:cNvPr>
        <p:cNvGrpSpPr/>
        <p:nvPr/>
      </p:nvGrpSpPr>
      <p:grpSpPr>
        <a:xfrm>
          <a:off x="0" y="0"/>
          <a:ext cx="0" cy="0"/>
          <a:chOff x="0" y="0"/>
          <a:chExt cx="0" cy="0"/>
        </a:xfrm>
      </p:grpSpPr>
      <p:sp>
        <p:nvSpPr>
          <p:cNvPr id="17" name="四角形吹き出し 16">
            <a:extLst>
              <a:ext uri="{FF2B5EF4-FFF2-40B4-BE49-F238E27FC236}">
                <a16:creationId xmlns:a16="http://schemas.microsoft.com/office/drawing/2014/main" id="{00892AF6-1114-1D4B-B715-2B42A7D911EE}"/>
              </a:ext>
            </a:extLst>
          </p:cNvPr>
          <p:cNvSpPr/>
          <p:nvPr/>
        </p:nvSpPr>
        <p:spPr>
          <a:xfrm>
            <a:off x="803605" y="4195175"/>
            <a:ext cx="6373090" cy="1259739"/>
          </a:xfrm>
          <a:prstGeom prst="wedgeRectCallout">
            <a:avLst>
              <a:gd name="adj1" fmla="val 18248"/>
              <a:gd name="adj2" fmla="val 33593"/>
            </a:avLst>
          </a:prstGeom>
          <a:noFill/>
          <a:ln>
            <a:noFill/>
          </a:ln>
        </p:spPr>
        <p:style>
          <a:lnRef idx="2">
            <a:schemeClr val="accent6"/>
          </a:lnRef>
          <a:fillRef idx="1">
            <a:schemeClr val="lt1"/>
          </a:fillRef>
          <a:effectRef idx="0">
            <a:schemeClr val="accent6"/>
          </a:effectRef>
          <a:fontRef idx="minor">
            <a:schemeClr val="dk1"/>
          </a:fontRef>
        </p:style>
        <p:txBody>
          <a:bodyPr rtlCol="0" anchor="ctr"/>
          <a:lstStyle/>
          <a:p>
            <a:pPr>
              <a:lnSpc>
                <a:spcPct val="150000"/>
              </a:lnSpc>
            </a:pPr>
            <a:endParaRPr lang="en-US" altLang="ja-JP" sz="2000" b="1" dirty="0">
              <a:solidFill>
                <a:schemeClr val="tx1"/>
              </a:solidFill>
              <a:latin typeface="Source Han Sans JP Bold" panose="020B0600070205080204" charset="-128"/>
              <a:ea typeface="Source Han Sans JP Bold" panose="020B0600070205080204" charset="-128"/>
            </a:endParaRPr>
          </a:p>
        </p:txBody>
      </p:sp>
      <p:sp>
        <p:nvSpPr>
          <p:cNvPr id="20" name="スライド番号プレースホルダー 2">
            <a:extLst>
              <a:ext uri="{FF2B5EF4-FFF2-40B4-BE49-F238E27FC236}">
                <a16:creationId xmlns:a16="http://schemas.microsoft.com/office/drawing/2014/main" id="{D9CDF0A3-B92F-AB25-36F1-E2C5F19E9561}"/>
              </a:ext>
            </a:extLst>
          </p:cNvPr>
          <p:cNvSpPr txBox="1">
            <a:spLocks/>
          </p:cNvSpPr>
          <p:nvPr/>
        </p:nvSpPr>
        <p:spPr>
          <a:xfrm>
            <a:off x="11058318" y="6235531"/>
            <a:ext cx="756000" cy="365125"/>
          </a:xfrm>
          <a:prstGeom prst="rect">
            <a:avLst/>
          </a:prstGeom>
        </p:spPr>
        <p:txBody>
          <a:bodyPr vert="horz" lIns="91440" tIns="45720" rIns="91440" bIns="45720" rtlCol="0" anchor="ctr"/>
          <a:lstStyle>
            <a:defPPr>
              <a:defRPr lang="ja-JP"/>
            </a:defPPr>
            <a:lvl1pPr marL="0" algn="r" defTabSz="914400" rtl="0" eaLnBrk="1" latinLnBrk="0" hangingPunct="1">
              <a:defRPr kumimoji="1" sz="1200"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lgn="ctr"/>
            <a:fld id="{F664AAB1-4DB8-4BE3-94AB-6C36B07158C8}" type="slidenum">
              <a:rPr lang="ja-JP" altLang="en-US" sz="2400" smtClean="0">
                <a:solidFill>
                  <a:schemeClr val="tx1"/>
                </a:solidFill>
                <a:latin typeface="Arial Black" panose="020B0A04020102020204" pitchFamily="34" charset="0"/>
              </a:rPr>
              <a:pPr algn="ctr"/>
              <a:t>16</a:t>
            </a:fld>
            <a:endParaRPr lang="ja-JP" altLang="en-US" sz="2400" dirty="0">
              <a:solidFill>
                <a:schemeClr val="tx1"/>
              </a:solidFill>
              <a:latin typeface="Arial Black" panose="020B0A04020102020204" pitchFamily="34" charset="0"/>
            </a:endParaRPr>
          </a:p>
        </p:txBody>
      </p:sp>
      <p:sp>
        <p:nvSpPr>
          <p:cNvPr id="5" name="扇いろ">
            <a:extLst>
              <a:ext uri="{FF2B5EF4-FFF2-40B4-BE49-F238E27FC236}">
                <a16:creationId xmlns:a16="http://schemas.microsoft.com/office/drawing/2014/main" id="{D6CF41F8-75F5-D122-A646-947B10400000}"/>
              </a:ext>
            </a:extLst>
          </p:cNvPr>
          <p:cNvSpPr>
            <a:spLocks noChangeArrowheads="1"/>
          </p:cNvSpPr>
          <p:nvPr/>
        </p:nvSpPr>
        <p:spPr bwMode="auto">
          <a:xfrm rot="308918">
            <a:off x="4083988" y="4691536"/>
            <a:ext cx="669402" cy="601078"/>
          </a:xfrm>
          <a:custGeom>
            <a:avLst/>
            <a:gdLst>
              <a:gd name="connsiteX0" fmla="*/ 0 w 571500"/>
              <a:gd name="connsiteY0" fmla="*/ 504825 h 504825"/>
              <a:gd name="connsiteX1" fmla="*/ 285750 w 571500"/>
              <a:gd name="connsiteY1" fmla="*/ 0 h 504825"/>
              <a:gd name="connsiteX2" fmla="*/ 571500 w 571500"/>
              <a:gd name="connsiteY2" fmla="*/ 504825 h 504825"/>
              <a:gd name="connsiteX3" fmla="*/ 0 w 571500"/>
              <a:gd name="connsiteY3" fmla="*/ 504825 h 504825"/>
              <a:gd name="connsiteX0" fmla="*/ 0 w 571500"/>
              <a:gd name="connsiteY0" fmla="*/ 524745 h 524745"/>
              <a:gd name="connsiteX1" fmla="*/ 509444 w 571500"/>
              <a:gd name="connsiteY1" fmla="*/ 0 h 524745"/>
              <a:gd name="connsiteX2" fmla="*/ 571500 w 571500"/>
              <a:gd name="connsiteY2" fmla="*/ 524745 h 524745"/>
              <a:gd name="connsiteX3" fmla="*/ 0 w 571500"/>
              <a:gd name="connsiteY3" fmla="*/ 524745 h 524745"/>
              <a:gd name="connsiteX0" fmla="*/ 0 w 576451"/>
              <a:gd name="connsiteY0" fmla="*/ 563196 h 563196"/>
              <a:gd name="connsiteX1" fmla="*/ 514395 w 576451"/>
              <a:gd name="connsiteY1" fmla="*/ 0 h 563196"/>
              <a:gd name="connsiteX2" fmla="*/ 576451 w 576451"/>
              <a:gd name="connsiteY2" fmla="*/ 524745 h 563196"/>
              <a:gd name="connsiteX3" fmla="*/ 0 w 576451"/>
              <a:gd name="connsiteY3" fmla="*/ 563196 h 563196"/>
              <a:gd name="connsiteX0" fmla="*/ 0 w 582990"/>
              <a:gd name="connsiteY0" fmla="*/ 563196 h 563196"/>
              <a:gd name="connsiteX1" fmla="*/ 514395 w 582990"/>
              <a:gd name="connsiteY1" fmla="*/ 0 h 563196"/>
              <a:gd name="connsiteX2" fmla="*/ 582990 w 582990"/>
              <a:gd name="connsiteY2" fmla="*/ 533824 h 563196"/>
              <a:gd name="connsiteX3" fmla="*/ 0 w 582990"/>
              <a:gd name="connsiteY3" fmla="*/ 563196 h 563196"/>
              <a:gd name="connsiteX0" fmla="*/ 0 w 582990"/>
              <a:gd name="connsiteY0" fmla="*/ 563196 h 563196"/>
              <a:gd name="connsiteX1" fmla="*/ 138083 w 582990"/>
              <a:gd name="connsiteY1" fmla="*/ 185323 h 563196"/>
              <a:gd name="connsiteX2" fmla="*/ 514395 w 582990"/>
              <a:gd name="connsiteY2" fmla="*/ 0 h 563196"/>
              <a:gd name="connsiteX3" fmla="*/ 582990 w 582990"/>
              <a:gd name="connsiteY3" fmla="*/ 533824 h 563196"/>
              <a:gd name="connsiteX4" fmla="*/ 0 w 582990"/>
              <a:gd name="connsiteY4" fmla="*/ 563196 h 563196"/>
              <a:gd name="connsiteX0" fmla="*/ 0 w 582990"/>
              <a:gd name="connsiteY0" fmla="*/ 563196 h 563196"/>
              <a:gd name="connsiteX1" fmla="*/ 138083 w 582990"/>
              <a:gd name="connsiteY1" fmla="*/ 185323 h 563196"/>
              <a:gd name="connsiteX2" fmla="*/ 514395 w 582990"/>
              <a:gd name="connsiteY2" fmla="*/ 0 h 563196"/>
              <a:gd name="connsiteX3" fmla="*/ 582990 w 582990"/>
              <a:gd name="connsiteY3" fmla="*/ 533824 h 563196"/>
              <a:gd name="connsiteX4" fmla="*/ 0 w 582990"/>
              <a:gd name="connsiteY4" fmla="*/ 563196 h 563196"/>
              <a:gd name="connsiteX0" fmla="*/ 0 w 582990"/>
              <a:gd name="connsiteY0" fmla="*/ 563196 h 563196"/>
              <a:gd name="connsiteX1" fmla="*/ 138083 w 582990"/>
              <a:gd name="connsiteY1" fmla="*/ 185323 h 563196"/>
              <a:gd name="connsiteX2" fmla="*/ 514395 w 582990"/>
              <a:gd name="connsiteY2" fmla="*/ 0 h 563196"/>
              <a:gd name="connsiteX3" fmla="*/ 582990 w 582990"/>
              <a:gd name="connsiteY3" fmla="*/ 533824 h 563196"/>
              <a:gd name="connsiteX4" fmla="*/ 0 w 582990"/>
              <a:gd name="connsiteY4" fmla="*/ 563196 h 563196"/>
              <a:gd name="connsiteX0" fmla="*/ 0 w 582990"/>
              <a:gd name="connsiteY0" fmla="*/ 563196 h 563196"/>
              <a:gd name="connsiteX1" fmla="*/ 138083 w 582990"/>
              <a:gd name="connsiteY1" fmla="*/ 185323 h 563196"/>
              <a:gd name="connsiteX2" fmla="*/ 514395 w 582990"/>
              <a:gd name="connsiteY2" fmla="*/ 0 h 563196"/>
              <a:gd name="connsiteX3" fmla="*/ 582990 w 582990"/>
              <a:gd name="connsiteY3" fmla="*/ 533824 h 563196"/>
              <a:gd name="connsiteX4" fmla="*/ 0 w 582990"/>
              <a:gd name="connsiteY4" fmla="*/ 563196 h 563196"/>
              <a:gd name="connsiteX0" fmla="*/ 0 w 582990"/>
              <a:gd name="connsiteY0" fmla="*/ 563196 h 563196"/>
              <a:gd name="connsiteX1" fmla="*/ 138083 w 582990"/>
              <a:gd name="connsiteY1" fmla="*/ 185323 h 563196"/>
              <a:gd name="connsiteX2" fmla="*/ 514395 w 582990"/>
              <a:gd name="connsiteY2" fmla="*/ 0 h 563196"/>
              <a:gd name="connsiteX3" fmla="*/ 582990 w 582990"/>
              <a:gd name="connsiteY3" fmla="*/ 533824 h 563196"/>
              <a:gd name="connsiteX4" fmla="*/ 0 w 582990"/>
              <a:gd name="connsiteY4" fmla="*/ 563196 h 563196"/>
              <a:gd name="connsiteX0" fmla="*/ 0 w 582990"/>
              <a:gd name="connsiteY0" fmla="*/ 563196 h 563196"/>
              <a:gd name="connsiteX1" fmla="*/ 138083 w 582990"/>
              <a:gd name="connsiteY1" fmla="*/ 185323 h 563196"/>
              <a:gd name="connsiteX2" fmla="*/ 514395 w 582990"/>
              <a:gd name="connsiteY2" fmla="*/ 0 h 563196"/>
              <a:gd name="connsiteX3" fmla="*/ 582990 w 582990"/>
              <a:gd name="connsiteY3" fmla="*/ 533824 h 563196"/>
              <a:gd name="connsiteX4" fmla="*/ 0 w 582990"/>
              <a:gd name="connsiteY4" fmla="*/ 563196 h 563196"/>
              <a:gd name="connsiteX0" fmla="*/ 0 w 582990"/>
              <a:gd name="connsiteY0" fmla="*/ 563196 h 563196"/>
              <a:gd name="connsiteX1" fmla="*/ 138083 w 582990"/>
              <a:gd name="connsiteY1" fmla="*/ 185323 h 563196"/>
              <a:gd name="connsiteX2" fmla="*/ 514395 w 582990"/>
              <a:gd name="connsiteY2" fmla="*/ 0 h 563196"/>
              <a:gd name="connsiteX3" fmla="*/ 582990 w 582990"/>
              <a:gd name="connsiteY3" fmla="*/ 533824 h 563196"/>
              <a:gd name="connsiteX4" fmla="*/ 0 w 582990"/>
              <a:gd name="connsiteY4" fmla="*/ 563196 h 563196"/>
              <a:gd name="connsiteX0" fmla="*/ 0 w 582990"/>
              <a:gd name="connsiteY0" fmla="*/ 563196 h 563196"/>
              <a:gd name="connsiteX1" fmla="*/ 138083 w 582990"/>
              <a:gd name="connsiteY1" fmla="*/ 185323 h 563196"/>
              <a:gd name="connsiteX2" fmla="*/ 514395 w 582990"/>
              <a:gd name="connsiteY2" fmla="*/ 0 h 563196"/>
              <a:gd name="connsiteX3" fmla="*/ 582990 w 582990"/>
              <a:gd name="connsiteY3" fmla="*/ 533824 h 563196"/>
              <a:gd name="connsiteX4" fmla="*/ 0 w 582990"/>
              <a:gd name="connsiteY4" fmla="*/ 563196 h 563196"/>
              <a:gd name="connsiteX0" fmla="*/ 0 w 582990"/>
              <a:gd name="connsiteY0" fmla="*/ 563196 h 563196"/>
              <a:gd name="connsiteX1" fmla="*/ 138083 w 582990"/>
              <a:gd name="connsiteY1" fmla="*/ 185323 h 563196"/>
              <a:gd name="connsiteX2" fmla="*/ 514395 w 582990"/>
              <a:gd name="connsiteY2" fmla="*/ 0 h 563196"/>
              <a:gd name="connsiteX3" fmla="*/ 582990 w 582990"/>
              <a:gd name="connsiteY3" fmla="*/ 533824 h 563196"/>
              <a:gd name="connsiteX4" fmla="*/ 0 w 582990"/>
              <a:gd name="connsiteY4" fmla="*/ 563196 h 563196"/>
              <a:gd name="connsiteX0" fmla="*/ 0 w 582990"/>
              <a:gd name="connsiteY0" fmla="*/ 563196 h 563196"/>
              <a:gd name="connsiteX1" fmla="*/ 138083 w 582990"/>
              <a:gd name="connsiteY1" fmla="*/ 185323 h 563196"/>
              <a:gd name="connsiteX2" fmla="*/ 514395 w 582990"/>
              <a:gd name="connsiteY2" fmla="*/ 0 h 563196"/>
              <a:gd name="connsiteX3" fmla="*/ 582990 w 582990"/>
              <a:gd name="connsiteY3" fmla="*/ 533824 h 563196"/>
              <a:gd name="connsiteX4" fmla="*/ 0 w 582990"/>
              <a:gd name="connsiteY4" fmla="*/ 563196 h 563196"/>
              <a:gd name="connsiteX0" fmla="*/ 0 w 582990"/>
              <a:gd name="connsiteY0" fmla="*/ 549373 h 549373"/>
              <a:gd name="connsiteX1" fmla="*/ 138083 w 582990"/>
              <a:gd name="connsiteY1" fmla="*/ 171500 h 549373"/>
              <a:gd name="connsiteX2" fmla="*/ 518066 w 582990"/>
              <a:gd name="connsiteY2" fmla="*/ 0 h 549373"/>
              <a:gd name="connsiteX3" fmla="*/ 582990 w 582990"/>
              <a:gd name="connsiteY3" fmla="*/ 520001 h 549373"/>
              <a:gd name="connsiteX4" fmla="*/ 0 w 582990"/>
              <a:gd name="connsiteY4" fmla="*/ 549373 h 549373"/>
              <a:gd name="connsiteX0" fmla="*/ 0 w 582990"/>
              <a:gd name="connsiteY0" fmla="*/ 549373 h 549373"/>
              <a:gd name="connsiteX1" fmla="*/ 138083 w 582990"/>
              <a:gd name="connsiteY1" fmla="*/ 171500 h 549373"/>
              <a:gd name="connsiteX2" fmla="*/ 518066 w 582990"/>
              <a:gd name="connsiteY2" fmla="*/ 0 h 549373"/>
              <a:gd name="connsiteX3" fmla="*/ 582990 w 582990"/>
              <a:gd name="connsiteY3" fmla="*/ 520001 h 549373"/>
              <a:gd name="connsiteX4" fmla="*/ 0 w 582990"/>
              <a:gd name="connsiteY4" fmla="*/ 549373 h 549373"/>
              <a:gd name="connsiteX0" fmla="*/ 0 w 582990"/>
              <a:gd name="connsiteY0" fmla="*/ 549373 h 549373"/>
              <a:gd name="connsiteX1" fmla="*/ 138083 w 582990"/>
              <a:gd name="connsiteY1" fmla="*/ 171500 h 549373"/>
              <a:gd name="connsiteX2" fmla="*/ 518066 w 582990"/>
              <a:gd name="connsiteY2" fmla="*/ 0 h 549373"/>
              <a:gd name="connsiteX3" fmla="*/ 582990 w 582990"/>
              <a:gd name="connsiteY3" fmla="*/ 520001 h 549373"/>
              <a:gd name="connsiteX4" fmla="*/ 0 w 582990"/>
              <a:gd name="connsiteY4" fmla="*/ 549373 h 549373"/>
              <a:gd name="connsiteX0" fmla="*/ 0 w 582990"/>
              <a:gd name="connsiteY0" fmla="*/ 549373 h 549373"/>
              <a:gd name="connsiteX1" fmla="*/ 138083 w 582990"/>
              <a:gd name="connsiteY1" fmla="*/ 171500 h 549373"/>
              <a:gd name="connsiteX2" fmla="*/ 518066 w 582990"/>
              <a:gd name="connsiteY2" fmla="*/ 0 h 549373"/>
              <a:gd name="connsiteX3" fmla="*/ 582990 w 582990"/>
              <a:gd name="connsiteY3" fmla="*/ 520001 h 549373"/>
              <a:gd name="connsiteX4" fmla="*/ 0 w 582990"/>
              <a:gd name="connsiteY4" fmla="*/ 549373 h 549373"/>
              <a:gd name="connsiteX0" fmla="*/ 0 w 582990"/>
              <a:gd name="connsiteY0" fmla="*/ 549373 h 549373"/>
              <a:gd name="connsiteX1" fmla="*/ 153064 w 582990"/>
              <a:gd name="connsiteY1" fmla="*/ 195377 h 549373"/>
              <a:gd name="connsiteX2" fmla="*/ 518066 w 582990"/>
              <a:gd name="connsiteY2" fmla="*/ 0 h 549373"/>
              <a:gd name="connsiteX3" fmla="*/ 582990 w 582990"/>
              <a:gd name="connsiteY3" fmla="*/ 520001 h 549373"/>
              <a:gd name="connsiteX4" fmla="*/ 0 w 582990"/>
              <a:gd name="connsiteY4" fmla="*/ 549373 h 549373"/>
              <a:gd name="connsiteX0" fmla="*/ 0 w 582990"/>
              <a:gd name="connsiteY0" fmla="*/ 549373 h 549373"/>
              <a:gd name="connsiteX1" fmla="*/ 157010 w 582990"/>
              <a:gd name="connsiteY1" fmla="*/ 194887 h 549373"/>
              <a:gd name="connsiteX2" fmla="*/ 518066 w 582990"/>
              <a:gd name="connsiteY2" fmla="*/ 0 h 549373"/>
              <a:gd name="connsiteX3" fmla="*/ 582990 w 582990"/>
              <a:gd name="connsiteY3" fmla="*/ 520001 h 549373"/>
              <a:gd name="connsiteX4" fmla="*/ 0 w 582990"/>
              <a:gd name="connsiteY4" fmla="*/ 549373 h 549373"/>
              <a:gd name="connsiteX0" fmla="*/ 0 w 582990"/>
              <a:gd name="connsiteY0" fmla="*/ 549373 h 549373"/>
              <a:gd name="connsiteX1" fmla="*/ 154181 w 582990"/>
              <a:gd name="connsiteY1" fmla="*/ 187557 h 549373"/>
              <a:gd name="connsiteX2" fmla="*/ 518066 w 582990"/>
              <a:gd name="connsiteY2" fmla="*/ 0 h 549373"/>
              <a:gd name="connsiteX3" fmla="*/ 582990 w 582990"/>
              <a:gd name="connsiteY3" fmla="*/ 520001 h 549373"/>
              <a:gd name="connsiteX4" fmla="*/ 0 w 582990"/>
              <a:gd name="connsiteY4" fmla="*/ 549373 h 549373"/>
              <a:gd name="connsiteX0" fmla="*/ 0 w 577260"/>
              <a:gd name="connsiteY0" fmla="*/ 555571 h 555571"/>
              <a:gd name="connsiteX1" fmla="*/ 148451 w 577260"/>
              <a:gd name="connsiteY1" fmla="*/ 187557 h 555571"/>
              <a:gd name="connsiteX2" fmla="*/ 512336 w 577260"/>
              <a:gd name="connsiteY2" fmla="*/ 0 h 555571"/>
              <a:gd name="connsiteX3" fmla="*/ 577260 w 577260"/>
              <a:gd name="connsiteY3" fmla="*/ 520001 h 555571"/>
              <a:gd name="connsiteX4" fmla="*/ 0 w 577260"/>
              <a:gd name="connsiteY4" fmla="*/ 555571 h 555571"/>
              <a:gd name="connsiteX0" fmla="*/ 0 w 577260"/>
              <a:gd name="connsiteY0" fmla="*/ 555571 h 555571"/>
              <a:gd name="connsiteX1" fmla="*/ 140147 w 577260"/>
              <a:gd name="connsiteY1" fmla="*/ 183391 h 555571"/>
              <a:gd name="connsiteX2" fmla="*/ 512336 w 577260"/>
              <a:gd name="connsiteY2" fmla="*/ 0 h 555571"/>
              <a:gd name="connsiteX3" fmla="*/ 577260 w 577260"/>
              <a:gd name="connsiteY3" fmla="*/ 520001 h 555571"/>
              <a:gd name="connsiteX4" fmla="*/ 0 w 577260"/>
              <a:gd name="connsiteY4" fmla="*/ 555571 h 55557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77260" h="555571">
                <a:moveTo>
                  <a:pt x="0" y="555571"/>
                </a:moveTo>
                <a:cubicBezTo>
                  <a:pt x="10598" y="348467"/>
                  <a:pt x="98623" y="237942"/>
                  <a:pt x="140147" y="183391"/>
                </a:cubicBezTo>
                <a:cubicBezTo>
                  <a:pt x="203460" y="105270"/>
                  <a:pt x="372156" y="7460"/>
                  <a:pt x="512336" y="0"/>
                </a:cubicBezTo>
                <a:lnTo>
                  <a:pt x="577260" y="520001"/>
                </a:lnTo>
                <a:lnTo>
                  <a:pt x="0" y="555571"/>
                </a:lnTo>
                <a:close/>
              </a:path>
            </a:pathLst>
          </a:custGeom>
          <a:solidFill>
            <a:schemeClr val="accent4">
              <a:lumMod val="60000"/>
              <a:lumOff val="40000"/>
            </a:schemeClr>
          </a:solidFill>
          <a:ln w="9525">
            <a:noFill/>
            <a:miter lim="800000"/>
            <a:headEnd/>
            <a:tailEnd/>
          </a:ln>
        </p:spPr>
        <p:txBody>
          <a:bodyPr rot="0" vert="horz" wrap="square" lIns="74295" tIns="8890" rIns="74295" bIns="8890" anchor="t" anchorCtr="0" upright="1">
            <a:noAutofit/>
          </a:bodyPr>
          <a:lstStyle/>
          <a:p>
            <a:endParaRPr lang="ja-JP" altLang="en-US"/>
          </a:p>
        </p:txBody>
      </p:sp>
      <p:sp>
        <p:nvSpPr>
          <p:cNvPr id="8" name="扇いろ">
            <a:extLst>
              <a:ext uri="{FF2B5EF4-FFF2-40B4-BE49-F238E27FC236}">
                <a16:creationId xmlns:a16="http://schemas.microsoft.com/office/drawing/2014/main" id="{E446AC62-52A4-8ACB-36F3-A221F9BAE696}"/>
              </a:ext>
            </a:extLst>
          </p:cNvPr>
          <p:cNvSpPr>
            <a:spLocks noChangeArrowheads="1"/>
          </p:cNvSpPr>
          <p:nvPr/>
        </p:nvSpPr>
        <p:spPr bwMode="auto">
          <a:xfrm rot="308918">
            <a:off x="1073822" y="4719222"/>
            <a:ext cx="669402" cy="601078"/>
          </a:xfrm>
          <a:custGeom>
            <a:avLst/>
            <a:gdLst>
              <a:gd name="connsiteX0" fmla="*/ 0 w 571500"/>
              <a:gd name="connsiteY0" fmla="*/ 504825 h 504825"/>
              <a:gd name="connsiteX1" fmla="*/ 285750 w 571500"/>
              <a:gd name="connsiteY1" fmla="*/ 0 h 504825"/>
              <a:gd name="connsiteX2" fmla="*/ 571500 w 571500"/>
              <a:gd name="connsiteY2" fmla="*/ 504825 h 504825"/>
              <a:gd name="connsiteX3" fmla="*/ 0 w 571500"/>
              <a:gd name="connsiteY3" fmla="*/ 504825 h 504825"/>
              <a:gd name="connsiteX0" fmla="*/ 0 w 571500"/>
              <a:gd name="connsiteY0" fmla="*/ 524745 h 524745"/>
              <a:gd name="connsiteX1" fmla="*/ 509444 w 571500"/>
              <a:gd name="connsiteY1" fmla="*/ 0 h 524745"/>
              <a:gd name="connsiteX2" fmla="*/ 571500 w 571500"/>
              <a:gd name="connsiteY2" fmla="*/ 524745 h 524745"/>
              <a:gd name="connsiteX3" fmla="*/ 0 w 571500"/>
              <a:gd name="connsiteY3" fmla="*/ 524745 h 524745"/>
              <a:gd name="connsiteX0" fmla="*/ 0 w 576451"/>
              <a:gd name="connsiteY0" fmla="*/ 563196 h 563196"/>
              <a:gd name="connsiteX1" fmla="*/ 514395 w 576451"/>
              <a:gd name="connsiteY1" fmla="*/ 0 h 563196"/>
              <a:gd name="connsiteX2" fmla="*/ 576451 w 576451"/>
              <a:gd name="connsiteY2" fmla="*/ 524745 h 563196"/>
              <a:gd name="connsiteX3" fmla="*/ 0 w 576451"/>
              <a:gd name="connsiteY3" fmla="*/ 563196 h 563196"/>
              <a:gd name="connsiteX0" fmla="*/ 0 w 582990"/>
              <a:gd name="connsiteY0" fmla="*/ 563196 h 563196"/>
              <a:gd name="connsiteX1" fmla="*/ 514395 w 582990"/>
              <a:gd name="connsiteY1" fmla="*/ 0 h 563196"/>
              <a:gd name="connsiteX2" fmla="*/ 582990 w 582990"/>
              <a:gd name="connsiteY2" fmla="*/ 533824 h 563196"/>
              <a:gd name="connsiteX3" fmla="*/ 0 w 582990"/>
              <a:gd name="connsiteY3" fmla="*/ 563196 h 563196"/>
              <a:gd name="connsiteX0" fmla="*/ 0 w 582990"/>
              <a:gd name="connsiteY0" fmla="*/ 563196 h 563196"/>
              <a:gd name="connsiteX1" fmla="*/ 138083 w 582990"/>
              <a:gd name="connsiteY1" fmla="*/ 185323 h 563196"/>
              <a:gd name="connsiteX2" fmla="*/ 514395 w 582990"/>
              <a:gd name="connsiteY2" fmla="*/ 0 h 563196"/>
              <a:gd name="connsiteX3" fmla="*/ 582990 w 582990"/>
              <a:gd name="connsiteY3" fmla="*/ 533824 h 563196"/>
              <a:gd name="connsiteX4" fmla="*/ 0 w 582990"/>
              <a:gd name="connsiteY4" fmla="*/ 563196 h 563196"/>
              <a:gd name="connsiteX0" fmla="*/ 0 w 582990"/>
              <a:gd name="connsiteY0" fmla="*/ 563196 h 563196"/>
              <a:gd name="connsiteX1" fmla="*/ 138083 w 582990"/>
              <a:gd name="connsiteY1" fmla="*/ 185323 h 563196"/>
              <a:gd name="connsiteX2" fmla="*/ 514395 w 582990"/>
              <a:gd name="connsiteY2" fmla="*/ 0 h 563196"/>
              <a:gd name="connsiteX3" fmla="*/ 582990 w 582990"/>
              <a:gd name="connsiteY3" fmla="*/ 533824 h 563196"/>
              <a:gd name="connsiteX4" fmla="*/ 0 w 582990"/>
              <a:gd name="connsiteY4" fmla="*/ 563196 h 563196"/>
              <a:gd name="connsiteX0" fmla="*/ 0 w 582990"/>
              <a:gd name="connsiteY0" fmla="*/ 563196 h 563196"/>
              <a:gd name="connsiteX1" fmla="*/ 138083 w 582990"/>
              <a:gd name="connsiteY1" fmla="*/ 185323 h 563196"/>
              <a:gd name="connsiteX2" fmla="*/ 514395 w 582990"/>
              <a:gd name="connsiteY2" fmla="*/ 0 h 563196"/>
              <a:gd name="connsiteX3" fmla="*/ 582990 w 582990"/>
              <a:gd name="connsiteY3" fmla="*/ 533824 h 563196"/>
              <a:gd name="connsiteX4" fmla="*/ 0 w 582990"/>
              <a:gd name="connsiteY4" fmla="*/ 563196 h 563196"/>
              <a:gd name="connsiteX0" fmla="*/ 0 w 582990"/>
              <a:gd name="connsiteY0" fmla="*/ 563196 h 563196"/>
              <a:gd name="connsiteX1" fmla="*/ 138083 w 582990"/>
              <a:gd name="connsiteY1" fmla="*/ 185323 h 563196"/>
              <a:gd name="connsiteX2" fmla="*/ 514395 w 582990"/>
              <a:gd name="connsiteY2" fmla="*/ 0 h 563196"/>
              <a:gd name="connsiteX3" fmla="*/ 582990 w 582990"/>
              <a:gd name="connsiteY3" fmla="*/ 533824 h 563196"/>
              <a:gd name="connsiteX4" fmla="*/ 0 w 582990"/>
              <a:gd name="connsiteY4" fmla="*/ 563196 h 563196"/>
              <a:gd name="connsiteX0" fmla="*/ 0 w 582990"/>
              <a:gd name="connsiteY0" fmla="*/ 563196 h 563196"/>
              <a:gd name="connsiteX1" fmla="*/ 138083 w 582990"/>
              <a:gd name="connsiteY1" fmla="*/ 185323 h 563196"/>
              <a:gd name="connsiteX2" fmla="*/ 514395 w 582990"/>
              <a:gd name="connsiteY2" fmla="*/ 0 h 563196"/>
              <a:gd name="connsiteX3" fmla="*/ 582990 w 582990"/>
              <a:gd name="connsiteY3" fmla="*/ 533824 h 563196"/>
              <a:gd name="connsiteX4" fmla="*/ 0 w 582990"/>
              <a:gd name="connsiteY4" fmla="*/ 563196 h 563196"/>
              <a:gd name="connsiteX0" fmla="*/ 0 w 582990"/>
              <a:gd name="connsiteY0" fmla="*/ 563196 h 563196"/>
              <a:gd name="connsiteX1" fmla="*/ 138083 w 582990"/>
              <a:gd name="connsiteY1" fmla="*/ 185323 h 563196"/>
              <a:gd name="connsiteX2" fmla="*/ 514395 w 582990"/>
              <a:gd name="connsiteY2" fmla="*/ 0 h 563196"/>
              <a:gd name="connsiteX3" fmla="*/ 582990 w 582990"/>
              <a:gd name="connsiteY3" fmla="*/ 533824 h 563196"/>
              <a:gd name="connsiteX4" fmla="*/ 0 w 582990"/>
              <a:gd name="connsiteY4" fmla="*/ 563196 h 563196"/>
              <a:gd name="connsiteX0" fmla="*/ 0 w 582990"/>
              <a:gd name="connsiteY0" fmla="*/ 563196 h 563196"/>
              <a:gd name="connsiteX1" fmla="*/ 138083 w 582990"/>
              <a:gd name="connsiteY1" fmla="*/ 185323 h 563196"/>
              <a:gd name="connsiteX2" fmla="*/ 514395 w 582990"/>
              <a:gd name="connsiteY2" fmla="*/ 0 h 563196"/>
              <a:gd name="connsiteX3" fmla="*/ 582990 w 582990"/>
              <a:gd name="connsiteY3" fmla="*/ 533824 h 563196"/>
              <a:gd name="connsiteX4" fmla="*/ 0 w 582990"/>
              <a:gd name="connsiteY4" fmla="*/ 563196 h 563196"/>
              <a:gd name="connsiteX0" fmla="*/ 0 w 582990"/>
              <a:gd name="connsiteY0" fmla="*/ 563196 h 563196"/>
              <a:gd name="connsiteX1" fmla="*/ 138083 w 582990"/>
              <a:gd name="connsiteY1" fmla="*/ 185323 h 563196"/>
              <a:gd name="connsiteX2" fmla="*/ 514395 w 582990"/>
              <a:gd name="connsiteY2" fmla="*/ 0 h 563196"/>
              <a:gd name="connsiteX3" fmla="*/ 582990 w 582990"/>
              <a:gd name="connsiteY3" fmla="*/ 533824 h 563196"/>
              <a:gd name="connsiteX4" fmla="*/ 0 w 582990"/>
              <a:gd name="connsiteY4" fmla="*/ 563196 h 563196"/>
              <a:gd name="connsiteX0" fmla="*/ 0 w 582990"/>
              <a:gd name="connsiteY0" fmla="*/ 563196 h 563196"/>
              <a:gd name="connsiteX1" fmla="*/ 138083 w 582990"/>
              <a:gd name="connsiteY1" fmla="*/ 185323 h 563196"/>
              <a:gd name="connsiteX2" fmla="*/ 514395 w 582990"/>
              <a:gd name="connsiteY2" fmla="*/ 0 h 563196"/>
              <a:gd name="connsiteX3" fmla="*/ 582990 w 582990"/>
              <a:gd name="connsiteY3" fmla="*/ 533824 h 563196"/>
              <a:gd name="connsiteX4" fmla="*/ 0 w 582990"/>
              <a:gd name="connsiteY4" fmla="*/ 563196 h 563196"/>
              <a:gd name="connsiteX0" fmla="*/ 0 w 582990"/>
              <a:gd name="connsiteY0" fmla="*/ 563196 h 563196"/>
              <a:gd name="connsiteX1" fmla="*/ 138083 w 582990"/>
              <a:gd name="connsiteY1" fmla="*/ 185323 h 563196"/>
              <a:gd name="connsiteX2" fmla="*/ 514395 w 582990"/>
              <a:gd name="connsiteY2" fmla="*/ 0 h 563196"/>
              <a:gd name="connsiteX3" fmla="*/ 582990 w 582990"/>
              <a:gd name="connsiteY3" fmla="*/ 533824 h 563196"/>
              <a:gd name="connsiteX4" fmla="*/ 0 w 582990"/>
              <a:gd name="connsiteY4" fmla="*/ 563196 h 563196"/>
              <a:gd name="connsiteX0" fmla="*/ 0 w 582990"/>
              <a:gd name="connsiteY0" fmla="*/ 549373 h 549373"/>
              <a:gd name="connsiteX1" fmla="*/ 138083 w 582990"/>
              <a:gd name="connsiteY1" fmla="*/ 171500 h 549373"/>
              <a:gd name="connsiteX2" fmla="*/ 518066 w 582990"/>
              <a:gd name="connsiteY2" fmla="*/ 0 h 549373"/>
              <a:gd name="connsiteX3" fmla="*/ 582990 w 582990"/>
              <a:gd name="connsiteY3" fmla="*/ 520001 h 549373"/>
              <a:gd name="connsiteX4" fmla="*/ 0 w 582990"/>
              <a:gd name="connsiteY4" fmla="*/ 549373 h 549373"/>
              <a:gd name="connsiteX0" fmla="*/ 0 w 582990"/>
              <a:gd name="connsiteY0" fmla="*/ 549373 h 549373"/>
              <a:gd name="connsiteX1" fmla="*/ 138083 w 582990"/>
              <a:gd name="connsiteY1" fmla="*/ 171500 h 549373"/>
              <a:gd name="connsiteX2" fmla="*/ 518066 w 582990"/>
              <a:gd name="connsiteY2" fmla="*/ 0 h 549373"/>
              <a:gd name="connsiteX3" fmla="*/ 582990 w 582990"/>
              <a:gd name="connsiteY3" fmla="*/ 520001 h 549373"/>
              <a:gd name="connsiteX4" fmla="*/ 0 w 582990"/>
              <a:gd name="connsiteY4" fmla="*/ 549373 h 549373"/>
              <a:gd name="connsiteX0" fmla="*/ 0 w 582990"/>
              <a:gd name="connsiteY0" fmla="*/ 549373 h 549373"/>
              <a:gd name="connsiteX1" fmla="*/ 138083 w 582990"/>
              <a:gd name="connsiteY1" fmla="*/ 171500 h 549373"/>
              <a:gd name="connsiteX2" fmla="*/ 518066 w 582990"/>
              <a:gd name="connsiteY2" fmla="*/ 0 h 549373"/>
              <a:gd name="connsiteX3" fmla="*/ 582990 w 582990"/>
              <a:gd name="connsiteY3" fmla="*/ 520001 h 549373"/>
              <a:gd name="connsiteX4" fmla="*/ 0 w 582990"/>
              <a:gd name="connsiteY4" fmla="*/ 549373 h 549373"/>
              <a:gd name="connsiteX0" fmla="*/ 0 w 582990"/>
              <a:gd name="connsiteY0" fmla="*/ 549373 h 549373"/>
              <a:gd name="connsiteX1" fmla="*/ 138083 w 582990"/>
              <a:gd name="connsiteY1" fmla="*/ 171500 h 549373"/>
              <a:gd name="connsiteX2" fmla="*/ 518066 w 582990"/>
              <a:gd name="connsiteY2" fmla="*/ 0 h 549373"/>
              <a:gd name="connsiteX3" fmla="*/ 582990 w 582990"/>
              <a:gd name="connsiteY3" fmla="*/ 520001 h 549373"/>
              <a:gd name="connsiteX4" fmla="*/ 0 w 582990"/>
              <a:gd name="connsiteY4" fmla="*/ 549373 h 549373"/>
              <a:gd name="connsiteX0" fmla="*/ 0 w 582990"/>
              <a:gd name="connsiteY0" fmla="*/ 549373 h 549373"/>
              <a:gd name="connsiteX1" fmla="*/ 153064 w 582990"/>
              <a:gd name="connsiteY1" fmla="*/ 195377 h 549373"/>
              <a:gd name="connsiteX2" fmla="*/ 518066 w 582990"/>
              <a:gd name="connsiteY2" fmla="*/ 0 h 549373"/>
              <a:gd name="connsiteX3" fmla="*/ 582990 w 582990"/>
              <a:gd name="connsiteY3" fmla="*/ 520001 h 549373"/>
              <a:gd name="connsiteX4" fmla="*/ 0 w 582990"/>
              <a:gd name="connsiteY4" fmla="*/ 549373 h 549373"/>
              <a:gd name="connsiteX0" fmla="*/ 0 w 582990"/>
              <a:gd name="connsiteY0" fmla="*/ 549373 h 549373"/>
              <a:gd name="connsiteX1" fmla="*/ 157010 w 582990"/>
              <a:gd name="connsiteY1" fmla="*/ 194887 h 549373"/>
              <a:gd name="connsiteX2" fmla="*/ 518066 w 582990"/>
              <a:gd name="connsiteY2" fmla="*/ 0 h 549373"/>
              <a:gd name="connsiteX3" fmla="*/ 582990 w 582990"/>
              <a:gd name="connsiteY3" fmla="*/ 520001 h 549373"/>
              <a:gd name="connsiteX4" fmla="*/ 0 w 582990"/>
              <a:gd name="connsiteY4" fmla="*/ 549373 h 549373"/>
              <a:gd name="connsiteX0" fmla="*/ 0 w 582990"/>
              <a:gd name="connsiteY0" fmla="*/ 549373 h 549373"/>
              <a:gd name="connsiteX1" fmla="*/ 154181 w 582990"/>
              <a:gd name="connsiteY1" fmla="*/ 187557 h 549373"/>
              <a:gd name="connsiteX2" fmla="*/ 518066 w 582990"/>
              <a:gd name="connsiteY2" fmla="*/ 0 h 549373"/>
              <a:gd name="connsiteX3" fmla="*/ 582990 w 582990"/>
              <a:gd name="connsiteY3" fmla="*/ 520001 h 549373"/>
              <a:gd name="connsiteX4" fmla="*/ 0 w 582990"/>
              <a:gd name="connsiteY4" fmla="*/ 549373 h 549373"/>
              <a:gd name="connsiteX0" fmla="*/ 0 w 577260"/>
              <a:gd name="connsiteY0" fmla="*/ 555571 h 555571"/>
              <a:gd name="connsiteX1" fmla="*/ 148451 w 577260"/>
              <a:gd name="connsiteY1" fmla="*/ 187557 h 555571"/>
              <a:gd name="connsiteX2" fmla="*/ 512336 w 577260"/>
              <a:gd name="connsiteY2" fmla="*/ 0 h 555571"/>
              <a:gd name="connsiteX3" fmla="*/ 577260 w 577260"/>
              <a:gd name="connsiteY3" fmla="*/ 520001 h 555571"/>
              <a:gd name="connsiteX4" fmla="*/ 0 w 577260"/>
              <a:gd name="connsiteY4" fmla="*/ 555571 h 555571"/>
              <a:gd name="connsiteX0" fmla="*/ 0 w 577260"/>
              <a:gd name="connsiteY0" fmla="*/ 555571 h 555571"/>
              <a:gd name="connsiteX1" fmla="*/ 140147 w 577260"/>
              <a:gd name="connsiteY1" fmla="*/ 183391 h 555571"/>
              <a:gd name="connsiteX2" fmla="*/ 512336 w 577260"/>
              <a:gd name="connsiteY2" fmla="*/ 0 h 555571"/>
              <a:gd name="connsiteX3" fmla="*/ 577260 w 577260"/>
              <a:gd name="connsiteY3" fmla="*/ 520001 h 555571"/>
              <a:gd name="connsiteX4" fmla="*/ 0 w 577260"/>
              <a:gd name="connsiteY4" fmla="*/ 555571 h 55557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77260" h="555571">
                <a:moveTo>
                  <a:pt x="0" y="555571"/>
                </a:moveTo>
                <a:cubicBezTo>
                  <a:pt x="10598" y="348467"/>
                  <a:pt x="98623" y="237942"/>
                  <a:pt x="140147" y="183391"/>
                </a:cubicBezTo>
                <a:cubicBezTo>
                  <a:pt x="203460" y="105270"/>
                  <a:pt x="372156" y="7460"/>
                  <a:pt x="512336" y="0"/>
                </a:cubicBezTo>
                <a:lnTo>
                  <a:pt x="577260" y="520001"/>
                </a:lnTo>
                <a:lnTo>
                  <a:pt x="0" y="555571"/>
                </a:lnTo>
                <a:close/>
              </a:path>
            </a:pathLst>
          </a:custGeom>
          <a:solidFill>
            <a:schemeClr val="accent4">
              <a:lumMod val="60000"/>
              <a:lumOff val="40000"/>
            </a:schemeClr>
          </a:solidFill>
          <a:ln w="9525">
            <a:noFill/>
            <a:miter lim="800000"/>
            <a:headEnd/>
            <a:tailEnd/>
          </a:ln>
        </p:spPr>
        <p:txBody>
          <a:bodyPr rot="0" vert="horz" wrap="square" lIns="74295" tIns="8890" rIns="74295" bIns="8890" anchor="t" anchorCtr="0" upright="1">
            <a:noAutofit/>
          </a:bodyPr>
          <a:lstStyle/>
          <a:p>
            <a:endParaRPr lang="ja-JP" altLang="en-US"/>
          </a:p>
        </p:txBody>
      </p:sp>
      <p:sp>
        <p:nvSpPr>
          <p:cNvPr id="11" name="正方形/長方形 10">
            <a:extLst>
              <a:ext uri="{FF2B5EF4-FFF2-40B4-BE49-F238E27FC236}">
                <a16:creationId xmlns:a16="http://schemas.microsoft.com/office/drawing/2014/main" id="{1921E53A-C68C-8E01-8686-2469B63B8586}"/>
              </a:ext>
            </a:extLst>
          </p:cNvPr>
          <p:cNvSpPr/>
          <p:nvPr/>
        </p:nvSpPr>
        <p:spPr>
          <a:xfrm>
            <a:off x="0" y="-2883"/>
            <a:ext cx="12192000" cy="622004"/>
          </a:xfrm>
          <a:prstGeom prst="rect">
            <a:avLst/>
          </a:prstGeom>
          <a:solidFill>
            <a:srgbClr val="2F559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801">
              <a:latin typeface="BIZ UDPゴシック" panose="020B0400000000000000" pitchFamily="50" charset="-128"/>
              <a:ea typeface="BIZ UDPゴシック" panose="020B0400000000000000" pitchFamily="50" charset="-128"/>
            </a:endParaRPr>
          </a:p>
        </p:txBody>
      </p:sp>
      <p:sp>
        <p:nvSpPr>
          <p:cNvPr id="12" name="テキスト ボックス 11">
            <a:extLst>
              <a:ext uri="{FF2B5EF4-FFF2-40B4-BE49-F238E27FC236}">
                <a16:creationId xmlns:a16="http://schemas.microsoft.com/office/drawing/2014/main" id="{7ED64F82-69D7-4A70-1DA5-6F9DFCDB773C}"/>
              </a:ext>
            </a:extLst>
          </p:cNvPr>
          <p:cNvSpPr txBox="1"/>
          <p:nvPr/>
        </p:nvSpPr>
        <p:spPr>
          <a:xfrm>
            <a:off x="63632" y="85676"/>
            <a:ext cx="10770621" cy="461665"/>
          </a:xfrm>
          <a:prstGeom prst="rect">
            <a:avLst/>
          </a:prstGeom>
          <a:noFill/>
        </p:spPr>
        <p:txBody>
          <a:bodyPr wrap="square" rtlCol="0">
            <a:spAutoFit/>
          </a:bodyPr>
          <a:lstStyle/>
          <a:p>
            <a:r>
              <a:rPr lang="ja-JP" altLang="en-US" sz="2400" b="1" dirty="0">
                <a:solidFill>
                  <a:schemeClr val="bg1"/>
                </a:solidFill>
                <a:latin typeface="BIZ UDPゴシック" panose="020B0400000000000000" pitchFamily="50" charset="-128"/>
                <a:ea typeface="BIZ UDPゴシック" panose="020B0400000000000000" pitchFamily="50" charset="-128"/>
              </a:rPr>
              <a:t>保険者機能強化推進交付金及び介護保険保険者努力支援交付金について</a:t>
            </a:r>
          </a:p>
        </p:txBody>
      </p:sp>
      <p:graphicFrame>
        <p:nvGraphicFramePr>
          <p:cNvPr id="13" name="表 12">
            <a:extLst>
              <a:ext uri="{FF2B5EF4-FFF2-40B4-BE49-F238E27FC236}">
                <a16:creationId xmlns:a16="http://schemas.microsoft.com/office/drawing/2014/main" id="{1898D333-6CA8-6681-6C99-30058F7027FA}"/>
              </a:ext>
            </a:extLst>
          </p:cNvPr>
          <p:cNvGraphicFramePr>
            <a:graphicFrameLocks noGrp="1"/>
          </p:cNvGraphicFramePr>
          <p:nvPr/>
        </p:nvGraphicFramePr>
        <p:xfrm>
          <a:off x="152399" y="975535"/>
          <a:ext cx="11887201" cy="2700000"/>
        </p:xfrm>
        <a:graphic>
          <a:graphicData uri="http://schemas.openxmlformats.org/drawingml/2006/table">
            <a:tbl>
              <a:tblPr firstRow="1" bandRow="1">
                <a:tableStyleId>{0E3FDE45-AF77-4B5C-9715-49D594BDF05E}</a:tableStyleId>
              </a:tblPr>
              <a:tblGrid>
                <a:gridCol w="1981201">
                  <a:extLst>
                    <a:ext uri="{9D8B030D-6E8A-4147-A177-3AD203B41FA5}">
                      <a16:colId xmlns:a16="http://schemas.microsoft.com/office/drawing/2014/main" val="3165210437"/>
                    </a:ext>
                  </a:extLst>
                </a:gridCol>
                <a:gridCol w="5020931">
                  <a:extLst>
                    <a:ext uri="{9D8B030D-6E8A-4147-A177-3AD203B41FA5}">
                      <a16:colId xmlns:a16="http://schemas.microsoft.com/office/drawing/2014/main" val="2864917360"/>
                    </a:ext>
                  </a:extLst>
                </a:gridCol>
                <a:gridCol w="4885069">
                  <a:extLst>
                    <a:ext uri="{9D8B030D-6E8A-4147-A177-3AD203B41FA5}">
                      <a16:colId xmlns:a16="http://schemas.microsoft.com/office/drawing/2014/main" val="3011518448"/>
                    </a:ext>
                  </a:extLst>
                </a:gridCol>
              </a:tblGrid>
              <a:tr h="39600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b="1" dirty="0">
                          <a:solidFill>
                            <a:schemeClr val="tx1"/>
                          </a:solidFill>
                          <a:latin typeface="BIZ UDPゴシック" panose="020B0400000000000000" pitchFamily="50" charset="-128"/>
                          <a:ea typeface="BIZ UDPゴシック" panose="020B0400000000000000" pitchFamily="50" charset="-128"/>
                        </a:rPr>
                        <a:t>名称</a:t>
                      </a:r>
                    </a:p>
                  </a:txBody>
                  <a:tcPr marL="59135" marR="59135" marT="29566" marB="29566" anchor="ctr">
                    <a:lnL>
                      <a:noFill/>
                    </a:lnL>
                    <a:lnR w="19050" cap="flat" cmpd="sng" algn="ctr">
                      <a:solidFill>
                        <a:schemeClr val="bg1"/>
                      </a:solidFill>
                      <a:prstDash val="solid"/>
                      <a:round/>
                      <a:headEnd type="none" w="med" len="med"/>
                      <a:tailEnd type="none" w="med" len="med"/>
                    </a:lnR>
                    <a:lnT w="12700" cmpd="sng">
                      <a:noFill/>
                    </a:lnT>
                    <a:lnB w="1905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70AD47">
                        <a:alpha val="50196"/>
                      </a:srgbClr>
                    </a:solidFill>
                  </a:tcPr>
                </a:tc>
                <a:tc>
                  <a:txBody>
                    <a:bodyPr/>
                    <a:lstStyle/>
                    <a:p>
                      <a:pPr algn="ctr"/>
                      <a:r>
                        <a:rPr kumimoji="1" lang="ja-JP" altLang="en-US" sz="1400" dirty="0">
                          <a:solidFill>
                            <a:schemeClr val="tx1"/>
                          </a:solidFill>
                          <a:latin typeface="BIZ UDPゴシック" panose="020B0400000000000000" pitchFamily="50" charset="-128"/>
                          <a:ea typeface="BIZ UDPゴシック" panose="020B0400000000000000" pitchFamily="50" charset="-128"/>
                        </a:rPr>
                        <a:t>保険者機能強化推進交付金</a:t>
                      </a:r>
                    </a:p>
                  </a:txBody>
                  <a:tcPr marL="59135" marR="59135" marT="29566" marB="29566"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2700" cmpd="sng">
                      <a:noFill/>
                    </a:lnT>
                    <a:lnB w="1905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70AD47">
                        <a:alpha val="49804"/>
                      </a:srgbClr>
                    </a:solidFill>
                  </a:tcPr>
                </a:tc>
                <a:tc>
                  <a:txBody>
                    <a:bodyPr/>
                    <a:lstStyle/>
                    <a:p>
                      <a:pPr algn="ctr"/>
                      <a:r>
                        <a:rPr kumimoji="1" lang="ja-JP" altLang="en-US" sz="1400" b="1" dirty="0">
                          <a:solidFill>
                            <a:schemeClr val="tx1"/>
                          </a:solidFill>
                          <a:latin typeface="BIZ UDPゴシック" panose="020B0400000000000000" pitchFamily="50" charset="-128"/>
                          <a:ea typeface="BIZ UDPゴシック" panose="020B0400000000000000" pitchFamily="50" charset="-128"/>
                        </a:rPr>
                        <a:t>介護</a:t>
                      </a:r>
                      <a:r>
                        <a:rPr kumimoji="1" lang="ja-JP" altLang="en-US" sz="1400" b="1" dirty="0" err="1">
                          <a:solidFill>
                            <a:schemeClr val="tx1"/>
                          </a:solidFill>
                          <a:latin typeface="BIZ UDPゴシック" panose="020B0400000000000000" pitchFamily="50" charset="-128"/>
                          <a:ea typeface="BIZ UDPゴシック" panose="020B0400000000000000" pitchFamily="50" charset="-128"/>
                        </a:rPr>
                        <a:t>保険保険</a:t>
                      </a:r>
                      <a:r>
                        <a:rPr kumimoji="1" lang="ja-JP" altLang="en-US" sz="1400" b="1" dirty="0">
                          <a:solidFill>
                            <a:schemeClr val="tx1"/>
                          </a:solidFill>
                          <a:latin typeface="BIZ UDPゴシック" panose="020B0400000000000000" pitchFamily="50" charset="-128"/>
                          <a:ea typeface="BIZ UDPゴシック" panose="020B0400000000000000" pitchFamily="50" charset="-128"/>
                        </a:rPr>
                        <a:t>者努力支援交付金</a:t>
                      </a:r>
                      <a:endParaRPr kumimoji="1" lang="en-US" altLang="ja-JP" sz="1400" b="1" dirty="0">
                        <a:solidFill>
                          <a:schemeClr val="tx1"/>
                        </a:solidFill>
                        <a:latin typeface="BIZ UDPゴシック" panose="020B0400000000000000" pitchFamily="50" charset="-128"/>
                        <a:ea typeface="BIZ UDPゴシック" panose="020B0400000000000000" pitchFamily="50" charset="-128"/>
                      </a:endParaRPr>
                    </a:p>
                  </a:txBody>
                  <a:tcPr marL="59135" marR="59135" marT="29566" marB="29566" anchor="ctr">
                    <a:lnL w="19050" cap="flat" cmpd="sng" algn="ctr">
                      <a:solidFill>
                        <a:schemeClr val="bg1"/>
                      </a:solidFill>
                      <a:prstDash val="solid"/>
                      <a:round/>
                      <a:headEnd type="none" w="med" len="med"/>
                      <a:tailEnd type="none" w="med" len="med"/>
                    </a:lnL>
                    <a:lnR>
                      <a:noFill/>
                    </a:lnR>
                    <a:lnT w="12700" cmpd="sng">
                      <a:noFill/>
                    </a:lnT>
                    <a:lnB w="1905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70AD47">
                        <a:alpha val="50196"/>
                      </a:srgbClr>
                    </a:solidFill>
                  </a:tcPr>
                </a:tc>
                <a:extLst>
                  <a:ext uri="{0D108BD9-81ED-4DB2-BD59-A6C34878D82A}">
                    <a16:rowId xmlns:a16="http://schemas.microsoft.com/office/drawing/2014/main" val="1649649219"/>
                  </a:ext>
                </a:extLst>
              </a:tr>
              <a:tr h="396000">
                <a:tc>
                  <a:txBody>
                    <a:bodyPr/>
                    <a:lstStyle/>
                    <a:p>
                      <a:pPr algn="ctr"/>
                      <a:r>
                        <a:rPr kumimoji="1" lang="ja-JP" altLang="en-US" sz="1400" b="1" dirty="0">
                          <a:latin typeface="BIZ UDPゴシック" panose="020B0400000000000000" pitchFamily="50" charset="-128"/>
                          <a:ea typeface="BIZ UDPゴシック" panose="020B0400000000000000" pitchFamily="50" charset="-128"/>
                        </a:rPr>
                        <a:t>創設時期</a:t>
                      </a:r>
                      <a:endParaRPr kumimoji="1" lang="en-US" altLang="ja-JP" sz="1400" b="1" dirty="0">
                        <a:latin typeface="BIZ UDPゴシック" panose="020B0400000000000000" pitchFamily="50" charset="-128"/>
                        <a:ea typeface="BIZ UDPゴシック" panose="020B0400000000000000" pitchFamily="50" charset="-128"/>
                      </a:endParaRPr>
                    </a:p>
                  </a:txBody>
                  <a:tcPr marL="59135" marR="59135" marT="29566" marB="29566" anchor="ctr">
                    <a:lnL>
                      <a:noFill/>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70AD47">
                        <a:alpha val="49804"/>
                      </a:srgbClr>
                    </a:solidFill>
                  </a:tcPr>
                </a:tc>
                <a:tc>
                  <a:txBody>
                    <a:bodyPr/>
                    <a:lstStyle/>
                    <a:p>
                      <a:pPr algn="ctr"/>
                      <a:r>
                        <a:rPr kumimoji="1" lang="ja-JP" altLang="en-US" sz="1400" dirty="0">
                          <a:latin typeface="BIZ UDPゴシック" panose="020B0400000000000000" pitchFamily="50" charset="-128"/>
                          <a:ea typeface="BIZ UDPゴシック" panose="020B0400000000000000" pitchFamily="50" charset="-128"/>
                        </a:rPr>
                        <a:t>平成</a:t>
                      </a:r>
                      <a:r>
                        <a:rPr kumimoji="1" lang="en-US" altLang="ja-JP" sz="1400" dirty="0">
                          <a:latin typeface="BIZ UDPゴシック" panose="020B0400000000000000" pitchFamily="50" charset="-128"/>
                          <a:ea typeface="BIZ UDPゴシック" panose="020B0400000000000000" pitchFamily="50" charset="-128"/>
                        </a:rPr>
                        <a:t>30</a:t>
                      </a:r>
                      <a:r>
                        <a:rPr kumimoji="1" lang="ja-JP" altLang="en-US" sz="1400" dirty="0">
                          <a:latin typeface="BIZ UDPゴシック" panose="020B0400000000000000" pitchFamily="50" charset="-128"/>
                          <a:ea typeface="BIZ UDPゴシック" panose="020B0400000000000000" pitchFamily="50" charset="-128"/>
                        </a:rPr>
                        <a:t>年（</a:t>
                      </a:r>
                      <a:r>
                        <a:rPr kumimoji="1" lang="en-US" altLang="ja-JP" sz="1400" dirty="0">
                          <a:latin typeface="BIZ UDPゴシック" panose="020B0400000000000000" pitchFamily="50" charset="-128"/>
                          <a:ea typeface="BIZ UDPゴシック" panose="020B0400000000000000" pitchFamily="50" charset="-128"/>
                        </a:rPr>
                        <a:t>2018</a:t>
                      </a:r>
                      <a:r>
                        <a:rPr kumimoji="1" lang="ja-JP" altLang="en-US" sz="1400" dirty="0">
                          <a:latin typeface="BIZ UDPゴシック" panose="020B0400000000000000" pitchFamily="50" charset="-128"/>
                          <a:ea typeface="BIZ UDPゴシック" panose="020B0400000000000000" pitchFamily="50" charset="-128"/>
                        </a:rPr>
                        <a:t>年）</a:t>
                      </a:r>
                      <a:r>
                        <a:rPr kumimoji="1" lang="en-US" altLang="ja-JP" sz="1400" dirty="0">
                          <a:latin typeface="BIZ UDPゴシック" panose="020B0400000000000000" pitchFamily="50" charset="-128"/>
                          <a:ea typeface="BIZ UDPゴシック" panose="020B0400000000000000" pitchFamily="50" charset="-128"/>
                        </a:rPr>
                        <a:t>4</a:t>
                      </a:r>
                      <a:r>
                        <a:rPr kumimoji="1" lang="ja-JP" altLang="en-US" sz="1400" dirty="0">
                          <a:latin typeface="BIZ UDPゴシック" panose="020B0400000000000000" pitchFamily="50" charset="-128"/>
                          <a:ea typeface="BIZ UDPゴシック" panose="020B0400000000000000" pitchFamily="50" charset="-128"/>
                        </a:rPr>
                        <a:t>月</a:t>
                      </a:r>
                    </a:p>
                  </a:txBody>
                  <a:tcPr marL="59135" marR="59135" marT="29566" marB="29566"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70AD47">
                        <a:alpha val="20000"/>
                      </a:srgbClr>
                    </a:solidFill>
                  </a:tcPr>
                </a:tc>
                <a:tc>
                  <a:txBody>
                    <a:bodyPr/>
                    <a:lstStyle/>
                    <a:p>
                      <a:pPr algn="ctr">
                        <a:lnSpc>
                          <a:spcPts val="1600"/>
                        </a:lnSpc>
                      </a:pPr>
                      <a:r>
                        <a:rPr kumimoji="1" lang="ja-JP" altLang="en-US" sz="1400" dirty="0">
                          <a:latin typeface="BIZ UDPゴシック" panose="020B0400000000000000" pitchFamily="50" charset="-128"/>
                          <a:ea typeface="BIZ UDPゴシック" panose="020B0400000000000000" pitchFamily="50" charset="-128"/>
                        </a:rPr>
                        <a:t>令和</a:t>
                      </a:r>
                      <a:r>
                        <a:rPr kumimoji="1" lang="en-US" altLang="ja-JP" sz="1400" dirty="0">
                          <a:latin typeface="BIZ UDPゴシック" panose="020B0400000000000000" pitchFamily="50" charset="-128"/>
                          <a:ea typeface="BIZ UDPゴシック" panose="020B0400000000000000" pitchFamily="50" charset="-128"/>
                        </a:rPr>
                        <a:t>2</a:t>
                      </a:r>
                      <a:r>
                        <a:rPr kumimoji="1" lang="ja-JP" altLang="en-US" sz="1400" dirty="0">
                          <a:latin typeface="BIZ UDPゴシック" panose="020B0400000000000000" pitchFamily="50" charset="-128"/>
                          <a:ea typeface="BIZ UDPゴシック" panose="020B0400000000000000" pitchFamily="50" charset="-128"/>
                        </a:rPr>
                        <a:t>年（</a:t>
                      </a:r>
                      <a:r>
                        <a:rPr kumimoji="1" lang="en-US" altLang="ja-JP" sz="1400" dirty="0">
                          <a:latin typeface="BIZ UDPゴシック" panose="020B0400000000000000" pitchFamily="50" charset="-128"/>
                          <a:ea typeface="BIZ UDPゴシック" panose="020B0400000000000000" pitchFamily="50" charset="-128"/>
                        </a:rPr>
                        <a:t>2020</a:t>
                      </a:r>
                      <a:r>
                        <a:rPr kumimoji="1" lang="ja-JP" altLang="en-US" sz="1400" dirty="0">
                          <a:latin typeface="BIZ UDPゴシック" panose="020B0400000000000000" pitchFamily="50" charset="-128"/>
                          <a:ea typeface="BIZ UDPゴシック" panose="020B0400000000000000" pitchFamily="50" charset="-128"/>
                        </a:rPr>
                        <a:t>年）</a:t>
                      </a:r>
                      <a:r>
                        <a:rPr kumimoji="1" lang="en-US" altLang="ja-JP" sz="1400" dirty="0">
                          <a:latin typeface="BIZ UDPゴシック" panose="020B0400000000000000" pitchFamily="50" charset="-128"/>
                          <a:ea typeface="BIZ UDPゴシック" panose="020B0400000000000000" pitchFamily="50" charset="-128"/>
                        </a:rPr>
                        <a:t>4</a:t>
                      </a:r>
                      <a:r>
                        <a:rPr kumimoji="1" lang="ja-JP" altLang="en-US" sz="1400" dirty="0">
                          <a:latin typeface="BIZ UDPゴシック" panose="020B0400000000000000" pitchFamily="50" charset="-128"/>
                          <a:ea typeface="BIZ UDPゴシック" panose="020B0400000000000000" pitchFamily="50" charset="-128"/>
                        </a:rPr>
                        <a:t>月</a:t>
                      </a:r>
                      <a:endParaRPr kumimoji="1" lang="en-US" altLang="ja-JP" sz="1400" dirty="0">
                        <a:latin typeface="BIZ UDPゴシック" panose="020B0400000000000000" pitchFamily="50" charset="-128"/>
                        <a:ea typeface="BIZ UDPゴシック" panose="020B0400000000000000" pitchFamily="50" charset="-128"/>
                      </a:endParaRPr>
                    </a:p>
                  </a:txBody>
                  <a:tcPr marL="59135" marR="59135" marT="29566" marB="29566" anchor="ctr">
                    <a:lnL w="19050" cap="flat" cmpd="sng" algn="ctr">
                      <a:solidFill>
                        <a:schemeClr val="bg1"/>
                      </a:solidFill>
                      <a:prstDash val="solid"/>
                      <a:round/>
                      <a:headEnd type="none" w="med" len="med"/>
                      <a:tailEnd type="none" w="med" len="med"/>
                    </a:lnL>
                    <a:lnR>
                      <a:noFill/>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70AD47">
                        <a:alpha val="20000"/>
                      </a:srgbClr>
                    </a:solidFill>
                  </a:tcPr>
                </a:tc>
                <a:extLst>
                  <a:ext uri="{0D108BD9-81ED-4DB2-BD59-A6C34878D82A}">
                    <a16:rowId xmlns:a16="http://schemas.microsoft.com/office/drawing/2014/main" val="1258226986"/>
                  </a:ext>
                </a:extLst>
              </a:tr>
              <a:tr h="396000">
                <a:tc>
                  <a:txBody>
                    <a:bodyPr/>
                    <a:lstStyle/>
                    <a:p>
                      <a:pPr algn="ctr"/>
                      <a:r>
                        <a:rPr kumimoji="1" lang="ja-JP" altLang="en-US" sz="1400" b="1" dirty="0">
                          <a:latin typeface="BIZ UDPゴシック" panose="020B0400000000000000" pitchFamily="50" charset="-128"/>
                          <a:ea typeface="BIZ UDPゴシック" panose="020B0400000000000000" pitchFamily="50" charset="-128"/>
                        </a:rPr>
                        <a:t>目的</a:t>
                      </a:r>
                    </a:p>
                  </a:txBody>
                  <a:tcPr marL="59135" marR="59135" marT="29566" marB="29566" anchor="ctr">
                    <a:lnL>
                      <a:noFill/>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70AD47">
                        <a:alpha val="49804"/>
                      </a:srgbClr>
                    </a:solidFill>
                  </a:tcPr>
                </a:tc>
                <a:tc>
                  <a:txBody>
                    <a:bodyPr/>
                    <a:lstStyle/>
                    <a:p>
                      <a:pPr algn="l"/>
                      <a:r>
                        <a:rPr kumimoji="1" lang="ja-JP" altLang="en-US" sz="1400" dirty="0">
                          <a:latin typeface="BIZ UDPゴシック" panose="020B0400000000000000" pitchFamily="50" charset="-128"/>
                          <a:ea typeface="BIZ UDPゴシック" panose="020B0400000000000000" pitchFamily="50" charset="-128"/>
                        </a:rPr>
                        <a:t>市町村の高齢者の自立支援、重度化防止等に関する取組を推進</a:t>
                      </a:r>
                    </a:p>
                  </a:txBody>
                  <a:tcPr marL="59135" marR="59135" marT="29566" marB="29566"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70AD47">
                        <a:alpha val="20000"/>
                      </a:srgbClr>
                    </a:solidFill>
                  </a:tcPr>
                </a:tc>
                <a:tc>
                  <a:txBody>
                    <a:bodyPr/>
                    <a:lstStyle/>
                    <a:p>
                      <a:pPr algn="l"/>
                      <a:r>
                        <a:rPr kumimoji="1" lang="ja-JP" altLang="en-US" sz="1400" dirty="0">
                          <a:latin typeface="BIZ UDPゴシック" panose="020B0400000000000000" pitchFamily="50" charset="-128"/>
                          <a:ea typeface="BIZ UDPゴシック" panose="020B0400000000000000" pitchFamily="50" charset="-128"/>
                        </a:rPr>
                        <a:t>市町村の予防・健康づくりに資する取組に重点化して支援</a:t>
                      </a:r>
                    </a:p>
                  </a:txBody>
                  <a:tcPr marL="59135" marR="59135" marT="29566" marB="29566" anchor="ctr">
                    <a:lnL w="19050" cap="flat" cmpd="sng" algn="ctr">
                      <a:solidFill>
                        <a:schemeClr val="bg1"/>
                      </a:solidFill>
                      <a:prstDash val="solid"/>
                      <a:round/>
                      <a:headEnd type="none" w="med" len="med"/>
                      <a:tailEnd type="none" w="med" len="med"/>
                    </a:lnL>
                    <a:lnR>
                      <a:noFill/>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70AD47">
                        <a:alpha val="20000"/>
                      </a:srgbClr>
                    </a:solidFill>
                  </a:tcPr>
                </a:tc>
                <a:extLst>
                  <a:ext uri="{0D108BD9-81ED-4DB2-BD59-A6C34878D82A}">
                    <a16:rowId xmlns:a16="http://schemas.microsoft.com/office/drawing/2014/main" val="3200206351"/>
                  </a:ext>
                </a:extLst>
              </a:tr>
              <a:tr h="720000">
                <a:tc>
                  <a:txBody>
                    <a:bodyPr/>
                    <a:lstStyle/>
                    <a:p>
                      <a:pPr algn="ctr"/>
                      <a:r>
                        <a:rPr kumimoji="1" lang="ja-JP" altLang="en-US" sz="1400" b="1" dirty="0">
                          <a:latin typeface="BIZ UDPゴシック" panose="020B0400000000000000" pitchFamily="50" charset="-128"/>
                          <a:ea typeface="BIZ UDPゴシック" panose="020B0400000000000000" pitchFamily="50" charset="-128"/>
                        </a:rPr>
                        <a:t>国による交付額の決定</a:t>
                      </a:r>
                    </a:p>
                  </a:txBody>
                  <a:tcPr marL="59135" marR="59135" marT="29566" marB="29566" anchor="ctr">
                    <a:lnL>
                      <a:noFill/>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70AD47">
                        <a:alpha val="49804"/>
                      </a:srgbClr>
                    </a:solidFill>
                  </a:tcPr>
                </a:tc>
                <a:tc gridSpan="2">
                  <a:txBody>
                    <a:bodyPr/>
                    <a:lstStyle/>
                    <a:p>
                      <a:pPr algn="l"/>
                      <a:r>
                        <a:rPr kumimoji="1" lang="ja-JP" altLang="en-US" sz="1400" dirty="0">
                          <a:latin typeface="BIZ UDPゴシック" panose="020B0400000000000000" pitchFamily="50" charset="-128"/>
                          <a:ea typeface="BIZ UDPゴシック" panose="020B0400000000000000" pitchFamily="50" charset="-128"/>
                        </a:rPr>
                        <a:t>市町村の様々な取組の達成状況を評価できるよう、国が設定する評価指標の達成状況（評価指標の総合得点）に応じて、市町村への交付額が決定される。</a:t>
                      </a:r>
                    </a:p>
                  </a:txBody>
                  <a:tcPr marL="59135" marR="59135" marT="29566" marB="29566" anchor="ctr">
                    <a:lnL w="19050" cap="flat" cmpd="sng" algn="ctr">
                      <a:solidFill>
                        <a:schemeClr val="bg1"/>
                      </a:solidFill>
                      <a:prstDash val="solid"/>
                      <a:round/>
                      <a:headEnd type="none" w="med" len="med"/>
                      <a:tailEnd type="none" w="med" len="med"/>
                    </a:lnL>
                    <a:lnR>
                      <a:noFill/>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70AD47">
                        <a:alpha val="20000"/>
                      </a:srgbClr>
                    </a:solidFill>
                  </a:tcPr>
                </a:tc>
                <a:tc hMerge="1">
                  <a:txBody>
                    <a:bodyPr/>
                    <a:lstStyle/>
                    <a:p>
                      <a:endParaRPr lang="ja-JP" altLang="en-US" dirty="0"/>
                    </a:p>
                  </a:txBody>
                  <a:tcPr marL="59135" marR="59135" marT="29566" marB="29566" anchor="ctr">
                    <a:lnL>
                      <a:noFill/>
                    </a:lnL>
                    <a:lnR>
                      <a:noFill/>
                    </a:lnR>
                    <a:lnT w="12700" cap="flat" cmpd="sng" algn="ctr">
                      <a:solidFill>
                        <a:schemeClr val="bg1">
                          <a:lumMod val="75000"/>
                        </a:schemeClr>
                      </a:solidFill>
                      <a:prstDash val="solid"/>
                      <a:round/>
                      <a:headEnd type="none" w="med" len="med"/>
                      <a:tailEnd type="none" w="med" len="med"/>
                    </a:lnT>
                    <a:lnB w="9525" cap="flat" cmpd="sng" algn="ctr">
                      <a:noFill/>
                      <a:prstDash val="sysDot"/>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842108512"/>
                  </a:ext>
                </a:extLst>
              </a:tr>
              <a:tr h="792000">
                <a:tc>
                  <a:txBody>
                    <a:bodyPr/>
                    <a:lstStyle/>
                    <a:p>
                      <a:pPr algn="ctr"/>
                      <a:r>
                        <a:rPr kumimoji="1" lang="ja-JP" altLang="en-US" sz="1400" b="1" dirty="0">
                          <a:latin typeface="BIZ UDPゴシック" panose="020B0400000000000000" pitchFamily="50" charset="-128"/>
                          <a:ea typeface="BIZ UDPゴシック" panose="020B0400000000000000" pitchFamily="50" charset="-128"/>
                        </a:rPr>
                        <a:t>本市での活用</a:t>
                      </a:r>
                    </a:p>
                  </a:txBody>
                  <a:tcPr marL="59135" marR="59135" marT="29566" marB="29566" anchor="ctr">
                    <a:lnL>
                      <a:noFill/>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9525" cap="flat" cmpd="sng" algn="ctr">
                      <a:noFill/>
                      <a:prstDash val="sysDot"/>
                      <a:round/>
                      <a:headEnd type="none" w="med" len="med"/>
                      <a:tailEnd type="none" w="med" len="med"/>
                    </a:lnB>
                    <a:lnTlToBr w="12700" cmpd="sng">
                      <a:noFill/>
                      <a:prstDash val="solid"/>
                    </a:lnTlToBr>
                    <a:lnBlToTr w="12700" cmpd="sng">
                      <a:noFill/>
                      <a:prstDash val="solid"/>
                    </a:lnBlToTr>
                    <a:solidFill>
                      <a:srgbClr val="70AD47">
                        <a:alpha val="49804"/>
                      </a:srgbClr>
                    </a:solidFill>
                  </a:tcPr>
                </a:tc>
                <a:tc gridSpan="2">
                  <a:txBody>
                    <a:bodyPr/>
                    <a:lstStyle/>
                    <a:p>
                      <a:pPr algn="l"/>
                      <a:r>
                        <a:rPr kumimoji="1" lang="ja-JP" altLang="en-US" sz="1400" dirty="0">
                          <a:latin typeface="BIZ UDPゴシック" panose="020B0400000000000000" pitchFamily="50" charset="-128"/>
                          <a:ea typeface="BIZ UDPゴシック" panose="020B0400000000000000" pitchFamily="50" charset="-128"/>
                        </a:rPr>
                        <a:t>保険者機能強化推進交付金については、既存の地域支援事業の第１号保険料相当部分に充当し、それにより余剰となる第１号保険料を介護給付費準備基金に積み立てている。また、介護</a:t>
                      </a:r>
                      <a:r>
                        <a:rPr kumimoji="1" lang="ja-JP" altLang="en-US" sz="1400" dirty="0" err="1">
                          <a:latin typeface="BIZ UDPゴシック" panose="020B0400000000000000" pitchFamily="50" charset="-128"/>
                          <a:ea typeface="BIZ UDPゴシック" panose="020B0400000000000000" pitchFamily="50" charset="-128"/>
                        </a:rPr>
                        <a:t>保険保険</a:t>
                      </a:r>
                      <a:r>
                        <a:rPr kumimoji="1" lang="ja-JP" altLang="en-US" sz="1400" dirty="0">
                          <a:latin typeface="BIZ UDPゴシック" panose="020B0400000000000000" pitchFamily="50" charset="-128"/>
                          <a:ea typeface="BIZ UDPゴシック" panose="020B0400000000000000" pitchFamily="50" charset="-128"/>
                        </a:rPr>
                        <a:t>者努力支援交付金は、地域支援事業拡充部分の第</a:t>
                      </a:r>
                      <a:r>
                        <a:rPr kumimoji="1" lang="en-US" altLang="ja-JP" sz="1400" dirty="0">
                          <a:latin typeface="BIZ UDPゴシック" panose="020B0400000000000000" pitchFamily="50" charset="-128"/>
                          <a:ea typeface="BIZ UDPゴシック" panose="020B0400000000000000" pitchFamily="50" charset="-128"/>
                        </a:rPr>
                        <a:t>1</a:t>
                      </a:r>
                      <a:r>
                        <a:rPr kumimoji="1" lang="ja-JP" altLang="en-US" sz="1400" dirty="0">
                          <a:latin typeface="BIZ UDPゴシック" panose="020B0400000000000000" pitchFamily="50" charset="-128"/>
                          <a:ea typeface="BIZ UDPゴシック" panose="020B0400000000000000" pitchFamily="50" charset="-128"/>
                        </a:rPr>
                        <a:t>号保険料相当部分にも充当することで活用している。</a:t>
                      </a:r>
                    </a:p>
                  </a:txBody>
                  <a:tcPr marL="59135" marR="59135" marT="29566" marB="29566" anchor="ctr">
                    <a:lnL w="19050" cap="flat" cmpd="sng" algn="ctr">
                      <a:solidFill>
                        <a:schemeClr val="bg1"/>
                      </a:solidFill>
                      <a:prstDash val="solid"/>
                      <a:round/>
                      <a:headEnd type="none" w="med" len="med"/>
                      <a:tailEnd type="none" w="med" len="med"/>
                    </a:lnL>
                    <a:lnR>
                      <a:noFill/>
                    </a:lnR>
                    <a:lnT w="19050" cap="flat" cmpd="sng" algn="ctr">
                      <a:solidFill>
                        <a:schemeClr val="bg1"/>
                      </a:solidFill>
                      <a:prstDash val="solid"/>
                      <a:round/>
                      <a:headEnd type="none" w="med" len="med"/>
                      <a:tailEnd type="none" w="med" len="med"/>
                    </a:lnT>
                    <a:lnB w="9525" cap="flat" cmpd="sng" algn="ctr">
                      <a:noFill/>
                      <a:prstDash val="sysDot"/>
                      <a:round/>
                      <a:headEnd type="none" w="med" len="med"/>
                      <a:tailEnd type="none" w="med" len="med"/>
                    </a:lnB>
                    <a:lnTlToBr w="12700" cmpd="sng">
                      <a:noFill/>
                      <a:prstDash val="solid"/>
                    </a:lnTlToBr>
                    <a:lnBlToTr w="12700" cmpd="sng">
                      <a:noFill/>
                      <a:prstDash val="solid"/>
                    </a:lnBlToTr>
                    <a:solidFill>
                      <a:srgbClr val="70AD47">
                        <a:alpha val="20000"/>
                      </a:srgbClr>
                    </a:solidFill>
                  </a:tcPr>
                </a:tc>
                <a:tc hMerge="1">
                  <a:txBody>
                    <a:bodyPr/>
                    <a:lstStyle/>
                    <a:p>
                      <a:endParaRPr lang="ja-JP" altLang="en-US" dirty="0"/>
                    </a:p>
                  </a:txBody>
                  <a:tcPr marL="59135" marR="59135" marT="29566" marB="29566" anchor="ctr">
                    <a:lnL>
                      <a:noFill/>
                    </a:lnL>
                    <a:lnR>
                      <a:noFill/>
                    </a:lnR>
                    <a:lnT w="12700" cap="flat" cmpd="sng" algn="ctr">
                      <a:solidFill>
                        <a:schemeClr val="bg1">
                          <a:lumMod val="75000"/>
                        </a:schemeClr>
                      </a:solidFill>
                      <a:prstDash val="solid"/>
                      <a:round/>
                      <a:headEnd type="none" w="med" len="med"/>
                      <a:tailEnd type="none" w="med" len="med"/>
                    </a:lnT>
                    <a:lnB w="9525" cap="flat" cmpd="sng" algn="ctr">
                      <a:noFill/>
                      <a:prstDash val="sysDot"/>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969843020"/>
                  </a:ext>
                </a:extLst>
              </a:tr>
            </a:tbl>
          </a:graphicData>
        </a:graphic>
      </p:graphicFrame>
      <p:sp>
        <p:nvSpPr>
          <p:cNvPr id="14" name="テキスト ボックス 13">
            <a:extLst>
              <a:ext uri="{FF2B5EF4-FFF2-40B4-BE49-F238E27FC236}">
                <a16:creationId xmlns:a16="http://schemas.microsoft.com/office/drawing/2014/main" id="{774477EF-7DD7-1E96-8CD3-A532ACE16429}"/>
              </a:ext>
            </a:extLst>
          </p:cNvPr>
          <p:cNvSpPr txBox="1"/>
          <p:nvPr/>
        </p:nvSpPr>
        <p:spPr>
          <a:xfrm>
            <a:off x="63632" y="636981"/>
            <a:ext cx="2588363" cy="338554"/>
          </a:xfrm>
          <a:prstGeom prst="rect">
            <a:avLst/>
          </a:prstGeom>
          <a:noFill/>
        </p:spPr>
        <p:txBody>
          <a:bodyPr wrap="square" rtlCol="0">
            <a:spAutoFit/>
          </a:bodyPr>
          <a:lstStyle/>
          <a:p>
            <a:r>
              <a:rPr lang="ja-JP" altLang="en-US" sz="1600" dirty="0">
                <a:latin typeface="BIZ UDPゴシック" panose="020B0400000000000000" pitchFamily="50" charset="-128"/>
                <a:ea typeface="BIZ UDPゴシック" panose="020B0400000000000000" pitchFamily="50" charset="-128"/>
              </a:rPr>
              <a:t>（１）交付金の概要</a:t>
            </a:r>
          </a:p>
        </p:txBody>
      </p:sp>
      <p:sp>
        <p:nvSpPr>
          <p:cNvPr id="19" name="テキスト ボックス 18">
            <a:extLst>
              <a:ext uri="{FF2B5EF4-FFF2-40B4-BE49-F238E27FC236}">
                <a16:creationId xmlns:a16="http://schemas.microsoft.com/office/drawing/2014/main" id="{853C3BCB-3FC4-FF10-AC16-69F4C31808F3}"/>
              </a:ext>
            </a:extLst>
          </p:cNvPr>
          <p:cNvSpPr txBox="1"/>
          <p:nvPr/>
        </p:nvSpPr>
        <p:spPr>
          <a:xfrm>
            <a:off x="55416" y="3716331"/>
            <a:ext cx="2588363" cy="338554"/>
          </a:xfrm>
          <a:prstGeom prst="rect">
            <a:avLst/>
          </a:prstGeom>
          <a:noFill/>
        </p:spPr>
        <p:txBody>
          <a:bodyPr wrap="square" rtlCol="0">
            <a:spAutoFit/>
          </a:bodyPr>
          <a:lstStyle/>
          <a:p>
            <a:r>
              <a:rPr lang="ja-JP" altLang="en-US" sz="1600" dirty="0">
                <a:latin typeface="BIZ UDPゴシック" panose="020B0400000000000000" pitchFamily="50" charset="-128"/>
                <a:ea typeface="BIZ UDPゴシック" panose="020B0400000000000000" pitchFamily="50" charset="-128"/>
              </a:rPr>
              <a:t>（２）交付金の活用イメージ</a:t>
            </a:r>
          </a:p>
        </p:txBody>
      </p:sp>
      <p:sp>
        <p:nvSpPr>
          <p:cNvPr id="25" name="Text Box 5">
            <a:extLst>
              <a:ext uri="{FF2B5EF4-FFF2-40B4-BE49-F238E27FC236}">
                <a16:creationId xmlns:a16="http://schemas.microsoft.com/office/drawing/2014/main" id="{A7BA1472-3896-D07B-8BD0-506091B4F14C}"/>
              </a:ext>
            </a:extLst>
          </p:cNvPr>
          <p:cNvSpPr txBox="1">
            <a:spLocks noChangeArrowheads="1"/>
          </p:cNvSpPr>
          <p:nvPr/>
        </p:nvSpPr>
        <p:spPr bwMode="auto">
          <a:xfrm>
            <a:off x="6297932" y="4053084"/>
            <a:ext cx="2160000" cy="288000"/>
          </a:xfrm>
          <a:prstGeom prst="rect">
            <a:avLst/>
          </a:prstGeom>
          <a:solidFill>
            <a:schemeClr val="accent4">
              <a:lumMod val="20000"/>
              <a:lumOff val="80000"/>
            </a:schemeClr>
          </a:solidFill>
          <a:ln w="9525">
            <a:solidFill>
              <a:srgbClr val="000000"/>
            </a:solidFill>
            <a:miter lim="800000"/>
            <a:headEnd/>
            <a:tailEnd/>
          </a:ln>
        </p:spPr>
        <p:txBody>
          <a:bodyPr vert="horz" wrap="square" lIns="74295" tIns="8890" rIns="74295" bIns="8890" numCol="1" anchor="t" anchorCtr="0" compatLnSpc="1">
            <a:prstTxWarp prst="textNoShape">
              <a:avLst/>
            </a:prstTxWarp>
          </a:bodyPr>
          <a:lstStyle/>
          <a:p>
            <a:pPr marL="0" marR="0" lvl="0" indent="0" algn="ctr" defTabSz="914400" rtl="0" eaLnBrk="0" fontAlgn="base" latinLnBrk="0" hangingPunct="0">
              <a:lnSpc>
                <a:spcPts val="2100"/>
              </a:lnSpc>
              <a:spcBef>
                <a:spcPct val="0"/>
              </a:spcBef>
              <a:spcAft>
                <a:spcPct val="0"/>
              </a:spcAft>
              <a:buClrTx/>
              <a:buSzTx/>
              <a:buFontTx/>
              <a:buNone/>
              <a:tabLst/>
            </a:pPr>
            <a:r>
              <a:rPr kumimoji="0" lang="ja-JP" altLang="ja-JP" sz="1400" b="0" i="0" u="none" strike="noStrike" cap="none" normalizeH="0" baseline="0" dirty="0">
                <a:ln>
                  <a:noFill/>
                </a:ln>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rPr>
              <a:t>保健福祉事業等</a:t>
            </a:r>
            <a:endParaRPr kumimoji="0" lang="ja-JP" altLang="ja-JP" sz="3200" b="0" i="0" u="none" strike="noStrike" cap="none" normalizeH="0" baseline="0" dirty="0">
              <a:ln>
                <a:noFill/>
              </a:ln>
              <a:solidFill>
                <a:schemeClr val="tx1"/>
              </a:solidFill>
              <a:effectLst/>
              <a:latin typeface="BIZ UDPゴシック" panose="020B0400000000000000" pitchFamily="50" charset="-128"/>
              <a:ea typeface="BIZ UDPゴシック" panose="020B0400000000000000" pitchFamily="50" charset="-128"/>
            </a:endParaRPr>
          </a:p>
        </p:txBody>
      </p:sp>
      <p:sp>
        <p:nvSpPr>
          <p:cNvPr id="26" name="Text Box 6">
            <a:extLst>
              <a:ext uri="{FF2B5EF4-FFF2-40B4-BE49-F238E27FC236}">
                <a16:creationId xmlns:a16="http://schemas.microsoft.com/office/drawing/2014/main" id="{8711EE90-BBED-6E65-EBBD-4C1E2DE218AE}"/>
              </a:ext>
            </a:extLst>
          </p:cNvPr>
          <p:cNvSpPr txBox="1">
            <a:spLocks noChangeArrowheads="1"/>
          </p:cNvSpPr>
          <p:nvPr/>
        </p:nvSpPr>
        <p:spPr bwMode="auto">
          <a:xfrm>
            <a:off x="8839481" y="4053084"/>
            <a:ext cx="2160000" cy="288000"/>
          </a:xfrm>
          <a:prstGeom prst="rect">
            <a:avLst/>
          </a:prstGeom>
          <a:solidFill>
            <a:schemeClr val="accent4">
              <a:lumMod val="20000"/>
              <a:lumOff val="80000"/>
            </a:schemeClr>
          </a:solidFill>
          <a:ln w="9525">
            <a:solidFill>
              <a:srgbClr val="000000"/>
            </a:solidFill>
            <a:miter lim="800000"/>
            <a:headEnd/>
            <a:tailEnd/>
          </a:ln>
        </p:spPr>
        <p:txBody>
          <a:bodyPr vert="horz" wrap="square" lIns="74295" tIns="8890" rIns="74295" bIns="8890" numCol="1" anchor="t" anchorCtr="0" compatLnSpc="1">
            <a:prstTxWarp prst="textNoShape">
              <a:avLst/>
            </a:prstTxWarp>
          </a:bodyPr>
          <a:lstStyle/>
          <a:p>
            <a:pPr marL="0" marR="0" lvl="0" indent="0" algn="ctr" defTabSz="914400" rtl="0" eaLnBrk="0" fontAlgn="base" latinLnBrk="0" hangingPunct="0">
              <a:lnSpc>
                <a:spcPts val="2100"/>
              </a:lnSpc>
              <a:spcBef>
                <a:spcPct val="0"/>
              </a:spcBef>
              <a:spcAft>
                <a:spcPct val="0"/>
              </a:spcAft>
              <a:buClrTx/>
              <a:buSzTx/>
              <a:buFontTx/>
              <a:buNone/>
              <a:tabLst/>
            </a:pPr>
            <a:r>
              <a:rPr kumimoji="0" lang="ja-JP" altLang="ja-JP" sz="1400" b="0" i="0" u="none" strike="noStrike" cap="none" normalizeH="0" baseline="0" dirty="0">
                <a:ln>
                  <a:noFill/>
                </a:ln>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rPr>
              <a:t>一般会計事業</a:t>
            </a:r>
            <a:endParaRPr kumimoji="0" lang="ja-JP" altLang="ja-JP" sz="3200" b="0" i="0" u="none" strike="noStrike" cap="none" normalizeH="0" baseline="0" dirty="0">
              <a:ln>
                <a:noFill/>
              </a:ln>
              <a:solidFill>
                <a:schemeClr val="tx1"/>
              </a:solidFill>
              <a:effectLst/>
              <a:latin typeface="BIZ UDPゴシック" panose="020B0400000000000000" pitchFamily="50" charset="-128"/>
              <a:ea typeface="BIZ UDPゴシック" panose="020B0400000000000000" pitchFamily="50" charset="-128"/>
            </a:endParaRPr>
          </a:p>
        </p:txBody>
      </p:sp>
      <p:sp>
        <p:nvSpPr>
          <p:cNvPr id="27" name="Text Box 4">
            <a:extLst>
              <a:ext uri="{FF2B5EF4-FFF2-40B4-BE49-F238E27FC236}">
                <a16:creationId xmlns:a16="http://schemas.microsoft.com/office/drawing/2014/main" id="{2FA6F30F-9B33-010E-D6D3-238B9603877E}"/>
              </a:ext>
            </a:extLst>
          </p:cNvPr>
          <p:cNvSpPr txBox="1">
            <a:spLocks noChangeArrowheads="1"/>
          </p:cNvSpPr>
          <p:nvPr/>
        </p:nvSpPr>
        <p:spPr bwMode="auto">
          <a:xfrm>
            <a:off x="551006" y="4053084"/>
            <a:ext cx="5365377" cy="288000"/>
          </a:xfrm>
          <a:prstGeom prst="rect">
            <a:avLst/>
          </a:prstGeom>
          <a:solidFill>
            <a:schemeClr val="accent4">
              <a:lumMod val="20000"/>
              <a:lumOff val="80000"/>
            </a:schemeClr>
          </a:solidFill>
          <a:ln w="9525">
            <a:solidFill>
              <a:srgbClr val="000000"/>
            </a:solidFill>
            <a:miter lim="800000"/>
            <a:headEnd/>
            <a:tailEnd/>
          </a:ln>
        </p:spPr>
        <p:txBody>
          <a:bodyPr vert="horz" wrap="square" lIns="74295" tIns="8890" rIns="74295" bIns="8890" numCol="1" anchor="t" anchorCtr="0" compatLnSpc="1">
            <a:prstTxWarp prst="textNoShape">
              <a:avLst/>
            </a:prstTxWarp>
          </a:bodyPr>
          <a:lstStyle/>
          <a:p>
            <a:pPr marL="0" marR="0" lvl="0" indent="0" algn="ctr" defTabSz="914400" rtl="0" eaLnBrk="0" fontAlgn="base" latinLnBrk="0" hangingPunct="0">
              <a:lnSpc>
                <a:spcPts val="2100"/>
              </a:lnSpc>
              <a:spcBef>
                <a:spcPct val="0"/>
              </a:spcBef>
              <a:spcAft>
                <a:spcPct val="0"/>
              </a:spcAft>
              <a:buClrTx/>
              <a:buSzTx/>
              <a:buFontTx/>
              <a:buNone/>
              <a:tabLst/>
            </a:pPr>
            <a:r>
              <a:rPr kumimoji="0" lang="ja-JP" altLang="ja-JP" sz="1400" b="0" i="0" u="none" strike="noStrike" cap="none" normalizeH="0" baseline="0" dirty="0">
                <a:ln>
                  <a:noFill/>
                </a:ln>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rPr>
              <a:t>地域支援事業</a:t>
            </a:r>
            <a:endParaRPr kumimoji="0" lang="ja-JP" altLang="ja-JP" sz="3200" b="0" i="0" u="none" strike="noStrike" cap="none" normalizeH="0" baseline="0" dirty="0">
              <a:ln>
                <a:noFill/>
              </a:ln>
              <a:solidFill>
                <a:schemeClr val="tx1"/>
              </a:solidFill>
              <a:effectLst/>
              <a:latin typeface="BIZ UDPゴシック" panose="020B0400000000000000" pitchFamily="50" charset="-128"/>
              <a:ea typeface="BIZ UDPゴシック" panose="020B0400000000000000" pitchFamily="50" charset="-128"/>
            </a:endParaRPr>
          </a:p>
        </p:txBody>
      </p:sp>
      <p:sp>
        <p:nvSpPr>
          <p:cNvPr id="28" name="Oval 7">
            <a:extLst>
              <a:ext uri="{FF2B5EF4-FFF2-40B4-BE49-F238E27FC236}">
                <a16:creationId xmlns:a16="http://schemas.microsoft.com/office/drawing/2014/main" id="{CACA8E78-5A5A-1914-F654-CAD910753AF1}"/>
              </a:ext>
            </a:extLst>
          </p:cNvPr>
          <p:cNvSpPr>
            <a:spLocks noChangeArrowheads="1"/>
          </p:cNvSpPr>
          <p:nvPr/>
        </p:nvSpPr>
        <p:spPr bwMode="auto">
          <a:xfrm>
            <a:off x="6743409" y="4642667"/>
            <a:ext cx="1281600" cy="1242000"/>
          </a:xfrm>
          <a:prstGeom prst="ellipse">
            <a:avLst/>
          </a:prstGeom>
          <a:solidFill>
            <a:srgbClr val="FFFFFF"/>
          </a:solidFill>
          <a:ln w="9525">
            <a:solidFill>
              <a:srgbClr val="000000"/>
            </a:solidFill>
            <a:round/>
            <a:headEnd/>
            <a:tailEnd/>
          </a:ln>
        </p:spPr>
        <p:txBody>
          <a:bodyPr vert="horz" wrap="square" lIns="74295" tIns="8890" rIns="74295" bIns="8890" numCol="1" anchor="t" anchorCtr="0" compatLnSpc="1">
            <a:prstTxWarp prst="textNoShape">
              <a:avLst/>
            </a:prstTxWarp>
          </a:bodyPr>
          <a:lstStyle/>
          <a:p>
            <a:pPr marL="0" marR="0" lvl="0" indent="0" algn="ctr" defTabSz="914400" rtl="0" eaLnBrk="0" fontAlgn="base" latinLnBrk="0" hangingPunct="0">
              <a:lnSpc>
                <a:spcPct val="200000"/>
              </a:lnSpc>
              <a:spcBef>
                <a:spcPct val="0"/>
              </a:spcBef>
              <a:spcAft>
                <a:spcPct val="0"/>
              </a:spcAft>
              <a:buClrTx/>
              <a:buSzTx/>
              <a:buFontTx/>
              <a:buNone/>
              <a:tabLst/>
            </a:pPr>
            <a:r>
              <a:rPr kumimoji="0" lang="en-US" altLang="ja-JP" sz="1200" b="0" i="0" u="none" strike="noStrike" cap="none" normalizeH="0" baseline="0" dirty="0">
                <a:ln>
                  <a:noFill/>
                </a:ln>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rPr>
              <a:t>1</a:t>
            </a:r>
            <a:r>
              <a:rPr kumimoji="0" lang="ja-JP" altLang="en-US" sz="1200" b="0" i="0" u="none" strike="noStrike" cap="none" normalizeH="0" baseline="0" dirty="0">
                <a:ln>
                  <a:noFill/>
                </a:ln>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rPr>
              <a:t>号保険料</a:t>
            </a:r>
            <a:r>
              <a:rPr kumimoji="0" lang="en-US" altLang="ja-JP" sz="1200" b="0" i="0" u="none" strike="noStrike" cap="none" normalizeH="0" baseline="0" dirty="0">
                <a:ln>
                  <a:noFill/>
                </a:ln>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rPr>
              <a:t>100</a:t>
            </a:r>
            <a:r>
              <a:rPr kumimoji="0" lang="ja-JP" altLang="en-US" sz="1200" b="0" i="0" u="none" strike="noStrike" cap="none" normalizeH="0" baseline="0" dirty="0">
                <a:ln>
                  <a:noFill/>
                </a:ln>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rPr>
              <a:t>％</a:t>
            </a:r>
            <a:endParaRPr kumimoji="0" lang="ja-JP" altLang="en-US" sz="1200" b="0" i="0" u="none" strike="noStrike" cap="none" normalizeH="0" baseline="0" dirty="0">
              <a:ln>
                <a:noFill/>
              </a:ln>
              <a:solidFill>
                <a:schemeClr val="tx1"/>
              </a:solidFill>
              <a:effectLst/>
              <a:latin typeface="BIZ UDPゴシック" panose="020B0400000000000000" pitchFamily="50" charset="-128"/>
              <a:ea typeface="BIZ UDPゴシック" panose="020B0400000000000000" pitchFamily="50" charset="-128"/>
            </a:endParaRPr>
          </a:p>
        </p:txBody>
      </p:sp>
      <p:sp>
        <p:nvSpPr>
          <p:cNvPr id="29" name="Text Box 23">
            <a:extLst>
              <a:ext uri="{FF2B5EF4-FFF2-40B4-BE49-F238E27FC236}">
                <a16:creationId xmlns:a16="http://schemas.microsoft.com/office/drawing/2014/main" id="{D31251AC-36EA-63BD-9671-6FCF0E304DFF}"/>
              </a:ext>
            </a:extLst>
          </p:cNvPr>
          <p:cNvSpPr txBox="1">
            <a:spLocks noChangeArrowheads="1"/>
          </p:cNvSpPr>
          <p:nvPr/>
        </p:nvSpPr>
        <p:spPr bwMode="auto">
          <a:xfrm>
            <a:off x="4711554" y="5484463"/>
            <a:ext cx="650881" cy="206975"/>
          </a:xfrm>
          <a:prstGeom prst="rect">
            <a:avLst/>
          </a:prstGeom>
          <a:noFill/>
          <a:ln>
            <a:noFill/>
          </a:ln>
          <a:extLst>
            <a:ext uri="{91240B29-F687-4F45-9708-019B960494DF}">
              <a14:hiddenLine xmlns:a14="http://schemas.microsoft.com/office/drawing/2010/main" w="9525">
                <a:solidFill>
                  <a:srgbClr val="000000"/>
                </a:solidFill>
                <a:miter lim="800000"/>
                <a:headEnd/>
                <a:tailEnd/>
              </a14:hiddenLine>
            </a:ext>
          </a:extLst>
        </p:spPr>
        <p:txBody>
          <a:bodyPr rot="0" vert="horz" wrap="square" lIns="74295" tIns="8890" rIns="74295" bIns="8890" anchor="t" anchorCtr="0" upright="1">
            <a:noAutofit/>
          </a:bodyPr>
          <a:lstStyle/>
          <a:p>
            <a:pPr algn="just">
              <a:spcAft>
                <a:spcPts val="0"/>
              </a:spcAft>
            </a:pPr>
            <a:r>
              <a:rPr lang="en-US" sz="9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38.5</a:t>
            </a:r>
            <a:r>
              <a:rPr lang="ja-JP" sz="9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a:t>
            </a:r>
            <a:endParaRPr lang="ja-JP" sz="105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p:txBody>
      </p:sp>
      <p:sp>
        <p:nvSpPr>
          <p:cNvPr id="30" name="Text Box 24">
            <a:extLst>
              <a:ext uri="{FF2B5EF4-FFF2-40B4-BE49-F238E27FC236}">
                <a16:creationId xmlns:a16="http://schemas.microsoft.com/office/drawing/2014/main" id="{410833B0-46F1-A71D-AED5-6F81DDCCE63E}"/>
              </a:ext>
            </a:extLst>
          </p:cNvPr>
          <p:cNvSpPr txBox="1">
            <a:spLocks noChangeArrowheads="1"/>
          </p:cNvSpPr>
          <p:nvPr/>
        </p:nvSpPr>
        <p:spPr bwMode="auto">
          <a:xfrm>
            <a:off x="4666178" y="4896077"/>
            <a:ext cx="674436" cy="201055"/>
          </a:xfrm>
          <a:prstGeom prst="rect">
            <a:avLst/>
          </a:prstGeom>
          <a:noFill/>
          <a:ln w="9525">
            <a:noFill/>
            <a:miter lim="800000"/>
            <a:headEnd/>
            <a:tailEnd/>
          </a:ln>
        </p:spPr>
        <p:txBody>
          <a:bodyPr rot="0" vert="horz" wrap="square" lIns="74295" tIns="8890" rIns="74295" bIns="8890" anchor="t" anchorCtr="0" upright="1">
            <a:noAutofit/>
          </a:bodyPr>
          <a:lstStyle/>
          <a:p>
            <a:pPr algn="just">
              <a:lnSpc>
                <a:spcPts val="1400"/>
              </a:lnSpc>
              <a:spcAft>
                <a:spcPts val="0"/>
              </a:spcAft>
            </a:pPr>
            <a:r>
              <a:rPr lang="en-US" sz="900" kern="0" dirty="0">
                <a:effectLst/>
                <a:latin typeface="BIZ UDPゴシック" panose="020B0400000000000000" pitchFamily="50" charset="-128"/>
                <a:ea typeface="BIZ UDPゴシック" panose="020B0400000000000000" pitchFamily="50" charset="-128"/>
                <a:cs typeface="Times New Roman" panose="02020603050405020304" pitchFamily="18" charset="0"/>
              </a:rPr>
              <a:t>19.25</a:t>
            </a:r>
            <a:r>
              <a:rPr lang="ja-JP" sz="900" kern="0" dirty="0">
                <a:effectLst/>
                <a:latin typeface="BIZ UDPゴシック" panose="020B0400000000000000" pitchFamily="50" charset="-128"/>
                <a:ea typeface="BIZ UDPゴシック" panose="020B0400000000000000" pitchFamily="50" charset="-128"/>
                <a:cs typeface="Times New Roman" panose="02020603050405020304" pitchFamily="18" charset="0"/>
              </a:rPr>
              <a:t>％</a:t>
            </a:r>
            <a:r>
              <a:rPr lang="ja-JP" sz="9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　</a:t>
            </a:r>
            <a:endParaRPr lang="ja-JP" sz="105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p:txBody>
      </p:sp>
      <p:grpSp>
        <p:nvGrpSpPr>
          <p:cNvPr id="31" name="グループ化 30">
            <a:extLst>
              <a:ext uri="{FF2B5EF4-FFF2-40B4-BE49-F238E27FC236}">
                <a16:creationId xmlns:a16="http://schemas.microsoft.com/office/drawing/2014/main" id="{F28F9DDB-B34B-5650-EE91-32F926FAA278}"/>
              </a:ext>
            </a:extLst>
          </p:cNvPr>
          <p:cNvGrpSpPr/>
          <p:nvPr/>
        </p:nvGrpSpPr>
        <p:grpSpPr>
          <a:xfrm>
            <a:off x="4076395" y="4685455"/>
            <a:ext cx="1286040" cy="1244405"/>
            <a:chOff x="2834906" y="4544778"/>
            <a:chExt cx="1286040" cy="1244405"/>
          </a:xfrm>
        </p:grpSpPr>
        <p:sp>
          <p:nvSpPr>
            <p:cNvPr id="32" name="Oval 10">
              <a:extLst>
                <a:ext uri="{FF2B5EF4-FFF2-40B4-BE49-F238E27FC236}">
                  <a16:creationId xmlns:a16="http://schemas.microsoft.com/office/drawing/2014/main" id="{F8EC0326-8465-876B-3A04-D8D7B42D04F5}"/>
                </a:ext>
              </a:extLst>
            </p:cNvPr>
            <p:cNvSpPr>
              <a:spLocks noChangeArrowheads="1"/>
            </p:cNvSpPr>
            <p:nvPr/>
          </p:nvSpPr>
          <p:spPr bwMode="auto">
            <a:xfrm>
              <a:off x="2839308" y="4547385"/>
              <a:ext cx="1281638" cy="1241798"/>
            </a:xfrm>
            <a:prstGeom prst="ellipse">
              <a:avLst/>
            </a:prstGeom>
            <a:noFill/>
            <a:ln w="9525">
              <a:solidFill>
                <a:srgbClr val="000000"/>
              </a:solidFill>
              <a:round/>
              <a:headEnd/>
              <a:tailEnd/>
            </a:ln>
          </p:spPr>
          <p:txBody>
            <a:bodyPr rot="0" vert="horz" wrap="square" lIns="74295" tIns="8890" rIns="74295" bIns="8890" anchor="t" anchorCtr="0" upright="1">
              <a:noAutofit/>
            </a:bodyPr>
            <a:lstStyle/>
            <a:p>
              <a:endParaRPr lang="ja-JP" altLang="en-US"/>
            </a:p>
          </p:txBody>
        </p:sp>
        <p:cxnSp>
          <p:nvCxnSpPr>
            <p:cNvPr id="33" name="AutoShape 19">
              <a:extLst>
                <a:ext uri="{FF2B5EF4-FFF2-40B4-BE49-F238E27FC236}">
                  <a16:creationId xmlns:a16="http://schemas.microsoft.com/office/drawing/2014/main" id="{8E756F26-D84F-4082-D4D5-9D525B0DD817}"/>
                </a:ext>
              </a:extLst>
            </p:cNvPr>
            <p:cNvCxnSpPr>
              <a:cxnSpLocks noChangeShapeType="1"/>
            </p:cNvCxnSpPr>
            <p:nvPr/>
          </p:nvCxnSpPr>
          <p:spPr bwMode="auto">
            <a:xfrm flipV="1">
              <a:off x="3492076" y="4871361"/>
              <a:ext cx="555293" cy="323976"/>
            </a:xfrm>
            <a:prstGeom prst="straightConnector1">
              <a:avLst/>
            </a:prstGeom>
            <a:noFill/>
            <a:ln w="9525">
              <a:solidFill>
                <a:srgbClr val="000000"/>
              </a:solidFill>
              <a:round/>
              <a:headEnd/>
              <a:tailEnd/>
            </a:ln>
            <a:extLst>
              <a:ext uri="{909E8E84-426E-40DD-AFC4-6F175D3DCCD1}">
                <a14:hiddenFill xmlns:a14="http://schemas.microsoft.com/office/drawing/2010/main">
                  <a:noFill/>
                </a14:hiddenFill>
              </a:ext>
            </a:extLst>
          </p:spPr>
        </p:cxnSp>
        <p:cxnSp>
          <p:nvCxnSpPr>
            <p:cNvPr id="34" name="AutoShape 20">
              <a:extLst>
                <a:ext uri="{FF2B5EF4-FFF2-40B4-BE49-F238E27FC236}">
                  <a16:creationId xmlns:a16="http://schemas.microsoft.com/office/drawing/2014/main" id="{143124D0-7C2A-B233-AB11-E424A07E4D2A}"/>
                </a:ext>
              </a:extLst>
            </p:cNvPr>
            <p:cNvCxnSpPr>
              <a:cxnSpLocks noChangeShapeType="1"/>
            </p:cNvCxnSpPr>
            <p:nvPr/>
          </p:nvCxnSpPr>
          <p:spPr bwMode="auto">
            <a:xfrm flipH="1">
              <a:off x="3226063" y="5192729"/>
              <a:ext cx="261610" cy="539742"/>
            </a:xfrm>
            <a:prstGeom prst="straightConnector1">
              <a:avLst/>
            </a:prstGeom>
            <a:noFill/>
            <a:ln w="9525">
              <a:solidFill>
                <a:srgbClr val="000000"/>
              </a:solidFill>
              <a:round/>
              <a:headEnd/>
              <a:tailEnd/>
            </a:ln>
            <a:extLst>
              <a:ext uri="{909E8E84-426E-40DD-AFC4-6F175D3DCCD1}">
                <a14:hiddenFill xmlns:a14="http://schemas.microsoft.com/office/drawing/2010/main">
                  <a:noFill/>
                </a14:hiddenFill>
              </a:ext>
            </a:extLst>
          </p:spPr>
        </p:cxnSp>
        <p:cxnSp>
          <p:nvCxnSpPr>
            <p:cNvPr id="35" name="AutoShape 21">
              <a:extLst>
                <a:ext uri="{FF2B5EF4-FFF2-40B4-BE49-F238E27FC236}">
                  <a16:creationId xmlns:a16="http://schemas.microsoft.com/office/drawing/2014/main" id="{8CA50480-AA38-C996-2ECF-D2306D0A1664}"/>
                </a:ext>
              </a:extLst>
            </p:cNvPr>
            <p:cNvCxnSpPr>
              <a:cxnSpLocks noChangeShapeType="1"/>
            </p:cNvCxnSpPr>
            <p:nvPr/>
          </p:nvCxnSpPr>
          <p:spPr bwMode="auto">
            <a:xfrm flipH="1" flipV="1">
              <a:off x="2834906" y="5128195"/>
              <a:ext cx="652767" cy="61927"/>
            </a:xfrm>
            <a:prstGeom prst="straightConnector1">
              <a:avLst/>
            </a:prstGeom>
            <a:noFill/>
            <a:ln w="9525">
              <a:solidFill>
                <a:srgbClr val="000000"/>
              </a:solidFill>
              <a:round/>
              <a:headEnd/>
              <a:tailEnd/>
            </a:ln>
            <a:extLst>
              <a:ext uri="{909E8E84-426E-40DD-AFC4-6F175D3DCCD1}">
                <a14:hiddenFill xmlns:a14="http://schemas.microsoft.com/office/drawing/2010/main">
                  <a:noFill/>
                </a14:hiddenFill>
              </a:ext>
            </a:extLst>
          </p:spPr>
        </p:cxnSp>
        <p:cxnSp>
          <p:nvCxnSpPr>
            <p:cNvPr id="36" name="AutoShape 22">
              <a:extLst>
                <a:ext uri="{FF2B5EF4-FFF2-40B4-BE49-F238E27FC236}">
                  <a16:creationId xmlns:a16="http://schemas.microsoft.com/office/drawing/2014/main" id="{B04359CF-C065-4E0F-5867-7E033481B040}"/>
                </a:ext>
              </a:extLst>
            </p:cNvPr>
            <p:cNvCxnSpPr>
              <a:cxnSpLocks noChangeShapeType="1"/>
            </p:cNvCxnSpPr>
            <p:nvPr/>
          </p:nvCxnSpPr>
          <p:spPr bwMode="auto">
            <a:xfrm>
              <a:off x="3487673" y="4544778"/>
              <a:ext cx="0" cy="647951"/>
            </a:xfrm>
            <a:prstGeom prst="straightConnector1">
              <a:avLst/>
            </a:prstGeom>
            <a:noFill/>
            <a:ln w="9525">
              <a:solidFill>
                <a:srgbClr val="000000"/>
              </a:solidFill>
              <a:round/>
              <a:headEnd/>
              <a:tailEnd/>
            </a:ln>
            <a:extLst>
              <a:ext uri="{909E8E84-426E-40DD-AFC4-6F175D3DCCD1}">
                <a14:hiddenFill xmlns:a14="http://schemas.microsoft.com/office/drawing/2010/main">
                  <a:noFill/>
                </a14:hiddenFill>
              </a:ext>
            </a:extLst>
          </p:spPr>
        </p:cxnSp>
      </p:grpSp>
      <p:sp>
        <p:nvSpPr>
          <p:cNvPr id="37" name="Text Box 25">
            <a:extLst>
              <a:ext uri="{FF2B5EF4-FFF2-40B4-BE49-F238E27FC236}">
                <a16:creationId xmlns:a16="http://schemas.microsoft.com/office/drawing/2014/main" id="{A475420B-A651-5454-80DE-5EEA616C1F45}"/>
              </a:ext>
            </a:extLst>
          </p:cNvPr>
          <p:cNvSpPr txBox="1">
            <a:spLocks noChangeArrowheads="1"/>
          </p:cNvSpPr>
          <p:nvPr/>
        </p:nvSpPr>
        <p:spPr bwMode="auto">
          <a:xfrm>
            <a:off x="3616706" y="4768523"/>
            <a:ext cx="698213" cy="187883"/>
          </a:xfrm>
          <a:prstGeom prst="rect">
            <a:avLst/>
          </a:prstGeom>
          <a:noFill/>
          <a:ln>
            <a:noFill/>
          </a:ln>
          <a:extLst>
            <a:ext uri="{909E8E84-426E-40DD-AFC4-6F175D3DCCD1}">
              <a14:hiddenFill xmlns:a14="http://schemas.microsoft.com/office/drawing/2010/main">
                <a:solidFill>
                  <a:srgbClr val="FFFF00"/>
                </a:solidFill>
              </a14:hiddenFill>
            </a:ext>
            <a:ext uri="{91240B29-F687-4F45-9708-019B960494DF}">
              <a14:hiddenLine xmlns:a14="http://schemas.microsoft.com/office/drawing/2010/main" w="9525">
                <a:solidFill>
                  <a:srgbClr val="000000"/>
                </a:solidFill>
                <a:miter lim="800000"/>
                <a:headEnd/>
                <a:tailEnd/>
              </a14:hiddenLine>
            </a:ext>
          </a:extLst>
        </p:spPr>
        <p:txBody>
          <a:bodyPr rot="0" vert="horz" wrap="square" lIns="74295" tIns="8890" rIns="74295" bIns="8890" anchor="t" anchorCtr="0" upright="1">
            <a:noAutofit/>
          </a:bodyPr>
          <a:lstStyle/>
          <a:p>
            <a:pPr algn="just">
              <a:spcAft>
                <a:spcPts val="0"/>
              </a:spcAft>
            </a:pPr>
            <a:r>
              <a:rPr lang="en-US" sz="9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1</a:t>
            </a:r>
            <a:r>
              <a:rPr lang="ja-JP" sz="9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号保険料</a:t>
            </a:r>
          </a:p>
        </p:txBody>
      </p:sp>
      <p:grpSp>
        <p:nvGrpSpPr>
          <p:cNvPr id="38" name="グループ化 37">
            <a:extLst>
              <a:ext uri="{FF2B5EF4-FFF2-40B4-BE49-F238E27FC236}">
                <a16:creationId xmlns:a16="http://schemas.microsoft.com/office/drawing/2014/main" id="{5A3136BB-F698-FF16-562A-AE79534FBA5D}"/>
              </a:ext>
            </a:extLst>
          </p:cNvPr>
          <p:cNvGrpSpPr/>
          <p:nvPr/>
        </p:nvGrpSpPr>
        <p:grpSpPr>
          <a:xfrm>
            <a:off x="1071041" y="4713216"/>
            <a:ext cx="1281600" cy="1242000"/>
            <a:chOff x="720495" y="4572539"/>
            <a:chExt cx="1281600" cy="1242000"/>
          </a:xfrm>
        </p:grpSpPr>
        <p:grpSp>
          <p:nvGrpSpPr>
            <p:cNvPr id="39" name="Group 31">
              <a:extLst>
                <a:ext uri="{FF2B5EF4-FFF2-40B4-BE49-F238E27FC236}">
                  <a16:creationId xmlns:a16="http://schemas.microsoft.com/office/drawing/2014/main" id="{2784747C-E4BC-9CD5-958C-C5CB92C0C6CA}"/>
                </a:ext>
              </a:extLst>
            </p:cNvPr>
            <p:cNvGrpSpPr>
              <a:grpSpLocks/>
            </p:cNvGrpSpPr>
            <p:nvPr/>
          </p:nvGrpSpPr>
          <p:grpSpPr bwMode="auto">
            <a:xfrm>
              <a:off x="720495" y="4572539"/>
              <a:ext cx="1281600" cy="1242000"/>
              <a:chOff x="1935" y="12225"/>
              <a:chExt cx="1800" cy="1650"/>
            </a:xfrm>
          </p:grpSpPr>
          <p:sp>
            <p:nvSpPr>
              <p:cNvPr id="41" name="Oval 9">
                <a:extLst>
                  <a:ext uri="{FF2B5EF4-FFF2-40B4-BE49-F238E27FC236}">
                    <a16:creationId xmlns:a16="http://schemas.microsoft.com/office/drawing/2014/main" id="{BEF61EF7-FC99-746E-A681-7185155B4D54}"/>
                  </a:ext>
                </a:extLst>
              </p:cNvPr>
              <p:cNvSpPr>
                <a:spLocks noChangeArrowheads="1"/>
              </p:cNvSpPr>
              <p:nvPr/>
            </p:nvSpPr>
            <p:spPr bwMode="auto">
              <a:xfrm>
                <a:off x="1935" y="12225"/>
                <a:ext cx="1800" cy="1650"/>
              </a:xfrm>
              <a:prstGeom prst="ellipse">
                <a:avLst/>
              </a:prstGeom>
              <a:noFill/>
              <a:ln w="9525">
                <a:solidFill>
                  <a:srgbClr val="000000"/>
                </a:solidFill>
                <a:round/>
                <a:headEnd/>
                <a:tailEnd/>
              </a:ln>
            </p:spPr>
            <p:txBody>
              <a:bodyPr rot="0" vert="horz" wrap="square" lIns="74295" tIns="8890" rIns="74295" bIns="8890" anchor="t" anchorCtr="0" upright="1">
                <a:noAutofit/>
              </a:bodyPr>
              <a:lstStyle/>
              <a:p>
                <a:endParaRPr lang="ja-JP" altLang="en-US"/>
              </a:p>
            </p:txBody>
          </p:sp>
          <p:cxnSp>
            <p:nvCxnSpPr>
              <p:cNvPr id="42" name="AutoShape 28">
                <a:extLst>
                  <a:ext uri="{FF2B5EF4-FFF2-40B4-BE49-F238E27FC236}">
                    <a16:creationId xmlns:a16="http://schemas.microsoft.com/office/drawing/2014/main" id="{7BE5B25F-05BF-73E2-36BB-24CCDA0E594E}"/>
                  </a:ext>
                </a:extLst>
              </p:cNvPr>
              <p:cNvCxnSpPr>
                <a:cxnSpLocks noChangeShapeType="1"/>
              </p:cNvCxnSpPr>
              <p:nvPr/>
            </p:nvCxnSpPr>
            <p:spPr bwMode="auto">
              <a:xfrm>
                <a:off x="2850" y="12225"/>
                <a:ext cx="0" cy="1635"/>
              </a:xfrm>
              <a:prstGeom prst="straightConnector1">
                <a:avLst/>
              </a:prstGeom>
              <a:noFill/>
              <a:ln w="9525">
                <a:solidFill>
                  <a:srgbClr val="000000"/>
                </a:solidFill>
                <a:round/>
                <a:headEnd/>
                <a:tailEnd/>
              </a:ln>
              <a:extLst>
                <a:ext uri="{909E8E84-426E-40DD-AFC4-6F175D3DCCD1}">
                  <a14:hiddenFill xmlns:a14="http://schemas.microsoft.com/office/drawing/2010/main">
                    <a:noFill/>
                  </a14:hiddenFill>
                </a:ext>
              </a:extLst>
            </p:spPr>
          </p:cxnSp>
          <p:cxnSp>
            <p:nvCxnSpPr>
              <p:cNvPr id="43" name="AutoShape 29">
                <a:extLst>
                  <a:ext uri="{FF2B5EF4-FFF2-40B4-BE49-F238E27FC236}">
                    <a16:creationId xmlns:a16="http://schemas.microsoft.com/office/drawing/2014/main" id="{3B517DB3-A67D-BDBC-44F1-CB11ABA0C438}"/>
                  </a:ext>
                </a:extLst>
              </p:cNvPr>
              <p:cNvCxnSpPr>
                <a:cxnSpLocks noChangeShapeType="1"/>
              </p:cNvCxnSpPr>
              <p:nvPr/>
            </p:nvCxnSpPr>
            <p:spPr bwMode="auto">
              <a:xfrm flipV="1">
                <a:off x="2850" y="12477"/>
                <a:ext cx="639" cy="558"/>
              </a:xfrm>
              <a:prstGeom prst="straightConnector1">
                <a:avLst/>
              </a:prstGeom>
              <a:noFill/>
              <a:ln w="9525">
                <a:solidFill>
                  <a:srgbClr val="000000"/>
                </a:solidFill>
                <a:round/>
                <a:headEnd/>
                <a:tailEnd/>
              </a:ln>
              <a:extLst>
                <a:ext uri="{909E8E84-426E-40DD-AFC4-6F175D3DCCD1}">
                  <a14:hiddenFill xmlns:a14="http://schemas.microsoft.com/office/drawing/2010/main">
                    <a:noFill/>
                  </a14:hiddenFill>
                </a:ext>
              </a:extLst>
            </p:spPr>
          </p:cxnSp>
          <p:cxnSp>
            <p:nvCxnSpPr>
              <p:cNvPr id="44" name="AutoShape 30">
                <a:extLst>
                  <a:ext uri="{FF2B5EF4-FFF2-40B4-BE49-F238E27FC236}">
                    <a16:creationId xmlns:a16="http://schemas.microsoft.com/office/drawing/2014/main" id="{96FE44EE-E231-CF42-ED1C-672EDF1D1186}"/>
                  </a:ext>
                </a:extLst>
              </p:cNvPr>
              <p:cNvCxnSpPr>
                <a:cxnSpLocks noChangeShapeType="1"/>
              </p:cNvCxnSpPr>
              <p:nvPr/>
            </p:nvCxnSpPr>
            <p:spPr bwMode="auto">
              <a:xfrm>
                <a:off x="2850" y="13050"/>
                <a:ext cx="636" cy="570"/>
              </a:xfrm>
              <a:prstGeom prst="straightConnector1">
                <a:avLst/>
              </a:prstGeom>
              <a:noFill/>
              <a:ln w="9525">
                <a:solidFill>
                  <a:srgbClr val="000000"/>
                </a:solidFill>
                <a:round/>
                <a:headEnd/>
                <a:tailEnd/>
              </a:ln>
              <a:extLst>
                <a:ext uri="{909E8E84-426E-40DD-AFC4-6F175D3DCCD1}">
                  <a14:hiddenFill xmlns:a14="http://schemas.microsoft.com/office/drawing/2010/main">
                    <a:noFill/>
                  </a14:hiddenFill>
                </a:ext>
              </a:extLst>
            </p:spPr>
          </p:cxnSp>
        </p:grpSp>
        <p:cxnSp>
          <p:nvCxnSpPr>
            <p:cNvPr id="40" name="AutoShape 32">
              <a:extLst>
                <a:ext uri="{FF2B5EF4-FFF2-40B4-BE49-F238E27FC236}">
                  <a16:creationId xmlns:a16="http://schemas.microsoft.com/office/drawing/2014/main" id="{637FB3D6-BAF6-D5D6-C0FD-E383137195C8}"/>
                </a:ext>
              </a:extLst>
            </p:cNvPr>
            <p:cNvCxnSpPr>
              <a:cxnSpLocks noChangeShapeType="1"/>
            </p:cNvCxnSpPr>
            <p:nvPr/>
          </p:nvCxnSpPr>
          <p:spPr bwMode="auto">
            <a:xfrm flipH="1" flipV="1">
              <a:off x="731175" y="5148375"/>
              <a:ext cx="640800" cy="45164"/>
            </a:xfrm>
            <a:prstGeom prst="straightConnector1">
              <a:avLst/>
            </a:prstGeom>
            <a:noFill/>
            <a:ln w="9525">
              <a:solidFill>
                <a:srgbClr val="000000"/>
              </a:solidFill>
              <a:round/>
              <a:headEnd/>
              <a:tailEnd/>
            </a:ln>
            <a:extLst>
              <a:ext uri="{909E8E84-426E-40DD-AFC4-6F175D3DCCD1}">
                <a14:hiddenFill xmlns:a14="http://schemas.microsoft.com/office/drawing/2010/main">
                  <a:noFill/>
                </a14:hiddenFill>
              </a:ext>
            </a:extLst>
          </p:spPr>
        </p:cxnSp>
      </p:grpSp>
      <p:sp>
        <p:nvSpPr>
          <p:cNvPr id="45" name="Oval 68">
            <a:extLst>
              <a:ext uri="{FF2B5EF4-FFF2-40B4-BE49-F238E27FC236}">
                <a16:creationId xmlns:a16="http://schemas.microsoft.com/office/drawing/2014/main" id="{D8B31696-43C6-EF83-1A35-1A48CCB897F6}"/>
              </a:ext>
            </a:extLst>
          </p:cNvPr>
          <p:cNvSpPr>
            <a:spLocks noChangeArrowheads="1"/>
          </p:cNvSpPr>
          <p:nvPr/>
        </p:nvSpPr>
        <p:spPr bwMode="auto">
          <a:xfrm>
            <a:off x="9278928" y="4641784"/>
            <a:ext cx="1282499" cy="1242883"/>
          </a:xfrm>
          <a:prstGeom prst="ellipse">
            <a:avLst/>
          </a:prstGeom>
          <a:solidFill>
            <a:srgbClr val="FFFFFF"/>
          </a:solidFill>
          <a:ln w="9525">
            <a:solidFill>
              <a:srgbClr val="000000"/>
            </a:solidFill>
            <a:round/>
            <a:headEnd/>
            <a:tailEnd/>
          </a:ln>
        </p:spPr>
        <p:txBody>
          <a:bodyPr vert="horz" wrap="square" lIns="74295" tIns="8890" rIns="74295" bIns="8890" numCol="1" anchor="t" anchorCtr="0" compatLnSpc="1">
            <a:prstTxWarp prst="textNoShape">
              <a:avLst/>
            </a:prstTxWarp>
          </a:bodyPr>
          <a:lstStyle/>
          <a:p>
            <a:pPr marL="0" marR="0" lvl="0" indent="0" algn="ctr" defTabSz="914400" rtl="0" eaLnBrk="0" fontAlgn="base" latinLnBrk="0" hangingPunct="0">
              <a:lnSpc>
                <a:spcPct val="200000"/>
              </a:lnSpc>
              <a:spcBef>
                <a:spcPct val="0"/>
              </a:spcBef>
              <a:spcAft>
                <a:spcPct val="0"/>
              </a:spcAft>
              <a:buClrTx/>
              <a:buSzTx/>
              <a:buFontTx/>
              <a:buNone/>
              <a:tabLst/>
            </a:pPr>
            <a:r>
              <a:rPr kumimoji="0" lang="ja-JP" altLang="ja-JP" sz="1200" b="0" i="0" u="none" strike="noStrike" cap="none" normalizeH="0" baseline="0" dirty="0">
                <a:ln>
                  <a:noFill/>
                </a:ln>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rPr>
              <a:t>市町村</a:t>
            </a:r>
            <a:r>
              <a:rPr kumimoji="0" lang="en-US" altLang="ja-JP" sz="1200" b="0" i="0" u="none" strike="noStrike" cap="none" normalizeH="0" baseline="0" dirty="0">
                <a:ln>
                  <a:noFill/>
                </a:ln>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rPr>
              <a:t>100</a:t>
            </a:r>
            <a:r>
              <a:rPr kumimoji="0" lang="ja-JP" altLang="en-US" sz="1200" b="0" i="0" u="none" strike="noStrike" cap="none" normalizeH="0" baseline="0" dirty="0">
                <a:ln>
                  <a:noFill/>
                </a:ln>
                <a:solidFill>
                  <a:schemeClr val="tx1"/>
                </a:solidFill>
                <a:effectLst/>
                <a:latin typeface="BIZ UDPゴシック" panose="020B0400000000000000" pitchFamily="50" charset="-128"/>
                <a:ea typeface="BIZ UDPゴシック" panose="020B0400000000000000" pitchFamily="50" charset="-128"/>
                <a:cs typeface="Times New Roman" panose="02020603050405020304" pitchFamily="18" charset="0"/>
              </a:rPr>
              <a:t>％</a:t>
            </a:r>
            <a:endParaRPr kumimoji="0" lang="ja-JP" altLang="en-US" sz="2800" b="0" i="0" u="none" strike="noStrike" cap="none" normalizeH="0" baseline="0" dirty="0">
              <a:ln>
                <a:noFill/>
              </a:ln>
              <a:solidFill>
                <a:schemeClr val="tx1"/>
              </a:solidFill>
              <a:effectLst/>
              <a:latin typeface="BIZ UDPゴシック" panose="020B0400000000000000" pitchFamily="50" charset="-128"/>
              <a:ea typeface="BIZ UDPゴシック" panose="020B0400000000000000" pitchFamily="50" charset="-128"/>
            </a:endParaRPr>
          </a:p>
        </p:txBody>
      </p:sp>
      <p:sp>
        <p:nvSpPr>
          <p:cNvPr id="46" name="Text Box 23">
            <a:extLst>
              <a:ext uri="{FF2B5EF4-FFF2-40B4-BE49-F238E27FC236}">
                <a16:creationId xmlns:a16="http://schemas.microsoft.com/office/drawing/2014/main" id="{67AA7061-FFA2-AD42-A881-25DE0AB5C477}"/>
              </a:ext>
            </a:extLst>
          </p:cNvPr>
          <p:cNvSpPr txBox="1">
            <a:spLocks noChangeArrowheads="1"/>
          </p:cNvSpPr>
          <p:nvPr/>
        </p:nvSpPr>
        <p:spPr bwMode="auto">
          <a:xfrm>
            <a:off x="5197521" y="5725492"/>
            <a:ext cx="297773" cy="206975"/>
          </a:xfrm>
          <a:prstGeom prst="rect">
            <a:avLst/>
          </a:prstGeom>
          <a:noFill/>
          <a:ln>
            <a:noFill/>
          </a:ln>
        </p:spPr>
        <p:txBody>
          <a:bodyPr rot="0" vert="horz" wrap="square" lIns="74295" tIns="8890" rIns="74295" bIns="8890" anchor="t" anchorCtr="0" upright="1">
            <a:noAutofit/>
          </a:bodyPr>
          <a:lstStyle/>
          <a:p>
            <a:pPr algn="just">
              <a:spcAft>
                <a:spcPts val="0"/>
              </a:spcAft>
            </a:pPr>
            <a:r>
              <a:rPr lang="ja-JP" altLang="en-US" sz="900" kern="100" dirty="0">
                <a:latin typeface="BIZ UDPゴシック" panose="020B0400000000000000" pitchFamily="50" charset="-128"/>
                <a:ea typeface="BIZ UDPゴシック" panose="020B0400000000000000" pitchFamily="50" charset="-128"/>
                <a:cs typeface="Times New Roman" panose="02020603050405020304" pitchFamily="18" charset="0"/>
              </a:rPr>
              <a:t>国</a:t>
            </a:r>
            <a:endParaRPr lang="ja-JP" sz="105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p:txBody>
      </p:sp>
      <p:sp>
        <p:nvSpPr>
          <p:cNvPr id="47" name="Text Box 23">
            <a:extLst>
              <a:ext uri="{FF2B5EF4-FFF2-40B4-BE49-F238E27FC236}">
                <a16:creationId xmlns:a16="http://schemas.microsoft.com/office/drawing/2014/main" id="{9F18B65C-1C3B-CFEF-6E47-AE41CB0B391C}"/>
              </a:ext>
            </a:extLst>
          </p:cNvPr>
          <p:cNvSpPr txBox="1">
            <a:spLocks noChangeArrowheads="1"/>
          </p:cNvSpPr>
          <p:nvPr/>
        </p:nvSpPr>
        <p:spPr bwMode="auto">
          <a:xfrm>
            <a:off x="5099102" y="4684688"/>
            <a:ext cx="608991" cy="206975"/>
          </a:xfrm>
          <a:prstGeom prst="rect">
            <a:avLst/>
          </a:prstGeom>
          <a:noFill/>
          <a:ln>
            <a:noFill/>
          </a:ln>
        </p:spPr>
        <p:txBody>
          <a:bodyPr rot="0" vert="horz" wrap="square" lIns="74295" tIns="8890" rIns="74295" bIns="8890" anchor="t" anchorCtr="0" upright="1">
            <a:noAutofit/>
          </a:bodyPr>
          <a:lstStyle/>
          <a:p>
            <a:pPr algn="just">
              <a:spcAft>
                <a:spcPts val="0"/>
              </a:spcAft>
            </a:pPr>
            <a:r>
              <a:rPr lang="ja-JP" altLang="en-US" sz="900" kern="100" dirty="0">
                <a:latin typeface="BIZ UDPゴシック" panose="020B0400000000000000" pitchFamily="50" charset="-128"/>
                <a:ea typeface="BIZ UDPゴシック" panose="020B0400000000000000" pitchFamily="50" charset="-128"/>
                <a:cs typeface="Times New Roman" panose="02020603050405020304" pitchFamily="18" charset="0"/>
              </a:rPr>
              <a:t>都道府県</a:t>
            </a:r>
            <a:endParaRPr lang="ja-JP" sz="105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p:txBody>
      </p:sp>
      <p:sp>
        <p:nvSpPr>
          <p:cNvPr id="48" name="Text Box 24">
            <a:extLst>
              <a:ext uri="{FF2B5EF4-FFF2-40B4-BE49-F238E27FC236}">
                <a16:creationId xmlns:a16="http://schemas.microsoft.com/office/drawing/2014/main" id="{F254FA45-C641-9C92-D965-547C018E97DC}"/>
              </a:ext>
            </a:extLst>
          </p:cNvPr>
          <p:cNvSpPr txBox="1">
            <a:spLocks noChangeArrowheads="1"/>
          </p:cNvSpPr>
          <p:nvPr/>
        </p:nvSpPr>
        <p:spPr bwMode="auto">
          <a:xfrm>
            <a:off x="4060863" y="5405910"/>
            <a:ext cx="674436" cy="201055"/>
          </a:xfrm>
          <a:prstGeom prst="rect">
            <a:avLst/>
          </a:prstGeom>
          <a:noFill/>
          <a:ln w="9525">
            <a:noFill/>
            <a:miter lim="800000"/>
            <a:headEnd/>
            <a:tailEnd/>
          </a:ln>
        </p:spPr>
        <p:txBody>
          <a:bodyPr rot="0" vert="horz" wrap="square" lIns="74295" tIns="8890" rIns="74295" bIns="8890" anchor="t" anchorCtr="0" upright="1">
            <a:noAutofit/>
          </a:bodyPr>
          <a:lstStyle/>
          <a:p>
            <a:pPr algn="just">
              <a:lnSpc>
                <a:spcPts val="1400"/>
              </a:lnSpc>
              <a:spcAft>
                <a:spcPts val="0"/>
              </a:spcAft>
            </a:pPr>
            <a:r>
              <a:rPr lang="en-US" sz="900" kern="0" dirty="0">
                <a:effectLst/>
                <a:latin typeface="BIZ UDPゴシック" panose="020B0400000000000000" pitchFamily="50" charset="-128"/>
                <a:ea typeface="BIZ UDPゴシック" panose="020B0400000000000000" pitchFamily="50" charset="-128"/>
                <a:cs typeface="Times New Roman" panose="02020603050405020304" pitchFamily="18" charset="0"/>
              </a:rPr>
              <a:t>19.25</a:t>
            </a:r>
            <a:r>
              <a:rPr lang="ja-JP" sz="900" kern="0" dirty="0">
                <a:effectLst/>
                <a:latin typeface="BIZ UDPゴシック" panose="020B0400000000000000" pitchFamily="50" charset="-128"/>
                <a:ea typeface="BIZ UDPゴシック" panose="020B0400000000000000" pitchFamily="50" charset="-128"/>
                <a:cs typeface="Times New Roman" panose="02020603050405020304" pitchFamily="18" charset="0"/>
              </a:rPr>
              <a:t>％</a:t>
            </a:r>
            <a:r>
              <a:rPr lang="ja-JP" sz="9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　</a:t>
            </a:r>
            <a:endParaRPr lang="ja-JP" sz="105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p:txBody>
      </p:sp>
      <p:sp>
        <p:nvSpPr>
          <p:cNvPr id="49" name="Text Box 23">
            <a:extLst>
              <a:ext uri="{FF2B5EF4-FFF2-40B4-BE49-F238E27FC236}">
                <a16:creationId xmlns:a16="http://schemas.microsoft.com/office/drawing/2014/main" id="{92774EF1-A556-5D7C-3931-51E91E2461BB}"/>
              </a:ext>
            </a:extLst>
          </p:cNvPr>
          <p:cNvSpPr txBox="1">
            <a:spLocks noChangeArrowheads="1"/>
          </p:cNvSpPr>
          <p:nvPr/>
        </p:nvSpPr>
        <p:spPr bwMode="auto">
          <a:xfrm>
            <a:off x="3870265" y="5774395"/>
            <a:ext cx="517185" cy="206975"/>
          </a:xfrm>
          <a:prstGeom prst="rect">
            <a:avLst/>
          </a:prstGeom>
          <a:noFill/>
          <a:ln>
            <a:noFill/>
          </a:ln>
        </p:spPr>
        <p:txBody>
          <a:bodyPr rot="0" vert="horz" wrap="square" lIns="74295" tIns="8890" rIns="74295" bIns="8890" anchor="t" anchorCtr="0" upright="1">
            <a:noAutofit/>
          </a:bodyPr>
          <a:lstStyle/>
          <a:p>
            <a:pPr algn="just">
              <a:spcAft>
                <a:spcPts val="0"/>
              </a:spcAft>
            </a:pPr>
            <a:r>
              <a:rPr lang="ja-JP" altLang="en-US" sz="900" kern="100" dirty="0">
                <a:latin typeface="BIZ UDPゴシック" panose="020B0400000000000000" pitchFamily="50" charset="-128"/>
                <a:ea typeface="BIZ UDPゴシック" panose="020B0400000000000000" pitchFamily="50" charset="-128"/>
                <a:cs typeface="Times New Roman" panose="02020603050405020304" pitchFamily="18" charset="0"/>
              </a:rPr>
              <a:t>市町村</a:t>
            </a:r>
            <a:endParaRPr lang="ja-JP" sz="105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p:txBody>
      </p:sp>
      <p:sp>
        <p:nvSpPr>
          <p:cNvPr id="50" name="Text Box 23">
            <a:extLst>
              <a:ext uri="{FF2B5EF4-FFF2-40B4-BE49-F238E27FC236}">
                <a16:creationId xmlns:a16="http://schemas.microsoft.com/office/drawing/2014/main" id="{6D861054-2668-4B77-813A-9C1A22DF6A32}"/>
              </a:ext>
            </a:extLst>
          </p:cNvPr>
          <p:cNvSpPr txBox="1">
            <a:spLocks noChangeArrowheads="1"/>
          </p:cNvSpPr>
          <p:nvPr/>
        </p:nvSpPr>
        <p:spPr bwMode="auto">
          <a:xfrm>
            <a:off x="4254840" y="4980871"/>
            <a:ext cx="464355" cy="206975"/>
          </a:xfrm>
          <a:prstGeom prst="rect">
            <a:avLst/>
          </a:prstGeom>
          <a:noFill/>
          <a:ln>
            <a:noFill/>
          </a:ln>
        </p:spPr>
        <p:txBody>
          <a:bodyPr rot="0" vert="horz" wrap="square" lIns="74295" tIns="8890" rIns="74295" bIns="8890" anchor="t" anchorCtr="0" upright="1">
            <a:noAutofit/>
          </a:bodyPr>
          <a:lstStyle/>
          <a:p>
            <a:pPr algn="just">
              <a:spcAft>
                <a:spcPts val="0"/>
              </a:spcAft>
            </a:pPr>
            <a:r>
              <a:rPr lang="en-US" altLang="ja-JP" sz="9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23</a:t>
            </a:r>
            <a:r>
              <a:rPr lang="ja-JP" sz="9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a:t>
            </a:r>
            <a:endParaRPr lang="ja-JP" sz="105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p:txBody>
      </p:sp>
      <p:sp>
        <p:nvSpPr>
          <p:cNvPr id="51" name="Text Box 23">
            <a:extLst>
              <a:ext uri="{FF2B5EF4-FFF2-40B4-BE49-F238E27FC236}">
                <a16:creationId xmlns:a16="http://schemas.microsoft.com/office/drawing/2014/main" id="{D08962DC-3917-95E2-27C7-730919A93981}"/>
              </a:ext>
            </a:extLst>
          </p:cNvPr>
          <p:cNvSpPr txBox="1">
            <a:spLocks noChangeArrowheads="1"/>
          </p:cNvSpPr>
          <p:nvPr/>
        </p:nvSpPr>
        <p:spPr bwMode="auto">
          <a:xfrm>
            <a:off x="1663463" y="5671074"/>
            <a:ext cx="650881" cy="206975"/>
          </a:xfrm>
          <a:prstGeom prst="rect">
            <a:avLst/>
          </a:prstGeom>
          <a:noFill/>
          <a:ln>
            <a:noFill/>
          </a:ln>
          <a:extLst>
            <a:ext uri="{91240B29-F687-4F45-9708-019B960494DF}">
              <a14:hiddenLine xmlns:a14="http://schemas.microsoft.com/office/drawing/2010/main" w="9525">
                <a:solidFill>
                  <a:srgbClr val="000000"/>
                </a:solidFill>
                <a:miter lim="800000"/>
                <a:headEnd/>
                <a:tailEnd/>
              </a14:hiddenLine>
            </a:ext>
          </a:extLst>
        </p:spPr>
        <p:txBody>
          <a:bodyPr rot="0" vert="horz" wrap="square" lIns="74295" tIns="8890" rIns="74295" bIns="8890" anchor="t" anchorCtr="0" upright="1">
            <a:noAutofit/>
          </a:bodyPr>
          <a:lstStyle/>
          <a:p>
            <a:pPr algn="just">
              <a:spcAft>
                <a:spcPts val="0"/>
              </a:spcAft>
            </a:pPr>
            <a:r>
              <a:rPr lang="en-US" altLang="ja-JP" sz="9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12.5</a:t>
            </a:r>
            <a:r>
              <a:rPr lang="ja-JP" sz="9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a:t>
            </a:r>
            <a:endParaRPr lang="ja-JP" sz="105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p:txBody>
      </p:sp>
      <p:sp>
        <p:nvSpPr>
          <p:cNvPr id="52" name="Text Box 25">
            <a:extLst>
              <a:ext uri="{FF2B5EF4-FFF2-40B4-BE49-F238E27FC236}">
                <a16:creationId xmlns:a16="http://schemas.microsoft.com/office/drawing/2014/main" id="{42C49C3C-B266-0142-1E70-1C4BE36BFDCB}"/>
              </a:ext>
            </a:extLst>
          </p:cNvPr>
          <p:cNvSpPr txBox="1">
            <a:spLocks noChangeArrowheads="1"/>
          </p:cNvSpPr>
          <p:nvPr/>
        </p:nvSpPr>
        <p:spPr bwMode="auto">
          <a:xfrm>
            <a:off x="551007" y="4802577"/>
            <a:ext cx="698213" cy="187883"/>
          </a:xfrm>
          <a:prstGeom prst="rect">
            <a:avLst/>
          </a:prstGeom>
          <a:noFill/>
          <a:ln>
            <a:noFill/>
          </a:ln>
          <a:extLst>
            <a:ext uri="{909E8E84-426E-40DD-AFC4-6F175D3DCCD1}">
              <a14:hiddenFill xmlns:a14="http://schemas.microsoft.com/office/drawing/2010/main">
                <a:solidFill>
                  <a:srgbClr val="FFFF00"/>
                </a:solidFill>
              </a14:hiddenFill>
            </a:ext>
            <a:ext uri="{91240B29-F687-4F45-9708-019B960494DF}">
              <a14:hiddenLine xmlns:a14="http://schemas.microsoft.com/office/drawing/2010/main" w="9525">
                <a:solidFill>
                  <a:srgbClr val="000000"/>
                </a:solidFill>
                <a:miter lim="800000"/>
                <a:headEnd/>
                <a:tailEnd/>
              </a14:hiddenLine>
            </a:ext>
          </a:extLst>
        </p:spPr>
        <p:txBody>
          <a:bodyPr rot="0" vert="horz" wrap="square" lIns="74295" tIns="8890" rIns="74295" bIns="8890" anchor="t" anchorCtr="0" upright="1">
            <a:noAutofit/>
          </a:bodyPr>
          <a:lstStyle/>
          <a:p>
            <a:pPr algn="just">
              <a:spcAft>
                <a:spcPts val="0"/>
              </a:spcAft>
            </a:pPr>
            <a:r>
              <a:rPr lang="en-US" sz="9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1</a:t>
            </a:r>
            <a:r>
              <a:rPr lang="ja-JP" sz="9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号保険料</a:t>
            </a:r>
          </a:p>
        </p:txBody>
      </p:sp>
      <p:sp>
        <p:nvSpPr>
          <p:cNvPr id="53" name="Text Box 23">
            <a:extLst>
              <a:ext uri="{FF2B5EF4-FFF2-40B4-BE49-F238E27FC236}">
                <a16:creationId xmlns:a16="http://schemas.microsoft.com/office/drawing/2014/main" id="{1496A270-F068-C8CD-9D24-27AA1CD6E840}"/>
              </a:ext>
            </a:extLst>
          </p:cNvPr>
          <p:cNvSpPr txBox="1">
            <a:spLocks noChangeArrowheads="1"/>
          </p:cNvSpPr>
          <p:nvPr/>
        </p:nvSpPr>
        <p:spPr bwMode="auto">
          <a:xfrm>
            <a:off x="2356650" y="5272240"/>
            <a:ext cx="297773" cy="206975"/>
          </a:xfrm>
          <a:prstGeom prst="rect">
            <a:avLst/>
          </a:prstGeom>
          <a:noFill/>
          <a:ln>
            <a:noFill/>
          </a:ln>
        </p:spPr>
        <p:txBody>
          <a:bodyPr rot="0" vert="horz" wrap="square" lIns="74295" tIns="8890" rIns="74295" bIns="8890" anchor="t" anchorCtr="0" upright="1">
            <a:noAutofit/>
          </a:bodyPr>
          <a:lstStyle/>
          <a:p>
            <a:pPr algn="just">
              <a:spcAft>
                <a:spcPts val="0"/>
              </a:spcAft>
            </a:pPr>
            <a:r>
              <a:rPr lang="ja-JP" altLang="en-US" sz="900" kern="100" dirty="0">
                <a:latin typeface="BIZ UDPゴシック" panose="020B0400000000000000" pitchFamily="50" charset="-128"/>
                <a:ea typeface="BIZ UDPゴシック" panose="020B0400000000000000" pitchFamily="50" charset="-128"/>
                <a:cs typeface="Times New Roman" panose="02020603050405020304" pitchFamily="18" charset="0"/>
              </a:rPr>
              <a:t>国</a:t>
            </a:r>
            <a:endParaRPr lang="ja-JP" sz="105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p:txBody>
      </p:sp>
      <p:sp>
        <p:nvSpPr>
          <p:cNvPr id="54" name="Text Box 23">
            <a:extLst>
              <a:ext uri="{FF2B5EF4-FFF2-40B4-BE49-F238E27FC236}">
                <a16:creationId xmlns:a16="http://schemas.microsoft.com/office/drawing/2014/main" id="{1FFA2DD7-D610-E8B9-5F1D-C0EA6DE531EE}"/>
              </a:ext>
            </a:extLst>
          </p:cNvPr>
          <p:cNvSpPr txBox="1">
            <a:spLocks noChangeArrowheads="1"/>
          </p:cNvSpPr>
          <p:nvPr/>
        </p:nvSpPr>
        <p:spPr bwMode="auto">
          <a:xfrm>
            <a:off x="2031855" y="4706407"/>
            <a:ext cx="608991" cy="206975"/>
          </a:xfrm>
          <a:prstGeom prst="rect">
            <a:avLst/>
          </a:prstGeom>
          <a:noFill/>
          <a:ln>
            <a:noFill/>
          </a:ln>
        </p:spPr>
        <p:txBody>
          <a:bodyPr rot="0" vert="horz" wrap="square" lIns="74295" tIns="8890" rIns="74295" bIns="8890" anchor="t" anchorCtr="0" upright="1">
            <a:noAutofit/>
          </a:bodyPr>
          <a:lstStyle/>
          <a:p>
            <a:pPr algn="just">
              <a:spcAft>
                <a:spcPts val="0"/>
              </a:spcAft>
            </a:pPr>
            <a:r>
              <a:rPr lang="ja-JP" altLang="en-US" sz="900" kern="100" dirty="0">
                <a:latin typeface="BIZ UDPゴシック" panose="020B0400000000000000" pitchFamily="50" charset="-128"/>
                <a:ea typeface="BIZ UDPゴシック" panose="020B0400000000000000" pitchFamily="50" charset="-128"/>
                <a:cs typeface="Times New Roman" panose="02020603050405020304" pitchFamily="18" charset="0"/>
              </a:rPr>
              <a:t>都道府県</a:t>
            </a:r>
            <a:endParaRPr lang="ja-JP" sz="105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p:txBody>
      </p:sp>
      <p:sp>
        <p:nvSpPr>
          <p:cNvPr id="55" name="Text Box 24">
            <a:extLst>
              <a:ext uri="{FF2B5EF4-FFF2-40B4-BE49-F238E27FC236}">
                <a16:creationId xmlns:a16="http://schemas.microsoft.com/office/drawing/2014/main" id="{ED4AE130-BF25-ED1B-28AE-AF6AF44F2B8F}"/>
              </a:ext>
            </a:extLst>
          </p:cNvPr>
          <p:cNvSpPr txBox="1">
            <a:spLocks noChangeArrowheads="1"/>
          </p:cNvSpPr>
          <p:nvPr/>
        </p:nvSpPr>
        <p:spPr bwMode="auto">
          <a:xfrm>
            <a:off x="1185509" y="5431872"/>
            <a:ext cx="674436" cy="201055"/>
          </a:xfrm>
          <a:prstGeom prst="rect">
            <a:avLst/>
          </a:prstGeom>
          <a:noFill/>
          <a:ln w="9525">
            <a:noFill/>
            <a:miter lim="800000"/>
            <a:headEnd/>
            <a:tailEnd/>
          </a:ln>
        </p:spPr>
        <p:txBody>
          <a:bodyPr rot="0" vert="horz" wrap="square" lIns="74295" tIns="8890" rIns="74295" bIns="8890" anchor="t" anchorCtr="0" upright="1">
            <a:noAutofit/>
          </a:bodyPr>
          <a:lstStyle/>
          <a:p>
            <a:pPr algn="just">
              <a:lnSpc>
                <a:spcPts val="1400"/>
              </a:lnSpc>
              <a:spcAft>
                <a:spcPts val="0"/>
              </a:spcAft>
            </a:pPr>
            <a:r>
              <a:rPr lang="en-US" altLang="ja-JP" sz="900" kern="0" dirty="0">
                <a:effectLst/>
                <a:latin typeface="BIZ UDPゴシック" panose="020B0400000000000000" pitchFamily="50" charset="-128"/>
                <a:ea typeface="BIZ UDPゴシック" panose="020B0400000000000000" pitchFamily="50" charset="-128"/>
                <a:cs typeface="Times New Roman" panose="02020603050405020304" pitchFamily="18" charset="0"/>
              </a:rPr>
              <a:t>27</a:t>
            </a:r>
            <a:r>
              <a:rPr lang="ja-JP" sz="900" kern="0" dirty="0">
                <a:effectLst/>
                <a:latin typeface="BIZ UDPゴシック" panose="020B0400000000000000" pitchFamily="50" charset="-128"/>
                <a:ea typeface="BIZ UDPゴシック" panose="020B0400000000000000" pitchFamily="50" charset="-128"/>
                <a:cs typeface="Times New Roman" panose="02020603050405020304" pitchFamily="18" charset="0"/>
              </a:rPr>
              <a:t>％</a:t>
            </a:r>
            <a:r>
              <a:rPr lang="ja-JP" sz="9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　</a:t>
            </a:r>
            <a:endParaRPr lang="ja-JP" sz="105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p:txBody>
      </p:sp>
      <p:sp>
        <p:nvSpPr>
          <p:cNvPr id="56" name="Text Box 23">
            <a:extLst>
              <a:ext uri="{FF2B5EF4-FFF2-40B4-BE49-F238E27FC236}">
                <a16:creationId xmlns:a16="http://schemas.microsoft.com/office/drawing/2014/main" id="{233BABD3-FE7F-3A7A-B35E-8A6A622B4F80}"/>
              </a:ext>
            </a:extLst>
          </p:cNvPr>
          <p:cNvSpPr txBox="1">
            <a:spLocks noChangeArrowheads="1"/>
          </p:cNvSpPr>
          <p:nvPr/>
        </p:nvSpPr>
        <p:spPr bwMode="auto">
          <a:xfrm>
            <a:off x="1189141" y="5014925"/>
            <a:ext cx="464355" cy="206975"/>
          </a:xfrm>
          <a:prstGeom prst="rect">
            <a:avLst/>
          </a:prstGeom>
          <a:noFill/>
          <a:ln>
            <a:noFill/>
          </a:ln>
        </p:spPr>
        <p:txBody>
          <a:bodyPr rot="0" vert="horz" wrap="square" lIns="74295" tIns="8890" rIns="74295" bIns="8890" anchor="t" anchorCtr="0" upright="1">
            <a:noAutofit/>
          </a:bodyPr>
          <a:lstStyle/>
          <a:p>
            <a:pPr algn="just">
              <a:spcAft>
                <a:spcPts val="0"/>
              </a:spcAft>
            </a:pPr>
            <a:r>
              <a:rPr lang="en-US" altLang="ja-JP" sz="9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23</a:t>
            </a:r>
            <a:r>
              <a:rPr lang="ja-JP" sz="9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a:t>
            </a:r>
            <a:endParaRPr lang="ja-JP" sz="105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p:txBody>
      </p:sp>
      <p:sp>
        <p:nvSpPr>
          <p:cNvPr id="57" name="Text Box 25">
            <a:extLst>
              <a:ext uri="{FF2B5EF4-FFF2-40B4-BE49-F238E27FC236}">
                <a16:creationId xmlns:a16="http://schemas.microsoft.com/office/drawing/2014/main" id="{31F4E7C1-A0FA-5D60-E36A-430F44AFCAAF}"/>
              </a:ext>
            </a:extLst>
          </p:cNvPr>
          <p:cNvSpPr txBox="1">
            <a:spLocks noChangeArrowheads="1"/>
          </p:cNvSpPr>
          <p:nvPr/>
        </p:nvSpPr>
        <p:spPr bwMode="auto">
          <a:xfrm>
            <a:off x="552684" y="5800909"/>
            <a:ext cx="698213" cy="187883"/>
          </a:xfrm>
          <a:prstGeom prst="rect">
            <a:avLst/>
          </a:prstGeom>
          <a:noFill/>
          <a:ln>
            <a:noFill/>
          </a:ln>
          <a:extLst>
            <a:ext uri="{909E8E84-426E-40DD-AFC4-6F175D3DCCD1}">
              <a14:hiddenFill xmlns:a14="http://schemas.microsoft.com/office/drawing/2010/main">
                <a:solidFill>
                  <a:srgbClr val="FFFF00"/>
                </a:solidFill>
              </a14:hiddenFill>
            </a:ext>
            <a:ext uri="{91240B29-F687-4F45-9708-019B960494DF}">
              <a14:hiddenLine xmlns:a14="http://schemas.microsoft.com/office/drawing/2010/main" w="9525">
                <a:solidFill>
                  <a:srgbClr val="000000"/>
                </a:solidFill>
                <a:miter lim="800000"/>
                <a:headEnd/>
                <a:tailEnd/>
              </a14:hiddenLine>
            </a:ext>
          </a:extLst>
        </p:spPr>
        <p:txBody>
          <a:bodyPr rot="0" vert="horz" wrap="square" lIns="74295" tIns="8890" rIns="74295" bIns="8890" anchor="t" anchorCtr="0" upright="1">
            <a:noAutofit/>
          </a:bodyPr>
          <a:lstStyle/>
          <a:p>
            <a:pPr algn="just">
              <a:spcAft>
                <a:spcPts val="0"/>
              </a:spcAft>
            </a:pPr>
            <a:r>
              <a:rPr lang="ja-JP" altLang="en-US" sz="900" kern="100" dirty="0">
                <a:latin typeface="BIZ UDPゴシック" panose="020B0400000000000000" pitchFamily="50" charset="-128"/>
                <a:ea typeface="BIZ UDPゴシック" panose="020B0400000000000000" pitchFamily="50" charset="-128"/>
                <a:cs typeface="Times New Roman" panose="02020603050405020304" pitchFamily="18" charset="0"/>
              </a:rPr>
              <a:t>２</a:t>
            </a:r>
            <a:r>
              <a:rPr lang="ja-JP" sz="9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号保険料</a:t>
            </a:r>
          </a:p>
        </p:txBody>
      </p:sp>
      <p:sp>
        <p:nvSpPr>
          <p:cNvPr id="58" name="Text Box 23">
            <a:extLst>
              <a:ext uri="{FF2B5EF4-FFF2-40B4-BE49-F238E27FC236}">
                <a16:creationId xmlns:a16="http://schemas.microsoft.com/office/drawing/2014/main" id="{B016F6F2-DF14-F888-CCA7-6874FC5CB68D}"/>
              </a:ext>
            </a:extLst>
          </p:cNvPr>
          <p:cNvSpPr txBox="1">
            <a:spLocks noChangeArrowheads="1"/>
          </p:cNvSpPr>
          <p:nvPr/>
        </p:nvSpPr>
        <p:spPr bwMode="auto">
          <a:xfrm>
            <a:off x="1653067" y="4840226"/>
            <a:ext cx="650881" cy="206975"/>
          </a:xfrm>
          <a:prstGeom prst="rect">
            <a:avLst/>
          </a:prstGeom>
          <a:noFill/>
          <a:ln>
            <a:noFill/>
          </a:ln>
          <a:extLst>
            <a:ext uri="{91240B29-F687-4F45-9708-019B960494DF}">
              <a14:hiddenLine xmlns:a14="http://schemas.microsoft.com/office/drawing/2010/main" w="9525">
                <a:solidFill>
                  <a:srgbClr val="000000"/>
                </a:solidFill>
                <a:miter lim="800000"/>
                <a:headEnd/>
                <a:tailEnd/>
              </a14:hiddenLine>
            </a:ext>
          </a:extLst>
        </p:spPr>
        <p:txBody>
          <a:bodyPr rot="0" vert="horz" wrap="square" lIns="74295" tIns="8890" rIns="74295" bIns="8890" anchor="t" anchorCtr="0" upright="1">
            <a:noAutofit/>
          </a:bodyPr>
          <a:lstStyle/>
          <a:p>
            <a:pPr algn="just">
              <a:spcAft>
                <a:spcPts val="0"/>
              </a:spcAft>
            </a:pPr>
            <a:r>
              <a:rPr lang="en-US" altLang="ja-JP" sz="9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12.5</a:t>
            </a:r>
            <a:r>
              <a:rPr lang="ja-JP" sz="9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a:t>
            </a:r>
            <a:endParaRPr lang="ja-JP" sz="105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p:txBody>
      </p:sp>
      <p:sp>
        <p:nvSpPr>
          <p:cNvPr id="59" name="Text Box 23">
            <a:extLst>
              <a:ext uri="{FF2B5EF4-FFF2-40B4-BE49-F238E27FC236}">
                <a16:creationId xmlns:a16="http://schemas.microsoft.com/office/drawing/2014/main" id="{DF0AECDD-A26C-1303-8645-027BCF5A196D}"/>
              </a:ext>
            </a:extLst>
          </p:cNvPr>
          <p:cNvSpPr txBox="1">
            <a:spLocks noChangeArrowheads="1"/>
          </p:cNvSpPr>
          <p:nvPr/>
        </p:nvSpPr>
        <p:spPr bwMode="auto">
          <a:xfrm>
            <a:off x="1871996" y="5269303"/>
            <a:ext cx="464355" cy="206975"/>
          </a:xfrm>
          <a:prstGeom prst="rect">
            <a:avLst/>
          </a:prstGeom>
          <a:noFill/>
          <a:ln>
            <a:noFill/>
          </a:ln>
        </p:spPr>
        <p:txBody>
          <a:bodyPr rot="0" vert="horz" wrap="square" lIns="74295" tIns="8890" rIns="74295" bIns="8890" anchor="t" anchorCtr="0" upright="1">
            <a:noAutofit/>
          </a:bodyPr>
          <a:lstStyle/>
          <a:p>
            <a:pPr algn="just">
              <a:spcAft>
                <a:spcPts val="0"/>
              </a:spcAft>
            </a:pPr>
            <a:r>
              <a:rPr lang="en-US" altLang="ja-JP" sz="9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25</a:t>
            </a:r>
            <a:r>
              <a:rPr lang="ja-JP" sz="9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a:t>
            </a:r>
            <a:endParaRPr lang="ja-JP" sz="105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p:txBody>
      </p:sp>
      <p:sp>
        <p:nvSpPr>
          <p:cNvPr id="60" name="Text Box 23">
            <a:extLst>
              <a:ext uri="{FF2B5EF4-FFF2-40B4-BE49-F238E27FC236}">
                <a16:creationId xmlns:a16="http://schemas.microsoft.com/office/drawing/2014/main" id="{B95E45FD-616E-12FA-186E-AE7954E855E9}"/>
              </a:ext>
            </a:extLst>
          </p:cNvPr>
          <p:cNvSpPr txBox="1">
            <a:spLocks noChangeArrowheads="1"/>
          </p:cNvSpPr>
          <p:nvPr/>
        </p:nvSpPr>
        <p:spPr bwMode="auto">
          <a:xfrm>
            <a:off x="2008285" y="5884667"/>
            <a:ext cx="517185" cy="206975"/>
          </a:xfrm>
          <a:prstGeom prst="rect">
            <a:avLst/>
          </a:prstGeom>
          <a:noFill/>
          <a:ln>
            <a:noFill/>
          </a:ln>
        </p:spPr>
        <p:txBody>
          <a:bodyPr rot="0" vert="horz" wrap="square" lIns="74295" tIns="8890" rIns="74295" bIns="8890" anchor="t" anchorCtr="0" upright="1">
            <a:noAutofit/>
          </a:bodyPr>
          <a:lstStyle/>
          <a:p>
            <a:pPr algn="just">
              <a:spcAft>
                <a:spcPts val="0"/>
              </a:spcAft>
            </a:pPr>
            <a:r>
              <a:rPr lang="ja-JP" altLang="en-US" sz="900" kern="100" dirty="0">
                <a:latin typeface="BIZ UDPゴシック" panose="020B0400000000000000" pitchFamily="50" charset="-128"/>
                <a:ea typeface="BIZ UDPゴシック" panose="020B0400000000000000" pitchFamily="50" charset="-128"/>
                <a:cs typeface="Times New Roman" panose="02020603050405020304" pitchFamily="18" charset="0"/>
              </a:rPr>
              <a:t>市町村</a:t>
            </a:r>
            <a:endParaRPr lang="ja-JP" sz="105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p:txBody>
      </p:sp>
      <p:sp>
        <p:nvSpPr>
          <p:cNvPr id="61" name="Text Box 23">
            <a:extLst>
              <a:ext uri="{FF2B5EF4-FFF2-40B4-BE49-F238E27FC236}">
                <a16:creationId xmlns:a16="http://schemas.microsoft.com/office/drawing/2014/main" id="{E8C1BBC5-99B0-06C4-EEFF-7D7CD0A5F64F}"/>
              </a:ext>
            </a:extLst>
          </p:cNvPr>
          <p:cNvSpPr txBox="1">
            <a:spLocks noChangeArrowheads="1"/>
          </p:cNvSpPr>
          <p:nvPr/>
        </p:nvSpPr>
        <p:spPr bwMode="auto">
          <a:xfrm>
            <a:off x="477912" y="4400835"/>
            <a:ext cx="2489217" cy="202755"/>
          </a:xfrm>
          <a:prstGeom prst="rect">
            <a:avLst/>
          </a:prstGeom>
          <a:noFill/>
          <a:ln>
            <a:noFill/>
          </a:ln>
        </p:spPr>
        <p:txBody>
          <a:bodyPr rot="0" vert="horz" wrap="square" lIns="74295" tIns="8890" rIns="74295" bIns="8890" anchor="t" anchorCtr="0" upright="1">
            <a:noAutofit/>
          </a:bodyPr>
          <a:lstStyle/>
          <a:p>
            <a:pPr lvl="0" algn="ctr" eaLnBrk="0" fontAlgn="base" hangingPunct="0">
              <a:spcBef>
                <a:spcPct val="0"/>
              </a:spcBef>
              <a:spcAft>
                <a:spcPct val="0"/>
              </a:spcAft>
            </a:pPr>
            <a:r>
              <a:rPr kumimoji="0" lang="ja-JP" altLang="ja-JP" sz="1050" dirty="0">
                <a:latin typeface="BIZ UDPゴシック" panose="020B0400000000000000" pitchFamily="50" charset="-128"/>
                <a:ea typeface="BIZ UDPゴシック" panose="020B0400000000000000" pitchFamily="50" charset="-128"/>
                <a:cs typeface="Times New Roman" panose="02020603050405020304" pitchFamily="18" charset="0"/>
              </a:rPr>
              <a:t>介護予防・日常生活支援総合事業</a:t>
            </a:r>
            <a:endParaRPr kumimoji="0" lang="ja-JP" altLang="ja-JP" sz="2400" dirty="0">
              <a:latin typeface="BIZ UDPゴシック" panose="020B0400000000000000" pitchFamily="50" charset="-128"/>
              <a:ea typeface="BIZ UDPゴシック" panose="020B0400000000000000" pitchFamily="50" charset="-128"/>
            </a:endParaRPr>
          </a:p>
        </p:txBody>
      </p:sp>
      <p:sp>
        <p:nvSpPr>
          <p:cNvPr id="62" name="Text Box 23">
            <a:extLst>
              <a:ext uri="{FF2B5EF4-FFF2-40B4-BE49-F238E27FC236}">
                <a16:creationId xmlns:a16="http://schemas.microsoft.com/office/drawing/2014/main" id="{B83FE9ED-2D0D-0A08-CC50-9E6615A6143D}"/>
              </a:ext>
            </a:extLst>
          </p:cNvPr>
          <p:cNvSpPr txBox="1">
            <a:spLocks noChangeArrowheads="1"/>
          </p:cNvSpPr>
          <p:nvPr/>
        </p:nvSpPr>
        <p:spPr bwMode="auto">
          <a:xfrm>
            <a:off x="3819195" y="4421165"/>
            <a:ext cx="1800000" cy="202755"/>
          </a:xfrm>
          <a:prstGeom prst="rect">
            <a:avLst/>
          </a:prstGeom>
          <a:noFill/>
          <a:ln>
            <a:noFill/>
          </a:ln>
        </p:spPr>
        <p:txBody>
          <a:bodyPr rot="0" vert="horz" wrap="square" lIns="74295" tIns="8890" rIns="74295" bIns="8890" anchor="t" anchorCtr="0" upright="1">
            <a:noAutofit/>
          </a:bodyPr>
          <a:lstStyle/>
          <a:p>
            <a:pPr lvl="0" algn="ctr" eaLnBrk="0" fontAlgn="base" hangingPunct="0">
              <a:spcBef>
                <a:spcPct val="0"/>
              </a:spcBef>
              <a:spcAft>
                <a:spcPct val="0"/>
              </a:spcAft>
            </a:pPr>
            <a:r>
              <a:rPr kumimoji="0" lang="ja-JP" altLang="en-US" sz="1050" dirty="0">
                <a:latin typeface="BIZ UDPゴシック" panose="020B0400000000000000" pitchFamily="50" charset="-128"/>
                <a:ea typeface="BIZ UDPゴシック" panose="020B0400000000000000" pitchFamily="50" charset="-128"/>
                <a:cs typeface="Times New Roman" panose="02020603050405020304" pitchFamily="18" charset="0"/>
              </a:rPr>
              <a:t>包括的支援</a:t>
            </a:r>
            <a:r>
              <a:rPr kumimoji="0" lang="ja-JP" altLang="ja-JP" sz="1050" dirty="0">
                <a:latin typeface="BIZ UDPゴシック" panose="020B0400000000000000" pitchFamily="50" charset="-128"/>
                <a:ea typeface="BIZ UDPゴシック" panose="020B0400000000000000" pitchFamily="50" charset="-128"/>
                <a:cs typeface="Times New Roman" panose="02020603050405020304" pitchFamily="18" charset="0"/>
              </a:rPr>
              <a:t>事業</a:t>
            </a:r>
            <a:endParaRPr kumimoji="0" lang="ja-JP" altLang="ja-JP" sz="2400" dirty="0">
              <a:latin typeface="BIZ UDPゴシック" panose="020B0400000000000000" pitchFamily="50" charset="-128"/>
              <a:ea typeface="BIZ UDPゴシック" panose="020B0400000000000000" pitchFamily="50" charset="-128"/>
            </a:endParaRPr>
          </a:p>
        </p:txBody>
      </p:sp>
      <p:cxnSp>
        <p:nvCxnSpPr>
          <p:cNvPr id="63" name="直線矢印コネクタ 62">
            <a:extLst>
              <a:ext uri="{FF2B5EF4-FFF2-40B4-BE49-F238E27FC236}">
                <a16:creationId xmlns:a16="http://schemas.microsoft.com/office/drawing/2014/main" id="{E8BE07C2-D077-170C-34C3-FFAB8DBF2B0C}"/>
              </a:ext>
            </a:extLst>
          </p:cNvPr>
          <p:cNvCxnSpPr/>
          <p:nvPr/>
        </p:nvCxnSpPr>
        <p:spPr>
          <a:xfrm flipH="1" flipV="1">
            <a:off x="1202791" y="5149916"/>
            <a:ext cx="60960" cy="1439545"/>
          </a:xfrm>
          <a:prstGeom prst="straightConnector1">
            <a:avLst/>
          </a:prstGeom>
          <a:ln w="38100">
            <a:tailEnd type="triangle"/>
          </a:ln>
        </p:spPr>
        <p:style>
          <a:lnRef idx="1">
            <a:schemeClr val="dk1"/>
          </a:lnRef>
          <a:fillRef idx="0">
            <a:schemeClr val="dk1"/>
          </a:fillRef>
          <a:effectRef idx="0">
            <a:schemeClr val="dk1"/>
          </a:effectRef>
          <a:fontRef idx="minor">
            <a:schemeClr val="tx1"/>
          </a:fontRef>
        </p:style>
      </p:cxnSp>
      <p:cxnSp>
        <p:nvCxnSpPr>
          <p:cNvPr id="64" name="直線矢印コネクタ 63">
            <a:extLst>
              <a:ext uri="{FF2B5EF4-FFF2-40B4-BE49-F238E27FC236}">
                <a16:creationId xmlns:a16="http://schemas.microsoft.com/office/drawing/2014/main" id="{D515D590-DBA3-17F5-0F86-1609B9F181B6}"/>
              </a:ext>
            </a:extLst>
          </p:cNvPr>
          <p:cNvCxnSpPr/>
          <p:nvPr/>
        </p:nvCxnSpPr>
        <p:spPr>
          <a:xfrm flipH="1" flipV="1">
            <a:off x="4627755" y="5154993"/>
            <a:ext cx="60960" cy="1439545"/>
          </a:xfrm>
          <a:prstGeom prst="straightConnector1">
            <a:avLst/>
          </a:prstGeom>
          <a:ln w="38100">
            <a:tailEnd type="triangle"/>
          </a:ln>
        </p:spPr>
        <p:style>
          <a:lnRef idx="1">
            <a:schemeClr val="dk1"/>
          </a:lnRef>
          <a:fillRef idx="0">
            <a:schemeClr val="dk1"/>
          </a:fillRef>
          <a:effectRef idx="0">
            <a:schemeClr val="dk1"/>
          </a:effectRef>
          <a:fontRef idx="minor">
            <a:schemeClr val="tx1"/>
          </a:fontRef>
        </p:style>
      </p:cxnSp>
      <p:cxnSp>
        <p:nvCxnSpPr>
          <p:cNvPr id="65" name="直線矢印コネクタ 64">
            <a:extLst>
              <a:ext uri="{FF2B5EF4-FFF2-40B4-BE49-F238E27FC236}">
                <a16:creationId xmlns:a16="http://schemas.microsoft.com/office/drawing/2014/main" id="{14BDB748-3B35-8FF8-9F4E-8732896F64C6}"/>
              </a:ext>
            </a:extLst>
          </p:cNvPr>
          <p:cNvCxnSpPr/>
          <p:nvPr/>
        </p:nvCxnSpPr>
        <p:spPr>
          <a:xfrm flipH="1" flipV="1">
            <a:off x="7371559" y="5587951"/>
            <a:ext cx="12650" cy="1087486"/>
          </a:xfrm>
          <a:prstGeom prst="straightConnector1">
            <a:avLst/>
          </a:prstGeom>
          <a:ln w="38100">
            <a:prstDash val="sysDot"/>
            <a:tailEnd type="triangle"/>
          </a:ln>
        </p:spPr>
        <p:style>
          <a:lnRef idx="1">
            <a:schemeClr val="dk1"/>
          </a:lnRef>
          <a:fillRef idx="0">
            <a:schemeClr val="dk1"/>
          </a:fillRef>
          <a:effectRef idx="0">
            <a:schemeClr val="dk1"/>
          </a:effectRef>
          <a:fontRef idx="minor">
            <a:schemeClr val="tx1"/>
          </a:fontRef>
        </p:style>
      </p:cxnSp>
      <p:cxnSp>
        <p:nvCxnSpPr>
          <p:cNvPr id="66" name="直線矢印コネクタ 65">
            <a:extLst>
              <a:ext uri="{FF2B5EF4-FFF2-40B4-BE49-F238E27FC236}">
                <a16:creationId xmlns:a16="http://schemas.microsoft.com/office/drawing/2014/main" id="{8C1F302A-15FA-76F2-2845-F010C0567C12}"/>
              </a:ext>
            </a:extLst>
          </p:cNvPr>
          <p:cNvCxnSpPr/>
          <p:nvPr/>
        </p:nvCxnSpPr>
        <p:spPr>
          <a:xfrm flipH="1" flipV="1">
            <a:off x="9919481" y="5606269"/>
            <a:ext cx="12650" cy="1087486"/>
          </a:xfrm>
          <a:prstGeom prst="straightConnector1">
            <a:avLst/>
          </a:prstGeom>
          <a:ln w="38100">
            <a:prstDash val="sysDot"/>
            <a:tailEnd type="triangle"/>
          </a:ln>
        </p:spPr>
        <p:style>
          <a:lnRef idx="1">
            <a:schemeClr val="dk1"/>
          </a:lnRef>
          <a:fillRef idx="0">
            <a:schemeClr val="dk1"/>
          </a:fillRef>
          <a:effectRef idx="0">
            <a:schemeClr val="dk1"/>
          </a:effectRef>
          <a:fontRef idx="minor">
            <a:schemeClr val="tx1"/>
          </a:fontRef>
        </p:style>
      </p:cxnSp>
      <p:sp>
        <p:nvSpPr>
          <p:cNvPr id="67" name="Text Box 4">
            <a:extLst>
              <a:ext uri="{FF2B5EF4-FFF2-40B4-BE49-F238E27FC236}">
                <a16:creationId xmlns:a16="http://schemas.microsoft.com/office/drawing/2014/main" id="{4D276A11-A571-77ED-4C4C-7735CFECC424}"/>
              </a:ext>
            </a:extLst>
          </p:cNvPr>
          <p:cNvSpPr txBox="1">
            <a:spLocks noChangeArrowheads="1"/>
          </p:cNvSpPr>
          <p:nvPr/>
        </p:nvSpPr>
        <p:spPr bwMode="auto">
          <a:xfrm>
            <a:off x="551007" y="6535238"/>
            <a:ext cx="10425523" cy="252000"/>
          </a:xfrm>
          <a:prstGeom prst="rect">
            <a:avLst/>
          </a:prstGeom>
          <a:solidFill>
            <a:srgbClr val="CDE6FF"/>
          </a:solidFill>
          <a:ln w="9525">
            <a:solidFill>
              <a:srgbClr val="000000"/>
            </a:solidFill>
            <a:miter lim="800000"/>
            <a:headEnd/>
            <a:tailEnd/>
          </a:ln>
        </p:spPr>
        <p:txBody>
          <a:bodyPr vert="horz" wrap="square" lIns="74295" tIns="8890" rIns="74295" bIns="8890" numCol="1" anchor="t" anchorCtr="0" compatLnSpc="1">
            <a:prstTxWarp prst="textNoShape">
              <a:avLst/>
            </a:prstTxWarp>
          </a:bodyPr>
          <a:lstStyle/>
          <a:p>
            <a:pPr marL="0" marR="0" lvl="0" indent="0" algn="ctr" defTabSz="914400" rtl="0" eaLnBrk="0" fontAlgn="base" latinLnBrk="0" hangingPunct="0">
              <a:lnSpc>
                <a:spcPts val="1900"/>
              </a:lnSpc>
              <a:spcBef>
                <a:spcPct val="0"/>
              </a:spcBef>
              <a:spcAft>
                <a:spcPct val="0"/>
              </a:spcAft>
              <a:buClrTx/>
              <a:buSzTx/>
              <a:buFontTx/>
              <a:buNone/>
              <a:tabLst/>
            </a:pPr>
            <a:r>
              <a:rPr kumimoji="0" lang="ja-JP" altLang="en-US" sz="1100" dirty="0">
                <a:latin typeface="BIZ UDPゴシック" panose="020B0400000000000000" pitchFamily="50" charset="-128"/>
                <a:ea typeface="BIZ UDPゴシック" panose="020B0400000000000000" pitchFamily="50" charset="-128"/>
                <a:cs typeface="Times New Roman" panose="02020603050405020304" pitchFamily="18" charset="0"/>
              </a:rPr>
              <a:t>保険者機能強化推進交付金</a:t>
            </a:r>
            <a:endParaRPr kumimoji="0" lang="ja-JP" altLang="ja-JP" sz="2400" b="0" i="0" u="none" strike="noStrike" cap="none" normalizeH="0" baseline="0" dirty="0">
              <a:ln>
                <a:noFill/>
              </a:ln>
              <a:solidFill>
                <a:schemeClr val="tx1"/>
              </a:solidFill>
              <a:effectLst/>
              <a:latin typeface="BIZ UDPゴシック" panose="020B0400000000000000" pitchFamily="50" charset="-128"/>
              <a:ea typeface="BIZ UDPゴシック" panose="020B0400000000000000" pitchFamily="50" charset="-128"/>
            </a:endParaRPr>
          </a:p>
        </p:txBody>
      </p:sp>
      <p:cxnSp>
        <p:nvCxnSpPr>
          <p:cNvPr id="68" name="直線矢印コネクタ 67">
            <a:extLst>
              <a:ext uri="{FF2B5EF4-FFF2-40B4-BE49-F238E27FC236}">
                <a16:creationId xmlns:a16="http://schemas.microsoft.com/office/drawing/2014/main" id="{C7D4BDB1-0048-42A0-C8B8-79ED8E7E352A}"/>
              </a:ext>
            </a:extLst>
          </p:cNvPr>
          <p:cNvCxnSpPr>
            <a:endCxn id="50" idx="1"/>
          </p:cNvCxnSpPr>
          <p:nvPr/>
        </p:nvCxnSpPr>
        <p:spPr>
          <a:xfrm flipV="1">
            <a:off x="3528257" y="5084359"/>
            <a:ext cx="726583" cy="1272940"/>
          </a:xfrm>
          <a:prstGeom prst="straightConnector1">
            <a:avLst/>
          </a:prstGeom>
          <a:ln w="38100">
            <a:tailEnd type="triangle"/>
          </a:ln>
        </p:spPr>
        <p:style>
          <a:lnRef idx="1">
            <a:schemeClr val="dk1"/>
          </a:lnRef>
          <a:fillRef idx="0">
            <a:schemeClr val="dk1"/>
          </a:fillRef>
          <a:effectRef idx="0">
            <a:schemeClr val="dk1"/>
          </a:effectRef>
          <a:fontRef idx="minor">
            <a:schemeClr val="tx1"/>
          </a:fontRef>
        </p:style>
      </p:cxnSp>
      <p:cxnSp>
        <p:nvCxnSpPr>
          <p:cNvPr id="69" name="直線矢印コネクタ 68">
            <a:extLst>
              <a:ext uri="{FF2B5EF4-FFF2-40B4-BE49-F238E27FC236}">
                <a16:creationId xmlns:a16="http://schemas.microsoft.com/office/drawing/2014/main" id="{C9ECFD6A-3962-DF7C-C2B8-59DE5DCF6939}"/>
              </a:ext>
            </a:extLst>
          </p:cNvPr>
          <p:cNvCxnSpPr/>
          <p:nvPr/>
        </p:nvCxnSpPr>
        <p:spPr>
          <a:xfrm flipH="1" flipV="1">
            <a:off x="1619036" y="5139547"/>
            <a:ext cx="50255" cy="1175541"/>
          </a:xfrm>
          <a:prstGeom prst="straightConnector1">
            <a:avLst/>
          </a:prstGeom>
          <a:ln w="38100">
            <a:tailEnd type="triangle"/>
          </a:ln>
        </p:spPr>
        <p:style>
          <a:lnRef idx="1">
            <a:schemeClr val="dk1"/>
          </a:lnRef>
          <a:fillRef idx="0">
            <a:schemeClr val="dk1"/>
          </a:fillRef>
          <a:effectRef idx="0">
            <a:schemeClr val="dk1"/>
          </a:effectRef>
          <a:fontRef idx="minor">
            <a:schemeClr val="tx1"/>
          </a:fontRef>
        </p:style>
      </p:cxnSp>
      <p:sp>
        <p:nvSpPr>
          <p:cNvPr id="70" name="Text Box 4">
            <a:extLst>
              <a:ext uri="{FF2B5EF4-FFF2-40B4-BE49-F238E27FC236}">
                <a16:creationId xmlns:a16="http://schemas.microsoft.com/office/drawing/2014/main" id="{D329212A-6B1E-3514-AE49-A8329B70C69C}"/>
              </a:ext>
            </a:extLst>
          </p:cNvPr>
          <p:cNvSpPr txBox="1">
            <a:spLocks noChangeArrowheads="1"/>
          </p:cNvSpPr>
          <p:nvPr/>
        </p:nvSpPr>
        <p:spPr bwMode="auto">
          <a:xfrm>
            <a:off x="1400334" y="6189088"/>
            <a:ext cx="3060000" cy="252000"/>
          </a:xfrm>
          <a:prstGeom prst="rect">
            <a:avLst/>
          </a:prstGeom>
          <a:solidFill>
            <a:schemeClr val="accent6">
              <a:lumMod val="20000"/>
              <a:lumOff val="80000"/>
            </a:schemeClr>
          </a:solidFill>
          <a:ln w="9525">
            <a:solidFill>
              <a:srgbClr val="000000"/>
            </a:solidFill>
            <a:miter lim="800000"/>
            <a:headEnd/>
            <a:tailEnd/>
          </a:ln>
        </p:spPr>
        <p:txBody>
          <a:bodyPr vert="horz" wrap="square" lIns="74295" tIns="8890" rIns="74295" bIns="8890" numCol="1" anchor="t" anchorCtr="0" compatLnSpc="1">
            <a:prstTxWarp prst="textNoShape">
              <a:avLst/>
            </a:prstTxWarp>
          </a:bodyPr>
          <a:lstStyle/>
          <a:p>
            <a:pPr marL="0" marR="0" lvl="0" indent="0" algn="ctr" defTabSz="914400" rtl="0" eaLnBrk="0" fontAlgn="base" latinLnBrk="0" hangingPunct="0">
              <a:lnSpc>
                <a:spcPts val="1900"/>
              </a:lnSpc>
              <a:spcBef>
                <a:spcPct val="0"/>
              </a:spcBef>
              <a:spcAft>
                <a:spcPct val="0"/>
              </a:spcAft>
              <a:buClrTx/>
              <a:buSzTx/>
              <a:buFontTx/>
              <a:buNone/>
              <a:tabLst/>
            </a:pPr>
            <a:r>
              <a:rPr kumimoji="0" lang="ja-JP" altLang="en-US" sz="1100" dirty="0">
                <a:latin typeface="BIZ UDPゴシック" panose="020B0400000000000000" pitchFamily="50" charset="-128"/>
                <a:ea typeface="BIZ UDPゴシック" panose="020B0400000000000000" pitchFamily="50" charset="-128"/>
                <a:cs typeface="Times New Roman" panose="02020603050405020304" pitchFamily="18" charset="0"/>
              </a:rPr>
              <a:t>介護</a:t>
            </a:r>
            <a:r>
              <a:rPr kumimoji="0" lang="ja-JP" altLang="en-US" sz="1100" dirty="0" err="1">
                <a:latin typeface="BIZ UDPゴシック" panose="020B0400000000000000" pitchFamily="50" charset="-128"/>
                <a:ea typeface="BIZ UDPゴシック" panose="020B0400000000000000" pitchFamily="50" charset="-128"/>
                <a:cs typeface="Times New Roman" panose="02020603050405020304" pitchFamily="18" charset="0"/>
              </a:rPr>
              <a:t>保険保険</a:t>
            </a:r>
            <a:r>
              <a:rPr kumimoji="0" lang="ja-JP" altLang="en-US" sz="1100" dirty="0">
                <a:latin typeface="BIZ UDPゴシック" panose="020B0400000000000000" pitchFamily="50" charset="-128"/>
                <a:ea typeface="BIZ UDPゴシック" panose="020B0400000000000000" pitchFamily="50" charset="-128"/>
                <a:cs typeface="Times New Roman" panose="02020603050405020304" pitchFamily="18" charset="0"/>
              </a:rPr>
              <a:t>者努力支援交付金</a:t>
            </a:r>
            <a:endParaRPr kumimoji="0" lang="ja-JP" altLang="ja-JP" sz="2400" b="0" i="0" u="none" strike="noStrike" cap="none" normalizeH="0" baseline="0" dirty="0">
              <a:ln>
                <a:noFill/>
              </a:ln>
              <a:solidFill>
                <a:schemeClr val="tx1"/>
              </a:solidFill>
              <a:effectLst/>
              <a:latin typeface="BIZ UDPゴシック" panose="020B0400000000000000" pitchFamily="50" charset="-128"/>
              <a:ea typeface="BIZ UDPゴシック" panose="020B0400000000000000" pitchFamily="50" charset="-128"/>
            </a:endParaRPr>
          </a:p>
        </p:txBody>
      </p:sp>
      <p:sp>
        <p:nvSpPr>
          <p:cNvPr id="71" name="Text Box 4">
            <a:extLst>
              <a:ext uri="{FF2B5EF4-FFF2-40B4-BE49-F238E27FC236}">
                <a16:creationId xmlns:a16="http://schemas.microsoft.com/office/drawing/2014/main" id="{92FF02BC-F370-B714-3317-CF7F80799A28}"/>
              </a:ext>
            </a:extLst>
          </p:cNvPr>
          <p:cNvSpPr txBox="1">
            <a:spLocks noChangeArrowheads="1"/>
          </p:cNvSpPr>
          <p:nvPr/>
        </p:nvSpPr>
        <p:spPr bwMode="auto">
          <a:xfrm>
            <a:off x="8839481" y="5942928"/>
            <a:ext cx="2160000" cy="504000"/>
          </a:xfrm>
          <a:prstGeom prst="rect">
            <a:avLst/>
          </a:prstGeom>
          <a:solidFill>
            <a:schemeClr val="bg1"/>
          </a:solidFill>
          <a:ln w="9525">
            <a:solidFill>
              <a:srgbClr val="000000"/>
            </a:solidFill>
            <a:miter lim="800000"/>
            <a:headEnd/>
            <a:tailEnd/>
          </a:ln>
        </p:spPr>
        <p:txBody>
          <a:bodyPr vert="horz" wrap="square" lIns="74295" tIns="8890" rIns="74295" bIns="8890" numCol="1" anchor="t" anchorCtr="0" compatLnSpc="1">
            <a:prstTxWarp prst="textNoShape">
              <a:avLst/>
            </a:prstTxWarp>
          </a:bodyPr>
          <a:lstStyle/>
          <a:p>
            <a:pPr lvl="0" algn="ctr" eaLnBrk="0" fontAlgn="base" hangingPunct="0">
              <a:lnSpc>
                <a:spcPts val="1800"/>
              </a:lnSpc>
              <a:spcBef>
                <a:spcPct val="0"/>
              </a:spcBef>
              <a:spcAft>
                <a:spcPct val="0"/>
              </a:spcAft>
            </a:pPr>
            <a:r>
              <a:rPr kumimoji="0" lang="ja-JP" altLang="en-US" sz="1100" dirty="0">
                <a:latin typeface="BIZ UDPゴシック" panose="020B0400000000000000" pitchFamily="50" charset="-128"/>
                <a:ea typeface="BIZ UDPゴシック" panose="020B0400000000000000" pitchFamily="50" charset="-128"/>
                <a:cs typeface="Times New Roman" panose="02020603050405020304" pitchFamily="18" charset="0"/>
              </a:rPr>
              <a:t>新規・拡充部分</a:t>
            </a:r>
          </a:p>
          <a:p>
            <a:pPr lvl="0" algn="ctr" eaLnBrk="0" fontAlgn="base" hangingPunct="0">
              <a:lnSpc>
                <a:spcPts val="1800"/>
              </a:lnSpc>
              <a:spcBef>
                <a:spcPct val="0"/>
              </a:spcBef>
              <a:spcAft>
                <a:spcPct val="0"/>
              </a:spcAft>
            </a:pPr>
            <a:r>
              <a:rPr kumimoji="0" lang="en-US" altLang="ja-JP" sz="1100" dirty="0">
                <a:latin typeface="BIZ UDPゴシック" panose="020B0400000000000000" pitchFamily="50" charset="-128"/>
                <a:ea typeface="BIZ UDPゴシック" panose="020B0400000000000000" pitchFamily="50" charset="-128"/>
                <a:cs typeface="Times New Roman" panose="02020603050405020304" pitchFamily="18" charset="0"/>
              </a:rPr>
              <a:t>(R2</a:t>
            </a:r>
            <a:r>
              <a:rPr kumimoji="0" lang="ja-JP" altLang="en-US" sz="1100" dirty="0">
                <a:latin typeface="BIZ UDPゴシック" panose="020B0400000000000000" pitchFamily="50" charset="-128"/>
                <a:ea typeface="BIZ UDPゴシック" panose="020B0400000000000000" pitchFamily="50" charset="-128"/>
                <a:cs typeface="Times New Roman" panose="02020603050405020304" pitchFamily="18" charset="0"/>
              </a:rPr>
              <a:t>年度から充当可</a:t>
            </a:r>
            <a:r>
              <a:rPr kumimoji="0" lang="en-US" altLang="ja-JP" sz="1100" dirty="0">
                <a:latin typeface="BIZ UDPゴシック" panose="020B0400000000000000" pitchFamily="50" charset="-128"/>
                <a:ea typeface="BIZ UDPゴシック" panose="020B0400000000000000" pitchFamily="50" charset="-128"/>
                <a:cs typeface="Times New Roman" panose="02020603050405020304" pitchFamily="18" charset="0"/>
              </a:rPr>
              <a:t>)</a:t>
            </a:r>
          </a:p>
        </p:txBody>
      </p:sp>
    </p:spTree>
    <p:extLst>
      <p:ext uri="{BB962C8B-B14F-4D97-AF65-F5344CB8AC3E}">
        <p14:creationId xmlns:p14="http://schemas.microsoft.com/office/powerpoint/2010/main" val="339596428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A59DD3B-9EE6-ED28-4997-B6FDD1D4CC5F}"/>
            </a:ext>
          </a:extLst>
        </p:cNvPr>
        <p:cNvGrpSpPr/>
        <p:nvPr/>
      </p:nvGrpSpPr>
      <p:grpSpPr>
        <a:xfrm>
          <a:off x="0" y="0"/>
          <a:ext cx="0" cy="0"/>
          <a:chOff x="0" y="0"/>
          <a:chExt cx="0" cy="0"/>
        </a:xfrm>
      </p:grpSpPr>
      <p:sp>
        <p:nvSpPr>
          <p:cNvPr id="17" name="四角形吹き出し 16">
            <a:extLst>
              <a:ext uri="{FF2B5EF4-FFF2-40B4-BE49-F238E27FC236}">
                <a16:creationId xmlns:a16="http://schemas.microsoft.com/office/drawing/2014/main" id="{73D8948B-9877-E97C-F9D9-4A7C393A432F}"/>
              </a:ext>
            </a:extLst>
          </p:cNvPr>
          <p:cNvSpPr/>
          <p:nvPr/>
        </p:nvSpPr>
        <p:spPr>
          <a:xfrm>
            <a:off x="803605" y="4195175"/>
            <a:ext cx="6373090" cy="1259739"/>
          </a:xfrm>
          <a:prstGeom prst="wedgeRectCallout">
            <a:avLst>
              <a:gd name="adj1" fmla="val 18248"/>
              <a:gd name="adj2" fmla="val 33593"/>
            </a:avLst>
          </a:prstGeom>
          <a:noFill/>
          <a:ln>
            <a:noFill/>
          </a:ln>
        </p:spPr>
        <p:style>
          <a:lnRef idx="2">
            <a:schemeClr val="accent6"/>
          </a:lnRef>
          <a:fillRef idx="1">
            <a:schemeClr val="lt1"/>
          </a:fillRef>
          <a:effectRef idx="0">
            <a:schemeClr val="accent6"/>
          </a:effectRef>
          <a:fontRef idx="minor">
            <a:schemeClr val="dk1"/>
          </a:fontRef>
        </p:style>
        <p:txBody>
          <a:bodyPr rtlCol="0" anchor="ctr"/>
          <a:lstStyle/>
          <a:p>
            <a:pPr>
              <a:lnSpc>
                <a:spcPct val="150000"/>
              </a:lnSpc>
            </a:pPr>
            <a:endParaRPr lang="en-US" altLang="ja-JP" sz="2000" b="1" dirty="0">
              <a:solidFill>
                <a:schemeClr val="tx1"/>
              </a:solidFill>
              <a:latin typeface="Source Han Sans JP Bold" panose="020B0600070205080204" charset="-128"/>
              <a:ea typeface="Source Han Sans JP Bold" panose="020B0600070205080204" charset="-128"/>
            </a:endParaRPr>
          </a:p>
        </p:txBody>
      </p:sp>
      <p:sp>
        <p:nvSpPr>
          <p:cNvPr id="20" name="スライド番号プレースホルダー 2">
            <a:extLst>
              <a:ext uri="{FF2B5EF4-FFF2-40B4-BE49-F238E27FC236}">
                <a16:creationId xmlns:a16="http://schemas.microsoft.com/office/drawing/2014/main" id="{4A8CA295-1288-8E93-72BA-0240550C4EF0}"/>
              </a:ext>
            </a:extLst>
          </p:cNvPr>
          <p:cNvSpPr txBox="1">
            <a:spLocks/>
          </p:cNvSpPr>
          <p:nvPr/>
        </p:nvSpPr>
        <p:spPr>
          <a:xfrm>
            <a:off x="11058318" y="6235531"/>
            <a:ext cx="756000" cy="365125"/>
          </a:xfrm>
          <a:prstGeom prst="rect">
            <a:avLst/>
          </a:prstGeom>
        </p:spPr>
        <p:txBody>
          <a:bodyPr vert="horz" lIns="91440" tIns="45720" rIns="91440" bIns="45720" rtlCol="0" anchor="ctr"/>
          <a:lstStyle>
            <a:defPPr>
              <a:defRPr lang="ja-JP"/>
            </a:defPPr>
            <a:lvl1pPr marL="0" algn="r" defTabSz="914400" rtl="0" eaLnBrk="1" latinLnBrk="0" hangingPunct="1">
              <a:defRPr kumimoji="1" sz="1200"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lgn="ctr"/>
            <a:fld id="{F664AAB1-4DB8-4BE3-94AB-6C36B07158C8}" type="slidenum">
              <a:rPr lang="ja-JP" altLang="en-US" sz="2400" smtClean="0">
                <a:solidFill>
                  <a:schemeClr val="tx1"/>
                </a:solidFill>
                <a:latin typeface="Arial Black" panose="020B0A04020102020204" pitchFamily="34" charset="0"/>
              </a:rPr>
              <a:pPr algn="ctr"/>
              <a:t>17</a:t>
            </a:fld>
            <a:endParaRPr lang="ja-JP" altLang="en-US" sz="2400" dirty="0">
              <a:solidFill>
                <a:schemeClr val="tx1"/>
              </a:solidFill>
              <a:latin typeface="Arial Black" panose="020B0A04020102020204" pitchFamily="34" charset="0"/>
            </a:endParaRPr>
          </a:p>
        </p:txBody>
      </p:sp>
      <p:sp>
        <p:nvSpPr>
          <p:cNvPr id="5" name="正方形/長方形 4">
            <a:extLst>
              <a:ext uri="{FF2B5EF4-FFF2-40B4-BE49-F238E27FC236}">
                <a16:creationId xmlns:a16="http://schemas.microsoft.com/office/drawing/2014/main" id="{D5960FE1-D919-4F60-209B-44B09313F859}"/>
              </a:ext>
            </a:extLst>
          </p:cNvPr>
          <p:cNvSpPr/>
          <p:nvPr/>
        </p:nvSpPr>
        <p:spPr>
          <a:xfrm>
            <a:off x="0" y="-2883"/>
            <a:ext cx="12192000" cy="622004"/>
          </a:xfrm>
          <a:prstGeom prst="rect">
            <a:avLst/>
          </a:prstGeom>
          <a:solidFill>
            <a:srgbClr val="2F559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801">
              <a:latin typeface="BIZ UDPゴシック" panose="020B0400000000000000" pitchFamily="50" charset="-128"/>
              <a:ea typeface="BIZ UDPゴシック" panose="020B0400000000000000" pitchFamily="50" charset="-128"/>
            </a:endParaRPr>
          </a:p>
        </p:txBody>
      </p:sp>
      <p:sp>
        <p:nvSpPr>
          <p:cNvPr id="8" name="テキスト ボックス 7">
            <a:extLst>
              <a:ext uri="{FF2B5EF4-FFF2-40B4-BE49-F238E27FC236}">
                <a16:creationId xmlns:a16="http://schemas.microsoft.com/office/drawing/2014/main" id="{E383C0AD-BFB2-3134-C686-D214AB922044}"/>
              </a:ext>
            </a:extLst>
          </p:cNvPr>
          <p:cNvSpPr txBox="1"/>
          <p:nvPr/>
        </p:nvSpPr>
        <p:spPr>
          <a:xfrm>
            <a:off x="63632" y="85676"/>
            <a:ext cx="10770621" cy="461665"/>
          </a:xfrm>
          <a:prstGeom prst="rect">
            <a:avLst/>
          </a:prstGeom>
          <a:noFill/>
        </p:spPr>
        <p:txBody>
          <a:bodyPr wrap="square" rtlCol="0">
            <a:spAutoFit/>
          </a:bodyPr>
          <a:lstStyle/>
          <a:p>
            <a:r>
              <a:rPr lang="ja-JP" altLang="en-US" sz="2400" b="1" dirty="0">
                <a:solidFill>
                  <a:schemeClr val="bg1"/>
                </a:solidFill>
                <a:latin typeface="BIZ UDPゴシック" panose="020B0400000000000000" pitchFamily="50" charset="-128"/>
                <a:ea typeface="BIZ UDPゴシック" panose="020B0400000000000000" pitchFamily="50" charset="-128"/>
              </a:rPr>
              <a:t>保険者機能強化推進交付金及び介護保険保険者努力支援交付金について</a:t>
            </a:r>
          </a:p>
        </p:txBody>
      </p:sp>
      <p:graphicFrame>
        <p:nvGraphicFramePr>
          <p:cNvPr id="11" name="表 10">
            <a:extLst>
              <a:ext uri="{FF2B5EF4-FFF2-40B4-BE49-F238E27FC236}">
                <a16:creationId xmlns:a16="http://schemas.microsoft.com/office/drawing/2014/main" id="{A5914E5F-222C-3FA8-2B78-3F31AC208FCD}"/>
              </a:ext>
            </a:extLst>
          </p:cNvPr>
          <p:cNvGraphicFramePr>
            <a:graphicFrameLocks noGrp="1"/>
          </p:cNvGraphicFramePr>
          <p:nvPr>
            <p:extLst>
              <p:ext uri="{D42A27DB-BD31-4B8C-83A1-F6EECF244321}">
                <p14:modId xmlns:p14="http://schemas.microsoft.com/office/powerpoint/2010/main" val="3022631311"/>
              </p:ext>
            </p:extLst>
          </p:nvPr>
        </p:nvGraphicFramePr>
        <p:xfrm>
          <a:off x="1148166" y="1068430"/>
          <a:ext cx="10287834" cy="5019334"/>
        </p:xfrm>
        <a:graphic>
          <a:graphicData uri="http://schemas.openxmlformats.org/drawingml/2006/table">
            <a:tbl>
              <a:tblPr firstRow="1" bandRow="1">
                <a:tableStyleId>{0E3FDE45-AF77-4B5C-9715-49D594BDF05E}</a:tableStyleId>
              </a:tblPr>
              <a:tblGrid>
                <a:gridCol w="714375">
                  <a:extLst>
                    <a:ext uri="{9D8B030D-6E8A-4147-A177-3AD203B41FA5}">
                      <a16:colId xmlns:a16="http://schemas.microsoft.com/office/drawing/2014/main" val="3165210437"/>
                    </a:ext>
                  </a:extLst>
                </a:gridCol>
                <a:gridCol w="3622577">
                  <a:extLst>
                    <a:ext uri="{9D8B030D-6E8A-4147-A177-3AD203B41FA5}">
                      <a16:colId xmlns:a16="http://schemas.microsoft.com/office/drawing/2014/main" val="1499762708"/>
                    </a:ext>
                  </a:extLst>
                </a:gridCol>
                <a:gridCol w="2377040">
                  <a:extLst>
                    <a:ext uri="{9D8B030D-6E8A-4147-A177-3AD203B41FA5}">
                      <a16:colId xmlns:a16="http://schemas.microsoft.com/office/drawing/2014/main" val="2864917360"/>
                    </a:ext>
                  </a:extLst>
                </a:gridCol>
                <a:gridCol w="1828287">
                  <a:extLst>
                    <a:ext uri="{9D8B030D-6E8A-4147-A177-3AD203B41FA5}">
                      <a16:colId xmlns:a16="http://schemas.microsoft.com/office/drawing/2014/main" val="1580109208"/>
                    </a:ext>
                  </a:extLst>
                </a:gridCol>
                <a:gridCol w="1745555">
                  <a:extLst>
                    <a:ext uri="{9D8B030D-6E8A-4147-A177-3AD203B41FA5}">
                      <a16:colId xmlns:a16="http://schemas.microsoft.com/office/drawing/2014/main" val="2391633985"/>
                    </a:ext>
                  </a:extLst>
                </a:gridCol>
              </a:tblGrid>
              <a:tr h="40847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600" b="1" dirty="0">
                          <a:solidFill>
                            <a:schemeClr val="tx1"/>
                          </a:solidFill>
                          <a:latin typeface="BIZ UDPゴシック" panose="020B0400000000000000" pitchFamily="50" charset="-128"/>
                          <a:ea typeface="BIZ UDPゴシック" panose="020B0400000000000000" pitchFamily="50" charset="-128"/>
                        </a:rPr>
                        <a:t>名称</a:t>
                      </a:r>
                    </a:p>
                  </a:txBody>
                  <a:tcPr marL="69643" marR="69643" marT="34820" marB="34820" anchor="ctr">
                    <a:lnL>
                      <a:noFill/>
                    </a:lnL>
                    <a:lnR w="19050" cap="flat" cmpd="sng" algn="ctr">
                      <a:solidFill>
                        <a:schemeClr val="bg1"/>
                      </a:solidFill>
                      <a:prstDash val="solid"/>
                      <a:round/>
                      <a:headEnd type="none" w="med" len="med"/>
                      <a:tailEnd type="none" w="med" len="med"/>
                    </a:lnR>
                    <a:lnT w="12700" cmpd="sng">
                      <a:noFill/>
                    </a:lnT>
                    <a:lnB w="1905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70AD47">
                        <a:alpha val="50196"/>
                      </a:srgbClr>
                    </a:solidFill>
                  </a:tcPr>
                </a:tc>
                <a:tc gridSpan="2">
                  <a:txBody>
                    <a:bodyPr/>
                    <a:lstStyle/>
                    <a:p>
                      <a:pPr algn="ctr"/>
                      <a:r>
                        <a:rPr kumimoji="1" lang="ja-JP" altLang="en-US" sz="1600" dirty="0">
                          <a:solidFill>
                            <a:schemeClr val="tx1"/>
                          </a:solidFill>
                          <a:latin typeface="BIZ UDPゴシック" panose="020B0400000000000000" pitchFamily="50" charset="-128"/>
                          <a:ea typeface="BIZ UDPゴシック" panose="020B0400000000000000" pitchFamily="50" charset="-128"/>
                        </a:rPr>
                        <a:t>評価指標</a:t>
                      </a:r>
                    </a:p>
                  </a:txBody>
                  <a:tcPr marL="69643" marR="69643" marT="34820" marB="348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2700" cmpd="sng">
                      <a:noFill/>
                    </a:lnT>
                    <a:lnB w="1905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70AD47">
                        <a:alpha val="49804"/>
                      </a:srgbClr>
                    </a:solidFill>
                  </a:tcPr>
                </a:tc>
                <a:tc hMerge="1">
                  <a:txBody>
                    <a:bodyPr/>
                    <a:lstStyle/>
                    <a:p>
                      <a:pPr algn="ctr"/>
                      <a:endParaRPr kumimoji="1" lang="ja-JP" altLang="en-US" sz="1600" dirty="0">
                        <a:solidFill>
                          <a:schemeClr val="tx1"/>
                        </a:solidFill>
                        <a:latin typeface="BIZ UDPゴシック" panose="020B0400000000000000" pitchFamily="50" charset="-128"/>
                        <a:ea typeface="BIZ UDPゴシック" panose="020B0400000000000000" pitchFamily="50" charset="-128"/>
                      </a:endParaRPr>
                    </a:p>
                  </a:txBody>
                  <a:tcPr marL="69643" marR="69643" marT="34820" marB="348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2700" cmpd="sng">
                      <a:noFill/>
                    </a:lnT>
                    <a:lnB w="1905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70AD47">
                        <a:alpha val="49804"/>
                      </a:srgbClr>
                    </a:solidFill>
                  </a:tcPr>
                </a:tc>
                <a:tc gridSpan="2">
                  <a:txBody>
                    <a:bodyPr/>
                    <a:lstStyle/>
                    <a:p>
                      <a:pPr marL="0" marR="0" lvl="0" indent="0" algn="ctr" defTabSz="609630" rtl="0" eaLnBrk="1" fontAlgn="auto" latinLnBrk="0" hangingPunct="1">
                        <a:lnSpc>
                          <a:spcPct val="100000"/>
                        </a:lnSpc>
                        <a:spcBef>
                          <a:spcPts val="0"/>
                        </a:spcBef>
                        <a:spcAft>
                          <a:spcPts val="0"/>
                        </a:spcAft>
                        <a:buClrTx/>
                        <a:buSzTx/>
                        <a:buFontTx/>
                        <a:buNone/>
                        <a:tabLst/>
                        <a:defRPr/>
                      </a:pPr>
                      <a:r>
                        <a:rPr kumimoji="1" lang="ja-JP" altLang="en-US" sz="1600" dirty="0">
                          <a:solidFill>
                            <a:schemeClr val="tx1"/>
                          </a:solidFill>
                          <a:latin typeface="BIZ UDPゴシック" panose="020B0400000000000000" pitchFamily="50" charset="-128"/>
                          <a:ea typeface="BIZ UDPゴシック" panose="020B0400000000000000" pitchFamily="50" charset="-128"/>
                        </a:rPr>
                        <a:t>令和７年度</a:t>
                      </a:r>
                      <a:r>
                        <a:rPr kumimoji="1" lang="ja-JP" altLang="en-US" sz="1300" dirty="0">
                          <a:solidFill>
                            <a:schemeClr val="tx1"/>
                          </a:solidFill>
                          <a:latin typeface="BIZ UDPゴシック" panose="020B0400000000000000" pitchFamily="50" charset="-128"/>
                          <a:ea typeface="BIZ UDPゴシック" panose="020B0400000000000000" pitchFamily="50" charset="-128"/>
                        </a:rPr>
                        <a:t>（令和６年度に評価済、内示済）</a:t>
                      </a:r>
                    </a:p>
                  </a:txBody>
                  <a:tcPr marL="69643" marR="69643" marT="34820" marB="348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2700" cmpd="sng">
                      <a:noFill/>
                    </a:lnT>
                    <a:lnB w="1905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70AD47">
                        <a:alpha val="49804"/>
                      </a:srgbClr>
                    </a:solidFill>
                  </a:tcPr>
                </a:tc>
                <a:tc hMerge="1">
                  <a:txBody>
                    <a:bodyPr/>
                    <a:lstStyle/>
                    <a:p>
                      <a:pPr algn="ctr"/>
                      <a:endParaRPr kumimoji="1" lang="ja-JP" altLang="en-US" sz="1300" dirty="0">
                        <a:solidFill>
                          <a:schemeClr val="tx1"/>
                        </a:solidFill>
                        <a:latin typeface="BIZ UDPゴシック" panose="020B0400000000000000" pitchFamily="50" charset="-128"/>
                        <a:ea typeface="BIZ UDPゴシック" panose="020B0400000000000000" pitchFamily="50" charset="-128"/>
                      </a:endParaRPr>
                    </a:p>
                  </a:txBody>
                  <a:tcPr marL="69643" marR="69643" marT="34820" marB="34820" anchor="ctr"/>
                </a:tc>
                <a:extLst>
                  <a:ext uri="{0D108BD9-81ED-4DB2-BD59-A6C34878D82A}">
                    <a16:rowId xmlns:a16="http://schemas.microsoft.com/office/drawing/2014/main" val="1649649219"/>
                  </a:ext>
                </a:extLst>
              </a:tr>
              <a:tr h="338512">
                <a:tc rowSpan="5">
                  <a:txBody>
                    <a:bodyPr/>
                    <a:lstStyle/>
                    <a:p>
                      <a:pPr algn="ctr"/>
                      <a:r>
                        <a:rPr kumimoji="1" lang="ja-JP" altLang="en-US" sz="1600" b="1" dirty="0">
                          <a:latin typeface="BIZ UDPゴシック" panose="020B0400000000000000" pitchFamily="50" charset="-128"/>
                          <a:ea typeface="BIZ UDPゴシック" panose="020B0400000000000000" pitchFamily="50" charset="-128"/>
                        </a:rPr>
                        <a:t>保険者機能強化</a:t>
                      </a:r>
                      <a:endParaRPr kumimoji="1" lang="en-US" altLang="ja-JP" sz="1600" b="1" dirty="0">
                        <a:latin typeface="BIZ UDPゴシック" panose="020B0400000000000000" pitchFamily="50" charset="-128"/>
                        <a:ea typeface="BIZ UDPゴシック" panose="020B0400000000000000" pitchFamily="50" charset="-128"/>
                      </a:endParaRPr>
                    </a:p>
                    <a:p>
                      <a:pPr algn="ctr"/>
                      <a:r>
                        <a:rPr kumimoji="1" lang="ja-JP" altLang="en-US" sz="1600" b="1" dirty="0">
                          <a:latin typeface="BIZ UDPゴシック" panose="020B0400000000000000" pitchFamily="50" charset="-128"/>
                          <a:ea typeface="BIZ UDPゴシック" panose="020B0400000000000000" pitchFamily="50" charset="-128"/>
                        </a:rPr>
                        <a:t>推進交付金</a:t>
                      </a:r>
                      <a:endParaRPr kumimoji="1" lang="en-US" altLang="ja-JP" sz="1600" b="1" dirty="0">
                        <a:latin typeface="BIZ UDPゴシック" panose="020B0400000000000000" pitchFamily="50" charset="-128"/>
                        <a:ea typeface="BIZ UDPゴシック" panose="020B0400000000000000" pitchFamily="50" charset="-128"/>
                      </a:endParaRPr>
                    </a:p>
                  </a:txBody>
                  <a:tcPr marL="69643" marR="69643" marT="34820" marB="34820" vert="eaVert" anchor="ctr">
                    <a:lnL>
                      <a:noFill/>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70AD47">
                        <a:alpha val="49804"/>
                      </a:srgbClr>
                    </a:solidFill>
                  </a:tcPr>
                </a:tc>
                <a:tc gridSpan="2">
                  <a:txBody>
                    <a:bodyPr/>
                    <a:lstStyle/>
                    <a:p>
                      <a:pPr algn="ctr"/>
                      <a:r>
                        <a:rPr kumimoji="1" lang="ja-JP" altLang="en-US" sz="1600" dirty="0">
                          <a:latin typeface="BIZ UDPゴシック" panose="020B0400000000000000" pitchFamily="50" charset="-128"/>
                          <a:ea typeface="BIZ UDPゴシック" panose="020B0400000000000000" pitchFamily="50" charset="-128"/>
                        </a:rPr>
                        <a:t>内示額</a:t>
                      </a:r>
                    </a:p>
                  </a:txBody>
                  <a:tcPr marL="69643" marR="69643" marT="34820" marB="348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70AD47">
                        <a:alpha val="20000"/>
                      </a:srgbClr>
                    </a:solidFill>
                  </a:tcPr>
                </a:tc>
                <a:tc hMerge="1">
                  <a:txBody>
                    <a:bodyPr/>
                    <a:lstStyle/>
                    <a:p>
                      <a:pPr algn="ctr"/>
                      <a:endParaRPr kumimoji="1" lang="ja-JP" altLang="en-US" sz="1600" dirty="0">
                        <a:latin typeface="BIZ UDPゴシック" panose="020B0400000000000000" pitchFamily="50" charset="-128"/>
                        <a:ea typeface="BIZ UDPゴシック" panose="020B0400000000000000" pitchFamily="50" charset="-128"/>
                      </a:endParaRPr>
                    </a:p>
                  </a:txBody>
                  <a:tcPr marL="69643" marR="69643" marT="34820" marB="348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70AD47">
                        <a:alpha val="20000"/>
                      </a:srgbClr>
                    </a:solidFill>
                  </a:tcPr>
                </a:tc>
                <a:tc gridSpan="2">
                  <a:txBody>
                    <a:bodyPr/>
                    <a:lstStyle/>
                    <a:p>
                      <a:pPr algn="ctr"/>
                      <a:r>
                        <a:rPr kumimoji="1" lang="en-US" altLang="ja-JP" sz="1600" dirty="0">
                          <a:latin typeface="BIZ UDPゴシック" panose="020B0400000000000000" pitchFamily="50" charset="-128"/>
                          <a:ea typeface="BIZ UDPゴシック" panose="020B0400000000000000" pitchFamily="50" charset="-128"/>
                        </a:rPr>
                        <a:t>20,300</a:t>
                      </a:r>
                      <a:r>
                        <a:rPr kumimoji="1" lang="ja-JP" altLang="en-US" sz="1600" dirty="0">
                          <a:latin typeface="BIZ UDPゴシック" panose="020B0400000000000000" pitchFamily="50" charset="-128"/>
                          <a:ea typeface="BIZ UDPゴシック" panose="020B0400000000000000" pitchFamily="50" charset="-128"/>
                        </a:rPr>
                        <a:t>千円</a:t>
                      </a:r>
                    </a:p>
                  </a:txBody>
                  <a:tcPr marL="69643" marR="69643" marT="34820" marB="34820" anchor="ctr">
                    <a:lnL w="1905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70AD47">
                        <a:alpha val="20000"/>
                      </a:srgbClr>
                    </a:solidFill>
                  </a:tcPr>
                </a:tc>
                <a:tc hMerge="1">
                  <a:txBody>
                    <a:bodyPr/>
                    <a:lstStyle/>
                    <a:p>
                      <a:pPr algn="ctr"/>
                      <a:endParaRPr kumimoji="1" lang="ja-JP" altLang="en-US" sz="1600" dirty="0">
                        <a:latin typeface="BIZ UDPゴシック" panose="020B0400000000000000" pitchFamily="50" charset="-128"/>
                        <a:ea typeface="BIZ UDPゴシック" panose="020B0400000000000000" pitchFamily="50" charset="-128"/>
                      </a:endParaRPr>
                    </a:p>
                  </a:txBody>
                  <a:tcPr marL="69643" marR="69643" marT="34820" marB="34820" anchor="ctr"/>
                </a:tc>
                <a:extLst>
                  <a:ext uri="{0D108BD9-81ED-4DB2-BD59-A6C34878D82A}">
                    <a16:rowId xmlns:a16="http://schemas.microsoft.com/office/drawing/2014/main" val="1258226986"/>
                  </a:ext>
                </a:extLst>
              </a:tr>
              <a:tr h="338512">
                <a:tc vMerge="1">
                  <a:txBody>
                    <a:bodyPr/>
                    <a:lstStyle/>
                    <a:p>
                      <a:pPr algn="ctr"/>
                      <a:endParaRPr kumimoji="1" lang="en-US" altLang="ja-JP" sz="1400" b="1" dirty="0">
                        <a:latin typeface="BIZ UDPゴシック" panose="020B0400000000000000" pitchFamily="50" charset="-128"/>
                        <a:ea typeface="BIZ UDPゴシック" panose="020B0400000000000000" pitchFamily="50" charset="-128"/>
                      </a:endParaRPr>
                    </a:p>
                  </a:txBody>
                  <a:tcPr marL="59135" marR="59135" marT="29566" marB="29566" anchor="ctr">
                    <a:lnL>
                      <a:noFill/>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70AD47">
                        <a:alpha val="49804"/>
                      </a:srgbClr>
                    </a:solidFill>
                  </a:tcPr>
                </a:tc>
                <a:tc gridSpan="2">
                  <a:txBody>
                    <a:bodyPr/>
                    <a:lstStyle/>
                    <a:p>
                      <a:pPr algn="l"/>
                      <a:r>
                        <a:rPr kumimoji="1" lang="en-US" altLang="ja-JP" sz="1600" dirty="0">
                          <a:latin typeface="BIZ UDPゴシック" panose="020B0400000000000000" pitchFamily="50" charset="-128"/>
                          <a:ea typeface="BIZ UDPゴシック" panose="020B0400000000000000" pitchFamily="50" charset="-128"/>
                        </a:rPr>
                        <a:t>Ⅰ</a:t>
                      </a:r>
                      <a:r>
                        <a:rPr kumimoji="1" lang="ja-JP" altLang="en-US" sz="1600" dirty="0">
                          <a:latin typeface="BIZ UDPゴシック" panose="020B0400000000000000" pitchFamily="50" charset="-128"/>
                          <a:ea typeface="BIZ UDPゴシック" panose="020B0400000000000000" pitchFamily="50" charset="-128"/>
                        </a:rPr>
                        <a:t>　持続可能な地域のあるべき姿をかたちにする</a:t>
                      </a:r>
                    </a:p>
                  </a:txBody>
                  <a:tcPr marL="69643" marR="69643" marT="34820" marB="348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70AD47">
                        <a:alpha val="20000"/>
                      </a:srgbClr>
                    </a:solidFill>
                  </a:tcPr>
                </a:tc>
                <a:tc hMerge="1">
                  <a:txBody>
                    <a:bodyPr/>
                    <a:lstStyle/>
                    <a:p>
                      <a:pPr algn="l"/>
                      <a:endParaRPr kumimoji="1" lang="ja-JP" altLang="en-US" sz="1600" dirty="0">
                        <a:latin typeface="BIZ UDPゴシック" panose="020B0400000000000000" pitchFamily="50" charset="-128"/>
                        <a:ea typeface="BIZ UDPゴシック" panose="020B0400000000000000" pitchFamily="50" charset="-128"/>
                      </a:endParaRPr>
                    </a:p>
                  </a:txBody>
                  <a:tcPr marL="69643" marR="69643" marT="34820" marB="348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70AD47">
                        <a:alpha val="20000"/>
                      </a:srgbClr>
                    </a:solidFill>
                  </a:tcPr>
                </a:tc>
                <a:tc>
                  <a:txBody>
                    <a:bodyPr/>
                    <a:lstStyle/>
                    <a:p>
                      <a:pPr algn="ctr"/>
                      <a:r>
                        <a:rPr kumimoji="1" lang="en-US" altLang="ja-JP" sz="1600" dirty="0">
                          <a:latin typeface="BIZ UDPゴシック" panose="020B0400000000000000" pitchFamily="50" charset="-128"/>
                          <a:ea typeface="BIZ UDPゴシック" panose="020B0400000000000000" pitchFamily="50" charset="-128"/>
                        </a:rPr>
                        <a:t>67/100</a:t>
                      </a:r>
                      <a:r>
                        <a:rPr kumimoji="1" lang="ja-JP" altLang="en-US" sz="1600" dirty="0">
                          <a:latin typeface="BIZ UDPゴシック" panose="020B0400000000000000" pitchFamily="50" charset="-128"/>
                          <a:ea typeface="BIZ UDPゴシック" panose="020B0400000000000000" pitchFamily="50" charset="-128"/>
                        </a:rPr>
                        <a:t>点</a:t>
                      </a:r>
                    </a:p>
                  </a:txBody>
                  <a:tcPr marL="69643" marR="69643" marT="34820" marB="348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70AD47">
                        <a:alpha val="20000"/>
                      </a:srgbClr>
                    </a:solidFill>
                  </a:tcPr>
                </a:tc>
                <a:tc rowSpan="4">
                  <a:txBody>
                    <a:bodyPr/>
                    <a:lstStyle/>
                    <a:p>
                      <a:pPr algn="ctr">
                        <a:lnSpc>
                          <a:spcPts val="1600"/>
                        </a:lnSpc>
                      </a:pPr>
                      <a:r>
                        <a:rPr kumimoji="1" lang="en-US" altLang="ja-JP" sz="1600" dirty="0">
                          <a:latin typeface="BIZ UDPゴシック" panose="020B0400000000000000" pitchFamily="50" charset="-128"/>
                          <a:ea typeface="BIZ UDPゴシック" panose="020B0400000000000000" pitchFamily="50" charset="-128"/>
                        </a:rPr>
                        <a:t>190/400</a:t>
                      </a:r>
                      <a:r>
                        <a:rPr kumimoji="1" lang="ja-JP" altLang="en-US" sz="1600" dirty="0">
                          <a:latin typeface="BIZ UDPゴシック" panose="020B0400000000000000" pitchFamily="50" charset="-128"/>
                          <a:ea typeface="BIZ UDPゴシック" panose="020B0400000000000000" pitchFamily="50" charset="-128"/>
                        </a:rPr>
                        <a:t>点</a:t>
                      </a:r>
                      <a:endParaRPr kumimoji="1" lang="en-US" altLang="ja-JP" sz="1600" dirty="0">
                        <a:latin typeface="BIZ UDPゴシック" panose="020B0400000000000000" pitchFamily="50" charset="-128"/>
                        <a:ea typeface="BIZ UDPゴシック" panose="020B0400000000000000" pitchFamily="50" charset="-128"/>
                      </a:endParaRPr>
                    </a:p>
                  </a:txBody>
                  <a:tcPr marL="69643" marR="69643" marT="34820" marB="34820" anchor="ctr">
                    <a:lnL w="1905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70AD47">
                        <a:alpha val="20000"/>
                      </a:srgbClr>
                    </a:solidFill>
                  </a:tcPr>
                </a:tc>
                <a:extLst>
                  <a:ext uri="{0D108BD9-81ED-4DB2-BD59-A6C34878D82A}">
                    <a16:rowId xmlns:a16="http://schemas.microsoft.com/office/drawing/2014/main" val="1027417032"/>
                  </a:ext>
                </a:extLst>
              </a:tr>
              <a:tr h="338512">
                <a:tc vMerge="1">
                  <a:txBody>
                    <a:bodyPr/>
                    <a:lstStyle/>
                    <a:p>
                      <a:pPr algn="ctr"/>
                      <a:endParaRPr kumimoji="1" lang="en-US" altLang="ja-JP" sz="1400" b="1" dirty="0">
                        <a:latin typeface="BIZ UDPゴシック" panose="020B0400000000000000" pitchFamily="50" charset="-128"/>
                        <a:ea typeface="BIZ UDPゴシック" panose="020B0400000000000000" pitchFamily="50" charset="-128"/>
                      </a:endParaRPr>
                    </a:p>
                  </a:txBody>
                  <a:tcPr marL="59135" marR="59135" marT="29566" marB="29566" anchor="ctr">
                    <a:lnL>
                      <a:noFill/>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70AD47">
                        <a:alpha val="49804"/>
                      </a:srgbClr>
                    </a:solidFill>
                  </a:tcPr>
                </a:tc>
                <a:tc gridSpan="2">
                  <a:txBody>
                    <a:bodyPr/>
                    <a:lstStyle/>
                    <a:p>
                      <a:pPr algn="l"/>
                      <a:r>
                        <a:rPr kumimoji="1" lang="en-US" altLang="ja-JP" sz="1600" dirty="0">
                          <a:latin typeface="BIZ UDPゴシック" panose="020B0400000000000000" pitchFamily="50" charset="-128"/>
                          <a:ea typeface="BIZ UDPゴシック" panose="020B0400000000000000" pitchFamily="50" charset="-128"/>
                        </a:rPr>
                        <a:t>Ⅱ</a:t>
                      </a:r>
                      <a:r>
                        <a:rPr kumimoji="1" lang="ja-JP" altLang="en-US" sz="1600" dirty="0">
                          <a:latin typeface="BIZ UDPゴシック" panose="020B0400000000000000" pitchFamily="50" charset="-128"/>
                          <a:ea typeface="BIZ UDPゴシック" panose="020B0400000000000000" pitchFamily="50" charset="-128"/>
                        </a:rPr>
                        <a:t>　公正・公平な給付を行う体制を構築する</a:t>
                      </a:r>
                    </a:p>
                  </a:txBody>
                  <a:tcPr marL="69643" marR="69643" marT="34820" marB="348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70AD47">
                        <a:alpha val="20000"/>
                      </a:srgbClr>
                    </a:solidFill>
                  </a:tcPr>
                </a:tc>
                <a:tc hMerge="1">
                  <a:txBody>
                    <a:bodyPr/>
                    <a:lstStyle/>
                    <a:p>
                      <a:pPr algn="l"/>
                      <a:endParaRPr kumimoji="1" lang="ja-JP" altLang="en-US" sz="1600" dirty="0">
                        <a:latin typeface="BIZ UDPゴシック" panose="020B0400000000000000" pitchFamily="50" charset="-128"/>
                        <a:ea typeface="BIZ UDPゴシック" panose="020B0400000000000000" pitchFamily="50" charset="-128"/>
                      </a:endParaRPr>
                    </a:p>
                  </a:txBody>
                  <a:tcPr marL="69643" marR="69643" marT="34820" marB="348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70AD47">
                        <a:alpha val="20000"/>
                      </a:srgbClr>
                    </a:solidFill>
                  </a:tcPr>
                </a:tc>
                <a:tc>
                  <a:txBody>
                    <a:bodyPr/>
                    <a:lstStyle/>
                    <a:p>
                      <a:pPr algn="ctr"/>
                      <a:r>
                        <a:rPr kumimoji="1" lang="en-US" altLang="ja-JP" sz="1600" dirty="0">
                          <a:latin typeface="BIZ UDPゴシック" panose="020B0400000000000000" pitchFamily="50" charset="-128"/>
                          <a:ea typeface="BIZ UDPゴシック" panose="020B0400000000000000" pitchFamily="50" charset="-128"/>
                        </a:rPr>
                        <a:t>20/100</a:t>
                      </a:r>
                      <a:r>
                        <a:rPr kumimoji="1" lang="ja-JP" altLang="en-US" sz="1600" dirty="0">
                          <a:latin typeface="BIZ UDPゴシック" panose="020B0400000000000000" pitchFamily="50" charset="-128"/>
                          <a:ea typeface="BIZ UDPゴシック" panose="020B0400000000000000" pitchFamily="50" charset="-128"/>
                        </a:rPr>
                        <a:t>点</a:t>
                      </a:r>
                    </a:p>
                  </a:txBody>
                  <a:tcPr marL="69643" marR="69643" marT="34820" marB="348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70AD47">
                        <a:alpha val="20000"/>
                      </a:srgbClr>
                    </a:solidFill>
                  </a:tcPr>
                </a:tc>
                <a:tc vMerge="1">
                  <a:txBody>
                    <a:bodyPr/>
                    <a:lstStyle/>
                    <a:p>
                      <a:endParaRPr kumimoji="1" lang="ja-JP" altLang="en-US"/>
                    </a:p>
                  </a:txBody>
                  <a:tcPr/>
                </a:tc>
                <a:extLst>
                  <a:ext uri="{0D108BD9-81ED-4DB2-BD59-A6C34878D82A}">
                    <a16:rowId xmlns:a16="http://schemas.microsoft.com/office/drawing/2014/main" val="918357271"/>
                  </a:ext>
                </a:extLst>
              </a:tr>
              <a:tr h="444974">
                <a:tc vMerge="1">
                  <a:txBody>
                    <a:bodyPr/>
                    <a:lstStyle/>
                    <a:p>
                      <a:pPr algn="ctr"/>
                      <a:endParaRPr kumimoji="1" lang="en-US" altLang="ja-JP" sz="1400" b="1" dirty="0">
                        <a:latin typeface="BIZ UDPゴシック" panose="020B0400000000000000" pitchFamily="50" charset="-128"/>
                        <a:ea typeface="BIZ UDPゴシック" panose="020B0400000000000000" pitchFamily="50" charset="-128"/>
                      </a:endParaRPr>
                    </a:p>
                  </a:txBody>
                  <a:tcPr marL="59135" marR="59135" marT="29566" marB="29566" anchor="ctr">
                    <a:lnL>
                      <a:noFill/>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70AD47">
                        <a:alpha val="49804"/>
                      </a:srgbClr>
                    </a:solidFill>
                  </a:tcPr>
                </a:tc>
                <a:tc gridSpan="2">
                  <a:txBody>
                    <a:bodyPr/>
                    <a:lstStyle/>
                    <a:p>
                      <a:pPr algn="l"/>
                      <a:r>
                        <a:rPr kumimoji="1" lang="en-US" altLang="ja-JP" sz="1600" dirty="0">
                          <a:latin typeface="BIZ UDPゴシック" panose="020B0400000000000000" pitchFamily="50" charset="-128"/>
                          <a:ea typeface="BIZ UDPゴシック" panose="020B0400000000000000" pitchFamily="50" charset="-128"/>
                        </a:rPr>
                        <a:t>Ⅲ</a:t>
                      </a:r>
                      <a:r>
                        <a:rPr kumimoji="1" lang="ja-JP" altLang="en-US" sz="1600" dirty="0">
                          <a:latin typeface="BIZ UDPゴシック" panose="020B0400000000000000" pitchFamily="50" charset="-128"/>
                          <a:ea typeface="BIZ UDPゴシック" panose="020B0400000000000000" pitchFamily="50" charset="-128"/>
                        </a:rPr>
                        <a:t>　介護人材の確保その他のサービス提供基盤の整備を推進する</a:t>
                      </a:r>
                    </a:p>
                  </a:txBody>
                  <a:tcPr marL="69643" marR="69643" marT="34820" marB="348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70AD47">
                        <a:alpha val="20000"/>
                      </a:srgbClr>
                    </a:solidFill>
                  </a:tcPr>
                </a:tc>
                <a:tc hMerge="1">
                  <a:txBody>
                    <a:bodyPr/>
                    <a:lstStyle/>
                    <a:p>
                      <a:pPr algn="l"/>
                      <a:endParaRPr kumimoji="1" lang="ja-JP" altLang="en-US" sz="1600" dirty="0">
                        <a:latin typeface="BIZ UDPゴシック" panose="020B0400000000000000" pitchFamily="50" charset="-128"/>
                        <a:ea typeface="BIZ UDPゴシック" panose="020B0400000000000000" pitchFamily="50" charset="-128"/>
                      </a:endParaRPr>
                    </a:p>
                  </a:txBody>
                  <a:tcPr marL="69643" marR="69643" marT="34820" marB="348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70AD47">
                        <a:alpha val="20000"/>
                      </a:srgbClr>
                    </a:solidFill>
                  </a:tcPr>
                </a:tc>
                <a:tc>
                  <a:txBody>
                    <a:bodyPr/>
                    <a:lstStyle/>
                    <a:p>
                      <a:pPr algn="ctr"/>
                      <a:r>
                        <a:rPr kumimoji="1" lang="en-US" altLang="ja-JP" sz="1600" dirty="0">
                          <a:latin typeface="BIZ UDPゴシック" panose="020B0400000000000000" pitchFamily="50" charset="-128"/>
                          <a:ea typeface="BIZ UDPゴシック" panose="020B0400000000000000" pitchFamily="50" charset="-128"/>
                        </a:rPr>
                        <a:t>73/100</a:t>
                      </a:r>
                      <a:r>
                        <a:rPr kumimoji="1" lang="ja-JP" altLang="en-US" sz="1600" dirty="0">
                          <a:latin typeface="BIZ UDPゴシック" panose="020B0400000000000000" pitchFamily="50" charset="-128"/>
                          <a:ea typeface="BIZ UDPゴシック" panose="020B0400000000000000" pitchFamily="50" charset="-128"/>
                        </a:rPr>
                        <a:t>点</a:t>
                      </a:r>
                    </a:p>
                  </a:txBody>
                  <a:tcPr marL="69643" marR="69643" marT="34820" marB="348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70AD47">
                        <a:alpha val="20000"/>
                      </a:srgbClr>
                    </a:solidFill>
                  </a:tcPr>
                </a:tc>
                <a:tc vMerge="1">
                  <a:txBody>
                    <a:bodyPr/>
                    <a:lstStyle/>
                    <a:p>
                      <a:endParaRPr kumimoji="1" lang="ja-JP" altLang="en-US"/>
                    </a:p>
                  </a:txBody>
                  <a:tcPr/>
                </a:tc>
                <a:extLst>
                  <a:ext uri="{0D108BD9-81ED-4DB2-BD59-A6C34878D82A}">
                    <a16:rowId xmlns:a16="http://schemas.microsoft.com/office/drawing/2014/main" val="2684406181"/>
                  </a:ext>
                </a:extLst>
              </a:tr>
              <a:tr h="559641">
                <a:tc vMerge="1">
                  <a:txBody>
                    <a:bodyPr/>
                    <a:lstStyle/>
                    <a:p>
                      <a:pPr algn="ctr"/>
                      <a:endParaRPr kumimoji="1" lang="en-US" altLang="ja-JP" sz="1400" b="1" dirty="0">
                        <a:latin typeface="BIZ UDPゴシック" panose="020B0400000000000000" pitchFamily="50" charset="-128"/>
                        <a:ea typeface="BIZ UDPゴシック" panose="020B0400000000000000" pitchFamily="50" charset="-128"/>
                      </a:endParaRPr>
                    </a:p>
                  </a:txBody>
                  <a:tcPr marL="59135" marR="59135" marT="29566" marB="29566" anchor="ctr">
                    <a:lnL>
                      <a:noFill/>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70AD47">
                        <a:alpha val="49804"/>
                      </a:srgbClr>
                    </a:solidFill>
                  </a:tcPr>
                </a:tc>
                <a:tc gridSpan="2">
                  <a:txBody>
                    <a:bodyPr/>
                    <a:lstStyle/>
                    <a:p>
                      <a:pPr algn="l"/>
                      <a:r>
                        <a:rPr kumimoji="1" lang="en-US" altLang="ja-JP" sz="1600" dirty="0">
                          <a:latin typeface="BIZ UDPゴシック" panose="020B0400000000000000" pitchFamily="50" charset="-128"/>
                          <a:ea typeface="BIZ UDPゴシック" panose="020B0400000000000000" pitchFamily="50" charset="-128"/>
                        </a:rPr>
                        <a:t>Ⅳ</a:t>
                      </a:r>
                      <a:r>
                        <a:rPr kumimoji="1" lang="ja-JP" altLang="en-US" sz="1600" dirty="0">
                          <a:latin typeface="BIZ UDPゴシック" panose="020B0400000000000000" pitchFamily="50" charset="-128"/>
                          <a:ea typeface="BIZ UDPゴシック" panose="020B0400000000000000" pitchFamily="50" charset="-128"/>
                        </a:rPr>
                        <a:t>　高齢者がその状況に応じて可能な限り自立した日常生活を営む</a:t>
                      </a:r>
                    </a:p>
                  </a:txBody>
                  <a:tcPr marL="69643" marR="69643" marT="34820" marB="348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70AD47">
                        <a:alpha val="20000"/>
                      </a:srgbClr>
                    </a:solidFill>
                  </a:tcPr>
                </a:tc>
                <a:tc hMerge="1">
                  <a:txBody>
                    <a:bodyPr/>
                    <a:lstStyle/>
                    <a:p>
                      <a:pPr algn="l"/>
                      <a:endParaRPr kumimoji="1" lang="ja-JP" altLang="en-US" sz="1600" dirty="0">
                        <a:latin typeface="BIZ UDPゴシック" panose="020B0400000000000000" pitchFamily="50" charset="-128"/>
                        <a:ea typeface="BIZ UDPゴシック" panose="020B0400000000000000" pitchFamily="50" charset="-128"/>
                      </a:endParaRPr>
                    </a:p>
                  </a:txBody>
                  <a:tcPr marL="69643" marR="69643" marT="34820" marB="348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70AD47">
                        <a:alpha val="20000"/>
                      </a:srgbClr>
                    </a:solidFill>
                  </a:tcPr>
                </a:tc>
                <a:tc>
                  <a:txBody>
                    <a:bodyPr/>
                    <a:lstStyle/>
                    <a:p>
                      <a:pPr algn="ctr"/>
                      <a:r>
                        <a:rPr kumimoji="1" lang="en-US" altLang="ja-JP" sz="1600" dirty="0">
                          <a:latin typeface="BIZ UDPゴシック" panose="020B0400000000000000" pitchFamily="50" charset="-128"/>
                          <a:ea typeface="BIZ UDPゴシック" panose="020B0400000000000000" pitchFamily="50" charset="-128"/>
                        </a:rPr>
                        <a:t>30/100</a:t>
                      </a:r>
                      <a:r>
                        <a:rPr kumimoji="1" lang="ja-JP" altLang="en-US" sz="1600" dirty="0">
                          <a:latin typeface="BIZ UDPゴシック" panose="020B0400000000000000" pitchFamily="50" charset="-128"/>
                          <a:ea typeface="BIZ UDPゴシック" panose="020B0400000000000000" pitchFamily="50" charset="-128"/>
                        </a:rPr>
                        <a:t>点</a:t>
                      </a:r>
                    </a:p>
                  </a:txBody>
                  <a:tcPr marL="69643" marR="69643" marT="34820" marB="348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70AD47">
                        <a:alpha val="20000"/>
                      </a:srgbClr>
                    </a:solidFill>
                  </a:tcPr>
                </a:tc>
                <a:tc vMerge="1">
                  <a:txBody>
                    <a:bodyPr/>
                    <a:lstStyle/>
                    <a:p>
                      <a:endParaRPr kumimoji="1" lang="ja-JP" altLang="en-US"/>
                    </a:p>
                  </a:txBody>
                  <a:tcPr/>
                </a:tc>
                <a:extLst>
                  <a:ext uri="{0D108BD9-81ED-4DB2-BD59-A6C34878D82A}">
                    <a16:rowId xmlns:a16="http://schemas.microsoft.com/office/drawing/2014/main" val="3782422556"/>
                  </a:ext>
                </a:extLst>
              </a:tr>
              <a:tr h="338512">
                <a:tc rowSpan="5">
                  <a:txBody>
                    <a:bodyPr/>
                    <a:lstStyle/>
                    <a:p>
                      <a:pPr algn="ctr"/>
                      <a:r>
                        <a:rPr kumimoji="1" lang="ja-JP" altLang="en-US" sz="1600" b="1" dirty="0">
                          <a:latin typeface="BIZ UDPゴシック" panose="020B0400000000000000" pitchFamily="50" charset="-128"/>
                          <a:ea typeface="BIZ UDPゴシック" panose="020B0400000000000000" pitchFamily="50" charset="-128"/>
                        </a:rPr>
                        <a:t>介護</a:t>
                      </a:r>
                      <a:r>
                        <a:rPr kumimoji="1" lang="ja-JP" altLang="en-US" sz="1600" b="1" dirty="0" err="1">
                          <a:latin typeface="BIZ UDPゴシック" panose="020B0400000000000000" pitchFamily="50" charset="-128"/>
                          <a:ea typeface="BIZ UDPゴシック" panose="020B0400000000000000" pitchFamily="50" charset="-128"/>
                        </a:rPr>
                        <a:t>保険保険</a:t>
                      </a:r>
                      <a:r>
                        <a:rPr kumimoji="1" lang="ja-JP" altLang="en-US" sz="1600" b="1" dirty="0">
                          <a:latin typeface="BIZ UDPゴシック" panose="020B0400000000000000" pitchFamily="50" charset="-128"/>
                          <a:ea typeface="BIZ UDPゴシック" panose="020B0400000000000000" pitchFamily="50" charset="-128"/>
                        </a:rPr>
                        <a:t>者</a:t>
                      </a:r>
                      <a:endParaRPr kumimoji="1" lang="en-US" altLang="ja-JP" sz="1600" b="1" dirty="0">
                        <a:latin typeface="BIZ UDPゴシック" panose="020B0400000000000000" pitchFamily="50" charset="-128"/>
                        <a:ea typeface="BIZ UDPゴシック" panose="020B0400000000000000" pitchFamily="50" charset="-128"/>
                      </a:endParaRPr>
                    </a:p>
                    <a:p>
                      <a:pPr algn="ctr"/>
                      <a:r>
                        <a:rPr kumimoji="1" lang="ja-JP" altLang="en-US" sz="1600" b="1" dirty="0">
                          <a:latin typeface="BIZ UDPゴシック" panose="020B0400000000000000" pitchFamily="50" charset="-128"/>
                          <a:ea typeface="BIZ UDPゴシック" panose="020B0400000000000000" pitchFamily="50" charset="-128"/>
                        </a:rPr>
                        <a:t>努力支援交付金</a:t>
                      </a:r>
                    </a:p>
                  </a:txBody>
                  <a:tcPr marL="69643" marR="69643" marT="34820" marB="34820" vert="eaVert" anchor="ctr">
                    <a:lnL>
                      <a:noFill/>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70AD47">
                        <a:alpha val="49804"/>
                      </a:srgbClr>
                    </a:solidFill>
                  </a:tcPr>
                </a:tc>
                <a:tc gridSpan="2">
                  <a:txBody>
                    <a:bodyPr/>
                    <a:lstStyle/>
                    <a:p>
                      <a:pPr algn="ctr"/>
                      <a:r>
                        <a:rPr kumimoji="1" lang="ja-JP" altLang="en-US" sz="1600" dirty="0">
                          <a:latin typeface="BIZ UDPゴシック" panose="020B0400000000000000" pitchFamily="50" charset="-128"/>
                          <a:ea typeface="BIZ UDPゴシック" panose="020B0400000000000000" pitchFamily="50" charset="-128"/>
                        </a:rPr>
                        <a:t>内示額</a:t>
                      </a:r>
                    </a:p>
                  </a:txBody>
                  <a:tcPr marL="69643" marR="69643" marT="34820" marB="348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70AD47">
                        <a:alpha val="20000"/>
                      </a:srgbClr>
                    </a:solidFill>
                  </a:tcPr>
                </a:tc>
                <a:tc hMerge="1">
                  <a:txBody>
                    <a:bodyPr/>
                    <a:lstStyle/>
                    <a:p>
                      <a:pPr algn="ctr"/>
                      <a:endParaRPr kumimoji="1" lang="ja-JP" altLang="en-US" sz="1600" dirty="0">
                        <a:latin typeface="BIZ UDPゴシック" panose="020B0400000000000000" pitchFamily="50" charset="-128"/>
                        <a:ea typeface="BIZ UDPゴシック" panose="020B0400000000000000" pitchFamily="50" charset="-128"/>
                      </a:endParaRPr>
                    </a:p>
                  </a:txBody>
                  <a:tcPr marL="69643" marR="69643" marT="34820" marB="348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70AD47">
                        <a:alpha val="20000"/>
                      </a:srgbClr>
                    </a:solidFill>
                  </a:tcPr>
                </a:tc>
                <a:tc gridSpan="2">
                  <a:txBody>
                    <a:bodyPr/>
                    <a:lstStyle/>
                    <a:p>
                      <a:pPr algn="ctr"/>
                      <a:r>
                        <a:rPr kumimoji="1" lang="en-US" altLang="ja-JP" sz="1600" dirty="0">
                          <a:latin typeface="BIZ UDPゴシック" panose="020B0400000000000000" pitchFamily="50" charset="-128"/>
                          <a:ea typeface="BIZ UDPゴシック" panose="020B0400000000000000" pitchFamily="50" charset="-128"/>
                        </a:rPr>
                        <a:t>46,335</a:t>
                      </a:r>
                      <a:r>
                        <a:rPr kumimoji="1" lang="ja-JP" altLang="en-US" sz="1600" dirty="0">
                          <a:latin typeface="BIZ UDPゴシック" panose="020B0400000000000000" pitchFamily="50" charset="-128"/>
                          <a:ea typeface="BIZ UDPゴシック" panose="020B0400000000000000" pitchFamily="50" charset="-128"/>
                        </a:rPr>
                        <a:t>千円</a:t>
                      </a:r>
                    </a:p>
                  </a:txBody>
                  <a:tcPr marL="69643" marR="69643" marT="34820" marB="34820" anchor="ctr">
                    <a:lnL w="1905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70AD47">
                        <a:alpha val="20000"/>
                      </a:srgbClr>
                    </a:solidFill>
                  </a:tcPr>
                </a:tc>
                <a:tc hMerge="1">
                  <a:txBody>
                    <a:bodyPr/>
                    <a:lstStyle/>
                    <a:p>
                      <a:pPr algn="ctr"/>
                      <a:endParaRPr kumimoji="1" lang="ja-JP" altLang="en-US" sz="1600" dirty="0">
                        <a:latin typeface="BIZ UDPゴシック" panose="020B0400000000000000" pitchFamily="50" charset="-128"/>
                        <a:ea typeface="BIZ UDPゴシック" panose="020B0400000000000000" pitchFamily="50" charset="-128"/>
                      </a:endParaRPr>
                    </a:p>
                  </a:txBody>
                  <a:tcPr marL="69643" marR="69643" marT="34820" marB="34820" anchor="ctr"/>
                </a:tc>
                <a:extLst>
                  <a:ext uri="{0D108BD9-81ED-4DB2-BD59-A6C34878D82A}">
                    <a16:rowId xmlns:a16="http://schemas.microsoft.com/office/drawing/2014/main" val="2132311757"/>
                  </a:ext>
                </a:extLst>
              </a:tr>
              <a:tr h="338512">
                <a:tc vMerge="1">
                  <a:txBody>
                    <a:bodyPr/>
                    <a:lstStyle/>
                    <a:p>
                      <a:pPr algn="ctr"/>
                      <a:endParaRPr kumimoji="1" lang="en-US" altLang="ja-JP" sz="1400" b="1" dirty="0">
                        <a:latin typeface="BIZ UDPゴシック" panose="020B0400000000000000" pitchFamily="50" charset="-128"/>
                        <a:ea typeface="BIZ UDPゴシック" panose="020B0400000000000000" pitchFamily="50" charset="-128"/>
                      </a:endParaRPr>
                    </a:p>
                  </a:txBody>
                  <a:tcPr marL="59135" marR="59135" marT="29566" marB="29566" anchor="ctr">
                    <a:lnL>
                      <a:noFill/>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70AD47">
                        <a:alpha val="49804"/>
                      </a:srgbClr>
                    </a:solidFill>
                  </a:tcPr>
                </a:tc>
                <a:tc gridSpan="2">
                  <a:txBody>
                    <a:bodyPr/>
                    <a:lstStyle/>
                    <a:p>
                      <a:pPr algn="l"/>
                      <a:r>
                        <a:rPr kumimoji="1" lang="en-US" altLang="ja-JP" sz="1600" dirty="0">
                          <a:latin typeface="BIZ UDPゴシック" panose="020B0400000000000000" pitchFamily="50" charset="-128"/>
                          <a:ea typeface="BIZ UDPゴシック" panose="020B0400000000000000" pitchFamily="50" charset="-128"/>
                        </a:rPr>
                        <a:t>Ⅰ</a:t>
                      </a:r>
                      <a:r>
                        <a:rPr kumimoji="1" lang="ja-JP" altLang="en-US" sz="1600" dirty="0">
                          <a:latin typeface="BIZ UDPゴシック" panose="020B0400000000000000" pitchFamily="50" charset="-128"/>
                          <a:ea typeface="BIZ UDPゴシック" panose="020B0400000000000000" pitchFamily="50" charset="-128"/>
                        </a:rPr>
                        <a:t>　介護予防</a:t>
                      </a:r>
                      <a:r>
                        <a:rPr kumimoji="1" lang="en-US" altLang="ja-JP" sz="1600" dirty="0">
                          <a:latin typeface="BIZ UDPゴシック" panose="020B0400000000000000" pitchFamily="50" charset="-128"/>
                          <a:ea typeface="BIZ UDPゴシック" panose="020B0400000000000000" pitchFamily="50" charset="-128"/>
                        </a:rPr>
                        <a:t>/</a:t>
                      </a:r>
                      <a:r>
                        <a:rPr kumimoji="1" lang="ja-JP" altLang="en-US" sz="1600" dirty="0">
                          <a:latin typeface="BIZ UDPゴシック" panose="020B0400000000000000" pitchFamily="50" charset="-128"/>
                          <a:ea typeface="BIZ UDPゴシック" panose="020B0400000000000000" pitchFamily="50" charset="-128"/>
                        </a:rPr>
                        <a:t>日常生活支援を推進する</a:t>
                      </a:r>
                    </a:p>
                  </a:txBody>
                  <a:tcPr marL="69643" marR="69643" marT="34820" marB="348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70AD47">
                        <a:alpha val="20000"/>
                      </a:srgbClr>
                    </a:solidFill>
                  </a:tcPr>
                </a:tc>
                <a:tc hMerge="1">
                  <a:txBody>
                    <a:bodyPr/>
                    <a:lstStyle/>
                    <a:p>
                      <a:pPr algn="ctr"/>
                      <a:endParaRPr kumimoji="1" lang="ja-JP" altLang="en-US" sz="1600" dirty="0">
                        <a:latin typeface="BIZ UDPゴシック" panose="020B0400000000000000" pitchFamily="50" charset="-128"/>
                        <a:ea typeface="BIZ UDPゴシック" panose="020B0400000000000000" pitchFamily="50" charset="-128"/>
                      </a:endParaRPr>
                    </a:p>
                  </a:txBody>
                  <a:tcPr marL="69643" marR="69643" marT="34820" marB="348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70AD47">
                        <a:alpha val="20000"/>
                      </a:srgbClr>
                    </a:solidFill>
                  </a:tcPr>
                </a:tc>
                <a:tc>
                  <a:txBody>
                    <a:bodyPr/>
                    <a:lstStyle/>
                    <a:p>
                      <a:pPr algn="ctr"/>
                      <a:r>
                        <a:rPr kumimoji="1" lang="en-US" altLang="ja-JP" sz="1600" dirty="0">
                          <a:latin typeface="BIZ UDPゴシック" panose="020B0400000000000000" pitchFamily="50" charset="-128"/>
                          <a:ea typeface="BIZ UDPゴシック" panose="020B0400000000000000" pitchFamily="50" charset="-128"/>
                        </a:rPr>
                        <a:t>71/100</a:t>
                      </a:r>
                      <a:r>
                        <a:rPr kumimoji="1" lang="ja-JP" altLang="en-US" sz="1600" dirty="0">
                          <a:latin typeface="BIZ UDPゴシック" panose="020B0400000000000000" pitchFamily="50" charset="-128"/>
                          <a:ea typeface="BIZ UDPゴシック" panose="020B0400000000000000" pitchFamily="50" charset="-128"/>
                        </a:rPr>
                        <a:t>点</a:t>
                      </a:r>
                    </a:p>
                  </a:txBody>
                  <a:tcPr marL="69643" marR="69643" marT="34820" marB="348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70AD47">
                        <a:alpha val="20000"/>
                      </a:srgbClr>
                    </a:solidFill>
                  </a:tcPr>
                </a:tc>
                <a:tc rowSpan="4">
                  <a:txBody>
                    <a:bodyPr/>
                    <a:lstStyle/>
                    <a:p>
                      <a:pPr algn="ctr">
                        <a:lnSpc>
                          <a:spcPts val="1600"/>
                        </a:lnSpc>
                      </a:pPr>
                      <a:r>
                        <a:rPr kumimoji="1" lang="en-US" altLang="ja-JP" sz="1600" dirty="0">
                          <a:latin typeface="BIZ UDPゴシック" panose="020B0400000000000000" pitchFamily="50" charset="-128"/>
                          <a:ea typeface="BIZ UDPゴシック" panose="020B0400000000000000" pitchFamily="50" charset="-128"/>
                        </a:rPr>
                        <a:t>243/400</a:t>
                      </a:r>
                      <a:r>
                        <a:rPr kumimoji="1" lang="ja-JP" altLang="en-US" sz="1600" dirty="0">
                          <a:latin typeface="BIZ UDPゴシック" panose="020B0400000000000000" pitchFamily="50" charset="-128"/>
                          <a:ea typeface="BIZ UDPゴシック" panose="020B0400000000000000" pitchFamily="50" charset="-128"/>
                        </a:rPr>
                        <a:t>点</a:t>
                      </a:r>
                      <a:endParaRPr kumimoji="1" lang="en-US" altLang="ja-JP" sz="1600" dirty="0">
                        <a:latin typeface="BIZ UDPゴシック" panose="020B0400000000000000" pitchFamily="50" charset="-128"/>
                        <a:ea typeface="BIZ UDPゴシック" panose="020B0400000000000000" pitchFamily="50" charset="-128"/>
                      </a:endParaRPr>
                    </a:p>
                  </a:txBody>
                  <a:tcPr marL="69643" marR="69643" marT="34820" marB="34820" anchor="ctr">
                    <a:lnL w="1905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70AD47">
                        <a:alpha val="20000"/>
                      </a:srgbClr>
                    </a:solidFill>
                  </a:tcPr>
                </a:tc>
                <a:extLst>
                  <a:ext uri="{0D108BD9-81ED-4DB2-BD59-A6C34878D82A}">
                    <a16:rowId xmlns:a16="http://schemas.microsoft.com/office/drawing/2014/main" val="1339350505"/>
                  </a:ext>
                </a:extLst>
              </a:tr>
              <a:tr h="338512">
                <a:tc vMerge="1">
                  <a:txBody>
                    <a:bodyPr/>
                    <a:lstStyle/>
                    <a:p>
                      <a:pPr algn="ctr"/>
                      <a:endParaRPr kumimoji="1" lang="en-US" altLang="ja-JP" sz="1400" b="1" dirty="0">
                        <a:latin typeface="BIZ UDPゴシック" panose="020B0400000000000000" pitchFamily="50" charset="-128"/>
                        <a:ea typeface="BIZ UDPゴシック" panose="020B0400000000000000" pitchFamily="50" charset="-128"/>
                      </a:endParaRPr>
                    </a:p>
                  </a:txBody>
                  <a:tcPr marL="59135" marR="59135" marT="29566" marB="29566" anchor="ctr">
                    <a:lnL>
                      <a:noFill/>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70AD47">
                        <a:alpha val="49804"/>
                      </a:srgbClr>
                    </a:solidFill>
                  </a:tcPr>
                </a:tc>
                <a:tc gridSpan="2">
                  <a:txBody>
                    <a:bodyPr/>
                    <a:lstStyle/>
                    <a:p>
                      <a:pPr algn="l"/>
                      <a:r>
                        <a:rPr kumimoji="1" lang="en-US" altLang="ja-JP" sz="1600" dirty="0">
                          <a:latin typeface="BIZ UDPゴシック" panose="020B0400000000000000" pitchFamily="50" charset="-128"/>
                          <a:ea typeface="BIZ UDPゴシック" panose="020B0400000000000000" pitchFamily="50" charset="-128"/>
                        </a:rPr>
                        <a:t>Ⅱ</a:t>
                      </a:r>
                      <a:r>
                        <a:rPr kumimoji="1" lang="ja-JP" altLang="en-US" sz="1600" dirty="0">
                          <a:latin typeface="BIZ UDPゴシック" panose="020B0400000000000000" pitchFamily="50" charset="-128"/>
                          <a:ea typeface="BIZ UDPゴシック" panose="020B0400000000000000" pitchFamily="50" charset="-128"/>
                        </a:rPr>
                        <a:t>　認知症総合支援を推進する</a:t>
                      </a:r>
                    </a:p>
                  </a:txBody>
                  <a:tcPr marL="69643" marR="69643" marT="34820" marB="348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70AD47">
                        <a:alpha val="20000"/>
                      </a:srgbClr>
                    </a:solidFill>
                  </a:tcPr>
                </a:tc>
                <a:tc hMerge="1">
                  <a:txBody>
                    <a:bodyPr/>
                    <a:lstStyle/>
                    <a:p>
                      <a:pPr algn="ctr"/>
                      <a:endParaRPr kumimoji="1" lang="ja-JP" altLang="en-US" sz="1600" dirty="0">
                        <a:latin typeface="BIZ UDPゴシック" panose="020B0400000000000000" pitchFamily="50" charset="-128"/>
                        <a:ea typeface="BIZ UDPゴシック" panose="020B0400000000000000" pitchFamily="50" charset="-128"/>
                      </a:endParaRPr>
                    </a:p>
                  </a:txBody>
                  <a:tcPr marL="69643" marR="69643" marT="34820" marB="348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70AD47">
                        <a:alpha val="20000"/>
                      </a:srgbClr>
                    </a:solidFill>
                  </a:tcPr>
                </a:tc>
                <a:tc>
                  <a:txBody>
                    <a:bodyPr/>
                    <a:lstStyle/>
                    <a:p>
                      <a:pPr algn="ctr"/>
                      <a:r>
                        <a:rPr kumimoji="1" lang="en-US" altLang="ja-JP" sz="1600" dirty="0">
                          <a:latin typeface="BIZ UDPゴシック" panose="020B0400000000000000" pitchFamily="50" charset="-128"/>
                          <a:ea typeface="BIZ UDPゴシック" panose="020B0400000000000000" pitchFamily="50" charset="-128"/>
                        </a:rPr>
                        <a:t>61/100</a:t>
                      </a:r>
                      <a:r>
                        <a:rPr kumimoji="1" lang="ja-JP" altLang="en-US" sz="1600" dirty="0">
                          <a:latin typeface="BIZ UDPゴシック" panose="020B0400000000000000" pitchFamily="50" charset="-128"/>
                          <a:ea typeface="BIZ UDPゴシック" panose="020B0400000000000000" pitchFamily="50" charset="-128"/>
                        </a:rPr>
                        <a:t>点</a:t>
                      </a:r>
                    </a:p>
                  </a:txBody>
                  <a:tcPr marL="69643" marR="69643" marT="34820" marB="348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70AD47">
                        <a:alpha val="20000"/>
                      </a:srgbClr>
                    </a:solidFill>
                  </a:tcPr>
                </a:tc>
                <a:tc vMerge="1">
                  <a:txBody>
                    <a:bodyPr/>
                    <a:lstStyle/>
                    <a:p>
                      <a:endParaRPr kumimoji="1" lang="ja-JP" altLang="en-US"/>
                    </a:p>
                  </a:txBody>
                  <a:tcPr/>
                </a:tc>
                <a:extLst>
                  <a:ext uri="{0D108BD9-81ED-4DB2-BD59-A6C34878D82A}">
                    <a16:rowId xmlns:a16="http://schemas.microsoft.com/office/drawing/2014/main" val="395409100"/>
                  </a:ext>
                </a:extLst>
              </a:tr>
              <a:tr h="338512">
                <a:tc vMerge="1">
                  <a:txBody>
                    <a:bodyPr/>
                    <a:lstStyle/>
                    <a:p>
                      <a:pPr algn="ctr"/>
                      <a:endParaRPr kumimoji="1" lang="en-US" altLang="ja-JP" sz="1400" b="1" dirty="0">
                        <a:latin typeface="BIZ UDPゴシック" panose="020B0400000000000000" pitchFamily="50" charset="-128"/>
                        <a:ea typeface="BIZ UDPゴシック" panose="020B0400000000000000" pitchFamily="50" charset="-128"/>
                      </a:endParaRPr>
                    </a:p>
                  </a:txBody>
                  <a:tcPr marL="59135" marR="59135" marT="29566" marB="29566" anchor="ctr">
                    <a:lnL>
                      <a:noFill/>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70AD47">
                        <a:alpha val="49804"/>
                      </a:srgbClr>
                    </a:solidFill>
                  </a:tcPr>
                </a:tc>
                <a:tc gridSpan="2">
                  <a:txBody>
                    <a:bodyPr/>
                    <a:lstStyle/>
                    <a:p>
                      <a:pPr algn="l"/>
                      <a:r>
                        <a:rPr kumimoji="1" lang="en-US" altLang="ja-JP" sz="1600" dirty="0">
                          <a:latin typeface="BIZ UDPゴシック" panose="020B0400000000000000" pitchFamily="50" charset="-128"/>
                          <a:ea typeface="BIZ UDPゴシック" panose="020B0400000000000000" pitchFamily="50" charset="-128"/>
                        </a:rPr>
                        <a:t>Ⅲ</a:t>
                      </a:r>
                      <a:r>
                        <a:rPr kumimoji="1" lang="ja-JP" altLang="en-US" sz="1600" dirty="0">
                          <a:latin typeface="BIZ UDPゴシック" panose="020B0400000000000000" pitchFamily="50" charset="-128"/>
                          <a:ea typeface="BIZ UDPゴシック" panose="020B0400000000000000" pitchFamily="50" charset="-128"/>
                        </a:rPr>
                        <a:t>　在宅医療・在宅介護連携の体制を構築する</a:t>
                      </a:r>
                    </a:p>
                  </a:txBody>
                  <a:tcPr marL="69643" marR="69643" marT="34820" marB="348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70AD47">
                        <a:alpha val="20000"/>
                      </a:srgbClr>
                    </a:solidFill>
                  </a:tcPr>
                </a:tc>
                <a:tc hMerge="1">
                  <a:txBody>
                    <a:bodyPr/>
                    <a:lstStyle/>
                    <a:p>
                      <a:pPr algn="ctr"/>
                      <a:endParaRPr kumimoji="1" lang="ja-JP" altLang="en-US" sz="1600" dirty="0">
                        <a:latin typeface="BIZ UDPゴシック" panose="020B0400000000000000" pitchFamily="50" charset="-128"/>
                        <a:ea typeface="BIZ UDPゴシック" panose="020B0400000000000000" pitchFamily="50" charset="-128"/>
                      </a:endParaRPr>
                    </a:p>
                  </a:txBody>
                  <a:tcPr marL="69643" marR="69643" marT="34820" marB="348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70AD47">
                        <a:alpha val="20000"/>
                      </a:srgbClr>
                    </a:solidFill>
                  </a:tcPr>
                </a:tc>
                <a:tc>
                  <a:txBody>
                    <a:bodyPr/>
                    <a:lstStyle/>
                    <a:p>
                      <a:pPr algn="ctr"/>
                      <a:r>
                        <a:rPr kumimoji="1" lang="en-US" altLang="ja-JP" sz="1600" dirty="0">
                          <a:latin typeface="BIZ UDPゴシック" panose="020B0400000000000000" pitchFamily="50" charset="-128"/>
                          <a:ea typeface="BIZ UDPゴシック" panose="020B0400000000000000" pitchFamily="50" charset="-128"/>
                        </a:rPr>
                        <a:t>81/100</a:t>
                      </a:r>
                      <a:r>
                        <a:rPr kumimoji="1" lang="ja-JP" altLang="en-US" sz="1600" dirty="0">
                          <a:latin typeface="BIZ UDPゴシック" panose="020B0400000000000000" pitchFamily="50" charset="-128"/>
                          <a:ea typeface="BIZ UDPゴシック" panose="020B0400000000000000" pitchFamily="50" charset="-128"/>
                        </a:rPr>
                        <a:t>点</a:t>
                      </a:r>
                    </a:p>
                  </a:txBody>
                  <a:tcPr marL="69643" marR="69643" marT="34820" marB="348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70AD47">
                        <a:alpha val="20000"/>
                      </a:srgbClr>
                    </a:solidFill>
                  </a:tcPr>
                </a:tc>
                <a:tc vMerge="1">
                  <a:txBody>
                    <a:bodyPr/>
                    <a:lstStyle/>
                    <a:p>
                      <a:endParaRPr kumimoji="1" lang="ja-JP" altLang="en-US"/>
                    </a:p>
                  </a:txBody>
                  <a:tcPr/>
                </a:tc>
                <a:extLst>
                  <a:ext uri="{0D108BD9-81ED-4DB2-BD59-A6C34878D82A}">
                    <a16:rowId xmlns:a16="http://schemas.microsoft.com/office/drawing/2014/main" val="4168752689"/>
                  </a:ext>
                </a:extLst>
              </a:tr>
              <a:tr h="559641">
                <a:tc vMerge="1">
                  <a:txBody>
                    <a:bodyPr/>
                    <a:lstStyle/>
                    <a:p>
                      <a:pPr algn="ctr"/>
                      <a:endParaRPr kumimoji="1" lang="ja-JP" altLang="en-US" sz="1400" b="1" dirty="0">
                        <a:latin typeface="BIZ UDPゴシック" panose="020B0400000000000000" pitchFamily="50" charset="-128"/>
                        <a:ea typeface="BIZ UDPゴシック" panose="020B0400000000000000" pitchFamily="50" charset="-128"/>
                      </a:endParaRPr>
                    </a:p>
                  </a:txBody>
                  <a:tcPr marL="59135" marR="59135" marT="29566" marB="29566" anchor="ctr">
                    <a:lnL>
                      <a:noFill/>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70AD47">
                        <a:alpha val="49804"/>
                      </a:srgbClr>
                    </a:solidFill>
                  </a:tcPr>
                </a:tc>
                <a:tc gridSpan="2">
                  <a:txBody>
                    <a:bodyPr/>
                    <a:lstStyle/>
                    <a:p>
                      <a:pPr algn="l"/>
                      <a:r>
                        <a:rPr kumimoji="1" lang="en-US" altLang="ja-JP" sz="1600" dirty="0">
                          <a:latin typeface="BIZ UDPゴシック" panose="020B0400000000000000" pitchFamily="50" charset="-128"/>
                          <a:ea typeface="BIZ UDPゴシック" panose="020B0400000000000000" pitchFamily="50" charset="-128"/>
                        </a:rPr>
                        <a:t>Ⅳ</a:t>
                      </a:r>
                      <a:r>
                        <a:rPr kumimoji="1" lang="ja-JP" altLang="en-US" sz="1600" dirty="0">
                          <a:latin typeface="BIZ UDPゴシック" panose="020B0400000000000000" pitchFamily="50" charset="-128"/>
                          <a:ea typeface="BIZ UDPゴシック" panose="020B0400000000000000" pitchFamily="50" charset="-128"/>
                        </a:rPr>
                        <a:t>　高齢者がその状況に応じて可能な限り自立した日常生活を営む</a:t>
                      </a:r>
                    </a:p>
                  </a:txBody>
                  <a:tcPr marL="69643" marR="69643" marT="34820" marB="348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70AD47">
                        <a:alpha val="20000"/>
                      </a:srgbClr>
                    </a:solidFill>
                  </a:tcPr>
                </a:tc>
                <a:tc hMerge="1">
                  <a:txBody>
                    <a:bodyPr/>
                    <a:lstStyle/>
                    <a:p>
                      <a:pPr algn="ctr"/>
                      <a:endParaRPr kumimoji="1" lang="ja-JP" altLang="en-US" sz="1600" dirty="0">
                        <a:latin typeface="BIZ UDPゴシック" panose="020B0400000000000000" pitchFamily="50" charset="-128"/>
                        <a:ea typeface="BIZ UDPゴシック" panose="020B0400000000000000" pitchFamily="50" charset="-128"/>
                      </a:endParaRPr>
                    </a:p>
                  </a:txBody>
                  <a:tcPr marL="69643" marR="69643" marT="34820" marB="348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70AD47">
                        <a:alpha val="20000"/>
                      </a:srgbClr>
                    </a:solidFill>
                  </a:tcPr>
                </a:tc>
                <a:tc>
                  <a:txBody>
                    <a:bodyPr/>
                    <a:lstStyle/>
                    <a:p>
                      <a:pPr algn="ctr"/>
                      <a:r>
                        <a:rPr kumimoji="1" lang="en-US" altLang="ja-JP" sz="1600" dirty="0">
                          <a:latin typeface="BIZ UDPゴシック" panose="020B0400000000000000" pitchFamily="50" charset="-128"/>
                          <a:ea typeface="BIZ UDPゴシック" panose="020B0400000000000000" pitchFamily="50" charset="-128"/>
                        </a:rPr>
                        <a:t>30/100</a:t>
                      </a:r>
                      <a:r>
                        <a:rPr kumimoji="1" lang="ja-JP" altLang="en-US" sz="1600" dirty="0">
                          <a:latin typeface="BIZ UDPゴシック" panose="020B0400000000000000" pitchFamily="50" charset="-128"/>
                          <a:ea typeface="BIZ UDPゴシック" panose="020B0400000000000000" pitchFamily="50" charset="-128"/>
                        </a:rPr>
                        <a:t>点</a:t>
                      </a:r>
                    </a:p>
                  </a:txBody>
                  <a:tcPr marL="69643" marR="69643" marT="34820" marB="348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70AD47">
                        <a:alpha val="20000"/>
                      </a:srgbClr>
                    </a:solidFill>
                  </a:tcPr>
                </a:tc>
                <a:tc vMerge="1">
                  <a:txBody>
                    <a:bodyPr/>
                    <a:lstStyle/>
                    <a:p>
                      <a:endParaRPr kumimoji="1" lang="ja-JP" altLang="en-US"/>
                    </a:p>
                  </a:txBody>
                  <a:tcPr/>
                </a:tc>
                <a:extLst>
                  <a:ext uri="{0D108BD9-81ED-4DB2-BD59-A6C34878D82A}">
                    <a16:rowId xmlns:a16="http://schemas.microsoft.com/office/drawing/2014/main" val="3200206351"/>
                  </a:ext>
                </a:extLst>
              </a:tr>
              <a:tr h="338512">
                <a:tc rowSpan="2" gridSpan="2">
                  <a:txBody>
                    <a:bodyPr/>
                    <a:lstStyle/>
                    <a:p>
                      <a:pPr algn="ctr"/>
                      <a:r>
                        <a:rPr kumimoji="1" lang="ja-JP" altLang="en-US" sz="1600" b="1" dirty="0">
                          <a:latin typeface="BIZ UDPゴシック" panose="020B0400000000000000" pitchFamily="50" charset="-128"/>
                          <a:ea typeface="BIZ UDPゴシック" panose="020B0400000000000000" pitchFamily="50" charset="-128"/>
                        </a:rPr>
                        <a:t>合計（</a:t>
                      </a:r>
                      <a:r>
                        <a:rPr kumimoji="1" lang="en-US" altLang="ja-JP" sz="1600" b="1" dirty="0">
                          <a:latin typeface="BIZ UDPゴシック" panose="020B0400000000000000" pitchFamily="50" charset="-128"/>
                          <a:ea typeface="BIZ UDPゴシック" panose="020B0400000000000000" pitchFamily="50" charset="-128"/>
                        </a:rPr>
                        <a:t>A+B</a:t>
                      </a:r>
                      <a:r>
                        <a:rPr kumimoji="1" lang="ja-JP" altLang="en-US" sz="1600" b="1" dirty="0">
                          <a:latin typeface="BIZ UDPゴシック" panose="020B0400000000000000" pitchFamily="50" charset="-128"/>
                          <a:ea typeface="BIZ UDPゴシック" panose="020B0400000000000000" pitchFamily="50" charset="-128"/>
                        </a:rPr>
                        <a:t>）</a:t>
                      </a:r>
                    </a:p>
                  </a:txBody>
                  <a:tcPr marL="69643" marR="69643" marT="34820" marB="34820" anchor="ctr">
                    <a:lnL>
                      <a:noFill/>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70AD47">
                        <a:alpha val="49804"/>
                      </a:srgbClr>
                    </a:solidFill>
                  </a:tcPr>
                </a:tc>
                <a:tc rowSpan="2" hMerge="1">
                  <a:txBody>
                    <a:bodyPr/>
                    <a:lstStyle/>
                    <a:p>
                      <a:pPr algn="ctr"/>
                      <a:endParaRPr kumimoji="1" lang="ja-JP" altLang="en-US" sz="1600" dirty="0">
                        <a:latin typeface="BIZ UDPゴシック" panose="020B0400000000000000" pitchFamily="50" charset="-128"/>
                        <a:ea typeface="BIZ UDPゴシック" panose="020B0400000000000000" pitchFamily="50" charset="-128"/>
                      </a:endParaRPr>
                    </a:p>
                  </a:txBody>
                  <a:tcPr marL="69643" marR="69643" marT="34820" marB="348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70AD47">
                        <a:alpha val="20000"/>
                      </a:srgbClr>
                    </a:solidFill>
                  </a:tcPr>
                </a:tc>
                <a:tc>
                  <a:txBody>
                    <a:bodyPr/>
                    <a:lstStyle/>
                    <a:p>
                      <a:pPr algn="ctr"/>
                      <a:r>
                        <a:rPr kumimoji="1" lang="ja-JP" altLang="en-US" sz="1600" dirty="0">
                          <a:latin typeface="BIZ UDPゴシック" panose="020B0400000000000000" pitchFamily="50" charset="-128"/>
                          <a:ea typeface="BIZ UDPゴシック" panose="020B0400000000000000" pitchFamily="50" charset="-128"/>
                        </a:rPr>
                        <a:t>内示額</a:t>
                      </a:r>
                    </a:p>
                  </a:txBody>
                  <a:tcPr marL="69643" marR="69643" marT="34820" marB="348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70AD47">
                        <a:alpha val="20000"/>
                      </a:srgbClr>
                    </a:solidFill>
                  </a:tcPr>
                </a:tc>
                <a:tc grid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600" dirty="0">
                          <a:latin typeface="BIZ UDPゴシック" panose="020B0400000000000000" pitchFamily="50" charset="-128"/>
                          <a:ea typeface="BIZ UDPゴシック" panose="020B0400000000000000" pitchFamily="50" charset="-128"/>
                        </a:rPr>
                        <a:t>66,635</a:t>
                      </a:r>
                      <a:r>
                        <a:rPr kumimoji="1" lang="ja-JP" altLang="en-US" sz="1600" dirty="0">
                          <a:latin typeface="BIZ UDPゴシック" panose="020B0400000000000000" pitchFamily="50" charset="-128"/>
                          <a:ea typeface="BIZ UDPゴシック" panose="020B0400000000000000" pitchFamily="50" charset="-128"/>
                        </a:rPr>
                        <a:t>千円</a:t>
                      </a:r>
                    </a:p>
                  </a:txBody>
                  <a:tcPr marL="69643" marR="69643" marT="34820" marB="348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70AD47">
                        <a:alpha val="20000"/>
                      </a:srgbClr>
                    </a:solidFill>
                  </a:tcPr>
                </a:tc>
                <a:tc h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600" dirty="0">
                        <a:latin typeface="BIZ UDPゴシック" panose="020B0400000000000000" pitchFamily="50" charset="-128"/>
                        <a:ea typeface="BIZ UDPゴシック" panose="020B0400000000000000" pitchFamily="50" charset="-128"/>
                      </a:endParaRPr>
                    </a:p>
                  </a:txBody>
                  <a:tcPr marL="69643" marR="69643" marT="34820" marB="34820" anchor="ctr">
                    <a:lnL w="19050" cap="flat" cmpd="sng" algn="ctr">
                      <a:solidFill>
                        <a:schemeClr val="bg1"/>
                      </a:solidFill>
                      <a:prstDash val="solid"/>
                      <a:round/>
                      <a:headEnd type="none" w="med" len="med"/>
                      <a:tailEnd type="none" w="med" len="med"/>
                    </a:lnL>
                    <a:lnR>
                      <a:noFill/>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70AD47">
                        <a:alpha val="20000"/>
                      </a:srgbClr>
                    </a:solidFill>
                  </a:tcPr>
                </a:tc>
                <a:extLst>
                  <a:ext uri="{0D108BD9-81ED-4DB2-BD59-A6C34878D82A}">
                    <a16:rowId xmlns:a16="http://schemas.microsoft.com/office/drawing/2014/main" val="948376635"/>
                  </a:ext>
                </a:extLst>
              </a:tr>
              <a:tr h="338512">
                <a:tc gridSpan="2" vMerge="1">
                  <a:txBody>
                    <a:bodyPr/>
                    <a:lstStyle/>
                    <a:p>
                      <a:pPr algn="ctr"/>
                      <a:endParaRPr kumimoji="1" lang="ja-JP" altLang="en-US" sz="1600" b="1" dirty="0">
                        <a:latin typeface="BIZ UDPゴシック" panose="020B0400000000000000" pitchFamily="50" charset="-128"/>
                        <a:ea typeface="BIZ UDPゴシック" panose="020B0400000000000000" pitchFamily="50" charset="-128"/>
                      </a:endParaRPr>
                    </a:p>
                  </a:txBody>
                  <a:tcPr marL="69643" marR="69643" marT="34820" marB="34820" vert="eaVert" anchor="ctr">
                    <a:lnL>
                      <a:noFill/>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70AD47">
                        <a:alpha val="49804"/>
                      </a:srgbClr>
                    </a:solidFill>
                  </a:tcPr>
                </a:tc>
                <a:tc hMerge="1" vMerge="1">
                  <a:txBody>
                    <a:bodyPr/>
                    <a:lstStyle/>
                    <a:p>
                      <a:pPr algn="ctr"/>
                      <a:endParaRPr kumimoji="1" lang="ja-JP" altLang="en-US" sz="1600" dirty="0">
                        <a:latin typeface="BIZ UDPゴシック" panose="020B0400000000000000" pitchFamily="50" charset="-128"/>
                        <a:ea typeface="BIZ UDPゴシック" panose="020B0400000000000000" pitchFamily="50" charset="-128"/>
                      </a:endParaRPr>
                    </a:p>
                  </a:txBody>
                  <a:tcPr marL="69643" marR="69643" marT="34820" marB="348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70AD47">
                        <a:alpha val="20000"/>
                      </a:srgbClr>
                    </a:solidFill>
                  </a:tcPr>
                </a:tc>
                <a:tc>
                  <a:txBody>
                    <a:bodyPr/>
                    <a:lstStyle/>
                    <a:p>
                      <a:pPr algn="ctr"/>
                      <a:r>
                        <a:rPr kumimoji="1" lang="ja-JP" altLang="en-US" sz="1600" dirty="0">
                          <a:latin typeface="BIZ UDPゴシック" panose="020B0400000000000000" pitchFamily="50" charset="-128"/>
                          <a:ea typeface="BIZ UDPゴシック" panose="020B0400000000000000" pitchFamily="50" charset="-128"/>
                        </a:rPr>
                        <a:t>評価点数</a:t>
                      </a:r>
                    </a:p>
                  </a:txBody>
                  <a:tcPr marL="69643" marR="69643" marT="34820" marB="348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70AD47">
                        <a:alpha val="20000"/>
                      </a:srgbClr>
                    </a:solidFill>
                  </a:tcPr>
                </a:tc>
                <a:tc grid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600" dirty="0">
                          <a:latin typeface="BIZ UDPゴシック" panose="020B0400000000000000" pitchFamily="50" charset="-128"/>
                          <a:ea typeface="BIZ UDPゴシック" panose="020B0400000000000000" pitchFamily="50" charset="-128"/>
                        </a:rPr>
                        <a:t>433/800</a:t>
                      </a:r>
                      <a:r>
                        <a:rPr kumimoji="1" lang="ja-JP" altLang="en-US" sz="1600" dirty="0">
                          <a:latin typeface="BIZ UDPゴシック" panose="020B0400000000000000" pitchFamily="50" charset="-128"/>
                          <a:ea typeface="BIZ UDPゴシック" panose="020B0400000000000000" pitchFamily="50" charset="-128"/>
                        </a:rPr>
                        <a:t>点</a:t>
                      </a:r>
                      <a:endParaRPr kumimoji="1" lang="en-US" altLang="ja-JP" sz="1600" dirty="0">
                        <a:latin typeface="BIZ UDPゴシック" panose="020B0400000000000000" pitchFamily="50" charset="-128"/>
                        <a:ea typeface="BIZ UDPゴシック" panose="020B0400000000000000" pitchFamily="50" charset="-128"/>
                      </a:endParaRPr>
                    </a:p>
                  </a:txBody>
                  <a:tcPr marL="69643" marR="69643" marT="34820" marB="3482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70AD47">
                        <a:alpha val="20000"/>
                      </a:srgbClr>
                    </a:solidFill>
                  </a:tcPr>
                </a:tc>
                <a:tc h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1600" dirty="0">
                        <a:latin typeface="BIZ UDPゴシック" panose="020B0400000000000000" pitchFamily="50" charset="-128"/>
                        <a:ea typeface="BIZ UDPゴシック" panose="020B0400000000000000" pitchFamily="50" charset="-128"/>
                      </a:endParaRPr>
                    </a:p>
                  </a:txBody>
                  <a:tcPr marL="69643" marR="69643" marT="34820" marB="34820" anchor="ctr">
                    <a:lnL w="19050" cap="flat" cmpd="sng" algn="ctr">
                      <a:solidFill>
                        <a:schemeClr val="bg1"/>
                      </a:solidFill>
                      <a:prstDash val="solid"/>
                      <a:round/>
                      <a:headEnd type="none" w="med" len="med"/>
                      <a:tailEnd type="none" w="med" len="med"/>
                    </a:lnL>
                    <a:lnR>
                      <a:noFill/>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70AD47">
                        <a:alpha val="20000"/>
                      </a:srgbClr>
                    </a:solidFill>
                  </a:tcPr>
                </a:tc>
                <a:extLst>
                  <a:ext uri="{0D108BD9-81ED-4DB2-BD59-A6C34878D82A}">
                    <a16:rowId xmlns:a16="http://schemas.microsoft.com/office/drawing/2014/main" val="2698289373"/>
                  </a:ext>
                </a:extLst>
              </a:tr>
            </a:tbl>
          </a:graphicData>
        </a:graphic>
      </p:graphicFrame>
      <p:sp>
        <p:nvSpPr>
          <p:cNvPr id="12" name="テキスト ボックス 11">
            <a:extLst>
              <a:ext uri="{FF2B5EF4-FFF2-40B4-BE49-F238E27FC236}">
                <a16:creationId xmlns:a16="http://schemas.microsoft.com/office/drawing/2014/main" id="{8C0878A7-D21D-1BEB-AAF6-2502351ECC9B}"/>
              </a:ext>
            </a:extLst>
          </p:cNvPr>
          <p:cNvSpPr txBox="1"/>
          <p:nvPr/>
        </p:nvSpPr>
        <p:spPr>
          <a:xfrm>
            <a:off x="454888" y="611938"/>
            <a:ext cx="7393134" cy="338554"/>
          </a:xfrm>
          <a:prstGeom prst="rect">
            <a:avLst/>
          </a:prstGeom>
          <a:noFill/>
        </p:spPr>
        <p:txBody>
          <a:bodyPr wrap="square" rtlCol="0">
            <a:spAutoFit/>
          </a:bodyPr>
          <a:lstStyle/>
          <a:p>
            <a:r>
              <a:rPr lang="ja-JP" altLang="en-US" sz="1600" dirty="0">
                <a:latin typeface="BIZ UDPゴシック" panose="020B0400000000000000" pitchFamily="50" charset="-128"/>
                <a:ea typeface="BIZ UDPゴシック" panose="020B0400000000000000" pitchFamily="50" charset="-128"/>
              </a:rPr>
              <a:t>（</a:t>
            </a:r>
            <a:r>
              <a:rPr lang="en-US" altLang="ja-JP" sz="1600" dirty="0">
                <a:latin typeface="BIZ UDPゴシック" panose="020B0400000000000000" pitchFamily="50" charset="-128"/>
                <a:ea typeface="BIZ UDPゴシック" panose="020B0400000000000000" pitchFamily="50" charset="-128"/>
              </a:rPr>
              <a:t>3</a:t>
            </a:r>
            <a:r>
              <a:rPr lang="ja-JP" altLang="en-US" sz="1600" dirty="0">
                <a:latin typeface="BIZ UDPゴシック" panose="020B0400000000000000" pitchFamily="50" charset="-128"/>
                <a:ea typeface="BIZ UDPゴシック" panose="020B0400000000000000" pitchFamily="50" charset="-128"/>
              </a:rPr>
              <a:t>）本市における評価指標の達成状況（前年度に評価し、当年度に内示）</a:t>
            </a:r>
          </a:p>
        </p:txBody>
      </p:sp>
      <p:sp>
        <p:nvSpPr>
          <p:cNvPr id="13" name="テキスト ボックス 12">
            <a:extLst>
              <a:ext uri="{FF2B5EF4-FFF2-40B4-BE49-F238E27FC236}">
                <a16:creationId xmlns:a16="http://schemas.microsoft.com/office/drawing/2014/main" id="{A6974508-ECC8-E3EB-CB21-45CDADDCB6DF}"/>
              </a:ext>
            </a:extLst>
          </p:cNvPr>
          <p:cNvSpPr txBox="1"/>
          <p:nvPr/>
        </p:nvSpPr>
        <p:spPr>
          <a:xfrm>
            <a:off x="549645" y="6152217"/>
            <a:ext cx="5546355" cy="523220"/>
          </a:xfrm>
          <a:prstGeom prst="rect">
            <a:avLst/>
          </a:prstGeom>
          <a:noFill/>
        </p:spPr>
        <p:txBody>
          <a:bodyPr wrap="square" rtlCol="0">
            <a:spAutoFit/>
          </a:bodyPr>
          <a:lstStyle/>
          <a:p>
            <a:r>
              <a:rPr lang="en-US" altLang="ja-JP" sz="1400" dirty="0">
                <a:latin typeface="BIZ UDPゴシック" panose="020B0400000000000000" pitchFamily="50" charset="-128"/>
                <a:ea typeface="BIZ UDPゴシック" panose="020B0400000000000000" pitchFamily="50" charset="-128"/>
              </a:rPr>
              <a:t>※</a:t>
            </a:r>
            <a:r>
              <a:rPr lang="ja-JP" altLang="en-US" sz="1400" dirty="0">
                <a:latin typeface="BIZ UDPゴシック" panose="020B0400000000000000" pitchFamily="50" charset="-128"/>
                <a:ea typeface="BIZ UDPゴシック" panose="020B0400000000000000" pitchFamily="50" charset="-128"/>
              </a:rPr>
              <a:t>令和７年度の府内平均は</a:t>
            </a:r>
            <a:r>
              <a:rPr lang="en-US" altLang="ja-JP" sz="1400" dirty="0">
                <a:latin typeface="BIZ UDPゴシック" panose="020B0400000000000000" pitchFamily="50" charset="-128"/>
                <a:ea typeface="BIZ UDPゴシック" panose="020B0400000000000000" pitchFamily="50" charset="-128"/>
              </a:rPr>
              <a:t>446.21</a:t>
            </a:r>
            <a:r>
              <a:rPr lang="ja-JP" altLang="en-US" sz="1400" dirty="0">
                <a:latin typeface="BIZ UDPゴシック" panose="020B0400000000000000" pitchFamily="50" charset="-128"/>
                <a:ea typeface="BIZ UDPゴシック" panose="020B0400000000000000" pitchFamily="50" charset="-128"/>
              </a:rPr>
              <a:t>点。吹田市は</a:t>
            </a:r>
            <a:r>
              <a:rPr lang="en-US" altLang="ja-JP" sz="1400" dirty="0">
                <a:latin typeface="BIZ UDPゴシック" panose="020B0400000000000000" pitchFamily="50" charset="-128"/>
                <a:ea typeface="BIZ UDPゴシック" panose="020B0400000000000000" pitchFamily="50" charset="-128"/>
              </a:rPr>
              <a:t>43</a:t>
            </a:r>
            <a:r>
              <a:rPr lang="ja-JP" altLang="en-US" sz="1400" dirty="0">
                <a:latin typeface="BIZ UDPゴシック" panose="020B0400000000000000" pitchFamily="50" charset="-128"/>
                <a:ea typeface="BIZ UDPゴシック" panose="020B0400000000000000" pitchFamily="50" charset="-128"/>
              </a:rPr>
              <a:t>保険者中</a:t>
            </a:r>
            <a:r>
              <a:rPr lang="en-US" altLang="ja-JP" sz="1400" dirty="0">
                <a:latin typeface="BIZ UDPゴシック" panose="020B0400000000000000" pitchFamily="50" charset="-128"/>
                <a:ea typeface="BIZ UDPゴシック" panose="020B0400000000000000" pitchFamily="50" charset="-128"/>
              </a:rPr>
              <a:t>29</a:t>
            </a:r>
            <a:r>
              <a:rPr lang="ja-JP" altLang="en-US" sz="1400" dirty="0">
                <a:latin typeface="BIZ UDPゴシック" panose="020B0400000000000000" pitchFamily="50" charset="-128"/>
                <a:ea typeface="BIZ UDPゴシック" panose="020B0400000000000000" pitchFamily="50" charset="-128"/>
              </a:rPr>
              <a:t>位。</a:t>
            </a:r>
          </a:p>
          <a:p>
            <a:endParaRPr lang="ja-JP" altLang="en-US" sz="1400" dirty="0">
              <a:latin typeface="BIZ UDPゴシック" panose="020B0400000000000000" pitchFamily="50" charset="-128"/>
              <a:ea typeface="BIZ UDPゴシック" panose="020B0400000000000000" pitchFamily="50" charset="-128"/>
            </a:endParaRPr>
          </a:p>
        </p:txBody>
      </p:sp>
      <p:sp>
        <p:nvSpPr>
          <p:cNvPr id="14" name="テキスト ボックス 13">
            <a:extLst>
              <a:ext uri="{FF2B5EF4-FFF2-40B4-BE49-F238E27FC236}">
                <a16:creationId xmlns:a16="http://schemas.microsoft.com/office/drawing/2014/main" id="{1A8C8209-9F6B-1901-B7D4-90DEB3AE7EAA}"/>
              </a:ext>
            </a:extLst>
          </p:cNvPr>
          <p:cNvSpPr txBox="1"/>
          <p:nvPr/>
        </p:nvSpPr>
        <p:spPr>
          <a:xfrm>
            <a:off x="1090501" y="3041106"/>
            <a:ext cx="555810" cy="338554"/>
          </a:xfrm>
          <a:prstGeom prst="rect">
            <a:avLst/>
          </a:prstGeom>
          <a:noFill/>
        </p:spPr>
        <p:txBody>
          <a:bodyPr wrap="square" rtlCol="0">
            <a:spAutoFit/>
          </a:bodyPr>
          <a:lstStyle/>
          <a:p>
            <a:r>
              <a:rPr lang="ja-JP" altLang="en-US" sz="1600" b="1" dirty="0">
                <a:latin typeface="BIZ UDPゴシック" panose="020B0400000000000000" pitchFamily="50" charset="-128"/>
                <a:ea typeface="BIZ UDPゴシック" panose="020B0400000000000000" pitchFamily="50" charset="-128"/>
              </a:rPr>
              <a:t>（</a:t>
            </a:r>
            <a:r>
              <a:rPr lang="en-US" altLang="ja-JP" sz="1600" b="1" dirty="0">
                <a:latin typeface="BIZ UDPゴシック" panose="020B0400000000000000" pitchFamily="50" charset="-128"/>
                <a:ea typeface="BIZ UDPゴシック" panose="020B0400000000000000" pitchFamily="50" charset="-128"/>
              </a:rPr>
              <a:t>A</a:t>
            </a:r>
            <a:r>
              <a:rPr lang="ja-JP" altLang="en-US" sz="1600" b="1" dirty="0">
                <a:latin typeface="BIZ UDPゴシック" panose="020B0400000000000000" pitchFamily="50" charset="-128"/>
                <a:ea typeface="BIZ UDPゴシック" panose="020B0400000000000000" pitchFamily="50" charset="-128"/>
              </a:rPr>
              <a:t>）</a:t>
            </a:r>
          </a:p>
        </p:txBody>
      </p:sp>
      <p:sp>
        <p:nvSpPr>
          <p:cNvPr id="19" name="テキスト ボックス 18">
            <a:extLst>
              <a:ext uri="{FF2B5EF4-FFF2-40B4-BE49-F238E27FC236}">
                <a16:creationId xmlns:a16="http://schemas.microsoft.com/office/drawing/2014/main" id="{5E8BC90F-BCCA-1A60-DBD9-38A4D6CC19C2}"/>
              </a:ext>
            </a:extLst>
          </p:cNvPr>
          <p:cNvSpPr txBox="1"/>
          <p:nvPr/>
        </p:nvSpPr>
        <p:spPr>
          <a:xfrm>
            <a:off x="1090501" y="5131720"/>
            <a:ext cx="555810" cy="338554"/>
          </a:xfrm>
          <a:prstGeom prst="rect">
            <a:avLst/>
          </a:prstGeom>
          <a:noFill/>
        </p:spPr>
        <p:txBody>
          <a:bodyPr wrap="square" rtlCol="0">
            <a:spAutoFit/>
          </a:bodyPr>
          <a:lstStyle/>
          <a:p>
            <a:r>
              <a:rPr lang="ja-JP" altLang="en-US" sz="1600" b="1" dirty="0">
                <a:latin typeface="BIZ UDPゴシック" panose="020B0400000000000000" pitchFamily="50" charset="-128"/>
                <a:ea typeface="BIZ UDPゴシック" panose="020B0400000000000000" pitchFamily="50" charset="-128"/>
              </a:rPr>
              <a:t>（</a:t>
            </a:r>
            <a:r>
              <a:rPr lang="en-US" altLang="ja-JP" sz="1600" b="1" dirty="0">
                <a:latin typeface="BIZ UDPゴシック" panose="020B0400000000000000" pitchFamily="50" charset="-128"/>
                <a:ea typeface="BIZ UDPゴシック" panose="020B0400000000000000" pitchFamily="50" charset="-128"/>
              </a:rPr>
              <a:t>B</a:t>
            </a:r>
            <a:r>
              <a:rPr lang="ja-JP" altLang="en-US" sz="1600" b="1" dirty="0">
                <a:latin typeface="BIZ UDPゴシック" panose="020B0400000000000000" pitchFamily="50" charset="-128"/>
                <a:ea typeface="BIZ UDPゴシック" panose="020B0400000000000000" pitchFamily="50" charset="-128"/>
              </a:rPr>
              <a:t>）</a:t>
            </a:r>
          </a:p>
        </p:txBody>
      </p:sp>
    </p:spTree>
    <p:extLst>
      <p:ext uri="{BB962C8B-B14F-4D97-AF65-F5344CB8AC3E}">
        <p14:creationId xmlns:p14="http://schemas.microsoft.com/office/powerpoint/2010/main" val="141606949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gradFill>
          <a:gsLst>
            <a:gs pos="75000">
              <a:schemeClr val="tx2"/>
            </a:gs>
            <a:gs pos="100000">
              <a:schemeClr val="tx2">
                <a:lumMod val="50000"/>
              </a:schemeClr>
            </a:gs>
            <a:gs pos="100000">
              <a:schemeClr val="tx2">
                <a:lumMod val="50000"/>
              </a:schemeClr>
            </a:gs>
          </a:gsLst>
          <a:lin ang="5400000" scaled="1"/>
        </a:gradFill>
        <a:effectLst/>
      </p:bgPr>
    </p:bg>
    <p:spTree>
      <p:nvGrpSpPr>
        <p:cNvPr id="1" name="">
          <a:extLst>
            <a:ext uri="{FF2B5EF4-FFF2-40B4-BE49-F238E27FC236}">
              <a16:creationId xmlns:a16="http://schemas.microsoft.com/office/drawing/2014/main" id="{69E385A0-ADDB-D086-E0AE-49802C880023}"/>
            </a:ext>
          </a:extLst>
        </p:cNvPr>
        <p:cNvGrpSpPr/>
        <p:nvPr/>
      </p:nvGrpSpPr>
      <p:grpSpPr>
        <a:xfrm>
          <a:off x="0" y="0"/>
          <a:ext cx="0" cy="0"/>
          <a:chOff x="0" y="0"/>
          <a:chExt cx="0" cy="0"/>
        </a:xfrm>
      </p:grpSpPr>
      <p:grpSp>
        <p:nvGrpSpPr>
          <p:cNvPr id="7" name="Group 8">
            <a:extLst>
              <a:ext uri="{FF2B5EF4-FFF2-40B4-BE49-F238E27FC236}">
                <a16:creationId xmlns:a16="http://schemas.microsoft.com/office/drawing/2014/main" id="{B6FB124A-AC1B-4CD1-918E-EE32B397B32B}"/>
              </a:ext>
            </a:extLst>
          </p:cNvPr>
          <p:cNvGrpSpPr/>
          <p:nvPr/>
        </p:nvGrpSpPr>
        <p:grpSpPr>
          <a:xfrm>
            <a:off x="375064" y="2074482"/>
            <a:ext cx="11236679" cy="50560"/>
            <a:chOff x="0" y="0"/>
            <a:chExt cx="4274726" cy="20069"/>
          </a:xfrm>
          <a:solidFill>
            <a:schemeClr val="bg1"/>
          </a:solidFill>
        </p:grpSpPr>
        <p:sp>
          <p:nvSpPr>
            <p:cNvPr id="8" name="Freeform 9">
              <a:extLst>
                <a:ext uri="{FF2B5EF4-FFF2-40B4-BE49-F238E27FC236}">
                  <a16:creationId xmlns:a16="http://schemas.microsoft.com/office/drawing/2014/main" id="{82B89921-239C-44BE-43B5-E8352D244433}"/>
                </a:ext>
              </a:extLst>
            </p:cNvPr>
            <p:cNvSpPr/>
            <p:nvPr/>
          </p:nvSpPr>
          <p:spPr>
            <a:xfrm>
              <a:off x="0" y="0"/>
              <a:ext cx="4274726" cy="20069"/>
            </a:xfrm>
            <a:custGeom>
              <a:avLst/>
              <a:gdLst/>
              <a:ahLst/>
              <a:cxnLst/>
              <a:rect l="l" t="t" r="r" b="b"/>
              <a:pathLst>
                <a:path w="4274726" h="20069">
                  <a:moveTo>
                    <a:pt x="10035" y="0"/>
                  </a:moveTo>
                  <a:lnTo>
                    <a:pt x="4264691" y="0"/>
                  </a:lnTo>
                  <a:cubicBezTo>
                    <a:pt x="4267353" y="0"/>
                    <a:pt x="4269905" y="1057"/>
                    <a:pt x="4271787" y="2939"/>
                  </a:cubicBezTo>
                  <a:cubicBezTo>
                    <a:pt x="4273669" y="4821"/>
                    <a:pt x="4274726" y="7373"/>
                    <a:pt x="4274726" y="10035"/>
                  </a:cubicBezTo>
                  <a:lnTo>
                    <a:pt x="4274726" y="10035"/>
                  </a:lnTo>
                  <a:cubicBezTo>
                    <a:pt x="4274726" y="12696"/>
                    <a:pt x="4273669" y="15248"/>
                    <a:pt x="4271787" y="17130"/>
                  </a:cubicBezTo>
                  <a:cubicBezTo>
                    <a:pt x="4269905" y="19012"/>
                    <a:pt x="4267353" y="20069"/>
                    <a:pt x="4264691" y="20069"/>
                  </a:cubicBezTo>
                  <a:lnTo>
                    <a:pt x="10035" y="20069"/>
                  </a:lnTo>
                  <a:cubicBezTo>
                    <a:pt x="7373" y="20069"/>
                    <a:pt x="4821" y="19012"/>
                    <a:pt x="2939" y="17130"/>
                  </a:cubicBezTo>
                  <a:cubicBezTo>
                    <a:pt x="1057" y="15248"/>
                    <a:pt x="0" y="12696"/>
                    <a:pt x="0" y="10035"/>
                  </a:cubicBezTo>
                  <a:lnTo>
                    <a:pt x="0" y="10035"/>
                  </a:lnTo>
                  <a:cubicBezTo>
                    <a:pt x="0" y="7373"/>
                    <a:pt x="1057" y="4821"/>
                    <a:pt x="2939" y="2939"/>
                  </a:cubicBezTo>
                  <a:cubicBezTo>
                    <a:pt x="4821" y="1057"/>
                    <a:pt x="7373" y="0"/>
                    <a:pt x="10035" y="0"/>
                  </a:cubicBezTo>
                  <a:close/>
                </a:path>
              </a:pathLst>
            </a:custGeom>
            <a:grpFill/>
          </p:spPr>
          <p:txBody>
            <a:bodyPr/>
            <a:lstStyle/>
            <a:p>
              <a:endParaRPr lang="ja-JP" altLang="en-US"/>
            </a:p>
          </p:txBody>
        </p:sp>
        <p:sp>
          <p:nvSpPr>
            <p:cNvPr id="11" name="TextBox 10">
              <a:extLst>
                <a:ext uri="{FF2B5EF4-FFF2-40B4-BE49-F238E27FC236}">
                  <a16:creationId xmlns:a16="http://schemas.microsoft.com/office/drawing/2014/main" id="{F39F03B1-0A0F-3122-620C-2990AED03B80}"/>
                </a:ext>
              </a:extLst>
            </p:cNvPr>
            <p:cNvSpPr txBox="1"/>
            <p:nvPr/>
          </p:nvSpPr>
          <p:spPr>
            <a:xfrm>
              <a:off x="0" y="-28575"/>
              <a:ext cx="4274726" cy="48644"/>
            </a:xfrm>
            <a:prstGeom prst="rect">
              <a:avLst/>
            </a:prstGeom>
            <a:grpFill/>
          </p:spPr>
          <p:txBody>
            <a:bodyPr lIns="50800" tIns="50800" rIns="50800" bIns="50800" rtlCol="0" anchor="ctr"/>
            <a:lstStyle/>
            <a:p>
              <a:pPr algn="ctr">
                <a:lnSpc>
                  <a:spcPts val="2239"/>
                </a:lnSpc>
              </a:pPr>
              <a:endParaRPr/>
            </a:p>
          </p:txBody>
        </p:sp>
      </p:grpSp>
      <p:grpSp>
        <p:nvGrpSpPr>
          <p:cNvPr id="3" name="Group 8">
            <a:extLst>
              <a:ext uri="{FF2B5EF4-FFF2-40B4-BE49-F238E27FC236}">
                <a16:creationId xmlns:a16="http://schemas.microsoft.com/office/drawing/2014/main" id="{D60CF410-5864-9940-2EB7-A7C5B301CA84}"/>
              </a:ext>
            </a:extLst>
          </p:cNvPr>
          <p:cNvGrpSpPr/>
          <p:nvPr/>
        </p:nvGrpSpPr>
        <p:grpSpPr>
          <a:xfrm>
            <a:off x="375064" y="4181182"/>
            <a:ext cx="11236679" cy="50560"/>
            <a:chOff x="0" y="0"/>
            <a:chExt cx="4274726" cy="20069"/>
          </a:xfrm>
          <a:solidFill>
            <a:schemeClr val="bg1"/>
          </a:solidFill>
        </p:grpSpPr>
        <p:sp>
          <p:nvSpPr>
            <p:cNvPr id="15" name="Freeform 9">
              <a:extLst>
                <a:ext uri="{FF2B5EF4-FFF2-40B4-BE49-F238E27FC236}">
                  <a16:creationId xmlns:a16="http://schemas.microsoft.com/office/drawing/2014/main" id="{5FC8706B-1732-AC27-EEF1-4126EB735B7C}"/>
                </a:ext>
              </a:extLst>
            </p:cNvPr>
            <p:cNvSpPr/>
            <p:nvPr/>
          </p:nvSpPr>
          <p:spPr>
            <a:xfrm>
              <a:off x="0" y="0"/>
              <a:ext cx="4274726" cy="20069"/>
            </a:xfrm>
            <a:custGeom>
              <a:avLst/>
              <a:gdLst/>
              <a:ahLst/>
              <a:cxnLst/>
              <a:rect l="l" t="t" r="r" b="b"/>
              <a:pathLst>
                <a:path w="4274726" h="20069">
                  <a:moveTo>
                    <a:pt x="10035" y="0"/>
                  </a:moveTo>
                  <a:lnTo>
                    <a:pt x="4264691" y="0"/>
                  </a:lnTo>
                  <a:cubicBezTo>
                    <a:pt x="4267353" y="0"/>
                    <a:pt x="4269905" y="1057"/>
                    <a:pt x="4271787" y="2939"/>
                  </a:cubicBezTo>
                  <a:cubicBezTo>
                    <a:pt x="4273669" y="4821"/>
                    <a:pt x="4274726" y="7373"/>
                    <a:pt x="4274726" y="10035"/>
                  </a:cubicBezTo>
                  <a:lnTo>
                    <a:pt x="4274726" y="10035"/>
                  </a:lnTo>
                  <a:cubicBezTo>
                    <a:pt x="4274726" y="12696"/>
                    <a:pt x="4273669" y="15248"/>
                    <a:pt x="4271787" y="17130"/>
                  </a:cubicBezTo>
                  <a:cubicBezTo>
                    <a:pt x="4269905" y="19012"/>
                    <a:pt x="4267353" y="20069"/>
                    <a:pt x="4264691" y="20069"/>
                  </a:cubicBezTo>
                  <a:lnTo>
                    <a:pt x="10035" y="20069"/>
                  </a:lnTo>
                  <a:cubicBezTo>
                    <a:pt x="7373" y="20069"/>
                    <a:pt x="4821" y="19012"/>
                    <a:pt x="2939" y="17130"/>
                  </a:cubicBezTo>
                  <a:cubicBezTo>
                    <a:pt x="1057" y="15248"/>
                    <a:pt x="0" y="12696"/>
                    <a:pt x="0" y="10035"/>
                  </a:cubicBezTo>
                  <a:lnTo>
                    <a:pt x="0" y="10035"/>
                  </a:lnTo>
                  <a:cubicBezTo>
                    <a:pt x="0" y="7373"/>
                    <a:pt x="1057" y="4821"/>
                    <a:pt x="2939" y="2939"/>
                  </a:cubicBezTo>
                  <a:cubicBezTo>
                    <a:pt x="4821" y="1057"/>
                    <a:pt x="7373" y="0"/>
                    <a:pt x="10035" y="0"/>
                  </a:cubicBezTo>
                  <a:close/>
                </a:path>
              </a:pathLst>
            </a:custGeom>
            <a:grpFill/>
          </p:spPr>
          <p:txBody>
            <a:bodyPr/>
            <a:lstStyle/>
            <a:p>
              <a:endParaRPr lang="ja-JP" altLang="en-US"/>
            </a:p>
          </p:txBody>
        </p:sp>
        <p:sp>
          <p:nvSpPr>
            <p:cNvPr id="16" name="TextBox 10">
              <a:extLst>
                <a:ext uri="{FF2B5EF4-FFF2-40B4-BE49-F238E27FC236}">
                  <a16:creationId xmlns:a16="http://schemas.microsoft.com/office/drawing/2014/main" id="{75041CF0-7AD4-2685-F167-E077B330AC9C}"/>
                </a:ext>
              </a:extLst>
            </p:cNvPr>
            <p:cNvSpPr txBox="1"/>
            <p:nvPr/>
          </p:nvSpPr>
          <p:spPr>
            <a:xfrm>
              <a:off x="0" y="-28575"/>
              <a:ext cx="4274726" cy="48644"/>
            </a:xfrm>
            <a:prstGeom prst="rect">
              <a:avLst/>
            </a:prstGeom>
            <a:grpFill/>
          </p:spPr>
          <p:txBody>
            <a:bodyPr lIns="50800" tIns="50800" rIns="50800" bIns="50800" rtlCol="0" anchor="ctr"/>
            <a:lstStyle/>
            <a:p>
              <a:pPr algn="ctr">
                <a:lnSpc>
                  <a:spcPts val="2239"/>
                </a:lnSpc>
              </a:pPr>
              <a:endParaRPr/>
            </a:p>
          </p:txBody>
        </p:sp>
      </p:grpSp>
      <p:sp>
        <p:nvSpPr>
          <p:cNvPr id="20" name="テキスト ボックス 19">
            <a:extLst>
              <a:ext uri="{FF2B5EF4-FFF2-40B4-BE49-F238E27FC236}">
                <a16:creationId xmlns:a16="http://schemas.microsoft.com/office/drawing/2014/main" id="{15630130-E9E3-046A-7937-93876D4C5FEC}"/>
              </a:ext>
            </a:extLst>
          </p:cNvPr>
          <p:cNvSpPr txBox="1"/>
          <p:nvPr/>
        </p:nvSpPr>
        <p:spPr>
          <a:xfrm>
            <a:off x="375064" y="1326976"/>
            <a:ext cx="2520536" cy="656783"/>
          </a:xfrm>
          <a:prstGeom prst="rect">
            <a:avLst/>
          </a:prstGeom>
          <a:noFill/>
        </p:spPr>
        <p:txBody>
          <a:bodyPr wrap="square">
            <a:spAutoFit/>
          </a:bodyPr>
          <a:lstStyle/>
          <a:p>
            <a:pPr marL="0" lvl="0" indent="0" algn="just">
              <a:lnSpc>
                <a:spcPts val="5123"/>
              </a:lnSpc>
              <a:spcBef>
                <a:spcPct val="0"/>
              </a:spcBef>
            </a:pPr>
            <a:r>
              <a:rPr lang="ja-JP" altLang="en-US" sz="4000" b="1" spc="64" dirty="0">
                <a:solidFill>
                  <a:schemeClr val="bg1"/>
                </a:solidFill>
                <a:latin typeface="BIZ UDPゴシック" panose="020B0400000000000000" pitchFamily="50" charset="-128"/>
                <a:ea typeface="BIZ UDPゴシック" panose="020B0400000000000000" pitchFamily="50" charset="-128"/>
                <a:cs typeface="Source Han Sans JP Medium"/>
                <a:sym typeface="Source Han Sans JP Medium"/>
              </a:rPr>
              <a:t>案件（４）</a:t>
            </a:r>
            <a:endParaRPr lang="en-US" altLang="ja-JP" sz="4000" b="1" spc="64" dirty="0">
              <a:solidFill>
                <a:schemeClr val="bg1"/>
              </a:solidFill>
              <a:latin typeface="BIZ UDPゴシック" panose="020B0400000000000000" pitchFamily="50" charset="-128"/>
              <a:ea typeface="BIZ UDPゴシック" panose="020B0400000000000000" pitchFamily="50" charset="-128"/>
              <a:cs typeface="Source Han Sans JP Medium"/>
              <a:sym typeface="Source Han Sans JP Medium"/>
            </a:endParaRPr>
          </a:p>
        </p:txBody>
      </p:sp>
      <p:sp>
        <p:nvSpPr>
          <p:cNvPr id="22" name="テキスト ボックス 21">
            <a:extLst>
              <a:ext uri="{FF2B5EF4-FFF2-40B4-BE49-F238E27FC236}">
                <a16:creationId xmlns:a16="http://schemas.microsoft.com/office/drawing/2014/main" id="{00CF8E39-44A9-6E6C-D1F0-84B4394810D9}"/>
              </a:ext>
            </a:extLst>
          </p:cNvPr>
          <p:cNvSpPr txBox="1"/>
          <p:nvPr/>
        </p:nvSpPr>
        <p:spPr>
          <a:xfrm>
            <a:off x="990640" y="2865491"/>
            <a:ext cx="10282517" cy="642035"/>
          </a:xfrm>
          <a:prstGeom prst="rect">
            <a:avLst/>
          </a:prstGeom>
          <a:noFill/>
        </p:spPr>
        <p:txBody>
          <a:bodyPr wrap="square">
            <a:spAutoFit/>
          </a:bodyPr>
          <a:lstStyle/>
          <a:p>
            <a:pPr marL="0" lvl="0" indent="0" algn="ctr">
              <a:lnSpc>
                <a:spcPts val="5123"/>
              </a:lnSpc>
              <a:spcBef>
                <a:spcPct val="0"/>
              </a:spcBef>
            </a:pPr>
            <a:r>
              <a:rPr lang="ja-JP" altLang="en-US" sz="3200" b="1" spc="64" dirty="0">
                <a:solidFill>
                  <a:schemeClr val="bg1"/>
                </a:solidFill>
                <a:latin typeface="BIZ UDPゴシック" panose="020B0400000000000000" pitchFamily="50" charset="-128"/>
                <a:ea typeface="BIZ UDPゴシック" panose="020B0400000000000000" pitchFamily="50" charset="-128"/>
                <a:cs typeface="Source Han Sans JP Medium"/>
                <a:sym typeface="Source Han Sans JP Medium"/>
              </a:rPr>
              <a:t>介護給付適正化について</a:t>
            </a:r>
          </a:p>
        </p:txBody>
      </p:sp>
    </p:spTree>
    <p:extLst>
      <p:ext uri="{BB962C8B-B14F-4D97-AF65-F5344CB8AC3E}">
        <p14:creationId xmlns:p14="http://schemas.microsoft.com/office/powerpoint/2010/main" val="27468021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22"/>
                                        </p:tgtEl>
                                        <p:attrNameLst>
                                          <p:attrName>style.visibility</p:attrName>
                                        </p:attrNameLst>
                                      </p:cBhvr>
                                      <p:to>
                                        <p:strVal val="visible"/>
                                      </p:to>
                                    </p:set>
                                    <p:animEffect transition="in" filter="fade">
                                      <p:cBhvr>
                                        <p:cTn id="7" dur="500"/>
                                        <p:tgtEl>
                                          <p:spTgt spid="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378631C-949A-A883-8E91-4F6DE29FD754}"/>
            </a:ext>
          </a:extLst>
        </p:cNvPr>
        <p:cNvGrpSpPr/>
        <p:nvPr/>
      </p:nvGrpSpPr>
      <p:grpSpPr>
        <a:xfrm>
          <a:off x="0" y="0"/>
          <a:ext cx="0" cy="0"/>
          <a:chOff x="0" y="0"/>
          <a:chExt cx="0" cy="0"/>
        </a:xfrm>
      </p:grpSpPr>
      <p:sp>
        <p:nvSpPr>
          <p:cNvPr id="26" name="サブタイトル 2">
            <a:extLst>
              <a:ext uri="{FF2B5EF4-FFF2-40B4-BE49-F238E27FC236}">
                <a16:creationId xmlns:a16="http://schemas.microsoft.com/office/drawing/2014/main" id="{3EC4D404-339C-87C9-EA23-A5AB22A2E662}"/>
              </a:ext>
            </a:extLst>
          </p:cNvPr>
          <p:cNvSpPr txBox="1">
            <a:spLocks/>
          </p:cNvSpPr>
          <p:nvPr/>
        </p:nvSpPr>
        <p:spPr>
          <a:xfrm>
            <a:off x="1167598" y="1575778"/>
            <a:ext cx="9856804" cy="1114796"/>
          </a:xfrm>
          <a:prstGeom prst="rect">
            <a:avLst/>
          </a:prstGeom>
          <a:ln>
            <a:noFill/>
          </a:ln>
        </p:spPr>
        <p:txBody>
          <a:bodyPr anchor="ct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lgn="ctr">
              <a:buNone/>
            </a:pPr>
            <a:r>
              <a:rPr lang="ja-JP" altLang="en-US" sz="3200" dirty="0">
                <a:latin typeface="BIZ UDPゴシック" panose="020B0400000000000000" pitchFamily="50" charset="-128"/>
                <a:ea typeface="BIZ UDPゴシック" panose="020B0400000000000000" pitchFamily="50" charset="-128"/>
              </a:rPr>
              <a:t>介護給付適正化とは</a:t>
            </a:r>
          </a:p>
        </p:txBody>
      </p:sp>
      <p:sp>
        <p:nvSpPr>
          <p:cNvPr id="3" name="テキスト ボックス 2">
            <a:extLst>
              <a:ext uri="{FF2B5EF4-FFF2-40B4-BE49-F238E27FC236}">
                <a16:creationId xmlns:a16="http://schemas.microsoft.com/office/drawing/2014/main" id="{F9B3C81B-1FB3-F60D-4219-77AA34D61C92}"/>
              </a:ext>
            </a:extLst>
          </p:cNvPr>
          <p:cNvSpPr txBox="1"/>
          <p:nvPr/>
        </p:nvSpPr>
        <p:spPr>
          <a:xfrm>
            <a:off x="2113808" y="2828599"/>
            <a:ext cx="8158348" cy="2308324"/>
          </a:xfrm>
          <a:prstGeom prst="rect">
            <a:avLst/>
          </a:prstGeom>
          <a:solidFill>
            <a:schemeClr val="accent2">
              <a:lumMod val="20000"/>
              <a:lumOff val="80000"/>
            </a:schemeClr>
          </a:solidFill>
        </p:spPr>
        <p:txBody>
          <a:bodyPr wrap="square">
            <a:spAutoFit/>
          </a:bodyPr>
          <a:lstStyle/>
          <a:p>
            <a:r>
              <a:rPr lang="ja-JP" altLang="en-US" sz="2400" b="0" i="0" dirty="0">
                <a:solidFill>
                  <a:srgbClr val="222222"/>
                </a:solidFill>
                <a:effectLst/>
                <a:latin typeface="UD デジタル 教科書体 NP" panose="02020400000000000000" pitchFamily="18" charset="-128"/>
                <a:ea typeface="UD デジタル 教科書体 NP" panose="02020400000000000000" pitchFamily="18" charset="-128"/>
              </a:rPr>
              <a:t>　介護給付適正化とは、「介護給付を必要とする被保険者を適切に認定したうえで、被保険者が真に必要とするサービスを、事業所が適切に提供するよう促すこと」です。</a:t>
            </a:r>
            <a:endParaRPr lang="en-US" altLang="ja-JP" sz="2400" b="0" i="0" dirty="0">
              <a:solidFill>
                <a:srgbClr val="222222"/>
              </a:solidFill>
              <a:effectLst/>
              <a:latin typeface="UD デジタル 教科書体 NP" panose="02020400000000000000" pitchFamily="18" charset="-128"/>
              <a:ea typeface="UD デジタル 教科書体 NP" panose="02020400000000000000" pitchFamily="18" charset="-128"/>
            </a:endParaRPr>
          </a:p>
          <a:p>
            <a:r>
              <a:rPr lang="ja-JP" altLang="en-US" sz="2400" b="0" i="0" dirty="0">
                <a:solidFill>
                  <a:srgbClr val="222222"/>
                </a:solidFill>
                <a:effectLst/>
                <a:latin typeface="UD デジタル 教科書体 NP" panose="02020400000000000000" pitchFamily="18" charset="-128"/>
                <a:ea typeface="UD デジタル 教科書体 NP" panose="02020400000000000000" pitchFamily="18" charset="-128"/>
              </a:rPr>
              <a:t>　適切なサービスの確保と、その結果としての費用の効率化を図り、介護保険制度への信頼を高め、持続可能な介護保険制度の構築のため、実施しています。</a:t>
            </a:r>
            <a:endParaRPr lang="ja-JP" altLang="en-US" sz="2400" dirty="0">
              <a:latin typeface="UD デジタル 教科書体 NP" panose="02020400000000000000" pitchFamily="18" charset="-128"/>
              <a:ea typeface="UD デジタル 教科書体 NP" panose="02020400000000000000" pitchFamily="18" charset="-128"/>
            </a:endParaRPr>
          </a:p>
        </p:txBody>
      </p:sp>
    </p:spTree>
    <p:extLst>
      <p:ext uri="{BB962C8B-B14F-4D97-AF65-F5344CB8AC3E}">
        <p14:creationId xmlns:p14="http://schemas.microsoft.com/office/powerpoint/2010/main" val="275374466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7D5195C-AA88-2ED8-F518-AAB5A9EC128B}"/>
            </a:ext>
          </a:extLst>
        </p:cNvPr>
        <p:cNvGrpSpPr/>
        <p:nvPr/>
      </p:nvGrpSpPr>
      <p:grpSpPr>
        <a:xfrm>
          <a:off x="0" y="0"/>
          <a:ext cx="0" cy="0"/>
          <a:chOff x="0" y="0"/>
          <a:chExt cx="0" cy="0"/>
        </a:xfrm>
      </p:grpSpPr>
      <p:sp>
        <p:nvSpPr>
          <p:cNvPr id="26" name="サブタイトル 2">
            <a:extLst>
              <a:ext uri="{FF2B5EF4-FFF2-40B4-BE49-F238E27FC236}">
                <a16:creationId xmlns:a16="http://schemas.microsoft.com/office/drawing/2014/main" id="{97CC97C7-C26D-03A0-F864-F64F3C6B7A6D}"/>
              </a:ext>
            </a:extLst>
          </p:cNvPr>
          <p:cNvSpPr txBox="1">
            <a:spLocks/>
          </p:cNvSpPr>
          <p:nvPr/>
        </p:nvSpPr>
        <p:spPr>
          <a:xfrm>
            <a:off x="375065" y="114118"/>
            <a:ext cx="1265050" cy="720000"/>
          </a:xfrm>
          <a:prstGeom prst="rect">
            <a:avLst/>
          </a:prstGeom>
          <a:ln>
            <a:noFill/>
          </a:ln>
        </p:spPr>
        <p:txBody>
          <a:bodyPr anchor="ct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lgn="ctr">
              <a:buNone/>
            </a:pPr>
            <a:r>
              <a:rPr lang="ja-JP" altLang="en-US" sz="3600" b="1" dirty="0">
                <a:gradFill flip="none" rotWithShape="1">
                  <a:gsLst>
                    <a:gs pos="0">
                      <a:srgbClr val="144DA0">
                        <a:shade val="30000"/>
                        <a:satMod val="115000"/>
                      </a:srgbClr>
                    </a:gs>
                    <a:gs pos="50000">
                      <a:srgbClr val="144DA0">
                        <a:shade val="67500"/>
                        <a:satMod val="115000"/>
                      </a:srgbClr>
                    </a:gs>
                    <a:gs pos="100000">
                      <a:srgbClr val="144DA0">
                        <a:shade val="100000"/>
                        <a:satMod val="115000"/>
                      </a:srgbClr>
                    </a:gs>
                  </a:gsLst>
                  <a:path path="circle">
                    <a:fillToRect l="50000" t="50000" r="50000" b="50000"/>
                  </a:path>
                  <a:tileRect/>
                </a:gradFill>
                <a:latin typeface="BIZ UDPゴシック" panose="020B0400000000000000" pitchFamily="50" charset="-128"/>
                <a:ea typeface="BIZ UDPゴシック" panose="020B0400000000000000" pitchFamily="50" charset="-128"/>
              </a:rPr>
              <a:t>次第</a:t>
            </a:r>
            <a:endParaRPr lang="en-US" altLang="ja-JP" sz="3600" b="1" dirty="0">
              <a:gradFill flip="none" rotWithShape="1">
                <a:gsLst>
                  <a:gs pos="0">
                    <a:srgbClr val="144DA0">
                      <a:shade val="30000"/>
                      <a:satMod val="115000"/>
                    </a:srgbClr>
                  </a:gs>
                  <a:gs pos="50000">
                    <a:srgbClr val="144DA0">
                      <a:shade val="67500"/>
                      <a:satMod val="115000"/>
                    </a:srgbClr>
                  </a:gs>
                  <a:gs pos="100000">
                    <a:srgbClr val="144DA0">
                      <a:shade val="100000"/>
                      <a:satMod val="115000"/>
                    </a:srgbClr>
                  </a:gs>
                </a:gsLst>
                <a:path path="circle">
                  <a:fillToRect l="50000" t="50000" r="50000" b="50000"/>
                </a:path>
                <a:tileRect/>
              </a:gradFill>
              <a:latin typeface="BIZ UDPゴシック" panose="020B0400000000000000" pitchFamily="50" charset="-128"/>
              <a:ea typeface="BIZ UDPゴシック" panose="020B0400000000000000" pitchFamily="50" charset="-128"/>
            </a:endParaRPr>
          </a:p>
        </p:txBody>
      </p:sp>
      <p:grpSp>
        <p:nvGrpSpPr>
          <p:cNvPr id="7" name="Group 8">
            <a:extLst>
              <a:ext uri="{FF2B5EF4-FFF2-40B4-BE49-F238E27FC236}">
                <a16:creationId xmlns:a16="http://schemas.microsoft.com/office/drawing/2014/main" id="{D92AB7BC-CC3C-3B92-6203-A6BC002C5442}"/>
              </a:ext>
            </a:extLst>
          </p:cNvPr>
          <p:cNvGrpSpPr/>
          <p:nvPr/>
        </p:nvGrpSpPr>
        <p:grpSpPr>
          <a:xfrm>
            <a:off x="375064" y="810453"/>
            <a:ext cx="11236679" cy="50560"/>
            <a:chOff x="0" y="0"/>
            <a:chExt cx="4274726" cy="20069"/>
          </a:xfrm>
        </p:grpSpPr>
        <p:sp>
          <p:nvSpPr>
            <p:cNvPr id="8" name="Freeform 9">
              <a:extLst>
                <a:ext uri="{FF2B5EF4-FFF2-40B4-BE49-F238E27FC236}">
                  <a16:creationId xmlns:a16="http://schemas.microsoft.com/office/drawing/2014/main" id="{4B10DF24-CEA9-4BAE-C00F-1DBD0E113B34}"/>
                </a:ext>
              </a:extLst>
            </p:cNvPr>
            <p:cNvSpPr/>
            <p:nvPr/>
          </p:nvSpPr>
          <p:spPr>
            <a:xfrm>
              <a:off x="0" y="0"/>
              <a:ext cx="4274726" cy="20069"/>
            </a:xfrm>
            <a:custGeom>
              <a:avLst/>
              <a:gdLst/>
              <a:ahLst/>
              <a:cxnLst/>
              <a:rect l="l" t="t" r="r" b="b"/>
              <a:pathLst>
                <a:path w="4274726" h="20069">
                  <a:moveTo>
                    <a:pt x="10035" y="0"/>
                  </a:moveTo>
                  <a:lnTo>
                    <a:pt x="4264691" y="0"/>
                  </a:lnTo>
                  <a:cubicBezTo>
                    <a:pt x="4267353" y="0"/>
                    <a:pt x="4269905" y="1057"/>
                    <a:pt x="4271787" y="2939"/>
                  </a:cubicBezTo>
                  <a:cubicBezTo>
                    <a:pt x="4273669" y="4821"/>
                    <a:pt x="4274726" y="7373"/>
                    <a:pt x="4274726" y="10035"/>
                  </a:cubicBezTo>
                  <a:lnTo>
                    <a:pt x="4274726" y="10035"/>
                  </a:lnTo>
                  <a:cubicBezTo>
                    <a:pt x="4274726" y="12696"/>
                    <a:pt x="4273669" y="15248"/>
                    <a:pt x="4271787" y="17130"/>
                  </a:cubicBezTo>
                  <a:cubicBezTo>
                    <a:pt x="4269905" y="19012"/>
                    <a:pt x="4267353" y="20069"/>
                    <a:pt x="4264691" y="20069"/>
                  </a:cubicBezTo>
                  <a:lnTo>
                    <a:pt x="10035" y="20069"/>
                  </a:lnTo>
                  <a:cubicBezTo>
                    <a:pt x="7373" y="20069"/>
                    <a:pt x="4821" y="19012"/>
                    <a:pt x="2939" y="17130"/>
                  </a:cubicBezTo>
                  <a:cubicBezTo>
                    <a:pt x="1057" y="15248"/>
                    <a:pt x="0" y="12696"/>
                    <a:pt x="0" y="10035"/>
                  </a:cubicBezTo>
                  <a:lnTo>
                    <a:pt x="0" y="10035"/>
                  </a:lnTo>
                  <a:cubicBezTo>
                    <a:pt x="0" y="7373"/>
                    <a:pt x="1057" y="4821"/>
                    <a:pt x="2939" y="2939"/>
                  </a:cubicBezTo>
                  <a:cubicBezTo>
                    <a:pt x="4821" y="1057"/>
                    <a:pt x="7373" y="0"/>
                    <a:pt x="10035" y="0"/>
                  </a:cubicBezTo>
                  <a:close/>
                </a:path>
              </a:pathLst>
            </a:custGeom>
            <a:solidFill>
              <a:srgbClr val="144DA0"/>
            </a:solidFill>
          </p:spPr>
          <p:txBody>
            <a:bodyPr/>
            <a:lstStyle/>
            <a:p>
              <a:endParaRPr lang="ja-JP" altLang="en-US"/>
            </a:p>
          </p:txBody>
        </p:sp>
        <p:sp>
          <p:nvSpPr>
            <p:cNvPr id="11" name="TextBox 10">
              <a:extLst>
                <a:ext uri="{FF2B5EF4-FFF2-40B4-BE49-F238E27FC236}">
                  <a16:creationId xmlns:a16="http://schemas.microsoft.com/office/drawing/2014/main" id="{DEF520ED-C10D-6E74-5DEB-FD0A3271E0A8}"/>
                </a:ext>
              </a:extLst>
            </p:cNvPr>
            <p:cNvSpPr txBox="1"/>
            <p:nvPr/>
          </p:nvSpPr>
          <p:spPr>
            <a:xfrm>
              <a:off x="0" y="-28575"/>
              <a:ext cx="4274726" cy="48644"/>
            </a:xfrm>
            <a:prstGeom prst="rect">
              <a:avLst/>
            </a:prstGeom>
          </p:spPr>
          <p:txBody>
            <a:bodyPr lIns="50800" tIns="50800" rIns="50800" bIns="50800" rtlCol="0" anchor="ctr"/>
            <a:lstStyle/>
            <a:p>
              <a:pPr algn="ctr">
                <a:lnSpc>
                  <a:spcPts val="2239"/>
                </a:lnSpc>
              </a:pPr>
              <a:endParaRPr/>
            </a:p>
          </p:txBody>
        </p:sp>
      </p:grpSp>
      <p:grpSp>
        <p:nvGrpSpPr>
          <p:cNvPr id="12" name="Group 15">
            <a:extLst>
              <a:ext uri="{FF2B5EF4-FFF2-40B4-BE49-F238E27FC236}">
                <a16:creationId xmlns:a16="http://schemas.microsoft.com/office/drawing/2014/main" id="{3A3C4EA2-D7B8-789A-EA22-EF77A14CF22B}"/>
              </a:ext>
            </a:extLst>
          </p:cNvPr>
          <p:cNvGrpSpPr/>
          <p:nvPr/>
        </p:nvGrpSpPr>
        <p:grpSpPr>
          <a:xfrm flipV="1">
            <a:off x="375065" y="6483167"/>
            <a:ext cx="11236678" cy="45719"/>
            <a:chOff x="0" y="0"/>
            <a:chExt cx="4274726" cy="20069"/>
          </a:xfrm>
        </p:grpSpPr>
        <p:sp>
          <p:nvSpPr>
            <p:cNvPr id="13" name="Freeform 16">
              <a:extLst>
                <a:ext uri="{FF2B5EF4-FFF2-40B4-BE49-F238E27FC236}">
                  <a16:creationId xmlns:a16="http://schemas.microsoft.com/office/drawing/2014/main" id="{A982AE7C-5185-7B22-C33C-45F2BEC09F9F}"/>
                </a:ext>
              </a:extLst>
            </p:cNvPr>
            <p:cNvSpPr/>
            <p:nvPr/>
          </p:nvSpPr>
          <p:spPr>
            <a:xfrm>
              <a:off x="0" y="0"/>
              <a:ext cx="4274726" cy="20069"/>
            </a:xfrm>
            <a:custGeom>
              <a:avLst/>
              <a:gdLst/>
              <a:ahLst/>
              <a:cxnLst/>
              <a:rect l="l" t="t" r="r" b="b"/>
              <a:pathLst>
                <a:path w="4274726" h="20069">
                  <a:moveTo>
                    <a:pt x="10035" y="0"/>
                  </a:moveTo>
                  <a:lnTo>
                    <a:pt x="4264691" y="0"/>
                  </a:lnTo>
                  <a:cubicBezTo>
                    <a:pt x="4267353" y="0"/>
                    <a:pt x="4269905" y="1057"/>
                    <a:pt x="4271787" y="2939"/>
                  </a:cubicBezTo>
                  <a:cubicBezTo>
                    <a:pt x="4273669" y="4821"/>
                    <a:pt x="4274726" y="7373"/>
                    <a:pt x="4274726" y="10035"/>
                  </a:cubicBezTo>
                  <a:lnTo>
                    <a:pt x="4274726" y="10035"/>
                  </a:lnTo>
                  <a:cubicBezTo>
                    <a:pt x="4274726" y="12696"/>
                    <a:pt x="4273669" y="15248"/>
                    <a:pt x="4271787" y="17130"/>
                  </a:cubicBezTo>
                  <a:cubicBezTo>
                    <a:pt x="4269905" y="19012"/>
                    <a:pt x="4267353" y="20069"/>
                    <a:pt x="4264691" y="20069"/>
                  </a:cubicBezTo>
                  <a:lnTo>
                    <a:pt x="10035" y="20069"/>
                  </a:lnTo>
                  <a:cubicBezTo>
                    <a:pt x="7373" y="20069"/>
                    <a:pt x="4821" y="19012"/>
                    <a:pt x="2939" y="17130"/>
                  </a:cubicBezTo>
                  <a:cubicBezTo>
                    <a:pt x="1057" y="15248"/>
                    <a:pt x="0" y="12696"/>
                    <a:pt x="0" y="10035"/>
                  </a:cubicBezTo>
                  <a:lnTo>
                    <a:pt x="0" y="10035"/>
                  </a:lnTo>
                  <a:cubicBezTo>
                    <a:pt x="0" y="7373"/>
                    <a:pt x="1057" y="4821"/>
                    <a:pt x="2939" y="2939"/>
                  </a:cubicBezTo>
                  <a:cubicBezTo>
                    <a:pt x="4821" y="1057"/>
                    <a:pt x="7373" y="0"/>
                    <a:pt x="10035" y="0"/>
                  </a:cubicBezTo>
                  <a:close/>
                </a:path>
              </a:pathLst>
            </a:custGeom>
            <a:solidFill>
              <a:srgbClr val="03214E"/>
            </a:solidFill>
          </p:spPr>
          <p:txBody>
            <a:bodyPr/>
            <a:lstStyle/>
            <a:p>
              <a:endParaRPr lang="ja-JP" altLang="en-US"/>
            </a:p>
          </p:txBody>
        </p:sp>
        <p:sp>
          <p:nvSpPr>
            <p:cNvPr id="14" name="TextBox 17">
              <a:extLst>
                <a:ext uri="{FF2B5EF4-FFF2-40B4-BE49-F238E27FC236}">
                  <a16:creationId xmlns:a16="http://schemas.microsoft.com/office/drawing/2014/main" id="{4A2BFD65-F445-C936-B39A-241A61B3A1DD}"/>
                </a:ext>
              </a:extLst>
            </p:cNvPr>
            <p:cNvSpPr txBox="1"/>
            <p:nvPr/>
          </p:nvSpPr>
          <p:spPr>
            <a:xfrm>
              <a:off x="0" y="-28575"/>
              <a:ext cx="4274726" cy="48644"/>
            </a:xfrm>
            <a:prstGeom prst="rect">
              <a:avLst/>
            </a:prstGeom>
          </p:spPr>
          <p:txBody>
            <a:bodyPr lIns="50800" tIns="50800" rIns="50800" bIns="50800" rtlCol="0" anchor="ctr"/>
            <a:lstStyle/>
            <a:p>
              <a:pPr algn="ctr">
                <a:lnSpc>
                  <a:spcPts val="2239"/>
                </a:lnSpc>
              </a:pPr>
              <a:endParaRPr/>
            </a:p>
          </p:txBody>
        </p:sp>
      </p:grpSp>
      <p:sp>
        <p:nvSpPr>
          <p:cNvPr id="2" name="TextBox 15">
            <a:extLst>
              <a:ext uri="{FF2B5EF4-FFF2-40B4-BE49-F238E27FC236}">
                <a16:creationId xmlns:a16="http://schemas.microsoft.com/office/drawing/2014/main" id="{E154F9FD-467D-27EF-4AD4-EAE7D96664FD}"/>
              </a:ext>
            </a:extLst>
          </p:cNvPr>
          <p:cNvSpPr txBox="1"/>
          <p:nvPr/>
        </p:nvSpPr>
        <p:spPr>
          <a:xfrm>
            <a:off x="1502098" y="1034482"/>
            <a:ext cx="10798105" cy="5817490"/>
          </a:xfrm>
          <a:prstGeom prst="rect">
            <a:avLst/>
          </a:prstGeom>
        </p:spPr>
        <p:txBody>
          <a:bodyPr wrap="square" lIns="0" tIns="0" rIns="0" bIns="0" rtlCol="0" anchor="t">
            <a:spAutoFit/>
          </a:bodyPr>
          <a:lstStyle/>
          <a:p>
            <a:pPr marL="0" lvl="0" indent="0" algn="just">
              <a:lnSpc>
                <a:spcPts val="5123"/>
              </a:lnSpc>
              <a:spcBef>
                <a:spcPct val="0"/>
              </a:spcBef>
            </a:pPr>
            <a:r>
              <a:rPr lang="ja-JP" altLang="en-US" sz="2800" b="1" u="none" strike="noStrike" spc="64" dirty="0">
                <a:solidFill>
                  <a:srgbClr val="144DA0"/>
                </a:solidFill>
                <a:latin typeface="BIZ UDPゴシック" panose="020B0400000000000000" pitchFamily="50" charset="-128"/>
                <a:ea typeface="BIZ UDPゴシック" panose="020B0400000000000000" pitchFamily="50" charset="-128"/>
                <a:cs typeface="Source Han Sans JP Medium"/>
                <a:sym typeface="Source Han Sans JP Medium"/>
              </a:rPr>
              <a:t>開会</a:t>
            </a:r>
            <a:endParaRPr lang="en-US" altLang="ja-JP" sz="2800" b="1" u="none" strike="noStrike" spc="64" dirty="0">
              <a:solidFill>
                <a:srgbClr val="144DA0"/>
              </a:solidFill>
              <a:latin typeface="BIZ UDPゴシック" panose="020B0400000000000000" pitchFamily="50" charset="-128"/>
              <a:ea typeface="BIZ UDPゴシック" panose="020B0400000000000000" pitchFamily="50" charset="-128"/>
              <a:cs typeface="Source Han Sans JP Medium"/>
              <a:sym typeface="Source Han Sans JP Medium"/>
            </a:endParaRPr>
          </a:p>
          <a:p>
            <a:pPr marL="0" lvl="0" indent="0" algn="just">
              <a:lnSpc>
                <a:spcPts val="5123"/>
              </a:lnSpc>
              <a:spcBef>
                <a:spcPct val="0"/>
              </a:spcBef>
            </a:pPr>
            <a:r>
              <a:rPr lang="ja-JP" altLang="en-US" sz="2800" b="1" spc="64" dirty="0">
                <a:solidFill>
                  <a:srgbClr val="144DA0"/>
                </a:solidFill>
                <a:latin typeface="BIZ UDPゴシック" panose="020B0400000000000000" pitchFamily="50" charset="-128"/>
                <a:ea typeface="BIZ UDPゴシック" panose="020B0400000000000000" pitchFamily="50" charset="-128"/>
                <a:cs typeface="Source Han Sans JP Medium"/>
                <a:sym typeface="Source Han Sans JP Medium"/>
              </a:rPr>
              <a:t>案件</a:t>
            </a:r>
            <a:endParaRPr lang="en-US" altLang="ja-JP" sz="2800" b="1" spc="64" dirty="0">
              <a:solidFill>
                <a:srgbClr val="144DA0"/>
              </a:solidFill>
              <a:latin typeface="BIZ UDPゴシック" panose="020B0400000000000000" pitchFamily="50" charset="-128"/>
              <a:ea typeface="BIZ UDPゴシック" panose="020B0400000000000000" pitchFamily="50" charset="-128"/>
              <a:cs typeface="Source Han Sans JP Medium"/>
              <a:sym typeface="Source Han Sans JP Medium"/>
            </a:endParaRPr>
          </a:p>
          <a:p>
            <a:pPr marL="0" lvl="0" indent="0" algn="just">
              <a:lnSpc>
                <a:spcPts val="5123"/>
              </a:lnSpc>
              <a:spcBef>
                <a:spcPct val="0"/>
              </a:spcBef>
            </a:pPr>
            <a:endParaRPr lang="en-US" altLang="ja-JP" sz="2800" b="1" spc="64" dirty="0">
              <a:solidFill>
                <a:srgbClr val="144DA0"/>
              </a:solidFill>
              <a:latin typeface="BIZ UDPゴシック" panose="020B0400000000000000" pitchFamily="50" charset="-128"/>
              <a:ea typeface="BIZ UDPゴシック" panose="020B0400000000000000" pitchFamily="50" charset="-128"/>
              <a:cs typeface="Source Han Sans JP Medium"/>
              <a:sym typeface="Source Han Sans JP Medium"/>
            </a:endParaRPr>
          </a:p>
          <a:p>
            <a:pPr marL="0" lvl="0" indent="0" algn="just">
              <a:lnSpc>
                <a:spcPts val="5123"/>
              </a:lnSpc>
              <a:spcBef>
                <a:spcPct val="0"/>
              </a:spcBef>
            </a:pPr>
            <a:endParaRPr lang="en-US" altLang="ja-JP" sz="2800" b="1" spc="64" dirty="0">
              <a:solidFill>
                <a:srgbClr val="144DA0"/>
              </a:solidFill>
              <a:latin typeface="BIZ UDPゴシック" panose="020B0400000000000000" pitchFamily="50" charset="-128"/>
              <a:ea typeface="BIZ UDPゴシック" panose="020B0400000000000000" pitchFamily="50" charset="-128"/>
              <a:cs typeface="Source Han Sans JP Medium"/>
              <a:sym typeface="Source Han Sans JP Medium"/>
            </a:endParaRPr>
          </a:p>
          <a:p>
            <a:pPr marL="0" lvl="0" indent="0" algn="just">
              <a:lnSpc>
                <a:spcPts val="5123"/>
              </a:lnSpc>
              <a:spcBef>
                <a:spcPct val="0"/>
              </a:spcBef>
            </a:pPr>
            <a:endParaRPr lang="en-US" altLang="ja-JP" sz="2800" b="1" spc="64" dirty="0">
              <a:solidFill>
                <a:srgbClr val="144DA0"/>
              </a:solidFill>
              <a:latin typeface="BIZ UDPゴシック" panose="020B0400000000000000" pitchFamily="50" charset="-128"/>
              <a:ea typeface="BIZ UDPゴシック" panose="020B0400000000000000" pitchFamily="50" charset="-128"/>
              <a:cs typeface="Source Han Sans JP Medium"/>
              <a:sym typeface="Source Han Sans JP Medium"/>
            </a:endParaRPr>
          </a:p>
          <a:p>
            <a:pPr marL="0" lvl="0" indent="0" algn="just">
              <a:lnSpc>
                <a:spcPts val="5123"/>
              </a:lnSpc>
              <a:spcBef>
                <a:spcPct val="0"/>
              </a:spcBef>
            </a:pPr>
            <a:endParaRPr lang="en-US" altLang="ja-JP" sz="2800" b="1" spc="64" dirty="0">
              <a:solidFill>
                <a:srgbClr val="144DA0"/>
              </a:solidFill>
              <a:latin typeface="BIZ UDPゴシック" panose="020B0400000000000000" pitchFamily="50" charset="-128"/>
              <a:ea typeface="BIZ UDPゴシック" panose="020B0400000000000000" pitchFamily="50" charset="-128"/>
              <a:cs typeface="Source Han Sans JP Medium"/>
              <a:sym typeface="Source Han Sans JP Medium"/>
            </a:endParaRPr>
          </a:p>
          <a:p>
            <a:pPr marL="0" lvl="0" indent="0" algn="just">
              <a:lnSpc>
                <a:spcPts val="5123"/>
              </a:lnSpc>
              <a:spcBef>
                <a:spcPct val="0"/>
              </a:spcBef>
            </a:pPr>
            <a:endParaRPr lang="en-US" altLang="ja-JP" sz="2800" b="1" spc="64" dirty="0">
              <a:solidFill>
                <a:srgbClr val="144DA0"/>
              </a:solidFill>
              <a:latin typeface="BIZ UDPゴシック" panose="020B0400000000000000" pitchFamily="50" charset="-128"/>
              <a:ea typeface="BIZ UDPゴシック" panose="020B0400000000000000" pitchFamily="50" charset="-128"/>
              <a:cs typeface="Source Han Sans JP Medium"/>
              <a:sym typeface="Source Han Sans JP Medium"/>
            </a:endParaRPr>
          </a:p>
          <a:p>
            <a:pPr marL="0" lvl="0" indent="0" algn="just">
              <a:lnSpc>
                <a:spcPts val="5123"/>
              </a:lnSpc>
              <a:spcBef>
                <a:spcPct val="0"/>
              </a:spcBef>
            </a:pPr>
            <a:r>
              <a:rPr lang="ja-JP" altLang="en-US" sz="2800" b="1" spc="64" dirty="0">
                <a:solidFill>
                  <a:srgbClr val="144DA0"/>
                </a:solidFill>
                <a:latin typeface="BIZ UDPゴシック" panose="020B0400000000000000" pitchFamily="50" charset="-128"/>
                <a:ea typeface="BIZ UDPゴシック" panose="020B0400000000000000" pitchFamily="50" charset="-128"/>
                <a:cs typeface="Source Han Sans JP Medium"/>
                <a:sym typeface="Source Han Sans JP Medium"/>
              </a:rPr>
              <a:t>閉会</a:t>
            </a:r>
            <a:endParaRPr lang="en-US" altLang="ja-JP" sz="2800" b="1" spc="64" dirty="0">
              <a:solidFill>
                <a:srgbClr val="144DA0"/>
              </a:solidFill>
              <a:latin typeface="BIZ UDPゴシック" panose="020B0400000000000000" pitchFamily="50" charset="-128"/>
              <a:ea typeface="BIZ UDPゴシック" panose="020B0400000000000000" pitchFamily="50" charset="-128"/>
              <a:cs typeface="Source Han Sans JP Medium"/>
              <a:sym typeface="Source Han Sans JP Medium"/>
            </a:endParaRPr>
          </a:p>
          <a:p>
            <a:pPr marL="0" lvl="0" indent="0" algn="just">
              <a:lnSpc>
                <a:spcPts val="5123"/>
              </a:lnSpc>
              <a:spcBef>
                <a:spcPct val="0"/>
              </a:spcBef>
            </a:pPr>
            <a:endParaRPr lang="en-US" sz="2800" b="1" u="none" strike="noStrike" spc="64" dirty="0">
              <a:solidFill>
                <a:srgbClr val="144DA0"/>
              </a:solidFill>
              <a:latin typeface="Source Han Sans JP Medium"/>
              <a:ea typeface="Source Han Sans JP Medium"/>
              <a:cs typeface="Source Han Sans JP Medium"/>
              <a:sym typeface="Source Han Sans JP Medium"/>
            </a:endParaRPr>
          </a:p>
        </p:txBody>
      </p:sp>
      <p:sp>
        <p:nvSpPr>
          <p:cNvPr id="4" name="TextBox 16">
            <a:extLst>
              <a:ext uri="{FF2B5EF4-FFF2-40B4-BE49-F238E27FC236}">
                <a16:creationId xmlns:a16="http://schemas.microsoft.com/office/drawing/2014/main" id="{A9FC9786-C08B-C83F-FFD5-7BFDAA2D4E7A}"/>
              </a:ext>
            </a:extLst>
          </p:cNvPr>
          <p:cNvSpPr txBox="1"/>
          <p:nvPr/>
        </p:nvSpPr>
        <p:spPr>
          <a:xfrm>
            <a:off x="888643" y="1040510"/>
            <a:ext cx="1288237" cy="5817490"/>
          </a:xfrm>
          <a:prstGeom prst="rect">
            <a:avLst/>
          </a:prstGeom>
        </p:spPr>
        <p:txBody>
          <a:bodyPr lIns="0" tIns="0" rIns="0" bIns="0" rtlCol="0" anchor="t">
            <a:spAutoFit/>
          </a:bodyPr>
          <a:lstStyle/>
          <a:p>
            <a:pPr algn="just">
              <a:lnSpc>
                <a:spcPts val="5123"/>
              </a:lnSpc>
            </a:pPr>
            <a:r>
              <a:rPr lang="ja-JP" altLang="en-US" sz="2800" b="1" spc="64" dirty="0">
                <a:solidFill>
                  <a:srgbClr val="144DA0"/>
                </a:solidFill>
                <a:latin typeface="BIZ UDPゴシック" panose="020B0400000000000000" pitchFamily="50" charset="-128"/>
                <a:ea typeface="BIZ UDPゴシック" panose="020B0400000000000000" pitchFamily="50" charset="-128"/>
                <a:cs typeface="Source Han Sans JP Bold"/>
                <a:sym typeface="Source Han Sans JP Bold"/>
              </a:rPr>
              <a:t>１</a:t>
            </a:r>
            <a:endParaRPr lang="en-US" sz="2800" b="1" spc="64" dirty="0">
              <a:solidFill>
                <a:srgbClr val="144DA0"/>
              </a:solidFill>
              <a:latin typeface="BIZ UDPゴシック" panose="020B0400000000000000" pitchFamily="50" charset="-128"/>
              <a:ea typeface="BIZ UDPゴシック" panose="020B0400000000000000" pitchFamily="50" charset="-128"/>
              <a:cs typeface="Source Han Sans JP Bold"/>
              <a:sym typeface="Source Han Sans JP Bold"/>
            </a:endParaRPr>
          </a:p>
          <a:p>
            <a:pPr algn="just">
              <a:lnSpc>
                <a:spcPts val="5123"/>
              </a:lnSpc>
            </a:pPr>
            <a:r>
              <a:rPr lang="ja-JP" altLang="en-US" sz="2800" b="1" spc="64" dirty="0">
                <a:solidFill>
                  <a:srgbClr val="144DA0"/>
                </a:solidFill>
                <a:latin typeface="BIZ UDPゴシック" panose="020B0400000000000000" pitchFamily="50" charset="-128"/>
                <a:ea typeface="BIZ UDPゴシック" panose="020B0400000000000000" pitchFamily="50" charset="-128"/>
                <a:cs typeface="Source Han Sans JP Bold"/>
                <a:sym typeface="Source Han Sans JP Bold"/>
              </a:rPr>
              <a:t>２</a:t>
            </a:r>
            <a:endParaRPr lang="en-US" sz="2800" b="1" spc="64" dirty="0">
              <a:solidFill>
                <a:srgbClr val="144DA0"/>
              </a:solidFill>
              <a:latin typeface="BIZ UDPゴシック" panose="020B0400000000000000" pitchFamily="50" charset="-128"/>
              <a:ea typeface="BIZ UDPゴシック" panose="020B0400000000000000" pitchFamily="50" charset="-128"/>
              <a:cs typeface="Source Han Sans JP Bold"/>
              <a:sym typeface="Source Han Sans JP Bold"/>
            </a:endParaRPr>
          </a:p>
          <a:p>
            <a:pPr algn="just">
              <a:lnSpc>
                <a:spcPts val="5123"/>
              </a:lnSpc>
            </a:pPr>
            <a:endParaRPr lang="en-US" sz="2800" b="1" spc="64" dirty="0">
              <a:solidFill>
                <a:srgbClr val="144DA0"/>
              </a:solidFill>
              <a:latin typeface="BIZ UDPゴシック" panose="020B0400000000000000" pitchFamily="50" charset="-128"/>
              <a:ea typeface="BIZ UDPゴシック" panose="020B0400000000000000" pitchFamily="50" charset="-128"/>
              <a:cs typeface="Source Han Sans JP Bold"/>
              <a:sym typeface="Source Han Sans JP Bold"/>
            </a:endParaRPr>
          </a:p>
          <a:p>
            <a:pPr algn="just">
              <a:lnSpc>
                <a:spcPts val="5123"/>
              </a:lnSpc>
            </a:pPr>
            <a:endParaRPr lang="en-US" sz="2800" b="1" spc="64" dirty="0">
              <a:solidFill>
                <a:srgbClr val="144DA0"/>
              </a:solidFill>
              <a:latin typeface="BIZ UDPゴシック" panose="020B0400000000000000" pitchFamily="50" charset="-128"/>
              <a:ea typeface="BIZ UDPゴシック" panose="020B0400000000000000" pitchFamily="50" charset="-128"/>
              <a:cs typeface="Source Han Sans JP Bold"/>
              <a:sym typeface="Source Han Sans JP Bold"/>
            </a:endParaRPr>
          </a:p>
          <a:p>
            <a:pPr algn="just">
              <a:lnSpc>
                <a:spcPts val="5123"/>
              </a:lnSpc>
            </a:pPr>
            <a:endParaRPr lang="en-US" sz="2800" b="1" spc="64" dirty="0">
              <a:solidFill>
                <a:srgbClr val="144DA0"/>
              </a:solidFill>
              <a:latin typeface="BIZ UDPゴシック" panose="020B0400000000000000" pitchFamily="50" charset="-128"/>
              <a:ea typeface="BIZ UDPゴシック" panose="020B0400000000000000" pitchFamily="50" charset="-128"/>
              <a:cs typeface="Source Han Sans JP Bold"/>
              <a:sym typeface="Source Han Sans JP Bold"/>
            </a:endParaRPr>
          </a:p>
          <a:p>
            <a:pPr algn="just">
              <a:lnSpc>
                <a:spcPts val="5123"/>
              </a:lnSpc>
            </a:pPr>
            <a:endParaRPr lang="en-US" sz="2800" b="1" spc="64" dirty="0">
              <a:solidFill>
                <a:srgbClr val="144DA0"/>
              </a:solidFill>
              <a:latin typeface="BIZ UDPゴシック" panose="020B0400000000000000" pitchFamily="50" charset="-128"/>
              <a:ea typeface="BIZ UDPゴシック" panose="020B0400000000000000" pitchFamily="50" charset="-128"/>
              <a:cs typeface="Source Han Sans JP Bold"/>
              <a:sym typeface="Source Han Sans JP Bold"/>
            </a:endParaRPr>
          </a:p>
          <a:p>
            <a:pPr algn="just">
              <a:lnSpc>
                <a:spcPts val="5123"/>
              </a:lnSpc>
            </a:pPr>
            <a:endParaRPr lang="en-US" altLang="ja-JP" sz="2800" b="1" spc="64" dirty="0">
              <a:solidFill>
                <a:srgbClr val="144DA0"/>
              </a:solidFill>
              <a:latin typeface="BIZ UDPゴシック" panose="020B0400000000000000" pitchFamily="50" charset="-128"/>
              <a:ea typeface="BIZ UDPゴシック" panose="020B0400000000000000" pitchFamily="50" charset="-128"/>
              <a:cs typeface="Source Han Sans JP Bold"/>
              <a:sym typeface="Source Han Sans JP Bold"/>
            </a:endParaRPr>
          </a:p>
          <a:p>
            <a:pPr algn="just">
              <a:lnSpc>
                <a:spcPts val="5123"/>
              </a:lnSpc>
            </a:pPr>
            <a:r>
              <a:rPr lang="ja-JP" altLang="en-US" sz="2800" b="1" spc="64" dirty="0">
                <a:solidFill>
                  <a:srgbClr val="144DA0"/>
                </a:solidFill>
                <a:latin typeface="BIZ UDPゴシック" panose="020B0400000000000000" pitchFamily="50" charset="-128"/>
                <a:ea typeface="BIZ UDPゴシック" panose="020B0400000000000000" pitchFamily="50" charset="-128"/>
                <a:cs typeface="Source Han Sans JP Bold"/>
                <a:sym typeface="Source Han Sans JP Bold"/>
              </a:rPr>
              <a:t>３</a:t>
            </a:r>
            <a:endParaRPr lang="en-US" sz="2800" b="1" spc="64" dirty="0">
              <a:solidFill>
                <a:srgbClr val="144DA0"/>
              </a:solidFill>
              <a:latin typeface="BIZ UDPゴシック" panose="020B0400000000000000" pitchFamily="50" charset="-128"/>
              <a:ea typeface="BIZ UDPゴシック" panose="020B0400000000000000" pitchFamily="50" charset="-128"/>
              <a:cs typeface="Source Han Sans JP Bold"/>
              <a:sym typeface="Source Han Sans JP Bold"/>
            </a:endParaRPr>
          </a:p>
          <a:p>
            <a:pPr algn="just">
              <a:lnSpc>
                <a:spcPts val="5123"/>
              </a:lnSpc>
            </a:pPr>
            <a:endParaRPr lang="en-US" sz="2800" b="1" spc="64" dirty="0">
              <a:solidFill>
                <a:srgbClr val="144DA0"/>
              </a:solidFill>
              <a:latin typeface="Source Han Sans JP Bold"/>
              <a:ea typeface="Source Han Sans JP Bold"/>
              <a:cs typeface="Source Han Sans JP Bold"/>
              <a:sym typeface="Source Han Sans JP Bold"/>
            </a:endParaRPr>
          </a:p>
        </p:txBody>
      </p:sp>
      <p:grpSp>
        <p:nvGrpSpPr>
          <p:cNvPr id="5" name="Group 2">
            <a:extLst>
              <a:ext uri="{FF2B5EF4-FFF2-40B4-BE49-F238E27FC236}">
                <a16:creationId xmlns:a16="http://schemas.microsoft.com/office/drawing/2014/main" id="{A00FB5A3-AB4A-CDBD-36D5-D140ACC32014}"/>
              </a:ext>
            </a:extLst>
          </p:cNvPr>
          <p:cNvGrpSpPr/>
          <p:nvPr/>
        </p:nvGrpSpPr>
        <p:grpSpPr>
          <a:xfrm>
            <a:off x="-420300" y="-189000"/>
            <a:ext cx="612000" cy="7236000"/>
            <a:chOff x="0" y="0"/>
            <a:chExt cx="203606" cy="2804648"/>
          </a:xfrm>
        </p:grpSpPr>
        <p:sp>
          <p:nvSpPr>
            <p:cNvPr id="6" name="Freeform 3">
              <a:extLst>
                <a:ext uri="{FF2B5EF4-FFF2-40B4-BE49-F238E27FC236}">
                  <a16:creationId xmlns:a16="http://schemas.microsoft.com/office/drawing/2014/main" id="{183B7495-9F3B-20D5-EB82-FB2CFA41B617}"/>
                </a:ext>
              </a:extLst>
            </p:cNvPr>
            <p:cNvSpPr/>
            <p:nvPr/>
          </p:nvSpPr>
          <p:spPr>
            <a:xfrm>
              <a:off x="0" y="0"/>
              <a:ext cx="203606" cy="2804648"/>
            </a:xfrm>
            <a:custGeom>
              <a:avLst/>
              <a:gdLst/>
              <a:ahLst/>
              <a:cxnLst/>
              <a:rect l="l" t="t" r="r" b="b"/>
              <a:pathLst>
                <a:path w="203606" h="2804648">
                  <a:moveTo>
                    <a:pt x="101803" y="0"/>
                  </a:moveTo>
                  <a:lnTo>
                    <a:pt x="101803" y="0"/>
                  </a:lnTo>
                  <a:cubicBezTo>
                    <a:pt x="158028" y="0"/>
                    <a:pt x="203606" y="45579"/>
                    <a:pt x="203606" y="101803"/>
                  </a:cubicBezTo>
                  <a:lnTo>
                    <a:pt x="203606" y="2702845"/>
                  </a:lnTo>
                  <a:cubicBezTo>
                    <a:pt x="203606" y="2729844"/>
                    <a:pt x="192881" y="2755738"/>
                    <a:pt x="173789" y="2774830"/>
                  </a:cubicBezTo>
                  <a:cubicBezTo>
                    <a:pt x="154697" y="2793922"/>
                    <a:pt x="128803" y="2804648"/>
                    <a:pt x="101803" y="2804648"/>
                  </a:cubicBezTo>
                  <a:lnTo>
                    <a:pt x="101803" y="2804648"/>
                  </a:lnTo>
                  <a:cubicBezTo>
                    <a:pt x="74803" y="2804648"/>
                    <a:pt x="48909" y="2793922"/>
                    <a:pt x="29817" y="2774830"/>
                  </a:cubicBezTo>
                  <a:cubicBezTo>
                    <a:pt x="10726" y="2755738"/>
                    <a:pt x="0" y="2729844"/>
                    <a:pt x="0" y="2702845"/>
                  </a:cubicBezTo>
                  <a:lnTo>
                    <a:pt x="0" y="101803"/>
                  </a:lnTo>
                  <a:cubicBezTo>
                    <a:pt x="0" y="74803"/>
                    <a:pt x="10726" y="48909"/>
                    <a:pt x="29817" y="29817"/>
                  </a:cubicBezTo>
                  <a:cubicBezTo>
                    <a:pt x="48909" y="10726"/>
                    <a:pt x="74803" y="0"/>
                    <a:pt x="101803" y="0"/>
                  </a:cubicBezTo>
                  <a:close/>
                </a:path>
              </a:pathLst>
            </a:custGeom>
            <a:gradFill rotWithShape="1">
              <a:gsLst>
                <a:gs pos="0">
                  <a:srgbClr val="95B4E1">
                    <a:alpha val="100000"/>
                  </a:srgbClr>
                </a:gs>
                <a:gs pos="100000">
                  <a:srgbClr val="144DA0">
                    <a:alpha val="100000"/>
                  </a:srgbClr>
                </a:gs>
              </a:gsLst>
              <a:lin ang="5400000"/>
            </a:gradFill>
          </p:spPr>
          <p:txBody>
            <a:bodyPr/>
            <a:lstStyle/>
            <a:p>
              <a:endParaRPr lang="ja-JP" altLang="en-US"/>
            </a:p>
          </p:txBody>
        </p:sp>
        <p:sp>
          <p:nvSpPr>
            <p:cNvPr id="9" name="TextBox 4">
              <a:extLst>
                <a:ext uri="{FF2B5EF4-FFF2-40B4-BE49-F238E27FC236}">
                  <a16:creationId xmlns:a16="http://schemas.microsoft.com/office/drawing/2014/main" id="{140BCA26-565F-0FF1-3F50-C41AE7BF4BA6}"/>
                </a:ext>
              </a:extLst>
            </p:cNvPr>
            <p:cNvSpPr txBox="1"/>
            <p:nvPr/>
          </p:nvSpPr>
          <p:spPr>
            <a:xfrm>
              <a:off x="0" y="-28575"/>
              <a:ext cx="203606" cy="2833223"/>
            </a:xfrm>
            <a:prstGeom prst="rect">
              <a:avLst/>
            </a:prstGeom>
          </p:spPr>
          <p:txBody>
            <a:bodyPr lIns="50800" tIns="50800" rIns="50800" bIns="50800" rtlCol="0" anchor="ctr"/>
            <a:lstStyle/>
            <a:p>
              <a:pPr algn="ctr">
                <a:lnSpc>
                  <a:spcPts val="2239"/>
                </a:lnSpc>
              </a:pPr>
              <a:endParaRPr/>
            </a:p>
          </p:txBody>
        </p:sp>
      </p:grpSp>
      <p:grpSp>
        <p:nvGrpSpPr>
          <p:cNvPr id="10" name="Group 2">
            <a:extLst>
              <a:ext uri="{FF2B5EF4-FFF2-40B4-BE49-F238E27FC236}">
                <a16:creationId xmlns:a16="http://schemas.microsoft.com/office/drawing/2014/main" id="{C1F9DD93-D7C5-3C0C-DF3B-82319286C90D}"/>
              </a:ext>
            </a:extLst>
          </p:cNvPr>
          <p:cNvGrpSpPr/>
          <p:nvPr/>
        </p:nvGrpSpPr>
        <p:grpSpPr>
          <a:xfrm>
            <a:off x="11947826" y="-189000"/>
            <a:ext cx="612000" cy="7236000"/>
            <a:chOff x="0" y="0"/>
            <a:chExt cx="203606" cy="2804648"/>
          </a:xfrm>
        </p:grpSpPr>
        <p:sp>
          <p:nvSpPr>
            <p:cNvPr id="18" name="Freeform 3">
              <a:extLst>
                <a:ext uri="{FF2B5EF4-FFF2-40B4-BE49-F238E27FC236}">
                  <a16:creationId xmlns:a16="http://schemas.microsoft.com/office/drawing/2014/main" id="{B8416799-1802-676C-600C-E64E2A542552}"/>
                </a:ext>
              </a:extLst>
            </p:cNvPr>
            <p:cNvSpPr/>
            <p:nvPr/>
          </p:nvSpPr>
          <p:spPr>
            <a:xfrm>
              <a:off x="0" y="0"/>
              <a:ext cx="203606" cy="2804648"/>
            </a:xfrm>
            <a:custGeom>
              <a:avLst/>
              <a:gdLst/>
              <a:ahLst/>
              <a:cxnLst/>
              <a:rect l="l" t="t" r="r" b="b"/>
              <a:pathLst>
                <a:path w="203606" h="2804648">
                  <a:moveTo>
                    <a:pt x="101803" y="0"/>
                  </a:moveTo>
                  <a:lnTo>
                    <a:pt x="101803" y="0"/>
                  </a:lnTo>
                  <a:cubicBezTo>
                    <a:pt x="158028" y="0"/>
                    <a:pt x="203606" y="45579"/>
                    <a:pt x="203606" y="101803"/>
                  </a:cubicBezTo>
                  <a:lnTo>
                    <a:pt x="203606" y="2702845"/>
                  </a:lnTo>
                  <a:cubicBezTo>
                    <a:pt x="203606" y="2729844"/>
                    <a:pt x="192881" y="2755738"/>
                    <a:pt x="173789" y="2774830"/>
                  </a:cubicBezTo>
                  <a:cubicBezTo>
                    <a:pt x="154697" y="2793922"/>
                    <a:pt x="128803" y="2804648"/>
                    <a:pt x="101803" y="2804648"/>
                  </a:cubicBezTo>
                  <a:lnTo>
                    <a:pt x="101803" y="2804648"/>
                  </a:lnTo>
                  <a:cubicBezTo>
                    <a:pt x="74803" y="2804648"/>
                    <a:pt x="48909" y="2793922"/>
                    <a:pt x="29817" y="2774830"/>
                  </a:cubicBezTo>
                  <a:cubicBezTo>
                    <a:pt x="10726" y="2755738"/>
                    <a:pt x="0" y="2729844"/>
                    <a:pt x="0" y="2702845"/>
                  </a:cubicBezTo>
                  <a:lnTo>
                    <a:pt x="0" y="101803"/>
                  </a:lnTo>
                  <a:cubicBezTo>
                    <a:pt x="0" y="74803"/>
                    <a:pt x="10726" y="48909"/>
                    <a:pt x="29817" y="29817"/>
                  </a:cubicBezTo>
                  <a:cubicBezTo>
                    <a:pt x="48909" y="10726"/>
                    <a:pt x="74803" y="0"/>
                    <a:pt x="101803" y="0"/>
                  </a:cubicBezTo>
                  <a:close/>
                </a:path>
              </a:pathLst>
            </a:custGeom>
            <a:gradFill rotWithShape="1">
              <a:gsLst>
                <a:gs pos="0">
                  <a:srgbClr val="95B4E1">
                    <a:alpha val="100000"/>
                  </a:srgbClr>
                </a:gs>
                <a:gs pos="100000">
                  <a:srgbClr val="144DA0">
                    <a:alpha val="100000"/>
                  </a:srgbClr>
                </a:gs>
              </a:gsLst>
              <a:lin ang="5400000"/>
            </a:gradFill>
          </p:spPr>
          <p:txBody>
            <a:bodyPr/>
            <a:lstStyle/>
            <a:p>
              <a:endParaRPr lang="ja-JP" altLang="en-US"/>
            </a:p>
          </p:txBody>
        </p:sp>
        <p:sp>
          <p:nvSpPr>
            <p:cNvPr id="19" name="TextBox 4">
              <a:extLst>
                <a:ext uri="{FF2B5EF4-FFF2-40B4-BE49-F238E27FC236}">
                  <a16:creationId xmlns:a16="http://schemas.microsoft.com/office/drawing/2014/main" id="{990D7F17-27D3-534E-B4DA-1EC7FA82C6C7}"/>
                </a:ext>
              </a:extLst>
            </p:cNvPr>
            <p:cNvSpPr txBox="1"/>
            <p:nvPr/>
          </p:nvSpPr>
          <p:spPr>
            <a:xfrm>
              <a:off x="0" y="-28575"/>
              <a:ext cx="203606" cy="2833223"/>
            </a:xfrm>
            <a:prstGeom prst="rect">
              <a:avLst/>
            </a:prstGeom>
          </p:spPr>
          <p:txBody>
            <a:bodyPr lIns="50800" tIns="50800" rIns="50800" bIns="50800" rtlCol="0" anchor="ctr"/>
            <a:lstStyle/>
            <a:p>
              <a:pPr algn="ctr">
                <a:lnSpc>
                  <a:spcPts val="2239"/>
                </a:lnSpc>
              </a:pPr>
              <a:endParaRPr/>
            </a:p>
          </p:txBody>
        </p:sp>
      </p:grpSp>
      <p:sp>
        <p:nvSpPr>
          <p:cNvPr id="3" name="TextBox 15">
            <a:extLst>
              <a:ext uri="{FF2B5EF4-FFF2-40B4-BE49-F238E27FC236}">
                <a16:creationId xmlns:a16="http://schemas.microsoft.com/office/drawing/2014/main" id="{5CB609E4-6E76-842C-03D8-BEDB889DAD3B}"/>
              </a:ext>
            </a:extLst>
          </p:cNvPr>
          <p:cNvSpPr txBox="1"/>
          <p:nvPr/>
        </p:nvSpPr>
        <p:spPr>
          <a:xfrm>
            <a:off x="2511841" y="1676145"/>
            <a:ext cx="10798105" cy="3793859"/>
          </a:xfrm>
          <a:prstGeom prst="rect">
            <a:avLst/>
          </a:prstGeom>
        </p:spPr>
        <p:txBody>
          <a:bodyPr wrap="square" lIns="0" tIns="0" rIns="0" bIns="0" rtlCol="0" anchor="t">
            <a:spAutoFit/>
          </a:bodyPr>
          <a:lstStyle/>
          <a:p>
            <a:pPr marL="0" lvl="0" indent="0" algn="just">
              <a:lnSpc>
                <a:spcPts val="5123"/>
              </a:lnSpc>
              <a:spcBef>
                <a:spcPct val="0"/>
              </a:spcBef>
            </a:pPr>
            <a:r>
              <a:rPr lang="ja-JP" altLang="en-US" b="1" spc="64" dirty="0">
                <a:solidFill>
                  <a:srgbClr val="144DA0"/>
                </a:solidFill>
                <a:latin typeface="BIZ UDPゴシック" panose="020B0400000000000000" pitchFamily="50" charset="-128"/>
                <a:ea typeface="BIZ UDPゴシック" panose="020B0400000000000000" pitchFamily="50" charset="-128"/>
                <a:cs typeface="Source Han Sans JP Medium"/>
                <a:sym typeface="Source Han Sans JP Medium"/>
              </a:rPr>
              <a:t>（１）第９期吹田健やか年輪プランの年次報告について</a:t>
            </a:r>
          </a:p>
          <a:p>
            <a:pPr marL="0" lvl="0" indent="0" algn="just">
              <a:lnSpc>
                <a:spcPts val="5123"/>
              </a:lnSpc>
              <a:spcBef>
                <a:spcPct val="0"/>
              </a:spcBef>
            </a:pPr>
            <a:r>
              <a:rPr lang="ja-JP" altLang="en-US" b="1" spc="64" dirty="0">
                <a:solidFill>
                  <a:srgbClr val="144DA0"/>
                </a:solidFill>
                <a:latin typeface="BIZ UDPゴシック" panose="020B0400000000000000" pitchFamily="50" charset="-128"/>
                <a:ea typeface="BIZ UDPゴシック" panose="020B0400000000000000" pitchFamily="50" charset="-128"/>
                <a:cs typeface="Source Han Sans JP Medium"/>
                <a:sym typeface="Source Han Sans JP Medium"/>
              </a:rPr>
              <a:t>（２）第</a:t>
            </a:r>
            <a:r>
              <a:rPr lang="en-US" altLang="ja-JP" b="1" spc="64" dirty="0">
                <a:solidFill>
                  <a:srgbClr val="144DA0"/>
                </a:solidFill>
                <a:latin typeface="BIZ UDPゴシック" panose="020B0400000000000000" pitchFamily="50" charset="-128"/>
                <a:ea typeface="BIZ UDPゴシック" panose="020B0400000000000000" pitchFamily="50" charset="-128"/>
                <a:cs typeface="Source Han Sans JP Medium"/>
                <a:sym typeface="Source Han Sans JP Medium"/>
              </a:rPr>
              <a:t>10</a:t>
            </a:r>
            <a:r>
              <a:rPr lang="ja-JP" altLang="en-US" b="1" spc="64" dirty="0">
                <a:solidFill>
                  <a:srgbClr val="144DA0"/>
                </a:solidFill>
                <a:latin typeface="BIZ UDPゴシック" panose="020B0400000000000000" pitchFamily="50" charset="-128"/>
                <a:ea typeface="BIZ UDPゴシック" panose="020B0400000000000000" pitchFamily="50" charset="-128"/>
                <a:cs typeface="Source Han Sans JP Medium"/>
                <a:sym typeface="Source Han Sans JP Medium"/>
              </a:rPr>
              <a:t>期吹田健やか年輪プランに係る高齢者等実態調査について</a:t>
            </a:r>
          </a:p>
          <a:p>
            <a:pPr marL="0" lvl="0" indent="0" algn="just">
              <a:lnSpc>
                <a:spcPts val="5123"/>
              </a:lnSpc>
              <a:spcBef>
                <a:spcPct val="0"/>
              </a:spcBef>
            </a:pPr>
            <a:r>
              <a:rPr lang="ja-JP" altLang="en-US" b="1" spc="64" dirty="0">
                <a:solidFill>
                  <a:srgbClr val="144DA0"/>
                </a:solidFill>
                <a:latin typeface="BIZ UDPゴシック" panose="020B0400000000000000" pitchFamily="50" charset="-128"/>
                <a:ea typeface="BIZ UDPゴシック" panose="020B0400000000000000" pitchFamily="50" charset="-128"/>
                <a:cs typeface="Source Han Sans JP Medium"/>
                <a:sym typeface="Source Han Sans JP Medium"/>
              </a:rPr>
              <a:t>（３）保険者機能強化推進交付金及び介護保険保険者努力支援交付金について</a:t>
            </a:r>
          </a:p>
          <a:p>
            <a:pPr marL="0" lvl="0" indent="0" algn="just">
              <a:lnSpc>
                <a:spcPts val="5123"/>
              </a:lnSpc>
              <a:spcBef>
                <a:spcPct val="0"/>
              </a:spcBef>
            </a:pPr>
            <a:r>
              <a:rPr lang="ja-JP" altLang="en-US" b="1" spc="64" dirty="0">
                <a:solidFill>
                  <a:srgbClr val="144DA0"/>
                </a:solidFill>
                <a:latin typeface="BIZ UDPゴシック" panose="020B0400000000000000" pitchFamily="50" charset="-128"/>
                <a:ea typeface="BIZ UDPゴシック" panose="020B0400000000000000" pitchFamily="50" charset="-128"/>
                <a:cs typeface="Source Han Sans JP Medium"/>
                <a:sym typeface="Source Han Sans JP Medium"/>
              </a:rPr>
              <a:t>（４）介護給付適正化について</a:t>
            </a:r>
            <a:endParaRPr lang="en-US" altLang="ja-JP" b="1" spc="64" dirty="0">
              <a:solidFill>
                <a:srgbClr val="144DA0"/>
              </a:solidFill>
              <a:latin typeface="BIZ UDPゴシック" panose="020B0400000000000000" pitchFamily="50" charset="-128"/>
              <a:ea typeface="BIZ UDPゴシック" panose="020B0400000000000000" pitchFamily="50" charset="-128"/>
              <a:cs typeface="Source Han Sans JP Medium"/>
              <a:sym typeface="Source Han Sans JP Medium"/>
            </a:endParaRPr>
          </a:p>
          <a:p>
            <a:pPr marL="0" lvl="0" indent="0" algn="just">
              <a:lnSpc>
                <a:spcPts val="5123"/>
              </a:lnSpc>
              <a:spcBef>
                <a:spcPct val="0"/>
              </a:spcBef>
            </a:pPr>
            <a:r>
              <a:rPr lang="ja-JP" altLang="en-US" b="1" spc="64" dirty="0">
                <a:solidFill>
                  <a:srgbClr val="144DA0"/>
                </a:solidFill>
                <a:latin typeface="BIZ UDPゴシック" panose="020B0400000000000000" pitchFamily="50" charset="-128"/>
                <a:ea typeface="BIZ UDPゴシック" panose="020B0400000000000000" pitchFamily="50" charset="-128"/>
                <a:cs typeface="Source Han Sans JP Medium"/>
                <a:sym typeface="Source Han Sans JP Medium"/>
              </a:rPr>
              <a:t>（５）グループワーク</a:t>
            </a:r>
            <a:endParaRPr lang="en-US" altLang="ja-JP" b="1" spc="64" dirty="0">
              <a:solidFill>
                <a:srgbClr val="144DA0"/>
              </a:solidFill>
              <a:latin typeface="BIZ UDPゴシック" panose="020B0400000000000000" pitchFamily="50" charset="-128"/>
              <a:ea typeface="BIZ UDPゴシック" panose="020B0400000000000000" pitchFamily="50" charset="-128"/>
              <a:cs typeface="Source Han Sans JP Medium"/>
              <a:sym typeface="Source Han Sans JP Medium"/>
            </a:endParaRPr>
          </a:p>
          <a:p>
            <a:pPr marL="0" lvl="0" indent="0" algn="just">
              <a:lnSpc>
                <a:spcPts val="5123"/>
              </a:lnSpc>
              <a:spcBef>
                <a:spcPct val="0"/>
              </a:spcBef>
            </a:pPr>
            <a:r>
              <a:rPr lang="ja-JP" altLang="en-US" b="1" spc="64" dirty="0">
                <a:solidFill>
                  <a:srgbClr val="144DA0"/>
                </a:solidFill>
                <a:latin typeface="BIZ UDPゴシック" panose="020B0400000000000000" pitchFamily="50" charset="-128"/>
                <a:ea typeface="BIZ UDPゴシック" panose="020B0400000000000000" pitchFamily="50" charset="-128"/>
                <a:cs typeface="Source Han Sans JP Medium"/>
                <a:sym typeface="Source Han Sans JP Medium"/>
              </a:rPr>
              <a:t>（６）その他</a:t>
            </a:r>
            <a:endParaRPr lang="en-US" altLang="ja-JP" sz="2800" b="1" spc="64" dirty="0">
              <a:solidFill>
                <a:srgbClr val="144DA0"/>
              </a:solidFill>
              <a:latin typeface="BIZ UDPゴシック" panose="020B0400000000000000" pitchFamily="50" charset="-128"/>
              <a:ea typeface="BIZ UDPゴシック" panose="020B0400000000000000" pitchFamily="50" charset="-128"/>
              <a:cs typeface="Source Han Sans JP Medium"/>
              <a:sym typeface="Source Han Sans JP Medium"/>
            </a:endParaRPr>
          </a:p>
        </p:txBody>
      </p:sp>
    </p:spTree>
    <p:extLst>
      <p:ext uri="{BB962C8B-B14F-4D97-AF65-F5344CB8AC3E}">
        <p14:creationId xmlns:p14="http://schemas.microsoft.com/office/powerpoint/2010/main" val="95898203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7F9D955-BB0A-72EE-9CF1-01AD9CB5448C}"/>
            </a:ext>
          </a:extLst>
        </p:cNvPr>
        <p:cNvGrpSpPr/>
        <p:nvPr/>
      </p:nvGrpSpPr>
      <p:grpSpPr>
        <a:xfrm>
          <a:off x="0" y="0"/>
          <a:ext cx="0" cy="0"/>
          <a:chOff x="0" y="0"/>
          <a:chExt cx="0" cy="0"/>
        </a:xfrm>
      </p:grpSpPr>
      <p:sp>
        <p:nvSpPr>
          <p:cNvPr id="26" name="サブタイトル 2">
            <a:extLst>
              <a:ext uri="{FF2B5EF4-FFF2-40B4-BE49-F238E27FC236}">
                <a16:creationId xmlns:a16="http://schemas.microsoft.com/office/drawing/2014/main" id="{52C7CEDE-D369-3EE7-6B15-B1E3FC26A97E}"/>
              </a:ext>
            </a:extLst>
          </p:cNvPr>
          <p:cNvSpPr txBox="1">
            <a:spLocks/>
          </p:cNvSpPr>
          <p:nvPr/>
        </p:nvSpPr>
        <p:spPr>
          <a:xfrm>
            <a:off x="534452" y="269491"/>
            <a:ext cx="10782731" cy="644908"/>
          </a:xfrm>
          <a:prstGeom prst="rect">
            <a:avLst/>
          </a:prstGeom>
          <a:solidFill>
            <a:srgbClr val="0070C0"/>
          </a:solidFill>
          <a:ln>
            <a:noFill/>
          </a:ln>
        </p:spPr>
        <p:txBody>
          <a:bodyPr anchor="ct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buNone/>
            </a:pPr>
            <a:r>
              <a:rPr lang="ja-JP" altLang="en-US" sz="3200" dirty="0">
                <a:solidFill>
                  <a:schemeClr val="bg1"/>
                </a:solidFill>
                <a:latin typeface="BIZ UDPゴシック" panose="020B0400000000000000" pitchFamily="50" charset="-128"/>
                <a:ea typeface="BIZ UDPゴシック" panose="020B0400000000000000" pitchFamily="50" charset="-128"/>
              </a:rPr>
              <a:t>　介護給付適正化主要３事業</a:t>
            </a:r>
          </a:p>
        </p:txBody>
      </p:sp>
      <p:sp>
        <p:nvSpPr>
          <p:cNvPr id="10" name="スライド番号プレースホルダー 2">
            <a:extLst>
              <a:ext uri="{FF2B5EF4-FFF2-40B4-BE49-F238E27FC236}">
                <a16:creationId xmlns:a16="http://schemas.microsoft.com/office/drawing/2014/main" id="{B8CC5EC6-B4DE-236E-57F2-F1F2E230C306}"/>
              </a:ext>
            </a:extLst>
          </p:cNvPr>
          <p:cNvSpPr>
            <a:spLocks noGrp="1"/>
          </p:cNvSpPr>
          <p:nvPr>
            <p:ph type="sldNum" sz="quarter" idx="12"/>
          </p:nvPr>
        </p:nvSpPr>
        <p:spPr>
          <a:xfrm>
            <a:off x="11436000" y="6513554"/>
            <a:ext cx="756000" cy="365125"/>
          </a:xfrm>
        </p:spPr>
        <p:txBody>
          <a:bodyPr/>
          <a:lstStyle/>
          <a:p>
            <a:pPr algn="ctr"/>
            <a:fld id="{F664AAB1-4DB8-4BE3-94AB-6C36B07158C8}" type="slidenum">
              <a:rPr kumimoji="1" lang="ja-JP" altLang="en-US" sz="2400" smtClean="0">
                <a:solidFill>
                  <a:schemeClr val="tx1"/>
                </a:solidFill>
                <a:latin typeface="Arial Black" panose="020B0A04020102020204" pitchFamily="34" charset="0"/>
              </a:rPr>
              <a:pPr algn="ctr"/>
              <a:t>20</a:t>
            </a:fld>
            <a:endParaRPr kumimoji="1" lang="ja-JP" altLang="en-US" sz="2400" dirty="0">
              <a:solidFill>
                <a:schemeClr val="tx1"/>
              </a:solidFill>
              <a:latin typeface="Arial Black" panose="020B0A04020102020204" pitchFamily="34" charset="0"/>
            </a:endParaRPr>
          </a:p>
        </p:txBody>
      </p:sp>
      <p:sp>
        <p:nvSpPr>
          <p:cNvPr id="4" name="テキスト ボックス 3">
            <a:extLst>
              <a:ext uri="{FF2B5EF4-FFF2-40B4-BE49-F238E27FC236}">
                <a16:creationId xmlns:a16="http://schemas.microsoft.com/office/drawing/2014/main" id="{C2ACB7BC-EECA-DF69-B7E6-140F9D9E5824}"/>
              </a:ext>
            </a:extLst>
          </p:cNvPr>
          <p:cNvSpPr txBox="1"/>
          <p:nvPr/>
        </p:nvSpPr>
        <p:spPr>
          <a:xfrm>
            <a:off x="304861" y="1002250"/>
            <a:ext cx="11241912" cy="5693866"/>
          </a:xfrm>
          <a:prstGeom prst="rect">
            <a:avLst/>
          </a:prstGeom>
          <a:noFill/>
        </p:spPr>
        <p:txBody>
          <a:bodyPr wrap="square">
            <a:spAutoFit/>
          </a:bodyPr>
          <a:lstStyle/>
          <a:p>
            <a:pPr>
              <a:buNone/>
            </a:pPr>
            <a:r>
              <a:rPr lang="ja-JP" altLang="ja-JP" sz="1400" b="1" kern="100" dirty="0">
                <a:effectLst/>
                <a:latin typeface="BIZ UD明朝 Medium" panose="02020500000000000000" pitchFamily="17" charset="-128"/>
                <a:ea typeface="BIZ UDゴシック" panose="020B0400000000000000" pitchFamily="49" charset="-128"/>
                <a:cs typeface="Times New Roman" panose="02020603050405020304" pitchFamily="18" charset="0"/>
              </a:rPr>
              <a:t>（１）</a:t>
            </a:r>
            <a:r>
              <a:rPr lang="ja-JP" altLang="ja-JP" sz="1400" b="1" u="sng" kern="100" dirty="0">
                <a:effectLst/>
                <a:latin typeface="BIZ UD明朝 Medium" panose="02020500000000000000" pitchFamily="17" charset="-128"/>
                <a:ea typeface="BIZ UDゴシック" panose="020B0400000000000000" pitchFamily="49" charset="-128"/>
                <a:cs typeface="Times New Roman" panose="02020603050405020304" pitchFamily="18" charset="0"/>
              </a:rPr>
              <a:t>要介護認定の適正化</a:t>
            </a:r>
            <a:endParaRPr lang="ja-JP" altLang="ja-JP" sz="1400" kern="100" dirty="0">
              <a:effectLst/>
              <a:latin typeface="BIZ UD明朝 Medium" panose="02020500000000000000" pitchFamily="17" charset="-128"/>
              <a:ea typeface="BIZ UD明朝 Medium" panose="02020500000000000000" pitchFamily="17" charset="-128"/>
              <a:cs typeface="Times New Roman" panose="02020603050405020304" pitchFamily="18" charset="0"/>
            </a:endParaRPr>
          </a:p>
          <a:p>
            <a:pPr marL="279400" indent="152400">
              <a:buNone/>
            </a:pPr>
            <a:r>
              <a:rPr lang="ja-JP" altLang="ja-JP" sz="1400" kern="100" dirty="0">
                <a:effectLst/>
                <a:latin typeface="BIZ UD明朝 Medium" panose="02020500000000000000" pitchFamily="17" charset="-128"/>
                <a:ea typeface="BIZ UDゴシック" panose="020B0400000000000000" pitchFamily="49" charset="-128"/>
                <a:cs typeface="Times New Roman" panose="02020603050405020304" pitchFamily="18" charset="0"/>
              </a:rPr>
              <a:t>指定居宅介護支援事業所等に委託している要介護認定の変更認定又は更新認定に係る認定調査の内容について、市町村職員等が訪問又は書面等の審査を通じて点検することにより、</a:t>
            </a:r>
            <a:r>
              <a:rPr lang="ja-JP" altLang="ja-JP" sz="1400" b="1" u="sng" kern="100" dirty="0">
                <a:solidFill>
                  <a:srgbClr val="FF0000"/>
                </a:solidFill>
                <a:effectLst/>
                <a:latin typeface="BIZ UD明朝 Medium" panose="02020500000000000000" pitchFamily="17" charset="-128"/>
                <a:ea typeface="BIZ UDゴシック" panose="020B0400000000000000" pitchFamily="49" charset="-128"/>
                <a:cs typeface="Times New Roman" panose="02020603050405020304" pitchFamily="18" charset="0"/>
              </a:rPr>
              <a:t>適切かつ公平な要介護認定の確保を図る</a:t>
            </a:r>
            <a:r>
              <a:rPr lang="ja-JP" altLang="ja-JP" sz="1400" u="sng" kern="100" dirty="0">
                <a:solidFill>
                  <a:srgbClr val="FF0000"/>
                </a:solidFill>
                <a:effectLst/>
                <a:latin typeface="BIZ UD明朝 Medium" panose="02020500000000000000" pitchFamily="17" charset="-128"/>
                <a:ea typeface="BIZ UDゴシック" panose="020B0400000000000000" pitchFamily="49" charset="-128"/>
                <a:cs typeface="Times New Roman" panose="02020603050405020304" pitchFamily="18" charset="0"/>
              </a:rPr>
              <a:t>。</a:t>
            </a:r>
            <a:endParaRPr lang="ja-JP" altLang="ja-JP" sz="1400" u="sng" kern="100" dirty="0">
              <a:solidFill>
                <a:srgbClr val="FF0000"/>
              </a:solidFill>
              <a:effectLst/>
              <a:latin typeface="BIZ UD明朝 Medium" panose="02020500000000000000" pitchFamily="17" charset="-128"/>
              <a:ea typeface="BIZ UD明朝 Medium" panose="02020500000000000000" pitchFamily="17" charset="-128"/>
              <a:cs typeface="Times New Roman" panose="02020603050405020304" pitchFamily="18" charset="0"/>
            </a:endParaRPr>
          </a:p>
          <a:p>
            <a:pPr>
              <a:buNone/>
            </a:pPr>
            <a:r>
              <a:rPr lang="en-US" altLang="ja-JP" sz="1400" kern="100" dirty="0">
                <a:effectLst/>
                <a:latin typeface="BIZ UDゴシック" panose="020B0400000000000000" pitchFamily="49" charset="-128"/>
                <a:ea typeface="BIZ UD明朝 Medium" panose="02020500000000000000" pitchFamily="17" charset="-128"/>
                <a:cs typeface="Times New Roman" panose="02020603050405020304" pitchFamily="18" charset="0"/>
              </a:rPr>
              <a:t> </a:t>
            </a:r>
            <a:endParaRPr lang="ja-JP" altLang="ja-JP" sz="1400" kern="100" dirty="0">
              <a:effectLst/>
              <a:latin typeface="BIZ UD明朝 Medium" panose="02020500000000000000" pitchFamily="17" charset="-128"/>
              <a:ea typeface="BIZ UD明朝 Medium" panose="02020500000000000000" pitchFamily="17" charset="-128"/>
              <a:cs typeface="Times New Roman" panose="02020603050405020304" pitchFamily="18" charset="0"/>
            </a:endParaRPr>
          </a:p>
          <a:p>
            <a:pPr>
              <a:buNone/>
            </a:pPr>
            <a:r>
              <a:rPr lang="ja-JP" altLang="ja-JP" sz="1400" b="1" kern="100" dirty="0">
                <a:effectLst/>
                <a:latin typeface="BIZ UD明朝 Medium" panose="02020500000000000000" pitchFamily="17" charset="-128"/>
                <a:ea typeface="BIZ UDゴシック" panose="020B0400000000000000" pitchFamily="49" charset="-128"/>
                <a:cs typeface="Times New Roman" panose="02020603050405020304" pitchFamily="18" charset="0"/>
              </a:rPr>
              <a:t>（２）</a:t>
            </a:r>
            <a:r>
              <a:rPr lang="ja-JP" altLang="ja-JP" sz="1400" b="1" u="sng" kern="100" dirty="0">
                <a:effectLst/>
                <a:latin typeface="BIZ UD明朝 Medium" panose="02020500000000000000" pitchFamily="17" charset="-128"/>
                <a:ea typeface="BIZ UDゴシック" panose="020B0400000000000000" pitchFamily="49" charset="-128"/>
                <a:cs typeface="Times New Roman" panose="02020603050405020304" pitchFamily="18" charset="0"/>
              </a:rPr>
              <a:t>ケアプラン等の点検</a:t>
            </a:r>
            <a:endParaRPr lang="ja-JP" altLang="ja-JP" sz="1400" kern="100" dirty="0">
              <a:effectLst/>
              <a:latin typeface="BIZ UD明朝 Medium" panose="02020500000000000000" pitchFamily="17" charset="-128"/>
              <a:ea typeface="BIZ UD明朝 Medium" panose="02020500000000000000" pitchFamily="17" charset="-128"/>
              <a:cs typeface="Times New Roman" panose="02020603050405020304" pitchFamily="18" charset="0"/>
            </a:endParaRPr>
          </a:p>
          <a:p>
            <a:pPr>
              <a:buNone/>
            </a:pPr>
            <a:r>
              <a:rPr lang="ja-JP" altLang="en-US" sz="1400" b="1" kern="100" dirty="0">
                <a:effectLst/>
                <a:latin typeface="BIZ UD明朝 Medium" panose="02020500000000000000" pitchFamily="17" charset="-128"/>
                <a:ea typeface="BIZ UDゴシック" panose="020B0400000000000000" pitchFamily="49" charset="-128"/>
                <a:cs typeface="Times New Roman" panose="02020603050405020304" pitchFamily="18" charset="0"/>
              </a:rPr>
              <a:t>　</a:t>
            </a:r>
            <a:r>
              <a:rPr lang="ja-JP" altLang="ja-JP" sz="1400" b="1" kern="100" dirty="0">
                <a:effectLst/>
                <a:latin typeface="BIZ UD明朝 Medium" panose="02020500000000000000" pitchFamily="17" charset="-128"/>
                <a:ea typeface="BIZ UDゴシック" panose="020B0400000000000000" pitchFamily="49" charset="-128"/>
                <a:cs typeface="Times New Roman" panose="02020603050405020304" pitchFamily="18" charset="0"/>
              </a:rPr>
              <a:t>・ケアプランの点検</a:t>
            </a:r>
            <a:endParaRPr lang="ja-JP" altLang="ja-JP" sz="1400" kern="100" dirty="0">
              <a:effectLst/>
              <a:latin typeface="BIZ UD明朝 Medium" panose="02020500000000000000" pitchFamily="17" charset="-128"/>
              <a:ea typeface="BIZ UD明朝 Medium" panose="02020500000000000000" pitchFamily="17" charset="-128"/>
              <a:cs typeface="Times New Roman" panose="02020603050405020304" pitchFamily="18" charset="0"/>
            </a:endParaRPr>
          </a:p>
          <a:p>
            <a:pPr marL="279400" indent="152400">
              <a:buNone/>
            </a:pPr>
            <a:r>
              <a:rPr lang="ja-JP" altLang="ja-JP" sz="1400" kern="100" dirty="0">
                <a:effectLst/>
                <a:latin typeface="BIZ UD明朝 Medium" panose="02020500000000000000" pitchFamily="17" charset="-128"/>
                <a:ea typeface="BIZ UDゴシック" panose="020B0400000000000000" pitchFamily="49" charset="-128"/>
                <a:cs typeface="Times New Roman" panose="02020603050405020304" pitchFamily="18" charset="0"/>
              </a:rPr>
              <a:t>介護支援専門員が作成した居宅サービス計画、介護予防サービス計画の記載内容について、事業者に資料提出を求め又は訪問調査を行い、市町村職員等の第三者が点検及び支援を行うことにより、</a:t>
            </a:r>
            <a:r>
              <a:rPr lang="ja-JP" altLang="ja-JP" sz="1400" b="1" u="sng" kern="100" dirty="0">
                <a:solidFill>
                  <a:srgbClr val="FF0000"/>
                </a:solidFill>
                <a:effectLst/>
                <a:latin typeface="BIZ UD明朝 Medium" panose="02020500000000000000" pitchFamily="17" charset="-128"/>
                <a:ea typeface="BIZ UDゴシック" panose="020B0400000000000000" pitchFamily="49" charset="-128"/>
                <a:cs typeface="Times New Roman" panose="02020603050405020304" pitchFamily="18" charset="0"/>
              </a:rPr>
              <a:t>個々の受給者が真に必要とする過不足のないサービス提供を確保するとともに、その状態に適合していないサービス提供等の改善を図る。</a:t>
            </a:r>
            <a:endParaRPr lang="ja-JP" altLang="ja-JP" sz="1400" kern="100" dirty="0">
              <a:solidFill>
                <a:srgbClr val="FF0000"/>
              </a:solidFill>
              <a:effectLst/>
              <a:latin typeface="BIZ UD明朝 Medium" panose="02020500000000000000" pitchFamily="17" charset="-128"/>
              <a:ea typeface="BIZ UD明朝 Medium" panose="02020500000000000000" pitchFamily="17" charset="-128"/>
              <a:cs typeface="Times New Roman" panose="02020603050405020304" pitchFamily="18" charset="0"/>
            </a:endParaRPr>
          </a:p>
          <a:p>
            <a:pPr>
              <a:buNone/>
            </a:pPr>
            <a:r>
              <a:rPr lang="en-US" altLang="ja-JP" sz="1400" kern="100" dirty="0">
                <a:effectLst/>
                <a:latin typeface="BIZ UDゴシック" panose="020B0400000000000000" pitchFamily="49" charset="-128"/>
                <a:ea typeface="BIZ UD明朝 Medium" panose="02020500000000000000" pitchFamily="17" charset="-128"/>
                <a:cs typeface="Times New Roman" panose="02020603050405020304" pitchFamily="18" charset="0"/>
              </a:rPr>
              <a:t> </a:t>
            </a:r>
          </a:p>
          <a:p>
            <a:pPr>
              <a:buNone/>
            </a:pPr>
            <a:r>
              <a:rPr lang="ja-JP" altLang="en-US" sz="1400" b="1" kern="100" dirty="0">
                <a:effectLst/>
                <a:latin typeface="BIZ UD明朝 Medium" panose="02020500000000000000" pitchFamily="17" charset="-128"/>
                <a:ea typeface="BIZ UDゴシック" panose="020B0400000000000000" pitchFamily="49" charset="-128"/>
                <a:cs typeface="Times New Roman" panose="02020603050405020304" pitchFamily="18" charset="0"/>
              </a:rPr>
              <a:t>　</a:t>
            </a:r>
            <a:r>
              <a:rPr lang="ja-JP" altLang="ja-JP" sz="1400" b="1" kern="100" dirty="0">
                <a:effectLst/>
                <a:latin typeface="BIZ UD明朝 Medium" panose="02020500000000000000" pitchFamily="17" charset="-128"/>
                <a:ea typeface="BIZ UDゴシック" panose="020B0400000000000000" pitchFamily="49" charset="-128"/>
                <a:cs typeface="Times New Roman" panose="02020603050405020304" pitchFamily="18" charset="0"/>
              </a:rPr>
              <a:t>・住宅改修の点検</a:t>
            </a:r>
            <a:endParaRPr lang="ja-JP" altLang="ja-JP" sz="1400" kern="100" dirty="0">
              <a:effectLst/>
              <a:latin typeface="BIZ UD明朝 Medium" panose="02020500000000000000" pitchFamily="17" charset="-128"/>
              <a:ea typeface="BIZ UD明朝 Medium" panose="02020500000000000000" pitchFamily="17" charset="-128"/>
              <a:cs typeface="Times New Roman" panose="02020603050405020304" pitchFamily="18" charset="0"/>
            </a:endParaRPr>
          </a:p>
          <a:p>
            <a:pPr marL="279400" indent="152400">
              <a:buNone/>
            </a:pPr>
            <a:r>
              <a:rPr lang="ja-JP" altLang="ja-JP" sz="1400" kern="100" dirty="0">
                <a:effectLst/>
                <a:latin typeface="BIZ UD明朝 Medium" panose="02020500000000000000" pitchFamily="17" charset="-128"/>
                <a:ea typeface="BIZ UDゴシック" panose="020B0400000000000000" pitchFamily="49" charset="-128"/>
                <a:cs typeface="Times New Roman" panose="02020603050405020304" pitchFamily="18" charset="0"/>
              </a:rPr>
              <a:t>保険者が</a:t>
            </a:r>
            <a:r>
              <a:rPr lang="ja-JP" altLang="en-US" sz="1400" kern="100" dirty="0">
                <a:latin typeface="BIZ UD明朝 Medium" panose="02020500000000000000" pitchFamily="17" charset="-128"/>
                <a:ea typeface="BIZ UDゴシック" panose="020B0400000000000000" pitchFamily="49" charset="-128"/>
                <a:cs typeface="Times New Roman" panose="02020603050405020304" pitchFamily="18" charset="0"/>
              </a:rPr>
              <a:t>改修</a:t>
            </a:r>
            <a:r>
              <a:rPr lang="ja-JP" altLang="ja-JP" sz="1400" kern="100" dirty="0">
                <a:effectLst/>
                <a:latin typeface="BIZ UD明朝 Medium" panose="02020500000000000000" pitchFamily="17" charset="-128"/>
                <a:ea typeface="BIZ UDゴシック" panose="020B0400000000000000" pitchFamily="49" charset="-128"/>
                <a:cs typeface="Times New Roman" panose="02020603050405020304" pitchFamily="18" charset="0"/>
              </a:rPr>
              <a:t>工事を行おうとする受給者宅の実態確認や工事見積書の点検、竣工時の訪問調査等を行って施行状況を点検することにより、</a:t>
            </a:r>
            <a:r>
              <a:rPr lang="ja-JP" altLang="ja-JP" sz="1400" b="1" u="sng" kern="100" dirty="0">
                <a:solidFill>
                  <a:srgbClr val="FF0000"/>
                </a:solidFill>
                <a:effectLst/>
                <a:latin typeface="BIZ UD明朝 Medium" panose="02020500000000000000" pitchFamily="17" charset="-128"/>
                <a:ea typeface="BIZ UDゴシック" panose="020B0400000000000000" pitchFamily="49" charset="-128"/>
                <a:cs typeface="Times New Roman" panose="02020603050405020304" pitchFamily="18" charset="0"/>
              </a:rPr>
              <a:t>受給者の状態にそぐわない不適切又は不要な住宅改修の排除を図る</a:t>
            </a:r>
            <a:r>
              <a:rPr lang="ja-JP" altLang="ja-JP" sz="1400" u="sng" kern="100" dirty="0">
                <a:solidFill>
                  <a:srgbClr val="FF0000"/>
                </a:solidFill>
                <a:effectLst/>
                <a:latin typeface="BIZ UD明朝 Medium" panose="02020500000000000000" pitchFamily="17" charset="-128"/>
                <a:ea typeface="BIZ UDゴシック" panose="020B0400000000000000" pitchFamily="49" charset="-128"/>
                <a:cs typeface="Times New Roman" panose="02020603050405020304" pitchFamily="18" charset="0"/>
              </a:rPr>
              <a:t>。</a:t>
            </a:r>
            <a:endParaRPr lang="ja-JP" altLang="ja-JP" sz="1400" u="sng" kern="100" dirty="0">
              <a:solidFill>
                <a:srgbClr val="FF0000"/>
              </a:solidFill>
              <a:effectLst/>
              <a:latin typeface="BIZ UD明朝 Medium" panose="02020500000000000000" pitchFamily="17" charset="-128"/>
              <a:ea typeface="BIZ UD明朝 Medium" panose="02020500000000000000" pitchFamily="17" charset="-128"/>
              <a:cs typeface="Times New Roman" panose="02020603050405020304" pitchFamily="18" charset="0"/>
            </a:endParaRPr>
          </a:p>
          <a:p>
            <a:pPr>
              <a:buNone/>
            </a:pPr>
            <a:r>
              <a:rPr lang="en-US" altLang="ja-JP" sz="1400" kern="100" dirty="0">
                <a:effectLst/>
                <a:latin typeface="BIZ UDゴシック" panose="020B0400000000000000" pitchFamily="49" charset="-128"/>
                <a:ea typeface="BIZ UD明朝 Medium" panose="02020500000000000000" pitchFamily="17" charset="-128"/>
                <a:cs typeface="Times New Roman" panose="02020603050405020304" pitchFamily="18" charset="0"/>
              </a:rPr>
              <a:t> </a:t>
            </a:r>
            <a:endParaRPr lang="ja-JP" altLang="ja-JP" sz="1400" kern="100" dirty="0">
              <a:effectLst/>
              <a:latin typeface="BIZ UD明朝 Medium" panose="02020500000000000000" pitchFamily="17" charset="-128"/>
              <a:ea typeface="BIZ UD明朝 Medium" panose="02020500000000000000" pitchFamily="17" charset="-128"/>
              <a:cs typeface="Times New Roman" panose="02020603050405020304" pitchFamily="18" charset="0"/>
            </a:endParaRPr>
          </a:p>
          <a:p>
            <a:pPr>
              <a:buNone/>
            </a:pPr>
            <a:r>
              <a:rPr lang="ja-JP" altLang="en-US" sz="1400" b="1" kern="100" dirty="0">
                <a:effectLst/>
                <a:latin typeface="BIZ UD明朝 Medium" panose="02020500000000000000" pitchFamily="17" charset="-128"/>
                <a:ea typeface="BIZ UDゴシック" panose="020B0400000000000000" pitchFamily="49" charset="-128"/>
                <a:cs typeface="Times New Roman" panose="02020603050405020304" pitchFamily="18" charset="0"/>
              </a:rPr>
              <a:t>　</a:t>
            </a:r>
            <a:r>
              <a:rPr lang="ja-JP" altLang="ja-JP" sz="1400" b="1" kern="100" dirty="0">
                <a:effectLst/>
                <a:latin typeface="BIZ UD明朝 Medium" panose="02020500000000000000" pitchFamily="17" charset="-128"/>
                <a:ea typeface="BIZ UDゴシック" panose="020B0400000000000000" pitchFamily="49" charset="-128"/>
                <a:cs typeface="Times New Roman" panose="02020603050405020304" pitchFamily="18" charset="0"/>
              </a:rPr>
              <a:t>・福祉用具購入・貸与調査</a:t>
            </a:r>
            <a:endParaRPr lang="ja-JP" altLang="ja-JP" sz="1400" kern="100" dirty="0">
              <a:effectLst/>
              <a:latin typeface="BIZ UD明朝 Medium" panose="02020500000000000000" pitchFamily="17" charset="-128"/>
              <a:ea typeface="BIZ UD明朝 Medium" panose="02020500000000000000" pitchFamily="17" charset="-128"/>
              <a:cs typeface="Times New Roman" panose="02020603050405020304" pitchFamily="18" charset="0"/>
            </a:endParaRPr>
          </a:p>
          <a:p>
            <a:pPr marL="279400" indent="152400">
              <a:buNone/>
            </a:pPr>
            <a:r>
              <a:rPr lang="ja-JP" altLang="ja-JP" sz="1400" kern="100" dirty="0">
                <a:effectLst/>
                <a:latin typeface="BIZ UD明朝 Medium" panose="02020500000000000000" pitchFamily="17" charset="-128"/>
                <a:ea typeface="BIZ UDゴシック" panose="020B0400000000000000" pitchFamily="49" charset="-128"/>
                <a:cs typeface="Times New Roman" panose="02020603050405020304" pitchFamily="18" charset="0"/>
              </a:rPr>
              <a:t>保険者が福祉用具利用者</a:t>
            </a:r>
            <a:r>
              <a:rPr lang="ja-JP" altLang="en-US" sz="1400" kern="100" dirty="0">
                <a:effectLst/>
                <a:latin typeface="BIZ UD明朝 Medium" panose="02020500000000000000" pitchFamily="17" charset="-128"/>
                <a:ea typeface="BIZ UDゴシック" panose="020B0400000000000000" pitchFamily="49" charset="-128"/>
                <a:cs typeface="Times New Roman" panose="02020603050405020304" pitchFamily="18" charset="0"/>
              </a:rPr>
              <a:t>等</a:t>
            </a:r>
            <a:r>
              <a:rPr lang="ja-JP" altLang="ja-JP" sz="1400" kern="100" dirty="0">
                <a:effectLst/>
                <a:latin typeface="BIZ UD明朝 Medium" panose="02020500000000000000" pitchFamily="17" charset="-128"/>
                <a:ea typeface="BIZ UDゴシック" panose="020B0400000000000000" pitchFamily="49" charset="-128"/>
                <a:cs typeface="Times New Roman" panose="02020603050405020304" pitchFamily="18" charset="0"/>
              </a:rPr>
              <a:t>に対し訪問調査等を行って、福祉用具の必要性や利用状況等について点検することにより、</a:t>
            </a:r>
            <a:r>
              <a:rPr lang="ja-JP" altLang="ja-JP" sz="1400" b="1" u="sng" kern="100" dirty="0">
                <a:solidFill>
                  <a:srgbClr val="FF0000"/>
                </a:solidFill>
                <a:effectLst/>
                <a:latin typeface="BIZ UD明朝 Medium" panose="02020500000000000000" pitchFamily="17" charset="-128"/>
                <a:ea typeface="BIZ UDゴシック" panose="020B0400000000000000" pitchFamily="49" charset="-128"/>
                <a:cs typeface="Times New Roman" panose="02020603050405020304" pitchFamily="18" charset="0"/>
              </a:rPr>
              <a:t>不適切又は不要な福祉用具購入・貸与の排除を図るとともに、受給者の身体の状態に応じて必要な福祉用具の利用を進める</a:t>
            </a:r>
            <a:r>
              <a:rPr lang="ja-JP" altLang="ja-JP" sz="1400" u="sng" kern="100" dirty="0">
                <a:solidFill>
                  <a:srgbClr val="FF0000"/>
                </a:solidFill>
                <a:effectLst/>
                <a:latin typeface="BIZ UD明朝 Medium" panose="02020500000000000000" pitchFamily="17" charset="-128"/>
                <a:ea typeface="BIZ UDゴシック" panose="020B0400000000000000" pitchFamily="49" charset="-128"/>
                <a:cs typeface="Times New Roman" panose="02020603050405020304" pitchFamily="18" charset="0"/>
              </a:rPr>
              <a:t>。</a:t>
            </a:r>
            <a:endParaRPr lang="ja-JP" altLang="ja-JP" sz="1400" u="sng" kern="100" dirty="0">
              <a:solidFill>
                <a:srgbClr val="FF0000"/>
              </a:solidFill>
              <a:effectLst/>
              <a:latin typeface="BIZ UD明朝 Medium" panose="02020500000000000000" pitchFamily="17" charset="-128"/>
              <a:ea typeface="BIZ UD明朝 Medium" panose="02020500000000000000" pitchFamily="17" charset="-128"/>
              <a:cs typeface="Times New Roman" panose="02020603050405020304" pitchFamily="18" charset="0"/>
            </a:endParaRPr>
          </a:p>
          <a:p>
            <a:pPr>
              <a:buNone/>
            </a:pPr>
            <a:r>
              <a:rPr lang="en-US" altLang="ja-JP" sz="1400" kern="100" dirty="0">
                <a:effectLst/>
                <a:latin typeface="BIZ UDゴシック" panose="020B0400000000000000" pitchFamily="49" charset="-128"/>
                <a:ea typeface="BIZ UD明朝 Medium" panose="02020500000000000000" pitchFamily="17" charset="-128"/>
                <a:cs typeface="Times New Roman" panose="02020603050405020304" pitchFamily="18" charset="0"/>
              </a:rPr>
              <a:t> </a:t>
            </a:r>
            <a:endParaRPr lang="ja-JP" altLang="ja-JP" sz="1400" kern="100" dirty="0">
              <a:effectLst/>
              <a:latin typeface="BIZ UD明朝 Medium" panose="02020500000000000000" pitchFamily="17" charset="-128"/>
              <a:ea typeface="BIZ UD明朝 Medium" panose="02020500000000000000" pitchFamily="17" charset="-128"/>
              <a:cs typeface="Times New Roman" panose="02020603050405020304" pitchFamily="18" charset="0"/>
            </a:endParaRPr>
          </a:p>
          <a:p>
            <a:pPr>
              <a:buNone/>
            </a:pPr>
            <a:r>
              <a:rPr lang="ja-JP" altLang="ja-JP" sz="1400" b="1" kern="100" dirty="0">
                <a:effectLst/>
                <a:latin typeface="BIZ UD明朝 Medium" panose="02020500000000000000" pitchFamily="17" charset="-128"/>
                <a:ea typeface="BIZ UDゴシック" panose="020B0400000000000000" pitchFamily="49" charset="-128"/>
                <a:cs typeface="Times New Roman" panose="02020603050405020304" pitchFamily="18" charset="0"/>
              </a:rPr>
              <a:t>（３）</a:t>
            </a:r>
            <a:r>
              <a:rPr lang="ja-JP" altLang="ja-JP" sz="1400" b="1" u="sng" kern="100" dirty="0">
                <a:effectLst/>
                <a:latin typeface="BIZ UD明朝 Medium" panose="02020500000000000000" pitchFamily="17" charset="-128"/>
                <a:ea typeface="BIZ UDゴシック" panose="020B0400000000000000" pitchFamily="49" charset="-128"/>
                <a:cs typeface="Times New Roman" panose="02020603050405020304" pitchFamily="18" charset="0"/>
              </a:rPr>
              <a:t>医療情報との突合・縦覧点検</a:t>
            </a:r>
            <a:endParaRPr lang="ja-JP" altLang="ja-JP" sz="1400" kern="100" dirty="0">
              <a:effectLst/>
              <a:latin typeface="BIZ UD明朝 Medium" panose="02020500000000000000" pitchFamily="17" charset="-128"/>
              <a:ea typeface="BIZ UD明朝 Medium" panose="02020500000000000000" pitchFamily="17" charset="-128"/>
              <a:cs typeface="Times New Roman" panose="02020603050405020304" pitchFamily="18" charset="0"/>
            </a:endParaRPr>
          </a:p>
          <a:p>
            <a:pPr>
              <a:buNone/>
            </a:pPr>
            <a:r>
              <a:rPr lang="ja-JP" altLang="en-US" sz="1400" b="1" kern="100" dirty="0">
                <a:effectLst/>
                <a:latin typeface="BIZ UD明朝 Medium" panose="02020500000000000000" pitchFamily="17" charset="-128"/>
                <a:ea typeface="BIZ UDゴシック" panose="020B0400000000000000" pitchFamily="49" charset="-128"/>
                <a:cs typeface="Times New Roman" panose="02020603050405020304" pitchFamily="18" charset="0"/>
              </a:rPr>
              <a:t>　</a:t>
            </a:r>
            <a:r>
              <a:rPr lang="ja-JP" altLang="ja-JP" sz="1400" b="1" kern="100" dirty="0">
                <a:effectLst/>
                <a:latin typeface="BIZ UD明朝 Medium" panose="02020500000000000000" pitchFamily="17" charset="-128"/>
                <a:ea typeface="BIZ UDゴシック" panose="020B0400000000000000" pitchFamily="49" charset="-128"/>
                <a:cs typeface="Times New Roman" panose="02020603050405020304" pitchFamily="18" charset="0"/>
              </a:rPr>
              <a:t>・医療情報との突合</a:t>
            </a:r>
            <a:endParaRPr lang="ja-JP" altLang="ja-JP" sz="1400" kern="100" dirty="0">
              <a:effectLst/>
              <a:latin typeface="BIZ UD明朝 Medium" panose="02020500000000000000" pitchFamily="17" charset="-128"/>
              <a:ea typeface="BIZ UD明朝 Medium" panose="02020500000000000000" pitchFamily="17" charset="-128"/>
              <a:cs typeface="Times New Roman" panose="02020603050405020304" pitchFamily="18" charset="0"/>
            </a:endParaRPr>
          </a:p>
          <a:p>
            <a:pPr marL="279400" indent="152400">
              <a:buNone/>
            </a:pPr>
            <a:r>
              <a:rPr lang="ja-JP" altLang="ja-JP" sz="1400" kern="100" dirty="0">
                <a:effectLst/>
                <a:latin typeface="BIZ UD明朝 Medium" panose="02020500000000000000" pitchFamily="17" charset="-128"/>
                <a:ea typeface="BIZ UDゴシック" panose="020B0400000000000000" pitchFamily="49" charset="-128"/>
                <a:cs typeface="Times New Roman" panose="02020603050405020304" pitchFamily="18" charset="0"/>
              </a:rPr>
              <a:t>医療担当部署との更なる連携体制の構築を図りつつ、受給者の後期高齢者医療や国民健康保険の入院情報と介護保険の給付情報を突合し、給付日数や提供されたサービスの整合性の点検を行い、</a:t>
            </a:r>
            <a:r>
              <a:rPr lang="ja-JP" altLang="ja-JP" sz="1400" b="1" u="sng" kern="100" dirty="0">
                <a:solidFill>
                  <a:srgbClr val="FF0000"/>
                </a:solidFill>
                <a:effectLst/>
                <a:latin typeface="BIZ UD明朝 Medium" panose="02020500000000000000" pitchFamily="17" charset="-128"/>
                <a:ea typeface="BIZ UDゴシック" panose="020B0400000000000000" pitchFamily="49" charset="-128"/>
                <a:cs typeface="Times New Roman" panose="02020603050405020304" pitchFamily="18" charset="0"/>
              </a:rPr>
              <a:t>医療と介護の重複請求の排除等を図る。</a:t>
            </a:r>
            <a:endParaRPr lang="ja-JP" altLang="ja-JP" sz="1400" u="sng" kern="100" dirty="0">
              <a:solidFill>
                <a:srgbClr val="FF0000"/>
              </a:solidFill>
              <a:effectLst/>
              <a:latin typeface="BIZ UD明朝 Medium" panose="02020500000000000000" pitchFamily="17" charset="-128"/>
              <a:ea typeface="BIZ UD明朝 Medium" panose="02020500000000000000" pitchFamily="17" charset="-128"/>
              <a:cs typeface="Times New Roman" panose="02020603050405020304" pitchFamily="18" charset="0"/>
            </a:endParaRPr>
          </a:p>
          <a:p>
            <a:pPr>
              <a:buNone/>
            </a:pPr>
            <a:r>
              <a:rPr lang="ja-JP" altLang="en-US" sz="1400" b="1" kern="100" dirty="0">
                <a:effectLst/>
                <a:latin typeface="BIZ UD明朝 Medium" panose="02020500000000000000" pitchFamily="17" charset="-128"/>
                <a:ea typeface="BIZ UDゴシック" panose="020B0400000000000000" pitchFamily="49" charset="-128"/>
                <a:cs typeface="Times New Roman" panose="02020603050405020304" pitchFamily="18" charset="0"/>
              </a:rPr>
              <a:t>　</a:t>
            </a:r>
            <a:r>
              <a:rPr lang="ja-JP" altLang="ja-JP" sz="1400" b="1" kern="100" dirty="0">
                <a:effectLst/>
                <a:latin typeface="BIZ UD明朝 Medium" panose="02020500000000000000" pitchFamily="17" charset="-128"/>
                <a:ea typeface="BIZ UDゴシック" panose="020B0400000000000000" pitchFamily="49" charset="-128"/>
                <a:cs typeface="Times New Roman" panose="02020603050405020304" pitchFamily="18" charset="0"/>
              </a:rPr>
              <a:t>・縦覧点検</a:t>
            </a:r>
            <a:endParaRPr lang="ja-JP" altLang="ja-JP" sz="1400" kern="100" dirty="0">
              <a:effectLst/>
              <a:latin typeface="BIZ UD明朝 Medium" panose="02020500000000000000" pitchFamily="17" charset="-128"/>
              <a:ea typeface="BIZ UD明朝 Medium" panose="02020500000000000000" pitchFamily="17" charset="-128"/>
              <a:cs typeface="Times New Roman" panose="02020603050405020304" pitchFamily="18" charset="0"/>
            </a:endParaRPr>
          </a:p>
          <a:p>
            <a:pPr marL="279400" indent="152400">
              <a:buNone/>
            </a:pPr>
            <a:r>
              <a:rPr lang="ja-JP" altLang="ja-JP" sz="1400" kern="100" dirty="0">
                <a:effectLst/>
                <a:latin typeface="BIZ UD明朝 Medium" panose="02020500000000000000" pitchFamily="17" charset="-128"/>
                <a:ea typeface="BIZ UDゴシック" panose="020B0400000000000000" pitchFamily="49" charset="-128"/>
                <a:cs typeface="Times New Roman" panose="02020603050405020304" pitchFamily="18" charset="0"/>
              </a:rPr>
              <a:t>受給者ごとに複数月にまたがる介護報酬の支払状況（請求明細書内容）等を確認し、提供されたサービスの整合性、算定回数・算定日数等の点検を行い、請求内容の誤り</a:t>
            </a:r>
            <a:r>
              <a:rPr lang="ja-JP" altLang="en-US" sz="1400" kern="100" dirty="0">
                <a:effectLst/>
                <a:latin typeface="BIZ UD明朝 Medium" panose="02020500000000000000" pitchFamily="17" charset="-128"/>
                <a:ea typeface="BIZ UDゴシック" panose="020B0400000000000000" pitchFamily="49" charset="-128"/>
                <a:cs typeface="Times New Roman" panose="02020603050405020304" pitchFamily="18" charset="0"/>
              </a:rPr>
              <a:t>等</a:t>
            </a:r>
            <a:r>
              <a:rPr lang="ja-JP" altLang="ja-JP" sz="1400" kern="100" dirty="0">
                <a:effectLst/>
                <a:latin typeface="BIZ UD明朝 Medium" panose="02020500000000000000" pitchFamily="17" charset="-128"/>
                <a:ea typeface="BIZ UDゴシック" panose="020B0400000000000000" pitchFamily="49" charset="-128"/>
                <a:cs typeface="Times New Roman" panose="02020603050405020304" pitchFamily="18" charset="0"/>
              </a:rPr>
              <a:t>を早期に発見して適切な処置を行うことにより、</a:t>
            </a:r>
            <a:r>
              <a:rPr lang="ja-JP" altLang="ja-JP" sz="1400" b="1" u="sng" kern="100" dirty="0">
                <a:solidFill>
                  <a:srgbClr val="FF0000"/>
                </a:solidFill>
                <a:effectLst/>
                <a:latin typeface="BIZ UD明朝 Medium" panose="02020500000000000000" pitchFamily="17" charset="-128"/>
                <a:ea typeface="BIZ UDゴシック" panose="020B0400000000000000" pitchFamily="49" charset="-128"/>
                <a:cs typeface="Times New Roman" panose="02020603050405020304" pitchFamily="18" charset="0"/>
              </a:rPr>
              <a:t>サービス事業者等における適正な請求の促進を図る。</a:t>
            </a:r>
            <a:endParaRPr lang="ja-JP" altLang="ja-JP" sz="1400" u="sng" kern="100" dirty="0">
              <a:solidFill>
                <a:srgbClr val="FF0000"/>
              </a:solidFill>
              <a:effectLst/>
              <a:latin typeface="BIZ UD明朝 Medium" panose="02020500000000000000" pitchFamily="17" charset="-128"/>
              <a:ea typeface="BIZ UD明朝 Medium" panose="02020500000000000000" pitchFamily="17" charset="-128"/>
              <a:cs typeface="Times New Roman" panose="02020603050405020304" pitchFamily="18" charset="0"/>
            </a:endParaRPr>
          </a:p>
        </p:txBody>
      </p:sp>
    </p:spTree>
    <p:extLst>
      <p:ext uri="{BB962C8B-B14F-4D97-AF65-F5344CB8AC3E}">
        <p14:creationId xmlns:p14="http://schemas.microsoft.com/office/powerpoint/2010/main" val="27185722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9B8647F-890D-2C59-4585-D6EBE7255B04}"/>
            </a:ext>
          </a:extLst>
        </p:cNvPr>
        <p:cNvGrpSpPr/>
        <p:nvPr/>
      </p:nvGrpSpPr>
      <p:grpSpPr>
        <a:xfrm>
          <a:off x="0" y="0"/>
          <a:ext cx="0" cy="0"/>
          <a:chOff x="0" y="0"/>
          <a:chExt cx="0" cy="0"/>
        </a:xfrm>
      </p:grpSpPr>
      <p:sp>
        <p:nvSpPr>
          <p:cNvPr id="26" name="サブタイトル 2">
            <a:extLst>
              <a:ext uri="{FF2B5EF4-FFF2-40B4-BE49-F238E27FC236}">
                <a16:creationId xmlns:a16="http://schemas.microsoft.com/office/drawing/2014/main" id="{3E18620E-A7D3-10DF-4C11-DE292A479251}"/>
              </a:ext>
            </a:extLst>
          </p:cNvPr>
          <p:cNvSpPr txBox="1">
            <a:spLocks/>
          </p:cNvSpPr>
          <p:nvPr/>
        </p:nvSpPr>
        <p:spPr>
          <a:xfrm>
            <a:off x="1167598" y="2513928"/>
            <a:ext cx="9856804" cy="1114796"/>
          </a:xfrm>
          <a:prstGeom prst="rect">
            <a:avLst/>
          </a:prstGeom>
          <a:ln>
            <a:noFill/>
          </a:ln>
        </p:spPr>
        <p:txBody>
          <a:bodyPr anchor="ct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lgn="ctr">
              <a:buNone/>
            </a:pPr>
            <a:r>
              <a:rPr lang="ja-JP" altLang="en-US" sz="3200" dirty="0">
                <a:latin typeface="BIZ UDPゴシック" panose="020B0400000000000000" pitchFamily="50" charset="-128"/>
                <a:ea typeface="BIZ UDPゴシック" panose="020B0400000000000000" pitchFamily="50" charset="-128"/>
              </a:rPr>
              <a:t>地域包括ケア「見える化」システムを活用した</a:t>
            </a:r>
            <a:endParaRPr lang="en-US" altLang="ja-JP" sz="3200" dirty="0">
              <a:latin typeface="BIZ UDPゴシック" panose="020B0400000000000000" pitchFamily="50" charset="-128"/>
              <a:ea typeface="BIZ UDPゴシック" panose="020B0400000000000000" pitchFamily="50" charset="-128"/>
            </a:endParaRPr>
          </a:p>
          <a:p>
            <a:pPr marL="0" indent="0" algn="ctr">
              <a:buNone/>
            </a:pPr>
            <a:r>
              <a:rPr lang="ja-JP" altLang="en-US" sz="3200" dirty="0">
                <a:latin typeface="BIZ UDPゴシック" panose="020B0400000000000000" pitchFamily="50" charset="-128"/>
                <a:ea typeface="BIZ UDPゴシック" panose="020B0400000000000000" pitchFamily="50" charset="-128"/>
              </a:rPr>
              <a:t>介護保険事業の他自治体との比較</a:t>
            </a:r>
          </a:p>
        </p:txBody>
      </p:sp>
    </p:spTree>
    <p:extLst>
      <p:ext uri="{BB962C8B-B14F-4D97-AF65-F5344CB8AC3E}">
        <p14:creationId xmlns:p14="http://schemas.microsoft.com/office/powerpoint/2010/main" val="252098689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58C464D-28B9-1E5B-C666-A7ECFE39E184}"/>
            </a:ext>
          </a:extLst>
        </p:cNvPr>
        <p:cNvGrpSpPr/>
        <p:nvPr/>
      </p:nvGrpSpPr>
      <p:grpSpPr>
        <a:xfrm>
          <a:off x="0" y="0"/>
          <a:ext cx="0" cy="0"/>
          <a:chOff x="0" y="0"/>
          <a:chExt cx="0" cy="0"/>
        </a:xfrm>
      </p:grpSpPr>
      <p:sp>
        <p:nvSpPr>
          <p:cNvPr id="26" name="サブタイトル 2">
            <a:extLst>
              <a:ext uri="{FF2B5EF4-FFF2-40B4-BE49-F238E27FC236}">
                <a16:creationId xmlns:a16="http://schemas.microsoft.com/office/drawing/2014/main" id="{B5298728-BC55-6B4F-AE8A-D14C4BF26868}"/>
              </a:ext>
            </a:extLst>
          </p:cNvPr>
          <p:cNvSpPr txBox="1">
            <a:spLocks/>
          </p:cNvSpPr>
          <p:nvPr/>
        </p:nvSpPr>
        <p:spPr>
          <a:xfrm>
            <a:off x="589523" y="78736"/>
            <a:ext cx="9856804" cy="720000"/>
          </a:xfrm>
          <a:prstGeom prst="rect">
            <a:avLst/>
          </a:prstGeom>
          <a:ln>
            <a:noFill/>
          </a:ln>
        </p:spPr>
        <p:txBody>
          <a:bodyPr anchor="ct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buNone/>
            </a:pPr>
            <a:r>
              <a:rPr lang="ja-JP" altLang="en-US" sz="3200" dirty="0">
                <a:latin typeface="BIZ UDPゴシック" panose="020B0400000000000000" pitchFamily="50" charset="-128"/>
                <a:ea typeface="BIZ UDPゴシック" panose="020B0400000000000000" pitchFamily="50" charset="-128"/>
              </a:rPr>
              <a:t>高齢化率</a:t>
            </a:r>
          </a:p>
        </p:txBody>
      </p:sp>
      <p:sp>
        <p:nvSpPr>
          <p:cNvPr id="10" name="スライド番号プレースホルダー 2">
            <a:extLst>
              <a:ext uri="{FF2B5EF4-FFF2-40B4-BE49-F238E27FC236}">
                <a16:creationId xmlns:a16="http://schemas.microsoft.com/office/drawing/2014/main" id="{9701E13E-D81C-4287-0E3B-F1883EF0F92F}"/>
              </a:ext>
            </a:extLst>
          </p:cNvPr>
          <p:cNvSpPr>
            <a:spLocks noGrp="1"/>
          </p:cNvSpPr>
          <p:nvPr>
            <p:ph type="sldNum" sz="quarter" idx="12"/>
          </p:nvPr>
        </p:nvSpPr>
        <p:spPr>
          <a:xfrm>
            <a:off x="11436000" y="6513554"/>
            <a:ext cx="756000" cy="365125"/>
          </a:xfrm>
        </p:spPr>
        <p:txBody>
          <a:bodyPr/>
          <a:lstStyle/>
          <a:p>
            <a:pPr algn="ctr"/>
            <a:fld id="{F664AAB1-4DB8-4BE3-94AB-6C36B07158C8}" type="slidenum">
              <a:rPr kumimoji="1" lang="ja-JP" altLang="en-US" sz="2400" smtClean="0">
                <a:solidFill>
                  <a:schemeClr val="tx1"/>
                </a:solidFill>
                <a:latin typeface="Arial Black" panose="020B0A04020102020204" pitchFamily="34" charset="0"/>
              </a:rPr>
              <a:pPr algn="ctr"/>
              <a:t>22</a:t>
            </a:fld>
            <a:endParaRPr kumimoji="1" lang="ja-JP" altLang="en-US" sz="2400" dirty="0">
              <a:solidFill>
                <a:schemeClr val="tx1"/>
              </a:solidFill>
              <a:latin typeface="Arial Black" panose="020B0A04020102020204" pitchFamily="34" charset="0"/>
            </a:endParaRPr>
          </a:p>
        </p:txBody>
      </p:sp>
      <p:sp>
        <p:nvSpPr>
          <p:cNvPr id="31" name="正方形/長方形 30">
            <a:extLst>
              <a:ext uri="{FF2B5EF4-FFF2-40B4-BE49-F238E27FC236}">
                <a16:creationId xmlns:a16="http://schemas.microsoft.com/office/drawing/2014/main" id="{F1437335-F11C-3F49-29D2-CD74FF470AD3}"/>
              </a:ext>
            </a:extLst>
          </p:cNvPr>
          <p:cNvSpPr/>
          <p:nvPr/>
        </p:nvSpPr>
        <p:spPr>
          <a:xfrm>
            <a:off x="325687" y="168241"/>
            <a:ext cx="291028" cy="519629"/>
          </a:xfrm>
          <a:prstGeom prst="rect">
            <a:avLst/>
          </a:prstGeom>
          <a:solidFill>
            <a:srgbClr val="0094C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bg1"/>
              </a:solidFill>
            </a:endParaRPr>
          </a:p>
        </p:txBody>
      </p:sp>
      <p:sp>
        <p:nvSpPr>
          <p:cNvPr id="3" name="サブタイトル 2">
            <a:extLst>
              <a:ext uri="{FF2B5EF4-FFF2-40B4-BE49-F238E27FC236}">
                <a16:creationId xmlns:a16="http://schemas.microsoft.com/office/drawing/2014/main" id="{9D69A16B-82FB-5D2B-17D5-5F42F071337E}"/>
              </a:ext>
            </a:extLst>
          </p:cNvPr>
          <p:cNvSpPr txBox="1">
            <a:spLocks/>
          </p:cNvSpPr>
          <p:nvPr/>
        </p:nvSpPr>
        <p:spPr>
          <a:xfrm>
            <a:off x="589523" y="777375"/>
            <a:ext cx="9856804" cy="720000"/>
          </a:xfrm>
          <a:prstGeom prst="rect">
            <a:avLst/>
          </a:prstGeom>
          <a:ln>
            <a:noFill/>
          </a:ln>
        </p:spPr>
        <p:txBody>
          <a:bodyPr anchor="ct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buNone/>
            </a:pPr>
            <a:r>
              <a:rPr lang="ja-JP" altLang="en-US" sz="2400" dirty="0">
                <a:latin typeface="BIZ UDPゴシック" panose="020B0400000000000000" pitchFamily="50" charset="-128"/>
                <a:ea typeface="BIZ UDPゴシック" panose="020B0400000000000000" pitchFamily="50" charset="-128"/>
              </a:rPr>
              <a:t>○吹田市は大阪府下で最も高齢化率が低い</a:t>
            </a:r>
          </a:p>
        </p:txBody>
      </p:sp>
      <p:pic>
        <p:nvPicPr>
          <p:cNvPr id="2" name="図 1">
            <a:extLst>
              <a:ext uri="{FF2B5EF4-FFF2-40B4-BE49-F238E27FC236}">
                <a16:creationId xmlns:a16="http://schemas.microsoft.com/office/drawing/2014/main" id="{98755A5C-D285-7D45-705B-0F8E1889E1FA}"/>
              </a:ext>
            </a:extLst>
          </p:cNvPr>
          <p:cNvPicPr>
            <a:picLocks noChangeAspect="1"/>
          </p:cNvPicPr>
          <p:nvPr/>
        </p:nvPicPr>
        <p:blipFill>
          <a:blip r:embed="rId3"/>
          <a:stretch>
            <a:fillRect/>
          </a:stretch>
        </p:blipFill>
        <p:spPr>
          <a:xfrm>
            <a:off x="610362" y="1386509"/>
            <a:ext cx="10971276" cy="5269992"/>
          </a:xfrm>
          <a:prstGeom prst="rect">
            <a:avLst/>
          </a:prstGeom>
        </p:spPr>
      </p:pic>
    </p:spTree>
    <p:extLst>
      <p:ext uri="{BB962C8B-B14F-4D97-AF65-F5344CB8AC3E}">
        <p14:creationId xmlns:p14="http://schemas.microsoft.com/office/powerpoint/2010/main" val="276111832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841E87B-16C0-1D4C-F462-3319048C323B}"/>
            </a:ext>
          </a:extLst>
        </p:cNvPr>
        <p:cNvGrpSpPr/>
        <p:nvPr/>
      </p:nvGrpSpPr>
      <p:grpSpPr>
        <a:xfrm>
          <a:off x="0" y="0"/>
          <a:ext cx="0" cy="0"/>
          <a:chOff x="0" y="0"/>
          <a:chExt cx="0" cy="0"/>
        </a:xfrm>
      </p:grpSpPr>
      <p:sp>
        <p:nvSpPr>
          <p:cNvPr id="26" name="サブタイトル 2">
            <a:extLst>
              <a:ext uri="{FF2B5EF4-FFF2-40B4-BE49-F238E27FC236}">
                <a16:creationId xmlns:a16="http://schemas.microsoft.com/office/drawing/2014/main" id="{1B16B6BC-0AF2-5204-AE57-870AC1D660E0}"/>
              </a:ext>
            </a:extLst>
          </p:cNvPr>
          <p:cNvSpPr txBox="1">
            <a:spLocks/>
          </p:cNvSpPr>
          <p:nvPr/>
        </p:nvSpPr>
        <p:spPr>
          <a:xfrm>
            <a:off x="589523" y="78736"/>
            <a:ext cx="9856804" cy="720000"/>
          </a:xfrm>
          <a:prstGeom prst="rect">
            <a:avLst/>
          </a:prstGeom>
          <a:ln>
            <a:noFill/>
          </a:ln>
        </p:spPr>
        <p:txBody>
          <a:bodyPr anchor="ct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buNone/>
            </a:pPr>
            <a:r>
              <a:rPr lang="ja-JP" altLang="en-US" sz="3200" dirty="0">
                <a:latin typeface="BIZ UDPゴシック" panose="020B0400000000000000" pitchFamily="50" charset="-128"/>
                <a:ea typeface="BIZ UDPゴシック" panose="020B0400000000000000" pitchFamily="50" charset="-128"/>
              </a:rPr>
              <a:t>要支援・要介護認定率</a:t>
            </a:r>
          </a:p>
        </p:txBody>
      </p:sp>
      <p:sp>
        <p:nvSpPr>
          <p:cNvPr id="10" name="スライド番号プレースホルダー 2">
            <a:extLst>
              <a:ext uri="{FF2B5EF4-FFF2-40B4-BE49-F238E27FC236}">
                <a16:creationId xmlns:a16="http://schemas.microsoft.com/office/drawing/2014/main" id="{61BD3D89-39FF-5085-9281-7BC99436CFD8}"/>
              </a:ext>
            </a:extLst>
          </p:cNvPr>
          <p:cNvSpPr>
            <a:spLocks noGrp="1"/>
          </p:cNvSpPr>
          <p:nvPr>
            <p:ph type="sldNum" sz="quarter" idx="12"/>
          </p:nvPr>
        </p:nvSpPr>
        <p:spPr>
          <a:xfrm>
            <a:off x="11436000" y="6513554"/>
            <a:ext cx="756000" cy="365125"/>
          </a:xfrm>
        </p:spPr>
        <p:txBody>
          <a:bodyPr/>
          <a:lstStyle/>
          <a:p>
            <a:pPr algn="ctr"/>
            <a:fld id="{F664AAB1-4DB8-4BE3-94AB-6C36B07158C8}" type="slidenum">
              <a:rPr kumimoji="1" lang="ja-JP" altLang="en-US" sz="2400" smtClean="0">
                <a:solidFill>
                  <a:schemeClr val="tx1"/>
                </a:solidFill>
                <a:latin typeface="Arial Black" panose="020B0A04020102020204" pitchFamily="34" charset="0"/>
              </a:rPr>
              <a:pPr algn="ctr"/>
              <a:t>23</a:t>
            </a:fld>
            <a:endParaRPr kumimoji="1" lang="ja-JP" altLang="en-US" sz="2400" dirty="0">
              <a:solidFill>
                <a:schemeClr val="tx1"/>
              </a:solidFill>
              <a:latin typeface="Arial Black" panose="020B0A04020102020204" pitchFamily="34" charset="0"/>
            </a:endParaRPr>
          </a:p>
        </p:txBody>
      </p:sp>
      <p:sp>
        <p:nvSpPr>
          <p:cNvPr id="31" name="正方形/長方形 30">
            <a:extLst>
              <a:ext uri="{FF2B5EF4-FFF2-40B4-BE49-F238E27FC236}">
                <a16:creationId xmlns:a16="http://schemas.microsoft.com/office/drawing/2014/main" id="{4C2B6C49-EFF5-0543-DFD8-B6E95C53B1E6}"/>
              </a:ext>
            </a:extLst>
          </p:cNvPr>
          <p:cNvSpPr/>
          <p:nvPr/>
        </p:nvSpPr>
        <p:spPr>
          <a:xfrm>
            <a:off x="325687" y="168241"/>
            <a:ext cx="291028" cy="519629"/>
          </a:xfrm>
          <a:prstGeom prst="rect">
            <a:avLst/>
          </a:prstGeom>
          <a:solidFill>
            <a:srgbClr val="0094C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bg1"/>
              </a:solidFill>
            </a:endParaRPr>
          </a:p>
        </p:txBody>
      </p:sp>
      <p:sp>
        <p:nvSpPr>
          <p:cNvPr id="3" name="サブタイトル 2">
            <a:extLst>
              <a:ext uri="{FF2B5EF4-FFF2-40B4-BE49-F238E27FC236}">
                <a16:creationId xmlns:a16="http://schemas.microsoft.com/office/drawing/2014/main" id="{8198FDD0-3D65-09E3-864F-4CA772107C1B}"/>
              </a:ext>
            </a:extLst>
          </p:cNvPr>
          <p:cNvSpPr txBox="1">
            <a:spLocks/>
          </p:cNvSpPr>
          <p:nvPr/>
        </p:nvSpPr>
        <p:spPr>
          <a:xfrm>
            <a:off x="589522" y="777375"/>
            <a:ext cx="11602478" cy="720000"/>
          </a:xfrm>
          <a:prstGeom prst="rect">
            <a:avLst/>
          </a:prstGeom>
          <a:ln>
            <a:noFill/>
          </a:ln>
        </p:spPr>
        <p:txBody>
          <a:bodyPr anchor="ct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buNone/>
            </a:pPr>
            <a:r>
              <a:rPr lang="ja-JP" altLang="en-US" sz="2400" dirty="0">
                <a:latin typeface="BIZ UDPゴシック" panose="020B0400000000000000" pitchFamily="50" charset="-128"/>
                <a:ea typeface="BIZ UDPゴシック" panose="020B0400000000000000" pitchFamily="50" charset="-128"/>
              </a:rPr>
              <a:t>○要支援・要介護認定率は</a:t>
            </a:r>
            <a:r>
              <a:rPr lang="en-US" altLang="ja-JP" sz="2400" dirty="0">
                <a:latin typeface="BIZ UDPゴシック" panose="020B0400000000000000" pitchFamily="50" charset="-128"/>
                <a:ea typeface="BIZ UDPゴシック" panose="020B0400000000000000" pitchFamily="50" charset="-128"/>
              </a:rPr>
              <a:t>21.4</a:t>
            </a:r>
            <a:r>
              <a:rPr lang="ja-JP" altLang="en-US" sz="2400" dirty="0">
                <a:latin typeface="BIZ UDPゴシック" panose="020B0400000000000000" pitchFamily="50" charset="-128"/>
                <a:ea typeface="BIZ UDPゴシック" panose="020B0400000000000000" pitchFamily="50" charset="-128"/>
              </a:rPr>
              <a:t>％で、府下で中間に位置（</a:t>
            </a:r>
            <a:r>
              <a:rPr lang="en-US" altLang="ja-JP" sz="2400" dirty="0">
                <a:latin typeface="BIZ UDPゴシック" panose="020B0400000000000000" pitchFamily="50" charset="-128"/>
                <a:ea typeface="BIZ UDPゴシック" panose="020B0400000000000000" pitchFamily="50" charset="-128"/>
              </a:rPr>
              <a:t>23</a:t>
            </a:r>
            <a:r>
              <a:rPr lang="ja-JP" altLang="en-US" sz="2400" dirty="0">
                <a:latin typeface="BIZ UDPゴシック" panose="020B0400000000000000" pitchFamily="50" charset="-128"/>
                <a:ea typeface="BIZ UDPゴシック" panose="020B0400000000000000" pitchFamily="50" charset="-128"/>
              </a:rPr>
              <a:t>位</a:t>
            </a:r>
            <a:r>
              <a:rPr lang="en-US" altLang="ja-JP" sz="2400" dirty="0">
                <a:latin typeface="BIZ UDPゴシック" panose="020B0400000000000000" pitchFamily="50" charset="-128"/>
                <a:ea typeface="BIZ UDPゴシック" panose="020B0400000000000000" pitchFamily="50" charset="-128"/>
              </a:rPr>
              <a:t>/43</a:t>
            </a:r>
            <a:r>
              <a:rPr lang="ja-JP" altLang="en-US" sz="2400" dirty="0">
                <a:latin typeface="BIZ UDPゴシック" panose="020B0400000000000000" pitchFamily="50" charset="-128"/>
                <a:ea typeface="BIZ UDPゴシック" panose="020B0400000000000000" pitchFamily="50" charset="-128"/>
              </a:rPr>
              <a:t>市町村）</a:t>
            </a:r>
          </a:p>
        </p:txBody>
      </p:sp>
      <p:pic>
        <p:nvPicPr>
          <p:cNvPr id="2" name="図 1">
            <a:extLst>
              <a:ext uri="{FF2B5EF4-FFF2-40B4-BE49-F238E27FC236}">
                <a16:creationId xmlns:a16="http://schemas.microsoft.com/office/drawing/2014/main" id="{E2EC52AF-1576-2F9B-183A-351F6D73FA4D}"/>
              </a:ext>
            </a:extLst>
          </p:cNvPr>
          <p:cNvPicPr>
            <a:picLocks noChangeAspect="1"/>
          </p:cNvPicPr>
          <p:nvPr/>
        </p:nvPicPr>
        <p:blipFill>
          <a:blip r:embed="rId3"/>
          <a:stretch>
            <a:fillRect/>
          </a:stretch>
        </p:blipFill>
        <p:spPr>
          <a:xfrm>
            <a:off x="628650" y="1474892"/>
            <a:ext cx="10934700" cy="5221224"/>
          </a:xfrm>
          <a:prstGeom prst="rect">
            <a:avLst/>
          </a:prstGeom>
        </p:spPr>
      </p:pic>
    </p:spTree>
    <p:extLst>
      <p:ext uri="{BB962C8B-B14F-4D97-AF65-F5344CB8AC3E}">
        <p14:creationId xmlns:p14="http://schemas.microsoft.com/office/powerpoint/2010/main" val="351883534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B37C369-2E8E-1F13-A6DD-5C395D81F077}"/>
            </a:ext>
          </a:extLst>
        </p:cNvPr>
        <p:cNvGrpSpPr/>
        <p:nvPr/>
      </p:nvGrpSpPr>
      <p:grpSpPr>
        <a:xfrm>
          <a:off x="0" y="0"/>
          <a:ext cx="0" cy="0"/>
          <a:chOff x="0" y="0"/>
          <a:chExt cx="0" cy="0"/>
        </a:xfrm>
      </p:grpSpPr>
      <p:sp>
        <p:nvSpPr>
          <p:cNvPr id="10" name="スライド番号プレースホルダー 2">
            <a:extLst>
              <a:ext uri="{FF2B5EF4-FFF2-40B4-BE49-F238E27FC236}">
                <a16:creationId xmlns:a16="http://schemas.microsoft.com/office/drawing/2014/main" id="{C5173622-CC9F-627C-F509-DB748065FA4F}"/>
              </a:ext>
            </a:extLst>
          </p:cNvPr>
          <p:cNvSpPr>
            <a:spLocks noGrp="1"/>
          </p:cNvSpPr>
          <p:nvPr>
            <p:ph type="sldNum" sz="quarter" idx="12"/>
          </p:nvPr>
        </p:nvSpPr>
        <p:spPr>
          <a:xfrm>
            <a:off x="11436000" y="6513554"/>
            <a:ext cx="756000" cy="365125"/>
          </a:xfrm>
        </p:spPr>
        <p:txBody>
          <a:bodyPr/>
          <a:lstStyle/>
          <a:p>
            <a:pPr algn="ctr"/>
            <a:fld id="{F664AAB1-4DB8-4BE3-94AB-6C36B07158C8}" type="slidenum">
              <a:rPr kumimoji="1" lang="ja-JP" altLang="en-US" sz="2400" smtClean="0">
                <a:solidFill>
                  <a:schemeClr val="tx1"/>
                </a:solidFill>
                <a:latin typeface="Arial Black" panose="020B0A04020102020204" pitchFamily="34" charset="0"/>
              </a:rPr>
              <a:pPr algn="ctr"/>
              <a:t>24</a:t>
            </a:fld>
            <a:endParaRPr kumimoji="1" lang="ja-JP" altLang="en-US" sz="2400" dirty="0">
              <a:solidFill>
                <a:schemeClr val="tx1"/>
              </a:solidFill>
              <a:latin typeface="Arial Black" panose="020B0A04020102020204" pitchFamily="34" charset="0"/>
            </a:endParaRPr>
          </a:p>
        </p:txBody>
      </p:sp>
      <p:sp>
        <p:nvSpPr>
          <p:cNvPr id="31" name="正方形/長方形 30">
            <a:extLst>
              <a:ext uri="{FF2B5EF4-FFF2-40B4-BE49-F238E27FC236}">
                <a16:creationId xmlns:a16="http://schemas.microsoft.com/office/drawing/2014/main" id="{7D102A29-AA4C-3C8C-B507-00B62CC72461}"/>
              </a:ext>
            </a:extLst>
          </p:cNvPr>
          <p:cNvSpPr/>
          <p:nvPr/>
        </p:nvSpPr>
        <p:spPr>
          <a:xfrm>
            <a:off x="325687" y="168241"/>
            <a:ext cx="291028" cy="519629"/>
          </a:xfrm>
          <a:prstGeom prst="rect">
            <a:avLst/>
          </a:prstGeom>
          <a:solidFill>
            <a:srgbClr val="0094C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bg1"/>
              </a:solidFill>
            </a:endParaRPr>
          </a:p>
        </p:txBody>
      </p:sp>
      <p:sp>
        <p:nvSpPr>
          <p:cNvPr id="4" name="サブタイトル 2">
            <a:extLst>
              <a:ext uri="{FF2B5EF4-FFF2-40B4-BE49-F238E27FC236}">
                <a16:creationId xmlns:a16="http://schemas.microsoft.com/office/drawing/2014/main" id="{77CFC63A-8D53-C0CD-E504-E487071743C6}"/>
              </a:ext>
            </a:extLst>
          </p:cNvPr>
          <p:cNvSpPr txBox="1">
            <a:spLocks/>
          </p:cNvSpPr>
          <p:nvPr/>
        </p:nvSpPr>
        <p:spPr>
          <a:xfrm>
            <a:off x="589523" y="78736"/>
            <a:ext cx="11276790" cy="720000"/>
          </a:xfrm>
          <a:prstGeom prst="rect">
            <a:avLst/>
          </a:prstGeom>
          <a:ln>
            <a:noFill/>
          </a:ln>
        </p:spPr>
        <p:txBody>
          <a:bodyPr anchor="ct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buNone/>
            </a:pPr>
            <a:r>
              <a:rPr lang="ja-JP" altLang="en-US" sz="3200" dirty="0">
                <a:latin typeface="BIZ UDPゴシック" panose="020B0400000000000000" pitchFamily="50" charset="-128"/>
                <a:ea typeface="BIZ UDPゴシック" panose="020B0400000000000000" pitchFamily="50" charset="-128"/>
              </a:rPr>
              <a:t>第１号被保険者１人あたり給付月額（重度者及び軽度者）</a:t>
            </a:r>
          </a:p>
        </p:txBody>
      </p:sp>
      <p:sp>
        <p:nvSpPr>
          <p:cNvPr id="5" name="サブタイトル 2">
            <a:extLst>
              <a:ext uri="{FF2B5EF4-FFF2-40B4-BE49-F238E27FC236}">
                <a16:creationId xmlns:a16="http://schemas.microsoft.com/office/drawing/2014/main" id="{48FC6C55-C39A-A999-B71E-7CBEE8C7B894}"/>
              </a:ext>
            </a:extLst>
          </p:cNvPr>
          <p:cNvSpPr txBox="1">
            <a:spLocks/>
          </p:cNvSpPr>
          <p:nvPr/>
        </p:nvSpPr>
        <p:spPr>
          <a:xfrm>
            <a:off x="589522" y="777374"/>
            <a:ext cx="11602478" cy="1343693"/>
          </a:xfrm>
          <a:prstGeom prst="rect">
            <a:avLst/>
          </a:prstGeom>
          <a:ln>
            <a:noFill/>
          </a:ln>
        </p:spPr>
        <p:txBody>
          <a:bodyPr anchor="ct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buNone/>
            </a:pPr>
            <a:r>
              <a:rPr lang="ja-JP" altLang="en-US" sz="2400" dirty="0">
                <a:latin typeface="BIZ UDPゴシック" panose="020B0400000000000000" pitchFamily="50" charset="-128"/>
                <a:ea typeface="BIZ UDPゴシック" panose="020B0400000000000000" pitchFamily="50" charset="-128"/>
              </a:rPr>
              <a:t>○全国と比べて重度者・軽度者ともに１人あたり給付月額は高い</a:t>
            </a:r>
            <a:endParaRPr lang="en-US" altLang="ja-JP" sz="2400" dirty="0">
              <a:latin typeface="BIZ UDPゴシック" panose="020B0400000000000000" pitchFamily="50" charset="-128"/>
              <a:ea typeface="BIZ UDPゴシック" panose="020B0400000000000000" pitchFamily="50" charset="-128"/>
            </a:endParaRPr>
          </a:p>
          <a:p>
            <a:pPr marL="0" indent="0">
              <a:buNone/>
            </a:pPr>
            <a:r>
              <a:rPr lang="ja-JP" altLang="en-US" sz="2400" dirty="0">
                <a:latin typeface="BIZ UDPゴシック" panose="020B0400000000000000" pitchFamily="50" charset="-128"/>
                <a:ea typeface="BIZ UDPゴシック" panose="020B0400000000000000" pitchFamily="50" charset="-128"/>
              </a:rPr>
              <a:t>○大阪府と比べて重度者・軽度者ともに１人あたり給付月額は低い</a:t>
            </a:r>
            <a:endParaRPr lang="en-US" altLang="ja-JP" sz="2400" dirty="0">
              <a:latin typeface="BIZ UDPゴシック" panose="020B0400000000000000" pitchFamily="50" charset="-128"/>
              <a:ea typeface="BIZ UDPゴシック" panose="020B0400000000000000" pitchFamily="50" charset="-128"/>
            </a:endParaRPr>
          </a:p>
          <a:p>
            <a:pPr marL="0" indent="0">
              <a:buNone/>
            </a:pPr>
            <a:r>
              <a:rPr lang="ja-JP" altLang="en-US" sz="2400" dirty="0">
                <a:latin typeface="BIZ UDPゴシック" panose="020B0400000000000000" pitchFamily="50" charset="-128"/>
                <a:ea typeface="BIZ UDPゴシック" panose="020B0400000000000000" pitchFamily="50" charset="-128"/>
              </a:rPr>
              <a:t>○北摂エリアでみると、軽度者の給付月額が豊中市（</a:t>
            </a:r>
            <a:r>
              <a:rPr lang="en-US" altLang="ja-JP" sz="2400" dirty="0">
                <a:latin typeface="BIZ UDPゴシック" panose="020B0400000000000000" pitchFamily="50" charset="-128"/>
                <a:ea typeface="BIZ UDPゴシック" panose="020B0400000000000000" pitchFamily="50" charset="-128"/>
              </a:rPr>
              <a:t>10,226</a:t>
            </a:r>
            <a:r>
              <a:rPr lang="ja-JP" altLang="en-US" sz="2400" dirty="0">
                <a:latin typeface="BIZ UDPゴシック" panose="020B0400000000000000" pitchFamily="50" charset="-128"/>
                <a:ea typeface="BIZ UDPゴシック" panose="020B0400000000000000" pitchFamily="50" charset="-128"/>
              </a:rPr>
              <a:t>円）に次いで高い。</a:t>
            </a:r>
            <a:endParaRPr lang="ja-JP" altLang="en-US" sz="1000" dirty="0">
              <a:latin typeface="BIZ UDPゴシック" panose="020B0400000000000000" pitchFamily="50" charset="-128"/>
              <a:ea typeface="BIZ UDPゴシック" panose="020B0400000000000000" pitchFamily="50" charset="-128"/>
            </a:endParaRPr>
          </a:p>
        </p:txBody>
      </p:sp>
      <p:pic>
        <p:nvPicPr>
          <p:cNvPr id="6" name="図 5">
            <a:extLst>
              <a:ext uri="{FF2B5EF4-FFF2-40B4-BE49-F238E27FC236}">
                <a16:creationId xmlns:a16="http://schemas.microsoft.com/office/drawing/2014/main" id="{1EFD6D85-D414-4736-958D-75BD79C81F06}"/>
              </a:ext>
            </a:extLst>
          </p:cNvPr>
          <p:cNvPicPr>
            <a:picLocks noChangeAspect="1"/>
          </p:cNvPicPr>
          <p:nvPr/>
        </p:nvPicPr>
        <p:blipFill>
          <a:blip r:embed="rId3"/>
          <a:stretch>
            <a:fillRect/>
          </a:stretch>
        </p:blipFill>
        <p:spPr>
          <a:xfrm>
            <a:off x="645414" y="2210571"/>
            <a:ext cx="10901172" cy="4575048"/>
          </a:xfrm>
          <a:prstGeom prst="rect">
            <a:avLst/>
          </a:prstGeom>
        </p:spPr>
      </p:pic>
    </p:spTree>
    <p:extLst>
      <p:ext uri="{BB962C8B-B14F-4D97-AF65-F5344CB8AC3E}">
        <p14:creationId xmlns:p14="http://schemas.microsoft.com/office/powerpoint/2010/main" val="232508034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D543423-47AC-B3DE-61E0-9FFC4FC8A179}"/>
            </a:ext>
          </a:extLst>
        </p:cNvPr>
        <p:cNvGrpSpPr/>
        <p:nvPr/>
      </p:nvGrpSpPr>
      <p:grpSpPr>
        <a:xfrm>
          <a:off x="0" y="0"/>
          <a:ext cx="0" cy="0"/>
          <a:chOff x="0" y="0"/>
          <a:chExt cx="0" cy="0"/>
        </a:xfrm>
      </p:grpSpPr>
      <p:sp>
        <p:nvSpPr>
          <p:cNvPr id="10" name="スライド番号プレースホルダー 2">
            <a:extLst>
              <a:ext uri="{FF2B5EF4-FFF2-40B4-BE49-F238E27FC236}">
                <a16:creationId xmlns:a16="http://schemas.microsoft.com/office/drawing/2014/main" id="{2E2A6890-513C-4C3A-5C93-A1D8549908F5}"/>
              </a:ext>
            </a:extLst>
          </p:cNvPr>
          <p:cNvSpPr>
            <a:spLocks noGrp="1"/>
          </p:cNvSpPr>
          <p:nvPr>
            <p:ph type="sldNum" sz="quarter" idx="12"/>
          </p:nvPr>
        </p:nvSpPr>
        <p:spPr>
          <a:xfrm>
            <a:off x="11436000" y="6513554"/>
            <a:ext cx="756000" cy="365125"/>
          </a:xfrm>
        </p:spPr>
        <p:txBody>
          <a:bodyPr/>
          <a:lstStyle/>
          <a:p>
            <a:pPr algn="ctr"/>
            <a:fld id="{F664AAB1-4DB8-4BE3-94AB-6C36B07158C8}" type="slidenum">
              <a:rPr kumimoji="1" lang="ja-JP" altLang="en-US" sz="2400" smtClean="0">
                <a:solidFill>
                  <a:schemeClr val="tx1"/>
                </a:solidFill>
                <a:latin typeface="Arial Black" panose="020B0A04020102020204" pitchFamily="34" charset="0"/>
              </a:rPr>
              <a:pPr algn="ctr"/>
              <a:t>25</a:t>
            </a:fld>
            <a:endParaRPr kumimoji="1" lang="ja-JP" altLang="en-US" sz="2400" dirty="0">
              <a:solidFill>
                <a:schemeClr val="tx1"/>
              </a:solidFill>
              <a:latin typeface="Arial Black" panose="020B0A04020102020204" pitchFamily="34" charset="0"/>
            </a:endParaRPr>
          </a:p>
        </p:txBody>
      </p:sp>
      <p:sp>
        <p:nvSpPr>
          <p:cNvPr id="2" name="サブタイトル 2">
            <a:extLst>
              <a:ext uri="{FF2B5EF4-FFF2-40B4-BE49-F238E27FC236}">
                <a16:creationId xmlns:a16="http://schemas.microsoft.com/office/drawing/2014/main" id="{B1FC55A0-8C49-5968-A5CF-3371EA9026B7}"/>
              </a:ext>
            </a:extLst>
          </p:cNvPr>
          <p:cNvSpPr txBox="1">
            <a:spLocks/>
          </p:cNvSpPr>
          <p:nvPr/>
        </p:nvSpPr>
        <p:spPr>
          <a:xfrm>
            <a:off x="1167598" y="2513928"/>
            <a:ext cx="9856804" cy="1114796"/>
          </a:xfrm>
          <a:prstGeom prst="rect">
            <a:avLst/>
          </a:prstGeom>
          <a:ln>
            <a:noFill/>
          </a:ln>
        </p:spPr>
        <p:txBody>
          <a:bodyPr anchor="ct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lgn="ctr">
              <a:buNone/>
            </a:pPr>
            <a:r>
              <a:rPr lang="ja-JP" altLang="en-US" sz="3200" dirty="0">
                <a:latin typeface="BIZ UDPゴシック" panose="020B0400000000000000" pitchFamily="50" charset="-128"/>
                <a:ea typeface="BIZ UDPゴシック" panose="020B0400000000000000" pitchFamily="50" charset="-128"/>
              </a:rPr>
              <a:t>第１号被保険者１人あたり給付月額</a:t>
            </a:r>
          </a:p>
        </p:txBody>
      </p:sp>
    </p:spTree>
    <p:extLst>
      <p:ext uri="{BB962C8B-B14F-4D97-AF65-F5344CB8AC3E}">
        <p14:creationId xmlns:p14="http://schemas.microsoft.com/office/powerpoint/2010/main" val="235752840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7A76604-4AB0-B4D3-3565-0E4E900E480A}"/>
            </a:ext>
          </a:extLst>
        </p:cNvPr>
        <p:cNvGrpSpPr/>
        <p:nvPr/>
      </p:nvGrpSpPr>
      <p:grpSpPr>
        <a:xfrm>
          <a:off x="0" y="0"/>
          <a:ext cx="0" cy="0"/>
          <a:chOff x="0" y="0"/>
          <a:chExt cx="0" cy="0"/>
        </a:xfrm>
      </p:grpSpPr>
      <p:sp>
        <p:nvSpPr>
          <p:cNvPr id="10" name="スライド番号プレースホルダー 2">
            <a:extLst>
              <a:ext uri="{FF2B5EF4-FFF2-40B4-BE49-F238E27FC236}">
                <a16:creationId xmlns:a16="http://schemas.microsoft.com/office/drawing/2014/main" id="{2BADE0F5-AB81-32AA-F35C-96A48BBB9BAB}"/>
              </a:ext>
            </a:extLst>
          </p:cNvPr>
          <p:cNvSpPr>
            <a:spLocks noGrp="1"/>
          </p:cNvSpPr>
          <p:nvPr>
            <p:ph type="sldNum" sz="quarter" idx="12"/>
          </p:nvPr>
        </p:nvSpPr>
        <p:spPr>
          <a:xfrm>
            <a:off x="11436000" y="6513554"/>
            <a:ext cx="756000" cy="365125"/>
          </a:xfrm>
        </p:spPr>
        <p:txBody>
          <a:bodyPr/>
          <a:lstStyle/>
          <a:p>
            <a:pPr algn="ctr"/>
            <a:fld id="{F664AAB1-4DB8-4BE3-94AB-6C36B07158C8}" type="slidenum">
              <a:rPr kumimoji="1" lang="ja-JP" altLang="en-US" sz="2400" smtClean="0">
                <a:solidFill>
                  <a:schemeClr val="tx1"/>
                </a:solidFill>
                <a:latin typeface="Arial Black" panose="020B0A04020102020204" pitchFamily="34" charset="0"/>
              </a:rPr>
              <a:pPr algn="ctr"/>
              <a:t>26</a:t>
            </a:fld>
            <a:endParaRPr kumimoji="1" lang="ja-JP" altLang="en-US" sz="2400" dirty="0">
              <a:solidFill>
                <a:schemeClr val="tx1"/>
              </a:solidFill>
              <a:latin typeface="Arial Black" panose="020B0A04020102020204" pitchFamily="34" charset="0"/>
            </a:endParaRPr>
          </a:p>
        </p:txBody>
      </p:sp>
      <p:sp>
        <p:nvSpPr>
          <p:cNvPr id="31" name="正方形/長方形 30">
            <a:extLst>
              <a:ext uri="{FF2B5EF4-FFF2-40B4-BE49-F238E27FC236}">
                <a16:creationId xmlns:a16="http://schemas.microsoft.com/office/drawing/2014/main" id="{62CCC4E2-8B9F-A07C-36CF-C7C38A69B2D0}"/>
              </a:ext>
            </a:extLst>
          </p:cNvPr>
          <p:cNvSpPr/>
          <p:nvPr/>
        </p:nvSpPr>
        <p:spPr>
          <a:xfrm>
            <a:off x="325687" y="168241"/>
            <a:ext cx="291028" cy="519629"/>
          </a:xfrm>
          <a:prstGeom prst="rect">
            <a:avLst/>
          </a:prstGeom>
          <a:solidFill>
            <a:srgbClr val="0094C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bg1"/>
              </a:solidFill>
            </a:endParaRPr>
          </a:p>
        </p:txBody>
      </p:sp>
      <p:sp>
        <p:nvSpPr>
          <p:cNvPr id="5" name="サブタイトル 2">
            <a:extLst>
              <a:ext uri="{FF2B5EF4-FFF2-40B4-BE49-F238E27FC236}">
                <a16:creationId xmlns:a16="http://schemas.microsoft.com/office/drawing/2014/main" id="{0E641281-386D-DBB1-CDC3-6C41ABF2E7FE}"/>
              </a:ext>
            </a:extLst>
          </p:cNvPr>
          <p:cNvSpPr txBox="1">
            <a:spLocks/>
          </p:cNvSpPr>
          <p:nvPr/>
        </p:nvSpPr>
        <p:spPr>
          <a:xfrm>
            <a:off x="589523" y="78736"/>
            <a:ext cx="11276790" cy="720000"/>
          </a:xfrm>
          <a:prstGeom prst="rect">
            <a:avLst/>
          </a:prstGeom>
          <a:ln>
            <a:noFill/>
          </a:ln>
        </p:spPr>
        <p:txBody>
          <a:bodyPr anchor="ct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buNone/>
            </a:pPr>
            <a:r>
              <a:rPr lang="ja-JP" altLang="en-US" sz="3200" dirty="0">
                <a:latin typeface="BIZ UDゴシック" panose="020B0400000000000000" pitchFamily="49" charset="-128"/>
                <a:ea typeface="BIZ UDゴシック" panose="020B0400000000000000" pitchFamily="49" charset="-128"/>
              </a:rPr>
              <a:t>福祉用具貸与</a:t>
            </a:r>
            <a:endParaRPr lang="ja-JP" altLang="en-US" sz="3200" dirty="0">
              <a:latin typeface="BIZ UDPゴシック" panose="020B0400000000000000" pitchFamily="50" charset="-128"/>
              <a:ea typeface="BIZ UDPゴシック" panose="020B0400000000000000" pitchFamily="50" charset="-128"/>
            </a:endParaRPr>
          </a:p>
        </p:txBody>
      </p:sp>
      <p:sp>
        <p:nvSpPr>
          <p:cNvPr id="4" name="サブタイトル 2">
            <a:extLst>
              <a:ext uri="{FF2B5EF4-FFF2-40B4-BE49-F238E27FC236}">
                <a16:creationId xmlns:a16="http://schemas.microsoft.com/office/drawing/2014/main" id="{96DCC304-6B74-98A6-C346-693EC9B2FD86}"/>
              </a:ext>
            </a:extLst>
          </p:cNvPr>
          <p:cNvSpPr txBox="1">
            <a:spLocks/>
          </p:cNvSpPr>
          <p:nvPr/>
        </p:nvSpPr>
        <p:spPr>
          <a:xfrm>
            <a:off x="589522" y="777375"/>
            <a:ext cx="11602478" cy="841876"/>
          </a:xfrm>
          <a:prstGeom prst="rect">
            <a:avLst/>
          </a:prstGeom>
          <a:ln>
            <a:noFill/>
          </a:ln>
        </p:spPr>
        <p:txBody>
          <a:bodyPr anchor="ct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buNone/>
            </a:pPr>
            <a:r>
              <a:rPr lang="ja-JP" altLang="en-US" sz="2200" dirty="0">
                <a:latin typeface="BIZ UDPゴシック" panose="020B0400000000000000" pitchFamily="50" charset="-128"/>
                <a:ea typeface="BIZ UDPゴシック" panose="020B0400000000000000" pitchFamily="50" charset="-128"/>
              </a:rPr>
              <a:t>○全国と比べて給付月額は高く、大阪府と比べて低くなっている</a:t>
            </a:r>
            <a:endParaRPr lang="en-US" altLang="ja-JP" sz="2200" dirty="0">
              <a:latin typeface="BIZ UDPゴシック" panose="020B0400000000000000" pitchFamily="50" charset="-128"/>
              <a:ea typeface="BIZ UDPゴシック" panose="020B0400000000000000" pitchFamily="50" charset="-128"/>
            </a:endParaRPr>
          </a:p>
          <a:p>
            <a:pPr marL="0" indent="0">
              <a:buNone/>
            </a:pPr>
            <a:r>
              <a:rPr lang="ja-JP" altLang="en-US" sz="2200" dirty="0">
                <a:latin typeface="BIZ UDPゴシック" panose="020B0400000000000000" pitchFamily="50" charset="-128"/>
                <a:ea typeface="BIZ UDPゴシック" panose="020B0400000000000000" pitchFamily="50" charset="-128"/>
              </a:rPr>
              <a:t>○北摂エリアでみると、豊中市に次いで２番目に高い</a:t>
            </a:r>
            <a:endParaRPr lang="en-US" altLang="ja-JP" sz="2200" dirty="0">
              <a:latin typeface="BIZ UDPゴシック" panose="020B0400000000000000" pitchFamily="50" charset="-128"/>
              <a:ea typeface="BIZ UDPゴシック" panose="020B0400000000000000" pitchFamily="50" charset="-128"/>
            </a:endParaRPr>
          </a:p>
        </p:txBody>
      </p:sp>
      <p:pic>
        <p:nvPicPr>
          <p:cNvPr id="3" name="図 2">
            <a:extLst>
              <a:ext uri="{FF2B5EF4-FFF2-40B4-BE49-F238E27FC236}">
                <a16:creationId xmlns:a16="http://schemas.microsoft.com/office/drawing/2014/main" id="{3E3B2805-6EB9-5644-EAE6-4E3ED5A90AB1}"/>
              </a:ext>
            </a:extLst>
          </p:cNvPr>
          <p:cNvPicPr>
            <a:picLocks noChangeAspect="1"/>
          </p:cNvPicPr>
          <p:nvPr/>
        </p:nvPicPr>
        <p:blipFill>
          <a:blip r:embed="rId3"/>
          <a:stretch>
            <a:fillRect/>
          </a:stretch>
        </p:blipFill>
        <p:spPr>
          <a:xfrm>
            <a:off x="662940" y="1987850"/>
            <a:ext cx="10866120" cy="3983736"/>
          </a:xfrm>
          <a:prstGeom prst="rect">
            <a:avLst/>
          </a:prstGeom>
        </p:spPr>
      </p:pic>
    </p:spTree>
    <p:extLst>
      <p:ext uri="{BB962C8B-B14F-4D97-AF65-F5344CB8AC3E}">
        <p14:creationId xmlns:p14="http://schemas.microsoft.com/office/powerpoint/2010/main" val="225532748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45B6D4C-4DBA-3588-57B9-FB0505DB16B9}"/>
            </a:ext>
          </a:extLst>
        </p:cNvPr>
        <p:cNvGrpSpPr/>
        <p:nvPr/>
      </p:nvGrpSpPr>
      <p:grpSpPr>
        <a:xfrm>
          <a:off x="0" y="0"/>
          <a:ext cx="0" cy="0"/>
          <a:chOff x="0" y="0"/>
          <a:chExt cx="0" cy="0"/>
        </a:xfrm>
      </p:grpSpPr>
      <p:sp>
        <p:nvSpPr>
          <p:cNvPr id="10" name="スライド番号プレースホルダー 2">
            <a:extLst>
              <a:ext uri="{FF2B5EF4-FFF2-40B4-BE49-F238E27FC236}">
                <a16:creationId xmlns:a16="http://schemas.microsoft.com/office/drawing/2014/main" id="{171FCD10-CA96-4687-89FC-F3849EB34D7B}"/>
              </a:ext>
            </a:extLst>
          </p:cNvPr>
          <p:cNvSpPr>
            <a:spLocks noGrp="1"/>
          </p:cNvSpPr>
          <p:nvPr>
            <p:ph type="sldNum" sz="quarter" idx="12"/>
          </p:nvPr>
        </p:nvSpPr>
        <p:spPr>
          <a:xfrm>
            <a:off x="11436000" y="6513554"/>
            <a:ext cx="756000" cy="365125"/>
          </a:xfrm>
        </p:spPr>
        <p:txBody>
          <a:bodyPr/>
          <a:lstStyle/>
          <a:p>
            <a:pPr algn="ctr"/>
            <a:fld id="{F664AAB1-4DB8-4BE3-94AB-6C36B07158C8}" type="slidenum">
              <a:rPr kumimoji="1" lang="ja-JP" altLang="en-US" sz="2400" smtClean="0">
                <a:solidFill>
                  <a:schemeClr val="tx1"/>
                </a:solidFill>
                <a:latin typeface="Arial Black" panose="020B0A04020102020204" pitchFamily="34" charset="0"/>
              </a:rPr>
              <a:pPr algn="ctr"/>
              <a:t>27</a:t>
            </a:fld>
            <a:endParaRPr kumimoji="1" lang="ja-JP" altLang="en-US" sz="2400" dirty="0">
              <a:solidFill>
                <a:schemeClr val="tx1"/>
              </a:solidFill>
              <a:latin typeface="Arial Black" panose="020B0A04020102020204" pitchFamily="34" charset="0"/>
            </a:endParaRPr>
          </a:p>
        </p:txBody>
      </p:sp>
      <p:sp>
        <p:nvSpPr>
          <p:cNvPr id="31" name="正方形/長方形 30">
            <a:extLst>
              <a:ext uri="{FF2B5EF4-FFF2-40B4-BE49-F238E27FC236}">
                <a16:creationId xmlns:a16="http://schemas.microsoft.com/office/drawing/2014/main" id="{C1B0E8C4-5BF8-F170-EE34-513F129831B5}"/>
              </a:ext>
            </a:extLst>
          </p:cNvPr>
          <p:cNvSpPr/>
          <p:nvPr/>
        </p:nvSpPr>
        <p:spPr>
          <a:xfrm>
            <a:off x="325687" y="168241"/>
            <a:ext cx="291028" cy="519629"/>
          </a:xfrm>
          <a:prstGeom prst="rect">
            <a:avLst/>
          </a:prstGeom>
          <a:solidFill>
            <a:srgbClr val="0094C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bg1"/>
              </a:solidFill>
            </a:endParaRPr>
          </a:p>
        </p:txBody>
      </p:sp>
      <p:sp>
        <p:nvSpPr>
          <p:cNvPr id="5" name="サブタイトル 2">
            <a:extLst>
              <a:ext uri="{FF2B5EF4-FFF2-40B4-BE49-F238E27FC236}">
                <a16:creationId xmlns:a16="http://schemas.microsoft.com/office/drawing/2014/main" id="{F26D35E4-0F80-D48F-BE7B-C5A4EFAB2912}"/>
              </a:ext>
            </a:extLst>
          </p:cNvPr>
          <p:cNvSpPr txBox="1">
            <a:spLocks/>
          </p:cNvSpPr>
          <p:nvPr/>
        </p:nvSpPr>
        <p:spPr>
          <a:xfrm>
            <a:off x="589523" y="78736"/>
            <a:ext cx="11276790" cy="720000"/>
          </a:xfrm>
          <a:prstGeom prst="rect">
            <a:avLst/>
          </a:prstGeom>
          <a:ln>
            <a:noFill/>
          </a:ln>
        </p:spPr>
        <p:txBody>
          <a:bodyPr anchor="ct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buNone/>
            </a:pPr>
            <a:r>
              <a:rPr lang="ja-JP" altLang="en-US" sz="3200" dirty="0">
                <a:latin typeface="BIZ UDゴシック" panose="020B0400000000000000" pitchFamily="49" charset="-128"/>
                <a:ea typeface="BIZ UDゴシック" panose="020B0400000000000000" pitchFamily="49" charset="-128"/>
              </a:rPr>
              <a:t>特定福祉用具販売</a:t>
            </a:r>
            <a:endParaRPr lang="ja-JP" altLang="en-US" sz="3200" dirty="0">
              <a:latin typeface="BIZ UDPゴシック" panose="020B0400000000000000" pitchFamily="50" charset="-128"/>
              <a:ea typeface="BIZ UDPゴシック" panose="020B0400000000000000" pitchFamily="50" charset="-128"/>
            </a:endParaRPr>
          </a:p>
        </p:txBody>
      </p:sp>
      <p:sp>
        <p:nvSpPr>
          <p:cNvPr id="4" name="サブタイトル 2">
            <a:extLst>
              <a:ext uri="{FF2B5EF4-FFF2-40B4-BE49-F238E27FC236}">
                <a16:creationId xmlns:a16="http://schemas.microsoft.com/office/drawing/2014/main" id="{F8F78BE4-1B71-B082-F046-53B9DE5E8E5B}"/>
              </a:ext>
            </a:extLst>
          </p:cNvPr>
          <p:cNvSpPr txBox="1">
            <a:spLocks/>
          </p:cNvSpPr>
          <p:nvPr/>
        </p:nvSpPr>
        <p:spPr>
          <a:xfrm>
            <a:off x="589522" y="777375"/>
            <a:ext cx="11602478" cy="841876"/>
          </a:xfrm>
          <a:prstGeom prst="rect">
            <a:avLst/>
          </a:prstGeom>
          <a:ln>
            <a:noFill/>
          </a:ln>
        </p:spPr>
        <p:txBody>
          <a:bodyPr anchor="ct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buNone/>
            </a:pPr>
            <a:r>
              <a:rPr lang="ja-JP" altLang="en-US" sz="2200" dirty="0">
                <a:latin typeface="BIZ UDPゴシック" panose="020B0400000000000000" pitchFamily="50" charset="-128"/>
                <a:ea typeface="BIZ UDPゴシック" panose="020B0400000000000000" pitchFamily="50" charset="-128"/>
              </a:rPr>
              <a:t>○全国・大阪府と比べて給付月額は高い</a:t>
            </a:r>
            <a:endParaRPr lang="en-US" altLang="ja-JP" sz="2200" dirty="0">
              <a:latin typeface="BIZ UDPゴシック" panose="020B0400000000000000" pitchFamily="50" charset="-128"/>
              <a:ea typeface="BIZ UDPゴシック" panose="020B0400000000000000" pitchFamily="50" charset="-128"/>
            </a:endParaRPr>
          </a:p>
          <a:p>
            <a:pPr marL="0" indent="0">
              <a:buNone/>
            </a:pPr>
            <a:r>
              <a:rPr lang="ja-JP" altLang="en-US" sz="2200" dirty="0">
                <a:latin typeface="BIZ UDPゴシック" panose="020B0400000000000000" pitchFamily="50" charset="-128"/>
                <a:ea typeface="BIZ UDPゴシック" panose="020B0400000000000000" pitchFamily="50" charset="-128"/>
              </a:rPr>
              <a:t>○北摂エリアでみると、吹田市が最も高い（高槻市と同値）</a:t>
            </a:r>
            <a:endParaRPr lang="en-US" altLang="ja-JP" sz="2200" dirty="0">
              <a:latin typeface="BIZ UDPゴシック" panose="020B0400000000000000" pitchFamily="50" charset="-128"/>
              <a:ea typeface="BIZ UDPゴシック" panose="020B0400000000000000" pitchFamily="50" charset="-128"/>
            </a:endParaRPr>
          </a:p>
        </p:txBody>
      </p:sp>
      <p:pic>
        <p:nvPicPr>
          <p:cNvPr id="8" name="図 7">
            <a:extLst>
              <a:ext uri="{FF2B5EF4-FFF2-40B4-BE49-F238E27FC236}">
                <a16:creationId xmlns:a16="http://schemas.microsoft.com/office/drawing/2014/main" id="{A75C655C-FF16-EC08-3D46-9723AB9FCB77}"/>
              </a:ext>
            </a:extLst>
          </p:cNvPr>
          <p:cNvPicPr>
            <a:picLocks noChangeAspect="1"/>
          </p:cNvPicPr>
          <p:nvPr/>
        </p:nvPicPr>
        <p:blipFill>
          <a:blip r:embed="rId3"/>
          <a:stretch>
            <a:fillRect/>
          </a:stretch>
        </p:blipFill>
        <p:spPr>
          <a:xfrm>
            <a:off x="662940" y="1708756"/>
            <a:ext cx="10866120" cy="4305300"/>
          </a:xfrm>
          <a:prstGeom prst="rect">
            <a:avLst/>
          </a:prstGeom>
        </p:spPr>
      </p:pic>
    </p:spTree>
    <p:extLst>
      <p:ext uri="{BB962C8B-B14F-4D97-AF65-F5344CB8AC3E}">
        <p14:creationId xmlns:p14="http://schemas.microsoft.com/office/powerpoint/2010/main" val="376311128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498B9BA-9805-8AE5-D857-B914A4D34202}"/>
            </a:ext>
          </a:extLst>
        </p:cNvPr>
        <p:cNvGrpSpPr/>
        <p:nvPr/>
      </p:nvGrpSpPr>
      <p:grpSpPr>
        <a:xfrm>
          <a:off x="0" y="0"/>
          <a:ext cx="0" cy="0"/>
          <a:chOff x="0" y="0"/>
          <a:chExt cx="0" cy="0"/>
        </a:xfrm>
      </p:grpSpPr>
      <p:sp>
        <p:nvSpPr>
          <p:cNvPr id="10" name="スライド番号プレースホルダー 2">
            <a:extLst>
              <a:ext uri="{FF2B5EF4-FFF2-40B4-BE49-F238E27FC236}">
                <a16:creationId xmlns:a16="http://schemas.microsoft.com/office/drawing/2014/main" id="{AB30BC42-D95E-1485-7B6D-1F801F0F2992}"/>
              </a:ext>
            </a:extLst>
          </p:cNvPr>
          <p:cNvSpPr>
            <a:spLocks noGrp="1"/>
          </p:cNvSpPr>
          <p:nvPr>
            <p:ph type="sldNum" sz="quarter" idx="12"/>
          </p:nvPr>
        </p:nvSpPr>
        <p:spPr>
          <a:xfrm>
            <a:off x="11436000" y="6513554"/>
            <a:ext cx="756000" cy="365125"/>
          </a:xfrm>
        </p:spPr>
        <p:txBody>
          <a:bodyPr/>
          <a:lstStyle/>
          <a:p>
            <a:pPr algn="ctr"/>
            <a:fld id="{F664AAB1-4DB8-4BE3-94AB-6C36B07158C8}" type="slidenum">
              <a:rPr kumimoji="1" lang="ja-JP" altLang="en-US" sz="2400" smtClean="0">
                <a:solidFill>
                  <a:schemeClr val="tx1"/>
                </a:solidFill>
                <a:latin typeface="Arial Black" panose="020B0A04020102020204" pitchFamily="34" charset="0"/>
              </a:rPr>
              <a:pPr algn="ctr"/>
              <a:t>28</a:t>
            </a:fld>
            <a:endParaRPr kumimoji="1" lang="ja-JP" altLang="en-US" sz="2400" dirty="0">
              <a:solidFill>
                <a:schemeClr val="tx1"/>
              </a:solidFill>
              <a:latin typeface="Arial Black" panose="020B0A04020102020204" pitchFamily="34" charset="0"/>
            </a:endParaRPr>
          </a:p>
        </p:txBody>
      </p:sp>
      <p:sp>
        <p:nvSpPr>
          <p:cNvPr id="31" name="正方形/長方形 30">
            <a:extLst>
              <a:ext uri="{FF2B5EF4-FFF2-40B4-BE49-F238E27FC236}">
                <a16:creationId xmlns:a16="http://schemas.microsoft.com/office/drawing/2014/main" id="{B5C2E25E-D08D-3795-6076-04A9DCDD136D}"/>
              </a:ext>
            </a:extLst>
          </p:cNvPr>
          <p:cNvSpPr/>
          <p:nvPr/>
        </p:nvSpPr>
        <p:spPr>
          <a:xfrm>
            <a:off x="325687" y="168241"/>
            <a:ext cx="291028" cy="519629"/>
          </a:xfrm>
          <a:prstGeom prst="rect">
            <a:avLst/>
          </a:prstGeom>
          <a:solidFill>
            <a:srgbClr val="0094C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bg1"/>
              </a:solidFill>
            </a:endParaRPr>
          </a:p>
        </p:txBody>
      </p:sp>
      <p:sp>
        <p:nvSpPr>
          <p:cNvPr id="5" name="サブタイトル 2">
            <a:extLst>
              <a:ext uri="{FF2B5EF4-FFF2-40B4-BE49-F238E27FC236}">
                <a16:creationId xmlns:a16="http://schemas.microsoft.com/office/drawing/2014/main" id="{EAF8959A-19BE-676A-CD88-6C10667B3BEC}"/>
              </a:ext>
            </a:extLst>
          </p:cNvPr>
          <p:cNvSpPr txBox="1">
            <a:spLocks/>
          </p:cNvSpPr>
          <p:nvPr/>
        </p:nvSpPr>
        <p:spPr>
          <a:xfrm>
            <a:off x="589523" y="78736"/>
            <a:ext cx="11276790" cy="720000"/>
          </a:xfrm>
          <a:prstGeom prst="rect">
            <a:avLst/>
          </a:prstGeom>
          <a:ln>
            <a:noFill/>
          </a:ln>
        </p:spPr>
        <p:txBody>
          <a:bodyPr anchor="ct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buNone/>
            </a:pPr>
            <a:r>
              <a:rPr lang="ja-JP" altLang="en-US" sz="3200" dirty="0">
                <a:latin typeface="BIZ UDゴシック" panose="020B0400000000000000" pitchFamily="49" charset="-128"/>
                <a:ea typeface="BIZ UDゴシック" panose="020B0400000000000000" pitchFamily="49" charset="-128"/>
              </a:rPr>
              <a:t>住宅改修</a:t>
            </a:r>
            <a:endParaRPr lang="ja-JP" altLang="en-US" sz="3200" dirty="0">
              <a:latin typeface="BIZ UDPゴシック" panose="020B0400000000000000" pitchFamily="50" charset="-128"/>
              <a:ea typeface="BIZ UDPゴシック" panose="020B0400000000000000" pitchFamily="50" charset="-128"/>
            </a:endParaRPr>
          </a:p>
        </p:txBody>
      </p:sp>
      <p:sp>
        <p:nvSpPr>
          <p:cNvPr id="4" name="サブタイトル 2">
            <a:extLst>
              <a:ext uri="{FF2B5EF4-FFF2-40B4-BE49-F238E27FC236}">
                <a16:creationId xmlns:a16="http://schemas.microsoft.com/office/drawing/2014/main" id="{3B1E81C2-B5DA-58F0-3CD3-1CA35A1C46A1}"/>
              </a:ext>
            </a:extLst>
          </p:cNvPr>
          <p:cNvSpPr txBox="1">
            <a:spLocks/>
          </p:cNvSpPr>
          <p:nvPr/>
        </p:nvSpPr>
        <p:spPr>
          <a:xfrm>
            <a:off x="589522" y="777375"/>
            <a:ext cx="11602478" cy="841876"/>
          </a:xfrm>
          <a:prstGeom prst="rect">
            <a:avLst/>
          </a:prstGeom>
          <a:ln>
            <a:noFill/>
          </a:ln>
        </p:spPr>
        <p:txBody>
          <a:bodyPr anchor="ct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buNone/>
            </a:pPr>
            <a:r>
              <a:rPr lang="ja-JP" altLang="en-US" sz="2200" dirty="0">
                <a:latin typeface="BIZ UDPゴシック" panose="020B0400000000000000" pitchFamily="50" charset="-128"/>
                <a:ea typeface="BIZ UDPゴシック" panose="020B0400000000000000" pitchFamily="50" charset="-128"/>
              </a:rPr>
              <a:t>○全国・大阪府と比べて給付月額は高い</a:t>
            </a:r>
            <a:endParaRPr lang="en-US" altLang="ja-JP" sz="2200" dirty="0">
              <a:latin typeface="BIZ UDPゴシック" panose="020B0400000000000000" pitchFamily="50" charset="-128"/>
              <a:ea typeface="BIZ UDPゴシック" panose="020B0400000000000000" pitchFamily="50" charset="-128"/>
            </a:endParaRPr>
          </a:p>
          <a:p>
            <a:pPr marL="0" indent="0">
              <a:buNone/>
            </a:pPr>
            <a:r>
              <a:rPr lang="ja-JP" altLang="en-US" sz="2200" dirty="0">
                <a:latin typeface="BIZ UDPゴシック" panose="020B0400000000000000" pitchFamily="50" charset="-128"/>
                <a:ea typeface="BIZ UDPゴシック" panose="020B0400000000000000" pitchFamily="50" charset="-128"/>
              </a:rPr>
              <a:t>○北摂エリアでみると、高槻市に次いで２番目に高い</a:t>
            </a:r>
            <a:endParaRPr lang="en-US" altLang="ja-JP" sz="2200" dirty="0">
              <a:latin typeface="BIZ UDPゴシック" panose="020B0400000000000000" pitchFamily="50" charset="-128"/>
              <a:ea typeface="BIZ UDPゴシック" panose="020B0400000000000000" pitchFamily="50" charset="-128"/>
            </a:endParaRPr>
          </a:p>
        </p:txBody>
      </p:sp>
      <p:pic>
        <p:nvPicPr>
          <p:cNvPr id="6" name="図 5">
            <a:extLst>
              <a:ext uri="{FF2B5EF4-FFF2-40B4-BE49-F238E27FC236}">
                <a16:creationId xmlns:a16="http://schemas.microsoft.com/office/drawing/2014/main" id="{FAD96BA5-CCCB-B46D-1C50-30366722FA9C}"/>
              </a:ext>
            </a:extLst>
          </p:cNvPr>
          <p:cNvPicPr>
            <a:picLocks noChangeAspect="1"/>
          </p:cNvPicPr>
          <p:nvPr/>
        </p:nvPicPr>
        <p:blipFill>
          <a:blip r:embed="rId3"/>
          <a:stretch>
            <a:fillRect/>
          </a:stretch>
        </p:blipFill>
        <p:spPr>
          <a:xfrm>
            <a:off x="662940" y="1830189"/>
            <a:ext cx="10866120" cy="4250436"/>
          </a:xfrm>
          <a:prstGeom prst="rect">
            <a:avLst/>
          </a:prstGeom>
        </p:spPr>
      </p:pic>
    </p:spTree>
    <p:extLst>
      <p:ext uri="{BB962C8B-B14F-4D97-AF65-F5344CB8AC3E}">
        <p14:creationId xmlns:p14="http://schemas.microsoft.com/office/powerpoint/2010/main" val="374813936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D1559FE-9526-FC2F-13C2-B8A278B51CA3}"/>
            </a:ext>
          </a:extLst>
        </p:cNvPr>
        <p:cNvGrpSpPr/>
        <p:nvPr/>
      </p:nvGrpSpPr>
      <p:grpSpPr>
        <a:xfrm>
          <a:off x="0" y="0"/>
          <a:ext cx="0" cy="0"/>
          <a:chOff x="0" y="0"/>
          <a:chExt cx="0" cy="0"/>
        </a:xfrm>
      </p:grpSpPr>
      <p:sp>
        <p:nvSpPr>
          <p:cNvPr id="10" name="スライド番号プレースホルダー 2">
            <a:extLst>
              <a:ext uri="{FF2B5EF4-FFF2-40B4-BE49-F238E27FC236}">
                <a16:creationId xmlns:a16="http://schemas.microsoft.com/office/drawing/2014/main" id="{9E0DD5A7-4E4E-E63B-5AC6-0E83F5C63725}"/>
              </a:ext>
            </a:extLst>
          </p:cNvPr>
          <p:cNvSpPr>
            <a:spLocks noGrp="1"/>
          </p:cNvSpPr>
          <p:nvPr>
            <p:ph type="sldNum" sz="quarter" idx="12"/>
          </p:nvPr>
        </p:nvSpPr>
        <p:spPr>
          <a:xfrm>
            <a:off x="11436000" y="6513554"/>
            <a:ext cx="756000" cy="365125"/>
          </a:xfrm>
        </p:spPr>
        <p:txBody>
          <a:bodyPr/>
          <a:lstStyle/>
          <a:p>
            <a:pPr algn="ctr"/>
            <a:fld id="{F664AAB1-4DB8-4BE3-94AB-6C36B07158C8}" type="slidenum">
              <a:rPr kumimoji="1" lang="ja-JP" altLang="en-US" sz="2400" smtClean="0">
                <a:solidFill>
                  <a:schemeClr val="tx1"/>
                </a:solidFill>
                <a:latin typeface="Arial Black" panose="020B0A04020102020204" pitchFamily="34" charset="0"/>
              </a:rPr>
              <a:pPr algn="ctr"/>
              <a:t>29</a:t>
            </a:fld>
            <a:endParaRPr kumimoji="1" lang="ja-JP" altLang="en-US" sz="2400" dirty="0">
              <a:solidFill>
                <a:schemeClr val="tx1"/>
              </a:solidFill>
              <a:latin typeface="Arial Black" panose="020B0A04020102020204" pitchFamily="34" charset="0"/>
            </a:endParaRPr>
          </a:p>
        </p:txBody>
      </p:sp>
      <p:sp>
        <p:nvSpPr>
          <p:cNvPr id="31" name="正方形/長方形 30">
            <a:extLst>
              <a:ext uri="{FF2B5EF4-FFF2-40B4-BE49-F238E27FC236}">
                <a16:creationId xmlns:a16="http://schemas.microsoft.com/office/drawing/2014/main" id="{AA3D634F-D964-5E3E-4F46-39EF679B880D}"/>
              </a:ext>
            </a:extLst>
          </p:cNvPr>
          <p:cNvSpPr/>
          <p:nvPr/>
        </p:nvSpPr>
        <p:spPr>
          <a:xfrm>
            <a:off x="325687" y="168241"/>
            <a:ext cx="291028" cy="519629"/>
          </a:xfrm>
          <a:prstGeom prst="rect">
            <a:avLst/>
          </a:prstGeom>
          <a:solidFill>
            <a:srgbClr val="0094C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bg1"/>
              </a:solidFill>
            </a:endParaRPr>
          </a:p>
        </p:txBody>
      </p:sp>
      <p:sp>
        <p:nvSpPr>
          <p:cNvPr id="5" name="サブタイトル 2">
            <a:extLst>
              <a:ext uri="{FF2B5EF4-FFF2-40B4-BE49-F238E27FC236}">
                <a16:creationId xmlns:a16="http://schemas.microsoft.com/office/drawing/2014/main" id="{415093E5-E725-D576-6A88-83466F5377AB}"/>
              </a:ext>
            </a:extLst>
          </p:cNvPr>
          <p:cNvSpPr txBox="1">
            <a:spLocks/>
          </p:cNvSpPr>
          <p:nvPr/>
        </p:nvSpPr>
        <p:spPr>
          <a:xfrm>
            <a:off x="589523" y="78736"/>
            <a:ext cx="11276790" cy="720000"/>
          </a:xfrm>
          <a:prstGeom prst="rect">
            <a:avLst/>
          </a:prstGeom>
          <a:ln>
            <a:noFill/>
          </a:ln>
        </p:spPr>
        <p:txBody>
          <a:bodyPr anchor="ct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buNone/>
            </a:pPr>
            <a:r>
              <a:rPr lang="ja-JP" altLang="en-US" sz="3200" dirty="0">
                <a:latin typeface="BIZ UDゴシック" panose="020B0400000000000000" pitchFamily="49" charset="-128"/>
                <a:ea typeface="BIZ UDゴシック" panose="020B0400000000000000" pitchFamily="49" charset="-128"/>
              </a:rPr>
              <a:t>介護予防支援・居宅介護支援</a:t>
            </a:r>
            <a:endParaRPr lang="ja-JP" altLang="en-US" sz="3200" dirty="0">
              <a:latin typeface="BIZ UDPゴシック" panose="020B0400000000000000" pitchFamily="50" charset="-128"/>
              <a:ea typeface="BIZ UDPゴシック" panose="020B0400000000000000" pitchFamily="50" charset="-128"/>
            </a:endParaRPr>
          </a:p>
        </p:txBody>
      </p:sp>
      <p:sp>
        <p:nvSpPr>
          <p:cNvPr id="4" name="サブタイトル 2">
            <a:extLst>
              <a:ext uri="{FF2B5EF4-FFF2-40B4-BE49-F238E27FC236}">
                <a16:creationId xmlns:a16="http://schemas.microsoft.com/office/drawing/2014/main" id="{4BF8697F-46B9-D509-29F6-893933BC622D}"/>
              </a:ext>
            </a:extLst>
          </p:cNvPr>
          <p:cNvSpPr txBox="1">
            <a:spLocks/>
          </p:cNvSpPr>
          <p:nvPr/>
        </p:nvSpPr>
        <p:spPr>
          <a:xfrm>
            <a:off x="589522" y="777375"/>
            <a:ext cx="11602478" cy="841876"/>
          </a:xfrm>
          <a:prstGeom prst="rect">
            <a:avLst/>
          </a:prstGeom>
          <a:ln>
            <a:noFill/>
          </a:ln>
        </p:spPr>
        <p:txBody>
          <a:bodyPr anchor="ct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buNone/>
            </a:pPr>
            <a:r>
              <a:rPr lang="ja-JP" altLang="en-US" sz="2200" dirty="0">
                <a:latin typeface="BIZ UDPゴシック" panose="020B0400000000000000" pitchFamily="50" charset="-128"/>
                <a:ea typeface="BIZ UDPゴシック" panose="020B0400000000000000" pitchFamily="50" charset="-128"/>
              </a:rPr>
              <a:t>○全国と比べて給付月額は高く、大阪府と比べて低い</a:t>
            </a:r>
            <a:endParaRPr lang="en-US" altLang="ja-JP" sz="2200" dirty="0">
              <a:latin typeface="BIZ UDPゴシック" panose="020B0400000000000000" pitchFamily="50" charset="-128"/>
              <a:ea typeface="BIZ UDPゴシック" panose="020B0400000000000000" pitchFamily="50" charset="-128"/>
            </a:endParaRPr>
          </a:p>
          <a:p>
            <a:pPr marL="0" indent="0">
              <a:buNone/>
            </a:pPr>
            <a:r>
              <a:rPr lang="ja-JP" altLang="en-US" sz="2200" dirty="0">
                <a:latin typeface="BIZ UDPゴシック" panose="020B0400000000000000" pitchFamily="50" charset="-128"/>
                <a:ea typeface="BIZ UDPゴシック" panose="020B0400000000000000" pitchFamily="50" charset="-128"/>
              </a:rPr>
              <a:t>○北摂エリアでみると、豊中市に次いで２番目に高い</a:t>
            </a:r>
            <a:endParaRPr lang="en-US" altLang="ja-JP" sz="2200" dirty="0">
              <a:latin typeface="BIZ UDPゴシック" panose="020B0400000000000000" pitchFamily="50" charset="-128"/>
              <a:ea typeface="BIZ UDPゴシック" panose="020B0400000000000000" pitchFamily="50" charset="-128"/>
            </a:endParaRPr>
          </a:p>
        </p:txBody>
      </p:sp>
      <p:pic>
        <p:nvPicPr>
          <p:cNvPr id="3" name="図 2">
            <a:extLst>
              <a:ext uri="{FF2B5EF4-FFF2-40B4-BE49-F238E27FC236}">
                <a16:creationId xmlns:a16="http://schemas.microsoft.com/office/drawing/2014/main" id="{A31D06FF-8F3E-10AF-016C-D19F5D74F597}"/>
              </a:ext>
            </a:extLst>
          </p:cNvPr>
          <p:cNvPicPr>
            <a:picLocks noChangeAspect="1"/>
          </p:cNvPicPr>
          <p:nvPr/>
        </p:nvPicPr>
        <p:blipFill>
          <a:blip r:embed="rId3"/>
          <a:stretch>
            <a:fillRect/>
          </a:stretch>
        </p:blipFill>
        <p:spPr>
          <a:xfrm>
            <a:off x="662940" y="1956677"/>
            <a:ext cx="10866120" cy="3983736"/>
          </a:xfrm>
          <a:prstGeom prst="rect">
            <a:avLst/>
          </a:prstGeom>
        </p:spPr>
      </p:pic>
    </p:spTree>
    <p:extLst>
      <p:ext uri="{BB962C8B-B14F-4D97-AF65-F5344CB8AC3E}">
        <p14:creationId xmlns:p14="http://schemas.microsoft.com/office/powerpoint/2010/main" val="74007056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gradFill>
          <a:gsLst>
            <a:gs pos="75000">
              <a:schemeClr val="tx2"/>
            </a:gs>
            <a:gs pos="100000">
              <a:schemeClr val="tx2">
                <a:lumMod val="50000"/>
              </a:schemeClr>
            </a:gs>
            <a:gs pos="100000">
              <a:schemeClr val="tx2">
                <a:lumMod val="50000"/>
              </a:schemeClr>
            </a:gs>
          </a:gsLst>
          <a:lin ang="5400000" scaled="1"/>
        </a:gradFill>
        <a:effectLst/>
      </p:bgPr>
    </p:bg>
    <p:spTree>
      <p:nvGrpSpPr>
        <p:cNvPr id="1" name="">
          <a:extLst>
            <a:ext uri="{FF2B5EF4-FFF2-40B4-BE49-F238E27FC236}">
              <a16:creationId xmlns:a16="http://schemas.microsoft.com/office/drawing/2014/main" id="{CBE19485-D8E3-2CC3-A954-62ADA03673D4}"/>
            </a:ext>
          </a:extLst>
        </p:cNvPr>
        <p:cNvGrpSpPr/>
        <p:nvPr/>
      </p:nvGrpSpPr>
      <p:grpSpPr>
        <a:xfrm>
          <a:off x="0" y="0"/>
          <a:ext cx="0" cy="0"/>
          <a:chOff x="0" y="0"/>
          <a:chExt cx="0" cy="0"/>
        </a:xfrm>
      </p:grpSpPr>
      <p:grpSp>
        <p:nvGrpSpPr>
          <p:cNvPr id="7" name="Group 8">
            <a:extLst>
              <a:ext uri="{FF2B5EF4-FFF2-40B4-BE49-F238E27FC236}">
                <a16:creationId xmlns:a16="http://schemas.microsoft.com/office/drawing/2014/main" id="{61CD4CA8-6E6A-758C-1761-0D66341580C4}"/>
              </a:ext>
            </a:extLst>
          </p:cNvPr>
          <p:cNvGrpSpPr/>
          <p:nvPr/>
        </p:nvGrpSpPr>
        <p:grpSpPr>
          <a:xfrm>
            <a:off x="375064" y="2074482"/>
            <a:ext cx="11236679" cy="50560"/>
            <a:chOff x="0" y="0"/>
            <a:chExt cx="4274726" cy="20069"/>
          </a:xfrm>
          <a:solidFill>
            <a:schemeClr val="bg1"/>
          </a:solidFill>
        </p:grpSpPr>
        <p:sp>
          <p:nvSpPr>
            <p:cNvPr id="8" name="Freeform 9">
              <a:extLst>
                <a:ext uri="{FF2B5EF4-FFF2-40B4-BE49-F238E27FC236}">
                  <a16:creationId xmlns:a16="http://schemas.microsoft.com/office/drawing/2014/main" id="{32439648-FD78-AB29-3569-01CDF0BB2AAA}"/>
                </a:ext>
              </a:extLst>
            </p:cNvPr>
            <p:cNvSpPr/>
            <p:nvPr/>
          </p:nvSpPr>
          <p:spPr>
            <a:xfrm>
              <a:off x="0" y="0"/>
              <a:ext cx="4274726" cy="20069"/>
            </a:xfrm>
            <a:custGeom>
              <a:avLst/>
              <a:gdLst/>
              <a:ahLst/>
              <a:cxnLst/>
              <a:rect l="l" t="t" r="r" b="b"/>
              <a:pathLst>
                <a:path w="4274726" h="20069">
                  <a:moveTo>
                    <a:pt x="10035" y="0"/>
                  </a:moveTo>
                  <a:lnTo>
                    <a:pt x="4264691" y="0"/>
                  </a:lnTo>
                  <a:cubicBezTo>
                    <a:pt x="4267353" y="0"/>
                    <a:pt x="4269905" y="1057"/>
                    <a:pt x="4271787" y="2939"/>
                  </a:cubicBezTo>
                  <a:cubicBezTo>
                    <a:pt x="4273669" y="4821"/>
                    <a:pt x="4274726" y="7373"/>
                    <a:pt x="4274726" y="10035"/>
                  </a:cubicBezTo>
                  <a:lnTo>
                    <a:pt x="4274726" y="10035"/>
                  </a:lnTo>
                  <a:cubicBezTo>
                    <a:pt x="4274726" y="12696"/>
                    <a:pt x="4273669" y="15248"/>
                    <a:pt x="4271787" y="17130"/>
                  </a:cubicBezTo>
                  <a:cubicBezTo>
                    <a:pt x="4269905" y="19012"/>
                    <a:pt x="4267353" y="20069"/>
                    <a:pt x="4264691" y="20069"/>
                  </a:cubicBezTo>
                  <a:lnTo>
                    <a:pt x="10035" y="20069"/>
                  </a:lnTo>
                  <a:cubicBezTo>
                    <a:pt x="7373" y="20069"/>
                    <a:pt x="4821" y="19012"/>
                    <a:pt x="2939" y="17130"/>
                  </a:cubicBezTo>
                  <a:cubicBezTo>
                    <a:pt x="1057" y="15248"/>
                    <a:pt x="0" y="12696"/>
                    <a:pt x="0" y="10035"/>
                  </a:cubicBezTo>
                  <a:lnTo>
                    <a:pt x="0" y="10035"/>
                  </a:lnTo>
                  <a:cubicBezTo>
                    <a:pt x="0" y="7373"/>
                    <a:pt x="1057" y="4821"/>
                    <a:pt x="2939" y="2939"/>
                  </a:cubicBezTo>
                  <a:cubicBezTo>
                    <a:pt x="4821" y="1057"/>
                    <a:pt x="7373" y="0"/>
                    <a:pt x="10035" y="0"/>
                  </a:cubicBezTo>
                  <a:close/>
                </a:path>
              </a:pathLst>
            </a:custGeom>
            <a:grpFill/>
          </p:spPr>
          <p:txBody>
            <a:bodyPr/>
            <a:lstStyle/>
            <a:p>
              <a:endParaRPr lang="ja-JP" altLang="en-US"/>
            </a:p>
          </p:txBody>
        </p:sp>
        <p:sp>
          <p:nvSpPr>
            <p:cNvPr id="11" name="TextBox 10">
              <a:extLst>
                <a:ext uri="{FF2B5EF4-FFF2-40B4-BE49-F238E27FC236}">
                  <a16:creationId xmlns:a16="http://schemas.microsoft.com/office/drawing/2014/main" id="{B7099DA9-9C32-027A-C2D3-DF554E842F6A}"/>
                </a:ext>
              </a:extLst>
            </p:cNvPr>
            <p:cNvSpPr txBox="1"/>
            <p:nvPr/>
          </p:nvSpPr>
          <p:spPr>
            <a:xfrm>
              <a:off x="0" y="-28575"/>
              <a:ext cx="4274726" cy="48644"/>
            </a:xfrm>
            <a:prstGeom prst="rect">
              <a:avLst/>
            </a:prstGeom>
            <a:grpFill/>
          </p:spPr>
          <p:txBody>
            <a:bodyPr lIns="50800" tIns="50800" rIns="50800" bIns="50800" rtlCol="0" anchor="ctr"/>
            <a:lstStyle/>
            <a:p>
              <a:pPr algn="ctr">
                <a:lnSpc>
                  <a:spcPts val="2239"/>
                </a:lnSpc>
              </a:pPr>
              <a:endParaRPr/>
            </a:p>
          </p:txBody>
        </p:sp>
      </p:grpSp>
      <p:grpSp>
        <p:nvGrpSpPr>
          <p:cNvPr id="3" name="Group 8">
            <a:extLst>
              <a:ext uri="{FF2B5EF4-FFF2-40B4-BE49-F238E27FC236}">
                <a16:creationId xmlns:a16="http://schemas.microsoft.com/office/drawing/2014/main" id="{BC4AEF81-4B94-46B4-ED99-71BAD61F37EA}"/>
              </a:ext>
            </a:extLst>
          </p:cNvPr>
          <p:cNvGrpSpPr/>
          <p:nvPr/>
        </p:nvGrpSpPr>
        <p:grpSpPr>
          <a:xfrm>
            <a:off x="375064" y="4181182"/>
            <a:ext cx="11236679" cy="50560"/>
            <a:chOff x="0" y="0"/>
            <a:chExt cx="4274726" cy="20069"/>
          </a:xfrm>
          <a:solidFill>
            <a:schemeClr val="bg1"/>
          </a:solidFill>
        </p:grpSpPr>
        <p:sp>
          <p:nvSpPr>
            <p:cNvPr id="15" name="Freeform 9">
              <a:extLst>
                <a:ext uri="{FF2B5EF4-FFF2-40B4-BE49-F238E27FC236}">
                  <a16:creationId xmlns:a16="http://schemas.microsoft.com/office/drawing/2014/main" id="{123199F6-7FBC-63E3-4C50-74B7F9483939}"/>
                </a:ext>
              </a:extLst>
            </p:cNvPr>
            <p:cNvSpPr/>
            <p:nvPr/>
          </p:nvSpPr>
          <p:spPr>
            <a:xfrm>
              <a:off x="0" y="0"/>
              <a:ext cx="4274726" cy="20069"/>
            </a:xfrm>
            <a:custGeom>
              <a:avLst/>
              <a:gdLst/>
              <a:ahLst/>
              <a:cxnLst/>
              <a:rect l="l" t="t" r="r" b="b"/>
              <a:pathLst>
                <a:path w="4274726" h="20069">
                  <a:moveTo>
                    <a:pt x="10035" y="0"/>
                  </a:moveTo>
                  <a:lnTo>
                    <a:pt x="4264691" y="0"/>
                  </a:lnTo>
                  <a:cubicBezTo>
                    <a:pt x="4267353" y="0"/>
                    <a:pt x="4269905" y="1057"/>
                    <a:pt x="4271787" y="2939"/>
                  </a:cubicBezTo>
                  <a:cubicBezTo>
                    <a:pt x="4273669" y="4821"/>
                    <a:pt x="4274726" y="7373"/>
                    <a:pt x="4274726" y="10035"/>
                  </a:cubicBezTo>
                  <a:lnTo>
                    <a:pt x="4274726" y="10035"/>
                  </a:lnTo>
                  <a:cubicBezTo>
                    <a:pt x="4274726" y="12696"/>
                    <a:pt x="4273669" y="15248"/>
                    <a:pt x="4271787" y="17130"/>
                  </a:cubicBezTo>
                  <a:cubicBezTo>
                    <a:pt x="4269905" y="19012"/>
                    <a:pt x="4267353" y="20069"/>
                    <a:pt x="4264691" y="20069"/>
                  </a:cubicBezTo>
                  <a:lnTo>
                    <a:pt x="10035" y="20069"/>
                  </a:lnTo>
                  <a:cubicBezTo>
                    <a:pt x="7373" y="20069"/>
                    <a:pt x="4821" y="19012"/>
                    <a:pt x="2939" y="17130"/>
                  </a:cubicBezTo>
                  <a:cubicBezTo>
                    <a:pt x="1057" y="15248"/>
                    <a:pt x="0" y="12696"/>
                    <a:pt x="0" y="10035"/>
                  </a:cubicBezTo>
                  <a:lnTo>
                    <a:pt x="0" y="10035"/>
                  </a:lnTo>
                  <a:cubicBezTo>
                    <a:pt x="0" y="7373"/>
                    <a:pt x="1057" y="4821"/>
                    <a:pt x="2939" y="2939"/>
                  </a:cubicBezTo>
                  <a:cubicBezTo>
                    <a:pt x="4821" y="1057"/>
                    <a:pt x="7373" y="0"/>
                    <a:pt x="10035" y="0"/>
                  </a:cubicBezTo>
                  <a:close/>
                </a:path>
              </a:pathLst>
            </a:custGeom>
            <a:grpFill/>
          </p:spPr>
          <p:txBody>
            <a:bodyPr/>
            <a:lstStyle/>
            <a:p>
              <a:endParaRPr lang="ja-JP" altLang="en-US"/>
            </a:p>
          </p:txBody>
        </p:sp>
        <p:sp>
          <p:nvSpPr>
            <p:cNvPr id="16" name="TextBox 10">
              <a:extLst>
                <a:ext uri="{FF2B5EF4-FFF2-40B4-BE49-F238E27FC236}">
                  <a16:creationId xmlns:a16="http://schemas.microsoft.com/office/drawing/2014/main" id="{592566BF-D704-DAE1-9432-0385D9B3CE85}"/>
                </a:ext>
              </a:extLst>
            </p:cNvPr>
            <p:cNvSpPr txBox="1"/>
            <p:nvPr/>
          </p:nvSpPr>
          <p:spPr>
            <a:xfrm>
              <a:off x="0" y="-28575"/>
              <a:ext cx="4274726" cy="48644"/>
            </a:xfrm>
            <a:prstGeom prst="rect">
              <a:avLst/>
            </a:prstGeom>
            <a:grpFill/>
          </p:spPr>
          <p:txBody>
            <a:bodyPr lIns="50800" tIns="50800" rIns="50800" bIns="50800" rtlCol="0" anchor="ctr"/>
            <a:lstStyle/>
            <a:p>
              <a:pPr algn="ctr">
                <a:lnSpc>
                  <a:spcPts val="2239"/>
                </a:lnSpc>
              </a:pPr>
              <a:endParaRPr/>
            </a:p>
          </p:txBody>
        </p:sp>
      </p:grpSp>
      <p:sp>
        <p:nvSpPr>
          <p:cNvPr id="22" name="テキスト ボックス 21">
            <a:extLst>
              <a:ext uri="{FF2B5EF4-FFF2-40B4-BE49-F238E27FC236}">
                <a16:creationId xmlns:a16="http://schemas.microsoft.com/office/drawing/2014/main" id="{3D47BFE9-6F97-3089-2EF4-C9BC7FC1B70C}"/>
              </a:ext>
            </a:extLst>
          </p:cNvPr>
          <p:cNvSpPr txBox="1"/>
          <p:nvPr/>
        </p:nvSpPr>
        <p:spPr>
          <a:xfrm>
            <a:off x="724684" y="2858017"/>
            <a:ext cx="10282517" cy="746358"/>
          </a:xfrm>
          <a:prstGeom prst="rect">
            <a:avLst/>
          </a:prstGeom>
          <a:noFill/>
        </p:spPr>
        <p:txBody>
          <a:bodyPr wrap="square">
            <a:spAutoFit/>
          </a:bodyPr>
          <a:lstStyle/>
          <a:p>
            <a:pPr marL="0" lvl="0" indent="0" algn="ctr">
              <a:lnSpc>
                <a:spcPts val="5123"/>
              </a:lnSpc>
              <a:spcBef>
                <a:spcPct val="0"/>
              </a:spcBef>
            </a:pPr>
            <a:r>
              <a:rPr lang="ja-JP" altLang="en-US" sz="5400" b="1" spc="64" dirty="0">
                <a:solidFill>
                  <a:schemeClr val="bg1"/>
                </a:solidFill>
                <a:latin typeface="BIZ UDPゴシック" panose="020B0400000000000000" pitchFamily="50" charset="-128"/>
                <a:ea typeface="BIZ UDPゴシック" panose="020B0400000000000000" pitchFamily="50" charset="-128"/>
                <a:cs typeface="Source Han Sans JP Medium"/>
                <a:sym typeface="Source Han Sans JP Medium"/>
              </a:rPr>
              <a:t>　開　会</a:t>
            </a:r>
          </a:p>
        </p:txBody>
      </p:sp>
    </p:spTree>
    <p:extLst>
      <p:ext uri="{BB962C8B-B14F-4D97-AF65-F5344CB8AC3E}">
        <p14:creationId xmlns:p14="http://schemas.microsoft.com/office/powerpoint/2010/main" val="20594662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22"/>
                                        </p:tgtEl>
                                        <p:attrNameLst>
                                          <p:attrName>style.visibility</p:attrName>
                                        </p:attrNameLst>
                                      </p:cBhvr>
                                      <p:to>
                                        <p:strVal val="visible"/>
                                      </p:to>
                                    </p:set>
                                    <p:animEffect transition="in" filter="fade">
                                      <p:cBhvr>
                                        <p:cTn id="7" dur="500"/>
                                        <p:tgtEl>
                                          <p:spTgt spid="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 grpId="0"/>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882E7D6-B2FF-3D7A-6DCD-4231B51B63F5}"/>
            </a:ext>
          </a:extLst>
        </p:cNvPr>
        <p:cNvGrpSpPr/>
        <p:nvPr/>
      </p:nvGrpSpPr>
      <p:grpSpPr>
        <a:xfrm>
          <a:off x="0" y="0"/>
          <a:ext cx="0" cy="0"/>
          <a:chOff x="0" y="0"/>
          <a:chExt cx="0" cy="0"/>
        </a:xfrm>
      </p:grpSpPr>
      <p:sp>
        <p:nvSpPr>
          <p:cNvPr id="10" name="スライド番号プレースホルダー 2">
            <a:extLst>
              <a:ext uri="{FF2B5EF4-FFF2-40B4-BE49-F238E27FC236}">
                <a16:creationId xmlns:a16="http://schemas.microsoft.com/office/drawing/2014/main" id="{33DE93FC-279E-F65D-09CE-551D4D8F9C34}"/>
              </a:ext>
            </a:extLst>
          </p:cNvPr>
          <p:cNvSpPr>
            <a:spLocks noGrp="1"/>
          </p:cNvSpPr>
          <p:nvPr>
            <p:ph type="sldNum" sz="quarter" idx="12"/>
          </p:nvPr>
        </p:nvSpPr>
        <p:spPr>
          <a:xfrm>
            <a:off x="11436000" y="6513554"/>
            <a:ext cx="756000" cy="365125"/>
          </a:xfrm>
        </p:spPr>
        <p:txBody>
          <a:bodyPr/>
          <a:lstStyle/>
          <a:p>
            <a:pPr algn="ctr"/>
            <a:fld id="{F664AAB1-4DB8-4BE3-94AB-6C36B07158C8}" type="slidenum">
              <a:rPr kumimoji="1" lang="ja-JP" altLang="en-US" sz="2400" smtClean="0">
                <a:solidFill>
                  <a:schemeClr val="tx1"/>
                </a:solidFill>
                <a:latin typeface="Arial Black" panose="020B0A04020102020204" pitchFamily="34" charset="0"/>
              </a:rPr>
              <a:pPr algn="ctr"/>
              <a:t>30</a:t>
            </a:fld>
            <a:endParaRPr kumimoji="1" lang="ja-JP" altLang="en-US" sz="2400" dirty="0">
              <a:solidFill>
                <a:schemeClr val="tx1"/>
              </a:solidFill>
              <a:latin typeface="Arial Black" panose="020B0A04020102020204" pitchFamily="34" charset="0"/>
            </a:endParaRPr>
          </a:p>
        </p:txBody>
      </p:sp>
      <p:sp>
        <p:nvSpPr>
          <p:cNvPr id="31" name="正方形/長方形 30">
            <a:extLst>
              <a:ext uri="{FF2B5EF4-FFF2-40B4-BE49-F238E27FC236}">
                <a16:creationId xmlns:a16="http://schemas.microsoft.com/office/drawing/2014/main" id="{F9968D6E-B30C-F379-5DA2-BD88326FE6DE}"/>
              </a:ext>
            </a:extLst>
          </p:cNvPr>
          <p:cNvSpPr/>
          <p:nvPr/>
        </p:nvSpPr>
        <p:spPr>
          <a:xfrm>
            <a:off x="325687" y="168241"/>
            <a:ext cx="291028" cy="519629"/>
          </a:xfrm>
          <a:prstGeom prst="rect">
            <a:avLst/>
          </a:prstGeom>
          <a:solidFill>
            <a:srgbClr val="0094C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bg1"/>
              </a:solidFill>
            </a:endParaRPr>
          </a:p>
        </p:txBody>
      </p:sp>
      <p:sp>
        <p:nvSpPr>
          <p:cNvPr id="2" name="サブタイトル 2">
            <a:extLst>
              <a:ext uri="{FF2B5EF4-FFF2-40B4-BE49-F238E27FC236}">
                <a16:creationId xmlns:a16="http://schemas.microsoft.com/office/drawing/2014/main" id="{EB3C3040-BC9F-181A-97C9-970B9AE898AE}"/>
              </a:ext>
            </a:extLst>
          </p:cNvPr>
          <p:cNvSpPr txBox="1">
            <a:spLocks/>
          </p:cNvSpPr>
          <p:nvPr/>
        </p:nvSpPr>
        <p:spPr>
          <a:xfrm>
            <a:off x="589523" y="78736"/>
            <a:ext cx="11276790" cy="720000"/>
          </a:xfrm>
          <a:prstGeom prst="rect">
            <a:avLst/>
          </a:prstGeom>
          <a:ln>
            <a:noFill/>
          </a:ln>
        </p:spPr>
        <p:txBody>
          <a:bodyPr anchor="ct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buNone/>
            </a:pPr>
            <a:r>
              <a:rPr lang="ja-JP" altLang="en-US" sz="3200" dirty="0">
                <a:latin typeface="BIZ UDゴシック" panose="020B0400000000000000" pitchFamily="49" charset="-128"/>
                <a:ea typeface="BIZ UDゴシック" panose="020B0400000000000000" pitchFamily="49" charset="-128"/>
              </a:rPr>
              <a:t>訪問看護</a:t>
            </a:r>
            <a:endParaRPr lang="ja-JP" altLang="en-US" sz="3200" dirty="0">
              <a:latin typeface="BIZ UDPゴシック" panose="020B0400000000000000" pitchFamily="50" charset="-128"/>
              <a:ea typeface="BIZ UDPゴシック" panose="020B0400000000000000" pitchFamily="50" charset="-128"/>
            </a:endParaRPr>
          </a:p>
        </p:txBody>
      </p:sp>
      <p:sp>
        <p:nvSpPr>
          <p:cNvPr id="6" name="サブタイトル 2">
            <a:extLst>
              <a:ext uri="{FF2B5EF4-FFF2-40B4-BE49-F238E27FC236}">
                <a16:creationId xmlns:a16="http://schemas.microsoft.com/office/drawing/2014/main" id="{37DDA3AD-DABA-B983-3E98-371BB7A0563C}"/>
              </a:ext>
            </a:extLst>
          </p:cNvPr>
          <p:cNvSpPr txBox="1">
            <a:spLocks/>
          </p:cNvSpPr>
          <p:nvPr/>
        </p:nvSpPr>
        <p:spPr>
          <a:xfrm>
            <a:off x="589522" y="777375"/>
            <a:ext cx="11602478" cy="841876"/>
          </a:xfrm>
          <a:prstGeom prst="rect">
            <a:avLst/>
          </a:prstGeom>
          <a:ln>
            <a:noFill/>
          </a:ln>
        </p:spPr>
        <p:txBody>
          <a:bodyPr anchor="ct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buNone/>
            </a:pPr>
            <a:r>
              <a:rPr lang="ja-JP" altLang="en-US" sz="2200" dirty="0">
                <a:latin typeface="BIZ UDPゴシック" panose="020B0400000000000000" pitchFamily="50" charset="-128"/>
                <a:ea typeface="BIZ UDPゴシック" panose="020B0400000000000000" pitchFamily="50" charset="-128"/>
              </a:rPr>
              <a:t>○全国・大阪府と比べて給付月額は高い</a:t>
            </a:r>
            <a:endParaRPr lang="en-US" altLang="ja-JP" sz="2200" dirty="0">
              <a:latin typeface="BIZ UDPゴシック" panose="020B0400000000000000" pitchFamily="50" charset="-128"/>
              <a:ea typeface="BIZ UDPゴシック" panose="020B0400000000000000" pitchFamily="50" charset="-128"/>
            </a:endParaRPr>
          </a:p>
          <a:p>
            <a:pPr marL="0" indent="0">
              <a:buNone/>
            </a:pPr>
            <a:r>
              <a:rPr lang="ja-JP" altLang="en-US" sz="2200" dirty="0">
                <a:latin typeface="BIZ UDPゴシック" panose="020B0400000000000000" pitchFamily="50" charset="-128"/>
                <a:ea typeface="BIZ UDPゴシック" panose="020B0400000000000000" pitchFamily="50" charset="-128"/>
              </a:rPr>
              <a:t>○北摂エリアでみると、豊中市に次いで２番目に高い</a:t>
            </a:r>
            <a:endParaRPr lang="en-US" altLang="ja-JP" sz="2200" dirty="0">
              <a:latin typeface="BIZ UDPゴシック" panose="020B0400000000000000" pitchFamily="50" charset="-128"/>
              <a:ea typeface="BIZ UDPゴシック" panose="020B0400000000000000" pitchFamily="50" charset="-128"/>
            </a:endParaRPr>
          </a:p>
        </p:txBody>
      </p:sp>
      <p:pic>
        <p:nvPicPr>
          <p:cNvPr id="7" name="図 6">
            <a:extLst>
              <a:ext uri="{FF2B5EF4-FFF2-40B4-BE49-F238E27FC236}">
                <a16:creationId xmlns:a16="http://schemas.microsoft.com/office/drawing/2014/main" id="{DD95324C-A599-6C59-22DC-3FEE89FB4835}"/>
              </a:ext>
            </a:extLst>
          </p:cNvPr>
          <p:cNvPicPr>
            <a:picLocks noChangeAspect="1"/>
          </p:cNvPicPr>
          <p:nvPr/>
        </p:nvPicPr>
        <p:blipFill>
          <a:blip r:embed="rId3"/>
          <a:stretch>
            <a:fillRect/>
          </a:stretch>
        </p:blipFill>
        <p:spPr>
          <a:xfrm>
            <a:off x="662940" y="2096889"/>
            <a:ext cx="10866120" cy="3983736"/>
          </a:xfrm>
          <a:prstGeom prst="rect">
            <a:avLst/>
          </a:prstGeom>
        </p:spPr>
      </p:pic>
    </p:spTree>
    <p:extLst>
      <p:ext uri="{BB962C8B-B14F-4D97-AF65-F5344CB8AC3E}">
        <p14:creationId xmlns:p14="http://schemas.microsoft.com/office/powerpoint/2010/main" val="330346630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D754BDD-6EFB-6224-0517-2B5587FB8CAB}"/>
            </a:ext>
          </a:extLst>
        </p:cNvPr>
        <p:cNvGrpSpPr/>
        <p:nvPr/>
      </p:nvGrpSpPr>
      <p:grpSpPr>
        <a:xfrm>
          <a:off x="0" y="0"/>
          <a:ext cx="0" cy="0"/>
          <a:chOff x="0" y="0"/>
          <a:chExt cx="0" cy="0"/>
        </a:xfrm>
      </p:grpSpPr>
      <p:sp>
        <p:nvSpPr>
          <p:cNvPr id="10" name="スライド番号プレースホルダー 2">
            <a:extLst>
              <a:ext uri="{FF2B5EF4-FFF2-40B4-BE49-F238E27FC236}">
                <a16:creationId xmlns:a16="http://schemas.microsoft.com/office/drawing/2014/main" id="{A533A345-5C49-5952-D642-7ABFF09554BF}"/>
              </a:ext>
            </a:extLst>
          </p:cNvPr>
          <p:cNvSpPr>
            <a:spLocks noGrp="1"/>
          </p:cNvSpPr>
          <p:nvPr>
            <p:ph type="sldNum" sz="quarter" idx="12"/>
          </p:nvPr>
        </p:nvSpPr>
        <p:spPr>
          <a:xfrm>
            <a:off x="11436000" y="6513554"/>
            <a:ext cx="756000" cy="365125"/>
          </a:xfrm>
        </p:spPr>
        <p:txBody>
          <a:bodyPr/>
          <a:lstStyle/>
          <a:p>
            <a:pPr algn="ctr"/>
            <a:fld id="{F664AAB1-4DB8-4BE3-94AB-6C36B07158C8}" type="slidenum">
              <a:rPr kumimoji="1" lang="ja-JP" altLang="en-US" sz="2400" smtClean="0">
                <a:solidFill>
                  <a:schemeClr val="tx1"/>
                </a:solidFill>
                <a:latin typeface="Arial Black" panose="020B0A04020102020204" pitchFamily="34" charset="0"/>
              </a:rPr>
              <a:pPr algn="ctr"/>
              <a:t>31</a:t>
            </a:fld>
            <a:endParaRPr kumimoji="1" lang="ja-JP" altLang="en-US" sz="2400" dirty="0">
              <a:solidFill>
                <a:schemeClr val="tx1"/>
              </a:solidFill>
              <a:latin typeface="Arial Black" panose="020B0A04020102020204" pitchFamily="34" charset="0"/>
            </a:endParaRPr>
          </a:p>
        </p:txBody>
      </p:sp>
      <p:sp>
        <p:nvSpPr>
          <p:cNvPr id="2" name="サブタイトル 2">
            <a:extLst>
              <a:ext uri="{FF2B5EF4-FFF2-40B4-BE49-F238E27FC236}">
                <a16:creationId xmlns:a16="http://schemas.microsoft.com/office/drawing/2014/main" id="{88055845-0CB1-7A89-EE22-705195EE6A10}"/>
              </a:ext>
            </a:extLst>
          </p:cNvPr>
          <p:cNvSpPr txBox="1">
            <a:spLocks/>
          </p:cNvSpPr>
          <p:nvPr/>
        </p:nvSpPr>
        <p:spPr>
          <a:xfrm>
            <a:off x="1167598" y="2513928"/>
            <a:ext cx="9856804" cy="1114796"/>
          </a:xfrm>
          <a:prstGeom prst="rect">
            <a:avLst/>
          </a:prstGeom>
          <a:ln>
            <a:noFill/>
          </a:ln>
        </p:spPr>
        <p:txBody>
          <a:bodyPr anchor="ct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lgn="ctr">
              <a:buNone/>
            </a:pPr>
            <a:r>
              <a:rPr lang="ja-JP" altLang="en-US" sz="3200" dirty="0">
                <a:latin typeface="BIZ UDPゴシック" panose="020B0400000000000000" pitchFamily="50" charset="-128"/>
                <a:ea typeface="BIZ UDPゴシック" panose="020B0400000000000000" pitchFamily="50" charset="-128"/>
              </a:rPr>
              <a:t>受給者１人あたり給付月額</a:t>
            </a:r>
            <a:endParaRPr lang="en-US" altLang="ja-JP" sz="3200" dirty="0">
              <a:latin typeface="BIZ UDPゴシック" panose="020B0400000000000000" pitchFamily="50" charset="-128"/>
              <a:ea typeface="BIZ UDPゴシック" panose="020B0400000000000000" pitchFamily="50" charset="-128"/>
            </a:endParaRPr>
          </a:p>
          <a:p>
            <a:pPr marL="0" indent="0" algn="ctr">
              <a:buNone/>
            </a:pPr>
            <a:r>
              <a:rPr lang="ja-JP" altLang="en-US" sz="3200" dirty="0">
                <a:latin typeface="BIZ UDPゴシック" panose="020B0400000000000000" pitchFamily="50" charset="-128"/>
                <a:ea typeface="BIZ UDPゴシック" panose="020B0400000000000000" pitchFamily="50" charset="-128"/>
              </a:rPr>
              <a:t>（給付適正化）</a:t>
            </a:r>
          </a:p>
        </p:txBody>
      </p:sp>
    </p:spTree>
    <p:extLst>
      <p:ext uri="{BB962C8B-B14F-4D97-AF65-F5344CB8AC3E}">
        <p14:creationId xmlns:p14="http://schemas.microsoft.com/office/powerpoint/2010/main" val="408158921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62BF438-AC05-7AD5-6F0A-E1A7B13596A6}"/>
            </a:ext>
          </a:extLst>
        </p:cNvPr>
        <p:cNvGrpSpPr/>
        <p:nvPr/>
      </p:nvGrpSpPr>
      <p:grpSpPr>
        <a:xfrm>
          <a:off x="0" y="0"/>
          <a:ext cx="0" cy="0"/>
          <a:chOff x="0" y="0"/>
          <a:chExt cx="0" cy="0"/>
        </a:xfrm>
      </p:grpSpPr>
      <p:sp>
        <p:nvSpPr>
          <p:cNvPr id="10" name="スライド番号プレースホルダー 2">
            <a:extLst>
              <a:ext uri="{FF2B5EF4-FFF2-40B4-BE49-F238E27FC236}">
                <a16:creationId xmlns:a16="http://schemas.microsoft.com/office/drawing/2014/main" id="{F66597E4-0C43-9331-3047-23FC751A5010}"/>
              </a:ext>
            </a:extLst>
          </p:cNvPr>
          <p:cNvSpPr>
            <a:spLocks noGrp="1"/>
          </p:cNvSpPr>
          <p:nvPr>
            <p:ph type="sldNum" sz="quarter" idx="12"/>
          </p:nvPr>
        </p:nvSpPr>
        <p:spPr>
          <a:xfrm>
            <a:off x="11436000" y="6513554"/>
            <a:ext cx="756000" cy="365125"/>
          </a:xfrm>
        </p:spPr>
        <p:txBody>
          <a:bodyPr/>
          <a:lstStyle/>
          <a:p>
            <a:pPr algn="ctr"/>
            <a:fld id="{F664AAB1-4DB8-4BE3-94AB-6C36B07158C8}" type="slidenum">
              <a:rPr kumimoji="1" lang="ja-JP" altLang="en-US" sz="2400" smtClean="0">
                <a:solidFill>
                  <a:schemeClr val="tx1"/>
                </a:solidFill>
                <a:latin typeface="Arial Black" panose="020B0A04020102020204" pitchFamily="34" charset="0"/>
              </a:rPr>
              <a:pPr algn="ctr"/>
              <a:t>32</a:t>
            </a:fld>
            <a:endParaRPr kumimoji="1" lang="ja-JP" altLang="en-US" sz="2400" dirty="0">
              <a:solidFill>
                <a:schemeClr val="tx1"/>
              </a:solidFill>
              <a:latin typeface="Arial Black" panose="020B0A04020102020204" pitchFamily="34" charset="0"/>
            </a:endParaRPr>
          </a:p>
        </p:txBody>
      </p:sp>
      <p:sp>
        <p:nvSpPr>
          <p:cNvPr id="31" name="正方形/長方形 30">
            <a:extLst>
              <a:ext uri="{FF2B5EF4-FFF2-40B4-BE49-F238E27FC236}">
                <a16:creationId xmlns:a16="http://schemas.microsoft.com/office/drawing/2014/main" id="{EE5F0428-C973-0757-C226-2004A346687C}"/>
              </a:ext>
            </a:extLst>
          </p:cNvPr>
          <p:cNvSpPr/>
          <p:nvPr/>
        </p:nvSpPr>
        <p:spPr>
          <a:xfrm>
            <a:off x="325687" y="168241"/>
            <a:ext cx="291028" cy="519629"/>
          </a:xfrm>
          <a:prstGeom prst="rect">
            <a:avLst/>
          </a:prstGeom>
          <a:solidFill>
            <a:srgbClr val="0094C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bg1"/>
              </a:solidFill>
            </a:endParaRPr>
          </a:p>
        </p:txBody>
      </p:sp>
      <p:sp>
        <p:nvSpPr>
          <p:cNvPr id="5" name="サブタイトル 2">
            <a:extLst>
              <a:ext uri="{FF2B5EF4-FFF2-40B4-BE49-F238E27FC236}">
                <a16:creationId xmlns:a16="http://schemas.microsoft.com/office/drawing/2014/main" id="{3B8CE493-4AEF-0C5D-3C8B-BF982ACF4D6D}"/>
              </a:ext>
            </a:extLst>
          </p:cNvPr>
          <p:cNvSpPr txBox="1">
            <a:spLocks/>
          </p:cNvSpPr>
          <p:nvPr/>
        </p:nvSpPr>
        <p:spPr>
          <a:xfrm>
            <a:off x="589523" y="78736"/>
            <a:ext cx="11276790" cy="720000"/>
          </a:xfrm>
          <a:prstGeom prst="rect">
            <a:avLst/>
          </a:prstGeom>
          <a:ln>
            <a:noFill/>
          </a:ln>
        </p:spPr>
        <p:txBody>
          <a:bodyPr anchor="ct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buNone/>
            </a:pPr>
            <a:r>
              <a:rPr lang="ja-JP" altLang="en-US" sz="3200" dirty="0">
                <a:latin typeface="BIZ UDゴシック" panose="020B0400000000000000" pitchFamily="49" charset="-128"/>
                <a:ea typeface="BIZ UDゴシック" panose="020B0400000000000000" pitchFamily="49" charset="-128"/>
              </a:rPr>
              <a:t>福祉用具貸与</a:t>
            </a:r>
            <a:endParaRPr lang="ja-JP" altLang="en-US" sz="3200" dirty="0">
              <a:latin typeface="BIZ UDPゴシック" panose="020B0400000000000000" pitchFamily="50" charset="-128"/>
              <a:ea typeface="BIZ UDPゴシック" panose="020B0400000000000000" pitchFamily="50" charset="-128"/>
            </a:endParaRPr>
          </a:p>
        </p:txBody>
      </p:sp>
      <p:sp>
        <p:nvSpPr>
          <p:cNvPr id="4" name="サブタイトル 2">
            <a:extLst>
              <a:ext uri="{FF2B5EF4-FFF2-40B4-BE49-F238E27FC236}">
                <a16:creationId xmlns:a16="http://schemas.microsoft.com/office/drawing/2014/main" id="{192F7FE1-48AE-3EC4-5B74-3CA06385E965}"/>
              </a:ext>
            </a:extLst>
          </p:cNvPr>
          <p:cNvSpPr txBox="1">
            <a:spLocks/>
          </p:cNvSpPr>
          <p:nvPr/>
        </p:nvSpPr>
        <p:spPr>
          <a:xfrm>
            <a:off x="589522" y="777375"/>
            <a:ext cx="11602478" cy="841876"/>
          </a:xfrm>
          <a:prstGeom prst="rect">
            <a:avLst/>
          </a:prstGeom>
          <a:ln>
            <a:noFill/>
          </a:ln>
        </p:spPr>
        <p:txBody>
          <a:bodyPr anchor="ct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buNone/>
            </a:pPr>
            <a:r>
              <a:rPr lang="ja-JP" altLang="en-US" sz="2200" dirty="0">
                <a:latin typeface="BIZ UDPゴシック" panose="020B0400000000000000" pitchFamily="50" charset="-128"/>
                <a:ea typeface="BIZ UDPゴシック" panose="020B0400000000000000" pitchFamily="50" charset="-128"/>
              </a:rPr>
              <a:t>○全国・大阪府と比べて給付月額は高い</a:t>
            </a:r>
            <a:endParaRPr lang="en-US" altLang="ja-JP" sz="2200" dirty="0">
              <a:latin typeface="BIZ UDPゴシック" panose="020B0400000000000000" pitchFamily="50" charset="-128"/>
              <a:ea typeface="BIZ UDPゴシック" panose="020B0400000000000000" pitchFamily="50" charset="-128"/>
            </a:endParaRPr>
          </a:p>
          <a:p>
            <a:pPr marL="0" indent="0">
              <a:buNone/>
            </a:pPr>
            <a:r>
              <a:rPr lang="ja-JP" altLang="en-US" sz="2200" dirty="0">
                <a:latin typeface="BIZ UDPゴシック" panose="020B0400000000000000" pitchFamily="50" charset="-128"/>
                <a:ea typeface="BIZ UDPゴシック" panose="020B0400000000000000" pitchFamily="50" charset="-128"/>
              </a:rPr>
              <a:t>○北摂エリアでみると、吹田市が最も高い</a:t>
            </a:r>
            <a:endParaRPr lang="en-US" altLang="ja-JP" sz="2200" dirty="0">
              <a:latin typeface="BIZ UDPゴシック" panose="020B0400000000000000" pitchFamily="50" charset="-128"/>
              <a:ea typeface="BIZ UDPゴシック" panose="020B0400000000000000" pitchFamily="50" charset="-128"/>
            </a:endParaRPr>
          </a:p>
        </p:txBody>
      </p:sp>
      <p:pic>
        <p:nvPicPr>
          <p:cNvPr id="3" name="図 2">
            <a:extLst>
              <a:ext uri="{FF2B5EF4-FFF2-40B4-BE49-F238E27FC236}">
                <a16:creationId xmlns:a16="http://schemas.microsoft.com/office/drawing/2014/main" id="{CB374870-6A15-FFBA-3930-1156B72FBC14}"/>
              </a:ext>
            </a:extLst>
          </p:cNvPr>
          <p:cNvPicPr>
            <a:picLocks noChangeAspect="1"/>
          </p:cNvPicPr>
          <p:nvPr/>
        </p:nvPicPr>
        <p:blipFill>
          <a:blip r:embed="rId3"/>
          <a:stretch>
            <a:fillRect/>
          </a:stretch>
        </p:blipFill>
        <p:spPr>
          <a:xfrm>
            <a:off x="662940" y="2074534"/>
            <a:ext cx="10866120" cy="3983736"/>
          </a:xfrm>
          <a:prstGeom prst="rect">
            <a:avLst/>
          </a:prstGeom>
        </p:spPr>
      </p:pic>
    </p:spTree>
    <p:extLst>
      <p:ext uri="{BB962C8B-B14F-4D97-AF65-F5344CB8AC3E}">
        <p14:creationId xmlns:p14="http://schemas.microsoft.com/office/powerpoint/2010/main" val="92258275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AF84349-A460-5ED8-025E-3825A6529673}"/>
            </a:ext>
          </a:extLst>
        </p:cNvPr>
        <p:cNvGrpSpPr/>
        <p:nvPr/>
      </p:nvGrpSpPr>
      <p:grpSpPr>
        <a:xfrm>
          <a:off x="0" y="0"/>
          <a:ext cx="0" cy="0"/>
          <a:chOff x="0" y="0"/>
          <a:chExt cx="0" cy="0"/>
        </a:xfrm>
      </p:grpSpPr>
      <p:sp>
        <p:nvSpPr>
          <p:cNvPr id="10" name="スライド番号プレースホルダー 2">
            <a:extLst>
              <a:ext uri="{FF2B5EF4-FFF2-40B4-BE49-F238E27FC236}">
                <a16:creationId xmlns:a16="http://schemas.microsoft.com/office/drawing/2014/main" id="{B57789C6-FAA5-164C-2C89-62C16626D91D}"/>
              </a:ext>
            </a:extLst>
          </p:cNvPr>
          <p:cNvSpPr>
            <a:spLocks noGrp="1"/>
          </p:cNvSpPr>
          <p:nvPr>
            <p:ph type="sldNum" sz="quarter" idx="12"/>
          </p:nvPr>
        </p:nvSpPr>
        <p:spPr>
          <a:xfrm>
            <a:off x="11436000" y="6513554"/>
            <a:ext cx="756000" cy="365125"/>
          </a:xfrm>
        </p:spPr>
        <p:txBody>
          <a:bodyPr/>
          <a:lstStyle/>
          <a:p>
            <a:pPr algn="ctr"/>
            <a:fld id="{F664AAB1-4DB8-4BE3-94AB-6C36B07158C8}" type="slidenum">
              <a:rPr kumimoji="1" lang="ja-JP" altLang="en-US" sz="2400" smtClean="0">
                <a:solidFill>
                  <a:schemeClr val="tx1"/>
                </a:solidFill>
                <a:latin typeface="Arial Black" panose="020B0A04020102020204" pitchFamily="34" charset="0"/>
              </a:rPr>
              <a:pPr algn="ctr"/>
              <a:t>33</a:t>
            </a:fld>
            <a:endParaRPr kumimoji="1" lang="ja-JP" altLang="en-US" sz="2400" dirty="0">
              <a:solidFill>
                <a:schemeClr val="tx1"/>
              </a:solidFill>
              <a:latin typeface="Arial Black" panose="020B0A04020102020204" pitchFamily="34" charset="0"/>
            </a:endParaRPr>
          </a:p>
        </p:txBody>
      </p:sp>
      <p:sp>
        <p:nvSpPr>
          <p:cNvPr id="31" name="正方形/長方形 30">
            <a:extLst>
              <a:ext uri="{FF2B5EF4-FFF2-40B4-BE49-F238E27FC236}">
                <a16:creationId xmlns:a16="http://schemas.microsoft.com/office/drawing/2014/main" id="{D017BAB4-14B2-78FD-EA54-29074EBC41D6}"/>
              </a:ext>
            </a:extLst>
          </p:cNvPr>
          <p:cNvSpPr/>
          <p:nvPr/>
        </p:nvSpPr>
        <p:spPr>
          <a:xfrm>
            <a:off x="325687" y="168241"/>
            <a:ext cx="291028" cy="519629"/>
          </a:xfrm>
          <a:prstGeom prst="rect">
            <a:avLst/>
          </a:prstGeom>
          <a:solidFill>
            <a:srgbClr val="0094C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bg1"/>
              </a:solidFill>
            </a:endParaRPr>
          </a:p>
        </p:txBody>
      </p:sp>
      <p:sp>
        <p:nvSpPr>
          <p:cNvPr id="5" name="サブタイトル 2">
            <a:extLst>
              <a:ext uri="{FF2B5EF4-FFF2-40B4-BE49-F238E27FC236}">
                <a16:creationId xmlns:a16="http://schemas.microsoft.com/office/drawing/2014/main" id="{EF302627-075A-865B-69AF-07ECB3F519F3}"/>
              </a:ext>
            </a:extLst>
          </p:cNvPr>
          <p:cNvSpPr txBox="1">
            <a:spLocks/>
          </p:cNvSpPr>
          <p:nvPr/>
        </p:nvSpPr>
        <p:spPr>
          <a:xfrm>
            <a:off x="589523" y="78736"/>
            <a:ext cx="11276790" cy="720000"/>
          </a:xfrm>
          <a:prstGeom prst="rect">
            <a:avLst/>
          </a:prstGeom>
          <a:ln>
            <a:noFill/>
          </a:ln>
        </p:spPr>
        <p:txBody>
          <a:bodyPr anchor="ct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buNone/>
            </a:pPr>
            <a:r>
              <a:rPr lang="ja-JP" altLang="en-US" sz="3200" dirty="0">
                <a:latin typeface="BIZ UDゴシック" panose="020B0400000000000000" pitchFamily="49" charset="-128"/>
                <a:ea typeface="BIZ UDゴシック" panose="020B0400000000000000" pitchFamily="49" charset="-128"/>
              </a:rPr>
              <a:t>介護予防支援・居宅介護支援</a:t>
            </a:r>
            <a:endParaRPr lang="ja-JP" altLang="en-US" sz="3200" dirty="0">
              <a:latin typeface="BIZ UDPゴシック" panose="020B0400000000000000" pitchFamily="50" charset="-128"/>
              <a:ea typeface="BIZ UDPゴシック" panose="020B0400000000000000" pitchFamily="50" charset="-128"/>
            </a:endParaRPr>
          </a:p>
        </p:txBody>
      </p:sp>
      <p:sp>
        <p:nvSpPr>
          <p:cNvPr id="4" name="サブタイトル 2">
            <a:extLst>
              <a:ext uri="{FF2B5EF4-FFF2-40B4-BE49-F238E27FC236}">
                <a16:creationId xmlns:a16="http://schemas.microsoft.com/office/drawing/2014/main" id="{3AABC8A7-258F-6728-106D-57010674AE46}"/>
              </a:ext>
            </a:extLst>
          </p:cNvPr>
          <p:cNvSpPr txBox="1">
            <a:spLocks/>
          </p:cNvSpPr>
          <p:nvPr/>
        </p:nvSpPr>
        <p:spPr>
          <a:xfrm>
            <a:off x="589522" y="777375"/>
            <a:ext cx="11602478" cy="841876"/>
          </a:xfrm>
          <a:prstGeom prst="rect">
            <a:avLst/>
          </a:prstGeom>
          <a:ln>
            <a:noFill/>
          </a:ln>
        </p:spPr>
        <p:txBody>
          <a:bodyPr anchor="ct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buNone/>
            </a:pPr>
            <a:r>
              <a:rPr lang="ja-JP" altLang="en-US" sz="2200" dirty="0">
                <a:latin typeface="BIZ UDPゴシック" panose="020B0400000000000000" pitchFamily="50" charset="-128"/>
                <a:ea typeface="BIZ UDPゴシック" panose="020B0400000000000000" pitchFamily="50" charset="-128"/>
              </a:rPr>
              <a:t>○全国・大阪府と比べて給付月額は高い</a:t>
            </a:r>
            <a:endParaRPr lang="en-US" altLang="ja-JP" sz="2200" dirty="0">
              <a:latin typeface="BIZ UDPゴシック" panose="020B0400000000000000" pitchFamily="50" charset="-128"/>
              <a:ea typeface="BIZ UDPゴシック" panose="020B0400000000000000" pitchFamily="50" charset="-128"/>
            </a:endParaRPr>
          </a:p>
          <a:p>
            <a:pPr marL="0" indent="0">
              <a:buNone/>
            </a:pPr>
            <a:r>
              <a:rPr lang="ja-JP" altLang="en-US" sz="2200" dirty="0">
                <a:latin typeface="BIZ UDPゴシック" panose="020B0400000000000000" pitchFamily="50" charset="-128"/>
                <a:ea typeface="BIZ UDPゴシック" panose="020B0400000000000000" pitchFamily="50" charset="-128"/>
              </a:rPr>
              <a:t>○北摂エリアでみると、茨木市に次いで２番目に高い</a:t>
            </a:r>
            <a:endParaRPr lang="en-US" altLang="ja-JP" sz="2200" dirty="0">
              <a:latin typeface="BIZ UDPゴシック" panose="020B0400000000000000" pitchFamily="50" charset="-128"/>
              <a:ea typeface="BIZ UDPゴシック" panose="020B0400000000000000" pitchFamily="50" charset="-128"/>
            </a:endParaRPr>
          </a:p>
        </p:txBody>
      </p:sp>
      <p:pic>
        <p:nvPicPr>
          <p:cNvPr id="3" name="図 2">
            <a:extLst>
              <a:ext uri="{FF2B5EF4-FFF2-40B4-BE49-F238E27FC236}">
                <a16:creationId xmlns:a16="http://schemas.microsoft.com/office/drawing/2014/main" id="{209F988C-ACF9-6838-71EB-2652F6C96EA1}"/>
              </a:ext>
            </a:extLst>
          </p:cNvPr>
          <p:cNvPicPr>
            <a:picLocks noChangeAspect="1"/>
          </p:cNvPicPr>
          <p:nvPr/>
        </p:nvPicPr>
        <p:blipFill>
          <a:blip r:embed="rId3"/>
          <a:stretch>
            <a:fillRect/>
          </a:stretch>
        </p:blipFill>
        <p:spPr>
          <a:xfrm>
            <a:off x="662940" y="2074534"/>
            <a:ext cx="10866120" cy="3983736"/>
          </a:xfrm>
          <a:prstGeom prst="rect">
            <a:avLst/>
          </a:prstGeom>
        </p:spPr>
      </p:pic>
    </p:spTree>
    <p:extLst>
      <p:ext uri="{BB962C8B-B14F-4D97-AF65-F5344CB8AC3E}">
        <p14:creationId xmlns:p14="http://schemas.microsoft.com/office/powerpoint/2010/main" val="10695304"/>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553B468-B761-D3CD-7615-DDB8A3F26F23}"/>
            </a:ext>
          </a:extLst>
        </p:cNvPr>
        <p:cNvGrpSpPr/>
        <p:nvPr/>
      </p:nvGrpSpPr>
      <p:grpSpPr>
        <a:xfrm>
          <a:off x="0" y="0"/>
          <a:ext cx="0" cy="0"/>
          <a:chOff x="0" y="0"/>
          <a:chExt cx="0" cy="0"/>
        </a:xfrm>
      </p:grpSpPr>
      <p:sp>
        <p:nvSpPr>
          <p:cNvPr id="10" name="スライド番号プレースホルダー 2">
            <a:extLst>
              <a:ext uri="{FF2B5EF4-FFF2-40B4-BE49-F238E27FC236}">
                <a16:creationId xmlns:a16="http://schemas.microsoft.com/office/drawing/2014/main" id="{07FB2414-3100-A279-BC94-BA3AD7A7E8F1}"/>
              </a:ext>
            </a:extLst>
          </p:cNvPr>
          <p:cNvSpPr>
            <a:spLocks noGrp="1"/>
          </p:cNvSpPr>
          <p:nvPr>
            <p:ph type="sldNum" sz="quarter" idx="12"/>
          </p:nvPr>
        </p:nvSpPr>
        <p:spPr>
          <a:xfrm>
            <a:off x="11436000" y="6513554"/>
            <a:ext cx="756000" cy="365125"/>
          </a:xfrm>
        </p:spPr>
        <p:txBody>
          <a:bodyPr/>
          <a:lstStyle/>
          <a:p>
            <a:pPr algn="ctr"/>
            <a:fld id="{F664AAB1-4DB8-4BE3-94AB-6C36B07158C8}" type="slidenum">
              <a:rPr kumimoji="1" lang="ja-JP" altLang="en-US" sz="2400" smtClean="0">
                <a:solidFill>
                  <a:schemeClr val="tx1"/>
                </a:solidFill>
                <a:latin typeface="Arial Black" panose="020B0A04020102020204" pitchFamily="34" charset="0"/>
              </a:rPr>
              <a:pPr algn="ctr"/>
              <a:t>34</a:t>
            </a:fld>
            <a:endParaRPr kumimoji="1" lang="ja-JP" altLang="en-US" sz="2400" dirty="0">
              <a:solidFill>
                <a:schemeClr val="tx1"/>
              </a:solidFill>
              <a:latin typeface="Arial Black" panose="020B0A04020102020204" pitchFamily="34" charset="0"/>
            </a:endParaRPr>
          </a:p>
        </p:txBody>
      </p:sp>
      <p:sp>
        <p:nvSpPr>
          <p:cNvPr id="31" name="正方形/長方形 30">
            <a:extLst>
              <a:ext uri="{FF2B5EF4-FFF2-40B4-BE49-F238E27FC236}">
                <a16:creationId xmlns:a16="http://schemas.microsoft.com/office/drawing/2014/main" id="{80B455DC-057D-A88B-FEB4-CA92CF148467}"/>
              </a:ext>
            </a:extLst>
          </p:cNvPr>
          <p:cNvSpPr/>
          <p:nvPr/>
        </p:nvSpPr>
        <p:spPr>
          <a:xfrm>
            <a:off x="325687" y="168241"/>
            <a:ext cx="291028" cy="519629"/>
          </a:xfrm>
          <a:prstGeom prst="rect">
            <a:avLst/>
          </a:prstGeom>
          <a:solidFill>
            <a:srgbClr val="0094C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bg1"/>
              </a:solidFill>
            </a:endParaRPr>
          </a:p>
        </p:txBody>
      </p:sp>
      <p:sp>
        <p:nvSpPr>
          <p:cNvPr id="5" name="サブタイトル 2">
            <a:extLst>
              <a:ext uri="{FF2B5EF4-FFF2-40B4-BE49-F238E27FC236}">
                <a16:creationId xmlns:a16="http://schemas.microsoft.com/office/drawing/2014/main" id="{0CBEC2D7-BDD9-ECC1-9E2D-139BB73E5EAD}"/>
              </a:ext>
            </a:extLst>
          </p:cNvPr>
          <p:cNvSpPr txBox="1">
            <a:spLocks/>
          </p:cNvSpPr>
          <p:nvPr/>
        </p:nvSpPr>
        <p:spPr>
          <a:xfrm>
            <a:off x="589523" y="78736"/>
            <a:ext cx="11276790" cy="720000"/>
          </a:xfrm>
          <a:prstGeom prst="rect">
            <a:avLst/>
          </a:prstGeom>
          <a:ln>
            <a:noFill/>
          </a:ln>
        </p:spPr>
        <p:txBody>
          <a:bodyPr anchor="ct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buNone/>
            </a:pPr>
            <a:r>
              <a:rPr lang="ja-JP" altLang="en-US" sz="3200" dirty="0">
                <a:latin typeface="BIZ UDゴシック" panose="020B0400000000000000" pitchFamily="49" charset="-128"/>
                <a:ea typeface="BIZ UDゴシック" panose="020B0400000000000000" pitchFamily="49" charset="-128"/>
              </a:rPr>
              <a:t>訪問看護</a:t>
            </a:r>
            <a:endParaRPr lang="ja-JP" altLang="en-US" sz="3200" dirty="0">
              <a:latin typeface="BIZ UDPゴシック" panose="020B0400000000000000" pitchFamily="50" charset="-128"/>
              <a:ea typeface="BIZ UDPゴシック" panose="020B0400000000000000" pitchFamily="50" charset="-128"/>
            </a:endParaRPr>
          </a:p>
        </p:txBody>
      </p:sp>
      <p:sp>
        <p:nvSpPr>
          <p:cNvPr id="4" name="サブタイトル 2">
            <a:extLst>
              <a:ext uri="{FF2B5EF4-FFF2-40B4-BE49-F238E27FC236}">
                <a16:creationId xmlns:a16="http://schemas.microsoft.com/office/drawing/2014/main" id="{8DF68FA4-7A97-657B-C772-ACD2FFC74F7E}"/>
              </a:ext>
            </a:extLst>
          </p:cNvPr>
          <p:cNvSpPr txBox="1">
            <a:spLocks/>
          </p:cNvSpPr>
          <p:nvPr/>
        </p:nvSpPr>
        <p:spPr>
          <a:xfrm>
            <a:off x="589522" y="777375"/>
            <a:ext cx="11602478" cy="841876"/>
          </a:xfrm>
          <a:prstGeom prst="rect">
            <a:avLst/>
          </a:prstGeom>
          <a:ln>
            <a:noFill/>
          </a:ln>
        </p:spPr>
        <p:txBody>
          <a:bodyPr anchor="ct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buNone/>
            </a:pPr>
            <a:r>
              <a:rPr lang="ja-JP" altLang="en-US" sz="2200" dirty="0">
                <a:latin typeface="BIZ UDPゴシック" panose="020B0400000000000000" pitchFamily="50" charset="-128"/>
                <a:ea typeface="BIZ UDPゴシック" panose="020B0400000000000000" pitchFamily="50" charset="-128"/>
              </a:rPr>
              <a:t>○全国・大阪府と比べて給付月額は高い</a:t>
            </a:r>
            <a:endParaRPr lang="en-US" altLang="ja-JP" sz="2200" dirty="0">
              <a:latin typeface="BIZ UDPゴシック" panose="020B0400000000000000" pitchFamily="50" charset="-128"/>
              <a:ea typeface="BIZ UDPゴシック" panose="020B0400000000000000" pitchFamily="50" charset="-128"/>
            </a:endParaRPr>
          </a:p>
          <a:p>
            <a:pPr marL="0" indent="0">
              <a:buNone/>
            </a:pPr>
            <a:r>
              <a:rPr lang="ja-JP" altLang="en-US" sz="2200" dirty="0">
                <a:latin typeface="BIZ UDPゴシック" panose="020B0400000000000000" pitchFamily="50" charset="-128"/>
                <a:ea typeface="BIZ UDPゴシック" panose="020B0400000000000000" pitchFamily="50" charset="-128"/>
              </a:rPr>
              <a:t>○北摂エリアでみると、吹田市が最も高い</a:t>
            </a:r>
            <a:endParaRPr lang="en-US" altLang="ja-JP" sz="2200" dirty="0">
              <a:latin typeface="BIZ UDPゴシック" panose="020B0400000000000000" pitchFamily="50" charset="-128"/>
              <a:ea typeface="BIZ UDPゴシック" panose="020B0400000000000000" pitchFamily="50" charset="-128"/>
            </a:endParaRPr>
          </a:p>
        </p:txBody>
      </p:sp>
      <p:pic>
        <p:nvPicPr>
          <p:cNvPr id="2" name="図 1">
            <a:extLst>
              <a:ext uri="{FF2B5EF4-FFF2-40B4-BE49-F238E27FC236}">
                <a16:creationId xmlns:a16="http://schemas.microsoft.com/office/drawing/2014/main" id="{9709B9B5-B84B-2392-4244-034A301BDE16}"/>
              </a:ext>
            </a:extLst>
          </p:cNvPr>
          <p:cNvPicPr>
            <a:picLocks noChangeAspect="1"/>
          </p:cNvPicPr>
          <p:nvPr/>
        </p:nvPicPr>
        <p:blipFill>
          <a:blip r:embed="rId3"/>
          <a:stretch>
            <a:fillRect/>
          </a:stretch>
        </p:blipFill>
        <p:spPr>
          <a:xfrm>
            <a:off x="662940" y="2074534"/>
            <a:ext cx="10866120" cy="3983736"/>
          </a:xfrm>
          <a:prstGeom prst="rect">
            <a:avLst/>
          </a:prstGeom>
        </p:spPr>
      </p:pic>
    </p:spTree>
    <p:extLst>
      <p:ext uri="{BB962C8B-B14F-4D97-AF65-F5344CB8AC3E}">
        <p14:creationId xmlns:p14="http://schemas.microsoft.com/office/powerpoint/2010/main" val="1498603970"/>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9C8AD11-B169-970E-9EA7-61C3F5CD2706}"/>
            </a:ext>
          </a:extLst>
        </p:cNvPr>
        <p:cNvGrpSpPr/>
        <p:nvPr/>
      </p:nvGrpSpPr>
      <p:grpSpPr>
        <a:xfrm>
          <a:off x="0" y="0"/>
          <a:ext cx="0" cy="0"/>
          <a:chOff x="0" y="0"/>
          <a:chExt cx="0" cy="0"/>
        </a:xfrm>
      </p:grpSpPr>
      <p:sp>
        <p:nvSpPr>
          <p:cNvPr id="10" name="スライド番号プレースホルダー 2">
            <a:extLst>
              <a:ext uri="{FF2B5EF4-FFF2-40B4-BE49-F238E27FC236}">
                <a16:creationId xmlns:a16="http://schemas.microsoft.com/office/drawing/2014/main" id="{28C298D6-108A-94E5-71E7-B29225D1C9BD}"/>
              </a:ext>
            </a:extLst>
          </p:cNvPr>
          <p:cNvSpPr>
            <a:spLocks noGrp="1"/>
          </p:cNvSpPr>
          <p:nvPr>
            <p:ph type="sldNum" sz="quarter" idx="12"/>
          </p:nvPr>
        </p:nvSpPr>
        <p:spPr>
          <a:xfrm>
            <a:off x="11436000" y="6513554"/>
            <a:ext cx="756000" cy="365125"/>
          </a:xfrm>
        </p:spPr>
        <p:txBody>
          <a:bodyPr/>
          <a:lstStyle/>
          <a:p>
            <a:pPr algn="ctr"/>
            <a:fld id="{F664AAB1-4DB8-4BE3-94AB-6C36B07158C8}" type="slidenum">
              <a:rPr kumimoji="1" lang="ja-JP" altLang="en-US" sz="2400" smtClean="0">
                <a:solidFill>
                  <a:schemeClr val="tx1"/>
                </a:solidFill>
                <a:latin typeface="Arial Black" panose="020B0A04020102020204" pitchFamily="34" charset="0"/>
              </a:rPr>
              <a:pPr algn="ctr"/>
              <a:t>35</a:t>
            </a:fld>
            <a:endParaRPr kumimoji="1" lang="ja-JP" altLang="en-US" sz="2400" dirty="0">
              <a:solidFill>
                <a:schemeClr val="tx1"/>
              </a:solidFill>
              <a:latin typeface="Arial Black" panose="020B0A04020102020204" pitchFamily="34" charset="0"/>
            </a:endParaRPr>
          </a:p>
        </p:txBody>
      </p:sp>
      <p:sp>
        <p:nvSpPr>
          <p:cNvPr id="31" name="正方形/長方形 30">
            <a:extLst>
              <a:ext uri="{FF2B5EF4-FFF2-40B4-BE49-F238E27FC236}">
                <a16:creationId xmlns:a16="http://schemas.microsoft.com/office/drawing/2014/main" id="{51B4727D-EFB8-52C8-0A54-3662B3160094}"/>
              </a:ext>
            </a:extLst>
          </p:cNvPr>
          <p:cNvSpPr/>
          <p:nvPr/>
        </p:nvSpPr>
        <p:spPr>
          <a:xfrm>
            <a:off x="325686" y="168241"/>
            <a:ext cx="11366441" cy="519629"/>
          </a:xfrm>
          <a:prstGeom prst="rect">
            <a:avLst/>
          </a:prstGeom>
          <a:solidFill>
            <a:srgbClr val="0094C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bg1"/>
              </a:solidFill>
            </a:endParaRPr>
          </a:p>
        </p:txBody>
      </p:sp>
      <p:sp>
        <p:nvSpPr>
          <p:cNvPr id="5" name="サブタイトル 2">
            <a:extLst>
              <a:ext uri="{FF2B5EF4-FFF2-40B4-BE49-F238E27FC236}">
                <a16:creationId xmlns:a16="http://schemas.microsoft.com/office/drawing/2014/main" id="{9AF61EDD-1679-417F-A21F-0A190398E7C5}"/>
              </a:ext>
            </a:extLst>
          </p:cNvPr>
          <p:cNvSpPr txBox="1">
            <a:spLocks/>
          </p:cNvSpPr>
          <p:nvPr/>
        </p:nvSpPr>
        <p:spPr>
          <a:xfrm>
            <a:off x="589523" y="78736"/>
            <a:ext cx="11276790" cy="720000"/>
          </a:xfrm>
          <a:prstGeom prst="rect">
            <a:avLst/>
          </a:prstGeom>
          <a:ln>
            <a:noFill/>
          </a:ln>
        </p:spPr>
        <p:txBody>
          <a:bodyPr anchor="ct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buNone/>
            </a:pPr>
            <a:r>
              <a:rPr lang="ja-JP" altLang="en-US" sz="3200" dirty="0">
                <a:solidFill>
                  <a:schemeClr val="bg1"/>
                </a:solidFill>
                <a:latin typeface="BIZ UDゴシック" panose="020B0400000000000000" pitchFamily="49" charset="-128"/>
                <a:ea typeface="BIZ UDゴシック" panose="020B0400000000000000" pitchFamily="49" charset="-128"/>
              </a:rPr>
              <a:t>まとめ</a:t>
            </a:r>
            <a:endParaRPr lang="ja-JP" altLang="en-US" sz="3200" dirty="0">
              <a:solidFill>
                <a:schemeClr val="bg1"/>
              </a:solidFill>
              <a:latin typeface="BIZ UDPゴシック" panose="020B0400000000000000" pitchFamily="50" charset="-128"/>
              <a:ea typeface="BIZ UDPゴシック" panose="020B0400000000000000" pitchFamily="50" charset="-128"/>
            </a:endParaRPr>
          </a:p>
        </p:txBody>
      </p:sp>
      <p:sp>
        <p:nvSpPr>
          <p:cNvPr id="4" name="サブタイトル 2">
            <a:extLst>
              <a:ext uri="{FF2B5EF4-FFF2-40B4-BE49-F238E27FC236}">
                <a16:creationId xmlns:a16="http://schemas.microsoft.com/office/drawing/2014/main" id="{335D2925-67D7-EA97-9AD5-E74493BF7D2A}"/>
              </a:ext>
            </a:extLst>
          </p:cNvPr>
          <p:cNvSpPr txBox="1">
            <a:spLocks/>
          </p:cNvSpPr>
          <p:nvPr/>
        </p:nvSpPr>
        <p:spPr>
          <a:xfrm>
            <a:off x="353485" y="1057790"/>
            <a:ext cx="11602478" cy="5344898"/>
          </a:xfrm>
          <a:prstGeom prst="rect">
            <a:avLst/>
          </a:prstGeom>
          <a:ln>
            <a:noFill/>
          </a:ln>
        </p:spPr>
        <p:txBody>
          <a:bodyPr anchor="ct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buNone/>
            </a:pPr>
            <a:r>
              <a:rPr lang="en-US" altLang="ja-JP" sz="2200" dirty="0">
                <a:latin typeface="BIZ UDPゴシック" panose="020B0400000000000000" pitchFamily="50" charset="-128"/>
                <a:ea typeface="BIZ UDPゴシック" panose="020B0400000000000000" pitchFamily="50" charset="-128"/>
              </a:rPr>
              <a:t>【</a:t>
            </a:r>
            <a:r>
              <a:rPr lang="ja-JP" altLang="en-US" sz="2200" dirty="0">
                <a:latin typeface="BIZ UDPゴシック" panose="020B0400000000000000" pitchFamily="50" charset="-128"/>
                <a:ea typeface="BIZ UDPゴシック" panose="020B0400000000000000" pitchFamily="50" charset="-128"/>
              </a:rPr>
              <a:t>全般</a:t>
            </a:r>
            <a:r>
              <a:rPr lang="en-US" altLang="ja-JP" sz="2200" dirty="0">
                <a:latin typeface="BIZ UDPゴシック" panose="020B0400000000000000" pitchFamily="50" charset="-128"/>
                <a:ea typeface="BIZ UDPゴシック" panose="020B0400000000000000" pitchFamily="50" charset="-128"/>
              </a:rPr>
              <a:t>】</a:t>
            </a:r>
          </a:p>
          <a:p>
            <a:pPr marL="0" indent="0">
              <a:buNone/>
            </a:pPr>
            <a:r>
              <a:rPr lang="ja-JP" altLang="en-US" sz="2200" dirty="0">
                <a:latin typeface="BIZ UDPゴシック" panose="020B0400000000000000" pitchFamily="50" charset="-128"/>
                <a:ea typeface="BIZ UDPゴシック" panose="020B0400000000000000" pitchFamily="50" charset="-128"/>
              </a:rPr>
              <a:t>　○大阪府下で高齢化率は最も低いが、要支援・要介護認定率は中間。</a:t>
            </a:r>
            <a:endParaRPr lang="en-US" altLang="ja-JP" sz="2200" dirty="0">
              <a:latin typeface="BIZ UDPゴシック" panose="020B0400000000000000" pitchFamily="50" charset="-128"/>
              <a:ea typeface="BIZ UDPゴシック" panose="020B0400000000000000" pitchFamily="50" charset="-128"/>
            </a:endParaRPr>
          </a:p>
          <a:p>
            <a:pPr marL="0" indent="0">
              <a:buNone/>
            </a:pPr>
            <a:r>
              <a:rPr lang="ja-JP" altLang="en-US" sz="2200" dirty="0">
                <a:latin typeface="BIZ UDPゴシック" panose="020B0400000000000000" pitchFamily="50" charset="-128"/>
                <a:ea typeface="BIZ UDPゴシック" panose="020B0400000000000000" pitchFamily="50" charset="-128"/>
              </a:rPr>
              <a:t>　○軽度者の第１号被保険者１人あたり給付月額が高い。</a:t>
            </a:r>
            <a:endParaRPr lang="en-US" altLang="ja-JP" sz="2200" dirty="0">
              <a:latin typeface="BIZ UDPゴシック" panose="020B0400000000000000" pitchFamily="50" charset="-128"/>
              <a:ea typeface="BIZ UDPゴシック" panose="020B0400000000000000" pitchFamily="50" charset="-128"/>
            </a:endParaRPr>
          </a:p>
          <a:p>
            <a:pPr marL="0" indent="0">
              <a:spcBef>
                <a:spcPts val="1800"/>
              </a:spcBef>
              <a:buNone/>
            </a:pPr>
            <a:r>
              <a:rPr lang="en-US" altLang="ja-JP" sz="2200" dirty="0">
                <a:latin typeface="BIZ UDPゴシック" panose="020B0400000000000000" pitchFamily="50" charset="-128"/>
                <a:ea typeface="BIZ UDPゴシック" panose="020B0400000000000000" pitchFamily="50" charset="-128"/>
              </a:rPr>
              <a:t>【</a:t>
            </a:r>
            <a:r>
              <a:rPr lang="ja-JP" altLang="en-US" sz="2200" dirty="0">
                <a:latin typeface="BIZ UDPゴシック" panose="020B0400000000000000" pitchFamily="50" charset="-128"/>
                <a:ea typeface="BIZ UDPゴシック" panose="020B0400000000000000" pitchFamily="50" charset="-128"/>
              </a:rPr>
              <a:t>サービス別</a:t>
            </a:r>
            <a:r>
              <a:rPr lang="en-US" altLang="ja-JP" sz="2200" dirty="0">
                <a:latin typeface="BIZ UDPゴシック" panose="020B0400000000000000" pitchFamily="50" charset="-128"/>
                <a:ea typeface="BIZ UDPゴシック" panose="020B0400000000000000" pitchFamily="50" charset="-128"/>
              </a:rPr>
              <a:t>】</a:t>
            </a:r>
          </a:p>
          <a:p>
            <a:pPr marL="0" indent="0">
              <a:buNone/>
            </a:pPr>
            <a:r>
              <a:rPr lang="ja-JP" altLang="en-US" sz="2200" dirty="0">
                <a:latin typeface="BIZ UDPゴシック" panose="020B0400000000000000" pitchFamily="50" charset="-128"/>
                <a:ea typeface="BIZ UDPゴシック" panose="020B0400000000000000" pitchFamily="50" charset="-128"/>
              </a:rPr>
              <a:t>　○給付適正化事業に関連する「ケアプラン」「住宅改修」「福祉用具購入」「福祉用具貸与」の</a:t>
            </a:r>
            <a:endParaRPr lang="en-US" altLang="ja-JP" sz="2200" dirty="0">
              <a:latin typeface="BIZ UDPゴシック" panose="020B0400000000000000" pitchFamily="50" charset="-128"/>
              <a:ea typeface="BIZ UDPゴシック" panose="020B0400000000000000" pitchFamily="50" charset="-128"/>
            </a:endParaRPr>
          </a:p>
          <a:p>
            <a:pPr marL="0" indent="0">
              <a:buNone/>
            </a:pPr>
            <a:r>
              <a:rPr lang="ja-JP" altLang="en-US" sz="2200" dirty="0">
                <a:latin typeface="BIZ UDPゴシック" panose="020B0400000000000000" pitchFamily="50" charset="-128"/>
                <a:ea typeface="BIZ UDPゴシック" panose="020B0400000000000000" pitchFamily="50" charset="-128"/>
              </a:rPr>
              <a:t>　　給付月額が高く、</a:t>
            </a:r>
            <a:r>
              <a:rPr lang="ja-JP" altLang="en-US" sz="2200" u="heavy" dirty="0">
                <a:latin typeface="BIZ UDPゴシック" panose="020B0400000000000000" pitchFamily="50" charset="-128"/>
                <a:ea typeface="BIZ UDPゴシック" panose="020B0400000000000000" pitchFamily="50" charset="-128"/>
              </a:rPr>
              <a:t>特に「福祉用具貸与」が高い</a:t>
            </a:r>
            <a:r>
              <a:rPr lang="ja-JP" altLang="en-US" sz="2200" dirty="0">
                <a:latin typeface="BIZ UDPゴシック" panose="020B0400000000000000" pitchFamily="50" charset="-128"/>
                <a:ea typeface="BIZ UDPゴシック" panose="020B0400000000000000" pitchFamily="50" charset="-128"/>
              </a:rPr>
              <a:t>。</a:t>
            </a:r>
            <a:endParaRPr lang="en-US" altLang="ja-JP" sz="2200" dirty="0">
              <a:latin typeface="BIZ UDPゴシック" panose="020B0400000000000000" pitchFamily="50" charset="-128"/>
              <a:ea typeface="BIZ UDPゴシック" panose="020B0400000000000000" pitchFamily="50" charset="-128"/>
            </a:endParaRPr>
          </a:p>
          <a:p>
            <a:pPr marL="0" indent="0">
              <a:buNone/>
            </a:pPr>
            <a:r>
              <a:rPr lang="ja-JP" altLang="en-US" sz="2200" dirty="0">
                <a:latin typeface="BIZ UDPゴシック" panose="020B0400000000000000" pitchFamily="50" charset="-128"/>
                <a:ea typeface="BIZ UDPゴシック" panose="020B0400000000000000" pitchFamily="50" charset="-128"/>
              </a:rPr>
              <a:t>　○そのほか、「訪問看護」の給付月額も高い。</a:t>
            </a:r>
            <a:endParaRPr lang="en-US" altLang="ja-JP" sz="2200" dirty="0">
              <a:latin typeface="BIZ UDPゴシック" panose="020B0400000000000000" pitchFamily="50" charset="-128"/>
              <a:ea typeface="BIZ UDPゴシック" panose="020B0400000000000000" pitchFamily="50" charset="-128"/>
            </a:endParaRPr>
          </a:p>
          <a:p>
            <a:pPr marL="0" indent="0">
              <a:spcBef>
                <a:spcPts val="1800"/>
              </a:spcBef>
              <a:buNone/>
            </a:pPr>
            <a:r>
              <a:rPr lang="en-US" altLang="ja-JP" sz="2200" dirty="0">
                <a:latin typeface="BIZ UDPゴシック" panose="020B0400000000000000" pitchFamily="50" charset="-128"/>
                <a:ea typeface="BIZ UDPゴシック" panose="020B0400000000000000" pitchFamily="50" charset="-128"/>
              </a:rPr>
              <a:t>【</a:t>
            </a:r>
            <a:r>
              <a:rPr lang="ja-JP" altLang="en-US" sz="2200" dirty="0">
                <a:latin typeface="BIZ UDPゴシック" panose="020B0400000000000000" pitchFamily="50" charset="-128"/>
                <a:ea typeface="BIZ UDPゴシック" panose="020B0400000000000000" pitchFamily="50" charset="-128"/>
              </a:rPr>
              <a:t>本市の取組</a:t>
            </a:r>
            <a:r>
              <a:rPr lang="en-US" altLang="ja-JP" sz="2200" dirty="0">
                <a:latin typeface="BIZ UDPゴシック" panose="020B0400000000000000" pitchFamily="50" charset="-128"/>
                <a:ea typeface="BIZ UDPゴシック" panose="020B0400000000000000" pitchFamily="50" charset="-128"/>
              </a:rPr>
              <a:t>】</a:t>
            </a:r>
          </a:p>
          <a:p>
            <a:pPr marL="0" indent="0">
              <a:buNone/>
            </a:pPr>
            <a:r>
              <a:rPr lang="ja-JP" altLang="en-US" sz="2200" dirty="0">
                <a:latin typeface="BIZ UDPゴシック" panose="020B0400000000000000" pitchFamily="50" charset="-128"/>
                <a:ea typeface="BIZ UDPゴシック" panose="020B0400000000000000" pitchFamily="50" charset="-128"/>
              </a:rPr>
              <a:t>　○分析から、福祉用具貸与に着目し、軽度者のケアプランのチェックを進めている。</a:t>
            </a:r>
            <a:endParaRPr lang="en-US" altLang="ja-JP" sz="2200" dirty="0">
              <a:latin typeface="BIZ UDPゴシック" panose="020B0400000000000000" pitchFamily="50" charset="-128"/>
              <a:ea typeface="BIZ UDPゴシック" panose="020B0400000000000000" pitchFamily="50" charset="-128"/>
            </a:endParaRPr>
          </a:p>
          <a:p>
            <a:pPr marL="0" indent="0">
              <a:buNone/>
            </a:pPr>
            <a:r>
              <a:rPr lang="ja-JP" altLang="en-US" sz="2200" dirty="0">
                <a:latin typeface="BIZ UDPゴシック" panose="020B0400000000000000" pitchFamily="50" charset="-128"/>
                <a:ea typeface="BIZ UDPゴシック" panose="020B0400000000000000" pitchFamily="50" charset="-128"/>
              </a:rPr>
              <a:t>　○チェックにあたっては、</a:t>
            </a:r>
            <a:r>
              <a:rPr lang="en-US" altLang="ja-JP" sz="2200" dirty="0">
                <a:latin typeface="BIZ UDPゴシック" panose="020B0400000000000000" pitchFamily="50" charset="-128"/>
                <a:ea typeface="BIZ UDPゴシック" panose="020B0400000000000000" pitchFamily="50" charset="-128"/>
              </a:rPr>
              <a:t>PT</a:t>
            </a:r>
            <a:r>
              <a:rPr lang="ja-JP" altLang="en-US" sz="2200" dirty="0">
                <a:latin typeface="BIZ UDPゴシック" panose="020B0400000000000000" pitchFamily="50" charset="-128"/>
                <a:ea typeface="BIZ UDPゴシック" panose="020B0400000000000000" pitchFamily="50" charset="-128"/>
              </a:rPr>
              <a:t>・</a:t>
            </a:r>
            <a:r>
              <a:rPr lang="en-US" altLang="ja-JP" sz="2200" dirty="0">
                <a:latin typeface="BIZ UDPゴシック" panose="020B0400000000000000" pitchFamily="50" charset="-128"/>
                <a:ea typeface="BIZ UDPゴシック" panose="020B0400000000000000" pitchFamily="50" charset="-128"/>
              </a:rPr>
              <a:t>OT</a:t>
            </a:r>
            <a:r>
              <a:rPr lang="ja-JP" altLang="en-US" sz="2200" dirty="0">
                <a:latin typeface="BIZ UDPゴシック" panose="020B0400000000000000" pitchFamily="50" charset="-128"/>
                <a:ea typeface="BIZ UDPゴシック" panose="020B0400000000000000" pitchFamily="50" charset="-128"/>
              </a:rPr>
              <a:t>の専門職と協働で実施。</a:t>
            </a:r>
            <a:endParaRPr lang="en-US" altLang="ja-JP" sz="2200" dirty="0">
              <a:latin typeface="BIZ UDPゴシック" panose="020B0400000000000000" pitchFamily="50" charset="-128"/>
              <a:ea typeface="BIZ UDPゴシック" panose="020B0400000000000000" pitchFamily="50" charset="-128"/>
            </a:endParaRPr>
          </a:p>
          <a:p>
            <a:pPr marL="0" indent="0">
              <a:buNone/>
            </a:pPr>
            <a:r>
              <a:rPr lang="ja-JP" altLang="en-US" sz="2200" dirty="0">
                <a:latin typeface="BIZ UDPゴシック" panose="020B0400000000000000" pitchFamily="50" charset="-128"/>
                <a:ea typeface="BIZ UDPゴシック" panose="020B0400000000000000" pitchFamily="50" charset="-128"/>
              </a:rPr>
              <a:t>　○地域に根ざした給付分析と、チームで給付適正化事業に取り組むことで、保険者機能</a:t>
            </a:r>
            <a:endParaRPr lang="en-US" altLang="ja-JP" sz="2200" dirty="0">
              <a:latin typeface="BIZ UDPゴシック" panose="020B0400000000000000" pitchFamily="50" charset="-128"/>
              <a:ea typeface="BIZ UDPゴシック" panose="020B0400000000000000" pitchFamily="50" charset="-128"/>
            </a:endParaRPr>
          </a:p>
          <a:p>
            <a:pPr marL="0" indent="0">
              <a:buNone/>
            </a:pPr>
            <a:r>
              <a:rPr lang="ja-JP" altLang="en-US" sz="2200" dirty="0">
                <a:latin typeface="BIZ UDPゴシック" panose="020B0400000000000000" pitchFamily="50" charset="-128"/>
                <a:ea typeface="BIZ UDPゴシック" panose="020B0400000000000000" pitchFamily="50" charset="-128"/>
              </a:rPr>
              <a:t>　　強化推進交付金に関する評価の改善につなげる</a:t>
            </a:r>
            <a:endParaRPr lang="en-US" altLang="ja-JP" sz="2200" dirty="0">
              <a:latin typeface="BIZ UDPゴシック" panose="020B0400000000000000" pitchFamily="50" charset="-128"/>
              <a:ea typeface="BIZ UDPゴシック" panose="020B0400000000000000" pitchFamily="50" charset="-128"/>
            </a:endParaRPr>
          </a:p>
        </p:txBody>
      </p:sp>
    </p:spTree>
    <p:extLst>
      <p:ext uri="{BB962C8B-B14F-4D97-AF65-F5344CB8AC3E}">
        <p14:creationId xmlns:p14="http://schemas.microsoft.com/office/powerpoint/2010/main" val="978962518"/>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bg>
      <p:bgPr>
        <a:gradFill>
          <a:gsLst>
            <a:gs pos="75000">
              <a:schemeClr val="tx2"/>
            </a:gs>
            <a:gs pos="100000">
              <a:schemeClr val="tx2">
                <a:lumMod val="50000"/>
              </a:schemeClr>
            </a:gs>
            <a:gs pos="100000">
              <a:schemeClr val="tx2">
                <a:lumMod val="50000"/>
              </a:schemeClr>
            </a:gs>
          </a:gsLst>
          <a:lin ang="5400000" scaled="1"/>
        </a:gradFill>
        <a:effectLst/>
      </p:bgPr>
    </p:bg>
    <p:spTree>
      <p:nvGrpSpPr>
        <p:cNvPr id="1" name="">
          <a:extLst>
            <a:ext uri="{FF2B5EF4-FFF2-40B4-BE49-F238E27FC236}">
              <a16:creationId xmlns:a16="http://schemas.microsoft.com/office/drawing/2014/main" id="{21794B98-C87F-2B61-32F9-F54428EB1A27}"/>
            </a:ext>
          </a:extLst>
        </p:cNvPr>
        <p:cNvGrpSpPr/>
        <p:nvPr/>
      </p:nvGrpSpPr>
      <p:grpSpPr>
        <a:xfrm>
          <a:off x="0" y="0"/>
          <a:ext cx="0" cy="0"/>
          <a:chOff x="0" y="0"/>
          <a:chExt cx="0" cy="0"/>
        </a:xfrm>
      </p:grpSpPr>
      <p:grpSp>
        <p:nvGrpSpPr>
          <p:cNvPr id="7" name="Group 8">
            <a:extLst>
              <a:ext uri="{FF2B5EF4-FFF2-40B4-BE49-F238E27FC236}">
                <a16:creationId xmlns:a16="http://schemas.microsoft.com/office/drawing/2014/main" id="{1556D19E-2E41-BD03-2C9D-3C86CE624748}"/>
              </a:ext>
            </a:extLst>
          </p:cNvPr>
          <p:cNvGrpSpPr/>
          <p:nvPr/>
        </p:nvGrpSpPr>
        <p:grpSpPr>
          <a:xfrm>
            <a:off x="375064" y="2074482"/>
            <a:ext cx="11236679" cy="50560"/>
            <a:chOff x="0" y="0"/>
            <a:chExt cx="4274726" cy="20069"/>
          </a:xfrm>
          <a:solidFill>
            <a:schemeClr val="bg1"/>
          </a:solidFill>
        </p:grpSpPr>
        <p:sp>
          <p:nvSpPr>
            <p:cNvPr id="8" name="Freeform 9">
              <a:extLst>
                <a:ext uri="{FF2B5EF4-FFF2-40B4-BE49-F238E27FC236}">
                  <a16:creationId xmlns:a16="http://schemas.microsoft.com/office/drawing/2014/main" id="{AF51818A-4E0C-F53F-C720-70350E80E39E}"/>
                </a:ext>
              </a:extLst>
            </p:cNvPr>
            <p:cNvSpPr/>
            <p:nvPr/>
          </p:nvSpPr>
          <p:spPr>
            <a:xfrm>
              <a:off x="0" y="0"/>
              <a:ext cx="4274726" cy="20069"/>
            </a:xfrm>
            <a:custGeom>
              <a:avLst/>
              <a:gdLst/>
              <a:ahLst/>
              <a:cxnLst/>
              <a:rect l="l" t="t" r="r" b="b"/>
              <a:pathLst>
                <a:path w="4274726" h="20069">
                  <a:moveTo>
                    <a:pt x="10035" y="0"/>
                  </a:moveTo>
                  <a:lnTo>
                    <a:pt x="4264691" y="0"/>
                  </a:lnTo>
                  <a:cubicBezTo>
                    <a:pt x="4267353" y="0"/>
                    <a:pt x="4269905" y="1057"/>
                    <a:pt x="4271787" y="2939"/>
                  </a:cubicBezTo>
                  <a:cubicBezTo>
                    <a:pt x="4273669" y="4821"/>
                    <a:pt x="4274726" y="7373"/>
                    <a:pt x="4274726" y="10035"/>
                  </a:cubicBezTo>
                  <a:lnTo>
                    <a:pt x="4274726" y="10035"/>
                  </a:lnTo>
                  <a:cubicBezTo>
                    <a:pt x="4274726" y="12696"/>
                    <a:pt x="4273669" y="15248"/>
                    <a:pt x="4271787" y="17130"/>
                  </a:cubicBezTo>
                  <a:cubicBezTo>
                    <a:pt x="4269905" y="19012"/>
                    <a:pt x="4267353" y="20069"/>
                    <a:pt x="4264691" y="20069"/>
                  </a:cubicBezTo>
                  <a:lnTo>
                    <a:pt x="10035" y="20069"/>
                  </a:lnTo>
                  <a:cubicBezTo>
                    <a:pt x="7373" y="20069"/>
                    <a:pt x="4821" y="19012"/>
                    <a:pt x="2939" y="17130"/>
                  </a:cubicBezTo>
                  <a:cubicBezTo>
                    <a:pt x="1057" y="15248"/>
                    <a:pt x="0" y="12696"/>
                    <a:pt x="0" y="10035"/>
                  </a:cubicBezTo>
                  <a:lnTo>
                    <a:pt x="0" y="10035"/>
                  </a:lnTo>
                  <a:cubicBezTo>
                    <a:pt x="0" y="7373"/>
                    <a:pt x="1057" y="4821"/>
                    <a:pt x="2939" y="2939"/>
                  </a:cubicBezTo>
                  <a:cubicBezTo>
                    <a:pt x="4821" y="1057"/>
                    <a:pt x="7373" y="0"/>
                    <a:pt x="10035" y="0"/>
                  </a:cubicBezTo>
                  <a:close/>
                </a:path>
              </a:pathLst>
            </a:custGeom>
            <a:grpFill/>
          </p:spPr>
          <p:txBody>
            <a:bodyPr/>
            <a:lstStyle/>
            <a:p>
              <a:endParaRPr lang="ja-JP" altLang="en-US"/>
            </a:p>
          </p:txBody>
        </p:sp>
        <p:sp>
          <p:nvSpPr>
            <p:cNvPr id="11" name="TextBox 10">
              <a:extLst>
                <a:ext uri="{FF2B5EF4-FFF2-40B4-BE49-F238E27FC236}">
                  <a16:creationId xmlns:a16="http://schemas.microsoft.com/office/drawing/2014/main" id="{C1BB6877-47B7-F643-4C3E-0380D0F5F75E}"/>
                </a:ext>
              </a:extLst>
            </p:cNvPr>
            <p:cNvSpPr txBox="1"/>
            <p:nvPr/>
          </p:nvSpPr>
          <p:spPr>
            <a:xfrm>
              <a:off x="0" y="-28575"/>
              <a:ext cx="4274726" cy="48644"/>
            </a:xfrm>
            <a:prstGeom prst="rect">
              <a:avLst/>
            </a:prstGeom>
            <a:grpFill/>
          </p:spPr>
          <p:txBody>
            <a:bodyPr lIns="50800" tIns="50800" rIns="50800" bIns="50800" rtlCol="0" anchor="ctr"/>
            <a:lstStyle/>
            <a:p>
              <a:pPr algn="ctr">
                <a:lnSpc>
                  <a:spcPts val="2239"/>
                </a:lnSpc>
              </a:pPr>
              <a:endParaRPr/>
            </a:p>
          </p:txBody>
        </p:sp>
      </p:grpSp>
      <p:grpSp>
        <p:nvGrpSpPr>
          <p:cNvPr id="3" name="Group 8">
            <a:extLst>
              <a:ext uri="{FF2B5EF4-FFF2-40B4-BE49-F238E27FC236}">
                <a16:creationId xmlns:a16="http://schemas.microsoft.com/office/drawing/2014/main" id="{1038BA7F-8DD0-1521-7617-5C55681390E3}"/>
              </a:ext>
            </a:extLst>
          </p:cNvPr>
          <p:cNvGrpSpPr/>
          <p:nvPr/>
        </p:nvGrpSpPr>
        <p:grpSpPr>
          <a:xfrm>
            <a:off x="375064" y="4181182"/>
            <a:ext cx="11236679" cy="50560"/>
            <a:chOff x="0" y="0"/>
            <a:chExt cx="4274726" cy="20069"/>
          </a:xfrm>
          <a:solidFill>
            <a:schemeClr val="bg1"/>
          </a:solidFill>
        </p:grpSpPr>
        <p:sp>
          <p:nvSpPr>
            <p:cNvPr id="15" name="Freeform 9">
              <a:extLst>
                <a:ext uri="{FF2B5EF4-FFF2-40B4-BE49-F238E27FC236}">
                  <a16:creationId xmlns:a16="http://schemas.microsoft.com/office/drawing/2014/main" id="{0DDEAD3C-FC7C-9B0F-8E22-A675F31FDD7F}"/>
                </a:ext>
              </a:extLst>
            </p:cNvPr>
            <p:cNvSpPr/>
            <p:nvPr/>
          </p:nvSpPr>
          <p:spPr>
            <a:xfrm>
              <a:off x="0" y="0"/>
              <a:ext cx="4274726" cy="20069"/>
            </a:xfrm>
            <a:custGeom>
              <a:avLst/>
              <a:gdLst/>
              <a:ahLst/>
              <a:cxnLst/>
              <a:rect l="l" t="t" r="r" b="b"/>
              <a:pathLst>
                <a:path w="4274726" h="20069">
                  <a:moveTo>
                    <a:pt x="10035" y="0"/>
                  </a:moveTo>
                  <a:lnTo>
                    <a:pt x="4264691" y="0"/>
                  </a:lnTo>
                  <a:cubicBezTo>
                    <a:pt x="4267353" y="0"/>
                    <a:pt x="4269905" y="1057"/>
                    <a:pt x="4271787" y="2939"/>
                  </a:cubicBezTo>
                  <a:cubicBezTo>
                    <a:pt x="4273669" y="4821"/>
                    <a:pt x="4274726" y="7373"/>
                    <a:pt x="4274726" y="10035"/>
                  </a:cubicBezTo>
                  <a:lnTo>
                    <a:pt x="4274726" y="10035"/>
                  </a:lnTo>
                  <a:cubicBezTo>
                    <a:pt x="4274726" y="12696"/>
                    <a:pt x="4273669" y="15248"/>
                    <a:pt x="4271787" y="17130"/>
                  </a:cubicBezTo>
                  <a:cubicBezTo>
                    <a:pt x="4269905" y="19012"/>
                    <a:pt x="4267353" y="20069"/>
                    <a:pt x="4264691" y="20069"/>
                  </a:cubicBezTo>
                  <a:lnTo>
                    <a:pt x="10035" y="20069"/>
                  </a:lnTo>
                  <a:cubicBezTo>
                    <a:pt x="7373" y="20069"/>
                    <a:pt x="4821" y="19012"/>
                    <a:pt x="2939" y="17130"/>
                  </a:cubicBezTo>
                  <a:cubicBezTo>
                    <a:pt x="1057" y="15248"/>
                    <a:pt x="0" y="12696"/>
                    <a:pt x="0" y="10035"/>
                  </a:cubicBezTo>
                  <a:lnTo>
                    <a:pt x="0" y="10035"/>
                  </a:lnTo>
                  <a:cubicBezTo>
                    <a:pt x="0" y="7373"/>
                    <a:pt x="1057" y="4821"/>
                    <a:pt x="2939" y="2939"/>
                  </a:cubicBezTo>
                  <a:cubicBezTo>
                    <a:pt x="4821" y="1057"/>
                    <a:pt x="7373" y="0"/>
                    <a:pt x="10035" y="0"/>
                  </a:cubicBezTo>
                  <a:close/>
                </a:path>
              </a:pathLst>
            </a:custGeom>
            <a:grpFill/>
          </p:spPr>
          <p:txBody>
            <a:bodyPr/>
            <a:lstStyle/>
            <a:p>
              <a:endParaRPr lang="ja-JP" altLang="en-US"/>
            </a:p>
          </p:txBody>
        </p:sp>
        <p:sp>
          <p:nvSpPr>
            <p:cNvPr id="16" name="TextBox 10">
              <a:extLst>
                <a:ext uri="{FF2B5EF4-FFF2-40B4-BE49-F238E27FC236}">
                  <a16:creationId xmlns:a16="http://schemas.microsoft.com/office/drawing/2014/main" id="{B0E69B45-61AD-5D4A-60B7-638B312F9C30}"/>
                </a:ext>
              </a:extLst>
            </p:cNvPr>
            <p:cNvSpPr txBox="1"/>
            <p:nvPr/>
          </p:nvSpPr>
          <p:spPr>
            <a:xfrm>
              <a:off x="0" y="-28575"/>
              <a:ext cx="4274726" cy="48644"/>
            </a:xfrm>
            <a:prstGeom prst="rect">
              <a:avLst/>
            </a:prstGeom>
            <a:grpFill/>
          </p:spPr>
          <p:txBody>
            <a:bodyPr lIns="50800" tIns="50800" rIns="50800" bIns="50800" rtlCol="0" anchor="ctr"/>
            <a:lstStyle/>
            <a:p>
              <a:pPr algn="ctr">
                <a:lnSpc>
                  <a:spcPts val="2239"/>
                </a:lnSpc>
              </a:pPr>
              <a:endParaRPr/>
            </a:p>
          </p:txBody>
        </p:sp>
      </p:grpSp>
      <p:sp>
        <p:nvSpPr>
          <p:cNvPr id="22" name="テキスト ボックス 21">
            <a:extLst>
              <a:ext uri="{FF2B5EF4-FFF2-40B4-BE49-F238E27FC236}">
                <a16:creationId xmlns:a16="http://schemas.microsoft.com/office/drawing/2014/main" id="{FF611047-AD7C-99A3-4D05-236B8DD84FF8}"/>
              </a:ext>
            </a:extLst>
          </p:cNvPr>
          <p:cNvSpPr txBox="1"/>
          <p:nvPr/>
        </p:nvSpPr>
        <p:spPr>
          <a:xfrm>
            <a:off x="1092240" y="2858017"/>
            <a:ext cx="10282517" cy="642035"/>
          </a:xfrm>
          <a:prstGeom prst="rect">
            <a:avLst/>
          </a:prstGeom>
          <a:noFill/>
        </p:spPr>
        <p:txBody>
          <a:bodyPr wrap="square">
            <a:spAutoFit/>
          </a:bodyPr>
          <a:lstStyle/>
          <a:p>
            <a:pPr marL="0" lvl="0" indent="0" algn="ctr">
              <a:lnSpc>
                <a:spcPts val="5123"/>
              </a:lnSpc>
              <a:spcBef>
                <a:spcPct val="0"/>
              </a:spcBef>
            </a:pPr>
            <a:r>
              <a:rPr lang="ja-JP" altLang="en-US" sz="3200" b="1" spc="64" dirty="0">
                <a:solidFill>
                  <a:schemeClr val="bg1"/>
                </a:solidFill>
                <a:latin typeface="BIZ UDPゴシック" panose="020B0400000000000000" pitchFamily="50" charset="-128"/>
                <a:ea typeface="BIZ UDPゴシック" panose="020B0400000000000000" pitchFamily="50" charset="-128"/>
                <a:cs typeface="Source Han Sans JP Medium"/>
                <a:sym typeface="Source Han Sans JP Medium"/>
              </a:rPr>
              <a:t>グループワーク</a:t>
            </a:r>
          </a:p>
        </p:txBody>
      </p:sp>
      <p:sp>
        <p:nvSpPr>
          <p:cNvPr id="30" name="テキスト ボックス 29">
            <a:extLst>
              <a:ext uri="{FF2B5EF4-FFF2-40B4-BE49-F238E27FC236}">
                <a16:creationId xmlns:a16="http://schemas.microsoft.com/office/drawing/2014/main" id="{DBE53981-D64E-49B1-47E1-ED83A6D66107}"/>
              </a:ext>
            </a:extLst>
          </p:cNvPr>
          <p:cNvSpPr txBox="1"/>
          <p:nvPr/>
        </p:nvSpPr>
        <p:spPr>
          <a:xfrm>
            <a:off x="375064" y="1326976"/>
            <a:ext cx="2520536" cy="656783"/>
          </a:xfrm>
          <a:prstGeom prst="rect">
            <a:avLst/>
          </a:prstGeom>
          <a:noFill/>
        </p:spPr>
        <p:txBody>
          <a:bodyPr wrap="square">
            <a:spAutoFit/>
          </a:bodyPr>
          <a:lstStyle/>
          <a:p>
            <a:pPr marL="0" lvl="0" indent="0" algn="just">
              <a:lnSpc>
                <a:spcPts val="5123"/>
              </a:lnSpc>
              <a:spcBef>
                <a:spcPct val="0"/>
              </a:spcBef>
            </a:pPr>
            <a:r>
              <a:rPr lang="ja-JP" altLang="en-US" sz="4000" b="1" spc="64" dirty="0">
                <a:solidFill>
                  <a:schemeClr val="bg1"/>
                </a:solidFill>
                <a:latin typeface="BIZ UDPゴシック" panose="020B0400000000000000" pitchFamily="50" charset="-128"/>
                <a:ea typeface="BIZ UDPゴシック" panose="020B0400000000000000" pitchFamily="50" charset="-128"/>
                <a:cs typeface="Source Han Sans JP Medium"/>
                <a:sym typeface="Source Han Sans JP Medium"/>
              </a:rPr>
              <a:t>案件（５）</a:t>
            </a:r>
            <a:endParaRPr lang="en-US" altLang="ja-JP" sz="4000" b="1" spc="64" dirty="0">
              <a:solidFill>
                <a:schemeClr val="bg1"/>
              </a:solidFill>
              <a:latin typeface="BIZ UDPゴシック" panose="020B0400000000000000" pitchFamily="50" charset="-128"/>
              <a:ea typeface="BIZ UDPゴシック" panose="020B0400000000000000" pitchFamily="50" charset="-128"/>
              <a:cs typeface="Source Han Sans JP Medium"/>
              <a:sym typeface="Source Han Sans JP Medium"/>
            </a:endParaRPr>
          </a:p>
        </p:txBody>
      </p:sp>
    </p:spTree>
    <p:extLst>
      <p:ext uri="{BB962C8B-B14F-4D97-AF65-F5344CB8AC3E}">
        <p14:creationId xmlns:p14="http://schemas.microsoft.com/office/powerpoint/2010/main" val="39055161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22"/>
                                        </p:tgtEl>
                                        <p:attrNameLst>
                                          <p:attrName>style.visibility</p:attrName>
                                        </p:attrNameLst>
                                      </p:cBhvr>
                                      <p:to>
                                        <p:strVal val="visible"/>
                                      </p:to>
                                    </p:set>
                                    <p:animEffect transition="in" filter="fade">
                                      <p:cBhvr>
                                        <p:cTn id="7" dur="500"/>
                                        <p:tgtEl>
                                          <p:spTgt spid="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 grpId="0"/>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CFD3C61-2FD8-8586-1939-E9200BAE7465}"/>
            </a:ext>
          </a:extLst>
        </p:cNvPr>
        <p:cNvGrpSpPr/>
        <p:nvPr/>
      </p:nvGrpSpPr>
      <p:grpSpPr>
        <a:xfrm>
          <a:off x="0" y="0"/>
          <a:ext cx="0" cy="0"/>
          <a:chOff x="0" y="0"/>
          <a:chExt cx="0" cy="0"/>
        </a:xfrm>
      </p:grpSpPr>
      <p:sp>
        <p:nvSpPr>
          <p:cNvPr id="2" name="正方形/長方形 1">
            <a:extLst>
              <a:ext uri="{FF2B5EF4-FFF2-40B4-BE49-F238E27FC236}">
                <a16:creationId xmlns:a16="http://schemas.microsoft.com/office/drawing/2014/main" id="{3A12F0BF-8310-5206-1766-1A466817732A}"/>
              </a:ext>
            </a:extLst>
          </p:cNvPr>
          <p:cNvSpPr/>
          <p:nvPr/>
        </p:nvSpPr>
        <p:spPr>
          <a:xfrm>
            <a:off x="1381064" y="1266169"/>
            <a:ext cx="3667992" cy="738664"/>
          </a:xfrm>
          <a:prstGeom prst="rect">
            <a:avLst/>
          </a:prstGeom>
          <a:noFill/>
        </p:spPr>
        <p:txBody>
          <a:bodyPr wrap="none" lIns="91440" tIns="45720" rIns="91440" bIns="45720">
            <a:spAutoFit/>
          </a:bodyPr>
          <a:lstStyle/>
          <a:p>
            <a:r>
              <a:rPr lang="en-US" altLang="ja-JP" sz="2400" u="sng" dirty="0">
                <a:solidFill>
                  <a:srgbClr val="144DA0"/>
                </a:solidFill>
                <a:latin typeface="BIZ UDPゴシック" panose="020B0400000000000000" pitchFamily="50" charset="-128"/>
                <a:ea typeface="BIZ UDPゴシック" panose="020B0400000000000000" pitchFamily="50" charset="-128"/>
              </a:rPr>
              <a:t>A</a:t>
            </a:r>
            <a:r>
              <a:rPr lang="ja-JP" altLang="en-US" sz="2400" u="sng" dirty="0">
                <a:solidFill>
                  <a:srgbClr val="144DA0"/>
                </a:solidFill>
                <a:latin typeface="BIZ UDPゴシック" panose="020B0400000000000000" pitchFamily="50" charset="-128"/>
                <a:ea typeface="BIZ UDPゴシック" panose="020B0400000000000000" pitchFamily="50" charset="-128"/>
              </a:rPr>
              <a:t>班</a:t>
            </a:r>
            <a:endParaRPr lang="en-US" altLang="ja-JP" sz="2400" u="sng" dirty="0">
              <a:solidFill>
                <a:srgbClr val="144DA0"/>
              </a:solidFill>
              <a:latin typeface="BIZ UDPゴシック" panose="020B0400000000000000" pitchFamily="50" charset="-128"/>
              <a:ea typeface="BIZ UDPゴシック" panose="020B0400000000000000" pitchFamily="50" charset="-128"/>
            </a:endParaRPr>
          </a:p>
          <a:p>
            <a:r>
              <a:rPr lang="ja-JP" altLang="en-US" b="1" dirty="0"/>
              <a:t>テーマ：</a:t>
            </a:r>
            <a:r>
              <a:rPr lang="ja-JP" altLang="en-US" b="1" dirty="0">
                <a:solidFill>
                  <a:schemeClr val="accent6"/>
                </a:solidFill>
              </a:rPr>
              <a:t>介護職の魅力発信について</a:t>
            </a:r>
            <a:endParaRPr lang="en-US" altLang="ja-JP" sz="2400" b="1" u="sng" dirty="0">
              <a:solidFill>
                <a:schemeClr val="accent6"/>
              </a:solidFill>
              <a:latin typeface="BIZ UDPゴシック" panose="020B0400000000000000" pitchFamily="50" charset="-128"/>
              <a:ea typeface="BIZ UDPゴシック" panose="020B0400000000000000" pitchFamily="50" charset="-128"/>
            </a:endParaRPr>
          </a:p>
        </p:txBody>
      </p:sp>
      <p:sp>
        <p:nvSpPr>
          <p:cNvPr id="17" name="四角形吹き出し 16">
            <a:extLst>
              <a:ext uri="{FF2B5EF4-FFF2-40B4-BE49-F238E27FC236}">
                <a16:creationId xmlns:a16="http://schemas.microsoft.com/office/drawing/2014/main" id="{EF8EC19E-958A-014F-ECEA-D0CF1429BF3D}"/>
              </a:ext>
            </a:extLst>
          </p:cNvPr>
          <p:cNvSpPr/>
          <p:nvPr/>
        </p:nvSpPr>
        <p:spPr>
          <a:xfrm>
            <a:off x="803605" y="4195175"/>
            <a:ext cx="6373090" cy="1259739"/>
          </a:xfrm>
          <a:prstGeom prst="wedgeRectCallout">
            <a:avLst>
              <a:gd name="adj1" fmla="val 18248"/>
              <a:gd name="adj2" fmla="val 33593"/>
            </a:avLst>
          </a:prstGeom>
          <a:noFill/>
          <a:ln>
            <a:noFill/>
          </a:ln>
        </p:spPr>
        <p:style>
          <a:lnRef idx="2">
            <a:schemeClr val="accent6"/>
          </a:lnRef>
          <a:fillRef idx="1">
            <a:schemeClr val="lt1"/>
          </a:fillRef>
          <a:effectRef idx="0">
            <a:schemeClr val="accent6"/>
          </a:effectRef>
          <a:fontRef idx="minor">
            <a:schemeClr val="dk1"/>
          </a:fontRef>
        </p:style>
        <p:txBody>
          <a:bodyPr rtlCol="0" anchor="ctr"/>
          <a:lstStyle/>
          <a:p>
            <a:pPr>
              <a:lnSpc>
                <a:spcPct val="150000"/>
              </a:lnSpc>
            </a:pPr>
            <a:endParaRPr lang="en-US" altLang="ja-JP" sz="2000" b="1" dirty="0">
              <a:solidFill>
                <a:schemeClr val="tx1"/>
              </a:solidFill>
              <a:latin typeface="Source Han Sans JP Bold" panose="020B0600070205080204" charset="-128"/>
              <a:ea typeface="Source Han Sans JP Bold" panose="020B0600070205080204" charset="-128"/>
            </a:endParaRPr>
          </a:p>
        </p:txBody>
      </p:sp>
      <p:grpSp>
        <p:nvGrpSpPr>
          <p:cNvPr id="7" name="Group 8">
            <a:extLst>
              <a:ext uri="{FF2B5EF4-FFF2-40B4-BE49-F238E27FC236}">
                <a16:creationId xmlns:a16="http://schemas.microsoft.com/office/drawing/2014/main" id="{9765E172-F3F8-68A2-CB4F-1DB3618D8E8B}"/>
              </a:ext>
            </a:extLst>
          </p:cNvPr>
          <p:cNvGrpSpPr/>
          <p:nvPr/>
        </p:nvGrpSpPr>
        <p:grpSpPr>
          <a:xfrm>
            <a:off x="355573" y="1099126"/>
            <a:ext cx="11236679" cy="50560"/>
            <a:chOff x="0" y="0"/>
            <a:chExt cx="4274726" cy="20069"/>
          </a:xfrm>
        </p:grpSpPr>
        <p:sp>
          <p:nvSpPr>
            <p:cNvPr id="9" name="Freeform 9">
              <a:extLst>
                <a:ext uri="{FF2B5EF4-FFF2-40B4-BE49-F238E27FC236}">
                  <a16:creationId xmlns:a16="http://schemas.microsoft.com/office/drawing/2014/main" id="{E7CDA619-DAC7-A44A-F00F-9C8A9C34768D}"/>
                </a:ext>
              </a:extLst>
            </p:cNvPr>
            <p:cNvSpPr/>
            <p:nvPr/>
          </p:nvSpPr>
          <p:spPr>
            <a:xfrm>
              <a:off x="0" y="0"/>
              <a:ext cx="4274726" cy="20069"/>
            </a:xfrm>
            <a:custGeom>
              <a:avLst/>
              <a:gdLst/>
              <a:ahLst/>
              <a:cxnLst/>
              <a:rect l="l" t="t" r="r" b="b"/>
              <a:pathLst>
                <a:path w="4274726" h="20069">
                  <a:moveTo>
                    <a:pt x="10035" y="0"/>
                  </a:moveTo>
                  <a:lnTo>
                    <a:pt x="4264691" y="0"/>
                  </a:lnTo>
                  <a:cubicBezTo>
                    <a:pt x="4267353" y="0"/>
                    <a:pt x="4269905" y="1057"/>
                    <a:pt x="4271787" y="2939"/>
                  </a:cubicBezTo>
                  <a:cubicBezTo>
                    <a:pt x="4273669" y="4821"/>
                    <a:pt x="4274726" y="7373"/>
                    <a:pt x="4274726" y="10035"/>
                  </a:cubicBezTo>
                  <a:lnTo>
                    <a:pt x="4274726" y="10035"/>
                  </a:lnTo>
                  <a:cubicBezTo>
                    <a:pt x="4274726" y="12696"/>
                    <a:pt x="4273669" y="15248"/>
                    <a:pt x="4271787" y="17130"/>
                  </a:cubicBezTo>
                  <a:cubicBezTo>
                    <a:pt x="4269905" y="19012"/>
                    <a:pt x="4267353" y="20069"/>
                    <a:pt x="4264691" y="20069"/>
                  </a:cubicBezTo>
                  <a:lnTo>
                    <a:pt x="10035" y="20069"/>
                  </a:lnTo>
                  <a:cubicBezTo>
                    <a:pt x="7373" y="20069"/>
                    <a:pt x="4821" y="19012"/>
                    <a:pt x="2939" y="17130"/>
                  </a:cubicBezTo>
                  <a:cubicBezTo>
                    <a:pt x="1057" y="15248"/>
                    <a:pt x="0" y="12696"/>
                    <a:pt x="0" y="10035"/>
                  </a:cubicBezTo>
                  <a:lnTo>
                    <a:pt x="0" y="10035"/>
                  </a:lnTo>
                  <a:cubicBezTo>
                    <a:pt x="0" y="7373"/>
                    <a:pt x="1057" y="4821"/>
                    <a:pt x="2939" y="2939"/>
                  </a:cubicBezTo>
                  <a:cubicBezTo>
                    <a:pt x="4821" y="1057"/>
                    <a:pt x="7373" y="0"/>
                    <a:pt x="10035" y="0"/>
                  </a:cubicBezTo>
                  <a:close/>
                </a:path>
              </a:pathLst>
            </a:custGeom>
            <a:solidFill>
              <a:srgbClr val="144DA0"/>
            </a:solidFill>
          </p:spPr>
          <p:txBody>
            <a:bodyPr/>
            <a:lstStyle/>
            <a:p>
              <a:endParaRPr lang="ja-JP" altLang="en-US"/>
            </a:p>
          </p:txBody>
        </p:sp>
        <p:sp>
          <p:nvSpPr>
            <p:cNvPr id="10" name="TextBox 10">
              <a:extLst>
                <a:ext uri="{FF2B5EF4-FFF2-40B4-BE49-F238E27FC236}">
                  <a16:creationId xmlns:a16="http://schemas.microsoft.com/office/drawing/2014/main" id="{78234F69-EA7F-7AE1-04EF-BAFD6772DBDC}"/>
                </a:ext>
              </a:extLst>
            </p:cNvPr>
            <p:cNvSpPr txBox="1"/>
            <p:nvPr/>
          </p:nvSpPr>
          <p:spPr>
            <a:xfrm>
              <a:off x="0" y="-28575"/>
              <a:ext cx="4274726" cy="48644"/>
            </a:xfrm>
            <a:prstGeom prst="rect">
              <a:avLst/>
            </a:prstGeom>
          </p:spPr>
          <p:txBody>
            <a:bodyPr lIns="50800" tIns="50800" rIns="50800" bIns="50800" rtlCol="0" anchor="ctr"/>
            <a:lstStyle/>
            <a:p>
              <a:pPr algn="ctr">
                <a:lnSpc>
                  <a:spcPts val="2239"/>
                </a:lnSpc>
              </a:pPr>
              <a:endParaRPr/>
            </a:p>
          </p:txBody>
        </p:sp>
      </p:grpSp>
      <p:grpSp>
        <p:nvGrpSpPr>
          <p:cNvPr id="15" name="Group 2">
            <a:extLst>
              <a:ext uri="{FF2B5EF4-FFF2-40B4-BE49-F238E27FC236}">
                <a16:creationId xmlns:a16="http://schemas.microsoft.com/office/drawing/2014/main" id="{56C11875-DE47-9C13-67C0-0F6124553C52}"/>
              </a:ext>
            </a:extLst>
          </p:cNvPr>
          <p:cNvGrpSpPr/>
          <p:nvPr/>
        </p:nvGrpSpPr>
        <p:grpSpPr>
          <a:xfrm>
            <a:off x="11947826" y="-189000"/>
            <a:ext cx="612000" cy="7236000"/>
            <a:chOff x="0" y="0"/>
            <a:chExt cx="203606" cy="2804648"/>
          </a:xfrm>
        </p:grpSpPr>
        <p:sp>
          <p:nvSpPr>
            <p:cNvPr id="16" name="Freeform 3">
              <a:extLst>
                <a:ext uri="{FF2B5EF4-FFF2-40B4-BE49-F238E27FC236}">
                  <a16:creationId xmlns:a16="http://schemas.microsoft.com/office/drawing/2014/main" id="{2F60FEE3-7524-DA0D-F8DE-F0A3C9AD2C0D}"/>
                </a:ext>
              </a:extLst>
            </p:cNvPr>
            <p:cNvSpPr/>
            <p:nvPr/>
          </p:nvSpPr>
          <p:spPr>
            <a:xfrm>
              <a:off x="0" y="0"/>
              <a:ext cx="203606" cy="2804648"/>
            </a:xfrm>
            <a:custGeom>
              <a:avLst/>
              <a:gdLst/>
              <a:ahLst/>
              <a:cxnLst/>
              <a:rect l="l" t="t" r="r" b="b"/>
              <a:pathLst>
                <a:path w="203606" h="2804648">
                  <a:moveTo>
                    <a:pt x="101803" y="0"/>
                  </a:moveTo>
                  <a:lnTo>
                    <a:pt x="101803" y="0"/>
                  </a:lnTo>
                  <a:cubicBezTo>
                    <a:pt x="158028" y="0"/>
                    <a:pt x="203606" y="45579"/>
                    <a:pt x="203606" y="101803"/>
                  </a:cubicBezTo>
                  <a:lnTo>
                    <a:pt x="203606" y="2702845"/>
                  </a:lnTo>
                  <a:cubicBezTo>
                    <a:pt x="203606" y="2729844"/>
                    <a:pt x="192881" y="2755738"/>
                    <a:pt x="173789" y="2774830"/>
                  </a:cubicBezTo>
                  <a:cubicBezTo>
                    <a:pt x="154697" y="2793922"/>
                    <a:pt x="128803" y="2804648"/>
                    <a:pt x="101803" y="2804648"/>
                  </a:cubicBezTo>
                  <a:lnTo>
                    <a:pt x="101803" y="2804648"/>
                  </a:lnTo>
                  <a:cubicBezTo>
                    <a:pt x="74803" y="2804648"/>
                    <a:pt x="48909" y="2793922"/>
                    <a:pt x="29817" y="2774830"/>
                  </a:cubicBezTo>
                  <a:cubicBezTo>
                    <a:pt x="10726" y="2755738"/>
                    <a:pt x="0" y="2729844"/>
                    <a:pt x="0" y="2702845"/>
                  </a:cubicBezTo>
                  <a:lnTo>
                    <a:pt x="0" y="101803"/>
                  </a:lnTo>
                  <a:cubicBezTo>
                    <a:pt x="0" y="74803"/>
                    <a:pt x="10726" y="48909"/>
                    <a:pt x="29817" y="29817"/>
                  </a:cubicBezTo>
                  <a:cubicBezTo>
                    <a:pt x="48909" y="10726"/>
                    <a:pt x="74803" y="0"/>
                    <a:pt x="101803" y="0"/>
                  </a:cubicBezTo>
                  <a:close/>
                </a:path>
              </a:pathLst>
            </a:custGeom>
            <a:gradFill rotWithShape="1">
              <a:gsLst>
                <a:gs pos="0">
                  <a:srgbClr val="95B4E1">
                    <a:alpha val="100000"/>
                  </a:srgbClr>
                </a:gs>
                <a:gs pos="100000">
                  <a:srgbClr val="144DA0">
                    <a:alpha val="100000"/>
                  </a:srgbClr>
                </a:gs>
              </a:gsLst>
              <a:lin ang="5400000"/>
            </a:gradFill>
          </p:spPr>
          <p:txBody>
            <a:bodyPr/>
            <a:lstStyle/>
            <a:p>
              <a:endParaRPr lang="ja-JP" altLang="en-US"/>
            </a:p>
          </p:txBody>
        </p:sp>
        <p:sp>
          <p:nvSpPr>
            <p:cNvPr id="18" name="TextBox 4">
              <a:extLst>
                <a:ext uri="{FF2B5EF4-FFF2-40B4-BE49-F238E27FC236}">
                  <a16:creationId xmlns:a16="http://schemas.microsoft.com/office/drawing/2014/main" id="{309B2C7B-630D-C97E-099D-8965E47AF11A}"/>
                </a:ext>
              </a:extLst>
            </p:cNvPr>
            <p:cNvSpPr txBox="1"/>
            <p:nvPr/>
          </p:nvSpPr>
          <p:spPr>
            <a:xfrm>
              <a:off x="0" y="-28575"/>
              <a:ext cx="203606" cy="2833223"/>
            </a:xfrm>
            <a:prstGeom prst="rect">
              <a:avLst/>
            </a:prstGeom>
          </p:spPr>
          <p:txBody>
            <a:bodyPr lIns="50800" tIns="50800" rIns="50800" bIns="50800" rtlCol="0" anchor="ctr"/>
            <a:lstStyle/>
            <a:p>
              <a:pPr algn="ctr">
                <a:lnSpc>
                  <a:spcPts val="2239"/>
                </a:lnSpc>
              </a:pPr>
              <a:endParaRPr/>
            </a:p>
          </p:txBody>
        </p:sp>
      </p:grpSp>
      <p:sp>
        <p:nvSpPr>
          <p:cNvPr id="20" name="スライド番号プレースホルダー 2">
            <a:extLst>
              <a:ext uri="{FF2B5EF4-FFF2-40B4-BE49-F238E27FC236}">
                <a16:creationId xmlns:a16="http://schemas.microsoft.com/office/drawing/2014/main" id="{AE3B47BE-FF05-2108-C7AF-58C795038FA2}"/>
              </a:ext>
            </a:extLst>
          </p:cNvPr>
          <p:cNvSpPr txBox="1">
            <a:spLocks/>
          </p:cNvSpPr>
          <p:nvPr/>
        </p:nvSpPr>
        <p:spPr>
          <a:xfrm>
            <a:off x="11058318" y="6235531"/>
            <a:ext cx="756000" cy="365125"/>
          </a:xfrm>
          <a:prstGeom prst="rect">
            <a:avLst/>
          </a:prstGeom>
        </p:spPr>
        <p:txBody>
          <a:bodyPr vert="horz" lIns="91440" tIns="45720" rIns="91440" bIns="45720" rtlCol="0" anchor="ctr"/>
          <a:lstStyle>
            <a:defPPr>
              <a:defRPr lang="ja-JP"/>
            </a:defPPr>
            <a:lvl1pPr marL="0" algn="r" defTabSz="914400" rtl="0" eaLnBrk="1" latinLnBrk="0" hangingPunct="1">
              <a:defRPr kumimoji="1" sz="1200"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lgn="ctr"/>
            <a:fld id="{F664AAB1-4DB8-4BE3-94AB-6C36B07158C8}" type="slidenum">
              <a:rPr lang="ja-JP" altLang="en-US" sz="2400" smtClean="0">
                <a:solidFill>
                  <a:schemeClr val="tx1"/>
                </a:solidFill>
                <a:latin typeface="Arial Black" panose="020B0A04020102020204" pitchFamily="34" charset="0"/>
              </a:rPr>
              <a:pPr algn="ctr"/>
              <a:t>37</a:t>
            </a:fld>
            <a:endParaRPr lang="ja-JP" altLang="en-US" sz="2400" dirty="0">
              <a:solidFill>
                <a:schemeClr val="tx1"/>
              </a:solidFill>
              <a:latin typeface="Arial Black" panose="020B0A04020102020204" pitchFamily="34" charset="0"/>
            </a:endParaRPr>
          </a:p>
        </p:txBody>
      </p:sp>
      <p:grpSp>
        <p:nvGrpSpPr>
          <p:cNvPr id="21" name="Group 15">
            <a:extLst>
              <a:ext uri="{FF2B5EF4-FFF2-40B4-BE49-F238E27FC236}">
                <a16:creationId xmlns:a16="http://schemas.microsoft.com/office/drawing/2014/main" id="{BD4A7CB0-27AA-E48C-EFFF-9F9219834F08}"/>
              </a:ext>
            </a:extLst>
          </p:cNvPr>
          <p:cNvGrpSpPr/>
          <p:nvPr/>
        </p:nvGrpSpPr>
        <p:grpSpPr>
          <a:xfrm>
            <a:off x="375065" y="6432608"/>
            <a:ext cx="10769156" cy="50560"/>
            <a:chOff x="0" y="0"/>
            <a:chExt cx="4274726" cy="20069"/>
          </a:xfrm>
        </p:grpSpPr>
        <p:sp>
          <p:nvSpPr>
            <p:cNvPr id="22" name="Freeform 16">
              <a:extLst>
                <a:ext uri="{FF2B5EF4-FFF2-40B4-BE49-F238E27FC236}">
                  <a16:creationId xmlns:a16="http://schemas.microsoft.com/office/drawing/2014/main" id="{098EA9DF-12C0-7634-0845-9D9D4F7A4CF8}"/>
                </a:ext>
              </a:extLst>
            </p:cNvPr>
            <p:cNvSpPr/>
            <p:nvPr/>
          </p:nvSpPr>
          <p:spPr>
            <a:xfrm>
              <a:off x="0" y="0"/>
              <a:ext cx="4274726" cy="20069"/>
            </a:xfrm>
            <a:custGeom>
              <a:avLst/>
              <a:gdLst/>
              <a:ahLst/>
              <a:cxnLst/>
              <a:rect l="l" t="t" r="r" b="b"/>
              <a:pathLst>
                <a:path w="4274726" h="20069">
                  <a:moveTo>
                    <a:pt x="10035" y="0"/>
                  </a:moveTo>
                  <a:lnTo>
                    <a:pt x="4264691" y="0"/>
                  </a:lnTo>
                  <a:cubicBezTo>
                    <a:pt x="4267353" y="0"/>
                    <a:pt x="4269905" y="1057"/>
                    <a:pt x="4271787" y="2939"/>
                  </a:cubicBezTo>
                  <a:cubicBezTo>
                    <a:pt x="4273669" y="4821"/>
                    <a:pt x="4274726" y="7373"/>
                    <a:pt x="4274726" y="10035"/>
                  </a:cubicBezTo>
                  <a:lnTo>
                    <a:pt x="4274726" y="10035"/>
                  </a:lnTo>
                  <a:cubicBezTo>
                    <a:pt x="4274726" y="12696"/>
                    <a:pt x="4273669" y="15248"/>
                    <a:pt x="4271787" y="17130"/>
                  </a:cubicBezTo>
                  <a:cubicBezTo>
                    <a:pt x="4269905" y="19012"/>
                    <a:pt x="4267353" y="20069"/>
                    <a:pt x="4264691" y="20069"/>
                  </a:cubicBezTo>
                  <a:lnTo>
                    <a:pt x="10035" y="20069"/>
                  </a:lnTo>
                  <a:cubicBezTo>
                    <a:pt x="7373" y="20069"/>
                    <a:pt x="4821" y="19012"/>
                    <a:pt x="2939" y="17130"/>
                  </a:cubicBezTo>
                  <a:cubicBezTo>
                    <a:pt x="1057" y="15248"/>
                    <a:pt x="0" y="12696"/>
                    <a:pt x="0" y="10035"/>
                  </a:cubicBezTo>
                  <a:lnTo>
                    <a:pt x="0" y="10035"/>
                  </a:lnTo>
                  <a:cubicBezTo>
                    <a:pt x="0" y="7373"/>
                    <a:pt x="1057" y="4821"/>
                    <a:pt x="2939" y="2939"/>
                  </a:cubicBezTo>
                  <a:cubicBezTo>
                    <a:pt x="4821" y="1057"/>
                    <a:pt x="7373" y="0"/>
                    <a:pt x="10035" y="0"/>
                  </a:cubicBezTo>
                  <a:close/>
                </a:path>
              </a:pathLst>
            </a:custGeom>
            <a:solidFill>
              <a:srgbClr val="03214E"/>
            </a:solidFill>
          </p:spPr>
          <p:txBody>
            <a:bodyPr/>
            <a:lstStyle/>
            <a:p>
              <a:endParaRPr lang="ja-JP" altLang="en-US"/>
            </a:p>
          </p:txBody>
        </p:sp>
        <p:sp>
          <p:nvSpPr>
            <p:cNvPr id="23" name="TextBox 17">
              <a:extLst>
                <a:ext uri="{FF2B5EF4-FFF2-40B4-BE49-F238E27FC236}">
                  <a16:creationId xmlns:a16="http://schemas.microsoft.com/office/drawing/2014/main" id="{BE4E25B3-5C9F-B608-AAEA-FF6AC69F4F72}"/>
                </a:ext>
              </a:extLst>
            </p:cNvPr>
            <p:cNvSpPr txBox="1"/>
            <p:nvPr/>
          </p:nvSpPr>
          <p:spPr>
            <a:xfrm>
              <a:off x="0" y="-28575"/>
              <a:ext cx="4274726" cy="48644"/>
            </a:xfrm>
            <a:prstGeom prst="rect">
              <a:avLst/>
            </a:prstGeom>
          </p:spPr>
          <p:txBody>
            <a:bodyPr lIns="50800" tIns="50800" rIns="50800" bIns="50800" rtlCol="0" anchor="ctr"/>
            <a:lstStyle/>
            <a:p>
              <a:pPr algn="ctr">
                <a:lnSpc>
                  <a:spcPts val="2239"/>
                </a:lnSpc>
              </a:pPr>
              <a:endParaRPr/>
            </a:p>
          </p:txBody>
        </p:sp>
      </p:grpSp>
      <p:sp>
        <p:nvSpPr>
          <p:cNvPr id="3" name="Freeform 3">
            <a:extLst>
              <a:ext uri="{FF2B5EF4-FFF2-40B4-BE49-F238E27FC236}">
                <a16:creationId xmlns:a16="http://schemas.microsoft.com/office/drawing/2014/main" id="{1D9D1821-12FE-6435-395A-6D758FC38CAD}"/>
              </a:ext>
            </a:extLst>
          </p:cNvPr>
          <p:cNvSpPr/>
          <p:nvPr/>
        </p:nvSpPr>
        <p:spPr>
          <a:xfrm>
            <a:off x="-420300" y="-189000"/>
            <a:ext cx="612000" cy="7236000"/>
          </a:xfrm>
          <a:custGeom>
            <a:avLst/>
            <a:gdLst/>
            <a:ahLst/>
            <a:cxnLst/>
            <a:rect l="l" t="t" r="r" b="b"/>
            <a:pathLst>
              <a:path w="203606" h="2804648">
                <a:moveTo>
                  <a:pt x="101803" y="0"/>
                </a:moveTo>
                <a:lnTo>
                  <a:pt x="101803" y="0"/>
                </a:lnTo>
                <a:cubicBezTo>
                  <a:pt x="158028" y="0"/>
                  <a:pt x="203606" y="45579"/>
                  <a:pt x="203606" y="101803"/>
                </a:cubicBezTo>
                <a:lnTo>
                  <a:pt x="203606" y="2702845"/>
                </a:lnTo>
                <a:cubicBezTo>
                  <a:pt x="203606" y="2729844"/>
                  <a:pt x="192881" y="2755738"/>
                  <a:pt x="173789" y="2774830"/>
                </a:cubicBezTo>
                <a:cubicBezTo>
                  <a:pt x="154697" y="2793922"/>
                  <a:pt x="128803" y="2804648"/>
                  <a:pt x="101803" y="2804648"/>
                </a:cubicBezTo>
                <a:lnTo>
                  <a:pt x="101803" y="2804648"/>
                </a:lnTo>
                <a:cubicBezTo>
                  <a:pt x="74803" y="2804648"/>
                  <a:pt x="48909" y="2793922"/>
                  <a:pt x="29817" y="2774830"/>
                </a:cubicBezTo>
                <a:cubicBezTo>
                  <a:pt x="10726" y="2755738"/>
                  <a:pt x="0" y="2729844"/>
                  <a:pt x="0" y="2702845"/>
                </a:cubicBezTo>
                <a:lnTo>
                  <a:pt x="0" y="101803"/>
                </a:lnTo>
                <a:cubicBezTo>
                  <a:pt x="0" y="74803"/>
                  <a:pt x="10726" y="48909"/>
                  <a:pt x="29817" y="29817"/>
                </a:cubicBezTo>
                <a:cubicBezTo>
                  <a:pt x="48909" y="10726"/>
                  <a:pt x="74803" y="0"/>
                  <a:pt x="101803" y="0"/>
                </a:cubicBezTo>
                <a:close/>
              </a:path>
            </a:pathLst>
          </a:custGeom>
          <a:gradFill rotWithShape="1">
            <a:gsLst>
              <a:gs pos="0">
                <a:srgbClr val="95B4E1">
                  <a:alpha val="100000"/>
                </a:srgbClr>
              </a:gs>
              <a:gs pos="100000">
                <a:srgbClr val="144DA0">
                  <a:alpha val="100000"/>
                </a:srgbClr>
              </a:gs>
            </a:gsLst>
            <a:lin ang="5400000"/>
          </a:gradFill>
        </p:spPr>
        <p:txBody>
          <a:bodyPr/>
          <a:lstStyle/>
          <a:p>
            <a:endParaRPr lang="ja-JP" altLang="en-US"/>
          </a:p>
        </p:txBody>
      </p:sp>
      <p:sp>
        <p:nvSpPr>
          <p:cNvPr id="6" name="サブタイトル 2">
            <a:extLst>
              <a:ext uri="{FF2B5EF4-FFF2-40B4-BE49-F238E27FC236}">
                <a16:creationId xmlns:a16="http://schemas.microsoft.com/office/drawing/2014/main" id="{BA2B6AAC-BA31-29C4-C48F-9849DAFC0650}"/>
              </a:ext>
            </a:extLst>
          </p:cNvPr>
          <p:cNvSpPr txBox="1">
            <a:spLocks/>
          </p:cNvSpPr>
          <p:nvPr/>
        </p:nvSpPr>
        <p:spPr>
          <a:xfrm>
            <a:off x="324042" y="279927"/>
            <a:ext cx="10655929" cy="720000"/>
          </a:xfrm>
          <a:prstGeom prst="rect">
            <a:avLst/>
          </a:prstGeom>
          <a:ln>
            <a:noFill/>
          </a:ln>
        </p:spPr>
        <p:txBody>
          <a:bodyPr anchor="ct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lnSpc>
                <a:spcPts val="2500"/>
              </a:lnSpc>
              <a:buNone/>
            </a:pPr>
            <a:r>
              <a:rPr lang="ja-JP" altLang="en-US" sz="3200" b="1" spc="-300" dirty="0">
                <a:gradFill>
                  <a:gsLst>
                    <a:gs pos="0">
                      <a:srgbClr val="144DA0">
                        <a:shade val="30000"/>
                        <a:satMod val="115000"/>
                      </a:srgbClr>
                    </a:gs>
                    <a:gs pos="50000">
                      <a:srgbClr val="144DA0">
                        <a:shade val="67500"/>
                        <a:satMod val="115000"/>
                      </a:srgbClr>
                    </a:gs>
                    <a:gs pos="100000">
                      <a:srgbClr val="144DA0">
                        <a:shade val="100000"/>
                        <a:satMod val="115000"/>
                      </a:srgbClr>
                    </a:gs>
                  </a:gsLst>
                  <a:path path="circle">
                    <a:fillToRect l="50000" t="50000" r="50000" b="50000"/>
                  </a:path>
                </a:gradFill>
                <a:latin typeface="BIZ UDPゴシック" panose="020B0400000000000000" pitchFamily="50" charset="-128"/>
                <a:ea typeface="BIZ UDPゴシック" panose="020B0400000000000000" pitchFamily="50" charset="-128"/>
              </a:rPr>
              <a:t>（５）</a:t>
            </a:r>
            <a:r>
              <a:rPr lang="ja-JP" altLang="en-US" sz="3200" b="1" dirty="0">
                <a:gradFill>
                  <a:gsLst>
                    <a:gs pos="0">
                      <a:srgbClr val="144DA0">
                        <a:shade val="30000"/>
                        <a:satMod val="115000"/>
                      </a:srgbClr>
                    </a:gs>
                    <a:gs pos="50000">
                      <a:srgbClr val="144DA0">
                        <a:shade val="67500"/>
                        <a:satMod val="115000"/>
                      </a:srgbClr>
                    </a:gs>
                    <a:gs pos="100000">
                      <a:srgbClr val="144DA0">
                        <a:shade val="100000"/>
                        <a:satMod val="115000"/>
                      </a:srgbClr>
                    </a:gs>
                  </a:gsLst>
                  <a:path path="circle">
                    <a:fillToRect l="50000" t="50000" r="50000" b="50000"/>
                  </a:path>
                </a:gradFill>
                <a:latin typeface="BIZ UDPゴシック" panose="020B0400000000000000" pitchFamily="50" charset="-128"/>
                <a:ea typeface="BIZ UDPゴシック" panose="020B0400000000000000" pitchFamily="50" charset="-128"/>
              </a:rPr>
              <a:t>グループワーク</a:t>
            </a:r>
          </a:p>
        </p:txBody>
      </p:sp>
      <p:sp>
        <p:nvSpPr>
          <p:cNvPr id="5" name="正方形/長方形 4">
            <a:extLst>
              <a:ext uri="{FF2B5EF4-FFF2-40B4-BE49-F238E27FC236}">
                <a16:creationId xmlns:a16="http://schemas.microsoft.com/office/drawing/2014/main" id="{42C7592A-9916-3B7E-A337-AAEF9ED45D28}"/>
              </a:ext>
            </a:extLst>
          </p:cNvPr>
          <p:cNvSpPr/>
          <p:nvPr/>
        </p:nvSpPr>
        <p:spPr>
          <a:xfrm>
            <a:off x="6713100" y="1241738"/>
            <a:ext cx="3667992" cy="1107996"/>
          </a:xfrm>
          <a:prstGeom prst="rect">
            <a:avLst/>
          </a:prstGeom>
          <a:noFill/>
        </p:spPr>
        <p:txBody>
          <a:bodyPr wrap="none" lIns="91440" tIns="45720" rIns="91440" bIns="45720">
            <a:spAutoFit/>
          </a:bodyPr>
          <a:lstStyle/>
          <a:p>
            <a:r>
              <a:rPr lang="ja-JP" altLang="en-US" sz="2400" u="sng" dirty="0">
                <a:solidFill>
                  <a:srgbClr val="144DA0"/>
                </a:solidFill>
                <a:latin typeface="BIZ UDPゴシック" panose="020B0400000000000000" pitchFamily="50" charset="-128"/>
                <a:ea typeface="BIZ UDPゴシック" panose="020B0400000000000000" pitchFamily="50" charset="-128"/>
              </a:rPr>
              <a:t>Ｂ班</a:t>
            </a:r>
            <a:endParaRPr lang="en-US" altLang="ja-JP" sz="2400" u="sng" dirty="0">
              <a:solidFill>
                <a:srgbClr val="144DA0"/>
              </a:solidFill>
              <a:latin typeface="BIZ UDPゴシック" panose="020B0400000000000000" pitchFamily="50" charset="-128"/>
              <a:ea typeface="BIZ UDPゴシック" panose="020B0400000000000000" pitchFamily="50" charset="-128"/>
            </a:endParaRPr>
          </a:p>
          <a:p>
            <a:r>
              <a:rPr lang="ja-JP" altLang="en-US" b="1" dirty="0"/>
              <a:t>テーマ：</a:t>
            </a:r>
            <a:r>
              <a:rPr lang="ja-JP" altLang="en-US" b="1" dirty="0">
                <a:solidFill>
                  <a:schemeClr val="accent6"/>
                </a:solidFill>
              </a:rPr>
              <a:t>次世代の介護予防について</a:t>
            </a:r>
            <a:endParaRPr lang="en-US" altLang="ja-JP" sz="2400" b="1" u="sng" dirty="0">
              <a:solidFill>
                <a:schemeClr val="accent6"/>
              </a:solidFill>
              <a:latin typeface="BIZ UDPゴシック" panose="020B0400000000000000" pitchFamily="50" charset="-128"/>
              <a:ea typeface="BIZ UDPゴシック" panose="020B0400000000000000" pitchFamily="50" charset="-128"/>
            </a:endParaRPr>
          </a:p>
          <a:p>
            <a:endParaRPr lang="en-US" altLang="ja-JP" sz="2400" u="sng" dirty="0">
              <a:solidFill>
                <a:srgbClr val="144DA0"/>
              </a:solidFill>
              <a:latin typeface="BIZ UDPゴシック" panose="020B0400000000000000" pitchFamily="50" charset="-128"/>
              <a:ea typeface="BIZ UDPゴシック" panose="020B0400000000000000" pitchFamily="50" charset="-128"/>
            </a:endParaRPr>
          </a:p>
        </p:txBody>
      </p:sp>
      <p:graphicFrame>
        <p:nvGraphicFramePr>
          <p:cNvPr id="8" name="表 7">
            <a:extLst>
              <a:ext uri="{FF2B5EF4-FFF2-40B4-BE49-F238E27FC236}">
                <a16:creationId xmlns:a16="http://schemas.microsoft.com/office/drawing/2014/main" id="{60C7A207-8747-E8E4-F670-AEFC7D803027}"/>
              </a:ext>
            </a:extLst>
          </p:cNvPr>
          <p:cNvGraphicFramePr>
            <a:graphicFrameLocks noGrp="1"/>
          </p:cNvGraphicFramePr>
          <p:nvPr>
            <p:extLst>
              <p:ext uri="{D42A27DB-BD31-4B8C-83A1-F6EECF244321}">
                <p14:modId xmlns:p14="http://schemas.microsoft.com/office/powerpoint/2010/main" val="2983749769"/>
              </p:ext>
            </p:extLst>
          </p:nvPr>
        </p:nvGraphicFramePr>
        <p:xfrm>
          <a:off x="2061056" y="2088353"/>
          <a:ext cx="2444182" cy="3302000"/>
        </p:xfrm>
        <a:graphic>
          <a:graphicData uri="http://schemas.openxmlformats.org/drawingml/2006/table">
            <a:tbl>
              <a:tblPr firstRow="1" bandRow="1">
                <a:tableStyleId>{5940675A-B579-460E-94D1-54222C63F5DA}</a:tableStyleId>
              </a:tblPr>
              <a:tblGrid>
                <a:gridCol w="2444182">
                  <a:extLst>
                    <a:ext uri="{9D8B030D-6E8A-4147-A177-3AD203B41FA5}">
                      <a16:colId xmlns:a16="http://schemas.microsoft.com/office/drawing/2014/main" val="574606167"/>
                    </a:ext>
                  </a:extLst>
                </a:gridCol>
              </a:tblGrid>
              <a:tr h="319101">
                <a:tc>
                  <a:txBody>
                    <a:bodyPr/>
                    <a:lstStyle/>
                    <a:p>
                      <a:pPr algn="ctr"/>
                      <a:r>
                        <a:rPr kumimoji="1" lang="ja-JP" altLang="ja-JP" sz="1600" b="0" kern="1200" dirty="0">
                          <a:solidFill>
                            <a:schemeClr val="tx1"/>
                          </a:solidFill>
                          <a:effectLst/>
                          <a:latin typeface="BIZ UDPゴシック" panose="020B0400000000000000" pitchFamily="50" charset="-128"/>
                          <a:ea typeface="BIZ UDPゴシック" panose="020B0400000000000000" pitchFamily="50" charset="-128"/>
                        </a:rPr>
                        <a:t>石倉　康次</a:t>
                      </a:r>
                      <a:endParaRPr kumimoji="1" lang="ja-JP" altLang="en-US" sz="1600" b="0" dirty="0">
                        <a:solidFill>
                          <a:schemeClr val="tx1"/>
                        </a:solidFill>
                        <a:latin typeface="BIZ UDPゴシック" panose="020B0400000000000000" pitchFamily="50" charset="-128"/>
                        <a:ea typeface="BIZ UDPゴシック" panose="020B0400000000000000" pitchFamily="50" charset="-128"/>
                      </a:endParaRPr>
                    </a:p>
                  </a:txBody>
                  <a:tcPr/>
                </a:tc>
                <a:extLst>
                  <a:ext uri="{0D108BD9-81ED-4DB2-BD59-A6C34878D82A}">
                    <a16:rowId xmlns:a16="http://schemas.microsoft.com/office/drawing/2014/main" val="1292320838"/>
                  </a:ext>
                </a:extLst>
              </a:tr>
              <a:tr h="370840">
                <a:tc>
                  <a:txBody>
                    <a:bodyPr/>
                    <a:lstStyle/>
                    <a:p>
                      <a:pPr algn="ctr"/>
                      <a:r>
                        <a:rPr kumimoji="1" lang="ja-JP" altLang="ja-JP" sz="1600" b="0" kern="1200" dirty="0">
                          <a:solidFill>
                            <a:schemeClr val="dk1"/>
                          </a:solidFill>
                          <a:effectLst/>
                          <a:latin typeface="BIZ UDPゴシック" panose="020B0400000000000000" pitchFamily="50" charset="-128"/>
                          <a:ea typeface="BIZ UDPゴシック" panose="020B0400000000000000" pitchFamily="50" charset="-128"/>
                        </a:rPr>
                        <a:t>岡本　吉宏</a:t>
                      </a:r>
                      <a:endParaRPr kumimoji="1" lang="ja-JP" altLang="en-US" sz="1600" b="0" dirty="0">
                        <a:latin typeface="BIZ UDPゴシック" panose="020B0400000000000000" pitchFamily="50" charset="-128"/>
                        <a:ea typeface="BIZ UDPゴシック" panose="020B0400000000000000" pitchFamily="50" charset="-128"/>
                      </a:endParaRPr>
                    </a:p>
                  </a:txBody>
                  <a:tcPr/>
                </a:tc>
                <a:extLst>
                  <a:ext uri="{0D108BD9-81ED-4DB2-BD59-A6C34878D82A}">
                    <a16:rowId xmlns:a16="http://schemas.microsoft.com/office/drawing/2014/main" val="1972745449"/>
                  </a:ext>
                </a:extLst>
              </a:tr>
              <a:tr h="370840">
                <a:tc>
                  <a:txBody>
                    <a:bodyPr/>
                    <a:lstStyle/>
                    <a:p>
                      <a:pPr algn="ctr"/>
                      <a:r>
                        <a:rPr kumimoji="1" lang="ja-JP" altLang="ja-JP" sz="1600" b="0" kern="1200" dirty="0">
                          <a:solidFill>
                            <a:schemeClr val="dk1"/>
                          </a:solidFill>
                          <a:effectLst/>
                          <a:latin typeface="BIZ UDPゴシック" panose="020B0400000000000000" pitchFamily="50" charset="-128"/>
                          <a:ea typeface="BIZ UDPゴシック" panose="020B0400000000000000" pitchFamily="50" charset="-128"/>
                        </a:rPr>
                        <a:t>佐中　義定</a:t>
                      </a:r>
                      <a:endParaRPr kumimoji="1" lang="ja-JP" altLang="en-US" sz="1600" b="0" dirty="0">
                        <a:latin typeface="BIZ UDPゴシック" panose="020B0400000000000000" pitchFamily="50" charset="-128"/>
                        <a:ea typeface="BIZ UDPゴシック" panose="020B0400000000000000" pitchFamily="50" charset="-128"/>
                      </a:endParaRPr>
                    </a:p>
                  </a:txBody>
                  <a:tcPr/>
                </a:tc>
                <a:extLst>
                  <a:ext uri="{0D108BD9-81ED-4DB2-BD59-A6C34878D82A}">
                    <a16:rowId xmlns:a16="http://schemas.microsoft.com/office/drawing/2014/main" val="33655290"/>
                  </a:ext>
                </a:extLst>
              </a:tr>
              <a:tr h="370840">
                <a:tc>
                  <a:txBody>
                    <a:bodyPr/>
                    <a:lstStyle/>
                    <a:p>
                      <a:pPr algn="ctr"/>
                      <a:r>
                        <a:rPr kumimoji="1" lang="ja-JP" altLang="en-US" sz="1600" b="0" dirty="0">
                          <a:latin typeface="BIZ UDPゴシック" panose="020B0400000000000000" pitchFamily="50" charset="-128"/>
                          <a:ea typeface="BIZ UDPゴシック" panose="020B0400000000000000" pitchFamily="50" charset="-128"/>
                        </a:rPr>
                        <a:t>岩本　和宏</a:t>
                      </a:r>
                    </a:p>
                  </a:txBody>
                  <a:tcPr/>
                </a:tc>
                <a:extLst>
                  <a:ext uri="{0D108BD9-81ED-4DB2-BD59-A6C34878D82A}">
                    <a16:rowId xmlns:a16="http://schemas.microsoft.com/office/drawing/2014/main" val="3866073780"/>
                  </a:ext>
                </a:extLst>
              </a:tr>
              <a:tr h="370840">
                <a:tc>
                  <a:txBody>
                    <a:bodyPr/>
                    <a:lstStyle/>
                    <a:p>
                      <a:pPr algn="ctr"/>
                      <a:r>
                        <a:rPr kumimoji="1" lang="ja-JP" altLang="en-US" sz="1600" b="0" dirty="0">
                          <a:latin typeface="BIZ UDPゴシック" panose="020B0400000000000000" pitchFamily="50" charset="-128"/>
                          <a:ea typeface="BIZ UDPゴシック" panose="020B0400000000000000" pitchFamily="50" charset="-128"/>
                        </a:rPr>
                        <a:t>菊澤　薫</a:t>
                      </a:r>
                    </a:p>
                  </a:txBody>
                  <a:tcPr/>
                </a:tc>
                <a:extLst>
                  <a:ext uri="{0D108BD9-81ED-4DB2-BD59-A6C34878D82A}">
                    <a16:rowId xmlns:a16="http://schemas.microsoft.com/office/drawing/2014/main" val="3743985563"/>
                  </a:ext>
                </a:extLst>
              </a:tr>
              <a:tr h="370840">
                <a:tc>
                  <a:txBody>
                    <a:bodyPr/>
                    <a:lstStyle/>
                    <a:p>
                      <a:pPr algn="ctr"/>
                      <a:r>
                        <a:rPr kumimoji="1" lang="ja-JP" altLang="en-US" sz="1600" b="0" dirty="0">
                          <a:latin typeface="BIZ UDPゴシック" panose="020B0400000000000000" pitchFamily="50" charset="-128"/>
                          <a:ea typeface="BIZ UDPゴシック" panose="020B0400000000000000" pitchFamily="50" charset="-128"/>
                        </a:rPr>
                        <a:t>柴田　真也</a:t>
                      </a:r>
                    </a:p>
                  </a:txBody>
                  <a:tcPr/>
                </a:tc>
                <a:extLst>
                  <a:ext uri="{0D108BD9-81ED-4DB2-BD59-A6C34878D82A}">
                    <a16:rowId xmlns:a16="http://schemas.microsoft.com/office/drawing/2014/main" val="2792410172"/>
                  </a:ext>
                </a:extLst>
              </a:tr>
              <a:tr h="370840">
                <a:tc>
                  <a:txBody>
                    <a:bodyPr/>
                    <a:lstStyle/>
                    <a:p>
                      <a:pPr algn="ctr"/>
                      <a:r>
                        <a:rPr kumimoji="1" lang="ja-JP" altLang="en-US" sz="1600" b="0" dirty="0">
                          <a:latin typeface="BIZ UDPゴシック" panose="020B0400000000000000" pitchFamily="50" charset="-128"/>
                          <a:ea typeface="BIZ UDPゴシック" panose="020B0400000000000000" pitchFamily="50" charset="-128"/>
                        </a:rPr>
                        <a:t>寺阪　健一</a:t>
                      </a:r>
                    </a:p>
                  </a:txBody>
                  <a:tcPr/>
                </a:tc>
                <a:extLst>
                  <a:ext uri="{0D108BD9-81ED-4DB2-BD59-A6C34878D82A}">
                    <a16:rowId xmlns:a16="http://schemas.microsoft.com/office/drawing/2014/main" val="2272447859"/>
                  </a:ext>
                </a:extLst>
              </a:tr>
              <a:tr h="370840">
                <a:tc>
                  <a:txBody>
                    <a:bodyPr/>
                    <a:lstStyle/>
                    <a:p>
                      <a:pPr algn="ctr"/>
                      <a:r>
                        <a:rPr kumimoji="1" lang="ja-JP" altLang="en-US" sz="1600" b="0" dirty="0">
                          <a:latin typeface="BIZ UDPゴシック" panose="020B0400000000000000" pitchFamily="50" charset="-128"/>
                          <a:ea typeface="BIZ UDPゴシック" panose="020B0400000000000000" pitchFamily="50" charset="-128"/>
                        </a:rPr>
                        <a:t>菅沼　一平</a:t>
                      </a:r>
                    </a:p>
                  </a:txBody>
                  <a:tcPr/>
                </a:tc>
                <a:extLst>
                  <a:ext uri="{0D108BD9-81ED-4DB2-BD59-A6C34878D82A}">
                    <a16:rowId xmlns:a16="http://schemas.microsoft.com/office/drawing/2014/main" val="1001435457"/>
                  </a:ext>
                </a:extLst>
              </a:tr>
              <a:tr h="370840">
                <a:tc>
                  <a:txBody>
                    <a:bodyPr/>
                    <a:lstStyle/>
                    <a:p>
                      <a:pPr algn="ctr"/>
                      <a:r>
                        <a:rPr kumimoji="1" lang="zh-TW" altLang="en-US" sz="1600" b="0" dirty="0">
                          <a:latin typeface="BIZ UDPゴシック" panose="020B0400000000000000" pitchFamily="50" charset="-128"/>
                          <a:ea typeface="BIZ UDPゴシック" panose="020B0400000000000000" pitchFamily="50" charset="-128"/>
                        </a:rPr>
                        <a:t>上條　美代子</a:t>
                      </a:r>
                      <a:endParaRPr kumimoji="1" lang="ja-JP" altLang="en-US" sz="1600" b="0" dirty="0">
                        <a:latin typeface="BIZ UDPゴシック" panose="020B0400000000000000" pitchFamily="50" charset="-128"/>
                        <a:ea typeface="BIZ UDPゴシック" panose="020B0400000000000000" pitchFamily="50" charset="-128"/>
                      </a:endParaRPr>
                    </a:p>
                  </a:txBody>
                  <a:tcPr/>
                </a:tc>
                <a:extLst>
                  <a:ext uri="{0D108BD9-81ED-4DB2-BD59-A6C34878D82A}">
                    <a16:rowId xmlns:a16="http://schemas.microsoft.com/office/drawing/2014/main" val="563688708"/>
                  </a:ext>
                </a:extLst>
              </a:tr>
            </a:tbl>
          </a:graphicData>
        </a:graphic>
      </p:graphicFrame>
      <p:graphicFrame>
        <p:nvGraphicFramePr>
          <p:cNvPr id="12" name="表 11">
            <a:extLst>
              <a:ext uri="{FF2B5EF4-FFF2-40B4-BE49-F238E27FC236}">
                <a16:creationId xmlns:a16="http://schemas.microsoft.com/office/drawing/2014/main" id="{87C3689C-0446-A8B8-8EB8-2FFE30DB9805}"/>
              </a:ext>
            </a:extLst>
          </p:cNvPr>
          <p:cNvGraphicFramePr>
            <a:graphicFrameLocks noGrp="1"/>
          </p:cNvGraphicFramePr>
          <p:nvPr>
            <p:extLst>
              <p:ext uri="{D42A27DB-BD31-4B8C-83A1-F6EECF244321}">
                <p14:modId xmlns:p14="http://schemas.microsoft.com/office/powerpoint/2010/main" val="3974089645"/>
              </p:ext>
            </p:extLst>
          </p:nvPr>
        </p:nvGraphicFramePr>
        <p:xfrm>
          <a:off x="7331555" y="2136380"/>
          <a:ext cx="2444182" cy="3302000"/>
        </p:xfrm>
        <a:graphic>
          <a:graphicData uri="http://schemas.openxmlformats.org/drawingml/2006/table">
            <a:tbl>
              <a:tblPr firstRow="1" bandRow="1">
                <a:tableStyleId>{5940675A-B579-460E-94D1-54222C63F5DA}</a:tableStyleId>
              </a:tblPr>
              <a:tblGrid>
                <a:gridCol w="2444182">
                  <a:extLst>
                    <a:ext uri="{9D8B030D-6E8A-4147-A177-3AD203B41FA5}">
                      <a16:colId xmlns:a16="http://schemas.microsoft.com/office/drawing/2014/main" val="574606167"/>
                    </a:ext>
                  </a:extLst>
                </a:gridCol>
              </a:tblGrid>
              <a:tr h="319101">
                <a:tc>
                  <a:txBody>
                    <a:bodyPr/>
                    <a:lstStyle/>
                    <a:p>
                      <a:pPr marL="0" algn="ctr" defTabSz="609630" rtl="0" eaLnBrk="1" latinLnBrk="0" hangingPunct="1"/>
                      <a:r>
                        <a:rPr kumimoji="1" lang="ja-JP" altLang="en-US" sz="1600" b="0" kern="1200" dirty="0">
                          <a:solidFill>
                            <a:schemeClr val="tx1"/>
                          </a:solidFill>
                          <a:effectLst/>
                          <a:latin typeface="BIZ UDPゴシック" panose="020B0400000000000000" pitchFamily="50" charset="-128"/>
                          <a:ea typeface="BIZ UDPゴシック" panose="020B0400000000000000" pitchFamily="50" charset="-128"/>
                          <a:cs typeface="+mn-cs"/>
                        </a:rPr>
                        <a:t>志藤　修史</a:t>
                      </a:r>
                    </a:p>
                  </a:txBody>
                  <a:tcPr/>
                </a:tc>
                <a:extLst>
                  <a:ext uri="{0D108BD9-81ED-4DB2-BD59-A6C34878D82A}">
                    <a16:rowId xmlns:a16="http://schemas.microsoft.com/office/drawing/2014/main" val="1292320838"/>
                  </a:ext>
                </a:extLst>
              </a:tr>
              <a:tr h="370840">
                <a:tc>
                  <a:txBody>
                    <a:bodyPr/>
                    <a:lstStyle/>
                    <a:p>
                      <a:pPr algn="ctr"/>
                      <a:r>
                        <a:rPr kumimoji="1" lang="ja-JP" altLang="en-US" sz="1600" b="0" kern="1200" dirty="0">
                          <a:solidFill>
                            <a:schemeClr val="dk1"/>
                          </a:solidFill>
                          <a:effectLst/>
                          <a:latin typeface="BIZ UDPゴシック" panose="020B0400000000000000" pitchFamily="50" charset="-128"/>
                          <a:ea typeface="BIZ UDPゴシック" panose="020B0400000000000000" pitchFamily="50" charset="-128"/>
                        </a:rPr>
                        <a:t>新居延　高宏</a:t>
                      </a:r>
                      <a:endParaRPr kumimoji="1" lang="ja-JP" altLang="en-US" sz="1600" b="0" dirty="0">
                        <a:latin typeface="BIZ UDPゴシック" panose="020B0400000000000000" pitchFamily="50" charset="-128"/>
                        <a:ea typeface="BIZ UDPゴシック" panose="020B0400000000000000" pitchFamily="50" charset="-128"/>
                      </a:endParaRPr>
                    </a:p>
                  </a:txBody>
                  <a:tcPr/>
                </a:tc>
                <a:extLst>
                  <a:ext uri="{0D108BD9-81ED-4DB2-BD59-A6C34878D82A}">
                    <a16:rowId xmlns:a16="http://schemas.microsoft.com/office/drawing/2014/main" val="3589859135"/>
                  </a:ext>
                </a:extLst>
              </a:tr>
              <a:tr h="370840">
                <a:tc>
                  <a:txBody>
                    <a:bodyPr/>
                    <a:lstStyle/>
                    <a:p>
                      <a:pPr algn="ctr"/>
                      <a:r>
                        <a:rPr kumimoji="1" lang="ja-JP" altLang="en-US" sz="1600" b="0" kern="1200" dirty="0">
                          <a:solidFill>
                            <a:schemeClr val="dk1"/>
                          </a:solidFill>
                          <a:effectLst/>
                          <a:latin typeface="BIZ UDPゴシック" panose="020B0400000000000000" pitchFamily="50" charset="-128"/>
                          <a:ea typeface="BIZ UDPゴシック" panose="020B0400000000000000" pitchFamily="50" charset="-128"/>
                        </a:rPr>
                        <a:t>岡橋　義弘</a:t>
                      </a:r>
                      <a:endParaRPr kumimoji="1" lang="ja-JP" altLang="en-US" sz="1600" b="0" dirty="0">
                        <a:latin typeface="BIZ UDPゴシック" panose="020B0400000000000000" pitchFamily="50" charset="-128"/>
                        <a:ea typeface="BIZ UDPゴシック" panose="020B0400000000000000" pitchFamily="50" charset="-128"/>
                      </a:endParaRPr>
                    </a:p>
                  </a:txBody>
                  <a:tcPr/>
                </a:tc>
                <a:extLst>
                  <a:ext uri="{0D108BD9-81ED-4DB2-BD59-A6C34878D82A}">
                    <a16:rowId xmlns:a16="http://schemas.microsoft.com/office/drawing/2014/main" val="1972745449"/>
                  </a:ext>
                </a:extLst>
              </a:tr>
              <a:tr h="370840">
                <a:tc>
                  <a:txBody>
                    <a:bodyPr/>
                    <a:lstStyle/>
                    <a:p>
                      <a:pPr algn="ctr"/>
                      <a:r>
                        <a:rPr kumimoji="1" lang="ja-JP" altLang="en-US" sz="1600" b="0" kern="1200" dirty="0">
                          <a:solidFill>
                            <a:schemeClr val="dk1"/>
                          </a:solidFill>
                          <a:effectLst/>
                          <a:latin typeface="BIZ UDPゴシック" panose="020B0400000000000000" pitchFamily="50" charset="-128"/>
                          <a:ea typeface="BIZ UDPゴシック" panose="020B0400000000000000" pitchFamily="50" charset="-128"/>
                        </a:rPr>
                        <a:t>土井　留美</a:t>
                      </a:r>
                      <a:endParaRPr kumimoji="1" lang="ja-JP" altLang="en-US" sz="1600" b="0" dirty="0">
                        <a:latin typeface="BIZ UDPゴシック" panose="020B0400000000000000" pitchFamily="50" charset="-128"/>
                        <a:ea typeface="BIZ UDPゴシック" panose="020B0400000000000000" pitchFamily="50" charset="-128"/>
                      </a:endParaRPr>
                    </a:p>
                  </a:txBody>
                  <a:tcPr/>
                </a:tc>
                <a:extLst>
                  <a:ext uri="{0D108BD9-81ED-4DB2-BD59-A6C34878D82A}">
                    <a16:rowId xmlns:a16="http://schemas.microsoft.com/office/drawing/2014/main" val="33655290"/>
                  </a:ext>
                </a:extLst>
              </a:tr>
              <a:tr h="370840">
                <a:tc>
                  <a:txBody>
                    <a:bodyPr/>
                    <a:lstStyle/>
                    <a:p>
                      <a:pPr algn="ctr"/>
                      <a:r>
                        <a:rPr kumimoji="1" lang="ja-JP" altLang="en-US" sz="1600" b="0" dirty="0">
                          <a:latin typeface="BIZ UDPゴシック" panose="020B0400000000000000" pitchFamily="50" charset="-128"/>
                          <a:ea typeface="BIZ UDPゴシック" panose="020B0400000000000000" pitchFamily="50" charset="-128"/>
                        </a:rPr>
                        <a:t>矢上　敬子</a:t>
                      </a:r>
                    </a:p>
                  </a:txBody>
                  <a:tcPr/>
                </a:tc>
                <a:extLst>
                  <a:ext uri="{0D108BD9-81ED-4DB2-BD59-A6C34878D82A}">
                    <a16:rowId xmlns:a16="http://schemas.microsoft.com/office/drawing/2014/main" val="3866073780"/>
                  </a:ext>
                </a:extLst>
              </a:tr>
              <a:tr h="370840">
                <a:tc>
                  <a:txBody>
                    <a:bodyPr/>
                    <a:lstStyle/>
                    <a:p>
                      <a:pPr algn="ctr"/>
                      <a:r>
                        <a:rPr kumimoji="1" lang="zh-TW" altLang="en-US" sz="1600" b="0" kern="1200" dirty="0">
                          <a:solidFill>
                            <a:schemeClr val="tx1"/>
                          </a:solidFill>
                          <a:effectLst/>
                          <a:latin typeface="BIZ UDPゴシック" panose="020B0400000000000000" pitchFamily="50" charset="-128"/>
                          <a:ea typeface="BIZ UDPゴシック" panose="020B0400000000000000" pitchFamily="50" charset="-128"/>
                          <a:cs typeface="+mn-cs"/>
                        </a:rPr>
                        <a:t>冨士野　香織</a:t>
                      </a:r>
                      <a:endParaRPr kumimoji="1" lang="ja-JP" altLang="en-US" sz="1600" b="0" kern="1200" dirty="0">
                        <a:solidFill>
                          <a:schemeClr val="tx1"/>
                        </a:solidFill>
                        <a:effectLst/>
                        <a:latin typeface="BIZ UDPゴシック" panose="020B0400000000000000" pitchFamily="50" charset="-128"/>
                        <a:ea typeface="BIZ UDPゴシック" panose="020B0400000000000000" pitchFamily="50" charset="-128"/>
                        <a:cs typeface="+mn-cs"/>
                      </a:endParaRPr>
                    </a:p>
                  </a:txBody>
                  <a:tcPr/>
                </a:tc>
                <a:extLst>
                  <a:ext uri="{0D108BD9-81ED-4DB2-BD59-A6C34878D82A}">
                    <a16:rowId xmlns:a16="http://schemas.microsoft.com/office/drawing/2014/main" val="1877594632"/>
                  </a:ext>
                </a:extLst>
              </a:tr>
              <a:tr h="370840">
                <a:tc>
                  <a:txBody>
                    <a:bodyPr/>
                    <a:lstStyle/>
                    <a:p>
                      <a:pPr algn="ctr"/>
                      <a:r>
                        <a:rPr kumimoji="1" lang="ja-JP" altLang="en-US" sz="1600" b="0" dirty="0">
                          <a:latin typeface="BIZ UDPゴシック" panose="020B0400000000000000" pitchFamily="50" charset="-128"/>
                          <a:ea typeface="BIZ UDPゴシック" panose="020B0400000000000000" pitchFamily="50" charset="-128"/>
                        </a:rPr>
                        <a:t>正置　美貴</a:t>
                      </a:r>
                    </a:p>
                  </a:txBody>
                  <a:tcPr/>
                </a:tc>
                <a:extLst>
                  <a:ext uri="{0D108BD9-81ED-4DB2-BD59-A6C34878D82A}">
                    <a16:rowId xmlns:a16="http://schemas.microsoft.com/office/drawing/2014/main" val="4249541409"/>
                  </a:ext>
                </a:extLst>
              </a:tr>
              <a:tr h="370840">
                <a:tc>
                  <a:txBody>
                    <a:bodyPr/>
                    <a:lstStyle/>
                    <a:p>
                      <a:pPr algn="ctr"/>
                      <a:r>
                        <a:rPr kumimoji="1" lang="ja-JP" altLang="en-US" sz="1600" b="0" dirty="0">
                          <a:latin typeface="BIZ UDPゴシック" panose="020B0400000000000000" pitchFamily="50" charset="-128"/>
                          <a:ea typeface="BIZ UDPゴシック" panose="020B0400000000000000" pitchFamily="50" charset="-128"/>
                        </a:rPr>
                        <a:t>家保　美穂</a:t>
                      </a:r>
                    </a:p>
                  </a:txBody>
                  <a:tcPr/>
                </a:tc>
                <a:extLst>
                  <a:ext uri="{0D108BD9-81ED-4DB2-BD59-A6C34878D82A}">
                    <a16:rowId xmlns:a16="http://schemas.microsoft.com/office/drawing/2014/main" val="1302740176"/>
                  </a:ext>
                </a:extLst>
              </a:tr>
              <a:tr h="370840">
                <a:tc>
                  <a:txBody>
                    <a:bodyPr/>
                    <a:lstStyle/>
                    <a:p>
                      <a:pPr algn="ctr"/>
                      <a:r>
                        <a:rPr kumimoji="1" lang="ja-JP" altLang="en-US" sz="1600" b="0" dirty="0">
                          <a:latin typeface="BIZ UDPゴシック" panose="020B0400000000000000" pitchFamily="50" charset="-128"/>
                          <a:ea typeface="BIZ UDPゴシック" panose="020B0400000000000000" pitchFamily="50" charset="-128"/>
                        </a:rPr>
                        <a:t>津田　貞夫</a:t>
                      </a:r>
                    </a:p>
                  </a:txBody>
                  <a:tcPr/>
                </a:tc>
                <a:extLst>
                  <a:ext uri="{0D108BD9-81ED-4DB2-BD59-A6C34878D82A}">
                    <a16:rowId xmlns:a16="http://schemas.microsoft.com/office/drawing/2014/main" val="2386072468"/>
                  </a:ext>
                </a:extLst>
              </a:tr>
            </a:tbl>
          </a:graphicData>
        </a:graphic>
      </p:graphicFrame>
      <p:grpSp>
        <p:nvGrpSpPr>
          <p:cNvPr id="27" name="グループ化 26">
            <a:extLst>
              <a:ext uri="{FF2B5EF4-FFF2-40B4-BE49-F238E27FC236}">
                <a16:creationId xmlns:a16="http://schemas.microsoft.com/office/drawing/2014/main" id="{6CB6E95E-FB3B-C558-F779-48EEF4CD85DB}"/>
              </a:ext>
            </a:extLst>
          </p:cNvPr>
          <p:cNvGrpSpPr/>
          <p:nvPr/>
        </p:nvGrpSpPr>
        <p:grpSpPr>
          <a:xfrm>
            <a:off x="2326504" y="1985721"/>
            <a:ext cx="612000" cy="369332"/>
            <a:chOff x="1979723" y="2055391"/>
            <a:chExt cx="612000" cy="369332"/>
          </a:xfrm>
        </p:grpSpPr>
        <p:sp>
          <p:nvSpPr>
            <p:cNvPr id="25" name="フローチャート: 結合子 24">
              <a:extLst>
                <a:ext uri="{FF2B5EF4-FFF2-40B4-BE49-F238E27FC236}">
                  <a16:creationId xmlns:a16="http://schemas.microsoft.com/office/drawing/2014/main" id="{C5EC0189-D640-64F7-2829-B27A5B3EE351}"/>
                </a:ext>
              </a:extLst>
            </p:cNvPr>
            <p:cNvSpPr/>
            <p:nvPr/>
          </p:nvSpPr>
          <p:spPr>
            <a:xfrm>
              <a:off x="2014559" y="2055391"/>
              <a:ext cx="418011" cy="369332"/>
            </a:xfrm>
            <a:prstGeom prst="flowChartConnector">
              <a:avLst/>
            </a:prstGeom>
            <a:solidFill>
              <a:schemeClr val="accent1">
                <a:lumMod val="60000"/>
                <a:lumOff val="4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26" name="テキスト ボックス 25">
              <a:extLst>
                <a:ext uri="{FF2B5EF4-FFF2-40B4-BE49-F238E27FC236}">
                  <a16:creationId xmlns:a16="http://schemas.microsoft.com/office/drawing/2014/main" id="{9007677C-CE19-CE5B-1F2B-E6DDF3EDB673}"/>
                </a:ext>
              </a:extLst>
            </p:cNvPr>
            <p:cNvSpPr txBox="1"/>
            <p:nvPr/>
          </p:nvSpPr>
          <p:spPr>
            <a:xfrm>
              <a:off x="1979723" y="2078265"/>
              <a:ext cx="612000" cy="307777"/>
            </a:xfrm>
            <a:prstGeom prst="rect">
              <a:avLst/>
            </a:prstGeom>
            <a:noFill/>
          </p:spPr>
          <p:txBody>
            <a:bodyPr wrap="square" rtlCol="0">
              <a:spAutoFit/>
            </a:bodyPr>
            <a:lstStyle/>
            <a:p>
              <a:r>
                <a:rPr kumimoji="1" lang="ja-JP" altLang="en-US" sz="1400" b="1" dirty="0">
                  <a:solidFill>
                    <a:schemeClr val="bg1"/>
                  </a:solidFill>
                  <a:latin typeface="BIZ UDPゴシック" panose="020B0400000000000000" pitchFamily="50" charset="-128"/>
                  <a:ea typeface="BIZ UDPゴシック" panose="020B0400000000000000" pitchFamily="50" charset="-128"/>
                </a:rPr>
                <a:t>ファ</a:t>
              </a:r>
            </a:p>
          </p:txBody>
        </p:sp>
      </p:grpSp>
      <p:grpSp>
        <p:nvGrpSpPr>
          <p:cNvPr id="28" name="グループ化 27">
            <a:extLst>
              <a:ext uri="{FF2B5EF4-FFF2-40B4-BE49-F238E27FC236}">
                <a16:creationId xmlns:a16="http://schemas.microsoft.com/office/drawing/2014/main" id="{86928E45-FA58-451B-8FB5-922C364C33C9}"/>
              </a:ext>
            </a:extLst>
          </p:cNvPr>
          <p:cNvGrpSpPr/>
          <p:nvPr/>
        </p:nvGrpSpPr>
        <p:grpSpPr>
          <a:xfrm>
            <a:off x="7607013" y="2019083"/>
            <a:ext cx="612000" cy="369332"/>
            <a:chOff x="1979723" y="2055391"/>
            <a:chExt cx="612000" cy="369332"/>
          </a:xfrm>
        </p:grpSpPr>
        <p:sp>
          <p:nvSpPr>
            <p:cNvPr id="29" name="フローチャート: 結合子 28">
              <a:extLst>
                <a:ext uri="{FF2B5EF4-FFF2-40B4-BE49-F238E27FC236}">
                  <a16:creationId xmlns:a16="http://schemas.microsoft.com/office/drawing/2014/main" id="{A68753A8-9933-372C-0811-A57C5E3AFED0}"/>
                </a:ext>
              </a:extLst>
            </p:cNvPr>
            <p:cNvSpPr/>
            <p:nvPr/>
          </p:nvSpPr>
          <p:spPr>
            <a:xfrm>
              <a:off x="2014559" y="2055391"/>
              <a:ext cx="418011" cy="369332"/>
            </a:xfrm>
            <a:prstGeom prst="flowChartConnector">
              <a:avLst/>
            </a:prstGeom>
            <a:solidFill>
              <a:schemeClr val="accent1">
                <a:lumMod val="60000"/>
                <a:lumOff val="4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30" name="テキスト ボックス 29">
              <a:extLst>
                <a:ext uri="{FF2B5EF4-FFF2-40B4-BE49-F238E27FC236}">
                  <a16:creationId xmlns:a16="http://schemas.microsoft.com/office/drawing/2014/main" id="{356A3359-6883-A632-55A6-3F96398FB4F9}"/>
                </a:ext>
              </a:extLst>
            </p:cNvPr>
            <p:cNvSpPr txBox="1"/>
            <p:nvPr/>
          </p:nvSpPr>
          <p:spPr>
            <a:xfrm>
              <a:off x="1979723" y="2078265"/>
              <a:ext cx="612000" cy="307777"/>
            </a:xfrm>
            <a:prstGeom prst="rect">
              <a:avLst/>
            </a:prstGeom>
            <a:noFill/>
          </p:spPr>
          <p:txBody>
            <a:bodyPr wrap="square" rtlCol="0">
              <a:spAutoFit/>
            </a:bodyPr>
            <a:lstStyle/>
            <a:p>
              <a:r>
                <a:rPr kumimoji="1" lang="ja-JP" altLang="en-US" sz="1400" b="1" dirty="0">
                  <a:solidFill>
                    <a:schemeClr val="bg1"/>
                  </a:solidFill>
                  <a:latin typeface="BIZ UDPゴシック" panose="020B0400000000000000" pitchFamily="50" charset="-128"/>
                  <a:ea typeface="BIZ UDPゴシック" panose="020B0400000000000000" pitchFamily="50" charset="-128"/>
                </a:rPr>
                <a:t>ファ</a:t>
              </a:r>
            </a:p>
          </p:txBody>
        </p:sp>
      </p:grpSp>
      <p:grpSp>
        <p:nvGrpSpPr>
          <p:cNvPr id="31" name="グループ化 30">
            <a:extLst>
              <a:ext uri="{FF2B5EF4-FFF2-40B4-BE49-F238E27FC236}">
                <a16:creationId xmlns:a16="http://schemas.microsoft.com/office/drawing/2014/main" id="{C598320C-5EA3-A681-C76D-D6606A8A7E88}"/>
              </a:ext>
            </a:extLst>
          </p:cNvPr>
          <p:cNvGrpSpPr/>
          <p:nvPr/>
        </p:nvGrpSpPr>
        <p:grpSpPr>
          <a:xfrm>
            <a:off x="8935342" y="5853140"/>
            <a:ext cx="2676916" cy="369332"/>
            <a:chOff x="1979723" y="2055391"/>
            <a:chExt cx="2676916" cy="369332"/>
          </a:xfrm>
        </p:grpSpPr>
        <p:sp>
          <p:nvSpPr>
            <p:cNvPr id="32" name="フローチャート: 結合子 31">
              <a:extLst>
                <a:ext uri="{FF2B5EF4-FFF2-40B4-BE49-F238E27FC236}">
                  <a16:creationId xmlns:a16="http://schemas.microsoft.com/office/drawing/2014/main" id="{17C60FB4-500F-361E-5777-2524510E8DFA}"/>
                </a:ext>
              </a:extLst>
            </p:cNvPr>
            <p:cNvSpPr/>
            <p:nvPr/>
          </p:nvSpPr>
          <p:spPr>
            <a:xfrm>
              <a:off x="2014559" y="2055391"/>
              <a:ext cx="418011" cy="369332"/>
            </a:xfrm>
            <a:prstGeom prst="flowChartConnector">
              <a:avLst/>
            </a:prstGeom>
            <a:solidFill>
              <a:schemeClr val="accent1">
                <a:lumMod val="60000"/>
                <a:lumOff val="4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33" name="テキスト ボックス 32">
              <a:extLst>
                <a:ext uri="{FF2B5EF4-FFF2-40B4-BE49-F238E27FC236}">
                  <a16:creationId xmlns:a16="http://schemas.microsoft.com/office/drawing/2014/main" id="{BD1D86D7-B7B8-338D-017F-EA01468D663A}"/>
                </a:ext>
              </a:extLst>
            </p:cNvPr>
            <p:cNvSpPr txBox="1"/>
            <p:nvPr/>
          </p:nvSpPr>
          <p:spPr>
            <a:xfrm>
              <a:off x="1979723" y="2078265"/>
              <a:ext cx="2676916" cy="307777"/>
            </a:xfrm>
            <a:prstGeom prst="rect">
              <a:avLst/>
            </a:prstGeom>
            <a:noFill/>
          </p:spPr>
          <p:txBody>
            <a:bodyPr wrap="square" rtlCol="0">
              <a:spAutoFit/>
            </a:bodyPr>
            <a:lstStyle/>
            <a:p>
              <a:r>
                <a:rPr kumimoji="1" lang="ja-JP" altLang="en-US" sz="1400" b="1" dirty="0">
                  <a:solidFill>
                    <a:schemeClr val="bg1"/>
                  </a:solidFill>
                  <a:latin typeface="BIZ UDPゴシック" panose="020B0400000000000000" pitchFamily="50" charset="-128"/>
                  <a:ea typeface="BIZ UDPゴシック" panose="020B0400000000000000" pitchFamily="50" charset="-128"/>
                </a:rPr>
                <a:t>ファ　</a:t>
              </a:r>
              <a:r>
                <a:rPr kumimoji="1" lang="en-US" altLang="ja-JP" sz="1400" b="1" dirty="0">
                  <a:latin typeface="BIZ UDPゴシック" panose="020B0400000000000000" pitchFamily="50" charset="-128"/>
                  <a:ea typeface="BIZ UDPゴシック" panose="020B0400000000000000" pitchFamily="50" charset="-128"/>
                </a:rPr>
                <a:t>…</a:t>
              </a:r>
              <a:r>
                <a:rPr kumimoji="1" lang="ja-JP" altLang="en-US" sz="1400" b="1" dirty="0">
                  <a:latin typeface="BIZ UDPゴシック" panose="020B0400000000000000" pitchFamily="50" charset="-128"/>
                  <a:ea typeface="BIZ UDPゴシック" panose="020B0400000000000000" pitchFamily="50" charset="-128"/>
                </a:rPr>
                <a:t>ファシリテーター</a:t>
              </a:r>
            </a:p>
          </p:txBody>
        </p:sp>
      </p:grpSp>
    </p:spTree>
    <p:extLst>
      <p:ext uri="{BB962C8B-B14F-4D97-AF65-F5344CB8AC3E}">
        <p14:creationId xmlns:p14="http://schemas.microsoft.com/office/powerpoint/2010/main" val="1066952266"/>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bg>
      <p:bgPr>
        <a:gradFill>
          <a:gsLst>
            <a:gs pos="75000">
              <a:schemeClr val="tx2"/>
            </a:gs>
            <a:gs pos="100000">
              <a:schemeClr val="tx2">
                <a:lumMod val="50000"/>
              </a:schemeClr>
            </a:gs>
            <a:gs pos="100000">
              <a:schemeClr val="tx2">
                <a:lumMod val="50000"/>
              </a:schemeClr>
            </a:gs>
          </a:gsLst>
          <a:lin ang="5400000" scaled="1"/>
        </a:gradFill>
        <a:effectLst/>
      </p:bgPr>
    </p:bg>
    <p:spTree>
      <p:nvGrpSpPr>
        <p:cNvPr id="1" name="">
          <a:extLst>
            <a:ext uri="{FF2B5EF4-FFF2-40B4-BE49-F238E27FC236}">
              <a16:creationId xmlns:a16="http://schemas.microsoft.com/office/drawing/2014/main" id="{EF722CEA-C007-B93A-365F-076DCB95D9EA}"/>
            </a:ext>
          </a:extLst>
        </p:cNvPr>
        <p:cNvGrpSpPr/>
        <p:nvPr/>
      </p:nvGrpSpPr>
      <p:grpSpPr>
        <a:xfrm>
          <a:off x="0" y="0"/>
          <a:ext cx="0" cy="0"/>
          <a:chOff x="0" y="0"/>
          <a:chExt cx="0" cy="0"/>
        </a:xfrm>
      </p:grpSpPr>
      <p:grpSp>
        <p:nvGrpSpPr>
          <p:cNvPr id="7" name="Group 8">
            <a:extLst>
              <a:ext uri="{FF2B5EF4-FFF2-40B4-BE49-F238E27FC236}">
                <a16:creationId xmlns:a16="http://schemas.microsoft.com/office/drawing/2014/main" id="{6AE45CE8-5042-DC4B-EE97-03FCB5DE4764}"/>
              </a:ext>
            </a:extLst>
          </p:cNvPr>
          <p:cNvGrpSpPr/>
          <p:nvPr/>
        </p:nvGrpSpPr>
        <p:grpSpPr>
          <a:xfrm>
            <a:off x="375064" y="2074482"/>
            <a:ext cx="11236679" cy="50560"/>
            <a:chOff x="0" y="0"/>
            <a:chExt cx="4274726" cy="20069"/>
          </a:xfrm>
          <a:solidFill>
            <a:schemeClr val="bg1"/>
          </a:solidFill>
        </p:grpSpPr>
        <p:sp>
          <p:nvSpPr>
            <p:cNvPr id="8" name="Freeform 9">
              <a:extLst>
                <a:ext uri="{FF2B5EF4-FFF2-40B4-BE49-F238E27FC236}">
                  <a16:creationId xmlns:a16="http://schemas.microsoft.com/office/drawing/2014/main" id="{3BDC6AD8-5222-6701-0810-3EB155BE12AB}"/>
                </a:ext>
              </a:extLst>
            </p:cNvPr>
            <p:cNvSpPr/>
            <p:nvPr/>
          </p:nvSpPr>
          <p:spPr>
            <a:xfrm>
              <a:off x="0" y="0"/>
              <a:ext cx="4274726" cy="20069"/>
            </a:xfrm>
            <a:custGeom>
              <a:avLst/>
              <a:gdLst/>
              <a:ahLst/>
              <a:cxnLst/>
              <a:rect l="l" t="t" r="r" b="b"/>
              <a:pathLst>
                <a:path w="4274726" h="20069">
                  <a:moveTo>
                    <a:pt x="10035" y="0"/>
                  </a:moveTo>
                  <a:lnTo>
                    <a:pt x="4264691" y="0"/>
                  </a:lnTo>
                  <a:cubicBezTo>
                    <a:pt x="4267353" y="0"/>
                    <a:pt x="4269905" y="1057"/>
                    <a:pt x="4271787" y="2939"/>
                  </a:cubicBezTo>
                  <a:cubicBezTo>
                    <a:pt x="4273669" y="4821"/>
                    <a:pt x="4274726" y="7373"/>
                    <a:pt x="4274726" y="10035"/>
                  </a:cubicBezTo>
                  <a:lnTo>
                    <a:pt x="4274726" y="10035"/>
                  </a:lnTo>
                  <a:cubicBezTo>
                    <a:pt x="4274726" y="12696"/>
                    <a:pt x="4273669" y="15248"/>
                    <a:pt x="4271787" y="17130"/>
                  </a:cubicBezTo>
                  <a:cubicBezTo>
                    <a:pt x="4269905" y="19012"/>
                    <a:pt x="4267353" y="20069"/>
                    <a:pt x="4264691" y="20069"/>
                  </a:cubicBezTo>
                  <a:lnTo>
                    <a:pt x="10035" y="20069"/>
                  </a:lnTo>
                  <a:cubicBezTo>
                    <a:pt x="7373" y="20069"/>
                    <a:pt x="4821" y="19012"/>
                    <a:pt x="2939" y="17130"/>
                  </a:cubicBezTo>
                  <a:cubicBezTo>
                    <a:pt x="1057" y="15248"/>
                    <a:pt x="0" y="12696"/>
                    <a:pt x="0" y="10035"/>
                  </a:cubicBezTo>
                  <a:lnTo>
                    <a:pt x="0" y="10035"/>
                  </a:lnTo>
                  <a:cubicBezTo>
                    <a:pt x="0" y="7373"/>
                    <a:pt x="1057" y="4821"/>
                    <a:pt x="2939" y="2939"/>
                  </a:cubicBezTo>
                  <a:cubicBezTo>
                    <a:pt x="4821" y="1057"/>
                    <a:pt x="7373" y="0"/>
                    <a:pt x="10035" y="0"/>
                  </a:cubicBezTo>
                  <a:close/>
                </a:path>
              </a:pathLst>
            </a:custGeom>
            <a:grpFill/>
          </p:spPr>
          <p:txBody>
            <a:bodyPr/>
            <a:lstStyle/>
            <a:p>
              <a:endParaRPr lang="ja-JP" altLang="en-US"/>
            </a:p>
          </p:txBody>
        </p:sp>
        <p:sp>
          <p:nvSpPr>
            <p:cNvPr id="11" name="TextBox 10">
              <a:extLst>
                <a:ext uri="{FF2B5EF4-FFF2-40B4-BE49-F238E27FC236}">
                  <a16:creationId xmlns:a16="http://schemas.microsoft.com/office/drawing/2014/main" id="{76517BEE-0735-3592-D0B5-C723EEDF20F6}"/>
                </a:ext>
              </a:extLst>
            </p:cNvPr>
            <p:cNvSpPr txBox="1"/>
            <p:nvPr/>
          </p:nvSpPr>
          <p:spPr>
            <a:xfrm>
              <a:off x="0" y="-28575"/>
              <a:ext cx="4274726" cy="48644"/>
            </a:xfrm>
            <a:prstGeom prst="rect">
              <a:avLst/>
            </a:prstGeom>
            <a:grpFill/>
          </p:spPr>
          <p:txBody>
            <a:bodyPr lIns="50800" tIns="50800" rIns="50800" bIns="50800" rtlCol="0" anchor="ctr"/>
            <a:lstStyle/>
            <a:p>
              <a:pPr algn="ctr">
                <a:lnSpc>
                  <a:spcPts val="2239"/>
                </a:lnSpc>
              </a:pPr>
              <a:endParaRPr/>
            </a:p>
          </p:txBody>
        </p:sp>
      </p:grpSp>
      <p:grpSp>
        <p:nvGrpSpPr>
          <p:cNvPr id="3" name="Group 8">
            <a:extLst>
              <a:ext uri="{FF2B5EF4-FFF2-40B4-BE49-F238E27FC236}">
                <a16:creationId xmlns:a16="http://schemas.microsoft.com/office/drawing/2014/main" id="{0DED84F1-3CAA-F349-DB9D-22EB1926C878}"/>
              </a:ext>
            </a:extLst>
          </p:cNvPr>
          <p:cNvGrpSpPr/>
          <p:nvPr/>
        </p:nvGrpSpPr>
        <p:grpSpPr>
          <a:xfrm>
            <a:off x="375064" y="4181182"/>
            <a:ext cx="11236679" cy="50560"/>
            <a:chOff x="0" y="0"/>
            <a:chExt cx="4274726" cy="20069"/>
          </a:xfrm>
          <a:solidFill>
            <a:schemeClr val="bg1"/>
          </a:solidFill>
        </p:grpSpPr>
        <p:sp>
          <p:nvSpPr>
            <p:cNvPr id="15" name="Freeform 9">
              <a:extLst>
                <a:ext uri="{FF2B5EF4-FFF2-40B4-BE49-F238E27FC236}">
                  <a16:creationId xmlns:a16="http://schemas.microsoft.com/office/drawing/2014/main" id="{F6B773F1-0C11-C0C5-B543-2792F7EB30BA}"/>
                </a:ext>
              </a:extLst>
            </p:cNvPr>
            <p:cNvSpPr/>
            <p:nvPr/>
          </p:nvSpPr>
          <p:spPr>
            <a:xfrm>
              <a:off x="0" y="0"/>
              <a:ext cx="4274726" cy="20069"/>
            </a:xfrm>
            <a:custGeom>
              <a:avLst/>
              <a:gdLst/>
              <a:ahLst/>
              <a:cxnLst/>
              <a:rect l="l" t="t" r="r" b="b"/>
              <a:pathLst>
                <a:path w="4274726" h="20069">
                  <a:moveTo>
                    <a:pt x="10035" y="0"/>
                  </a:moveTo>
                  <a:lnTo>
                    <a:pt x="4264691" y="0"/>
                  </a:lnTo>
                  <a:cubicBezTo>
                    <a:pt x="4267353" y="0"/>
                    <a:pt x="4269905" y="1057"/>
                    <a:pt x="4271787" y="2939"/>
                  </a:cubicBezTo>
                  <a:cubicBezTo>
                    <a:pt x="4273669" y="4821"/>
                    <a:pt x="4274726" y="7373"/>
                    <a:pt x="4274726" y="10035"/>
                  </a:cubicBezTo>
                  <a:lnTo>
                    <a:pt x="4274726" y="10035"/>
                  </a:lnTo>
                  <a:cubicBezTo>
                    <a:pt x="4274726" y="12696"/>
                    <a:pt x="4273669" y="15248"/>
                    <a:pt x="4271787" y="17130"/>
                  </a:cubicBezTo>
                  <a:cubicBezTo>
                    <a:pt x="4269905" y="19012"/>
                    <a:pt x="4267353" y="20069"/>
                    <a:pt x="4264691" y="20069"/>
                  </a:cubicBezTo>
                  <a:lnTo>
                    <a:pt x="10035" y="20069"/>
                  </a:lnTo>
                  <a:cubicBezTo>
                    <a:pt x="7373" y="20069"/>
                    <a:pt x="4821" y="19012"/>
                    <a:pt x="2939" y="17130"/>
                  </a:cubicBezTo>
                  <a:cubicBezTo>
                    <a:pt x="1057" y="15248"/>
                    <a:pt x="0" y="12696"/>
                    <a:pt x="0" y="10035"/>
                  </a:cubicBezTo>
                  <a:lnTo>
                    <a:pt x="0" y="10035"/>
                  </a:lnTo>
                  <a:cubicBezTo>
                    <a:pt x="0" y="7373"/>
                    <a:pt x="1057" y="4821"/>
                    <a:pt x="2939" y="2939"/>
                  </a:cubicBezTo>
                  <a:cubicBezTo>
                    <a:pt x="4821" y="1057"/>
                    <a:pt x="7373" y="0"/>
                    <a:pt x="10035" y="0"/>
                  </a:cubicBezTo>
                  <a:close/>
                </a:path>
              </a:pathLst>
            </a:custGeom>
            <a:grpFill/>
          </p:spPr>
          <p:txBody>
            <a:bodyPr/>
            <a:lstStyle/>
            <a:p>
              <a:endParaRPr lang="ja-JP" altLang="en-US"/>
            </a:p>
          </p:txBody>
        </p:sp>
        <p:sp>
          <p:nvSpPr>
            <p:cNvPr id="16" name="TextBox 10">
              <a:extLst>
                <a:ext uri="{FF2B5EF4-FFF2-40B4-BE49-F238E27FC236}">
                  <a16:creationId xmlns:a16="http://schemas.microsoft.com/office/drawing/2014/main" id="{11BD2B28-55BF-A0F1-10F4-74BC14AB76DD}"/>
                </a:ext>
              </a:extLst>
            </p:cNvPr>
            <p:cNvSpPr txBox="1"/>
            <p:nvPr/>
          </p:nvSpPr>
          <p:spPr>
            <a:xfrm>
              <a:off x="0" y="-28575"/>
              <a:ext cx="4274726" cy="48644"/>
            </a:xfrm>
            <a:prstGeom prst="rect">
              <a:avLst/>
            </a:prstGeom>
            <a:grpFill/>
          </p:spPr>
          <p:txBody>
            <a:bodyPr lIns="50800" tIns="50800" rIns="50800" bIns="50800" rtlCol="0" anchor="ctr"/>
            <a:lstStyle/>
            <a:p>
              <a:pPr algn="ctr">
                <a:lnSpc>
                  <a:spcPts val="2239"/>
                </a:lnSpc>
              </a:pPr>
              <a:endParaRPr/>
            </a:p>
          </p:txBody>
        </p:sp>
      </p:grpSp>
      <p:sp>
        <p:nvSpPr>
          <p:cNvPr id="22" name="テキスト ボックス 21">
            <a:extLst>
              <a:ext uri="{FF2B5EF4-FFF2-40B4-BE49-F238E27FC236}">
                <a16:creationId xmlns:a16="http://schemas.microsoft.com/office/drawing/2014/main" id="{9960AEFC-AFC8-2B25-C1A3-D5797BB63781}"/>
              </a:ext>
            </a:extLst>
          </p:cNvPr>
          <p:cNvSpPr txBox="1"/>
          <p:nvPr/>
        </p:nvSpPr>
        <p:spPr>
          <a:xfrm>
            <a:off x="1092240" y="2858017"/>
            <a:ext cx="10282517" cy="642035"/>
          </a:xfrm>
          <a:prstGeom prst="rect">
            <a:avLst/>
          </a:prstGeom>
          <a:noFill/>
        </p:spPr>
        <p:txBody>
          <a:bodyPr wrap="square">
            <a:spAutoFit/>
          </a:bodyPr>
          <a:lstStyle/>
          <a:p>
            <a:pPr marL="0" lvl="0" indent="0" algn="ctr">
              <a:lnSpc>
                <a:spcPts val="5123"/>
              </a:lnSpc>
              <a:spcBef>
                <a:spcPct val="0"/>
              </a:spcBef>
            </a:pPr>
            <a:r>
              <a:rPr lang="ja-JP" altLang="en-US" sz="3200" b="1" spc="64" dirty="0">
                <a:solidFill>
                  <a:schemeClr val="bg1"/>
                </a:solidFill>
                <a:latin typeface="BIZ UDPゴシック" panose="020B0400000000000000" pitchFamily="50" charset="-128"/>
                <a:ea typeface="BIZ UDPゴシック" panose="020B0400000000000000" pitchFamily="50" charset="-128"/>
                <a:cs typeface="Source Han Sans JP Medium"/>
                <a:sym typeface="Source Han Sans JP Medium"/>
              </a:rPr>
              <a:t>その他</a:t>
            </a:r>
          </a:p>
        </p:txBody>
      </p:sp>
      <p:sp>
        <p:nvSpPr>
          <p:cNvPr id="30" name="テキスト ボックス 29">
            <a:extLst>
              <a:ext uri="{FF2B5EF4-FFF2-40B4-BE49-F238E27FC236}">
                <a16:creationId xmlns:a16="http://schemas.microsoft.com/office/drawing/2014/main" id="{59ACFEA2-9881-713D-15CC-753503DE2BE8}"/>
              </a:ext>
            </a:extLst>
          </p:cNvPr>
          <p:cNvSpPr txBox="1"/>
          <p:nvPr/>
        </p:nvSpPr>
        <p:spPr>
          <a:xfrm>
            <a:off x="375064" y="1326976"/>
            <a:ext cx="2520536" cy="656783"/>
          </a:xfrm>
          <a:prstGeom prst="rect">
            <a:avLst/>
          </a:prstGeom>
          <a:noFill/>
        </p:spPr>
        <p:txBody>
          <a:bodyPr wrap="square">
            <a:spAutoFit/>
          </a:bodyPr>
          <a:lstStyle/>
          <a:p>
            <a:pPr marL="0" lvl="0" indent="0" algn="just">
              <a:lnSpc>
                <a:spcPts val="5123"/>
              </a:lnSpc>
              <a:spcBef>
                <a:spcPct val="0"/>
              </a:spcBef>
            </a:pPr>
            <a:r>
              <a:rPr lang="ja-JP" altLang="en-US" sz="4000" b="1" spc="64" dirty="0">
                <a:solidFill>
                  <a:schemeClr val="bg1"/>
                </a:solidFill>
                <a:latin typeface="BIZ UDPゴシック" panose="020B0400000000000000" pitchFamily="50" charset="-128"/>
                <a:ea typeface="BIZ UDPゴシック" panose="020B0400000000000000" pitchFamily="50" charset="-128"/>
                <a:cs typeface="Source Han Sans JP Medium"/>
                <a:sym typeface="Source Han Sans JP Medium"/>
              </a:rPr>
              <a:t>案件（６）</a:t>
            </a:r>
            <a:endParaRPr lang="en-US" altLang="ja-JP" sz="4000" b="1" spc="64" dirty="0">
              <a:solidFill>
                <a:schemeClr val="bg1"/>
              </a:solidFill>
              <a:latin typeface="BIZ UDPゴシック" panose="020B0400000000000000" pitchFamily="50" charset="-128"/>
              <a:ea typeface="BIZ UDPゴシック" panose="020B0400000000000000" pitchFamily="50" charset="-128"/>
              <a:cs typeface="Source Han Sans JP Medium"/>
              <a:sym typeface="Source Han Sans JP Medium"/>
            </a:endParaRPr>
          </a:p>
        </p:txBody>
      </p:sp>
    </p:spTree>
    <p:extLst>
      <p:ext uri="{BB962C8B-B14F-4D97-AF65-F5344CB8AC3E}">
        <p14:creationId xmlns:p14="http://schemas.microsoft.com/office/powerpoint/2010/main" val="27521750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22"/>
                                        </p:tgtEl>
                                        <p:attrNameLst>
                                          <p:attrName>style.visibility</p:attrName>
                                        </p:attrNameLst>
                                      </p:cBhvr>
                                      <p:to>
                                        <p:strVal val="visible"/>
                                      </p:to>
                                    </p:set>
                                    <p:animEffect transition="in" filter="fade">
                                      <p:cBhvr>
                                        <p:cTn id="7" dur="500"/>
                                        <p:tgtEl>
                                          <p:spTgt spid="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 grpId="0"/>
    </p:bldLst>
  </p:timing>
</p:sld>
</file>

<file path=ppt/slides/slide39.xml><?xml version="1.0" encoding="utf-8"?>
<p:sld xmlns:a="http://schemas.openxmlformats.org/drawingml/2006/main" xmlns:r="http://schemas.openxmlformats.org/officeDocument/2006/relationships" xmlns:p="http://schemas.openxmlformats.org/presentationml/2006/main">
  <p:cSld>
    <p:bg>
      <p:bgPr>
        <a:gradFill>
          <a:gsLst>
            <a:gs pos="75000">
              <a:schemeClr val="tx2"/>
            </a:gs>
            <a:gs pos="100000">
              <a:schemeClr val="tx2">
                <a:lumMod val="50000"/>
              </a:schemeClr>
            </a:gs>
            <a:gs pos="100000">
              <a:schemeClr val="tx2">
                <a:lumMod val="50000"/>
              </a:schemeClr>
            </a:gs>
          </a:gsLst>
          <a:lin ang="5400000" scaled="1"/>
        </a:gradFill>
        <a:effectLst/>
      </p:bgPr>
    </p:bg>
    <p:spTree>
      <p:nvGrpSpPr>
        <p:cNvPr id="1" name="">
          <a:extLst>
            <a:ext uri="{FF2B5EF4-FFF2-40B4-BE49-F238E27FC236}">
              <a16:creationId xmlns:a16="http://schemas.microsoft.com/office/drawing/2014/main" id="{C7C95D49-D1E6-4562-1F31-DF5F98DBA781}"/>
            </a:ext>
          </a:extLst>
        </p:cNvPr>
        <p:cNvGrpSpPr/>
        <p:nvPr/>
      </p:nvGrpSpPr>
      <p:grpSpPr>
        <a:xfrm>
          <a:off x="0" y="0"/>
          <a:ext cx="0" cy="0"/>
          <a:chOff x="0" y="0"/>
          <a:chExt cx="0" cy="0"/>
        </a:xfrm>
      </p:grpSpPr>
      <p:grpSp>
        <p:nvGrpSpPr>
          <p:cNvPr id="7" name="Group 8">
            <a:extLst>
              <a:ext uri="{FF2B5EF4-FFF2-40B4-BE49-F238E27FC236}">
                <a16:creationId xmlns:a16="http://schemas.microsoft.com/office/drawing/2014/main" id="{8B2C91BA-A910-3B84-2165-1229B1198275}"/>
              </a:ext>
            </a:extLst>
          </p:cNvPr>
          <p:cNvGrpSpPr/>
          <p:nvPr/>
        </p:nvGrpSpPr>
        <p:grpSpPr>
          <a:xfrm>
            <a:off x="375064" y="2074482"/>
            <a:ext cx="11236679" cy="50560"/>
            <a:chOff x="0" y="0"/>
            <a:chExt cx="4274726" cy="20069"/>
          </a:xfrm>
          <a:solidFill>
            <a:schemeClr val="bg1"/>
          </a:solidFill>
        </p:grpSpPr>
        <p:sp>
          <p:nvSpPr>
            <p:cNvPr id="8" name="Freeform 9">
              <a:extLst>
                <a:ext uri="{FF2B5EF4-FFF2-40B4-BE49-F238E27FC236}">
                  <a16:creationId xmlns:a16="http://schemas.microsoft.com/office/drawing/2014/main" id="{747FD2CD-08AC-25EE-9DA2-2484E3DBE853}"/>
                </a:ext>
              </a:extLst>
            </p:cNvPr>
            <p:cNvSpPr/>
            <p:nvPr/>
          </p:nvSpPr>
          <p:spPr>
            <a:xfrm>
              <a:off x="0" y="0"/>
              <a:ext cx="4274726" cy="20069"/>
            </a:xfrm>
            <a:custGeom>
              <a:avLst/>
              <a:gdLst/>
              <a:ahLst/>
              <a:cxnLst/>
              <a:rect l="l" t="t" r="r" b="b"/>
              <a:pathLst>
                <a:path w="4274726" h="20069">
                  <a:moveTo>
                    <a:pt x="10035" y="0"/>
                  </a:moveTo>
                  <a:lnTo>
                    <a:pt x="4264691" y="0"/>
                  </a:lnTo>
                  <a:cubicBezTo>
                    <a:pt x="4267353" y="0"/>
                    <a:pt x="4269905" y="1057"/>
                    <a:pt x="4271787" y="2939"/>
                  </a:cubicBezTo>
                  <a:cubicBezTo>
                    <a:pt x="4273669" y="4821"/>
                    <a:pt x="4274726" y="7373"/>
                    <a:pt x="4274726" y="10035"/>
                  </a:cubicBezTo>
                  <a:lnTo>
                    <a:pt x="4274726" y="10035"/>
                  </a:lnTo>
                  <a:cubicBezTo>
                    <a:pt x="4274726" y="12696"/>
                    <a:pt x="4273669" y="15248"/>
                    <a:pt x="4271787" y="17130"/>
                  </a:cubicBezTo>
                  <a:cubicBezTo>
                    <a:pt x="4269905" y="19012"/>
                    <a:pt x="4267353" y="20069"/>
                    <a:pt x="4264691" y="20069"/>
                  </a:cubicBezTo>
                  <a:lnTo>
                    <a:pt x="10035" y="20069"/>
                  </a:lnTo>
                  <a:cubicBezTo>
                    <a:pt x="7373" y="20069"/>
                    <a:pt x="4821" y="19012"/>
                    <a:pt x="2939" y="17130"/>
                  </a:cubicBezTo>
                  <a:cubicBezTo>
                    <a:pt x="1057" y="15248"/>
                    <a:pt x="0" y="12696"/>
                    <a:pt x="0" y="10035"/>
                  </a:cubicBezTo>
                  <a:lnTo>
                    <a:pt x="0" y="10035"/>
                  </a:lnTo>
                  <a:cubicBezTo>
                    <a:pt x="0" y="7373"/>
                    <a:pt x="1057" y="4821"/>
                    <a:pt x="2939" y="2939"/>
                  </a:cubicBezTo>
                  <a:cubicBezTo>
                    <a:pt x="4821" y="1057"/>
                    <a:pt x="7373" y="0"/>
                    <a:pt x="10035" y="0"/>
                  </a:cubicBezTo>
                  <a:close/>
                </a:path>
              </a:pathLst>
            </a:custGeom>
            <a:grpFill/>
          </p:spPr>
          <p:txBody>
            <a:bodyPr/>
            <a:lstStyle/>
            <a:p>
              <a:endParaRPr lang="ja-JP" altLang="en-US"/>
            </a:p>
          </p:txBody>
        </p:sp>
        <p:sp>
          <p:nvSpPr>
            <p:cNvPr id="11" name="TextBox 10">
              <a:extLst>
                <a:ext uri="{FF2B5EF4-FFF2-40B4-BE49-F238E27FC236}">
                  <a16:creationId xmlns:a16="http://schemas.microsoft.com/office/drawing/2014/main" id="{4260ED74-6D4C-F47B-6E59-4FA3421B4E9B}"/>
                </a:ext>
              </a:extLst>
            </p:cNvPr>
            <p:cNvSpPr txBox="1"/>
            <p:nvPr/>
          </p:nvSpPr>
          <p:spPr>
            <a:xfrm>
              <a:off x="0" y="-28575"/>
              <a:ext cx="4274726" cy="48644"/>
            </a:xfrm>
            <a:prstGeom prst="rect">
              <a:avLst/>
            </a:prstGeom>
            <a:grpFill/>
          </p:spPr>
          <p:txBody>
            <a:bodyPr lIns="50800" tIns="50800" rIns="50800" bIns="50800" rtlCol="0" anchor="ctr"/>
            <a:lstStyle/>
            <a:p>
              <a:pPr algn="ctr">
                <a:lnSpc>
                  <a:spcPts val="2239"/>
                </a:lnSpc>
              </a:pPr>
              <a:endParaRPr/>
            </a:p>
          </p:txBody>
        </p:sp>
      </p:grpSp>
      <p:grpSp>
        <p:nvGrpSpPr>
          <p:cNvPr id="3" name="Group 8">
            <a:extLst>
              <a:ext uri="{FF2B5EF4-FFF2-40B4-BE49-F238E27FC236}">
                <a16:creationId xmlns:a16="http://schemas.microsoft.com/office/drawing/2014/main" id="{E50CD32B-D739-2915-5BAD-1838EEFA01FB}"/>
              </a:ext>
            </a:extLst>
          </p:cNvPr>
          <p:cNvGrpSpPr/>
          <p:nvPr/>
        </p:nvGrpSpPr>
        <p:grpSpPr>
          <a:xfrm>
            <a:off x="375064" y="4181182"/>
            <a:ext cx="11236679" cy="50560"/>
            <a:chOff x="0" y="0"/>
            <a:chExt cx="4274726" cy="20069"/>
          </a:xfrm>
          <a:solidFill>
            <a:schemeClr val="bg1"/>
          </a:solidFill>
        </p:grpSpPr>
        <p:sp>
          <p:nvSpPr>
            <p:cNvPr id="15" name="Freeform 9">
              <a:extLst>
                <a:ext uri="{FF2B5EF4-FFF2-40B4-BE49-F238E27FC236}">
                  <a16:creationId xmlns:a16="http://schemas.microsoft.com/office/drawing/2014/main" id="{04E4A3E3-DEC4-CF81-B01D-6F82472C69AC}"/>
                </a:ext>
              </a:extLst>
            </p:cNvPr>
            <p:cNvSpPr/>
            <p:nvPr/>
          </p:nvSpPr>
          <p:spPr>
            <a:xfrm>
              <a:off x="0" y="0"/>
              <a:ext cx="4274726" cy="20069"/>
            </a:xfrm>
            <a:custGeom>
              <a:avLst/>
              <a:gdLst/>
              <a:ahLst/>
              <a:cxnLst/>
              <a:rect l="l" t="t" r="r" b="b"/>
              <a:pathLst>
                <a:path w="4274726" h="20069">
                  <a:moveTo>
                    <a:pt x="10035" y="0"/>
                  </a:moveTo>
                  <a:lnTo>
                    <a:pt x="4264691" y="0"/>
                  </a:lnTo>
                  <a:cubicBezTo>
                    <a:pt x="4267353" y="0"/>
                    <a:pt x="4269905" y="1057"/>
                    <a:pt x="4271787" y="2939"/>
                  </a:cubicBezTo>
                  <a:cubicBezTo>
                    <a:pt x="4273669" y="4821"/>
                    <a:pt x="4274726" y="7373"/>
                    <a:pt x="4274726" y="10035"/>
                  </a:cubicBezTo>
                  <a:lnTo>
                    <a:pt x="4274726" y="10035"/>
                  </a:lnTo>
                  <a:cubicBezTo>
                    <a:pt x="4274726" y="12696"/>
                    <a:pt x="4273669" y="15248"/>
                    <a:pt x="4271787" y="17130"/>
                  </a:cubicBezTo>
                  <a:cubicBezTo>
                    <a:pt x="4269905" y="19012"/>
                    <a:pt x="4267353" y="20069"/>
                    <a:pt x="4264691" y="20069"/>
                  </a:cubicBezTo>
                  <a:lnTo>
                    <a:pt x="10035" y="20069"/>
                  </a:lnTo>
                  <a:cubicBezTo>
                    <a:pt x="7373" y="20069"/>
                    <a:pt x="4821" y="19012"/>
                    <a:pt x="2939" y="17130"/>
                  </a:cubicBezTo>
                  <a:cubicBezTo>
                    <a:pt x="1057" y="15248"/>
                    <a:pt x="0" y="12696"/>
                    <a:pt x="0" y="10035"/>
                  </a:cubicBezTo>
                  <a:lnTo>
                    <a:pt x="0" y="10035"/>
                  </a:lnTo>
                  <a:cubicBezTo>
                    <a:pt x="0" y="7373"/>
                    <a:pt x="1057" y="4821"/>
                    <a:pt x="2939" y="2939"/>
                  </a:cubicBezTo>
                  <a:cubicBezTo>
                    <a:pt x="4821" y="1057"/>
                    <a:pt x="7373" y="0"/>
                    <a:pt x="10035" y="0"/>
                  </a:cubicBezTo>
                  <a:close/>
                </a:path>
              </a:pathLst>
            </a:custGeom>
            <a:grpFill/>
          </p:spPr>
          <p:txBody>
            <a:bodyPr/>
            <a:lstStyle/>
            <a:p>
              <a:endParaRPr lang="ja-JP" altLang="en-US"/>
            </a:p>
          </p:txBody>
        </p:sp>
        <p:sp>
          <p:nvSpPr>
            <p:cNvPr id="16" name="TextBox 10">
              <a:extLst>
                <a:ext uri="{FF2B5EF4-FFF2-40B4-BE49-F238E27FC236}">
                  <a16:creationId xmlns:a16="http://schemas.microsoft.com/office/drawing/2014/main" id="{8BF47D6B-5F8B-FC56-5370-9BF5AABF0855}"/>
                </a:ext>
              </a:extLst>
            </p:cNvPr>
            <p:cNvSpPr txBox="1"/>
            <p:nvPr/>
          </p:nvSpPr>
          <p:spPr>
            <a:xfrm>
              <a:off x="0" y="-28575"/>
              <a:ext cx="4274726" cy="48644"/>
            </a:xfrm>
            <a:prstGeom prst="rect">
              <a:avLst/>
            </a:prstGeom>
            <a:grpFill/>
          </p:spPr>
          <p:txBody>
            <a:bodyPr lIns="50800" tIns="50800" rIns="50800" bIns="50800" rtlCol="0" anchor="ctr"/>
            <a:lstStyle/>
            <a:p>
              <a:pPr algn="ctr">
                <a:lnSpc>
                  <a:spcPts val="2239"/>
                </a:lnSpc>
              </a:pPr>
              <a:endParaRPr/>
            </a:p>
          </p:txBody>
        </p:sp>
      </p:grpSp>
      <p:sp>
        <p:nvSpPr>
          <p:cNvPr id="22" name="テキスト ボックス 21">
            <a:extLst>
              <a:ext uri="{FF2B5EF4-FFF2-40B4-BE49-F238E27FC236}">
                <a16:creationId xmlns:a16="http://schemas.microsoft.com/office/drawing/2014/main" id="{0676E3BD-5983-674E-0D56-11C12697BA96}"/>
              </a:ext>
            </a:extLst>
          </p:cNvPr>
          <p:cNvSpPr txBox="1"/>
          <p:nvPr/>
        </p:nvSpPr>
        <p:spPr>
          <a:xfrm>
            <a:off x="724684" y="2858017"/>
            <a:ext cx="10282517" cy="746358"/>
          </a:xfrm>
          <a:prstGeom prst="rect">
            <a:avLst/>
          </a:prstGeom>
          <a:noFill/>
        </p:spPr>
        <p:txBody>
          <a:bodyPr wrap="square">
            <a:spAutoFit/>
          </a:bodyPr>
          <a:lstStyle/>
          <a:p>
            <a:pPr marL="0" lvl="0" indent="0" algn="ctr">
              <a:lnSpc>
                <a:spcPts val="5123"/>
              </a:lnSpc>
              <a:spcBef>
                <a:spcPct val="0"/>
              </a:spcBef>
            </a:pPr>
            <a:r>
              <a:rPr lang="ja-JP" altLang="en-US" sz="5400" b="1" spc="64" dirty="0">
                <a:solidFill>
                  <a:schemeClr val="bg1"/>
                </a:solidFill>
                <a:latin typeface="BIZ UDPゴシック" panose="020B0400000000000000" pitchFamily="50" charset="-128"/>
                <a:ea typeface="BIZ UDPゴシック" panose="020B0400000000000000" pitchFamily="50" charset="-128"/>
                <a:cs typeface="Source Han Sans JP Medium"/>
                <a:sym typeface="Source Han Sans JP Medium"/>
              </a:rPr>
              <a:t>　閉　会</a:t>
            </a:r>
          </a:p>
        </p:txBody>
      </p:sp>
    </p:spTree>
    <p:extLst>
      <p:ext uri="{BB962C8B-B14F-4D97-AF65-F5344CB8AC3E}">
        <p14:creationId xmlns:p14="http://schemas.microsoft.com/office/powerpoint/2010/main" val="5488940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22"/>
                                        </p:tgtEl>
                                        <p:attrNameLst>
                                          <p:attrName>style.visibility</p:attrName>
                                        </p:attrNameLst>
                                      </p:cBhvr>
                                      <p:to>
                                        <p:strVal val="visible"/>
                                      </p:to>
                                    </p:set>
                                    <p:animEffect transition="in" filter="fade">
                                      <p:cBhvr>
                                        <p:cTn id="7" dur="500"/>
                                        <p:tgtEl>
                                          <p:spTgt spid="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サブタイトル 2"/>
          <p:cNvSpPr txBox="1">
            <a:spLocks/>
          </p:cNvSpPr>
          <p:nvPr/>
        </p:nvSpPr>
        <p:spPr>
          <a:xfrm>
            <a:off x="375065" y="102913"/>
            <a:ext cx="6308548" cy="720000"/>
          </a:xfrm>
          <a:prstGeom prst="rect">
            <a:avLst/>
          </a:prstGeom>
          <a:ln>
            <a:noFill/>
          </a:ln>
        </p:spPr>
        <p:txBody>
          <a:bodyPr anchor="ct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lgn="ctr">
              <a:buNone/>
            </a:pPr>
            <a:r>
              <a:rPr lang="ja-JP" altLang="en-US" sz="3600" b="1" dirty="0">
                <a:gradFill flip="none" rotWithShape="1">
                  <a:gsLst>
                    <a:gs pos="0">
                      <a:srgbClr val="144DA0">
                        <a:shade val="30000"/>
                        <a:satMod val="115000"/>
                      </a:srgbClr>
                    </a:gs>
                    <a:gs pos="50000">
                      <a:srgbClr val="144DA0">
                        <a:shade val="67500"/>
                        <a:satMod val="115000"/>
                      </a:srgbClr>
                    </a:gs>
                    <a:gs pos="100000">
                      <a:srgbClr val="144DA0">
                        <a:shade val="100000"/>
                        <a:satMod val="115000"/>
                      </a:srgbClr>
                    </a:gs>
                  </a:gsLst>
                  <a:path path="circle">
                    <a:fillToRect l="50000" t="50000" r="50000" b="50000"/>
                  </a:path>
                  <a:tileRect/>
                </a:gradFill>
                <a:latin typeface="BIZ UDPゴシック" panose="020B0400000000000000" pitchFamily="50" charset="-128"/>
                <a:ea typeface="BIZ UDPゴシック" panose="020B0400000000000000" pitchFamily="50" charset="-128"/>
              </a:rPr>
              <a:t>吹田健やか年輪プランとは</a:t>
            </a:r>
          </a:p>
        </p:txBody>
      </p:sp>
      <p:grpSp>
        <p:nvGrpSpPr>
          <p:cNvPr id="7" name="Group 8">
            <a:extLst>
              <a:ext uri="{FF2B5EF4-FFF2-40B4-BE49-F238E27FC236}">
                <a16:creationId xmlns:a16="http://schemas.microsoft.com/office/drawing/2014/main" id="{C2BACE49-E1C1-4440-C90F-D02672A2EE39}"/>
              </a:ext>
            </a:extLst>
          </p:cNvPr>
          <p:cNvGrpSpPr/>
          <p:nvPr/>
        </p:nvGrpSpPr>
        <p:grpSpPr>
          <a:xfrm>
            <a:off x="375064" y="810453"/>
            <a:ext cx="11236679" cy="50560"/>
            <a:chOff x="0" y="0"/>
            <a:chExt cx="4274726" cy="20069"/>
          </a:xfrm>
        </p:grpSpPr>
        <p:sp>
          <p:nvSpPr>
            <p:cNvPr id="8" name="Freeform 9">
              <a:extLst>
                <a:ext uri="{FF2B5EF4-FFF2-40B4-BE49-F238E27FC236}">
                  <a16:creationId xmlns:a16="http://schemas.microsoft.com/office/drawing/2014/main" id="{F7565F85-DDA7-E4AE-6F61-498E8ABA2594}"/>
                </a:ext>
              </a:extLst>
            </p:cNvPr>
            <p:cNvSpPr/>
            <p:nvPr/>
          </p:nvSpPr>
          <p:spPr>
            <a:xfrm>
              <a:off x="0" y="0"/>
              <a:ext cx="4274726" cy="20069"/>
            </a:xfrm>
            <a:custGeom>
              <a:avLst/>
              <a:gdLst/>
              <a:ahLst/>
              <a:cxnLst/>
              <a:rect l="l" t="t" r="r" b="b"/>
              <a:pathLst>
                <a:path w="4274726" h="20069">
                  <a:moveTo>
                    <a:pt x="10035" y="0"/>
                  </a:moveTo>
                  <a:lnTo>
                    <a:pt x="4264691" y="0"/>
                  </a:lnTo>
                  <a:cubicBezTo>
                    <a:pt x="4267353" y="0"/>
                    <a:pt x="4269905" y="1057"/>
                    <a:pt x="4271787" y="2939"/>
                  </a:cubicBezTo>
                  <a:cubicBezTo>
                    <a:pt x="4273669" y="4821"/>
                    <a:pt x="4274726" y="7373"/>
                    <a:pt x="4274726" y="10035"/>
                  </a:cubicBezTo>
                  <a:lnTo>
                    <a:pt x="4274726" y="10035"/>
                  </a:lnTo>
                  <a:cubicBezTo>
                    <a:pt x="4274726" y="12696"/>
                    <a:pt x="4273669" y="15248"/>
                    <a:pt x="4271787" y="17130"/>
                  </a:cubicBezTo>
                  <a:cubicBezTo>
                    <a:pt x="4269905" y="19012"/>
                    <a:pt x="4267353" y="20069"/>
                    <a:pt x="4264691" y="20069"/>
                  </a:cubicBezTo>
                  <a:lnTo>
                    <a:pt x="10035" y="20069"/>
                  </a:lnTo>
                  <a:cubicBezTo>
                    <a:pt x="7373" y="20069"/>
                    <a:pt x="4821" y="19012"/>
                    <a:pt x="2939" y="17130"/>
                  </a:cubicBezTo>
                  <a:cubicBezTo>
                    <a:pt x="1057" y="15248"/>
                    <a:pt x="0" y="12696"/>
                    <a:pt x="0" y="10035"/>
                  </a:cubicBezTo>
                  <a:lnTo>
                    <a:pt x="0" y="10035"/>
                  </a:lnTo>
                  <a:cubicBezTo>
                    <a:pt x="0" y="7373"/>
                    <a:pt x="1057" y="4821"/>
                    <a:pt x="2939" y="2939"/>
                  </a:cubicBezTo>
                  <a:cubicBezTo>
                    <a:pt x="4821" y="1057"/>
                    <a:pt x="7373" y="0"/>
                    <a:pt x="10035" y="0"/>
                  </a:cubicBezTo>
                  <a:close/>
                </a:path>
              </a:pathLst>
            </a:custGeom>
            <a:solidFill>
              <a:srgbClr val="144DA0"/>
            </a:solidFill>
          </p:spPr>
          <p:txBody>
            <a:bodyPr/>
            <a:lstStyle/>
            <a:p>
              <a:endParaRPr lang="ja-JP" altLang="en-US"/>
            </a:p>
          </p:txBody>
        </p:sp>
        <p:sp>
          <p:nvSpPr>
            <p:cNvPr id="11" name="TextBox 10">
              <a:extLst>
                <a:ext uri="{FF2B5EF4-FFF2-40B4-BE49-F238E27FC236}">
                  <a16:creationId xmlns:a16="http://schemas.microsoft.com/office/drawing/2014/main" id="{009CD8B4-2636-6FF4-3F5B-B3A8F1793945}"/>
                </a:ext>
              </a:extLst>
            </p:cNvPr>
            <p:cNvSpPr txBox="1"/>
            <p:nvPr/>
          </p:nvSpPr>
          <p:spPr>
            <a:xfrm>
              <a:off x="0" y="-28575"/>
              <a:ext cx="4274726" cy="48644"/>
            </a:xfrm>
            <a:prstGeom prst="rect">
              <a:avLst/>
            </a:prstGeom>
          </p:spPr>
          <p:txBody>
            <a:bodyPr lIns="50800" tIns="50800" rIns="50800" bIns="50800" rtlCol="0" anchor="ctr"/>
            <a:lstStyle/>
            <a:p>
              <a:pPr algn="ctr">
                <a:lnSpc>
                  <a:spcPts val="2239"/>
                </a:lnSpc>
              </a:pPr>
              <a:endParaRPr/>
            </a:p>
          </p:txBody>
        </p:sp>
      </p:grpSp>
      <p:grpSp>
        <p:nvGrpSpPr>
          <p:cNvPr id="12" name="Group 15">
            <a:extLst>
              <a:ext uri="{FF2B5EF4-FFF2-40B4-BE49-F238E27FC236}">
                <a16:creationId xmlns:a16="http://schemas.microsoft.com/office/drawing/2014/main" id="{CEA0A485-9DE8-70CE-28D3-8D925AB5C843}"/>
              </a:ext>
            </a:extLst>
          </p:cNvPr>
          <p:cNvGrpSpPr/>
          <p:nvPr/>
        </p:nvGrpSpPr>
        <p:grpSpPr>
          <a:xfrm>
            <a:off x="375065" y="6432608"/>
            <a:ext cx="10769156" cy="50560"/>
            <a:chOff x="0" y="0"/>
            <a:chExt cx="4274726" cy="20069"/>
          </a:xfrm>
        </p:grpSpPr>
        <p:sp>
          <p:nvSpPr>
            <p:cNvPr id="13" name="Freeform 16">
              <a:extLst>
                <a:ext uri="{FF2B5EF4-FFF2-40B4-BE49-F238E27FC236}">
                  <a16:creationId xmlns:a16="http://schemas.microsoft.com/office/drawing/2014/main" id="{67839889-785B-EBC7-5385-3375C0A8ED5B}"/>
                </a:ext>
              </a:extLst>
            </p:cNvPr>
            <p:cNvSpPr/>
            <p:nvPr/>
          </p:nvSpPr>
          <p:spPr>
            <a:xfrm>
              <a:off x="0" y="0"/>
              <a:ext cx="4274726" cy="20069"/>
            </a:xfrm>
            <a:custGeom>
              <a:avLst/>
              <a:gdLst/>
              <a:ahLst/>
              <a:cxnLst/>
              <a:rect l="l" t="t" r="r" b="b"/>
              <a:pathLst>
                <a:path w="4274726" h="20069">
                  <a:moveTo>
                    <a:pt x="10035" y="0"/>
                  </a:moveTo>
                  <a:lnTo>
                    <a:pt x="4264691" y="0"/>
                  </a:lnTo>
                  <a:cubicBezTo>
                    <a:pt x="4267353" y="0"/>
                    <a:pt x="4269905" y="1057"/>
                    <a:pt x="4271787" y="2939"/>
                  </a:cubicBezTo>
                  <a:cubicBezTo>
                    <a:pt x="4273669" y="4821"/>
                    <a:pt x="4274726" y="7373"/>
                    <a:pt x="4274726" y="10035"/>
                  </a:cubicBezTo>
                  <a:lnTo>
                    <a:pt x="4274726" y="10035"/>
                  </a:lnTo>
                  <a:cubicBezTo>
                    <a:pt x="4274726" y="12696"/>
                    <a:pt x="4273669" y="15248"/>
                    <a:pt x="4271787" y="17130"/>
                  </a:cubicBezTo>
                  <a:cubicBezTo>
                    <a:pt x="4269905" y="19012"/>
                    <a:pt x="4267353" y="20069"/>
                    <a:pt x="4264691" y="20069"/>
                  </a:cubicBezTo>
                  <a:lnTo>
                    <a:pt x="10035" y="20069"/>
                  </a:lnTo>
                  <a:cubicBezTo>
                    <a:pt x="7373" y="20069"/>
                    <a:pt x="4821" y="19012"/>
                    <a:pt x="2939" y="17130"/>
                  </a:cubicBezTo>
                  <a:cubicBezTo>
                    <a:pt x="1057" y="15248"/>
                    <a:pt x="0" y="12696"/>
                    <a:pt x="0" y="10035"/>
                  </a:cubicBezTo>
                  <a:lnTo>
                    <a:pt x="0" y="10035"/>
                  </a:lnTo>
                  <a:cubicBezTo>
                    <a:pt x="0" y="7373"/>
                    <a:pt x="1057" y="4821"/>
                    <a:pt x="2939" y="2939"/>
                  </a:cubicBezTo>
                  <a:cubicBezTo>
                    <a:pt x="4821" y="1057"/>
                    <a:pt x="7373" y="0"/>
                    <a:pt x="10035" y="0"/>
                  </a:cubicBezTo>
                  <a:close/>
                </a:path>
              </a:pathLst>
            </a:custGeom>
            <a:solidFill>
              <a:srgbClr val="03214E"/>
            </a:solidFill>
          </p:spPr>
          <p:txBody>
            <a:bodyPr/>
            <a:lstStyle/>
            <a:p>
              <a:endParaRPr lang="ja-JP" altLang="en-US"/>
            </a:p>
          </p:txBody>
        </p:sp>
        <p:sp>
          <p:nvSpPr>
            <p:cNvPr id="14" name="TextBox 17">
              <a:extLst>
                <a:ext uri="{FF2B5EF4-FFF2-40B4-BE49-F238E27FC236}">
                  <a16:creationId xmlns:a16="http://schemas.microsoft.com/office/drawing/2014/main" id="{209F3156-B749-9811-ED0A-F6B26F9388EB}"/>
                </a:ext>
              </a:extLst>
            </p:cNvPr>
            <p:cNvSpPr txBox="1"/>
            <p:nvPr/>
          </p:nvSpPr>
          <p:spPr>
            <a:xfrm>
              <a:off x="0" y="-28575"/>
              <a:ext cx="4274726" cy="48644"/>
            </a:xfrm>
            <a:prstGeom prst="rect">
              <a:avLst/>
            </a:prstGeom>
          </p:spPr>
          <p:txBody>
            <a:bodyPr lIns="50800" tIns="50800" rIns="50800" bIns="50800" rtlCol="0" anchor="ctr"/>
            <a:lstStyle/>
            <a:p>
              <a:pPr algn="ctr">
                <a:lnSpc>
                  <a:spcPts val="2239"/>
                </a:lnSpc>
              </a:pPr>
              <a:endParaRPr/>
            </a:p>
          </p:txBody>
        </p:sp>
      </p:grpSp>
      <p:sp>
        <p:nvSpPr>
          <p:cNvPr id="22" name="スライド番号プレースホルダー 2">
            <a:extLst>
              <a:ext uri="{FF2B5EF4-FFF2-40B4-BE49-F238E27FC236}">
                <a16:creationId xmlns:a16="http://schemas.microsoft.com/office/drawing/2014/main" id="{8E5DF8F6-E625-45DD-E2FC-9C145EF41B23}"/>
              </a:ext>
            </a:extLst>
          </p:cNvPr>
          <p:cNvSpPr txBox="1">
            <a:spLocks/>
          </p:cNvSpPr>
          <p:nvPr/>
        </p:nvSpPr>
        <p:spPr>
          <a:xfrm>
            <a:off x="11042942" y="6239330"/>
            <a:ext cx="756000" cy="365125"/>
          </a:xfrm>
          <a:prstGeom prst="rect">
            <a:avLst/>
          </a:prstGeom>
        </p:spPr>
        <p:txBody>
          <a:bodyPr vert="horz" lIns="91440" tIns="45720" rIns="91440" bIns="45720" rtlCol="0" anchor="ctr"/>
          <a:lstStyle>
            <a:defPPr>
              <a:defRPr lang="ja-JP"/>
            </a:defPPr>
            <a:lvl1pPr marL="0" algn="r" defTabSz="914400" rtl="0" eaLnBrk="1" latinLnBrk="0" hangingPunct="1">
              <a:defRPr kumimoji="1" sz="1200"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lgn="ctr"/>
            <a:fld id="{F664AAB1-4DB8-4BE3-94AB-6C36B07158C8}" type="slidenum">
              <a:rPr lang="ja-JP" altLang="en-US" sz="2400" smtClean="0">
                <a:solidFill>
                  <a:schemeClr val="tx1"/>
                </a:solidFill>
                <a:latin typeface="Arial Black" panose="020B0A04020102020204" pitchFamily="34" charset="0"/>
              </a:rPr>
              <a:pPr algn="ctr"/>
              <a:t>4</a:t>
            </a:fld>
            <a:endParaRPr lang="ja-JP" altLang="en-US" sz="2400" dirty="0">
              <a:solidFill>
                <a:schemeClr val="tx1"/>
              </a:solidFill>
              <a:latin typeface="Arial Black" panose="020B0A04020102020204" pitchFamily="34" charset="0"/>
            </a:endParaRPr>
          </a:p>
        </p:txBody>
      </p:sp>
      <p:cxnSp>
        <p:nvCxnSpPr>
          <p:cNvPr id="23" name="直線矢印コネクタ 22">
            <a:extLst>
              <a:ext uri="{FF2B5EF4-FFF2-40B4-BE49-F238E27FC236}">
                <a16:creationId xmlns:a16="http://schemas.microsoft.com/office/drawing/2014/main" id="{660EBE7D-B873-4A37-9123-A5467F343916}"/>
              </a:ext>
            </a:extLst>
          </p:cNvPr>
          <p:cNvCxnSpPr>
            <a:cxnSpLocks/>
          </p:cNvCxnSpPr>
          <p:nvPr/>
        </p:nvCxnSpPr>
        <p:spPr>
          <a:xfrm>
            <a:off x="6038010" y="5314306"/>
            <a:ext cx="4728843" cy="0"/>
          </a:xfrm>
          <a:prstGeom prst="straightConnector1">
            <a:avLst/>
          </a:prstGeom>
          <a:noFill/>
          <a:ln w="76200" cap="flat" cmpd="sng" algn="ctr">
            <a:solidFill>
              <a:srgbClr val="2F5597"/>
            </a:solidFill>
            <a:prstDash val="sysDot"/>
            <a:tailEnd type="arrow"/>
          </a:ln>
          <a:effectLst/>
        </p:spPr>
      </p:cxnSp>
      <p:cxnSp>
        <p:nvCxnSpPr>
          <p:cNvPr id="24" name="直線矢印コネクタ 23">
            <a:extLst>
              <a:ext uri="{FF2B5EF4-FFF2-40B4-BE49-F238E27FC236}">
                <a16:creationId xmlns:a16="http://schemas.microsoft.com/office/drawing/2014/main" id="{7096D370-F300-2AA8-E5DE-FF4D4B075019}"/>
              </a:ext>
            </a:extLst>
          </p:cNvPr>
          <p:cNvCxnSpPr>
            <a:cxnSpLocks/>
          </p:cNvCxnSpPr>
          <p:nvPr/>
        </p:nvCxnSpPr>
        <p:spPr>
          <a:xfrm>
            <a:off x="1066133" y="5314306"/>
            <a:ext cx="4913281" cy="13400"/>
          </a:xfrm>
          <a:prstGeom prst="straightConnector1">
            <a:avLst/>
          </a:prstGeom>
          <a:noFill/>
          <a:ln w="76200" cap="flat" cmpd="sng" algn="ctr">
            <a:solidFill>
              <a:srgbClr val="2F5597"/>
            </a:solidFill>
            <a:prstDash val="solid"/>
            <a:tailEnd type="triangle"/>
          </a:ln>
          <a:effectLst/>
        </p:spPr>
      </p:cxnSp>
      <p:grpSp>
        <p:nvGrpSpPr>
          <p:cNvPr id="27" name="グループ化 26">
            <a:extLst>
              <a:ext uri="{FF2B5EF4-FFF2-40B4-BE49-F238E27FC236}">
                <a16:creationId xmlns:a16="http://schemas.microsoft.com/office/drawing/2014/main" id="{A2EE5AA9-83BC-5D75-885E-26E1373A6A02}"/>
              </a:ext>
            </a:extLst>
          </p:cNvPr>
          <p:cNvGrpSpPr/>
          <p:nvPr/>
        </p:nvGrpSpPr>
        <p:grpSpPr>
          <a:xfrm>
            <a:off x="1066133" y="3093350"/>
            <a:ext cx="8022617" cy="1988458"/>
            <a:chOff x="2298632" y="3293604"/>
            <a:chExt cx="8022617" cy="1988458"/>
          </a:xfrm>
        </p:grpSpPr>
        <p:sp>
          <p:nvSpPr>
            <p:cNvPr id="29" name="矢印: 五方向 8">
              <a:extLst>
                <a:ext uri="{FF2B5EF4-FFF2-40B4-BE49-F238E27FC236}">
                  <a16:creationId xmlns:a16="http://schemas.microsoft.com/office/drawing/2014/main" id="{A913E3AE-950F-5213-F084-25EE648F5172}"/>
                </a:ext>
              </a:extLst>
            </p:cNvPr>
            <p:cNvSpPr>
              <a:spLocks/>
            </p:cNvSpPr>
            <p:nvPr/>
          </p:nvSpPr>
          <p:spPr>
            <a:xfrm>
              <a:off x="3796803" y="3293604"/>
              <a:ext cx="1430120" cy="1940245"/>
            </a:xfrm>
            <a:prstGeom prst="homePlate">
              <a:avLst>
                <a:gd name="adj" fmla="val 14874"/>
              </a:avLst>
            </a:prstGeom>
            <a:solidFill>
              <a:schemeClr val="accent5">
                <a:lumMod val="20000"/>
                <a:lumOff val="80000"/>
              </a:schemeClr>
            </a:solidFill>
            <a:ln w="12700" cap="flat" cmpd="sng" algn="ctr">
              <a:noFill/>
              <a:prstDash val="solid"/>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ja-JP" altLang="en-US" sz="1600" dirty="0">
                <a:latin typeface="BIZ UDPゴシック" panose="020B0400000000000000" pitchFamily="50" charset="-128"/>
                <a:ea typeface="BIZ UDPゴシック" panose="020B0400000000000000" pitchFamily="50" charset="-128"/>
              </a:endParaRPr>
            </a:p>
          </p:txBody>
        </p:sp>
        <p:sp>
          <p:nvSpPr>
            <p:cNvPr id="30" name="矢印: 五方向 10">
              <a:extLst>
                <a:ext uri="{FF2B5EF4-FFF2-40B4-BE49-F238E27FC236}">
                  <a16:creationId xmlns:a16="http://schemas.microsoft.com/office/drawing/2014/main" id="{6D232F74-1CC7-0F90-8782-3530DAD08BA0}"/>
                </a:ext>
              </a:extLst>
            </p:cNvPr>
            <p:cNvSpPr>
              <a:spLocks/>
            </p:cNvSpPr>
            <p:nvPr/>
          </p:nvSpPr>
          <p:spPr>
            <a:xfrm>
              <a:off x="2298632" y="3300389"/>
              <a:ext cx="1468577" cy="1946538"/>
            </a:xfrm>
            <a:prstGeom prst="homePlate">
              <a:avLst>
                <a:gd name="adj" fmla="val 14874"/>
              </a:avLst>
            </a:prstGeom>
            <a:solidFill>
              <a:schemeClr val="accent5">
                <a:lumMod val="20000"/>
                <a:lumOff val="80000"/>
              </a:schemeClr>
            </a:solidFill>
            <a:ln w="12700" cap="flat" cmpd="sng" algn="ctr">
              <a:noFill/>
              <a:prstDash val="solid"/>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ja-JP" altLang="en-US" sz="1600">
                <a:latin typeface="BIZ UDPゴシック" panose="020B0400000000000000" pitchFamily="50" charset="-128"/>
                <a:ea typeface="BIZ UDPゴシック" panose="020B0400000000000000" pitchFamily="50" charset="-128"/>
              </a:endParaRPr>
            </a:p>
          </p:txBody>
        </p:sp>
        <p:sp>
          <p:nvSpPr>
            <p:cNvPr id="33" name="テキスト ボックス 13">
              <a:extLst>
                <a:ext uri="{FF2B5EF4-FFF2-40B4-BE49-F238E27FC236}">
                  <a16:creationId xmlns:a16="http://schemas.microsoft.com/office/drawing/2014/main" id="{469FF2A3-082E-71B4-45C2-81C86CB20AC9}"/>
                </a:ext>
              </a:extLst>
            </p:cNvPr>
            <p:cNvSpPr txBox="1">
              <a:spLocks noChangeArrowheads="1"/>
            </p:cNvSpPr>
            <p:nvPr/>
          </p:nvSpPr>
          <p:spPr bwMode="auto">
            <a:xfrm>
              <a:off x="2361689" y="3355225"/>
              <a:ext cx="1458033" cy="1594618"/>
            </a:xfrm>
            <a:prstGeom prst="rect">
              <a:avLst/>
            </a:prstGeom>
            <a:noFill/>
            <a:ln w="9525">
              <a:noFill/>
              <a:miter lim="800000"/>
              <a:headEnd/>
              <a:tailEnd/>
            </a:ln>
          </p:spPr>
          <p:txBody>
            <a:bodyPr rot="0" vert="horz" wrap="square" lIns="91440" tIns="45720" rIns="91440" bIns="45720" anchor="t" anchorCtr="0">
              <a:noAutofit/>
            </a:bodyPr>
            <a:lstStyle/>
            <a:p>
              <a:pPr algn="just">
                <a:spcAft>
                  <a:spcPts val="0"/>
                </a:spcAft>
              </a:pPr>
              <a:r>
                <a:rPr lang="ja-JP" sz="1600" b="1"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第</a:t>
              </a:r>
              <a:r>
                <a:rPr lang="ja-JP" altLang="en-US" sz="1600" b="1" kern="100" dirty="0">
                  <a:latin typeface="BIZ UDゴシック" panose="020B0400000000000000" pitchFamily="49" charset="-128"/>
                  <a:ea typeface="BIZ UDゴシック" panose="020B0400000000000000" pitchFamily="49" charset="-128"/>
                  <a:cs typeface="Times New Roman" panose="02020603050405020304" pitchFamily="18" charset="0"/>
                </a:rPr>
                <a:t>７</a:t>
              </a:r>
              <a:r>
                <a:rPr lang="ja-JP" sz="1600" b="1"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期計画</a:t>
              </a:r>
              <a:endParaRPr lang="en-US" altLang="ja-JP" sz="1600" b="1" kern="100" dirty="0">
                <a:latin typeface="BIZ UDゴシック" panose="020B0400000000000000" pitchFamily="49" charset="-128"/>
                <a:ea typeface="BIZ UDゴシック" panose="020B0400000000000000" pitchFamily="49" charset="-128"/>
                <a:cs typeface="Times New Roman" panose="02020603050405020304" pitchFamily="18" charset="0"/>
              </a:endParaRPr>
            </a:p>
            <a:p>
              <a:pPr algn="just">
                <a:spcAft>
                  <a:spcPts val="0"/>
                </a:spcAft>
              </a:pPr>
              <a:endParaRPr lang="en-US" altLang="ja-JP" sz="1600" kern="100" dirty="0">
                <a:solidFill>
                  <a:srgbClr val="000000"/>
                </a:solidFill>
                <a:effectLst/>
                <a:latin typeface="BIZ UDゴシック" panose="020B0400000000000000" pitchFamily="49" charset="-128"/>
                <a:ea typeface="BIZ UDゴシック" panose="020B0400000000000000" pitchFamily="49" charset="-128"/>
                <a:cs typeface="Times New Roman" panose="02020603050405020304" pitchFamily="18" charset="0"/>
              </a:endParaRPr>
            </a:p>
            <a:p>
              <a:pPr algn="just">
                <a:spcAft>
                  <a:spcPts val="0"/>
                </a:spcAft>
              </a:pPr>
              <a:endParaRPr lang="en-US" altLang="ja-JP" sz="1600" kern="100" dirty="0">
                <a:solidFill>
                  <a:srgbClr val="000000"/>
                </a:solidFill>
                <a:latin typeface="BIZ UDゴシック" panose="020B0400000000000000" pitchFamily="49" charset="-128"/>
                <a:ea typeface="BIZ UDゴシック" panose="020B0400000000000000" pitchFamily="49" charset="-128"/>
                <a:cs typeface="Times New Roman" panose="02020603050405020304" pitchFamily="18" charset="0"/>
              </a:endParaRPr>
            </a:p>
            <a:p>
              <a:pPr algn="just">
                <a:spcAft>
                  <a:spcPts val="0"/>
                </a:spcAft>
              </a:pPr>
              <a:r>
                <a:rPr lang="en-US" altLang="ja-JP" sz="1600" kern="100" dirty="0">
                  <a:solidFill>
                    <a:srgbClr val="000000"/>
                  </a:solidFill>
                  <a:effectLst/>
                  <a:latin typeface="BIZ UDゴシック" panose="020B0400000000000000" pitchFamily="49" charset="-128"/>
                  <a:ea typeface="BIZ UDゴシック" panose="020B0400000000000000" pitchFamily="49" charset="-128"/>
                  <a:cs typeface="Times New Roman" panose="02020603050405020304" pitchFamily="18" charset="0"/>
                </a:rPr>
                <a:t>2018</a:t>
              </a:r>
              <a:r>
                <a:rPr lang="ja-JP" sz="1600" kern="100" dirty="0">
                  <a:solidFill>
                    <a:srgbClr val="000000"/>
                  </a:solidFill>
                  <a:effectLst/>
                  <a:latin typeface="BIZ UDゴシック" panose="020B0400000000000000" pitchFamily="49" charset="-128"/>
                  <a:ea typeface="BIZ UDゴシック" panose="020B0400000000000000" pitchFamily="49" charset="-128"/>
                  <a:cs typeface="Times New Roman" panose="02020603050405020304" pitchFamily="18" charset="0"/>
                </a:rPr>
                <a:t>年度～</a:t>
              </a:r>
              <a:endParaRPr lang="en-US" altLang="ja-JP" sz="1600" kern="100" dirty="0">
                <a:solidFill>
                  <a:srgbClr val="000000"/>
                </a:solidFill>
                <a:latin typeface="BIZ UDゴシック" panose="020B0400000000000000" pitchFamily="49" charset="-128"/>
                <a:ea typeface="BIZ UDゴシック" panose="020B0400000000000000" pitchFamily="49" charset="-128"/>
                <a:cs typeface="Times New Roman" panose="02020603050405020304" pitchFamily="18" charset="0"/>
              </a:endParaRPr>
            </a:p>
            <a:p>
              <a:pPr algn="just">
                <a:spcAft>
                  <a:spcPts val="0"/>
                </a:spcAft>
              </a:pPr>
              <a:endParaRPr lang="en-US" altLang="ja-JP" sz="1600" kern="100" dirty="0">
                <a:solidFill>
                  <a:srgbClr val="000000"/>
                </a:solidFill>
                <a:effectLst/>
                <a:latin typeface="BIZ UDゴシック" panose="020B0400000000000000" pitchFamily="49" charset="-128"/>
                <a:ea typeface="BIZ UDゴシック" panose="020B0400000000000000" pitchFamily="49" charset="-128"/>
                <a:cs typeface="Times New Roman" panose="02020603050405020304" pitchFamily="18" charset="0"/>
              </a:endParaRPr>
            </a:p>
            <a:p>
              <a:pPr algn="just">
                <a:spcAft>
                  <a:spcPts val="0"/>
                </a:spcAft>
              </a:pPr>
              <a:r>
                <a:rPr lang="en-US" altLang="ja-JP" sz="1600" kern="100" dirty="0">
                  <a:solidFill>
                    <a:srgbClr val="000000"/>
                  </a:solidFill>
                  <a:effectLst/>
                  <a:latin typeface="BIZ UDゴシック" panose="020B0400000000000000" pitchFamily="49" charset="-128"/>
                  <a:ea typeface="BIZ UDゴシック" panose="020B0400000000000000" pitchFamily="49" charset="-128"/>
                  <a:cs typeface="Times New Roman" panose="02020603050405020304" pitchFamily="18" charset="0"/>
                </a:rPr>
                <a:t>2020</a:t>
              </a:r>
              <a:r>
                <a:rPr lang="ja-JP" sz="1600" kern="100" dirty="0">
                  <a:solidFill>
                    <a:srgbClr val="000000"/>
                  </a:solidFill>
                  <a:effectLst/>
                  <a:latin typeface="BIZ UDゴシック" panose="020B0400000000000000" pitchFamily="49" charset="-128"/>
                  <a:ea typeface="BIZ UDゴシック" panose="020B0400000000000000" pitchFamily="49" charset="-128"/>
                  <a:cs typeface="Times New Roman" panose="02020603050405020304" pitchFamily="18" charset="0"/>
                </a:rPr>
                <a:t>年度</a:t>
              </a:r>
              <a:endParaRPr lang="ja-JP" sz="160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p>
              <a:pPr marL="127000" indent="63500" algn="l">
                <a:lnSpc>
                  <a:spcPts val="1300"/>
                </a:lnSpc>
                <a:spcAft>
                  <a:spcPts val="0"/>
                </a:spcAft>
              </a:pPr>
              <a:r>
                <a:rPr lang="en-US" sz="160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 </a:t>
              </a:r>
              <a:endParaRPr lang="ja-JP" sz="160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p:txBody>
        </p:sp>
        <p:sp>
          <p:nvSpPr>
            <p:cNvPr id="34" name="テキスト ボックス 14">
              <a:extLst>
                <a:ext uri="{FF2B5EF4-FFF2-40B4-BE49-F238E27FC236}">
                  <a16:creationId xmlns:a16="http://schemas.microsoft.com/office/drawing/2014/main" id="{361F815C-9FA2-7A1B-CA0D-62040E9C8299}"/>
                </a:ext>
              </a:extLst>
            </p:cNvPr>
            <p:cNvSpPr txBox="1">
              <a:spLocks noChangeArrowheads="1"/>
            </p:cNvSpPr>
            <p:nvPr/>
          </p:nvSpPr>
          <p:spPr bwMode="auto">
            <a:xfrm>
              <a:off x="3844665" y="3355226"/>
              <a:ext cx="1493381" cy="1612690"/>
            </a:xfrm>
            <a:prstGeom prst="rect">
              <a:avLst/>
            </a:prstGeom>
            <a:noFill/>
            <a:ln w="9525">
              <a:noFill/>
              <a:miter lim="800000"/>
              <a:headEnd/>
              <a:tailEnd/>
            </a:ln>
          </p:spPr>
          <p:txBody>
            <a:bodyPr rot="0" vert="horz" wrap="square" lIns="91440" tIns="45720" rIns="91440" bIns="45720" anchor="t" anchorCtr="0">
              <a:noAutofit/>
            </a:bodyPr>
            <a:lstStyle/>
            <a:p>
              <a:pPr algn="just">
                <a:spcAft>
                  <a:spcPts val="0"/>
                </a:spcAft>
              </a:pPr>
              <a:r>
                <a:rPr lang="ja-JP" sz="1600" b="1"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第</a:t>
              </a:r>
              <a:r>
                <a:rPr lang="ja-JP" altLang="en-US" sz="1600" b="1"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８</a:t>
              </a:r>
              <a:r>
                <a:rPr lang="ja-JP" sz="1600" b="1"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期計画</a:t>
              </a:r>
              <a:endParaRPr lang="en-US" altLang="ja-JP" sz="1600" b="1" kern="100" dirty="0">
                <a:latin typeface="BIZ UDゴシック" panose="020B0400000000000000" pitchFamily="49" charset="-128"/>
                <a:ea typeface="BIZ UDゴシック" panose="020B0400000000000000" pitchFamily="49" charset="-128"/>
                <a:cs typeface="Times New Roman" panose="02020603050405020304" pitchFamily="18" charset="0"/>
              </a:endParaRPr>
            </a:p>
            <a:p>
              <a:pPr algn="just">
                <a:spcAft>
                  <a:spcPts val="0"/>
                </a:spcAft>
              </a:pPr>
              <a:endParaRPr lang="en-US" sz="1600" kern="100" dirty="0">
                <a:solidFill>
                  <a:srgbClr val="000000"/>
                </a:solidFill>
                <a:effectLst/>
                <a:latin typeface="BIZ UDゴシック" panose="020B0400000000000000" pitchFamily="49" charset="-128"/>
                <a:ea typeface="BIZ UDゴシック" panose="020B0400000000000000" pitchFamily="49" charset="-128"/>
                <a:cs typeface="Times New Roman" panose="02020603050405020304" pitchFamily="18" charset="0"/>
              </a:endParaRPr>
            </a:p>
            <a:p>
              <a:pPr algn="just">
                <a:spcAft>
                  <a:spcPts val="0"/>
                </a:spcAft>
              </a:pPr>
              <a:endParaRPr lang="en-US" sz="1600" kern="100" dirty="0">
                <a:solidFill>
                  <a:srgbClr val="000000"/>
                </a:solidFill>
                <a:latin typeface="BIZ UDゴシック" panose="020B0400000000000000" pitchFamily="49" charset="-128"/>
                <a:ea typeface="BIZ UDゴシック" panose="020B0400000000000000" pitchFamily="49" charset="-128"/>
                <a:cs typeface="Times New Roman" panose="02020603050405020304" pitchFamily="18" charset="0"/>
              </a:endParaRPr>
            </a:p>
            <a:p>
              <a:pPr algn="just">
                <a:spcAft>
                  <a:spcPts val="0"/>
                </a:spcAft>
              </a:pPr>
              <a:r>
                <a:rPr lang="en-US" sz="1600" kern="100" dirty="0">
                  <a:solidFill>
                    <a:srgbClr val="000000"/>
                  </a:solidFill>
                  <a:effectLst/>
                  <a:latin typeface="BIZ UDゴシック" panose="020B0400000000000000" pitchFamily="49" charset="-128"/>
                  <a:ea typeface="BIZ UDゴシック" panose="020B0400000000000000" pitchFamily="49" charset="-128"/>
                  <a:cs typeface="Times New Roman" panose="02020603050405020304" pitchFamily="18" charset="0"/>
                </a:rPr>
                <a:t>2021</a:t>
              </a:r>
              <a:r>
                <a:rPr lang="ja-JP" sz="1600" kern="100" dirty="0">
                  <a:solidFill>
                    <a:srgbClr val="000000"/>
                  </a:solidFill>
                  <a:effectLst/>
                  <a:latin typeface="BIZ UDゴシック" panose="020B0400000000000000" pitchFamily="49" charset="-128"/>
                  <a:ea typeface="BIZ UDゴシック" panose="020B0400000000000000" pitchFamily="49" charset="-128"/>
                  <a:cs typeface="Times New Roman" panose="02020603050405020304" pitchFamily="18" charset="0"/>
                </a:rPr>
                <a:t>年度～</a:t>
              </a:r>
              <a:endParaRPr lang="en-US" altLang="ja-JP" sz="1600" kern="100" dirty="0">
                <a:solidFill>
                  <a:srgbClr val="000000"/>
                </a:solidFill>
                <a:latin typeface="BIZ UDゴシック" panose="020B0400000000000000" pitchFamily="49" charset="-128"/>
                <a:ea typeface="BIZ UDゴシック" panose="020B0400000000000000" pitchFamily="49" charset="-128"/>
                <a:cs typeface="Times New Roman" panose="02020603050405020304" pitchFamily="18" charset="0"/>
              </a:endParaRPr>
            </a:p>
            <a:p>
              <a:pPr algn="just">
                <a:spcAft>
                  <a:spcPts val="0"/>
                </a:spcAft>
              </a:pPr>
              <a:endParaRPr lang="en-US" sz="1600" kern="100" dirty="0">
                <a:solidFill>
                  <a:srgbClr val="000000"/>
                </a:solidFill>
                <a:effectLst/>
                <a:latin typeface="BIZ UDゴシック" panose="020B0400000000000000" pitchFamily="49" charset="-128"/>
                <a:ea typeface="BIZ UDゴシック" panose="020B0400000000000000" pitchFamily="49" charset="-128"/>
                <a:cs typeface="Times New Roman" panose="02020603050405020304" pitchFamily="18" charset="0"/>
              </a:endParaRPr>
            </a:p>
            <a:p>
              <a:pPr algn="just">
                <a:spcAft>
                  <a:spcPts val="0"/>
                </a:spcAft>
              </a:pPr>
              <a:r>
                <a:rPr lang="en-US" sz="1600" kern="100" dirty="0">
                  <a:solidFill>
                    <a:srgbClr val="000000"/>
                  </a:solidFill>
                  <a:effectLst/>
                  <a:latin typeface="BIZ UDゴシック" panose="020B0400000000000000" pitchFamily="49" charset="-128"/>
                  <a:ea typeface="BIZ UDゴシック" panose="020B0400000000000000" pitchFamily="49" charset="-128"/>
                  <a:cs typeface="Times New Roman" panose="02020603050405020304" pitchFamily="18" charset="0"/>
                </a:rPr>
                <a:t>2023</a:t>
              </a:r>
              <a:r>
                <a:rPr lang="ja-JP" sz="1600" kern="100" dirty="0">
                  <a:solidFill>
                    <a:srgbClr val="000000"/>
                  </a:solidFill>
                  <a:effectLst/>
                  <a:latin typeface="BIZ UDゴシック" panose="020B0400000000000000" pitchFamily="49" charset="-128"/>
                  <a:ea typeface="BIZ UDゴシック" panose="020B0400000000000000" pitchFamily="49" charset="-128"/>
                  <a:cs typeface="Times New Roman" panose="02020603050405020304" pitchFamily="18" charset="0"/>
                </a:rPr>
                <a:t>年度</a:t>
              </a:r>
              <a:endParaRPr lang="ja-JP" sz="160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p>
              <a:pPr marL="127000" indent="63500" algn="l">
                <a:lnSpc>
                  <a:spcPts val="1300"/>
                </a:lnSpc>
                <a:spcAft>
                  <a:spcPts val="0"/>
                </a:spcAft>
              </a:pPr>
              <a:r>
                <a:rPr lang="en-US" sz="16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 </a:t>
              </a:r>
              <a:endParaRPr lang="ja-JP" sz="16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p:txBody>
        </p:sp>
        <p:sp>
          <p:nvSpPr>
            <p:cNvPr id="35" name="矢印: 五方向 11">
              <a:extLst>
                <a:ext uri="{FF2B5EF4-FFF2-40B4-BE49-F238E27FC236}">
                  <a16:creationId xmlns:a16="http://schemas.microsoft.com/office/drawing/2014/main" id="{B04F4A0F-FD8A-871F-0AE9-1E62789442AA}"/>
                </a:ext>
              </a:extLst>
            </p:cNvPr>
            <p:cNvSpPr>
              <a:spLocks/>
            </p:cNvSpPr>
            <p:nvPr/>
          </p:nvSpPr>
          <p:spPr>
            <a:xfrm>
              <a:off x="8769967" y="3309914"/>
              <a:ext cx="1491125" cy="1972148"/>
            </a:xfrm>
            <a:prstGeom prst="homePlate">
              <a:avLst>
                <a:gd name="adj" fmla="val 14874"/>
              </a:avLst>
            </a:prstGeom>
            <a:solidFill>
              <a:schemeClr val="accent5">
                <a:lumMod val="20000"/>
                <a:lumOff val="80000"/>
              </a:schemeClr>
            </a:solidFill>
            <a:ln w="12700" cap="flat" cmpd="sng" algn="ctr">
              <a:noFill/>
              <a:prstDash val="solid"/>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algn="ctr">
                <a:spcAft>
                  <a:spcPts val="0"/>
                </a:spcAft>
              </a:pPr>
              <a:r>
                <a:rPr lang="en-US" sz="16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 </a:t>
              </a:r>
              <a:endParaRPr lang="ja-JP" sz="16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p:txBody>
        </p:sp>
        <p:sp>
          <p:nvSpPr>
            <p:cNvPr id="36" name="テキスト ボックス 16">
              <a:extLst>
                <a:ext uri="{FF2B5EF4-FFF2-40B4-BE49-F238E27FC236}">
                  <a16:creationId xmlns:a16="http://schemas.microsoft.com/office/drawing/2014/main" id="{185D2B47-26EE-E92B-48D6-6DAE693920F3}"/>
                </a:ext>
              </a:extLst>
            </p:cNvPr>
            <p:cNvSpPr txBox="1">
              <a:spLocks noChangeArrowheads="1"/>
            </p:cNvSpPr>
            <p:nvPr/>
          </p:nvSpPr>
          <p:spPr bwMode="auto">
            <a:xfrm>
              <a:off x="8830124" y="3356456"/>
              <a:ext cx="1491125" cy="1726009"/>
            </a:xfrm>
            <a:prstGeom prst="rect">
              <a:avLst/>
            </a:prstGeom>
            <a:noFill/>
            <a:ln w="9525">
              <a:noFill/>
              <a:miter lim="800000"/>
              <a:headEnd/>
              <a:tailEnd/>
            </a:ln>
          </p:spPr>
          <p:txBody>
            <a:bodyPr rot="0" vert="horz" wrap="square" lIns="91440" tIns="45720" rIns="91440" bIns="45720" anchor="t" anchorCtr="0">
              <a:noAutofit/>
            </a:bodyPr>
            <a:lstStyle/>
            <a:p>
              <a:pPr algn="just">
                <a:spcAft>
                  <a:spcPts val="0"/>
                </a:spcAft>
              </a:pPr>
              <a:r>
                <a:rPr lang="ja-JP" sz="1600" b="1"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第</a:t>
              </a:r>
              <a:r>
                <a:rPr lang="en-US" sz="1600" b="1"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11</a:t>
              </a:r>
              <a:r>
                <a:rPr lang="ja-JP" sz="1600" b="1"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期計画</a:t>
              </a:r>
              <a:endParaRPr lang="en-US" altLang="ja-JP" sz="1600" b="1" kern="100" dirty="0">
                <a:latin typeface="BIZ UDゴシック" panose="020B0400000000000000" pitchFamily="49" charset="-128"/>
                <a:ea typeface="BIZ UDゴシック" panose="020B0400000000000000" pitchFamily="49" charset="-128"/>
                <a:cs typeface="Times New Roman" panose="02020603050405020304" pitchFamily="18" charset="0"/>
              </a:endParaRPr>
            </a:p>
            <a:p>
              <a:pPr algn="just">
                <a:spcAft>
                  <a:spcPts val="0"/>
                </a:spcAft>
              </a:pPr>
              <a:endParaRPr lang="en-US" sz="1600" b="1" kern="100" dirty="0">
                <a:solidFill>
                  <a:srgbClr val="000000"/>
                </a:solidFill>
                <a:effectLst/>
                <a:latin typeface="BIZ UDゴシック" panose="020B0400000000000000" pitchFamily="49" charset="-128"/>
                <a:ea typeface="BIZ UDゴシック" panose="020B0400000000000000" pitchFamily="49" charset="-128"/>
                <a:cs typeface="Times New Roman" panose="02020603050405020304" pitchFamily="18" charset="0"/>
              </a:endParaRPr>
            </a:p>
            <a:p>
              <a:pPr algn="just">
                <a:spcAft>
                  <a:spcPts val="0"/>
                </a:spcAft>
              </a:pPr>
              <a:endParaRPr lang="en-US" sz="1600" b="1" kern="100" dirty="0">
                <a:solidFill>
                  <a:srgbClr val="000000"/>
                </a:solidFill>
                <a:latin typeface="BIZ UDゴシック" panose="020B0400000000000000" pitchFamily="49" charset="-128"/>
                <a:ea typeface="BIZ UDゴシック" panose="020B0400000000000000" pitchFamily="49" charset="-128"/>
                <a:cs typeface="Times New Roman" panose="02020603050405020304" pitchFamily="18" charset="0"/>
              </a:endParaRPr>
            </a:p>
            <a:p>
              <a:pPr algn="just">
                <a:spcAft>
                  <a:spcPts val="0"/>
                </a:spcAft>
              </a:pPr>
              <a:r>
                <a:rPr lang="en-US" sz="1600" kern="100" dirty="0">
                  <a:solidFill>
                    <a:srgbClr val="000000"/>
                  </a:solidFill>
                  <a:effectLst/>
                  <a:latin typeface="BIZ UDゴシック" panose="020B0400000000000000" pitchFamily="49" charset="-128"/>
                  <a:ea typeface="BIZ UDゴシック" panose="020B0400000000000000" pitchFamily="49" charset="-128"/>
                  <a:cs typeface="Times New Roman" panose="02020603050405020304" pitchFamily="18" charset="0"/>
                </a:rPr>
                <a:t>2030</a:t>
              </a:r>
              <a:r>
                <a:rPr lang="ja-JP" sz="1600" kern="100" dirty="0">
                  <a:solidFill>
                    <a:srgbClr val="000000"/>
                  </a:solidFill>
                  <a:effectLst/>
                  <a:latin typeface="BIZ UDゴシック" panose="020B0400000000000000" pitchFamily="49" charset="-128"/>
                  <a:ea typeface="BIZ UDゴシック" panose="020B0400000000000000" pitchFamily="49" charset="-128"/>
                  <a:cs typeface="Times New Roman" panose="02020603050405020304" pitchFamily="18" charset="0"/>
                </a:rPr>
                <a:t>年度～</a:t>
              </a:r>
              <a:endParaRPr lang="en-US" altLang="ja-JP" sz="1600" kern="100" dirty="0">
                <a:solidFill>
                  <a:srgbClr val="000000"/>
                </a:solidFill>
                <a:effectLst/>
                <a:latin typeface="BIZ UDゴシック" panose="020B0400000000000000" pitchFamily="49" charset="-128"/>
                <a:ea typeface="BIZ UDゴシック" panose="020B0400000000000000" pitchFamily="49" charset="-128"/>
                <a:cs typeface="Times New Roman" panose="02020603050405020304" pitchFamily="18" charset="0"/>
              </a:endParaRPr>
            </a:p>
            <a:p>
              <a:pPr algn="just">
                <a:spcAft>
                  <a:spcPts val="0"/>
                </a:spcAft>
              </a:pPr>
              <a:endParaRPr lang="en-US" altLang="ja-JP" sz="1600" kern="100" dirty="0">
                <a:solidFill>
                  <a:srgbClr val="000000"/>
                </a:solidFill>
                <a:latin typeface="BIZ UDゴシック" panose="020B0400000000000000" pitchFamily="49" charset="-128"/>
                <a:ea typeface="BIZ UDゴシック" panose="020B0400000000000000" pitchFamily="49" charset="-128"/>
                <a:cs typeface="Times New Roman" panose="02020603050405020304" pitchFamily="18" charset="0"/>
              </a:endParaRPr>
            </a:p>
            <a:p>
              <a:pPr algn="just">
                <a:spcAft>
                  <a:spcPts val="0"/>
                </a:spcAft>
              </a:pPr>
              <a:r>
                <a:rPr lang="en-US" sz="1600" kern="100" dirty="0">
                  <a:solidFill>
                    <a:srgbClr val="000000"/>
                  </a:solidFill>
                  <a:effectLst/>
                  <a:latin typeface="BIZ UDゴシック" panose="020B0400000000000000" pitchFamily="49" charset="-128"/>
                  <a:ea typeface="BIZ UDゴシック" panose="020B0400000000000000" pitchFamily="49" charset="-128"/>
                  <a:cs typeface="Times New Roman" panose="02020603050405020304" pitchFamily="18" charset="0"/>
                </a:rPr>
                <a:t>2032</a:t>
              </a:r>
              <a:r>
                <a:rPr lang="ja-JP" sz="1600" kern="100" dirty="0">
                  <a:solidFill>
                    <a:srgbClr val="000000"/>
                  </a:solidFill>
                  <a:effectLst/>
                  <a:latin typeface="BIZ UDゴシック" panose="020B0400000000000000" pitchFamily="49" charset="-128"/>
                  <a:ea typeface="BIZ UDゴシック" panose="020B0400000000000000" pitchFamily="49" charset="-128"/>
                  <a:cs typeface="Times New Roman" panose="02020603050405020304" pitchFamily="18" charset="0"/>
                </a:rPr>
                <a:t>年度</a:t>
              </a:r>
              <a:endParaRPr lang="ja-JP" sz="160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p:txBody>
        </p:sp>
      </p:grpSp>
      <p:cxnSp>
        <p:nvCxnSpPr>
          <p:cNvPr id="37" name="直線矢印コネクタ 36">
            <a:extLst>
              <a:ext uri="{FF2B5EF4-FFF2-40B4-BE49-F238E27FC236}">
                <a16:creationId xmlns:a16="http://schemas.microsoft.com/office/drawing/2014/main" id="{E4B9FBE0-970F-F166-D63E-1DC9BA52F9D4}"/>
              </a:ext>
            </a:extLst>
          </p:cNvPr>
          <p:cNvCxnSpPr>
            <a:cxnSpLocks/>
          </p:cNvCxnSpPr>
          <p:nvPr/>
        </p:nvCxnSpPr>
        <p:spPr>
          <a:xfrm>
            <a:off x="9104839" y="2287815"/>
            <a:ext cx="1560735" cy="16532"/>
          </a:xfrm>
          <a:prstGeom prst="straightConnector1">
            <a:avLst/>
          </a:prstGeom>
          <a:noFill/>
          <a:ln w="142875" cap="flat" cmpd="sng" algn="ctr">
            <a:solidFill>
              <a:srgbClr val="2F5597"/>
            </a:solidFill>
            <a:prstDash val="sysDot"/>
            <a:tailEnd type="arrow"/>
          </a:ln>
          <a:effectLst/>
        </p:spPr>
      </p:cxnSp>
      <p:sp>
        <p:nvSpPr>
          <p:cNvPr id="38" name="テキスト ボックス 19">
            <a:extLst>
              <a:ext uri="{FF2B5EF4-FFF2-40B4-BE49-F238E27FC236}">
                <a16:creationId xmlns:a16="http://schemas.microsoft.com/office/drawing/2014/main" id="{9BFDF370-8866-3A43-46C7-DFAE4B967E35}"/>
              </a:ext>
            </a:extLst>
          </p:cNvPr>
          <p:cNvSpPr txBox="1">
            <a:spLocks noChangeArrowheads="1"/>
          </p:cNvSpPr>
          <p:nvPr/>
        </p:nvSpPr>
        <p:spPr bwMode="auto">
          <a:xfrm>
            <a:off x="5333275" y="1964516"/>
            <a:ext cx="5048903" cy="744793"/>
          </a:xfrm>
          <a:prstGeom prst="rect">
            <a:avLst/>
          </a:prstGeom>
          <a:noFill/>
          <a:ln w="9525">
            <a:noFill/>
            <a:miter lim="800000"/>
            <a:headEnd/>
            <a:tailEnd/>
          </a:ln>
        </p:spPr>
        <p:txBody>
          <a:bodyPr rot="0" vert="horz" wrap="square" lIns="91440" tIns="45720" rIns="91440" bIns="45720" anchor="t" anchorCtr="0">
            <a:noAutofit/>
          </a:bodyPr>
          <a:lstStyle/>
          <a:p>
            <a:pPr algn="ctr">
              <a:spcAft>
                <a:spcPts val="0"/>
              </a:spcAft>
            </a:pPr>
            <a:r>
              <a:rPr lang="en-US" sz="20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20</a:t>
            </a:r>
            <a:r>
              <a:rPr lang="en-US" altLang="ja-JP" sz="20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5</a:t>
            </a:r>
            <a:r>
              <a:rPr lang="en-US" sz="20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0</a:t>
            </a:r>
            <a:r>
              <a:rPr lang="ja-JP" sz="20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年を見据えて</a:t>
            </a:r>
            <a:endParaRPr lang="en-US" altLang="ja-JP" sz="20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p>
            <a:pPr algn="ctr">
              <a:spcAft>
                <a:spcPts val="0"/>
              </a:spcAft>
            </a:pPr>
            <a:r>
              <a:rPr lang="ja-JP" sz="20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取り組</a:t>
            </a:r>
            <a:r>
              <a:rPr lang="ja-JP" altLang="en-US" sz="20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みます</a:t>
            </a:r>
            <a:endParaRPr lang="ja-JP" sz="20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p:txBody>
      </p:sp>
      <p:sp>
        <p:nvSpPr>
          <p:cNvPr id="39" name="テキスト ボックス 5">
            <a:extLst>
              <a:ext uri="{FF2B5EF4-FFF2-40B4-BE49-F238E27FC236}">
                <a16:creationId xmlns:a16="http://schemas.microsoft.com/office/drawing/2014/main" id="{F0C3A40E-A2BC-769F-4812-4EEABEA78900}"/>
              </a:ext>
            </a:extLst>
          </p:cNvPr>
          <p:cNvSpPr txBox="1">
            <a:spLocks noChangeArrowheads="1"/>
          </p:cNvSpPr>
          <p:nvPr/>
        </p:nvSpPr>
        <p:spPr bwMode="auto">
          <a:xfrm>
            <a:off x="3193869" y="5362907"/>
            <a:ext cx="3102906" cy="964583"/>
          </a:xfrm>
          <a:prstGeom prst="rect">
            <a:avLst/>
          </a:prstGeom>
          <a:noFill/>
          <a:ln w="9525">
            <a:noFill/>
            <a:miter lim="800000"/>
            <a:headEnd/>
            <a:tailEnd/>
          </a:ln>
        </p:spPr>
        <p:txBody>
          <a:bodyPr rot="0" vert="horz" wrap="square" lIns="91440" tIns="45720" rIns="91440" bIns="45720" anchor="t" anchorCtr="0">
            <a:noAutofit/>
          </a:bodyPr>
          <a:lstStyle/>
          <a:p>
            <a:pPr marL="127000" indent="63500" algn="ctr">
              <a:spcAft>
                <a:spcPts val="1200"/>
              </a:spcAft>
            </a:pPr>
            <a:r>
              <a:rPr lang="ja-JP" sz="1600" kern="100" dirty="0">
                <a:solidFill>
                  <a:srgbClr val="FD9933"/>
                </a:solidFill>
                <a:effectLst/>
                <a:latin typeface="BIZ UDPゴシック" panose="020B0400000000000000" pitchFamily="50" charset="-128"/>
                <a:ea typeface="BIZ UDPゴシック" panose="020B0400000000000000" pitchFamily="50" charset="-128"/>
                <a:cs typeface="Times New Roman" panose="02020603050405020304" pitchFamily="18" charset="0"/>
              </a:rPr>
              <a:t>　</a:t>
            </a:r>
            <a:r>
              <a:rPr lang="ja-JP" sz="1600" kern="100" dirty="0">
                <a:solidFill>
                  <a:srgbClr val="2F5597"/>
                </a:solidFill>
                <a:effectLst/>
                <a:latin typeface="BIZ UDPゴシック" panose="020B0400000000000000" pitchFamily="50" charset="-128"/>
                <a:ea typeface="BIZ UDPゴシック" panose="020B0400000000000000" pitchFamily="50" charset="-128"/>
                <a:cs typeface="Times New Roman" panose="02020603050405020304" pitchFamily="18" charset="0"/>
              </a:rPr>
              <a:t>▲</a:t>
            </a:r>
            <a:endParaRPr lang="ja-JP" sz="16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p>
            <a:pPr marL="127000" indent="127000" algn="ctr">
              <a:lnSpc>
                <a:spcPts val="1200"/>
              </a:lnSpc>
              <a:spcAft>
                <a:spcPts val="0"/>
              </a:spcAft>
            </a:pPr>
            <a:r>
              <a:rPr lang="en-US" sz="16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2025</a:t>
            </a:r>
            <a:r>
              <a:rPr lang="ja-JP" sz="16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年</a:t>
            </a:r>
            <a:endParaRPr lang="en-US" altLang="ja-JP" sz="16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endParaRPr>
          </a:p>
          <a:p>
            <a:pPr marL="127000" indent="127000" algn="ctr">
              <a:lnSpc>
                <a:spcPts val="1200"/>
              </a:lnSpc>
              <a:spcAft>
                <a:spcPts val="0"/>
              </a:spcAft>
            </a:pPr>
            <a:endParaRPr lang="ja-JP" sz="16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p>
            <a:pPr marL="127000" indent="444500" algn="l">
              <a:lnSpc>
                <a:spcPts val="1200"/>
              </a:lnSpc>
              <a:spcAft>
                <a:spcPts val="0"/>
              </a:spcAft>
            </a:pPr>
            <a:r>
              <a:rPr lang="ja-JP" sz="16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（団塊の世代が</a:t>
            </a:r>
            <a:r>
              <a:rPr lang="en-US" sz="16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75</a:t>
            </a:r>
            <a:r>
              <a:rPr lang="ja-JP" sz="16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歳に）</a:t>
            </a:r>
            <a:endParaRPr lang="ja-JP" sz="16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p:txBody>
      </p:sp>
      <p:sp>
        <p:nvSpPr>
          <p:cNvPr id="40" name="テキスト ボックス 12">
            <a:extLst>
              <a:ext uri="{FF2B5EF4-FFF2-40B4-BE49-F238E27FC236}">
                <a16:creationId xmlns:a16="http://schemas.microsoft.com/office/drawing/2014/main" id="{0201F0CE-5154-545E-4AA4-364BED02D0CE}"/>
              </a:ext>
            </a:extLst>
          </p:cNvPr>
          <p:cNvSpPr txBox="1">
            <a:spLocks noChangeArrowheads="1"/>
          </p:cNvSpPr>
          <p:nvPr/>
        </p:nvSpPr>
        <p:spPr bwMode="auto">
          <a:xfrm>
            <a:off x="7459055" y="5354660"/>
            <a:ext cx="3291568" cy="964583"/>
          </a:xfrm>
          <a:prstGeom prst="rect">
            <a:avLst/>
          </a:prstGeom>
          <a:noFill/>
          <a:ln w="9525">
            <a:noFill/>
            <a:miter lim="800000"/>
            <a:headEnd/>
            <a:tailEnd/>
          </a:ln>
        </p:spPr>
        <p:txBody>
          <a:bodyPr rot="0" vert="horz" wrap="square" lIns="91440" tIns="45720" rIns="91440" bIns="45720" anchor="t" anchorCtr="0">
            <a:noAutofit/>
          </a:bodyPr>
          <a:lstStyle/>
          <a:p>
            <a:pPr marL="127000" indent="63500" algn="ctr">
              <a:spcAft>
                <a:spcPts val="1200"/>
              </a:spcAft>
            </a:pPr>
            <a:r>
              <a:rPr lang="ja-JP" sz="1600" kern="100" dirty="0">
                <a:solidFill>
                  <a:srgbClr val="2F5597"/>
                </a:solidFill>
                <a:effectLst/>
                <a:latin typeface="BIZ UDPゴシック" panose="020B0400000000000000" pitchFamily="50" charset="-128"/>
                <a:ea typeface="BIZ UDPゴシック" panose="020B0400000000000000" pitchFamily="50" charset="-128"/>
                <a:cs typeface="Times New Roman" panose="02020603050405020304" pitchFamily="18" charset="0"/>
              </a:rPr>
              <a:t>▲</a:t>
            </a:r>
            <a:endParaRPr lang="ja-JP" sz="16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p>
            <a:pPr marL="127000" indent="63500" algn="ctr" latinLnBrk="1">
              <a:lnSpc>
                <a:spcPts val="1200"/>
              </a:lnSpc>
              <a:spcAft>
                <a:spcPts val="0"/>
              </a:spcAft>
            </a:pPr>
            <a:r>
              <a:rPr lang="en-US" sz="16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2040</a:t>
            </a:r>
            <a:r>
              <a:rPr lang="ja-JP" sz="16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年</a:t>
            </a:r>
            <a:endParaRPr lang="en-US" altLang="ja-JP" sz="16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endParaRPr>
          </a:p>
          <a:p>
            <a:pPr marL="127000" indent="63500" algn="ctr" latinLnBrk="1">
              <a:lnSpc>
                <a:spcPts val="1200"/>
              </a:lnSpc>
              <a:spcAft>
                <a:spcPts val="0"/>
              </a:spcAft>
            </a:pPr>
            <a:endParaRPr lang="en-US" altLang="ja-JP" sz="1600" kern="100" dirty="0">
              <a:latin typeface="BIZ UDPゴシック" panose="020B0400000000000000" pitchFamily="50" charset="-128"/>
              <a:ea typeface="BIZ UDPゴシック" panose="020B0400000000000000" pitchFamily="50" charset="-128"/>
              <a:cs typeface="Times New Roman" panose="02020603050405020304" pitchFamily="18" charset="0"/>
            </a:endParaRPr>
          </a:p>
          <a:p>
            <a:pPr marL="127000" indent="63500" algn="ctr" latinLnBrk="1">
              <a:lnSpc>
                <a:spcPts val="1200"/>
              </a:lnSpc>
              <a:spcAft>
                <a:spcPts val="0"/>
              </a:spcAft>
            </a:pPr>
            <a:r>
              <a:rPr lang="ja-JP" sz="16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（団塊ジュニア世代が</a:t>
            </a:r>
            <a:r>
              <a:rPr lang="en-US" sz="16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65</a:t>
            </a:r>
            <a:r>
              <a:rPr lang="ja-JP" sz="16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歳に）</a:t>
            </a:r>
            <a:endParaRPr lang="ja-JP" sz="16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p:txBody>
      </p:sp>
      <p:sp>
        <p:nvSpPr>
          <p:cNvPr id="41" name="テキスト ボックス 19">
            <a:extLst>
              <a:ext uri="{FF2B5EF4-FFF2-40B4-BE49-F238E27FC236}">
                <a16:creationId xmlns:a16="http://schemas.microsoft.com/office/drawing/2014/main" id="{915BDB56-6E72-E4B2-AE3E-9A1F799B4FE5}"/>
              </a:ext>
            </a:extLst>
          </p:cNvPr>
          <p:cNvSpPr txBox="1">
            <a:spLocks noChangeArrowheads="1"/>
          </p:cNvSpPr>
          <p:nvPr/>
        </p:nvSpPr>
        <p:spPr bwMode="auto">
          <a:xfrm>
            <a:off x="10308979" y="2426016"/>
            <a:ext cx="819795" cy="2653823"/>
          </a:xfrm>
          <a:prstGeom prst="rect">
            <a:avLst/>
          </a:prstGeom>
          <a:noFill/>
          <a:ln w="9525">
            <a:noFill/>
            <a:miter lim="800000"/>
            <a:headEnd/>
            <a:tailEnd/>
          </a:ln>
        </p:spPr>
        <p:txBody>
          <a:bodyPr rot="0" vert="eaVert" wrap="square" lIns="91440" tIns="45720" rIns="91440" bIns="45720" anchor="t" anchorCtr="0">
            <a:noAutofit/>
          </a:bodyPr>
          <a:lstStyle/>
          <a:p>
            <a:pPr algn="ctr">
              <a:spcAft>
                <a:spcPts val="0"/>
              </a:spcAft>
            </a:pPr>
            <a:r>
              <a:rPr lang="ja-JP" altLang="en-US" sz="2200" b="1" kern="100" dirty="0">
                <a:latin typeface="BIZ UDPゴシック" panose="020B0400000000000000" pitchFamily="50" charset="-128"/>
                <a:ea typeface="BIZ UDPゴシック" panose="020B0400000000000000" pitchFamily="50" charset="-128"/>
                <a:cs typeface="Times New Roman" panose="02020603050405020304" pitchFamily="18" charset="0"/>
              </a:rPr>
              <a:t>吹田市の</a:t>
            </a:r>
            <a:r>
              <a:rPr lang="en-US" altLang="ja-JP" sz="2200" b="1" kern="100" dirty="0">
                <a:latin typeface="BIZ UDPゴシック" panose="020B0400000000000000" pitchFamily="50" charset="-128"/>
                <a:ea typeface="BIZ UDPゴシック" panose="020B0400000000000000" pitchFamily="50" charset="-128"/>
                <a:cs typeface="Times New Roman" panose="02020603050405020304" pitchFamily="18" charset="0"/>
              </a:rPr>
              <a:t>65</a:t>
            </a:r>
            <a:r>
              <a:rPr lang="ja-JP" altLang="en-US" sz="2200" b="1" kern="100" dirty="0">
                <a:latin typeface="BIZ UDPゴシック" panose="020B0400000000000000" pitchFamily="50" charset="-128"/>
                <a:ea typeface="BIZ UDPゴシック" panose="020B0400000000000000" pitchFamily="50" charset="-128"/>
                <a:cs typeface="Times New Roman" panose="02020603050405020304" pitchFamily="18" charset="0"/>
              </a:rPr>
              <a:t>歳以上の</a:t>
            </a:r>
            <a:endParaRPr lang="en-US" altLang="ja-JP" sz="2200" b="1" kern="100" dirty="0">
              <a:latin typeface="BIZ UDPゴシック" panose="020B0400000000000000" pitchFamily="50" charset="-128"/>
              <a:ea typeface="BIZ UDPゴシック" panose="020B0400000000000000" pitchFamily="50" charset="-128"/>
              <a:cs typeface="Times New Roman" panose="02020603050405020304" pitchFamily="18" charset="0"/>
            </a:endParaRPr>
          </a:p>
          <a:p>
            <a:pPr algn="ctr">
              <a:spcAft>
                <a:spcPts val="0"/>
              </a:spcAft>
            </a:pPr>
            <a:r>
              <a:rPr lang="ja-JP" altLang="en-US" sz="2200" b="1" kern="100" dirty="0">
                <a:latin typeface="BIZ UDPゴシック" panose="020B0400000000000000" pitchFamily="50" charset="-128"/>
                <a:ea typeface="BIZ UDPゴシック" panose="020B0400000000000000" pitchFamily="50" charset="-128"/>
                <a:cs typeface="Times New Roman" panose="02020603050405020304" pitchFamily="18" charset="0"/>
              </a:rPr>
              <a:t>人口がピーク</a:t>
            </a:r>
            <a:endParaRPr lang="ja-JP" sz="2200" b="1"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p:txBody>
      </p:sp>
      <p:sp>
        <p:nvSpPr>
          <p:cNvPr id="42" name="テキスト ボックス 12">
            <a:extLst>
              <a:ext uri="{FF2B5EF4-FFF2-40B4-BE49-F238E27FC236}">
                <a16:creationId xmlns:a16="http://schemas.microsoft.com/office/drawing/2014/main" id="{A77EF47E-A9CA-7E44-F244-FF1EED027A03}"/>
              </a:ext>
            </a:extLst>
          </p:cNvPr>
          <p:cNvSpPr txBox="1">
            <a:spLocks noChangeArrowheads="1"/>
          </p:cNvSpPr>
          <p:nvPr/>
        </p:nvSpPr>
        <p:spPr bwMode="auto">
          <a:xfrm>
            <a:off x="9791102" y="5381524"/>
            <a:ext cx="1661528" cy="964583"/>
          </a:xfrm>
          <a:prstGeom prst="rect">
            <a:avLst/>
          </a:prstGeom>
          <a:noFill/>
          <a:ln w="9525">
            <a:noFill/>
            <a:miter lim="800000"/>
            <a:headEnd/>
            <a:tailEnd/>
          </a:ln>
        </p:spPr>
        <p:txBody>
          <a:bodyPr rot="0" vert="horz" wrap="square" lIns="91440" tIns="45720" rIns="91440" bIns="45720" anchor="t" anchorCtr="0">
            <a:noAutofit/>
          </a:bodyPr>
          <a:lstStyle/>
          <a:p>
            <a:pPr marL="127000" indent="63500" algn="ctr">
              <a:spcAft>
                <a:spcPts val="1200"/>
              </a:spcAft>
            </a:pPr>
            <a:r>
              <a:rPr lang="ja-JP" sz="1600" kern="100" dirty="0">
                <a:solidFill>
                  <a:srgbClr val="2F5597"/>
                </a:solidFill>
                <a:effectLst/>
                <a:latin typeface="BIZ UDPゴシック" panose="020B0400000000000000" pitchFamily="50" charset="-128"/>
                <a:ea typeface="BIZ UDPゴシック" panose="020B0400000000000000" pitchFamily="50" charset="-128"/>
                <a:cs typeface="Times New Roman" panose="02020603050405020304" pitchFamily="18" charset="0"/>
              </a:rPr>
              <a:t>▲</a:t>
            </a:r>
            <a:endParaRPr lang="ja-JP" sz="16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p>
            <a:pPr marL="127000" indent="63500" algn="ctr" latinLnBrk="1">
              <a:lnSpc>
                <a:spcPts val="1200"/>
              </a:lnSpc>
              <a:spcAft>
                <a:spcPts val="0"/>
              </a:spcAft>
            </a:pPr>
            <a:r>
              <a:rPr lang="en-US" sz="16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2050</a:t>
            </a:r>
            <a:r>
              <a:rPr lang="ja-JP" sz="16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年</a:t>
            </a:r>
            <a:endParaRPr lang="en-US" altLang="ja-JP" sz="16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endParaRPr>
          </a:p>
        </p:txBody>
      </p:sp>
      <p:sp>
        <p:nvSpPr>
          <p:cNvPr id="43" name="テキスト ボックス 19">
            <a:extLst>
              <a:ext uri="{FF2B5EF4-FFF2-40B4-BE49-F238E27FC236}">
                <a16:creationId xmlns:a16="http://schemas.microsoft.com/office/drawing/2014/main" id="{8DAF0323-B430-17DA-43C9-3EC131116E3F}"/>
              </a:ext>
            </a:extLst>
          </p:cNvPr>
          <p:cNvSpPr txBox="1">
            <a:spLocks noChangeArrowheads="1"/>
          </p:cNvSpPr>
          <p:nvPr/>
        </p:nvSpPr>
        <p:spPr bwMode="auto">
          <a:xfrm>
            <a:off x="692707" y="853152"/>
            <a:ext cx="10769156" cy="941355"/>
          </a:xfrm>
          <a:prstGeom prst="rect">
            <a:avLst/>
          </a:prstGeom>
          <a:noFill/>
          <a:ln w="9525">
            <a:noFill/>
            <a:miter lim="800000"/>
            <a:headEnd/>
            <a:tailEnd/>
          </a:ln>
        </p:spPr>
        <p:txBody>
          <a:bodyPr rot="0" vert="horz" wrap="square" lIns="91440" tIns="45720" rIns="91440" bIns="45720" anchor="t" anchorCtr="0">
            <a:noAutofit/>
          </a:bodyPr>
          <a:lstStyle/>
          <a:p>
            <a:pPr>
              <a:lnSpc>
                <a:spcPct val="150000"/>
              </a:lnSpc>
              <a:spcAft>
                <a:spcPts val="0"/>
              </a:spcAft>
            </a:pPr>
            <a:r>
              <a:rPr lang="ja-JP" altLang="en-US" sz="2000" kern="100" dirty="0">
                <a:solidFill>
                  <a:schemeClr val="tx2">
                    <a:lumMod val="50000"/>
                  </a:schemeClr>
                </a:solidFill>
                <a:effectLst/>
                <a:latin typeface="BIZ UDPゴシック" panose="020B0400000000000000" pitchFamily="50" charset="-128"/>
                <a:ea typeface="BIZ UDPゴシック" panose="020B0400000000000000" pitchFamily="50" charset="-128"/>
                <a:cs typeface="Times New Roman" panose="02020603050405020304" pitchFamily="18" charset="0"/>
              </a:rPr>
              <a:t>　目指すべき</a:t>
            </a:r>
            <a:r>
              <a:rPr lang="ja-JP" altLang="en-US" sz="2000" b="1" kern="100" dirty="0">
                <a:solidFill>
                  <a:schemeClr val="accent2"/>
                </a:solidFill>
                <a:effectLst/>
                <a:latin typeface="BIZ UDPゴシック" panose="020B0400000000000000" pitchFamily="50" charset="-128"/>
                <a:ea typeface="BIZ UDPゴシック" panose="020B0400000000000000" pitchFamily="50" charset="-128"/>
                <a:cs typeface="Times New Roman" panose="02020603050405020304" pitchFamily="18" charset="0"/>
              </a:rPr>
              <a:t>地域包括ケアシステムの構築</a:t>
            </a:r>
            <a:r>
              <a:rPr lang="ja-JP" altLang="en-US" sz="2000" kern="100" dirty="0">
                <a:solidFill>
                  <a:schemeClr val="tx2">
                    <a:lumMod val="50000"/>
                  </a:schemeClr>
                </a:solidFill>
                <a:effectLst/>
                <a:latin typeface="BIZ UDPゴシック" panose="020B0400000000000000" pitchFamily="50" charset="-128"/>
                <a:ea typeface="BIZ UDPゴシック" panose="020B0400000000000000" pitchFamily="50" charset="-128"/>
                <a:cs typeface="Times New Roman" panose="02020603050405020304" pitchFamily="18" charset="0"/>
              </a:rPr>
              <a:t>と、その先に見据えた</a:t>
            </a:r>
            <a:r>
              <a:rPr lang="ja-JP" altLang="en-US" sz="2000" b="1" kern="100" dirty="0">
                <a:solidFill>
                  <a:schemeClr val="accent2"/>
                </a:solidFill>
                <a:effectLst/>
                <a:latin typeface="BIZ UDPゴシック" panose="020B0400000000000000" pitchFamily="50" charset="-128"/>
                <a:ea typeface="BIZ UDPゴシック" panose="020B0400000000000000" pitchFamily="50" charset="-128"/>
                <a:cs typeface="Times New Roman" panose="02020603050405020304" pitchFamily="18" charset="0"/>
              </a:rPr>
              <a:t>地域共生社会の実現</a:t>
            </a:r>
            <a:r>
              <a:rPr lang="ja-JP" altLang="en-US" sz="2000" kern="100" dirty="0">
                <a:solidFill>
                  <a:schemeClr val="tx2">
                    <a:lumMod val="50000"/>
                  </a:schemeClr>
                </a:solidFill>
                <a:effectLst/>
                <a:latin typeface="BIZ UDPゴシック" panose="020B0400000000000000" pitchFamily="50" charset="-128"/>
                <a:ea typeface="BIZ UDPゴシック" panose="020B0400000000000000" pitchFamily="50" charset="-128"/>
                <a:cs typeface="Times New Roman" panose="02020603050405020304" pitchFamily="18" charset="0"/>
              </a:rPr>
              <a:t>に向けた</a:t>
            </a:r>
            <a:endParaRPr lang="en-US" altLang="ja-JP" sz="2000" kern="100" dirty="0">
              <a:solidFill>
                <a:schemeClr val="tx2">
                  <a:lumMod val="50000"/>
                </a:schemeClr>
              </a:solidFill>
              <a:effectLst/>
              <a:latin typeface="BIZ UDPゴシック" panose="020B0400000000000000" pitchFamily="50" charset="-128"/>
              <a:ea typeface="BIZ UDPゴシック" panose="020B0400000000000000" pitchFamily="50" charset="-128"/>
              <a:cs typeface="Times New Roman" panose="02020603050405020304" pitchFamily="18" charset="0"/>
            </a:endParaRPr>
          </a:p>
          <a:p>
            <a:pPr>
              <a:lnSpc>
                <a:spcPct val="150000"/>
              </a:lnSpc>
              <a:spcAft>
                <a:spcPts val="0"/>
              </a:spcAft>
            </a:pPr>
            <a:r>
              <a:rPr lang="ja-JP" altLang="en-US" sz="2000" kern="100" dirty="0">
                <a:solidFill>
                  <a:schemeClr val="tx2">
                    <a:lumMod val="50000"/>
                  </a:schemeClr>
                </a:solidFill>
                <a:effectLst/>
                <a:latin typeface="BIZ UDPゴシック" panose="020B0400000000000000" pitchFamily="50" charset="-128"/>
                <a:ea typeface="BIZ UDPゴシック" panose="020B0400000000000000" pitchFamily="50" charset="-128"/>
                <a:cs typeface="Times New Roman" panose="02020603050405020304" pitchFamily="18" charset="0"/>
              </a:rPr>
              <a:t>具体的な取組が、計画書に記載されています。</a:t>
            </a:r>
            <a:endParaRPr lang="en-US" altLang="ja-JP" sz="2000" kern="100" dirty="0">
              <a:solidFill>
                <a:schemeClr val="tx2">
                  <a:lumMod val="50000"/>
                </a:schemeClr>
              </a:solidFill>
              <a:effectLst/>
              <a:latin typeface="BIZ UDPゴシック" panose="020B0400000000000000" pitchFamily="50" charset="-128"/>
              <a:ea typeface="BIZ UDPゴシック" panose="020B0400000000000000" pitchFamily="50" charset="-128"/>
              <a:cs typeface="Times New Roman" panose="02020603050405020304" pitchFamily="18" charset="0"/>
            </a:endParaRPr>
          </a:p>
        </p:txBody>
      </p:sp>
      <p:sp>
        <p:nvSpPr>
          <p:cNvPr id="45" name="矢印: 五方向 11">
            <a:extLst>
              <a:ext uri="{FF2B5EF4-FFF2-40B4-BE49-F238E27FC236}">
                <a16:creationId xmlns:a16="http://schemas.microsoft.com/office/drawing/2014/main" id="{77E3ECCD-8216-1B8B-BF6D-FE33F6AE48ED}"/>
              </a:ext>
            </a:extLst>
          </p:cNvPr>
          <p:cNvSpPr>
            <a:spLocks/>
          </p:cNvSpPr>
          <p:nvPr/>
        </p:nvSpPr>
        <p:spPr>
          <a:xfrm>
            <a:off x="6038010" y="3100135"/>
            <a:ext cx="1506183" cy="1972148"/>
          </a:xfrm>
          <a:prstGeom prst="homePlate">
            <a:avLst>
              <a:gd name="adj" fmla="val 14874"/>
            </a:avLst>
          </a:prstGeom>
          <a:solidFill>
            <a:schemeClr val="accent5">
              <a:lumMod val="20000"/>
              <a:lumOff val="80000"/>
            </a:schemeClr>
          </a:solidFill>
          <a:ln w="12700" cap="flat" cmpd="sng" algn="ctr">
            <a:noFill/>
            <a:prstDash val="solid"/>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algn="ctr">
              <a:spcAft>
                <a:spcPts val="0"/>
              </a:spcAft>
            </a:pPr>
            <a:r>
              <a:rPr lang="en-US" sz="1600" kern="100">
                <a:effectLst/>
                <a:latin typeface="BIZ UDPゴシック" panose="020B0400000000000000" pitchFamily="50" charset="-128"/>
                <a:ea typeface="BIZ UDPゴシック" panose="020B0400000000000000" pitchFamily="50" charset="-128"/>
                <a:cs typeface="Times New Roman" panose="02020603050405020304" pitchFamily="18" charset="0"/>
              </a:rPr>
              <a:t> </a:t>
            </a:r>
            <a:endParaRPr lang="ja-JP" sz="16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p:txBody>
      </p:sp>
      <p:sp>
        <p:nvSpPr>
          <p:cNvPr id="46" name="テキスト ボックス 14">
            <a:extLst>
              <a:ext uri="{FF2B5EF4-FFF2-40B4-BE49-F238E27FC236}">
                <a16:creationId xmlns:a16="http://schemas.microsoft.com/office/drawing/2014/main" id="{1D7669CF-5313-D6DD-F15C-AE0C373C0508}"/>
              </a:ext>
            </a:extLst>
          </p:cNvPr>
          <p:cNvSpPr txBox="1">
            <a:spLocks noChangeArrowheads="1"/>
          </p:cNvSpPr>
          <p:nvPr/>
        </p:nvSpPr>
        <p:spPr bwMode="auto">
          <a:xfrm>
            <a:off x="6041386" y="3163922"/>
            <a:ext cx="1493381" cy="1510536"/>
          </a:xfrm>
          <a:prstGeom prst="rect">
            <a:avLst/>
          </a:prstGeom>
          <a:noFill/>
          <a:ln w="9525">
            <a:noFill/>
            <a:miter lim="800000"/>
            <a:headEnd/>
            <a:tailEnd/>
          </a:ln>
        </p:spPr>
        <p:txBody>
          <a:bodyPr rot="0" vert="horz" wrap="square" lIns="91440" tIns="45720" rIns="91440" bIns="45720" anchor="t" anchorCtr="0">
            <a:noAutofit/>
          </a:bodyPr>
          <a:lstStyle/>
          <a:p>
            <a:pPr algn="just">
              <a:spcAft>
                <a:spcPts val="0"/>
              </a:spcAft>
            </a:pPr>
            <a:r>
              <a:rPr lang="ja-JP" sz="1600" b="1"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第</a:t>
            </a:r>
            <a:r>
              <a:rPr lang="en-US" altLang="ja-JP" sz="1600" b="1"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10</a:t>
            </a:r>
            <a:r>
              <a:rPr lang="ja-JP" sz="1600" b="1"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期計画</a:t>
            </a:r>
            <a:endParaRPr lang="en-US" altLang="ja-JP" sz="1600" b="1" kern="100" dirty="0">
              <a:latin typeface="BIZ UDゴシック" panose="020B0400000000000000" pitchFamily="49" charset="-128"/>
              <a:ea typeface="BIZ UDゴシック" panose="020B0400000000000000" pitchFamily="49" charset="-128"/>
              <a:cs typeface="Times New Roman" panose="02020603050405020304" pitchFamily="18" charset="0"/>
            </a:endParaRPr>
          </a:p>
          <a:p>
            <a:pPr algn="just">
              <a:spcAft>
                <a:spcPts val="0"/>
              </a:spcAft>
            </a:pPr>
            <a:endParaRPr lang="en-US" sz="1600" kern="100" dirty="0">
              <a:solidFill>
                <a:srgbClr val="000000"/>
              </a:solidFill>
              <a:effectLst/>
              <a:latin typeface="BIZ UDゴシック" panose="020B0400000000000000" pitchFamily="49" charset="-128"/>
              <a:ea typeface="BIZ UDゴシック" panose="020B0400000000000000" pitchFamily="49" charset="-128"/>
              <a:cs typeface="Times New Roman" panose="02020603050405020304" pitchFamily="18" charset="0"/>
            </a:endParaRPr>
          </a:p>
          <a:p>
            <a:pPr algn="just">
              <a:spcAft>
                <a:spcPts val="0"/>
              </a:spcAft>
            </a:pPr>
            <a:endParaRPr lang="en-US" sz="1600" kern="100" dirty="0">
              <a:solidFill>
                <a:srgbClr val="000000"/>
              </a:solidFill>
              <a:latin typeface="BIZ UDゴシック" panose="020B0400000000000000" pitchFamily="49" charset="-128"/>
              <a:ea typeface="BIZ UDゴシック" panose="020B0400000000000000" pitchFamily="49" charset="-128"/>
              <a:cs typeface="Times New Roman" panose="02020603050405020304" pitchFamily="18" charset="0"/>
            </a:endParaRPr>
          </a:p>
          <a:p>
            <a:pPr algn="just">
              <a:spcAft>
                <a:spcPts val="0"/>
              </a:spcAft>
            </a:pPr>
            <a:r>
              <a:rPr lang="en-US" sz="1600" kern="100" dirty="0">
                <a:solidFill>
                  <a:srgbClr val="000000"/>
                </a:solidFill>
                <a:effectLst/>
                <a:latin typeface="BIZ UDゴシック" panose="020B0400000000000000" pitchFamily="49" charset="-128"/>
                <a:ea typeface="BIZ UDゴシック" panose="020B0400000000000000" pitchFamily="49" charset="-128"/>
                <a:cs typeface="Times New Roman" panose="02020603050405020304" pitchFamily="18" charset="0"/>
              </a:rPr>
              <a:t>2027</a:t>
            </a:r>
            <a:r>
              <a:rPr lang="ja-JP" sz="1600" kern="100" dirty="0">
                <a:solidFill>
                  <a:srgbClr val="000000"/>
                </a:solidFill>
                <a:effectLst/>
                <a:latin typeface="BIZ UDゴシック" panose="020B0400000000000000" pitchFamily="49" charset="-128"/>
                <a:ea typeface="BIZ UDゴシック" panose="020B0400000000000000" pitchFamily="49" charset="-128"/>
                <a:cs typeface="Times New Roman" panose="02020603050405020304" pitchFamily="18" charset="0"/>
              </a:rPr>
              <a:t>年度～</a:t>
            </a:r>
            <a:endParaRPr lang="en-US" altLang="ja-JP" sz="1600" kern="100" dirty="0">
              <a:solidFill>
                <a:srgbClr val="000000"/>
              </a:solidFill>
              <a:latin typeface="BIZ UDゴシック" panose="020B0400000000000000" pitchFamily="49" charset="-128"/>
              <a:ea typeface="BIZ UDゴシック" panose="020B0400000000000000" pitchFamily="49" charset="-128"/>
              <a:cs typeface="Times New Roman" panose="02020603050405020304" pitchFamily="18" charset="0"/>
            </a:endParaRPr>
          </a:p>
          <a:p>
            <a:pPr algn="just">
              <a:spcAft>
                <a:spcPts val="0"/>
              </a:spcAft>
            </a:pPr>
            <a:endParaRPr lang="en-US" sz="1600" kern="100" dirty="0">
              <a:solidFill>
                <a:srgbClr val="000000"/>
              </a:solidFill>
              <a:effectLst/>
              <a:latin typeface="BIZ UDゴシック" panose="020B0400000000000000" pitchFamily="49" charset="-128"/>
              <a:ea typeface="BIZ UDゴシック" panose="020B0400000000000000" pitchFamily="49" charset="-128"/>
              <a:cs typeface="Times New Roman" panose="02020603050405020304" pitchFamily="18" charset="0"/>
            </a:endParaRPr>
          </a:p>
          <a:p>
            <a:pPr algn="just">
              <a:spcAft>
                <a:spcPts val="0"/>
              </a:spcAft>
            </a:pPr>
            <a:r>
              <a:rPr lang="en-US" sz="1600" kern="100" dirty="0">
                <a:solidFill>
                  <a:srgbClr val="000000"/>
                </a:solidFill>
                <a:effectLst/>
                <a:latin typeface="BIZ UDゴシック" panose="020B0400000000000000" pitchFamily="49" charset="-128"/>
                <a:ea typeface="BIZ UDゴシック" panose="020B0400000000000000" pitchFamily="49" charset="-128"/>
                <a:cs typeface="Times New Roman" panose="02020603050405020304" pitchFamily="18" charset="0"/>
              </a:rPr>
              <a:t>2029</a:t>
            </a:r>
            <a:r>
              <a:rPr lang="ja-JP" sz="1600" kern="100" dirty="0">
                <a:solidFill>
                  <a:srgbClr val="000000"/>
                </a:solidFill>
                <a:effectLst/>
                <a:latin typeface="BIZ UDゴシック" panose="020B0400000000000000" pitchFamily="49" charset="-128"/>
                <a:ea typeface="BIZ UDゴシック" panose="020B0400000000000000" pitchFamily="49" charset="-128"/>
                <a:cs typeface="Times New Roman" panose="02020603050405020304" pitchFamily="18" charset="0"/>
              </a:rPr>
              <a:t>年度</a:t>
            </a:r>
            <a:endParaRPr lang="ja-JP" sz="160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p>
            <a:pPr marL="127000" indent="63500" algn="l">
              <a:lnSpc>
                <a:spcPts val="1300"/>
              </a:lnSpc>
              <a:spcAft>
                <a:spcPts val="0"/>
              </a:spcAft>
            </a:pPr>
            <a:r>
              <a:rPr lang="en-US" sz="160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 </a:t>
            </a:r>
            <a:endParaRPr lang="ja-JP" sz="160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p:txBody>
      </p:sp>
      <p:grpSp>
        <p:nvGrpSpPr>
          <p:cNvPr id="10" name="Group 2">
            <a:extLst>
              <a:ext uri="{FF2B5EF4-FFF2-40B4-BE49-F238E27FC236}">
                <a16:creationId xmlns:a16="http://schemas.microsoft.com/office/drawing/2014/main" id="{0FFAFDEE-4405-8FED-ED0D-ECD1F2734101}"/>
              </a:ext>
            </a:extLst>
          </p:cNvPr>
          <p:cNvGrpSpPr/>
          <p:nvPr/>
        </p:nvGrpSpPr>
        <p:grpSpPr>
          <a:xfrm>
            <a:off x="11947826" y="-189000"/>
            <a:ext cx="612000" cy="7236000"/>
            <a:chOff x="0" y="0"/>
            <a:chExt cx="203606" cy="2804648"/>
          </a:xfrm>
        </p:grpSpPr>
        <p:sp>
          <p:nvSpPr>
            <p:cNvPr id="15" name="Freeform 3">
              <a:extLst>
                <a:ext uri="{FF2B5EF4-FFF2-40B4-BE49-F238E27FC236}">
                  <a16:creationId xmlns:a16="http://schemas.microsoft.com/office/drawing/2014/main" id="{D0036BE9-5DA4-400E-2E52-449E37CF161F}"/>
                </a:ext>
              </a:extLst>
            </p:cNvPr>
            <p:cNvSpPr/>
            <p:nvPr/>
          </p:nvSpPr>
          <p:spPr>
            <a:xfrm>
              <a:off x="0" y="0"/>
              <a:ext cx="203606" cy="2804648"/>
            </a:xfrm>
            <a:custGeom>
              <a:avLst/>
              <a:gdLst/>
              <a:ahLst/>
              <a:cxnLst/>
              <a:rect l="l" t="t" r="r" b="b"/>
              <a:pathLst>
                <a:path w="203606" h="2804648">
                  <a:moveTo>
                    <a:pt x="101803" y="0"/>
                  </a:moveTo>
                  <a:lnTo>
                    <a:pt x="101803" y="0"/>
                  </a:lnTo>
                  <a:cubicBezTo>
                    <a:pt x="158028" y="0"/>
                    <a:pt x="203606" y="45579"/>
                    <a:pt x="203606" y="101803"/>
                  </a:cubicBezTo>
                  <a:lnTo>
                    <a:pt x="203606" y="2702845"/>
                  </a:lnTo>
                  <a:cubicBezTo>
                    <a:pt x="203606" y="2729844"/>
                    <a:pt x="192881" y="2755738"/>
                    <a:pt x="173789" y="2774830"/>
                  </a:cubicBezTo>
                  <a:cubicBezTo>
                    <a:pt x="154697" y="2793922"/>
                    <a:pt x="128803" y="2804648"/>
                    <a:pt x="101803" y="2804648"/>
                  </a:cubicBezTo>
                  <a:lnTo>
                    <a:pt x="101803" y="2804648"/>
                  </a:lnTo>
                  <a:cubicBezTo>
                    <a:pt x="74803" y="2804648"/>
                    <a:pt x="48909" y="2793922"/>
                    <a:pt x="29817" y="2774830"/>
                  </a:cubicBezTo>
                  <a:cubicBezTo>
                    <a:pt x="10726" y="2755738"/>
                    <a:pt x="0" y="2729844"/>
                    <a:pt x="0" y="2702845"/>
                  </a:cubicBezTo>
                  <a:lnTo>
                    <a:pt x="0" y="101803"/>
                  </a:lnTo>
                  <a:cubicBezTo>
                    <a:pt x="0" y="74803"/>
                    <a:pt x="10726" y="48909"/>
                    <a:pt x="29817" y="29817"/>
                  </a:cubicBezTo>
                  <a:cubicBezTo>
                    <a:pt x="48909" y="10726"/>
                    <a:pt x="74803" y="0"/>
                    <a:pt x="101803" y="0"/>
                  </a:cubicBezTo>
                  <a:close/>
                </a:path>
              </a:pathLst>
            </a:custGeom>
            <a:gradFill rotWithShape="1">
              <a:gsLst>
                <a:gs pos="0">
                  <a:srgbClr val="95B4E1">
                    <a:alpha val="100000"/>
                  </a:srgbClr>
                </a:gs>
                <a:gs pos="100000">
                  <a:srgbClr val="144DA0">
                    <a:alpha val="100000"/>
                  </a:srgbClr>
                </a:gs>
              </a:gsLst>
              <a:lin ang="5400000"/>
            </a:gradFill>
          </p:spPr>
          <p:txBody>
            <a:bodyPr/>
            <a:lstStyle/>
            <a:p>
              <a:endParaRPr lang="ja-JP" altLang="en-US"/>
            </a:p>
          </p:txBody>
        </p:sp>
        <p:sp>
          <p:nvSpPr>
            <p:cNvPr id="16" name="TextBox 4">
              <a:extLst>
                <a:ext uri="{FF2B5EF4-FFF2-40B4-BE49-F238E27FC236}">
                  <a16:creationId xmlns:a16="http://schemas.microsoft.com/office/drawing/2014/main" id="{80CD47EA-E11E-06FB-B729-0C68537132B4}"/>
                </a:ext>
              </a:extLst>
            </p:cNvPr>
            <p:cNvSpPr txBox="1"/>
            <p:nvPr/>
          </p:nvSpPr>
          <p:spPr>
            <a:xfrm>
              <a:off x="0" y="-28575"/>
              <a:ext cx="203606" cy="2833223"/>
            </a:xfrm>
            <a:prstGeom prst="rect">
              <a:avLst/>
            </a:prstGeom>
          </p:spPr>
          <p:txBody>
            <a:bodyPr lIns="50800" tIns="50800" rIns="50800" bIns="50800" rtlCol="0" anchor="ctr"/>
            <a:lstStyle/>
            <a:p>
              <a:pPr algn="ctr">
                <a:lnSpc>
                  <a:spcPts val="2239"/>
                </a:lnSpc>
              </a:pPr>
              <a:endParaRPr/>
            </a:p>
          </p:txBody>
        </p:sp>
      </p:grpSp>
      <p:sp>
        <p:nvSpPr>
          <p:cNvPr id="4" name="Freeform 3">
            <a:extLst>
              <a:ext uri="{FF2B5EF4-FFF2-40B4-BE49-F238E27FC236}">
                <a16:creationId xmlns:a16="http://schemas.microsoft.com/office/drawing/2014/main" id="{E29B34BD-34E6-E7CB-7BC9-C7631B33E28D}"/>
              </a:ext>
            </a:extLst>
          </p:cNvPr>
          <p:cNvSpPr/>
          <p:nvPr/>
        </p:nvSpPr>
        <p:spPr>
          <a:xfrm>
            <a:off x="-420300" y="-189000"/>
            <a:ext cx="612000" cy="7236000"/>
          </a:xfrm>
          <a:custGeom>
            <a:avLst/>
            <a:gdLst/>
            <a:ahLst/>
            <a:cxnLst/>
            <a:rect l="l" t="t" r="r" b="b"/>
            <a:pathLst>
              <a:path w="203606" h="2804648">
                <a:moveTo>
                  <a:pt x="101803" y="0"/>
                </a:moveTo>
                <a:lnTo>
                  <a:pt x="101803" y="0"/>
                </a:lnTo>
                <a:cubicBezTo>
                  <a:pt x="158028" y="0"/>
                  <a:pt x="203606" y="45579"/>
                  <a:pt x="203606" y="101803"/>
                </a:cubicBezTo>
                <a:lnTo>
                  <a:pt x="203606" y="2702845"/>
                </a:lnTo>
                <a:cubicBezTo>
                  <a:pt x="203606" y="2729844"/>
                  <a:pt x="192881" y="2755738"/>
                  <a:pt x="173789" y="2774830"/>
                </a:cubicBezTo>
                <a:cubicBezTo>
                  <a:pt x="154697" y="2793922"/>
                  <a:pt x="128803" y="2804648"/>
                  <a:pt x="101803" y="2804648"/>
                </a:cubicBezTo>
                <a:lnTo>
                  <a:pt x="101803" y="2804648"/>
                </a:lnTo>
                <a:cubicBezTo>
                  <a:pt x="74803" y="2804648"/>
                  <a:pt x="48909" y="2793922"/>
                  <a:pt x="29817" y="2774830"/>
                </a:cubicBezTo>
                <a:cubicBezTo>
                  <a:pt x="10726" y="2755738"/>
                  <a:pt x="0" y="2729844"/>
                  <a:pt x="0" y="2702845"/>
                </a:cubicBezTo>
                <a:lnTo>
                  <a:pt x="0" y="101803"/>
                </a:lnTo>
                <a:cubicBezTo>
                  <a:pt x="0" y="74803"/>
                  <a:pt x="10726" y="48909"/>
                  <a:pt x="29817" y="29817"/>
                </a:cubicBezTo>
                <a:cubicBezTo>
                  <a:pt x="48909" y="10726"/>
                  <a:pt x="74803" y="0"/>
                  <a:pt x="101803" y="0"/>
                </a:cubicBezTo>
                <a:close/>
              </a:path>
            </a:pathLst>
          </a:custGeom>
          <a:gradFill rotWithShape="1">
            <a:gsLst>
              <a:gs pos="0">
                <a:srgbClr val="95B4E1">
                  <a:alpha val="100000"/>
                </a:srgbClr>
              </a:gs>
              <a:gs pos="100000">
                <a:srgbClr val="144DA0">
                  <a:alpha val="100000"/>
                </a:srgbClr>
              </a:gs>
            </a:gsLst>
            <a:lin ang="5400000"/>
          </a:gradFill>
        </p:spPr>
        <p:txBody>
          <a:bodyPr/>
          <a:lstStyle/>
          <a:p>
            <a:endParaRPr lang="ja-JP" altLang="en-US"/>
          </a:p>
        </p:txBody>
      </p:sp>
      <p:sp>
        <p:nvSpPr>
          <p:cNvPr id="2" name="矢印: 五方向 1">
            <a:extLst>
              <a:ext uri="{FF2B5EF4-FFF2-40B4-BE49-F238E27FC236}">
                <a16:creationId xmlns:a16="http://schemas.microsoft.com/office/drawing/2014/main" id="{3F16E88A-19B1-401D-1AAC-DB814DFBEA25}"/>
              </a:ext>
            </a:extLst>
          </p:cNvPr>
          <p:cNvSpPr>
            <a:spLocks/>
          </p:cNvSpPr>
          <p:nvPr/>
        </p:nvSpPr>
        <p:spPr>
          <a:xfrm>
            <a:off x="4061919" y="2068350"/>
            <a:ext cx="1917495" cy="2979945"/>
          </a:xfrm>
          <a:prstGeom prst="homePlate">
            <a:avLst>
              <a:gd name="adj" fmla="val 14874"/>
            </a:avLst>
          </a:prstGeom>
          <a:solidFill>
            <a:schemeClr val="accent6">
              <a:lumMod val="20000"/>
              <a:lumOff val="80000"/>
            </a:schemeClr>
          </a:solidFill>
          <a:ln w="28575" cap="flat" cmpd="sng" algn="ctr">
            <a:solidFill>
              <a:srgbClr val="FABE00"/>
            </a:solidFill>
            <a:prstDash val="solid"/>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algn="ctr">
              <a:spcAft>
                <a:spcPts val="0"/>
              </a:spcAft>
            </a:pPr>
            <a:r>
              <a:rPr lang="en-US" sz="1600" kern="100">
                <a:effectLst/>
                <a:latin typeface="BIZ UDPゴシック" panose="020B0400000000000000" pitchFamily="50" charset="-128"/>
                <a:ea typeface="BIZ UDPゴシック" panose="020B0400000000000000" pitchFamily="50" charset="-128"/>
                <a:cs typeface="Times New Roman" panose="02020603050405020304" pitchFamily="18" charset="0"/>
              </a:rPr>
              <a:t> </a:t>
            </a:r>
            <a:endParaRPr lang="ja-JP" sz="1600"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p:txBody>
      </p:sp>
      <p:sp>
        <p:nvSpPr>
          <p:cNvPr id="3" name="テキスト ボックス 15">
            <a:extLst>
              <a:ext uri="{FF2B5EF4-FFF2-40B4-BE49-F238E27FC236}">
                <a16:creationId xmlns:a16="http://schemas.microsoft.com/office/drawing/2014/main" id="{8AE42BC1-1AB6-F7DD-E3E8-05671C8478C7}"/>
              </a:ext>
            </a:extLst>
          </p:cNvPr>
          <p:cNvSpPr txBox="1">
            <a:spLocks noChangeArrowheads="1"/>
          </p:cNvSpPr>
          <p:nvPr/>
        </p:nvSpPr>
        <p:spPr bwMode="auto">
          <a:xfrm>
            <a:off x="4026291" y="2598535"/>
            <a:ext cx="2026322" cy="2724376"/>
          </a:xfrm>
          <a:prstGeom prst="rect">
            <a:avLst/>
          </a:prstGeom>
          <a:noFill/>
          <a:ln w="9525">
            <a:noFill/>
            <a:miter lim="800000"/>
            <a:headEnd/>
            <a:tailEnd/>
          </a:ln>
        </p:spPr>
        <p:txBody>
          <a:bodyPr rot="0" vert="horz" wrap="square" lIns="91440" tIns="45720" rIns="91440" bIns="45720" anchor="t" anchorCtr="0">
            <a:noAutofit/>
          </a:bodyPr>
          <a:lstStyle/>
          <a:p>
            <a:pPr marL="127000" indent="63500" algn="l">
              <a:lnSpc>
                <a:spcPts val="1800"/>
              </a:lnSpc>
              <a:spcAft>
                <a:spcPts val="0"/>
              </a:spcAft>
            </a:pPr>
            <a:r>
              <a:rPr lang="ja-JP" sz="2000" b="1"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第</a:t>
            </a:r>
            <a:r>
              <a:rPr lang="ja-JP" altLang="en-US" sz="2000" b="1"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９</a:t>
            </a:r>
            <a:r>
              <a:rPr lang="ja-JP" sz="2000" b="1"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期計画</a:t>
            </a:r>
            <a:endParaRPr lang="en-US" altLang="ja-JP" sz="2000" b="1"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p>
            <a:pPr marL="127000" indent="63500" algn="l">
              <a:lnSpc>
                <a:spcPts val="1800"/>
              </a:lnSpc>
              <a:spcAft>
                <a:spcPts val="0"/>
              </a:spcAft>
            </a:pPr>
            <a:endParaRPr lang="en-US" altLang="ja-JP"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p>
            <a:pPr marL="127000" indent="63500" algn="l">
              <a:lnSpc>
                <a:spcPts val="1800"/>
              </a:lnSpc>
              <a:spcAft>
                <a:spcPts val="0"/>
              </a:spcAft>
            </a:pPr>
            <a:endParaRPr lang="en-US" altLang="ja-JP"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p>
            <a:pPr marL="127000" indent="63500" algn="l">
              <a:lnSpc>
                <a:spcPts val="1800"/>
              </a:lnSpc>
              <a:spcAft>
                <a:spcPts val="0"/>
              </a:spcAft>
            </a:pPr>
            <a:endParaRPr lang="en-US" altLang="ja-JP" kern="100" dirty="0">
              <a:latin typeface="BIZ UDゴシック" panose="020B0400000000000000" pitchFamily="49" charset="-128"/>
              <a:ea typeface="BIZ UDゴシック" panose="020B0400000000000000" pitchFamily="49" charset="-128"/>
              <a:cs typeface="Times New Roman" panose="02020603050405020304" pitchFamily="18" charset="0"/>
            </a:endParaRPr>
          </a:p>
          <a:p>
            <a:pPr marL="127000" indent="63500" algn="l">
              <a:lnSpc>
                <a:spcPts val="1800"/>
              </a:lnSpc>
              <a:spcAft>
                <a:spcPts val="0"/>
              </a:spcAft>
            </a:pPr>
            <a:endParaRPr lang="ja-JP"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p>
            <a:pPr marL="127000" indent="63500" algn="l">
              <a:lnSpc>
                <a:spcPts val="1500"/>
              </a:lnSpc>
              <a:spcAft>
                <a:spcPts val="0"/>
              </a:spcAft>
            </a:pPr>
            <a:r>
              <a:rPr lang="en-US" kern="100" dirty="0">
                <a:solidFill>
                  <a:srgbClr val="000000"/>
                </a:solidFill>
                <a:effectLst/>
                <a:latin typeface="BIZ UDゴシック" panose="020B0400000000000000" pitchFamily="49" charset="-128"/>
                <a:ea typeface="BIZ UDゴシック" panose="020B0400000000000000" pitchFamily="49" charset="-128"/>
                <a:cs typeface="Times New Roman" panose="02020603050405020304" pitchFamily="18" charset="0"/>
              </a:rPr>
              <a:t> </a:t>
            </a:r>
            <a:endParaRPr lang="ja-JP"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p>
            <a:pPr marL="127000" indent="63500" algn="l">
              <a:lnSpc>
                <a:spcPts val="1300"/>
              </a:lnSpc>
              <a:spcAft>
                <a:spcPts val="0"/>
              </a:spcAft>
            </a:pPr>
            <a:r>
              <a:rPr lang="en-US" kern="100" dirty="0">
                <a:solidFill>
                  <a:srgbClr val="000000"/>
                </a:solidFill>
                <a:effectLst/>
                <a:latin typeface="BIZ UDゴシック" panose="020B0400000000000000" pitchFamily="49" charset="-128"/>
                <a:ea typeface="BIZ UDゴシック" panose="020B0400000000000000" pitchFamily="49" charset="-128"/>
                <a:cs typeface="Times New Roman" panose="02020603050405020304" pitchFamily="18" charset="0"/>
              </a:rPr>
              <a:t>2024</a:t>
            </a:r>
            <a:r>
              <a:rPr lang="ja-JP" kern="100" dirty="0">
                <a:solidFill>
                  <a:srgbClr val="000000"/>
                </a:solidFill>
                <a:effectLst/>
                <a:latin typeface="BIZ UDゴシック" panose="020B0400000000000000" pitchFamily="49" charset="-128"/>
                <a:ea typeface="BIZ UDゴシック" panose="020B0400000000000000" pitchFamily="49" charset="-128"/>
                <a:cs typeface="Times New Roman" panose="02020603050405020304" pitchFamily="18" charset="0"/>
              </a:rPr>
              <a:t>年度～</a:t>
            </a:r>
            <a:endParaRPr lang="en-US" altLang="ja-JP" kern="100" dirty="0">
              <a:solidFill>
                <a:srgbClr val="000000"/>
              </a:solidFill>
              <a:effectLst/>
              <a:latin typeface="BIZ UDゴシック" panose="020B0400000000000000" pitchFamily="49" charset="-128"/>
              <a:ea typeface="BIZ UDゴシック" panose="020B0400000000000000" pitchFamily="49" charset="-128"/>
              <a:cs typeface="Times New Roman" panose="02020603050405020304" pitchFamily="18" charset="0"/>
            </a:endParaRPr>
          </a:p>
          <a:p>
            <a:pPr marL="127000" indent="63500" algn="l">
              <a:lnSpc>
                <a:spcPts val="1300"/>
              </a:lnSpc>
              <a:spcAft>
                <a:spcPts val="0"/>
              </a:spcAft>
            </a:pPr>
            <a:endParaRPr lang="ja-JP"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p>
            <a:pPr marL="127000" indent="63500" algn="l">
              <a:lnSpc>
                <a:spcPts val="1300"/>
              </a:lnSpc>
              <a:spcAft>
                <a:spcPts val="0"/>
              </a:spcAft>
            </a:pPr>
            <a:r>
              <a:rPr lang="en-US" kern="100" dirty="0">
                <a:solidFill>
                  <a:srgbClr val="000000"/>
                </a:solidFill>
                <a:effectLst/>
                <a:latin typeface="BIZ UDゴシック" panose="020B0400000000000000" pitchFamily="49" charset="-128"/>
                <a:ea typeface="BIZ UDゴシック" panose="020B0400000000000000" pitchFamily="49" charset="-128"/>
                <a:cs typeface="Times New Roman" panose="02020603050405020304" pitchFamily="18" charset="0"/>
              </a:rPr>
              <a:t> </a:t>
            </a:r>
            <a:endParaRPr lang="ja-JP"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p>
            <a:pPr marL="127000" indent="63500" algn="l">
              <a:lnSpc>
                <a:spcPts val="1300"/>
              </a:lnSpc>
              <a:spcAft>
                <a:spcPts val="0"/>
              </a:spcAft>
            </a:pPr>
            <a:r>
              <a:rPr lang="en-US" kern="100" dirty="0">
                <a:solidFill>
                  <a:srgbClr val="000000"/>
                </a:solidFill>
                <a:effectLst/>
                <a:latin typeface="BIZ UDゴシック" panose="020B0400000000000000" pitchFamily="49" charset="-128"/>
                <a:ea typeface="BIZ UDゴシック" panose="020B0400000000000000" pitchFamily="49" charset="-128"/>
                <a:cs typeface="Times New Roman" panose="02020603050405020304" pitchFamily="18" charset="0"/>
              </a:rPr>
              <a:t>2026</a:t>
            </a:r>
            <a:r>
              <a:rPr lang="ja-JP" kern="100" dirty="0">
                <a:solidFill>
                  <a:srgbClr val="000000"/>
                </a:solidFill>
                <a:effectLst/>
                <a:latin typeface="BIZ UDゴシック" panose="020B0400000000000000" pitchFamily="49" charset="-128"/>
                <a:ea typeface="BIZ UDゴシック" panose="020B0400000000000000" pitchFamily="49" charset="-128"/>
                <a:cs typeface="Times New Roman" panose="02020603050405020304" pitchFamily="18" charset="0"/>
              </a:rPr>
              <a:t>年度</a:t>
            </a:r>
            <a:endParaRPr lang="ja-JP"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p>
            <a:pPr marL="127000" indent="63500" algn="l">
              <a:lnSpc>
                <a:spcPts val="1300"/>
              </a:lnSpc>
              <a:spcAft>
                <a:spcPts val="0"/>
              </a:spcAft>
            </a:pPr>
            <a:r>
              <a:rPr lang="en-US"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 </a:t>
            </a:r>
            <a:endParaRPr lang="ja-JP"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p:txBody>
      </p:sp>
    </p:spTree>
    <p:extLst>
      <p:ext uri="{BB962C8B-B14F-4D97-AF65-F5344CB8AC3E}">
        <p14:creationId xmlns:p14="http://schemas.microsoft.com/office/powerpoint/2010/main" val="246411830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9C6D2FA-6B68-B3B4-4A88-630B0C614F73}"/>
            </a:ext>
          </a:extLst>
        </p:cNvPr>
        <p:cNvGrpSpPr/>
        <p:nvPr/>
      </p:nvGrpSpPr>
      <p:grpSpPr>
        <a:xfrm>
          <a:off x="0" y="0"/>
          <a:ext cx="0" cy="0"/>
          <a:chOff x="0" y="0"/>
          <a:chExt cx="0" cy="0"/>
        </a:xfrm>
      </p:grpSpPr>
      <p:sp>
        <p:nvSpPr>
          <p:cNvPr id="26" name="サブタイトル 2">
            <a:extLst>
              <a:ext uri="{FF2B5EF4-FFF2-40B4-BE49-F238E27FC236}">
                <a16:creationId xmlns:a16="http://schemas.microsoft.com/office/drawing/2014/main" id="{99D3B9B5-53D5-F2BB-F551-4A659182F5C2}"/>
              </a:ext>
            </a:extLst>
          </p:cNvPr>
          <p:cNvSpPr txBox="1">
            <a:spLocks/>
          </p:cNvSpPr>
          <p:nvPr/>
        </p:nvSpPr>
        <p:spPr>
          <a:xfrm>
            <a:off x="375065" y="102913"/>
            <a:ext cx="11060935" cy="720000"/>
          </a:xfrm>
          <a:prstGeom prst="rect">
            <a:avLst/>
          </a:prstGeom>
          <a:ln>
            <a:noFill/>
          </a:ln>
        </p:spPr>
        <p:txBody>
          <a:bodyPr anchor="ct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buNone/>
            </a:pPr>
            <a:r>
              <a:rPr lang="ja-JP" altLang="en-US" sz="3600" b="1" spc="-150" dirty="0">
                <a:gradFill>
                  <a:gsLst>
                    <a:gs pos="0">
                      <a:srgbClr val="144DA0">
                        <a:shade val="30000"/>
                        <a:satMod val="115000"/>
                      </a:srgbClr>
                    </a:gs>
                    <a:gs pos="50000">
                      <a:srgbClr val="144DA0">
                        <a:shade val="67500"/>
                        <a:satMod val="115000"/>
                      </a:srgbClr>
                    </a:gs>
                    <a:gs pos="100000">
                      <a:srgbClr val="144DA0">
                        <a:shade val="100000"/>
                        <a:satMod val="115000"/>
                      </a:srgbClr>
                    </a:gs>
                  </a:gsLst>
                  <a:path path="circle">
                    <a:fillToRect l="50000" t="50000" r="50000" b="50000"/>
                  </a:path>
                </a:gradFill>
                <a:latin typeface="BIZ UDPゴシック" panose="020B0400000000000000" pitchFamily="50" charset="-128"/>
                <a:ea typeface="BIZ UDPゴシック" panose="020B0400000000000000" pitchFamily="50" charset="-128"/>
              </a:rPr>
              <a:t>吹田健やか年輪プラン</a:t>
            </a:r>
            <a:r>
              <a:rPr lang="en-US" altLang="ja-JP" sz="3600" b="1" spc="-150" dirty="0">
                <a:gradFill>
                  <a:gsLst>
                    <a:gs pos="0">
                      <a:srgbClr val="144DA0">
                        <a:shade val="30000"/>
                        <a:satMod val="115000"/>
                      </a:srgbClr>
                    </a:gs>
                    <a:gs pos="50000">
                      <a:srgbClr val="144DA0">
                        <a:shade val="67500"/>
                        <a:satMod val="115000"/>
                      </a:srgbClr>
                    </a:gs>
                    <a:gs pos="100000">
                      <a:srgbClr val="144DA0">
                        <a:shade val="100000"/>
                        <a:satMod val="115000"/>
                      </a:srgbClr>
                    </a:gs>
                  </a:gsLst>
                  <a:path path="circle">
                    <a:fillToRect l="50000" t="50000" r="50000" b="50000"/>
                  </a:path>
                </a:gradFill>
                <a:latin typeface="BIZ UDPゴシック" panose="020B0400000000000000" pitchFamily="50" charset="-128"/>
                <a:ea typeface="BIZ UDPゴシック" panose="020B0400000000000000" pitchFamily="50" charset="-128"/>
              </a:rPr>
              <a:t>(</a:t>
            </a:r>
            <a:r>
              <a:rPr lang="ja-JP" altLang="en-US" sz="3600" b="1" spc="-150" dirty="0">
                <a:gradFill>
                  <a:gsLst>
                    <a:gs pos="0">
                      <a:srgbClr val="144DA0">
                        <a:shade val="30000"/>
                        <a:satMod val="115000"/>
                      </a:srgbClr>
                    </a:gs>
                    <a:gs pos="50000">
                      <a:srgbClr val="144DA0">
                        <a:shade val="67500"/>
                        <a:satMod val="115000"/>
                      </a:srgbClr>
                    </a:gs>
                    <a:gs pos="100000">
                      <a:srgbClr val="144DA0">
                        <a:shade val="100000"/>
                        <a:satMod val="115000"/>
                      </a:srgbClr>
                    </a:gs>
                  </a:gsLst>
                  <a:path path="circle">
                    <a:fillToRect l="50000" t="50000" r="50000" b="50000"/>
                  </a:path>
                </a:gradFill>
                <a:latin typeface="BIZ UDPゴシック" panose="020B0400000000000000" pitchFamily="50" charset="-128"/>
                <a:ea typeface="BIZ UDPゴシック" panose="020B0400000000000000" pitchFamily="50" charset="-128"/>
              </a:rPr>
              <a:t>第９期計画</a:t>
            </a:r>
            <a:r>
              <a:rPr lang="en-US" altLang="ja-JP" sz="3600" b="1" spc="-150" dirty="0">
                <a:gradFill>
                  <a:gsLst>
                    <a:gs pos="0">
                      <a:srgbClr val="144DA0">
                        <a:shade val="30000"/>
                        <a:satMod val="115000"/>
                      </a:srgbClr>
                    </a:gs>
                    <a:gs pos="50000">
                      <a:srgbClr val="144DA0">
                        <a:shade val="67500"/>
                        <a:satMod val="115000"/>
                      </a:srgbClr>
                    </a:gs>
                    <a:gs pos="100000">
                      <a:srgbClr val="144DA0">
                        <a:shade val="100000"/>
                        <a:satMod val="115000"/>
                      </a:srgbClr>
                    </a:gs>
                  </a:gsLst>
                  <a:path path="circle">
                    <a:fillToRect l="50000" t="50000" r="50000" b="50000"/>
                  </a:path>
                </a:gradFill>
                <a:latin typeface="BIZ UDPゴシック" panose="020B0400000000000000" pitchFamily="50" charset="-128"/>
                <a:ea typeface="BIZ UDPゴシック" panose="020B0400000000000000" pitchFamily="50" charset="-128"/>
              </a:rPr>
              <a:t>)</a:t>
            </a:r>
            <a:r>
              <a:rPr lang="ja-JP" altLang="en-US" sz="3600" b="1" spc="-150" dirty="0">
                <a:gradFill>
                  <a:gsLst>
                    <a:gs pos="0">
                      <a:srgbClr val="144DA0">
                        <a:shade val="30000"/>
                        <a:satMod val="115000"/>
                      </a:srgbClr>
                    </a:gs>
                    <a:gs pos="50000">
                      <a:srgbClr val="144DA0">
                        <a:shade val="67500"/>
                        <a:satMod val="115000"/>
                      </a:srgbClr>
                    </a:gs>
                    <a:gs pos="100000">
                      <a:srgbClr val="144DA0">
                        <a:shade val="100000"/>
                        <a:satMod val="115000"/>
                      </a:srgbClr>
                    </a:gs>
                  </a:gsLst>
                  <a:path path="circle">
                    <a:fillToRect l="50000" t="50000" r="50000" b="50000"/>
                  </a:path>
                </a:gradFill>
                <a:latin typeface="BIZ UDPゴシック" panose="020B0400000000000000" pitchFamily="50" charset="-128"/>
                <a:ea typeface="BIZ UDPゴシック" panose="020B0400000000000000" pitchFamily="50" charset="-128"/>
              </a:rPr>
              <a:t>の概要</a:t>
            </a:r>
          </a:p>
        </p:txBody>
      </p:sp>
      <p:sp>
        <p:nvSpPr>
          <p:cNvPr id="10" name="スライド番号プレースホルダー 2">
            <a:extLst>
              <a:ext uri="{FF2B5EF4-FFF2-40B4-BE49-F238E27FC236}">
                <a16:creationId xmlns:a16="http://schemas.microsoft.com/office/drawing/2014/main" id="{6BB324B2-BD92-D447-A81A-A4CD233A47C8}"/>
              </a:ext>
            </a:extLst>
          </p:cNvPr>
          <p:cNvSpPr>
            <a:spLocks noGrp="1"/>
          </p:cNvSpPr>
          <p:nvPr>
            <p:ph type="sldNum" sz="quarter" idx="12"/>
          </p:nvPr>
        </p:nvSpPr>
        <p:spPr>
          <a:xfrm>
            <a:off x="11058318" y="6235531"/>
            <a:ext cx="756000" cy="365125"/>
          </a:xfrm>
        </p:spPr>
        <p:txBody>
          <a:bodyPr/>
          <a:lstStyle/>
          <a:p>
            <a:pPr algn="ctr"/>
            <a:fld id="{F664AAB1-4DB8-4BE3-94AB-6C36B07158C8}" type="slidenum">
              <a:rPr kumimoji="1" lang="ja-JP" altLang="en-US" sz="2400" smtClean="0">
                <a:solidFill>
                  <a:schemeClr val="tx1"/>
                </a:solidFill>
                <a:latin typeface="Arial Black" panose="020B0A04020102020204" pitchFamily="34" charset="0"/>
              </a:rPr>
              <a:pPr algn="ctr"/>
              <a:t>5</a:t>
            </a:fld>
            <a:endParaRPr kumimoji="1" lang="ja-JP" altLang="en-US" sz="2400" dirty="0">
              <a:solidFill>
                <a:schemeClr val="tx1"/>
              </a:solidFill>
              <a:latin typeface="Arial Black" panose="020B0A04020102020204" pitchFamily="34" charset="0"/>
            </a:endParaRPr>
          </a:p>
        </p:txBody>
      </p:sp>
      <p:grpSp>
        <p:nvGrpSpPr>
          <p:cNvPr id="7" name="Group 8">
            <a:extLst>
              <a:ext uri="{FF2B5EF4-FFF2-40B4-BE49-F238E27FC236}">
                <a16:creationId xmlns:a16="http://schemas.microsoft.com/office/drawing/2014/main" id="{9F656EEF-7367-8040-7713-C7B164EDB105}"/>
              </a:ext>
            </a:extLst>
          </p:cNvPr>
          <p:cNvGrpSpPr/>
          <p:nvPr/>
        </p:nvGrpSpPr>
        <p:grpSpPr>
          <a:xfrm>
            <a:off x="375064" y="810453"/>
            <a:ext cx="11236679" cy="50560"/>
            <a:chOff x="0" y="0"/>
            <a:chExt cx="4274726" cy="20069"/>
          </a:xfrm>
        </p:grpSpPr>
        <p:sp>
          <p:nvSpPr>
            <p:cNvPr id="8" name="Freeform 9">
              <a:extLst>
                <a:ext uri="{FF2B5EF4-FFF2-40B4-BE49-F238E27FC236}">
                  <a16:creationId xmlns:a16="http://schemas.microsoft.com/office/drawing/2014/main" id="{12702206-C9EE-F7CE-6F88-008CE24BBB2C}"/>
                </a:ext>
              </a:extLst>
            </p:cNvPr>
            <p:cNvSpPr/>
            <p:nvPr/>
          </p:nvSpPr>
          <p:spPr>
            <a:xfrm>
              <a:off x="0" y="0"/>
              <a:ext cx="4274726" cy="20069"/>
            </a:xfrm>
            <a:custGeom>
              <a:avLst/>
              <a:gdLst/>
              <a:ahLst/>
              <a:cxnLst/>
              <a:rect l="l" t="t" r="r" b="b"/>
              <a:pathLst>
                <a:path w="4274726" h="20069">
                  <a:moveTo>
                    <a:pt x="10035" y="0"/>
                  </a:moveTo>
                  <a:lnTo>
                    <a:pt x="4264691" y="0"/>
                  </a:lnTo>
                  <a:cubicBezTo>
                    <a:pt x="4267353" y="0"/>
                    <a:pt x="4269905" y="1057"/>
                    <a:pt x="4271787" y="2939"/>
                  </a:cubicBezTo>
                  <a:cubicBezTo>
                    <a:pt x="4273669" y="4821"/>
                    <a:pt x="4274726" y="7373"/>
                    <a:pt x="4274726" y="10035"/>
                  </a:cubicBezTo>
                  <a:lnTo>
                    <a:pt x="4274726" y="10035"/>
                  </a:lnTo>
                  <a:cubicBezTo>
                    <a:pt x="4274726" y="12696"/>
                    <a:pt x="4273669" y="15248"/>
                    <a:pt x="4271787" y="17130"/>
                  </a:cubicBezTo>
                  <a:cubicBezTo>
                    <a:pt x="4269905" y="19012"/>
                    <a:pt x="4267353" y="20069"/>
                    <a:pt x="4264691" y="20069"/>
                  </a:cubicBezTo>
                  <a:lnTo>
                    <a:pt x="10035" y="20069"/>
                  </a:lnTo>
                  <a:cubicBezTo>
                    <a:pt x="7373" y="20069"/>
                    <a:pt x="4821" y="19012"/>
                    <a:pt x="2939" y="17130"/>
                  </a:cubicBezTo>
                  <a:cubicBezTo>
                    <a:pt x="1057" y="15248"/>
                    <a:pt x="0" y="12696"/>
                    <a:pt x="0" y="10035"/>
                  </a:cubicBezTo>
                  <a:lnTo>
                    <a:pt x="0" y="10035"/>
                  </a:lnTo>
                  <a:cubicBezTo>
                    <a:pt x="0" y="7373"/>
                    <a:pt x="1057" y="4821"/>
                    <a:pt x="2939" y="2939"/>
                  </a:cubicBezTo>
                  <a:cubicBezTo>
                    <a:pt x="4821" y="1057"/>
                    <a:pt x="7373" y="0"/>
                    <a:pt x="10035" y="0"/>
                  </a:cubicBezTo>
                  <a:close/>
                </a:path>
              </a:pathLst>
            </a:custGeom>
            <a:solidFill>
              <a:srgbClr val="144DA0"/>
            </a:solidFill>
          </p:spPr>
          <p:txBody>
            <a:bodyPr/>
            <a:lstStyle/>
            <a:p>
              <a:endParaRPr lang="ja-JP" altLang="en-US"/>
            </a:p>
          </p:txBody>
        </p:sp>
        <p:sp>
          <p:nvSpPr>
            <p:cNvPr id="11" name="TextBox 10">
              <a:extLst>
                <a:ext uri="{FF2B5EF4-FFF2-40B4-BE49-F238E27FC236}">
                  <a16:creationId xmlns:a16="http://schemas.microsoft.com/office/drawing/2014/main" id="{18A577D4-7B34-3536-CFF1-68D30769F562}"/>
                </a:ext>
              </a:extLst>
            </p:cNvPr>
            <p:cNvSpPr txBox="1"/>
            <p:nvPr/>
          </p:nvSpPr>
          <p:spPr>
            <a:xfrm>
              <a:off x="0" y="-28575"/>
              <a:ext cx="4274726" cy="48644"/>
            </a:xfrm>
            <a:prstGeom prst="rect">
              <a:avLst/>
            </a:prstGeom>
          </p:spPr>
          <p:txBody>
            <a:bodyPr lIns="50800" tIns="50800" rIns="50800" bIns="50800" rtlCol="0" anchor="ctr"/>
            <a:lstStyle/>
            <a:p>
              <a:pPr algn="ctr">
                <a:lnSpc>
                  <a:spcPts val="2239"/>
                </a:lnSpc>
              </a:pPr>
              <a:endParaRPr/>
            </a:p>
          </p:txBody>
        </p:sp>
      </p:grpSp>
      <p:grpSp>
        <p:nvGrpSpPr>
          <p:cNvPr id="12" name="Group 15">
            <a:extLst>
              <a:ext uri="{FF2B5EF4-FFF2-40B4-BE49-F238E27FC236}">
                <a16:creationId xmlns:a16="http://schemas.microsoft.com/office/drawing/2014/main" id="{F68C63F1-63F0-DBA4-EDD5-0DE1FC39D103}"/>
              </a:ext>
            </a:extLst>
          </p:cNvPr>
          <p:cNvGrpSpPr/>
          <p:nvPr/>
        </p:nvGrpSpPr>
        <p:grpSpPr>
          <a:xfrm>
            <a:off x="375065" y="6432608"/>
            <a:ext cx="10769156" cy="50560"/>
            <a:chOff x="0" y="0"/>
            <a:chExt cx="4274726" cy="20069"/>
          </a:xfrm>
        </p:grpSpPr>
        <p:sp>
          <p:nvSpPr>
            <p:cNvPr id="13" name="Freeform 16">
              <a:extLst>
                <a:ext uri="{FF2B5EF4-FFF2-40B4-BE49-F238E27FC236}">
                  <a16:creationId xmlns:a16="http://schemas.microsoft.com/office/drawing/2014/main" id="{3AE82655-BC28-B7AD-5D48-00D650FCAEB9}"/>
                </a:ext>
              </a:extLst>
            </p:cNvPr>
            <p:cNvSpPr/>
            <p:nvPr/>
          </p:nvSpPr>
          <p:spPr>
            <a:xfrm>
              <a:off x="0" y="0"/>
              <a:ext cx="4274726" cy="20069"/>
            </a:xfrm>
            <a:custGeom>
              <a:avLst/>
              <a:gdLst/>
              <a:ahLst/>
              <a:cxnLst/>
              <a:rect l="l" t="t" r="r" b="b"/>
              <a:pathLst>
                <a:path w="4274726" h="20069">
                  <a:moveTo>
                    <a:pt x="10035" y="0"/>
                  </a:moveTo>
                  <a:lnTo>
                    <a:pt x="4264691" y="0"/>
                  </a:lnTo>
                  <a:cubicBezTo>
                    <a:pt x="4267353" y="0"/>
                    <a:pt x="4269905" y="1057"/>
                    <a:pt x="4271787" y="2939"/>
                  </a:cubicBezTo>
                  <a:cubicBezTo>
                    <a:pt x="4273669" y="4821"/>
                    <a:pt x="4274726" y="7373"/>
                    <a:pt x="4274726" y="10035"/>
                  </a:cubicBezTo>
                  <a:lnTo>
                    <a:pt x="4274726" y="10035"/>
                  </a:lnTo>
                  <a:cubicBezTo>
                    <a:pt x="4274726" y="12696"/>
                    <a:pt x="4273669" y="15248"/>
                    <a:pt x="4271787" y="17130"/>
                  </a:cubicBezTo>
                  <a:cubicBezTo>
                    <a:pt x="4269905" y="19012"/>
                    <a:pt x="4267353" y="20069"/>
                    <a:pt x="4264691" y="20069"/>
                  </a:cubicBezTo>
                  <a:lnTo>
                    <a:pt x="10035" y="20069"/>
                  </a:lnTo>
                  <a:cubicBezTo>
                    <a:pt x="7373" y="20069"/>
                    <a:pt x="4821" y="19012"/>
                    <a:pt x="2939" y="17130"/>
                  </a:cubicBezTo>
                  <a:cubicBezTo>
                    <a:pt x="1057" y="15248"/>
                    <a:pt x="0" y="12696"/>
                    <a:pt x="0" y="10035"/>
                  </a:cubicBezTo>
                  <a:lnTo>
                    <a:pt x="0" y="10035"/>
                  </a:lnTo>
                  <a:cubicBezTo>
                    <a:pt x="0" y="7373"/>
                    <a:pt x="1057" y="4821"/>
                    <a:pt x="2939" y="2939"/>
                  </a:cubicBezTo>
                  <a:cubicBezTo>
                    <a:pt x="4821" y="1057"/>
                    <a:pt x="7373" y="0"/>
                    <a:pt x="10035" y="0"/>
                  </a:cubicBezTo>
                  <a:close/>
                </a:path>
              </a:pathLst>
            </a:custGeom>
            <a:solidFill>
              <a:srgbClr val="03214E"/>
            </a:solidFill>
          </p:spPr>
          <p:txBody>
            <a:bodyPr/>
            <a:lstStyle/>
            <a:p>
              <a:endParaRPr lang="ja-JP" altLang="en-US"/>
            </a:p>
          </p:txBody>
        </p:sp>
        <p:sp>
          <p:nvSpPr>
            <p:cNvPr id="14" name="TextBox 17">
              <a:extLst>
                <a:ext uri="{FF2B5EF4-FFF2-40B4-BE49-F238E27FC236}">
                  <a16:creationId xmlns:a16="http://schemas.microsoft.com/office/drawing/2014/main" id="{600B013A-0683-F678-9C3D-0E4D8123CE8E}"/>
                </a:ext>
              </a:extLst>
            </p:cNvPr>
            <p:cNvSpPr txBox="1"/>
            <p:nvPr/>
          </p:nvSpPr>
          <p:spPr>
            <a:xfrm>
              <a:off x="0" y="-28575"/>
              <a:ext cx="4274726" cy="48644"/>
            </a:xfrm>
            <a:prstGeom prst="rect">
              <a:avLst/>
            </a:prstGeom>
          </p:spPr>
          <p:txBody>
            <a:bodyPr lIns="50800" tIns="50800" rIns="50800" bIns="50800" rtlCol="0" anchor="ctr"/>
            <a:lstStyle/>
            <a:p>
              <a:pPr algn="ctr">
                <a:lnSpc>
                  <a:spcPts val="2239"/>
                </a:lnSpc>
              </a:pPr>
              <a:endParaRPr/>
            </a:p>
          </p:txBody>
        </p:sp>
      </p:grpSp>
      <p:grpSp>
        <p:nvGrpSpPr>
          <p:cNvPr id="9" name="Group 2">
            <a:extLst>
              <a:ext uri="{FF2B5EF4-FFF2-40B4-BE49-F238E27FC236}">
                <a16:creationId xmlns:a16="http://schemas.microsoft.com/office/drawing/2014/main" id="{A4EB1166-7341-241A-4BDC-F2C74DD91FDC}"/>
              </a:ext>
            </a:extLst>
          </p:cNvPr>
          <p:cNvGrpSpPr/>
          <p:nvPr/>
        </p:nvGrpSpPr>
        <p:grpSpPr>
          <a:xfrm>
            <a:off x="11947826" y="-189000"/>
            <a:ext cx="612000" cy="7236000"/>
            <a:chOff x="0" y="0"/>
            <a:chExt cx="203606" cy="2804648"/>
          </a:xfrm>
        </p:grpSpPr>
        <p:sp>
          <p:nvSpPr>
            <p:cNvPr id="18" name="Freeform 3">
              <a:extLst>
                <a:ext uri="{FF2B5EF4-FFF2-40B4-BE49-F238E27FC236}">
                  <a16:creationId xmlns:a16="http://schemas.microsoft.com/office/drawing/2014/main" id="{2D5D9B99-B938-5F05-0EE0-831E49B51CFF}"/>
                </a:ext>
              </a:extLst>
            </p:cNvPr>
            <p:cNvSpPr/>
            <p:nvPr/>
          </p:nvSpPr>
          <p:spPr>
            <a:xfrm>
              <a:off x="0" y="0"/>
              <a:ext cx="203606" cy="2804648"/>
            </a:xfrm>
            <a:custGeom>
              <a:avLst/>
              <a:gdLst/>
              <a:ahLst/>
              <a:cxnLst/>
              <a:rect l="l" t="t" r="r" b="b"/>
              <a:pathLst>
                <a:path w="203606" h="2804648">
                  <a:moveTo>
                    <a:pt x="101803" y="0"/>
                  </a:moveTo>
                  <a:lnTo>
                    <a:pt x="101803" y="0"/>
                  </a:lnTo>
                  <a:cubicBezTo>
                    <a:pt x="158028" y="0"/>
                    <a:pt x="203606" y="45579"/>
                    <a:pt x="203606" y="101803"/>
                  </a:cubicBezTo>
                  <a:lnTo>
                    <a:pt x="203606" y="2702845"/>
                  </a:lnTo>
                  <a:cubicBezTo>
                    <a:pt x="203606" y="2729844"/>
                    <a:pt x="192881" y="2755738"/>
                    <a:pt x="173789" y="2774830"/>
                  </a:cubicBezTo>
                  <a:cubicBezTo>
                    <a:pt x="154697" y="2793922"/>
                    <a:pt x="128803" y="2804648"/>
                    <a:pt x="101803" y="2804648"/>
                  </a:cubicBezTo>
                  <a:lnTo>
                    <a:pt x="101803" y="2804648"/>
                  </a:lnTo>
                  <a:cubicBezTo>
                    <a:pt x="74803" y="2804648"/>
                    <a:pt x="48909" y="2793922"/>
                    <a:pt x="29817" y="2774830"/>
                  </a:cubicBezTo>
                  <a:cubicBezTo>
                    <a:pt x="10726" y="2755738"/>
                    <a:pt x="0" y="2729844"/>
                    <a:pt x="0" y="2702845"/>
                  </a:cubicBezTo>
                  <a:lnTo>
                    <a:pt x="0" y="101803"/>
                  </a:lnTo>
                  <a:cubicBezTo>
                    <a:pt x="0" y="74803"/>
                    <a:pt x="10726" y="48909"/>
                    <a:pt x="29817" y="29817"/>
                  </a:cubicBezTo>
                  <a:cubicBezTo>
                    <a:pt x="48909" y="10726"/>
                    <a:pt x="74803" y="0"/>
                    <a:pt x="101803" y="0"/>
                  </a:cubicBezTo>
                  <a:close/>
                </a:path>
              </a:pathLst>
            </a:custGeom>
            <a:gradFill rotWithShape="1">
              <a:gsLst>
                <a:gs pos="0">
                  <a:srgbClr val="95B4E1">
                    <a:alpha val="100000"/>
                  </a:srgbClr>
                </a:gs>
                <a:gs pos="100000">
                  <a:srgbClr val="144DA0">
                    <a:alpha val="100000"/>
                  </a:srgbClr>
                </a:gs>
              </a:gsLst>
              <a:lin ang="5400000"/>
            </a:gradFill>
          </p:spPr>
          <p:txBody>
            <a:bodyPr/>
            <a:lstStyle/>
            <a:p>
              <a:endParaRPr lang="ja-JP" altLang="en-US"/>
            </a:p>
          </p:txBody>
        </p:sp>
        <p:sp>
          <p:nvSpPr>
            <p:cNvPr id="19" name="TextBox 4">
              <a:extLst>
                <a:ext uri="{FF2B5EF4-FFF2-40B4-BE49-F238E27FC236}">
                  <a16:creationId xmlns:a16="http://schemas.microsoft.com/office/drawing/2014/main" id="{6A2F24E9-E95D-320A-0131-47A23E390971}"/>
                </a:ext>
              </a:extLst>
            </p:cNvPr>
            <p:cNvSpPr txBox="1"/>
            <p:nvPr/>
          </p:nvSpPr>
          <p:spPr>
            <a:xfrm>
              <a:off x="0" y="-28575"/>
              <a:ext cx="203606" cy="2833223"/>
            </a:xfrm>
            <a:prstGeom prst="rect">
              <a:avLst/>
            </a:prstGeom>
          </p:spPr>
          <p:txBody>
            <a:bodyPr lIns="50800" tIns="50800" rIns="50800" bIns="50800" rtlCol="0" anchor="ctr"/>
            <a:lstStyle/>
            <a:p>
              <a:pPr algn="ctr">
                <a:lnSpc>
                  <a:spcPts val="2239"/>
                </a:lnSpc>
              </a:pPr>
              <a:endParaRPr/>
            </a:p>
          </p:txBody>
        </p:sp>
      </p:grpSp>
      <p:sp>
        <p:nvSpPr>
          <p:cNvPr id="37" name="TextBox 21">
            <a:extLst>
              <a:ext uri="{FF2B5EF4-FFF2-40B4-BE49-F238E27FC236}">
                <a16:creationId xmlns:a16="http://schemas.microsoft.com/office/drawing/2014/main" id="{AF2CBCFE-EE90-DFB1-47C9-1EBE81C711E4}"/>
              </a:ext>
            </a:extLst>
          </p:cNvPr>
          <p:cNvSpPr txBox="1"/>
          <p:nvPr/>
        </p:nvSpPr>
        <p:spPr>
          <a:xfrm>
            <a:off x="511826" y="1857178"/>
            <a:ext cx="2441581" cy="646331"/>
          </a:xfrm>
          <a:prstGeom prst="rect">
            <a:avLst/>
          </a:prstGeom>
        </p:spPr>
        <p:txBody>
          <a:bodyPr wrap="square" lIns="0" tIns="0" rIns="0" bIns="0" rtlCol="0" anchor="t">
            <a:spAutoFit/>
          </a:bodyPr>
          <a:lstStyle/>
          <a:p>
            <a:pPr algn="ctr"/>
            <a:r>
              <a:rPr lang="ja-JP" altLang="en-US" sz="1400" b="1" dirty="0">
                <a:latin typeface="BIZ UDPゴシック" panose="020B0400000000000000" pitchFamily="50" charset="-128"/>
                <a:ea typeface="BIZ UDPゴシック" panose="020B0400000000000000" pitchFamily="50" charset="-128"/>
                <a:cs typeface="Source Han Sans JP Medium"/>
                <a:sym typeface="Source Han Sans JP Medium"/>
              </a:rPr>
              <a:t>老人福祉法第２０条の８</a:t>
            </a:r>
            <a:endParaRPr lang="en-US" altLang="ja-JP" sz="1400" b="1" dirty="0">
              <a:latin typeface="BIZ UDPゴシック" panose="020B0400000000000000" pitchFamily="50" charset="-128"/>
              <a:ea typeface="BIZ UDPゴシック" panose="020B0400000000000000" pitchFamily="50" charset="-128"/>
              <a:cs typeface="Source Han Sans JP Medium"/>
              <a:sym typeface="Source Han Sans JP Medium"/>
            </a:endParaRPr>
          </a:p>
          <a:p>
            <a:pPr algn="ctr"/>
            <a:r>
              <a:rPr lang="ja-JP" altLang="en-US" sz="1400" b="1" dirty="0">
                <a:latin typeface="BIZ UDPゴシック" panose="020B0400000000000000" pitchFamily="50" charset="-128"/>
                <a:ea typeface="BIZ UDPゴシック" panose="020B0400000000000000" pitchFamily="50" charset="-128"/>
                <a:cs typeface="Source Han Sans JP Medium"/>
                <a:sym typeface="Source Han Sans JP Medium"/>
              </a:rPr>
              <a:t>及び</a:t>
            </a:r>
            <a:endParaRPr lang="en-US" altLang="ja-JP" sz="1400" b="1" dirty="0">
              <a:latin typeface="BIZ UDPゴシック" panose="020B0400000000000000" pitchFamily="50" charset="-128"/>
              <a:ea typeface="BIZ UDPゴシック" panose="020B0400000000000000" pitchFamily="50" charset="-128"/>
              <a:cs typeface="Source Han Sans JP Medium"/>
              <a:sym typeface="Source Han Sans JP Medium"/>
            </a:endParaRPr>
          </a:p>
          <a:p>
            <a:pPr algn="ctr"/>
            <a:r>
              <a:rPr lang="ja-JP" altLang="en-US" sz="1400" b="1" dirty="0">
                <a:latin typeface="BIZ UDPゴシック" panose="020B0400000000000000" pitchFamily="50" charset="-128"/>
                <a:ea typeface="BIZ UDPゴシック" panose="020B0400000000000000" pitchFamily="50" charset="-128"/>
                <a:cs typeface="Source Han Sans JP Medium"/>
                <a:sym typeface="Source Han Sans JP Medium"/>
              </a:rPr>
              <a:t>介護保険法第１１７条第１項</a:t>
            </a:r>
            <a:endParaRPr lang="en-US" sz="1400" b="1" dirty="0">
              <a:latin typeface="BIZ UDPゴシック" panose="020B0400000000000000" pitchFamily="50" charset="-128"/>
              <a:ea typeface="BIZ UDPゴシック" panose="020B0400000000000000" pitchFamily="50" charset="-128"/>
              <a:cs typeface="Source Han Sans JP Medium"/>
              <a:sym typeface="Source Han Sans JP Medium"/>
            </a:endParaRPr>
          </a:p>
        </p:txBody>
      </p:sp>
      <p:grpSp>
        <p:nvGrpSpPr>
          <p:cNvPr id="33" name="Group 17">
            <a:extLst>
              <a:ext uri="{FF2B5EF4-FFF2-40B4-BE49-F238E27FC236}">
                <a16:creationId xmlns:a16="http://schemas.microsoft.com/office/drawing/2014/main" id="{94901C30-AA1A-E600-2CC9-D0EC492D6D5E}"/>
              </a:ext>
            </a:extLst>
          </p:cNvPr>
          <p:cNvGrpSpPr/>
          <p:nvPr/>
        </p:nvGrpSpPr>
        <p:grpSpPr>
          <a:xfrm>
            <a:off x="511826" y="1297203"/>
            <a:ext cx="2588987" cy="449730"/>
            <a:chOff x="0" y="0"/>
            <a:chExt cx="1325791" cy="191673"/>
          </a:xfrm>
        </p:grpSpPr>
        <p:sp>
          <p:nvSpPr>
            <p:cNvPr id="34" name="Freeform 18">
              <a:extLst>
                <a:ext uri="{FF2B5EF4-FFF2-40B4-BE49-F238E27FC236}">
                  <a16:creationId xmlns:a16="http://schemas.microsoft.com/office/drawing/2014/main" id="{4DF2C3E4-9FA5-FE4E-1CDE-D59451DD8867}"/>
                </a:ext>
              </a:extLst>
            </p:cNvPr>
            <p:cNvSpPr/>
            <p:nvPr/>
          </p:nvSpPr>
          <p:spPr>
            <a:xfrm>
              <a:off x="0" y="0"/>
              <a:ext cx="1325791" cy="191673"/>
            </a:xfrm>
            <a:custGeom>
              <a:avLst/>
              <a:gdLst/>
              <a:ahLst/>
              <a:cxnLst/>
              <a:rect l="l" t="t" r="r" b="b"/>
              <a:pathLst>
                <a:path w="1325791" h="191673">
                  <a:moveTo>
                    <a:pt x="95837" y="0"/>
                  </a:moveTo>
                  <a:lnTo>
                    <a:pt x="1229954" y="0"/>
                  </a:lnTo>
                  <a:cubicBezTo>
                    <a:pt x="1282883" y="0"/>
                    <a:pt x="1325791" y="42908"/>
                    <a:pt x="1325791" y="95837"/>
                  </a:cubicBezTo>
                  <a:lnTo>
                    <a:pt x="1325791" y="95837"/>
                  </a:lnTo>
                  <a:cubicBezTo>
                    <a:pt x="1325791" y="121254"/>
                    <a:pt x="1315694" y="145631"/>
                    <a:pt x="1297721" y="163603"/>
                  </a:cubicBezTo>
                  <a:cubicBezTo>
                    <a:pt x="1279748" y="181576"/>
                    <a:pt x="1255372" y="191673"/>
                    <a:pt x="1229954" y="191673"/>
                  </a:cubicBezTo>
                  <a:lnTo>
                    <a:pt x="95837" y="191673"/>
                  </a:lnTo>
                  <a:cubicBezTo>
                    <a:pt x="42908" y="191673"/>
                    <a:pt x="0" y="148766"/>
                    <a:pt x="0" y="95837"/>
                  </a:cubicBezTo>
                  <a:lnTo>
                    <a:pt x="0" y="95837"/>
                  </a:lnTo>
                  <a:cubicBezTo>
                    <a:pt x="0" y="42908"/>
                    <a:pt x="42908" y="0"/>
                    <a:pt x="95837" y="0"/>
                  </a:cubicBezTo>
                  <a:close/>
                </a:path>
              </a:pathLst>
            </a:custGeom>
            <a:solidFill>
              <a:srgbClr val="000000">
                <a:alpha val="0"/>
              </a:srgbClr>
            </a:solidFill>
            <a:ln w="57150" cap="rnd">
              <a:solidFill>
                <a:srgbClr val="144DA0"/>
              </a:solidFill>
              <a:prstDash val="solid"/>
              <a:round/>
            </a:ln>
          </p:spPr>
          <p:txBody>
            <a:bodyPr/>
            <a:lstStyle/>
            <a:p>
              <a:endParaRPr lang="ja-JP" altLang="en-US"/>
            </a:p>
          </p:txBody>
        </p:sp>
        <p:sp>
          <p:nvSpPr>
            <p:cNvPr id="35" name="TextBox 19">
              <a:extLst>
                <a:ext uri="{FF2B5EF4-FFF2-40B4-BE49-F238E27FC236}">
                  <a16:creationId xmlns:a16="http://schemas.microsoft.com/office/drawing/2014/main" id="{502FFBF0-80CC-4B4D-4584-D06B2B37301E}"/>
                </a:ext>
              </a:extLst>
            </p:cNvPr>
            <p:cNvSpPr txBox="1"/>
            <p:nvPr/>
          </p:nvSpPr>
          <p:spPr>
            <a:xfrm>
              <a:off x="0" y="-28575"/>
              <a:ext cx="1325791" cy="220248"/>
            </a:xfrm>
            <a:prstGeom prst="rect">
              <a:avLst/>
            </a:prstGeom>
          </p:spPr>
          <p:txBody>
            <a:bodyPr lIns="50800" tIns="50800" rIns="50800" bIns="50800" rtlCol="0" anchor="ctr"/>
            <a:lstStyle/>
            <a:p>
              <a:pPr algn="ctr">
                <a:lnSpc>
                  <a:spcPts val="2239"/>
                </a:lnSpc>
              </a:pPr>
              <a:endParaRPr/>
            </a:p>
          </p:txBody>
        </p:sp>
      </p:grpSp>
      <p:sp>
        <p:nvSpPr>
          <p:cNvPr id="36" name="TextBox 20">
            <a:extLst>
              <a:ext uri="{FF2B5EF4-FFF2-40B4-BE49-F238E27FC236}">
                <a16:creationId xmlns:a16="http://schemas.microsoft.com/office/drawing/2014/main" id="{D60DC429-579F-73BB-6FF5-43A5523EAC3E}"/>
              </a:ext>
            </a:extLst>
          </p:cNvPr>
          <p:cNvSpPr txBox="1"/>
          <p:nvPr/>
        </p:nvSpPr>
        <p:spPr>
          <a:xfrm>
            <a:off x="570697" y="1220909"/>
            <a:ext cx="2471245" cy="454035"/>
          </a:xfrm>
          <a:prstGeom prst="rect">
            <a:avLst/>
          </a:prstGeom>
        </p:spPr>
        <p:txBody>
          <a:bodyPr wrap="square" lIns="0" tIns="0" rIns="0" bIns="0" rtlCol="0" anchor="t">
            <a:spAutoFit/>
          </a:bodyPr>
          <a:lstStyle/>
          <a:p>
            <a:pPr marL="0" lvl="0" indent="0" algn="ctr">
              <a:lnSpc>
                <a:spcPts val="4200"/>
              </a:lnSpc>
              <a:spcBef>
                <a:spcPct val="0"/>
              </a:spcBef>
            </a:pPr>
            <a:r>
              <a:rPr lang="ja-JP" altLang="en-US" b="1" dirty="0">
                <a:solidFill>
                  <a:srgbClr val="144DA0"/>
                </a:solidFill>
                <a:latin typeface="BIZ UDPゴシック" panose="020B0400000000000000" pitchFamily="50" charset="-128"/>
                <a:ea typeface="BIZ UDPゴシック" panose="020B0400000000000000" pitchFamily="50" charset="-128"/>
                <a:cs typeface="Source Han Sans JP Bold"/>
                <a:sym typeface="Source Han Sans JP Bold"/>
              </a:rPr>
              <a:t>計画の法的位置づけ</a:t>
            </a:r>
            <a:endParaRPr lang="en-US" b="1" dirty="0">
              <a:solidFill>
                <a:srgbClr val="144DA0"/>
              </a:solidFill>
              <a:latin typeface="BIZ UDPゴシック" panose="020B0400000000000000" pitchFamily="50" charset="-128"/>
              <a:ea typeface="BIZ UDPゴシック" panose="020B0400000000000000" pitchFamily="50" charset="-128"/>
              <a:cs typeface="Source Han Sans JP Bold"/>
              <a:sym typeface="Source Han Sans JP Bold"/>
            </a:endParaRPr>
          </a:p>
        </p:txBody>
      </p:sp>
      <p:sp>
        <p:nvSpPr>
          <p:cNvPr id="38" name="TextBox 22">
            <a:extLst>
              <a:ext uri="{FF2B5EF4-FFF2-40B4-BE49-F238E27FC236}">
                <a16:creationId xmlns:a16="http://schemas.microsoft.com/office/drawing/2014/main" id="{63186028-3170-BAC3-89D9-D17A4988F913}"/>
              </a:ext>
            </a:extLst>
          </p:cNvPr>
          <p:cNvSpPr txBox="1"/>
          <p:nvPr/>
        </p:nvSpPr>
        <p:spPr>
          <a:xfrm>
            <a:off x="1523731" y="790460"/>
            <a:ext cx="565177" cy="417935"/>
          </a:xfrm>
          <a:prstGeom prst="rect">
            <a:avLst/>
          </a:prstGeom>
        </p:spPr>
        <p:txBody>
          <a:bodyPr wrap="square" lIns="0" tIns="0" rIns="0" bIns="0" rtlCol="0" anchor="t">
            <a:spAutoFit/>
          </a:bodyPr>
          <a:lstStyle/>
          <a:p>
            <a:pPr marL="0" lvl="0" indent="0" algn="ctr">
              <a:lnSpc>
                <a:spcPts val="4000"/>
              </a:lnSpc>
              <a:spcBef>
                <a:spcPct val="0"/>
              </a:spcBef>
            </a:pPr>
            <a:r>
              <a:rPr lang="en-US" b="1" dirty="0">
                <a:solidFill>
                  <a:srgbClr val="144DA0"/>
                </a:solidFill>
                <a:latin typeface="BIZ UDPゴシック" panose="020B0400000000000000" pitchFamily="50" charset="-128"/>
                <a:ea typeface="BIZ UDPゴシック" panose="020B0400000000000000" pitchFamily="50" charset="-128"/>
                <a:cs typeface="Flatory Sans SemiCondensed Bold"/>
                <a:sym typeface="Flatory Sans SemiCondensed Bold"/>
              </a:rPr>
              <a:t>01</a:t>
            </a:r>
          </a:p>
        </p:txBody>
      </p:sp>
      <p:sp>
        <p:nvSpPr>
          <p:cNvPr id="40" name="TextBox 21">
            <a:extLst>
              <a:ext uri="{FF2B5EF4-FFF2-40B4-BE49-F238E27FC236}">
                <a16:creationId xmlns:a16="http://schemas.microsoft.com/office/drawing/2014/main" id="{9E1EDFAE-2F85-A5AB-A8A0-08444ECB9AFF}"/>
              </a:ext>
            </a:extLst>
          </p:cNvPr>
          <p:cNvSpPr txBox="1"/>
          <p:nvPr/>
        </p:nvSpPr>
        <p:spPr>
          <a:xfrm>
            <a:off x="501810" y="3812174"/>
            <a:ext cx="2691716" cy="646331"/>
          </a:xfrm>
          <a:prstGeom prst="rect">
            <a:avLst/>
          </a:prstGeom>
        </p:spPr>
        <p:txBody>
          <a:bodyPr wrap="square" lIns="0" tIns="0" rIns="0" bIns="0" rtlCol="0" anchor="t">
            <a:spAutoFit/>
          </a:bodyPr>
          <a:lstStyle/>
          <a:p>
            <a:pPr algn="just"/>
            <a:r>
              <a:rPr lang="ja-JP" altLang="en-US" sz="1400" b="1" dirty="0">
                <a:solidFill>
                  <a:srgbClr val="144DA0"/>
                </a:solidFill>
                <a:latin typeface="BIZ UDPゴシック" panose="020B0400000000000000" pitchFamily="50" charset="-128"/>
                <a:ea typeface="BIZ UDPゴシック" panose="020B0400000000000000" pitchFamily="50" charset="-128"/>
                <a:cs typeface="Source Han Sans JP Medium"/>
                <a:sym typeface="Source Han Sans JP Medium"/>
              </a:rPr>
              <a:t> </a:t>
            </a:r>
            <a:r>
              <a:rPr lang="ja-JP" altLang="en-US" sz="1400" b="1" dirty="0">
                <a:latin typeface="BIZ UDPゴシック" panose="020B0400000000000000" pitchFamily="50" charset="-128"/>
                <a:ea typeface="BIZ UDPゴシック" panose="020B0400000000000000" pitchFamily="50" charset="-128"/>
                <a:cs typeface="Source Han Sans JP Medium"/>
                <a:sym typeface="Source Han Sans JP Medium"/>
              </a:rPr>
              <a:t>介護保険法による３年ごとの策定</a:t>
            </a:r>
            <a:endParaRPr lang="en-US" altLang="ja-JP" sz="1400" b="1" dirty="0">
              <a:latin typeface="BIZ UDPゴシック" panose="020B0400000000000000" pitchFamily="50" charset="-128"/>
              <a:ea typeface="BIZ UDPゴシック" panose="020B0400000000000000" pitchFamily="50" charset="-128"/>
              <a:cs typeface="Source Han Sans JP Medium"/>
              <a:sym typeface="Source Han Sans JP Medium"/>
            </a:endParaRPr>
          </a:p>
          <a:p>
            <a:pPr algn="just"/>
            <a:r>
              <a:rPr lang="ja-JP" altLang="en-US" sz="1400" b="1" dirty="0">
                <a:latin typeface="BIZ UDPゴシック" panose="020B0400000000000000" pitchFamily="50" charset="-128"/>
                <a:ea typeface="BIZ UDPゴシック" panose="020B0400000000000000" pitchFamily="50" charset="-128"/>
                <a:cs typeface="Source Han Sans JP Medium"/>
                <a:sym typeface="Source Han Sans JP Medium"/>
              </a:rPr>
              <a:t>（第９期計画の計画期間：</a:t>
            </a:r>
            <a:r>
              <a:rPr lang="en-US" altLang="ja-JP" sz="1400" b="1" dirty="0">
                <a:latin typeface="BIZ UDPゴシック" panose="020B0400000000000000" pitchFamily="50" charset="-128"/>
                <a:ea typeface="BIZ UDPゴシック" panose="020B0400000000000000" pitchFamily="50" charset="-128"/>
                <a:cs typeface="Source Han Sans JP Medium"/>
                <a:sym typeface="Source Han Sans JP Medium"/>
              </a:rPr>
              <a:t>2024</a:t>
            </a:r>
            <a:r>
              <a:rPr lang="ja-JP" altLang="en-US" sz="1400" b="1" dirty="0">
                <a:latin typeface="BIZ UDPゴシック" panose="020B0400000000000000" pitchFamily="50" charset="-128"/>
                <a:ea typeface="BIZ UDPゴシック" panose="020B0400000000000000" pitchFamily="50" charset="-128"/>
                <a:cs typeface="Source Han Sans JP Medium"/>
                <a:sym typeface="Source Han Sans JP Medium"/>
              </a:rPr>
              <a:t>年度から</a:t>
            </a:r>
            <a:r>
              <a:rPr lang="en-US" altLang="ja-JP" sz="1400" b="1" dirty="0">
                <a:latin typeface="BIZ UDPゴシック" panose="020B0400000000000000" pitchFamily="50" charset="-128"/>
                <a:ea typeface="BIZ UDPゴシック" panose="020B0400000000000000" pitchFamily="50" charset="-128"/>
                <a:cs typeface="Source Han Sans JP Medium"/>
                <a:sym typeface="Source Han Sans JP Medium"/>
              </a:rPr>
              <a:t>2026</a:t>
            </a:r>
            <a:r>
              <a:rPr lang="ja-JP" altLang="en-US" sz="1400" b="1" dirty="0">
                <a:latin typeface="BIZ UDPゴシック" panose="020B0400000000000000" pitchFamily="50" charset="-128"/>
                <a:ea typeface="BIZ UDPゴシック" panose="020B0400000000000000" pitchFamily="50" charset="-128"/>
                <a:cs typeface="Source Han Sans JP Medium"/>
                <a:sym typeface="Source Han Sans JP Medium"/>
              </a:rPr>
              <a:t>年度までの</a:t>
            </a:r>
            <a:r>
              <a:rPr lang="en-US" altLang="ja-JP" sz="1400" b="1" dirty="0">
                <a:latin typeface="BIZ UDPゴシック" panose="020B0400000000000000" pitchFamily="50" charset="-128"/>
                <a:ea typeface="BIZ UDPゴシック" panose="020B0400000000000000" pitchFamily="50" charset="-128"/>
                <a:cs typeface="Source Han Sans JP Medium"/>
                <a:sym typeface="Source Han Sans JP Medium"/>
              </a:rPr>
              <a:t>3</a:t>
            </a:r>
            <a:r>
              <a:rPr lang="ja-JP" altLang="en-US" sz="1400" b="1" dirty="0">
                <a:latin typeface="BIZ UDPゴシック" panose="020B0400000000000000" pitchFamily="50" charset="-128"/>
                <a:ea typeface="BIZ UDPゴシック" panose="020B0400000000000000" pitchFamily="50" charset="-128"/>
                <a:cs typeface="Source Han Sans JP Medium"/>
                <a:sym typeface="Source Han Sans JP Medium"/>
              </a:rPr>
              <a:t>年間）</a:t>
            </a:r>
            <a:endParaRPr lang="en-US" sz="1400" b="1" dirty="0">
              <a:latin typeface="BIZ UDPゴシック" panose="020B0400000000000000" pitchFamily="50" charset="-128"/>
              <a:ea typeface="BIZ UDPゴシック" panose="020B0400000000000000" pitchFamily="50" charset="-128"/>
              <a:cs typeface="Source Han Sans JP Medium"/>
              <a:sym typeface="Source Han Sans JP Medium"/>
            </a:endParaRPr>
          </a:p>
        </p:txBody>
      </p:sp>
      <p:grpSp>
        <p:nvGrpSpPr>
          <p:cNvPr id="41" name="Group 17">
            <a:extLst>
              <a:ext uri="{FF2B5EF4-FFF2-40B4-BE49-F238E27FC236}">
                <a16:creationId xmlns:a16="http://schemas.microsoft.com/office/drawing/2014/main" id="{FA1DE8E0-2AD3-8D74-E985-E4F6371BA2D4}"/>
              </a:ext>
            </a:extLst>
          </p:cNvPr>
          <p:cNvGrpSpPr/>
          <p:nvPr/>
        </p:nvGrpSpPr>
        <p:grpSpPr>
          <a:xfrm>
            <a:off x="511826" y="3214254"/>
            <a:ext cx="2588987" cy="449730"/>
            <a:chOff x="0" y="0"/>
            <a:chExt cx="1325791" cy="191673"/>
          </a:xfrm>
        </p:grpSpPr>
        <p:sp>
          <p:nvSpPr>
            <p:cNvPr id="42" name="Freeform 18">
              <a:extLst>
                <a:ext uri="{FF2B5EF4-FFF2-40B4-BE49-F238E27FC236}">
                  <a16:creationId xmlns:a16="http://schemas.microsoft.com/office/drawing/2014/main" id="{C4F4A943-F0FD-2107-B06A-B01AB2FCD8A8}"/>
                </a:ext>
              </a:extLst>
            </p:cNvPr>
            <p:cNvSpPr/>
            <p:nvPr/>
          </p:nvSpPr>
          <p:spPr>
            <a:xfrm>
              <a:off x="0" y="0"/>
              <a:ext cx="1325791" cy="191673"/>
            </a:xfrm>
            <a:custGeom>
              <a:avLst/>
              <a:gdLst/>
              <a:ahLst/>
              <a:cxnLst/>
              <a:rect l="l" t="t" r="r" b="b"/>
              <a:pathLst>
                <a:path w="1325791" h="191673">
                  <a:moveTo>
                    <a:pt x="95837" y="0"/>
                  </a:moveTo>
                  <a:lnTo>
                    <a:pt x="1229954" y="0"/>
                  </a:lnTo>
                  <a:cubicBezTo>
                    <a:pt x="1282883" y="0"/>
                    <a:pt x="1325791" y="42908"/>
                    <a:pt x="1325791" y="95837"/>
                  </a:cubicBezTo>
                  <a:lnTo>
                    <a:pt x="1325791" y="95837"/>
                  </a:lnTo>
                  <a:cubicBezTo>
                    <a:pt x="1325791" y="121254"/>
                    <a:pt x="1315694" y="145631"/>
                    <a:pt x="1297721" y="163603"/>
                  </a:cubicBezTo>
                  <a:cubicBezTo>
                    <a:pt x="1279748" y="181576"/>
                    <a:pt x="1255372" y="191673"/>
                    <a:pt x="1229954" y="191673"/>
                  </a:cubicBezTo>
                  <a:lnTo>
                    <a:pt x="95837" y="191673"/>
                  </a:lnTo>
                  <a:cubicBezTo>
                    <a:pt x="42908" y="191673"/>
                    <a:pt x="0" y="148766"/>
                    <a:pt x="0" y="95837"/>
                  </a:cubicBezTo>
                  <a:lnTo>
                    <a:pt x="0" y="95837"/>
                  </a:lnTo>
                  <a:cubicBezTo>
                    <a:pt x="0" y="42908"/>
                    <a:pt x="42908" y="0"/>
                    <a:pt x="95837" y="0"/>
                  </a:cubicBezTo>
                  <a:close/>
                </a:path>
              </a:pathLst>
            </a:custGeom>
            <a:solidFill>
              <a:srgbClr val="000000">
                <a:alpha val="0"/>
              </a:srgbClr>
            </a:solidFill>
            <a:ln w="57150" cap="rnd">
              <a:solidFill>
                <a:srgbClr val="144DA0"/>
              </a:solidFill>
              <a:prstDash val="solid"/>
              <a:round/>
            </a:ln>
          </p:spPr>
          <p:txBody>
            <a:bodyPr/>
            <a:lstStyle/>
            <a:p>
              <a:endParaRPr lang="ja-JP" altLang="en-US"/>
            </a:p>
          </p:txBody>
        </p:sp>
        <p:sp>
          <p:nvSpPr>
            <p:cNvPr id="43" name="TextBox 19">
              <a:extLst>
                <a:ext uri="{FF2B5EF4-FFF2-40B4-BE49-F238E27FC236}">
                  <a16:creationId xmlns:a16="http://schemas.microsoft.com/office/drawing/2014/main" id="{7F43B665-F012-BC14-6859-C8838ACC4B9A}"/>
                </a:ext>
              </a:extLst>
            </p:cNvPr>
            <p:cNvSpPr txBox="1"/>
            <p:nvPr/>
          </p:nvSpPr>
          <p:spPr>
            <a:xfrm>
              <a:off x="0" y="-28575"/>
              <a:ext cx="1325791" cy="220248"/>
            </a:xfrm>
            <a:prstGeom prst="rect">
              <a:avLst/>
            </a:prstGeom>
          </p:spPr>
          <p:txBody>
            <a:bodyPr lIns="50800" tIns="50800" rIns="50800" bIns="50800" rtlCol="0" anchor="ctr"/>
            <a:lstStyle/>
            <a:p>
              <a:pPr algn="ctr">
                <a:lnSpc>
                  <a:spcPts val="2239"/>
                </a:lnSpc>
              </a:pPr>
              <a:endParaRPr/>
            </a:p>
          </p:txBody>
        </p:sp>
      </p:grpSp>
      <p:sp>
        <p:nvSpPr>
          <p:cNvPr id="44" name="TextBox 20">
            <a:extLst>
              <a:ext uri="{FF2B5EF4-FFF2-40B4-BE49-F238E27FC236}">
                <a16:creationId xmlns:a16="http://schemas.microsoft.com/office/drawing/2014/main" id="{5E3262B2-7CA9-5538-D6F5-8F39676B6A34}"/>
              </a:ext>
            </a:extLst>
          </p:cNvPr>
          <p:cNvSpPr txBox="1"/>
          <p:nvPr/>
        </p:nvSpPr>
        <p:spPr>
          <a:xfrm>
            <a:off x="570697" y="3137960"/>
            <a:ext cx="2471245" cy="454035"/>
          </a:xfrm>
          <a:prstGeom prst="rect">
            <a:avLst/>
          </a:prstGeom>
        </p:spPr>
        <p:txBody>
          <a:bodyPr wrap="square" lIns="0" tIns="0" rIns="0" bIns="0" rtlCol="0" anchor="t">
            <a:spAutoFit/>
          </a:bodyPr>
          <a:lstStyle/>
          <a:p>
            <a:pPr marL="0" lvl="0" indent="0" algn="ctr">
              <a:lnSpc>
                <a:spcPts val="4200"/>
              </a:lnSpc>
              <a:spcBef>
                <a:spcPct val="0"/>
              </a:spcBef>
            </a:pPr>
            <a:r>
              <a:rPr lang="ja-JP" altLang="en-US" b="1" dirty="0">
                <a:solidFill>
                  <a:srgbClr val="144DA0"/>
                </a:solidFill>
                <a:latin typeface="BIZ UDPゴシック" panose="020B0400000000000000" pitchFamily="50" charset="-128"/>
                <a:ea typeface="BIZ UDPゴシック" panose="020B0400000000000000" pitchFamily="50" charset="-128"/>
                <a:cs typeface="Source Han Sans JP Bold"/>
                <a:sym typeface="Source Han Sans JP Bold"/>
              </a:rPr>
              <a:t>計画の期間</a:t>
            </a:r>
            <a:endParaRPr lang="en-US" b="1" dirty="0">
              <a:solidFill>
                <a:srgbClr val="144DA0"/>
              </a:solidFill>
              <a:latin typeface="BIZ UDPゴシック" panose="020B0400000000000000" pitchFamily="50" charset="-128"/>
              <a:ea typeface="BIZ UDPゴシック" panose="020B0400000000000000" pitchFamily="50" charset="-128"/>
              <a:cs typeface="Source Han Sans JP Bold"/>
              <a:sym typeface="Source Han Sans JP Bold"/>
            </a:endParaRPr>
          </a:p>
        </p:txBody>
      </p:sp>
      <p:sp>
        <p:nvSpPr>
          <p:cNvPr id="45" name="TextBox 22">
            <a:extLst>
              <a:ext uri="{FF2B5EF4-FFF2-40B4-BE49-F238E27FC236}">
                <a16:creationId xmlns:a16="http://schemas.microsoft.com/office/drawing/2014/main" id="{4B77797E-EECC-64D5-7CF0-D7B01D08E94F}"/>
              </a:ext>
            </a:extLst>
          </p:cNvPr>
          <p:cNvSpPr txBox="1"/>
          <p:nvPr/>
        </p:nvSpPr>
        <p:spPr>
          <a:xfrm>
            <a:off x="1523730" y="2692253"/>
            <a:ext cx="565177" cy="417935"/>
          </a:xfrm>
          <a:prstGeom prst="rect">
            <a:avLst/>
          </a:prstGeom>
        </p:spPr>
        <p:txBody>
          <a:bodyPr wrap="square" lIns="0" tIns="0" rIns="0" bIns="0" rtlCol="0" anchor="t">
            <a:spAutoFit/>
          </a:bodyPr>
          <a:lstStyle/>
          <a:p>
            <a:pPr marL="0" lvl="0" indent="0" algn="ctr">
              <a:lnSpc>
                <a:spcPts val="4000"/>
              </a:lnSpc>
              <a:spcBef>
                <a:spcPct val="0"/>
              </a:spcBef>
            </a:pPr>
            <a:r>
              <a:rPr lang="en-US" altLang="ja-JP" b="1" dirty="0">
                <a:solidFill>
                  <a:srgbClr val="144DA0"/>
                </a:solidFill>
                <a:latin typeface="BIZ UDPゴシック" panose="020B0400000000000000" pitchFamily="50" charset="-128"/>
                <a:ea typeface="BIZ UDPゴシック" panose="020B0400000000000000" pitchFamily="50" charset="-128"/>
                <a:cs typeface="Flatory Sans SemiCondensed Bold"/>
                <a:sym typeface="Flatory Sans SemiCondensed Bold"/>
              </a:rPr>
              <a:t>02</a:t>
            </a:r>
            <a:endParaRPr lang="en-US" b="1" dirty="0">
              <a:solidFill>
                <a:srgbClr val="144DA0"/>
              </a:solidFill>
              <a:latin typeface="BIZ UDPゴシック" panose="020B0400000000000000" pitchFamily="50" charset="-128"/>
              <a:ea typeface="BIZ UDPゴシック" panose="020B0400000000000000" pitchFamily="50" charset="-128"/>
              <a:cs typeface="Flatory Sans SemiCondensed Bold"/>
              <a:sym typeface="Flatory Sans SemiCondensed Bold"/>
            </a:endParaRPr>
          </a:p>
        </p:txBody>
      </p:sp>
      <p:grpSp>
        <p:nvGrpSpPr>
          <p:cNvPr id="52" name="グループ化 51">
            <a:extLst>
              <a:ext uri="{FF2B5EF4-FFF2-40B4-BE49-F238E27FC236}">
                <a16:creationId xmlns:a16="http://schemas.microsoft.com/office/drawing/2014/main" id="{8AE1008A-D722-C850-E5EE-CB24C2DA62FC}"/>
              </a:ext>
            </a:extLst>
          </p:cNvPr>
          <p:cNvGrpSpPr/>
          <p:nvPr/>
        </p:nvGrpSpPr>
        <p:grpSpPr>
          <a:xfrm>
            <a:off x="3671510" y="775202"/>
            <a:ext cx="2588987" cy="971731"/>
            <a:chOff x="3671510" y="961777"/>
            <a:chExt cx="2588987" cy="971731"/>
          </a:xfrm>
        </p:grpSpPr>
        <p:grpSp>
          <p:nvGrpSpPr>
            <p:cNvPr id="46" name="Group 17">
              <a:extLst>
                <a:ext uri="{FF2B5EF4-FFF2-40B4-BE49-F238E27FC236}">
                  <a16:creationId xmlns:a16="http://schemas.microsoft.com/office/drawing/2014/main" id="{C5928AE6-4D0C-D120-9B38-91F1C604EC86}"/>
                </a:ext>
              </a:extLst>
            </p:cNvPr>
            <p:cNvGrpSpPr/>
            <p:nvPr/>
          </p:nvGrpSpPr>
          <p:grpSpPr>
            <a:xfrm>
              <a:off x="3671510" y="1416731"/>
              <a:ext cx="2588987" cy="516777"/>
              <a:chOff x="0" y="-28575"/>
              <a:chExt cx="1325791" cy="220248"/>
            </a:xfrm>
          </p:grpSpPr>
          <p:sp>
            <p:nvSpPr>
              <p:cNvPr id="47" name="Freeform 18">
                <a:extLst>
                  <a:ext uri="{FF2B5EF4-FFF2-40B4-BE49-F238E27FC236}">
                    <a16:creationId xmlns:a16="http://schemas.microsoft.com/office/drawing/2014/main" id="{4CC8BE32-1F34-C2A2-0AEE-86AFDC2DCBFD}"/>
                  </a:ext>
                </a:extLst>
              </p:cNvPr>
              <p:cNvSpPr/>
              <p:nvPr/>
            </p:nvSpPr>
            <p:spPr>
              <a:xfrm>
                <a:off x="0" y="0"/>
                <a:ext cx="1325791" cy="184318"/>
              </a:xfrm>
              <a:custGeom>
                <a:avLst/>
                <a:gdLst/>
                <a:ahLst/>
                <a:cxnLst/>
                <a:rect l="l" t="t" r="r" b="b"/>
                <a:pathLst>
                  <a:path w="1325791" h="191673">
                    <a:moveTo>
                      <a:pt x="95837" y="0"/>
                    </a:moveTo>
                    <a:lnTo>
                      <a:pt x="1229954" y="0"/>
                    </a:lnTo>
                    <a:cubicBezTo>
                      <a:pt x="1282883" y="0"/>
                      <a:pt x="1325791" y="42908"/>
                      <a:pt x="1325791" y="95837"/>
                    </a:cubicBezTo>
                    <a:lnTo>
                      <a:pt x="1325791" y="95837"/>
                    </a:lnTo>
                    <a:cubicBezTo>
                      <a:pt x="1325791" y="121254"/>
                      <a:pt x="1315694" y="145631"/>
                      <a:pt x="1297721" y="163603"/>
                    </a:cubicBezTo>
                    <a:cubicBezTo>
                      <a:pt x="1279748" y="181576"/>
                      <a:pt x="1255372" y="191673"/>
                      <a:pt x="1229954" y="191673"/>
                    </a:cubicBezTo>
                    <a:lnTo>
                      <a:pt x="95837" y="191673"/>
                    </a:lnTo>
                    <a:cubicBezTo>
                      <a:pt x="42908" y="191673"/>
                      <a:pt x="0" y="148766"/>
                      <a:pt x="0" y="95837"/>
                    </a:cubicBezTo>
                    <a:lnTo>
                      <a:pt x="0" y="95837"/>
                    </a:lnTo>
                    <a:cubicBezTo>
                      <a:pt x="0" y="42908"/>
                      <a:pt x="42908" y="0"/>
                      <a:pt x="95837" y="0"/>
                    </a:cubicBezTo>
                    <a:close/>
                  </a:path>
                </a:pathLst>
              </a:custGeom>
              <a:solidFill>
                <a:srgbClr val="000000">
                  <a:alpha val="0"/>
                </a:srgbClr>
              </a:solidFill>
              <a:ln w="57150" cap="rnd">
                <a:solidFill>
                  <a:srgbClr val="144DA0"/>
                </a:solidFill>
                <a:prstDash val="solid"/>
                <a:round/>
              </a:ln>
            </p:spPr>
            <p:txBody>
              <a:bodyPr/>
              <a:lstStyle/>
              <a:p>
                <a:endParaRPr lang="ja-JP" altLang="en-US"/>
              </a:p>
            </p:txBody>
          </p:sp>
          <p:sp>
            <p:nvSpPr>
              <p:cNvPr id="48" name="TextBox 19">
                <a:extLst>
                  <a:ext uri="{FF2B5EF4-FFF2-40B4-BE49-F238E27FC236}">
                    <a16:creationId xmlns:a16="http://schemas.microsoft.com/office/drawing/2014/main" id="{90854EA5-AB3B-01AE-66B3-8C3893A54952}"/>
                  </a:ext>
                </a:extLst>
              </p:cNvPr>
              <p:cNvSpPr txBox="1"/>
              <p:nvPr/>
            </p:nvSpPr>
            <p:spPr>
              <a:xfrm>
                <a:off x="0" y="-28575"/>
                <a:ext cx="1325791" cy="220248"/>
              </a:xfrm>
              <a:prstGeom prst="rect">
                <a:avLst/>
              </a:prstGeom>
            </p:spPr>
            <p:txBody>
              <a:bodyPr lIns="50800" tIns="50800" rIns="50800" bIns="50800" rtlCol="0" anchor="ctr"/>
              <a:lstStyle/>
              <a:p>
                <a:pPr algn="ctr">
                  <a:lnSpc>
                    <a:spcPts val="2239"/>
                  </a:lnSpc>
                </a:pPr>
                <a:endParaRPr/>
              </a:p>
            </p:txBody>
          </p:sp>
        </p:grpSp>
        <p:sp>
          <p:nvSpPr>
            <p:cNvPr id="49" name="TextBox 20">
              <a:extLst>
                <a:ext uri="{FF2B5EF4-FFF2-40B4-BE49-F238E27FC236}">
                  <a16:creationId xmlns:a16="http://schemas.microsoft.com/office/drawing/2014/main" id="{43CBE8D1-A415-CB8D-F3E9-15A612337C12}"/>
                </a:ext>
              </a:extLst>
            </p:cNvPr>
            <p:cNvSpPr txBox="1"/>
            <p:nvPr/>
          </p:nvSpPr>
          <p:spPr>
            <a:xfrm>
              <a:off x="3730381" y="1407484"/>
              <a:ext cx="2471245" cy="454035"/>
            </a:xfrm>
            <a:prstGeom prst="rect">
              <a:avLst/>
            </a:prstGeom>
          </p:spPr>
          <p:txBody>
            <a:bodyPr wrap="square" lIns="0" tIns="0" rIns="0" bIns="0" rtlCol="0" anchor="t">
              <a:spAutoFit/>
            </a:bodyPr>
            <a:lstStyle/>
            <a:p>
              <a:pPr marL="0" lvl="0" indent="0" algn="ctr">
                <a:lnSpc>
                  <a:spcPts val="4200"/>
                </a:lnSpc>
                <a:spcBef>
                  <a:spcPct val="0"/>
                </a:spcBef>
              </a:pPr>
              <a:r>
                <a:rPr lang="ja-JP" altLang="en-US" b="1" dirty="0">
                  <a:solidFill>
                    <a:srgbClr val="144DA0"/>
                  </a:solidFill>
                  <a:latin typeface="BIZ UDPゴシック" panose="020B0400000000000000" pitchFamily="50" charset="-128"/>
                  <a:ea typeface="BIZ UDPゴシック" panose="020B0400000000000000" pitchFamily="50" charset="-128"/>
                  <a:cs typeface="Source Han Sans JP Bold"/>
                  <a:sym typeface="Source Han Sans JP Bold"/>
                </a:rPr>
                <a:t>計画策定の機関</a:t>
              </a:r>
              <a:endParaRPr lang="en-US" b="1" dirty="0">
                <a:solidFill>
                  <a:srgbClr val="144DA0"/>
                </a:solidFill>
                <a:latin typeface="BIZ UDPゴシック" panose="020B0400000000000000" pitchFamily="50" charset="-128"/>
                <a:ea typeface="BIZ UDPゴシック" panose="020B0400000000000000" pitchFamily="50" charset="-128"/>
                <a:cs typeface="Source Han Sans JP Bold"/>
                <a:sym typeface="Source Han Sans JP Bold"/>
              </a:endParaRPr>
            </a:p>
          </p:txBody>
        </p:sp>
        <p:sp>
          <p:nvSpPr>
            <p:cNvPr id="50" name="TextBox 22">
              <a:extLst>
                <a:ext uri="{FF2B5EF4-FFF2-40B4-BE49-F238E27FC236}">
                  <a16:creationId xmlns:a16="http://schemas.microsoft.com/office/drawing/2014/main" id="{802C30FE-DD2B-E598-E6AE-81A2016F3256}"/>
                </a:ext>
              </a:extLst>
            </p:cNvPr>
            <p:cNvSpPr txBox="1"/>
            <p:nvPr/>
          </p:nvSpPr>
          <p:spPr>
            <a:xfrm>
              <a:off x="4683414" y="961777"/>
              <a:ext cx="565177" cy="417935"/>
            </a:xfrm>
            <a:prstGeom prst="rect">
              <a:avLst/>
            </a:prstGeom>
          </p:spPr>
          <p:txBody>
            <a:bodyPr wrap="square" lIns="0" tIns="0" rIns="0" bIns="0" rtlCol="0" anchor="t">
              <a:spAutoFit/>
            </a:bodyPr>
            <a:lstStyle/>
            <a:p>
              <a:pPr marL="0" lvl="0" indent="0" algn="ctr">
                <a:lnSpc>
                  <a:spcPts val="4000"/>
                </a:lnSpc>
                <a:spcBef>
                  <a:spcPct val="0"/>
                </a:spcBef>
              </a:pPr>
              <a:r>
                <a:rPr lang="en-US" altLang="ja-JP" b="1" dirty="0">
                  <a:solidFill>
                    <a:srgbClr val="144DA0"/>
                  </a:solidFill>
                  <a:latin typeface="BIZ UDPゴシック" panose="020B0400000000000000" pitchFamily="50" charset="-128"/>
                  <a:ea typeface="BIZ UDPゴシック" panose="020B0400000000000000" pitchFamily="50" charset="-128"/>
                  <a:cs typeface="Flatory Sans SemiCondensed Bold"/>
                  <a:sym typeface="Flatory Sans SemiCondensed Bold"/>
                </a:rPr>
                <a:t>03</a:t>
              </a:r>
              <a:endParaRPr lang="en-US" b="1" dirty="0">
                <a:solidFill>
                  <a:srgbClr val="144DA0"/>
                </a:solidFill>
                <a:latin typeface="BIZ UDPゴシック" panose="020B0400000000000000" pitchFamily="50" charset="-128"/>
                <a:ea typeface="BIZ UDPゴシック" panose="020B0400000000000000" pitchFamily="50" charset="-128"/>
                <a:cs typeface="Flatory Sans SemiCondensed Bold"/>
                <a:sym typeface="Flatory Sans SemiCondensed Bold"/>
              </a:endParaRPr>
            </a:p>
          </p:txBody>
        </p:sp>
      </p:grpSp>
      <p:sp>
        <p:nvSpPr>
          <p:cNvPr id="3" name="Freeform 3">
            <a:extLst>
              <a:ext uri="{FF2B5EF4-FFF2-40B4-BE49-F238E27FC236}">
                <a16:creationId xmlns:a16="http://schemas.microsoft.com/office/drawing/2014/main" id="{DD39546E-3214-A874-66F5-FD796B9130E7}"/>
              </a:ext>
            </a:extLst>
          </p:cNvPr>
          <p:cNvSpPr/>
          <p:nvPr/>
        </p:nvSpPr>
        <p:spPr>
          <a:xfrm>
            <a:off x="-420300" y="-189000"/>
            <a:ext cx="612000" cy="7236000"/>
          </a:xfrm>
          <a:custGeom>
            <a:avLst/>
            <a:gdLst/>
            <a:ahLst/>
            <a:cxnLst/>
            <a:rect l="l" t="t" r="r" b="b"/>
            <a:pathLst>
              <a:path w="203606" h="2804648">
                <a:moveTo>
                  <a:pt x="101803" y="0"/>
                </a:moveTo>
                <a:lnTo>
                  <a:pt x="101803" y="0"/>
                </a:lnTo>
                <a:cubicBezTo>
                  <a:pt x="158028" y="0"/>
                  <a:pt x="203606" y="45579"/>
                  <a:pt x="203606" y="101803"/>
                </a:cubicBezTo>
                <a:lnTo>
                  <a:pt x="203606" y="2702845"/>
                </a:lnTo>
                <a:cubicBezTo>
                  <a:pt x="203606" y="2729844"/>
                  <a:pt x="192881" y="2755738"/>
                  <a:pt x="173789" y="2774830"/>
                </a:cubicBezTo>
                <a:cubicBezTo>
                  <a:pt x="154697" y="2793922"/>
                  <a:pt x="128803" y="2804648"/>
                  <a:pt x="101803" y="2804648"/>
                </a:cubicBezTo>
                <a:lnTo>
                  <a:pt x="101803" y="2804648"/>
                </a:lnTo>
                <a:cubicBezTo>
                  <a:pt x="74803" y="2804648"/>
                  <a:pt x="48909" y="2793922"/>
                  <a:pt x="29817" y="2774830"/>
                </a:cubicBezTo>
                <a:cubicBezTo>
                  <a:pt x="10726" y="2755738"/>
                  <a:pt x="0" y="2729844"/>
                  <a:pt x="0" y="2702845"/>
                </a:cubicBezTo>
                <a:lnTo>
                  <a:pt x="0" y="101803"/>
                </a:lnTo>
                <a:cubicBezTo>
                  <a:pt x="0" y="74803"/>
                  <a:pt x="10726" y="48909"/>
                  <a:pt x="29817" y="29817"/>
                </a:cubicBezTo>
                <a:cubicBezTo>
                  <a:pt x="48909" y="10726"/>
                  <a:pt x="74803" y="0"/>
                  <a:pt x="101803" y="0"/>
                </a:cubicBezTo>
                <a:close/>
              </a:path>
            </a:pathLst>
          </a:custGeom>
          <a:gradFill rotWithShape="1">
            <a:gsLst>
              <a:gs pos="0">
                <a:srgbClr val="95B4E1">
                  <a:alpha val="100000"/>
                </a:srgbClr>
              </a:gs>
              <a:gs pos="100000">
                <a:srgbClr val="144DA0">
                  <a:alpha val="100000"/>
                </a:srgbClr>
              </a:gs>
            </a:gsLst>
            <a:lin ang="5400000"/>
          </a:gradFill>
        </p:spPr>
        <p:txBody>
          <a:bodyPr/>
          <a:lstStyle/>
          <a:p>
            <a:endParaRPr lang="ja-JP" altLang="en-US"/>
          </a:p>
        </p:txBody>
      </p:sp>
      <p:pic>
        <p:nvPicPr>
          <p:cNvPr id="4" name="図 3">
            <a:extLst>
              <a:ext uri="{FF2B5EF4-FFF2-40B4-BE49-F238E27FC236}">
                <a16:creationId xmlns:a16="http://schemas.microsoft.com/office/drawing/2014/main" id="{D017DB59-582E-17EA-3FDC-E265279CA62B}"/>
              </a:ext>
            </a:extLst>
          </p:cNvPr>
          <p:cNvPicPr>
            <a:picLocks noChangeAspect="1"/>
          </p:cNvPicPr>
          <p:nvPr/>
        </p:nvPicPr>
        <p:blipFill>
          <a:blip r:embed="rId3"/>
          <a:srcRect t="2828" b="1856"/>
          <a:stretch>
            <a:fillRect/>
          </a:stretch>
        </p:blipFill>
        <p:spPr>
          <a:xfrm>
            <a:off x="3724059" y="1756180"/>
            <a:ext cx="7861215" cy="4587182"/>
          </a:xfrm>
          <a:prstGeom prst="rect">
            <a:avLst/>
          </a:prstGeom>
        </p:spPr>
      </p:pic>
    </p:spTree>
    <p:extLst>
      <p:ext uri="{BB962C8B-B14F-4D97-AF65-F5344CB8AC3E}">
        <p14:creationId xmlns:p14="http://schemas.microsoft.com/office/powerpoint/2010/main" val="236927686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3737761-9583-6D56-A622-829B8AB9600E}"/>
            </a:ext>
          </a:extLst>
        </p:cNvPr>
        <p:cNvGrpSpPr/>
        <p:nvPr/>
      </p:nvGrpSpPr>
      <p:grpSpPr>
        <a:xfrm>
          <a:off x="0" y="0"/>
          <a:ext cx="0" cy="0"/>
          <a:chOff x="0" y="0"/>
          <a:chExt cx="0" cy="0"/>
        </a:xfrm>
      </p:grpSpPr>
      <p:graphicFrame>
        <p:nvGraphicFramePr>
          <p:cNvPr id="25" name="表 24">
            <a:extLst>
              <a:ext uri="{FF2B5EF4-FFF2-40B4-BE49-F238E27FC236}">
                <a16:creationId xmlns:a16="http://schemas.microsoft.com/office/drawing/2014/main" id="{84ECF7FB-568C-7BBA-BFC1-1981A1FB1E22}"/>
              </a:ext>
            </a:extLst>
          </p:cNvPr>
          <p:cNvGraphicFramePr>
            <a:graphicFrameLocks noGrp="1"/>
          </p:cNvGraphicFramePr>
          <p:nvPr>
            <p:extLst>
              <p:ext uri="{D42A27DB-BD31-4B8C-83A1-F6EECF244321}">
                <p14:modId xmlns:p14="http://schemas.microsoft.com/office/powerpoint/2010/main" val="2310043567"/>
              </p:ext>
            </p:extLst>
          </p:nvPr>
        </p:nvGraphicFramePr>
        <p:xfrm>
          <a:off x="375066" y="1559817"/>
          <a:ext cx="10834463" cy="4706683"/>
        </p:xfrm>
        <a:graphic>
          <a:graphicData uri="http://schemas.openxmlformats.org/drawingml/2006/table">
            <a:tbl>
              <a:tblPr firstRow="1" bandRow="1">
                <a:tableStyleId>{5C22544A-7EE6-4342-B048-85BDC9FD1C3A}</a:tableStyleId>
              </a:tblPr>
              <a:tblGrid>
                <a:gridCol w="297596">
                  <a:extLst>
                    <a:ext uri="{9D8B030D-6E8A-4147-A177-3AD203B41FA5}">
                      <a16:colId xmlns:a16="http://schemas.microsoft.com/office/drawing/2014/main" val="1929561220"/>
                    </a:ext>
                  </a:extLst>
                </a:gridCol>
                <a:gridCol w="205879">
                  <a:extLst>
                    <a:ext uri="{9D8B030D-6E8A-4147-A177-3AD203B41FA5}">
                      <a16:colId xmlns:a16="http://schemas.microsoft.com/office/drawing/2014/main" val="1011001842"/>
                    </a:ext>
                  </a:extLst>
                </a:gridCol>
                <a:gridCol w="591671">
                  <a:extLst>
                    <a:ext uri="{9D8B030D-6E8A-4147-A177-3AD203B41FA5}">
                      <a16:colId xmlns:a16="http://schemas.microsoft.com/office/drawing/2014/main" val="266781299"/>
                    </a:ext>
                  </a:extLst>
                </a:gridCol>
                <a:gridCol w="744070">
                  <a:extLst>
                    <a:ext uri="{9D8B030D-6E8A-4147-A177-3AD203B41FA5}">
                      <a16:colId xmlns:a16="http://schemas.microsoft.com/office/drawing/2014/main" val="818901179"/>
                    </a:ext>
                  </a:extLst>
                </a:gridCol>
                <a:gridCol w="1304593">
                  <a:extLst>
                    <a:ext uri="{9D8B030D-6E8A-4147-A177-3AD203B41FA5}">
                      <a16:colId xmlns:a16="http://schemas.microsoft.com/office/drawing/2014/main" val="3023525864"/>
                    </a:ext>
                  </a:extLst>
                </a:gridCol>
                <a:gridCol w="1012538">
                  <a:extLst>
                    <a:ext uri="{9D8B030D-6E8A-4147-A177-3AD203B41FA5}">
                      <a16:colId xmlns:a16="http://schemas.microsoft.com/office/drawing/2014/main" val="2255571926"/>
                    </a:ext>
                  </a:extLst>
                </a:gridCol>
                <a:gridCol w="935246">
                  <a:extLst>
                    <a:ext uri="{9D8B030D-6E8A-4147-A177-3AD203B41FA5}">
                      <a16:colId xmlns:a16="http://schemas.microsoft.com/office/drawing/2014/main" val="3901674356"/>
                    </a:ext>
                  </a:extLst>
                </a:gridCol>
                <a:gridCol w="2012313">
                  <a:extLst>
                    <a:ext uri="{9D8B030D-6E8A-4147-A177-3AD203B41FA5}">
                      <a16:colId xmlns:a16="http://schemas.microsoft.com/office/drawing/2014/main" val="4249341807"/>
                    </a:ext>
                  </a:extLst>
                </a:gridCol>
                <a:gridCol w="3730557">
                  <a:extLst>
                    <a:ext uri="{9D8B030D-6E8A-4147-A177-3AD203B41FA5}">
                      <a16:colId xmlns:a16="http://schemas.microsoft.com/office/drawing/2014/main" val="2176150158"/>
                    </a:ext>
                  </a:extLst>
                </a:gridCol>
              </a:tblGrid>
              <a:tr h="468093">
                <a:tc rowSpan="3">
                  <a:txBody>
                    <a:bodyPr/>
                    <a:lstStyle/>
                    <a:p>
                      <a:pPr algn="ctr"/>
                      <a:r>
                        <a:rPr kumimoji="1" lang="ja-JP" altLang="en-US" sz="1050" b="1" dirty="0">
                          <a:solidFill>
                            <a:schemeClr val="bg1"/>
                          </a:solidFill>
                          <a:latin typeface="BIZ UDゴシック" panose="020B0400000000000000" pitchFamily="49" charset="-128"/>
                          <a:ea typeface="BIZ UDゴシック" panose="020B0400000000000000" pitchFamily="49" charset="-128"/>
                        </a:rPr>
                        <a:t>計画期間</a:t>
                      </a:r>
                    </a:p>
                  </a:txBody>
                  <a:tcPr marL="86783" marR="86783" marT="43391" marB="4339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solidFill>
                  </a:tcPr>
                </a:tc>
                <a:tc rowSpan="3">
                  <a:txBody>
                    <a:bodyPr/>
                    <a:lstStyle/>
                    <a:p>
                      <a:pPr algn="ctr"/>
                      <a:r>
                        <a:rPr kumimoji="1" lang="ja-JP" altLang="en-US" sz="1050" b="1" dirty="0">
                          <a:solidFill>
                            <a:schemeClr val="bg1"/>
                          </a:solidFill>
                          <a:latin typeface="BIZ UDゴシック" panose="020B0400000000000000" pitchFamily="49" charset="-128"/>
                          <a:ea typeface="BIZ UDゴシック" panose="020B0400000000000000" pitchFamily="49" charset="-128"/>
                        </a:rPr>
                        <a:t>年次</a:t>
                      </a:r>
                    </a:p>
                  </a:txBody>
                  <a:tcPr marL="86783" marR="86783" marT="43391" marB="4339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solidFill>
                  </a:tcPr>
                </a:tc>
                <a:tc rowSpan="3">
                  <a:txBody>
                    <a:bodyPr/>
                    <a:lstStyle/>
                    <a:p>
                      <a:pPr algn="ctr"/>
                      <a:r>
                        <a:rPr kumimoji="1" lang="ja-JP" altLang="en-US" sz="1050" b="1" dirty="0">
                          <a:solidFill>
                            <a:schemeClr val="bg1"/>
                          </a:solidFill>
                          <a:latin typeface="BIZ UDゴシック" panose="020B0400000000000000" pitchFamily="49" charset="-128"/>
                          <a:ea typeface="BIZ UDゴシック" panose="020B0400000000000000" pitchFamily="49" charset="-128"/>
                        </a:rPr>
                        <a:t>年度</a:t>
                      </a:r>
                    </a:p>
                  </a:txBody>
                  <a:tcPr marL="86783" marR="86783" marT="43391" marB="4339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solidFill>
                  </a:tcPr>
                </a:tc>
                <a:tc rowSpan="3">
                  <a:txBody>
                    <a:bodyPr/>
                    <a:lstStyle/>
                    <a:p>
                      <a:pPr algn="ctr"/>
                      <a:r>
                        <a:rPr kumimoji="1" lang="ja-JP" altLang="en-US" sz="1050" b="1" dirty="0">
                          <a:solidFill>
                            <a:schemeClr val="bg1"/>
                          </a:solidFill>
                          <a:latin typeface="BIZ UDゴシック" panose="020B0400000000000000" pitchFamily="49" charset="-128"/>
                          <a:ea typeface="BIZ UDゴシック" panose="020B0400000000000000" pitchFamily="49" charset="-128"/>
                        </a:rPr>
                        <a:t>時期</a:t>
                      </a:r>
                    </a:p>
                    <a:p>
                      <a:pPr algn="ctr"/>
                      <a:r>
                        <a:rPr kumimoji="1" lang="ja-JP" altLang="en-US" sz="1050" b="1" dirty="0">
                          <a:solidFill>
                            <a:schemeClr val="bg1"/>
                          </a:solidFill>
                          <a:latin typeface="BIZ UDゴシック" panose="020B0400000000000000" pitchFamily="49" charset="-128"/>
                          <a:ea typeface="BIZ UDゴシック" panose="020B0400000000000000" pitchFamily="49" charset="-128"/>
                        </a:rPr>
                        <a:t>（</a:t>
                      </a:r>
                      <a:r>
                        <a:rPr kumimoji="1" lang="en-US" altLang="ja-JP" sz="1050" b="1" dirty="0">
                          <a:solidFill>
                            <a:schemeClr val="bg1"/>
                          </a:solidFill>
                          <a:latin typeface="BIZ UDゴシック" panose="020B0400000000000000" pitchFamily="49" charset="-128"/>
                          <a:ea typeface="BIZ UDゴシック" panose="020B0400000000000000" pitchFamily="49" charset="-128"/>
                        </a:rPr>
                        <a:t>2026</a:t>
                      </a:r>
                      <a:r>
                        <a:rPr kumimoji="1" lang="ja-JP" altLang="en-US" sz="1050" b="1" dirty="0">
                          <a:solidFill>
                            <a:schemeClr val="bg1"/>
                          </a:solidFill>
                          <a:latin typeface="BIZ UDゴシック" panose="020B0400000000000000" pitchFamily="49" charset="-128"/>
                          <a:ea typeface="BIZ UDゴシック" panose="020B0400000000000000" pitchFamily="49" charset="-128"/>
                        </a:rPr>
                        <a:t>年度は予定）</a:t>
                      </a:r>
                    </a:p>
                  </a:txBody>
                  <a:tcPr marL="86783" marR="86783" marT="43391" marB="4339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solidFill>
                  </a:tcPr>
                </a:tc>
                <a:tc gridSpan="3">
                  <a:txBody>
                    <a:bodyPr/>
                    <a:lstStyle/>
                    <a:p>
                      <a:pPr algn="ctr"/>
                      <a:r>
                        <a:rPr kumimoji="1" lang="ja-JP" altLang="en-US" sz="1050" b="1" dirty="0">
                          <a:solidFill>
                            <a:schemeClr val="bg1"/>
                          </a:solidFill>
                          <a:latin typeface="BIZ UDゴシック" panose="020B0400000000000000" pitchFamily="49" charset="-128"/>
                          <a:ea typeface="BIZ UDゴシック" panose="020B0400000000000000" pitchFamily="49" charset="-128"/>
                        </a:rPr>
                        <a:t>吹田健やか年輪プラン</a:t>
                      </a:r>
                    </a:p>
                    <a:p>
                      <a:pPr algn="ctr"/>
                      <a:r>
                        <a:rPr kumimoji="1" lang="ja-JP" altLang="en-US" sz="1050" b="1" dirty="0">
                          <a:solidFill>
                            <a:schemeClr val="bg1"/>
                          </a:solidFill>
                          <a:latin typeface="BIZ UDゴシック" panose="020B0400000000000000" pitchFamily="49" charset="-128"/>
                          <a:ea typeface="BIZ UDゴシック" panose="020B0400000000000000" pitchFamily="49" charset="-128"/>
                        </a:rPr>
                        <a:t>推進本部</a:t>
                      </a:r>
                    </a:p>
                  </a:txBody>
                  <a:tcPr marL="86783" marR="86783" marT="43391" marB="4339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solidFill>
                  </a:tcPr>
                </a:tc>
                <a:tc hMerge="1">
                  <a:txBody>
                    <a:bodyPr/>
                    <a:lstStyle/>
                    <a:p>
                      <a:endParaRPr kumimoji="1" lang="ja-JP" altLang="en-US"/>
                    </a:p>
                  </a:txBody>
                  <a:tcPr/>
                </a:tc>
                <a:tc hMerge="1">
                  <a:txBody>
                    <a:bodyPr/>
                    <a:lstStyle/>
                    <a:p>
                      <a:endParaRPr kumimoji="1" lang="ja-JP" altLang="en-US"/>
                    </a:p>
                  </a:txBody>
                  <a:tcPr/>
                </a:tc>
                <a:tc>
                  <a:txBody>
                    <a:bodyPr/>
                    <a:lstStyle/>
                    <a:p>
                      <a:pPr algn="ctr"/>
                      <a:r>
                        <a:rPr kumimoji="1" lang="ja-JP" altLang="en-US" sz="1050" b="1" dirty="0">
                          <a:solidFill>
                            <a:schemeClr val="bg1"/>
                          </a:solidFill>
                          <a:latin typeface="BIZ UDゴシック" panose="020B0400000000000000" pitchFamily="49" charset="-128"/>
                          <a:ea typeface="BIZ UDゴシック" panose="020B0400000000000000" pitchFamily="49" charset="-128"/>
                        </a:rPr>
                        <a:t>吹田健やか年輪プラン</a:t>
                      </a:r>
                    </a:p>
                    <a:p>
                      <a:pPr algn="ctr"/>
                      <a:r>
                        <a:rPr kumimoji="1" lang="ja-JP" altLang="en-US" sz="1050" b="1" dirty="0">
                          <a:solidFill>
                            <a:schemeClr val="bg1"/>
                          </a:solidFill>
                          <a:latin typeface="BIZ UDゴシック" panose="020B0400000000000000" pitchFamily="49" charset="-128"/>
                          <a:ea typeface="BIZ UDゴシック" panose="020B0400000000000000" pitchFamily="49" charset="-128"/>
                        </a:rPr>
                        <a:t>推進専門分科会</a:t>
                      </a:r>
                    </a:p>
                  </a:txBody>
                  <a:tcPr marL="83281" marR="83281" marT="41640" marB="4164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solidFill>
                  </a:tcPr>
                </a:tc>
                <a:tc rowSpan="3">
                  <a:txBody>
                    <a:bodyPr/>
                    <a:lstStyle/>
                    <a:p>
                      <a:pPr algn="ctr"/>
                      <a:r>
                        <a:rPr kumimoji="1" lang="ja-JP" altLang="en-US" sz="1050" b="1" dirty="0">
                          <a:solidFill>
                            <a:schemeClr val="bg1"/>
                          </a:solidFill>
                          <a:latin typeface="BIZ UDゴシック" panose="020B0400000000000000" pitchFamily="49" charset="-128"/>
                          <a:ea typeface="BIZ UDゴシック" panose="020B0400000000000000" pitchFamily="49" charset="-128"/>
                        </a:rPr>
                        <a:t>主な取組内容</a:t>
                      </a:r>
                    </a:p>
                    <a:p>
                      <a:pPr algn="ctr"/>
                      <a:r>
                        <a:rPr kumimoji="1" lang="ja-JP" altLang="en-US" sz="1050" b="1" dirty="0">
                          <a:solidFill>
                            <a:schemeClr val="bg1"/>
                          </a:solidFill>
                          <a:latin typeface="BIZ UDゴシック" panose="020B0400000000000000" pitchFamily="49" charset="-128"/>
                          <a:ea typeface="BIZ UDゴシック" panose="020B0400000000000000" pitchFamily="49" charset="-128"/>
                        </a:rPr>
                        <a:t>（</a:t>
                      </a:r>
                      <a:r>
                        <a:rPr kumimoji="1" lang="en-US" altLang="ja-JP" sz="1050" b="1" dirty="0">
                          <a:solidFill>
                            <a:schemeClr val="bg1"/>
                          </a:solidFill>
                          <a:latin typeface="BIZ UDゴシック" panose="020B0400000000000000" pitchFamily="49" charset="-128"/>
                          <a:ea typeface="BIZ UDゴシック" panose="020B0400000000000000" pitchFamily="49" charset="-128"/>
                        </a:rPr>
                        <a:t>2026</a:t>
                      </a:r>
                      <a:r>
                        <a:rPr kumimoji="1" lang="ja-JP" altLang="en-US" sz="1050" b="1" dirty="0">
                          <a:solidFill>
                            <a:schemeClr val="bg1"/>
                          </a:solidFill>
                          <a:latin typeface="BIZ UDゴシック" panose="020B0400000000000000" pitchFamily="49" charset="-128"/>
                          <a:ea typeface="BIZ UDゴシック" panose="020B0400000000000000" pitchFamily="49" charset="-128"/>
                        </a:rPr>
                        <a:t>年度は予定）</a:t>
                      </a:r>
                    </a:p>
                  </a:txBody>
                  <a:tcPr marL="86783" marR="86783" marT="43391" marB="4339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solidFill>
                  </a:tcPr>
                </a:tc>
                <a:extLst>
                  <a:ext uri="{0D108BD9-81ED-4DB2-BD59-A6C34878D82A}">
                    <a16:rowId xmlns:a16="http://schemas.microsoft.com/office/drawing/2014/main" val="3543056363"/>
                  </a:ext>
                </a:extLst>
              </a:tr>
              <a:tr h="426914">
                <a:tc vMerge="1">
                  <a:txBody>
                    <a:bodyPr/>
                    <a:lstStyle/>
                    <a:p>
                      <a:endParaRPr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vMerge="1">
                  <a:txBody>
                    <a:bodyPr/>
                    <a:lstStyle/>
                    <a:p>
                      <a:endParaRPr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vMerge="1">
                  <a:txBody>
                    <a:bodyPr/>
                    <a:lstStyle/>
                    <a:p>
                      <a:endParaRPr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vMerge="1">
                  <a:txBody>
                    <a:bodyPr/>
                    <a:lstStyle/>
                    <a:p>
                      <a:endParaRPr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gridSpan="3">
                  <a:txBody>
                    <a:bodyPr/>
                    <a:lstStyle/>
                    <a:p>
                      <a:pPr algn="ctr"/>
                      <a:r>
                        <a:rPr kumimoji="1" lang="ja-JP" altLang="en-US" sz="1050" b="1" dirty="0">
                          <a:solidFill>
                            <a:schemeClr val="bg1"/>
                          </a:solidFill>
                          <a:latin typeface="BIZ UDゴシック" panose="020B0400000000000000" pitchFamily="49" charset="-128"/>
                          <a:ea typeface="BIZ UDゴシック" panose="020B0400000000000000" pitchFamily="49" charset="-128"/>
                        </a:rPr>
                        <a:t>吹田市高齢者保健福祉施策・</a:t>
                      </a:r>
                    </a:p>
                    <a:p>
                      <a:pPr algn="ctr"/>
                      <a:r>
                        <a:rPr kumimoji="1" lang="ja-JP" altLang="en-US" sz="1050" b="1" dirty="0">
                          <a:solidFill>
                            <a:schemeClr val="bg1"/>
                          </a:solidFill>
                          <a:latin typeface="BIZ UDゴシック" panose="020B0400000000000000" pitchFamily="49" charset="-128"/>
                          <a:ea typeface="BIZ UDゴシック" panose="020B0400000000000000" pitchFamily="49" charset="-128"/>
                        </a:rPr>
                        <a:t>介護保険事業推進本部</a:t>
                      </a:r>
                    </a:p>
                  </a:txBody>
                  <a:tcPr marL="86783" marR="86783" marT="43391" marB="4339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solidFill>
                  </a:tcPr>
                </a:tc>
                <a:tc hMerge="1">
                  <a:txBody>
                    <a:bodyPr/>
                    <a:lstStyle/>
                    <a:p>
                      <a:endParaRPr kumimoji="1" lang="ja-JP"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kumimoji="1" lang="ja-JP"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rowSpan="2">
                  <a:txBody>
                    <a:bodyPr/>
                    <a:lstStyle/>
                    <a:p>
                      <a:pPr algn="ctr"/>
                      <a:r>
                        <a:rPr kumimoji="1" lang="ja-JP" altLang="en-US" sz="1050" b="1" dirty="0">
                          <a:solidFill>
                            <a:schemeClr val="bg1"/>
                          </a:solidFill>
                          <a:latin typeface="BIZ UDゴシック" panose="020B0400000000000000" pitchFamily="49" charset="-128"/>
                          <a:ea typeface="BIZ UDゴシック" panose="020B0400000000000000" pitchFamily="49" charset="-128"/>
                        </a:rPr>
                        <a:t>吹田市社会福祉審議会</a:t>
                      </a:r>
                    </a:p>
                    <a:p>
                      <a:pPr algn="ctr"/>
                      <a:r>
                        <a:rPr kumimoji="1" lang="ja-JP" altLang="en-US" sz="1050" b="1" dirty="0">
                          <a:solidFill>
                            <a:schemeClr val="bg1"/>
                          </a:solidFill>
                          <a:latin typeface="BIZ UDゴシック" panose="020B0400000000000000" pitchFamily="49" charset="-128"/>
                          <a:ea typeface="BIZ UDゴシック" panose="020B0400000000000000" pitchFamily="49" charset="-128"/>
                        </a:rPr>
                        <a:t>高齢者保健福祉計画・</a:t>
                      </a:r>
                    </a:p>
                    <a:p>
                      <a:pPr algn="ctr"/>
                      <a:r>
                        <a:rPr kumimoji="1" lang="ja-JP" altLang="en-US" sz="1050" b="1" dirty="0">
                          <a:solidFill>
                            <a:schemeClr val="bg1"/>
                          </a:solidFill>
                          <a:latin typeface="BIZ UDゴシック" panose="020B0400000000000000" pitchFamily="49" charset="-128"/>
                          <a:ea typeface="BIZ UDゴシック" panose="020B0400000000000000" pitchFamily="49" charset="-128"/>
                        </a:rPr>
                        <a:t>介護保険事業計画推進</a:t>
                      </a:r>
                    </a:p>
                    <a:p>
                      <a:pPr algn="ctr"/>
                      <a:r>
                        <a:rPr kumimoji="1" lang="ja-JP" altLang="en-US" sz="1050" b="1" dirty="0">
                          <a:solidFill>
                            <a:schemeClr val="bg1"/>
                          </a:solidFill>
                          <a:latin typeface="BIZ UDゴシック" panose="020B0400000000000000" pitchFamily="49" charset="-128"/>
                          <a:ea typeface="BIZ UDゴシック" panose="020B0400000000000000" pitchFamily="49" charset="-128"/>
                        </a:rPr>
                        <a:t>専門分科会</a:t>
                      </a:r>
                    </a:p>
                  </a:txBody>
                  <a:tcPr marL="86783" marR="86783" marT="43391" marB="4339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solidFill>
                  </a:tcPr>
                </a:tc>
                <a:tc vMerge="1">
                  <a:txBody>
                    <a:bodyPr/>
                    <a:lstStyle/>
                    <a:p>
                      <a:endParaRPr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extLst>
                  <a:ext uri="{0D108BD9-81ED-4DB2-BD59-A6C34878D82A}">
                    <a16:rowId xmlns:a16="http://schemas.microsoft.com/office/drawing/2014/main" val="2820961944"/>
                  </a:ext>
                </a:extLst>
              </a:tr>
              <a:tr h="306742">
                <a:tc vMerge="1">
                  <a:txBody>
                    <a:bodyPr/>
                    <a:lstStyle/>
                    <a:p>
                      <a:endParaRPr kumimoji="1" lang="ja-JP"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vMerge="1">
                  <a:txBody>
                    <a:bodyPr/>
                    <a:lstStyle/>
                    <a:p>
                      <a:endParaRPr kumimoji="1" lang="ja-JP"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vMerge="1">
                  <a:txBody>
                    <a:bodyPr/>
                    <a:lstStyle/>
                    <a:p>
                      <a:endParaRPr kumimoji="1" lang="ja-JP"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vMerge="1">
                  <a:txBody>
                    <a:bodyPr/>
                    <a:lstStyle/>
                    <a:p>
                      <a:pPr algn="ctr"/>
                      <a:endParaRPr kumimoji="1" lang="ja-JP" altLang="en-US" sz="1200" b="0" dirty="0">
                        <a:solidFill>
                          <a:schemeClr val="tx1"/>
                        </a:solidFill>
                        <a:latin typeface="BIZ UDPゴシック" panose="020B0400000000000000" pitchFamily="50" charset="-128"/>
                        <a:ea typeface="BIZ UDPゴシック" panose="020B0400000000000000"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algn="ctr" fontAlgn="ctr">
                        <a:buNone/>
                      </a:pPr>
                      <a:r>
                        <a:rPr lang="ja-JP" altLang="en-US" sz="1050" b="0" i="0" u="none" strike="noStrike" dirty="0">
                          <a:solidFill>
                            <a:srgbClr val="000000"/>
                          </a:solidFill>
                          <a:effectLst/>
                          <a:latin typeface="BIZ UDゴシック" panose="020B0400000000000000" pitchFamily="49" charset="-128"/>
                          <a:ea typeface="BIZ UDゴシック" panose="020B0400000000000000" pitchFamily="49" charset="-128"/>
                        </a:rPr>
                        <a:t>作業部会</a:t>
                      </a:r>
                    </a:p>
                  </a:txBody>
                  <a:tcPr marL="8675" marR="8675" marT="867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fontAlgn="ctr">
                        <a:buNone/>
                      </a:pPr>
                      <a:r>
                        <a:rPr lang="ja-JP" altLang="en-US" sz="1050" b="0" i="0" u="none" strike="noStrike" dirty="0">
                          <a:solidFill>
                            <a:srgbClr val="000000"/>
                          </a:solidFill>
                          <a:effectLst/>
                          <a:latin typeface="BIZ UDゴシック" panose="020B0400000000000000" pitchFamily="49" charset="-128"/>
                          <a:ea typeface="BIZ UDゴシック" panose="020B0400000000000000" pitchFamily="49" charset="-128"/>
                        </a:rPr>
                        <a:t>幹事会</a:t>
                      </a:r>
                    </a:p>
                  </a:txBody>
                  <a:tcPr marL="8675" marR="8675" marT="867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fontAlgn="ctr">
                        <a:buNone/>
                      </a:pPr>
                      <a:r>
                        <a:rPr lang="ja-JP" altLang="en-US" sz="1050" b="0" i="0" u="none" strike="noStrike" dirty="0">
                          <a:solidFill>
                            <a:srgbClr val="000000"/>
                          </a:solidFill>
                          <a:effectLst/>
                          <a:latin typeface="BIZ UDゴシック" panose="020B0400000000000000" pitchFamily="49" charset="-128"/>
                          <a:ea typeface="BIZ UDゴシック" panose="020B0400000000000000" pitchFamily="49" charset="-128"/>
                        </a:rPr>
                        <a:t>本部会</a:t>
                      </a:r>
                    </a:p>
                  </a:txBody>
                  <a:tcPr marL="8675" marR="8675" marT="867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vMerge="1">
                  <a:txBody>
                    <a:bodyPr/>
                    <a:lstStyle/>
                    <a:p>
                      <a:endParaRPr kumimoji="1" lang="ja-JP"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vMerge="1">
                  <a:txBody>
                    <a:bodyPr/>
                    <a:lstStyle/>
                    <a:p>
                      <a:endParaRPr kumimoji="1" lang="ja-JP"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373522436"/>
                  </a:ext>
                </a:extLst>
              </a:tr>
              <a:tr h="445526">
                <a:tc rowSpan="12">
                  <a:txBody>
                    <a:bodyPr/>
                    <a:lstStyle/>
                    <a:p>
                      <a:pPr algn="ctr"/>
                      <a:r>
                        <a:rPr kumimoji="1" lang="ja-JP" altLang="en-US" sz="1050" dirty="0">
                          <a:solidFill>
                            <a:schemeClr val="tx1"/>
                          </a:solidFill>
                          <a:latin typeface="BIZ UDゴシック" panose="020B0400000000000000" pitchFamily="49" charset="-128"/>
                          <a:ea typeface="BIZ UDゴシック" panose="020B0400000000000000" pitchFamily="49" charset="-128"/>
                        </a:rPr>
                        <a:t>第　９　期</a:t>
                      </a:r>
                    </a:p>
                  </a:txBody>
                  <a:tcPr marL="86783" marR="86783" marT="43391" marB="43391" vert="eaVert"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050" dirty="0">
                          <a:solidFill>
                            <a:schemeClr val="tx1"/>
                          </a:solidFill>
                          <a:latin typeface="BIZ UDゴシック" panose="020B0400000000000000" pitchFamily="49" charset="-128"/>
                          <a:ea typeface="BIZ UDゴシック" panose="020B0400000000000000" pitchFamily="49" charset="-128"/>
                        </a:rPr>
                        <a:t>１</a:t>
                      </a:r>
                      <a:endParaRPr kumimoji="1" lang="en-US" altLang="ja-JP" sz="1050" dirty="0">
                        <a:solidFill>
                          <a:schemeClr val="tx1"/>
                        </a:solidFill>
                        <a:latin typeface="BIZ UDゴシック" panose="020B0400000000000000" pitchFamily="49" charset="-128"/>
                        <a:ea typeface="BIZ UDゴシック" panose="020B0400000000000000" pitchFamily="49" charset="-128"/>
                      </a:endParaRPr>
                    </a:p>
                  </a:txBody>
                  <a:tcPr marL="83281" marR="83281" marT="41640" marB="4164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en-US" altLang="ja-JP" sz="1050" dirty="0">
                          <a:solidFill>
                            <a:schemeClr val="tx1"/>
                          </a:solidFill>
                          <a:latin typeface="BIZ UDゴシック" panose="020B0400000000000000" pitchFamily="49" charset="-128"/>
                          <a:ea typeface="BIZ UDゴシック" panose="020B0400000000000000" pitchFamily="49" charset="-128"/>
                        </a:rPr>
                        <a:t>2024</a:t>
                      </a:r>
                    </a:p>
                    <a:p>
                      <a:pPr algn="ctr"/>
                      <a:r>
                        <a:rPr kumimoji="1" lang="ja-JP" altLang="en-US" sz="1050" dirty="0">
                          <a:solidFill>
                            <a:schemeClr val="tx1"/>
                          </a:solidFill>
                          <a:latin typeface="BIZ UDゴシック" panose="020B0400000000000000" pitchFamily="49" charset="-128"/>
                          <a:ea typeface="BIZ UDゴシック" panose="020B0400000000000000" pitchFamily="49" charset="-128"/>
                        </a:rPr>
                        <a:t>年度</a:t>
                      </a:r>
                    </a:p>
                  </a:txBody>
                  <a:tcPr marL="83281" marR="83281" marT="41640" marB="4164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050" dirty="0">
                          <a:solidFill>
                            <a:schemeClr val="tx1"/>
                          </a:solidFill>
                          <a:latin typeface="BIZ UDゴシック" panose="020B0400000000000000" pitchFamily="49" charset="-128"/>
                          <a:ea typeface="BIZ UDゴシック" panose="020B0400000000000000" pitchFamily="49" charset="-128"/>
                        </a:rPr>
                        <a:t>２月</a:t>
                      </a:r>
                      <a:endParaRPr kumimoji="1" lang="en-US" altLang="ja-JP" sz="1050" dirty="0">
                        <a:solidFill>
                          <a:schemeClr val="tx1"/>
                        </a:solidFill>
                        <a:latin typeface="BIZ UDゴシック" panose="020B0400000000000000" pitchFamily="49" charset="-128"/>
                        <a:ea typeface="BIZ UDゴシック" panose="020B0400000000000000" pitchFamily="49" charset="-128"/>
                      </a:endParaRPr>
                    </a:p>
                  </a:txBody>
                  <a:tcPr marL="83281" marR="83281" marT="41640" marB="4164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buNone/>
                      </a:pPr>
                      <a:r>
                        <a:rPr lang="ja-JP" altLang="en-US" sz="1050" b="1" i="0" u="none" strike="noStrike" dirty="0">
                          <a:solidFill>
                            <a:srgbClr val="000000"/>
                          </a:solidFill>
                          <a:effectLst/>
                          <a:latin typeface="BIZ UDゴシック" panose="020B0400000000000000" pitchFamily="49" charset="-128"/>
                          <a:ea typeface="BIZ UDゴシック" panose="020B0400000000000000" pitchFamily="49" charset="-128"/>
                        </a:rPr>
                        <a:t>　</a:t>
                      </a:r>
                    </a:p>
                  </a:txBody>
                  <a:tcPr marL="8675" marR="8675" marT="867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buNone/>
                      </a:pPr>
                      <a:r>
                        <a:rPr lang="ja-JP" altLang="en-US" sz="1050" b="1" i="0" u="none" strike="noStrike" dirty="0">
                          <a:solidFill>
                            <a:srgbClr val="000000"/>
                          </a:solidFill>
                          <a:effectLst/>
                          <a:latin typeface="BIZ UDゴシック" panose="020B0400000000000000" pitchFamily="49" charset="-128"/>
                          <a:ea typeface="BIZ UDゴシック" panose="020B0400000000000000" pitchFamily="49" charset="-128"/>
                        </a:rPr>
                        <a:t>〇</a:t>
                      </a:r>
                    </a:p>
                  </a:txBody>
                  <a:tcPr marL="8675" marR="8675" marT="867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buNone/>
                      </a:pPr>
                      <a:r>
                        <a:rPr lang="ja-JP" altLang="en-US" sz="1050" b="1" i="0" u="none" strike="noStrike" dirty="0">
                          <a:solidFill>
                            <a:srgbClr val="000000"/>
                          </a:solidFill>
                          <a:effectLst/>
                          <a:latin typeface="BIZ UDゴシック" panose="020B0400000000000000" pitchFamily="49" charset="-128"/>
                          <a:ea typeface="BIZ UDゴシック" panose="020B0400000000000000" pitchFamily="49" charset="-128"/>
                        </a:rPr>
                        <a:t>〇</a:t>
                      </a:r>
                    </a:p>
                  </a:txBody>
                  <a:tcPr marL="8675" marR="8675" marT="867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buNone/>
                      </a:pPr>
                      <a:r>
                        <a:rPr lang="ja-JP" altLang="en-US" sz="1050" b="1" i="0" u="none" strike="noStrike" dirty="0">
                          <a:solidFill>
                            <a:srgbClr val="000000"/>
                          </a:solidFill>
                          <a:effectLst/>
                          <a:latin typeface="BIZ UDゴシック" panose="020B0400000000000000" pitchFamily="49" charset="-128"/>
                          <a:ea typeface="BIZ UDゴシック" panose="020B0400000000000000" pitchFamily="49" charset="-128"/>
                        </a:rPr>
                        <a:t>〇</a:t>
                      </a:r>
                    </a:p>
                  </a:txBody>
                  <a:tcPr marL="8675" marR="8675" marT="867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buNone/>
                      </a:pPr>
                      <a:r>
                        <a:rPr lang="ja-JP" altLang="en-US" sz="1050" b="0" i="0" u="none" strike="noStrike" dirty="0">
                          <a:solidFill>
                            <a:srgbClr val="000000"/>
                          </a:solidFill>
                          <a:effectLst/>
                          <a:latin typeface="BIZ UDゴシック" panose="020B0400000000000000" pitchFamily="49" charset="-128"/>
                          <a:ea typeface="BIZ UDゴシック" panose="020B0400000000000000" pitchFamily="49" charset="-128"/>
                        </a:rPr>
                        <a:t>・第８期計画進捗結果報告</a:t>
                      </a:r>
                      <a:br>
                        <a:rPr lang="ja-JP" altLang="en-US" sz="1050" b="0" i="0" u="none" strike="noStrike" dirty="0">
                          <a:solidFill>
                            <a:srgbClr val="000000"/>
                          </a:solidFill>
                          <a:effectLst/>
                          <a:latin typeface="BIZ UDゴシック" panose="020B0400000000000000" pitchFamily="49" charset="-128"/>
                          <a:ea typeface="BIZ UDゴシック" panose="020B0400000000000000" pitchFamily="49" charset="-128"/>
                        </a:rPr>
                      </a:br>
                      <a:r>
                        <a:rPr lang="ja-JP" altLang="en-US" sz="1050" b="0" i="0" u="none" strike="noStrike" dirty="0">
                          <a:solidFill>
                            <a:srgbClr val="000000"/>
                          </a:solidFill>
                          <a:effectLst/>
                          <a:latin typeface="BIZ UDゴシック" panose="020B0400000000000000" pitchFamily="49" charset="-128"/>
                          <a:ea typeface="BIZ UDゴシック" panose="020B0400000000000000" pitchFamily="49" charset="-128"/>
                        </a:rPr>
                        <a:t>・第９期計画進捗年次報告</a:t>
                      </a:r>
                    </a:p>
                  </a:txBody>
                  <a:tcPr marL="8675" marR="8675" marT="867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9286142"/>
                  </a:ext>
                </a:extLst>
              </a:tr>
              <a:tr h="214288">
                <a:tc vMerge="1">
                  <a:txBody>
                    <a:bodyPr/>
                    <a:lstStyle/>
                    <a:p>
                      <a:endParaRPr kumimoji="1" lang="ja-JP" altLang="en-US"/>
                    </a:p>
                  </a:txBody>
                  <a:tcPr>
                    <a:lnT w="12700" cap="flat" cmpd="sng" algn="ctr">
                      <a:solidFill>
                        <a:schemeClr val="tx1"/>
                      </a:solidFill>
                      <a:prstDash val="solid"/>
                      <a:round/>
                      <a:headEnd type="none" w="med" len="med"/>
                      <a:tailEnd type="none" w="med" len="med"/>
                    </a:lnT>
                  </a:tcPr>
                </a:tc>
                <a:tc rowSpan="3">
                  <a:txBody>
                    <a:bodyPr/>
                    <a:lstStyle/>
                    <a:p>
                      <a:pPr marL="0" algn="ctr" defTabSz="609630" rtl="0" eaLnBrk="1" fontAlgn="ctr" latinLnBrk="0" hangingPunct="1">
                        <a:buNone/>
                      </a:pPr>
                      <a:r>
                        <a:rPr kumimoji="1" lang="ja-JP" altLang="en-US" sz="1050" kern="1200" dirty="0">
                          <a:solidFill>
                            <a:schemeClr val="tx1"/>
                          </a:solidFill>
                          <a:latin typeface="BIZ UDゴシック" panose="020B0400000000000000" pitchFamily="49" charset="-128"/>
                          <a:ea typeface="BIZ UDゴシック" panose="020B0400000000000000" pitchFamily="49" charset="-128"/>
                          <a:cs typeface="+mn-cs"/>
                        </a:rPr>
                        <a:t>２</a:t>
                      </a:r>
                      <a:endParaRPr kumimoji="1" lang="en-US" altLang="ja-JP" sz="1050" kern="1200" dirty="0">
                        <a:solidFill>
                          <a:schemeClr val="tx1"/>
                        </a:solidFill>
                        <a:latin typeface="BIZ UDゴシック" panose="020B0400000000000000" pitchFamily="49" charset="-128"/>
                        <a:ea typeface="BIZ UDゴシック" panose="020B0400000000000000" pitchFamily="49" charset="-128"/>
                        <a:cs typeface="+mn-cs"/>
                      </a:endParaRPr>
                    </a:p>
                  </a:txBody>
                  <a:tcPr marL="9525" marR="9525" marT="9525" marB="0" vert="eaVert"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rowSpan="3">
                  <a:txBody>
                    <a:bodyPr/>
                    <a:lstStyle/>
                    <a:p>
                      <a:pPr marL="0" algn="ctr" defTabSz="609630" rtl="0" eaLnBrk="1" fontAlgn="ctr" latinLnBrk="0" hangingPunct="1">
                        <a:buNone/>
                      </a:pPr>
                      <a:r>
                        <a:rPr kumimoji="1" lang="en-US" altLang="ja-JP" sz="1050" kern="1200" dirty="0">
                          <a:solidFill>
                            <a:schemeClr val="tx1"/>
                          </a:solidFill>
                          <a:latin typeface="BIZ UDゴシック" panose="020B0400000000000000" pitchFamily="49" charset="-128"/>
                          <a:ea typeface="BIZ UDゴシック" panose="020B0400000000000000" pitchFamily="49" charset="-128"/>
                          <a:cs typeface="+mn-cs"/>
                        </a:rPr>
                        <a:t>2025</a:t>
                      </a:r>
                      <a:r>
                        <a:rPr kumimoji="1" lang="ja-JP" altLang="en-US" sz="1050" kern="1200" dirty="0">
                          <a:solidFill>
                            <a:schemeClr val="tx1"/>
                          </a:solidFill>
                          <a:latin typeface="BIZ UDゴシック" panose="020B0400000000000000" pitchFamily="49" charset="-128"/>
                          <a:ea typeface="BIZ UDゴシック" panose="020B0400000000000000" pitchFamily="49" charset="-128"/>
                          <a:cs typeface="+mn-cs"/>
                        </a:rPr>
                        <a:t>年度</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609630" rtl="0" eaLnBrk="1" fontAlgn="ctr" latinLnBrk="0" hangingPunct="1">
                        <a:buNone/>
                      </a:pPr>
                      <a:r>
                        <a:rPr kumimoji="1" lang="en-US" altLang="ja-JP" sz="1050" kern="1200" dirty="0">
                          <a:solidFill>
                            <a:schemeClr val="tx1"/>
                          </a:solidFill>
                          <a:latin typeface="BIZ UDゴシック" panose="020B0400000000000000" pitchFamily="49" charset="-128"/>
                          <a:ea typeface="BIZ UDゴシック" panose="020B0400000000000000" pitchFamily="49" charset="-128"/>
                          <a:cs typeface="+mn-cs"/>
                        </a:rPr>
                        <a:t>12</a:t>
                      </a:r>
                      <a:r>
                        <a:rPr kumimoji="1" lang="ja-JP" altLang="en-US" sz="1050" kern="1200" dirty="0">
                          <a:solidFill>
                            <a:schemeClr val="tx1"/>
                          </a:solidFill>
                          <a:latin typeface="BIZ UDゴシック" panose="020B0400000000000000" pitchFamily="49" charset="-128"/>
                          <a:ea typeface="BIZ UDゴシック" panose="020B0400000000000000" pitchFamily="49" charset="-128"/>
                          <a:cs typeface="+mn-cs"/>
                        </a:rPr>
                        <a:t>月</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609630" rtl="0" eaLnBrk="1" fontAlgn="ctr" latinLnBrk="0" hangingPunct="1">
                        <a:buNone/>
                      </a:pPr>
                      <a:r>
                        <a:rPr kumimoji="1" lang="ja-JP" altLang="en-US" sz="1050" kern="1200" dirty="0">
                          <a:solidFill>
                            <a:schemeClr val="tx1"/>
                          </a:solidFill>
                          <a:latin typeface="BIZ UDゴシック" panose="020B0400000000000000" pitchFamily="49" charset="-128"/>
                          <a:ea typeface="BIZ UDゴシック" panose="020B0400000000000000" pitchFamily="49" charset="-128"/>
                          <a:cs typeface="+mn-cs"/>
                        </a:rPr>
                        <a:t>　</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609630" rtl="0" eaLnBrk="1" fontAlgn="ctr" latinLnBrk="0" hangingPunct="1">
                        <a:buNone/>
                      </a:pPr>
                      <a:r>
                        <a:rPr kumimoji="1" lang="ja-JP" altLang="en-US" sz="1050" kern="1200" dirty="0">
                          <a:solidFill>
                            <a:schemeClr val="tx1"/>
                          </a:solidFill>
                          <a:latin typeface="BIZ UDゴシック" panose="020B0400000000000000" pitchFamily="49" charset="-128"/>
                          <a:ea typeface="BIZ UDゴシック" panose="020B0400000000000000" pitchFamily="49" charset="-128"/>
                          <a:cs typeface="+mn-cs"/>
                        </a:rPr>
                        <a:t>〇</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609630" rtl="0" eaLnBrk="1" fontAlgn="ctr" latinLnBrk="0" hangingPunct="1">
                        <a:buNone/>
                      </a:pPr>
                      <a:r>
                        <a:rPr kumimoji="1" lang="ja-JP" altLang="en-US" sz="1050" kern="1200">
                          <a:solidFill>
                            <a:schemeClr val="tx1"/>
                          </a:solidFill>
                          <a:latin typeface="BIZ UDゴシック" panose="020B0400000000000000" pitchFamily="49" charset="-128"/>
                          <a:ea typeface="BIZ UDゴシック" panose="020B0400000000000000" pitchFamily="49" charset="-128"/>
                          <a:cs typeface="+mn-cs"/>
                        </a:rPr>
                        <a:t>〇</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609630" rtl="0" eaLnBrk="1" fontAlgn="ctr" latinLnBrk="0" hangingPunct="1">
                        <a:buNone/>
                      </a:pPr>
                      <a:r>
                        <a:rPr kumimoji="1" lang="ja-JP" altLang="en-US" sz="1050" b="0" i="0" u="none" strike="noStrike" kern="1200">
                          <a:solidFill>
                            <a:srgbClr val="000000"/>
                          </a:solidFill>
                          <a:effectLst/>
                          <a:latin typeface="BIZ UDゴシック" panose="020B0400000000000000" pitchFamily="49" charset="-128"/>
                          <a:ea typeface="BIZ UDゴシック" panose="020B0400000000000000" pitchFamily="49" charset="-128"/>
                          <a:cs typeface="+mn-cs"/>
                        </a:rPr>
                        <a:t>　</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rowSpan="2">
                  <a:txBody>
                    <a:bodyPr/>
                    <a:lstStyle/>
                    <a:p>
                      <a:pPr marL="0" algn="l" defTabSz="609630" rtl="0" eaLnBrk="1" fontAlgn="ctr" latinLnBrk="0" hangingPunct="1">
                        <a:buNone/>
                      </a:pPr>
                      <a:r>
                        <a:rPr kumimoji="1" lang="ja-JP" altLang="en-US" sz="1050" b="0" i="0" u="none" strike="noStrike" kern="1200" dirty="0">
                          <a:solidFill>
                            <a:srgbClr val="000000"/>
                          </a:solidFill>
                          <a:effectLst/>
                          <a:latin typeface="BIZ UDゴシック" panose="020B0400000000000000" pitchFamily="49" charset="-128"/>
                          <a:ea typeface="BIZ UDゴシック" panose="020B0400000000000000" pitchFamily="49" charset="-128"/>
                          <a:cs typeface="+mn-cs"/>
                        </a:rPr>
                        <a:t>・第９期計画進捗年次報告</a:t>
                      </a:r>
                      <a:br>
                        <a:rPr kumimoji="1" lang="ja-JP" altLang="en-US" sz="1050" b="0" i="0" u="none" strike="noStrike" kern="1200" dirty="0">
                          <a:solidFill>
                            <a:srgbClr val="000000"/>
                          </a:solidFill>
                          <a:effectLst/>
                          <a:latin typeface="BIZ UDゴシック" panose="020B0400000000000000" pitchFamily="49" charset="-128"/>
                          <a:ea typeface="BIZ UDゴシック" panose="020B0400000000000000" pitchFamily="49" charset="-128"/>
                          <a:cs typeface="+mn-cs"/>
                        </a:rPr>
                      </a:br>
                      <a:r>
                        <a:rPr kumimoji="1" lang="ja-JP" altLang="en-US" sz="1050" b="0" i="0" u="none" strike="noStrike" kern="1200" dirty="0">
                          <a:solidFill>
                            <a:srgbClr val="000000"/>
                          </a:solidFill>
                          <a:effectLst/>
                          <a:latin typeface="BIZ UDゴシック" panose="020B0400000000000000" pitchFamily="49" charset="-128"/>
                          <a:ea typeface="BIZ UDゴシック" panose="020B0400000000000000" pitchFamily="49" charset="-128"/>
                          <a:cs typeface="+mn-cs"/>
                        </a:rPr>
                        <a:t>・高齢者等の生活と健康に関する調査の項目検討</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931165102"/>
                  </a:ext>
                </a:extLst>
              </a:tr>
              <a:tr h="0">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a:txBody>
                    <a:bodyPr/>
                    <a:lstStyle/>
                    <a:p>
                      <a:pPr marL="0" algn="ctr" defTabSz="609630" rtl="0" eaLnBrk="1" fontAlgn="ctr" latinLnBrk="0" hangingPunct="1">
                        <a:buNone/>
                      </a:pPr>
                      <a:r>
                        <a:rPr kumimoji="1" lang="ja-JP" altLang="en-US" sz="1050" kern="1200" dirty="0">
                          <a:solidFill>
                            <a:schemeClr val="tx1"/>
                          </a:solidFill>
                          <a:latin typeface="BIZ UDゴシック" panose="020B0400000000000000" pitchFamily="49" charset="-128"/>
                          <a:ea typeface="BIZ UDゴシック" panose="020B0400000000000000" pitchFamily="49" charset="-128"/>
                          <a:cs typeface="+mn-cs"/>
                        </a:rPr>
                        <a:t>１月</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609630" rtl="0" eaLnBrk="1" fontAlgn="ctr" latinLnBrk="0" hangingPunct="1">
                        <a:buNone/>
                      </a:pPr>
                      <a:r>
                        <a:rPr kumimoji="1" lang="ja-JP" altLang="en-US" sz="1050" kern="1200" dirty="0">
                          <a:solidFill>
                            <a:schemeClr val="tx1"/>
                          </a:solidFill>
                          <a:latin typeface="BIZ UDゴシック" panose="020B0400000000000000" pitchFamily="49" charset="-128"/>
                          <a:ea typeface="BIZ UDゴシック" panose="020B0400000000000000" pitchFamily="49" charset="-128"/>
                          <a:cs typeface="+mn-cs"/>
                        </a:rPr>
                        <a:t>　</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609630" rtl="0" eaLnBrk="1" fontAlgn="ctr" latinLnBrk="0" hangingPunct="1">
                        <a:buNone/>
                      </a:pPr>
                      <a:r>
                        <a:rPr kumimoji="1" lang="ja-JP" altLang="en-US" sz="1050" kern="1200" dirty="0">
                          <a:solidFill>
                            <a:schemeClr val="tx1"/>
                          </a:solidFill>
                          <a:latin typeface="BIZ UDゴシック" panose="020B0400000000000000" pitchFamily="49" charset="-128"/>
                          <a:ea typeface="BIZ UDゴシック" panose="020B0400000000000000" pitchFamily="49" charset="-128"/>
                          <a:cs typeface="+mn-cs"/>
                        </a:rPr>
                        <a:t>　</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609630" rtl="0" eaLnBrk="1" fontAlgn="ctr" latinLnBrk="0" hangingPunct="1">
                        <a:buNone/>
                      </a:pPr>
                      <a:r>
                        <a:rPr kumimoji="1" lang="ja-JP" altLang="en-US" sz="1050" kern="1200" dirty="0">
                          <a:solidFill>
                            <a:schemeClr val="tx1"/>
                          </a:solidFill>
                          <a:latin typeface="BIZ UDゴシック" panose="020B0400000000000000" pitchFamily="49" charset="-128"/>
                          <a:ea typeface="BIZ UDゴシック" panose="020B0400000000000000" pitchFamily="49" charset="-128"/>
                          <a:cs typeface="+mn-cs"/>
                        </a:rPr>
                        <a:t>　</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609630" rtl="0" eaLnBrk="1" fontAlgn="ctr" latinLnBrk="0" hangingPunct="1">
                        <a:buNone/>
                      </a:pPr>
                      <a:r>
                        <a:rPr kumimoji="1" lang="ja-JP" altLang="en-US" sz="1050" b="0" i="0" u="none" strike="noStrike" kern="1200" dirty="0">
                          <a:solidFill>
                            <a:srgbClr val="000000"/>
                          </a:solidFill>
                          <a:effectLst/>
                          <a:latin typeface="BIZ UDゴシック" panose="020B0400000000000000" pitchFamily="49" charset="-128"/>
                          <a:ea typeface="BIZ UDゴシック" panose="020B0400000000000000" pitchFamily="49" charset="-128"/>
                          <a:cs typeface="+mn-cs"/>
                        </a:rPr>
                        <a:t>〇</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vMerge="1">
                  <a:txBody>
                    <a:bodyPr/>
                    <a:lstStyle/>
                    <a:p>
                      <a:endParaRPr kumimoji="1" lang="ja-JP" alt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041000909"/>
                  </a:ext>
                </a:extLst>
              </a:tr>
              <a:tr h="324224">
                <a:tc vMerge="1">
                  <a:txBody>
                    <a:bodyPr/>
                    <a:lstStyle/>
                    <a:p>
                      <a:endParaRPr kumimoji="1" lang="ja-JP" altLang="en-US" sz="1200" dirty="0">
                        <a:solidFill>
                          <a:schemeClr val="tx1"/>
                        </a:solidFill>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vMerge="1">
                  <a:txBody>
                    <a:bodyPr/>
                    <a:lstStyle/>
                    <a:p>
                      <a:endParaRPr kumimoji="1" lang="ja-JP" altLang="en-US"/>
                    </a:p>
                  </a:txBody>
                  <a:tcPr>
                    <a:lnL w="12700" cap="flat" cmpd="sng" algn="ctr">
                      <a:solidFill>
                        <a:schemeClr val="bg1">
                          <a:lumMod val="75000"/>
                        </a:schemeClr>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vMerge="1">
                  <a:txBody>
                    <a:bodyPr/>
                    <a:lstStyle/>
                    <a:p>
                      <a:endParaRPr kumimoji="1" lang="ja-JP" alt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B w="12700" cap="flat" cmpd="sng" algn="ctr">
                      <a:solidFill>
                        <a:schemeClr val="tx1"/>
                      </a:solidFill>
                      <a:prstDash val="solid"/>
                      <a:round/>
                      <a:headEnd type="none" w="med" len="med"/>
                      <a:tailEnd type="none" w="med" len="med"/>
                    </a:lnB>
                    <a:noFill/>
                  </a:tcPr>
                </a:tc>
                <a:tc>
                  <a:txBody>
                    <a:bodyPr/>
                    <a:lstStyle/>
                    <a:p>
                      <a:pPr marL="0" algn="ctr" defTabSz="609630" rtl="0" eaLnBrk="1" fontAlgn="ctr" latinLnBrk="0" hangingPunct="1">
                        <a:buNone/>
                      </a:pPr>
                      <a:r>
                        <a:rPr kumimoji="1" lang="ja-JP" altLang="en-US" sz="1050" kern="1200" dirty="0">
                          <a:solidFill>
                            <a:schemeClr val="tx1"/>
                          </a:solidFill>
                          <a:latin typeface="BIZ UDゴシック" panose="020B0400000000000000" pitchFamily="49" charset="-128"/>
                          <a:ea typeface="BIZ UDゴシック" panose="020B0400000000000000" pitchFamily="49" charset="-128"/>
                          <a:cs typeface="+mn-cs"/>
                        </a:rPr>
                        <a:t>２月</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609630" rtl="0" eaLnBrk="1" fontAlgn="ctr" latinLnBrk="0" hangingPunct="1">
                        <a:buNone/>
                      </a:pPr>
                      <a:r>
                        <a:rPr kumimoji="1" lang="ja-JP" altLang="en-US" sz="1050" kern="1200">
                          <a:solidFill>
                            <a:schemeClr val="tx1"/>
                          </a:solidFill>
                          <a:latin typeface="BIZ UDゴシック" panose="020B0400000000000000" pitchFamily="49" charset="-128"/>
                          <a:ea typeface="BIZ UDゴシック" panose="020B0400000000000000" pitchFamily="49" charset="-128"/>
                          <a:cs typeface="+mn-cs"/>
                        </a:rPr>
                        <a:t>　</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609630" rtl="0" eaLnBrk="1" fontAlgn="ctr" latinLnBrk="0" hangingPunct="1">
                        <a:buNone/>
                      </a:pPr>
                      <a:r>
                        <a:rPr kumimoji="1" lang="ja-JP" altLang="en-US" sz="1050" kern="1200">
                          <a:solidFill>
                            <a:schemeClr val="tx1"/>
                          </a:solidFill>
                          <a:latin typeface="BIZ UDゴシック" panose="020B0400000000000000" pitchFamily="49" charset="-128"/>
                          <a:ea typeface="BIZ UDゴシック" panose="020B0400000000000000" pitchFamily="49" charset="-128"/>
                          <a:cs typeface="+mn-cs"/>
                        </a:rPr>
                        <a:t>　</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609630" rtl="0" eaLnBrk="1" fontAlgn="ctr" latinLnBrk="0" hangingPunct="1">
                        <a:buNone/>
                      </a:pPr>
                      <a:r>
                        <a:rPr kumimoji="1" lang="ja-JP" altLang="en-US" sz="1050" kern="1200">
                          <a:solidFill>
                            <a:schemeClr val="tx1"/>
                          </a:solidFill>
                          <a:latin typeface="BIZ UDゴシック" panose="020B0400000000000000" pitchFamily="49" charset="-128"/>
                          <a:ea typeface="BIZ UDゴシック" panose="020B0400000000000000" pitchFamily="49" charset="-128"/>
                          <a:cs typeface="+mn-cs"/>
                        </a:rPr>
                        <a:t>　</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609630" rtl="0" eaLnBrk="1" fontAlgn="ctr" latinLnBrk="0" hangingPunct="1">
                        <a:buNone/>
                      </a:pPr>
                      <a:r>
                        <a:rPr kumimoji="1" lang="ja-JP" altLang="en-US" sz="1050" kern="1200">
                          <a:solidFill>
                            <a:schemeClr val="tx1"/>
                          </a:solidFill>
                          <a:latin typeface="BIZ UDゴシック" panose="020B0400000000000000" pitchFamily="49" charset="-128"/>
                          <a:ea typeface="BIZ UDゴシック" panose="020B0400000000000000" pitchFamily="49" charset="-128"/>
                          <a:cs typeface="+mn-cs"/>
                        </a:rPr>
                        <a:t>　</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l" defTabSz="609630" rtl="0" eaLnBrk="1" fontAlgn="ctr" latinLnBrk="0" hangingPunct="1">
                        <a:buNone/>
                      </a:pPr>
                      <a:r>
                        <a:rPr kumimoji="1" lang="ja-JP" altLang="en-US" sz="1050" kern="1200" dirty="0">
                          <a:solidFill>
                            <a:schemeClr val="tx1"/>
                          </a:solidFill>
                          <a:latin typeface="BIZ UDゴシック" panose="020B0400000000000000" pitchFamily="49" charset="-128"/>
                          <a:ea typeface="BIZ UDゴシック" panose="020B0400000000000000" pitchFamily="49" charset="-128"/>
                          <a:cs typeface="+mn-cs"/>
                        </a:rPr>
                        <a:t>・高齢者等の生活と健康に関する調査の実施</a:t>
                      </a:r>
                      <a:br>
                        <a:rPr kumimoji="1" lang="ja-JP" altLang="en-US" sz="1050" kern="1200" dirty="0">
                          <a:solidFill>
                            <a:schemeClr val="tx1"/>
                          </a:solidFill>
                          <a:latin typeface="BIZ UDゴシック" panose="020B0400000000000000" pitchFamily="49" charset="-128"/>
                          <a:ea typeface="BIZ UDゴシック" panose="020B0400000000000000" pitchFamily="49" charset="-128"/>
                          <a:cs typeface="+mn-cs"/>
                        </a:rPr>
                      </a:br>
                      <a:r>
                        <a:rPr kumimoji="1" lang="ja-JP" altLang="en-US" sz="1050" kern="1200" dirty="0">
                          <a:solidFill>
                            <a:schemeClr val="tx1"/>
                          </a:solidFill>
                          <a:latin typeface="BIZ UDゴシック" panose="020B0400000000000000" pitchFamily="49" charset="-128"/>
                          <a:ea typeface="BIZ UDゴシック" panose="020B0400000000000000" pitchFamily="49" charset="-128"/>
                          <a:cs typeface="+mn-cs"/>
                        </a:rPr>
                        <a:t>・介護人材の確保にかかる実態調査の実施</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882523514"/>
                  </a:ext>
                </a:extLst>
              </a:tr>
              <a:tr h="482033">
                <a:tc vMerge="1">
                  <a:txBody>
                    <a:bodyPr/>
                    <a:lstStyle/>
                    <a:p>
                      <a:endParaRPr kumimoji="1" lang="ja-JP" altLang="en-US" sz="1200" dirty="0">
                        <a:solidFill>
                          <a:schemeClr val="tx1"/>
                        </a:solidFill>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rowSpan="8">
                  <a:txBody>
                    <a:bodyPr/>
                    <a:lstStyle/>
                    <a:p>
                      <a:pPr algn="ctr"/>
                      <a:r>
                        <a:rPr kumimoji="1" lang="ja-JP" altLang="en-US" sz="1050" dirty="0">
                          <a:solidFill>
                            <a:schemeClr val="tx1"/>
                          </a:solidFill>
                          <a:latin typeface="BIZ UDゴシック" panose="020B0400000000000000" pitchFamily="49" charset="-128"/>
                          <a:ea typeface="BIZ UDゴシック" panose="020B0400000000000000" pitchFamily="49" charset="-128"/>
                        </a:rPr>
                        <a:t>３</a:t>
                      </a:r>
                      <a:endParaRPr kumimoji="1" lang="en-US" altLang="ja-JP" sz="1050" dirty="0">
                        <a:solidFill>
                          <a:schemeClr val="tx1"/>
                        </a:solidFill>
                        <a:latin typeface="BIZ UDゴシック" panose="020B0400000000000000" pitchFamily="49" charset="-128"/>
                        <a:ea typeface="BIZ UDゴシック" panose="020B0400000000000000" pitchFamily="49" charset="-128"/>
                      </a:endParaRPr>
                    </a:p>
                  </a:txBody>
                  <a:tcPr marL="86783" marR="86783" marT="43391" marB="4339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rowSpan="8">
                  <a:txBody>
                    <a:bodyPr/>
                    <a:lstStyle/>
                    <a:p>
                      <a:pPr algn="ctr"/>
                      <a:r>
                        <a:rPr kumimoji="1" lang="en-US" altLang="ja-JP" sz="1050" dirty="0">
                          <a:solidFill>
                            <a:schemeClr val="tx1"/>
                          </a:solidFill>
                          <a:latin typeface="BIZ UDゴシック" panose="020B0400000000000000" pitchFamily="49" charset="-128"/>
                          <a:ea typeface="BIZ UDゴシック" panose="020B0400000000000000" pitchFamily="49" charset="-128"/>
                        </a:rPr>
                        <a:t>2026</a:t>
                      </a:r>
                    </a:p>
                    <a:p>
                      <a:pPr algn="ctr"/>
                      <a:r>
                        <a:rPr kumimoji="1" lang="ja-JP" altLang="en-US" sz="1050" dirty="0">
                          <a:solidFill>
                            <a:schemeClr val="tx1"/>
                          </a:solidFill>
                          <a:latin typeface="BIZ UDゴシック" panose="020B0400000000000000" pitchFamily="49" charset="-128"/>
                          <a:ea typeface="BIZ UDゴシック" panose="020B0400000000000000" pitchFamily="49" charset="-128"/>
                        </a:rPr>
                        <a:t>年度</a:t>
                      </a:r>
                      <a:endParaRPr kumimoji="1" lang="en-US" altLang="ja-JP" sz="1050" dirty="0">
                        <a:solidFill>
                          <a:schemeClr val="tx1"/>
                        </a:solidFill>
                        <a:latin typeface="BIZ UDゴシック" panose="020B0400000000000000" pitchFamily="49" charset="-128"/>
                        <a:ea typeface="BIZ UDゴシック" panose="020B0400000000000000" pitchFamily="49" charset="-128"/>
                      </a:endParaRPr>
                    </a:p>
                  </a:txBody>
                  <a:tcPr marL="86783" marR="86783" marT="43391" marB="4339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50" dirty="0">
                          <a:solidFill>
                            <a:schemeClr val="tx1"/>
                          </a:solidFill>
                          <a:latin typeface="BIZ UDゴシック" panose="020B0400000000000000" pitchFamily="49" charset="-128"/>
                          <a:ea typeface="BIZ UDゴシック" panose="020B0400000000000000" pitchFamily="49" charset="-128"/>
                        </a:rPr>
                        <a:t>７月</a:t>
                      </a:r>
                      <a:endParaRPr kumimoji="1" lang="en-US" altLang="ja-JP" sz="1050" dirty="0">
                        <a:solidFill>
                          <a:schemeClr val="tx1"/>
                        </a:solidFill>
                        <a:latin typeface="BIZ UDゴシック" panose="020B0400000000000000" pitchFamily="49" charset="-128"/>
                        <a:ea typeface="BIZ UDゴシック" panose="020B0400000000000000" pitchFamily="49" charset="-128"/>
                      </a:endParaRPr>
                    </a:p>
                  </a:txBody>
                  <a:tcPr marL="83281" marR="83281" marT="41640" marB="4164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buNone/>
                      </a:pPr>
                      <a:r>
                        <a:rPr lang="ja-JP" altLang="en-US" sz="1050" b="1" i="0" u="none" strike="noStrike">
                          <a:solidFill>
                            <a:srgbClr val="000000"/>
                          </a:solidFill>
                          <a:effectLst/>
                          <a:latin typeface="BIZ UDゴシック" panose="020B0400000000000000" pitchFamily="49" charset="-128"/>
                          <a:ea typeface="BIZ UDゴシック" panose="020B0400000000000000" pitchFamily="49" charset="-128"/>
                        </a:rPr>
                        <a:t>　</a:t>
                      </a:r>
                    </a:p>
                  </a:txBody>
                  <a:tcPr marL="8675" marR="8675" marT="867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buNone/>
                      </a:pPr>
                      <a:r>
                        <a:rPr lang="ja-JP" altLang="en-US" sz="1050" b="1" i="0" u="none" strike="noStrike">
                          <a:solidFill>
                            <a:srgbClr val="000000"/>
                          </a:solidFill>
                          <a:effectLst/>
                          <a:latin typeface="BIZ UDゴシック" panose="020B0400000000000000" pitchFamily="49" charset="-128"/>
                          <a:ea typeface="BIZ UDゴシック" panose="020B0400000000000000" pitchFamily="49" charset="-128"/>
                        </a:rPr>
                        <a:t>〇</a:t>
                      </a:r>
                    </a:p>
                  </a:txBody>
                  <a:tcPr marL="8675" marR="8675" marT="867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buNone/>
                      </a:pPr>
                      <a:r>
                        <a:rPr lang="ja-JP" altLang="en-US" sz="1050" b="1" i="0" u="none" strike="noStrike">
                          <a:solidFill>
                            <a:srgbClr val="000000"/>
                          </a:solidFill>
                          <a:effectLst/>
                          <a:latin typeface="BIZ UDゴシック" panose="020B0400000000000000" pitchFamily="49" charset="-128"/>
                          <a:ea typeface="BIZ UDゴシック" panose="020B0400000000000000" pitchFamily="49" charset="-128"/>
                        </a:rPr>
                        <a:t>〇</a:t>
                      </a:r>
                    </a:p>
                  </a:txBody>
                  <a:tcPr marL="8675" marR="8675" marT="867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buNone/>
                      </a:pPr>
                      <a:r>
                        <a:rPr lang="ja-JP" altLang="en-US" sz="1050" b="1" i="0" u="none" strike="noStrike" dirty="0">
                          <a:solidFill>
                            <a:srgbClr val="000000"/>
                          </a:solidFill>
                          <a:effectLst/>
                          <a:latin typeface="BIZ UDゴシック" panose="020B0400000000000000" pitchFamily="49" charset="-128"/>
                          <a:ea typeface="BIZ UDゴシック" panose="020B0400000000000000" pitchFamily="49" charset="-128"/>
                        </a:rPr>
                        <a:t>〇</a:t>
                      </a:r>
                    </a:p>
                  </a:txBody>
                  <a:tcPr marL="8675" marR="8675" marT="867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buNone/>
                      </a:pPr>
                      <a:r>
                        <a:rPr lang="ja-JP" altLang="en-US" sz="1050" b="0" i="0" u="none" strike="noStrike" dirty="0">
                          <a:solidFill>
                            <a:srgbClr val="000000"/>
                          </a:solidFill>
                          <a:effectLst/>
                          <a:latin typeface="BIZ UDゴシック" panose="020B0400000000000000" pitchFamily="49" charset="-128"/>
                          <a:ea typeface="BIZ UDゴシック" panose="020B0400000000000000" pitchFamily="49" charset="-128"/>
                        </a:rPr>
                        <a:t>・高齢者等の生活と健康に関する調査の結果報告</a:t>
                      </a:r>
                      <a:br>
                        <a:rPr lang="ja-JP" altLang="en-US" sz="1050" b="0" i="0" u="none" strike="noStrike" dirty="0">
                          <a:solidFill>
                            <a:srgbClr val="000000"/>
                          </a:solidFill>
                          <a:effectLst/>
                          <a:latin typeface="BIZ UDゴシック" panose="020B0400000000000000" pitchFamily="49" charset="-128"/>
                          <a:ea typeface="BIZ UDゴシック" panose="020B0400000000000000" pitchFamily="49" charset="-128"/>
                        </a:rPr>
                      </a:br>
                      <a:r>
                        <a:rPr lang="ja-JP" altLang="en-US" sz="1050" b="0" i="0" u="none" strike="noStrike" dirty="0">
                          <a:solidFill>
                            <a:srgbClr val="000000"/>
                          </a:solidFill>
                          <a:effectLst/>
                          <a:latin typeface="BIZ UDゴシック" panose="020B0400000000000000" pitchFamily="49" charset="-128"/>
                          <a:ea typeface="BIZ UDゴシック" panose="020B0400000000000000" pitchFamily="49" charset="-128"/>
                        </a:rPr>
                        <a:t>・第９期計画進捗年次報告</a:t>
                      </a:r>
                      <a:br>
                        <a:rPr lang="ja-JP" altLang="en-US" sz="1050" b="0" i="0" u="none" strike="noStrike" dirty="0">
                          <a:solidFill>
                            <a:srgbClr val="000000"/>
                          </a:solidFill>
                          <a:effectLst/>
                          <a:latin typeface="BIZ UDゴシック" panose="020B0400000000000000" pitchFamily="49" charset="-128"/>
                          <a:ea typeface="BIZ UDゴシック" panose="020B0400000000000000" pitchFamily="49" charset="-128"/>
                        </a:rPr>
                      </a:br>
                      <a:r>
                        <a:rPr lang="ja-JP" altLang="en-US" sz="1050" b="0" i="0" u="none" strike="noStrike" dirty="0">
                          <a:solidFill>
                            <a:srgbClr val="000000"/>
                          </a:solidFill>
                          <a:effectLst/>
                          <a:latin typeface="BIZ UDゴシック" panose="020B0400000000000000" pitchFamily="49" charset="-128"/>
                          <a:ea typeface="BIZ UDゴシック" panose="020B0400000000000000" pitchFamily="49" charset="-128"/>
                        </a:rPr>
                        <a:t>・第９期計画の課題把握</a:t>
                      </a:r>
                    </a:p>
                  </a:txBody>
                  <a:tcPr marL="8675" marR="8675" marT="867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578764752"/>
                  </a:ext>
                </a:extLst>
              </a:tr>
              <a:tr h="254760">
                <a:tc vMerge="1">
                  <a:txBody>
                    <a:bodyPr/>
                    <a:lstStyle/>
                    <a:p>
                      <a:endParaRPr kumimoji="1" lang="ja-JP" altLang="en-US" sz="1200" dirty="0">
                        <a:solidFill>
                          <a:schemeClr val="tx1"/>
                        </a:solidFill>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vMerge="1">
                  <a:txBody>
                    <a:bodyPr/>
                    <a:lstStyle/>
                    <a:p>
                      <a:endParaRPr kumimoji="1" lang="ja-JP" altLang="en-US" sz="1200" dirty="0">
                        <a:solidFill>
                          <a:schemeClr val="tx1"/>
                        </a:solidFill>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vMerge="1">
                  <a:txBody>
                    <a:bodyPr/>
                    <a:lstStyle/>
                    <a:p>
                      <a:endParaRPr kumimoji="1" lang="ja-JP" altLang="en-US" sz="1200" dirty="0">
                        <a:solidFill>
                          <a:schemeClr val="tx1"/>
                        </a:solidFill>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algn="ctr"/>
                      <a:r>
                        <a:rPr kumimoji="1" lang="ja-JP" altLang="en-US" sz="1050" dirty="0">
                          <a:solidFill>
                            <a:schemeClr val="tx1"/>
                          </a:solidFill>
                          <a:latin typeface="BIZ UDゴシック" panose="020B0400000000000000" pitchFamily="49" charset="-128"/>
                          <a:ea typeface="BIZ UDゴシック" panose="020B0400000000000000" pitchFamily="49" charset="-128"/>
                        </a:rPr>
                        <a:t>８月</a:t>
                      </a:r>
                    </a:p>
                  </a:txBody>
                  <a:tcPr marL="83281" marR="83281" marT="41640" marB="4164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buNone/>
                      </a:pPr>
                      <a:r>
                        <a:rPr lang="ja-JP" altLang="en-US" sz="1050" b="1" i="0" u="none" strike="noStrike">
                          <a:solidFill>
                            <a:srgbClr val="000000"/>
                          </a:solidFill>
                          <a:effectLst/>
                          <a:latin typeface="BIZ UDゴシック" panose="020B0400000000000000" pitchFamily="49" charset="-128"/>
                          <a:ea typeface="BIZ UDゴシック" panose="020B0400000000000000" pitchFamily="49" charset="-128"/>
                        </a:rPr>
                        <a:t>○</a:t>
                      </a:r>
                    </a:p>
                  </a:txBody>
                  <a:tcPr marL="8675" marR="8675" marT="867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buNone/>
                      </a:pPr>
                      <a:r>
                        <a:rPr lang="ja-JP" altLang="en-US" sz="1050" b="1" i="0" u="none" strike="noStrike">
                          <a:solidFill>
                            <a:srgbClr val="000000"/>
                          </a:solidFill>
                          <a:effectLst/>
                          <a:latin typeface="BIZ UDゴシック" panose="020B0400000000000000" pitchFamily="49" charset="-128"/>
                          <a:ea typeface="BIZ UDゴシック" panose="020B0400000000000000" pitchFamily="49" charset="-128"/>
                        </a:rPr>
                        <a:t>　</a:t>
                      </a:r>
                    </a:p>
                  </a:txBody>
                  <a:tcPr marL="8675" marR="8675" marT="867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buNone/>
                      </a:pPr>
                      <a:r>
                        <a:rPr lang="ja-JP" altLang="en-US" sz="1050" b="1" i="0" u="none" strike="noStrike">
                          <a:solidFill>
                            <a:srgbClr val="000000"/>
                          </a:solidFill>
                          <a:effectLst/>
                          <a:latin typeface="BIZ UDゴシック" panose="020B0400000000000000" pitchFamily="49" charset="-128"/>
                          <a:ea typeface="BIZ UDゴシック" panose="020B0400000000000000" pitchFamily="49" charset="-128"/>
                        </a:rPr>
                        <a:t>　</a:t>
                      </a:r>
                    </a:p>
                  </a:txBody>
                  <a:tcPr marL="8675" marR="8675" marT="867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buNone/>
                      </a:pPr>
                      <a:r>
                        <a:rPr lang="ja-JP" altLang="en-US" sz="1050" b="1" i="0" u="none" strike="noStrike" dirty="0">
                          <a:solidFill>
                            <a:srgbClr val="000000"/>
                          </a:solidFill>
                          <a:effectLst/>
                          <a:latin typeface="BIZ UDゴシック" panose="020B0400000000000000" pitchFamily="49" charset="-128"/>
                          <a:ea typeface="BIZ UDゴシック" panose="020B0400000000000000" pitchFamily="49" charset="-128"/>
                        </a:rPr>
                        <a:t>　</a:t>
                      </a:r>
                    </a:p>
                  </a:txBody>
                  <a:tcPr marL="8675" marR="8675" marT="867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buNone/>
                      </a:pPr>
                      <a:r>
                        <a:rPr lang="ja-JP" altLang="en-US" sz="1050" b="0" i="0" u="none" strike="noStrike" dirty="0">
                          <a:solidFill>
                            <a:srgbClr val="000000"/>
                          </a:solidFill>
                          <a:effectLst/>
                          <a:latin typeface="BIZ UDゴシック" panose="020B0400000000000000" pitchFamily="49" charset="-128"/>
                          <a:ea typeface="BIZ UDゴシック" panose="020B0400000000000000" pitchFamily="49" charset="-128"/>
                        </a:rPr>
                        <a:t>・作業部会での調査研究</a:t>
                      </a:r>
                    </a:p>
                  </a:txBody>
                  <a:tcPr marL="8675" marR="8675" marT="867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082197281"/>
                  </a:ext>
                </a:extLst>
              </a:tr>
              <a:tr h="254760">
                <a:tc vMerge="1">
                  <a:txBody>
                    <a:bodyPr/>
                    <a:lstStyle/>
                    <a:p>
                      <a:endParaRPr kumimoji="1" lang="ja-JP" altLang="en-US" sz="1200" dirty="0">
                        <a:solidFill>
                          <a:schemeClr val="tx1"/>
                        </a:solidFill>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vMerge="1">
                  <a:txBody>
                    <a:bodyPr/>
                    <a:lstStyle/>
                    <a:p>
                      <a:endParaRPr kumimoji="1" lang="ja-JP" altLang="en-US" sz="1200" dirty="0">
                        <a:solidFill>
                          <a:schemeClr val="tx1"/>
                        </a:solidFill>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vMerge="1">
                  <a:txBody>
                    <a:bodyPr/>
                    <a:lstStyle/>
                    <a:p>
                      <a:endParaRPr kumimoji="1" lang="ja-JP" altLang="en-US" sz="1200" dirty="0">
                        <a:solidFill>
                          <a:schemeClr val="tx1"/>
                        </a:solidFill>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50" dirty="0">
                          <a:solidFill>
                            <a:schemeClr val="tx1"/>
                          </a:solidFill>
                          <a:latin typeface="BIZ UDゴシック" panose="020B0400000000000000" pitchFamily="49" charset="-128"/>
                          <a:ea typeface="BIZ UDゴシック" panose="020B0400000000000000" pitchFamily="49" charset="-128"/>
                        </a:rPr>
                        <a:t>９月</a:t>
                      </a:r>
                      <a:endParaRPr kumimoji="1" lang="en-US" altLang="ja-JP" sz="1050" dirty="0">
                        <a:solidFill>
                          <a:schemeClr val="tx1"/>
                        </a:solidFill>
                        <a:latin typeface="BIZ UDゴシック" panose="020B0400000000000000" pitchFamily="49" charset="-128"/>
                        <a:ea typeface="BIZ UDゴシック" panose="020B0400000000000000" pitchFamily="49" charset="-128"/>
                      </a:endParaRPr>
                    </a:p>
                  </a:txBody>
                  <a:tcPr marL="83281" marR="83281" marT="41640" marB="4164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buNone/>
                      </a:pPr>
                      <a:r>
                        <a:rPr lang="ja-JP" altLang="en-US" sz="1050" b="1" i="0" u="none" strike="noStrike" dirty="0">
                          <a:solidFill>
                            <a:srgbClr val="000000"/>
                          </a:solidFill>
                          <a:effectLst/>
                          <a:latin typeface="BIZ UDゴシック" panose="020B0400000000000000" pitchFamily="49" charset="-128"/>
                          <a:ea typeface="BIZ UDゴシック" panose="020B0400000000000000" pitchFamily="49" charset="-128"/>
                        </a:rPr>
                        <a:t>　</a:t>
                      </a:r>
                    </a:p>
                  </a:txBody>
                  <a:tcPr marL="8675" marR="8675" marT="867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buNone/>
                      </a:pPr>
                      <a:r>
                        <a:rPr lang="ja-JP" altLang="en-US" sz="1050" b="1" i="0" u="none" strike="noStrike">
                          <a:solidFill>
                            <a:srgbClr val="000000"/>
                          </a:solidFill>
                          <a:effectLst/>
                          <a:latin typeface="BIZ UDゴシック" panose="020B0400000000000000" pitchFamily="49" charset="-128"/>
                          <a:ea typeface="BIZ UDゴシック" panose="020B0400000000000000" pitchFamily="49" charset="-128"/>
                        </a:rPr>
                        <a:t>〇</a:t>
                      </a:r>
                    </a:p>
                  </a:txBody>
                  <a:tcPr marL="8675" marR="8675" marT="867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buNone/>
                      </a:pPr>
                      <a:r>
                        <a:rPr lang="ja-JP" altLang="en-US" sz="1050" b="1" i="0" u="none" strike="noStrike">
                          <a:solidFill>
                            <a:srgbClr val="000000"/>
                          </a:solidFill>
                          <a:effectLst/>
                          <a:latin typeface="BIZ UDゴシック" panose="020B0400000000000000" pitchFamily="49" charset="-128"/>
                          <a:ea typeface="BIZ UDゴシック" panose="020B0400000000000000" pitchFamily="49" charset="-128"/>
                        </a:rPr>
                        <a:t>　</a:t>
                      </a:r>
                    </a:p>
                  </a:txBody>
                  <a:tcPr marL="8675" marR="8675" marT="867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buNone/>
                      </a:pPr>
                      <a:r>
                        <a:rPr lang="ja-JP" altLang="en-US" sz="1050" b="1" i="0" u="none" strike="noStrike" dirty="0">
                          <a:solidFill>
                            <a:srgbClr val="000000"/>
                          </a:solidFill>
                          <a:effectLst/>
                          <a:latin typeface="BIZ UDゴシック" panose="020B0400000000000000" pitchFamily="49" charset="-128"/>
                          <a:ea typeface="BIZ UDゴシック" panose="020B0400000000000000" pitchFamily="49" charset="-128"/>
                        </a:rPr>
                        <a:t>〇</a:t>
                      </a:r>
                    </a:p>
                  </a:txBody>
                  <a:tcPr marL="8675" marR="8675" marT="867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buNone/>
                      </a:pPr>
                      <a:r>
                        <a:rPr lang="ja-JP" altLang="en-US" sz="1050" b="0" i="0" u="none" strike="noStrike" dirty="0">
                          <a:solidFill>
                            <a:srgbClr val="000000"/>
                          </a:solidFill>
                          <a:effectLst/>
                          <a:latin typeface="BIZ UDゴシック" panose="020B0400000000000000" pitchFamily="49" charset="-128"/>
                          <a:ea typeface="BIZ UDゴシック" panose="020B0400000000000000" pitchFamily="49" charset="-128"/>
                        </a:rPr>
                        <a:t>・第</a:t>
                      </a:r>
                      <a:r>
                        <a:rPr lang="en-US" altLang="ja-JP" sz="1050" b="0" i="0" u="none" strike="noStrike" dirty="0">
                          <a:solidFill>
                            <a:srgbClr val="000000"/>
                          </a:solidFill>
                          <a:effectLst/>
                          <a:latin typeface="BIZ UDゴシック" panose="020B0400000000000000" pitchFamily="49" charset="-128"/>
                          <a:ea typeface="BIZ UDゴシック" panose="020B0400000000000000" pitchFamily="49" charset="-128"/>
                        </a:rPr>
                        <a:t>10</a:t>
                      </a:r>
                      <a:r>
                        <a:rPr lang="ja-JP" altLang="en-US" sz="1050" b="0" i="0" u="none" strike="noStrike" dirty="0">
                          <a:solidFill>
                            <a:srgbClr val="000000"/>
                          </a:solidFill>
                          <a:effectLst/>
                          <a:latin typeface="BIZ UDゴシック" panose="020B0400000000000000" pitchFamily="49" charset="-128"/>
                          <a:ea typeface="BIZ UDゴシック" panose="020B0400000000000000" pitchFamily="49" charset="-128"/>
                        </a:rPr>
                        <a:t>期計画素案の検討</a:t>
                      </a:r>
                    </a:p>
                  </a:txBody>
                  <a:tcPr marL="8675" marR="8675" marT="867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792982081"/>
                  </a:ext>
                </a:extLst>
              </a:tr>
              <a:tr h="324224">
                <a:tc vMerge="1">
                  <a:txBody>
                    <a:bodyPr/>
                    <a:lstStyle/>
                    <a:p>
                      <a:endParaRPr kumimoji="1" lang="ja-JP" altLang="en-US" sz="1200" dirty="0">
                        <a:solidFill>
                          <a:schemeClr val="tx1"/>
                        </a:solidFill>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vMerge="1">
                  <a:txBody>
                    <a:bodyPr/>
                    <a:lstStyle/>
                    <a:p>
                      <a:endParaRPr kumimoji="1" lang="ja-JP" altLang="en-US" sz="1200" dirty="0">
                        <a:solidFill>
                          <a:schemeClr val="tx1"/>
                        </a:solidFill>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vMerge="1">
                  <a:txBody>
                    <a:bodyPr/>
                    <a:lstStyle/>
                    <a:p>
                      <a:endParaRPr kumimoji="1" lang="ja-JP" altLang="en-US" sz="1200" dirty="0">
                        <a:solidFill>
                          <a:schemeClr val="tx1"/>
                        </a:solidFill>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50" dirty="0">
                          <a:solidFill>
                            <a:schemeClr val="tx1"/>
                          </a:solidFill>
                          <a:latin typeface="BIZ UDゴシック" panose="020B0400000000000000" pitchFamily="49" charset="-128"/>
                          <a:ea typeface="BIZ UDゴシック" panose="020B0400000000000000" pitchFamily="49" charset="-128"/>
                        </a:rPr>
                        <a:t>11</a:t>
                      </a:r>
                      <a:r>
                        <a:rPr kumimoji="1" lang="ja-JP" altLang="en-US" sz="1050" dirty="0">
                          <a:solidFill>
                            <a:schemeClr val="tx1"/>
                          </a:solidFill>
                          <a:latin typeface="BIZ UDゴシック" panose="020B0400000000000000" pitchFamily="49" charset="-128"/>
                          <a:ea typeface="BIZ UDゴシック" panose="020B0400000000000000" pitchFamily="49" charset="-128"/>
                        </a:rPr>
                        <a:t>月</a:t>
                      </a:r>
                      <a:endParaRPr kumimoji="1" lang="en-US" altLang="ja-JP" sz="1050" dirty="0">
                        <a:solidFill>
                          <a:schemeClr val="tx1"/>
                        </a:solidFill>
                        <a:latin typeface="BIZ UDゴシック" panose="020B0400000000000000" pitchFamily="49" charset="-128"/>
                        <a:ea typeface="BIZ UDゴシック" panose="020B0400000000000000" pitchFamily="49" charset="-128"/>
                      </a:endParaRPr>
                    </a:p>
                  </a:txBody>
                  <a:tcPr marL="83281" marR="83281" marT="41640" marB="4164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buNone/>
                      </a:pPr>
                      <a:r>
                        <a:rPr lang="ja-JP" altLang="en-US" sz="1050" b="1" i="0" u="none" strike="noStrike" dirty="0">
                          <a:solidFill>
                            <a:srgbClr val="000000"/>
                          </a:solidFill>
                          <a:effectLst/>
                          <a:latin typeface="BIZ UDゴシック" panose="020B0400000000000000" pitchFamily="49" charset="-128"/>
                          <a:ea typeface="BIZ UDゴシック" panose="020B0400000000000000" pitchFamily="49" charset="-128"/>
                        </a:rPr>
                        <a:t>　</a:t>
                      </a:r>
                    </a:p>
                  </a:txBody>
                  <a:tcPr marL="8675" marR="8675" marT="867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buNone/>
                      </a:pPr>
                      <a:r>
                        <a:rPr lang="ja-JP" altLang="en-US" sz="1050" b="1" i="0" u="none" strike="noStrike">
                          <a:solidFill>
                            <a:srgbClr val="000000"/>
                          </a:solidFill>
                          <a:effectLst/>
                          <a:latin typeface="BIZ UDゴシック" panose="020B0400000000000000" pitchFamily="49" charset="-128"/>
                          <a:ea typeface="BIZ UDゴシック" panose="020B0400000000000000" pitchFamily="49" charset="-128"/>
                        </a:rPr>
                        <a:t>〇</a:t>
                      </a:r>
                    </a:p>
                  </a:txBody>
                  <a:tcPr marL="8675" marR="8675" marT="867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buNone/>
                      </a:pPr>
                      <a:r>
                        <a:rPr lang="ja-JP" altLang="en-US" sz="1050" b="1" i="0" u="none" strike="noStrike">
                          <a:solidFill>
                            <a:srgbClr val="000000"/>
                          </a:solidFill>
                          <a:effectLst/>
                          <a:latin typeface="BIZ UDゴシック" panose="020B0400000000000000" pitchFamily="49" charset="-128"/>
                          <a:ea typeface="BIZ UDゴシック" panose="020B0400000000000000" pitchFamily="49" charset="-128"/>
                        </a:rPr>
                        <a:t>〇</a:t>
                      </a:r>
                    </a:p>
                  </a:txBody>
                  <a:tcPr marL="8675" marR="8675" marT="867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buNone/>
                      </a:pPr>
                      <a:r>
                        <a:rPr lang="ja-JP" altLang="en-US" sz="1050" b="1" i="0" u="none" strike="noStrike" dirty="0">
                          <a:solidFill>
                            <a:srgbClr val="000000"/>
                          </a:solidFill>
                          <a:effectLst/>
                          <a:latin typeface="BIZ UDゴシック" panose="020B0400000000000000" pitchFamily="49" charset="-128"/>
                          <a:ea typeface="BIZ UDゴシック" panose="020B0400000000000000" pitchFamily="49" charset="-128"/>
                        </a:rPr>
                        <a:t>〇</a:t>
                      </a:r>
                    </a:p>
                  </a:txBody>
                  <a:tcPr marL="8675" marR="8675" marT="867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buNone/>
                      </a:pPr>
                      <a:r>
                        <a:rPr lang="ja-JP" altLang="en-US" sz="1050" b="0" i="0" u="none" strike="noStrike" dirty="0">
                          <a:solidFill>
                            <a:srgbClr val="000000"/>
                          </a:solidFill>
                          <a:effectLst/>
                          <a:latin typeface="BIZ UDゴシック" panose="020B0400000000000000" pitchFamily="49" charset="-128"/>
                          <a:ea typeface="BIZ UDゴシック" panose="020B0400000000000000" pitchFamily="49" charset="-128"/>
                        </a:rPr>
                        <a:t>・第</a:t>
                      </a:r>
                      <a:r>
                        <a:rPr lang="en-US" altLang="ja-JP" sz="1050" b="0" i="0" u="none" strike="noStrike" dirty="0">
                          <a:solidFill>
                            <a:srgbClr val="000000"/>
                          </a:solidFill>
                          <a:effectLst/>
                          <a:latin typeface="BIZ UDゴシック" panose="020B0400000000000000" pitchFamily="49" charset="-128"/>
                          <a:ea typeface="BIZ UDゴシック" panose="020B0400000000000000" pitchFamily="49" charset="-128"/>
                        </a:rPr>
                        <a:t>10</a:t>
                      </a:r>
                      <a:r>
                        <a:rPr lang="ja-JP" altLang="en-US" sz="1050" b="0" i="0" u="none" strike="noStrike" dirty="0">
                          <a:solidFill>
                            <a:srgbClr val="000000"/>
                          </a:solidFill>
                          <a:effectLst/>
                          <a:latin typeface="BIZ UDゴシック" panose="020B0400000000000000" pitchFamily="49" charset="-128"/>
                          <a:ea typeface="BIZ UDゴシック" panose="020B0400000000000000" pitchFamily="49" charset="-128"/>
                        </a:rPr>
                        <a:t>期計画素案の検討</a:t>
                      </a:r>
                      <a:br>
                        <a:rPr lang="ja-JP" altLang="en-US" sz="1050" b="0" i="0" u="none" strike="noStrike" dirty="0">
                          <a:solidFill>
                            <a:srgbClr val="000000"/>
                          </a:solidFill>
                          <a:effectLst/>
                          <a:latin typeface="BIZ UDゴシック" panose="020B0400000000000000" pitchFamily="49" charset="-128"/>
                          <a:ea typeface="BIZ UDゴシック" panose="020B0400000000000000" pitchFamily="49" charset="-128"/>
                        </a:rPr>
                      </a:br>
                      <a:r>
                        <a:rPr lang="ja-JP" altLang="en-US" sz="1050" b="0" i="0" u="none" strike="noStrike" dirty="0">
                          <a:solidFill>
                            <a:srgbClr val="000000"/>
                          </a:solidFill>
                          <a:effectLst/>
                          <a:latin typeface="BIZ UDゴシック" panose="020B0400000000000000" pitchFamily="49" charset="-128"/>
                          <a:ea typeface="BIZ UDゴシック" panose="020B0400000000000000" pitchFamily="49" charset="-128"/>
                        </a:rPr>
                        <a:t>・介護保険料の検討</a:t>
                      </a:r>
                    </a:p>
                  </a:txBody>
                  <a:tcPr marL="8675" marR="8675" marT="867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376378059"/>
                  </a:ext>
                </a:extLst>
              </a:tr>
              <a:tr h="254760">
                <a:tc vMerge="1">
                  <a:txBody>
                    <a:bodyPr/>
                    <a:lstStyle/>
                    <a:p>
                      <a:endParaRPr kumimoji="1" lang="ja-JP" altLang="en-US" sz="1200" dirty="0">
                        <a:solidFill>
                          <a:schemeClr val="tx1"/>
                        </a:solidFill>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vMerge="1">
                  <a:txBody>
                    <a:bodyPr/>
                    <a:lstStyle/>
                    <a:p>
                      <a:endParaRPr kumimoji="1" lang="ja-JP" altLang="en-US" sz="1200" dirty="0">
                        <a:solidFill>
                          <a:schemeClr val="tx1"/>
                        </a:solidFill>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vMerge="1">
                  <a:txBody>
                    <a:bodyPr/>
                    <a:lstStyle/>
                    <a:p>
                      <a:endParaRPr kumimoji="1" lang="ja-JP" altLang="en-US" sz="1200" dirty="0">
                        <a:solidFill>
                          <a:schemeClr val="tx1"/>
                        </a:solidFill>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50" dirty="0">
                          <a:solidFill>
                            <a:schemeClr val="tx1"/>
                          </a:solidFill>
                          <a:latin typeface="BIZ UDゴシック" panose="020B0400000000000000" pitchFamily="49" charset="-128"/>
                          <a:ea typeface="BIZ UDゴシック" panose="020B0400000000000000" pitchFamily="49" charset="-128"/>
                        </a:rPr>
                        <a:t>12</a:t>
                      </a:r>
                      <a:r>
                        <a:rPr kumimoji="1" lang="ja-JP" altLang="en-US" sz="1050" dirty="0">
                          <a:solidFill>
                            <a:schemeClr val="tx1"/>
                          </a:solidFill>
                          <a:latin typeface="BIZ UDゴシック" panose="020B0400000000000000" pitchFamily="49" charset="-128"/>
                          <a:ea typeface="BIZ UDゴシック" panose="020B0400000000000000" pitchFamily="49" charset="-128"/>
                        </a:rPr>
                        <a:t>月</a:t>
                      </a:r>
                      <a:endParaRPr kumimoji="1" lang="en-US" altLang="ja-JP" sz="1050" dirty="0">
                        <a:solidFill>
                          <a:schemeClr val="tx1"/>
                        </a:solidFill>
                        <a:latin typeface="BIZ UDゴシック" panose="020B0400000000000000" pitchFamily="49" charset="-128"/>
                        <a:ea typeface="BIZ UDゴシック" panose="020B0400000000000000" pitchFamily="49" charset="-128"/>
                      </a:endParaRPr>
                    </a:p>
                  </a:txBody>
                  <a:tcPr marL="83281" marR="83281" marT="41640" marB="4164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buNone/>
                      </a:pPr>
                      <a:r>
                        <a:rPr lang="ja-JP" altLang="en-US" sz="1050" b="1" i="0" u="none" strike="noStrike">
                          <a:solidFill>
                            <a:srgbClr val="000000"/>
                          </a:solidFill>
                          <a:effectLst/>
                          <a:latin typeface="BIZ UDゴシック" panose="020B0400000000000000" pitchFamily="49" charset="-128"/>
                          <a:ea typeface="BIZ UDゴシック" panose="020B0400000000000000" pitchFamily="49" charset="-128"/>
                        </a:rPr>
                        <a:t>　</a:t>
                      </a:r>
                    </a:p>
                  </a:txBody>
                  <a:tcPr marL="8675" marR="8675" marT="867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buNone/>
                      </a:pPr>
                      <a:r>
                        <a:rPr lang="ja-JP" altLang="en-US" sz="1050" b="1" i="0" u="none" strike="noStrike" dirty="0">
                          <a:solidFill>
                            <a:srgbClr val="000000"/>
                          </a:solidFill>
                          <a:effectLst/>
                          <a:latin typeface="BIZ UDゴシック" panose="020B0400000000000000" pitchFamily="49" charset="-128"/>
                          <a:ea typeface="BIZ UDゴシック" panose="020B0400000000000000" pitchFamily="49" charset="-128"/>
                        </a:rPr>
                        <a:t>　</a:t>
                      </a:r>
                    </a:p>
                  </a:txBody>
                  <a:tcPr marL="8675" marR="8675" marT="867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buNone/>
                      </a:pPr>
                      <a:r>
                        <a:rPr lang="ja-JP" altLang="en-US" sz="1050" b="1" i="0" u="none" strike="noStrike">
                          <a:solidFill>
                            <a:srgbClr val="000000"/>
                          </a:solidFill>
                          <a:effectLst/>
                          <a:latin typeface="BIZ UDゴシック" panose="020B0400000000000000" pitchFamily="49" charset="-128"/>
                          <a:ea typeface="BIZ UDゴシック" panose="020B0400000000000000" pitchFamily="49" charset="-128"/>
                        </a:rPr>
                        <a:t>　</a:t>
                      </a:r>
                    </a:p>
                  </a:txBody>
                  <a:tcPr marL="8675" marR="8675" marT="867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buNone/>
                      </a:pPr>
                      <a:r>
                        <a:rPr lang="ja-JP" altLang="en-US" sz="1050" b="1" i="0" u="none" strike="noStrike" dirty="0">
                          <a:solidFill>
                            <a:srgbClr val="000000"/>
                          </a:solidFill>
                          <a:effectLst/>
                          <a:latin typeface="BIZ UDゴシック" panose="020B0400000000000000" pitchFamily="49" charset="-128"/>
                          <a:ea typeface="BIZ UDゴシック" panose="020B0400000000000000" pitchFamily="49" charset="-128"/>
                        </a:rPr>
                        <a:t>　</a:t>
                      </a:r>
                    </a:p>
                  </a:txBody>
                  <a:tcPr marL="8675" marR="8675" marT="867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buNone/>
                      </a:pPr>
                      <a:r>
                        <a:rPr lang="ja-JP" altLang="en-US" sz="1050" b="0" i="0" u="none" strike="noStrike" dirty="0">
                          <a:solidFill>
                            <a:srgbClr val="000000"/>
                          </a:solidFill>
                          <a:effectLst/>
                          <a:latin typeface="BIZ UDゴシック" panose="020B0400000000000000" pitchFamily="49" charset="-128"/>
                          <a:ea typeface="BIZ UDゴシック" panose="020B0400000000000000" pitchFamily="49" charset="-128"/>
                        </a:rPr>
                        <a:t>・パブリックコメントの実施</a:t>
                      </a:r>
                    </a:p>
                  </a:txBody>
                  <a:tcPr marL="8675" marR="8675" marT="867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367947012"/>
                  </a:ext>
                </a:extLst>
              </a:tr>
              <a:tr h="254760">
                <a:tc vMerge="1">
                  <a:txBody>
                    <a:bodyPr/>
                    <a:lstStyle/>
                    <a:p>
                      <a:endParaRPr kumimoji="1" lang="ja-JP" altLang="en-US" sz="1200" dirty="0">
                        <a:solidFill>
                          <a:schemeClr val="tx1"/>
                        </a:solidFill>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vMerge="1">
                  <a:txBody>
                    <a:bodyPr/>
                    <a:lstStyle/>
                    <a:p>
                      <a:endParaRPr kumimoji="1" lang="ja-JP" altLang="en-US" sz="1200" dirty="0">
                        <a:solidFill>
                          <a:schemeClr val="tx1"/>
                        </a:solidFill>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vMerge="1">
                  <a:txBody>
                    <a:bodyPr/>
                    <a:lstStyle/>
                    <a:p>
                      <a:endParaRPr kumimoji="1" lang="ja-JP" altLang="en-US" sz="1200" dirty="0">
                        <a:solidFill>
                          <a:schemeClr val="tx1"/>
                        </a:solidFill>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50" dirty="0">
                          <a:solidFill>
                            <a:schemeClr val="tx1"/>
                          </a:solidFill>
                          <a:latin typeface="BIZ UDゴシック" panose="020B0400000000000000" pitchFamily="49" charset="-128"/>
                          <a:ea typeface="BIZ UDゴシック" panose="020B0400000000000000" pitchFamily="49" charset="-128"/>
                        </a:rPr>
                        <a:t>１月</a:t>
                      </a:r>
                      <a:endParaRPr kumimoji="1" lang="en-US" altLang="ja-JP" sz="1050" dirty="0">
                        <a:solidFill>
                          <a:schemeClr val="tx1"/>
                        </a:solidFill>
                        <a:latin typeface="BIZ UDゴシック" panose="020B0400000000000000" pitchFamily="49" charset="-128"/>
                        <a:ea typeface="BIZ UDゴシック" panose="020B0400000000000000" pitchFamily="49" charset="-128"/>
                      </a:endParaRPr>
                    </a:p>
                  </a:txBody>
                  <a:tcPr marL="83281" marR="83281" marT="41640" marB="4164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buNone/>
                      </a:pPr>
                      <a:r>
                        <a:rPr lang="ja-JP" altLang="en-US" sz="1050" b="1" i="0" u="none" strike="noStrike">
                          <a:solidFill>
                            <a:srgbClr val="000000"/>
                          </a:solidFill>
                          <a:effectLst/>
                          <a:latin typeface="BIZ UDゴシック" panose="020B0400000000000000" pitchFamily="49" charset="-128"/>
                          <a:ea typeface="BIZ UDゴシック" panose="020B0400000000000000" pitchFamily="49" charset="-128"/>
                        </a:rPr>
                        <a:t>　</a:t>
                      </a:r>
                    </a:p>
                  </a:txBody>
                  <a:tcPr marL="8675" marR="8675" marT="867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buNone/>
                      </a:pPr>
                      <a:r>
                        <a:rPr lang="ja-JP" altLang="en-US" sz="1050" b="1" i="0" u="none" strike="noStrike" dirty="0">
                          <a:solidFill>
                            <a:srgbClr val="000000"/>
                          </a:solidFill>
                          <a:effectLst/>
                          <a:latin typeface="BIZ UDゴシック" panose="020B0400000000000000" pitchFamily="49" charset="-128"/>
                          <a:ea typeface="BIZ UDゴシック" panose="020B0400000000000000" pitchFamily="49" charset="-128"/>
                        </a:rPr>
                        <a:t>〇</a:t>
                      </a:r>
                    </a:p>
                  </a:txBody>
                  <a:tcPr marL="8675" marR="8675" marT="867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buNone/>
                      </a:pPr>
                      <a:r>
                        <a:rPr lang="ja-JP" altLang="en-US" sz="1050" b="1" i="0" u="none" strike="noStrike">
                          <a:solidFill>
                            <a:srgbClr val="000000"/>
                          </a:solidFill>
                          <a:effectLst/>
                          <a:latin typeface="BIZ UDゴシック" panose="020B0400000000000000" pitchFamily="49" charset="-128"/>
                          <a:ea typeface="BIZ UDゴシック" panose="020B0400000000000000" pitchFamily="49" charset="-128"/>
                        </a:rPr>
                        <a:t>〇</a:t>
                      </a:r>
                    </a:p>
                  </a:txBody>
                  <a:tcPr marL="8675" marR="8675" marT="867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buNone/>
                      </a:pPr>
                      <a:r>
                        <a:rPr lang="ja-JP" altLang="en-US" sz="1050" b="1" i="0" u="none" strike="noStrike" dirty="0">
                          <a:solidFill>
                            <a:srgbClr val="000000"/>
                          </a:solidFill>
                          <a:effectLst/>
                          <a:latin typeface="BIZ UDゴシック" panose="020B0400000000000000" pitchFamily="49" charset="-128"/>
                          <a:ea typeface="BIZ UDゴシック" panose="020B0400000000000000" pitchFamily="49" charset="-128"/>
                        </a:rPr>
                        <a:t>〇</a:t>
                      </a:r>
                    </a:p>
                  </a:txBody>
                  <a:tcPr marL="8675" marR="8675" marT="867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buNone/>
                      </a:pPr>
                      <a:r>
                        <a:rPr lang="ja-JP" altLang="en-US" sz="1050" b="0" i="0" u="none" strike="noStrike" dirty="0">
                          <a:solidFill>
                            <a:srgbClr val="000000"/>
                          </a:solidFill>
                          <a:effectLst/>
                          <a:latin typeface="BIZ UDゴシック" panose="020B0400000000000000" pitchFamily="49" charset="-128"/>
                          <a:ea typeface="BIZ UDゴシック" panose="020B0400000000000000" pitchFamily="49" charset="-128"/>
                        </a:rPr>
                        <a:t>・パブリックコメントを反映した第</a:t>
                      </a:r>
                      <a:r>
                        <a:rPr lang="en-US" altLang="ja-JP" sz="1050" b="0" i="0" u="none" strike="noStrike" dirty="0">
                          <a:solidFill>
                            <a:srgbClr val="000000"/>
                          </a:solidFill>
                          <a:effectLst/>
                          <a:latin typeface="BIZ UDゴシック" panose="020B0400000000000000" pitchFamily="49" charset="-128"/>
                          <a:ea typeface="BIZ UDゴシック" panose="020B0400000000000000" pitchFamily="49" charset="-128"/>
                        </a:rPr>
                        <a:t>10</a:t>
                      </a:r>
                      <a:r>
                        <a:rPr lang="ja-JP" altLang="en-US" sz="1050" b="0" i="0" u="none" strike="noStrike" dirty="0">
                          <a:solidFill>
                            <a:srgbClr val="000000"/>
                          </a:solidFill>
                          <a:effectLst/>
                          <a:latin typeface="BIZ UDゴシック" panose="020B0400000000000000" pitchFamily="49" charset="-128"/>
                          <a:ea typeface="BIZ UDゴシック" panose="020B0400000000000000" pitchFamily="49" charset="-128"/>
                        </a:rPr>
                        <a:t>期計画案の完成</a:t>
                      </a:r>
                    </a:p>
                  </a:txBody>
                  <a:tcPr marL="8675" marR="8675" marT="867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054958087"/>
                  </a:ext>
                </a:extLst>
              </a:tr>
              <a:tr h="254760">
                <a:tc vMerge="1">
                  <a:txBody>
                    <a:bodyPr/>
                    <a:lstStyle/>
                    <a:p>
                      <a:endParaRPr kumimoji="1" lang="ja-JP" altLang="en-US" sz="1200" dirty="0">
                        <a:solidFill>
                          <a:schemeClr val="tx1"/>
                        </a:solidFill>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vMerge="1">
                  <a:txBody>
                    <a:bodyPr/>
                    <a:lstStyle/>
                    <a:p>
                      <a:endParaRPr kumimoji="1" lang="ja-JP" altLang="en-US" sz="1200" dirty="0">
                        <a:solidFill>
                          <a:schemeClr val="tx1"/>
                        </a:solidFill>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vMerge="1">
                  <a:txBody>
                    <a:bodyPr/>
                    <a:lstStyle/>
                    <a:p>
                      <a:endParaRPr kumimoji="1" lang="ja-JP" altLang="en-US" sz="1200" dirty="0">
                        <a:solidFill>
                          <a:schemeClr val="tx1"/>
                        </a:solidFill>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50" dirty="0">
                          <a:solidFill>
                            <a:schemeClr val="tx1"/>
                          </a:solidFill>
                          <a:latin typeface="BIZ UDゴシック" panose="020B0400000000000000" pitchFamily="49" charset="-128"/>
                          <a:ea typeface="BIZ UDゴシック" panose="020B0400000000000000" pitchFamily="49" charset="-128"/>
                        </a:rPr>
                        <a:t>２月</a:t>
                      </a:r>
                      <a:endParaRPr kumimoji="1" lang="en-US" altLang="ja-JP" sz="1050" dirty="0">
                        <a:solidFill>
                          <a:schemeClr val="tx1"/>
                        </a:solidFill>
                        <a:latin typeface="BIZ UDゴシック" panose="020B0400000000000000" pitchFamily="49" charset="-128"/>
                        <a:ea typeface="BIZ UDゴシック" panose="020B0400000000000000" pitchFamily="49" charset="-128"/>
                      </a:endParaRPr>
                    </a:p>
                  </a:txBody>
                  <a:tcPr marL="83281" marR="83281" marT="41640" marB="4164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buNone/>
                      </a:pPr>
                      <a:r>
                        <a:rPr lang="ja-JP" altLang="en-US" sz="1050" b="1" i="0" u="none" strike="noStrike">
                          <a:solidFill>
                            <a:srgbClr val="000000"/>
                          </a:solidFill>
                          <a:effectLst/>
                          <a:latin typeface="BIZ UDゴシック" panose="020B0400000000000000" pitchFamily="49" charset="-128"/>
                          <a:ea typeface="BIZ UDゴシック" panose="020B0400000000000000" pitchFamily="49" charset="-128"/>
                        </a:rPr>
                        <a:t>　</a:t>
                      </a:r>
                    </a:p>
                  </a:txBody>
                  <a:tcPr marL="8675" marR="8675" marT="867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buNone/>
                      </a:pPr>
                      <a:r>
                        <a:rPr lang="ja-JP" altLang="en-US" sz="1050" b="1" i="0" u="none" strike="noStrike">
                          <a:solidFill>
                            <a:srgbClr val="000000"/>
                          </a:solidFill>
                          <a:effectLst/>
                          <a:latin typeface="BIZ UDゴシック" panose="020B0400000000000000" pitchFamily="49" charset="-128"/>
                          <a:ea typeface="BIZ UDゴシック" panose="020B0400000000000000" pitchFamily="49" charset="-128"/>
                        </a:rPr>
                        <a:t>　</a:t>
                      </a:r>
                    </a:p>
                  </a:txBody>
                  <a:tcPr marL="8675" marR="8675" marT="867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buNone/>
                      </a:pPr>
                      <a:r>
                        <a:rPr lang="ja-JP" altLang="en-US" sz="1050" b="1" i="0" u="none" strike="noStrike" dirty="0">
                          <a:solidFill>
                            <a:srgbClr val="000000"/>
                          </a:solidFill>
                          <a:effectLst/>
                          <a:latin typeface="BIZ UDゴシック" panose="020B0400000000000000" pitchFamily="49" charset="-128"/>
                          <a:ea typeface="BIZ UDゴシック" panose="020B0400000000000000" pitchFamily="49" charset="-128"/>
                        </a:rPr>
                        <a:t>　</a:t>
                      </a:r>
                    </a:p>
                  </a:txBody>
                  <a:tcPr marL="8675" marR="8675" marT="867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buNone/>
                      </a:pPr>
                      <a:r>
                        <a:rPr lang="ja-JP" altLang="en-US" sz="1050" b="1" i="0" u="none" strike="noStrike" dirty="0">
                          <a:solidFill>
                            <a:srgbClr val="000000"/>
                          </a:solidFill>
                          <a:effectLst/>
                          <a:latin typeface="BIZ UDゴシック" panose="020B0400000000000000" pitchFamily="49" charset="-128"/>
                          <a:ea typeface="BIZ UDゴシック" panose="020B0400000000000000" pitchFamily="49" charset="-128"/>
                        </a:rPr>
                        <a:t>　</a:t>
                      </a:r>
                    </a:p>
                  </a:txBody>
                  <a:tcPr marL="8675" marR="8675" marT="867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buNone/>
                      </a:pPr>
                      <a:r>
                        <a:rPr lang="ja-JP" altLang="en-US" sz="1050" b="0" i="0" u="none" strike="noStrike" dirty="0">
                          <a:solidFill>
                            <a:srgbClr val="000000"/>
                          </a:solidFill>
                          <a:effectLst/>
                          <a:latin typeface="BIZ UDゴシック" panose="020B0400000000000000" pitchFamily="49" charset="-128"/>
                          <a:ea typeface="BIZ UDゴシック" panose="020B0400000000000000" pitchFamily="49" charset="-128"/>
                        </a:rPr>
                        <a:t>・条例改正案の提案（介護保険料の改定）</a:t>
                      </a:r>
                    </a:p>
                  </a:txBody>
                  <a:tcPr marL="8675" marR="8675" marT="867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877798107"/>
                  </a:ext>
                </a:extLst>
              </a:tr>
              <a:tr h="254760">
                <a:tc vMerge="1">
                  <a:txBody>
                    <a:bodyPr/>
                    <a:lstStyle/>
                    <a:p>
                      <a:pPr algn="ctr"/>
                      <a:endParaRPr kumimoji="1" lang="ja-JP" altLang="en-US" sz="1200" dirty="0">
                        <a:solidFill>
                          <a:schemeClr val="tx1"/>
                        </a:solidFill>
                        <a:latin typeface="BIZ UDPゴシック" panose="020B0400000000000000" pitchFamily="50" charset="-128"/>
                        <a:ea typeface="BIZ UDPゴシック" panose="020B0400000000000000" pitchFamily="50" charset="-128"/>
                      </a:endParaRPr>
                    </a:p>
                  </a:txBody>
                  <a:tcPr vert="eaVert"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vMerge="1">
                  <a:txBody>
                    <a:bodyPr/>
                    <a:lstStyle/>
                    <a:p>
                      <a:pPr algn="ctr"/>
                      <a:endParaRPr kumimoji="1" lang="en-US" altLang="ja-JP" sz="1200" dirty="0">
                        <a:solidFill>
                          <a:schemeClr val="tx1"/>
                        </a:solidFill>
                        <a:latin typeface="BIZ UDPゴシック" panose="020B0400000000000000" pitchFamily="50" charset="-128"/>
                        <a:ea typeface="BIZ UDPゴシック" panose="020B0400000000000000"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vMerge="1">
                  <a:txBody>
                    <a:bodyPr/>
                    <a:lstStyle/>
                    <a:p>
                      <a:pPr algn="ctr"/>
                      <a:endParaRPr kumimoji="1" lang="en-US" altLang="ja-JP" sz="1200" dirty="0">
                        <a:solidFill>
                          <a:schemeClr val="tx1"/>
                        </a:solidFill>
                        <a:latin typeface="BIZ UDPゴシック" panose="020B0400000000000000" pitchFamily="50" charset="-128"/>
                        <a:ea typeface="BIZ UDPゴシック" panose="020B0400000000000000" pitchFamily="50" charset="-128"/>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50" dirty="0">
                          <a:solidFill>
                            <a:schemeClr val="tx1"/>
                          </a:solidFill>
                          <a:latin typeface="BIZ UDゴシック" panose="020B0400000000000000" pitchFamily="49" charset="-128"/>
                          <a:ea typeface="BIZ UDゴシック" panose="020B0400000000000000" pitchFamily="49" charset="-128"/>
                        </a:rPr>
                        <a:t>３月</a:t>
                      </a:r>
                      <a:endParaRPr kumimoji="1" lang="en-US" altLang="ja-JP" sz="1050" dirty="0">
                        <a:solidFill>
                          <a:schemeClr val="tx1"/>
                        </a:solidFill>
                        <a:latin typeface="BIZ UDゴシック" panose="020B0400000000000000" pitchFamily="49" charset="-128"/>
                        <a:ea typeface="BIZ UDゴシック" panose="020B0400000000000000" pitchFamily="49" charset="-128"/>
                      </a:endParaRPr>
                    </a:p>
                  </a:txBody>
                  <a:tcPr marL="83281" marR="83281" marT="41640" marB="4164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buNone/>
                      </a:pPr>
                      <a:r>
                        <a:rPr lang="ja-JP" altLang="en-US" sz="1050" b="1" i="0" u="none" strike="noStrike">
                          <a:solidFill>
                            <a:srgbClr val="000000"/>
                          </a:solidFill>
                          <a:effectLst/>
                          <a:latin typeface="BIZ UDゴシック" panose="020B0400000000000000" pitchFamily="49" charset="-128"/>
                          <a:ea typeface="BIZ UDゴシック" panose="020B0400000000000000" pitchFamily="49" charset="-128"/>
                        </a:rPr>
                        <a:t>　</a:t>
                      </a:r>
                    </a:p>
                  </a:txBody>
                  <a:tcPr marL="8675" marR="8675" marT="867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buNone/>
                      </a:pPr>
                      <a:r>
                        <a:rPr lang="ja-JP" altLang="en-US" sz="1050" b="1" i="0" u="none" strike="noStrike">
                          <a:solidFill>
                            <a:srgbClr val="000000"/>
                          </a:solidFill>
                          <a:effectLst/>
                          <a:latin typeface="BIZ UDゴシック" panose="020B0400000000000000" pitchFamily="49" charset="-128"/>
                          <a:ea typeface="BIZ UDゴシック" panose="020B0400000000000000" pitchFamily="49" charset="-128"/>
                        </a:rPr>
                        <a:t>　</a:t>
                      </a:r>
                    </a:p>
                  </a:txBody>
                  <a:tcPr marL="8675" marR="8675" marT="867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buNone/>
                      </a:pPr>
                      <a:r>
                        <a:rPr lang="ja-JP" altLang="en-US" sz="1050" b="1" i="0" u="none" strike="noStrike">
                          <a:solidFill>
                            <a:srgbClr val="000000"/>
                          </a:solidFill>
                          <a:effectLst/>
                          <a:latin typeface="BIZ UDゴシック" panose="020B0400000000000000" pitchFamily="49" charset="-128"/>
                          <a:ea typeface="BIZ UDゴシック" panose="020B0400000000000000" pitchFamily="49" charset="-128"/>
                        </a:rPr>
                        <a:t>　</a:t>
                      </a:r>
                    </a:p>
                  </a:txBody>
                  <a:tcPr marL="8675" marR="8675" marT="867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buNone/>
                      </a:pPr>
                      <a:r>
                        <a:rPr lang="ja-JP" altLang="en-US" sz="1050" b="1" i="0" u="none" strike="noStrike" dirty="0">
                          <a:solidFill>
                            <a:srgbClr val="000000"/>
                          </a:solidFill>
                          <a:effectLst/>
                          <a:latin typeface="BIZ UDゴシック" panose="020B0400000000000000" pitchFamily="49" charset="-128"/>
                          <a:ea typeface="BIZ UDゴシック" panose="020B0400000000000000" pitchFamily="49" charset="-128"/>
                        </a:rPr>
                        <a:t>　</a:t>
                      </a:r>
                    </a:p>
                  </a:txBody>
                  <a:tcPr marL="8675" marR="8675" marT="867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buNone/>
                      </a:pPr>
                      <a:r>
                        <a:rPr lang="ja-JP" altLang="en-US" sz="1050" b="0" i="0" u="none" strike="noStrike" dirty="0">
                          <a:solidFill>
                            <a:srgbClr val="000000"/>
                          </a:solidFill>
                          <a:effectLst/>
                          <a:latin typeface="BIZ UDゴシック" panose="020B0400000000000000" pitchFamily="49" charset="-128"/>
                          <a:ea typeface="BIZ UDゴシック" panose="020B0400000000000000" pitchFamily="49" charset="-128"/>
                        </a:rPr>
                        <a:t>・第</a:t>
                      </a:r>
                      <a:r>
                        <a:rPr lang="en-US" altLang="ja-JP" sz="1050" b="0" i="0" u="none" strike="noStrike" dirty="0">
                          <a:solidFill>
                            <a:srgbClr val="000000"/>
                          </a:solidFill>
                          <a:effectLst/>
                          <a:latin typeface="BIZ UDゴシック" panose="020B0400000000000000" pitchFamily="49" charset="-128"/>
                          <a:ea typeface="BIZ UDゴシック" panose="020B0400000000000000" pitchFamily="49" charset="-128"/>
                        </a:rPr>
                        <a:t>10</a:t>
                      </a:r>
                      <a:r>
                        <a:rPr lang="ja-JP" altLang="en-US" sz="1050" b="0" i="0" u="none" strike="noStrike" dirty="0">
                          <a:solidFill>
                            <a:srgbClr val="000000"/>
                          </a:solidFill>
                          <a:effectLst/>
                          <a:latin typeface="BIZ UDゴシック" panose="020B0400000000000000" pitchFamily="49" charset="-128"/>
                          <a:ea typeface="BIZ UDゴシック" panose="020B0400000000000000" pitchFamily="49" charset="-128"/>
                        </a:rPr>
                        <a:t>期計画の策定</a:t>
                      </a:r>
                    </a:p>
                  </a:txBody>
                  <a:tcPr marL="8675" marR="8675" marT="867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16064146"/>
                  </a:ext>
                </a:extLst>
              </a:tr>
            </a:tbl>
          </a:graphicData>
        </a:graphic>
      </p:graphicFrame>
      <p:sp>
        <p:nvSpPr>
          <p:cNvPr id="10" name="スライド番号プレースホルダー 2">
            <a:extLst>
              <a:ext uri="{FF2B5EF4-FFF2-40B4-BE49-F238E27FC236}">
                <a16:creationId xmlns:a16="http://schemas.microsoft.com/office/drawing/2014/main" id="{93A4EB17-9962-8503-4EEC-63CE8833DF1F}"/>
              </a:ext>
            </a:extLst>
          </p:cNvPr>
          <p:cNvSpPr>
            <a:spLocks noGrp="1"/>
          </p:cNvSpPr>
          <p:nvPr>
            <p:ph type="sldNum" sz="quarter" idx="12"/>
          </p:nvPr>
        </p:nvSpPr>
        <p:spPr>
          <a:xfrm>
            <a:off x="11049409" y="6243195"/>
            <a:ext cx="756000" cy="365125"/>
          </a:xfrm>
        </p:spPr>
        <p:txBody>
          <a:bodyPr/>
          <a:lstStyle/>
          <a:p>
            <a:pPr algn="ctr"/>
            <a:fld id="{F664AAB1-4DB8-4BE3-94AB-6C36B07158C8}" type="slidenum">
              <a:rPr kumimoji="1" lang="ja-JP" altLang="en-US" sz="2400" smtClean="0">
                <a:solidFill>
                  <a:schemeClr val="tx1"/>
                </a:solidFill>
                <a:latin typeface="Arial Black" panose="020B0A04020102020204" pitchFamily="34" charset="0"/>
              </a:rPr>
              <a:pPr algn="ctr"/>
              <a:t>6</a:t>
            </a:fld>
            <a:endParaRPr kumimoji="1" lang="ja-JP" altLang="en-US" sz="2400" dirty="0">
              <a:solidFill>
                <a:schemeClr val="tx1"/>
              </a:solidFill>
              <a:latin typeface="Arial Black" panose="020B0A04020102020204" pitchFamily="34" charset="0"/>
            </a:endParaRPr>
          </a:p>
        </p:txBody>
      </p:sp>
      <p:grpSp>
        <p:nvGrpSpPr>
          <p:cNvPr id="6" name="Group 2">
            <a:extLst>
              <a:ext uri="{FF2B5EF4-FFF2-40B4-BE49-F238E27FC236}">
                <a16:creationId xmlns:a16="http://schemas.microsoft.com/office/drawing/2014/main" id="{4A97CFD4-7D39-0706-9F59-65973D4784A6}"/>
              </a:ext>
            </a:extLst>
          </p:cNvPr>
          <p:cNvGrpSpPr/>
          <p:nvPr/>
        </p:nvGrpSpPr>
        <p:grpSpPr>
          <a:xfrm>
            <a:off x="11947826" y="-189000"/>
            <a:ext cx="612000" cy="7236000"/>
            <a:chOff x="0" y="0"/>
            <a:chExt cx="203606" cy="2804648"/>
          </a:xfrm>
        </p:grpSpPr>
        <p:sp>
          <p:nvSpPr>
            <p:cNvPr id="7" name="Freeform 3">
              <a:extLst>
                <a:ext uri="{FF2B5EF4-FFF2-40B4-BE49-F238E27FC236}">
                  <a16:creationId xmlns:a16="http://schemas.microsoft.com/office/drawing/2014/main" id="{273FDCDA-E26F-9A50-4B1B-692A2845B0B2}"/>
                </a:ext>
              </a:extLst>
            </p:cNvPr>
            <p:cNvSpPr/>
            <p:nvPr/>
          </p:nvSpPr>
          <p:spPr>
            <a:xfrm>
              <a:off x="0" y="0"/>
              <a:ext cx="203606" cy="2804648"/>
            </a:xfrm>
            <a:custGeom>
              <a:avLst/>
              <a:gdLst/>
              <a:ahLst/>
              <a:cxnLst/>
              <a:rect l="l" t="t" r="r" b="b"/>
              <a:pathLst>
                <a:path w="203606" h="2804648">
                  <a:moveTo>
                    <a:pt x="101803" y="0"/>
                  </a:moveTo>
                  <a:lnTo>
                    <a:pt x="101803" y="0"/>
                  </a:lnTo>
                  <a:cubicBezTo>
                    <a:pt x="158028" y="0"/>
                    <a:pt x="203606" y="45579"/>
                    <a:pt x="203606" y="101803"/>
                  </a:cubicBezTo>
                  <a:lnTo>
                    <a:pt x="203606" y="2702845"/>
                  </a:lnTo>
                  <a:cubicBezTo>
                    <a:pt x="203606" y="2729844"/>
                    <a:pt x="192881" y="2755738"/>
                    <a:pt x="173789" y="2774830"/>
                  </a:cubicBezTo>
                  <a:cubicBezTo>
                    <a:pt x="154697" y="2793922"/>
                    <a:pt x="128803" y="2804648"/>
                    <a:pt x="101803" y="2804648"/>
                  </a:cubicBezTo>
                  <a:lnTo>
                    <a:pt x="101803" y="2804648"/>
                  </a:lnTo>
                  <a:cubicBezTo>
                    <a:pt x="74803" y="2804648"/>
                    <a:pt x="48909" y="2793922"/>
                    <a:pt x="29817" y="2774830"/>
                  </a:cubicBezTo>
                  <a:cubicBezTo>
                    <a:pt x="10726" y="2755738"/>
                    <a:pt x="0" y="2729844"/>
                    <a:pt x="0" y="2702845"/>
                  </a:cubicBezTo>
                  <a:lnTo>
                    <a:pt x="0" y="101803"/>
                  </a:lnTo>
                  <a:cubicBezTo>
                    <a:pt x="0" y="74803"/>
                    <a:pt x="10726" y="48909"/>
                    <a:pt x="29817" y="29817"/>
                  </a:cubicBezTo>
                  <a:cubicBezTo>
                    <a:pt x="48909" y="10726"/>
                    <a:pt x="74803" y="0"/>
                    <a:pt x="101803" y="0"/>
                  </a:cubicBezTo>
                  <a:close/>
                </a:path>
              </a:pathLst>
            </a:custGeom>
            <a:gradFill rotWithShape="1">
              <a:gsLst>
                <a:gs pos="0">
                  <a:srgbClr val="95B4E1">
                    <a:alpha val="100000"/>
                  </a:srgbClr>
                </a:gs>
                <a:gs pos="100000">
                  <a:srgbClr val="144DA0">
                    <a:alpha val="100000"/>
                  </a:srgbClr>
                </a:gs>
              </a:gsLst>
              <a:lin ang="5400000"/>
            </a:gradFill>
          </p:spPr>
          <p:txBody>
            <a:bodyPr/>
            <a:lstStyle/>
            <a:p>
              <a:endParaRPr lang="ja-JP" altLang="en-US"/>
            </a:p>
          </p:txBody>
        </p:sp>
        <p:sp>
          <p:nvSpPr>
            <p:cNvPr id="8" name="TextBox 4">
              <a:extLst>
                <a:ext uri="{FF2B5EF4-FFF2-40B4-BE49-F238E27FC236}">
                  <a16:creationId xmlns:a16="http://schemas.microsoft.com/office/drawing/2014/main" id="{0F5BDADC-DA78-3278-D194-BFD007533A0C}"/>
                </a:ext>
              </a:extLst>
            </p:cNvPr>
            <p:cNvSpPr txBox="1"/>
            <p:nvPr/>
          </p:nvSpPr>
          <p:spPr>
            <a:xfrm>
              <a:off x="0" y="-28575"/>
              <a:ext cx="203606" cy="2833223"/>
            </a:xfrm>
            <a:prstGeom prst="rect">
              <a:avLst/>
            </a:prstGeom>
          </p:spPr>
          <p:txBody>
            <a:bodyPr lIns="50800" tIns="50800" rIns="50800" bIns="50800" rtlCol="0" anchor="ctr"/>
            <a:lstStyle/>
            <a:p>
              <a:pPr algn="ctr">
                <a:lnSpc>
                  <a:spcPts val="2239"/>
                </a:lnSpc>
              </a:pPr>
              <a:endParaRPr/>
            </a:p>
          </p:txBody>
        </p:sp>
      </p:grpSp>
      <p:grpSp>
        <p:nvGrpSpPr>
          <p:cNvPr id="11" name="Group 15">
            <a:extLst>
              <a:ext uri="{FF2B5EF4-FFF2-40B4-BE49-F238E27FC236}">
                <a16:creationId xmlns:a16="http://schemas.microsoft.com/office/drawing/2014/main" id="{0FA9754C-5337-7DAB-89AE-AC9CF8E3A221}"/>
              </a:ext>
            </a:extLst>
          </p:cNvPr>
          <p:cNvGrpSpPr/>
          <p:nvPr/>
        </p:nvGrpSpPr>
        <p:grpSpPr>
          <a:xfrm>
            <a:off x="375065" y="6432608"/>
            <a:ext cx="10769156" cy="50560"/>
            <a:chOff x="0" y="0"/>
            <a:chExt cx="4274726" cy="20069"/>
          </a:xfrm>
        </p:grpSpPr>
        <p:sp>
          <p:nvSpPr>
            <p:cNvPr id="12" name="Freeform 16">
              <a:extLst>
                <a:ext uri="{FF2B5EF4-FFF2-40B4-BE49-F238E27FC236}">
                  <a16:creationId xmlns:a16="http://schemas.microsoft.com/office/drawing/2014/main" id="{18286332-B20A-6BD1-5E02-EC6D2576C3E8}"/>
                </a:ext>
              </a:extLst>
            </p:cNvPr>
            <p:cNvSpPr/>
            <p:nvPr/>
          </p:nvSpPr>
          <p:spPr>
            <a:xfrm>
              <a:off x="0" y="0"/>
              <a:ext cx="4274726" cy="20069"/>
            </a:xfrm>
            <a:custGeom>
              <a:avLst/>
              <a:gdLst/>
              <a:ahLst/>
              <a:cxnLst/>
              <a:rect l="l" t="t" r="r" b="b"/>
              <a:pathLst>
                <a:path w="4274726" h="20069">
                  <a:moveTo>
                    <a:pt x="10035" y="0"/>
                  </a:moveTo>
                  <a:lnTo>
                    <a:pt x="4264691" y="0"/>
                  </a:lnTo>
                  <a:cubicBezTo>
                    <a:pt x="4267353" y="0"/>
                    <a:pt x="4269905" y="1057"/>
                    <a:pt x="4271787" y="2939"/>
                  </a:cubicBezTo>
                  <a:cubicBezTo>
                    <a:pt x="4273669" y="4821"/>
                    <a:pt x="4274726" y="7373"/>
                    <a:pt x="4274726" y="10035"/>
                  </a:cubicBezTo>
                  <a:lnTo>
                    <a:pt x="4274726" y="10035"/>
                  </a:lnTo>
                  <a:cubicBezTo>
                    <a:pt x="4274726" y="12696"/>
                    <a:pt x="4273669" y="15248"/>
                    <a:pt x="4271787" y="17130"/>
                  </a:cubicBezTo>
                  <a:cubicBezTo>
                    <a:pt x="4269905" y="19012"/>
                    <a:pt x="4267353" y="20069"/>
                    <a:pt x="4264691" y="20069"/>
                  </a:cubicBezTo>
                  <a:lnTo>
                    <a:pt x="10035" y="20069"/>
                  </a:lnTo>
                  <a:cubicBezTo>
                    <a:pt x="7373" y="20069"/>
                    <a:pt x="4821" y="19012"/>
                    <a:pt x="2939" y="17130"/>
                  </a:cubicBezTo>
                  <a:cubicBezTo>
                    <a:pt x="1057" y="15248"/>
                    <a:pt x="0" y="12696"/>
                    <a:pt x="0" y="10035"/>
                  </a:cubicBezTo>
                  <a:lnTo>
                    <a:pt x="0" y="10035"/>
                  </a:lnTo>
                  <a:cubicBezTo>
                    <a:pt x="0" y="7373"/>
                    <a:pt x="1057" y="4821"/>
                    <a:pt x="2939" y="2939"/>
                  </a:cubicBezTo>
                  <a:cubicBezTo>
                    <a:pt x="4821" y="1057"/>
                    <a:pt x="7373" y="0"/>
                    <a:pt x="10035" y="0"/>
                  </a:cubicBezTo>
                  <a:close/>
                </a:path>
              </a:pathLst>
            </a:custGeom>
            <a:solidFill>
              <a:srgbClr val="03214E"/>
            </a:solidFill>
          </p:spPr>
          <p:txBody>
            <a:bodyPr/>
            <a:lstStyle/>
            <a:p>
              <a:endParaRPr lang="ja-JP" altLang="en-US"/>
            </a:p>
          </p:txBody>
        </p:sp>
        <p:sp>
          <p:nvSpPr>
            <p:cNvPr id="13" name="TextBox 17">
              <a:extLst>
                <a:ext uri="{FF2B5EF4-FFF2-40B4-BE49-F238E27FC236}">
                  <a16:creationId xmlns:a16="http://schemas.microsoft.com/office/drawing/2014/main" id="{13242316-73AF-00C4-8A4A-28CB82600CE1}"/>
                </a:ext>
              </a:extLst>
            </p:cNvPr>
            <p:cNvSpPr txBox="1"/>
            <p:nvPr/>
          </p:nvSpPr>
          <p:spPr>
            <a:xfrm>
              <a:off x="0" y="-28575"/>
              <a:ext cx="4274726" cy="48644"/>
            </a:xfrm>
            <a:prstGeom prst="rect">
              <a:avLst/>
            </a:prstGeom>
          </p:spPr>
          <p:txBody>
            <a:bodyPr lIns="50800" tIns="50800" rIns="50800" bIns="50800" rtlCol="0" anchor="ctr"/>
            <a:lstStyle/>
            <a:p>
              <a:pPr algn="ctr">
                <a:lnSpc>
                  <a:spcPts val="2239"/>
                </a:lnSpc>
              </a:pPr>
              <a:endParaRPr/>
            </a:p>
          </p:txBody>
        </p:sp>
      </p:grpSp>
      <p:sp>
        <p:nvSpPr>
          <p:cNvPr id="21" name="TextBox 22">
            <a:extLst>
              <a:ext uri="{FF2B5EF4-FFF2-40B4-BE49-F238E27FC236}">
                <a16:creationId xmlns:a16="http://schemas.microsoft.com/office/drawing/2014/main" id="{8D653205-B96E-AD58-33E6-E4F4A014B1B3}"/>
              </a:ext>
            </a:extLst>
          </p:cNvPr>
          <p:cNvSpPr txBox="1"/>
          <p:nvPr/>
        </p:nvSpPr>
        <p:spPr>
          <a:xfrm>
            <a:off x="369061" y="900792"/>
            <a:ext cx="565177" cy="429092"/>
          </a:xfrm>
          <a:prstGeom prst="rect">
            <a:avLst/>
          </a:prstGeom>
        </p:spPr>
        <p:txBody>
          <a:bodyPr wrap="square" lIns="0" tIns="0" rIns="0" bIns="0" rtlCol="0" anchor="t">
            <a:spAutoFit/>
          </a:bodyPr>
          <a:lstStyle/>
          <a:p>
            <a:pPr marL="0" lvl="0" indent="0" algn="ctr">
              <a:lnSpc>
                <a:spcPts val="4000"/>
              </a:lnSpc>
              <a:spcBef>
                <a:spcPct val="0"/>
              </a:spcBef>
            </a:pPr>
            <a:r>
              <a:rPr lang="en-US" altLang="ja-JP" sz="2400" b="1" dirty="0">
                <a:solidFill>
                  <a:srgbClr val="144DA0"/>
                </a:solidFill>
                <a:latin typeface="BIZ UDPゴシック" panose="020B0400000000000000" pitchFamily="50" charset="-128"/>
                <a:ea typeface="BIZ UDPゴシック" panose="020B0400000000000000" pitchFamily="50" charset="-128"/>
                <a:cs typeface="Flatory Sans SemiCondensed Bold"/>
                <a:sym typeface="Flatory Sans SemiCondensed Bold"/>
              </a:rPr>
              <a:t>04</a:t>
            </a:r>
            <a:endParaRPr lang="en-US" sz="2400" b="1" dirty="0">
              <a:solidFill>
                <a:srgbClr val="144DA0"/>
              </a:solidFill>
              <a:latin typeface="BIZ UDPゴシック" panose="020B0400000000000000" pitchFamily="50" charset="-128"/>
              <a:ea typeface="BIZ UDPゴシック" panose="020B0400000000000000" pitchFamily="50" charset="-128"/>
              <a:cs typeface="Flatory Sans SemiCondensed Bold"/>
              <a:sym typeface="Flatory Sans SemiCondensed Bold"/>
            </a:endParaRPr>
          </a:p>
        </p:txBody>
      </p:sp>
      <p:sp>
        <p:nvSpPr>
          <p:cNvPr id="23" name="Freeform 18">
            <a:extLst>
              <a:ext uri="{FF2B5EF4-FFF2-40B4-BE49-F238E27FC236}">
                <a16:creationId xmlns:a16="http://schemas.microsoft.com/office/drawing/2014/main" id="{D8A1844A-AB8A-7DB8-A16D-749FE0347FDB}"/>
              </a:ext>
            </a:extLst>
          </p:cNvPr>
          <p:cNvSpPr/>
          <p:nvPr/>
        </p:nvSpPr>
        <p:spPr>
          <a:xfrm>
            <a:off x="1023888" y="893015"/>
            <a:ext cx="5753430" cy="542470"/>
          </a:xfrm>
          <a:custGeom>
            <a:avLst/>
            <a:gdLst/>
            <a:ahLst/>
            <a:cxnLst/>
            <a:rect l="l" t="t" r="r" b="b"/>
            <a:pathLst>
              <a:path w="1325791" h="191673">
                <a:moveTo>
                  <a:pt x="95837" y="0"/>
                </a:moveTo>
                <a:lnTo>
                  <a:pt x="1229954" y="0"/>
                </a:lnTo>
                <a:cubicBezTo>
                  <a:pt x="1282883" y="0"/>
                  <a:pt x="1325791" y="42908"/>
                  <a:pt x="1325791" y="95837"/>
                </a:cubicBezTo>
                <a:lnTo>
                  <a:pt x="1325791" y="95837"/>
                </a:lnTo>
                <a:cubicBezTo>
                  <a:pt x="1325791" y="121254"/>
                  <a:pt x="1315694" y="145631"/>
                  <a:pt x="1297721" y="163603"/>
                </a:cubicBezTo>
                <a:cubicBezTo>
                  <a:pt x="1279748" y="181576"/>
                  <a:pt x="1255372" y="191673"/>
                  <a:pt x="1229954" y="191673"/>
                </a:cubicBezTo>
                <a:lnTo>
                  <a:pt x="95837" y="191673"/>
                </a:lnTo>
                <a:cubicBezTo>
                  <a:pt x="42908" y="191673"/>
                  <a:pt x="0" y="148766"/>
                  <a:pt x="0" y="95837"/>
                </a:cubicBezTo>
                <a:lnTo>
                  <a:pt x="0" y="95837"/>
                </a:lnTo>
                <a:cubicBezTo>
                  <a:pt x="0" y="42908"/>
                  <a:pt x="42908" y="0"/>
                  <a:pt x="95837" y="0"/>
                </a:cubicBezTo>
                <a:close/>
              </a:path>
            </a:pathLst>
          </a:custGeom>
          <a:solidFill>
            <a:srgbClr val="000000">
              <a:alpha val="0"/>
            </a:srgbClr>
          </a:solidFill>
          <a:ln w="57150" cap="rnd">
            <a:solidFill>
              <a:srgbClr val="144DA0"/>
            </a:solidFill>
            <a:prstDash val="solid"/>
            <a:round/>
          </a:ln>
        </p:spPr>
        <p:txBody>
          <a:bodyPr/>
          <a:lstStyle/>
          <a:p>
            <a:endParaRPr lang="ja-JP" altLang="en-US" dirty="0"/>
          </a:p>
        </p:txBody>
      </p:sp>
      <p:sp>
        <p:nvSpPr>
          <p:cNvPr id="20" name="TextBox 20">
            <a:extLst>
              <a:ext uri="{FF2B5EF4-FFF2-40B4-BE49-F238E27FC236}">
                <a16:creationId xmlns:a16="http://schemas.microsoft.com/office/drawing/2014/main" id="{EE1B01AF-FCEC-9302-24D0-310EE0245C5F}"/>
              </a:ext>
            </a:extLst>
          </p:cNvPr>
          <p:cNvSpPr txBox="1"/>
          <p:nvPr/>
        </p:nvSpPr>
        <p:spPr>
          <a:xfrm>
            <a:off x="844588" y="1013871"/>
            <a:ext cx="6203830" cy="276999"/>
          </a:xfrm>
          <a:prstGeom prst="rect">
            <a:avLst/>
          </a:prstGeom>
        </p:spPr>
        <p:txBody>
          <a:bodyPr wrap="square" lIns="0" tIns="0" rIns="0" bIns="0" rtlCol="0" anchor="t">
            <a:spAutoFit/>
          </a:bodyPr>
          <a:lstStyle/>
          <a:p>
            <a:pPr lvl="0" algn="ctr">
              <a:spcBef>
                <a:spcPct val="0"/>
              </a:spcBef>
            </a:pPr>
            <a:r>
              <a:rPr lang="ja-JP" altLang="en-US" b="1" dirty="0">
                <a:solidFill>
                  <a:srgbClr val="144DA0"/>
                </a:solidFill>
                <a:latin typeface="BIZ UDPゴシック" panose="020B0400000000000000" pitchFamily="50" charset="-128"/>
                <a:ea typeface="BIZ UDPゴシック" panose="020B0400000000000000" pitchFamily="50" charset="-128"/>
                <a:cs typeface="Source Han Sans JP Bold"/>
                <a:sym typeface="Source Han Sans JP Bold"/>
              </a:rPr>
              <a:t>吹田健やか年輪プラン策定にかかるスケジュール</a:t>
            </a:r>
            <a:r>
              <a:rPr lang="en-US" altLang="ja-JP" b="1" dirty="0">
                <a:solidFill>
                  <a:srgbClr val="144DA0"/>
                </a:solidFill>
                <a:latin typeface="BIZ UDPゴシック" panose="020B0400000000000000" pitchFamily="50" charset="-128"/>
                <a:ea typeface="BIZ UDPゴシック" panose="020B0400000000000000" pitchFamily="50" charset="-128"/>
                <a:cs typeface="Source Han Sans JP Bold"/>
                <a:sym typeface="Source Han Sans JP Bold"/>
              </a:rPr>
              <a:t>(</a:t>
            </a:r>
            <a:r>
              <a:rPr lang="ja-JP" altLang="en-US" b="1" dirty="0">
                <a:solidFill>
                  <a:srgbClr val="144DA0"/>
                </a:solidFill>
                <a:latin typeface="BIZ UDPゴシック" panose="020B0400000000000000" pitchFamily="50" charset="-128"/>
                <a:ea typeface="BIZ UDPゴシック" panose="020B0400000000000000" pitchFamily="50" charset="-128"/>
                <a:cs typeface="Source Han Sans JP Bold"/>
                <a:sym typeface="Source Han Sans JP Bold"/>
              </a:rPr>
              <a:t>概要</a:t>
            </a:r>
            <a:r>
              <a:rPr lang="en-US" altLang="ja-JP" b="1" dirty="0">
                <a:solidFill>
                  <a:srgbClr val="144DA0"/>
                </a:solidFill>
                <a:latin typeface="BIZ UDPゴシック" panose="020B0400000000000000" pitchFamily="50" charset="-128"/>
                <a:ea typeface="BIZ UDPゴシック" panose="020B0400000000000000" pitchFamily="50" charset="-128"/>
                <a:cs typeface="Source Han Sans JP Bold"/>
                <a:sym typeface="Source Han Sans JP Bold"/>
              </a:rPr>
              <a:t>)</a:t>
            </a:r>
            <a:endParaRPr lang="en-US" b="1" dirty="0">
              <a:solidFill>
                <a:srgbClr val="144DA0"/>
              </a:solidFill>
              <a:latin typeface="BIZ UDPゴシック" panose="020B0400000000000000" pitchFamily="50" charset="-128"/>
              <a:ea typeface="BIZ UDPゴシック" panose="020B0400000000000000" pitchFamily="50" charset="-128"/>
              <a:cs typeface="Source Han Sans JP Bold"/>
              <a:sym typeface="Source Han Sans JP Bold"/>
            </a:endParaRPr>
          </a:p>
        </p:txBody>
      </p:sp>
      <p:sp>
        <p:nvSpPr>
          <p:cNvPr id="28" name="サブタイトル 2">
            <a:extLst>
              <a:ext uri="{FF2B5EF4-FFF2-40B4-BE49-F238E27FC236}">
                <a16:creationId xmlns:a16="http://schemas.microsoft.com/office/drawing/2014/main" id="{55B1272D-0694-D6D0-246E-0C9030FF5C6C}"/>
              </a:ext>
            </a:extLst>
          </p:cNvPr>
          <p:cNvSpPr txBox="1">
            <a:spLocks/>
          </p:cNvSpPr>
          <p:nvPr/>
        </p:nvSpPr>
        <p:spPr>
          <a:xfrm>
            <a:off x="375065" y="102913"/>
            <a:ext cx="11060935" cy="720000"/>
          </a:xfrm>
          <a:prstGeom prst="rect">
            <a:avLst/>
          </a:prstGeom>
          <a:ln>
            <a:noFill/>
          </a:ln>
        </p:spPr>
        <p:txBody>
          <a:bodyPr anchor="ct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buNone/>
            </a:pPr>
            <a:r>
              <a:rPr lang="ja-JP" altLang="en-US" sz="3600" b="1" spc="-150" dirty="0">
                <a:gradFill>
                  <a:gsLst>
                    <a:gs pos="0">
                      <a:srgbClr val="144DA0">
                        <a:shade val="30000"/>
                        <a:satMod val="115000"/>
                      </a:srgbClr>
                    </a:gs>
                    <a:gs pos="50000">
                      <a:srgbClr val="144DA0">
                        <a:shade val="67500"/>
                        <a:satMod val="115000"/>
                      </a:srgbClr>
                    </a:gs>
                    <a:gs pos="100000">
                      <a:srgbClr val="144DA0">
                        <a:shade val="100000"/>
                        <a:satMod val="115000"/>
                      </a:srgbClr>
                    </a:gs>
                  </a:gsLst>
                  <a:path path="circle">
                    <a:fillToRect l="50000" t="50000" r="50000" b="50000"/>
                  </a:path>
                </a:gradFill>
                <a:latin typeface="Source Han Sans JP Bold" panose="020B0600070205080204" charset="-128"/>
                <a:ea typeface="Source Han Sans JP Bold" panose="020B0600070205080204" charset="-128"/>
              </a:rPr>
              <a:t>吹田健やか年輪プラン</a:t>
            </a:r>
            <a:r>
              <a:rPr lang="en-US" altLang="ja-JP" sz="3600" b="1" spc="-150" dirty="0">
                <a:gradFill>
                  <a:gsLst>
                    <a:gs pos="0">
                      <a:srgbClr val="144DA0">
                        <a:shade val="30000"/>
                        <a:satMod val="115000"/>
                      </a:srgbClr>
                    </a:gs>
                    <a:gs pos="50000">
                      <a:srgbClr val="144DA0">
                        <a:shade val="67500"/>
                        <a:satMod val="115000"/>
                      </a:srgbClr>
                    </a:gs>
                    <a:gs pos="100000">
                      <a:srgbClr val="144DA0">
                        <a:shade val="100000"/>
                        <a:satMod val="115000"/>
                      </a:srgbClr>
                    </a:gs>
                  </a:gsLst>
                  <a:path path="circle">
                    <a:fillToRect l="50000" t="50000" r="50000" b="50000"/>
                  </a:path>
                </a:gradFill>
                <a:latin typeface="Source Han Sans JP Bold" panose="020B0600070205080204" charset="-128"/>
                <a:ea typeface="Source Han Sans JP Bold" panose="020B0600070205080204" charset="-128"/>
              </a:rPr>
              <a:t>(</a:t>
            </a:r>
            <a:r>
              <a:rPr lang="ja-JP" altLang="en-US" sz="3600" b="1" spc="-150" dirty="0">
                <a:gradFill>
                  <a:gsLst>
                    <a:gs pos="0">
                      <a:srgbClr val="144DA0">
                        <a:shade val="30000"/>
                        <a:satMod val="115000"/>
                      </a:srgbClr>
                    </a:gs>
                    <a:gs pos="50000">
                      <a:srgbClr val="144DA0">
                        <a:shade val="67500"/>
                        <a:satMod val="115000"/>
                      </a:srgbClr>
                    </a:gs>
                    <a:gs pos="100000">
                      <a:srgbClr val="144DA0">
                        <a:shade val="100000"/>
                        <a:satMod val="115000"/>
                      </a:srgbClr>
                    </a:gs>
                  </a:gsLst>
                  <a:path path="circle">
                    <a:fillToRect l="50000" t="50000" r="50000" b="50000"/>
                  </a:path>
                </a:gradFill>
                <a:latin typeface="Source Han Sans JP Bold" panose="020B0600070205080204" charset="-128"/>
                <a:ea typeface="Source Han Sans JP Bold" panose="020B0600070205080204" charset="-128"/>
              </a:rPr>
              <a:t>第９期計画</a:t>
            </a:r>
            <a:r>
              <a:rPr lang="en-US" altLang="ja-JP" sz="3600" b="1" spc="-150" dirty="0">
                <a:gradFill>
                  <a:gsLst>
                    <a:gs pos="0">
                      <a:srgbClr val="144DA0">
                        <a:shade val="30000"/>
                        <a:satMod val="115000"/>
                      </a:srgbClr>
                    </a:gs>
                    <a:gs pos="50000">
                      <a:srgbClr val="144DA0">
                        <a:shade val="67500"/>
                        <a:satMod val="115000"/>
                      </a:srgbClr>
                    </a:gs>
                    <a:gs pos="100000">
                      <a:srgbClr val="144DA0">
                        <a:shade val="100000"/>
                        <a:satMod val="115000"/>
                      </a:srgbClr>
                    </a:gs>
                  </a:gsLst>
                  <a:path path="circle">
                    <a:fillToRect l="50000" t="50000" r="50000" b="50000"/>
                  </a:path>
                </a:gradFill>
                <a:latin typeface="Source Han Sans JP Bold" panose="020B0600070205080204" charset="-128"/>
                <a:ea typeface="Source Han Sans JP Bold" panose="020B0600070205080204" charset="-128"/>
              </a:rPr>
              <a:t>)</a:t>
            </a:r>
            <a:r>
              <a:rPr lang="ja-JP" altLang="en-US" sz="3600" b="1" spc="-150" dirty="0">
                <a:gradFill>
                  <a:gsLst>
                    <a:gs pos="0">
                      <a:srgbClr val="144DA0">
                        <a:shade val="30000"/>
                        <a:satMod val="115000"/>
                      </a:srgbClr>
                    </a:gs>
                    <a:gs pos="50000">
                      <a:srgbClr val="144DA0">
                        <a:shade val="67500"/>
                        <a:satMod val="115000"/>
                      </a:srgbClr>
                    </a:gs>
                    <a:gs pos="100000">
                      <a:srgbClr val="144DA0">
                        <a:shade val="100000"/>
                        <a:satMod val="115000"/>
                      </a:srgbClr>
                    </a:gs>
                  </a:gsLst>
                  <a:path path="circle">
                    <a:fillToRect l="50000" t="50000" r="50000" b="50000"/>
                  </a:path>
                </a:gradFill>
                <a:latin typeface="Source Han Sans JP Bold" panose="020B0600070205080204" charset="-128"/>
                <a:ea typeface="Source Han Sans JP Bold" panose="020B0600070205080204" charset="-128"/>
              </a:rPr>
              <a:t>の概要</a:t>
            </a:r>
          </a:p>
        </p:txBody>
      </p:sp>
      <p:grpSp>
        <p:nvGrpSpPr>
          <p:cNvPr id="29" name="Group 8">
            <a:extLst>
              <a:ext uri="{FF2B5EF4-FFF2-40B4-BE49-F238E27FC236}">
                <a16:creationId xmlns:a16="http://schemas.microsoft.com/office/drawing/2014/main" id="{1C80BEFB-ACB8-A692-EA41-078DCF9D03A8}"/>
              </a:ext>
            </a:extLst>
          </p:cNvPr>
          <p:cNvGrpSpPr/>
          <p:nvPr/>
        </p:nvGrpSpPr>
        <p:grpSpPr>
          <a:xfrm>
            <a:off x="375064" y="768413"/>
            <a:ext cx="11236679" cy="50560"/>
            <a:chOff x="0" y="0"/>
            <a:chExt cx="4274726" cy="20069"/>
          </a:xfrm>
        </p:grpSpPr>
        <p:sp>
          <p:nvSpPr>
            <p:cNvPr id="30" name="Freeform 9">
              <a:extLst>
                <a:ext uri="{FF2B5EF4-FFF2-40B4-BE49-F238E27FC236}">
                  <a16:creationId xmlns:a16="http://schemas.microsoft.com/office/drawing/2014/main" id="{4C58F9B0-4E8D-0A29-A766-4BDC57D60396}"/>
                </a:ext>
              </a:extLst>
            </p:cNvPr>
            <p:cNvSpPr/>
            <p:nvPr/>
          </p:nvSpPr>
          <p:spPr>
            <a:xfrm>
              <a:off x="0" y="0"/>
              <a:ext cx="4274726" cy="20069"/>
            </a:xfrm>
            <a:custGeom>
              <a:avLst/>
              <a:gdLst/>
              <a:ahLst/>
              <a:cxnLst/>
              <a:rect l="l" t="t" r="r" b="b"/>
              <a:pathLst>
                <a:path w="4274726" h="20069">
                  <a:moveTo>
                    <a:pt x="10035" y="0"/>
                  </a:moveTo>
                  <a:lnTo>
                    <a:pt x="4264691" y="0"/>
                  </a:lnTo>
                  <a:cubicBezTo>
                    <a:pt x="4267353" y="0"/>
                    <a:pt x="4269905" y="1057"/>
                    <a:pt x="4271787" y="2939"/>
                  </a:cubicBezTo>
                  <a:cubicBezTo>
                    <a:pt x="4273669" y="4821"/>
                    <a:pt x="4274726" y="7373"/>
                    <a:pt x="4274726" y="10035"/>
                  </a:cubicBezTo>
                  <a:lnTo>
                    <a:pt x="4274726" y="10035"/>
                  </a:lnTo>
                  <a:cubicBezTo>
                    <a:pt x="4274726" y="12696"/>
                    <a:pt x="4273669" y="15248"/>
                    <a:pt x="4271787" y="17130"/>
                  </a:cubicBezTo>
                  <a:cubicBezTo>
                    <a:pt x="4269905" y="19012"/>
                    <a:pt x="4267353" y="20069"/>
                    <a:pt x="4264691" y="20069"/>
                  </a:cubicBezTo>
                  <a:lnTo>
                    <a:pt x="10035" y="20069"/>
                  </a:lnTo>
                  <a:cubicBezTo>
                    <a:pt x="7373" y="20069"/>
                    <a:pt x="4821" y="19012"/>
                    <a:pt x="2939" y="17130"/>
                  </a:cubicBezTo>
                  <a:cubicBezTo>
                    <a:pt x="1057" y="15248"/>
                    <a:pt x="0" y="12696"/>
                    <a:pt x="0" y="10035"/>
                  </a:cubicBezTo>
                  <a:lnTo>
                    <a:pt x="0" y="10035"/>
                  </a:lnTo>
                  <a:cubicBezTo>
                    <a:pt x="0" y="7373"/>
                    <a:pt x="1057" y="4821"/>
                    <a:pt x="2939" y="2939"/>
                  </a:cubicBezTo>
                  <a:cubicBezTo>
                    <a:pt x="4821" y="1057"/>
                    <a:pt x="7373" y="0"/>
                    <a:pt x="10035" y="0"/>
                  </a:cubicBezTo>
                  <a:close/>
                </a:path>
              </a:pathLst>
            </a:custGeom>
            <a:solidFill>
              <a:srgbClr val="144DA0"/>
            </a:solidFill>
          </p:spPr>
          <p:txBody>
            <a:bodyPr/>
            <a:lstStyle/>
            <a:p>
              <a:endParaRPr lang="ja-JP" altLang="en-US"/>
            </a:p>
          </p:txBody>
        </p:sp>
        <p:sp>
          <p:nvSpPr>
            <p:cNvPr id="31" name="TextBox 10">
              <a:extLst>
                <a:ext uri="{FF2B5EF4-FFF2-40B4-BE49-F238E27FC236}">
                  <a16:creationId xmlns:a16="http://schemas.microsoft.com/office/drawing/2014/main" id="{F7755C84-9BE7-1765-2A67-4744B1AC0DA7}"/>
                </a:ext>
              </a:extLst>
            </p:cNvPr>
            <p:cNvSpPr txBox="1"/>
            <p:nvPr/>
          </p:nvSpPr>
          <p:spPr>
            <a:xfrm>
              <a:off x="0" y="-28575"/>
              <a:ext cx="4274726" cy="48644"/>
            </a:xfrm>
            <a:prstGeom prst="rect">
              <a:avLst/>
            </a:prstGeom>
          </p:spPr>
          <p:txBody>
            <a:bodyPr lIns="50800" tIns="50800" rIns="50800" bIns="50800" rtlCol="0" anchor="ctr"/>
            <a:lstStyle/>
            <a:p>
              <a:pPr algn="ctr">
                <a:lnSpc>
                  <a:spcPts val="2239"/>
                </a:lnSpc>
              </a:pPr>
              <a:endParaRPr/>
            </a:p>
          </p:txBody>
        </p:sp>
      </p:grpSp>
      <p:sp>
        <p:nvSpPr>
          <p:cNvPr id="9" name="Freeform 3">
            <a:extLst>
              <a:ext uri="{FF2B5EF4-FFF2-40B4-BE49-F238E27FC236}">
                <a16:creationId xmlns:a16="http://schemas.microsoft.com/office/drawing/2014/main" id="{7C837D12-1139-B63D-65B6-91DE2642A53D}"/>
              </a:ext>
            </a:extLst>
          </p:cNvPr>
          <p:cNvSpPr/>
          <p:nvPr/>
        </p:nvSpPr>
        <p:spPr>
          <a:xfrm>
            <a:off x="-420300" y="-189000"/>
            <a:ext cx="612000" cy="7236000"/>
          </a:xfrm>
          <a:custGeom>
            <a:avLst/>
            <a:gdLst/>
            <a:ahLst/>
            <a:cxnLst/>
            <a:rect l="l" t="t" r="r" b="b"/>
            <a:pathLst>
              <a:path w="203606" h="2804648">
                <a:moveTo>
                  <a:pt x="101803" y="0"/>
                </a:moveTo>
                <a:lnTo>
                  <a:pt x="101803" y="0"/>
                </a:lnTo>
                <a:cubicBezTo>
                  <a:pt x="158028" y="0"/>
                  <a:pt x="203606" y="45579"/>
                  <a:pt x="203606" y="101803"/>
                </a:cubicBezTo>
                <a:lnTo>
                  <a:pt x="203606" y="2702845"/>
                </a:lnTo>
                <a:cubicBezTo>
                  <a:pt x="203606" y="2729844"/>
                  <a:pt x="192881" y="2755738"/>
                  <a:pt x="173789" y="2774830"/>
                </a:cubicBezTo>
                <a:cubicBezTo>
                  <a:pt x="154697" y="2793922"/>
                  <a:pt x="128803" y="2804648"/>
                  <a:pt x="101803" y="2804648"/>
                </a:cubicBezTo>
                <a:lnTo>
                  <a:pt x="101803" y="2804648"/>
                </a:lnTo>
                <a:cubicBezTo>
                  <a:pt x="74803" y="2804648"/>
                  <a:pt x="48909" y="2793922"/>
                  <a:pt x="29817" y="2774830"/>
                </a:cubicBezTo>
                <a:cubicBezTo>
                  <a:pt x="10726" y="2755738"/>
                  <a:pt x="0" y="2729844"/>
                  <a:pt x="0" y="2702845"/>
                </a:cubicBezTo>
                <a:lnTo>
                  <a:pt x="0" y="101803"/>
                </a:lnTo>
                <a:cubicBezTo>
                  <a:pt x="0" y="74803"/>
                  <a:pt x="10726" y="48909"/>
                  <a:pt x="29817" y="29817"/>
                </a:cubicBezTo>
                <a:cubicBezTo>
                  <a:pt x="48909" y="10726"/>
                  <a:pt x="74803" y="0"/>
                  <a:pt x="101803" y="0"/>
                </a:cubicBezTo>
                <a:close/>
              </a:path>
            </a:pathLst>
          </a:custGeom>
          <a:gradFill rotWithShape="1">
            <a:gsLst>
              <a:gs pos="0">
                <a:srgbClr val="95B4E1">
                  <a:alpha val="100000"/>
                </a:srgbClr>
              </a:gs>
              <a:gs pos="100000">
                <a:srgbClr val="144DA0">
                  <a:alpha val="100000"/>
                </a:srgbClr>
              </a:gs>
            </a:gsLst>
            <a:lin ang="5400000"/>
          </a:gradFill>
        </p:spPr>
        <p:txBody>
          <a:bodyPr/>
          <a:lstStyle/>
          <a:p>
            <a:endParaRPr lang="ja-JP" altLang="en-US"/>
          </a:p>
        </p:txBody>
      </p:sp>
      <p:sp>
        <p:nvSpPr>
          <p:cNvPr id="2" name="正方形/長方形 1">
            <a:extLst>
              <a:ext uri="{FF2B5EF4-FFF2-40B4-BE49-F238E27FC236}">
                <a16:creationId xmlns:a16="http://schemas.microsoft.com/office/drawing/2014/main" id="{97FA6003-3058-3274-F43C-23B71AE0A289}"/>
              </a:ext>
            </a:extLst>
          </p:cNvPr>
          <p:cNvSpPr/>
          <p:nvPr/>
        </p:nvSpPr>
        <p:spPr>
          <a:xfrm>
            <a:off x="703526" y="3208075"/>
            <a:ext cx="10506003" cy="723845"/>
          </a:xfrm>
          <a:prstGeom prst="rect">
            <a:avLst/>
          </a:prstGeom>
          <a:noFill/>
          <a:ln w="38100">
            <a:solidFill>
              <a:schemeClr val="accent6">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4910800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gradFill>
          <a:gsLst>
            <a:gs pos="75000">
              <a:schemeClr val="tx2"/>
            </a:gs>
            <a:gs pos="100000">
              <a:schemeClr val="tx2">
                <a:lumMod val="50000"/>
              </a:schemeClr>
            </a:gs>
            <a:gs pos="100000">
              <a:schemeClr val="tx2">
                <a:lumMod val="50000"/>
              </a:schemeClr>
            </a:gs>
          </a:gsLst>
          <a:lin ang="5400000" scaled="1"/>
        </a:gradFill>
        <a:effectLst/>
      </p:bgPr>
    </p:bg>
    <p:spTree>
      <p:nvGrpSpPr>
        <p:cNvPr id="1" name="">
          <a:extLst>
            <a:ext uri="{FF2B5EF4-FFF2-40B4-BE49-F238E27FC236}">
              <a16:creationId xmlns:a16="http://schemas.microsoft.com/office/drawing/2014/main" id="{35A7CC77-CFF5-55CD-FE16-EAF6DA5568D2}"/>
            </a:ext>
          </a:extLst>
        </p:cNvPr>
        <p:cNvGrpSpPr/>
        <p:nvPr/>
      </p:nvGrpSpPr>
      <p:grpSpPr>
        <a:xfrm>
          <a:off x="0" y="0"/>
          <a:ext cx="0" cy="0"/>
          <a:chOff x="0" y="0"/>
          <a:chExt cx="0" cy="0"/>
        </a:xfrm>
      </p:grpSpPr>
      <p:grpSp>
        <p:nvGrpSpPr>
          <p:cNvPr id="7" name="Group 8">
            <a:extLst>
              <a:ext uri="{FF2B5EF4-FFF2-40B4-BE49-F238E27FC236}">
                <a16:creationId xmlns:a16="http://schemas.microsoft.com/office/drawing/2014/main" id="{9003C903-676D-4F60-AEA1-FD017AE7659A}"/>
              </a:ext>
            </a:extLst>
          </p:cNvPr>
          <p:cNvGrpSpPr/>
          <p:nvPr/>
        </p:nvGrpSpPr>
        <p:grpSpPr>
          <a:xfrm>
            <a:off x="375064" y="2074482"/>
            <a:ext cx="11236679" cy="50560"/>
            <a:chOff x="0" y="0"/>
            <a:chExt cx="4274726" cy="20069"/>
          </a:xfrm>
          <a:solidFill>
            <a:schemeClr val="bg1"/>
          </a:solidFill>
        </p:grpSpPr>
        <p:sp>
          <p:nvSpPr>
            <p:cNvPr id="8" name="Freeform 9">
              <a:extLst>
                <a:ext uri="{FF2B5EF4-FFF2-40B4-BE49-F238E27FC236}">
                  <a16:creationId xmlns:a16="http://schemas.microsoft.com/office/drawing/2014/main" id="{50B9ACA6-FA47-A445-D4D4-E0DD1566B9E4}"/>
                </a:ext>
              </a:extLst>
            </p:cNvPr>
            <p:cNvSpPr/>
            <p:nvPr/>
          </p:nvSpPr>
          <p:spPr>
            <a:xfrm>
              <a:off x="0" y="0"/>
              <a:ext cx="4274726" cy="20069"/>
            </a:xfrm>
            <a:custGeom>
              <a:avLst/>
              <a:gdLst/>
              <a:ahLst/>
              <a:cxnLst/>
              <a:rect l="l" t="t" r="r" b="b"/>
              <a:pathLst>
                <a:path w="4274726" h="20069">
                  <a:moveTo>
                    <a:pt x="10035" y="0"/>
                  </a:moveTo>
                  <a:lnTo>
                    <a:pt x="4264691" y="0"/>
                  </a:lnTo>
                  <a:cubicBezTo>
                    <a:pt x="4267353" y="0"/>
                    <a:pt x="4269905" y="1057"/>
                    <a:pt x="4271787" y="2939"/>
                  </a:cubicBezTo>
                  <a:cubicBezTo>
                    <a:pt x="4273669" y="4821"/>
                    <a:pt x="4274726" y="7373"/>
                    <a:pt x="4274726" y="10035"/>
                  </a:cubicBezTo>
                  <a:lnTo>
                    <a:pt x="4274726" y="10035"/>
                  </a:lnTo>
                  <a:cubicBezTo>
                    <a:pt x="4274726" y="12696"/>
                    <a:pt x="4273669" y="15248"/>
                    <a:pt x="4271787" y="17130"/>
                  </a:cubicBezTo>
                  <a:cubicBezTo>
                    <a:pt x="4269905" y="19012"/>
                    <a:pt x="4267353" y="20069"/>
                    <a:pt x="4264691" y="20069"/>
                  </a:cubicBezTo>
                  <a:lnTo>
                    <a:pt x="10035" y="20069"/>
                  </a:lnTo>
                  <a:cubicBezTo>
                    <a:pt x="7373" y="20069"/>
                    <a:pt x="4821" y="19012"/>
                    <a:pt x="2939" y="17130"/>
                  </a:cubicBezTo>
                  <a:cubicBezTo>
                    <a:pt x="1057" y="15248"/>
                    <a:pt x="0" y="12696"/>
                    <a:pt x="0" y="10035"/>
                  </a:cubicBezTo>
                  <a:lnTo>
                    <a:pt x="0" y="10035"/>
                  </a:lnTo>
                  <a:cubicBezTo>
                    <a:pt x="0" y="7373"/>
                    <a:pt x="1057" y="4821"/>
                    <a:pt x="2939" y="2939"/>
                  </a:cubicBezTo>
                  <a:cubicBezTo>
                    <a:pt x="4821" y="1057"/>
                    <a:pt x="7373" y="0"/>
                    <a:pt x="10035" y="0"/>
                  </a:cubicBezTo>
                  <a:close/>
                </a:path>
              </a:pathLst>
            </a:custGeom>
            <a:grpFill/>
          </p:spPr>
          <p:txBody>
            <a:bodyPr/>
            <a:lstStyle/>
            <a:p>
              <a:endParaRPr lang="ja-JP" altLang="en-US"/>
            </a:p>
          </p:txBody>
        </p:sp>
        <p:sp>
          <p:nvSpPr>
            <p:cNvPr id="11" name="TextBox 10">
              <a:extLst>
                <a:ext uri="{FF2B5EF4-FFF2-40B4-BE49-F238E27FC236}">
                  <a16:creationId xmlns:a16="http://schemas.microsoft.com/office/drawing/2014/main" id="{6CB28D23-BE6D-F6FA-EEF1-C452F2CD45D7}"/>
                </a:ext>
              </a:extLst>
            </p:cNvPr>
            <p:cNvSpPr txBox="1"/>
            <p:nvPr/>
          </p:nvSpPr>
          <p:spPr>
            <a:xfrm>
              <a:off x="0" y="-28575"/>
              <a:ext cx="4274726" cy="48644"/>
            </a:xfrm>
            <a:prstGeom prst="rect">
              <a:avLst/>
            </a:prstGeom>
            <a:grpFill/>
          </p:spPr>
          <p:txBody>
            <a:bodyPr lIns="50800" tIns="50800" rIns="50800" bIns="50800" rtlCol="0" anchor="ctr"/>
            <a:lstStyle/>
            <a:p>
              <a:pPr algn="ctr">
                <a:lnSpc>
                  <a:spcPts val="2239"/>
                </a:lnSpc>
              </a:pPr>
              <a:endParaRPr/>
            </a:p>
          </p:txBody>
        </p:sp>
      </p:grpSp>
      <p:grpSp>
        <p:nvGrpSpPr>
          <p:cNvPr id="3" name="Group 8">
            <a:extLst>
              <a:ext uri="{FF2B5EF4-FFF2-40B4-BE49-F238E27FC236}">
                <a16:creationId xmlns:a16="http://schemas.microsoft.com/office/drawing/2014/main" id="{D20BCC97-5BE5-A8E2-02C9-91217C62A4E4}"/>
              </a:ext>
            </a:extLst>
          </p:cNvPr>
          <p:cNvGrpSpPr/>
          <p:nvPr/>
        </p:nvGrpSpPr>
        <p:grpSpPr>
          <a:xfrm>
            <a:off x="375064" y="4181182"/>
            <a:ext cx="11236679" cy="50560"/>
            <a:chOff x="0" y="0"/>
            <a:chExt cx="4274726" cy="20069"/>
          </a:xfrm>
          <a:solidFill>
            <a:schemeClr val="bg1"/>
          </a:solidFill>
        </p:grpSpPr>
        <p:sp>
          <p:nvSpPr>
            <p:cNvPr id="15" name="Freeform 9">
              <a:extLst>
                <a:ext uri="{FF2B5EF4-FFF2-40B4-BE49-F238E27FC236}">
                  <a16:creationId xmlns:a16="http://schemas.microsoft.com/office/drawing/2014/main" id="{9F36E299-63A1-7D64-E554-0D52C28C8F12}"/>
                </a:ext>
              </a:extLst>
            </p:cNvPr>
            <p:cNvSpPr/>
            <p:nvPr/>
          </p:nvSpPr>
          <p:spPr>
            <a:xfrm>
              <a:off x="0" y="0"/>
              <a:ext cx="4274726" cy="20069"/>
            </a:xfrm>
            <a:custGeom>
              <a:avLst/>
              <a:gdLst/>
              <a:ahLst/>
              <a:cxnLst/>
              <a:rect l="l" t="t" r="r" b="b"/>
              <a:pathLst>
                <a:path w="4274726" h="20069">
                  <a:moveTo>
                    <a:pt x="10035" y="0"/>
                  </a:moveTo>
                  <a:lnTo>
                    <a:pt x="4264691" y="0"/>
                  </a:lnTo>
                  <a:cubicBezTo>
                    <a:pt x="4267353" y="0"/>
                    <a:pt x="4269905" y="1057"/>
                    <a:pt x="4271787" y="2939"/>
                  </a:cubicBezTo>
                  <a:cubicBezTo>
                    <a:pt x="4273669" y="4821"/>
                    <a:pt x="4274726" y="7373"/>
                    <a:pt x="4274726" y="10035"/>
                  </a:cubicBezTo>
                  <a:lnTo>
                    <a:pt x="4274726" y="10035"/>
                  </a:lnTo>
                  <a:cubicBezTo>
                    <a:pt x="4274726" y="12696"/>
                    <a:pt x="4273669" y="15248"/>
                    <a:pt x="4271787" y="17130"/>
                  </a:cubicBezTo>
                  <a:cubicBezTo>
                    <a:pt x="4269905" y="19012"/>
                    <a:pt x="4267353" y="20069"/>
                    <a:pt x="4264691" y="20069"/>
                  </a:cubicBezTo>
                  <a:lnTo>
                    <a:pt x="10035" y="20069"/>
                  </a:lnTo>
                  <a:cubicBezTo>
                    <a:pt x="7373" y="20069"/>
                    <a:pt x="4821" y="19012"/>
                    <a:pt x="2939" y="17130"/>
                  </a:cubicBezTo>
                  <a:cubicBezTo>
                    <a:pt x="1057" y="15248"/>
                    <a:pt x="0" y="12696"/>
                    <a:pt x="0" y="10035"/>
                  </a:cubicBezTo>
                  <a:lnTo>
                    <a:pt x="0" y="10035"/>
                  </a:lnTo>
                  <a:cubicBezTo>
                    <a:pt x="0" y="7373"/>
                    <a:pt x="1057" y="4821"/>
                    <a:pt x="2939" y="2939"/>
                  </a:cubicBezTo>
                  <a:cubicBezTo>
                    <a:pt x="4821" y="1057"/>
                    <a:pt x="7373" y="0"/>
                    <a:pt x="10035" y="0"/>
                  </a:cubicBezTo>
                  <a:close/>
                </a:path>
              </a:pathLst>
            </a:custGeom>
            <a:grpFill/>
          </p:spPr>
          <p:txBody>
            <a:bodyPr/>
            <a:lstStyle/>
            <a:p>
              <a:endParaRPr lang="ja-JP" altLang="en-US"/>
            </a:p>
          </p:txBody>
        </p:sp>
        <p:sp>
          <p:nvSpPr>
            <p:cNvPr id="16" name="TextBox 10">
              <a:extLst>
                <a:ext uri="{FF2B5EF4-FFF2-40B4-BE49-F238E27FC236}">
                  <a16:creationId xmlns:a16="http://schemas.microsoft.com/office/drawing/2014/main" id="{BCFBEEF5-364B-2054-0117-F5647460EEE4}"/>
                </a:ext>
              </a:extLst>
            </p:cNvPr>
            <p:cNvSpPr txBox="1"/>
            <p:nvPr/>
          </p:nvSpPr>
          <p:spPr>
            <a:xfrm>
              <a:off x="0" y="-28575"/>
              <a:ext cx="4274726" cy="48644"/>
            </a:xfrm>
            <a:prstGeom prst="rect">
              <a:avLst/>
            </a:prstGeom>
            <a:grpFill/>
          </p:spPr>
          <p:txBody>
            <a:bodyPr lIns="50800" tIns="50800" rIns="50800" bIns="50800" rtlCol="0" anchor="ctr"/>
            <a:lstStyle/>
            <a:p>
              <a:pPr algn="ctr">
                <a:lnSpc>
                  <a:spcPts val="2239"/>
                </a:lnSpc>
              </a:pPr>
              <a:endParaRPr/>
            </a:p>
          </p:txBody>
        </p:sp>
      </p:grpSp>
      <p:sp>
        <p:nvSpPr>
          <p:cNvPr id="22" name="テキスト ボックス 21">
            <a:extLst>
              <a:ext uri="{FF2B5EF4-FFF2-40B4-BE49-F238E27FC236}">
                <a16:creationId xmlns:a16="http://schemas.microsoft.com/office/drawing/2014/main" id="{8F91EB41-BF26-06FD-C960-D85509F451FD}"/>
              </a:ext>
            </a:extLst>
          </p:cNvPr>
          <p:cNvSpPr txBox="1"/>
          <p:nvPr/>
        </p:nvSpPr>
        <p:spPr>
          <a:xfrm>
            <a:off x="1092240" y="2858017"/>
            <a:ext cx="10282517" cy="642035"/>
          </a:xfrm>
          <a:prstGeom prst="rect">
            <a:avLst/>
          </a:prstGeom>
          <a:noFill/>
        </p:spPr>
        <p:txBody>
          <a:bodyPr wrap="square">
            <a:spAutoFit/>
          </a:bodyPr>
          <a:lstStyle/>
          <a:p>
            <a:pPr marL="0" lvl="0" indent="0" algn="ctr">
              <a:lnSpc>
                <a:spcPts val="5123"/>
              </a:lnSpc>
              <a:spcBef>
                <a:spcPct val="0"/>
              </a:spcBef>
            </a:pPr>
            <a:r>
              <a:rPr lang="ja-JP" altLang="en-US" sz="3200" b="1" spc="64" dirty="0">
                <a:solidFill>
                  <a:schemeClr val="bg1"/>
                </a:solidFill>
                <a:latin typeface="BIZ UDPゴシック" panose="020B0400000000000000" pitchFamily="50" charset="-128"/>
                <a:ea typeface="BIZ UDPゴシック" panose="020B0400000000000000" pitchFamily="50" charset="-128"/>
                <a:cs typeface="Source Han Sans JP Medium"/>
                <a:sym typeface="Source Han Sans JP Medium"/>
              </a:rPr>
              <a:t>第９期吹田健やか年輪プランの年次報告について</a:t>
            </a:r>
          </a:p>
        </p:txBody>
      </p:sp>
      <p:sp>
        <p:nvSpPr>
          <p:cNvPr id="30" name="テキスト ボックス 29">
            <a:extLst>
              <a:ext uri="{FF2B5EF4-FFF2-40B4-BE49-F238E27FC236}">
                <a16:creationId xmlns:a16="http://schemas.microsoft.com/office/drawing/2014/main" id="{B818CAC8-4031-9B4A-C40F-676E41E5F7C2}"/>
              </a:ext>
            </a:extLst>
          </p:cNvPr>
          <p:cNvSpPr txBox="1"/>
          <p:nvPr/>
        </p:nvSpPr>
        <p:spPr>
          <a:xfrm>
            <a:off x="375064" y="1326976"/>
            <a:ext cx="2520536" cy="656783"/>
          </a:xfrm>
          <a:prstGeom prst="rect">
            <a:avLst/>
          </a:prstGeom>
          <a:noFill/>
        </p:spPr>
        <p:txBody>
          <a:bodyPr wrap="square">
            <a:spAutoFit/>
          </a:bodyPr>
          <a:lstStyle/>
          <a:p>
            <a:pPr marL="0" lvl="0" indent="0" algn="just">
              <a:lnSpc>
                <a:spcPts val="5123"/>
              </a:lnSpc>
              <a:spcBef>
                <a:spcPct val="0"/>
              </a:spcBef>
            </a:pPr>
            <a:r>
              <a:rPr lang="ja-JP" altLang="en-US" sz="4000" b="1" spc="64" dirty="0">
                <a:solidFill>
                  <a:schemeClr val="bg1"/>
                </a:solidFill>
                <a:latin typeface="BIZ UDPゴシック" panose="020B0400000000000000" pitchFamily="50" charset="-128"/>
                <a:ea typeface="BIZ UDPゴシック" panose="020B0400000000000000" pitchFamily="50" charset="-128"/>
                <a:cs typeface="Source Han Sans JP Medium"/>
                <a:sym typeface="Source Han Sans JP Medium"/>
              </a:rPr>
              <a:t>案件（</a:t>
            </a:r>
            <a:r>
              <a:rPr lang="en-US" altLang="ja-JP" sz="4000" b="1" spc="64" dirty="0">
                <a:solidFill>
                  <a:schemeClr val="bg1"/>
                </a:solidFill>
                <a:latin typeface="BIZ UDPゴシック" panose="020B0400000000000000" pitchFamily="50" charset="-128"/>
                <a:ea typeface="BIZ UDPゴシック" panose="020B0400000000000000" pitchFamily="50" charset="-128"/>
                <a:cs typeface="Source Han Sans JP Medium"/>
                <a:sym typeface="Source Han Sans JP Medium"/>
              </a:rPr>
              <a:t>1</a:t>
            </a:r>
            <a:r>
              <a:rPr lang="ja-JP" altLang="en-US" sz="4000" b="1" spc="64" dirty="0">
                <a:solidFill>
                  <a:schemeClr val="bg1"/>
                </a:solidFill>
                <a:latin typeface="BIZ UDPゴシック" panose="020B0400000000000000" pitchFamily="50" charset="-128"/>
                <a:ea typeface="BIZ UDPゴシック" panose="020B0400000000000000" pitchFamily="50" charset="-128"/>
                <a:cs typeface="Source Han Sans JP Medium"/>
                <a:sym typeface="Source Han Sans JP Medium"/>
              </a:rPr>
              <a:t>）</a:t>
            </a:r>
            <a:endParaRPr lang="en-US" altLang="ja-JP" sz="4000" b="1" spc="64" dirty="0">
              <a:solidFill>
                <a:schemeClr val="bg1"/>
              </a:solidFill>
              <a:latin typeface="BIZ UDPゴシック" panose="020B0400000000000000" pitchFamily="50" charset="-128"/>
              <a:ea typeface="BIZ UDPゴシック" panose="020B0400000000000000" pitchFamily="50" charset="-128"/>
              <a:cs typeface="Source Han Sans JP Medium"/>
              <a:sym typeface="Source Han Sans JP Medium"/>
            </a:endParaRPr>
          </a:p>
        </p:txBody>
      </p:sp>
    </p:spTree>
    <p:extLst>
      <p:ext uri="{BB962C8B-B14F-4D97-AF65-F5344CB8AC3E}">
        <p14:creationId xmlns:p14="http://schemas.microsoft.com/office/powerpoint/2010/main" val="5372119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22"/>
                                        </p:tgtEl>
                                        <p:attrNameLst>
                                          <p:attrName>style.visibility</p:attrName>
                                        </p:attrNameLst>
                                      </p:cBhvr>
                                      <p:to>
                                        <p:strVal val="visible"/>
                                      </p:to>
                                    </p:set>
                                    <p:animEffect transition="in" filter="fade">
                                      <p:cBhvr>
                                        <p:cTn id="7" dur="500"/>
                                        <p:tgtEl>
                                          <p:spTgt spid="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正方形/長方形 1"/>
          <p:cNvSpPr/>
          <p:nvPr/>
        </p:nvSpPr>
        <p:spPr>
          <a:xfrm>
            <a:off x="510892" y="1083814"/>
            <a:ext cx="7144905" cy="461665"/>
          </a:xfrm>
          <a:prstGeom prst="rect">
            <a:avLst/>
          </a:prstGeom>
          <a:noFill/>
        </p:spPr>
        <p:txBody>
          <a:bodyPr wrap="none" lIns="91440" tIns="45720" rIns="91440" bIns="45720">
            <a:spAutoFit/>
          </a:bodyPr>
          <a:lstStyle/>
          <a:p>
            <a:r>
              <a:rPr lang="en-US" altLang="ja-JP" sz="2400" b="1" u="sng" dirty="0">
                <a:ln w="0"/>
                <a:solidFill>
                  <a:srgbClr val="144DA0"/>
                </a:solidFill>
                <a:latin typeface="BIZ UDPゴシック" panose="020B0400000000000000" pitchFamily="50" charset="-128"/>
                <a:ea typeface="BIZ UDPゴシック" panose="020B0400000000000000" pitchFamily="50" charset="-128"/>
                <a:cs typeface="Flatory Sans SemiCondensed Bold" panose="020B0600070205080204" charset="-34"/>
              </a:rPr>
              <a:t>01</a:t>
            </a:r>
            <a:r>
              <a:rPr lang="ja-JP" altLang="en-US" sz="2400" b="1" u="sng" dirty="0">
                <a:ln w="0"/>
                <a:solidFill>
                  <a:srgbClr val="144DA0"/>
                </a:solidFill>
                <a:latin typeface="BIZ UDPゴシック" panose="020B0400000000000000" pitchFamily="50" charset="-128"/>
                <a:ea typeface="BIZ UDPゴシック" panose="020B0400000000000000" pitchFamily="50" charset="-128"/>
                <a:cs typeface="Flatory Sans SemiCondensed Bold" panose="020B0600070205080204" charset="-34"/>
              </a:rPr>
              <a:t>　</a:t>
            </a:r>
            <a:r>
              <a:rPr lang="ja-JP" altLang="ja-JP" sz="2400" b="1" u="sng" dirty="0">
                <a:solidFill>
                  <a:srgbClr val="144DA0"/>
                </a:solidFill>
                <a:latin typeface="BIZ UDPゴシック" panose="020B0400000000000000" pitchFamily="50" charset="-128"/>
                <a:ea typeface="BIZ UDPゴシック" panose="020B0400000000000000" pitchFamily="50" charset="-128"/>
              </a:rPr>
              <a:t>第</a:t>
            </a:r>
            <a:r>
              <a:rPr lang="ja-JP" altLang="en-US" sz="2400" b="1" u="sng" dirty="0">
                <a:solidFill>
                  <a:srgbClr val="144DA0"/>
                </a:solidFill>
                <a:latin typeface="BIZ UDPゴシック" panose="020B0400000000000000" pitchFamily="50" charset="-128"/>
                <a:ea typeface="BIZ UDPゴシック" panose="020B0400000000000000" pitchFamily="50" charset="-128"/>
              </a:rPr>
              <a:t>９</a:t>
            </a:r>
            <a:r>
              <a:rPr lang="ja-JP" altLang="ja-JP" sz="2400" b="1" u="sng" dirty="0">
                <a:solidFill>
                  <a:srgbClr val="144DA0"/>
                </a:solidFill>
                <a:latin typeface="BIZ UDPゴシック" panose="020B0400000000000000" pitchFamily="50" charset="-128"/>
                <a:ea typeface="BIZ UDPゴシック" panose="020B0400000000000000" pitchFamily="50" charset="-128"/>
              </a:rPr>
              <a:t>期吹田健やか年輪プランにおける進捗状況</a:t>
            </a:r>
            <a:endParaRPr lang="ja-JP" altLang="ja-JP" sz="2400" u="sng" dirty="0">
              <a:solidFill>
                <a:srgbClr val="144DA0"/>
              </a:solidFill>
              <a:latin typeface="BIZ UDPゴシック" panose="020B0400000000000000" pitchFamily="50" charset="-128"/>
              <a:ea typeface="BIZ UDPゴシック" panose="020B0400000000000000" pitchFamily="50" charset="-128"/>
            </a:endParaRPr>
          </a:p>
        </p:txBody>
      </p:sp>
      <p:sp>
        <p:nvSpPr>
          <p:cNvPr id="8" name="四角形吹き出し 7"/>
          <p:cNvSpPr/>
          <p:nvPr/>
        </p:nvSpPr>
        <p:spPr>
          <a:xfrm>
            <a:off x="647150" y="1518458"/>
            <a:ext cx="10497071" cy="878129"/>
          </a:xfrm>
          <a:prstGeom prst="wedgeRectCallout">
            <a:avLst>
              <a:gd name="adj1" fmla="val 19677"/>
              <a:gd name="adj2" fmla="val 109330"/>
            </a:avLst>
          </a:prstGeom>
          <a:noFill/>
          <a:ln>
            <a:noFill/>
          </a:ln>
        </p:spPr>
        <p:style>
          <a:lnRef idx="2">
            <a:schemeClr val="accent6"/>
          </a:lnRef>
          <a:fillRef idx="1">
            <a:schemeClr val="lt1"/>
          </a:fillRef>
          <a:effectRef idx="0">
            <a:schemeClr val="accent6"/>
          </a:effectRef>
          <a:fontRef idx="minor">
            <a:schemeClr val="dk1"/>
          </a:fontRef>
        </p:style>
        <p:txBody>
          <a:bodyPr rtlCol="0" anchor="t"/>
          <a:lstStyle/>
          <a:p>
            <a:endParaRPr lang="ja-JP" altLang="ja-JP" sz="1600" dirty="0">
              <a:latin typeface="Source Han Sans JP Bold" panose="020B0600070205080204" charset="-128"/>
              <a:ea typeface="Source Han Sans JP Bold" panose="020B0600070205080204" charset="-128"/>
            </a:endParaRPr>
          </a:p>
        </p:txBody>
      </p:sp>
      <p:sp>
        <p:nvSpPr>
          <p:cNvPr id="17" name="四角形吹き出し 16"/>
          <p:cNvSpPr/>
          <p:nvPr/>
        </p:nvSpPr>
        <p:spPr>
          <a:xfrm>
            <a:off x="803605" y="4195175"/>
            <a:ext cx="6373090" cy="1259739"/>
          </a:xfrm>
          <a:prstGeom prst="wedgeRectCallout">
            <a:avLst>
              <a:gd name="adj1" fmla="val 18248"/>
              <a:gd name="adj2" fmla="val 33593"/>
            </a:avLst>
          </a:prstGeom>
          <a:noFill/>
          <a:ln>
            <a:noFill/>
          </a:ln>
        </p:spPr>
        <p:style>
          <a:lnRef idx="2">
            <a:schemeClr val="accent6"/>
          </a:lnRef>
          <a:fillRef idx="1">
            <a:schemeClr val="lt1"/>
          </a:fillRef>
          <a:effectRef idx="0">
            <a:schemeClr val="accent6"/>
          </a:effectRef>
          <a:fontRef idx="minor">
            <a:schemeClr val="dk1"/>
          </a:fontRef>
        </p:style>
        <p:txBody>
          <a:bodyPr rtlCol="0" anchor="ctr"/>
          <a:lstStyle/>
          <a:p>
            <a:pPr>
              <a:lnSpc>
                <a:spcPct val="150000"/>
              </a:lnSpc>
            </a:pPr>
            <a:endParaRPr lang="en-US" altLang="ja-JP" sz="2000" b="1" dirty="0">
              <a:solidFill>
                <a:schemeClr val="tx1"/>
              </a:solidFill>
              <a:latin typeface="Source Han Sans JP Bold" panose="020B0600070205080204" charset="-128"/>
              <a:ea typeface="Source Han Sans JP Bold" panose="020B0600070205080204" charset="-128"/>
            </a:endParaRPr>
          </a:p>
        </p:txBody>
      </p:sp>
      <p:sp>
        <p:nvSpPr>
          <p:cNvPr id="5" name="サブタイトル 2">
            <a:extLst>
              <a:ext uri="{FF2B5EF4-FFF2-40B4-BE49-F238E27FC236}">
                <a16:creationId xmlns:a16="http://schemas.microsoft.com/office/drawing/2014/main" id="{CD3F86C9-26FA-E14E-8BDC-F36CA426198F}"/>
              </a:ext>
            </a:extLst>
          </p:cNvPr>
          <p:cNvSpPr txBox="1">
            <a:spLocks/>
          </p:cNvSpPr>
          <p:nvPr/>
        </p:nvSpPr>
        <p:spPr>
          <a:xfrm>
            <a:off x="375064" y="90453"/>
            <a:ext cx="11060935" cy="720000"/>
          </a:xfrm>
          <a:prstGeom prst="rect">
            <a:avLst/>
          </a:prstGeom>
          <a:ln>
            <a:noFill/>
          </a:ln>
        </p:spPr>
        <p:txBody>
          <a:bodyPr anchor="ct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buNone/>
            </a:pPr>
            <a:r>
              <a:rPr lang="ja-JP" altLang="en-US" sz="3600" b="1" spc="-250" dirty="0">
                <a:gradFill>
                  <a:gsLst>
                    <a:gs pos="0">
                      <a:srgbClr val="144DA0">
                        <a:shade val="30000"/>
                        <a:satMod val="115000"/>
                      </a:srgbClr>
                    </a:gs>
                    <a:gs pos="50000">
                      <a:srgbClr val="144DA0">
                        <a:shade val="67500"/>
                        <a:satMod val="115000"/>
                      </a:srgbClr>
                    </a:gs>
                    <a:gs pos="100000">
                      <a:srgbClr val="144DA0">
                        <a:shade val="100000"/>
                        <a:satMod val="115000"/>
                      </a:srgbClr>
                    </a:gs>
                  </a:gsLst>
                  <a:path path="circle">
                    <a:fillToRect l="50000" t="50000" r="50000" b="50000"/>
                  </a:path>
                </a:gradFill>
                <a:latin typeface="BIZ UDPゴシック" panose="020B0400000000000000" pitchFamily="50" charset="-128"/>
                <a:ea typeface="BIZ UDPゴシック" panose="020B0400000000000000" pitchFamily="50" charset="-128"/>
              </a:rPr>
              <a:t>第９期吹田健やか年輪プラン</a:t>
            </a:r>
            <a:r>
              <a:rPr lang="zh-TW" altLang="en-US" sz="3600" b="1" spc="-250" dirty="0">
                <a:gradFill>
                  <a:gsLst>
                    <a:gs pos="0">
                      <a:srgbClr val="144DA0">
                        <a:shade val="30000"/>
                        <a:satMod val="115000"/>
                      </a:srgbClr>
                    </a:gs>
                    <a:gs pos="50000">
                      <a:srgbClr val="144DA0">
                        <a:shade val="67500"/>
                        <a:satMod val="115000"/>
                      </a:srgbClr>
                    </a:gs>
                    <a:gs pos="100000">
                      <a:srgbClr val="144DA0">
                        <a:shade val="100000"/>
                        <a:satMod val="115000"/>
                      </a:srgbClr>
                    </a:gs>
                  </a:gsLst>
                  <a:path path="circle">
                    <a:fillToRect l="50000" t="50000" r="50000" b="50000"/>
                  </a:path>
                </a:gradFill>
                <a:latin typeface="BIZ UDPゴシック" panose="020B0400000000000000" pitchFamily="50" charset="-128"/>
                <a:ea typeface="BIZ UDPゴシック" panose="020B0400000000000000" pitchFamily="50" charset="-128"/>
              </a:rPr>
              <a:t>年次報告</a:t>
            </a:r>
            <a:r>
              <a:rPr lang="en-US" altLang="zh-TW" sz="3600" b="1" spc="-250" dirty="0">
                <a:gradFill>
                  <a:gsLst>
                    <a:gs pos="0">
                      <a:srgbClr val="144DA0">
                        <a:shade val="30000"/>
                        <a:satMod val="115000"/>
                      </a:srgbClr>
                    </a:gs>
                    <a:gs pos="50000">
                      <a:srgbClr val="144DA0">
                        <a:shade val="67500"/>
                        <a:satMod val="115000"/>
                      </a:srgbClr>
                    </a:gs>
                    <a:gs pos="100000">
                      <a:srgbClr val="144DA0">
                        <a:shade val="100000"/>
                        <a:satMod val="115000"/>
                      </a:srgbClr>
                    </a:gs>
                  </a:gsLst>
                  <a:path path="circle">
                    <a:fillToRect l="50000" t="50000" r="50000" b="50000"/>
                  </a:path>
                </a:gradFill>
                <a:latin typeface="BIZ UDPゴシック" panose="020B0400000000000000" pitchFamily="50" charset="-128"/>
                <a:ea typeface="BIZ UDPゴシック" panose="020B0400000000000000" pitchFamily="50" charset="-128"/>
              </a:rPr>
              <a:t>(2025</a:t>
            </a:r>
            <a:r>
              <a:rPr lang="zh-TW" altLang="en-US" sz="3600" b="1" spc="-250" dirty="0">
                <a:gradFill>
                  <a:gsLst>
                    <a:gs pos="0">
                      <a:srgbClr val="144DA0">
                        <a:shade val="30000"/>
                        <a:satMod val="115000"/>
                      </a:srgbClr>
                    </a:gs>
                    <a:gs pos="50000">
                      <a:srgbClr val="144DA0">
                        <a:shade val="67500"/>
                        <a:satMod val="115000"/>
                      </a:srgbClr>
                    </a:gs>
                    <a:gs pos="100000">
                      <a:srgbClr val="144DA0">
                        <a:shade val="100000"/>
                        <a:satMod val="115000"/>
                      </a:srgbClr>
                    </a:gs>
                  </a:gsLst>
                  <a:path path="circle">
                    <a:fillToRect l="50000" t="50000" r="50000" b="50000"/>
                  </a:path>
                </a:gradFill>
                <a:latin typeface="BIZ UDPゴシック" panose="020B0400000000000000" pitchFamily="50" charset="-128"/>
                <a:ea typeface="BIZ UDPゴシック" panose="020B0400000000000000" pitchFamily="50" charset="-128"/>
              </a:rPr>
              <a:t>年度</a:t>
            </a:r>
            <a:r>
              <a:rPr lang="en-US" altLang="zh-TW" sz="3600" b="1" spc="-250" dirty="0">
                <a:gradFill>
                  <a:gsLst>
                    <a:gs pos="0">
                      <a:srgbClr val="144DA0">
                        <a:shade val="30000"/>
                        <a:satMod val="115000"/>
                      </a:srgbClr>
                    </a:gs>
                    <a:gs pos="50000">
                      <a:srgbClr val="144DA0">
                        <a:shade val="67500"/>
                        <a:satMod val="115000"/>
                      </a:srgbClr>
                    </a:gs>
                    <a:gs pos="100000">
                      <a:srgbClr val="144DA0">
                        <a:shade val="100000"/>
                        <a:satMod val="115000"/>
                      </a:srgbClr>
                    </a:gs>
                  </a:gsLst>
                  <a:path path="circle">
                    <a:fillToRect l="50000" t="50000" r="50000" b="50000"/>
                  </a:path>
                </a:gradFill>
                <a:latin typeface="BIZ UDPゴシック" panose="020B0400000000000000" pitchFamily="50" charset="-128"/>
                <a:ea typeface="BIZ UDPゴシック" panose="020B0400000000000000" pitchFamily="50" charset="-128"/>
              </a:rPr>
              <a:t>)</a:t>
            </a:r>
            <a:r>
              <a:rPr lang="zh-TW" altLang="en-US" sz="3600" b="1" spc="-250" dirty="0">
                <a:gradFill>
                  <a:gsLst>
                    <a:gs pos="0">
                      <a:srgbClr val="144DA0">
                        <a:shade val="30000"/>
                        <a:satMod val="115000"/>
                      </a:srgbClr>
                    </a:gs>
                    <a:gs pos="50000">
                      <a:srgbClr val="144DA0">
                        <a:shade val="67500"/>
                        <a:satMod val="115000"/>
                      </a:srgbClr>
                    </a:gs>
                    <a:gs pos="100000">
                      <a:srgbClr val="144DA0">
                        <a:shade val="100000"/>
                        <a:satMod val="115000"/>
                      </a:srgbClr>
                    </a:gs>
                  </a:gsLst>
                  <a:path path="circle">
                    <a:fillToRect l="50000" t="50000" r="50000" b="50000"/>
                  </a:path>
                </a:gradFill>
                <a:latin typeface="BIZ UDPゴシック" panose="020B0400000000000000" pitchFamily="50" charset="-128"/>
                <a:ea typeface="BIZ UDPゴシック" panose="020B0400000000000000" pitchFamily="50" charset="-128"/>
              </a:rPr>
              <a:t>概要</a:t>
            </a:r>
            <a:endParaRPr lang="ja-JP" altLang="en-US" sz="3600" b="1" spc="-250" dirty="0">
              <a:gradFill>
                <a:gsLst>
                  <a:gs pos="0">
                    <a:srgbClr val="144DA0">
                      <a:shade val="30000"/>
                      <a:satMod val="115000"/>
                    </a:srgbClr>
                  </a:gs>
                  <a:gs pos="50000">
                    <a:srgbClr val="144DA0">
                      <a:shade val="67500"/>
                      <a:satMod val="115000"/>
                    </a:srgbClr>
                  </a:gs>
                  <a:gs pos="100000">
                    <a:srgbClr val="144DA0">
                      <a:shade val="100000"/>
                      <a:satMod val="115000"/>
                    </a:srgbClr>
                  </a:gs>
                </a:gsLst>
                <a:path path="circle">
                  <a:fillToRect l="50000" t="50000" r="50000" b="50000"/>
                </a:path>
              </a:gradFill>
              <a:latin typeface="BIZ UDPゴシック" panose="020B0400000000000000" pitchFamily="50" charset="-128"/>
              <a:ea typeface="BIZ UDPゴシック" panose="020B0400000000000000" pitchFamily="50" charset="-128"/>
            </a:endParaRPr>
          </a:p>
        </p:txBody>
      </p:sp>
      <p:grpSp>
        <p:nvGrpSpPr>
          <p:cNvPr id="7" name="Group 8">
            <a:extLst>
              <a:ext uri="{FF2B5EF4-FFF2-40B4-BE49-F238E27FC236}">
                <a16:creationId xmlns:a16="http://schemas.microsoft.com/office/drawing/2014/main" id="{29E53D6D-1EC3-560D-488E-FE32302E50F8}"/>
              </a:ext>
            </a:extLst>
          </p:cNvPr>
          <p:cNvGrpSpPr/>
          <p:nvPr/>
        </p:nvGrpSpPr>
        <p:grpSpPr>
          <a:xfrm>
            <a:off x="375064" y="810453"/>
            <a:ext cx="11236679" cy="50560"/>
            <a:chOff x="0" y="0"/>
            <a:chExt cx="4274726" cy="20069"/>
          </a:xfrm>
        </p:grpSpPr>
        <p:sp>
          <p:nvSpPr>
            <p:cNvPr id="9" name="Freeform 9">
              <a:extLst>
                <a:ext uri="{FF2B5EF4-FFF2-40B4-BE49-F238E27FC236}">
                  <a16:creationId xmlns:a16="http://schemas.microsoft.com/office/drawing/2014/main" id="{F447D654-9793-5D9E-24D7-2CEFB568266F}"/>
                </a:ext>
              </a:extLst>
            </p:cNvPr>
            <p:cNvSpPr/>
            <p:nvPr/>
          </p:nvSpPr>
          <p:spPr>
            <a:xfrm>
              <a:off x="0" y="0"/>
              <a:ext cx="4274726" cy="20069"/>
            </a:xfrm>
            <a:custGeom>
              <a:avLst/>
              <a:gdLst/>
              <a:ahLst/>
              <a:cxnLst/>
              <a:rect l="l" t="t" r="r" b="b"/>
              <a:pathLst>
                <a:path w="4274726" h="20069">
                  <a:moveTo>
                    <a:pt x="10035" y="0"/>
                  </a:moveTo>
                  <a:lnTo>
                    <a:pt x="4264691" y="0"/>
                  </a:lnTo>
                  <a:cubicBezTo>
                    <a:pt x="4267353" y="0"/>
                    <a:pt x="4269905" y="1057"/>
                    <a:pt x="4271787" y="2939"/>
                  </a:cubicBezTo>
                  <a:cubicBezTo>
                    <a:pt x="4273669" y="4821"/>
                    <a:pt x="4274726" y="7373"/>
                    <a:pt x="4274726" y="10035"/>
                  </a:cubicBezTo>
                  <a:lnTo>
                    <a:pt x="4274726" y="10035"/>
                  </a:lnTo>
                  <a:cubicBezTo>
                    <a:pt x="4274726" y="12696"/>
                    <a:pt x="4273669" y="15248"/>
                    <a:pt x="4271787" y="17130"/>
                  </a:cubicBezTo>
                  <a:cubicBezTo>
                    <a:pt x="4269905" y="19012"/>
                    <a:pt x="4267353" y="20069"/>
                    <a:pt x="4264691" y="20069"/>
                  </a:cubicBezTo>
                  <a:lnTo>
                    <a:pt x="10035" y="20069"/>
                  </a:lnTo>
                  <a:cubicBezTo>
                    <a:pt x="7373" y="20069"/>
                    <a:pt x="4821" y="19012"/>
                    <a:pt x="2939" y="17130"/>
                  </a:cubicBezTo>
                  <a:cubicBezTo>
                    <a:pt x="1057" y="15248"/>
                    <a:pt x="0" y="12696"/>
                    <a:pt x="0" y="10035"/>
                  </a:cubicBezTo>
                  <a:lnTo>
                    <a:pt x="0" y="10035"/>
                  </a:lnTo>
                  <a:cubicBezTo>
                    <a:pt x="0" y="7373"/>
                    <a:pt x="1057" y="4821"/>
                    <a:pt x="2939" y="2939"/>
                  </a:cubicBezTo>
                  <a:cubicBezTo>
                    <a:pt x="4821" y="1057"/>
                    <a:pt x="7373" y="0"/>
                    <a:pt x="10035" y="0"/>
                  </a:cubicBezTo>
                  <a:close/>
                </a:path>
              </a:pathLst>
            </a:custGeom>
            <a:solidFill>
              <a:srgbClr val="144DA0"/>
            </a:solidFill>
          </p:spPr>
          <p:txBody>
            <a:bodyPr/>
            <a:lstStyle/>
            <a:p>
              <a:endParaRPr lang="ja-JP" altLang="en-US"/>
            </a:p>
          </p:txBody>
        </p:sp>
        <p:sp>
          <p:nvSpPr>
            <p:cNvPr id="10" name="TextBox 10">
              <a:extLst>
                <a:ext uri="{FF2B5EF4-FFF2-40B4-BE49-F238E27FC236}">
                  <a16:creationId xmlns:a16="http://schemas.microsoft.com/office/drawing/2014/main" id="{A9705A02-1C4E-22DB-0C4D-D65D37111E90}"/>
                </a:ext>
              </a:extLst>
            </p:cNvPr>
            <p:cNvSpPr txBox="1"/>
            <p:nvPr/>
          </p:nvSpPr>
          <p:spPr>
            <a:xfrm>
              <a:off x="0" y="-28575"/>
              <a:ext cx="4274726" cy="48644"/>
            </a:xfrm>
            <a:prstGeom prst="rect">
              <a:avLst/>
            </a:prstGeom>
          </p:spPr>
          <p:txBody>
            <a:bodyPr lIns="50800" tIns="50800" rIns="50800" bIns="50800" rtlCol="0" anchor="ctr"/>
            <a:lstStyle/>
            <a:p>
              <a:pPr algn="ctr">
                <a:lnSpc>
                  <a:spcPts val="2239"/>
                </a:lnSpc>
              </a:pPr>
              <a:endParaRPr/>
            </a:p>
          </p:txBody>
        </p:sp>
      </p:grpSp>
      <p:grpSp>
        <p:nvGrpSpPr>
          <p:cNvPr id="15" name="Group 2">
            <a:extLst>
              <a:ext uri="{FF2B5EF4-FFF2-40B4-BE49-F238E27FC236}">
                <a16:creationId xmlns:a16="http://schemas.microsoft.com/office/drawing/2014/main" id="{B6B49C15-7076-5F81-97E2-A93B6A52FBCE}"/>
              </a:ext>
            </a:extLst>
          </p:cNvPr>
          <p:cNvGrpSpPr/>
          <p:nvPr/>
        </p:nvGrpSpPr>
        <p:grpSpPr>
          <a:xfrm>
            <a:off x="11947826" y="-189000"/>
            <a:ext cx="612000" cy="7236000"/>
            <a:chOff x="0" y="0"/>
            <a:chExt cx="203606" cy="2804648"/>
          </a:xfrm>
        </p:grpSpPr>
        <p:sp>
          <p:nvSpPr>
            <p:cNvPr id="16" name="Freeform 3">
              <a:extLst>
                <a:ext uri="{FF2B5EF4-FFF2-40B4-BE49-F238E27FC236}">
                  <a16:creationId xmlns:a16="http://schemas.microsoft.com/office/drawing/2014/main" id="{C15F1F3A-5E19-E0C6-FE72-68F9E23C5CEE}"/>
                </a:ext>
              </a:extLst>
            </p:cNvPr>
            <p:cNvSpPr/>
            <p:nvPr/>
          </p:nvSpPr>
          <p:spPr>
            <a:xfrm>
              <a:off x="0" y="0"/>
              <a:ext cx="203606" cy="2804648"/>
            </a:xfrm>
            <a:custGeom>
              <a:avLst/>
              <a:gdLst/>
              <a:ahLst/>
              <a:cxnLst/>
              <a:rect l="l" t="t" r="r" b="b"/>
              <a:pathLst>
                <a:path w="203606" h="2804648">
                  <a:moveTo>
                    <a:pt x="101803" y="0"/>
                  </a:moveTo>
                  <a:lnTo>
                    <a:pt x="101803" y="0"/>
                  </a:lnTo>
                  <a:cubicBezTo>
                    <a:pt x="158028" y="0"/>
                    <a:pt x="203606" y="45579"/>
                    <a:pt x="203606" y="101803"/>
                  </a:cubicBezTo>
                  <a:lnTo>
                    <a:pt x="203606" y="2702845"/>
                  </a:lnTo>
                  <a:cubicBezTo>
                    <a:pt x="203606" y="2729844"/>
                    <a:pt x="192881" y="2755738"/>
                    <a:pt x="173789" y="2774830"/>
                  </a:cubicBezTo>
                  <a:cubicBezTo>
                    <a:pt x="154697" y="2793922"/>
                    <a:pt x="128803" y="2804648"/>
                    <a:pt x="101803" y="2804648"/>
                  </a:cubicBezTo>
                  <a:lnTo>
                    <a:pt x="101803" y="2804648"/>
                  </a:lnTo>
                  <a:cubicBezTo>
                    <a:pt x="74803" y="2804648"/>
                    <a:pt x="48909" y="2793922"/>
                    <a:pt x="29817" y="2774830"/>
                  </a:cubicBezTo>
                  <a:cubicBezTo>
                    <a:pt x="10726" y="2755738"/>
                    <a:pt x="0" y="2729844"/>
                    <a:pt x="0" y="2702845"/>
                  </a:cubicBezTo>
                  <a:lnTo>
                    <a:pt x="0" y="101803"/>
                  </a:lnTo>
                  <a:cubicBezTo>
                    <a:pt x="0" y="74803"/>
                    <a:pt x="10726" y="48909"/>
                    <a:pt x="29817" y="29817"/>
                  </a:cubicBezTo>
                  <a:cubicBezTo>
                    <a:pt x="48909" y="10726"/>
                    <a:pt x="74803" y="0"/>
                    <a:pt x="101803" y="0"/>
                  </a:cubicBezTo>
                  <a:close/>
                </a:path>
              </a:pathLst>
            </a:custGeom>
            <a:gradFill rotWithShape="1">
              <a:gsLst>
                <a:gs pos="0">
                  <a:srgbClr val="95B4E1">
                    <a:alpha val="100000"/>
                  </a:srgbClr>
                </a:gs>
                <a:gs pos="100000">
                  <a:srgbClr val="144DA0">
                    <a:alpha val="100000"/>
                  </a:srgbClr>
                </a:gs>
              </a:gsLst>
              <a:lin ang="5400000"/>
            </a:gradFill>
          </p:spPr>
          <p:txBody>
            <a:bodyPr/>
            <a:lstStyle/>
            <a:p>
              <a:endParaRPr lang="ja-JP" altLang="en-US"/>
            </a:p>
          </p:txBody>
        </p:sp>
        <p:sp>
          <p:nvSpPr>
            <p:cNvPr id="18" name="TextBox 4">
              <a:extLst>
                <a:ext uri="{FF2B5EF4-FFF2-40B4-BE49-F238E27FC236}">
                  <a16:creationId xmlns:a16="http://schemas.microsoft.com/office/drawing/2014/main" id="{FB43745D-764D-CDB6-2348-C02EE56B642C}"/>
                </a:ext>
              </a:extLst>
            </p:cNvPr>
            <p:cNvSpPr txBox="1"/>
            <p:nvPr/>
          </p:nvSpPr>
          <p:spPr>
            <a:xfrm>
              <a:off x="0" y="-28575"/>
              <a:ext cx="203606" cy="2833223"/>
            </a:xfrm>
            <a:prstGeom prst="rect">
              <a:avLst/>
            </a:prstGeom>
          </p:spPr>
          <p:txBody>
            <a:bodyPr lIns="50800" tIns="50800" rIns="50800" bIns="50800" rtlCol="0" anchor="ctr"/>
            <a:lstStyle/>
            <a:p>
              <a:pPr algn="ctr">
                <a:lnSpc>
                  <a:spcPts val="2239"/>
                </a:lnSpc>
              </a:pPr>
              <a:endParaRPr/>
            </a:p>
          </p:txBody>
        </p:sp>
      </p:grpSp>
      <p:sp>
        <p:nvSpPr>
          <p:cNvPr id="20" name="スライド番号プレースホルダー 2">
            <a:extLst>
              <a:ext uri="{FF2B5EF4-FFF2-40B4-BE49-F238E27FC236}">
                <a16:creationId xmlns:a16="http://schemas.microsoft.com/office/drawing/2014/main" id="{D9003988-3A89-2B61-92E4-E800EE663668}"/>
              </a:ext>
            </a:extLst>
          </p:cNvPr>
          <p:cNvSpPr txBox="1">
            <a:spLocks/>
          </p:cNvSpPr>
          <p:nvPr/>
        </p:nvSpPr>
        <p:spPr>
          <a:xfrm>
            <a:off x="11058318" y="6235531"/>
            <a:ext cx="756000" cy="365125"/>
          </a:xfrm>
          <a:prstGeom prst="rect">
            <a:avLst/>
          </a:prstGeom>
        </p:spPr>
        <p:txBody>
          <a:bodyPr vert="horz" lIns="91440" tIns="45720" rIns="91440" bIns="45720" rtlCol="0" anchor="ctr"/>
          <a:lstStyle>
            <a:defPPr>
              <a:defRPr lang="ja-JP"/>
            </a:defPPr>
            <a:lvl1pPr marL="0" algn="r" defTabSz="914400" rtl="0" eaLnBrk="1" latinLnBrk="0" hangingPunct="1">
              <a:defRPr kumimoji="1" sz="1200"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lgn="ctr"/>
            <a:fld id="{F664AAB1-4DB8-4BE3-94AB-6C36B07158C8}" type="slidenum">
              <a:rPr lang="ja-JP" altLang="en-US" sz="2400" smtClean="0">
                <a:solidFill>
                  <a:schemeClr val="tx1"/>
                </a:solidFill>
                <a:latin typeface="Arial Black" panose="020B0A04020102020204" pitchFamily="34" charset="0"/>
              </a:rPr>
              <a:pPr algn="ctr"/>
              <a:t>8</a:t>
            </a:fld>
            <a:endParaRPr lang="ja-JP" altLang="en-US" sz="2400" dirty="0">
              <a:solidFill>
                <a:schemeClr val="tx1"/>
              </a:solidFill>
              <a:latin typeface="Arial Black" panose="020B0A04020102020204" pitchFamily="34" charset="0"/>
            </a:endParaRPr>
          </a:p>
        </p:txBody>
      </p:sp>
      <p:grpSp>
        <p:nvGrpSpPr>
          <p:cNvPr id="21" name="Group 15">
            <a:extLst>
              <a:ext uri="{FF2B5EF4-FFF2-40B4-BE49-F238E27FC236}">
                <a16:creationId xmlns:a16="http://schemas.microsoft.com/office/drawing/2014/main" id="{5D63BDD6-22DC-8129-89AD-31D07A17F02E}"/>
              </a:ext>
            </a:extLst>
          </p:cNvPr>
          <p:cNvGrpSpPr/>
          <p:nvPr/>
        </p:nvGrpSpPr>
        <p:grpSpPr>
          <a:xfrm>
            <a:off x="375065" y="6432608"/>
            <a:ext cx="10769156" cy="50560"/>
            <a:chOff x="0" y="0"/>
            <a:chExt cx="4274726" cy="20069"/>
          </a:xfrm>
        </p:grpSpPr>
        <p:sp>
          <p:nvSpPr>
            <p:cNvPr id="22" name="Freeform 16">
              <a:extLst>
                <a:ext uri="{FF2B5EF4-FFF2-40B4-BE49-F238E27FC236}">
                  <a16:creationId xmlns:a16="http://schemas.microsoft.com/office/drawing/2014/main" id="{C37B78D4-C956-26E9-0754-C0FC912D524F}"/>
                </a:ext>
              </a:extLst>
            </p:cNvPr>
            <p:cNvSpPr/>
            <p:nvPr/>
          </p:nvSpPr>
          <p:spPr>
            <a:xfrm>
              <a:off x="0" y="0"/>
              <a:ext cx="4274726" cy="20069"/>
            </a:xfrm>
            <a:custGeom>
              <a:avLst/>
              <a:gdLst/>
              <a:ahLst/>
              <a:cxnLst/>
              <a:rect l="l" t="t" r="r" b="b"/>
              <a:pathLst>
                <a:path w="4274726" h="20069">
                  <a:moveTo>
                    <a:pt x="10035" y="0"/>
                  </a:moveTo>
                  <a:lnTo>
                    <a:pt x="4264691" y="0"/>
                  </a:lnTo>
                  <a:cubicBezTo>
                    <a:pt x="4267353" y="0"/>
                    <a:pt x="4269905" y="1057"/>
                    <a:pt x="4271787" y="2939"/>
                  </a:cubicBezTo>
                  <a:cubicBezTo>
                    <a:pt x="4273669" y="4821"/>
                    <a:pt x="4274726" y="7373"/>
                    <a:pt x="4274726" y="10035"/>
                  </a:cubicBezTo>
                  <a:lnTo>
                    <a:pt x="4274726" y="10035"/>
                  </a:lnTo>
                  <a:cubicBezTo>
                    <a:pt x="4274726" y="12696"/>
                    <a:pt x="4273669" y="15248"/>
                    <a:pt x="4271787" y="17130"/>
                  </a:cubicBezTo>
                  <a:cubicBezTo>
                    <a:pt x="4269905" y="19012"/>
                    <a:pt x="4267353" y="20069"/>
                    <a:pt x="4264691" y="20069"/>
                  </a:cubicBezTo>
                  <a:lnTo>
                    <a:pt x="10035" y="20069"/>
                  </a:lnTo>
                  <a:cubicBezTo>
                    <a:pt x="7373" y="20069"/>
                    <a:pt x="4821" y="19012"/>
                    <a:pt x="2939" y="17130"/>
                  </a:cubicBezTo>
                  <a:cubicBezTo>
                    <a:pt x="1057" y="15248"/>
                    <a:pt x="0" y="12696"/>
                    <a:pt x="0" y="10035"/>
                  </a:cubicBezTo>
                  <a:lnTo>
                    <a:pt x="0" y="10035"/>
                  </a:lnTo>
                  <a:cubicBezTo>
                    <a:pt x="0" y="7373"/>
                    <a:pt x="1057" y="4821"/>
                    <a:pt x="2939" y="2939"/>
                  </a:cubicBezTo>
                  <a:cubicBezTo>
                    <a:pt x="4821" y="1057"/>
                    <a:pt x="7373" y="0"/>
                    <a:pt x="10035" y="0"/>
                  </a:cubicBezTo>
                  <a:close/>
                </a:path>
              </a:pathLst>
            </a:custGeom>
            <a:solidFill>
              <a:srgbClr val="03214E"/>
            </a:solidFill>
          </p:spPr>
          <p:txBody>
            <a:bodyPr/>
            <a:lstStyle/>
            <a:p>
              <a:endParaRPr lang="ja-JP" altLang="en-US"/>
            </a:p>
          </p:txBody>
        </p:sp>
        <p:sp>
          <p:nvSpPr>
            <p:cNvPr id="23" name="TextBox 17">
              <a:extLst>
                <a:ext uri="{FF2B5EF4-FFF2-40B4-BE49-F238E27FC236}">
                  <a16:creationId xmlns:a16="http://schemas.microsoft.com/office/drawing/2014/main" id="{E5373430-C338-D363-D08E-08ACF1B770F4}"/>
                </a:ext>
              </a:extLst>
            </p:cNvPr>
            <p:cNvSpPr txBox="1"/>
            <p:nvPr/>
          </p:nvSpPr>
          <p:spPr>
            <a:xfrm>
              <a:off x="0" y="-28575"/>
              <a:ext cx="4274726" cy="48644"/>
            </a:xfrm>
            <a:prstGeom prst="rect">
              <a:avLst/>
            </a:prstGeom>
          </p:spPr>
          <p:txBody>
            <a:bodyPr lIns="50800" tIns="50800" rIns="50800" bIns="50800" rtlCol="0" anchor="ctr"/>
            <a:lstStyle/>
            <a:p>
              <a:pPr algn="ctr">
                <a:lnSpc>
                  <a:spcPts val="2239"/>
                </a:lnSpc>
              </a:pPr>
              <a:endParaRPr/>
            </a:p>
          </p:txBody>
        </p:sp>
      </p:grpSp>
      <p:sp>
        <p:nvSpPr>
          <p:cNvPr id="24" name="テキスト ボックス 23">
            <a:extLst>
              <a:ext uri="{FF2B5EF4-FFF2-40B4-BE49-F238E27FC236}">
                <a16:creationId xmlns:a16="http://schemas.microsoft.com/office/drawing/2014/main" id="{797F3EA0-3BBD-9A7B-F036-485DC2064467}"/>
              </a:ext>
            </a:extLst>
          </p:cNvPr>
          <p:cNvSpPr txBox="1"/>
          <p:nvPr/>
        </p:nvSpPr>
        <p:spPr>
          <a:xfrm>
            <a:off x="803605" y="1545479"/>
            <a:ext cx="10340616" cy="830997"/>
          </a:xfrm>
          <a:prstGeom prst="rect">
            <a:avLst/>
          </a:prstGeom>
          <a:noFill/>
        </p:spPr>
        <p:txBody>
          <a:bodyPr wrap="square" rtlCol="0">
            <a:spAutoFit/>
          </a:bodyPr>
          <a:lstStyle/>
          <a:p>
            <a:r>
              <a:rPr lang="ja-JP" altLang="en-US" sz="1600" dirty="0">
                <a:solidFill>
                  <a:srgbClr val="144DA0"/>
                </a:solidFill>
                <a:latin typeface="BIZ UDゴシック" panose="020B0400000000000000" pitchFamily="49" charset="-128"/>
                <a:ea typeface="BIZ UDゴシック" panose="020B0400000000000000" pitchFamily="49" charset="-128"/>
              </a:rPr>
              <a:t>　</a:t>
            </a:r>
            <a:r>
              <a:rPr lang="ja-JP" altLang="ja-JP" sz="1600" dirty="0">
                <a:latin typeface="BIZ UDゴシック" panose="020B0400000000000000" pitchFamily="49" charset="-128"/>
                <a:ea typeface="BIZ UDゴシック" panose="020B0400000000000000" pitchFamily="49" charset="-128"/>
              </a:rPr>
              <a:t>第</a:t>
            </a:r>
            <a:r>
              <a:rPr lang="ja-JP" altLang="en-US" sz="1600" dirty="0">
                <a:latin typeface="BIZ UDゴシック" panose="020B0400000000000000" pitchFamily="49" charset="-128"/>
                <a:ea typeface="BIZ UDゴシック" panose="020B0400000000000000" pitchFamily="49" charset="-128"/>
              </a:rPr>
              <a:t>９</a:t>
            </a:r>
            <a:r>
              <a:rPr lang="ja-JP" altLang="ja-JP" sz="1600" dirty="0">
                <a:latin typeface="BIZ UDゴシック" panose="020B0400000000000000" pitchFamily="49" charset="-128"/>
                <a:ea typeface="BIZ UDゴシック" panose="020B0400000000000000" pitchFamily="49" charset="-128"/>
              </a:rPr>
              <a:t>期吹田健やか年輪プラン（</a:t>
            </a:r>
            <a:r>
              <a:rPr lang="en-US" altLang="ja-JP" sz="1600" dirty="0">
                <a:latin typeface="BIZ UDゴシック" panose="020B0400000000000000" pitchFamily="49" charset="-128"/>
                <a:ea typeface="BIZ UDゴシック" panose="020B0400000000000000" pitchFamily="49" charset="-128"/>
              </a:rPr>
              <a:t>2024-2026</a:t>
            </a:r>
            <a:r>
              <a:rPr lang="ja-JP" altLang="ja-JP" sz="1600" dirty="0">
                <a:latin typeface="BIZ UDゴシック" panose="020B0400000000000000" pitchFamily="49" charset="-128"/>
                <a:ea typeface="BIZ UDゴシック" panose="020B0400000000000000" pitchFamily="49" charset="-128"/>
              </a:rPr>
              <a:t>）に掲げたロードマップについて、今年度</a:t>
            </a:r>
            <a:r>
              <a:rPr lang="ja-JP" altLang="en-US" sz="1600" dirty="0">
                <a:latin typeface="BIZ UDゴシック" panose="020B0400000000000000" pitchFamily="49" charset="-128"/>
                <a:ea typeface="BIZ UDゴシック" panose="020B0400000000000000" pitchFamily="49" charset="-128"/>
              </a:rPr>
              <a:t>９</a:t>
            </a:r>
            <a:r>
              <a:rPr lang="ja-JP" altLang="ja-JP" sz="1600" dirty="0">
                <a:latin typeface="BIZ UDゴシック" panose="020B0400000000000000" pitchFamily="49" charset="-128"/>
                <a:ea typeface="BIZ UDゴシック" panose="020B0400000000000000" pitchFamily="49" charset="-128"/>
              </a:rPr>
              <a:t>月末時点での評価を</a:t>
            </a:r>
            <a:r>
              <a:rPr lang="ja-JP" altLang="en-US" sz="1600" dirty="0">
                <a:latin typeface="BIZ UDゴシック" panose="020B0400000000000000" pitchFamily="49" charset="-128"/>
                <a:ea typeface="BIZ UDゴシック" panose="020B0400000000000000" pitchFamily="49" charset="-128"/>
              </a:rPr>
              <a:t>３</a:t>
            </a:r>
            <a:r>
              <a:rPr lang="ja-JP" altLang="ja-JP" sz="1600" dirty="0">
                <a:latin typeface="BIZ UDゴシック" panose="020B0400000000000000" pitchFamily="49" charset="-128"/>
                <a:ea typeface="BIZ UDゴシック" panose="020B0400000000000000" pitchFamily="49" charset="-128"/>
              </a:rPr>
              <a:t>段階（Ａ～</a:t>
            </a:r>
            <a:r>
              <a:rPr lang="ja-JP" altLang="en-US" sz="1600" dirty="0">
                <a:latin typeface="BIZ UDゴシック" panose="020B0400000000000000" pitchFamily="49" charset="-128"/>
                <a:ea typeface="BIZ UDゴシック" panose="020B0400000000000000" pitchFamily="49" charset="-128"/>
              </a:rPr>
              <a:t>Ｃ</a:t>
            </a:r>
            <a:r>
              <a:rPr lang="ja-JP" altLang="ja-JP" sz="1600" dirty="0">
                <a:latin typeface="BIZ UDゴシック" panose="020B0400000000000000" pitchFamily="49" charset="-128"/>
                <a:ea typeface="BIZ UDゴシック" panose="020B0400000000000000" pitchFamily="49" charset="-128"/>
              </a:rPr>
              <a:t>）で実施しました。数値目標を掲げていない場合や、高齢者等実態調査の結果を目標としている場合、その目標に向けての取組のプロセスを評価しました。</a:t>
            </a:r>
          </a:p>
        </p:txBody>
      </p:sp>
      <p:sp>
        <p:nvSpPr>
          <p:cNvPr id="25" name="テキスト ボックス 24">
            <a:extLst>
              <a:ext uri="{FF2B5EF4-FFF2-40B4-BE49-F238E27FC236}">
                <a16:creationId xmlns:a16="http://schemas.microsoft.com/office/drawing/2014/main" id="{88A061A3-37F3-9294-B729-880A7066EFC4}"/>
              </a:ext>
            </a:extLst>
          </p:cNvPr>
          <p:cNvSpPr txBox="1"/>
          <p:nvPr/>
        </p:nvSpPr>
        <p:spPr>
          <a:xfrm>
            <a:off x="647150" y="2373499"/>
            <a:ext cx="2039007" cy="369332"/>
          </a:xfrm>
          <a:prstGeom prst="rect">
            <a:avLst/>
          </a:prstGeom>
          <a:noFill/>
        </p:spPr>
        <p:txBody>
          <a:bodyPr wrap="square" rtlCol="0">
            <a:spAutoFit/>
          </a:bodyPr>
          <a:lstStyle/>
          <a:p>
            <a:r>
              <a:rPr lang="ja-JP" altLang="en-US" b="1">
                <a:solidFill>
                  <a:srgbClr val="144DA0"/>
                </a:solidFill>
                <a:latin typeface="BIZ UDPゴシック" panose="020B0400000000000000" pitchFamily="50" charset="-128"/>
                <a:ea typeface="BIZ UDPゴシック" panose="020B0400000000000000" pitchFamily="50" charset="-128"/>
              </a:rPr>
              <a:t>①　評価の結果</a:t>
            </a:r>
            <a:endParaRPr lang="en-US" altLang="ja-JP" b="1" dirty="0">
              <a:solidFill>
                <a:srgbClr val="144DA0"/>
              </a:solidFill>
              <a:latin typeface="BIZ UDPゴシック" panose="020B0400000000000000" pitchFamily="50" charset="-128"/>
              <a:ea typeface="BIZ UDPゴシック" panose="020B0400000000000000" pitchFamily="50" charset="-128"/>
            </a:endParaRPr>
          </a:p>
        </p:txBody>
      </p:sp>
      <p:graphicFrame>
        <p:nvGraphicFramePr>
          <p:cNvPr id="26" name="表 25">
            <a:extLst>
              <a:ext uri="{FF2B5EF4-FFF2-40B4-BE49-F238E27FC236}">
                <a16:creationId xmlns:a16="http://schemas.microsoft.com/office/drawing/2014/main" id="{4A6A529D-8793-70BC-C111-6F656BA33FFB}"/>
              </a:ext>
            </a:extLst>
          </p:cNvPr>
          <p:cNvGraphicFramePr>
            <a:graphicFrameLocks noGrp="1"/>
          </p:cNvGraphicFramePr>
          <p:nvPr>
            <p:extLst>
              <p:ext uri="{D42A27DB-BD31-4B8C-83A1-F6EECF244321}">
                <p14:modId xmlns:p14="http://schemas.microsoft.com/office/powerpoint/2010/main" val="849793762"/>
              </p:ext>
            </p:extLst>
          </p:nvPr>
        </p:nvGraphicFramePr>
        <p:xfrm>
          <a:off x="1060888" y="2838879"/>
          <a:ext cx="10225621" cy="3350832"/>
        </p:xfrm>
        <a:graphic>
          <a:graphicData uri="http://schemas.openxmlformats.org/drawingml/2006/table">
            <a:tbl>
              <a:tblPr firstRow="1" firstCol="1" bandRow="1">
                <a:tableStyleId>{5C22544A-7EE6-4342-B048-85BDC9FD1C3A}</a:tableStyleId>
              </a:tblPr>
              <a:tblGrid>
                <a:gridCol w="452602">
                  <a:extLst>
                    <a:ext uri="{9D8B030D-6E8A-4147-A177-3AD203B41FA5}">
                      <a16:colId xmlns:a16="http://schemas.microsoft.com/office/drawing/2014/main" val="2323077707"/>
                    </a:ext>
                  </a:extLst>
                </a:gridCol>
                <a:gridCol w="4487145">
                  <a:extLst>
                    <a:ext uri="{9D8B030D-6E8A-4147-A177-3AD203B41FA5}">
                      <a16:colId xmlns:a16="http://schemas.microsoft.com/office/drawing/2014/main" val="1727287985"/>
                    </a:ext>
                  </a:extLst>
                </a:gridCol>
                <a:gridCol w="880979">
                  <a:extLst>
                    <a:ext uri="{9D8B030D-6E8A-4147-A177-3AD203B41FA5}">
                      <a16:colId xmlns:a16="http://schemas.microsoft.com/office/drawing/2014/main" val="895095908"/>
                    </a:ext>
                  </a:extLst>
                </a:gridCol>
                <a:gridCol w="880979">
                  <a:extLst>
                    <a:ext uri="{9D8B030D-6E8A-4147-A177-3AD203B41FA5}">
                      <a16:colId xmlns:a16="http://schemas.microsoft.com/office/drawing/2014/main" val="4231626965"/>
                    </a:ext>
                  </a:extLst>
                </a:gridCol>
                <a:gridCol w="880979">
                  <a:extLst>
                    <a:ext uri="{9D8B030D-6E8A-4147-A177-3AD203B41FA5}">
                      <a16:colId xmlns:a16="http://schemas.microsoft.com/office/drawing/2014/main" val="3504759945"/>
                    </a:ext>
                  </a:extLst>
                </a:gridCol>
                <a:gridCol w="880979">
                  <a:extLst>
                    <a:ext uri="{9D8B030D-6E8A-4147-A177-3AD203B41FA5}">
                      <a16:colId xmlns:a16="http://schemas.microsoft.com/office/drawing/2014/main" val="3603083061"/>
                    </a:ext>
                  </a:extLst>
                </a:gridCol>
                <a:gridCol w="880979">
                  <a:extLst>
                    <a:ext uri="{9D8B030D-6E8A-4147-A177-3AD203B41FA5}">
                      <a16:colId xmlns:a16="http://schemas.microsoft.com/office/drawing/2014/main" val="2570760100"/>
                    </a:ext>
                  </a:extLst>
                </a:gridCol>
                <a:gridCol w="880979">
                  <a:extLst>
                    <a:ext uri="{9D8B030D-6E8A-4147-A177-3AD203B41FA5}">
                      <a16:colId xmlns:a16="http://schemas.microsoft.com/office/drawing/2014/main" val="1013693326"/>
                    </a:ext>
                  </a:extLst>
                </a:gridCol>
              </a:tblGrid>
              <a:tr h="234358">
                <a:tc rowSpan="3" gridSpan="2">
                  <a:txBody>
                    <a:bodyPr/>
                    <a:lstStyle/>
                    <a:p>
                      <a:pPr algn="ctr">
                        <a:lnSpc>
                          <a:spcPts val="1600"/>
                        </a:lnSpc>
                        <a:buNone/>
                      </a:pPr>
                      <a:r>
                        <a:rPr lang="ja-JP" sz="1400" kern="100" dirty="0">
                          <a:effectLst/>
                          <a:latin typeface="BIZ UDゴシック" panose="020B0400000000000000" pitchFamily="49" charset="-128"/>
                          <a:ea typeface="BIZ UDゴシック" panose="020B0400000000000000" pitchFamily="49" charset="-128"/>
                        </a:rPr>
                        <a:t>基本目標</a:t>
                      </a:r>
                      <a:endParaRPr lang="ja-JP" sz="140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115218" marR="115218" marT="57609" marB="5760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3" hMerge="1">
                  <a:txBody>
                    <a:bodyPr/>
                    <a:lstStyle/>
                    <a:p>
                      <a:endParaRPr kumimoji="1" lang="ja-JP" altLang="en-US"/>
                    </a:p>
                  </a:txBody>
                  <a:tcPr/>
                </a:tc>
                <a:tc gridSpan="6">
                  <a:txBody>
                    <a:bodyPr/>
                    <a:lstStyle/>
                    <a:p>
                      <a:pPr algn="ctr">
                        <a:lnSpc>
                          <a:spcPts val="1600"/>
                        </a:lnSpc>
                        <a:buNone/>
                      </a:pPr>
                      <a:r>
                        <a:rPr lang="ja-JP" sz="1300" kern="100" dirty="0">
                          <a:effectLst/>
                          <a:latin typeface="BIZ UDゴシック" panose="020B0400000000000000" pitchFamily="49" charset="-128"/>
                          <a:ea typeface="BIZ UDゴシック" panose="020B0400000000000000" pitchFamily="49" charset="-128"/>
                        </a:rPr>
                        <a:t>評価の個数</a:t>
                      </a:r>
                      <a:endParaRPr lang="ja-JP" sz="130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115218" marR="115218" marT="57609" marB="57609">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3056259800"/>
                  </a:ext>
                </a:extLst>
              </a:tr>
              <a:tr h="234757">
                <a:tc gridSpan="2" vMerge="1">
                  <a:txBody>
                    <a:bodyPr/>
                    <a:lstStyle/>
                    <a:p>
                      <a:endParaRPr kumimoji="1" lang="ja-JP" altLang="en-US"/>
                    </a:p>
                  </a:txBody>
                  <a:tcPr/>
                </a:tc>
                <a:tc hMerge="1" vMerge="1">
                  <a:txBody>
                    <a:bodyPr/>
                    <a:lstStyle/>
                    <a:p>
                      <a:endParaRPr kumimoji="1" lang="ja-JP" altLang="en-US"/>
                    </a:p>
                  </a:txBody>
                  <a:tcPr/>
                </a:tc>
                <a:tc gridSpan="3">
                  <a:txBody>
                    <a:bodyPr/>
                    <a:lstStyle/>
                    <a:p>
                      <a:pPr algn="ctr">
                        <a:lnSpc>
                          <a:spcPts val="1600"/>
                        </a:lnSpc>
                        <a:buNone/>
                      </a:pPr>
                      <a:r>
                        <a:rPr lang="ja-JP" sz="1400" kern="100" dirty="0">
                          <a:effectLst/>
                          <a:latin typeface="BIZ UDゴシック" panose="020B0400000000000000" pitchFamily="49" charset="-128"/>
                          <a:ea typeface="BIZ UDゴシック" panose="020B0400000000000000" pitchFamily="49" charset="-128"/>
                        </a:rPr>
                        <a:t>前年度</a:t>
                      </a:r>
                      <a:endParaRPr lang="ja-JP" sz="140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115218" marR="115218" marT="57609" marB="57609">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40000"/>
                        <a:lumOff val="60000"/>
                      </a:schemeClr>
                    </a:solidFill>
                  </a:tcPr>
                </a:tc>
                <a:tc hMerge="1">
                  <a:txBody>
                    <a:bodyPr/>
                    <a:lstStyle/>
                    <a:p>
                      <a:endParaRPr kumimoji="1" lang="ja-JP" altLang="en-US"/>
                    </a:p>
                  </a:txBody>
                  <a:tcPr/>
                </a:tc>
                <a:tc hMerge="1">
                  <a:txBody>
                    <a:bodyPr/>
                    <a:lstStyle/>
                    <a:p>
                      <a:endParaRPr kumimoji="1" lang="ja-JP" altLang="en-US"/>
                    </a:p>
                  </a:txBody>
                  <a:tcPr/>
                </a:tc>
                <a:tc gridSpan="3">
                  <a:txBody>
                    <a:bodyPr/>
                    <a:lstStyle/>
                    <a:p>
                      <a:pPr algn="ctr">
                        <a:lnSpc>
                          <a:spcPts val="1600"/>
                        </a:lnSpc>
                        <a:buNone/>
                      </a:pPr>
                      <a:r>
                        <a:rPr lang="ja-JP" sz="1400" kern="100">
                          <a:effectLst/>
                          <a:latin typeface="BIZ UDゴシック" panose="020B0400000000000000" pitchFamily="49" charset="-128"/>
                          <a:ea typeface="BIZ UDゴシック" panose="020B0400000000000000" pitchFamily="49" charset="-128"/>
                        </a:rPr>
                        <a:t>今年度（９月末時点）</a:t>
                      </a:r>
                      <a:endParaRPr lang="ja-JP" sz="1400" kern="10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115218" marR="115218" marT="57609" marB="57609">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40000"/>
                        <a:lumOff val="60000"/>
                      </a:schemeClr>
                    </a:solidFill>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3093611255"/>
                  </a:ext>
                </a:extLst>
              </a:tr>
              <a:tr h="234757">
                <a:tc gridSpan="2" vMerge="1">
                  <a:txBody>
                    <a:bodyPr/>
                    <a:lstStyle/>
                    <a:p>
                      <a:endParaRPr kumimoji="1" lang="ja-JP" altLang="en-US"/>
                    </a:p>
                  </a:txBody>
                  <a:tcPr/>
                </a:tc>
                <a:tc hMerge="1" vMerge="1">
                  <a:txBody>
                    <a:bodyPr/>
                    <a:lstStyle/>
                    <a:p>
                      <a:endParaRPr kumimoji="1" lang="ja-JP" altLang="en-US"/>
                    </a:p>
                  </a:txBody>
                  <a:tcPr/>
                </a:tc>
                <a:tc>
                  <a:txBody>
                    <a:bodyPr/>
                    <a:lstStyle/>
                    <a:p>
                      <a:pPr algn="ctr">
                        <a:lnSpc>
                          <a:spcPts val="1600"/>
                        </a:lnSpc>
                        <a:buNone/>
                      </a:pPr>
                      <a:r>
                        <a:rPr lang="ja-JP" sz="1400" kern="100" dirty="0">
                          <a:effectLst/>
                          <a:latin typeface="BIZ UDゴシック" panose="020B0400000000000000" pitchFamily="49" charset="-128"/>
                          <a:ea typeface="BIZ UDゴシック" panose="020B0400000000000000" pitchFamily="49" charset="-128"/>
                        </a:rPr>
                        <a:t>Ａ</a:t>
                      </a:r>
                      <a:endParaRPr lang="ja-JP" sz="140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86414" marR="86414"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40000"/>
                        <a:lumOff val="60000"/>
                      </a:schemeClr>
                    </a:solidFill>
                  </a:tcPr>
                </a:tc>
                <a:tc>
                  <a:txBody>
                    <a:bodyPr/>
                    <a:lstStyle/>
                    <a:p>
                      <a:pPr algn="ctr">
                        <a:lnSpc>
                          <a:spcPts val="1600"/>
                        </a:lnSpc>
                        <a:buNone/>
                      </a:pPr>
                      <a:r>
                        <a:rPr lang="ja-JP" sz="1400" kern="100" dirty="0">
                          <a:effectLst/>
                          <a:latin typeface="BIZ UDゴシック" panose="020B0400000000000000" pitchFamily="49" charset="-128"/>
                          <a:ea typeface="BIZ UDゴシック" panose="020B0400000000000000" pitchFamily="49" charset="-128"/>
                        </a:rPr>
                        <a:t>Ｂ</a:t>
                      </a:r>
                      <a:endParaRPr lang="ja-JP" sz="140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86414" marR="86414"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40000"/>
                        <a:lumOff val="60000"/>
                      </a:schemeClr>
                    </a:solidFill>
                  </a:tcPr>
                </a:tc>
                <a:tc>
                  <a:txBody>
                    <a:bodyPr/>
                    <a:lstStyle/>
                    <a:p>
                      <a:pPr algn="ctr">
                        <a:lnSpc>
                          <a:spcPts val="1600"/>
                        </a:lnSpc>
                        <a:buNone/>
                      </a:pPr>
                      <a:r>
                        <a:rPr lang="ja-JP" sz="1400" kern="100" dirty="0">
                          <a:effectLst/>
                          <a:latin typeface="BIZ UDゴシック" panose="020B0400000000000000" pitchFamily="49" charset="-128"/>
                          <a:ea typeface="BIZ UDゴシック" panose="020B0400000000000000" pitchFamily="49" charset="-128"/>
                        </a:rPr>
                        <a:t>Ｃ</a:t>
                      </a:r>
                      <a:endParaRPr lang="ja-JP" sz="140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86414" marR="86414"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40000"/>
                        <a:lumOff val="60000"/>
                      </a:schemeClr>
                    </a:solidFill>
                  </a:tcPr>
                </a:tc>
                <a:tc>
                  <a:txBody>
                    <a:bodyPr/>
                    <a:lstStyle/>
                    <a:p>
                      <a:pPr algn="ctr">
                        <a:lnSpc>
                          <a:spcPts val="1600"/>
                        </a:lnSpc>
                        <a:buNone/>
                      </a:pPr>
                      <a:r>
                        <a:rPr lang="ja-JP" sz="1400" kern="100" dirty="0">
                          <a:effectLst/>
                          <a:latin typeface="BIZ UDゴシック" panose="020B0400000000000000" pitchFamily="49" charset="-128"/>
                          <a:ea typeface="BIZ UDゴシック" panose="020B0400000000000000" pitchFamily="49" charset="-128"/>
                        </a:rPr>
                        <a:t>Ａ</a:t>
                      </a:r>
                      <a:endParaRPr lang="ja-JP" sz="140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86414" marR="86414"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40000"/>
                        <a:lumOff val="60000"/>
                      </a:schemeClr>
                    </a:solidFill>
                  </a:tcPr>
                </a:tc>
                <a:tc>
                  <a:txBody>
                    <a:bodyPr/>
                    <a:lstStyle/>
                    <a:p>
                      <a:pPr algn="ctr">
                        <a:lnSpc>
                          <a:spcPts val="1600"/>
                        </a:lnSpc>
                        <a:buNone/>
                      </a:pPr>
                      <a:r>
                        <a:rPr lang="ja-JP" sz="1400" kern="100" dirty="0">
                          <a:effectLst/>
                          <a:latin typeface="BIZ UDゴシック" panose="020B0400000000000000" pitchFamily="49" charset="-128"/>
                          <a:ea typeface="BIZ UDゴシック" panose="020B0400000000000000" pitchFamily="49" charset="-128"/>
                        </a:rPr>
                        <a:t>Ｂ</a:t>
                      </a:r>
                      <a:endParaRPr lang="ja-JP" sz="140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86414" marR="86414"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40000"/>
                        <a:lumOff val="60000"/>
                      </a:schemeClr>
                    </a:solidFill>
                  </a:tcPr>
                </a:tc>
                <a:tc>
                  <a:txBody>
                    <a:bodyPr/>
                    <a:lstStyle/>
                    <a:p>
                      <a:pPr algn="ctr">
                        <a:lnSpc>
                          <a:spcPts val="1600"/>
                        </a:lnSpc>
                        <a:buNone/>
                      </a:pPr>
                      <a:r>
                        <a:rPr lang="ja-JP" sz="1400" kern="100" dirty="0">
                          <a:effectLst/>
                          <a:latin typeface="BIZ UDゴシック" panose="020B0400000000000000" pitchFamily="49" charset="-128"/>
                          <a:ea typeface="BIZ UDゴシック" panose="020B0400000000000000" pitchFamily="49" charset="-128"/>
                        </a:rPr>
                        <a:t>Ｃ</a:t>
                      </a:r>
                      <a:endParaRPr lang="ja-JP" sz="140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86414" marR="86414"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40000"/>
                        <a:lumOff val="60000"/>
                      </a:schemeClr>
                    </a:solidFill>
                  </a:tcPr>
                </a:tc>
                <a:extLst>
                  <a:ext uri="{0D108BD9-81ED-4DB2-BD59-A6C34878D82A}">
                    <a16:rowId xmlns:a16="http://schemas.microsoft.com/office/drawing/2014/main" val="2082120118"/>
                  </a:ext>
                </a:extLst>
              </a:tr>
              <a:tr h="234757">
                <a:tc>
                  <a:txBody>
                    <a:bodyPr/>
                    <a:lstStyle/>
                    <a:p>
                      <a:pPr algn="ctr">
                        <a:lnSpc>
                          <a:spcPts val="1600"/>
                        </a:lnSpc>
                        <a:buNone/>
                      </a:pPr>
                      <a:r>
                        <a:rPr lang="ja-JP" altLang="en-US" sz="110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１</a:t>
                      </a:r>
                      <a:endParaRPr lang="ja-JP" sz="130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86414" marR="86414"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lnSpc>
                          <a:spcPts val="1600"/>
                        </a:lnSpc>
                        <a:buNone/>
                      </a:pPr>
                      <a:r>
                        <a:rPr lang="ja-JP" sz="1400" kern="100" dirty="0">
                          <a:effectLst/>
                          <a:latin typeface="BIZ UDゴシック" panose="020B0400000000000000" pitchFamily="49" charset="-128"/>
                          <a:ea typeface="BIZ UDゴシック" panose="020B0400000000000000" pitchFamily="49" charset="-128"/>
                        </a:rPr>
                        <a:t>生きがいと健康づくり・介護予防の推進</a:t>
                      </a:r>
                      <a:endParaRPr lang="ja-JP" sz="140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86414" marR="86414"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ts val="1600"/>
                        </a:lnSpc>
                        <a:buNone/>
                      </a:pPr>
                      <a:r>
                        <a:rPr lang="ja-JP" altLang="en-US" sz="140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４</a:t>
                      </a:r>
                      <a:endParaRPr lang="ja-JP" sz="140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86414" marR="86414"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ts val="1600"/>
                        </a:lnSpc>
                        <a:buNone/>
                      </a:pPr>
                      <a:r>
                        <a:rPr lang="ja-JP" altLang="en-US" sz="140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９</a:t>
                      </a:r>
                      <a:endParaRPr lang="ja-JP" sz="140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86414" marR="86414"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ts val="1600"/>
                        </a:lnSpc>
                        <a:buNone/>
                      </a:pPr>
                      <a:r>
                        <a:rPr lang="ja-JP" altLang="en-US" sz="140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０</a:t>
                      </a:r>
                      <a:endParaRPr lang="ja-JP" sz="140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86414" marR="86414"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ts val="1600"/>
                        </a:lnSpc>
                        <a:buNone/>
                      </a:pPr>
                      <a:r>
                        <a:rPr lang="ja-JP" altLang="en-US" sz="140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４</a:t>
                      </a:r>
                      <a:endParaRPr lang="ja-JP" sz="140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86414" marR="86414"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ts val="1600"/>
                        </a:lnSpc>
                        <a:buNone/>
                      </a:pPr>
                      <a:r>
                        <a:rPr lang="ja-JP" altLang="en-US" sz="140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９</a:t>
                      </a:r>
                      <a:endParaRPr lang="ja-JP" sz="140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86414" marR="86414"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ts val="1600"/>
                        </a:lnSpc>
                        <a:buNone/>
                      </a:pPr>
                      <a:r>
                        <a:rPr lang="ja-JP" altLang="en-US" sz="140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０</a:t>
                      </a:r>
                      <a:endParaRPr lang="ja-JP" sz="140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86414" marR="86414"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328870735"/>
                  </a:ext>
                </a:extLst>
              </a:tr>
              <a:tr h="234757">
                <a:tc>
                  <a:txBody>
                    <a:bodyPr/>
                    <a:lstStyle/>
                    <a:p>
                      <a:pPr algn="ctr">
                        <a:lnSpc>
                          <a:spcPts val="1600"/>
                        </a:lnSpc>
                        <a:buNone/>
                      </a:pPr>
                      <a:r>
                        <a:rPr lang="ja-JP" altLang="en-US" sz="110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２</a:t>
                      </a:r>
                      <a:endParaRPr lang="ja-JP" sz="130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86414" marR="86414"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lnSpc>
                          <a:spcPts val="1600"/>
                        </a:lnSpc>
                        <a:buNone/>
                      </a:pPr>
                      <a:r>
                        <a:rPr lang="ja-JP" sz="1400" kern="100" dirty="0">
                          <a:effectLst/>
                          <a:latin typeface="BIZ UDゴシック" panose="020B0400000000000000" pitchFamily="49" charset="-128"/>
                          <a:ea typeface="BIZ UDゴシック" panose="020B0400000000000000" pitchFamily="49" charset="-128"/>
                        </a:rPr>
                        <a:t>地域における支援体制の充実</a:t>
                      </a:r>
                      <a:endParaRPr lang="ja-JP" sz="140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86414" marR="86414"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ts val="1600"/>
                        </a:lnSpc>
                        <a:buNone/>
                      </a:pPr>
                      <a:r>
                        <a:rPr lang="en-US" sz="1400" kern="100" dirty="0">
                          <a:effectLst/>
                          <a:latin typeface="BIZ UDゴシック" panose="020B0400000000000000" pitchFamily="49" charset="-128"/>
                          <a:ea typeface="BIZ UDゴシック" panose="020B0400000000000000" pitchFamily="49" charset="-128"/>
                        </a:rPr>
                        <a:t>10</a:t>
                      </a:r>
                      <a:endParaRPr lang="ja-JP" sz="140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86414" marR="86414"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ts val="1600"/>
                        </a:lnSpc>
                        <a:buNone/>
                      </a:pPr>
                      <a:r>
                        <a:rPr lang="en-US" sz="1400" kern="100" dirty="0">
                          <a:effectLst/>
                          <a:latin typeface="BIZ UDゴシック" panose="020B0400000000000000" pitchFamily="49" charset="-128"/>
                          <a:ea typeface="BIZ UDゴシック" panose="020B0400000000000000" pitchFamily="49" charset="-128"/>
                        </a:rPr>
                        <a:t>1</a:t>
                      </a:r>
                      <a:endParaRPr lang="ja-JP" sz="140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86414" marR="86414"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ts val="1600"/>
                        </a:lnSpc>
                        <a:buNone/>
                      </a:pPr>
                      <a:r>
                        <a:rPr lang="ja-JP" altLang="en-US" sz="140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０</a:t>
                      </a:r>
                      <a:endParaRPr lang="ja-JP" sz="140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86414" marR="86414"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ts val="1600"/>
                        </a:lnSpc>
                        <a:buNone/>
                      </a:pPr>
                      <a:r>
                        <a:rPr lang="en-US" sz="1400" kern="100" dirty="0">
                          <a:effectLst/>
                          <a:latin typeface="BIZ UDゴシック" panose="020B0400000000000000" pitchFamily="49" charset="-128"/>
                          <a:ea typeface="BIZ UDゴシック" panose="020B0400000000000000" pitchFamily="49" charset="-128"/>
                        </a:rPr>
                        <a:t>10</a:t>
                      </a:r>
                      <a:endParaRPr lang="ja-JP" sz="140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86414" marR="86414"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ts val="1600"/>
                        </a:lnSpc>
                        <a:buNone/>
                      </a:pPr>
                      <a:r>
                        <a:rPr lang="ja-JP" altLang="en-US" sz="140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１</a:t>
                      </a:r>
                      <a:endParaRPr lang="ja-JP" sz="140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86414" marR="86414"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ts val="1600"/>
                        </a:lnSpc>
                        <a:buNone/>
                      </a:pPr>
                      <a:r>
                        <a:rPr lang="ja-JP" altLang="en-US" sz="140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０</a:t>
                      </a:r>
                      <a:endParaRPr lang="ja-JP" sz="140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86414" marR="86414"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742378462"/>
                  </a:ext>
                </a:extLst>
              </a:tr>
              <a:tr h="234757">
                <a:tc>
                  <a:txBody>
                    <a:bodyPr/>
                    <a:lstStyle/>
                    <a:p>
                      <a:pPr algn="ctr">
                        <a:lnSpc>
                          <a:spcPts val="1600"/>
                        </a:lnSpc>
                        <a:buNone/>
                      </a:pPr>
                      <a:r>
                        <a:rPr lang="ja-JP" altLang="en-US" sz="110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３</a:t>
                      </a:r>
                      <a:endParaRPr lang="ja-JP" sz="130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86414" marR="86414"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lnSpc>
                          <a:spcPts val="1600"/>
                        </a:lnSpc>
                        <a:buNone/>
                      </a:pPr>
                      <a:r>
                        <a:rPr lang="ja-JP" sz="1400" kern="100" dirty="0">
                          <a:effectLst/>
                          <a:latin typeface="BIZ UDゴシック" panose="020B0400000000000000" pitchFamily="49" charset="-128"/>
                          <a:ea typeface="BIZ UDゴシック" panose="020B0400000000000000" pitchFamily="49" charset="-128"/>
                        </a:rPr>
                        <a:t>認知症施策の推進</a:t>
                      </a:r>
                      <a:endParaRPr lang="ja-JP" sz="140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86414" marR="86414"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ts val="1600"/>
                        </a:lnSpc>
                        <a:buNone/>
                      </a:pPr>
                      <a:r>
                        <a:rPr lang="ja-JP" altLang="en-US" sz="140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２</a:t>
                      </a:r>
                      <a:endParaRPr lang="ja-JP" sz="140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86414" marR="86414"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ts val="1600"/>
                        </a:lnSpc>
                        <a:buNone/>
                      </a:pPr>
                      <a:r>
                        <a:rPr lang="ja-JP" sz="1400" kern="100" dirty="0">
                          <a:effectLst/>
                          <a:latin typeface="BIZ UDゴシック" panose="020B0400000000000000" pitchFamily="49" charset="-128"/>
                          <a:ea typeface="BIZ UDゴシック" panose="020B0400000000000000" pitchFamily="49" charset="-128"/>
                        </a:rPr>
                        <a:t>４</a:t>
                      </a:r>
                      <a:endParaRPr lang="ja-JP" sz="140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86414" marR="86414"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ts val="1600"/>
                        </a:lnSpc>
                        <a:buNone/>
                      </a:pPr>
                      <a:r>
                        <a:rPr lang="ja-JP" altLang="en-US" sz="140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０</a:t>
                      </a:r>
                      <a:endParaRPr lang="ja-JP" sz="140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86414" marR="86414"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ts val="1600"/>
                        </a:lnSpc>
                        <a:buNone/>
                      </a:pPr>
                      <a:r>
                        <a:rPr lang="ja-JP" altLang="en-US" sz="140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２</a:t>
                      </a:r>
                      <a:endParaRPr lang="ja-JP" sz="140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86414" marR="86414"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ts val="1600"/>
                        </a:lnSpc>
                        <a:buNone/>
                      </a:pPr>
                      <a:r>
                        <a:rPr lang="ja-JP" altLang="en-US" sz="140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４</a:t>
                      </a:r>
                      <a:endParaRPr lang="ja-JP" sz="140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86414" marR="86414"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ts val="1600"/>
                        </a:lnSpc>
                        <a:buNone/>
                      </a:pPr>
                      <a:r>
                        <a:rPr lang="ja-JP" altLang="en-US" sz="140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０</a:t>
                      </a:r>
                      <a:endParaRPr lang="ja-JP" sz="140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86414" marR="86414"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575646662"/>
                  </a:ext>
                </a:extLst>
              </a:tr>
              <a:tr h="234757">
                <a:tc>
                  <a:txBody>
                    <a:bodyPr/>
                    <a:lstStyle/>
                    <a:p>
                      <a:pPr algn="ctr">
                        <a:lnSpc>
                          <a:spcPts val="1600"/>
                        </a:lnSpc>
                        <a:buNone/>
                      </a:pPr>
                      <a:r>
                        <a:rPr lang="ja-JP" altLang="en-US" sz="110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４</a:t>
                      </a:r>
                      <a:endParaRPr lang="ja-JP" sz="130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86414" marR="86414"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lnSpc>
                          <a:spcPts val="1600"/>
                        </a:lnSpc>
                        <a:buNone/>
                      </a:pPr>
                      <a:r>
                        <a:rPr lang="ja-JP" sz="1400" kern="100" dirty="0">
                          <a:effectLst/>
                          <a:latin typeface="BIZ UDゴシック" panose="020B0400000000000000" pitchFamily="49" charset="-128"/>
                          <a:ea typeface="BIZ UDゴシック" panose="020B0400000000000000" pitchFamily="49" charset="-128"/>
                        </a:rPr>
                        <a:t>生活支援・介護保険サービスの充実</a:t>
                      </a:r>
                      <a:endParaRPr lang="ja-JP" sz="140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86414" marR="86414"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ts val="1600"/>
                        </a:lnSpc>
                        <a:buNone/>
                      </a:pPr>
                      <a:r>
                        <a:rPr lang="ja-JP" altLang="en-US" sz="140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８</a:t>
                      </a:r>
                      <a:endParaRPr lang="ja-JP" sz="140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86414" marR="86414"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ts val="1600"/>
                        </a:lnSpc>
                        <a:buNone/>
                      </a:pPr>
                      <a:r>
                        <a:rPr lang="ja-JP" altLang="en-US" sz="140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４</a:t>
                      </a:r>
                      <a:endParaRPr lang="ja-JP" sz="140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86414" marR="86414"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ts val="1600"/>
                        </a:lnSpc>
                        <a:buNone/>
                      </a:pPr>
                      <a:r>
                        <a:rPr lang="ja-JP" altLang="en-US" sz="140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２</a:t>
                      </a:r>
                      <a:endParaRPr lang="ja-JP" sz="140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86414" marR="86414"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ts val="1600"/>
                        </a:lnSpc>
                        <a:buNone/>
                      </a:pPr>
                      <a:r>
                        <a:rPr lang="ja-JP" altLang="en-US" sz="140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８</a:t>
                      </a:r>
                      <a:endParaRPr lang="ja-JP" sz="140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86414" marR="86414"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ts val="1600"/>
                        </a:lnSpc>
                        <a:buNone/>
                      </a:pPr>
                      <a:r>
                        <a:rPr lang="ja-JP" altLang="en-US" sz="140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４</a:t>
                      </a:r>
                      <a:endParaRPr lang="ja-JP" sz="140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86414" marR="86414"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ts val="1600"/>
                        </a:lnSpc>
                        <a:buNone/>
                      </a:pPr>
                      <a:r>
                        <a:rPr lang="ja-JP" altLang="en-US" sz="140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２</a:t>
                      </a:r>
                      <a:endParaRPr lang="ja-JP" sz="140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86414" marR="86414"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903868510"/>
                  </a:ext>
                </a:extLst>
              </a:tr>
              <a:tr h="349655">
                <a:tc>
                  <a:txBody>
                    <a:bodyPr/>
                    <a:lstStyle/>
                    <a:p>
                      <a:pPr algn="ctr">
                        <a:lnSpc>
                          <a:spcPts val="1600"/>
                        </a:lnSpc>
                        <a:buNone/>
                      </a:pPr>
                      <a:r>
                        <a:rPr lang="ja-JP" altLang="en-US" sz="110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５</a:t>
                      </a:r>
                      <a:endParaRPr lang="ja-JP" sz="130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86414" marR="86414"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lnSpc>
                          <a:spcPts val="1600"/>
                        </a:lnSpc>
                        <a:buNone/>
                      </a:pPr>
                      <a:r>
                        <a:rPr lang="ja-JP" sz="1400" kern="100" dirty="0">
                          <a:effectLst/>
                          <a:latin typeface="BIZ UDゴシック" panose="020B0400000000000000" pitchFamily="49" charset="-128"/>
                          <a:ea typeface="BIZ UDゴシック" panose="020B0400000000000000" pitchFamily="49" charset="-128"/>
                        </a:rPr>
                        <a:t>安心・安全な暮らしの充実</a:t>
                      </a:r>
                      <a:endParaRPr lang="ja-JP" sz="140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86414" marR="86414"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ts val="1600"/>
                        </a:lnSpc>
                        <a:buNone/>
                      </a:pPr>
                      <a:r>
                        <a:rPr lang="ja-JP" sz="1400" kern="100" dirty="0">
                          <a:effectLst/>
                          <a:latin typeface="BIZ UDゴシック" panose="020B0400000000000000" pitchFamily="49" charset="-128"/>
                          <a:ea typeface="BIZ UDゴシック" panose="020B0400000000000000" pitchFamily="49" charset="-128"/>
                        </a:rPr>
                        <a:t>２</a:t>
                      </a:r>
                      <a:endParaRPr lang="ja-JP" sz="140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86414" marR="86414"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ts val="1600"/>
                        </a:lnSpc>
                        <a:buNone/>
                      </a:pPr>
                      <a:r>
                        <a:rPr lang="ja-JP" altLang="en-US" sz="140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４</a:t>
                      </a:r>
                      <a:endParaRPr lang="ja-JP" sz="140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86414" marR="86414"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ts val="1600"/>
                        </a:lnSpc>
                        <a:buNone/>
                      </a:pPr>
                      <a:r>
                        <a:rPr lang="ja-JP" altLang="en-US" sz="140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１</a:t>
                      </a:r>
                      <a:endParaRPr lang="ja-JP" sz="140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86414" marR="86414"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ts val="1600"/>
                        </a:lnSpc>
                        <a:buNone/>
                      </a:pPr>
                      <a:r>
                        <a:rPr lang="ja-JP" sz="1400" kern="100" dirty="0">
                          <a:effectLst/>
                          <a:latin typeface="BIZ UDゴシック" panose="020B0400000000000000" pitchFamily="49" charset="-128"/>
                          <a:ea typeface="BIZ UDゴシック" panose="020B0400000000000000" pitchFamily="49" charset="-128"/>
                        </a:rPr>
                        <a:t>２</a:t>
                      </a:r>
                      <a:endParaRPr lang="ja-JP" sz="140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86414" marR="86414"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ts val="1600"/>
                        </a:lnSpc>
                        <a:buNone/>
                      </a:pPr>
                      <a:r>
                        <a:rPr lang="ja-JP" altLang="en-US" sz="140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４</a:t>
                      </a:r>
                      <a:endParaRPr lang="ja-JP" sz="140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86414" marR="86414"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ts val="1600"/>
                        </a:lnSpc>
                        <a:buNone/>
                      </a:pPr>
                      <a:r>
                        <a:rPr lang="ja-JP" altLang="en-US" sz="140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１</a:t>
                      </a:r>
                      <a:endParaRPr lang="ja-JP" sz="140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86414" marR="86414"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231302881"/>
                  </a:ext>
                </a:extLst>
              </a:tr>
              <a:tr h="258441">
                <a:tc gridSpan="2">
                  <a:txBody>
                    <a:bodyPr/>
                    <a:lstStyle/>
                    <a:p>
                      <a:pPr algn="ctr">
                        <a:lnSpc>
                          <a:spcPts val="1600"/>
                        </a:lnSpc>
                        <a:buNone/>
                      </a:pPr>
                      <a:r>
                        <a:rPr lang="ja-JP" sz="1400" kern="100">
                          <a:effectLst/>
                          <a:latin typeface="BIZ UDゴシック" panose="020B0400000000000000" pitchFamily="49" charset="-128"/>
                          <a:ea typeface="BIZ UDゴシック" panose="020B0400000000000000" pitchFamily="49" charset="-128"/>
                        </a:rPr>
                        <a:t>合計（</a:t>
                      </a:r>
                      <a:r>
                        <a:rPr lang="en-US" sz="1400" kern="100">
                          <a:effectLst/>
                          <a:latin typeface="BIZ UDゴシック" panose="020B0400000000000000" pitchFamily="49" charset="-128"/>
                          <a:ea typeface="BIZ UDゴシック" panose="020B0400000000000000" pitchFamily="49" charset="-128"/>
                        </a:rPr>
                        <a:t>51</a:t>
                      </a:r>
                      <a:r>
                        <a:rPr lang="ja-JP" sz="1400" kern="100">
                          <a:effectLst/>
                          <a:latin typeface="BIZ UDゴシック" panose="020B0400000000000000" pitchFamily="49" charset="-128"/>
                          <a:ea typeface="BIZ UDゴシック" panose="020B0400000000000000" pitchFamily="49" charset="-128"/>
                        </a:rPr>
                        <a:t>項目）</a:t>
                      </a:r>
                      <a:endParaRPr lang="ja-JP" sz="1400" kern="10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115218" marR="115218" marT="57609" marB="5760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kumimoji="1" lang="ja-JP" altLang="en-US"/>
                    </a:p>
                  </a:txBody>
                  <a:tcPr/>
                </a:tc>
                <a:tc>
                  <a:txBody>
                    <a:bodyPr/>
                    <a:lstStyle/>
                    <a:p>
                      <a:pPr algn="ctr">
                        <a:lnSpc>
                          <a:spcPts val="1600"/>
                        </a:lnSpc>
                        <a:buNone/>
                      </a:pPr>
                      <a:r>
                        <a:rPr lang="en-US" sz="1400" kern="100" dirty="0">
                          <a:effectLst/>
                          <a:latin typeface="BIZ UDゴシック" panose="020B0400000000000000" pitchFamily="49" charset="-128"/>
                          <a:ea typeface="BIZ UDゴシック" panose="020B0400000000000000" pitchFamily="49" charset="-128"/>
                        </a:rPr>
                        <a:t>26</a:t>
                      </a:r>
                      <a:endParaRPr lang="ja-JP" sz="140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86414" marR="86414"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ts val="1600"/>
                        </a:lnSpc>
                        <a:buNone/>
                      </a:pPr>
                      <a:r>
                        <a:rPr lang="en-US" sz="1400" kern="100" dirty="0">
                          <a:effectLst/>
                          <a:latin typeface="BIZ UDゴシック" panose="020B0400000000000000" pitchFamily="49" charset="-128"/>
                          <a:ea typeface="BIZ UDゴシック" panose="020B0400000000000000" pitchFamily="49" charset="-128"/>
                        </a:rPr>
                        <a:t>22</a:t>
                      </a:r>
                      <a:endParaRPr lang="ja-JP" sz="140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86414" marR="86414"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ts val="1600"/>
                        </a:lnSpc>
                        <a:buNone/>
                      </a:pPr>
                      <a:r>
                        <a:rPr lang="ja-JP" altLang="en-US" sz="140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３</a:t>
                      </a:r>
                      <a:endParaRPr lang="ja-JP" sz="140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86414" marR="86414"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ts val="1600"/>
                        </a:lnSpc>
                        <a:buNone/>
                      </a:pPr>
                      <a:r>
                        <a:rPr lang="en-US" sz="1400" kern="100" dirty="0">
                          <a:effectLst/>
                          <a:latin typeface="BIZ UDゴシック" panose="020B0400000000000000" pitchFamily="49" charset="-128"/>
                          <a:ea typeface="BIZ UDゴシック" panose="020B0400000000000000" pitchFamily="49" charset="-128"/>
                        </a:rPr>
                        <a:t>26</a:t>
                      </a:r>
                      <a:endParaRPr lang="ja-JP" sz="140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86414" marR="86414"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ts val="1600"/>
                        </a:lnSpc>
                        <a:buNone/>
                      </a:pPr>
                      <a:r>
                        <a:rPr lang="en-US" sz="1400" kern="100" dirty="0">
                          <a:effectLst/>
                          <a:latin typeface="BIZ UDゴシック" panose="020B0400000000000000" pitchFamily="49" charset="-128"/>
                          <a:ea typeface="BIZ UDゴシック" panose="020B0400000000000000" pitchFamily="49" charset="-128"/>
                        </a:rPr>
                        <a:t>22</a:t>
                      </a:r>
                      <a:endParaRPr lang="ja-JP" sz="140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86414" marR="86414"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ts val="1600"/>
                        </a:lnSpc>
                        <a:buNone/>
                      </a:pPr>
                      <a:r>
                        <a:rPr lang="ja-JP" altLang="en-US" sz="140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３</a:t>
                      </a:r>
                      <a:endParaRPr lang="ja-JP" sz="140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86414" marR="86414"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382591088"/>
                  </a:ext>
                </a:extLst>
              </a:tr>
              <a:tr h="742518">
                <a:tc gridSpan="2">
                  <a:txBody>
                    <a:bodyPr/>
                    <a:lstStyle/>
                    <a:p>
                      <a:pPr algn="ctr">
                        <a:lnSpc>
                          <a:spcPts val="1600"/>
                        </a:lnSpc>
                        <a:buNone/>
                      </a:pPr>
                      <a:r>
                        <a:rPr lang="ja-JP" sz="1400" kern="100">
                          <a:effectLst/>
                          <a:latin typeface="BIZ UDゴシック" panose="020B0400000000000000" pitchFamily="49" charset="-128"/>
                          <a:ea typeface="BIZ UDゴシック" panose="020B0400000000000000" pitchFamily="49" charset="-128"/>
                        </a:rPr>
                        <a:t>評価の考え方</a:t>
                      </a:r>
                      <a:endParaRPr lang="ja-JP" sz="1400" kern="10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115218" marR="115218" marT="57609" marB="5760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kumimoji="1" lang="ja-JP" altLang="en-US"/>
                    </a:p>
                  </a:txBody>
                  <a:tcPr/>
                </a:tc>
                <a:tc gridSpan="6">
                  <a:txBody>
                    <a:bodyPr/>
                    <a:lstStyle/>
                    <a:p>
                      <a:pPr marL="0" marR="0" lvl="0" indent="0" algn="just" defTabSz="609630" rtl="0" eaLnBrk="1" fontAlgn="auto" latinLnBrk="0" hangingPunct="1">
                        <a:lnSpc>
                          <a:spcPts val="1600"/>
                        </a:lnSpc>
                        <a:spcBef>
                          <a:spcPts val="0"/>
                        </a:spcBef>
                        <a:spcAft>
                          <a:spcPts val="0"/>
                        </a:spcAft>
                        <a:buClrTx/>
                        <a:buSzTx/>
                        <a:buFontTx/>
                        <a:buNone/>
                        <a:tabLst/>
                        <a:defRPr/>
                      </a:pPr>
                      <a:r>
                        <a:rPr lang="ja-JP" sz="1200" kern="100" dirty="0">
                          <a:effectLst/>
                          <a:latin typeface="BIZ UDゴシック" panose="020B0400000000000000" pitchFamily="49" charset="-128"/>
                          <a:ea typeface="BIZ UDゴシック" panose="020B0400000000000000" pitchFamily="49" charset="-128"/>
                        </a:rPr>
                        <a:t>ロードマップの目標に向けて、</a:t>
                      </a:r>
                      <a:r>
                        <a:rPr lang="ja-JP" altLang="en-US" sz="1200" kern="100" dirty="0">
                          <a:effectLst/>
                          <a:latin typeface="BIZ UDゴシック" panose="020B0400000000000000" pitchFamily="49" charset="-128"/>
                          <a:ea typeface="BIZ UDゴシック" panose="020B0400000000000000" pitchFamily="49" charset="-128"/>
                        </a:rPr>
                        <a:t>以下を</a:t>
                      </a:r>
                      <a:r>
                        <a:rPr lang="ja-JP" altLang="ja-JP" sz="1200" kern="100" dirty="0">
                          <a:effectLst/>
                          <a:latin typeface="BIZ UDゴシック" panose="020B0400000000000000" pitchFamily="49" charset="-128"/>
                          <a:ea typeface="BIZ UDゴシック" panose="020B0400000000000000" pitchFamily="49" charset="-128"/>
                        </a:rPr>
                        <a:t>基準として、評価したもの。</a:t>
                      </a:r>
                      <a:endParaRPr lang="en-US" altLang="ja-JP" sz="1200" kern="100" dirty="0">
                        <a:effectLst/>
                        <a:latin typeface="BIZ UDゴシック" panose="020B0400000000000000" pitchFamily="49" charset="-128"/>
                        <a:ea typeface="BIZ UDゴシック" panose="020B0400000000000000" pitchFamily="49" charset="-128"/>
                      </a:endParaRPr>
                    </a:p>
                    <a:p>
                      <a:pPr marL="0" marR="0" lvl="0" indent="0" algn="just" defTabSz="609630" rtl="0" eaLnBrk="1" fontAlgn="auto" latinLnBrk="0" hangingPunct="1">
                        <a:lnSpc>
                          <a:spcPts val="1600"/>
                        </a:lnSpc>
                        <a:spcBef>
                          <a:spcPts val="0"/>
                        </a:spcBef>
                        <a:spcAft>
                          <a:spcPts val="0"/>
                        </a:spcAft>
                        <a:buClrTx/>
                        <a:buSzTx/>
                        <a:buFontTx/>
                        <a:buNone/>
                        <a:tabLst/>
                        <a:defRPr/>
                      </a:pPr>
                      <a:r>
                        <a:rPr lang="ja-JP" altLang="en-US" sz="1200" kern="100" dirty="0">
                          <a:effectLst/>
                          <a:latin typeface="BIZ UDゴシック" panose="020B0400000000000000" pitchFamily="49" charset="-128"/>
                          <a:ea typeface="BIZ UDゴシック" panose="020B0400000000000000" pitchFamily="49" charset="-128"/>
                        </a:rPr>
                        <a:t>　</a:t>
                      </a:r>
                      <a:r>
                        <a:rPr lang="ja-JP" altLang="ja-JP" sz="1200" b="1" kern="100" dirty="0">
                          <a:effectLst/>
                          <a:latin typeface="BIZ UDゴシック" panose="020B0400000000000000" pitchFamily="49" charset="-128"/>
                          <a:ea typeface="BIZ UDゴシック" panose="020B0400000000000000" pitchFamily="49" charset="-128"/>
                        </a:rPr>
                        <a:t>Ａ</a:t>
                      </a:r>
                      <a:r>
                        <a:rPr lang="ja-JP" sz="1200" b="1" kern="100" dirty="0">
                          <a:effectLst/>
                          <a:latin typeface="BIZ UDゴシック" panose="020B0400000000000000" pitchFamily="49" charset="-128"/>
                          <a:ea typeface="BIZ UDゴシック" panose="020B0400000000000000" pitchFamily="49" charset="-128"/>
                        </a:rPr>
                        <a:t>「順調に進んでいる」</a:t>
                      </a:r>
                      <a:endParaRPr lang="en-US" altLang="ja-JP" sz="1200" b="1" kern="100" dirty="0">
                        <a:effectLst/>
                        <a:latin typeface="BIZ UDゴシック" panose="020B0400000000000000" pitchFamily="49" charset="-128"/>
                        <a:ea typeface="BIZ UDゴシック" panose="020B0400000000000000" pitchFamily="49" charset="-128"/>
                      </a:endParaRPr>
                    </a:p>
                    <a:p>
                      <a:pPr marL="0" marR="0" lvl="0" indent="0" algn="just" defTabSz="609630" rtl="0" eaLnBrk="1" fontAlgn="auto" latinLnBrk="0" hangingPunct="1">
                        <a:lnSpc>
                          <a:spcPts val="1600"/>
                        </a:lnSpc>
                        <a:spcBef>
                          <a:spcPts val="0"/>
                        </a:spcBef>
                        <a:spcAft>
                          <a:spcPts val="0"/>
                        </a:spcAft>
                        <a:buClrTx/>
                        <a:buSzTx/>
                        <a:buFontTx/>
                        <a:buNone/>
                        <a:tabLst/>
                        <a:defRPr/>
                      </a:pPr>
                      <a:r>
                        <a:rPr lang="ja-JP" altLang="en-US" sz="1200" b="1" kern="100" dirty="0">
                          <a:effectLst/>
                          <a:latin typeface="BIZ UDゴシック" panose="020B0400000000000000" pitchFamily="49" charset="-128"/>
                          <a:ea typeface="BIZ UDゴシック" panose="020B0400000000000000" pitchFamily="49" charset="-128"/>
                        </a:rPr>
                        <a:t>　</a:t>
                      </a:r>
                      <a:r>
                        <a:rPr lang="ja-JP" altLang="ja-JP" sz="1200" b="1" kern="100" dirty="0">
                          <a:effectLst/>
                          <a:latin typeface="BIZ UDゴシック" panose="020B0400000000000000" pitchFamily="49" charset="-128"/>
                          <a:ea typeface="BIZ UDゴシック" panose="020B0400000000000000" pitchFamily="49" charset="-128"/>
                        </a:rPr>
                        <a:t>Ｂ</a:t>
                      </a:r>
                      <a:r>
                        <a:rPr lang="ja-JP" sz="1200" b="1" kern="100" dirty="0">
                          <a:effectLst/>
                          <a:latin typeface="BIZ UDゴシック" panose="020B0400000000000000" pitchFamily="49" charset="-128"/>
                          <a:ea typeface="BIZ UDゴシック" panose="020B0400000000000000" pitchFamily="49" charset="-128"/>
                        </a:rPr>
                        <a:t>「やや目標値を下回っている」</a:t>
                      </a:r>
                      <a:endParaRPr lang="en-US" altLang="ja-JP" sz="1200" b="1" kern="100" dirty="0">
                        <a:effectLst/>
                        <a:latin typeface="BIZ UDゴシック" panose="020B0400000000000000" pitchFamily="49" charset="-128"/>
                        <a:ea typeface="BIZ UDゴシック" panose="020B0400000000000000" pitchFamily="49" charset="-128"/>
                      </a:endParaRPr>
                    </a:p>
                    <a:p>
                      <a:pPr marL="0" marR="0" lvl="0" indent="0" algn="just" defTabSz="609630" rtl="0" eaLnBrk="1" fontAlgn="auto" latinLnBrk="0" hangingPunct="1">
                        <a:lnSpc>
                          <a:spcPts val="1600"/>
                        </a:lnSpc>
                        <a:spcBef>
                          <a:spcPts val="0"/>
                        </a:spcBef>
                        <a:spcAft>
                          <a:spcPts val="0"/>
                        </a:spcAft>
                        <a:buClrTx/>
                        <a:buSzTx/>
                        <a:buFontTx/>
                        <a:buNone/>
                        <a:tabLst/>
                        <a:defRPr/>
                      </a:pPr>
                      <a:r>
                        <a:rPr lang="ja-JP" altLang="en-US" sz="1200" b="1" kern="100" dirty="0">
                          <a:effectLst/>
                          <a:latin typeface="BIZ UDゴシック" panose="020B0400000000000000" pitchFamily="49" charset="-128"/>
                          <a:ea typeface="BIZ UDゴシック" panose="020B0400000000000000" pitchFamily="49" charset="-128"/>
                        </a:rPr>
                        <a:t>　</a:t>
                      </a:r>
                      <a:r>
                        <a:rPr lang="ja-JP" altLang="ja-JP" sz="1200" b="1" kern="100" dirty="0">
                          <a:effectLst/>
                          <a:latin typeface="BIZ UDゴシック" panose="020B0400000000000000" pitchFamily="49" charset="-128"/>
                          <a:ea typeface="BIZ UDゴシック" panose="020B0400000000000000" pitchFamily="49" charset="-128"/>
                        </a:rPr>
                        <a:t>Ｃ</a:t>
                      </a:r>
                      <a:r>
                        <a:rPr lang="ja-JP" sz="1200" b="1" kern="100" dirty="0">
                          <a:effectLst/>
                          <a:latin typeface="BIZ UDゴシック" panose="020B0400000000000000" pitchFamily="49" charset="-128"/>
                          <a:ea typeface="BIZ UDゴシック" panose="020B0400000000000000" pitchFamily="49" charset="-128"/>
                        </a:rPr>
                        <a:t>「改善が必要又は今後取り組む必要がある」</a:t>
                      </a:r>
                      <a:endParaRPr lang="en-US" altLang="ja-JP" sz="1200" b="1" kern="100" dirty="0">
                        <a:effectLst/>
                        <a:latin typeface="BIZ UDゴシック" panose="020B0400000000000000" pitchFamily="49" charset="-128"/>
                        <a:ea typeface="BIZ UDゴシック" panose="020B0400000000000000" pitchFamily="49" charset="-128"/>
                      </a:endParaRPr>
                    </a:p>
                  </a:txBody>
                  <a:tcPr marL="115218" marR="115218" marT="57609" marB="5760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2137414"/>
                  </a:ext>
                </a:extLst>
              </a:tr>
            </a:tbl>
          </a:graphicData>
        </a:graphic>
      </p:graphicFrame>
      <p:sp>
        <p:nvSpPr>
          <p:cNvPr id="3" name="Freeform 3">
            <a:extLst>
              <a:ext uri="{FF2B5EF4-FFF2-40B4-BE49-F238E27FC236}">
                <a16:creationId xmlns:a16="http://schemas.microsoft.com/office/drawing/2014/main" id="{90C866C6-B503-1A7C-0D32-D21CBC6E7526}"/>
              </a:ext>
            </a:extLst>
          </p:cNvPr>
          <p:cNvSpPr/>
          <p:nvPr/>
        </p:nvSpPr>
        <p:spPr>
          <a:xfrm>
            <a:off x="-420300" y="-189000"/>
            <a:ext cx="612000" cy="7236000"/>
          </a:xfrm>
          <a:custGeom>
            <a:avLst/>
            <a:gdLst/>
            <a:ahLst/>
            <a:cxnLst/>
            <a:rect l="l" t="t" r="r" b="b"/>
            <a:pathLst>
              <a:path w="203606" h="2804648">
                <a:moveTo>
                  <a:pt x="101803" y="0"/>
                </a:moveTo>
                <a:lnTo>
                  <a:pt x="101803" y="0"/>
                </a:lnTo>
                <a:cubicBezTo>
                  <a:pt x="158028" y="0"/>
                  <a:pt x="203606" y="45579"/>
                  <a:pt x="203606" y="101803"/>
                </a:cubicBezTo>
                <a:lnTo>
                  <a:pt x="203606" y="2702845"/>
                </a:lnTo>
                <a:cubicBezTo>
                  <a:pt x="203606" y="2729844"/>
                  <a:pt x="192881" y="2755738"/>
                  <a:pt x="173789" y="2774830"/>
                </a:cubicBezTo>
                <a:cubicBezTo>
                  <a:pt x="154697" y="2793922"/>
                  <a:pt x="128803" y="2804648"/>
                  <a:pt x="101803" y="2804648"/>
                </a:cubicBezTo>
                <a:lnTo>
                  <a:pt x="101803" y="2804648"/>
                </a:lnTo>
                <a:cubicBezTo>
                  <a:pt x="74803" y="2804648"/>
                  <a:pt x="48909" y="2793922"/>
                  <a:pt x="29817" y="2774830"/>
                </a:cubicBezTo>
                <a:cubicBezTo>
                  <a:pt x="10726" y="2755738"/>
                  <a:pt x="0" y="2729844"/>
                  <a:pt x="0" y="2702845"/>
                </a:cubicBezTo>
                <a:lnTo>
                  <a:pt x="0" y="101803"/>
                </a:lnTo>
                <a:cubicBezTo>
                  <a:pt x="0" y="74803"/>
                  <a:pt x="10726" y="48909"/>
                  <a:pt x="29817" y="29817"/>
                </a:cubicBezTo>
                <a:cubicBezTo>
                  <a:pt x="48909" y="10726"/>
                  <a:pt x="74803" y="0"/>
                  <a:pt x="101803" y="0"/>
                </a:cubicBezTo>
                <a:close/>
              </a:path>
            </a:pathLst>
          </a:custGeom>
          <a:gradFill rotWithShape="1">
            <a:gsLst>
              <a:gs pos="0">
                <a:srgbClr val="95B4E1">
                  <a:alpha val="100000"/>
                </a:srgbClr>
              </a:gs>
              <a:gs pos="100000">
                <a:srgbClr val="144DA0">
                  <a:alpha val="100000"/>
                </a:srgbClr>
              </a:gs>
            </a:gsLst>
            <a:lin ang="5400000"/>
          </a:gradFill>
        </p:spPr>
        <p:txBody>
          <a:bodyPr/>
          <a:lstStyle/>
          <a:p>
            <a:endParaRPr lang="ja-JP" altLang="en-US"/>
          </a:p>
        </p:txBody>
      </p:sp>
    </p:spTree>
    <p:extLst>
      <p:ext uri="{BB962C8B-B14F-4D97-AF65-F5344CB8AC3E}">
        <p14:creationId xmlns:p14="http://schemas.microsoft.com/office/powerpoint/2010/main" val="268713438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43C53B0-3D99-C866-9330-564D246B9BB3}"/>
            </a:ext>
          </a:extLst>
        </p:cNvPr>
        <p:cNvGrpSpPr/>
        <p:nvPr/>
      </p:nvGrpSpPr>
      <p:grpSpPr>
        <a:xfrm>
          <a:off x="0" y="0"/>
          <a:ext cx="0" cy="0"/>
          <a:chOff x="0" y="0"/>
          <a:chExt cx="0" cy="0"/>
        </a:xfrm>
      </p:grpSpPr>
      <p:sp>
        <p:nvSpPr>
          <p:cNvPr id="8" name="四角形吹き出し 7">
            <a:extLst>
              <a:ext uri="{FF2B5EF4-FFF2-40B4-BE49-F238E27FC236}">
                <a16:creationId xmlns:a16="http://schemas.microsoft.com/office/drawing/2014/main" id="{1C360963-1D69-A414-93F1-2596CB946077}"/>
              </a:ext>
            </a:extLst>
          </p:cNvPr>
          <p:cNvSpPr/>
          <p:nvPr/>
        </p:nvSpPr>
        <p:spPr>
          <a:xfrm>
            <a:off x="647150" y="1518458"/>
            <a:ext cx="10497071" cy="878129"/>
          </a:xfrm>
          <a:prstGeom prst="wedgeRectCallout">
            <a:avLst>
              <a:gd name="adj1" fmla="val 19677"/>
              <a:gd name="adj2" fmla="val 109330"/>
            </a:avLst>
          </a:prstGeom>
          <a:noFill/>
          <a:ln>
            <a:noFill/>
          </a:ln>
        </p:spPr>
        <p:style>
          <a:lnRef idx="2">
            <a:schemeClr val="accent6"/>
          </a:lnRef>
          <a:fillRef idx="1">
            <a:schemeClr val="lt1"/>
          </a:fillRef>
          <a:effectRef idx="0">
            <a:schemeClr val="accent6"/>
          </a:effectRef>
          <a:fontRef idx="minor">
            <a:schemeClr val="dk1"/>
          </a:fontRef>
        </p:style>
        <p:txBody>
          <a:bodyPr rtlCol="0" anchor="t"/>
          <a:lstStyle/>
          <a:p>
            <a:endParaRPr lang="ja-JP" altLang="ja-JP" sz="1600" dirty="0">
              <a:latin typeface="Source Han Sans JP Bold" panose="020B0600070205080204" charset="-128"/>
              <a:ea typeface="Source Han Sans JP Bold" panose="020B0600070205080204" charset="-128"/>
            </a:endParaRPr>
          </a:p>
        </p:txBody>
      </p:sp>
      <p:sp>
        <p:nvSpPr>
          <p:cNvPr id="17" name="四角形吹き出し 16">
            <a:extLst>
              <a:ext uri="{FF2B5EF4-FFF2-40B4-BE49-F238E27FC236}">
                <a16:creationId xmlns:a16="http://schemas.microsoft.com/office/drawing/2014/main" id="{80876234-C1FE-7547-7419-824797C7127D}"/>
              </a:ext>
            </a:extLst>
          </p:cNvPr>
          <p:cNvSpPr/>
          <p:nvPr/>
        </p:nvSpPr>
        <p:spPr>
          <a:xfrm>
            <a:off x="803605" y="4195175"/>
            <a:ext cx="6373090" cy="1259739"/>
          </a:xfrm>
          <a:prstGeom prst="wedgeRectCallout">
            <a:avLst>
              <a:gd name="adj1" fmla="val 18248"/>
              <a:gd name="adj2" fmla="val 33593"/>
            </a:avLst>
          </a:prstGeom>
          <a:noFill/>
          <a:ln>
            <a:noFill/>
          </a:ln>
        </p:spPr>
        <p:style>
          <a:lnRef idx="2">
            <a:schemeClr val="accent6"/>
          </a:lnRef>
          <a:fillRef idx="1">
            <a:schemeClr val="lt1"/>
          </a:fillRef>
          <a:effectRef idx="0">
            <a:schemeClr val="accent6"/>
          </a:effectRef>
          <a:fontRef idx="minor">
            <a:schemeClr val="dk1"/>
          </a:fontRef>
        </p:style>
        <p:txBody>
          <a:bodyPr rtlCol="0" anchor="ctr"/>
          <a:lstStyle/>
          <a:p>
            <a:pPr>
              <a:lnSpc>
                <a:spcPct val="150000"/>
              </a:lnSpc>
            </a:pPr>
            <a:endParaRPr lang="en-US" altLang="ja-JP" sz="2000" b="1" dirty="0">
              <a:solidFill>
                <a:schemeClr val="tx1"/>
              </a:solidFill>
              <a:latin typeface="Source Han Sans JP Bold" panose="020B0600070205080204" charset="-128"/>
              <a:ea typeface="Source Han Sans JP Bold" panose="020B0600070205080204" charset="-128"/>
            </a:endParaRPr>
          </a:p>
        </p:txBody>
      </p:sp>
      <p:sp>
        <p:nvSpPr>
          <p:cNvPr id="5" name="サブタイトル 2">
            <a:extLst>
              <a:ext uri="{FF2B5EF4-FFF2-40B4-BE49-F238E27FC236}">
                <a16:creationId xmlns:a16="http://schemas.microsoft.com/office/drawing/2014/main" id="{19C008A1-52F9-E46B-3201-335BA2001F49}"/>
              </a:ext>
            </a:extLst>
          </p:cNvPr>
          <p:cNvSpPr txBox="1">
            <a:spLocks/>
          </p:cNvSpPr>
          <p:nvPr/>
        </p:nvSpPr>
        <p:spPr>
          <a:xfrm>
            <a:off x="375065" y="102913"/>
            <a:ext cx="11060935" cy="720000"/>
          </a:xfrm>
          <a:prstGeom prst="rect">
            <a:avLst/>
          </a:prstGeom>
          <a:ln>
            <a:noFill/>
          </a:ln>
        </p:spPr>
        <p:txBody>
          <a:bodyPr anchor="ct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buNone/>
            </a:pPr>
            <a:r>
              <a:rPr lang="ja-JP" altLang="en-US" sz="3600" b="1" spc="-250" dirty="0">
                <a:gradFill>
                  <a:gsLst>
                    <a:gs pos="0">
                      <a:srgbClr val="144DA0">
                        <a:shade val="30000"/>
                        <a:satMod val="115000"/>
                      </a:srgbClr>
                    </a:gs>
                    <a:gs pos="50000">
                      <a:srgbClr val="144DA0">
                        <a:shade val="67500"/>
                        <a:satMod val="115000"/>
                      </a:srgbClr>
                    </a:gs>
                    <a:gs pos="100000">
                      <a:srgbClr val="144DA0">
                        <a:shade val="100000"/>
                        <a:satMod val="115000"/>
                      </a:srgbClr>
                    </a:gs>
                  </a:gsLst>
                  <a:path path="circle">
                    <a:fillToRect l="50000" t="50000" r="50000" b="50000"/>
                  </a:path>
                </a:gradFill>
                <a:latin typeface="BIZ UDPゴシック" panose="020B0400000000000000" pitchFamily="50" charset="-128"/>
                <a:ea typeface="BIZ UDPゴシック" panose="020B0400000000000000" pitchFamily="50" charset="-128"/>
              </a:rPr>
              <a:t>第９期吹田健やか年輪プラン</a:t>
            </a:r>
            <a:r>
              <a:rPr lang="zh-TW" altLang="en-US" sz="3600" b="1" spc="-250" dirty="0">
                <a:gradFill>
                  <a:gsLst>
                    <a:gs pos="0">
                      <a:srgbClr val="144DA0">
                        <a:shade val="30000"/>
                        <a:satMod val="115000"/>
                      </a:srgbClr>
                    </a:gs>
                    <a:gs pos="50000">
                      <a:srgbClr val="144DA0">
                        <a:shade val="67500"/>
                        <a:satMod val="115000"/>
                      </a:srgbClr>
                    </a:gs>
                    <a:gs pos="100000">
                      <a:srgbClr val="144DA0">
                        <a:shade val="100000"/>
                        <a:satMod val="115000"/>
                      </a:srgbClr>
                    </a:gs>
                  </a:gsLst>
                  <a:path path="circle">
                    <a:fillToRect l="50000" t="50000" r="50000" b="50000"/>
                  </a:path>
                </a:gradFill>
                <a:latin typeface="BIZ UDPゴシック" panose="020B0400000000000000" pitchFamily="50" charset="-128"/>
                <a:ea typeface="BIZ UDPゴシック" panose="020B0400000000000000" pitchFamily="50" charset="-128"/>
              </a:rPr>
              <a:t>年次報告</a:t>
            </a:r>
            <a:r>
              <a:rPr lang="en-US" altLang="zh-TW" sz="3600" b="1" spc="-250" dirty="0">
                <a:gradFill>
                  <a:gsLst>
                    <a:gs pos="0">
                      <a:srgbClr val="144DA0">
                        <a:shade val="30000"/>
                        <a:satMod val="115000"/>
                      </a:srgbClr>
                    </a:gs>
                    <a:gs pos="50000">
                      <a:srgbClr val="144DA0">
                        <a:shade val="67500"/>
                        <a:satMod val="115000"/>
                      </a:srgbClr>
                    </a:gs>
                    <a:gs pos="100000">
                      <a:srgbClr val="144DA0">
                        <a:shade val="100000"/>
                        <a:satMod val="115000"/>
                      </a:srgbClr>
                    </a:gs>
                  </a:gsLst>
                  <a:path path="circle">
                    <a:fillToRect l="50000" t="50000" r="50000" b="50000"/>
                  </a:path>
                </a:gradFill>
                <a:latin typeface="BIZ UDPゴシック" panose="020B0400000000000000" pitchFamily="50" charset="-128"/>
                <a:ea typeface="BIZ UDPゴシック" panose="020B0400000000000000" pitchFamily="50" charset="-128"/>
              </a:rPr>
              <a:t>(2025</a:t>
            </a:r>
            <a:r>
              <a:rPr lang="zh-TW" altLang="en-US" sz="3600" b="1" spc="-250" dirty="0">
                <a:gradFill>
                  <a:gsLst>
                    <a:gs pos="0">
                      <a:srgbClr val="144DA0">
                        <a:shade val="30000"/>
                        <a:satMod val="115000"/>
                      </a:srgbClr>
                    </a:gs>
                    <a:gs pos="50000">
                      <a:srgbClr val="144DA0">
                        <a:shade val="67500"/>
                        <a:satMod val="115000"/>
                      </a:srgbClr>
                    </a:gs>
                    <a:gs pos="100000">
                      <a:srgbClr val="144DA0">
                        <a:shade val="100000"/>
                        <a:satMod val="115000"/>
                      </a:srgbClr>
                    </a:gs>
                  </a:gsLst>
                  <a:path path="circle">
                    <a:fillToRect l="50000" t="50000" r="50000" b="50000"/>
                  </a:path>
                </a:gradFill>
                <a:latin typeface="BIZ UDPゴシック" panose="020B0400000000000000" pitchFamily="50" charset="-128"/>
                <a:ea typeface="BIZ UDPゴシック" panose="020B0400000000000000" pitchFamily="50" charset="-128"/>
              </a:rPr>
              <a:t>年度</a:t>
            </a:r>
            <a:r>
              <a:rPr lang="en-US" altLang="zh-TW" sz="3600" b="1" spc="-250" dirty="0">
                <a:gradFill>
                  <a:gsLst>
                    <a:gs pos="0">
                      <a:srgbClr val="144DA0">
                        <a:shade val="30000"/>
                        <a:satMod val="115000"/>
                      </a:srgbClr>
                    </a:gs>
                    <a:gs pos="50000">
                      <a:srgbClr val="144DA0">
                        <a:shade val="67500"/>
                        <a:satMod val="115000"/>
                      </a:srgbClr>
                    </a:gs>
                    <a:gs pos="100000">
                      <a:srgbClr val="144DA0">
                        <a:shade val="100000"/>
                        <a:satMod val="115000"/>
                      </a:srgbClr>
                    </a:gs>
                  </a:gsLst>
                  <a:path path="circle">
                    <a:fillToRect l="50000" t="50000" r="50000" b="50000"/>
                  </a:path>
                </a:gradFill>
                <a:latin typeface="BIZ UDPゴシック" panose="020B0400000000000000" pitchFamily="50" charset="-128"/>
                <a:ea typeface="BIZ UDPゴシック" panose="020B0400000000000000" pitchFamily="50" charset="-128"/>
              </a:rPr>
              <a:t>)</a:t>
            </a:r>
            <a:r>
              <a:rPr lang="zh-TW" altLang="en-US" sz="3600" b="1" spc="-250" dirty="0">
                <a:gradFill>
                  <a:gsLst>
                    <a:gs pos="0">
                      <a:srgbClr val="144DA0">
                        <a:shade val="30000"/>
                        <a:satMod val="115000"/>
                      </a:srgbClr>
                    </a:gs>
                    <a:gs pos="50000">
                      <a:srgbClr val="144DA0">
                        <a:shade val="67500"/>
                        <a:satMod val="115000"/>
                      </a:srgbClr>
                    </a:gs>
                    <a:gs pos="100000">
                      <a:srgbClr val="144DA0">
                        <a:shade val="100000"/>
                        <a:satMod val="115000"/>
                      </a:srgbClr>
                    </a:gs>
                  </a:gsLst>
                  <a:path path="circle">
                    <a:fillToRect l="50000" t="50000" r="50000" b="50000"/>
                  </a:path>
                </a:gradFill>
                <a:latin typeface="BIZ UDPゴシック" panose="020B0400000000000000" pitchFamily="50" charset="-128"/>
                <a:ea typeface="BIZ UDPゴシック" panose="020B0400000000000000" pitchFamily="50" charset="-128"/>
              </a:rPr>
              <a:t>概要</a:t>
            </a:r>
            <a:endParaRPr lang="ja-JP" altLang="en-US" sz="3600" b="1" spc="-250" dirty="0">
              <a:gradFill>
                <a:gsLst>
                  <a:gs pos="0">
                    <a:srgbClr val="144DA0">
                      <a:shade val="30000"/>
                      <a:satMod val="115000"/>
                    </a:srgbClr>
                  </a:gs>
                  <a:gs pos="50000">
                    <a:srgbClr val="144DA0">
                      <a:shade val="67500"/>
                      <a:satMod val="115000"/>
                    </a:srgbClr>
                  </a:gs>
                  <a:gs pos="100000">
                    <a:srgbClr val="144DA0">
                      <a:shade val="100000"/>
                      <a:satMod val="115000"/>
                    </a:srgbClr>
                  </a:gs>
                </a:gsLst>
                <a:path path="circle">
                  <a:fillToRect l="50000" t="50000" r="50000" b="50000"/>
                </a:path>
              </a:gradFill>
              <a:latin typeface="BIZ UDPゴシック" panose="020B0400000000000000" pitchFamily="50" charset="-128"/>
              <a:ea typeface="BIZ UDPゴシック" panose="020B0400000000000000" pitchFamily="50" charset="-128"/>
            </a:endParaRPr>
          </a:p>
        </p:txBody>
      </p:sp>
      <p:grpSp>
        <p:nvGrpSpPr>
          <p:cNvPr id="7" name="Group 8">
            <a:extLst>
              <a:ext uri="{FF2B5EF4-FFF2-40B4-BE49-F238E27FC236}">
                <a16:creationId xmlns:a16="http://schemas.microsoft.com/office/drawing/2014/main" id="{A0FA418F-DDE3-2296-E6D0-85FFF7B3452F}"/>
              </a:ext>
            </a:extLst>
          </p:cNvPr>
          <p:cNvGrpSpPr/>
          <p:nvPr/>
        </p:nvGrpSpPr>
        <p:grpSpPr>
          <a:xfrm>
            <a:off x="375064" y="810453"/>
            <a:ext cx="11236679" cy="50560"/>
            <a:chOff x="0" y="0"/>
            <a:chExt cx="4274726" cy="20069"/>
          </a:xfrm>
        </p:grpSpPr>
        <p:sp>
          <p:nvSpPr>
            <p:cNvPr id="9" name="Freeform 9">
              <a:extLst>
                <a:ext uri="{FF2B5EF4-FFF2-40B4-BE49-F238E27FC236}">
                  <a16:creationId xmlns:a16="http://schemas.microsoft.com/office/drawing/2014/main" id="{EF991BD9-A158-D5CB-38A6-CB6830F0E330}"/>
                </a:ext>
              </a:extLst>
            </p:cNvPr>
            <p:cNvSpPr/>
            <p:nvPr/>
          </p:nvSpPr>
          <p:spPr>
            <a:xfrm>
              <a:off x="0" y="0"/>
              <a:ext cx="4274726" cy="20069"/>
            </a:xfrm>
            <a:custGeom>
              <a:avLst/>
              <a:gdLst/>
              <a:ahLst/>
              <a:cxnLst/>
              <a:rect l="l" t="t" r="r" b="b"/>
              <a:pathLst>
                <a:path w="4274726" h="20069">
                  <a:moveTo>
                    <a:pt x="10035" y="0"/>
                  </a:moveTo>
                  <a:lnTo>
                    <a:pt x="4264691" y="0"/>
                  </a:lnTo>
                  <a:cubicBezTo>
                    <a:pt x="4267353" y="0"/>
                    <a:pt x="4269905" y="1057"/>
                    <a:pt x="4271787" y="2939"/>
                  </a:cubicBezTo>
                  <a:cubicBezTo>
                    <a:pt x="4273669" y="4821"/>
                    <a:pt x="4274726" y="7373"/>
                    <a:pt x="4274726" y="10035"/>
                  </a:cubicBezTo>
                  <a:lnTo>
                    <a:pt x="4274726" y="10035"/>
                  </a:lnTo>
                  <a:cubicBezTo>
                    <a:pt x="4274726" y="12696"/>
                    <a:pt x="4273669" y="15248"/>
                    <a:pt x="4271787" y="17130"/>
                  </a:cubicBezTo>
                  <a:cubicBezTo>
                    <a:pt x="4269905" y="19012"/>
                    <a:pt x="4267353" y="20069"/>
                    <a:pt x="4264691" y="20069"/>
                  </a:cubicBezTo>
                  <a:lnTo>
                    <a:pt x="10035" y="20069"/>
                  </a:lnTo>
                  <a:cubicBezTo>
                    <a:pt x="7373" y="20069"/>
                    <a:pt x="4821" y="19012"/>
                    <a:pt x="2939" y="17130"/>
                  </a:cubicBezTo>
                  <a:cubicBezTo>
                    <a:pt x="1057" y="15248"/>
                    <a:pt x="0" y="12696"/>
                    <a:pt x="0" y="10035"/>
                  </a:cubicBezTo>
                  <a:lnTo>
                    <a:pt x="0" y="10035"/>
                  </a:lnTo>
                  <a:cubicBezTo>
                    <a:pt x="0" y="7373"/>
                    <a:pt x="1057" y="4821"/>
                    <a:pt x="2939" y="2939"/>
                  </a:cubicBezTo>
                  <a:cubicBezTo>
                    <a:pt x="4821" y="1057"/>
                    <a:pt x="7373" y="0"/>
                    <a:pt x="10035" y="0"/>
                  </a:cubicBezTo>
                  <a:close/>
                </a:path>
              </a:pathLst>
            </a:custGeom>
            <a:solidFill>
              <a:srgbClr val="144DA0"/>
            </a:solidFill>
          </p:spPr>
          <p:txBody>
            <a:bodyPr/>
            <a:lstStyle/>
            <a:p>
              <a:endParaRPr lang="ja-JP" altLang="en-US"/>
            </a:p>
          </p:txBody>
        </p:sp>
        <p:sp>
          <p:nvSpPr>
            <p:cNvPr id="10" name="TextBox 10">
              <a:extLst>
                <a:ext uri="{FF2B5EF4-FFF2-40B4-BE49-F238E27FC236}">
                  <a16:creationId xmlns:a16="http://schemas.microsoft.com/office/drawing/2014/main" id="{6AFC5293-F4DD-2FD9-6BB6-8BA270738C4A}"/>
                </a:ext>
              </a:extLst>
            </p:cNvPr>
            <p:cNvSpPr txBox="1"/>
            <p:nvPr/>
          </p:nvSpPr>
          <p:spPr>
            <a:xfrm>
              <a:off x="0" y="-28575"/>
              <a:ext cx="4274726" cy="48644"/>
            </a:xfrm>
            <a:prstGeom prst="rect">
              <a:avLst/>
            </a:prstGeom>
          </p:spPr>
          <p:txBody>
            <a:bodyPr lIns="50800" tIns="50800" rIns="50800" bIns="50800" rtlCol="0" anchor="ctr"/>
            <a:lstStyle/>
            <a:p>
              <a:pPr algn="ctr">
                <a:lnSpc>
                  <a:spcPts val="2239"/>
                </a:lnSpc>
              </a:pPr>
              <a:endParaRPr/>
            </a:p>
          </p:txBody>
        </p:sp>
      </p:grpSp>
      <p:grpSp>
        <p:nvGrpSpPr>
          <p:cNvPr id="15" name="Group 2">
            <a:extLst>
              <a:ext uri="{FF2B5EF4-FFF2-40B4-BE49-F238E27FC236}">
                <a16:creationId xmlns:a16="http://schemas.microsoft.com/office/drawing/2014/main" id="{88B4477D-DD63-87EA-BB55-DE204D117D7C}"/>
              </a:ext>
            </a:extLst>
          </p:cNvPr>
          <p:cNvGrpSpPr/>
          <p:nvPr/>
        </p:nvGrpSpPr>
        <p:grpSpPr>
          <a:xfrm>
            <a:off x="11947826" y="-189000"/>
            <a:ext cx="612000" cy="7236000"/>
            <a:chOff x="0" y="0"/>
            <a:chExt cx="203606" cy="2804648"/>
          </a:xfrm>
        </p:grpSpPr>
        <p:sp>
          <p:nvSpPr>
            <p:cNvPr id="16" name="Freeform 3">
              <a:extLst>
                <a:ext uri="{FF2B5EF4-FFF2-40B4-BE49-F238E27FC236}">
                  <a16:creationId xmlns:a16="http://schemas.microsoft.com/office/drawing/2014/main" id="{496CE746-996E-8670-E861-12D3561CDBEE}"/>
                </a:ext>
              </a:extLst>
            </p:cNvPr>
            <p:cNvSpPr/>
            <p:nvPr/>
          </p:nvSpPr>
          <p:spPr>
            <a:xfrm>
              <a:off x="0" y="0"/>
              <a:ext cx="203606" cy="2804648"/>
            </a:xfrm>
            <a:custGeom>
              <a:avLst/>
              <a:gdLst/>
              <a:ahLst/>
              <a:cxnLst/>
              <a:rect l="l" t="t" r="r" b="b"/>
              <a:pathLst>
                <a:path w="203606" h="2804648">
                  <a:moveTo>
                    <a:pt x="101803" y="0"/>
                  </a:moveTo>
                  <a:lnTo>
                    <a:pt x="101803" y="0"/>
                  </a:lnTo>
                  <a:cubicBezTo>
                    <a:pt x="158028" y="0"/>
                    <a:pt x="203606" y="45579"/>
                    <a:pt x="203606" y="101803"/>
                  </a:cubicBezTo>
                  <a:lnTo>
                    <a:pt x="203606" y="2702845"/>
                  </a:lnTo>
                  <a:cubicBezTo>
                    <a:pt x="203606" y="2729844"/>
                    <a:pt x="192881" y="2755738"/>
                    <a:pt x="173789" y="2774830"/>
                  </a:cubicBezTo>
                  <a:cubicBezTo>
                    <a:pt x="154697" y="2793922"/>
                    <a:pt x="128803" y="2804648"/>
                    <a:pt x="101803" y="2804648"/>
                  </a:cubicBezTo>
                  <a:lnTo>
                    <a:pt x="101803" y="2804648"/>
                  </a:lnTo>
                  <a:cubicBezTo>
                    <a:pt x="74803" y="2804648"/>
                    <a:pt x="48909" y="2793922"/>
                    <a:pt x="29817" y="2774830"/>
                  </a:cubicBezTo>
                  <a:cubicBezTo>
                    <a:pt x="10726" y="2755738"/>
                    <a:pt x="0" y="2729844"/>
                    <a:pt x="0" y="2702845"/>
                  </a:cubicBezTo>
                  <a:lnTo>
                    <a:pt x="0" y="101803"/>
                  </a:lnTo>
                  <a:cubicBezTo>
                    <a:pt x="0" y="74803"/>
                    <a:pt x="10726" y="48909"/>
                    <a:pt x="29817" y="29817"/>
                  </a:cubicBezTo>
                  <a:cubicBezTo>
                    <a:pt x="48909" y="10726"/>
                    <a:pt x="74803" y="0"/>
                    <a:pt x="101803" y="0"/>
                  </a:cubicBezTo>
                  <a:close/>
                </a:path>
              </a:pathLst>
            </a:custGeom>
            <a:gradFill rotWithShape="1">
              <a:gsLst>
                <a:gs pos="0">
                  <a:srgbClr val="95B4E1">
                    <a:alpha val="100000"/>
                  </a:srgbClr>
                </a:gs>
                <a:gs pos="100000">
                  <a:srgbClr val="144DA0">
                    <a:alpha val="100000"/>
                  </a:srgbClr>
                </a:gs>
              </a:gsLst>
              <a:lin ang="5400000"/>
            </a:gradFill>
          </p:spPr>
          <p:txBody>
            <a:bodyPr/>
            <a:lstStyle/>
            <a:p>
              <a:endParaRPr lang="ja-JP" altLang="en-US"/>
            </a:p>
          </p:txBody>
        </p:sp>
        <p:sp>
          <p:nvSpPr>
            <p:cNvPr id="18" name="TextBox 4">
              <a:extLst>
                <a:ext uri="{FF2B5EF4-FFF2-40B4-BE49-F238E27FC236}">
                  <a16:creationId xmlns:a16="http://schemas.microsoft.com/office/drawing/2014/main" id="{3D2C7719-3058-EF72-0A1D-EFF9DFDC5D6B}"/>
                </a:ext>
              </a:extLst>
            </p:cNvPr>
            <p:cNvSpPr txBox="1"/>
            <p:nvPr/>
          </p:nvSpPr>
          <p:spPr>
            <a:xfrm>
              <a:off x="0" y="-28575"/>
              <a:ext cx="203606" cy="2833223"/>
            </a:xfrm>
            <a:prstGeom prst="rect">
              <a:avLst/>
            </a:prstGeom>
          </p:spPr>
          <p:txBody>
            <a:bodyPr lIns="50800" tIns="50800" rIns="50800" bIns="50800" rtlCol="0" anchor="ctr"/>
            <a:lstStyle/>
            <a:p>
              <a:pPr algn="ctr">
                <a:lnSpc>
                  <a:spcPts val="2239"/>
                </a:lnSpc>
              </a:pPr>
              <a:endParaRPr/>
            </a:p>
          </p:txBody>
        </p:sp>
      </p:grpSp>
      <p:sp>
        <p:nvSpPr>
          <p:cNvPr id="20" name="スライド番号プレースホルダー 2">
            <a:extLst>
              <a:ext uri="{FF2B5EF4-FFF2-40B4-BE49-F238E27FC236}">
                <a16:creationId xmlns:a16="http://schemas.microsoft.com/office/drawing/2014/main" id="{58B72C9A-F5C4-46C7-F806-36A2A1C50DA6}"/>
              </a:ext>
            </a:extLst>
          </p:cNvPr>
          <p:cNvSpPr txBox="1">
            <a:spLocks/>
          </p:cNvSpPr>
          <p:nvPr/>
        </p:nvSpPr>
        <p:spPr>
          <a:xfrm>
            <a:off x="11058318" y="6235531"/>
            <a:ext cx="756000" cy="365125"/>
          </a:xfrm>
          <a:prstGeom prst="rect">
            <a:avLst/>
          </a:prstGeom>
        </p:spPr>
        <p:txBody>
          <a:bodyPr vert="horz" lIns="91440" tIns="45720" rIns="91440" bIns="45720" rtlCol="0" anchor="ctr"/>
          <a:lstStyle>
            <a:defPPr>
              <a:defRPr lang="ja-JP"/>
            </a:defPPr>
            <a:lvl1pPr marL="0" algn="r" defTabSz="914400" rtl="0" eaLnBrk="1" latinLnBrk="0" hangingPunct="1">
              <a:defRPr kumimoji="1" sz="1200"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lgn="ctr"/>
            <a:fld id="{F664AAB1-4DB8-4BE3-94AB-6C36B07158C8}" type="slidenum">
              <a:rPr lang="ja-JP" altLang="en-US" sz="2400" smtClean="0">
                <a:solidFill>
                  <a:schemeClr val="tx1"/>
                </a:solidFill>
                <a:latin typeface="Arial Black" panose="020B0A04020102020204" pitchFamily="34" charset="0"/>
              </a:rPr>
              <a:pPr algn="ctr"/>
              <a:t>9</a:t>
            </a:fld>
            <a:endParaRPr lang="ja-JP" altLang="en-US" sz="2400" dirty="0">
              <a:solidFill>
                <a:schemeClr val="tx1"/>
              </a:solidFill>
              <a:latin typeface="Arial Black" panose="020B0A04020102020204" pitchFamily="34" charset="0"/>
            </a:endParaRPr>
          </a:p>
        </p:txBody>
      </p:sp>
      <p:grpSp>
        <p:nvGrpSpPr>
          <p:cNvPr id="21" name="Group 15">
            <a:extLst>
              <a:ext uri="{FF2B5EF4-FFF2-40B4-BE49-F238E27FC236}">
                <a16:creationId xmlns:a16="http://schemas.microsoft.com/office/drawing/2014/main" id="{8F4F7894-BF7E-A2C9-5A52-09ABA3B64084}"/>
              </a:ext>
            </a:extLst>
          </p:cNvPr>
          <p:cNvGrpSpPr/>
          <p:nvPr/>
        </p:nvGrpSpPr>
        <p:grpSpPr>
          <a:xfrm>
            <a:off x="375065" y="6432608"/>
            <a:ext cx="10769156" cy="50560"/>
            <a:chOff x="0" y="0"/>
            <a:chExt cx="4274726" cy="20069"/>
          </a:xfrm>
        </p:grpSpPr>
        <p:sp>
          <p:nvSpPr>
            <p:cNvPr id="22" name="Freeform 16">
              <a:extLst>
                <a:ext uri="{FF2B5EF4-FFF2-40B4-BE49-F238E27FC236}">
                  <a16:creationId xmlns:a16="http://schemas.microsoft.com/office/drawing/2014/main" id="{1D0785EA-BCCB-8418-E371-29EFCFA4144F}"/>
                </a:ext>
              </a:extLst>
            </p:cNvPr>
            <p:cNvSpPr/>
            <p:nvPr/>
          </p:nvSpPr>
          <p:spPr>
            <a:xfrm>
              <a:off x="0" y="0"/>
              <a:ext cx="4274726" cy="20069"/>
            </a:xfrm>
            <a:custGeom>
              <a:avLst/>
              <a:gdLst/>
              <a:ahLst/>
              <a:cxnLst/>
              <a:rect l="l" t="t" r="r" b="b"/>
              <a:pathLst>
                <a:path w="4274726" h="20069">
                  <a:moveTo>
                    <a:pt x="10035" y="0"/>
                  </a:moveTo>
                  <a:lnTo>
                    <a:pt x="4264691" y="0"/>
                  </a:lnTo>
                  <a:cubicBezTo>
                    <a:pt x="4267353" y="0"/>
                    <a:pt x="4269905" y="1057"/>
                    <a:pt x="4271787" y="2939"/>
                  </a:cubicBezTo>
                  <a:cubicBezTo>
                    <a:pt x="4273669" y="4821"/>
                    <a:pt x="4274726" y="7373"/>
                    <a:pt x="4274726" y="10035"/>
                  </a:cubicBezTo>
                  <a:lnTo>
                    <a:pt x="4274726" y="10035"/>
                  </a:lnTo>
                  <a:cubicBezTo>
                    <a:pt x="4274726" y="12696"/>
                    <a:pt x="4273669" y="15248"/>
                    <a:pt x="4271787" y="17130"/>
                  </a:cubicBezTo>
                  <a:cubicBezTo>
                    <a:pt x="4269905" y="19012"/>
                    <a:pt x="4267353" y="20069"/>
                    <a:pt x="4264691" y="20069"/>
                  </a:cubicBezTo>
                  <a:lnTo>
                    <a:pt x="10035" y="20069"/>
                  </a:lnTo>
                  <a:cubicBezTo>
                    <a:pt x="7373" y="20069"/>
                    <a:pt x="4821" y="19012"/>
                    <a:pt x="2939" y="17130"/>
                  </a:cubicBezTo>
                  <a:cubicBezTo>
                    <a:pt x="1057" y="15248"/>
                    <a:pt x="0" y="12696"/>
                    <a:pt x="0" y="10035"/>
                  </a:cubicBezTo>
                  <a:lnTo>
                    <a:pt x="0" y="10035"/>
                  </a:lnTo>
                  <a:cubicBezTo>
                    <a:pt x="0" y="7373"/>
                    <a:pt x="1057" y="4821"/>
                    <a:pt x="2939" y="2939"/>
                  </a:cubicBezTo>
                  <a:cubicBezTo>
                    <a:pt x="4821" y="1057"/>
                    <a:pt x="7373" y="0"/>
                    <a:pt x="10035" y="0"/>
                  </a:cubicBezTo>
                  <a:close/>
                </a:path>
              </a:pathLst>
            </a:custGeom>
            <a:solidFill>
              <a:srgbClr val="03214E"/>
            </a:solidFill>
          </p:spPr>
          <p:txBody>
            <a:bodyPr/>
            <a:lstStyle/>
            <a:p>
              <a:endParaRPr lang="ja-JP" altLang="en-US"/>
            </a:p>
          </p:txBody>
        </p:sp>
        <p:sp>
          <p:nvSpPr>
            <p:cNvPr id="23" name="TextBox 17">
              <a:extLst>
                <a:ext uri="{FF2B5EF4-FFF2-40B4-BE49-F238E27FC236}">
                  <a16:creationId xmlns:a16="http://schemas.microsoft.com/office/drawing/2014/main" id="{315E6A16-F794-4E5B-61C0-9CB085080727}"/>
                </a:ext>
              </a:extLst>
            </p:cNvPr>
            <p:cNvSpPr txBox="1"/>
            <p:nvPr/>
          </p:nvSpPr>
          <p:spPr>
            <a:xfrm>
              <a:off x="0" y="-28575"/>
              <a:ext cx="4274726" cy="48644"/>
            </a:xfrm>
            <a:prstGeom prst="rect">
              <a:avLst/>
            </a:prstGeom>
          </p:spPr>
          <p:txBody>
            <a:bodyPr lIns="50800" tIns="50800" rIns="50800" bIns="50800" rtlCol="0" anchor="ctr"/>
            <a:lstStyle/>
            <a:p>
              <a:pPr algn="ctr">
                <a:lnSpc>
                  <a:spcPts val="2239"/>
                </a:lnSpc>
              </a:pPr>
              <a:endParaRPr/>
            </a:p>
          </p:txBody>
        </p:sp>
      </p:grpSp>
      <p:sp>
        <p:nvSpPr>
          <p:cNvPr id="25" name="テキスト ボックス 24">
            <a:extLst>
              <a:ext uri="{FF2B5EF4-FFF2-40B4-BE49-F238E27FC236}">
                <a16:creationId xmlns:a16="http://schemas.microsoft.com/office/drawing/2014/main" id="{2E31C52F-4FE0-2C2B-7FB4-B1EB1EE35267}"/>
              </a:ext>
            </a:extLst>
          </p:cNvPr>
          <p:cNvSpPr txBox="1"/>
          <p:nvPr/>
        </p:nvSpPr>
        <p:spPr>
          <a:xfrm>
            <a:off x="647150" y="1015976"/>
            <a:ext cx="4460878" cy="369332"/>
          </a:xfrm>
          <a:prstGeom prst="rect">
            <a:avLst/>
          </a:prstGeom>
          <a:noFill/>
        </p:spPr>
        <p:txBody>
          <a:bodyPr wrap="square" rtlCol="0">
            <a:spAutoFit/>
          </a:bodyPr>
          <a:lstStyle/>
          <a:p>
            <a:r>
              <a:rPr lang="ja-JP" altLang="en-US" b="1" dirty="0">
                <a:solidFill>
                  <a:srgbClr val="144DA0"/>
                </a:solidFill>
                <a:latin typeface="BIZ UDPゴシック" panose="020B0400000000000000" pitchFamily="50" charset="-128"/>
                <a:ea typeface="BIZ UDPゴシック" panose="020B0400000000000000" pitchFamily="50" charset="-128"/>
              </a:rPr>
              <a:t>②　目標値を下回っているもの（一例）</a:t>
            </a:r>
            <a:endParaRPr lang="en-US" altLang="ja-JP" b="1" dirty="0">
              <a:solidFill>
                <a:srgbClr val="144DA0"/>
              </a:solidFill>
              <a:latin typeface="BIZ UDPゴシック" panose="020B0400000000000000" pitchFamily="50" charset="-128"/>
              <a:ea typeface="BIZ UDPゴシック" panose="020B0400000000000000" pitchFamily="50" charset="-128"/>
            </a:endParaRPr>
          </a:p>
        </p:txBody>
      </p:sp>
      <p:graphicFrame>
        <p:nvGraphicFramePr>
          <p:cNvPr id="3" name="表 2">
            <a:extLst>
              <a:ext uri="{FF2B5EF4-FFF2-40B4-BE49-F238E27FC236}">
                <a16:creationId xmlns:a16="http://schemas.microsoft.com/office/drawing/2014/main" id="{7569BB57-32FB-D931-872E-A268F33FAABD}"/>
              </a:ext>
            </a:extLst>
          </p:cNvPr>
          <p:cNvGraphicFramePr>
            <a:graphicFrameLocks noGrp="1"/>
          </p:cNvGraphicFramePr>
          <p:nvPr>
            <p:extLst>
              <p:ext uri="{D42A27DB-BD31-4B8C-83A1-F6EECF244321}">
                <p14:modId xmlns:p14="http://schemas.microsoft.com/office/powerpoint/2010/main" val="976012863"/>
              </p:ext>
            </p:extLst>
          </p:nvPr>
        </p:nvGraphicFramePr>
        <p:xfrm>
          <a:off x="527783" y="1413442"/>
          <a:ext cx="10733110" cy="4724001"/>
        </p:xfrm>
        <a:graphic>
          <a:graphicData uri="http://schemas.openxmlformats.org/drawingml/2006/table">
            <a:tbl>
              <a:tblPr firstRow="1" firstCol="1" bandRow="1">
                <a:tableStyleId>{5C22544A-7EE6-4342-B048-85BDC9FD1C3A}</a:tableStyleId>
              </a:tblPr>
              <a:tblGrid>
                <a:gridCol w="305935">
                  <a:extLst>
                    <a:ext uri="{9D8B030D-6E8A-4147-A177-3AD203B41FA5}">
                      <a16:colId xmlns:a16="http://schemas.microsoft.com/office/drawing/2014/main" val="4032022868"/>
                    </a:ext>
                  </a:extLst>
                </a:gridCol>
                <a:gridCol w="256079">
                  <a:extLst>
                    <a:ext uri="{9D8B030D-6E8A-4147-A177-3AD203B41FA5}">
                      <a16:colId xmlns:a16="http://schemas.microsoft.com/office/drawing/2014/main" val="2723495413"/>
                    </a:ext>
                  </a:extLst>
                </a:gridCol>
                <a:gridCol w="514885">
                  <a:extLst>
                    <a:ext uri="{9D8B030D-6E8A-4147-A177-3AD203B41FA5}">
                      <a16:colId xmlns:a16="http://schemas.microsoft.com/office/drawing/2014/main" val="4265062152"/>
                    </a:ext>
                  </a:extLst>
                </a:gridCol>
                <a:gridCol w="2241178">
                  <a:extLst>
                    <a:ext uri="{9D8B030D-6E8A-4147-A177-3AD203B41FA5}">
                      <a16:colId xmlns:a16="http://schemas.microsoft.com/office/drawing/2014/main" val="417479447"/>
                    </a:ext>
                  </a:extLst>
                </a:gridCol>
                <a:gridCol w="3429441">
                  <a:extLst>
                    <a:ext uri="{9D8B030D-6E8A-4147-A177-3AD203B41FA5}">
                      <a16:colId xmlns:a16="http://schemas.microsoft.com/office/drawing/2014/main" val="2328204535"/>
                    </a:ext>
                  </a:extLst>
                </a:gridCol>
                <a:gridCol w="1363857">
                  <a:extLst>
                    <a:ext uri="{9D8B030D-6E8A-4147-A177-3AD203B41FA5}">
                      <a16:colId xmlns:a16="http://schemas.microsoft.com/office/drawing/2014/main" val="2935633454"/>
                    </a:ext>
                  </a:extLst>
                </a:gridCol>
                <a:gridCol w="1227772">
                  <a:extLst>
                    <a:ext uri="{9D8B030D-6E8A-4147-A177-3AD203B41FA5}">
                      <a16:colId xmlns:a16="http://schemas.microsoft.com/office/drawing/2014/main" val="3685812401"/>
                    </a:ext>
                  </a:extLst>
                </a:gridCol>
                <a:gridCol w="1393963">
                  <a:extLst>
                    <a:ext uri="{9D8B030D-6E8A-4147-A177-3AD203B41FA5}">
                      <a16:colId xmlns:a16="http://schemas.microsoft.com/office/drawing/2014/main" val="2177417725"/>
                    </a:ext>
                  </a:extLst>
                </a:gridCol>
              </a:tblGrid>
              <a:tr h="644849">
                <a:tc>
                  <a:txBody>
                    <a:bodyPr/>
                    <a:lstStyle/>
                    <a:p>
                      <a:pPr algn="ctr" hangingPunct="0">
                        <a:lnSpc>
                          <a:spcPts val="1200"/>
                        </a:lnSpc>
                        <a:buNone/>
                      </a:pPr>
                      <a:r>
                        <a:rPr lang="ja-JP" sz="1200" kern="100" dirty="0">
                          <a:effectLst/>
                          <a:latin typeface="BIZ UDゴシック" panose="020B0400000000000000" pitchFamily="49" charset="-128"/>
                          <a:ea typeface="BIZ UDゴシック" panose="020B0400000000000000" pitchFamily="49" charset="-128"/>
                        </a:rPr>
                        <a:t>基本</a:t>
                      </a:r>
                    </a:p>
                    <a:p>
                      <a:pPr algn="ctr" hangingPunct="0">
                        <a:lnSpc>
                          <a:spcPts val="1200"/>
                        </a:lnSpc>
                        <a:buNone/>
                      </a:pPr>
                      <a:r>
                        <a:rPr lang="ja-JP" sz="1200" kern="100" dirty="0">
                          <a:effectLst/>
                          <a:latin typeface="BIZ UDゴシック" panose="020B0400000000000000" pitchFamily="49" charset="-128"/>
                          <a:ea typeface="BIZ UDゴシック" panose="020B0400000000000000" pitchFamily="49" charset="-128"/>
                        </a:rPr>
                        <a:t>目標</a:t>
                      </a:r>
                      <a:endParaRPr lang="ja-JP" sz="120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58553" marR="5855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3">
                  <a:txBody>
                    <a:bodyPr/>
                    <a:lstStyle/>
                    <a:p>
                      <a:pPr algn="ctr" hangingPunct="0">
                        <a:lnSpc>
                          <a:spcPts val="1600"/>
                        </a:lnSpc>
                        <a:buNone/>
                      </a:pPr>
                      <a:r>
                        <a:rPr lang="ja-JP" altLang="en-US" sz="1200" kern="100" dirty="0">
                          <a:effectLst/>
                          <a:latin typeface="BIZ UDゴシック" panose="020B0400000000000000" pitchFamily="49" charset="-128"/>
                          <a:ea typeface="BIZ UDゴシック" panose="020B0400000000000000" pitchFamily="49" charset="-128"/>
                        </a:rPr>
                        <a:t>施策の方向</a:t>
                      </a:r>
                      <a:endParaRPr lang="ja-JP" altLang="en-US" sz="120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58553" marR="5855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dirty="0"/>
                    </a:p>
                  </a:txBody>
                  <a:tcPr marL="58553" marR="58553" marT="0" marB="0" anchor="ctr">
                    <a:lnL w="12700" cap="flat" cmpd="sng" algn="ctr">
                      <a:solidFill>
                        <a:schemeClr val="tx1"/>
                      </a:solidFill>
                      <a:prstDash val="solid"/>
                      <a:round/>
                      <a:headEnd type="none" w="med" len="med"/>
                      <a:tailEnd type="none" w="med" len="med"/>
                    </a:lnL>
                  </a:tcPr>
                </a:tc>
                <a:tc hMerge="1">
                  <a:txBody>
                    <a:bodyPr/>
                    <a:lstStyle/>
                    <a:p>
                      <a:pPr algn="ctr" hangingPunct="0">
                        <a:lnSpc>
                          <a:spcPts val="1600"/>
                        </a:lnSpc>
                        <a:buNone/>
                      </a:pPr>
                      <a:endParaRPr lang="ja-JP" altLang="en-US" sz="120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58553" marR="5855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hangingPunct="0">
                        <a:lnSpc>
                          <a:spcPts val="1600"/>
                        </a:lnSpc>
                        <a:buNone/>
                      </a:pPr>
                      <a:r>
                        <a:rPr lang="ja-JP" sz="1200" kern="100" dirty="0">
                          <a:effectLst/>
                          <a:latin typeface="BIZ UDゴシック" panose="020B0400000000000000" pitchFamily="49" charset="-128"/>
                          <a:ea typeface="BIZ UDゴシック" panose="020B0400000000000000" pitchFamily="49" charset="-128"/>
                        </a:rPr>
                        <a:t>指標</a:t>
                      </a:r>
                      <a:endParaRPr lang="ja-JP" altLang="en-US" sz="120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58553" marR="5855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hangingPunct="0">
                        <a:lnSpc>
                          <a:spcPts val="1200"/>
                        </a:lnSpc>
                        <a:buNone/>
                      </a:pPr>
                      <a:r>
                        <a:rPr lang="ja-JP" sz="1200" kern="100" dirty="0">
                          <a:effectLst/>
                          <a:latin typeface="BIZ UDゴシック" panose="020B0400000000000000" pitchFamily="49" charset="-128"/>
                          <a:ea typeface="BIZ UDゴシック" panose="020B0400000000000000" pitchFamily="49" charset="-128"/>
                        </a:rPr>
                        <a:t>前年度の</a:t>
                      </a:r>
                    </a:p>
                    <a:p>
                      <a:pPr algn="ctr" hangingPunct="0">
                        <a:lnSpc>
                          <a:spcPts val="1200"/>
                        </a:lnSpc>
                        <a:buNone/>
                      </a:pPr>
                      <a:r>
                        <a:rPr lang="ja-JP" sz="1200" kern="100" dirty="0">
                          <a:effectLst/>
                          <a:latin typeface="BIZ UDゴシック" panose="020B0400000000000000" pitchFamily="49" charset="-128"/>
                          <a:ea typeface="BIZ UDゴシック" panose="020B0400000000000000" pitchFamily="49" charset="-128"/>
                        </a:rPr>
                        <a:t>評価及び実績</a:t>
                      </a:r>
                      <a:endParaRPr lang="ja-JP" sz="120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58553" marR="5855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hangingPunct="0">
                        <a:lnSpc>
                          <a:spcPts val="1200"/>
                        </a:lnSpc>
                        <a:buNone/>
                      </a:pPr>
                      <a:r>
                        <a:rPr lang="ja-JP" sz="1200" kern="100" dirty="0">
                          <a:effectLst/>
                          <a:latin typeface="BIZ UDゴシック" panose="020B0400000000000000" pitchFamily="49" charset="-128"/>
                          <a:ea typeface="BIZ UDゴシック" panose="020B0400000000000000" pitchFamily="49" charset="-128"/>
                        </a:rPr>
                        <a:t>今年度</a:t>
                      </a:r>
                    </a:p>
                    <a:p>
                      <a:pPr algn="ctr" hangingPunct="0">
                        <a:lnSpc>
                          <a:spcPts val="1200"/>
                        </a:lnSpc>
                        <a:buNone/>
                      </a:pPr>
                      <a:r>
                        <a:rPr lang="ja-JP" sz="1200" kern="100" dirty="0">
                          <a:effectLst/>
                          <a:latin typeface="BIZ UDゴシック" panose="020B0400000000000000" pitchFamily="49" charset="-128"/>
                          <a:ea typeface="BIZ UDゴシック" panose="020B0400000000000000" pitchFamily="49" charset="-128"/>
                        </a:rPr>
                        <a:t>（９月末まで）の</a:t>
                      </a:r>
                    </a:p>
                    <a:p>
                      <a:pPr algn="ctr" hangingPunct="0">
                        <a:lnSpc>
                          <a:spcPts val="1200"/>
                        </a:lnSpc>
                        <a:buNone/>
                      </a:pPr>
                      <a:r>
                        <a:rPr lang="ja-JP" sz="1200" kern="100" dirty="0">
                          <a:effectLst/>
                          <a:latin typeface="BIZ UDゴシック" panose="020B0400000000000000" pitchFamily="49" charset="-128"/>
                          <a:ea typeface="BIZ UDゴシック" panose="020B0400000000000000" pitchFamily="49" charset="-128"/>
                        </a:rPr>
                        <a:t>評価及び実績</a:t>
                      </a:r>
                      <a:endParaRPr lang="ja-JP" sz="120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58553" marR="5855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hangingPunct="0">
                        <a:lnSpc>
                          <a:spcPts val="1600"/>
                        </a:lnSpc>
                        <a:buNone/>
                      </a:pPr>
                      <a:r>
                        <a:rPr lang="ja-JP" sz="1200" kern="100" dirty="0">
                          <a:effectLst/>
                          <a:latin typeface="BIZ UDゴシック" panose="020B0400000000000000" pitchFamily="49" charset="-128"/>
                          <a:ea typeface="BIZ UDゴシック" panose="020B0400000000000000" pitchFamily="49" charset="-128"/>
                        </a:rPr>
                        <a:t>目標</a:t>
                      </a:r>
                      <a:endParaRPr lang="ja-JP" sz="120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58553" marR="5855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030391585"/>
                  </a:ext>
                </a:extLst>
              </a:tr>
              <a:tr h="200190">
                <a:tc rowSpan="6">
                  <a:txBody>
                    <a:bodyPr/>
                    <a:lstStyle/>
                    <a:p>
                      <a:pPr algn="ctr" hangingPunct="0">
                        <a:lnSpc>
                          <a:spcPts val="1600"/>
                        </a:lnSpc>
                        <a:buNone/>
                      </a:pPr>
                      <a:r>
                        <a:rPr lang="ja-JP" altLang="en-US" sz="160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４</a:t>
                      </a:r>
                    </a:p>
                    <a:p>
                      <a:pPr algn="ctr" hangingPunct="0">
                        <a:lnSpc>
                          <a:spcPts val="1600"/>
                        </a:lnSpc>
                        <a:buNone/>
                      </a:pPr>
                      <a:endParaRPr lang="ja-JP" altLang="en-US" sz="160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58553" marR="5855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3">
                  <a:txBody>
                    <a:bodyPr/>
                    <a:lstStyle/>
                    <a:p>
                      <a:pPr algn="ctr" hangingPunct="0">
                        <a:lnSpc>
                          <a:spcPts val="1600"/>
                        </a:lnSpc>
                        <a:buNone/>
                      </a:pPr>
                      <a:r>
                        <a:rPr lang="ja-JP" altLang="en-US" sz="1600" b="1"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１</a:t>
                      </a:r>
                      <a:endParaRPr lang="ja-JP" sz="1600" b="1"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58553" marR="5855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rowSpan="2" gridSpan="2">
                  <a:txBody>
                    <a:bodyPr/>
                    <a:lstStyle/>
                    <a:p>
                      <a:pPr algn="ctr" hangingPunct="0">
                        <a:lnSpc>
                          <a:spcPts val="1600"/>
                        </a:lnSpc>
                        <a:buNone/>
                      </a:pPr>
                      <a:r>
                        <a:rPr lang="ja-JP" sz="1200" b="1" kern="100" dirty="0">
                          <a:solidFill>
                            <a:schemeClr val="accent1"/>
                          </a:solidFill>
                          <a:effectLst/>
                          <a:latin typeface="BIZ UDゴシック" panose="020B0400000000000000" pitchFamily="49" charset="-128"/>
                          <a:ea typeface="BIZ UDゴシック" panose="020B0400000000000000" pitchFamily="49" charset="-128"/>
                        </a:rPr>
                        <a:t>自立支援型ケアマネジメントの</a:t>
                      </a:r>
                      <a:endParaRPr lang="en-US" altLang="ja-JP" sz="1200" b="1" kern="100" dirty="0">
                        <a:solidFill>
                          <a:schemeClr val="accent1"/>
                        </a:solidFill>
                        <a:effectLst/>
                        <a:latin typeface="BIZ UDゴシック" panose="020B0400000000000000" pitchFamily="49" charset="-128"/>
                        <a:ea typeface="BIZ UDゴシック" panose="020B0400000000000000" pitchFamily="49" charset="-128"/>
                      </a:endParaRPr>
                    </a:p>
                    <a:p>
                      <a:pPr algn="ctr" hangingPunct="0">
                        <a:lnSpc>
                          <a:spcPts val="1600"/>
                        </a:lnSpc>
                        <a:buNone/>
                      </a:pPr>
                      <a:r>
                        <a:rPr lang="ja-JP" sz="1200" b="1" kern="100" dirty="0">
                          <a:solidFill>
                            <a:schemeClr val="accent1"/>
                          </a:solidFill>
                          <a:effectLst/>
                          <a:latin typeface="BIZ UDゴシック" panose="020B0400000000000000" pitchFamily="49" charset="-128"/>
                          <a:ea typeface="BIZ UDゴシック" panose="020B0400000000000000" pitchFamily="49" charset="-128"/>
                        </a:rPr>
                        <a:t>浸透・定着</a:t>
                      </a:r>
                      <a:endParaRPr lang="ja-JP" sz="1200" b="1" kern="100" dirty="0">
                        <a:solidFill>
                          <a:schemeClr val="accent1"/>
                        </a:solidFill>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58553" marR="5855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rowSpan="2" hMerge="1">
                  <a:txBody>
                    <a:bodyPr/>
                    <a:lstStyle/>
                    <a:p>
                      <a:pPr algn="ctr" hangingPunct="0">
                        <a:lnSpc>
                          <a:spcPts val="1600"/>
                        </a:lnSpc>
                        <a:buNone/>
                      </a:pPr>
                      <a:endParaRPr lang="ja-JP" sz="1200" b="1" kern="100" dirty="0">
                        <a:solidFill>
                          <a:schemeClr val="accent1"/>
                        </a:solidFill>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58553" marR="5855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rowSpan="2">
                  <a:txBody>
                    <a:bodyPr/>
                    <a:lstStyle/>
                    <a:p>
                      <a:pPr algn="ctr" hangingPunct="0">
                        <a:lnSpc>
                          <a:spcPts val="1600"/>
                        </a:lnSpc>
                        <a:buNone/>
                      </a:pPr>
                      <a:r>
                        <a:rPr lang="ja-JP" sz="1050" b="1" kern="100" dirty="0">
                          <a:effectLst/>
                          <a:latin typeface="BIZ UDゴシック" panose="020B0400000000000000" pitchFamily="49" charset="-128"/>
                          <a:ea typeface="BIZ UDゴシック" panose="020B0400000000000000" pitchFamily="49" charset="-128"/>
                        </a:rPr>
                        <a:t>広報インセンティブ付与件数</a:t>
                      </a:r>
                      <a:endParaRPr lang="ja-JP" sz="1050" b="1"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58553" marR="5855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ts val="1600"/>
                        </a:lnSpc>
                        <a:buNone/>
                      </a:pPr>
                      <a:r>
                        <a:rPr lang="ja-JP" altLang="ja-JP" sz="1050" kern="100" dirty="0">
                          <a:effectLst/>
                          <a:latin typeface="BIZ UDゴシック" panose="020B0400000000000000" pitchFamily="49" charset="-128"/>
                          <a:ea typeface="BIZ UDゴシック" panose="020B0400000000000000" pitchFamily="49" charset="-128"/>
                        </a:rPr>
                        <a:t>Ｃ</a:t>
                      </a:r>
                      <a:endParaRPr lang="ja-JP" alt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58553" marR="58553"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ts val="1600"/>
                        </a:lnSpc>
                        <a:buNone/>
                      </a:pPr>
                      <a:r>
                        <a:rPr lang="ja-JP" altLang="ja-JP" sz="1050" kern="100" dirty="0">
                          <a:effectLst/>
                          <a:latin typeface="BIZ UDゴシック" panose="020B0400000000000000" pitchFamily="49" charset="-128"/>
                          <a:ea typeface="BIZ UDゴシック" panose="020B0400000000000000" pitchFamily="49" charset="-128"/>
                        </a:rPr>
                        <a:t>Ｃ</a:t>
                      </a:r>
                      <a:endParaRPr lang="ja-JP" alt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58553" marR="58553"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rowSpan="2">
                  <a:txBody>
                    <a:bodyPr/>
                    <a:lstStyle/>
                    <a:p>
                      <a:pPr algn="just" hangingPunct="0">
                        <a:lnSpc>
                          <a:spcPts val="1600"/>
                        </a:lnSpc>
                        <a:buNone/>
                      </a:pPr>
                      <a:r>
                        <a:rPr lang="ja-JP" sz="1050" b="1" kern="100" dirty="0">
                          <a:effectLst/>
                          <a:latin typeface="BIZ UDゴシック" panose="020B0400000000000000" pitchFamily="49" charset="-128"/>
                          <a:ea typeface="BIZ UDゴシック" panose="020B0400000000000000" pitchFamily="49" charset="-128"/>
                        </a:rPr>
                        <a:t>居宅：</a:t>
                      </a:r>
                      <a:r>
                        <a:rPr lang="ja-JP" altLang="en-US" sz="1050" b="1" kern="100" dirty="0">
                          <a:effectLst/>
                          <a:latin typeface="BIZ UDゴシック" panose="020B0400000000000000" pitchFamily="49" charset="-128"/>
                          <a:ea typeface="BIZ UDゴシック" panose="020B0400000000000000" pitchFamily="49" charset="-128"/>
                        </a:rPr>
                        <a:t>６</a:t>
                      </a:r>
                      <a:r>
                        <a:rPr lang="ja-JP" sz="1050" b="1" kern="100" dirty="0">
                          <a:effectLst/>
                          <a:latin typeface="BIZ UDゴシック" panose="020B0400000000000000" pitchFamily="49" charset="-128"/>
                          <a:ea typeface="BIZ UDゴシック" panose="020B0400000000000000" pitchFamily="49" charset="-128"/>
                        </a:rPr>
                        <a:t>事業所</a:t>
                      </a:r>
                    </a:p>
                    <a:p>
                      <a:pPr algn="just" hangingPunct="0">
                        <a:lnSpc>
                          <a:spcPts val="1600"/>
                        </a:lnSpc>
                        <a:buNone/>
                      </a:pPr>
                      <a:r>
                        <a:rPr lang="ja-JP" sz="1050" b="1" kern="100" dirty="0">
                          <a:effectLst/>
                          <a:latin typeface="BIZ UDゴシック" panose="020B0400000000000000" pitchFamily="49" charset="-128"/>
                          <a:ea typeface="BIZ UDゴシック" panose="020B0400000000000000" pitchFamily="49" charset="-128"/>
                        </a:rPr>
                        <a:t>通所型：</a:t>
                      </a:r>
                      <a:r>
                        <a:rPr lang="ja-JP" altLang="en-US" sz="1050" b="1" kern="100" dirty="0">
                          <a:effectLst/>
                          <a:latin typeface="BIZ UDゴシック" panose="020B0400000000000000" pitchFamily="49" charset="-128"/>
                          <a:ea typeface="BIZ UDゴシック" panose="020B0400000000000000" pitchFamily="49" charset="-128"/>
                        </a:rPr>
                        <a:t>９</a:t>
                      </a:r>
                      <a:r>
                        <a:rPr lang="ja-JP" sz="1050" b="1" kern="100" dirty="0">
                          <a:effectLst/>
                          <a:latin typeface="BIZ UDゴシック" panose="020B0400000000000000" pitchFamily="49" charset="-128"/>
                          <a:ea typeface="BIZ UDゴシック" panose="020B0400000000000000" pitchFamily="49" charset="-128"/>
                        </a:rPr>
                        <a:t>事業所</a:t>
                      </a:r>
                    </a:p>
                    <a:p>
                      <a:pPr algn="just" hangingPunct="0">
                        <a:lnSpc>
                          <a:spcPts val="1600"/>
                        </a:lnSpc>
                        <a:buNone/>
                      </a:pPr>
                      <a:r>
                        <a:rPr lang="ja-JP" sz="1050" b="1" kern="100" dirty="0">
                          <a:effectLst/>
                          <a:latin typeface="BIZ UDゴシック" panose="020B0400000000000000" pitchFamily="49" charset="-128"/>
                          <a:ea typeface="BIZ UDゴシック" panose="020B0400000000000000" pitchFamily="49" charset="-128"/>
                        </a:rPr>
                        <a:t>訪問型：</a:t>
                      </a:r>
                      <a:r>
                        <a:rPr lang="ja-JP" altLang="en-US" sz="1050" b="1" kern="100" dirty="0">
                          <a:effectLst/>
                          <a:latin typeface="BIZ UDゴシック" panose="020B0400000000000000" pitchFamily="49" charset="-128"/>
                          <a:ea typeface="BIZ UDゴシック" panose="020B0400000000000000" pitchFamily="49" charset="-128"/>
                        </a:rPr>
                        <a:t>４</a:t>
                      </a:r>
                      <a:r>
                        <a:rPr lang="ja-JP" sz="1050" b="1" kern="100" dirty="0">
                          <a:effectLst/>
                          <a:latin typeface="BIZ UDゴシック" panose="020B0400000000000000" pitchFamily="49" charset="-128"/>
                          <a:ea typeface="BIZ UDゴシック" panose="020B0400000000000000" pitchFamily="49" charset="-128"/>
                        </a:rPr>
                        <a:t>事業所</a:t>
                      </a:r>
                      <a:endParaRPr lang="ja-JP" sz="1050" b="1"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58553" marR="5855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14127430"/>
                  </a:ext>
                </a:extLst>
              </a:tr>
              <a:tr h="645057">
                <a:tc vMerge="1">
                  <a:txBody>
                    <a:bodyPr/>
                    <a:lstStyle/>
                    <a:p>
                      <a:endParaRPr kumimoji="1" lang="ja-JP" altLang="en-US"/>
                    </a:p>
                  </a:txBody>
                  <a:tcPr/>
                </a:tc>
                <a:tc vMerge="1">
                  <a:txBody>
                    <a:bodyPr/>
                    <a:lstStyle/>
                    <a:p>
                      <a:endParaRPr kumimoji="1" lang="ja-JP" altLang="en-US"/>
                    </a:p>
                  </a:txBody>
                  <a:tcPr/>
                </a:tc>
                <a:tc gridSpan="2" vMerge="1">
                  <a:txBody>
                    <a:bodyPr/>
                    <a:lstStyle/>
                    <a:p>
                      <a:endParaRPr kumimoji="1" lang="ja-JP" altLang="en-US"/>
                    </a:p>
                  </a:txBody>
                  <a:tcPr/>
                </a:tc>
                <a:tc hMerge="1" vMerge="1">
                  <a:txBody>
                    <a:bodyPr/>
                    <a:lstStyle/>
                    <a:p>
                      <a:endParaRPr kumimoji="1" lang="ja-JP" altLang="en-US"/>
                    </a:p>
                  </a:txBody>
                  <a:tcPr/>
                </a:tc>
                <a:tc vMerge="1">
                  <a:txBody>
                    <a:bodyPr/>
                    <a:lstStyle/>
                    <a:p>
                      <a:endParaRPr kumimoji="1" lang="ja-JP" altLang="en-US"/>
                    </a:p>
                  </a:txBody>
                  <a:tcPr/>
                </a:tc>
                <a:tc>
                  <a:txBody>
                    <a:bodyPr/>
                    <a:lstStyle/>
                    <a:p>
                      <a:pPr algn="just" hangingPunct="0">
                        <a:lnSpc>
                          <a:spcPts val="1600"/>
                        </a:lnSpc>
                        <a:buNone/>
                      </a:pPr>
                      <a:r>
                        <a:rPr lang="ja-JP" sz="1050" b="1" kern="100" dirty="0">
                          <a:effectLst/>
                          <a:latin typeface="BIZ UDゴシック" panose="020B0400000000000000" pitchFamily="49" charset="-128"/>
                          <a:ea typeface="BIZ UDゴシック" panose="020B0400000000000000" pitchFamily="49" charset="-128"/>
                        </a:rPr>
                        <a:t>居宅：</a:t>
                      </a:r>
                      <a:r>
                        <a:rPr lang="ja-JP" altLang="en-US" sz="1050" b="1" kern="100" dirty="0">
                          <a:effectLst/>
                          <a:latin typeface="BIZ UDゴシック" panose="020B0400000000000000" pitchFamily="49" charset="-128"/>
                          <a:ea typeface="BIZ UDゴシック" panose="020B0400000000000000" pitchFamily="49" charset="-128"/>
                        </a:rPr>
                        <a:t>０</a:t>
                      </a:r>
                      <a:r>
                        <a:rPr lang="ja-JP" sz="1050" b="1" kern="100" dirty="0">
                          <a:effectLst/>
                          <a:latin typeface="BIZ UDゴシック" panose="020B0400000000000000" pitchFamily="49" charset="-128"/>
                          <a:ea typeface="BIZ UDゴシック" panose="020B0400000000000000" pitchFamily="49" charset="-128"/>
                        </a:rPr>
                        <a:t>事業所</a:t>
                      </a:r>
                    </a:p>
                    <a:p>
                      <a:pPr algn="just" hangingPunct="0">
                        <a:lnSpc>
                          <a:spcPts val="1600"/>
                        </a:lnSpc>
                        <a:buNone/>
                      </a:pPr>
                      <a:r>
                        <a:rPr lang="ja-JP" sz="1050" b="1" kern="100" dirty="0">
                          <a:effectLst/>
                          <a:latin typeface="BIZ UDゴシック" panose="020B0400000000000000" pitchFamily="49" charset="-128"/>
                          <a:ea typeface="BIZ UDゴシック" panose="020B0400000000000000" pitchFamily="49" charset="-128"/>
                        </a:rPr>
                        <a:t>通所型：</a:t>
                      </a:r>
                      <a:r>
                        <a:rPr lang="ja-JP" altLang="en-US" sz="1050" b="1" kern="100" dirty="0">
                          <a:effectLst/>
                          <a:latin typeface="BIZ UDゴシック" panose="020B0400000000000000" pitchFamily="49" charset="-128"/>
                          <a:ea typeface="BIZ UDゴシック" panose="020B0400000000000000" pitchFamily="49" charset="-128"/>
                        </a:rPr>
                        <a:t>６</a:t>
                      </a:r>
                      <a:r>
                        <a:rPr lang="ja-JP" sz="1050" b="1" kern="100" dirty="0">
                          <a:effectLst/>
                          <a:latin typeface="BIZ UDゴシック" panose="020B0400000000000000" pitchFamily="49" charset="-128"/>
                          <a:ea typeface="BIZ UDゴシック" panose="020B0400000000000000" pitchFamily="49" charset="-128"/>
                        </a:rPr>
                        <a:t>事業所</a:t>
                      </a:r>
                    </a:p>
                    <a:p>
                      <a:pPr algn="just" hangingPunct="0">
                        <a:lnSpc>
                          <a:spcPts val="1600"/>
                        </a:lnSpc>
                        <a:buNone/>
                      </a:pPr>
                      <a:r>
                        <a:rPr lang="ja-JP" sz="1050" b="1" kern="100" dirty="0">
                          <a:effectLst/>
                          <a:latin typeface="BIZ UDゴシック" panose="020B0400000000000000" pitchFamily="49" charset="-128"/>
                          <a:ea typeface="BIZ UDゴシック" panose="020B0400000000000000" pitchFamily="49" charset="-128"/>
                        </a:rPr>
                        <a:t>訪問型：</a:t>
                      </a:r>
                      <a:r>
                        <a:rPr lang="ja-JP" altLang="en-US" sz="1050" b="1" kern="100" dirty="0">
                          <a:effectLst/>
                          <a:latin typeface="BIZ UDゴシック" panose="020B0400000000000000" pitchFamily="49" charset="-128"/>
                          <a:ea typeface="BIZ UDゴシック" panose="020B0400000000000000" pitchFamily="49" charset="-128"/>
                        </a:rPr>
                        <a:t>０</a:t>
                      </a:r>
                      <a:r>
                        <a:rPr lang="ja-JP" sz="1050" b="1" kern="100" dirty="0">
                          <a:effectLst/>
                          <a:latin typeface="BIZ UDゴシック" panose="020B0400000000000000" pitchFamily="49" charset="-128"/>
                          <a:ea typeface="BIZ UDゴシック" panose="020B0400000000000000" pitchFamily="49" charset="-128"/>
                        </a:rPr>
                        <a:t>事業所</a:t>
                      </a:r>
                      <a:endParaRPr lang="ja-JP" sz="1050" b="1"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58553" marR="58553"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hangingPunct="0">
                        <a:lnSpc>
                          <a:spcPts val="1600"/>
                        </a:lnSpc>
                        <a:buNone/>
                      </a:pPr>
                      <a:r>
                        <a:rPr lang="ja-JP" sz="1050" b="1" kern="100" dirty="0">
                          <a:effectLst/>
                          <a:latin typeface="BIZ UDゴシック" panose="020B0400000000000000" pitchFamily="49" charset="-128"/>
                          <a:ea typeface="BIZ UDゴシック" panose="020B0400000000000000" pitchFamily="49" charset="-128"/>
                        </a:rPr>
                        <a:t>居宅：</a:t>
                      </a:r>
                      <a:r>
                        <a:rPr lang="ja-JP" altLang="en-US" sz="1050" b="1" kern="100" dirty="0">
                          <a:effectLst/>
                          <a:latin typeface="BIZ UDゴシック" panose="020B0400000000000000" pitchFamily="49" charset="-128"/>
                          <a:ea typeface="BIZ UDゴシック" panose="020B0400000000000000" pitchFamily="49" charset="-128"/>
                        </a:rPr>
                        <a:t>０</a:t>
                      </a:r>
                      <a:r>
                        <a:rPr lang="ja-JP" sz="1050" b="1" kern="100" dirty="0">
                          <a:effectLst/>
                          <a:latin typeface="BIZ UDゴシック" panose="020B0400000000000000" pitchFamily="49" charset="-128"/>
                          <a:ea typeface="BIZ UDゴシック" panose="020B0400000000000000" pitchFamily="49" charset="-128"/>
                        </a:rPr>
                        <a:t>事業所</a:t>
                      </a:r>
                    </a:p>
                    <a:p>
                      <a:pPr algn="just" hangingPunct="0">
                        <a:lnSpc>
                          <a:spcPts val="1600"/>
                        </a:lnSpc>
                        <a:buNone/>
                      </a:pPr>
                      <a:r>
                        <a:rPr lang="ja-JP" sz="1050" b="1" kern="100" dirty="0">
                          <a:effectLst/>
                          <a:latin typeface="BIZ UDゴシック" panose="020B0400000000000000" pitchFamily="49" charset="-128"/>
                          <a:ea typeface="BIZ UDゴシック" panose="020B0400000000000000" pitchFamily="49" charset="-128"/>
                        </a:rPr>
                        <a:t>通所型：６事業所</a:t>
                      </a:r>
                    </a:p>
                    <a:p>
                      <a:pPr algn="just" hangingPunct="0">
                        <a:lnSpc>
                          <a:spcPts val="1600"/>
                        </a:lnSpc>
                        <a:buNone/>
                      </a:pPr>
                      <a:r>
                        <a:rPr lang="ja-JP" sz="1050" b="1" kern="100" dirty="0">
                          <a:effectLst/>
                          <a:latin typeface="BIZ UDゴシック" panose="020B0400000000000000" pitchFamily="49" charset="-128"/>
                          <a:ea typeface="BIZ UDゴシック" panose="020B0400000000000000" pitchFamily="49" charset="-128"/>
                        </a:rPr>
                        <a:t>訪問型：</a:t>
                      </a:r>
                      <a:r>
                        <a:rPr lang="ja-JP" altLang="en-US" sz="1050" b="1" kern="100" dirty="0">
                          <a:effectLst/>
                          <a:latin typeface="BIZ UDゴシック" panose="020B0400000000000000" pitchFamily="49" charset="-128"/>
                          <a:ea typeface="BIZ UDゴシック" panose="020B0400000000000000" pitchFamily="49" charset="-128"/>
                        </a:rPr>
                        <a:t>０</a:t>
                      </a:r>
                      <a:r>
                        <a:rPr lang="ja-JP" sz="1050" b="1" kern="100" dirty="0">
                          <a:effectLst/>
                          <a:latin typeface="BIZ UDゴシック" panose="020B0400000000000000" pitchFamily="49" charset="-128"/>
                          <a:ea typeface="BIZ UDゴシック" panose="020B0400000000000000" pitchFamily="49" charset="-128"/>
                        </a:rPr>
                        <a:t>事業所</a:t>
                      </a:r>
                      <a:endParaRPr lang="ja-JP" sz="1050" b="1"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58553" marR="58553"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endParaRPr kumimoji="1" lang="ja-JP" altLang="en-US"/>
                    </a:p>
                  </a:txBody>
                  <a:tcPr/>
                </a:tc>
                <a:extLst>
                  <a:ext uri="{0D108BD9-81ED-4DB2-BD59-A6C34878D82A}">
                    <a16:rowId xmlns:a16="http://schemas.microsoft.com/office/drawing/2014/main" val="2310971298"/>
                  </a:ext>
                </a:extLst>
              </a:tr>
              <a:tr h="418939">
                <a:tc vMerge="1">
                  <a:txBody>
                    <a:bodyPr/>
                    <a:lstStyle/>
                    <a:p>
                      <a:endParaRPr kumimoji="1" lang="ja-JP" altLang="en-US"/>
                    </a:p>
                  </a:txBody>
                  <a:tcPr/>
                </a:tc>
                <a:tc vMerge="1">
                  <a:txBody>
                    <a:bodyPr/>
                    <a:lstStyle/>
                    <a:p>
                      <a:pPr algn="l" hangingPunct="0">
                        <a:lnSpc>
                          <a:spcPts val="1600"/>
                        </a:lnSpc>
                        <a:buNone/>
                        <a:tabLst>
                          <a:tab pos="1171575" algn="l"/>
                        </a:tabLst>
                      </a:pPr>
                      <a:endParaRPr lang="ja-JP" sz="100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58553" marR="58553" marT="0" marB="0"/>
                </a:tc>
                <a:tc>
                  <a:txBody>
                    <a:bodyPr/>
                    <a:lstStyle/>
                    <a:p>
                      <a:pPr algn="ctr" hangingPunct="0">
                        <a:lnSpc>
                          <a:spcPts val="1600"/>
                        </a:lnSpc>
                        <a:buNone/>
                        <a:tabLst>
                          <a:tab pos="1171575" algn="l"/>
                        </a:tabLst>
                      </a:pPr>
                      <a:r>
                        <a:rPr lang="ja-JP" sz="1050" b="1" kern="100" dirty="0">
                          <a:effectLst/>
                          <a:latin typeface="BIZ UDゴシック" panose="020B0400000000000000" pitchFamily="49" charset="-128"/>
                          <a:ea typeface="BIZ UDゴシック" panose="020B0400000000000000" pitchFamily="49" charset="-128"/>
                        </a:rPr>
                        <a:t>理由</a:t>
                      </a:r>
                      <a:endParaRPr lang="ja-JP" sz="1050" b="1"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58553" marR="5855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gridSpan="5">
                  <a:txBody>
                    <a:bodyPr/>
                    <a:lstStyle/>
                    <a:p>
                      <a:pPr algn="l" hangingPunct="0">
                        <a:lnSpc>
                          <a:spcPts val="1600"/>
                        </a:lnSpc>
                        <a:buNone/>
                        <a:tabLst>
                          <a:tab pos="1171575" algn="l"/>
                        </a:tabLst>
                      </a:pPr>
                      <a:r>
                        <a:rPr lang="ja-JP" altLang="ja-JP" sz="1050" b="1" kern="100" dirty="0">
                          <a:effectLst/>
                          <a:latin typeface="BIZ UDゴシック" panose="020B0400000000000000" pitchFamily="49" charset="-128"/>
                          <a:ea typeface="BIZ UDゴシック" panose="020B0400000000000000" pitchFamily="49" charset="-128"/>
                        </a:rPr>
                        <a:t>地域包括への周知・啓発は一定進んでいるが、介護保険サービス事業所の研修会への参加や自立支援型ケアマネジメント会議への事例提供が少なく、</a:t>
                      </a:r>
                      <a:endParaRPr lang="en-US" altLang="ja-JP" sz="1050" b="1" kern="100" dirty="0">
                        <a:effectLst/>
                        <a:latin typeface="BIZ UDゴシック" panose="020B0400000000000000" pitchFamily="49" charset="-128"/>
                        <a:ea typeface="BIZ UDゴシック" panose="020B0400000000000000" pitchFamily="49" charset="-128"/>
                      </a:endParaRPr>
                    </a:p>
                    <a:p>
                      <a:pPr algn="l" hangingPunct="0">
                        <a:lnSpc>
                          <a:spcPts val="1600"/>
                        </a:lnSpc>
                        <a:buNone/>
                        <a:tabLst>
                          <a:tab pos="1171575" algn="l"/>
                        </a:tabLst>
                      </a:pPr>
                      <a:r>
                        <a:rPr lang="ja-JP" altLang="ja-JP" sz="1050" b="1" kern="100" dirty="0">
                          <a:effectLst/>
                          <a:latin typeface="BIZ UDゴシック" panose="020B0400000000000000" pitchFamily="49" charset="-128"/>
                          <a:ea typeface="BIZ UDゴシック" panose="020B0400000000000000" pitchFamily="49" charset="-128"/>
                        </a:rPr>
                        <a:t>また、訪問型短期集中サポートサービスを活用する居宅介護支援事業所が少ないため。</a:t>
                      </a:r>
                      <a:endParaRPr lang="ja-JP" altLang="ja-JP" sz="1050" b="1"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58553" marR="5855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tc>
                <a:tc hMerge="1">
                  <a:txBody>
                    <a:bodyPr/>
                    <a:lstStyle/>
                    <a:p>
                      <a:endParaRPr kumimoji="1" lang="ja-JP" altLang="en-US"/>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2090511967"/>
                  </a:ext>
                </a:extLst>
              </a:tr>
              <a:tr h="200190">
                <a:tc vMerge="1">
                  <a:txBody>
                    <a:bodyPr/>
                    <a:lstStyle/>
                    <a:p>
                      <a:endParaRPr dirty="0"/>
                    </a:p>
                  </a:txBody>
                  <a:tcPr marL="58553" marR="58553" marT="0" marB="0" anchor="ctr"/>
                </a:tc>
                <a:tc rowSpan="3">
                  <a:txBody>
                    <a:bodyPr/>
                    <a:lstStyle/>
                    <a:p>
                      <a:pPr algn="ctr" hangingPunct="0">
                        <a:lnSpc>
                          <a:spcPts val="1600"/>
                        </a:lnSpc>
                        <a:buNone/>
                      </a:pPr>
                      <a:r>
                        <a:rPr lang="ja-JP" altLang="en-US" sz="1600" b="1"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４</a:t>
                      </a:r>
                      <a:endParaRPr lang="ja-JP" sz="1600" b="1"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58553" marR="5855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rowSpan="2" gridSpan="2">
                  <a:txBody>
                    <a:bodyPr/>
                    <a:lstStyle/>
                    <a:p>
                      <a:pPr marL="0" algn="ctr" defTabSz="609630" rtl="0" eaLnBrk="1" latinLnBrk="0" hangingPunct="0">
                        <a:lnSpc>
                          <a:spcPts val="1600"/>
                        </a:lnSpc>
                        <a:buNone/>
                      </a:pPr>
                      <a:r>
                        <a:rPr kumimoji="1" lang="ja-JP" altLang="en-US" sz="1200" b="1" kern="100" dirty="0">
                          <a:solidFill>
                            <a:schemeClr val="accent1"/>
                          </a:solidFill>
                          <a:effectLst/>
                          <a:latin typeface="BIZ UDゴシック" panose="020B0400000000000000" pitchFamily="49" charset="-128"/>
                          <a:ea typeface="BIZ UDゴシック" panose="020B0400000000000000" pitchFamily="49" charset="-128"/>
                          <a:cs typeface="+mn-cs"/>
                        </a:rPr>
                        <a:t>介護保険サービス利用者の支援の充実</a:t>
                      </a:r>
                    </a:p>
                  </a:txBody>
                  <a:tcPr marL="58553" marR="5855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rowSpan="2" hMerge="1">
                  <a:txBody>
                    <a:bodyPr/>
                    <a:lstStyle/>
                    <a:p>
                      <a:pPr marL="0" algn="ctr" defTabSz="609630" rtl="0" eaLnBrk="1" latinLnBrk="0" hangingPunct="0">
                        <a:lnSpc>
                          <a:spcPts val="1600"/>
                        </a:lnSpc>
                        <a:buNone/>
                      </a:pPr>
                      <a:endParaRPr kumimoji="1" lang="ja-JP" altLang="en-US" sz="1200" b="1" kern="100" dirty="0">
                        <a:solidFill>
                          <a:schemeClr val="accent1"/>
                        </a:solidFill>
                        <a:effectLst/>
                        <a:latin typeface="BIZ UDゴシック" panose="020B0400000000000000" pitchFamily="49" charset="-128"/>
                        <a:ea typeface="BIZ UDゴシック" panose="020B0400000000000000" pitchFamily="49" charset="-128"/>
                        <a:cs typeface="+mn-cs"/>
                      </a:endParaRPr>
                    </a:p>
                  </a:txBody>
                  <a:tcPr marL="58553" marR="5855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rowSpan="2">
                  <a:txBody>
                    <a:bodyPr/>
                    <a:lstStyle/>
                    <a:p>
                      <a:pPr algn="ctr" hangingPunct="0">
                        <a:lnSpc>
                          <a:spcPts val="1600"/>
                        </a:lnSpc>
                        <a:buNone/>
                      </a:pPr>
                      <a:r>
                        <a:rPr lang="ja-JP" sz="1050" b="1" kern="100" dirty="0">
                          <a:effectLst/>
                          <a:latin typeface="BIZ UDゴシック" panose="020B0400000000000000" pitchFamily="49" charset="-128"/>
                          <a:ea typeface="BIZ UDゴシック" panose="020B0400000000000000" pitchFamily="49" charset="-128"/>
                        </a:rPr>
                        <a:t>「社会福祉法人等による利用者負担軽減事業」の</a:t>
                      </a:r>
                      <a:endParaRPr lang="en-US" altLang="ja-JP" sz="1050" b="1" kern="100" dirty="0">
                        <a:effectLst/>
                        <a:latin typeface="BIZ UDゴシック" panose="020B0400000000000000" pitchFamily="49" charset="-128"/>
                        <a:ea typeface="BIZ UDゴシック" panose="020B0400000000000000" pitchFamily="49" charset="-128"/>
                      </a:endParaRPr>
                    </a:p>
                    <a:p>
                      <a:pPr algn="ctr" hangingPunct="0">
                        <a:lnSpc>
                          <a:spcPts val="1600"/>
                        </a:lnSpc>
                        <a:buNone/>
                      </a:pPr>
                      <a:r>
                        <a:rPr lang="ja-JP" sz="1050" b="1" kern="100" dirty="0">
                          <a:effectLst/>
                          <a:latin typeface="BIZ UDゴシック" panose="020B0400000000000000" pitchFamily="49" charset="-128"/>
                          <a:ea typeface="BIZ UDゴシック" panose="020B0400000000000000" pitchFamily="49" charset="-128"/>
                        </a:rPr>
                        <a:t>実施申出をしている市内の社会福祉法人</a:t>
                      </a:r>
                      <a:endParaRPr lang="ja-JP" sz="1050" b="1"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58553" marR="5855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ctr">
                        <a:lnSpc>
                          <a:spcPts val="1600"/>
                        </a:lnSpc>
                        <a:buNone/>
                      </a:pPr>
                      <a:r>
                        <a:rPr lang="ja-JP" altLang="ja-JP" sz="1050" b="1" kern="100" dirty="0">
                          <a:effectLst/>
                          <a:latin typeface="BIZ UDゴシック" panose="020B0400000000000000" pitchFamily="49" charset="-128"/>
                          <a:ea typeface="BIZ UDゴシック" panose="020B0400000000000000" pitchFamily="49" charset="-128"/>
                        </a:rPr>
                        <a:t>Ｃ</a:t>
                      </a:r>
                      <a:endParaRPr lang="ja-JP" altLang="ja-JP" sz="1050" b="1"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58553" marR="58553"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ctr">
                        <a:lnSpc>
                          <a:spcPts val="1600"/>
                        </a:lnSpc>
                        <a:buNone/>
                      </a:pPr>
                      <a:r>
                        <a:rPr lang="ja-JP" altLang="ja-JP" sz="1050" b="1" kern="100" dirty="0">
                          <a:effectLst/>
                          <a:latin typeface="BIZ UDゴシック" panose="020B0400000000000000" pitchFamily="49" charset="-128"/>
                          <a:ea typeface="BIZ UDゴシック" panose="020B0400000000000000" pitchFamily="49" charset="-128"/>
                        </a:rPr>
                        <a:t>Ｃ</a:t>
                      </a:r>
                      <a:endParaRPr lang="ja-JP" altLang="ja-JP" sz="1050" b="1"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58553" marR="58553"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rowSpan="2">
                  <a:txBody>
                    <a:bodyPr/>
                    <a:lstStyle/>
                    <a:p>
                      <a:pPr algn="ctr" hangingPunct="0">
                        <a:lnSpc>
                          <a:spcPts val="1600"/>
                        </a:lnSpc>
                        <a:buNone/>
                      </a:pPr>
                      <a:r>
                        <a:rPr lang="en-US" sz="1050" b="1" kern="100" dirty="0">
                          <a:effectLst/>
                          <a:latin typeface="BIZ UDゴシック" panose="020B0400000000000000" pitchFamily="49" charset="-128"/>
                          <a:ea typeface="BIZ UDゴシック" panose="020B0400000000000000" pitchFamily="49" charset="-128"/>
                        </a:rPr>
                        <a:t>100</a:t>
                      </a:r>
                      <a:r>
                        <a:rPr lang="ja-JP" sz="1050" b="1" kern="100" dirty="0">
                          <a:effectLst/>
                          <a:latin typeface="BIZ UDゴシック" panose="020B0400000000000000" pitchFamily="49" charset="-128"/>
                          <a:ea typeface="BIZ UDゴシック" panose="020B0400000000000000" pitchFamily="49" charset="-128"/>
                        </a:rPr>
                        <a:t>％</a:t>
                      </a:r>
                      <a:endParaRPr lang="ja-JP" sz="1050" b="1"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58553" marR="5855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extLst>
                  <a:ext uri="{0D108BD9-81ED-4DB2-BD59-A6C34878D82A}">
                    <a16:rowId xmlns:a16="http://schemas.microsoft.com/office/drawing/2014/main" val="3744641794"/>
                  </a:ext>
                </a:extLst>
              </a:tr>
              <a:tr h="385945">
                <a:tc vMerge="1">
                  <a:txBody>
                    <a:bodyPr/>
                    <a:lstStyle/>
                    <a:p>
                      <a:endParaRPr kumimoji="1" lang="ja-JP" altLang="en-US"/>
                    </a:p>
                  </a:txBody>
                  <a:tcPr/>
                </a:tc>
                <a:tc vMerge="1">
                  <a:txBody>
                    <a:bodyPr/>
                    <a:lstStyle/>
                    <a:p>
                      <a:endParaRPr kumimoji="1" lang="ja-JP" altLang="en-US"/>
                    </a:p>
                  </a:txBody>
                  <a:tcPr/>
                </a:tc>
                <a:tc gridSpan="2" vMerge="1">
                  <a:txBody>
                    <a:bodyPr/>
                    <a:lstStyle/>
                    <a:p>
                      <a:endParaRPr kumimoji="1" lang="ja-JP" altLang="en-US"/>
                    </a:p>
                  </a:txBody>
                  <a:tcPr/>
                </a:tc>
                <a:tc hMerge="1" vMerge="1">
                  <a:txBody>
                    <a:bodyPr/>
                    <a:lstStyle/>
                    <a:p>
                      <a:endParaRPr kumimoji="1" lang="ja-JP" altLang="en-US"/>
                    </a:p>
                  </a:txBody>
                  <a:tcPr/>
                </a:tc>
                <a:tc vMerge="1">
                  <a:txBody>
                    <a:bodyPr/>
                    <a:lstStyle/>
                    <a:p>
                      <a:endParaRPr kumimoji="1" lang="ja-JP" altLang="en-US"/>
                    </a:p>
                  </a:txBody>
                  <a:tcPr/>
                </a:tc>
                <a:tc>
                  <a:txBody>
                    <a:bodyPr/>
                    <a:lstStyle/>
                    <a:p>
                      <a:pPr algn="ctr" hangingPunct="0">
                        <a:lnSpc>
                          <a:spcPts val="1600"/>
                        </a:lnSpc>
                        <a:buNone/>
                      </a:pPr>
                      <a:r>
                        <a:rPr lang="en-US" sz="1050" b="1" kern="100" dirty="0">
                          <a:effectLst/>
                          <a:latin typeface="BIZ UDゴシック" panose="020B0400000000000000" pitchFamily="49" charset="-128"/>
                          <a:ea typeface="BIZ UDゴシック" panose="020B0400000000000000" pitchFamily="49" charset="-128"/>
                        </a:rPr>
                        <a:t>50.0</a:t>
                      </a:r>
                      <a:r>
                        <a:rPr lang="ja-JP" sz="1050" b="1" kern="100" dirty="0">
                          <a:effectLst/>
                          <a:latin typeface="BIZ UDゴシック" panose="020B0400000000000000" pitchFamily="49" charset="-128"/>
                          <a:ea typeface="BIZ UDゴシック" panose="020B0400000000000000" pitchFamily="49" charset="-128"/>
                        </a:rPr>
                        <a:t>％</a:t>
                      </a:r>
                      <a:endParaRPr lang="ja-JP" sz="1050" b="1"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58553" marR="5855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ctr" hangingPunct="0">
                        <a:lnSpc>
                          <a:spcPts val="1600"/>
                        </a:lnSpc>
                        <a:buNone/>
                      </a:pPr>
                      <a:r>
                        <a:rPr lang="en-US" sz="1050" b="1" kern="100" dirty="0">
                          <a:effectLst/>
                          <a:latin typeface="BIZ UDゴシック" panose="020B0400000000000000" pitchFamily="49" charset="-128"/>
                          <a:ea typeface="BIZ UDゴシック" panose="020B0400000000000000" pitchFamily="49" charset="-128"/>
                        </a:rPr>
                        <a:t>48.3</a:t>
                      </a:r>
                      <a:r>
                        <a:rPr lang="ja-JP" sz="1050" b="1" kern="100" dirty="0">
                          <a:effectLst/>
                          <a:latin typeface="BIZ UDゴシック" panose="020B0400000000000000" pitchFamily="49" charset="-128"/>
                          <a:ea typeface="BIZ UDゴシック" panose="020B0400000000000000" pitchFamily="49" charset="-128"/>
                        </a:rPr>
                        <a:t>％</a:t>
                      </a:r>
                      <a:endParaRPr lang="ja-JP" sz="1050" b="1"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58553" marR="5855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vMerge="1">
                  <a:txBody>
                    <a:bodyPr/>
                    <a:lstStyle/>
                    <a:p>
                      <a:endParaRPr kumimoji="1" lang="ja-JP" altLang="en-US"/>
                    </a:p>
                  </a:txBody>
                  <a:tcPr/>
                </a:tc>
                <a:extLst>
                  <a:ext uri="{0D108BD9-81ED-4DB2-BD59-A6C34878D82A}">
                    <a16:rowId xmlns:a16="http://schemas.microsoft.com/office/drawing/2014/main" val="2124130930"/>
                  </a:ext>
                </a:extLst>
              </a:tr>
              <a:tr h="230860">
                <a:tc vMerge="1">
                  <a:txBody>
                    <a:bodyPr/>
                    <a:lstStyle/>
                    <a:p>
                      <a:endParaRPr kumimoji="1" lang="ja-JP" altLang="en-US"/>
                    </a:p>
                  </a:txBody>
                  <a:tcPr/>
                </a:tc>
                <a:tc vMerge="1">
                  <a:txBody>
                    <a:bodyPr/>
                    <a:lstStyle/>
                    <a:p>
                      <a:pPr algn="l" hangingPunct="0">
                        <a:lnSpc>
                          <a:spcPts val="1600"/>
                        </a:lnSpc>
                        <a:buNone/>
                        <a:tabLst>
                          <a:tab pos="1171575" algn="l"/>
                        </a:tabLst>
                      </a:pPr>
                      <a:endParaRPr lang="ja-JP" sz="100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58553" marR="58553" marT="0" marB="0"/>
                </a:tc>
                <a:tc>
                  <a:txBody>
                    <a:bodyPr/>
                    <a:lstStyle/>
                    <a:p>
                      <a:pPr algn="ctr" hangingPunct="0">
                        <a:lnSpc>
                          <a:spcPts val="1600"/>
                        </a:lnSpc>
                        <a:buNone/>
                        <a:tabLst>
                          <a:tab pos="1171575" algn="l"/>
                        </a:tabLst>
                      </a:pPr>
                      <a:r>
                        <a:rPr lang="ja-JP" altLang="ja-JP" sz="1050" b="1" kern="100" dirty="0">
                          <a:effectLst/>
                          <a:latin typeface="BIZ UDゴシック" panose="020B0400000000000000" pitchFamily="49" charset="-128"/>
                          <a:ea typeface="BIZ UDゴシック" panose="020B0400000000000000" pitchFamily="49" charset="-128"/>
                        </a:rPr>
                        <a:t>理由</a:t>
                      </a:r>
                      <a:endParaRPr lang="ja-JP" altLang="ja-JP" sz="1050" b="1"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58553" marR="58553"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gridSpan="5">
                  <a:txBody>
                    <a:bodyPr/>
                    <a:lstStyle/>
                    <a:p>
                      <a:r>
                        <a:rPr lang="ja-JP" altLang="ja-JP" sz="1050" b="1" kern="100" dirty="0">
                          <a:effectLst/>
                          <a:latin typeface="BIZ UDゴシック" panose="020B0400000000000000" pitchFamily="49" charset="-128"/>
                          <a:ea typeface="BIZ UDゴシック" panose="020B0400000000000000" pitchFamily="49" charset="-128"/>
                        </a:rPr>
                        <a:t>低所得者支援として、未申請の社会福祉法人に対して引き続き申請を促す必要があるため。</a:t>
                      </a:r>
                      <a:endParaRPr kumimoji="1" lang="ja-JP" altLang="en-US" dirty="0"/>
                    </a:p>
                  </a:txBody>
                  <a:tcPr marL="58553" marR="5855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hMerge="1">
                  <a:txBody>
                    <a:bodyPr/>
                    <a:lstStyle/>
                    <a:p>
                      <a:endParaRPr kumimoji="1" lang="ja-JP" altLang="en-US"/>
                    </a:p>
                  </a:txBody>
                  <a:tcPr/>
                </a:tc>
                <a:tc hMerge="1">
                  <a:txBody>
                    <a:bodyPr/>
                    <a:lstStyle/>
                    <a:p>
                      <a:endParaRPr kumimoji="1" lang="ja-JP" altLang="en-US"/>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661775498"/>
                  </a:ext>
                </a:extLst>
              </a:tr>
              <a:tr h="200190">
                <a:tc rowSpan="6">
                  <a:txBody>
                    <a:bodyPr/>
                    <a:lstStyle/>
                    <a:p>
                      <a:pPr algn="ctr" hangingPunct="0">
                        <a:lnSpc>
                          <a:spcPts val="1600"/>
                        </a:lnSpc>
                        <a:buNone/>
                      </a:pPr>
                      <a:r>
                        <a:rPr lang="ja-JP" altLang="en-US" sz="160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５</a:t>
                      </a:r>
                    </a:p>
                    <a:p>
                      <a:pPr algn="ctr" hangingPunct="0">
                        <a:lnSpc>
                          <a:spcPts val="1600"/>
                        </a:lnSpc>
                        <a:buNone/>
                      </a:pPr>
                      <a:endParaRPr lang="ja-JP" altLang="en-US" sz="160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58553" marR="5855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3">
                  <a:txBody>
                    <a:bodyPr/>
                    <a:lstStyle/>
                    <a:p>
                      <a:pPr algn="ctr" hangingPunct="0">
                        <a:lnSpc>
                          <a:spcPts val="1600"/>
                        </a:lnSpc>
                        <a:buNone/>
                      </a:pPr>
                      <a:r>
                        <a:rPr lang="ja-JP" altLang="en-US" sz="1600" b="1"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１</a:t>
                      </a:r>
                      <a:endParaRPr lang="ja-JP" sz="1600" b="1"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58553" marR="5855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rowSpan="2" gridSpan="2">
                  <a:txBody>
                    <a:bodyPr/>
                    <a:lstStyle/>
                    <a:p>
                      <a:pPr algn="ctr" hangingPunct="0">
                        <a:lnSpc>
                          <a:spcPts val="1600"/>
                        </a:lnSpc>
                        <a:buNone/>
                      </a:pPr>
                      <a:r>
                        <a:rPr kumimoji="1" lang="ja-JP" altLang="en-US" sz="1200" b="1" kern="100" dirty="0">
                          <a:solidFill>
                            <a:schemeClr val="accent1"/>
                          </a:solidFill>
                          <a:effectLst/>
                          <a:latin typeface="BIZ UDゴシック" panose="020B0400000000000000" pitchFamily="49" charset="-128"/>
                          <a:ea typeface="BIZ UDゴシック" panose="020B0400000000000000" pitchFamily="49" charset="-128"/>
                          <a:cs typeface="+mn-cs"/>
                        </a:rPr>
                        <a:t>高齢者の住まいの安定確保に</a:t>
                      </a:r>
                      <a:endParaRPr kumimoji="1" lang="en-US" altLang="ja-JP" sz="1200" b="1" kern="100" dirty="0">
                        <a:solidFill>
                          <a:schemeClr val="accent1"/>
                        </a:solidFill>
                        <a:effectLst/>
                        <a:latin typeface="BIZ UDゴシック" panose="020B0400000000000000" pitchFamily="49" charset="-128"/>
                        <a:ea typeface="BIZ UDゴシック" panose="020B0400000000000000" pitchFamily="49" charset="-128"/>
                        <a:cs typeface="+mn-cs"/>
                      </a:endParaRPr>
                    </a:p>
                    <a:p>
                      <a:pPr algn="ctr" hangingPunct="0">
                        <a:lnSpc>
                          <a:spcPts val="1600"/>
                        </a:lnSpc>
                        <a:buNone/>
                      </a:pPr>
                      <a:r>
                        <a:rPr kumimoji="1" lang="ja-JP" altLang="en-US" sz="1200" b="1" kern="100" dirty="0">
                          <a:solidFill>
                            <a:schemeClr val="accent1"/>
                          </a:solidFill>
                          <a:effectLst/>
                          <a:latin typeface="BIZ UDゴシック" panose="020B0400000000000000" pitchFamily="49" charset="-128"/>
                          <a:ea typeface="BIZ UDゴシック" panose="020B0400000000000000" pitchFamily="49" charset="-128"/>
                          <a:cs typeface="+mn-cs"/>
                        </a:rPr>
                        <a:t>向けた支援</a:t>
                      </a:r>
                    </a:p>
                  </a:txBody>
                  <a:tcPr marL="58553" marR="5855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rowSpan="2" hMerge="1">
                  <a:txBody>
                    <a:bodyPr/>
                    <a:lstStyle/>
                    <a:p>
                      <a:pPr algn="ctr" hangingPunct="0">
                        <a:lnSpc>
                          <a:spcPts val="1600"/>
                        </a:lnSpc>
                        <a:buNone/>
                      </a:pPr>
                      <a:endParaRPr kumimoji="1" lang="ja-JP" altLang="en-US" sz="1200" b="1" kern="100" dirty="0">
                        <a:solidFill>
                          <a:schemeClr val="accent1"/>
                        </a:solidFill>
                        <a:effectLst/>
                        <a:latin typeface="BIZ UDゴシック" panose="020B0400000000000000" pitchFamily="49" charset="-128"/>
                        <a:ea typeface="BIZ UDゴシック" panose="020B0400000000000000" pitchFamily="49" charset="-128"/>
                        <a:cs typeface="+mn-cs"/>
                      </a:endParaRPr>
                    </a:p>
                  </a:txBody>
                  <a:tcPr marL="58553" marR="5855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rowSpan="2">
                  <a:txBody>
                    <a:bodyPr/>
                    <a:lstStyle/>
                    <a:p>
                      <a:pPr algn="ctr" hangingPunct="0">
                        <a:lnSpc>
                          <a:spcPts val="1600"/>
                        </a:lnSpc>
                        <a:buNone/>
                      </a:pPr>
                      <a:r>
                        <a:rPr lang="ja-JP" sz="1050" b="1" kern="100" dirty="0">
                          <a:effectLst/>
                          <a:latin typeface="BIZ UDゴシック" panose="020B0400000000000000" pitchFamily="49" charset="-128"/>
                          <a:ea typeface="BIZ UDゴシック" panose="020B0400000000000000" pitchFamily="49" charset="-128"/>
                        </a:rPr>
                        <a:t>吹田市居住支援協議会の相談件数</a:t>
                      </a:r>
                      <a:endParaRPr lang="ja-JP" sz="1050" b="1"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58553" marR="5855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609630" rtl="0" eaLnBrk="1" fontAlgn="auto" latinLnBrk="0" hangingPunct="0">
                        <a:lnSpc>
                          <a:spcPts val="1600"/>
                        </a:lnSpc>
                        <a:spcBef>
                          <a:spcPts val="0"/>
                        </a:spcBef>
                        <a:spcAft>
                          <a:spcPts val="0"/>
                        </a:spcAft>
                        <a:buClrTx/>
                        <a:buSzTx/>
                        <a:buFontTx/>
                        <a:buNone/>
                        <a:tabLst/>
                        <a:defRPr/>
                      </a:pPr>
                      <a:r>
                        <a:rPr lang="ja-JP" altLang="ja-JP" sz="1050" b="1" kern="100" dirty="0">
                          <a:effectLst/>
                          <a:latin typeface="BIZ UDゴシック" panose="020B0400000000000000" pitchFamily="49" charset="-128"/>
                          <a:ea typeface="BIZ UDゴシック" panose="020B0400000000000000" pitchFamily="49" charset="-128"/>
                        </a:rPr>
                        <a:t>Ｂ</a:t>
                      </a:r>
                      <a:endParaRPr lang="ja-JP" altLang="ja-JP" sz="1050" b="1"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58553" marR="58553"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ts val="1600"/>
                        </a:lnSpc>
                        <a:buNone/>
                      </a:pPr>
                      <a:r>
                        <a:rPr lang="ja-JP" altLang="ja-JP" sz="1050" b="1" kern="100" dirty="0">
                          <a:effectLst/>
                          <a:latin typeface="BIZ UDゴシック" panose="020B0400000000000000" pitchFamily="49" charset="-128"/>
                          <a:ea typeface="BIZ UDゴシック" panose="020B0400000000000000" pitchFamily="49" charset="-128"/>
                        </a:rPr>
                        <a:t>Ｂ</a:t>
                      </a:r>
                      <a:endParaRPr lang="ja-JP" altLang="ja-JP" sz="1050" b="1"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58553" marR="58553"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rowSpan="2">
                  <a:txBody>
                    <a:bodyPr/>
                    <a:lstStyle/>
                    <a:p>
                      <a:pPr algn="ctr" hangingPunct="0">
                        <a:lnSpc>
                          <a:spcPts val="1600"/>
                        </a:lnSpc>
                        <a:buNone/>
                      </a:pPr>
                      <a:r>
                        <a:rPr lang="en-US" sz="1050" b="1" kern="100">
                          <a:effectLst/>
                          <a:latin typeface="BIZ UDゴシック" panose="020B0400000000000000" pitchFamily="49" charset="-128"/>
                          <a:ea typeface="BIZ UDゴシック" panose="020B0400000000000000" pitchFamily="49" charset="-128"/>
                        </a:rPr>
                        <a:t>200</a:t>
                      </a:r>
                      <a:r>
                        <a:rPr lang="ja-JP" sz="1050" b="1" kern="100">
                          <a:effectLst/>
                          <a:latin typeface="BIZ UDゴシック" panose="020B0400000000000000" pitchFamily="49" charset="-128"/>
                          <a:ea typeface="BIZ UDゴシック" panose="020B0400000000000000" pitchFamily="49" charset="-128"/>
                        </a:rPr>
                        <a:t>件</a:t>
                      </a:r>
                      <a:endParaRPr lang="ja-JP" sz="1050" b="1" kern="10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58553" marR="5855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838659602"/>
                  </a:ext>
                </a:extLst>
              </a:tr>
              <a:tr h="359643">
                <a:tc vMerge="1">
                  <a:txBody>
                    <a:bodyPr/>
                    <a:lstStyle/>
                    <a:p>
                      <a:endParaRPr kumimoji="1" lang="ja-JP" altLang="en-US"/>
                    </a:p>
                  </a:txBody>
                  <a:tcPr/>
                </a:tc>
                <a:tc vMerge="1">
                  <a:txBody>
                    <a:bodyPr/>
                    <a:lstStyle/>
                    <a:p>
                      <a:endParaRPr kumimoji="1" lang="ja-JP" altLang="en-US"/>
                    </a:p>
                  </a:txBody>
                  <a:tcPr/>
                </a:tc>
                <a:tc gridSpan="2" vMerge="1">
                  <a:txBody>
                    <a:bodyPr/>
                    <a:lstStyle/>
                    <a:p>
                      <a:endParaRPr kumimoji="1" lang="ja-JP" altLang="en-US"/>
                    </a:p>
                  </a:txBody>
                  <a:tcPr/>
                </a:tc>
                <a:tc hMerge="1" vMerge="1">
                  <a:txBody>
                    <a:bodyPr/>
                    <a:lstStyle/>
                    <a:p>
                      <a:endParaRPr kumimoji="1" lang="ja-JP" altLang="en-US"/>
                    </a:p>
                  </a:txBody>
                  <a:tcPr/>
                </a:tc>
                <a:tc vMerge="1">
                  <a:txBody>
                    <a:bodyPr/>
                    <a:lstStyle/>
                    <a:p>
                      <a:endParaRPr kumimoji="1" lang="ja-JP" altLang="en-US"/>
                    </a:p>
                  </a:txBody>
                  <a:tcPr/>
                </a:tc>
                <a:tc>
                  <a:txBody>
                    <a:bodyPr/>
                    <a:lstStyle/>
                    <a:p>
                      <a:pPr algn="ctr" hangingPunct="0">
                        <a:lnSpc>
                          <a:spcPts val="1600"/>
                        </a:lnSpc>
                        <a:buNone/>
                      </a:pPr>
                      <a:r>
                        <a:rPr lang="en-US" sz="1050" b="1" kern="100" dirty="0">
                          <a:effectLst/>
                          <a:latin typeface="BIZ UDゴシック" panose="020B0400000000000000" pitchFamily="49" charset="-128"/>
                          <a:ea typeface="BIZ UDゴシック" panose="020B0400000000000000" pitchFamily="49" charset="-128"/>
                        </a:rPr>
                        <a:t>74</a:t>
                      </a:r>
                      <a:r>
                        <a:rPr lang="ja-JP" sz="1050" b="1" kern="100" dirty="0">
                          <a:effectLst/>
                          <a:latin typeface="BIZ UDゴシック" panose="020B0400000000000000" pitchFamily="49" charset="-128"/>
                          <a:ea typeface="BIZ UDゴシック" panose="020B0400000000000000" pitchFamily="49" charset="-128"/>
                        </a:rPr>
                        <a:t>件</a:t>
                      </a:r>
                      <a:endParaRPr lang="ja-JP" sz="1050" b="1"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58553" marR="5855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hangingPunct="0">
                        <a:lnSpc>
                          <a:spcPts val="1600"/>
                        </a:lnSpc>
                        <a:buNone/>
                      </a:pPr>
                      <a:r>
                        <a:rPr lang="en-US" sz="1050" b="1" kern="100" dirty="0">
                          <a:effectLst/>
                          <a:latin typeface="BIZ UDゴシック" panose="020B0400000000000000" pitchFamily="49" charset="-128"/>
                          <a:ea typeface="BIZ UDゴシック" panose="020B0400000000000000" pitchFamily="49" charset="-128"/>
                        </a:rPr>
                        <a:t>56</a:t>
                      </a:r>
                      <a:r>
                        <a:rPr lang="ja-JP" sz="1050" b="1" kern="100" dirty="0">
                          <a:effectLst/>
                          <a:latin typeface="BIZ UDゴシック" panose="020B0400000000000000" pitchFamily="49" charset="-128"/>
                          <a:ea typeface="BIZ UDゴシック" panose="020B0400000000000000" pitchFamily="49" charset="-128"/>
                        </a:rPr>
                        <a:t>件</a:t>
                      </a:r>
                      <a:endParaRPr lang="ja-JP" sz="1050" b="1"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58553" marR="5855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endParaRPr kumimoji="1" lang="ja-JP" altLang="en-US"/>
                    </a:p>
                  </a:txBody>
                  <a:tcPr/>
                </a:tc>
                <a:extLst>
                  <a:ext uri="{0D108BD9-81ED-4DB2-BD59-A6C34878D82A}">
                    <a16:rowId xmlns:a16="http://schemas.microsoft.com/office/drawing/2014/main" val="329627831"/>
                  </a:ext>
                </a:extLst>
              </a:tr>
              <a:tr h="618819">
                <a:tc vMerge="1">
                  <a:txBody>
                    <a:bodyPr/>
                    <a:lstStyle/>
                    <a:p>
                      <a:endParaRPr kumimoji="1" lang="ja-JP" altLang="en-US"/>
                    </a:p>
                  </a:txBody>
                  <a:tcPr/>
                </a:tc>
                <a:tc vMerge="1">
                  <a:txBody>
                    <a:bodyPr/>
                    <a:lstStyle/>
                    <a:p>
                      <a:pPr algn="l" hangingPunct="0">
                        <a:lnSpc>
                          <a:spcPts val="1600"/>
                        </a:lnSpc>
                        <a:buNone/>
                        <a:tabLst>
                          <a:tab pos="1171575" algn="l"/>
                        </a:tabLst>
                      </a:pPr>
                      <a:endParaRPr lang="ja-JP" sz="100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58553" marR="58553" marT="0" marB="0"/>
                </a:tc>
                <a:tc>
                  <a:txBody>
                    <a:bodyPr/>
                    <a:lstStyle/>
                    <a:p>
                      <a:pPr algn="ctr" hangingPunct="0">
                        <a:lnSpc>
                          <a:spcPts val="1600"/>
                        </a:lnSpc>
                        <a:buNone/>
                        <a:tabLst>
                          <a:tab pos="1171575" algn="l"/>
                        </a:tabLst>
                      </a:pPr>
                      <a:r>
                        <a:rPr lang="ja-JP" altLang="ja-JP" sz="1050" b="1" kern="100" dirty="0">
                          <a:effectLst/>
                          <a:latin typeface="BIZ UDゴシック" panose="020B0400000000000000" pitchFamily="49" charset="-128"/>
                          <a:ea typeface="BIZ UDゴシック" panose="020B0400000000000000" pitchFamily="49" charset="-128"/>
                        </a:rPr>
                        <a:t>理由</a:t>
                      </a:r>
                      <a:endParaRPr lang="ja-JP" altLang="ja-JP" sz="1050" b="1"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58553" marR="5855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gridSpan="5">
                  <a:txBody>
                    <a:bodyPr/>
                    <a:lstStyle/>
                    <a:p>
                      <a:pPr algn="l" hangingPunct="0">
                        <a:lnSpc>
                          <a:spcPts val="1600"/>
                        </a:lnSpc>
                        <a:buNone/>
                        <a:tabLst>
                          <a:tab pos="1171575" algn="l"/>
                        </a:tabLst>
                      </a:pPr>
                      <a:r>
                        <a:rPr lang="ja-JP" altLang="ja-JP" sz="1050" b="1" kern="100" dirty="0">
                          <a:effectLst/>
                          <a:latin typeface="BIZ UDゴシック" panose="020B0400000000000000" pitchFamily="49" charset="-128"/>
                          <a:ea typeface="BIZ UDゴシック" panose="020B0400000000000000" pitchFamily="49" charset="-128"/>
                        </a:rPr>
                        <a:t>本協議会は現在のところ設立</a:t>
                      </a:r>
                      <a:r>
                        <a:rPr lang="en-US" altLang="ja-JP" sz="1050" b="1" kern="100" dirty="0">
                          <a:effectLst/>
                          <a:latin typeface="BIZ UDゴシック" panose="020B0400000000000000" pitchFamily="49" charset="-128"/>
                          <a:ea typeface="BIZ UDゴシック" panose="020B0400000000000000" pitchFamily="49" charset="-128"/>
                        </a:rPr>
                        <a:t>3</a:t>
                      </a:r>
                      <a:r>
                        <a:rPr lang="ja-JP" altLang="ja-JP" sz="1050" b="1" kern="100" dirty="0">
                          <a:effectLst/>
                          <a:latin typeface="BIZ UDゴシック" panose="020B0400000000000000" pitchFamily="49" charset="-128"/>
                          <a:ea typeface="BIZ UDゴシック" panose="020B0400000000000000" pitchFamily="49" charset="-128"/>
                        </a:rPr>
                        <a:t>年目であり、認知度の向上を目指すとともに、他市先進事例を参考にしながら吹田モデルの支援体制を確立しようとしている最中であるため。また、国の補助金である居住支援協議会等活動支援事業補助金の協議会あたりの交付額が大幅に減額されており、事務局の予定人員を半減するなど事業規模の縮小を余儀なくされたため。</a:t>
                      </a:r>
                      <a:endParaRPr lang="ja-JP" altLang="ja-JP" sz="1050" b="1"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58553" marR="5855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tc>
                <a:tc hMerge="1">
                  <a:txBody>
                    <a:bodyPr/>
                    <a:lstStyle/>
                    <a:p>
                      <a:endParaRPr kumimoji="1" lang="ja-JP" altLang="en-US"/>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2112779907"/>
                  </a:ext>
                </a:extLst>
              </a:tr>
              <a:tr h="200190">
                <a:tc vMerge="1">
                  <a:txBody>
                    <a:bodyPr/>
                    <a:lstStyle/>
                    <a:p>
                      <a:endParaRPr dirty="0"/>
                    </a:p>
                  </a:txBody>
                  <a:tcPr marL="58553" marR="58553" marT="0" marB="0" anchor="ctr"/>
                </a:tc>
                <a:tc rowSpan="3">
                  <a:txBody>
                    <a:bodyPr/>
                    <a:lstStyle/>
                    <a:p>
                      <a:pPr algn="ctr" hangingPunct="0">
                        <a:lnSpc>
                          <a:spcPts val="1600"/>
                        </a:lnSpc>
                        <a:buNone/>
                      </a:pPr>
                      <a:r>
                        <a:rPr lang="ja-JP" altLang="en-US" sz="1600" b="1"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３</a:t>
                      </a:r>
                      <a:endParaRPr lang="ja-JP" sz="1600" b="1"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58553" marR="5855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rowSpan="2" gridSpan="2">
                  <a:txBody>
                    <a:bodyPr/>
                    <a:lstStyle/>
                    <a:p>
                      <a:pPr marL="0" algn="ctr" defTabSz="609630" rtl="0" eaLnBrk="1" latinLnBrk="0" hangingPunct="0">
                        <a:lnSpc>
                          <a:spcPts val="1600"/>
                        </a:lnSpc>
                        <a:buNone/>
                      </a:pPr>
                      <a:r>
                        <a:rPr kumimoji="1" lang="ja-JP" altLang="en-US" sz="1200" b="1" kern="100" dirty="0">
                          <a:solidFill>
                            <a:schemeClr val="accent1"/>
                          </a:solidFill>
                          <a:effectLst/>
                          <a:latin typeface="BIZ UDゴシック" panose="020B0400000000000000" pitchFamily="49" charset="-128"/>
                          <a:ea typeface="BIZ UDゴシック" panose="020B0400000000000000" pitchFamily="49" charset="-128"/>
                          <a:cs typeface="+mn-cs"/>
                        </a:rPr>
                        <a:t>防災・防犯の取組の充実</a:t>
                      </a:r>
                    </a:p>
                  </a:txBody>
                  <a:tcPr marL="58553" marR="5855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rowSpan="2" hMerge="1">
                  <a:txBody>
                    <a:bodyPr/>
                    <a:lstStyle/>
                    <a:p>
                      <a:pPr marL="0" algn="ctr" defTabSz="609630" rtl="0" eaLnBrk="1" latinLnBrk="0" hangingPunct="0">
                        <a:lnSpc>
                          <a:spcPts val="1600"/>
                        </a:lnSpc>
                        <a:buNone/>
                      </a:pPr>
                      <a:endParaRPr kumimoji="1" lang="ja-JP" altLang="en-US" sz="1200" b="1" kern="100" dirty="0">
                        <a:solidFill>
                          <a:schemeClr val="accent1"/>
                        </a:solidFill>
                        <a:effectLst/>
                        <a:latin typeface="BIZ UDゴシック" panose="020B0400000000000000" pitchFamily="49" charset="-128"/>
                        <a:ea typeface="BIZ UDゴシック" panose="020B0400000000000000" pitchFamily="49" charset="-128"/>
                        <a:cs typeface="+mn-cs"/>
                      </a:endParaRPr>
                    </a:p>
                  </a:txBody>
                  <a:tcPr marL="58553" marR="5855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rowSpan="2">
                  <a:txBody>
                    <a:bodyPr/>
                    <a:lstStyle/>
                    <a:p>
                      <a:pPr algn="ctr" hangingPunct="0">
                        <a:lnSpc>
                          <a:spcPts val="1600"/>
                        </a:lnSpc>
                        <a:buNone/>
                      </a:pPr>
                      <a:r>
                        <a:rPr lang="ja-JP" sz="1050" b="1" kern="100" dirty="0">
                          <a:effectLst/>
                          <a:latin typeface="BIZ UDゴシック" panose="020B0400000000000000" pitchFamily="49" charset="-128"/>
                          <a:ea typeface="BIZ UDゴシック" panose="020B0400000000000000" pitchFamily="49" charset="-128"/>
                        </a:rPr>
                        <a:t>特殊詐欺被害件数</a:t>
                      </a:r>
                      <a:endParaRPr lang="ja-JP" sz="1050" b="1"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58553" marR="5855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ctr">
                        <a:lnSpc>
                          <a:spcPts val="1600"/>
                        </a:lnSpc>
                        <a:buNone/>
                      </a:pPr>
                      <a:r>
                        <a:rPr lang="ja-JP" altLang="ja-JP" sz="1050" b="1" kern="100" dirty="0">
                          <a:effectLst/>
                          <a:latin typeface="BIZ UDゴシック" panose="020B0400000000000000" pitchFamily="49" charset="-128"/>
                          <a:ea typeface="BIZ UDゴシック" panose="020B0400000000000000" pitchFamily="49" charset="-128"/>
                        </a:rPr>
                        <a:t>Ｃ</a:t>
                      </a:r>
                      <a:endParaRPr lang="ja-JP" altLang="ja-JP" sz="1050" b="1"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58553" marR="58553"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ctr">
                        <a:lnSpc>
                          <a:spcPts val="1600"/>
                        </a:lnSpc>
                        <a:buNone/>
                      </a:pPr>
                      <a:r>
                        <a:rPr lang="ja-JP" altLang="ja-JP" sz="1050" b="1" kern="100" dirty="0">
                          <a:effectLst/>
                          <a:latin typeface="BIZ UDゴシック" panose="020B0400000000000000" pitchFamily="49" charset="-128"/>
                          <a:ea typeface="BIZ UDゴシック" panose="020B0400000000000000" pitchFamily="49" charset="-128"/>
                        </a:rPr>
                        <a:t>Ｃ</a:t>
                      </a:r>
                      <a:endParaRPr lang="ja-JP" altLang="ja-JP" sz="1050" b="1"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58553" marR="58553"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rowSpan="2">
                  <a:txBody>
                    <a:bodyPr/>
                    <a:lstStyle/>
                    <a:p>
                      <a:pPr algn="ctr" hangingPunct="0">
                        <a:lnSpc>
                          <a:spcPts val="1600"/>
                        </a:lnSpc>
                        <a:buNone/>
                      </a:pPr>
                      <a:r>
                        <a:rPr lang="ja-JP" altLang="en-US" sz="1050" b="1" kern="100" dirty="0">
                          <a:effectLst/>
                          <a:latin typeface="BIZ UDゴシック" panose="020B0400000000000000" pitchFamily="49" charset="-128"/>
                          <a:ea typeface="BIZ UDゴシック" panose="020B0400000000000000" pitchFamily="49" charset="-128"/>
                        </a:rPr>
                        <a:t>０</a:t>
                      </a:r>
                      <a:r>
                        <a:rPr lang="ja-JP" sz="1050" b="1" kern="100" dirty="0">
                          <a:effectLst/>
                          <a:latin typeface="BIZ UDゴシック" panose="020B0400000000000000" pitchFamily="49" charset="-128"/>
                          <a:ea typeface="BIZ UDゴシック" panose="020B0400000000000000" pitchFamily="49" charset="-128"/>
                        </a:rPr>
                        <a:t>件</a:t>
                      </a:r>
                      <a:endParaRPr lang="ja-JP" sz="1050" b="1"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58553" marR="5855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extLst>
                  <a:ext uri="{0D108BD9-81ED-4DB2-BD59-A6C34878D82A}">
                    <a16:rowId xmlns:a16="http://schemas.microsoft.com/office/drawing/2014/main" val="605446649"/>
                  </a:ext>
                </a:extLst>
              </a:tr>
              <a:tr h="200190">
                <a:tc vMerge="1">
                  <a:txBody>
                    <a:bodyPr/>
                    <a:lstStyle/>
                    <a:p>
                      <a:endParaRPr kumimoji="1" lang="ja-JP" altLang="en-US"/>
                    </a:p>
                  </a:txBody>
                  <a:tcPr/>
                </a:tc>
                <a:tc vMerge="1">
                  <a:txBody>
                    <a:bodyPr/>
                    <a:lstStyle/>
                    <a:p>
                      <a:endParaRPr kumimoji="1" lang="ja-JP" altLang="en-US"/>
                    </a:p>
                  </a:txBody>
                  <a:tcPr/>
                </a:tc>
                <a:tc gridSpan="2" vMerge="1">
                  <a:txBody>
                    <a:bodyPr/>
                    <a:lstStyle/>
                    <a:p>
                      <a:endParaRPr kumimoji="1" lang="ja-JP" altLang="en-US"/>
                    </a:p>
                  </a:txBody>
                  <a:tcPr/>
                </a:tc>
                <a:tc hMerge="1" vMerge="1">
                  <a:txBody>
                    <a:bodyPr/>
                    <a:lstStyle/>
                    <a:p>
                      <a:endParaRPr kumimoji="1" lang="ja-JP" altLang="en-US"/>
                    </a:p>
                  </a:txBody>
                  <a:tcPr/>
                </a:tc>
                <a:tc vMerge="1">
                  <a:txBody>
                    <a:bodyPr/>
                    <a:lstStyle/>
                    <a:p>
                      <a:endParaRPr kumimoji="1" lang="ja-JP" altLang="en-US"/>
                    </a:p>
                  </a:txBody>
                  <a:tcPr/>
                </a:tc>
                <a:tc>
                  <a:txBody>
                    <a:bodyPr/>
                    <a:lstStyle/>
                    <a:p>
                      <a:pPr algn="ctr" hangingPunct="0">
                        <a:lnSpc>
                          <a:spcPts val="1600"/>
                        </a:lnSpc>
                        <a:buNone/>
                      </a:pPr>
                      <a:r>
                        <a:rPr lang="en-US" sz="1050" b="1" kern="100" dirty="0">
                          <a:effectLst/>
                          <a:latin typeface="BIZ UDゴシック" panose="020B0400000000000000" pitchFamily="49" charset="-128"/>
                          <a:ea typeface="BIZ UDゴシック" panose="020B0400000000000000" pitchFamily="49" charset="-128"/>
                        </a:rPr>
                        <a:t>131</a:t>
                      </a:r>
                      <a:r>
                        <a:rPr lang="ja-JP" sz="1050" b="1" kern="100" dirty="0">
                          <a:effectLst/>
                          <a:latin typeface="BIZ UDゴシック" panose="020B0400000000000000" pitchFamily="49" charset="-128"/>
                          <a:ea typeface="BIZ UDゴシック" panose="020B0400000000000000" pitchFamily="49" charset="-128"/>
                        </a:rPr>
                        <a:t>件※</a:t>
                      </a:r>
                      <a:endParaRPr lang="ja-JP" sz="1050" b="1"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58553" marR="58553"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ctr" hangingPunct="0">
                        <a:lnSpc>
                          <a:spcPts val="1600"/>
                        </a:lnSpc>
                        <a:buNone/>
                      </a:pPr>
                      <a:r>
                        <a:rPr lang="en-US" sz="1050" b="1" kern="100" dirty="0">
                          <a:effectLst/>
                          <a:latin typeface="BIZ UDゴシック" panose="020B0400000000000000" pitchFamily="49" charset="-128"/>
                          <a:ea typeface="BIZ UDゴシック" panose="020B0400000000000000" pitchFamily="49" charset="-128"/>
                        </a:rPr>
                        <a:t>118</a:t>
                      </a:r>
                      <a:r>
                        <a:rPr lang="ja-JP" sz="1050" b="1" kern="100" dirty="0">
                          <a:effectLst/>
                          <a:latin typeface="BIZ UDゴシック" panose="020B0400000000000000" pitchFamily="49" charset="-128"/>
                          <a:ea typeface="BIZ UDゴシック" panose="020B0400000000000000" pitchFamily="49" charset="-128"/>
                        </a:rPr>
                        <a:t>件※</a:t>
                      </a:r>
                      <a:endParaRPr lang="ja-JP" sz="1050" b="1"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58553" marR="58553"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vMerge="1">
                  <a:txBody>
                    <a:bodyPr/>
                    <a:lstStyle/>
                    <a:p>
                      <a:endParaRPr kumimoji="1" lang="ja-JP" altLang="en-US"/>
                    </a:p>
                  </a:txBody>
                  <a:tcPr/>
                </a:tc>
                <a:extLst>
                  <a:ext uri="{0D108BD9-81ED-4DB2-BD59-A6C34878D82A}">
                    <a16:rowId xmlns:a16="http://schemas.microsoft.com/office/drawing/2014/main" val="2639286390"/>
                  </a:ext>
                </a:extLst>
              </a:tr>
              <a:tr h="418939">
                <a:tc vMerge="1">
                  <a:txBody>
                    <a:bodyPr/>
                    <a:lstStyle/>
                    <a:p>
                      <a:endParaRPr kumimoji="1" lang="ja-JP" altLang="en-US"/>
                    </a:p>
                  </a:txBody>
                  <a:tcPr/>
                </a:tc>
                <a:tc vMerge="1">
                  <a:txBody>
                    <a:bodyPr/>
                    <a:lstStyle/>
                    <a:p>
                      <a:pPr algn="l" hangingPunct="0">
                        <a:lnSpc>
                          <a:spcPts val="1600"/>
                        </a:lnSpc>
                        <a:buNone/>
                        <a:tabLst>
                          <a:tab pos="1171575" algn="l"/>
                        </a:tabLst>
                      </a:pPr>
                      <a:endParaRPr lang="ja-JP" sz="100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58553" marR="58553" marT="0" marB="0"/>
                </a:tc>
                <a:tc>
                  <a:txBody>
                    <a:bodyPr/>
                    <a:lstStyle/>
                    <a:p>
                      <a:pPr algn="ctr" hangingPunct="0">
                        <a:lnSpc>
                          <a:spcPts val="1600"/>
                        </a:lnSpc>
                        <a:buNone/>
                        <a:tabLst>
                          <a:tab pos="1171575" algn="l"/>
                        </a:tabLst>
                      </a:pPr>
                      <a:r>
                        <a:rPr lang="ja-JP" altLang="ja-JP" sz="1050" b="1" kern="100" dirty="0">
                          <a:effectLst/>
                          <a:latin typeface="BIZ UDゴシック" panose="020B0400000000000000" pitchFamily="49" charset="-128"/>
                          <a:ea typeface="BIZ UDゴシック" panose="020B0400000000000000" pitchFamily="49" charset="-128"/>
                        </a:rPr>
                        <a:t>理由</a:t>
                      </a:r>
                      <a:endParaRPr lang="ja-JP" altLang="ja-JP" sz="1050" b="1"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58553" marR="5855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gridSpan="5">
                  <a:txBody>
                    <a:bodyPr/>
                    <a:lstStyle/>
                    <a:p>
                      <a:pPr algn="l" hangingPunct="0">
                        <a:lnSpc>
                          <a:spcPts val="1600"/>
                        </a:lnSpc>
                        <a:buNone/>
                        <a:tabLst>
                          <a:tab pos="1171575" algn="l"/>
                        </a:tabLst>
                      </a:pPr>
                      <a:r>
                        <a:rPr lang="ja-JP" altLang="ja-JP" sz="1050" b="1" kern="100" dirty="0">
                          <a:effectLst/>
                          <a:latin typeface="BIZ UDゴシック" panose="020B0400000000000000" pitchFamily="49" charset="-128"/>
                          <a:ea typeface="BIZ UDゴシック" panose="020B0400000000000000" pitchFamily="49" charset="-128"/>
                        </a:rPr>
                        <a:t>特殊詐欺被害防止連絡会議において、庁内外の機関との情報共有及び啓発情報の発信を行っているものの、目標を達成していないため。</a:t>
                      </a:r>
                      <a:endParaRPr lang="en-US" altLang="ja-JP" sz="1050" b="1" kern="100" dirty="0">
                        <a:effectLst/>
                        <a:latin typeface="BIZ UDゴシック" panose="020B0400000000000000" pitchFamily="49" charset="-128"/>
                        <a:ea typeface="BIZ UDゴシック" panose="020B0400000000000000" pitchFamily="49" charset="-128"/>
                      </a:endParaRPr>
                    </a:p>
                    <a:p>
                      <a:pPr algn="l" hangingPunct="0">
                        <a:lnSpc>
                          <a:spcPts val="1600"/>
                        </a:lnSpc>
                        <a:buNone/>
                        <a:tabLst>
                          <a:tab pos="1171575" algn="l"/>
                        </a:tabLst>
                      </a:pPr>
                      <a:r>
                        <a:rPr lang="ja-JP" altLang="ja-JP" sz="1050" b="1" kern="100" dirty="0">
                          <a:effectLst/>
                          <a:latin typeface="BIZ UDゴシック" panose="020B0400000000000000" pitchFamily="49" charset="-128"/>
                          <a:ea typeface="BIZ UDゴシック" panose="020B0400000000000000" pitchFamily="49" charset="-128"/>
                        </a:rPr>
                        <a:t>※大阪府警本部が発表する被害件数は</a:t>
                      </a:r>
                      <a:r>
                        <a:rPr lang="ja-JP" altLang="en-US" sz="1050" b="1" kern="100" dirty="0">
                          <a:effectLst/>
                          <a:latin typeface="BIZ UDゴシック" panose="020B0400000000000000" pitchFamily="49" charset="-128"/>
                          <a:ea typeface="BIZ UDゴシック" panose="020B0400000000000000" pitchFamily="49" charset="-128"/>
                        </a:rPr>
                        <a:t>１</a:t>
                      </a:r>
                      <a:r>
                        <a:rPr lang="ja-JP" altLang="ja-JP" sz="1050" b="1" kern="100" dirty="0">
                          <a:effectLst/>
                          <a:latin typeface="BIZ UDゴシック" panose="020B0400000000000000" pitchFamily="49" charset="-128"/>
                          <a:ea typeface="BIZ UDゴシック" panose="020B0400000000000000" pitchFamily="49" charset="-128"/>
                        </a:rPr>
                        <a:t>月～１２月の年単位のため、年ごとの集計値</a:t>
                      </a:r>
                      <a:endParaRPr lang="ja-JP" altLang="ja-JP" sz="1050" b="1"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58553" marR="5855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hMerge="1">
                  <a:txBody>
                    <a:bodyPr/>
                    <a:lstStyle/>
                    <a:p>
                      <a:endParaRPr kumimoji="1" lang="ja-JP" altLang="en-US"/>
                    </a:p>
                  </a:txBody>
                  <a:tcPr/>
                </a:tc>
                <a:tc hMerge="1">
                  <a:txBody>
                    <a:bodyPr/>
                    <a:lstStyle/>
                    <a:p>
                      <a:endParaRPr kumimoji="1" lang="ja-JP" altLang="en-US"/>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2677788085"/>
                  </a:ext>
                </a:extLst>
              </a:tr>
            </a:tbl>
          </a:graphicData>
        </a:graphic>
      </p:graphicFrame>
      <p:sp>
        <p:nvSpPr>
          <p:cNvPr id="4" name="AutoShape 4">
            <a:extLst>
              <a:ext uri="{FF2B5EF4-FFF2-40B4-BE49-F238E27FC236}">
                <a16:creationId xmlns:a16="http://schemas.microsoft.com/office/drawing/2014/main" id="{E3AAF896-A7FD-DA80-2F16-84CB66A7AEC8}"/>
              </a:ext>
            </a:extLst>
          </p:cNvPr>
          <p:cNvSpPr>
            <a:spLocks noChangeShapeType="1"/>
          </p:cNvSpPr>
          <p:nvPr/>
        </p:nvSpPr>
        <p:spPr bwMode="auto">
          <a:xfrm>
            <a:off x="8335858" y="5415531"/>
            <a:ext cx="612000" cy="0"/>
          </a:xfrm>
          <a:prstGeom prst="straightConnector1">
            <a:avLst/>
          </a:prstGeom>
          <a:noFill/>
          <a:ln w="50800">
            <a:solidFill>
              <a:srgbClr val="000000"/>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dirty="0"/>
          </a:p>
        </p:txBody>
      </p:sp>
      <p:sp>
        <p:nvSpPr>
          <p:cNvPr id="6" name="AutoShape 1">
            <a:extLst>
              <a:ext uri="{FF2B5EF4-FFF2-40B4-BE49-F238E27FC236}">
                <a16:creationId xmlns:a16="http://schemas.microsoft.com/office/drawing/2014/main" id="{0B67AC9D-C923-D56C-9F2E-3C736E556E61}"/>
              </a:ext>
            </a:extLst>
          </p:cNvPr>
          <p:cNvSpPr>
            <a:spLocks noChangeShapeType="1"/>
          </p:cNvSpPr>
          <p:nvPr/>
        </p:nvSpPr>
        <p:spPr bwMode="auto">
          <a:xfrm>
            <a:off x="8273107" y="4230953"/>
            <a:ext cx="612000" cy="0"/>
          </a:xfrm>
          <a:prstGeom prst="straightConnector1">
            <a:avLst/>
          </a:prstGeom>
          <a:noFill/>
          <a:ln w="50800">
            <a:solidFill>
              <a:srgbClr val="000000"/>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12" name="AutoShape 2">
            <a:extLst>
              <a:ext uri="{FF2B5EF4-FFF2-40B4-BE49-F238E27FC236}">
                <a16:creationId xmlns:a16="http://schemas.microsoft.com/office/drawing/2014/main" id="{2C2BC6EE-A432-1715-2976-79AFFAEE8E54}"/>
              </a:ext>
            </a:extLst>
          </p:cNvPr>
          <p:cNvSpPr>
            <a:spLocks noChangeShapeType="1"/>
          </p:cNvSpPr>
          <p:nvPr/>
        </p:nvSpPr>
        <p:spPr bwMode="auto">
          <a:xfrm>
            <a:off x="8290497" y="3424516"/>
            <a:ext cx="612000" cy="0"/>
          </a:xfrm>
          <a:prstGeom prst="straightConnector1">
            <a:avLst/>
          </a:prstGeom>
          <a:noFill/>
          <a:ln w="50800">
            <a:solidFill>
              <a:srgbClr val="000000"/>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19" name="AutoShape 3">
            <a:extLst>
              <a:ext uri="{FF2B5EF4-FFF2-40B4-BE49-F238E27FC236}">
                <a16:creationId xmlns:a16="http://schemas.microsoft.com/office/drawing/2014/main" id="{0408B56C-5168-6A2D-C55E-A260ABD74C2C}"/>
              </a:ext>
            </a:extLst>
          </p:cNvPr>
          <p:cNvSpPr>
            <a:spLocks noChangeShapeType="1"/>
          </p:cNvSpPr>
          <p:nvPr/>
        </p:nvSpPr>
        <p:spPr bwMode="auto">
          <a:xfrm>
            <a:off x="8272567" y="2172535"/>
            <a:ext cx="612000" cy="0"/>
          </a:xfrm>
          <a:prstGeom prst="straightConnector1">
            <a:avLst/>
          </a:prstGeom>
          <a:noFill/>
          <a:ln w="50800">
            <a:solidFill>
              <a:srgbClr val="000000"/>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2" name="Freeform 3">
            <a:extLst>
              <a:ext uri="{FF2B5EF4-FFF2-40B4-BE49-F238E27FC236}">
                <a16:creationId xmlns:a16="http://schemas.microsoft.com/office/drawing/2014/main" id="{5EF0A56A-BE68-84D0-2FA3-D02F611F24C1}"/>
              </a:ext>
            </a:extLst>
          </p:cNvPr>
          <p:cNvSpPr/>
          <p:nvPr/>
        </p:nvSpPr>
        <p:spPr>
          <a:xfrm>
            <a:off x="-420300" y="-189000"/>
            <a:ext cx="612000" cy="7236000"/>
          </a:xfrm>
          <a:custGeom>
            <a:avLst/>
            <a:gdLst/>
            <a:ahLst/>
            <a:cxnLst/>
            <a:rect l="l" t="t" r="r" b="b"/>
            <a:pathLst>
              <a:path w="203606" h="2804648">
                <a:moveTo>
                  <a:pt x="101803" y="0"/>
                </a:moveTo>
                <a:lnTo>
                  <a:pt x="101803" y="0"/>
                </a:lnTo>
                <a:cubicBezTo>
                  <a:pt x="158028" y="0"/>
                  <a:pt x="203606" y="45579"/>
                  <a:pt x="203606" y="101803"/>
                </a:cubicBezTo>
                <a:lnTo>
                  <a:pt x="203606" y="2702845"/>
                </a:lnTo>
                <a:cubicBezTo>
                  <a:pt x="203606" y="2729844"/>
                  <a:pt x="192881" y="2755738"/>
                  <a:pt x="173789" y="2774830"/>
                </a:cubicBezTo>
                <a:cubicBezTo>
                  <a:pt x="154697" y="2793922"/>
                  <a:pt x="128803" y="2804648"/>
                  <a:pt x="101803" y="2804648"/>
                </a:cubicBezTo>
                <a:lnTo>
                  <a:pt x="101803" y="2804648"/>
                </a:lnTo>
                <a:cubicBezTo>
                  <a:pt x="74803" y="2804648"/>
                  <a:pt x="48909" y="2793922"/>
                  <a:pt x="29817" y="2774830"/>
                </a:cubicBezTo>
                <a:cubicBezTo>
                  <a:pt x="10726" y="2755738"/>
                  <a:pt x="0" y="2729844"/>
                  <a:pt x="0" y="2702845"/>
                </a:cubicBezTo>
                <a:lnTo>
                  <a:pt x="0" y="101803"/>
                </a:lnTo>
                <a:cubicBezTo>
                  <a:pt x="0" y="74803"/>
                  <a:pt x="10726" y="48909"/>
                  <a:pt x="29817" y="29817"/>
                </a:cubicBezTo>
                <a:cubicBezTo>
                  <a:pt x="48909" y="10726"/>
                  <a:pt x="74803" y="0"/>
                  <a:pt x="101803" y="0"/>
                </a:cubicBezTo>
                <a:close/>
              </a:path>
            </a:pathLst>
          </a:custGeom>
          <a:gradFill rotWithShape="1">
            <a:gsLst>
              <a:gs pos="0">
                <a:srgbClr val="95B4E1">
                  <a:alpha val="100000"/>
                </a:srgbClr>
              </a:gs>
              <a:gs pos="100000">
                <a:srgbClr val="144DA0">
                  <a:alpha val="100000"/>
                </a:srgbClr>
              </a:gs>
            </a:gsLst>
            <a:lin ang="5400000"/>
          </a:gradFill>
        </p:spPr>
        <p:txBody>
          <a:bodyPr/>
          <a:lstStyle/>
          <a:p>
            <a:endParaRPr lang="ja-JP" altLang="en-US"/>
          </a:p>
        </p:txBody>
      </p:sp>
    </p:spTree>
    <p:extLst>
      <p:ext uri="{BB962C8B-B14F-4D97-AF65-F5344CB8AC3E}">
        <p14:creationId xmlns:p14="http://schemas.microsoft.com/office/powerpoint/2010/main" val="3890906158"/>
      </p:ext>
    </p:extLst>
  </p:cSld>
  <p:clrMapOvr>
    <a:masterClrMapping/>
  </p:clrMapOvr>
</p:sld>
</file>

<file path=ppt/theme/theme1.xml><?xml version="1.0" encoding="utf-8"?>
<a:theme xmlns:a="http://schemas.openxmlformats.org/drawingml/2006/main" name="資料作成イメージ">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游ゴシック Light"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&#65279;<?xml version="1.0" encoding="utf-8" standalone="yes"?>
<Relationships xmlns="http://schemas.openxmlformats.org/package/2006/relationships">
  <Relationship Id="rId1" Type="http://schemas.openxmlformats.org/officeDocument/2006/relationships/customXmlProps" Target="itemProps1.xml" />
</Relationships>
</file>

<file path=customXml/_rels/item2.xml.rels>&#65279;<?xml version="1.0" encoding="utf-8" standalone="yes"?>
<Relationships xmlns="http://schemas.openxmlformats.org/package/2006/relationships">
  <Relationship Id="rId1" Type="http://schemas.openxmlformats.org/officeDocument/2006/relationships/customXmlProps" Target="itemProps2.xml" />
</Relationships>
</file>

<file path=customXml/_rels/item3.xml.rels>&#65279;<?xml version="1.0" encoding="utf-8" standalone="yes"?>
<Relationships xmlns="http://schemas.openxmlformats.org/package/2006/relationships">
  <Relationship Id="rId1" Type="http://schemas.openxmlformats.org/officeDocument/2006/relationships/customXmlProps" Target="itemProps3.xml" />
</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_activity xmlns="5d701aab-ce54-41df-aaab-3a9896b405fa"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BD3D5F4DB9288B44850E80BBCC01E303" ma:contentTypeVersion="6" ma:contentTypeDescription="Create a new document." ma:contentTypeScope="" ma:versionID="3e0b2a95f34e159db7ca4f988a95d78b">
  <xsd:schema xmlns:xsd="http://www.w3.org/2001/XMLSchema" xmlns:xs="http://www.w3.org/2001/XMLSchema" xmlns:p="http://schemas.microsoft.com/office/2006/metadata/properties" xmlns:ns3="5d701aab-ce54-41df-aaab-3a9896b405fa" targetNamespace="http://schemas.microsoft.com/office/2006/metadata/properties" ma:root="true" ma:fieldsID="ab564ea234d00b9bb0fc70d04e0a20af" ns3:_="">
    <xsd:import namespace="5d701aab-ce54-41df-aaab-3a9896b405fa"/>
    <xsd:element name="properties">
      <xsd:complexType>
        <xsd:sequence>
          <xsd:element name="documentManagement">
            <xsd:complexType>
              <xsd:all>
                <xsd:element ref="ns3:MediaServiceMetadata" minOccurs="0"/>
                <xsd:element ref="ns3:MediaServiceFastMetadata" minOccurs="0"/>
                <xsd:element ref="ns3:MediaServiceSearchProperties" minOccurs="0"/>
                <xsd:element ref="ns3:MediaServiceObjectDetectorVersions" minOccurs="0"/>
                <xsd:element ref="ns3:MediaServiceDateTaken" minOccurs="0"/>
                <xsd:element ref="ns3:_activity"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d701aab-ce54-41df-aaab-3a9896b405fa"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MediaServiceDateTaken" ma:index="12" nillable="true" ma:displayName="MediaServiceDateTaken" ma:hidden="true" ma:indexed="true" ma:internalName="MediaServiceDateTaken" ma:readOnly="true">
      <xsd:simpleType>
        <xsd:restriction base="dms:Text"/>
      </xsd:simpleType>
    </xsd:element>
    <xsd:element name="_activity" ma:index="13" nillable="true" ma:displayName="_activity" ma:hidden="true" ma:internalName="_activity">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A6D8D8E0-42B6-427E-BF46-5289D9D02A8F}">
  <ds:schemaRefs>
    <ds:schemaRef ds:uri="http://schemas.microsoft.com/sharepoint/v3/contenttype/forms"/>
  </ds:schemaRefs>
</ds:datastoreItem>
</file>

<file path=customXml/itemProps2.xml><?xml version="1.0" encoding="utf-8"?>
<ds:datastoreItem xmlns:ds="http://schemas.openxmlformats.org/officeDocument/2006/customXml" ds:itemID="{F8FE58F6-2399-42E1-9B38-08780789FA48}">
  <ds:schemaRefs>
    <ds:schemaRef ds:uri="http://schemas.microsoft.com/office/2006/metadata/properties"/>
    <ds:schemaRef ds:uri="http://www.w3.org/XML/1998/namespace"/>
    <ds:schemaRef ds:uri="5d701aab-ce54-41df-aaab-3a9896b405fa"/>
    <ds:schemaRef ds:uri="http://purl.org/dc/terms/"/>
    <ds:schemaRef ds:uri="http://purl.org/dc/elements/1.1/"/>
    <ds:schemaRef ds:uri="http://schemas.microsoft.com/office/infopath/2007/PartnerControls"/>
    <ds:schemaRef ds:uri="http://schemas.openxmlformats.org/package/2006/metadata/core-properties"/>
    <ds:schemaRef ds:uri="http://schemas.microsoft.com/office/2006/documentManagement/types"/>
    <ds:schemaRef ds:uri="http://purl.org/dc/dcmitype/"/>
  </ds:schemaRefs>
</ds:datastoreItem>
</file>

<file path=customXml/itemProps3.xml><?xml version="1.0" encoding="utf-8"?>
<ds:datastoreItem xmlns:ds="http://schemas.openxmlformats.org/officeDocument/2006/customXml" ds:itemID="{0DEE8B4C-33B6-4B49-8ECA-C2921A225402}">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5d701aab-ce54-41df-aaab-3a9896b405fa"/>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資料作成イメージ</Template>
  <TotalTime>10444</TotalTime>
  <Words>4046</Words>
  <Application>Microsoft Office PowerPoint</Application>
  <PresentationFormat>ワイド画面</PresentationFormat>
  <Paragraphs>761</Paragraphs>
  <Slides>39</Slides>
  <Notes>38</Notes>
  <HiddenSlides>0</HiddenSlides>
  <MMClips>0</MMClips>
  <ScaleCrop>false</ScaleCrop>
  <HeadingPairs>
    <vt:vector size="6" baseType="variant">
      <vt:variant>
        <vt:lpstr>使用されているフォント</vt:lpstr>
      </vt:variant>
      <vt:variant>
        <vt:i4>10</vt:i4>
      </vt:variant>
      <vt:variant>
        <vt:lpstr>テーマ</vt:lpstr>
      </vt:variant>
      <vt:variant>
        <vt:i4>1</vt:i4>
      </vt:variant>
      <vt:variant>
        <vt:lpstr>スライド タイトル</vt:lpstr>
      </vt:variant>
      <vt:variant>
        <vt:i4>39</vt:i4>
      </vt:variant>
    </vt:vector>
  </HeadingPairs>
  <TitlesOfParts>
    <vt:vector size="50" baseType="lpstr">
      <vt:lpstr>BIZ UDPゴシック</vt:lpstr>
      <vt:lpstr>BIZ UDゴシック</vt:lpstr>
      <vt:lpstr>BIZ UD明朝 Medium</vt:lpstr>
      <vt:lpstr>Source Han Sans JP Bold</vt:lpstr>
      <vt:lpstr>Source Han Sans JP Medium</vt:lpstr>
      <vt:lpstr>UD デジタル 教科書体 NP</vt:lpstr>
      <vt:lpstr>游ゴシック</vt:lpstr>
      <vt:lpstr>Arial</vt:lpstr>
      <vt:lpstr>Arial Black</vt:lpstr>
      <vt:lpstr>Calibri</vt:lpstr>
      <vt:lpstr>資料作成イメージ</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高齢福祉室</dc:title>
  <dc:creator>下村　知生</dc:creator>
  <cp:lastModifiedBy>JMC（株）</cp:lastModifiedBy>
  <cp:revision>857</cp:revision>
  <cp:lastPrinted>2026-01-07T23:50:13Z</cp:lastPrinted>
  <dcterms:created xsi:type="dcterms:W3CDTF">2024-01-30T08:33:30Z</dcterms:created>
  <dcterms:modified xsi:type="dcterms:W3CDTF">2026-01-08T06:54:35Z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0x010100BD3D5F4DB9288B44850E80BBCC01E303</vt:lpwstr>
  </property>
</Properties>
</file>