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7556500" cy="10693400"/>
  <p:notesSz cx="7104063" cy="10234613"/>
  <p:embeddedFontLst>
    <p:embeddedFont>
      <p:font typeface="Segoe UI Black" panose="020B0A02040204020203" pitchFamily="34" charset="0"/>
      <p:bold r:id="rId5"/>
      <p:boldItalic r:id="rId6"/>
    </p:embeddedFont>
    <p:embeddedFont>
      <p:font typeface="游ゴシック" panose="020B0400000000000000" pitchFamily="50" charset="-12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445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9042" cy="513459"/>
          </a:xfrm>
          <a:prstGeom prst="rect">
            <a:avLst/>
          </a:prstGeom>
        </p:spPr>
        <p:txBody>
          <a:bodyPr vert="horz" lIns="95425" tIns="47712" rIns="95425" bIns="4771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348" y="2"/>
            <a:ext cx="3079040" cy="513459"/>
          </a:xfrm>
          <a:prstGeom prst="rect">
            <a:avLst/>
          </a:prstGeom>
        </p:spPr>
        <p:txBody>
          <a:bodyPr vert="horz" lIns="95425" tIns="47712" rIns="95425" bIns="47712" rtlCol="0"/>
          <a:lstStyle>
            <a:lvl1pPr algn="r">
              <a:defRPr sz="1300"/>
            </a:lvl1pPr>
          </a:lstStyle>
          <a:p>
            <a:fld id="{F6819F7F-FF85-4039-9191-D667F2DB841E}" type="datetimeFigureOut">
              <a:rPr kumimoji="1" lang="ja-JP" altLang="en-US" smtClean="0"/>
              <a:t>2026/2/16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277938"/>
            <a:ext cx="24399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5" tIns="47712" rIns="95425" bIns="47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07" y="4925583"/>
            <a:ext cx="5684255" cy="4030320"/>
          </a:xfrm>
          <a:prstGeom prst="rect">
            <a:avLst/>
          </a:prstGeom>
        </p:spPr>
        <p:txBody>
          <a:bodyPr vert="horz" lIns="95425" tIns="47712" rIns="95425" bIns="47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54"/>
            <a:ext cx="3079042" cy="513459"/>
          </a:xfrm>
          <a:prstGeom prst="rect">
            <a:avLst/>
          </a:prstGeom>
        </p:spPr>
        <p:txBody>
          <a:bodyPr vert="horz" lIns="95425" tIns="47712" rIns="95425" bIns="4771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348" y="9721154"/>
            <a:ext cx="3079040" cy="513459"/>
          </a:xfrm>
          <a:prstGeom prst="rect">
            <a:avLst/>
          </a:prstGeom>
        </p:spPr>
        <p:txBody>
          <a:bodyPr vert="horz" lIns="95425" tIns="47712" rIns="95425" bIns="47712" rtlCol="0" anchor="b"/>
          <a:lstStyle>
            <a:lvl1pPr algn="r">
              <a:defRPr sz="1300"/>
            </a:lvl1pPr>
          </a:lstStyle>
          <a:p>
            <a:fld id="{181C2C0E-139C-4C7E-A336-065B3848D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1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C2C0E-139C-4C7E-A336-065B3848D4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21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.suita.osaka.jp/_res/projects/default_project/_page_/001/041/343/riyounotebiki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000" y="396000"/>
            <a:ext cx="6840000" cy="9972000"/>
            <a:chOff x="0" y="0"/>
            <a:chExt cx="4336572" cy="63222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6572" cy="6322265"/>
            </a:xfrm>
            <a:custGeom>
              <a:avLst/>
              <a:gdLst/>
              <a:ahLst/>
              <a:cxnLst/>
              <a:rect l="l" t="t" r="r" b="b"/>
              <a:pathLst>
                <a:path w="4336572" h="6322265">
                  <a:moveTo>
                    <a:pt x="7053" y="0"/>
                  </a:moveTo>
                  <a:lnTo>
                    <a:pt x="4329519" y="0"/>
                  </a:lnTo>
                  <a:cubicBezTo>
                    <a:pt x="4331389" y="0"/>
                    <a:pt x="4333183" y="743"/>
                    <a:pt x="4334506" y="2066"/>
                  </a:cubicBezTo>
                  <a:cubicBezTo>
                    <a:pt x="4335829" y="3388"/>
                    <a:pt x="4336572" y="5182"/>
                    <a:pt x="4336572" y="7053"/>
                  </a:cubicBezTo>
                  <a:lnTo>
                    <a:pt x="4336572" y="6315212"/>
                  </a:lnTo>
                  <a:cubicBezTo>
                    <a:pt x="4336572" y="6317083"/>
                    <a:pt x="4335829" y="6318877"/>
                    <a:pt x="4334506" y="6320199"/>
                  </a:cubicBezTo>
                  <a:cubicBezTo>
                    <a:pt x="4333183" y="6321522"/>
                    <a:pt x="4331389" y="6322265"/>
                    <a:pt x="4329519" y="6322265"/>
                  </a:cubicBezTo>
                  <a:lnTo>
                    <a:pt x="7053" y="6322265"/>
                  </a:lnTo>
                  <a:cubicBezTo>
                    <a:pt x="5182" y="6322265"/>
                    <a:pt x="3388" y="6321522"/>
                    <a:pt x="2066" y="6320199"/>
                  </a:cubicBezTo>
                  <a:cubicBezTo>
                    <a:pt x="743" y="6318877"/>
                    <a:pt x="0" y="6317083"/>
                    <a:pt x="0" y="6315212"/>
                  </a:cubicBezTo>
                  <a:lnTo>
                    <a:pt x="0" y="7053"/>
                  </a:lnTo>
                  <a:cubicBezTo>
                    <a:pt x="0" y="5182"/>
                    <a:pt x="743" y="3388"/>
                    <a:pt x="2066" y="2066"/>
                  </a:cubicBezTo>
                  <a:cubicBezTo>
                    <a:pt x="3388" y="743"/>
                    <a:pt x="5182" y="0"/>
                    <a:pt x="7053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336572" cy="6341315"/>
            </a:xfrm>
            <a:prstGeom prst="rect">
              <a:avLst/>
            </a:prstGeom>
          </p:spPr>
          <p:txBody>
            <a:bodyPr lIns="21103" tIns="21103" rIns="21103" bIns="21103" rtlCol="0" anchor="ctr"/>
            <a:lstStyle/>
            <a:p>
              <a:pPr algn="ctr">
                <a:lnSpc>
                  <a:spcPts val="13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3440" y="360700"/>
            <a:ext cx="6840000" cy="9972000"/>
            <a:chOff x="0" y="0"/>
            <a:chExt cx="4336572" cy="63222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36572" cy="6322265"/>
            </a:xfrm>
            <a:custGeom>
              <a:avLst/>
              <a:gdLst/>
              <a:ahLst/>
              <a:cxnLst/>
              <a:rect l="l" t="t" r="r" b="b"/>
              <a:pathLst>
                <a:path w="4336572" h="6322265">
                  <a:moveTo>
                    <a:pt x="7053" y="0"/>
                  </a:moveTo>
                  <a:lnTo>
                    <a:pt x="4329519" y="0"/>
                  </a:lnTo>
                  <a:cubicBezTo>
                    <a:pt x="4331389" y="0"/>
                    <a:pt x="4333183" y="743"/>
                    <a:pt x="4334506" y="2066"/>
                  </a:cubicBezTo>
                  <a:cubicBezTo>
                    <a:pt x="4335829" y="3388"/>
                    <a:pt x="4336572" y="5182"/>
                    <a:pt x="4336572" y="7053"/>
                  </a:cubicBezTo>
                  <a:lnTo>
                    <a:pt x="4336572" y="6315212"/>
                  </a:lnTo>
                  <a:cubicBezTo>
                    <a:pt x="4336572" y="6317083"/>
                    <a:pt x="4335829" y="6318877"/>
                    <a:pt x="4334506" y="6320199"/>
                  </a:cubicBezTo>
                  <a:cubicBezTo>
                    <a:pt x="4333183" y="6321522"/>
                    <a:pt x="4331389" y="6322265"/>
                    <a:pt x="4329519" y="6322265"/>
                  </a:cubicBezTo>
                  <a:lnTo>
                    <a:pt x="7053" y="6322265"/>
                  </a:lnTo>
                  <a:cubicBezTo>
                    <a:pt x="5182" y="6322265"/>
                    <a:pt x="3388" y="6321522"/>
                    <a:pt x="2066" y="6320199"/>
                  </a:cubicBezTo>
                  <a:cubicBezTo>
                    <a:pt x="743" y="6318877"/>
                    <a:pt x="0" y="6317083"/>
                    <a:pt x="0" y="6315212"/>
                  </a:cubicBezTo>
                  <a:lnTo>
                    <a:pt x="0" y="7053"/>
                  </a:lnTo>
                  <a:cubicBezTo>
                    <a:pt x="0" y="5182"/>
                    <a:pt x="743" y="3388"/>
                    <a:pt x="2066" y="2066"/>
                  </a:cubicBezTo>
                  <a:cubicBezTo>
                    <a:pt x="3388" y="743"/>
                    <a:pt x="5182" y="0"/>
                    <a:pt x="70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336572" cy="6341315"/>
            </a:xfrm>
            <a:prstGeom prst="rect">
              <a:avLst/>
            </a:prstGeom>
          </p:spPr>
          <p:txBody>
            <a:bodyPr lIns="21103" tIns="21103" rIns="21103" bIns="21103" rtlCol="0" anchor="ctr"/>
            <a:lstStyle/>
            <a:p>
              <a:pPr algn="ctr">
                <a:lnSpc>
                  <a:spcPts val="13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86591" y="522278"/>
            <a:ext cx="3591588" cy="306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2C3E5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学校開放事業の利用について</a:t>
            </a:r>
            <a:endParaRPr lang="en-US" sz="1800" b="1" dirty="0">
              <a:solidFill>
                <a:srgbClr val="2C3E5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90562" y="1070315"/>
            <a:ext cx="566171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99"/>
              </a:lnSpc>
              <a:spcBef>
                <a:spcPct val="0"/>
              </a:spcBef>
            </a:pPr>
            <a:r>
              <a:rPr lang="en-US" sz="1022" b="1" dirty="0" err="1">
                <a:solidFill>
                  <a:srgbClr val="090909"/>
                </a:solidFill>
                <a:latin typeface="Zen Maru Gothic Medium"/>
                <a:sym typeface="Zen Maru Gothic Medium"/>
              </a:rPr>
              <a:t>本資料は</a:t>
            </a:r>
            <a:r>
              <a:rPr 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、</a:t>
            </a: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【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吹田市学校体育施設開放事業の手引き</a:t>
            </a: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】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の概要版です。詳しくは、手引きをご覧ください。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399"/>
              </a:lnSpc>
              <a:spcBef>
                <a:spcPct val="0"/>
              </a:spcBef>
            </a:pP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399"/>
              </a:lnSpc>
              <a:spcBef>
                <a:spcPct val="0"/>
              </a:spcBef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トップページ＞文化・スポーツ＞スポーツ＞生涯スポーツの促進＞学校体育施設の開放＞学校体育施設の開放事業（令和８年４月以降使用分）申請方法の変更について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399"/>
              </a:lnSpc>
              <a:spcBef>
                <a:spcPct val="0"/>
              </a:spcBef>
            </a:pP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  <a:hlinkClick r:id="rId3"/>
              </a:rPr>
              <a:t>https://www.city.suita.osaka.jp/_res/projects/default_project/_page_/001/041/343/riyounotebiki.pdf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0250" y="2516219"/>
            <a:ext cx="6119938" cy="23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システム利用準備　　　　　　　　　　　　　　　　　（手引き</a:t>
            </a:r>
            <a:r>
              <a:rPr lang="en-US" altLang="ja-JP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p.</a:t>
            </a: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３ の４）</a:t>
            </a:r>
            <a:endParaRPr lang="en-US" sz="1399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774029" y="2791900"/>
            <a:ext cx="6120000" cy="1008000"/>
            <a:chOff x="0" y="0"/>
            <a:chExt cx="3899146" cy="64221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37971" y="2755900"/>
            <a:ext cx="6120000" cy="1008000"/>
            <a:chOff x="0" y="0"/>
            <a:chExt cx="3899146" cy="6422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646828" y="2935103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利用者登録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646828" y="3209029"/>
            <a:ext cx="151181" cy="151181"/>
            <a:chOff x="0" y="0"/>
            <a:chExt cx="58258" cy="5825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846106" y="3175729"/>
            <a:ext cx="475154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ea typeface="Zen Maru Gothic Medium"/>
                <a:cs typeface="Zen Maru Gothic Medium"/>
                <a:sym typeface="Zen Maru Gothic Medium"/>
              </a:rPr>
              <a:t>学校</a:t>
            </a:r>
            <a:r>
              <a:rPr lang="ja-JP" altLang="en-US" sz="1022" b="1" dirty="0">
                <a:solidFill>
                  <a:srgbClr val="090909"/>
                </a:solidFill>
                <a:latin typeface="Segoe UI Black" panose="020B0A02040204020203" pitchFamily="34" charset="0"/>
                <a:ea typeface="Zen Maru Gothic Medium"/>
                <a:cs typeface="Zen Maru Gothic Medium"/>
                <a:sym typeface="Zen Maru Gothic Medium"/>
              </a:rPr>
              <a:t>施設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ea typeface="Zen Maru Gothic Medium"/>
                <a:cs typeface="Zen Maru Gothic Medium"/>
                <a:sym typeface="Zen Maru Gothic Medium"/>
              </a:rPr>
              <a:t>予約管理システムを使用する個人を登録（使用開始時一度のみ）</a:t>
            </a:r>
            <a:endParaRPr lang="en-US" sz="1022" b="1" dirty="0">
              <a:solidFill>
                <a:srgbClr val="090909"/>
              </a:solidFill>
              <a:latin typeface="Zen Maru Gothic Medium"/>
              <a:ea typeface="Zen Maru Gothic Medium"/>
              <a:cs typeface="Zen Maru Gothic Medium"/>
              <a:sym typeface="Zen Maru Gothic Medium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898283" y="3048763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98624" y="3204338"/>
            <a:ext cx="554453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499" b="1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1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74029" y="5590237"/>
            <a:ext cx="6120000" cy="1008000"/>
            <a:chOff x="0" y="0"/>
            <a:chExt cx="3899146" cy="64221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737971" y="5554237"/>
            <a:ext cx="6120000" cy="1008000"/>
            <a:chOff x="0" y="0"/>
            <a:chExt cx="3899146" cy="642212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646828" y="5733439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利用調整会議 </a:t>
            </a:r>
            <a:r>
              <a:rPr lang="en-US" altLang="ja-JP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or </a:t>
            </a: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抽選を経て施設予約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1646828" y="6007365"/>
            <a:ext cx="151181" cy="151181"/>
            <a:chOff x="0" y="0"/>
            <a:chExt cx="58258" cy="5825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846106" y="5974065"/>
            <a:ext cx="498014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（利用調整会議）各校区で使用者が会議により使用日程を決定し、すぐにシステムに入力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46" name="Group 46"/>
          <p:cNvGrpSpPr/>
          <p:nvPr/>
        </p:nvGrpSpPr>
        <p:grpSpPr>
          <a:xfrm>
            <a:off x="1646828" y="6212804"/>
            <a:ext cx="151181" cy="151181"/>
            <a:chOff x="0" y="0"/>
            <a:chExt cx="58258" cy="5825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846106" y="6179504"/>
            <a:ext cx="498014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（抽選）毎月１～５日にシステム上でエントリーし、６日抽選結果発表、６～１０日まで当選分の本申請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98283" y="5847099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98624" y="6002674"/>
            <a:ext cx="554453" cy="2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altLang="ja-JP" sz="1499" b="1" dirty="0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1</a:t>
            </a:r>
            <a:endParaRPr lang="en-US" sz="1499" b="1" dirty="0">
              <a:solidFill>
                <a:srgbClr val="57718B"/>
              </a:solidFill>
              <a:latin typeface="Zen Maru Gothic Heavy"/>
              <a:ea typeface="Zen Maru Gothic Heavy"/>
              <a:cs typeface="Zen Maru Gothic Heavy"/>
              <a:sym typeface="Zen Maru Gothic Heavy"/>
            </a:endParaRPr>
          </a:p>
        </p:txBody>
      </p:sp>
      <p:grpSp>
        <p:nvGrpSpPr>
          <p:cNvPr id="52" name="Group 52"/>
          <p:cNvGrpSpPr/>
          <p:nvPr/>
        </p:nvGrpSpPr>
        <p:grpSpPr>
          <a:xfrm>
            <a:off x="774029" y="6722458"/>
            <a:ext cx="6120000" cy="1008000"/>
            <a:chOff x="0" y="0"/>
            <a:chExt cx="3899146" cy="64221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37971" y="6686458"/>
            <a:ext cx="6120000" cy="1008000"/>
            <a:chOff x="0" y="0"/>
            <a:chExt cx="3899146" cy="642212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57" name="TextBox 57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1568450" y="6865660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（調整会議で決定した日程以外の空き時間への追加申込）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59" name="Group 59"/>
          <p:cNvGrpSpPr/>
          <p:nvPr/>
        </p:nvGrpSpPr>
        <p:grpSpPr>
          <a:xfrm>
            <a:off x="1646828" y="7139586"/>
            <a:ext cx="151181" cy="151181"/>
            <a:chOff x="0" y="0"/>
            <a:chExt cx="58258" cy="58258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846106" y="7106286"/>
            <a:ext cx="490394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空き時間は先着順で予約可能（ナイター使用の場合は事前に運営委員会に相談）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846106" y="7311725"/>
            <a:ext cx="4811770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（使用日７日前まで。土日祝及び学校閉庁日の早朝・夜間の使用は使用月の前月１５日まで）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898283" y="6979320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98624" y="7134895"/>
            <a:ext cx="554453" cy="2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altLang="ja-JP" sz="1499" b="1" dirty="0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2</a:t>
            </a:r>
            <a:endParaRPr lang="en-US" sz="1499" b="1" dirty="0">
              <a:solidFill>
                <a:srgbClr val="57718B"/>
              </a:solidFill>
              <a:latin typeface="Zen Maru Gothic Heavy"/>
              <a:ea typeface="Zen Maru Gothic Heavy"/>
              <a:cs typeface="Zen Maru Gothic Heavy"/>
              <a:sym typeface="Zen Maru Gothic Heavy"/>
            </a:endParaRPr>
          </a:p>
        </p:txBody>
      </p:sp>
      <p:grpSp>
        <p:nvGrpSpPr>
          <p:cNvPr id="69" name="Group 69"/>
          <p:cNvGrpSpPr/>
          <p:nvPr/>
        </p:nvGrpSpPr>
        <p:grpSpPr>
          <a:xfrm>
            <a:off x="774029" y="7854679"/>
            <a:ext cx="6120000" cy="1008000"/>
            <a:chOff x="0" y="0"/>
            <a:chExt cx="3899146" cy="642212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71" name="TextBox 71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737971" y="7818679"/>
            <a:ext cx="6120000" cy="1008000"/>
            <a:chOff x="0" y="0"/>
            <a:chExt cx="3899146" cy="642212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74" name="TextBox 74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5" name="TextBox 75"/>
          <p:cNvSpPr txBox="1"/>
          <p:nvPr/>
        </p:nvSpPr>
        <p:spPr>
          <a:xfrm>
            <a:off x="1646828" y="7997881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使用当日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76" name="Group 76"/>
          <p:cNvGrpSpPr/>
          <p:nvPr/>
        </p:nvGrpSpPr>
        <p:grpSpPr>
          <a:xfrm>
            <a:off x="1646828" y="8271807"/>
            <a:ext cx="151181" cy="151181"/>
            <a:chOff x="0" y="0"/>
            <a:chExt cx="58258" cy="58258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79" name="TextBox 79"/>
          <p:cNvSpPr txBox="1"/>
          <p:nvPr/>
        </p:nvSpPr>
        <p:spPr>
          <a:xfrm>
            <a:off x="1846106" y="8238508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予約時間に学校へ行き、警備員に予約完了画面を提示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80" name="Group 80"/>
          <p:cNvGrpSpPr/>
          <p:nvPr/>
        </p:nvGrpSpPr>
        <p:grpSpPr>
          <a:xfrm>
            <a:off x="1646828" y="8477246"/>
            <a:ext cx="151181" cy="151181"/>
            <a:chOff x="0" y="0"/>
            <a:chExt cx="58258" cy="58258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1846106" y="8443946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準備・片付けは予約時間内に実施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898283" y="8111542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98624" y="8267116"/>
            <a:ext cx="554453" cy="2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altLang="ja-JP" sz="1499" b="1" dirty="0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3</a:t>
            </a:r>
            <a:endParaRPr lang="en-US" sz="1499" b="1" dirty="0">
              <a:solidFill>
                <a:srgbClr val="57718B"/>
              </a:solidFill>
              <a:latin typeface="Zen Maru Gothic Heavy"/>
              <a:ea typeface="Zen Maru Gothic Heavy"/>
              <a:cs typeface="Zen Maru Gothic Heavy"/>
              <a:sym typeface="Zen Maru Gothic Heavy"/>
            </a:endParaRPr>
          </a:p>
        </p:txBody>
      </p:sp>
      <p:grpSp>
        <p:nvGrpSpPr>
          <p:cNvPr id="86" name="Group 86"/>
          <p:cNvGrpSpPr/>
          <p:nvPr/>
        </p:nvGrpSpPr>
        <p:grpSpPr>
          <a:xfrm>
            <a:off x="774029" y="8986900"/>
            <a:ext cx="6120000" cy="1008000"/>
            <a:chOff x="0" y="0"/>
            <a:chExt cx="3899146" cy="642212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88" name="TextBox 88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737971" y="8950900"/>
            <a:ext cx="6120000" cy="1008000"/>
            <a:chOff x="0" y="0"/>
            <a:chExt cx="3899146" cy="642212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91" name="TextBox 91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1646828" y="9130103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利用報告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93" name="Group 93"/>
          <p:cNvGrpSpPr/>
          <p:nvPr/>
        </p:nvGrpSpPr>
        <p:grpSpPr>
          <a:xfrm>
            <a:off x="1646828" y="9404029"/>
            <a:ext cx="151181" cy="151181"/>
            <a:chOff x="0" y="0"/>
            <a:chExt cx="58258" cy="58258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96" name="TextBox 96"/>
          <p:cNvSpPr txBox="1"/>
          <p:nvPr/>
        </p:nvSpPr>
        <p:spPr>
          <a:xfrm>
            <a:off x="1838384" y="9358975"/>
            <a:ext cx="4759265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必ずシステムで利用報告を入力（使用日当日から入力可能。予約一覧画面から入力）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97" name="Group 97"/>
          <p:cNvGrpSpPr/>
          <p:nvPr/>
        </p:nvGrpSpPr>
        <p:grpSpPr>
          <a:xfrm>
            <a:off x="1646828" y="9615119"/>
            <a:ext cx="151181" cy="151181"/>
            <a:chOff x="0" y="0"/>
            <a:chExt cx="58258" cy="58258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99" name="TextBox 99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00" name="TextBox 100"/>
          <p:cNvSpPr txBox="1"/>
          <p:nvPr/>
        </p:nvSpPr>
        <p:spPr>
          <a:xfrm>
            <a:off x="1846106" y="9581820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破損や危険個所があれば必ず報告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898283" y="9243763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98624" y="9399338"/>
            <a:ext cx="554453" cy="2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altLang="ja-JP" sz="1499" b="1" dirty="0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4</a:t>
            </a:r>
            <a:endParaRPr lang="en-US" sz="1499" b="1" dirty="0">
              <a:solidFill>
                <a:srgbClr val="57718B"/>
              </a:solidFill>
              <a:latin typeface="Zen Maru Gothic Heavy"/>
              <a:ea typeface="Zen Maru Gothic Heavy"/>
              <a:cs typeface="Zen Maru Gothic Heavy"/>
              <a:sym typeface="Zen Maru Gothic Heavy"/>
            </a:endParaRPr>
          </a:p>
        </p:txBody>
      </p:sp>
      <p:grpSp>
        <p:nvGrpSpPr>
          <p:cNvPr id="12" name="Group 18">
            <a:extLst>
              <a:ext uri="{FF2B5EF4-FFF2-40B4-BE49-F238E27FC236}">
                <a16:creationId xmlns:a16="http://schemas.microsoft.com/office/drawing/2014/main" id="{534069D3-42EA-A6CB-0DD4-10C5B671ED64}"/>
              </a:ext>
            </a:extLst>
          </p:cNvPr>
          <p:cNvGrpSpPr/>
          <p:nvPr/>
        </p:nvGrpSpPr>
        <p:grpSpPr>
          <a:xfrm>
            <a:off x="766308" y="3881500"/>
            <a:ext cx="6120000" cy="1008000"/>
            <a:chOff x="0" y="0"/>
            <a:chExt cx="3899146" cy="642212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B351A45E-FB52-BA74-8F6B-94A66EE001C4}"/>
                </a:ext>
              </a:extLst>
            </p:cNvPr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DCFEAECD-7505-9507-151F-68B0AA155409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014B0A1F-1A11-04E9-A813-336141E4C5DA}"/>
              </a:ext>
            </a:extLst>
          </p:cNvPr>
          <p:cNvGrpSpPr/>
          <p:nvPr/>
        </p:nvGrpSpPr>
        <p:grpSpPr>
          <a:xfrm>
            <a:off x="730250" y="3815600"/>
            <a:ext cx="6120000" cy="1227843"/>
            <a:chOff x="0" y="-19050"/>
            <a:chExt cx="3899146" cy="782277"/>
          </a:xfrm>
        </p:grpSpPr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260711C0-9C71-B692-D2E3-9430F581CD68}"/>
                </a:ext>
              </a:extLst>
            </p:cNvPr>
            <p:cNvSpPr/>
            <p:nvPr/>
          </p:nvSpPr>
          <p:spPr>
            <a:xfrm>
              <a:off x="0" y="0"/>
              <a:ext cx="3899146" cy="763227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6B4E8045-F72C-C1FA-ECFC-EB79041A09B7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4" name="TextBox 24">
            <a:extLst>
              <a:ext uri="{FF2B5EF4-FFF2-40B4-BE49-F238E27FC236}">
                <a16:creationId xmlns:a16="http://schemas.microsoft.com/office/drawing/2014/main" id="{DD92B2BA-8A80-536F-3BE3-1C3B802CB51A}"/>
              </a:ext>
            </a:extLst>
          </p:cNvPr>
          <p:cNvSpPr txBox="1"/>
          <p:nvPr/>
        </p:nvSpPr>
        <p:spPr>
          <a:xfrm>
            <a:off x="1639107" y="4024703"/>
            <a:ext cx="4671114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団体登録</a:t>
            </a:r>
            <a:endParaRPr lang="en-US" sz="1200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115" name="Group 25">
            <a:extLst>
              <a:ext uri="{FF2B5EF4-FFF2-40B4-BE49-F238E27FC236}">
                <a16:creationId xmlns:a16="http://schemas.microsoft.com/office/drawing/2014/main" id="{B5E017F8-32D2-D2DE-8FC8-3832D7BF08E9}"/>
              </a:ext>
            </a:extLst>
          </p:cNvPr>
          <p:cNvGrpSpPr/>
          <p:nvPr/>
        </p:nvGrpSpPr>
        <p:grpSpPr>
          <a:xfrm>
            <a:off x="1639107" y="4298629"/>
            <a:ext cx="151181" cy="151181"/>
            <a:chOff x="0" y="0"/>
            <a:chExt cx="58258" cy="58258"/>
          </a:xfrm>
        </p:grpSpPr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5CD674E9-63C7-CB6E-9907-7296FEA14232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121" name="TextBox 27">
              <a:extLst>
                <a:ext uri="{FF2B5EF4-FFF2-40B4-BE49-F238E27FC236}">
                  <a16:creationId xmlns:a16="http://schemas.microsoft.com/office/drawing/2014/main" id="{1C20A55A-DDB0-B4F4-7996-043C7B983D11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22" name="TextBox 28">
            <a:extLst>
              <a:ext uri="{FF2B5EF4-FFF2-40B4-BE49-F238E27FC236}">
                <a16:creationId xmlns:a16="http://schemas.microsoft.com/office/drawing/2014/main" id="{A438ABC6-5C05-F54D-1523-A6B8C327B877}"/>
              </a:ext>
            </a:extLst>
          </p:cNvPr>
          <p:cNvSpPr txBox="1"/>
          <p:nvPr/>
        </p:nvSpPr>
        <p:spPr>
          <a:xfrm>
            <a:off x="1838385" y="4265329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毎年度の登録申請が必要（団体変更申請）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123" name="Group 29">
            <a:extLst>
              <a:ext uri="{FF2B5EF4-FFF2-40B4-BE49-F238E27FC236}">
                <a16:creationId xmlns:a16="http://schemas.microsoft.com/office/drawing/2014/main" id="{83E777EA-B59E-75DB-0D4E-59E05710DBC4}"/>
              </a:ext>
            </a:extLst>
          </p:cNvPr>
          <p:cNvGrpSpPr/>
          <p:nvPr/>
        </p:nvGrpSpPr>
        <p:grpSpPr>
          <a:xfrm>
            <a:off x="1639107" y="4504067"/>
            <a:ext cx="151181" cy="151181"/>
            <a:chOff x="0" y="0"/>
            <a:chExt cx="58258" cy="58258"/>
          </a:xfrm>
        </p:grpSpPr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C5796C03-3947-8918-EFF1-C5DC30A34E6E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125" name="TextBox 31">
              <a:extLst>
                <a:ext uri="{FF2B5EF4-FFF2-40B4-BE49-F238E27FC236}">
                  <a16:creationId xmlns:a16="http://schemas.microsoft.com/office/drawing/2014/main" id="{2C3B0FB6-ED5D-7D29-6FE7-98355EDF299F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26" name="TextBox 32">
            <a:extLst>
              <a:ext uri="{FF2B5EF4-FFF2-40B4-BE49-F238E27FC236}">
                <a16:creationId xmlns:a16="http://schemas.microsoft.com/office/drawing/2014/main" id="{0CC8AC77-7D78-CBDB-B173-43D02B2C1A89}"/>
              </a:ext>
            </a:extLst>
          </p:cNvPr>
          <p:cNvSpPr txBox="1"/>
          <p:nvPr/>
        </p:nvSpPr>
        <p:spPr>
          <a:xfrm>
            <a:off x="1838385" y="4470767"/>
            <a:ext cx="5019423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システムから提出資料を添付し申請 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 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（添付資料：利用団体登録申請書、団体登録構成員名簿、小中学生以下が夜間使用する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場合は承諾書）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127" name="TextBox 33">
            <a:extLst>
              <a:ext uri="{FF2B5EF4-FFF2-40B4-BE49-F238E27FC236}">
                <a16:creationId xmlns:a16="http://schemas.microsoft.com/office/drawing/2014/main" id="{00EBE30C-F11C-6BA2-DC66-2346419E7FF0}"/>
              </a:ext>
            </a:extLst>
          </p:cNvPr>
          <p:cNvSpPr txBox="1"/>
          <p:nvPr/>
        </p:nvSpPr>
        <p:spPr>
          <a:xfrm>
            <a:off x="890562" y="4138363"/>
            <a:ext cx="554795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>
                <a:solidFill>
                  <a:srgbClr val="57718B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STEP</a:t>
            </a:r>
          </a:p>
        </p:txBody>
      </p:sp>
      <p:sp>
        <p:nvSpPr>
          <p:cNvPr id="128" name="TextBox 34">
            <a:extLst>
              <a:ext uri="{FF2B5EF4-FFF2-40B4-BE49-F238E27FC236}">
                <a16:creationId xmlns:a16="http://schemas.microsoft.com/office/drawing/2014/main" id="{01914572-79EC-E24A-487F-1822911B0973}"/>
              </a:ext>
            </a:extLst>
          </p:cNvPr>
          <p:cNvSpPr txBox="1"/>
          <p:nvPr/>
        </p:nvSpPr>
        <p:spPr>
          <a:xfrm>
            <a:off x="890903" y="4293938"/>
            <a:ext cx="554453" cy="25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altLang="ja-JP" sz="1499" b="1" dirty="0">
                <a:solidFill>
                  <a:srgbClr val="57718B"/>
                </a:solidFill>
                <a:latin typeface="Zen Maru Gothic Heavy"/>
                <a:ea typeface="Zen Maru Gothic Heavy"/>
                <a:cs typeface="Zen Maru Gothic Heavy"/>
                <a:sym typeface="Zen Maru Gothic Heavy"/>
              </a:rPr>
              <a:t>2</a:t>
            </a:r>
            <a:endParaRPr lang="en-US" sz="1499" b="1" dirty="0">
              <a:solidFill>
                <a:srgbClr val="57718B"/>
              </a:solidFill>
              <a:latin typeface="Zen Maru Gothic Heavy"/>
              <a:ea typeface="Zen Maru Gothic Heavy"/>
              <a:cs typeface="Zen Maru Gothic Heavy"/>
              <a:sym typeface="Zen Maru Gothic Heavy"/>
            </a:endParaRPr>
          </a:p>
        </p:txBody>
      </p:sp>
      <p:sp>
        <p:nvSpPr>
          <p:cNvPr id="130" name="TextBox 10">
            <a:extLst>
              <a:ext uri="{FF2B5EF4-FFF2-40B4-BE49-F238E27FC236}">
                <a16:creationId xmlns:a16="http://schemas.microsoft.com/office/drawing/2014/main" id="{1C26E2B0-2D14-58F8-3770-9B472CD5B3B0}"/>
              </a:ext>
            </a:extLst>
          </p:cNvPr>
          <p:cNvSpPr txBox="1"/>
          <p:nvPr/>
        </p:nvSpPr>
        <p:spPr>
          <a:xfrm>
            <a:off x="737870" y="5289899"/>
            <a:ext cx="6119938" cy="236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使用予約から使用までのフロー　　　　　　　　　　　  （手引き</a:t>
            </a:r>
            <a:r>
              <a:rPr lang="en-US" altLang="ja-JP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p.</a:t>
            </a: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４の５）</a:t>
            </a:r>
            <a:endParaRPr lang="en-US" altLang="ja-JP" sz="1399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27FBD86-A3FE-8292-0873-5BB844E12FD5}"/>
              </a:ext>
            </a:extLst>
          </p:cNvPr>
          <p:cNvSpPr txBox="1"/>
          <p:nvPr/>
        </p:nvSpPr>
        <p:spPr>
          <a:xfrm>
            <a:off x="706312" y="2144395"/>
            <a:ext cx="611993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ja-JP" altLang="en-US" sz="1800" b="1" dirty="0">
                <a:solidFill>
                  <a:srgbClr val="2C3E5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利用方法</a:t>
            </a:r>
            <a:endParaRPr lang="en-US" sz="1800" b="1" dirty="0">
              <a:solidFill>
                <a:srgbClr val="2C3E5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pic>
        <p:nvPicPr>
          <p:cNvPr id="29" name="Image 10" descr="preencoded.png">
            <a:extLst>
              <a:ext uri="{FF2B5EF4-FFF2-40B4-BE49-F238E27FC236}">
                <a16:creationId xmlns:a16="http://schemas.microsoft.com/office/drawing/2014/main" id="{33705905-9EA2-968E-0D1B-234769344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9250" y="2045026"/>
            <a:ext cx="2781300" cy="381000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F465C5E-057F-A7C6-4E88-A23C08F70235}"/>
              </a:ext>
            </a:extLst>
          </p:cNvPr>
          <p:cNvCxnSpPr>
            <a:cxnSpLocks/>
          </p:cNvCxnSpPr>
          <p:nvPr/>
        </p:nvCxnSpPr>
        <p:spPr>
          <a:xfrm>
            <a:off x="1875428" y="850900"/>
            <a:ext cx="3807822" cy="0"/>
          </a:xfrm>
          <a:prstGeom prst="line">
            <a:avLst/>
          </a:prstGeom>
          <a:ln w="60325" cmpd="thickThin">
            <a:solidFill>
              <a:srgbClr val="3CC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D6E1B21E-6724-F9D7-F032-9CCFD3DBE33E}"/>
              </a:ext>
            </a:extLst>
          </p:cNvPr>
          <p:cNvCxnSpPr/>
          <p:nvPr/>
        </p:nvCxnSpPr>
        <p:spPr>
          <a:xfrm>
            <a:off x="353060" y="2451100"/>
            <a:ext cx="27813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6000" y="396000"/>
            <a:ext cx="6840000" cy="9972000"/>
            <a:chOff x="0" y="0"/>
            <a:chExt cx="4336572" cy="63222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6572" cy="6322265"/>
            </a:xfrm>
            <a:custGeom>
              <a:avLst/>
              <a:gdLst/>
              <a:ahLst/>
              <a:cxnLst/>
              <a:rect l="l" t="t" r="r" b="b"/>
              <a:pathLst>
                <a:path w="4336572" h="6322265">
                  <a:moveTo>
                    <a:pt x="7053" y="0"/>
                  </a:moveTo>
                  <a:lnTo>
                    <a:pt x="4329519" y="0"/>
                  </a:lnTo>
                  <a:cubicBezTo>
                    <a:pt x="4331389" y="0"/>
                    <a:pt x="4333183" y="743"/>
                    <a:pt x="4334506" y="2066"/>
                  </a:cubicBezTo>
                  <a:cubicBezTo>
                    <a:pt x="4335829" y="3388"/>
                    <a:pt x="4336572" y="5182"/>
                    <a:pt x="4336572" y="7053"/>
                  </a:cubicBezTo>
                  <a:lnTo>
                    <a:pt x="4336572" y="6315212"/>
                  </a:lnTo>
                  <a:cubicBezTo>
                    <a:pt x="4336572" y="6317083"/>
                    <a:pt x="4335829" y="6318877"/>
                    <a:pt x="4334506" y="6320199"/>
                  </a:cubicBezTo>
                  <a:cubicBezTo>
                    <a:pt x="4333183" y="6321522"/>
                    <a:pt x="4331389" y="6322265"/>
                    <a:pt x="4329519" y="6322265"/>
                  </a:cubicBezTo>
                  <a:lnTo>
                    <a:pt x="7053" y="6322265"/>
                  </a:lnTo>
                  <a:cubicBezTo>
                    <a:pt x="5182" y="6322265"/>
                    <a:pt x="3388" y="6321522"/>
                    <a:pt x="2066" y="6320199"/>
                  </a:cubicBezTo>
                  <a:cubicBezTo>
                    <a:pt x="743" y="6318877"/>
                    <a:pt x="0" y="6317083"/>
                    <a:pt x="0" y="6315212"/>
                  </a:cubicBezTo>
                  <a:lnTo>
                    <a:pt x="0" y="7053"/>
                  </a:lnTo>
                  <a:cubicBezTo>
                    <a:pt x="0" y="5182"/>
                    <a:pt x="743" y="3388"/>
                    <a:pt x="2066" y="2066"/>
                  </a:cubicBezTo>
                  <a:cubicBezTo>
                    <a:pt x="3388" y="743"/>
                    <a:pt x="5182" y="0"/>
                    <a:pt x="7053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336572" cy="6341315"/>
            </a:xfrm>
            <a:prstGeom prst="rect">
              <a:avLst/>
            </a:prstGeom>
          </p:spPr>
          <p:txBody>
            <a:bodyPr lIns="21103" tIns="21103" rIns="21103" bIns="21103" rtlCol="0" anchor="ctr"/>
            <a:lstStyle/>
            <a:p>
              <a:pPr algn="ctr">
                <a:lnSpc>
                  <a:spcPts val="13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6671" y="380976"/>
            <a:ext cx="6840000" cy="9972000"/>
            <a:chOff x="0" y="0"/>
            <a:chExt cx="4336572" cy="63222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36572" cy="6322265"/>
            </a:xfrm>
            <a:custGeom>
              <a:avLst/>
              <a:gdLst/>
              <a:ahLst/>
              <a:cxnLst/>
              <a:rect l="l" t="t" r="r" b="b"/>
              <a:pathLst>
                <a:path w="4336572" h="6322265">
                  <a:moveTo>
                    <a:pt x="7053" y="0"/>
                  </a:moveTo>
                  <a:lnTo>
                    <a:pt x="4329519" y="0"/>
                  </a:lnTo>
                  <a:cubicBezTo>
                    <a:pt x="4331389" y="0"/>
                    <a:pt x="4333183" y="743"/>
                    <a:pt x="4334506" y="2066"/>
                  </a:cubicBezTo>
                  <a:cubicBezTo>
                    <a:pt x="4335829" y="3388"/>
                    <a:pt x="4336572" y="5182"/>
                    <a:pt x="4336572" y="7053"/>
                  </a:cubicBezTo>
                  <a:lnTo>
                    <a:pt x="4336572" y="6315212"/>
                  </a:lnTo>
                  <a:cubicBezTo>
                    <a:pt x="4336572" y="6317083"/>
                    <a:pt x="4335829" y="6318877"/>
                    <a:pt x="4334506" y="6320199"/>
                  </a:cubicBezTo>
                  <a:cubicBezTo>
                    <a:pt x="4333183" y="6321522"/>
                    <a:pt x="4331389" y="6322265"/>
                    <a:pt x="4329519" y="6322265"/>
                  </a:cubicBezTo>
                  <a:lnTo>
                    <a:pt x="7053" y="6322265"/>
                  </a:lnTo>
                  <a:cubicBezTo>
                    <a:pt x="5182" y="6322265"/>
                    <a:pt x="3388" y="6321522"/>
                    <a:pt x="2066" y="6320199"/>
                  </a:cubicBezTo>
                  <a:cubicBezTo>
                    <a:pt x="743" y="6318877"/>
                    <a:pt x="0" y="6317083"/>
                    <a:pt x="0" y="6315212"/>
                  </a:cubicBezTo>
                  <a:lnTo>
                    <a:pt x="0" y="7053"/>
                  </a:lnTo>
                  <a:cubicBezTo>
                    <a:pt x="0" y="5182"/>
                    <a:pt x="743" y="3388"/>
                    <a:pt x="2066" y="2066"/>
                  </a:cubicBezTo>
                  <a:cubicBezTo>
                    <a:pt x="3388" y="743"/>
                    <a:pt x="5182" y="0"/>
                    <a:pt x="705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336572" cy="6341315"/>
            </a:xfrm>
            <a:prstGeom prst="rect">
              <a:avLst/>
            </a:prstGeom>
          </p:spPr>
          <p:txBody>
            <a:bodyPr lIns="21103" tIns="21103" rIns="21103" bIns="21103" rtlCol="0" anchor="ctr"/>
            <a:lstStyle/>
            <a:p>
              <a:pPr algn="ctr">
                <a:lnSpc>
                  <a:spcPts val="139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18281" y="773319"/>
            <a:ext cx="611993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2C3E5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キャンセルする場合</a:t>
            </a:r>
            <a:endParaRPr lang="en-US" sz="1800" b="1" dirty="0">
              <a:solidFill>
                <a:srgbClr val="2C3E5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103" name="Group 103"/>
          <p:cNvGrpSpPr/>
          <p:nvPr/>
        </p:nvGrpSpPr>
        <p:grpSpPr>
          <a:xfrm>
            <a:off x="774029" y="1373144"/>
            <a:ext cx="6120000" cy="1916156"/>
            <a:chOff x="0" y="0"/>
            <a:chExt cx="3899146" cy="642212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05" name="TextBox 105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737368" y="1333951"/>
            <a:ext cx="6120000" cy="1917945"/>
            <a:chOff x="0" y="0"/>
            <a:chExt cx="3899146" cy="642212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108" name="TextBox 108"/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035050" y="1637872"/>
            <a:ext cx="151181" cy="151181"/>
            <a:chOff x="0" y="0"/>
            <a:chExt cx="58258" cy="58258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112" name="TextBox 112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1234328" y="1604572"/>
            <a:ext cx="4144853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使用日前々日まで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システムからキャンセル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116" name="Group 116"/>
          <p:cNvGrpSpPr/>
          <p:nvPr/>
        </p:nvGrpSpPr>
        <p:grpSpPr>
          <a:xfrm>
            <a:off x="1035050" y="2092603"/>
            <a:ext cx="151181" cy="151181"/>
            <a:chOff x="0" y="0"/>
            <a:chExt cx="58258" cy="58258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118" name="TextBox 118"/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119" name="TextBox 119"/>
          <p:cNvSpPr txBox="1"/>
          <p:nvPr/>
        </p:nvSpPr>
        <p:spPr>
          <a:xfrm>
            <a:off x="1234328" y="2084983"/>
            <a:ext cx="5539660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使用日前日以降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システムからキャンセル不可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運営委員会・包括管理事業者（グリーンホスピタルサプライ吹田管制センター </a:t>
            </a: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06-6318-9121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</a:t>
            </a: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24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時間受付）へ連絡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使用日以降に利用報告機能を用いて中止判断者名・中止理由・中止日時を入力。利用人数は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　０と記載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93B05FE-8CA4-30B0-1C15-F7ADD72FA541}"/>
              </a:ext>
            </a:extLst>
          </p:cNvPr>
          <p:cNvSpPr txBox="1"/>
          <p:nvPr/>
        </p:nvSpPr>
        <p:spPr>
          <a:xfrm>
            <a:off x="726702" y="3592719"/>
            <a:ext cx="611993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ja-JP" altLang="en-US" sz="1800" b="1" dirty="0">
                <a:solidFill>
                  <a:srgbClr val="2C3E5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使用料</a:t>
            </a:r>
            <a:endParaRPr lang="en-US" sz="1800" b="1" dirty="0">
              <a:solidFill>
                <a:srgbClr val="2C3E5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id="{E5DBEFB1-13C2-FD08-3C52-FD1C26AB8FB2}"/>
              </a:ext>
            </a:extLst>
          </p:cNvPr>
          <p:cNvGrpSpPr/>
          <p:nvPr/>
        </p:nvGrpSpPr>
        <p:grpSpPr>
          <a:xfrm>
            <a:off x="782450" y="4192545"/>
            <a:ext cx="6120000" cy="1214608"/>
            <a:chOff x="0" y="0"/>
            <a:chExt cx="3899146" cy="642212"/>
          </a:xfrm>
        </p:grpSpPr>
        <p:sp>
          <p:nvSpPr>
            <p:cNvPr id="16" name="Freeform 104">
              <a:extLst>
                <a:ext uri="{FF2B5EF4-FFF2-40B4-BE49-F238E27FC236}">
                  <a16:creationId xmlns:a16="http://schemas.microsoft.com/office/drawing/2014/main" id="{D11DAE26-DC5C-AA62-21CB-B50BD0665EDC}"/>
                </a:ext>
              </a:extLst>
            </p:cNvPr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A8D99FC4-BE7C-929B-ED4C-D51775E82FF0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id="{A4EFCA3E-C405-C7FE-13EA-24B2083FF3D9}"/>
              </a:ext>
            </a:extLst>
          </p:cNvPr>
          <p:cNvGrpSpPr/>
          <p:nvPr/>
        </p:nvGrpSpPr>
        <p:grpSpPr>
          <a:xfrm>
            <a:off x="745789" y="4153351"/>
            <a:ext cx="6120000" cy="1235513"/>
            <a:chOff x="0" y="0"/>
            <a:chExt cx="3899146" cy="642212"/>
          </a:xfrm>
        </p:grpSpPr>
        <p:sp>
          <p:nvSpPr>
            <p:cNvPr id="19" name="Freeform 107">
              <a:extLst>
                <a:ext uri="{FF2B5EF4-FFF2-40B4-BE49-F238E27FC236}">
                  <a16:creationId xmlns:a16="http://schemas.microsoft.com/office/drawing/2014/main" id="{B08CFEEE-A639-7DE4-4C40-386113F10869}"/>
                </a:ext>
              </a:extLst>
            </p:cNvPr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20" name="TextBox 108">
              <a:extLst>
                <a:ext uri="{FF2B5EF4-FFF2-40B4-BE49-F238E27FC236}">
                  <a16:creationId xmlns:a16="http://schemas.microsoft.com/office/drawing/2014/main" id="{D2BC61DF-8DCD-24DF-0D12-5FFBDF8B02E5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110">
            <a:extLst>
              <a:ext uri="{FF2B5EF4-FFF2-40B4-BE49-F238E27FC236}">
                <a16:creationId xmlns:a16="http://schemas.microsoft.com/office/drawing/2014/main" id="{6CECC585-AF1C-B4D7-97A0-1CC64F349D1C}"/>
              </a:ext>
            </a:extLst>
          </p:cNvPr>
          <p:cNvGrpSpPr/>
          <p:nvPr/>
        </p:nvGrpSpPr>
        <p:grpSpPr>
          <a:xfrm>
            <a:off x="1035050" y="4389400"/>
            <a:ext cx="151181" cy="151181"/>
            <a:chOff x="0" y="0"/>
            <a:chExt cx="58258" cy="58258"/>
          </a:xfrm>
        </p:grpSpPr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76352CCD-4C43-D71B-22D4-380513DBA0A2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24" name="TextBox 112">
              <a:extLst>
                <a:ext uri="{FF2B5EF4-FFF2-40B4-BE49-F238E27FC236}">
                  <a16:creationId xmlns:a16="http://schemas.microsoft.com/office/drawing/2014/main" id="{F665E65D-9D1A-370C-3804-0711840E058C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25" name="TextBox 113">
            <a:extLst>
              <a:ext uri="{FF2B5EF4-FFF2-40B4-BE49-F238E27FC236}">
                <a16:creationId xmlns:a16="http://schemas.microsoft.com/office/drawing/2014/main" id="{3CB4BACB-5474-2AB0-2D5F-915B68721D24}"/>
              </a:ext>
            </a:extLst>
          </p:cNvPr>
          <p:cNvSpPr txBox="1"/>
          <p:nvPr/>
        </p:nvSpPr>
        <p:spPr>
          <a:xfrm>
            <a:off x="1234328" y="4356100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施設使用料　　　　　　　　　  ：無料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26" name="Group 116">
            <a:extLst>
              <a:ext uri="{FF2B5EF4-FFF2-40B4-BE49-F238E27FC236}">
                <a16:creationId xmlns:a16="http://schemas.microsoft.com/office/drawing/2014/main" id="{4303C5B4-DE58-079E-264D-7A4538D662A4}"/>
              </a:ext>
            </a:extLst>
          </p:cNvPr>
          <p:cNvGrpSpPr/>
          <p:nvPr/>
        </p:nvGrpSpPr>
        <p:grpSpPr>
          <a:xfrm>
            <a:off x="1041146" y="4711192"/>
            <a:ext cx="151181" cy="151181"/>
            <a:chOff x="0" y="0"/>
            <a:chExt cx="58258" cy="58258"/>
          </a:xfrm>
        </p:grpSpPr>
        <p:sp>
          <p:nvSpPr>
            <p:cNvPr id="27" name="Freeform 117">
              <a:extLst>
                <a:ext uri="{FF2B5EF4-FFF2-40B4-BE49-F238E27FC236}">
                  <a16:creationId xmlns:a16="http://schemas.microsoft.com/office/drawing/2014/main" id="{EA0ED277-719C-CEDA-B4E8-9DDC5A5A1A7B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28" name="TextBox 118">
              <a:extLst>
                <a:ext uri="{FF2B5EF4-FFF2-40B4-BE49-F238E27FC236}">
                  <a16:creationId xmlns:a16="http://schemas.microsoft.com/office/drawing/2014/main" id="{6C435B84-D510-B9A3-07B3-92AE8A045324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29" name="TextBox 119">
            <a:extLst>
              <a:ext uri="{FF2B5EF4-FFF2-40B4-BE49-F238E27FC236}">
                <a16:creationId xmlns:a16="http://schemas.microsoft.com/office/drawing/2014/main" id="{6514895F-3071-47E4-1808-3619F862A402}"/>
              </a:ext>
            </a:extLst>
          </p:cNvPr>
          <p:cNvSpPr txBox="1"/>
          <p:nvPr/>
        </p:nvSpPr>
        <p:spPr>
          <a:xfrm>
            <a:off x="1240424" y="4703572"/>
            <a:ext cx="4903944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夜間運動場ナイター使用料：３０分あたり８００円 （予約時にクレジットカード等）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31" name="Group 116">
            <a:extLst>
              <a:ext uri="{FF2B5EF4-FFF2-40B4-BE49-F238E27FC236}">
                <a16:creationId xmlns:a16="http://schemas.microsoft.com/office/drawing/2014/main" id="{2D7C29E8-A184-C460-3D74-708CC16F8D8E}"/>
              </a:ext>
            </a:extLst>
          </p:cNvPr>
          <p:cNvGrpSpPr/>
          <p:nvPr/>
        </p:nvGrpSpPr>
        <p:grpSpPr>
          <a:xfrm>
            <a:off x="1035050" y="5032643"/>
            <a:ext cx="151181" cy="151181"/>
            <a:chOff x="0" y="0"/>
            <a:chExt cx="58258" cy="58258"/>
          </a:xfrm>
        </p:grpSpPr>
        <p:sp>
          <p:nvSpPr>
            <p:cNvPr id="32" name="Freeform 117">
              <a:extLst>
                <a:ext uri="{FF2B5EF4-FFF2-40B4-BE49-F238E27FC236}">
                  <a16:creationId xmlns:a16="http://schemas.microsoft.com/office/drawing/2014/main" id="{722C4F43-CB85-8D60-2865-281E8882B9D8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33" name="TextBox 118">
              <a:extLst>
                <a:ext uri="{FF2B5EF4-FFF2-40B4-BE49-F238E27FC236}">
                  <a16:creationId xmlns:a16="http://schemas.microsoft.com/office/drawing/2014/main" id="{E8E767F3-4862-C64D-8B40-164CEE852C1E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34" name="TextBox 119">
            <a:extLst>
              <a:ext uri="{FF2B5EF4-FFF2-40B4-BE49-F238E27FC236}">
                <a16:creationId xmlns:a16="http://schemas.microsoft.com/office/drawing/2014/main" id="{FDADF880-C016-C3A1-58A0-ACE4FFE91CCD}"/>
              </a:ext>
            </a:extLst>
          </p:cNvPr>
          <p:cNvSpPr txBox="1"/>
          <p:nvPr/>
        </p:nvSpPr>
        <p:spPr>
          <a:xfrm>
            <a:off x="1234328" y="5025023"/>
            <a:ext cx="490394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体育館エアコン光熱費　　　：１時間あたり６３０円（当日</a:t>
            </a:r>
            <a:r>
              <a:rPr lang="en-US" altLang="ja-JP" sz="1022" b="1" dirty="0" err="1">
                <a:solidFill>
                  <a:srgbClr val="090909"/>
                </a:solidFill>
                <a:latin typeface="Zen Maru Gothic Medium"/>
                <a:sym typeface="Zen Maru Gothic Medium"/>
              </a:rPr>
              <a:t>PayPay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等）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E6BB0174-2BD5-E566-B724-4E0CD3E390C2}"/>
              </a:ext>
            </a:extLst>
          </p:cNvPr>
          <p:cNvSpPr txBox="1"/>
          <p:nvPr/>
        </p:nvSpPr>
        <p:spPr>
          <a:xfrm>
            <a:off x="654050" y="5742066"/>
            <a:ext cx="6119938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2C3E50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注意事項</a:t>
            </a:r>
            <a:endParaRPr lang="en-US" sz="1800" b="1" dirty="0">
              <a:solidFill>
                <a:srgbClr val="2C3E50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grpSp>
        <p:nvGrpSpPr>
          <p:cNvPr id="36" name="Group 103">
            <a:extLst>
              <a:ext uri="{FF2B5EF4-FFF2-40B4-BE49-F238E27FC236}">
                <a16:creationId xmlns:a16="http://schemas.microsoft.com/office/drawing/2014/main" id="{2C068746-919B-DC57-5DF6-D5436497062F}"/>
              </a:ext>
            </a:extLst>
          </p:cNvPr>
          <p:cNvGrpSpPr/>
          <p:nvPr/>
        </p:nvGrpSpPr>
        <p:grpSpPr>
          <a:xfrm>
            <a:off x="747898" y="6341892"/>
            <a:ext cx="6120000" cy="1609450"/>
            <a:chOff x="0" y="0"/>
            <a:chExt cx="3899146" cy="642212"/>
          </a:xfrm>
        </p:grpSpPr>
        <p:sp>
          <p:nvSpPr>
            <p:cNvPr id="37" name="Freeform 104">
              <a:extLst>
                <a:ext uri="{FF2B5EF4-FFF2-40B4-BE49-F238E27FC236}">
                  <a16:creationId xmlns:a16="http://schemas.microsoft.com/office/drawing/2014/main" id="{AEB19AC2-6E9C-2EBA-6EAA-E60F62150E7C}"/>
                </a:ext>
              </a:extLst>
            </p:cNvPr>
            <p:cNvSpPr/>
            <p:nvPr/>
          </p:nvSpPr>
          <p:spPr>
            <a:xfrm>
              <a:off x="0" y="0"/>
              <a:ext cx="3899146" cy="64221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7844" y="0"/>
                  </a:moveTo>
                  <a:lnTo>
                    <a:pt x="3891302" y="0"/>
                  </a:lnTo>
                  <a:cubicBezTo>
                    <a:pt x="3895635" y="0"/>
                    <a:pt x="3899146" y="3512"/>
                    <a:pt x="3899146" y="7844"/>
                  </a:cubicBezTo>
                  <a:lnTo>
                    <a:pt x="3899146" y="634368"/>
                  </a:lnTo>
                  <a:cubicBezTo>
                    <a:pt x="3899146" y="638700"/>
                    <a:pt x="3895635" y="642212"/>
                    <a:pt x="3891302" y="642212"/>
                  </a:cubicBezTo>
                  <a:lnTo>
                    <a:pt x="7844" y="642212"/>
                  </a:lnTo>
                  <a:cubicBezTo>
                    <a:pt x="5764" y="642212"/>
                    <a:pt x="3769" y="641386"/>
                    <a:pt x="2297" y="639915"/>
                  </a:cubicBezTo>
                  <a:cubicBezTo>
                    <a:pt x="826" y="638444"/>
                    <a:pt x="0" y="636449"/>
                    <a:pt x="0" y="634368"/>
                  </a:cubicBezTo>
                  <a:lnTo>
                    <a:pt x="0" y="7844"/>
                  </a:lnTo>
                  <a:cubicBezTo>
                    <a:pt x="0" y="3512"/>
                    <a:pt x="3512" y="0"/>
                    <a:pt x="7844" y="0"/>
                  </a:cubicBezTo>
                  <a:close/>
                </a:path>
              </a:pathLst>
            </a:custGeom>
            <a:solidFill>
              <a:srgbClr val="090909">
                <a:alpha val="14902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38" name="TextBox 105">
              <a:extLst>
                <a:ext uri="{FF2B5EF4-FFF2-40B4-BE49-F238E27FC236}">
                  <a16:creationId xmlns:a16="http://schemas.microsoft.com/office/drawing/2014/main" id="{E309AD1F-9CE9-3BCF-6784-407BAD1B303A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38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106">
            <a:extLst>
              <a:ext uri="{FF2B5EF4-FFF2-40B4-BE49-F238E27FC236}">
                <a16:creationId xmlns:a16="http://schemas.microsoft.com/office/drawing/2014/main" id="{07B1DA06-19C1-CE0C-A6F5-0509077361EB}"/>
              </a:ext>
            </a:extLst>
          </p:cNvPr>
          <p:cNvGrpSpPr/>
          <p:nvPr/>
        </p:nvGrpSpPr>
        <p:grpSpPr>
          <a:xfrm>
            <a:off x="742949" y="6253511"/>
            <a:ext cx="6083221" cy="1657191"/>
            <a:chOff x="0" y="-19050"/>
            <a:chExt cx="3899146" cy="1066852"/>
          </a:xfrm>
        </p:grpSpPr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97A44E93-7536-56F4-A7D4-71F38EEE454F}"/>
                </a:ext>
              </a:extLst>
            </p:cNvPr>
            <p:cNvSpPr/>
            <p:nvPr/>
          </p:nvSpPr>
          <p:spPr>
            <a:xfrm>
              <a:off x="0" y="0"/>
              <a:ext cx="3899146" cy="1047802"/>
            </a:xfrm>
            <a:custGeom>
              <a:avLst/>
              <a:gdLst/>
              <a:ahLst/>
              <a:cxnLst/>
              <a:rect l="l" t="t" r="r" b="b"/>
              <a:pathLst>
                <a:path w="3899146" h="642212">
                  <a:moveTo>
                    <a:pt x="5229" y="0"/>
                  </a:moveTo>
                  <a:lnTo>
                    <a:pt x="3893917" y="0"/>
                  </a:lnTo>
                  <a:cubicBezTo>
                    <a:pt x="3896805" y="0"/>
                    <a:pt x="3899146" y="2341"/>
                    <a:pt x="3899146" y="5229"/>
                  </a:cubicBezTo>
                  <a:lnTo>
                    <a:pt x="3899146" y="636983"/>
                  </a:lnTo>
                  <a:cubicBezTo>
                    <a:pt x="3899146" y="639871"/>
                    <a:pt x="3896805" y="642212"/>
                    <a:pt x="3893917" y="642212"/>
                  </a:cubicBezTo>
                  <a:lnTo>
                    <a:pt x="5229" y="642212"/>
                  </a:lnTo>
                  <a:cubicBezTo>
                    <a:pt x="2341" y="642212"/>
                    <a:pt x="0" y="639871"/>
                    <a:pt x="0" y="636983"/>
                  </a:cubicBezTo>
                  <a:lnTo>
                    <a:pt x="0" y="5229"/>
                  </a:lnTo>
                  <a:cubicBezTo>
                    <a:pt x="0" y="2341"/>
                    <a:pt x="2341" y="0"/>
                    <a:pt x="5229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C9CDD2"/>
              </a:solidFill>
              <a:prstDash val="solid"/>
              <a:miter/>
            </a:ln>
          </p:spPr>
        </p:sp>
        <p:sp>
          <p:nvSpPr>
            <p:cNvPr id="41" name="TextBox 108">
              <a:extLst>
                <a:ext uri="{FF2B5EF4-FFF2-40B4-BE49-F238E27FC236}">
                  <a16:creationId xmlns:a16="http://schemas.microsoft.com/office/drawing/2014/main" id="{ACD62891-D4C5-3FBA-4601-92D749C837EB}"/>
                </a:ext>
              </a:extLst>
            </p:cNvPr>
            <p:cNvSpPr txBox="1"/>
            <p:nvPr/>
          </p:nvSpPr>
          <p:spPr>
            <a:xfrm>
              <a:off x="0" y="-19050"/>
              <a:ext cx="3899146" cy="6612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marL="0" lvl="0" indent="0" algn="ctr">
                <a:lnSpc>
                  <a:spcPts val="115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110">
            <a:extLst>
              <a:ext uri="{FF2B5EF4-FFF2-40B4-BE49-F238E27FC236}">
                <a16:creationId xmlns:a16="http://schemas.microsoft.com/office/drawing/2014/main" id="{66A50DC9-111B-D017-5BDB-88CB3640BAE7}"/>
              </a:ext>
            </a:extLst>
          </p:cNvPr>
          <p:cNvGrpSpPr/>
          <p:nvPr/>
        </p:nvGrpSpPr>
        <p:grpSpPr>
          <a:xfrm>
            <a:off x="962398" y="6538747"/>
            <a:ext cx="151181" cy="151181"/>
            <a:chOff x="0" y="0"/>
            <a:chExt cx="58258" cy="58258"/>
          </a:xfrm>
        </p:grpSpPr>
        <p:sp>
          <p:nvSpPr>
            <p:cNvPr id="43" name="Freeform 111">
              <a:extLst>
                <a:ext uri="{FF2B5EF4-FFF2-40B4-BE49-F238E27FC236}">
                  <a16:creationId xmlns:a16="http://schemas.microsoft.com/office/drawing/2014/main" id="{038607B9-09A7-D764-773A-1B4914C17C79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44" name="TextBox 112">
              <a:extLst>
                <a:ext uri="{FF2B5EF4-FFF2-40B4-BE49-F238E27FC236}">
                  <a16:creationId xmlns:a16="http://schemas.microsoft.com/office/drawing/2014/main" id="{3F1FEF0B-BB1B-A613-17B4-3F3B9E324F68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45" name="TextBox 113">
            <a:extLst>
              <a:ext uri="{FF2B5EF4-FFF2-40B4-BE49-F238E27FC236}">
                <a16:creationId xmlns:a16="http://schemas.microsoft.com/office/drawing/2014/main" id="{ADEBD8C9-AC0A-DFED-4F54-2F3B1363649B}"/>
              </a:ext>
            </a:extLst>
          </p:cNvPr>
          <p:cNvSpPr txBox="1"/>
          <p:nvPr/>
        </p:nvSpPr>
        <p:spPr>
          <a:xfrm>
            <a:off x="1161676" y="6505447"/>
            <a:ext cx="4144853" cy="16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運営委員会、管理指導員、警備員の指示に従うこと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46" name="Group 116">
            <a:extLst>
              <a:ext uri="{FF2B5EF4-FFF2-40B4-BE49-F238E27FC236}">
                <a16:creationId xmlns:a16="http://schemas.microsoft.com/office/drawing/2014/main" id="{E1EB3D09-5C73-D60C-3B70-6A12D808EA73}"/>
              </a:ext>
            </a:extLst>
          </p:cNvPr>
          <p:cNvGrpSpPr/>
          <p:nvPr/>
        </p:nvGrpSpPr>
        <p:grpSpPr>
          <a:xfrm>
            <a:off x="962398" y="6877190"/>
            <a:ext cx="151181" cy="151181"/>
            <a:chOff x="0" y="0"/>
            <a:chExt cx="58258" cy="58258"/>
          </a:xfrm>
        </p:grpSpPr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id="{E5EF5D8F-3816-642A-35E5-146CB0E6C2F0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48" name="TextBox 118">
              <a:extLst>
                <a:ext uri="{FF2B5EF4-FFF2-40B4-BE49-F238E27FC236}">
                  <a16:creationId xmlns:a16="http://schemas.microsoft.com/office/drawing/2014/main" id="{89075C2A-0849-B1A5-EE86-A110F98B1468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49" name="TextBox 119">
            <a:extLst>
              <a:ext uri="{FF2B5EF4-FFF2-40B4-BE49-F238E27FC236}">
                <a16:creationId xmlns:a16="http://schemas.microsoft.com/office/drawing/2014/main" id="{1C299E83-93F4-118B-77F7-740544D32150}"/>
              </a:ext>
            </a:extLst>
          </p:cNvPr>
          <p:cNvSpPr txBox="1"/>
          <p:nvPr/>
        </p:nvSpPr>
        <p:spPr>
          <a:xfrm>
            <a:off x="1161676" y="6869570"/>
            <a:ext cx="4903944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警報が発令されている等、また運動場の場合は、運動場のコンディションが悪い場合や雨が降っている場合、雷鳴がなっている場合等は速やかに使用を中止</a:t>
            </a:r>
            <a:endParaRPr lang="en-US" altLang="ja-JP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50" name="Group 116">
            <a:extLst>
              <a:ext uri="{FF2B5EF4-FFF2-40B4-BE49-F238E27FC236}">
                <a16:creationId xmlns:a16="http://schemas.microsoft.com/office/drawing/2014/main" id="{985499AE-8493-2A33-F383-21950FAC84B2}"/>
              </a:ext>
            </a:extLst>
          </p:cNvPr>
          <p:cNvGrpSpPr/>
          <p:nvPr/>
        </p:nvGrpSpPr>
        <p:grpSpPr>
          <a:xfrm>
            <a:off x="962398" y="7318643"/>
            <a:ext cx="151181" cy="151181"/>
            <a:chOff x="0" y="0"/>
            <a:chExt cx="58258" cy="58258"/>
          </a:xfrm>
        </p:grpSpPr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0CC787F4-8F13-0674-D8F3-67D0E70C3E32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52" name="TextBox 118">
              <a:extLst>
                <a:ext uri="{FF2B5EF4-FFF2-40B4-BE49-F238E27FC236}">
                  <a16:creationId xmlns:a16="http://schemas.microsoft.com/office/drawing/2014/main" id="{CD281B17-0DAC-0A20-AE70-C78549DB637E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53" name="TextBox 119">
            <a:extLst>
              <a:ext uri="{FF2B5EF4-FFF2-40B4-BE49-F238E27FC236}">
                <a16:creationId xmlns:a16="http://schemas.microsoft.com/office/drawing/2014/main" id="{A2DCA9B5-0725-6A8E-553F-9EAAAC932DB6}"/>
              </a:ext>
            </a:extLst>
          </p:cNvPr>
          <p:cNvSpPr txBox="1"/>
          <p:nvPr/>
        </p:nvSpPr>
        <p:spPr>
          <a:xfrm>
            <a:off x="1161676" y="7311023"/>
            <a:ext cx="490394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活動場所が暑さ指数（</a:t>
            </a:r>
            <a:r>
              <a:rPr lang="en-US" altLang="ja-JP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WBGT</a:t>
            </a: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）が３１以上の場合は使用を中止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grpSp>
        <p:nvGrpSpPr>
          <p:cNvPr id="54" name="Group 116">
            <a:extLst>
              <a:ext uri="{FF2B5EF4-FFF2-40B4-BE49-F238E27FC236}">
                <a16:creationId xmlns:a16="http://schemas.microsoft.com/office/drawing/2014/main" id="{D0E0403F-C096-6AE3-7172-8B7E398BD244}"/>
              </a:ext>
            </a:extLst>
          </p:cNvPr>
          <p:cNvGrpSpPr/>
          <p:nvPr/>
        </p:nvGrpSpPr>
        <p:grpSpPr>
          <a:xfrm>
            <a:off x="958850" y="7640320"/>
            <a:ext cx="151181" cy="151181"/>
            <a:chOff x="0" y="0"/>
            <a:chExt cx="58258" cy="58258"/>
          </a:xfrm>
        </p:grpSpPr>
        <p:sp>
          <p:nvSpPr>
            <p:cNvPr id="55" name="Freeform 117">
              <a:extLst>
                <a:ext uri="{FF2B5EF4-FFF2-40B4-BE49-F238E27FC236}">
                  <a16:creationId xmlns:a16="http://schemas.microsoft.com/office/drawing/2014/main" id="{5D72C631-BD77-200F-8C1D-679B120573D3}"/>
                </a:ext>
              </a:extLst>
            </p:cNvPr>
            <p:cNvSpPr/>
            <p:nvPr/>
          </p:nvSpPr>
          <p:spPr>
            <a:xfrm>
              <a:off x="0" y="0"/>
              <a:ext cx="58258" cy="58258"/>
            </a:xfrm>
            <a:custGeom>
              <a:avLst/>
              <a:gdLst/>
              <a:ahLst/>
              <a:cxnLst/>
              <a:rect l="l" t="t" r="r" b="b"/>
              <a:pathLst>
                <a:path w="58258" h="58258">
                  <a:moveTo>
                    <a:pt x="29129" y="0"/>
                  </a:moveTo>
                  <a:lnTo>
                    <a:pt x="29129" y="0"/>
                  </a:lnTo>
                  <a:cubicBezTo>
                    <a:pt x="36854" y="0"/>
                    <a:pt x="44263" y="3069"/>
                    <a:pt x="49726" y="8532"/>
                  </a:cubicBezTo>
                  <a:cubicBezTo>
                    <a:pt x="55189" y="13994"/>
                    <a:pt x="58258" y="21403"/>
                    <a:pt x="58258" y="29129"/>
                  </a:cubicBezTo>
                  <a:lnTo>
                    <a:pt x="58258" y="29129"/>
                  </a:lnTo>
                  <a:cubicBezTo>
                    <a:pt x="58258" y="45216"/>
                    <a:pt x="45216" y="58258"/>
                    <a:pt x="29129" y="58258"/>
                  </a:cubicBezTo>
                  <a:lnTo>
                    <a:pt x="29129" y="58258"/>
                  </a:lnTo>
                  <a:cubicBezTo>
                    <a:pt x="13041" y="58258"/>
                    <a:pt x="0" y="45216"/>
                    <a:pt x="0" y="29129"/>
                  </a:cubicBezTo>
                  <a:lnTo>
                    <a:pt x="0" y="29129"/>
                  </a:lnTo>
                  <a:cubicBezTo>
                    <a:pt x="0" y="13041"/>
                    <a:pt x="13041" y="0"/>
                    <a:pt x="291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90909"/>
              </a:solidFill>
              <a:prstDash val="solid"/>
              <a:miter/>
            </a:ln>
          </p:spPr>
        </p:sp>
        <p:sp>
          <p:nvSpPr>
            <p:cNvPr id="56" name="TextBox 118">
              <a:extLst>
                <a:ext uri="{FF2B5EF4-FFF2-40B4-BE49-F238E27FC236}">
                  <a16:creationId xmlns:a16="http://schemas.microsoft.com/office/drawing/2014/main" id="{1656EAF1-8933-055F-C757-92BFF394FE7C}"/>
                </a:ext>
              </a:extLst>
            </p:cNvPr>
            <p:cNvSpPr txBox="1"/>
            <p:nvPr/>
          </p:nvSpPr>
          <p:spPr>
            <a:xfrm>
              <a:off x="0" y="-38100"/>
              <a:ext cx="58258" cy="96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59"/>
                </a:lnSpc>
              </a:pPr>
              <a:endParaRPr/>
            </a:p>
          </p:txBody>
        </p:sp>
      </p:grpSp>
      <p:sp>
        <p:nvSpPr>
          <p:cNvPr id="57" name="TextBox 119">
            <a:extLst>
              <a:ext uri="{FF2B5EF4-FFF2-40B4-BE49-F238E27FC236}">
                <a16:creationId xmlns:a16="http://schemas.microsoft.com/office/drawing/2014/main" id="{8687ED5E-89EB-F5EE-3AB5-4E01CF132361}"/>
              </a:ext>
            </a:extLst>
          </p:cNvPr>
          <p:cNvSpPr txBox="1"/>
          <p:nvPr/>
        </p:nvSpPr>
        <p:spPr>
          <a:xfrm>
            <a:off x="1158128" y="7632700"/>
            <a:ext cx="490394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2"/>
              </a:lnSpc>
            </a:pPr>
            <a:r>
              <a:rPr lang="ja-JP" altLang="en-US" sz="1022" b="1" dirty="0">
                <a:solidFill>
                  <a:srgbClr val="090909"/>
                </a:solidFill>
                <a:latin typeface="Zen Maru Gothic Medium"/>
                <a:sym typeface="Zen Maru Gothic Medium"/>
              </a:rPr>
              <a:t>急遽使用できなくなる場合があります</a:t>
            </a:r>
            <a:endParaRPr lang="en-US" sz="1022" b="1" dirty="0">
              <a:solidFill>
                <a:srgbClr val="090909"/>
              </a:solidFill>
              <a:latin typeface="Zen Maru Gothic Medium"/>
              <a:sym typeface="Zen Maru Gothic Medium"/>
            </a:endParaRPr>
          </a:p>
        </p:txBody>
      </p:sp>
      <p:pic>
        <p:nvPicPr>
          <p:cNvPr id="9" name="Image 10" descr="preencoded.png">
            <a:extLst>
              <a:ext uri="{FF2B5EF4-FFF2-40B4-BE49-F238E27FC236}">
                <a16:creationId xmlns:a16="http://schemas.microsoft.com/office/drawing/2014/main" id="{067525B3-97A9-0331-00BB-A84682AE8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781" y="698500"/>
            <a:ext cx="3124200" cy="381000"/>
          </a:xfrm>
          <a:prstGeom prst="rect">
            <a:avLst/>
          </a:prstGeom>
        </p:spPr>
      </p:pic>
      <p:pic>
        <p:nvPicPr>
          <p:cNvPr id="10" name="Image 10" descr="preencoded.png">
            <a:extLst>
              <a:ext uri="{FF2B5EF4-FFF2-40B4-BE49-F238E27FC236}">
                <a16:creationId xmlns:a16="http://schemas.microsoft.com/office/drawing/2014/main" id="{4FD97ABB-35D9-AFE8-D4E7-BF1B2D65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401" y="3517900"/>
            <a:ext cx="3124200" cy="381000"/>
          </a:xfrm>
          <a:prstGeom prst="rect">
            <a:avLst/>
          </a:prstGeom>
        </p:spPr>
      </p:pic>
      <p:pic>
        <p:nvPicPr>
          <p:cNvPr id="11" name="Image 10" descr="preencoded.png">
            <a:extLst>
              <a:ext uri="{FF2B5EF4-FFF2-40B4-BE49-F238E27FC236}">
                <a16:creationId xmlns:a16="http://schemas.microsoft.com/office/drawing/2014/main" id="{829A2A8B-823E-D688-6317-F1497E552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401" y="5651500"/>
            <a:ext cx="3124200" cy="381000"/>
          </a:xfrm>
          <a:prstGeom prst="rect">
            <a:avLst/>
          </a:prstGeom>
        </p:spPr>
      </p:pic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8606886-AE40-A387-BB9F-32BC2328435B}"/>
              </a:ext>
            </a:extLst>
          </p:cNvPr>
          <p:cNvCxnSpPr>
            <a:cxnSpLocks/>
          </p:cNvCxnSpPr>
          <p:nvPr/>
        </p:nvCxnSpPr>
        <p:spPr>
          <a:xfrm>
            <a:off x="373028" y="1106170"/>
            <a:ext cx="311657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19E258E-7344-977E-9FA6-CCC43E3F69BB}"/>
              </a:ext>
            </a:extLst>
          </p:cNvPr>
          <p:cNvCxnSpPr>
            <a:cxnSpLocks/>
          </p:cNvCxnSpPr>
          <p:nvPr/>
        </p:nvCxnSpPr>
        <p:spPr>
          <a:xfrm>
            <a:off x="357781" y="3921760"/>
            <a:ext cx="3124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48890355-9F7C-9FCD-8593-5FD41AC3D147}"/>
              </a:ext>
            </a:extLst>
          </p:cNvPr>
          <p:cNvCxnSpPr>
            <a:cxnSpLocks/>
          </p:cNvCxnSpPr>
          <p:nvPr/>
        </p:nvCxnSpPr>
        <p:spPr>
          <a:xfrm>
            <a:off x="384451" y="6059170"/>
            <a:ext cx="31051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9F3FA975-FA07-EDAB-30A5-F0C3816C400B}"/>
              </a:ext>
            </a:extLst>
          </p:cNvPr>
          <p:cNvSpPr txBox="1"/>
          <p:nvPr/>
        </p:nvSpPr>
        <p:spPr>
          <a:xfrm>
            <a:off x="5378450" y="1089604"/>
            <a:ext cx="1752600" cy="236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（手引き</a:t>
            </a:r>
            <a:r>
              <a:rPr lang="en-US" altLang="ja-JP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p.</a:t>
            </a: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７ の８）</a:t>
            </a:r>
            <a:endParaRPr lang="en-US" sz="1399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6EE9DCA8-E9E0-710E-FE1D-321148312F51}"/>
              </a:ext>
            </a:extLst>
          </p:cNvPr>
          <p:cNvSpPr txBox="1"/>
          <p:nvPr/>
        </p:nvSpPr>
        <p:spPr>
          <a:xfrm>
            <a:off x="5378450" y="3891281"/>
            <a:ext cx="1752600" cy="236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959"/>
              </a:lnSpc>
              <a:spcBef>
                <a:spcPct val="0"/>
              </a:spcBef>
            </a:pP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（手引き</a:t>
            </a:r>
            <a:r>
              <a:rPr lang="en-US" altLang="ja-JP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p.</a:t>
            </a:r>
            <a:r>
              <a:rPr lang="ja-JP" altLang="en-US" sz="1399" b="1" dirty="0">
                <a:solidFill>
                  <a:srgbClr val="5D7263"/>
                </a:solidFill>
                <a:latin typeface="Zen Maru Gothic Bold"/>
                <a:ea typeface="Zen Maru Gothic Bold"/>
                <a:cs typeface="Zen Maru Gothic Bold"/>
                <a:sym typeface="Zen Maru Gothic Bold"/>
              </a:rPr>
              <a:t>５ の７）</a:t>
            </a:r>
            <a:endParaRPr lang="en-US" sz="1399" b="1" dirty="0">
              <a:solidFill>
                <a:srgbClr val="5D7263"/>
              </a:solidFill>
              <a:latin typeface="Zen Maru Gothic Bold"/>
              <a:ea typeface="Zen Maru Gothic Bold"/>
              <a:cs typeface="Zen Maru Gothic Bold"/>
              <a:sym typeface="Zen Maru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819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otalTime>402</TotalTime>
  <Words>570</Words>
  <PresentationFormat>ユーザー設定</PresentationFormat>
  <Paragraphs>60</Paragraphs>
  <Slides>2</Slides>
  <Notes>1</Notes>
  <HiddenSlides>0</HiddenSlides>
  <MMClips>0</MMClips>
  <ScaleCrop>false</ScaleCrop>
  <HeadingPairs>
    <vt:vector baseType="variant" size="6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baseType="lpstr" size="10">
      <vt:lpstr>Zen Maru Gothic Heavy</vt:lpstr>
      <vt:lpstr>游ゴシック</vt:lpstr>
      <vt:lpstr>Zen Maru Gothic Bold</vt:lpstr>
      <vt:lpstr>Segoe UI Black</vt:lpstr>
      <vt:lpstr>Arial</vt:lpstr>
      <vt:lpstr>Calibri</vt:lpstr>
      <vt:lpstr>Zen Maru Gothic Medium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cp:lastPrinted>2026-02-16T08:05:24Z</cp:lastPrinted>
  <dcterms:created xsi:type="dcterms:W3CDTF">2006-08-16T00:00:00Z</dcterms:created>
  <dcterms:modified xsi:type="dcterms:W3CDTF">2026-02-16T08:05:28Z</dcterms:modified>
  <dc:identifier>DAHALa2AviY</dc:identifier>
</cp:coreProperties>
</file>