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430" r:id="rId2"/>
    <p:sldId id="432" r:id="rId3"/>
    <p:sldId id="433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7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3109" autoAdjust="0"/>
  </p:normalViewPr>
  <p:slideViewPr>
    <p:cSldViewPr snapToGrid="0" showGuides="1">
      <p:cViewPr varScale="1">
        <p:scale>
          <a:sx n="57" d="100"/>
          <a:sy n="57" d="100"/>
        </p:scale>
        <p:origin x="1260" y="54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EE3CE-9A8C-4BF1-8780-95531D556FC3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481FF-74A0-44A3-B8C0-2AB570CD0D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556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0808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6960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5303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B497B1-BA5A-5516-6B35-93C640641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7D34DE-5058-92A3-A6D3-7F03B6E26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D2260C-AB31-05E0-CDCC-15A18C86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76BE4-70FE-4750-AB39-0D1A8C93C36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6D80DF-2027-7BDD-498D-AE71C6E33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C2FA09-8012-58E6-5793-E61D13E43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06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459309-E3F3-200A-469A-5F24C464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54D3503-35C5-8EEB-0921-AB7EFBC42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9090ED-13A7-2E87-36E4-10DA80AC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C731-7D2B-4C61-80D3-7C4D41C532E6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1C93F3-C567-447E-B036-97E8E6E2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452CAD-2CA1-1FD5-BD6C-DBD41A7E7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22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9D801E5-4CA6-272A-C3B7-C5E44115B0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CDD479-4C36-48C4-B2FE-42FBA58E4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15B3-FB2C-B495-758F-D32459839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391F-9337-49C1-82D1-B2DAF741444E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CF0065-4546-5C6F-1B68-68ADED29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BB56C8-18C7-81AA-122D-9D7048C8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460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1011DD-FD8C-A5D8-5C28-1C530E7EE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B6B86C-EFB7-CC98-D62F-20B1F766A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781A79-E09D-F5DD-BE43-8FA387E25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FBF-87EB-42D5-B0D4-075B3B85449E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16546C-FC55-496C-0853-D9B95C06A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E45EB-3877-6071-C33D-F9263CCCF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49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F79DB-CB6E-E15C-20EE-28F4E20FE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8BEE81-6350-E95B-5EB6-F95F67E39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075F17-FEF9-6662-C2A0-D76D40344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E488-33A0-4470-883A-D35DC4781FED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CD7ACE-2941-D2F2-8038-B86BFB92E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1D2EB9-31BC-F797-05EF-CED3C27CA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0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206E04-BD88-8DB2-E69F-71E6F36B2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5F6F0E-8D93-0DAD-C339-F04FB963F4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3A451-E269-C681-2327-85055E97C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BA7D2A-1A31-4B43-794B-FA542B97C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75E-BE35-4075-B0BD-FFD7198C027E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CA9B43-D512-E8C4-EB29-D82997EA3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2FD45B-E04D-DEAC-401A-61AF5DD7D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91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FBB810-FA6A-1B0F-BC5B-4A6BB8C3E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462E6E-61B1-70BF-97A4-7A1CFB1E8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02C240-D235-5E1D-35E1-437A6124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1D59D40-7072-BEC4-0BA9-DA099956D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1AC5895-9701-B0BC-2798-EC3D90AA74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240681-F3B2-0F22-5EE3-DF16CCEFC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4590-CD98-47E5-846F-4655E8CCF59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9B6209-1E41-9B28-AE62-3B79F44E8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8D919B-CB2E-0E0C-B8CF-65D583788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60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234109-4258-0B9B-20D1-B732C274B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DA6A292-1901-E1FC-23C1-E892911F9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8BEC8-597B-4FDF-9E04-66303D3D147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1AA0FC1-2AAF-A761-6C6C-5894B5AB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BC4096-2019-BAB9-DAD8-4959EC6B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816130E-F441-8A34-523B-A0729B7A0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B500-EA82-44E7-97EB-FDBB76AEC9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E35F58B-598F-C219-C7A6-1B3A4599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C1B1AA-1896-4220-0694-E3D0BA52F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462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CF8FED-C9DF-5643-4102-CE1EBB7B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6C4413-0925-48B9-3C18-5F01FC9BF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791437-ED6B-DA35-D8AC-F842A734D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E14084-3674-9A00-3EF3-03439C8D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7FBA-7C97-4FB2-9B27-37437E714CE2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34ED62-8061-82DA-819F-642539A1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F3AB91-D9BD-1D48-6250-CB36F4F8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70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B52EB-3BBE-3F05-7E9C-9249885FB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E01EA7A-E5FB-3BCD-2490-F5D9BD749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7320E6D-7D1E-01DB-4476-6DD9ED652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7C43EC-C6E7-1D12-ADBF-D8129B6D0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16BC9-A497-4EB7-A142-DC73CABDD01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FEF2DA-90AD-5F02-42ED-04E59019A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B9C8F0-DBFE-066E-4EA0-D500AE971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03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B4EB7A9-60A8-140E-D2C4-3E7E4369F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4B54EB-5AD3-BD7F-3DA1-DD7693F7E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9D29FF-AFFA-ED38-2330-C5A568CCC2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4A3F41-FF88-483B-98D4-B1011E45BA3D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B03840-16E1-9FC2-3E7F-2DBAE001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D32F4E-A696-20A1-3970-25C0D38DE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56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31">
            <a:extLst>
              <a:ext uri="{FF2B5EF4-FFF2-40B4-BE49-F238E27FC236}">
                <a16:creationId xmlns:a16="http://schemas.microsoft.com/office/drawing/2014/main" id="{E3E54895-3F5C-FF8E-1D18-B85A24ECC7E7}"/>
              </a:ext>
            </a:extLst>
          </p:cNvPr>
          <p:cNvSpPr/>
          <p:nvPr/>
        </p:nvSpPr>
        <p:spPr>
          <a:xfrm>
            <a:off x="-12002" y="3313305"/>
            <a:ext cx="12204002" cy="421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279" name="正方形/長方形 31"/>
          <p:cNvSpPr/>
          <p:nvPr/>
        </p:nvSpPr>
        <p:spPr>
          <a:xfrm>
            <a:off x="0" y="-32205"/>
            <a:ext cx="12204002" cy="421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280" name="テキスト ボックス 32"/>
          <p:cNvSpPr txBox="1"/>
          <p:nvPr/>
        </p:nvSpPr>
        <p:spPr>
          <a:xfrm>
            <a:off x="158790" y="19663"/>
            <a:ext cx="12045211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b="1">
                <a:solidFill>
                  <a:srgbClr val="FFFFFF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目的と活用</a:t>
            </a:r>
            <a:endParaRPr kumimoji="1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4A81F7-CA11-44CD-A8DA-DF6A180B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60802" y="649287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D1F4BC-05BA-4984-8E09-C1EE92B838A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1" name="正方形/長方形 38">
            <a:extLst>
              <a:ext uri="{FF2B5EF4-FFF2-40B4-BE49-F238E27FC236}">
                <a16:creationId xmlns:a16="http://schemas.microsoft.com/office/drawing/2014/main" id="{37D0E7CE-4F09-65C5-02D9-BAEE14884F66}"/>
              </a:ext>
            </a:extLst>
          </p:cNvPr>
          <p:cNvSpPr/>
          <p:nvPr/>
        </p:nvSpPr>
        <p:spPr>
          <a:xfrm>
            <a:off x="147676" y="6865451"/>
            <a:ext cx="12171806" cy="84054"/>
          </a:xfrm>
          <a:prstGeom prst="rect">
            <a:avLst/>
          </a:prstGeom>
          <a:solidFill>
            <a:schemeClr val="accent5">
              <a:lumMod val="20000"/>
              <a:lumOff val="80000"/>
              <a:alpha val="5019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2" name="テキスト ボックス 40">
            <a:extLst>
              <a:ext uri="{FF2B5EF4-FFF2-40B4-BE49-F238E27FC236}">
                <a16:creationId xmlns:a16="http://schemas.microsoft.com/office/drawing/2014/main" id="{6E361939-DB24-14AD-4E36-E950FC3DAB10}"/>
              </a:ext>
            </a:extLst>
          </p:cNvPr>
          <p:cNvSpPr txBox="1"/>
          <p:nvPr/>
        </p:nvSpPr>
        <p:spPr>
          <a:xfrm>
            <a:off x="501752" y="910472"/>
            <a:ext cx="10185298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4" name="テキスト ボックス 40">
            <a:extLst>
              <a:ext uri="{FF2B5EF4-FFF2-40B4-BE49-F238E27FC236}">
                <a16:creationId xmlns:a16="http://schemas.microsoft.com/office/drawing/2014/main" id="{2F4477FE-D702-925E-70B6-0E8B92E71E45}"/>
              </a:ext>
            </a:extLst>
          </p:cNvPr>
          <p:cNvSpPr txBox="1"/>
          <p:nvPr/>
        </p:nvSpPr>
        <p:spPr>
          <a:xfrm>
            <a:off x="501752" y="4141129"/>
            <a:ext cx="10185298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7" name="テキスト ボックス 32">
            <a:extLst>
              <a:ext uri="{FF2B5EF4-FFF2-40B4-BE49-F238E27FC236}">
                <a16:creationId xmlns:a16="http://schemas.microsoft.com/office/drawing/2014/main" id="{2C4EDC53-6F90-E6F5-F736-B9FCF697C107}"/>
              </a:ext>
            </a:extLst>
          </p:cNvPr>
          <p:cNvSpPr txBox="1"/>
          <p:nvPr/>
        </p:nvSpPr>
        <p:spPr>
          <a:xfrm>
            <a:off x="158790" y="3348424"/>
            <a:ext cx="12045211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b="1">
                <a:solidFill>
                  <a:srgbClr val="FFFFFF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/>
              <a:t>実施方法</a:t>
            </a:r>
            <a:endParaRPr kumimoji="1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3" name="テキスト ボックス 40">
            <a:extLst>
              <a:ext uri="{FF2B5EF4-FFF2-40B4-BE49-F238E27FC236}">
                <a16:creationId xmlns:a16="http://schemas.microsoft.com/office/drawing/2014/main" id="{938D14BE-CFD1-D580-F1D8-75683258B42C}"/>
              </a:ext>
            </a:extLst>
          </p:cNvPr>
          <p:cNvSpPr txBox="1"/>
          <p:nvPr/>
        </p:nvSpPr>
        <p:spPr>
          <a:xfrm>
            <a:off x="501752" y="910472"/>
            <a:ext cx="10185298" cy="175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〇第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5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期障がい者計画及び障がい者支援プランのアンケート結果について深める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  <a:p>
            <a:pPr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〇計画策定に向けた課題認識を共有する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〇専門分科会の意見を計画の施策体系に反映する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800" b="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※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発言は「発言者（所属団体）が実施する</a:t>
            </a:r>
            <a:r>
              <a:rPr lang="ja-JP" altLang="en-US" sz="1800" b="0" dirty="0">
                <a:solidFill>
                  <a:prstClr val="black"/>
                </a:solidFill>
              </a:rPr>
              <a:t>」という意思を求めるものではありません。</a:t>
            </a:r>
            <a:endParaRPr lang="en-US" altLang="ja-JP" sz="1800" b="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※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今回いただいた意見やアイディアは、今後の計画策定の検討にあたって参考にします。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6" name="テキスト ボックス 40">
            <a:extLst>
              <a:ext uri="{FF2B5EF4-FFF2-40B4-BE49-F238E27FC236}">
                <a16:creationId xmlns:a16="http://schemas.microsoft.com/office/drawing/2014/main" id="{4B3533CD-F58A-96EA-6868-CB5F49335A23}"/>
              </a:ext>
            </a:extLst>
          </p:cNvPr>
          <p:cNvSpPr txBox="1"/>
          <p:nvPr/>
        </p:nvSpPr>
        <p:spPr>
          <a:xfrm>
            <a:off x="501752" y="4260767"/>
            <a:ext cx="10185298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0" dirty="0">
                <a:solidFill>
                  <a:prstClr val="black"/>
                </a:solidFill>
              </a:rPr>
              <a:t>〇　委員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4〜5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名＋市職員２名程度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×4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グループ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0">
                <a:solidFill>
                  <a:prstClr val="black"/>
                </a:solidFill>
              </a:rPr>
              <a:t>〇　進行役・発表役を</a:t>
            </a:r>
            <a:r>
              <a:rPr lang="ja-JP" altLang="en-US" sz="1800" b="0" dirty="0">
                <a:solidFill>
                  <a:prstClr val="black"/>
                </a:solidFill>
              </a:rPr>
              <a:t>決めてください</a:t>
            </a:r>
            <a:endParaRPr lang="en-US" altLang="ja-JP" sz="1800" b="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〇　記録は市職員が行います。　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3D6EF868-7F0A-DF67-6A7C-603AC165BD7E}"/>
              </a:ext>
            </a:extLst>
          </p:cNvPr>
          <p:cNvSpPr/>
          <p:nvPr/>
        </p:nvSpPr>
        <p:spPr>
          <a:xfrm>
            <a:off x="6844496" y="4211323"/>
            <a:ext cx="4244419" cy="1505577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グループワークのルール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他の方の意見は批判しない。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自由に意見を出す。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質より量を大切にする。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9EC97AA-8887-71C7-895A-6F347D7C6960}"/>
              </a:ext>
            </a:extLst>
          </p:cNvPr>
          <p:cNvSpPr/>
          <p:nvPr/>
        </p:nvSpPr>
        <p:spPr>
          <a:xfrm>
            <a:off x="10852110" y="39277"/>
            <a:ext cx="1181100" cy="4441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資料３</a:t>
            </a:r>
          </a:p>
        </p:txBody>
      </p:sp>
    </p:spTree>
    <p:extLst>
      <p:ext uri="{BB962C8B-B14F-4D97-AF65-F5344CB8AC3E}">
        <p14:creationId xmlns:p14="http://schemas.microsoft.com/office/powerpoint/2010/main" val="2468660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81AD4CB-F25D-4920-594C-75D362A298D4}"/>
              </a:ext>
            </a:extLst>
          </p:cNvPr>
          <p:cNvSpPr/>
          <p:nvPr/>
        </p:nvSpPr>
        <p:spPr>
          <a:xfrm>
            <a:off x="6686901" y="4150054"/>
            <a:ext cx="4953556" cy="19020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9" name="正方形/長方形 31"/>
          <p:cNvSpPr/>
          <p:nvPr/>
        </p:nvSpPr>
        <p:spPr>
          <a:xfrm>
            <a:off x="0" y="-32205"/>
            <a:ext cx="12204002" cy="421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280" name="テキスト ボックス 32"/>
          <p:cNvSpPr txBox="1"/>
          <p:nvPr/>
        </p:nvSpPr>
        <p:spPr>
          <a:xfrm>
            <a:off x="158790" y="19663"/>
            <a:ext cx="12045211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b="1">
                <a:solidFill>
                  <a:srgbClr val="FFFFFF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流れ</a:t>
            </a:r>
            <a:endParaRPr kumimoji="1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4A81F7-CA11-44CD-A8DA-DF6A180B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60802" y="649287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D1F4BC-05BA-4984-8E09-C1EE92B838A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1" name="正方形/長方形 38">
            <a:extLst>
              <a:ext uri="{FF2B5EF4-FFF2-40B4-BE49-F238E27FC236}">
                <a16:creationId xmlns:a16="http://schemas.microsoft.com/office/drawing/2014/main" id="{37D0E7CE-4F09-65C5-02D9-BAEE14884F66}"/>
              </a:ext>
            </a:extLst>
          </p:cNvPr>
          <p:cNvSpPr/>
          <p:nvPr/>
        </p:nvSpPr>
        <p:spPr>
          <a:xfrm>
            <a:off x="147676" y="6865451"/>
            <a:ext cx="12171806" cy="84054"/>
          </a:xfrm>
          <a:prstGeom prst="rect">
            <a:avLst/>
          </a:prstGeom>
          <a:solidFill>
            <a:schemeClr val="accent5">
              <a:lumMod val="20000"/>
              <a:lumOff val="80000"/>
              <a:alpha val="5019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2" name="正方形/長方形 38">
            <a:extLst>
              <a:ext uri="{FF2B5EF4-FFF2-40B4-BE49-F238E27FC236}">
                <a16:creationId xmlns:a16="http://schemas.microsoft.com/office/drawing/2014/main" id="{2D69CBE1-45B2-A452-E8CC-17E584893AB3}"/>
              </a:ext>
            </a:extLst>
          </p:cNvPr>
          <p:cNvSpPr/>
          <p:nvPr/>
        </p:nvSpPr>
        <p:spPr>
          <a:xfrm>
            <a:off x="28121" y="918665"/>
            <a:ext cx="5391151" cy="84054"/>
          </a:xfrm>
          <a:prstGeom prst="rect">
            <a:avLst/>
          </a:prstGeom>
          <a:solidFill>
            <a:schemeClr val="accent5">
              <a:lumMod val="20000"/>
              <a:lumOff val="80000"/>
              <a:alpha val="5019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3" name="テキスト ボックス 39">
            <a:extLst>
              <a:ext uri="{FF2B5EF4-FFF2-40B4-BE49-F238E27FC236}">
                <a16:creationId xmlns:a16="http://schemas.microsoft.com/office/drawing/2014/main" id="{EEE1DFCB-0A2E-25AB-3266-6782B8958A52}"/>
              </a:ext>
            </a:extLst>
          </p:cNvPr>
          <p:cNvSpPr txBox="1"/>
          <p:nvPr/>
        </p:nvSpPr>
        <p:spPr>
          <a:xfrm>
            <a:off x="96014" y="614049"/>
            <a:ext cx="8047395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1800" dirty="0">
                <a:solidFill>
                  <a:prstClr val="black"/>
                </a:solidFill>
              </a:rPr>
              <a:t>ステップ①　個人ワーク（５分）</a:t>
            </a:r>
            <a:endParaRPr kumimoji="1" lang="ja-JP" altLang="en-US" sz="1600" dirty="0"/>
          </a:p>
        </p:txBody>
      </p:sp>
      <p:sp>
        <p:nvSpPr>
          <p:cNvPr id="6" name="テキスト ボックス 40">
            <a:extLst>
              <a:ext uri="{FF2B5EF4-FFF2-40B4-BE49-F238E27FC236}">
                <a16:creationId xmlns:a16="http://schemas.microsoft.com/office/drawing/2014/main" id="{2FCAD48E-372A-906A-2781-862D96620297}"/>
              </a:ext>
            </a:extLst>
          </p:cNvPr>
          <p:cNvSpPr txBox="1"/>
          <p:nvPr/>
        </p:nvSpPr>
        <p:spPr>
          <a:xfrm>
            <a:off x="425552" y="1258507"/>
            <a:ext cx="5022748" cy="2862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>
              <a:defRPr/>
            </a:pPr>
            <a:r>
              <a:rPr lang="ja-JP" altLang="en-US" sz="1800" b="0" dirty="0">
                <a:solidFill>
                  <a:schemeClr val="tx1"/>
                </a:solidFill>
              </a:rPr>
              <a:t>〇テーマに対する意見を付箋にかく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（普段の生活・支援で感じること等）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  <a:p>
            <a:pPr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  <a:p>
            <a:pPr>
              <a:defRPr/>
            </a:pPr>
            <a:r>
              <a:rPr lang="ja-JP" altLang="en-US" sz="1800" b="0" dirty="0">
                <a:solidFill>
                  <a:schemeClr val="tx1"/>
                </a:solidFill>
              </a:rPr>
              <a:t>テーマ①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r>
              <a:rPr lang="ja-JP" altLang="en-US" sz="18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アンケート結果について</a:t>
            </a:r>
            <a:endParaRPr lang="en-US" altLang="ja-JP" sz="1800" b="1" u="sng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8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感じること、もっと深めたい点等</a:t>
            </a:r>
          </a:p>
          <a:p>
            <a:pPr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  <a:p>
            <a:pPr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テーマ②</a:t>
            </a:r>
            <a:endParaRPr lang="en-US" altLang="ja-JP" sz="1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8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市が</a:t>
            </a:r>
            <a:r>
              <a:rPr kumimoji="1" lang="ja-JP" altLang="en-US" sz="1800" b="1" u="sng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提示した次期計画</a:t>
            </a:r>
            <a:r>
              <a:rPr kumimoji="1" lang="ja-JP" altLang="en-US" sz="18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のポイントについて</a:t>
            </a:r>
            <a:endParaRPr kumimoji="1" lang="en-US" altLang="ja-JP" sz="1800" b="1" u="sng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8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案</a:t>
            </a:r>
            <a:r>
              <a:rPr lang="ja-JP" altLang="en-US" sz="18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に対して思うこと</a:t>
            </a:r>
            <a:r>
              <a:rPr kumimoji="1" lang="ja-JP" altLang="en-US" sz="18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、追加したいポイント等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8" name="四角形: メモ 7">
            <a:extLst>
              <a:ext uri="{FF2B5EF4-FFF2-40B4-BE49-F238E27FC236}">
                <a16:creationId xmlns:a16="http://schemas.microsoft.com/office/drawing/2014/main" id="{43243C7D-0714-AF82-95AD-35FDDD2D554A}"/>
              </a:ext>
            </a:extLst>
          </p:cNvPr>
          <p:cNvSpPr/>
          <p:nvPr/>
        </p:nvSpPr>
        <p:spPr>
          <a:xfrm>
            <a:off x="1074056" y="4314353"/>
            <a:ext cx="1451429" cy="1239738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メモ 8">
            <a:extLst>
              <a:ext uri="{FF2B5EF4-FFF2-40B4-BE49-F238E27FC236}">
                <a16:creationId xmlns:a16="http://schemas.microsoft.com/office/drawing/2014/main" id="{FE35EB68-659B-91FA-0E9D-2DD891223848}"/>
              </a:ext>
            </a:extLst>
          </p:cNvPr>
          <p:cNvSpPr/>
          <p:nvPr/>
        </p:nvSpPr>
        <p:spPr>
          <a:xfrm>
            <a:off x="2936926" y="4812320"/>
            <a:ext cx="1451429" cy="1239738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38">
            <a:extLst>
              <a:ext uri="{FF2B5EF4-FFF2-40B4-BE49-F238E27FC236}">
                <a16:creationId xmlns:a16="http://schemas.microsoft.com/office/drawing/2014/main" id="{EFCD4AB2-3248-0B0C-3F60-2E747F2CC4B8}"/>
              </a:ext>
            </a:extLst>
          </p:cNvPr>
          <p:cNvSpPr/>
          <p:nvPr/>
        </p:nvSpPr>
        <p:spPr>
          <a:xfrm>
            <a:off x="6560457" y="978773"/>
            <a:ext cx="5542643" cy="45719"/>
          </a:xfrm>
          <a:prstGeom prst="rect">
            <a:avLst/>
          </a:prstGeom>
          <a:solidFill>
            <a:schemeClr val="accent5">
              <a:lumMod val="20000"/>
              <a:lumOff val="80000"/>
              <a:alpha val="5019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16" name="テキスト ボックス 39">
            <a:extLst>
              <a:ext uri="{FF2B5EF4-FFF2-40B4-BE49-F238E27FC236}">
                <a16:creationId xmlns:a16="http://schemas.microsoft.com/office/drawing/2014/main" id="{CFBB8F87-868E-3AE5-5C9E-6C3902C62969}"/>
              </a:ext>
            </a:extLst>
          </p:cNvPr>
          <p:cNvSpPr txBox="1"/>
          <p:nvPr/>
        </p:nvSpPr>
        <p:spPr>
          <a:xfrm>
            <a:off x="6686902" y="635823"/>
            <a:ext cx="8140336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1800" dirty="0">
                <a:solidFill>
                  <a:prstClr val="black"/>
                </a:solidFill>
              </a:rPr>
              <a:t>ステップ②　グループで話す、考える</a:t>
            </a:r>
            <a:r>
              <a:rPr lang="ja-JP" altLang="en-US" sz="1800">
                <a:solidFill>
                  <a:prstClr val="black"/>
                </a:solidFill>
              </a:rPr>
              <a:t>（２</a:t>
            </a:r>
            <a:r>
              <a:rPr lang="en-US" altLang="ja-JP" sz="1800">
                <a:solidFill>
                  <a:prstClr val="black"/>
                </a:solidFill>
              </a:rPr>
              <a:t>5</a:t>
            </a:r>
            <a:r>
              <a:rPr lang="ja-JP" altLang="en-US" sz="1800">
                <a:solidFill>
                  <a:prstClr val="black"/>
                </a:solidFill>
              </a:rPr>
              <a:t>分</a:t>
            </a:r>
            <a:r>
              <a:rPr lang="ja-JP" altLang="en-US" sz="1800" dirty="0">
                <a:solidFill>
                  <a:prstClr val="black"/>
                </a:solidFill>
              </a:rPr>
              <a:t>）</a:t>
            </a:r>
            <a:endParaRPr kumimoji="1" lang="ja-JP" altLang="en-US" sz="1600" dirty="0"/>
          </a:p>
        </p:txBody>
      </p:sp>
      <p:sp>
        <p:nvSpPr>
          <p:cNvPr id="17" name="テキスト ボックス 40">
            <a:extLst>
              <a:ext uri="{FF2B5EF4-FFF2-40B4-BE49-F238E27FC236}">
                <a16:creationId xmlns:a16="http://schemas.microsoft.com/office/drawing/2014/main" id="{BDACB991-5B21-724B-5358-533868A71556}"/>
              </a:ext>
            </a:extLst>
          </p:cNvPr>
          <p:cNvSpPr txBox="1"/>
          <p:nvPr/>
        </p:nvSpPr>
        <p:spPr>
          <a:xfrm>
            <a:off x="6560457" y="1280281"/>
            <a:ext cx="5571671" cy="2585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〇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ステップ①で書いた付箋と意見を紹介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  <a:p>
            <a:pPr>
              <a:defRPr/>
            </a:pPr>
            <a:r>
              <a:rPr lang="ja-JP" altLang="en-US" sz="1800" b="0" dirty="0">
                <a:solidFill>
                  <a:schemeClr val="tx1"/>
                </a:solidFill>
              </a:rPr>
              <a:t>〇付箋を模造紙にはる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〇みんなで意見を出しながら似たものでグルーピング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  <a:p>
            <a:pPr>
              <a:defRPr/>
            </a:pPr>
            <a:r>
              <a:rPr lang="ja-JP" altLang="en-US" sz="1800" b="0" dirty="0">
                <a:solidFill>
                  <a:schemeClr val="tx1"/>
                </a:solidFill>
              </a:rPr>
              <a:t>〇追加でどんどん付箋に書いて意見を出す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800" b="0" dirty="0">
                <a:solidFill>
                  <a:schemeClr val="tx1"/>
                </a:solidFill>
              </a:rPr>
              <a:t>〇正解はありません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800" b="0" dirty="0">
                <a:solidFill>
                  <a:schemeClr val="tx1"/>
                </a:solidFill>
              </a:rPr>
              <a:t>〇全員発言します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pPr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  <a:p>
            <a:pPr>
              <a:defRPr/>
            </a:pPr>
            <a:r>
              <a:rPr lang="en-US" altLang="ja-JP" sz="1800" b="0" dirty="0">
                <a:solidFill>
                  <a:schemeClr val="tx1"/>
                </a:solidFill>
              </a:rPr>
              <a:t>※</a:t>
            </a:r>
            <a:r>
              <a:rPr lang="ja-JP" altLang="en-US" sz="1800" b="0" dirty="0">
                <a:solidFill>
                  <a:schemeClr val="tx1"/>
                </a:solidFill>
              </a:rPr>
              <a:t>意見への</a:t>
            </a:r>
            <a:r>
              <a:rPr lang="ja-JP" altLang="en-US" sz="1800" b="0">
                <a:solidFill>
                  <a:schemeClr val="tx1"/>
                </a:solidFill>
              </a:rPr>
              <a:t>批判はご遠慮ください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1800" b="0" dirty="0">
                <a:solidFill>
                  <a:schemeClr val="tx1"/>
                </a:solidFill>
              </a:rPr>
              <a:t>※</a:t>
            </a:r>
            <a:r>
              <a:rPr lang="ja-JP" altLang="en-US" sz="1800" b="0" dirty="0">
                <a:solidFill>
                  <a:schemeClr val="tx1"/>
                </a:solidFill>
              </a:rPr>
              <a:t>ここでの会話は他</a:t>
            </a:r>
            <a:r>
              <a:rPr lang="ja-JP" altLang="en-US" sz="1800" b="0">
                <a:solidFill>
                  <a:schemeClr val="tx1"/>
                </a:solidFill>
              </a:rPr>
              <a:t>で話さないでください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18" name="四角形: メモ 17">
            <a:extLst>
              <a:ext uri="{FF2B5EF4-FFF2-40B4-BE49-F238E27FC236}">
                <a16:creationId xmlns:a16="http://schemas.microsoft.com/office/drawing/2014/main" id="{85C2FB9F-AF05-495A-3A07-1C74B3E0699B}"/>
              </a:ext>
            </a:extLst>
          </p:cNvPr>
          <p:cNvSpPr/>
          <p:nvPr/>
        </p:nvSpPr>
        <p:spPr>
          <a:xfrm>
            <a:off x="8499991" y="5049831"/>
            <a:ext cx="644885" cy="535816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メモ 18">
            <a:extLst>
              <a:ext uri="{FF2B5EF4-FFF2-40B4-BE49-F238E27FC236}">
                <a16:creationId xmlns:a16="http://schemas.microsoft.com/office/drawing/2014/main" id="{FE66EDC2-3629-098A-207C-914075E3B2E5}"/>
              </a:ext>
            </a:extLst>
          </p:cNvPr>
          <p:cNvSpPr/>
          <p:nvPr/>
        </p:nvSpPr>
        <p:spPr>
          <a:xfrm>
            <a:off x="7341624" y="4398391"/>
            <a:ext cx="644885" cy="619869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メモ 20">
            <a:extLst>
              <a:ext uri="{FF2B5EF4-FFF2-40B4-BE49-F238E27FC236}">
                <a16:creationId xmlns:a16="http://schemas.microsoft.com/office/drawing/2014/main" id="{E5EC02BC-0412-6B5D-1880-C4B68E5F048C}"/>
              </a:ext>
            </a:extLst>
          </p:cNvPr>
          <p:cNvSpPr/>
          <p:nvPr/>
        </p:nvSpPr>
        <p:spPr>
          <a:xfrm>
            <a:off x="10303243" y="4852656"/>
            <a:ext cx="644885" cy="53581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メモ 21">
            <a:extLst>
              <a:ext uri="{FF2B5EF4-FFF2-40B4-BE49-F238E27FC236}">
                <a16:creationId xmlns:a16="http://schemas.microsoft.com/office/drawing/2014/main" id="{29B9F368-24DD-B3C6-6E3D-DDF79072427C}"/>
              </a:ext>
            </a:extLst>
          </p:cNvPr>
          <p:cNvSpPr/>
          <p:nvPr/>
        </p:nvSpPr>
        <p:spPr>
          <a:xfrm>
            <a:off x="10810629" y="4439503"/>
            <a:ext cx="644885" cy="535816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メモ 22">
            <a:extLst>
              <a:ext uri="{FF2B5EF4-FFF2-40B4-BE49-F238E27FC236}">
                <a16:creationId xmlns:a16="http://schemas.microsoft.com/office/drawing/2014/main" id="{4B7CC1A1-6861-76BB-9BD0-EC877AF02E9F}"/>
              </a:ext>
            </a:extLst>
          </p:cNvPr>
          <p:cNvSpPr/>
          <p:nvPr/>
        </p:nvSpPr>
        <p:spPr>
          <a:xfrm>
            <a:off x="10948128" y="5275712"/>
            <a:ext cx="644885" cy="619869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メモ 23">
            <a:extLst>
              <a:ext uri="{FF2B5EF4-FFF2-40B4-BE49-F238E27FC236}">
                <a16:creationId xmlns:a16="http://schemas.microsoft.com/office/drawing/2014/main" id="{0330721E-E4E2-4641-D959-BC637315D884}"/>
              </a:ext>
            </a:extLst>
          </p:cNvPr>
          <p:cNvSpPr/>
          <p:nvPr/>
        </p:nvSpPr>
        <p:spPr>
          <a:xfrm>
            <a:off x="8493895" y="4305014"/>
            <a:ext cx="644885" cy="53581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メモ 24">
            <a:extLst>
              <a:ext uri="{FF2B5EF4-FFF2-40B4-BE49-F238E27FC236}">
                <a16:creationId xmlns:a16="http://schemas.microsoft.com/office/drawing/2014/main" id="{C28B11B8-567C-4EB5-84E6-834B6B7998C1}"/>
              </a:ext>
            </a:extLst>
          </p:cNvPr>
          <p:cNvSpPr/>
          <p:nvPr/>
        </p:nvSpPr>
        <p:spPr>
          <a:xfrm>
            <a:off x="7156681" y="4768666"/>
            <a:ext cx="644885" cy="535816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メモ 25">
            <a:extLst>
              <a:ext uri="{FF2B5EF4-FFF2-40B4-BE49-F238E27FC236}">
                <a16:creationId xmlns:a16="http://schemas.microsoft.com/office/drawing/2014/main" id="{D7FCFFC6-E337-DDCA-5AB9-9108239EC0EC}"/>
              </a:ext>
            </a:extLst>
          </p:cNvPr>
          <p:cNvSpPr/>
          <p:nvPr/>
        </p:nvSpPr>
        <p:spPr>
          <a:xfrm>
            <a:off x="8171452" y="5304482"/>
            <a:ext cx="644885" cy="535816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E9C37CB-26F5-D419-BE81-CDD665C3C5A1}"/>
              </a:ext>
            </a:extLst>
          </p:cNvPr>
          <p:cNvSpPr txBox="1"/>
          <p:nvPr/>
        </p:nvSpPr>
        <p:spPr>
          <a:xfrm>
            <a:off x="6937829" y="5689600"/>
            <a:ext cx="2046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まとめ方は自由</a:t>
            </a:r>
          </a:p>
        </p:txBody>
      </p:sp>
    </p:spTree>
    <p:extLst>
      <p:ext uri="{BB962C8B-B14F-4D97-AF65-F5344CB8AC3E}">
        <p14:creationId xmlns:p14="http://schemas.microsoft.com/office/powerpoint/2010/main" val="188551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正方形/長方形 31"/>
          <p:cNvSpPr/>
          <p:nvPr/>
        </p:nvSpPr>
        <p:spPr>
          <a:xfrm>
            <a:off x="0" y="-32205"/>
            <a:ext cx="12204002" cy="421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280" name="テキスト ボックス 32"/>
          <p:cNvSpPr txBox="1"/>
          <p:nvPr/>
        </p:nvSpPr>
        <p:spPr>
          <a:xfrm>
            <a:off x="158790" y="19663"/>
            <a:ext cx="12045211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b="1">
                <a:solidFill>
                  <a:srgbClr val="FFFFFF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/>
                <a:ea typeface="BIZ UDPゴシック"/>
                <a:sym typeface="BIZ UDPゴシック"/>
              </a:rPr>
              <a:t>流れ</a:t>
            </a:r>
            <a:endParaRPr kumimoji="1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4A81F7-CA11-44CD-A8DA-DF6A180B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60802" y="649287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D1F4BC-05BA-4984-8E09-C1EE92B838A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1" name="正方形/長方形 38">
            <a:extLst>
              <a:ext uri="{FF2B5EF4-FFF2-40B4-BE49-F238E27FC236}">
                <a16:creationId xmlns:a16="http://schemas.microsoft.com/office/drawing/2014/main" id="{37D0E7CE-4F09-65C5-02D9-BAEE14884F66}"/>
              </a:ext>
            </a:extLst>
          </p:cNvPr>
          <p:cNvSpPr/>
          <p:nvPr/>
        </p:nvSpPr>
        <p:spPr>
          <a:xfrm>
            <a:off x="147676" y="6865451"/>
            <a:ext cx="12171806" cy="84054"/>
          </a:xfrm>
          <a:prstGeom prst="rect">
            <a:avLst/>
          </a:prstGeom>
          <a:solidFill>
            <a:schemeClr val="accent5">
              <a:lumMod val="20000"/>
              <a:lumOff val="80000"/>
              <a:alpha val="5019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2" name="正方形/長方形 38">
            <a:extLst>
              <a:ext uri="{FF2B5EF4-FFF2-40B4-BE49-F238E27FC236}">
                <a16:creationId xmlns:a16="http://schemas.microsoft.com/office/drawing/2014/main" id="{2D69CBE1-45B2-A452-E8CC-17E584893AB3}"/>
              </a:ext>
            </a:extLst>
          </p:cNvPr>
          <p:cNvSpPr/>
          <p:nvPr/>
        </p:nvSpPr>
        <p:spPr>
          <a:xfrm>
            <a:off x="28121" y="918665"/>
            <a:ext cx="5391151" cy="84054"/>
          </a:xfrm>
          <a:prstGeom prst="rect">
            <a:avLst/>
          </a:prstGeom>
          <a:solidFill>
            <a:schemeClr val="accent5">
              <a:lumMod val="20000"/>
              <a:lumOff val="80000"/>
              <a:alpha val="5019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3" name="テキスト ボックス 39">
            <a:extLst>
              <a:ext uri="{FF2B5EF4-FFF2-40B4-BE49-F238E27FC236}">
                <a16:creationId xmlns:a16="http://schemas.microsoft.com/office/drawing/2014/main" id="{EEE1DFCB-0A2E-25AB-3266-6782B8958A52}"/>
              </a:ext>
            </a:extLst>
          </p:cNvPr>
          <p:cNvSpPr txBox="1"/>
          <p:nvPr/>
        </p:nvSpPr>
        <p:spPr>
          <a:xfrm>
            <a:off x="96014" y="614049"/>
            <a:ext cx="8047395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1800" dirty="0">
                <a:solidFill>
                  <a:prstClr val="black"/>
                </a:solidFill>
              </a:rPr>
              <a:t>ステップ③　</a:t>
            </a:r>
            <a:r>
              <a:rPr lang="ja-JP" altLang="en-US" sz="1800">
                <a:solidFill>
                  <a:prstClr val="black"/>
                </a:solidFill>
              </a:rPr>
              <a:t>発表（各グループ</a:t>
            </a:r>
            <a:r>
              <a:rPr lang="en-US" altLang="ja-JP" sz="1800">
                <a:solidFill>
                  <a:prstClr val="black"/>
                </a:solidFill>
              </a:rPr>
              <a:t>2</a:t>
            </a:r>
            <a:r>
              <a:rPr lang="ja-JP" altLang="en-US" sz="1800">
                <a:solidFill>
                  <a:prstClr val="black"/>
                </a:solidFill>
              </a:rPr>
              <a:t>分程度）</a:t>
            </a:r>
            <a:endParaRPr kumimoji="1" lang="ja-JP" altLang="en-US" sz="1600" dirty="0"/>
          </a:p>
        </p:txBody>
      </p:sp>
      <p:sp>
        <p:nvSpPr>
          <p:cNvPr id="6" name="テキスト ボックス 40">
            <a:extLst>
              <a:ext uri="{FF2B5EF4-FFF2-40B4-BE49-F238E27FC236}">
                <a16:creationId xmlns:a16="http://schemas.microsoft.com/office/drawing/2014/main" id="{2FCAD48E-372A-906A-2781-862D96620297}"/>
              </a:ext>
            </a:extLst>
          </p:cNvPr>
          <p:cNvSpPr txBox="1"/>
          <p:nvPr/>
        </p:nvSpPr>
        <p:spPr>
          <a:xfrm>
            <a:off x="425552" y="1258507"/>
            <a:ext cx="5022748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pPr>
              <a:defRPr/>
            </a:pPr>
            <a:r>
              <a:rPr lang="ja-JP" altLang="en-US" sz="1800" b="0" dirty="0">
                <a:solidFill>
                  <a:schemeClr val="tx1"/>
                </a:solidFill>
              </a:rPr>
              <a:t>〇どんな意見がでたか、グループで重要と感じたこと、気づきなどを全体に共有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/>
              <a:ea typeface="BIZ UDPゴシック"/>
              <a:sym typeface="BIZ UDPゴシック"/>
            </a:endParaRPr>
          </a:p>
        </p:txBody>
      </p:sp>
      <p:sp>
        <p:nvSpPr>
          <p:cNvPr id="15" name="正方形/長方形 38">
            <a:extLst>
              <a:ext uri="{FF2B5EF4-FFF2-40B4-BE49-F238E27FC236}">
                <a16:creationId xmlns:a16="http://schemas.microsoft.com/office/drawing/2014/main" id="{EFCD4AB2-3248-0B0C-3F60-2E747F2CC4B8}"/>
              </a:ext>
            </a:extLst>
          </p:cNvPr>
          <p:cNvSpPr/>
          <p:nvPr/>
        </p:nvSpPr>
        <p:spPr>
          <a:xfrm>
            <a:off x="6560457" y="978773"/>
            <a:ext cx="5542643" cy="45719"/>
          </a:xfrm>
          <a:prstGeom prst="rect">
            <a:avLst/>
          </a:prstGeom>
          <a:solidFill>
            <a:schemeClr val="accent5">
              <a:lumMod val="20000"/>
              <a:lumOff val="80000"/>
              <a:alpha val="5019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1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110004020202020204"/>
              <a:ea typeface="+mn-ea"/>
              <a:cs typeface="+mn-cs"/>
            </a:endParaRPr>
          </a:p>
        </p:txBody>
      </p:sp>
      <p:sp>
        <p:nvSpPr>
          <p:cNvPr id="16" name="テキスト ボックス 39">
            <a:extLst>
              <a:ext uri="{FF2B5EF4-FFF2-40B4-BE49-F238E27FC236}">
                <a16:creationId xmlns:a16="http://schemas.microsoft.com/office/drawing/2014/main" id="{CFBB8F87-868E-3AE5-5C9E-6C3902C62969}"/>
              </a:ext>
            </a:extLst>
          </p:cNvPr>
          <p:cNvSpPr txBox="1"/>
          <p:nvPr/>
        </p:nvSpPr>
        <p:spPr>
          <a:xfrm>
            <a:off x="6686902" y="635823"/>
            <a:ext cx="8140336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1800" dirty="0">
                <a:solidFill>
                  <a:prstClr val="black"/>
                </a:solidFill>
              </a:rPr>
              <a:t>時間配分</a:t>
            </a:r>
            <a:endParaRPr kumimoji="1" lang="ja-JP" altLang="en-US" sz="1600" dirty="0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A9CE610-8313-F485-EA2E-EB456EAF83A6}"/>
              </a:ext>
            </a:extLst>
          </p:cNvPr>
          <p:cNvGrpSpPr/>
          <p:nvPr/>
        </p:nvGrpSpPr>
        <p:grpSpPr>
          <a:xfrm>
            <a:off x="478881" y="2173182"/>
            <a:ext cx="4953556" cy="1902004"/>
            <a:chOff x="-991156" y="774217"/>
            <a:chExt cx="4953556" cy="1902004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D8F5615B-D17F-B3D0-DF0C-82CB3D5AF95C}"/>
                </a:ext>
              </a:extLst>
            </p:cNvPr>
            <p:cNvSpPr/>
            <p:nvPr/>
          </p:nvSpPr>
          <p:spPr>
            <a:xfrm>
              <a:off x="-991156" y="774217"/>
              <a:ext cx="4953556" cy="190200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四角形: メモ 9">
              <a:extLst>
                <a:ext uri="{FF2B5EF4-FFF2-40B4-BE49-F238E27FC236}">
                  <a16:creationId xmlns:a16="http://schemas.microsoft.com/office/drawing/2014/main" id="{B24DE45A-0A58-EBC0-121B-D07B394C6DF2}"/>
                </a:ext>
              </a:extLst>
            </p:cNvPr>
            <p:cNvSpPr/>
            <p:nvPr/>
          </p:nvSpPr>
          <p:spPr>
            <a:xfrm>
              <a:off x="821934" y="1673994"/>
              <a:ext cx="644885" cy="535816"/>
            </a:xfrm>
            <a:prstGeom prst="foldedCorner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四角形: メモ 11">
              <a:extLst>
                <a:ext uri="{FF2B5EF4-FFF2-40B4-BE49-F238E27FC236}">
                  <a16:creationId xmlns:a16="http://schemas.microsoft.com/office/drawing/2014/main" id="{80C3F689-F909-AA41-A213-F7E9EF8B7E76}"/>
                </a:ext>
              </a:extLst>
            </p:cNvPr>
            <p:cNvSpPr/>
            <p:nvPr/>
          </p:nvSpPr>
          <p:spPr>
            <a:xfrm>
              <a:off x="-336433" y="1022554"/>
              <a:ext cx="644885" cy="619869"/>
            </a:xfrm>
            <a:prstGeom prst="foldedCorner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四角形: メモ 12">
              <a:extLst>
                <a:ext uri="{FF2B5EF4-FFF2-40B4-BE49-F238E27FC236}">
                  <a16:creationId xmlns:a16="http://schemas.microsoft.com/office/drawing/2014/main" id="{ADA83217-D371-E498-515E-3F21B8A58CC1}"/>
                </a:ext>
              </a:extLst>
            </p:cNvPr>
            <p:cNvSpPr/>
            <p:nvPr/>
          </p:nvSpPr>
          <p:spPr>
            <a:xfrm>
              <a:off x="2625186" y="1476819"/>
              <a:ext cx="644885" cy="535816"/>
            </a:xfrm>
            <a:prstGeom prst="foldedCorner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四角形: メモ 13">
              <a:extLst>
                <a:ext uri="{FF2B5EF4-FFF2-40B4-BE49-F238E27FC236}">
                  <a16:creationId xmlns:a16="http://schemas.microsoft.com/office/drawing/2014/main" id="{78EC5B59-F5C5-689E-4CF2-AA44B333D0D1}"/>
                </a:ext>
              </a:extLst>
            </p:cNvPr>
            <p:cNvSpPr/>
            <p:nvPr/>
          </p:nvSpPr>
          <p:spPr>
            <a:xfrm>
              <a:off x="3132572" y="1063666"/>
              <a:ext cx="644885" cy="535816"/>
            </a:xfrm>
            <a:prstGeom prst="foldedCorner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四角形: メモ 27">
              <a:extLst>
                <a:ext uri="{FF2B5EF4-FFF2-40B4-BE49-F238E27FC236}">
                  <a16:creationId xmlns:a16="http://schemas.microsoft.com/office/drawing/2014/main" id="{4A630CCF-5A82-B450-6C63-F6721F307DD4}"/>
                </a:ext>
              </a:extLst>
            </p:cNvPr>
            <p:cNvSpPr/>
            <p:nvPr/>
          </p:nvSpPr>
          <p:spPr>
            <a:xfrm>
              <a:off x="3270071" y="1899875"/>
              <a:ext cx="644885" cy="619869"/>
            </a:xfrm>
            <a:prstGeom prst="foldedCorner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四角形: メモ 28">
              <a:extLst>
                <a:ext uri="{FF2B5EF4-FFF2-40B4-BE49-F238E27FC236}">
                  <a16:creationId xmlns:a16="http://schemas.microsoft.com/office/drawing/2014/main" id="{8B70CFD7-DC20-0F71-2F83-A72C1FB203C2}"/>
                </a:ext>
              </a:extLst>
            </p:cNvPr>
            <p:cNvSpPr/>
            <p:nvPr/>
          </p:nvSpPr>
          <p:spPr>
            <a:xfrm>
              <a:off x="815838" y="929177"/>
              <a:ext cx="644885" cy="535816"/>
            </a:xfrm>
            <a:prstGeom prst="foldedCorner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四角形: メモ 29">
              <a:extLst>
                <a:ext uri="{FF2B5EF4-FFF2-40B4-BE49-F238E27FC236}">
                  <a16:creationId xmlns:a16="http://schemas.microsoft.com/office/drawing/2014/main" id="{426A8323-D1DD-6214-10E0-485F847E9C72}"/>
                </a:ext>
              </a:extLst>
            </p:cNvPr>
            <p:cNvSpPr/>
            <p:nvPr/>
          </p:nvSpPr>
          <p:spPr>
            <a:xfrm>
              <a:off x="-521376" y="1392829"/>
              <a:ext cx="644885" cy="535816"/>
            </a:xfrm>
            <a:prstGeom prst="foldedCorner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四角形: メモ 30">
              <a:extLst>
                <a:ext uri="{FF2B5EF4-FFF2-40B4-BE49-F238E27FC236}">
                  <a16:creationId xmlns:a16="http://schemas.microsoft.com/office/drawing/2014/main" id="{8EC642FF-991E-12BB-5E85-D17A6B040965}"/>
                </a:ext>
              </a:extLst>
            </p:cNvPr>
            <p:cNvSpPr/>
            <p:nvPr/>
          </p:nvSpPr>
          <p:spPr>
            <a:xfrm>
              <a:off x="493395" y="1928645"/>
              <a:ext cx="644885" cy="535816"/>
            </a:xfrm>
            <a:prstGeom prst="foldedCorner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E782A7B5-5567-C078-2138-30C5EAE0919B}"/>
                </a:ext>
              </a:extLst>
            </p:cNvPr>
            <p:cNvSpPr txBox="1"/>
            <p:nvPr/>
          </p:nvSpPr>
          <p:spPr>
            <a:xfrm>
              <a:off x="-740228" y="2313763"/>
              <a:ext cx="20465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まとめ方は自由</a:t>
              </a:r>
            </a:p>
          </p:txBody>
        </p:sp>
      </p:grpSp>
      <p:sp>
        <p:nvSpPr>
          <p:cNvPr id="33" name="楕円 32">
            <a:extLst>
              <a:ext uri="{FF2B5EF4-FFF2-40B4-BE49-F238E27FC236}">
                <a16:creationId xmlns:a16="http://schemas.microsoft.com/office/drawing/2014/main" id="{804AA705-91A4-42FC-00FF-61BE3CD8301F}"/>
              </a:ext>
            </a:extLst>
          </p:cNvPr>
          <p:cNvSpPr/>
          <p:nvPr/>
        </p:nvSpPr>
        <p:spPr>
          <a:xfrm>
            <a:off x="3890476" y="2328142"/>
            <a:ext cx="1530063" cy="148833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7614D676-C04A-9B97-E6C8-738FEC9C590F}"/>
              </a:ext>
            </a:extLst>
          </p:cNvPr>
          <p:cNvSpPr/>
          <p:nvPr/>
        </p:nvSpPr>
        <p:spPr>
          <a:xfrm>
            <a:off x="602533" y="2208218"/>
            <a:ext cx="1388060" cy="138458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1F9ADA28-BAED-F0DF-BA2B-9F49B6AF882B}"/>
              </a:ext>
            </a:extLst>
          </p:cNvPr>
          <p:cNvSpPr/>
          <p:nvPr/>
        </p:nvSpPr>
        <p:spPr>
          <a:xfrm>
            <a:off x="929106" y="2945302"/>
            <a:ext cx="1955175" cy="82893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矢印: 上下 35">
            <a:extLst>
              <a:ext uri="{FF2B5EF4-FFF2-40B4-BE49-F238E27FC236}">
                <a16:creationId xmlns:a16="http://schemas.microsoft.com/office/drawing/2014/main" id="{43C71DF2-A7CD-611E-D2CD-19B38389A7C2}"/>
              </a:ext>
            </a:extLst>
          </p:cNvPr>
          <p:cNvSpPr/>
          <p:nvPr/>
        </p:nvSpPr>
        <p:spPr>
          <a:xfrm rot="17087749">
            <a:off x="3354215" y="2254281"/>
            <a:ext cx="244261" cy="747576"/>
          </a:xfrm>
          <a:prstGeom prst="up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矢印: 上下 36">
            <a:extLst>
              <a:ext uri="{FF2B5EF4-FFF2-40B4-BE49-F238E27FC236}">
                <a16:creationId xmlns:a16="http://schemas.microsoft.com/office/drawing/2014/main" id="{A678ACE5-43B7-B0F7-16CC-F89ADB855156}"/>
              </a:ext>
            </a:extLst>
          </p:cNvPr>
          <p:cNvSpPr/>
          <p:nvPr/>
        </p:nvSpPr>
        <p:spPr>
          <a:xfrm rot="15684917" flipH="1">
            <a:off x="3328371" y="3109068"/>
            <a:ext cx="260913" cy="747576"/>
          </a:xfrm>
          <a:prstGeom prst="up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9" name="表 38">
            <a:extLst>
              <a:ext uri="{FF2B5EF4-FFF2-40B4-BE49-F238E27FC236}">
                <a16:creationId xmlns:a16="http://schemas.microsoft.com/office/drawing/2014/main" id="{5F9462EF-0278-59CB-F434-6B307C830E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440974"/>
              </p:ext>
            </p:extLst>
          </p:nvPr>
        </p:nvGraphicFramePr>
        <p:xfrm>
          <a:off x="6624773" y="1152502"/>
          <a:ext cx="5381537" cy="523068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4727">
                  <a:extLst>
                    <a:ext uri="{9D8B030D-6E8A-4147-A177-3AD203B41FA5}">
                      <a16:colId xmlns:a16="http://schemas.microsoft.com/office/drawing/2014/main" val="2159485480"/>
                    </a:ext>
                  </a:extLst>
                </a:gridCol>
                <a:gridCol w="4576810">
                  <a:extLst>
                    <a:ext uri="{9D8B030D-6E8A-4147-A177-3AD203B41FA5}">
                      <a16:colId xmlns:a16="http://schemas.microsoft.com/office/drawing/2014/main" val="296848482"/>
                    </a:ext>
                  </a:extLst>
                </a:gridCol>
              </a:tblGrid>
              <a:tr h="394527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760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分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GW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の説明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564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５分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ステップ①個人ワーク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07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分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グループ内で自己紹介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438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分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ステップ②グループワーク</a:t>
                      </a:r>
                      <a:endParaRPr kumimoji="1" lang="en-US" altLang="ja-JP" sz="140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「テーマ①：アンケート結果について」</a:t>
                      </a:r>
                    </a:p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〇ステップ①で考えた課題やアイディアの発表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〇意見を踏まえさらに検討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502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１０分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ステップ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③発表</a:t>
                      </a:r>
                      <a:endParaRPr kumimoji="1" lang="en-US" altLang="ja-JP" sz="140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「テーマ①：アンケート結果について」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各グループ２分程度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529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分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ステップ②グループワーク</a:t>
                      </a:r>
                      <a:endParaRPr kumimoji="1" lang="en-US" altLang="ja-JP" sz="140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「テーマ②：市が提示した次期計画のポイントについて」</a:t>
                      </a:r>
                    </a:p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〇ステップ①で考えた課題やアイディアの発表</a:t>
                      </a:r>
                      <a:endParaRPr kumimoji="1" lang="en-US" altLang="ja-JP" sz="140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〇意見を踏まえさらに検討</a:t>
                      </a:r>
                      <a:endParaRPr kumimoji="1" lang="en-US" altLang="ja-JP" sz="140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258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１０分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ステップ③発表</a:t>
                      </a:r>
                      <a:endParaRPr kumimoji="1" lang="en-US" altLang="ja-JP" sz="140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「テーマ②：市が提示した次期計画のポイントについて」</a:t>
                      </a:r>
                    </a:p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各グループ２分程度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00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分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会長から総括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674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8682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465</TotalTime>
  <Words>464</Words>
  <PresentationFormat>ワイド画面</PresentationFormat>
  <Paragraphs>75</Paragraphs>
  <Slides>3</Slides>
  <Notes>3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baseType="lpstr" size="8">
      <vt:lpstr>BIZ UDPゴシック</vt:lpstr>
      <vt:lpstr>游ゴシック</vt:lpstr>
      <vt:lpstr>游ゴシック Light</vt:lpstr>
      <vt:lpstr>Arial</vt:lpstr>
      <vt:lpstr>1_Office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2026-02-19T08:03:43Z</dcterms:created>
  <dcterms:modified xsi:type="dcterms:W3CDTF">2026-03-25T10:18:35Z</dcterms:modified>
</cp:coreProperties>
</file>