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408" r:id="rId4"/>
    <p:sldId id="257" r:id="rId5"/>
    <p:sldId id="406" r:id="rId6"/>
    <p:sldId id="292" r:id="rId7"/>
    <p:sldId id="296" r:id="rId8"/>
    <p:sldId id="297" r:id="rId9"/>
    <p:sldId id="298" r:id="rId10"/>
    <p:sldId id="299" r:id="rId11"/>
    <p:sldId id="300" r:id="rId12"/>
    <p:sldId id="301" r:id="rId13"/>
    <p:sldId id="407" r:id="rId14"/>
    <p:sldId id="302" r:id="rId15"/>
    <p:sldId id="303" r:id="rId16"/>
    <p:sldId id="304" r:id="rId17"/>
    <p:sldId id="305" r:id="rId18"/>
    <p:sldId id="306"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E9A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69" autoAdjust="0"/>
  </p:normalViewPr>
  <p:slideViewPr>
    <p:cSldViewPr snapToGrid="0">
      <p:cViewPr varScale="1">
        <p:scale>
          <a:sx n="61" d="100"/>
          <a:sy n="61" d="100"/>
        </p:scale>
        <p:origin x="10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j29k005a-1.dsa02.sa.suitalocal\files\k0000153\&#23460;&#35506;&#23554;&#29992;\20_&#35336;&#30011;&#12464;&#12523;&#12540;&#12503;\10_&#20107;&#26989;\51_&#25163;&#35441;&#35328;&#35486;&#26465;&#20363;&#25512;&#36914;&#26041;&#37341;\00%20&#21332;&#35696;\20251003&#12288;&#23460;&#38263;&#21332;&#35696;\&#36039;&#26009;&#65288;&#26696;&#65289;\04%20R7&#20840;&#32887;&#21729;&#35519;&#26619;&#32080;&#2652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j29k005a-1.dsa02.sa.suitalocal\files\k0000153\&#23460;&#35506;&#23554;&#29992;\20_&#35336;&#30011;&#12464;&#12523;&#12540;&#12503;\10_&#20107;&#26989;\51_&#25163;&#35441;&#35328;&#35486;&#26465;&#20363;&#25512;&#36914;&#26041;&#37341;\02_&#20316;&#26989;&#37096;&#20250;\&#31532;&#65297;&#22238;&#20316;&#26989;&#37096;&#20250;&#65288;&#35222;&#35226;&#65289;\&#26448;&#26009;\05%20R7&#20840;&#23460;&#35506;&#35519;&#26619;&#32080;&#26524;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j29k005a-1.dsa02.sa.suitalocal\files\k0000153\&#23460;&#35506;&#23554;&#29992;\20_&#35336;&#30011;&#12464;&#12523;&#12540;&#12503;\10_&#20107;&#26989;\51_&#25163;&#35441;&#35328;&#35486;&#26465;&#20363;&#25512;&#36914;&#26041;&#37341;\02_&#20316;&#26989;&#37096;&#20250;\&#31532;&#65297;&#22238;&#20316;&#26989;&#37096;&#20250;&#65288;&#35222;&#35226;&#65289;\&#26448;&#26009;\05%20R7&#20840;&#23460;&#35506;&#35519;&#26619;&#32080;&#26524;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78088535453263E-2"/>
          <c:y val="0.15131856399456373"/>
          <c:w val="0.94515825916218099"/>
          <c:h val="0.40732949059638529"/>
        </c:manualLayout>
      </c:layout>
      <c:barChart>
        <c:barDir val="col"/>
        <c:grouping val="clustered"/>
        <c:varyColors val="0"/>
        <c:ser>
          <c:idx val="0"/>
          <c:order val="0"/>
          <c:spPr>
            <a:pattFill prst="ltDnDiag">
              <a:fgClr>
                <a:srgbClr val="0070C0"/>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'集計表（全体⇒作業部会）'!$B$6:$B$7</c:f>
              <c:strCache>
                <c:ptCount val="2"/>
                <c:pt idx="0">
                  <c:v>(１)覚えている</c:v>
                </c:pt>
                <c:pt idx="1">
                  <c:v>(２)覚えていない</c:v>
                </c:pt>
              </c:strCache>
            </c:strRef>
          </c:cat>
          <c:val>
            <c:numRef>
              <c:f>'集計表（全体⇒作業部会）'!$C$6:$C$7</c:f>
              <c:numCache>
                <c:formatCode>#,##0_);[Red]\(#,##0\)</c:formatCode>
                <c:ptCount val="2"/>
                <c:pt idx="0">
                  <c:v>1463</c:v>
                </c:pt>
                <c:pt idx="1">
                  <c:v>806</c:v>
                </c:pt>
              </c:numCache>
            </c:numRef>
          </c:val>
          <c:extLst>
            <c:ext xmlns:c16="http://schemas.microsoft.com/office/drawing/2014/chart" uri="{C3380CC4-5D6E-409C-BE32-E72D297353CC}">
              <c16:uniqueId val="{00000000-A9D7-4558-BCC0-BAE0DB661A17}"/>
            </c:ext>
          </c:extLst>
        </c:ser>
        <c:dLbls>
          <c:showLegendKey val="0"/>
          <c:showVal val="0"/>
          <c:showCatName val="0"/>
          <c:showSerName val="0"/>
          <c:showPercent val="0"/>
          <c:showBubbleSize val="0"/>
        </c:dLbls>
        <c:gapWidth val="219"/>
        <c:overlap val="-27"/>
        <c:axId val="429331216"/>
        <c:axId val="429332856"/>
      </c:barChart>
      <c:catAx>
        <c:axId val="42933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crossAx val="429332856"/>
        <c:crosses val="autoZero"/>
        <c:auto val="1"/>
        <c:lblAlgn val="ctr"/>
        <c:lblOffset val="100"/>
        <c:noMultiLvlLbl val="0"/>
      </c:catAx>
      <c:valAx>
        <c:axId val="429332856"/>
        <c:scaling>
          <c:orientation val="minMax"/>
        </c:scaling>
        <c:delete val="1"/>
        <c:axPos val="l"/>
        <c:numFmt formatCode="#,##0_);[Red]\(#,##0\)" sourceLinked="1"/>
        <c:majorTickMark val="none"/>
        <c:minorTickMark val="none"/>
        <c:tickLblPos val="nextTo"/>
        <c:crossAx val="429331216"/>
        <c:crosses val="autoZero"/>
        <c:crossBetween val="between"/>
        <c:majorUnit val="500"/>
      </c:valAx>
      <c:spPr>
        <a:noFill/>
        <a:ln>
          <a:noFill/>
        </a:ln>
        <a:effectLst/>
      </c:spPr>
    </c:plotArea>
    <c:plotVisOnly val="1"/>
    <c:dispBlanksAs val="gap"/>
    <c:showDLblsOverMax val="0"/>
  </c:chart>
  <c:spPr>
    <a:noFill/>
    <a:ln w="9525" cap="flat" cmpd="sng" algn="ctr">
      <a:noFill/>
      <a:round/>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08575380359607E-2"/>
          <c:y val="0.21891088380307602"/>
          <c:w val="0.89449515905947441"/>
          <c:h val="0.34632276105673709"/>
        </c:manualLayout>
      </c:layout>
      <c:barChart>
        <c:barDir val="col"/>
        <c:grouping val="clustered"/>
        <c:varyColors val="0"/>
        <c:ser>
          <c:idx val="0"/>
          <c:order val="0"/>
          <c:spPr>
            <a:pattFill prst="ltDnDiag">
              <a:fgClr>
                <a:srgbClr val="0070C0"/>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'集計表（全体⇒作業部会）'!$B$28:$B$30</c:f>
              <c:strCache>
                <c:ptCount val="3"/>
                <c:pt idx="0">
                  <c:v>(１)使用している</c:v>
                </c:pt>
                <c:pt idx="1">
                  <c:v>(２)使用していない</c:v>
                </c:pt>
                <c:pt idx="2">
                  <c:v>(３)該当しない（作成することがない）</c:v>
                </c:pt>
              </c:strCache>
            </c:strRef>
          </c:cat>
          <c:val>
            <c:numRef>
              <c:f>'集計表（全体⇒作業部会）'!$C$28:$C$30</c:f>
              <c:numCache>
                <c:formatCode>#,##0_);[Red]\(#,##0\)</c:formatCode>
                <c:ptCount val="3"/>
                <c:pt idx="0">
                  <c:v>675</c:v>
                </c:pt>
                <c:pt idx="1">
                  <c:v>195</c:v>
                </c:pt>
                <c:pt idx="2">
                  <c:v>1399</c:v>
                </c:pt>
              </c:numCache>
            </c:numRef>
          </c:val>
          <c:extLst>
            <c:ext xmlns:c16="http://schemas.microsoft.com/office/drawing/2014/chart" uri="{C3380CC4-5D6E-409C-BE32-E72D297353CC}">
              <c16:uniqueId val="{00000000-506C-4BB4-BE33-8E14346A8234}"/>
            </c:ext>
          </c:extLst>
        </c:ser>
        <c:dLbls>
          <c:showLegendKey val="0"/>
          <c:showVal val="0"/>
          <c:showCatName val="0"/>
          <c:showSerName val="0"/>
          <c:showPercent val="0"/>
          <c:showBubbleSize val="0"/>
        </c:dLbls>
        <c:gapWidth val="80"/>
        <c:overlap val="-27"/>
        <c:axId val="429331216"/>
        <c:axId val="429332856"/>
      </c:barChart>
      <c:catAx>
        <c:axId val="42933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crossAx val="429332856"/>
        <c:crosses val="autoZero"/>
        <c:auto val="1"/>
        <c:lblAlgn val="ctr"/>
        <c:lblOffset val="100"/>
        <c:noMultiLvlLbl val="0"/>
      </c:catAx>
      <c:valAx>
        <c:axId val="429332856"/>
        <c:scaling>
          <c:orientation val="minMax"/>
        </c:scaling>
        <c:delete val="1"/>
        <c:axPos val="l"/>
        <c:numFmt formatCode="#,##0_);[Red]\(#,##0\)" sourceLinked="1"/>
        <c:majorTickMark val="none"/>
        <c:minorTickMark val="none"/>
        <c:tickLblPos val="nextTo"/>
        <c:crossAx val="429331216"/>
        <c:crosses val="autoZero"/>
        <c:crossBetween val="between"/>
        <c:majorUnit val="500"/>
      </c:valAx>
      <c:spPr>
        <a:noFill/>
        <a:ln>
          <a:noFill/>
        </a:ln>
        <a:effectLst/>
      </c:spPr>
    </c:plotArea>
    <c:plotVisOnly val="1"/>
    <c:dispBlanksAs val="gap"/>
    <c:showDLblsOverMax val="0"/>
  </c:chart>
  <c:spPr>
    <a:noFill/>
    <a:ln w="9525" cap="flat" cmpd="sng" algn="ctr">
      <a:noFill/>
      <a:round/>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08575380359607E-2"/>
          <c:y val="0.17385526809148857"/>
          <c:w val="0.89449515905947441"/>
          <c:h val="0.39616697912760906"/>
        </c:manualLayout>
      </c:layout>
      <c:barChart>
        <c:barDir val="col"/>
        <c:grouping val="clustered"/>
        <c:varyColors val="0"/>
        <c:ser>
          <c:idx val="0"/>
          <c:order val="0"/>
          <c:spPr>
            <a:pattFill prst="ltDnDiag">
              <a:fgClr>
                <a:srgbClr val="0070C0"/>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'集計表（全体）'!$B$26:$B$28</c:f>
              <c:strCache>
                <c:ptCount val="3"/>
                <c:pt idx="0">
                  <c:v>(１)設置している</c:v>
                </c:pt>
                <c:pt idx="1">
                  <c:v>(２)定型的な市民対応業務があるが、設置していない</c:v>
                </c:pt>
                <c:pt idx="2">
                  <c:v>(３)定型的な市民対応業務がないため、設置していない</c:v>
                </c:pt>
              </c:strCache>
            </c:strRef>
          </c:cat>
          <c:val>
            <c:numRef>
              <c:f>'集計表（全体）'!$C$26:$C$28</c:f>
              <c:numCache>
                <c:formatCode>General</c:formatCode>
                <c:ptCount val="3"/>
                <c:pt idx="0">
                  <c:v>24</c:v>
                </c:pt>
                <c:pt idx="1">
                  <c:v>37</c:v>
                </c:pt>
                <c:pt idx="2">
                  <c:v>95</c:v>
                </c:pt>
              </c:numCache>
            </c:numRef>
          </c:val>
          <c:extLst>
            <c:ext xmlns:c16="http://schemas.microsoft.com/office/drawing/2014/chart" uri="{C3380CC4-5D6E-409C-BE32-E72D297353CC}">
              <c16:uniqueId val="{00000000-62D8-4629-8127-11A4CBB52725}"/>
            </c:ext>
          </c:extLst>
        </c:ser>
        <c:dLbls>
          <c:showLegendKey val="0"/>
          <c:showVal val="0"/>
          <c:showCatName val="0"/>
          <c:showSerName val="0"/>
          <c:showPercent val="0"/>
          <c:showBubbleSize val="0"/>
        </c:dLbls>
        <c:gapWidth val="219"/>
        <c:overlap val="-27"/>
        <c:axId val="429331216"/>
        <c:axId val="429332856"/>
      </c:barChart>
      <c:catAx>
        <c:axId val="42933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crossAx val="429332856"/>
        <c:crosses val="autoZero"/>
        <c:auto val="1"/>
        <c:lblAlgn val="ctr"/>
        <c:lblOffset val="100"/>
        <c:noMultiLvlLbl val="0"/>
      </c:catAx>
      <c:valAx>
        <c:axId val="429332856"/>
        <c:scaling>
          <c:orientation val="minMax"/>
        </c:scaling>
        <c:delete val="1"/>
        <c:axPos val="l"/>
        <c:numFmt formatCode="General" sourceLinked="1"/>
        <c:majorTickMark val="none"/>
        <c:minorTickMark val="none"/>
        <c:tickLblPos val="nextTo"/>
        <c:crossAx val="429331216"/>
        <c:crosses val="autoZero"/>
        <c:crossBetween val="between"/>
        <c:majorUnit val="40"/>
      </c:valAx>
      <c:spPr>
        <a:noFill/>
        <a:ln>
          <a:noFill/>
        </a:ln>
        <a:effectLst/>
      </c:spPr>
    </c:plotArea>
    <c:plotVisOnly val="1"/>
    <c:dispBlanksAs val="gap"/>
    <c:showDLblsOverMax val="0"/>
  </c:chart>
  <c:spPr>
    <a:noFill/>
    <a:ln w="9525" cap="flat" cmpd="sng" algn="ctr">
      <a:noFill/>
      <a:round/>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81573411542659E-2"/>
          <c:y val="0.1042044119528958"/>
          <c:w val="0.80175093453087121"/>
          <c:h val="0.38887771697906853"/>
        </c:manualLayout>
      </c:layout>
      <c:barChart>
        <c:barDir val="col"/>
        <c:grouping val="clustered"/>
        <c:varyColors val="0"/>
        <c:ser>
          <c:idx val="0"/>
          <c:order val="0"/>
          <c:spPr>
            <a:pattFill prst="ltDnDiag">
              <a:fgClr>
                <a:srgbClr val="0070C0"/>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'集計表（全体）'!$B$36:$B$40</c:f>
              <c:strCache>
                <c:ptCount val="5"/>
                <c:pt idx="0">
                  <c:v>(１)配置している</c:v>
                </c:pt>
                <c:pt idx="1">
                  <c:v>(２)一部配置している</c:v>
                </c:pt>
                <c:pt idx="2">
                  <c:v>(３)全く配置しておらず、別の方法で対応している</c:v>
                </c:pt>
                <c:pt idx="3">
                  <c:v>(４)配置の検討をしていない</c:v>
                </c:pt>
                <c:pt idx="4">
                  <c:v>(５)該当しない（対象がない）</c:v>
                </c:pt>
              </c:strCache>
            </c:strRef>
          </c:cat>
          <c:val>
            <c:numRef>
              <c:f>'集計表（全体）'!$C$36:$C$40</c:f>
              <c:numCache>
                <c:formatCode>General</c:formatCode>
                <c:ptCount val="5"/>
                <c:pt idx="0">
                  <c:v>36</c:v>
                </c:pt>
                <c:pt idx="1">
                  <c:v>15</c:v>
                </c:pt>
                <c:pt idx="2">
                  <c:v>9</c:v>
                </c:pt>
                <c:pt idx="3">
                  <c:v>5</c:v>
                </c:pt>
                <c:pt idx="4">
                  <c:v>90</c:v>
                </c:pt>
              </c:numCache>
            </c:numRef>
          </c:val>
          <c:extLst>
            <c:ext xmlns:c16="http://schemas.microsoft.com/office/drawing/2014/chart" uri="{C3380CC4-5D6E-409C-BE32-E72D297353CC}">
              <c16:uniqueId val="{00000000-B1D4-4912-AB6C-1DB4D41B7F5A}"/>
            </c:ext>
          </c:extLst>
        </c:ser>
        <c:dLbls>
          <c:showLegendKey val="0"/>
          <c:showVal val="0"/>
          <c:showCatName val="0"/>
          <c:showSerName val="0"/>
          <c:showPercent val="0"/>
          <c:showBubbleSize val="0"/>
        </c:dLbls>
        <c:gapWidth val="80"/>
        <c:overlap val="-27"/>
        <c:axId val="429331216"/>
        <c:axId val="429332856"/>
      </c:barChart>
      <c:catAx>
        <c:axId val="42933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crossAx val="429332856"/>
        <c:crosses val="autoZero"/>
        <c:auto val="1"/>
        <c:lblAlgn val="ctr"/>
        <c:lblOffset val="100"/>
        <c:noMultiLvlLbl val="0"/>
      </c:catAx>
      <c:valAx>
        <c:axId val="429332856"/>
        <c:scaling>
          <c:orientation val="minMax"/>
        </c:scaling>
        <c:delete val="1"/>
        <c:axPos val="l"/>
        <c:numFmt formatCode="General" sourceLinked="1"/>
        <c:majorTickMark val="none"/>
        <c:minorTickMark val="none"/>
        <c:tickLblPos val="nextTo"/>
        <c:crossAx val="429331216"/>
        <c:crosses val="autoZero"/>
        <c:crossBetween val="between"/>
        <c:majorUnit val="40"/>
      </c:valAx>
      <c:spPr>
        <a:noFill/>
        <a:ln>
          <a:noFill/>
        </a:ln>
        <a:effectLst/>
      </c:spPr>
    </c:plotArea>
    <c:plotVisOnly val="1"/>
    <c:dispBlanksAs val="gap"/>
    <c:showDLblsOverMax val="0"/>
  </c:chart>
  <c:spPr>
    <a:noFill/>
    <a:ln w="9525" cap="flat" cmpd="sng" algn="ctr">
      <a:noFill/>
      <a:round/>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08575380359607E-2"/>
          <c:y val="0.17385526809148857"/>
          <c:w val="0.89449515905947441"/>
          <c:h val="0.39616697912760906"/>
        </c:manualLayout>
      </c:layout>
      <c:barChart>
        <c:barDir val="col"/>
        <c:grouping val="clustered"/>
        <c:varyColors val="0"/>
        <c:ser>
          <c:idx val="0"/>
          <c:order val="0"/>
          <c:spPr>
            <a:pattFill prst="ltDnDiag">
              <a:fgClr>
                <a:srgbClr val="0070C0"/>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'集計表（全体）'!$B$46:$B$48</c:f>
              <c:strCache>
                <c:ptCount val="3"/>
                <c:pt idx="0">
                  <c:v>(１)設置している</c:v>
                </c:pt>
                <c:pt idx="1">
                  <c:v>(２)設置していない</c:v>
                </c:pt>
                <c:pt idx="2">
                  <c:v>(３)該当しない（対象がない）</c:v>
                </c:pt>
              </c:strCache>
            </c:strRef>
          </c:cat>
          <c:val>
            <c:numRef>
              <c:f>'集計表（全体）'!$C$46:$C$48</c:f>
              <c:numCache>
                <c:formatCode>General</c:formatCode>
                <c:ptCount val="3"/>
                <c:pt idx="0">
                  <c:v>29</c:v>
                </c:pt>
                <c:pt idx="1">
                  <c:v>26</c:v>
                </c:pt>
                <c:pt idx="2">
                  <c:v>101</c:v>
                </c:pt>
              </c:numCache>
            </c:numRef>
          </c:val>
          <c:extLst>
            <c:ext xmlns:c16="http://schemas.microsoft.com/office/drawing/2014/chart" uri="{C3380CC4-5D6E-409C-BE32-E72D297353CC}">
              <c16:uniqueId val="{00000000-C4AE-4293-BEE0-E23D9313B2B8}"/>
            </c:ext>
          </c:extLst>
        </c:ser>
        <c:dLbls>
          <c:showLegendKey val="0"/>
          <c:showVal val="0"/>
          <c:showCatName val="0"/>
          <c:showSerName val="0"/>
          <c:showPercent val="0"/>
          <c:showBubbleSize val="0"/>
        </c:dLbls>
        <c:gapWidth val="219"/>
        <c:overlap val="-27"/>
        <c:axId val="429331216"/>
        <c:axId val="429332856"/>
      </c:barChart>
      <c:catAx>
        <c:axId val="42933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crossAx val="429332856"/>
        <c:crosses val="autoZero"/>
        <c:auto val="1"/>
        <c:lblAlgn val="ctr"/>
        <c:lblOffset val="100"/>
        <c:noMultiLvlLbl val="0"/>
      </c:catAx>
      <c:valAx>
        <c:axId val="429332856"/>
        <c:scaling>
          <c:orientation val="minMax"/>
        </c:scaling>
        <c:delete val="1"/>
        <c:axPos val="l"/>
        <c:numFmt formatCode="General" sourceLinked="1"/>
        <c:majorTickMark val="none"/>
        <c:minorTickMark val="none"/>
        <c:tickLblPos val="nextTo"/>
        <c:crossAx val="429331216"/>
        <c:crosses val="autoZero"/>
        <c:crossBetween val="between"/>
        <c:majorUnit val="40"/>
      </c:valAx>
      <c:spPr>
        <a:noFill/>
        <a:ln>
          <a:noFill/>
        </a:ln>
        <a:effectLst/>
      </c:spPr>
    </c:plotArea>
    <c:plotVisOnly val="1"/>
    <c:dispBlanksAs val="gap"/>
    <c:showDLblsOverMax val="0"/>
  </c:chart>
  <c:spPr>
    <a:noFill/>
    <a:ln w="9525" cap="flat" cmpd="sng" algn="ctr">
      <a:noFill/>
      <a:round/>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08575380359607E-2"/>
          <c:y val="0.17385526809148857"/>
          <c:w val="0.89449515905947441"/>
          <c:h val="0.39616697912760906"/>
        </c:manualLayout>
      </c:layout>
      <c:barChart>
        <c:barDir val="col"/>
        <c:grouping val="clustered"/>
        <c:varyColors val="0"/>
        <c:ser>
          <c:idx val="0"/>
          <c:order val="0"/>
          <c:spPr>
            <a:pattFill prst="ltDnDiag">
              <a:fgClr>
                <a:srgbClr val="0070C0"/>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'集計表（全体）'!$B$83:$B$86</c:f>
              <c:strCache>
                <c:ptCount val="4"/>
                <c:pt idx="0">
                  <c:v>(１)字幕をつけている</c:v>
                </c:pt>
                <c:pt idx="1">
                  <c:v>(２)一部字幕をつけている</c:v>
                </c:pt>
                <c:pt idx="2">
                  <c:v>(３)全く字幕を付けていない</c:v>
                </c:pt>
                <c:pt idx="3">
                  <c:v>(４)該当しない（対象がない）</c:v>
                </c:pt>
              </c:strCache>
            </c:strRef>
          </c:cat>
          <c:val>
            <c:numRef>
              <c:f>'集計表（全体）'!$C$83:$C$86</c:f>
              <c:numCache>
                <c:formatCode>General</c:formatCode>
                <c:ptCount val="4"/>
                <c:pt idx="0">
                  <c:v>11</c:v>
                </c:pt>
                <c:pt idx="1">
                  <c:v>20</c:v>
                </c:pt>
                <c:pt idx="2">
                  <c:v>9</c:v>
                </c:pt>
                <c:pt idx="3">
                  <c:v>116</c:v>
                </c:pt>
              </c:numCache>
            </c:numRef>
          </c:val>
          <c:extLst>
            <c:ext xmlns:c16="http://schemas.microsoft.com/office/drawing/2014/chart" uri="{C3380CC4-5D6E-409C-BE32-E72D297353CC}">
              <c16:uniqueId val="{00000000-D9D0-48D5-8558-1050A42F44FC}"/>
            </c:ext>
          </c:extLst>
        </c:ser>
        <c:dLbls>
          <c:showLegendKey val="0"/>
          <c:showVal val="0"/>
          <c:showCatName val="0"/>
          <c:showSerName val="0"/>
          <c:showPercent val="0"/>
          <c:showBubbleSize val="0"/>
        </c:dLbls>
        <c:gapWidth val="120"/>
        <c:overlap val="-27"/>
        <c:axId val="429331216"/>
        <c:axId val="429332856"/>
      </c:barChart>
      <c:catAx>
        <c:axId val="42933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crossAx val="429332856"/>
        <c:crosses val="autoZero"/>
        <c:auto val="1"/>
        <c:lblAlgn val="ctr"/>
        <c:lblOffset val="100"/>
        <c:noMultiLvlLbl val="0"/>
      </c:catAx>
      <c:valAx>
        <c:axId val="429332856"/>
        <c:scaling>
          <c:orientation val="minMax"/>
        </c:scaling>
        <c:delete val="1"/>
        <c:axPos val="l"/>
        <c:numFmt formatCode="General" sourceLinked="1"/>
        <c:majorTickMark val="none"/>
        <c:minorTickMark val="none"/>
        <c:tickLblPos val="nextTo"/>
        <c:crossAx val="429331216"/>
        <c:crosses val="autoZero"/>
        <c:crossBetween val="between"/>
        <c:majorUnit val="40"/>
      </c:valAx>
      <c:spPr>
        <a:noFill/>
        <a:ln>
          <a:noFill/>
        </a:ln>
        <a:effectLst/>
      </c:spPr>
    </c:plotArea>
    <c:plotVisOnly val="1"/>
    <c:dispBlanksAs val="gap"/>
    <c:showDLblsOverMax val="0"/>
  </c:chart>
  <c:spPr>
    <a:noFill/>
    <a:ln w="9525" cap="flat" cmpd="sng" algn="ctr">
      <a:noFill/>
      <a:round/>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56318662470784"/>
          <c:w val="0.84298963755951828"/>
          <c:h val="0.42352069023286981"/>
        </c:manualLayout>
      </c:layout>
      <c:barChart>
        <c:barDir val="col"/>
        <c:grouping val="clustered"/>
        <c:varyColors val="0"/>
        <c:ser>
          <c:idx val="0"/>
          <c:order val="0"/>
          <c:spPr>
            <a:pattFill prst="ltDnDiag">
              <a:fgClr>
                <a:srgbClr val="0070C0"/>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'集計表（全体）'!$B$93:$B$96</c:f>
              <c:strCache>
                <c:ptCount val="4"/>
                <c:pt idx="0">
                  <c:v>(１)働きかけを行っている</c:v>
                </c:pt>
                <c:pt idx="1">
                  <c:v>(２)一部働きかけを行っている</c:v>
                </c:pt>
                <c:pt idx="2">
                  <c:v>(３)全く働きかけを行っていない</c:v>
                </c:pt>
                <c:pt idx="3">
                  <c:v>(４)該当しない（対象がない）</c:v>
                </c:pt>
              </c:strCache>
            </c:strRef>
          </c:cat>
          <c:val>
            <c:numRef>
              <c:f>'集計表（全体）'!$C$93:$C$96</c:f>
              <c:numCache>
                <c:formatCode>General</c:formatCode>
                <c:ptCount val="4"/>
                <c:pt idx="0">
                  <c:v>25</c:v>
                </c:pt>
                <c:pt idx="1">
                  <c:v>21</c:v>
                </c:pt>
                <c:pt idx="2">
                  <c:v>7</c:v>
                </c:pt>
                <c:pt idx="3">
                  <c:v>102</c:v>
                </c:pt>
              </c:numCache>
            </c:numRef>
          </c:val>
          <c:extLst>
            <c:ext xmlns:c16="http://schemas.microsoft.com/office/drawing/2014/chart" uri="{C3380CC4-5D6E-409C-BE32-E72D297353CC}">
              <c16:uniqueId val="{00000000-FD3A-4570-8EED-53861311DA51}"/>
            </c:ext>
          </c:extLst>
        </c:ser>
        <c:dLbls>
          <c:showLegendKey val="0"/>
          <c:showVal val="0"/>
          <c:showCatName val="0"/>
          <c:showSerName val="0"/>
          <c:showPercent val="0"/>
          <c:showBubbleSize val="0"/>
        </c:dLbls>
        <c:gapWidth val="120"/>
        <c:overlap val="-27"/>
        <c:axId val="429331216"/>
        <c:axId val="429332856"/>
      </c:barChart>
      <c:catAx>
        <c:axId val="42933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2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crossAx val="429332856"/>
        <c:crosses val="autoZero"/>
        <c:auto val="1"/>
        <c:lblAlgn val="ctr"/>
        <c:lblOffset val="100"/>
        <c:noMultiLvlLbl val="0"/>
      </c:catAx>
      <c:valAx>
        <c:axId val="429332856"/>
        <c:scaling>
          <c:orientation val="minMax"/>
        </c:scaling>
        <c:delete val="1"/>
        <c:axPos val="l"/>
        <c:numFmt formatCode="General" sourceLinked="1"/>
        <c:majorTickMark val="none"/>
        <c:minorTickMark val="none"/>
        <c:tickLblPos val="nextTo"/>
        <c:crossAx val="429331216"/>
        <c:crosses val="autoZero"/>
        <c:crossBetween val="between"/>
        <c:majorUnit val="40"/>
      </c:valAx>
      <c:spPr>
        <a:noFill/>
        <a:ln>
          <a:noFill/>
        </a:ln>
        <a:effectLst/>
      </c:spPr>
    </c:plotArea>
    <c:plotVisOnly val="1"/>
    <c:dispBlanksAs val="gap"/>
    <c:showDLblsOverMax val="0"/>
  </c:chart>
  <c:spPr>
    <a:noFill/>
    <a:ln w="9525" cap="flat" cmpd="sng" algn="ctr">
      <a:noFill/>
      <a:round/>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0.25104</cdr:x>
      <cdr:y>0</cdr:y>
    </cdr:from>
    <cdr:to>
      <cdr:x>0.79461</cdr:x>
      <cdr:y>0.23037</cdr:y>
    </cdr:to>
    <cdr:sp macro="" textlink="">
      <cdr:nvSpPr>
        <cdr:cNvPr id="3" name="テキスト ボックス 2"/>
        <cdr:cNvSpPr txBox="1"/>
      </cdr:nvSpPr>
      <cdr:spPr>
        <a:xfrm xmlns:a="http://schemas.openxmlformats.org/drawingml/2006/main">
          <a:off x="1152525" y="0"/>
          <a:ext cx="249555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latin typeface="BIZ UDゴシック" panose="020B0400000000000000" pitchFamily="49" charset="-128"/>
              <a:ea typeface="BIZ UDゴシック" panose="020B0400000000000000" pitchFamily="49" charset="-128"/>
            </a:rPr>
            <a:t>３つの手話を覚えているか</a:t>
          </a:r>
        </a:p>
      </cdr:txBody>
    </cdr:sp>
  </cdr:relSizeAnchor>
</c:userShapes>
</file>

<file path=ppt/drawings/drawing2.xml><?xml version="1.0" encoding="utf-8"?>
<c:userShapes xmlns:c="http://schemas.openxmlformats.org/drawingml/2006/chart">
  <cdr:relSizeAnchor xmlns:cdr="http://schemas.openxmlformats.org/drawingml/2006/chartDrawing">
    <cdr:from>
      <cdr:x>0.37759</cdr:x>
      <cdr:y>0.08589</cdr:y>
    </cdr:from>
    <cdr:to>
      <cdr:x>0.71992</cdr:x>
      <cdr:y>0.29448</cdr:y>
    </cdr:to>
    <cdr:sp macro="" textlink="">
      <cdr:nvSpPr>
        <cdr:cNvPr id="2" name="テキスト ボックス 1"/>
        <cdr:cNvSpPr txBox="1"/>
      </cdr:nvSpPr>
      <cdr:spPr>
        <a:xfrm xmlns:a="http://schemas.openxmlformats.org/drawingml/2006/main">
          <a:off x="1733550" y="133350"/>
          <a:ext cx="15716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0.08921</cdr:x>
      <cdr:y>0</cdr:y>
    </cdr:from>
    <cdr:to>
      <cdr:x>0.90456</cdr:x>
      <cdr:y>0.23037</cdr:y>
    </cdr:to>
    <cdr:sp macro="" textlink="">
      <cdr:nvSpPr>
        <cdr:cNvPr id="3" name="テキスト ボックス 2"/>
        <cdr:cNvSpPr txBox="1"/>
      </cdr:nvSpPr>
      <cdr:spPr>
        <a:xfrm xmlns:a="http://schemas.openxmlformats.org/drawingml/2006/main">
          <a:off x="409575" y="0"/>
          <a:ext cx="3743325" cy="495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latin typeface="BIZ UDゴシック" panose="020B0400000000000000" pitchFamily="49" charset="-128"/>
              <a:ea typeface="BIZ UDゴシック" panose="020B0400000000000000" pitchFamily="49" charset="-128"/>
            </a:rPr>
            <a:t>ＵＤ（ユニバーサルデザイン）フォントの使用</a:t>
          </a:r>
        </a:p>
      </cdr:txBody>
    </cdr:sp>
  </cdr:relSizeAnchor>
</c:userShapes>
</file>

<file path=ppt/drawings/drawing3.xml><?xml version="1.0" encoding="utf-8"?>
<c:userShapes xmlns:c="http://schemas.openxmlformats.org/drawingml/2006/chart">
  <cdr:relSizeAnchor xmlns:cdr="http://schemas.openxmlformats.org/drawingml/2006/chartDrawing">
    <cdr:from>
      <cdr:x>0.37759</cdr:x>
      <cdr:y>0.08589</cdr:y>
    </cdr:from>
    <cdr:to>
      <cdr:x>0.71992</cdr:x>
      <cdr:y>0.29448</cdr:y>
    </cdr:to>
    <cdr:sp macro="" textlink="">
      <cdr:nvSpPr>
        <cdr:cNvPr id="2" name="テキスト ボックス 1"/>
        <cdr:cNvSpPr txBox="1"/>
      </cdr:nvSpPr>
      <cdr:spPr>
        <a:xfrm xmlns:a="http://schemas.openxmlformats.org/drawingml/2006/main">
          <a:off x="1733550" y="133350"/>
          <a:ext cx="15716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0.18566</cdr:x>
      <cdr:y>0.04342</cdr:y>
    </cdr:from>
    <cdr:to>
      <cdr:x>0.87445</cdr:x>
      <cdr:y>0.27379</cdr:y>
    </cdr:to>
    <cdr:sp macro="" textlink="">
      <cdr:nvSpPr>
        <cdr:cNvPr id="3" name="テキスト ボックス 2"/>
        <cdr:cNvSpPr txBox="1"/>
      </cdr:nvSpPr>
      <cdr:spPr>
        <a:xfrm xmlns:a="http://schemas.openxmlformats.org/drawingml/2006/main">
          <a:off x="1035579" y="126740"/>
          <a:ext cx="3841959" cy="6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latin typeface="BIZ UDゴシック" panose="020B0400000000000000" pitchFamily="49" charset="-128"/>
              <a:ea typeface="BIZ UDゴシック" panose="020B0400000000000000" pitchFamily="49" charset="-128"/>
            </a:rPr>
            <a:t>コミュニケーション支援ボードの設置</a:t>
          </a:r>
        </a:p>
      </cdr:txBody>
    </cdr:sp>
  </cdr:relSizeAnchor>
</c:userShapes>
</file>

<file path=ppt/drawings/drawing4.xml><?xml version="1.0" encoding="utf-8"?>
<c:userShapes xmlns:c="http://schemas.openxmlformats.org/drawingml/2006/chart">
  <cdr:relSizeAnchor xmlns:cdr="http://schemas.openxmlformats.org/drawingml/2006/chartDrawing">
    <cdr:from>
      <cdr:x>0.37759</cdr:x>
      <cdr:y>0.08589</cdr:y>
    </cdr:from>
    <cdr:to>
      <cdr:x>0.71992</cdr:x>
      <cdr:y>0.29448</cdr:y>
    </cdr:to>
    <cdr:sp macro="" textlink="">
      <cdr:nvSpPr>
        <cdr:cNvPr id="2" name="テキスト ボックス 1"/>
        <cdr:cNvSpPr txBox="1"/>
      </cdr:nvSpPr>
      <cdr:spPr>
        <a:xfrm xmlns:a="http://schemas.openxmlformats.org/drawingml/2006/main">
          <a:off x="1733550" y="133350"/>
          <a:ext cx="15716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0.04963</cdr:x>
      <cdr:y>0.05411</cdr:y>
    </cdr:from>
    <cdr:to>
      <cdr:x>0.86498</cdr:x>
      <cdr:y>0.19438</cdr:y>
    </cdr:to>
    <cdr:sp macro="" textlink="">
      <cdr:nvSpPr>
        <cdr:cNvPr id="3" name="テキスト ボックス 2"/>
        <cdr:cNvSpPr txBox="1"/>
      </cdr:nvSpPr>
      <cdr:spPr>
        <a:xfrm xmlns:a="http://schemas.openxmlformats.org/drawingml/2006/main">
          <a:off x="276835" y="168722"/>
          <a:ext cx="4547893" cy="4373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latin typeface="BIZ UDゴシック" panose="020B0400000000000000" pitchFamily="49" charset="-128"/>
              <a:ea typeface="BIZ UDゴシック" panose="020B0400000000000000" pitchFamily="49" charset="-128"/>
            </a:rPr>
            <a:t>イベント・会議での手話通訳、要約筆記の配置</a:t>
          </a:r>
        </a:p>
      </cdr:txBody>
    </cdr:sp>
  </cdr:relSizeAnchor>
</c:userShapes>
</file>

<file path=ppt/drawings/drawing5.xml><?xml version="1.0" encoding="utf-8"?>
<c:userShapes xmlns:c="http://schemas.openxmlformats.org/drawingml/2006/chart">
  <cdr:relSizeAnchor xmlns:cdr="http://schemas.openxmlformats.org/drawingml/2006/chartDrawing">
    <cdr:from>
      <cdr:x>0.37759</cdr:x>
      <cdr:y>0.08589</cdr:y>
    </cdr:from>
    <cdr:to>
      <cdr:x>0.71992</cdr:x>
      <cdr:y>0.29448</cdr:y>
    </cdr:to>
    <cdr:sp macro="" textlink="">
      <cdr:nvSpPr>
        <cdr:cNvPr id="2" name="テキスト ボックス 1"/>
        <cdr:cNvSpPr txBox="1"/>
      </cdr:nvSpPr>
      <cdr:spPr>
        <a:xfrm xmlns:a="http://schemas.openxmlformats.org/drawingml/2006/main">
          <a:off x="1733550" y="133350"/>
          <a:ext cx="15716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0.15975</cdr:x>
      <cdr:y>0</cdr:y>
    </cdr:from>
    <cdr:to>
      <cdr:x>0.84854</cdr:x>
      <cdr:y>0.23037</cdr:y>
    </cdr:to>
    <cdr:sp macro="" textlink="">
      <cdr:nvSpPr>
        <cdr:cNvPr id="3" name="テキスト ボックス 2"/>
        <cdr:cNvSpPr txBox="1"/>
      </cdr:nvSpPr>
      <cdr:spPr>
        <a:xfrm xmlns:a="http://schemas.openxmlformats.org/drawingml/2006/main">
          <a:off x="733436" y="0"/>
          <a:ext cx="3162269" cy="460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latin typeface="BIZ UDゴシック" panose="020B0400000000000000" pitchFamily="49" charset="-128"/>
              <a:ea typeface="BIZ UDゴシック" panose="020B0400000000000000" pitchFamily="49" charset="-128"/>
            </a:rPr>
            <a:t>イベントでの耳マーク、筆談マーク設置</a:t>
          </a:r>
        </a:p>
      </cdr:txBody>
    </cdr:sp>
  </cdr:relSizeAnchor>
</c:userShapes>
</file>

<file path=ppt/drawings/drawing6.xml><?xml version="1.0" encoding="utf-8"?>
<c:userShapes xmlns:c="http://schemas.openxmlformats.org/drawingml/2006/chart">
  <cdr:relSizeAnchor xmlns:cdr="http://schemas.openxmlformats.org/drawingml/2006/chartDrawing">
    <cdr:from>
      <cdr:x>0.15829</cdr:x>
      <cdr:y>0.06784</cdr:y>
    </cdr:from>
    <cdr:to>
      <cdr:x>0.84708</cdr:x>
      <cdr:y>0.29821</cdr:y>
    </cdr:to>
    <cdr:sp macro="" textlink="">
      <cdr:nvSpPr>
        <cdr:cNvPr id="3" name="テキスト ボックス 2"/>
        <cdr:cNvSpPr txBox="1"/>
      </cdr:nvSpPr>
      <cdr:spPr>
        <a:xfrm xmlns:a="http://schemas.openxmlformats.org/drawingml/2006/main">
          <a:off x="897409" y="191508"/>
          <a:ext cx="3904944" cy="6503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latin typeface="BIZ UDゴシック" panose="020B0400000000000000" pitchFamily="49" charset="-128"/>
              <a:ea typeface="BIZ UDゴシック" panose="020B0400000000000000" pitchFamily="49" charset="-128"/>
            </a:rPr>
            <a:t>市が発信する動画の字幕対応</a:t>
          </a:r>
        </a:p>
      </cdr:txBody>
    </cdr:sp>
  </cdr:relSizeAnchor>
</c:userShapes>
</file>

<file path=ppt/drawings/drawing7.xml><?xml version="1.0" encoding="utf-8"?>
<c:userShapes xmlns:c="http://schemas.openxmlformats.org/drawingml/2006/chart">
  <cdr:relSizeAnchor xmlns:cdr="http://schemas.openxmlformats.org/drawingml/2006/chartDrawing">
    <cdr:from>
      <cdr:x>0.08993</cdr:x>
      <cdr:y>0</cdr:y>
    </cdr:from>
    <cdr:to>
      <cdr:x>0.77872</cdr:x>
      <cdr:y>0.23037</cdr:y>
    </cdr:to>
    <cdr:sp macro="" textlink="">
      <cdr:nvSpPr>
        <cdr:cNvPr id="3" name="テキスト ボックス 2"/>
        <cdr:cNvSpPr txBox="1"/>
      </cdr:nvSpPr>
      <cdr:spPr>
        <a:xfrm xmlns:a="http://schemas.openxmlformats.org/drawingml/2006/main">
          <a:off x="458324" y="0"/>
          <a:ext cx="3510422" cy="1290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dirty="0">
              <a:latin typeface="BIZ UDゴシック" panose="020B0400000000000000" pitchFamily="49" charset="-128"/>
              <a:ea typeface="BIZ UDゴシック" panose="020B0400000000000000" pitchFamily="49" charset="-128"/>
            </a:rPr>
            <a:t>指定管理者や委託事業者への働きかけ</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50376" cy="498644"/>
          </a:xfrm>
          <a:prstGeom prst="rect">
            <a:avLst/>
          </a:prstGeom>
        </p:spPr>
        <p:txBody>
          <a:bodyPr vert="horz" lIns="92192" tIns="46095" rIns="92192" bIns="46095"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3855221" y="4"/>
            <a:ext cx="2950374" cy="498644"/>
          </a:xfrm>
          <a:prstGeom prst="rect">
            <a:avLst/>
          </a:prstGeom>
        </p:spPr>
        <p:txBody>
          <a:bodyPr vert="horz" lIns="92192" tIns="46095" rIns="92192" bIns="46095" rtlCol="0"/>
          <a:lstStyle>
            <a:lvl1pPr algn="r">
              <a:defRPr sz="1300"/>
            </a:lvl1pPr>
          </a:lstStyle>
          <a:p>
            <a:fld id="{5C1C37FD-B503-4544-8DCB-FC3D7341C727}" type="datetimeFigureOut">
              <a:rPr kumimoji="1" lang="ja-JP" altLang="en-US" smtClean="0"/>
              <a:t>2026/5/14</a:t>
            </a:fld>
            <a:endParaRPr kumimoji="1" lang="ja-JP" altLang="en-US" dirty="0"/>
          </a:p>
        </p:txBody>
      </p:sp>
      <p:sp>
        <p:nvSpPr>
          <p:cNvPr id="4" name="フッター プレースホルダー 3"/>
          <p:cNvSpPr>
            <a:spLocks noGrp="1"/>
          </p:cNvSpPr>
          <p:nvPr>
            <p:ph type="ftr" sz="quarter" idx="2"/>
          </p:nvPr>
        </p:nvSpPr>
        <p:spPr>
          <a:xfrm>
            <a:off x="1" y="9440694"/>
            <a:ext cx="2950376" cy="498644"/>
          </a:xfrm>
          <a:prstGeom prst="rect">
            <a:avLst/>
          </a:prstGeom>
        </p:spPr>
        <p:txBody>
          <a:bodyPr vert="horz" lIns="92192" tIns="46095" rIns="92192" bIns="46095"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3855221" y="9440694"/>
            <a:ext cx="2950374" cy="498644"/>
          </a:xfrm>
          <a:prstGeom prst="rect">
            <a:avLst/>
          </a:prstGeom>
        </p:spPr>
        <p:txBody>
          <a:bodyPr vert="horz" lIns="92192" tIns="46095" rIns="92192" bIns="46095" rtlCol="0" anchor="b"/>
          <a:lstStyle>
            <a:lvl1pPr algn="r">
              <a:defRPr sz="1300"/>
            </a:lvl1pPr>
          </a:lstStyle>
          <a:p>
            <a:fld id="{DA6E0C61-7CBA-4454-9287-9F084CEFED38}" type="slidenum">
              <a:rPr kumimoji="1" lang="ja-JP" altLang="en-US" smtClean="0"/>
              <a:t>‹#›</a:t>
            </a:fld>
            <a:endParaRPr kumimoji="1" lang="ja-JP" altLang="en-US" dirty="0"/>
          </a:p>
        </p:txBody>
      </p:sp>
    </p:spTree>
    <p:extLst>
      <p:ext uri="{BB962C8B-B14F-4D97-AF65-F5344CB8AC3E}">
        <p14:creationId xmlns:p14="http://schemas.microsoft.com/office/powerpoint/2010/main" val="4092673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8693"/>
          </a:xfrm>
          <a:prstGeom prst="rect">
            <a:avLst/>
          </a:prstGeom>
        </p:spPr>
        <p:txBody>
          <a:bodyPr vert="horz" lIns="92192" tIns="46095" rIns="92192" bIns="46095"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55838" y="2"/>
            <a:ext cx="2949787" cy="498693"/>
          </a:xfrm>
          <a:prstGeom prst="rect">
            <a:avLst/>
          </a:prstGeom>
        </p:spPr>
        <p:txBody>
          <a:bodyPr vert="horz" lIns="92192" tIns="46095" rIns="92192" bIns="46095" rtlCol="0"/>
          <a:lstStyle>
            <a:lvl1pPr algn="r">
              <a:defRPr sz="1300"/>
            </a:lvl1pPr>
          </a:lstStyle>
          <a:p>
            <a:fld id="{B8DE7953-4757-4648-B097-9C5CA152FABF}" type="datetimeFigureOut">
              <a:rPr kumimoji="1" lang="ja-JP" altLang="en-US" smtClean="0"/>
              <a:t>2026/5/14</a:t>
            </a:fld>
            <a:endParaRPr kumimoji="1" lang="ja-JP" altLang="en-US" dirty="0"/>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192" tIns="46095" rIns="92192" bIns="46095" rtlCol="0" anchor="ctr"/>
          <a:lstStyle/>
          <a:p>
            <a:endParaRPr lang="ja-JP" altLang="en-US" dirty="0"/>
          </a:p>
        </p:txBody>
      </p:sp>
      <p:sp>
        <p:nvSpPr>
          <p:cNvPr id="5" name="ノート プレースホルダー 4"/>
          <p:cNvSpPr>
            <a:spLocks noGrp="1"/>
          </p:cNvSpPr>
          <p:nvPr>
            <p:ph type="body" sz="quarter" idx="3"/>
          </p:nvPr>
        </p:nvSpPr>
        <p:spPr>
          <a:xfrm>
            <a:off x="680720" y="4783311"/>
            <a:ext cx="5445760" cy="3913614"/>
          </a:xfrm>
          <a:prstGeom prst="rect">
            <a:avLst/>
          </a:prstGeom>
        </p:spPr>
        <p:txBody>
          <a:bodyPr vert="horz" lIns="92192" tIns="46095" rIns="92192"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192" tIns="46095" rIns="92192" bIns="46095"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192" tIns="46095" rIns="92192" bIns="46095" rtlCol="0" anchor="b"/>
          <a:lstStyle>
            <a:lvl1pPr algn="r">
              <a:defRPr sz="1300"/>
            </a:lvl1pPr>
          </a:lstStyle>
          <a:p>
            <a:fld id="{B7E5664E-C5EA-4987-AC1C-A0213D75E3D8}" type="slidenum">
              <a:rPr kumimoji="1" lang="ja-JP" altLang="en-US" smtClean="0"/>
              <a:t>‹#›</a:t>
            </a:fld>
            <a:endParaRPr kumimoji="1" lang="ja-JP" altLang="en-US" dirty="0"/>
          </a:p>
        </p:txBody>
      </p:sp>
    </p:spTree>
    <p:extLst>
      <p:ext uri="{BB962C8B-B14F-4D97-AF65-F5344CB8AC3E}">
        <p14:creationId xmlns:p14="http://schemas.microsoft.com/office/powerpoint/2010/main" val="25014969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6875" y="690563"/>
            <a:ext cx="6138863"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4528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14</a:t>
            </a:fld>
            <a:endParaRPr kumimoji="1" lang="ja-JP" altLang="en-US" dirty="0"/>
          </a:p>
        </p:txBody>
      </p:sp>
    </p:spTree>
    <p:extLst>
      <p:ext uri="{BB962C8B-B14F-4D97-AF65-F5344CB8AC3E}">
        <p14:creationId xmlns:p14="http://schemas.microsoft.com/office/powerpoint/2010/main" val="249062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15</a:t>
            </a:fld>
            <a:endParaRPr kumimoji="1" lang="ja-JP" altLang="en-US" dirty="0"/>
          </a:p>
        </p:txBody>
      </p:sp>
    </p:spTree>
    <p:extLst>
      <p:ext uri="{BB962C8B-B14F-4D97-AF65-F5344CB8AC3E}">
        <p14:creationId xmlns:p14="http://schemas.microsoft.com/office/powerpoint/2010/main" val="170993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6</a:t>
            </a:fld>
            <a:endParaRPr kumimoji="1" lang="ja-JP" altLang="en-US" dirty="0"/>
          </a:p>
        </p:txBody>
      </p:sp>
    </p:spTree>
    <p:extLst>
      <p:ext uri="{BB962C8B-B14F-4D97-AF65-F5344CB8AC3E}">
        <p14:creationId xmlns:p14="http://schemas.microsoft.com/office/powerpoint/2010/main" val="394795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7</a:t>
            </a:fld>
            <a:endParaRPr kumimoji="1" lang="ja-JP" altLang="en-US" dirty="0"/>
          </a:p>
        </p:txBody>
      </p:sp>
    </p:spTree>
    <p:extLst>
      <p:ext uri="{BB962C8B-B14F-4D97-AF65-F5344CB8AC3E}">
        <p14:creationId xmlns:p14="http://schemas.microsoft.com/office/powerpoint/2010/main" val="136828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8</a:t>
            </a:fld>
            <a:endParaRPr kumimoji="1" lang="ja-JP" altLang="en-US" dirty="0"/>
          </a:p>
        </p:txBody>
      </p:sp>
    </p:spTree>
    <p:extLst>
      <p:ext uri="{BB962C8B-B14F-4D97-AF65-F5344CB8AC3E}">
        <p14:creationId xmlns:p14="http://schemas.microsoft.com/office/powerpoint/2010/main" val="364727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9</a:t>
            </a:fld>
            <a:endParaRPr kumimoji="1" lang="ja-JP" altLang="en-US" dirty="0"/>
          </a:p>
        </p:txBody>
      </p:sp>
    </p:spTree>
    <p:extLst>
      <p:ext uri="{BB962C8B-B14F-4D97-AF65-F5344CB8AC3E}">
        <p14:creationId xmlns:p14="http://schemas.microsoft.com/office/powerpoint/2010/main" val="389891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10</a:t>
            </a:fld>
            <a:endParaRPr kumimoji="1" lang="ja-JP" altLang="en-US" dirty="0"/>
          </a:p>
        </p:txBody>
      </p:sp>
    </p:spTree>
    <p:extLst>
      <p:ext uri="{BB962C8B-B14F-4D97-AF65-F5344CB8AC3E}">
        <p14:creationId xmlns:p14="http://schemas.microsoft.com/office/powerpoint/2010/main" val="44695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11</a:t>
            </a:fld>
            <a:endParaRPr kumimoji="1" lang="ja-JP" altLang="en-US" dirty="0"/>
          </a:p>
        </p:txBody>
      </p:sp>
    </p:spTree>
    <p:extLst>
      <p:ext uri="{BB962C8B-B14F-4D97-AF65-F5344CB8AC3E}">
        <p14:creationId xmlns:p14="http://schemas.microsoft.com/office/powerpoint/2010/main" val="327592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12</a:t>
            </a:fld>
            <a:endParaRPr kumimoji="1" lang="ja-JP" altLang="en-US" dirty="0"/>
          </a:p>
        </p:txBody>
      </p:sp>
    </p:spTree>
    <p:extLst>
      <p:ext uri="{BB962C8B-B14F-4D97-AF65-F5344CB8AC3E}">
        <p14:creationId xmlns:p14="http://schemas.microsoft.com/office/powerpoint/2010/main" val="49749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E5664E-C5EA-4987-AC1C-A0213D75E3D8}" type="slidenum">
              <a:rPr kumimoji="1" lang="ja-JP" altLang="en-US" smtClean="0"/>
              <a:t>13</a:t>
            </a:fld>
            <a:endParaRPr kumimoji="1" lang="ja-JP" altLang="en-US" dirty="0"/>
          </a:p>
        </p:txBody>
      </p:sp>
    </p:spTree>
    <p:extLst>
      <p:ext uri="{BB962C8B-B14F-4D97-AF65-F5344CB8AC3E}">
        <p14:creationId xmlns:p14="http://schemas.microsoft.com/office/powerpoint/2010/main" val="255882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648F5-E3BA-1D44-1C15-756D348CF40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75238E5-19EF-F038-1E32-85571AAB0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0ED1E2D-E50F-AFF6-31DB-FF9E2CE93006}"/>
              </a:ext>
            </a:extLst>
          </p:cNvPr>
          <p:cNvSpPr>
            <a:spLocks noGrp="1"/>
          </p:cNvSpPr>
          <p:nvPr>
            <p:ph type="dt" sz="half" idx="10"/>
          </p:nvPr>
        </p:nvSpPr>
        <p:spPr/>
        <p:txBody>
          <a:bodyPr/>
          <a:lstStyle/>
          <a:p>
            <a:fld id="{5AB0B3A6-28CD-495F-938A-C80656A2E589}" type="datetime1">
              <a:rPr kumimoji="1" lang="ja-JP" altLang="en-US" smtClean="0"/>
              <a:t>2026/5/14</a:t>
            </a:fld>
            <a:endParaRPr kumimoji="1" lang="ja-JP" altLang="en-US" dirty="0"/>
          </a:p>
        </p:txBody>
      </p:sp>
      <p:sp>
        <p:nvSpPr>
          <p:cNvPr id="5" name="フッター プレースホルダー 4">
            <a:extLst>
              <a:ext uri="{FF2B5EF4-FFF2-40B4-BE49-F238E27FC236}">
                <a16:creationId xmlns:a16="http://schemas.microsoft.com/office/drawing/2014/main" id="{23F5F8D8-3B9A-8DA4-7E2F-1123D568FECC}"/>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CF97F90-3823-4953-212C-0A977185C343}"/>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315072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5F73B9-AF75-BC74-3973-94A145BAD7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F32B4D-B2F3-8735-E077-6FE35621F1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5512E5-B072-0A83-876D-44C25C3448DC}"/>
              </a:ext>
            </a:extLst>
          </p:cNvPr>
          <p:cNvSpPr>
            <a:spLocks noGrp="1"/>
          </p:cNvSpPr>
          <p:nvPr>
            <p:ph type="dt" sz="half" idx="10"/>
          </p:nvPr>
        </p:nvSpPr>
        <p:spPr/>
        <p:txBody>
          <a:bodyPr/>
          <a:lstStyle/>
          <a:p>
            <a:fld id="{456BEA25-9B40-4902-9211-B3F0EF644F78}" type="datetime1">
              <a:rPr kumimoji="1" lang="ja-JP" altLang="en-US" smtClean="0"/>
              <a:t>2026/5/14</a:t>
            </a:fld>
            <a:endParaRPr kumimoji="1" lang="ja-JP" altLang="en-US" dirty="0"/>
          </a:p>
        </p:txBody>
      </p:sp>
      <p:sp>
        <p:nvSpPr>
          <p:cNvPr id="5" name="フッター プレースホルダー 4">
            <a:extLst>
              <a:ext uri="{FF2B5EF4-FFF2-40B4-BE49-F238E27FC236}">
                <a16:creationId xmlns:a16="http://schemas.microsoft.com/office/drawing/2014/main" id="{6CB19553-54CB-51E1-219C-5C8B1AD38423}"/>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A3C3096D-BECF-CB61-5F61-0E182EC189F1}"/>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263611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FDD8353-18AF-2E43-EEBF-4BE8C7C3726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06B653-FFAC-4E61-C5D2-4467F344B59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51E1AE-AB48-3AD7-95F0-939848559F96}"/>
              </a:ext>
            </a:extLst>
          </p:cNvPr>
          <p:cNvSpPr>
            <a:spLocks noGrp="1"/>
          </p:cNvSpPr>
          <p:nvPr>
            <p:ph type="dt" sz="half" idx="10"/>
          </p:nvPr>
        </p:nvSpPr>
        <p:spPr/>
        <p:txBody>
          <a:bodyPr/>
          <a:lstStyle/>
          <a:p>
            <a:fld id="{1F3B746E-D7C3-416F-8551-A9F0FD20BEB4}" type="datetime1">
              <a:rPr kumimoji="1" lang="ja-JP" altLang="en-US" smtClean="0"/>
              <a:t>2026/5/14</a:t>
            </a:fld>
            <a:endParaRPr kumimoji="1" lang="ja-JP" altLang="en-US" dirty="0"/>
          </a:p>
        </p:txBody>
      </p:sp>
      <p:sp>
        <p:nvSpPr>
          <p:cNvPr id="5" name="フッター プレースホルダー 4">
            <a:extLst>
              <a:ext uri="{FF2B5EF4-FFF2-40B4-BE49-F238E27FC236}">
                <a16:creationId xmlns:a16="http://schemas.microsoft.com/office/drawing/2014/main" id="{5D277754-BC76-F444-DBC0-F99F3D530AD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9EE08F20-72CC-35E6-0D4A-209217348DBC}"/>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374105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56B7DC-0FA7-E2C0-26CD-B70DE4A5DAE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97CD99-6526-9265-4E86-69BCC1711D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299DAE-219C-F9F8-2DD5-42284B9C8152}"/>
              </a:ext>
            </a:extLst>
          </p:cNvPr>
          <p:cNvSpPr>
            <a:spLocks noGrp="1"/>
          </p:cNvSpPr>
          <p:nvPr>
            <p:ph type="dt" sz="half" idx="10"/>
          </p:nvPr>
        </p:nvSpPr>
        <p:spPr/>
        <p:txBody>
          <a:bodyPr/>
          <a:lstStyle/>
          <a:p>
            <a:fld id="{E5891ECD-5708-48E3-A750-3E1F96D87FB3}" type="datetime1">
              <a:rPr kumimoji="1" lang="ja-JP" altLang="en-US" smtClean="0"/>
              <a:t>2026/5/14</a:t>
            </a:fld>
            <a:endParaRPr kumimoji="1" lang="ja-JP" altLang="en-US" dirty="0"/>
          </a:p>
        </p:txBody>
      </p:sp>
      <p:sp>
        <p:nvSpPr>
          <p:cNvPr id="5" name="フッター プレースホルダー 4">
            <a:extLst>
              <a:ext uri="{FF2B5EF4-FFF2-40B4-BE49-F238E27FC236}">
                <a16:creationId xmlns:a16="http://schemas.microsoft.com/office/drawing/2014/main" id="{89D2A4EA-944B-EFB3-BC92-BEAF6EE80100}"/>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BA20E3A-E2F4-BCEB-F41B-933568263202}"/>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134883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9C049-4A41-6F08-7BE3-18983CDD23A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F11753-FD0B-2190-1F67-7C420BB4E0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D617844-B6DC-372A-A7A4-94937F1231DF}"/>
              </a:ext>
            </a:extLst>
          </p:cNvPr>
          <p:cNvSpPr>
            <a:spLocks noGrp="1"/>
          </p:cNvSpPr>
          <p:nvPr>
            <p:ph type="dt" sz="half" idx="10"/>
          </p:nvPr>
        </p:nvSpPr>
        <p:spPr/>
        <p:txBody>
          <a:bodyPr/>
          <a:lstStyle/>
          <a:p>
            <a:fld id="{72A48BDB-EA6A-4751-B3D4-CAB91149B821}" type="datetime1">
              <a:rPr kumimoji="1" lang="ja-JP" altLang="en-US" smtClean="0"/>
              <a:t>2026/5/14</a:t>
            </a:fld>
            <a:endParaRPr kumimoji="1" lang="ja-JP" altLang="en-US" dirty="0"/>
          </a:p>
        </p:txBody>
      </p:sp>
      <p:sp>
        <p:nvSpPr>
          <p:cNvPr id="5" name="フッター プレースホルダー 4">
            <a:extLst>
              <a:ext uri="{FF2B5EF4-FFF2-40B4-BE49-F238E27FC236}">
                <a16:creationId xmlns:a16="http://schemas.microsoft.com/office/drawing/2014/main" id="{492BB6B4-F666-CC3A-BB7E-8900CE4390E0}"/>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3C747BF-1B2C-8275-AF58-C6497BFD20E1}"/>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372830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94FEC-CFCA-7D9D-9813-F5539D9392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A151C7-5871-7E51-FE86-AAF6D3749F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94A541C-C399-AE43-8F1D-28B6067B50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C229512-14AB-F39C-3FA0-6046E84E8380}"/>
              </a:ext>
            </a:extLst>
          </p:cNvPr>
          <p:cNvSpPr>
            <a:spLocks noGrp="1"/>
          </p:cNvSpPr>
          <p:nvPr>
            <p:ph type="dt" sz="half" idx="10"/>
          </p:nvPr>
        </p:nvSpPr>
        <p:spPr/>
        <p:txBody>
          <a:bodyPr/>
          <a:lstStyle/>
          <a:p>
            <a:fld id="{8608A6F6-C9F6-42B0-8697-9B661F12069D}" type="datetime1">
              <a:rPr kumimoji="1" lang="ja-JP" altLang="en-US" smtClean="0"/>
              <a:t>2026/5/14</a:t>
            </a:fld>
            <a:endParaRPr kumimoji="1" lang="ja-JP" altLang="en-US" dirty="0"/>
          </a:p>
        </p:txBody>
      </p:sp>
      <p:sp>
        <p:nvSpPr>
          <p:cNvPr id="6" name="フッター プレースホルダー 5">
            <a:extLst>
              <a:ext uri="{FF2B5EF4-FFF2-40B4-BE49-F238E27FC236}">
                <a16:creationId xmlns:a16="http://schemas.microsoft.com/office/drawing/2014/main" id="{2F745A2D-CD93-5A8D-B073-353ED180AACF}"/>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9D19D96E-1228-A82A-6FEA-75EDC81E1370}"/>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140650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0C8E2A-1F86-75F9-333D-C2E14A67A69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9592BD-E9BF-5ADE-9043-9FC5440CFC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32B1384-7EB8-BC3B-936C-EAFD2ADEAF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1A343D-C7FA-1198-3176-BAE0C1E17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0EEFBB0-820E-B08C-E976-3266A3ED4D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7D490AC-899C-1B28-2EEC-8DE87E341E82}"/>
              </a:ext>
            </a:extLst>
          </p:cNvPr>
          <p:cNvSpPr>
            <a:spLocks noGrp="1"/>
          </p:cNvSpPr>
          <p:nvPr>
            <p:ph type="dt" sz="half" idx="10"/>
          </p:nvPr>
        </p:nvSpPr>
        <p:spPr/>
        <p:txBody>
          <a:bodyPr/>
          <a:lstStyle/>
          <a:p>
            <a:fld id="{5529748F-F216-4C35-AE82-E42DD8802506}" type="datetime1">
              <a:rPr kumimoji="1" lang="ja-JP" altLang="en-US" smtClean="0"/>
              <a:t>2026/5/14</a:t>
            </a:fld>
            <a:endParaRPr kumimoji="1" lang="ja-JP" altLang="en-US" dirty="0"/>
          </a:p>
        </p:txBody>
      </p:sp>
      <p:sp>
        <p:nvSpPr>
          <p:cNvPr id="8" name="フッター プレースホルダー 7">
            <a:extLst>
              <a:ext uri="{FF2B5EF4-FFF2-40B4-BE49-F238E27FC236}">
                <a16:creationId xmlns:a16="http://schemas.microsoft.com/office/drawing/2014/main" id="{73610915-6751-7A50-906D-EF3E7F952742}"/>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2DE2498A-835F-A871-C0E8-689C7145293F}"/>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12101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0A40B-8BC0-B9D7-C6B6-15DB9D3E91D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1B95677-C625-5C8F-7FA5-C1C388F72710}"/>
              </a:ext>
            </a:extLst>
          </p:cNvPr>
          <p:cNvSpPr>
            <a:spLocks noGrp="1"/>
          </p:cNvSpPr>
          <p:nvPr>
            <p:ph type="dt" sz="half" idx="10"/>
          </p:nvPr>
        </p:nvSpPr>
        <p:spPr/>
        <p:txBody>
          <a:bodyPr/>
          <a:lstStyle/>
          <a:p>
            <a:fld id="{BE34186E-A59C-4583-BD84-E88AF7A536FD}" type="datetime1">
              <a:rPr kumimoji="1" lang="ja-JP" altLang="en-US" smtClean="0"/>
              <a:t>2026/5/14</a:t>
            </a:fld>
            <a:endParaRPr kumimoji="1" lang="ja-JP" altLang="en-US" dirty="0"/>
          </a:p>
        </p:txBody>
      </p:sp>
      <p:sp>
        <p:nvSpPr>
          <p:cNvPr id="4" name="フッター プレースホルダー 3">
            <a:extLst>
              <a:ext uri="{FF2B5EF4-FFF2-40B4-BE49-F238E27FC236}">
                <a16:creationId xmlns:a16="http://schemas.microsoft.com/office/drawing/2014/main" id="{B58B3FA1-B97E-4759-0080-21478EA87B86}"/>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935A47A-79BD-0D80-C76D-BB21266C7C40}"/>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35312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F66AE40-8B2B-FCDE-A32B-B1ED2C28AC7D}"/>
              </a:ext>
            </a:extLst>
          </p:cNvPr>
          <p:cNvSpPr>
            <a:spLocks noGrp="1"/>
          </p:cNvSpPr>
          <p:nvPr>
            <p:ph type="dt" sz="half" idx="10"/>
          </p:nvPr>
        </p:nvSpPr>
        <p:spPr/>
        <p:txBody>
          <a:bodyPr/>
          <a:lstStyle/>
          <a:p>
            <a:fld id="{7B2FB3AB-A0AB-471D-9B05-1E8AF967A013}" type="datetime1">
              <a:rPr kumimoji="1" lang="ja-JP" altLang="en-US" smtClean="0"/>
              <a:t>2026/5/14</a:t>
            </a:fld>
            <a:endParaRPr kumimoji="1" lang="ja-JP" altLang="en-US" dirty="0"/>
          </a:p>
        </p:txBody>
      </p:sp>
      <p:sp>
        <p:nvSpPr>
          <p:cNvPr id="3" name="フッター プレースホルダー 2">
            <a:extLst>
              <a:ext uri="{FF2B5EF4-FFF2-40B4-BE49-F238E27FC236}">
                <a16:creationId xmlns:a16="http://schemas.microsoft.com/office/drawing/2014/main" id="{B51B2A81-AAB0-DD72-66EF-AB14622B520B}"/>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24348F6-21B5-BD9C-01C0-26BAD842E25D}"/>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112901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B46E2-D112-E50C-89F2-B654DC7FD8C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4A3F6C-C3D3-4EE2-2A00-29C70C282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DD09836-1834-6E45-80FC-0850EB8E4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E8CB91-D5A0-2208-EE67-C2717D505DA4}"/>
              </a:ext>
            </a:extLst>
          </p:cNvPr>
          <p:cNvSpPr>
            <a:spLocks noGrp="1"/>
          </p:cNvSpPr>
          <p:nvPr>
            <p:ph type="dt" sz="half" idx="10"/>
          </p:nvPr>
        </p:nvSpPr>
        <p:spPr/>
        <p:txBody>
          <a:bodyPr/>
          <a:lstStyle/>
          <a:p>
            <a:fld id="{B247AD87-FA28-488F-B4C4-AB4AC1253AB9}" type="datetime1">
              <a:rPr kumimoji="1" lang="ja-JP" altLang="en-US" smtClean="0"/>
              <a:t>2026/5/14</a:t>
            </a:fld>
            <a:endParaRPr kumimoji="1" lang="ja-JP" altLang="en-US" dirty="0"/>
          </a:p>
        </p:txBody>
      </p:sp>
      <p:sp>
        <p:nvSpPr>
          <p:cNvPr id="6" name="フッター プレースホルダー 5">
            <a:extLst>
              <a:ext uri="{FF2B5EF4-FFF2-40B4-BE49-F238E27FC236}">
                <a16:creationId xmlns:a16="http://schemas.microsoft.com/office/drawing/2014/main" id="{EC6AD930-3DF0-C2A9-3CBF-739193CA7D0F}"/>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35FED01-0F0E-074D-2AB5-DDC3DEF793DC}"/>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173815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7B9246-2B34-77BE-83E8-0F3F133E32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72BFD61-2B7B-AA2A-6E35-981A7565C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CFA66B84-C4DD-ECC8-5A07-4DE4D2817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CC794D6-932E-A3EB-380A-AF30C5B2A99D}"/>
              </a:ext>
            </a:extLst>
          </p:cNvPr>
          <p:cNvSpPr>
            <a:spLocks noGrp="1"/>
          </p:cNvSpPr>
          <p:nvPr>
            <p:ph type="dt" sz="half" idx="10"/>
          </p:nvPr>
        </p:nvSpPr>
        <p:spPr/>
        <p:txBody>
          <a:bodyPr/>
          <a:lstStyle/>
          <a:p>
            <a:fld id="{E30385B0-4B98-4BD2-8C86-98D4BA4716CD}" type="datetime1">
              <a:rPr kumimoji="1" lang="ja-JP" altLang="en-US" smtClean="0"/>
              <a:t>2026/5/14</a:t>
            </a:fld>
            <a:endParaRPr kumimoji="1" lang="ja-JP" altLang="en-US" dirty="0"/>
          </a:p>
        </p:txBody>
      </p:sp>
      <p:sp>
        <p:nvSpPr>
          <p:cNvPr id="6" name="フッター プレースホルダー 5">
            <a:extLst>
              <a:ext uri="{FF2B5EF4-FFF2-40B4-BE49-F238E27FC236}">
                <a16:creationId xmlns:a16="http://schemas.microsoft.com/office/drawing/2014/main" id="{851E793A-EB19-C5DC-6BE1-FA4D2EFCE0A5}"/>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4CC47DD-EAC7-EF82-A2A7-3DFD1DC503E2}"/>
              </a:ext>
            </a:extLst>
          </p:cNvPr>
          <p:cNvSpPr>
            <a:spLocks noGrp="1"/>
          </p:cNvSpPr>
          <p:nvPr>
            <p:ph type="sldNum" sz="quarter" idx="12"/>
          </p:nvPr>
        </p:nvSpPr>
        <p:spPr/>
        <p:txBody>
          <a:body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289122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4DA013-140C-0471-6FF7-2C65D1CA0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2B1718-91D7-87C9-059E-99617375B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2589AA-D425-46E6-DD36-FB74FFDC1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5BD4E9-320E-4E23-A527-32C73709F6E6}" type="datetime1">
              <a:rPr kumimoji="1" lang="ja-JP" altLang="en-US" smtClean="0"/>
              <a:t>2026/5/14</a:t>
            </a:fld>
            <a:endParaRPr kumimoji="1" lang="ja-JP" altLang="en-US" dirty="0"/>
          </a:p>
        </p:txBody>
      </p:sp>
      <p:sp>
        <p:nvSpPr>
          <p:cNvPr id="5" name="フッター プレースホルダー 4">
            <a:extLst>
              <a:ext uri="{FF2B5EF4-FFF2-40B4-BE49-F238E27FC236}">
                <a16:creationId xmlns:a16="http://schemas.microsoft.com/office/drawing/2014/main" id="{888DA0C1-6588-70FA-ABDA-536793B76C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81838EAD-AF3C-BD40-2EED-73E119403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71BC62-9622-4D3A-992A-76286CB83535}" type="slidenum">
              <a:rPr kumimoji="1" lang="ja-JP" altLang="en-US" smtClean="0"/>
              <a:t>‹#›</a:t>
            </a:fld>
            <a:endParaRPr kumimoji="1" lang="ja-JP" altLang="en-US" dirty="0"/>
          </a:p>
        </p:txBody>
      </p:sp>
    </p:spTree>
    <p:extLst>
      <p:ext uri="{BB962C8B-B14F-4D97-AF65-F5344CB8AC3E}">
        <p14:creationId xmlns:p14="http://schemas.microsoft.com/office/powerpoint/2010/main" val="415285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F2CB99A-151D-117C-4BA7-1837DE519953}"/>
              </a:ext>
            </a:extLst>
          </p:cNvPr>
          <p:cNvSpPr txBox="1">
            <a:spLocks/>
          </p:cNvSpPr>
          <p:nvPr/>
        </p:nvSpPr>
        <p:spPr>
          <a:xfrm>
            <a:off x="10005059" y="125110"/>
            <a:ext cx="1905001" cy="6341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600"/>
              </a:spcAft>
            </a:pPr>
            <a:r>
              <a:rPr lang="ja-JP" altLang="en-US" sz="2400" dirty="0">
                <a:latin typeface="BIZ UDゴシック" panose="020B0400000000000000" pitchFamily="49" charset="-128"/>
                <a:ea typeface="BIZ UDゴシック" panose="020B0400000000000000" pitchFamily="49" charset="-128"/>
              </a:rPr>
              <a:t>資料２</a:t>
            </a:r>
          </a:p>
        </p:txBody>
      </p:sp>
      <p:sp>
        <p:nvSpPr>
          <p:cNvPr id="2" name="タイトル 1">
            <a:extLst>
              <a:ext uri="{FF2B5EF4-FFF2-40B4-BE49-F238E27FC236}">
                <a16:creationId xmlns:a16="http://schemas.microsoft.com/office/drawing/2014/main" id="{50328D3B-111F-5B04-B269-BDDEB281DCAD}"/>
              </a:ext>
            </a:extLst>
          </p:cNvPr>
          <p:cNvSpPr>
            <a:spLocks noGrp="1"/>
          </p:cNvSpPr>
          <p:nvPr>
            <p:ph type="ctrTitle"/>
          </p:nvPr>
        </p:nvSpPr>
        <p:spPr>
          <a:xfrm>
            <a:off x="1524000" y="1106692"/>
            <a:ext cx="9433560" cy="1920113"/>
          </a:xfrm>
        </p:spPr>
        <p:txBody>
          <a:bodyPr>
            <a:normAutofit/>
          </a:bodyPr>
          <a:lstStyle/>
          <a:p>
            <a:pPr>
              <a:lnSpc>
                <a:spcPct val="100000"/>
              </a:lnSpc>
            </a:pPr>
            <a:r>
              <a:rPr lang="ja-JP" altLang="en-US" sz="4400" dirty="0">
                <a:latin typeface="BIZ UDゴシック" panose="020B0400000000000000" pitchFamily="49" charset="-128"/>
                <a:ea typeface="BIZ UDゴシック" panose="020B0400000000000000" pitchFamily="49" charset="-128"/>
              </a:rPr>
              <a:t>手話言語等促進条例の</a:t>
            </a:r>
            <a:r>
              <a:rPr kumimoji="1" lang="ja-JP" altLang="en-US" sz="4400" dirty="0">
                <a:latin typeface="BIZ UDゴシック" panose="020B0400000000000000" pitchFamily="49" charset="-128"/>
                <a:ea typeface="BIZ UDゴシック" panose="020B0400000000000000" pitchFamily="49" charset="-128"/>
              </a:rPr>
              <a:t>取組みの</a:t>
            </a:r>
            <a:br>
              <a:rPr lang="en-US" altLang="ja-JP" sz="4400" dirty="0">
                <a:latin typeface="BIZ UDゴシック" panose="020B0400000000000000" pitchFamily="49" charset="-128"/>
                <a:ea typeface="BIZ UDゴシック" panose="020B0400000000000000" pitchFamily="49" charset="-128"/>
              </a:rPr>
            </a:br>
            <a:r>
              <a:rPr kumimoji="1" lang="ja-JP" altLang="en-US" sz="4400" dirty="0">
                <a:latin typeface="BIZ UDゴシック" panose="020B0400000000000000" pitchFamily="49" charset="-128"/>
                <a:ea typeface="BIZ UDゴシック" panose="020B0400000000000000" pitchFamily="49" charset="-128"/>
              </a:rPr>
              <a:t>進捗状況及び今後の取組み</a:t>
            </a:r>
          </a:p>
        </p:txBody>
      </p:sp>
      <p:sp>
        <p:nvSpPr>
          <p:cNvPr id="4" name="スライド番号プレースホルダー 3"/>
          <p:cNvSpPr>
            <a:spLocks noGrp="1"/>
          </p:cNvSpPr>
          <p:nvPr>
            <p:ph type="sldNum" sz="quarter" idx="12"/>
          </p:nvPr>
        </p:nvSpPr>
        <p:spPr>
          <a:xfrm>
            <a:off x="9166860" y="6367765"/>
            <a:ext cx="2743200" cy="365125"/>
          </a:xfrm>
        </p:spPr>
        <p:txBody>
          <a:bodyPr/>
          <a:lstStyle/>
          <a:p>
            <a:fld id="{AA71BC62-9622-4D3A-992A-76286CB83535}" type="slidenum">
              <a:rPr kumimoji="1" lang="ja-JP" altLang="en-US" smtClean="0"/>
              <a:t>1</a:t>
            </a:fld>
            <a:endParaRPr kumimoji="1" lang="ja-JP" altLang="en-US" dirty="0"/>
          </a:p>
        </p:txBody>
      </p:sp>
      <p:sp>
        <p:nvSpPr>
          <p:cNvPr id="6" name="タイトル 1">
            <a:extLst>
              <a:ext uri="{FF2B5EF4-FFF2-40B4-BE49-F238E27FC236}">
                <a16:creationId xmlns:a16="http://schemas.microsoft.com/office/drawing/2014/main" id="{50328D3B-111F-5B04-B269-BDDEB281DCAD}"/>
              </a:ext>
            </a:extLst>
          </p:cNvPr>
          <p:cNvSpPr txBox="1">
            <a:spLocks/>
          </p:cNvSpPr>
          <p:nvPr/>
        </p:nvSpPr>
        <p:spPr>
          <a:xfrm>
            <a:off x="1524000" y="383119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600"/>
              </a:spcAft>
            </a:pPr>
            <a:r>
              <a:rPr lang="ja-JP" altLang="en-US" sz="2400" dirty="0">
                <a:latin typeface="BIZ UDゴシック" panose="020B0400000000000000" pitchFamily="49" charset="-128"/>
                <a:ea typeface="BIZ UDゴシック" panose="020B0400000000000000" pitchFamily="49" charset="-128"/>
              </a:rPr>
              <a:t>令和８年３月　吹田市福祉部障がい福祉室</a:t>
            </a:r>
          </a:p>
        </p:txBody>
      </p:sp>
    </p:spTree>
    <p:extLst>
      <p:ext uri="{BB962C8B-B14F-4D97-AF65-F5344CB8AC3E}">
        <p14:creationId xmlns:p14="http://schemas.microsoft.com/office/powerpoint/2010/main" val="2613467637"/>
      </p:ext>
    </p:extLst>
  </p:cSld>
  <p:clrMapOvr>
    <a:masterClrMapping/>
  </p:clrMapOvr>
  <mc:AlternateContent xmlns:mc="http://schemas.openxmlformats.org/markup-compatibility/2006" xmlns:p14="http://schemas.microsoft.com/office/powerpoint/2010/main">
    <mc:Choice Requires="p14">
      <p:transition spd="slow" p14:dur="2000" advTm="6465"/>
    </mc:Choice>
    <mc:Fallback xmlns="">
      <p:transition spd="slow" advTm="64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8D3B-111F-5B04-B269-BDDEB281DCAD}"/>
              </a:ext>
            </a:extLst>
          </p:cNvPr>
          <p:cNvSpPr txBox="1">
            <a:spLocks/>
          </p:cNvSpPr>
          <p:nvPr/>
        </p:nvSpPr>
        <p:spPr>
          <a:xfrm>
            <a:off x="-457200" y="-203461"/>
            <a:ext cx="11567160" cy="1004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担当室課対象</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　手話言語等促進条例推進方針の取組み　　</a:t>
            </a:r>
          </a:p>
        </p:txBody>
      </p:sp>
      <p:sp>
        <p:nvSpPr>
          <p:cNvPr id="6" name="スライド番号プレースホルダー 5"/>
          <p:cNvSpPr>
            <a:spLocks noGrp="1"/>
          </p:cNvSpPr>
          <p:nvPr>
            <p:ph type="sldNum" sz="quarter" idx="12"/>
          </p:nvPr>
        </p:nvSpPr>
        <p:spPr>
          <a:xfrm>
            <a:off x="9448800" y="6539864"/>
            <a:ext cx="2743200" cy="365125"/>
          </a:xfrm>
        </p:spPr>
        <p:txBody>
          <a:bodyPr/>
          <a:lstStyle/>
          <a:p>
            <a:fld id="{AA71BC62-9622-4D3A-992A-76286CB83535}" type="slidenum">
              <a:rPr kumimoji="1" lang="ja-JP" altLang="en-US" smtClean="0"/>
              <a:t>10</a:t>
            </a:fld>
            <a:endParaRPr kumimoji="1" lang="ja-JP" altLang="en-US" dirty="0"/>
          </a:p>
        </p:txBody>
      </p:sp>
      <p:sp>
        <p:nvSpPr>
          <p:cNvPr id="9" name="テキスト ボックス 8">
            <a:extLst>
              <a:ext uri="{FF2B5EF4-FFF2-40B4-BE49-F238E27FC236}">
                <a16:creationId xmlns:a16="http://schemas.microsoft.com/office/drawing/2014/main" id="{1F22A40A-CA7F-01FF-0695-4899014BE23E}"/>
              </a:ext>
            </a:extLst>
          </p:cNvPr>
          <p:cNvSpPr txBox="1"/>
          <p:nvPr/>
        </p:nvSpPr>
        <p:spPr>
          <a:xfrm>
            <a:off x="634130" y="1636914"/>
            <a:ext cx="10887310" cy="400110"/>
          </a:xfrm>
          <a:prstGeom prst="rect">
            <a:avLst/>
          </a:prstGeom>
          <a:noFill/>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令和６年度　実　施　　２１件、一部実施　　　６件、　検討中　　４件、　不実施　２件　　　　</a:t>
            </a:r>
          </a:p>
        </p:txBody>
      </p:sp>
      <p:sp>
        <p:nvSpPr>
          <p:cNvPr id="10" name="テキスト ボックス 9">
            <a:extLst>
              <a:ext uri="{FF2B5EF4-FFF2-40B4-BE49-F238E27FC236}">
                <a16:creationId xmlns:a16="http://schemas.microsoft.com/office/drawing/2014/main" id="{F078F311-6A32-F094-6D99-F7BFADCCB2BA}"/>
              </a:ext>
            </a:extLst>
          </p:cNvPr>
          <p:cNvSpPr txBox="1"/>
          <p:nvPr/>
        </p:nvSpPr>
        <p:spPr>
          <a:xfrm>
            <a:off x="634130" y="2113429"/>
            <a:ext cx="11161630" cy="400110"/>
          </a:xfrm>
          <a:prstGeom prst="rect">
            <a:avLst/>
          </a:prstGeom>
          <a:noFill/>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令和７年度　実施予定　２７件、一部実施予定　４件、　検討予定　２件、　不実施予定　０件　　　</a:t>
            </a:r>
          </a:p>
        </p:txBody>
      </p:sp>
      <p:sp>
        <p:nvSpPr>
          <p:cNvPr id="14" name="コンテンツ プレースホルダー 4">
            <a:extLst>
              <a:ext uri="{FF2B5EF4-FFF2-40B4-BE49-F238E27FC236}">
                <a16:creationId xmlns:a16="http://schemas.microsoft.com/office/drawing/2014/main" id="{C0DA2C51-C535-62F9-CA8F-77846E38006B}"/>
              </a:ext>
            </a:extLst>
          </p:cNvPr>
          <p:cNvSpPr>
            <a:spLocks noGrp="1"/>
          </p:cNvSpPr>
          <p:nvPr>
            <p:ph idx="1"/>
          </p:nvPr>
        </p:nvSpPr>
        <p:spPr>
          <a:xfrm>
            <a:off x="411168" y="914964"/>
            <a:ext cx="4267512" cy="288996"/>
          </a:xfrm>
        </p:spPr>
        <p:txBody>
          <a:bodyPr>
            <a:noAutofit/>
          </a:bodyPr>
          <a:lstStyle/>
          <a:p>
            <a:pPr marL="0" indent="0">
              <a:lnSpc>
                <a:spcPct val="50000"/>
              </a:lnSpc>
              <a:buNone/>
            </a:pPr>
            <a:r>
              <a:rPr lang="en-US" altLang="ja-JP" sz="1800" dirty="0">
                <a:latin typeface="BIZ UDPゴシック" panose="020B0400000000000000" pitchFamily="50" charset="-128"/>
                <a:ea typeface="BIZ UDPゴシック" panose="020B0400000000000000" pitchFamily="50" charset="-128"/>
              </a:rPr>
              <a:t>【R</a:t>
            </a:r>
            <a:r>
              <a:rPr lang="ja-JP" altLang="en-US" sz="1800" dirty="0">
                <a:latin typeface="BIZ UDPゴシック" panose="020B0400000000000000" pitchFamily="50" charset="-128"/>
                <a:ea typeface="BIZ UDPゴシック" panose="020B0400000000000000" pitchFamily="50" charset="-128"/>
              </a:rPr>
              <a:t>７</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７　担当室課へ進捗状況の照会</a:t>
            </a:r>
            <a:r>
              <a:rPr lang="en-US" altLang="ja-JP" sz="1800" dirty="0">
                <a:latin typeface="BIZ UDPゴシック" panose="020B0400000000000000" pitchFamily="50" charset="-128"/>
                <a:ea typeface="BIZ UDPゴシック" panose="020B0400000000000000" pitchFamily="50" charset="-128"/>
              </a:rPr>
              <a:t>】</a:t>
            </a:r>
            <a:endParaRPr lang="ja-JP" altLang="en-US" sz="1800" dirty="0">
              <a:latin typeface="BIZ UDPゴシック" panose="020B0400000000000000" pitchFamily="50" charset="-128"/>
              <a:ea typeface="BIZ UDPゴシック" panose="020B0400000000000000" pitchFamily="50" charset="-128"/>
            </a:endParaRPr>
          </a:p>
        </p:txBody>
      </p:sp>
      <p:sp>
        <p:nvSpPr>
          <p:cNvPr id="15" name="コンテンツ プレースホルダー 4">
            <a:extLst>
              <a:ext uri="{FF2B5EF4-FFF2-40B4-BE49-F238E27FC236}">
                <a16:creationId xmlns:a16="http://schemas.microsoft.com/office/drawing/2014/main" id="{99E77CE8-9990-0227-C7DD-1F647FC33E15}"/>
              </a:ext>
            </a:extLst>
          </p:cNvPr>
          <p:cNvSpPr txBox="1">
            <a:spLocks/>
          </p:cNvSpPr>
          <p:nvPr/>
        </p:nvSpPr>
        <p:spPr>
          <a:xfrm>
            <a:off x="228288" y="2970843"/>
            <a:ext cx="7041192" cy="288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令和７年度検討予定の取組</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　</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進捗管理シート抜粋　</a:t>
            </a:r>
          </a:p>
        </p:txBody>
      </p:sp>
      <p:sp>
        <p:nvSpPr>
          <p:cNvPr id="21" name="コンテンツ プレースホルダー 4">
            <a:extLst>
              <a:ext uri="{FF2B5EF4-FFF2-40B4-BE49-F238E27FC236}">
                <a16:creationId xmlns:a16="http://schemas.microsoft.com/office/drawing/2014/main" id="{1D03E096-2458-6510-0A53-40381327B352}"/>
              </a:ext>
            </a:extLst>
          </p:cNvPr>
          <p:cNvSpPr txBox="1">
            <a:spLocks/>
          </p:cNvSpPr>
          <p:nvPr/>
        </p:nvSpPr>
        <p:spPr>
          <a:xfrm>
            <a:off x="411168" y="1298544"/>
            <a:ext cx="4267512" cy="191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推進方針の各取組の進捗状況結果</a:t>
            </a:r>
          </a:p>
        </p:txBody>
      </p:sp>
      <p:graphicFrame>
        <p:nvGraphicFramePr>
          <p:cNvPr id="3" name="オブジェクト 2">
            <a:extLst>
              <a:ext uri="{FF2B5EF4-FFF2-40B4-BE49-F238E27FC236}">
                <a16:creationId xmlns:a16="http://schemas.microsoft.com/office/drawing/2014/main" id="{4F89660B-EC59-CB7C-E4AE-65D6604310B7}"/>
              </a:ext>
            </a:extLst>
          </p:cNvPr>
          <p:cNvGraphicFramePr>
            <a:graphicFrameLocks noChangeAspect="1"/>
          </p:cNvGraphicFramePr>
          <p:nvPr>
            <p:extLst>
              <p:ext uri="{D42A27DB-BD31-4B8C-83A1-F6EECF244321}">
                <p14:modId xmlns:p14="http://schemas.microsoft.com/office/powerpoint/2010/main" val="3618761063"/>
              </p:ext>
            </p:extLst>
          </p:nvPr>
        </p:nvGraphicFramePr>
        <p:xfrm>
          <a:off x="60960" y="3275432"/>
          <a:ext cx="11932920" cy="3406883"/>
        </p:xfrm>
        <a:graphic>
          <a:graphicData uri="http://schemas.openxmlformats.org/presentationml/2006/ole">
            <mc:AlternateContent xmlns:mc="http://schemas.openxmlformats.org/markup-compatibility/2006">
              <mc:Choice xmlns:v="urn:schemas-microsoft-com:vml" Requires="v">
                <p:oleObj name="Worksheet" r:id="rId3" imgW="12231140" imgH="3485537" progId="Excel.Sheet.12">
                  <p:embed/>
                </p:oleObj>
              </mc:Choice>
              <mc:Fallback>
                <p:oleObj name="Worksheet" r:id="rId3" imgW="12231140" imgH="3485537" progId="Excel.Sheet.12">
                  <p:embed/>
                  <p:pic>
                    <p:nvPicPr>
                      <p:cNvPr id="0" name=""/>
                      <p:cNvPicPr/>
                      <p:nvPr/>
                    </p:nvPicPr>
                    <p:blipFill>
                      <a:blip r:embed="rId4"/>
                      <a:stretch>
                        <a:fillRect/>
                      </a:stretch>
                    </p:blipFill>
                    <p:spPr>
                      <a:xfrm>
                        <a:off x="60960" y="3275432"/>
                        <a:ext cx="11932920" cy="3406883"/>
                      </a:xfrm>
                      <a:prstGeom prst="rect">
                        <a:avLst/>
                      </a:prstGeom>
                    </p:spPr>
                  </p:pic>
                </p:oleObj>
              </mc:Fallback>
            </mc:AlternateContent>
          </a:graphicData>
        </a:graphic>
      </p:graphicFrame>
      <p:sp>
        <p:nvSpPr>
          <p:cNvPr id="5" name="四角形: 角を丸くする 4">
            <a:extLst>
              <a:ext uri="{FF2B5EF4-FFF2-40B4-BE49-F238E27FC236}">
                <a16:creationId xmlns:a16="http://schemas.microsoft.com/office/drawing/2014/main" id="{430B1EE2-131D-74B6-3024-6379AEA5E2C0}"/>
              </a:ext>
            </a:extLst>
          </p:cNvPr>
          <p:cNvSpPr/>
          <p:nvPr/>
        </p:nvSpPr>
        <p:spPr>
          <a:xfrm>
            <a:off x="4511040" y="2084584"/>
            <a:ext cx="4876800" cy="532601"/>
          </a:xfrm>
          <a:prstGeom prst="roundRect">
            <a:avLst/>
          </a:prstGeom>
          <a:noFill/>
          <a:ln w="666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highlight>
                <a:srgbClr val="00FF00"/>
              </a:highlight>
            </a:endParaRPr>
          </a:p>
        </p:txBody>
      </p:sp>
      <p:sp>
        <p:nvSpPr>
          <p:cNvPr id="7" name="コンテンツ プレースホルダー 4">
            <a:extLst>
              <a:ext uri="{FF2B5EF4-FFF2-40B4-BE49-F238E27FC236}">
                <a16:creationId xmlns:a16="http://schemas.microsoft.com/office/drawing/2014/main" id="{05D51924-6D50-86CC-2932-3AB28356C1B8}"/>
              </a:ext>
            </a:extLst>
          </p:cNvPr>
          <p:cNvSpPr txBox="1">
            <a:spLocks/>
          </p:cNvSpPr>
          <p:nvPr/>
        </p:nvSpPr>
        <p:spPr>
          <a:xfrm>
            <a:off x="4777740" y="1292340"/>
            <a:ext cx="7665720" cy="4200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全取組の進捗状況は、「参考資料２</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３</a:t>
            </a:r>
            <a:r>
              <a:rPr lang="en-US" altLang="ja-JP" sz="1800" dirty="0">
                <a:latin typeface="BIZ UDゴシック" panose="020B0400000000000000" pitchFamily="49" charset="-128"/>
                <a:ea typeface="BIZ UDゴシック" panose="020B0400000000000000" pitchFamily="49" charset="-128"/>
              </a:rPr>
              <a:t>_</a:t>
            </a:r>
            <a:r>
              <a:rPr lang="ja-JP" altLang="en-US" sz="1800" dirty="0">
                <a:latin typeface="BIZ UDゴシック" panose="020B0400000000000000" pitchFamily="49" charset="-128"/>
                <a:ea typeface="BIZ UDゴシック" panose="020B0400000000000000" pitchFamily="49" charset="-128"/>
              </a:rPr>
              <a:t>全体 進捗管理シート」参照</a:t>
            </a:r>
          </a:p>
        </p:txBody>
      </p:sp>
    </p:spTree>
    <p:extLst>
      <p:ext uri="{BB962C8B-B14F-4D97-AF65-F5344CB8AC3E}">
        <p14:creationId xmlns:p14="http://schemas.microsoft.com/office/powerpoint/2010/main" val="3564652111"/>
      </p:ext>
    </p:extLst>
  </p:cSld>
  <p:clrMapOvr>
    <a:masterClrMapping/>
  </p:clrMapOvr>
  <mc:AlternateContent xmlns:mc="http://schemas.openxmlformats.org/markup-compatibility/2006" xmlns:p14="http://schemas.microsoft.com/office/powerpoint/2010/main">
    <mc:Choice Requires="p14">
      <p:transition spd="slow" p14:dur="2000" advTm="17424"/>
    </mc:Choice>
    <mc:Fallback xmlns="">
      <p:transition spd="slow" advTm="174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8D3B-111F-5B04-B269-BDDEB281DCAD}"/>
              </a:ext>
            </a:extLst>
          </p:cNvPr>
          <p:cNvSpPr txBox="1">
            <a:spLocks/>
          </p:cNvSpPr>
          <p:nvPr/>
        </p:nvSpPr>
        <p:spPr>
          <a:xfrm>
            <a:off x="-213360" y="-123885"/>
            <a:ext cx="11567160" cy="10040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rPr>
              <a:t>手話言語等促進条例推進方針の取組み　　関係室課の取組状況　</a:t>
            </a:r>
          </a:p>
        </p:txBody>
      </p:sp>
      <p:sp>
        <p:nvSpPr>
          <p:cNvPr id="6" name="スライド番号プレースホルダー 5"/>
          <p:cNvSpPr>
            <a:spLocks noGrp="1"/>
          </p:cNvSpPr>
          <p:nvPr>
            <p:ph type="sldNum" sz="quarter" idx="12"/>
          </p:nvPr>
        </p:nvSpPr>
        <p:spPr>
          <a:xfrm>
            <a:off x="9510713" y="6568757"/>
            <a:ext cx="2743200" cy="365125"/>
          </a:xfrm>
        </p:spPr>
        <p:txBody>
          <a:bodyPr/>
          <a:lstStyle/>
          <a:p>
            <a:fld id="{AA71BC62-9622-4D3A-992A-76286CB83535}" type="slidenum">
              <a:rPr kumimoji="1" lang="ja-JP" altLang="en-US" smtClean="0"/>
              <a:t>11</a:t>
            </a:fld>
            <a:endParaRPr kumimoji="1" lang="ja-JP" altLang="en-US" dirty="0"/>
          </a:p>
        </p:txBody>
      </p:sp>
      <p:sp>
        <p:nvSpPr>
          <p:cNvPr id="15" name="コンテンツ プレースホルダー 4">
            <a:extLst>
              <a:ext uri="{FF2B5EF4-FFF2-40B4-BE49-F238E27FC236}">
                <a16:creationId xmlns:a16="http://schemas.microsoft.com/office/drawing/2014/main" id="{99E77CE8-9990-0227-C7DD-1F647FC33E15}"/>
              </a:ext>
            </a:extLst>
          </p:cNvPr>
          <p:cNvSpPr txBox="1">
            <a:spLocks/>
          </p:cNvSpPr>
          <p:nvPr/>
        </p:nvSpPr>
        <p:spPr>
          <a:xfrm>
            <a:off x="95094" y="943302"/>
            <a:ext cx="8195466" cy="260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令和７年度一部実施予定の取組</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　　</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進捗管理シート抜粋　</a:t>
            </a:r>
          </a:p>
        </p:txBody>
      </p:sp>
      <p:graphicFrame>
        <p:nvGraphicFramePr>
          <p:cNvPr id="3" name="オブジェクト 2">
            <a:extLst>
              <a:ext uri="{FF2B5EF4-FFF2-40B4-BE49-F238E27FC236}">
                <a16:creationId xmlns:a16="http://schemas.microsoft.com/office/drawing/2014/main" id="{849DD820-BC05-F2BB-03FD-5FF7C0AFA21D}"/>
              </a:ext>
            </a:extLst>
          </p:cNvPr>
          <p:cNvGraphicFramePr>
            <a:graphicFrameLocks noChangeAspect="1"/>
          </p:cNvGraphicFramePr>
          <p:nvPr>
            <p:extLst>
              <p:ext uri="{D42A27DB-BD31-4B8C-83A1-F6EECF244321}">
                <p14:modId xmlns:p14="http://schemas.microsoft.com/office/powerpoint/2010/main" val="1640911270"/>
              </p:ext>
            </p:extLst>
          </p:nvPr>
        </p:nvGraphicFramePr>
        <p:xfrm>
          <a:off x="9525" y="1267063"/>
          <a:ext cx="12172950" cy="5410200"/>
        </p:xfrm>
        <a:graphic>
          <a:graphicData uri="http://schemas.openxmlformats.org/presentationml/2006/ole">
            <mc:AlternateContent xmlns:mc="http://schemas.openxmlformats.org/markup-compatibility/2006">
              <mc:Choice xmlns:v="urn:schemas-microsoft-com:vml" Requires="v">
                <p:oleObj name="Worksheet" r:id="rId3" imgW="12059296" imgH="5359621" progId="Excel.Sheet.12">
                  <p:embed/>
                </p:oleObj>
              </mc:Choice>
              <mc:Fallback>
                <p:oleObj name="Worksheet" r:id="rId3" imgW="12059296" imgH="5359621" progId="Excel.Sheet.12">
                  <p:embed/>
                  <p:pic>
                    <p:nvPicPr>
                      <p:cNvPr id="0" name=""/>
                      <p:cNvPicPr/>
                      <p:nvPr/>
                    </p:nvPicPr>
                    <p:blipFill>
                      <a:blip r:embed="rId4"/>
                      <a:stretch>
                        <a:fillRect/>
                      </a:stretch>
                    </p:blipFill>
                    <p:spPr>
                      <a:xfrm>
                        <a:off x="9525" y="1267063"/>
                        <a:ext cx="12172950" cy="5410200"/>
                      </a:xfrm>
                      <a:prstGeom prst="rect">
                        <a:avLst/>
                      </a:prstGeom>
                    </p:spPr>
                  </p:pic>
                </p:oleObj>
              </mc:Fallback>
            </mc:AlternateContent>
          </a:graphicData>
        </a:graphic>
      </p:graphicFrame>
    </p:spTree>
    <p:extLst>
      <p:ext uri="{BB962C8B-B14F-4D97-AF65-F5344CB8AC3E}">
        <p14:creationId xmlns:p14="http://schemas.microsoft.com/office/powerpoint/2010/main" val="3500968519"/>
      </p:ext>
    </p:extLst>
  </p:cSld>
  <p:clrMapOvr>
    <a:masterClrMapping/>
  </p:clrMapOvr>
  <mc:AlternateContent xmlns:mc="http://schemas.openxmlformats.org/markup-compatibility/2006" xmlns:p14="http://schemas.microsoft.com/office/powerpoint/2010/main">
    <mc:Choice Requires="p14">
      <p:transition spd="slow" p14:dur="2000" advTm="23763"/>
    </mc:Choice>
    <mc:Fallback xmlns="">
      <p:transition spd="slow" advTm="237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8D3B-111F-5B04-B269-BDDEB281DCAD}"/>
              </a:ext>
            </a:extLst>
          </p:cNvPr>
          <p:cNvSpPr txBox="1">
            <a:spLocks/>
          </p:cNvSpPr>
          <p:nvPr/>
        </p:nvSpPr>
        <p:spPr>
          <a:xfrm>
            <a:off x="-213360" y="-123885"/>
            <a:ext cx="11567160" cy="1004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ja-JP" sz="3200" b="1" dirty="0">
                <a:solidFill>
                  <a:srgbClr val="FF0000"/>
                </a:solidFill>
                <a:latin typeface="BIZ UDゴシック" panose="020B0400000000000000" pitchFamily="49" charset="-128"/>
                <a:ea typeface="BIZ UDゴシック" panose="020B0400000000000000" pitchFamily="49" charset="-128"/>
              </a:rPr>
              <a:t>令和７年度 手話言語等促進条例作業部会</a:t>
            </a:r>
            <a:r>
              <a:rPr lang="ja-JP" altLang="en-US" sz="3200" b="1" dirty="0">
                <a:solidFill>
                  <a:srgbClr val="FF0000"/>
                </a:solidFill>
                <a:latin typeface="BIZ UDゴシック" panose="020B0400000000000000" pitchFamily="49" charset="-128"/>
                <a:ea typeface="BIZ UDゴシック" panose="020B0400000000000000" pitchFamily="49" charset="-128"/>
              </a:rPr>
              <a:t>の開催結果</a:t>
            </a:r>
          </a:p>
        </p:txBody>
      </p:sp>
      <p:sp>
        <p:nvSpPr>
          <p:cNvPr id="6" name="スライド番号プレースホルダー 5"/>
          <p:cNvSpPr>
            <a:spLocks noGrp="1"/>
          </p:cNvSpPr>
          <p:nvPr>
            <p:ph type="sldNum" sz="quarter" idx="12"/>
          </p:nvPr>
        </p:nvSpPr>
        <p:spPr>
          <a:xfrm>
            <a:off x="9403080" y="6418262"/>
            <a:ext cx="2743200" cy="365125"/>
          </a:xfrm>
        </p:spPr>
        <p:txBody>
          <a:bodyPr/>
          <a:lstStyle/>
          <a:p>
            <a:fld id="{AA71BC62-9622-4D3A-992A-76286CB83535}" type="slidenum">
              <a:rPr kumimoji="1" lang="ja-JP" altLang="en-US" smtClean="0"/>
              <a:t>12</a:t>
            </a:fld>
            <a:endParaRPr kumimoji="1" lang="ja-JP" altLang="en-US" dirty="0"/>
          </a:p>
        </p:txBody>
      </p:sp>
      <p:sp>
        <p:nvSpPr>
          <p:cNvPr id="8" name="コンテンツ プレースホルダー 4">
            <a:extLst>
              <a:ext uri="{FF2B5EF4-FFF2-40B4-BE49-F238E27FC236}">
                <a16:creationId xmlns:a16="http://schemas.microsoft.com/office/drawing/2014/main" id="{CCC5D895-6ECD-FCA6-5682-E91905AC359D}"/>
              </a:ext>
            </a:extLst>
          </p:cNvPr>
          <p:cNvSpPr txBox="1">
            <a:spLocks/>
          </p:cNvSpPr>
          <p:nvPr/>
        </p:nvSpPr>
        <p:spPr>
          <a:xfrm>
            <a:off x="289560" y="1011630"/>
            <a:ext cx="11216640" cy="276550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BIZ UDゴシック" panose="020B0400000000000000" pitchFamily="49" charset="-128"/>
                <a:ea typeface="BIZ UDゴシック" panose="020B0400000000000000" pitchFamily="49" charset="-128"/>
              </a:rPr>
              <a:t>第１回</a:t>
            </a:r>
            <a:r>
              <a:rPr lang="ja-JP" altLang="en-US" sz="2400" dirty="0">
                <a:solidFill>
                  <a:srgbClr val="FF0000"/>
                </a:solidFill>
                <a:latin typeface="BIZ UDゴシック" panose="020B0400000000000000" pitchFamily="49" charset="-128"/>
                <a:ea typeface="BIZ UDゴシック" panose="020B0400000000000000" pitchFamily="49" charset="-128"/>
              </a:rPr>
              <a:t>（視覚関係）　　</a:t>
            </a:r>
            <a:r>
              <a:rPr lang="ja-JP" altLang="en-US" sz="1600" dirty="0">
                <a:latin typeface="BIZ UDゴシック" panose="020B0400000000000000" pitchFamily="49" charset="-128"/>
                <a:ea typeface="BIZ UDゴシック" panose="020B0400000000000000" pitchFamily="49" charset="-128"/>
              </a:rPr>
              <a:t>１０月２２日開催</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参加者：部会長１名（学識経験者）、部会員３名（視覚関係団体３名（内、当事者２名）、事務局（障がい福祉室職員）　</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主な議題</a:t>
            </a:r>
            <a:endParaRPr lang="en-US" altLang="ja-JP" sz="1600" dirty="0">
              <a:latin typeface="BIZ UDゴシック" panose="020B0400000000000000" pitchFamily="49" charset="-128"/>
              <a:ea typeface="BIZ UDゴシック" panose="020B0400000000000000" pitchFamily="49" charset="-128"/>
            </a:endParaRPr>
          </a:p>
          <a:p>
            <a:pPr marL="0" indent="0">
              <a:lnSpc>
                <a:spcPct val="50000"/>
              </a:lnSpc>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・推進方針の取組の進捗状況</a:t>
            </a:r>
            <a:endParaRPr lang="en-US" altLang="ja-JP" sz="1600" dirty="0">
              <a:latin typeface="BIZ UDゴシック" panose="020B0400000000000000" pitchFamily="49" charset="-128"/>
              <a:ea typeface="BIZ UDゴシック" panose="020B0400000000000000" pitchFamily="49" charset="-128"/>
            </a:endParaRPr>
          </a:p>
          <a:p>
            <a:pPr marL="0" indent="0">
              <a:lnSpc>
                <a:spcPct val="50000"/>
              </a:lnSpc>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コミュニケーション手段の選択利用に関する今後の新たな取組の検討</a:t>
            </a:r>
            <a:endPar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主な意見</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・点字をもっと広めたい。</a:t>
            </a:r>
            <a:r>
              <a:rPr lang="ja-JP"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点字講習会の触読コース</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を引き続き続けてほしい。</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・図書館の取組みを知りたい。　</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第３回の意見交換会で取扱い</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・その他、視覚障がい者に配慮した資料に対する意見</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コンテンツ プレースホルダー 4">
            <a:extLst>
              <a:ext uri="{FF2B5EF4-FFF2-40B4-BE49-F238E27FC236}">
                <a16:creationId xmlns:a16="http://schemas.microsoft.com/office/drawing/2014/main" id="{E6B1AB34-C913-B0B5-4FB1-08F10F0EAA51}"/>
              </a:ext>
            </a:extLst>
          </p:cNvPr>
          <p:cNvSpPr txBox="1">
            <a:spLocks/>
          </p:cNvSpPr>
          <p:nvPr/>
        </p:nvSpPr>
        <p:spPr>
          <a:xfrm>
            <a:off x="289560" y="3959696"/>
            <a:ext cx="11216640" cy="257921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BIZ UDゴシック" panose="020B0400000000000000" pitchFamily="49" charset="-128"/>
                <a:ea typeface="BIZ UDゴシック" panose="020B0400000000000000" pitchFamily="49" charset="-128"/>
              </a:rPr>
              <a:t>第２回</a:t>
            </a:r>
            <a:r>
              <a:rPr lang="ja-JP" altLang="en-US" sz="2400" dirty="0">
                <a:solidFill>
                  <a:srgbClr val="FF0000"/>
                </a:solidFill>
                <a:latin typeface="BIZ UDゴシック" panose="020B0400000000000000" pitchFamily="49" charset="-128"/>
                <a:ea typeface="BIZ UDゴシック" panose="020B0400000000000000" pitchFamily="49" charset="-128"/>
              </a:rPr>
              <a:t>（聴覚関係）　　</a:t>
            </a:r>
            <a:r>
              <a:rPr lang="ja-JP" altLang="en-US" sz="1600" dirty="0">
                <a:latin typeface="BIZ UDゴシック" panose="020B0400000000000000" pitchFamily="49" charset="-128"/>
                <a:ea typeface="BIZ UDゴシック" panose="020B0400000000000000" pitchFamily="49" charset="-128"/>
              </a:rPr>
              <a:t>１０月２８日開催</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参加者：部会長１名（学識経験者）、部会員５名（聴覚関係団体５名（内、当事者２名）、事務局（障がい福祉室職員）　</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主な議題　　</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第１回と同様</a:t>
            </a:r>
            <a:endParaRPr lang="en-US" altLang="ja-JP" sz="1600" dirty="0">
              <a:latin typeface="BIZ UDゴシック" panose="020B0400000000000000" pitchFamily="49" charset="-128"/>
              <a:ea typeface="BIZ UDゴシック" panose="020B0400000000000000" pitchFamily="49" charset="-128"/>
            </a:endParaRPr>
          </a:p>
          <a:p>
            <a:pPr marL="0" indent="0">
              <a:lnSpc>
                <a:spcPct val="50000"/>
              </a:lnSpc>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主な意見　</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第３回の意見交換会で取扱った意見は除く</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・アンケート結果への意見（職員へ</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つの手話を広めてほしい等）</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・耳マーク、筆談マークの他に手話マークもある</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・コミュニケーション支援ボードの作成について、各室課でカスタマイズしやすいように周知したほうがよい</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・小学校での手話の取組み、災害時避難所に耳が聞こえないことを表すスカーフを設置してほしい、医療機関</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での手話通訳について　　</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回の意見交換会で取扱い</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5486350"/>
      </p:ext>
    </p:extLst>
  </p:cSld>
  <p:clrMapOvr>
    <a:masterClrMapping/>
  </p:clrMapOvr>
  <mc:AlternateContent xmlns:mc="http://schemas.openxmlformats.org/markup-compatibility/2006" xmlns:p14="http://schemas.microsoft.com/office/powerpoint/2010/main">
    <mc:Choice Requires="p14">
      <p:transition spd="slow" p14:dur="2000" advTm="47726"/>
    </mc:Choice>
    <mc:Fallback xmlns="">
      <p:transition spd="slow" advTm="477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8D3B-111F-5B04-B269-BDDEB281DCAD}"/>
              </a:ext>
            </a:extLst>
          </p:cNvPr>
          <p:cNvSpPr txBox="1">
            <a:spLocks/>
          </p:cNvSpPr>
          <p:nvPr/>
        </p:nvSpPr>
        <p:spPr>
          <a:xfrm>
            <a:off x="-213360" y="-123885"/>
            <a:ext cx="11567160" cy="1004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ja-JP" sz="3200" b="1" dirty="0">
                <a:solidFill>
                  <a:srgbClr val="FF0000"/>
                </a:solidFill>
                <a:latin typeface="BIZ UDゴシック" panose="020B0400000000000000" pitchFamily="49" charset="-128"/>
                <a:ea typeface="BIZ UDゴシック" panose="020B0400000000000000" pitchFamily="49" charset="-128"/>
              </a:rPr>
              <a:t>令和７年度 手話言語等促進条例作業部会</a:t>
            </a:r>
            <a:r>
              <a:rPr lang="ja-JP" altLang="en-US" sz="3200" b="1" dirty="0">
                <a:solidFill>
                  <a:srgbClr val="FF0000"/>
                </a:solidFill>
                <a:latin typeface="BIZ UDゴシック" panose="020B0400000000000000" pitchFamily="49" charset="-128"/>
                <a:ea typeface="BIZ UDゴシック" panose="020B0400000000000000" pitchFamily="49" charset="-128"/>
              </a:rPr>
              <a:t>の開催結果</a:t>
            </a:r>
          </a:p>
        </p:txBody>
      </p:sp>
      <p:sp>
        <p:nvSpPr>
          <p:cNvPr id="6" name="スライド番号プレースホルダー 5"/>
          <p:cNvSpPr>
            <a:spLocks noGrp="1"/>
          </p:cNvSpPr>
          <p:nvPr>
            <p:ph type="sldNum" sz="quarter" idx="12"/>
          </p:nvPr>
        </p:nvSpPr>
        <p:spPr/>
        <p:txBody>
          <a:bodyPr/>
          <a:lstStyle/>
          <a:p>
            <a:fld id="{AA71BC62-9622-4D3A-992A-76286CB83535}" type="slidenum">
              <a:rPr kumimoji="1" lang="ja-JP" altLang="en-US" smtClean="0"/>
              <a:t>13</a:t>
            </a:fld>
            <a:endParaRPr kumimoji="1" lang="ja-JP" altLang="en-US" dirty="0"/>
          </a:p>
        </p:txBody>
      </p:sp>
      <p:sp>
        <p:nvSpPr>
          <p:cNvPr id="14" name="コンテンツ プレースホルダー 4">
            <a:extLst>
              <a:ext uri="{FF2B5EF4-FFF2-40B4-BE49-F238E27FC236}">
                <a16:creationId xmlns:a16="http://schemas.microsoft.com/office/drawing/2014/main" id="{E1272AD6-AD33-6C5F-A0C0-B7F7C30CBA72}"/>
              </a:ext>
            </a:extLst>
          </p:cNvPr>
          <p:cNvSpPr txBox="1">
            <a:spLocks/>
          </p:cNvSpPr>
          <p:nvPr/>
        </p:nvSpPr>
        <p:spPr>
          <a:xfrm>
            <a:off x="445300" y="1498046"/>
            <a:ext cx="10497020" cy="3927394"/>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BIZ UDゴシック" panose="020B0400000000000000" pitchFamily="49" charset="-128"/>
                <a:ea typeface="BIZ UDゴシック" panose="020B0400000000000000" pitchFamily="49" charset="-128"/>
              </a:rPr>
              <a:t>第３回</a:t>
            </a:r>
            <a:r>
              <a:rPr lang="ja-JP" altLang="en-US" sz="2400" dirty="0">
                <a:solidFill>
                  <a:srgbClr val="FF0000"/>
                </a:solidFill>
                <a:latin typeface="BIZ UDゴシック" panose="020B0400000000000000" pitchFamily="49" charset="-128"/>
                <a:ea typeface="BIZ UDゴシック" panose="020B0400000000000000" pitchFamily="49" charset="-128"/>
              </a:rPr>
              <a:t>（視覚、聴覚合同）　</a:t>
            </a:r>
            <a:r>
              <a:rPr lang="ja-JP" altLang="en-US" sz="20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１１月２６日開催</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参加者：部会長１名（学識経験者）、部会員７名（視覚関係団体２名（内、当事者２名）、聴覚関係団体５名（内、当事者２名）、事務局（障がい福祉室職員）、事務局（</a:t>
            </a:r>
            <a:r>
              <a:rPr lang="ja-JP" altLang="en-US" sz="1800" dirty="0">
                <a:solidFill>
                  <a:srgbClr val="FF0000"/>
                </a:solidFill>
                <a:latin typeface="BIZ UDゴシック" panose="020B0400000000000000" pitchFamily="49" charset="-128"/>
                <a:ea typeface="BIZ UDゴシック" panose="020B0400000000000000" pitchFamily="49" charset="-128"/>
              </a:rPr>
              <a:t>関係室課：危機管理室、人事室、健康まちづくり室、学校教育室、まなびの支援課、中央図書館、千里山・佐井寺図書館</a:t>
            </a:r>
            <a:r>
              <a:rPr lang="ja-JP" altLang="en-US" sz="1800" dirty="0">
                <a:latin typeface="BIZ UDゴシック" panose="020B0400000000000000" pitchFamily="49" charset="-128"/>
                <a:ea typeface="BIZ UDゴシック" panose="020B0400000000000000" pitchFamily="49" charset="-128"/>
              </a:rPr>
              <a:t>）　</a:t>
            </a:r>
            <a:endParaRPr lang="en-US" altLang="ja-JP" sz="18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　</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第１回、第２回で出た意見から関係室課に出席を要請</a:t>
            </a:r>
            <a:endParaRPr lang="en-US" altLang="ja-JP" sz="18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8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主な議題　　</a:t>
            </a:r>
            <a:endParaRPr lang="en-US" altLang="ja-JP" sz="1800" dirty="0">
              <a:latin typeface="BIZ UDゴシック" panose="020B0400000000000000" pitchFamily="49" charset="-128"/>
              <a:ea typeface="BIZ UDゴシック" panose="020B0400000000000000" pitchFamily="49" charset="-128"/>
            </a:endParaRPr>
          </a:p>
          <a:p>
            <a:pPr marL="0" indent="0">
              <a:lnSpc>
                <a:spcPct val="50000"/>
              </a:lnSpc>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a:t>
            </a:r>
            <a:r>
              <a:rPr lang="ja-JP" altLang="en-US" sz="1800" dirty="0">
                <a:solidFill>
                  <a:srgbClr val="FF0000"/>
                </a:solidFill>
                <a:latin typeface="BIZ UDゴシック" panose="020B0400000000000000" pitchFamily="49" charset="-128"/>
                <a:ea typeface="BIZ UDゴシック" panose="020B0400000000000000" pitchFamily="49" charset="-128"/>
              </a:rPr>
              <a:t>関係室課との意見交換　　　</a:t>
            </a:r>
            <a:endParaRPr lang="en-US" altLang="ja-JP" sz="1800" dirty="0">
              <a:latin typeface="BIZ UDゴシック" panose="020B0400000000000000" pitchFamily="49" charset="-128"/>
              <a:ea typeface="BIZ UDゴシック" panose="020B0400000000000000" pitchFamily="49" charset="-128"/>
            </a:endParaRPr>
          </a:p>
          <a:p>
            <a:pPr marL="0" indent="0">
              <a:lnSpc>
                <a:spcPct val="50000"/>
              </a:lnSpc>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コミュニケーション手段の選択利用に関する、今後の全庁的なコミュニケーション手段の統一・</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nSpc>
                <a:spcPct val="50000"/>
              </a:lnSpc>
              <a:buFont typeface="Arial" panose="020B0604020202020204" pitchFamily="34" charset="0"/>
              <a:buNone/>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周知の方向性</a:t>
            </a:r>
            <a:endParaRPr lang="en-US" altLang="ja-JP" sz="18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2146156591"/>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spd="slow" advTm="53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8D3B-111F-5B04-B269-BDDEB281DCAD}"/>
              </a:ext>
            </a:extLst>
          </p:cNvPr>
          <p:cNvSpPr txBox="1">
            <a:spLocks/>
          </p:cNvSpPr>
          <p:nvPr/>
        </p:nvSpPr>
        <p:spPr>
          <a:xfrm>
            <a:off x="-213360" y="-123885"/>
            <a:ext cx="11567160" cy="1004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ja-JP" sz="3200" b="1" dirty="0">
                <a:solidFill>
                  <a:srgbClr val="FF0000"/>
                </a:solidFill>
                <a:latin typeface="BIZ UDゴシック" panose="020B0400000000000000" pitchFamily="49" charset="-128"/>
                <a:ea typeface="BIZ UDゴシック" panose="020B0400000000000000" pitchFamily="49" charset="-128"/>
              </a:rPr>
              <a:t>令和７年度 手話言語等促進条例作業部会</a:t>
            </a:r>
            <a:r>
              <a:rPr lang="ja-JP" altLang="en-US" sz="3200" b="1" dirty="0">
                <a:solidFill>
                  <a:srgbClr val="FF0000"/>
                </a:solidFill>
                <a:latin typeface="BIZ UDゴシック" panose="020B0400000000000000" pitchFamily="49" charset="-128"/>
                <a:ea typeface="BIZ UDゴシック" panose="020B0400000000000000" pitchFamily="49" charset="-128"/>
              </a:rPr>
              <a:t>の開催結果</a:t>
            </a:r>
          </a:p>
        </p:txBody>
      </p:sp>
      <p:sp>
        <p:nvSpPr>
          <p:cNvPr id="6" name="スライド番号プレースホルダー 5"/>
          <p:cNvSpPr>
            <a:spLocks noGrp="1"/>
          </p:cNvSpPr>
          <p:nvPr>
            <p:ph type="sldNum" sz="quarter" idx="12"/>
          </p:nvPr>
        </p:nvSpPr>
        <p:spPr>
          <a:xfrm>
            <a:off x="9342120" y="6356350"/>
            <a:ext cx="2743200" cy="365125"/>
          </a:xfrm>
        </p:spPr>
        <p:txBody>
          <a:bodyPr/>
          <a:lstStyle/>
          <a:p>
            <a:fld id="{AA71BC62-9622-4D3A-992A-76286CB83535}" type="slidenum">
              <a:rPr kumimoji="1" lang="ja-JP" altLang="en-US" smtClean="0"/>
              <a:t>14</a:t>
            </a:fld>
            <a:endParaRPr kumimoji="1" lang="ja-JP" altLang="en-US" dirty="0"/>
          </a:p>
        </p:txBody>
      </p:sp>
      <p:sp>
        <p:nvSpPr>
          <p:cNvPr id="14" name="コンテンツ プレースホルダー 4">
            <a:extLst>
              <a:ext uri="{FF2B5EF4-FFF2-40B4-BE49-F238E27FC236}">
                <a16:creationId xmlns:a16="http://schemas.microsoft.com/office/drawing/2014/main" id="{E1272AD6-AD33-6C5F-A0C0-B7F7C30CBA72}"/>
              </a:ext>
            </a:extLst>
          </p:cNvPr>
          <p:cNvSpPr txBox="1">
            <a:spLocks/>
          </p:cNvSpPr>
          <p:nvPr/>
        </p:nvSpPr>
        <p:spPr>
          <a:xfrm>
            <a:off x="594360" y="4436427"/>
            <a:ext cx="10591800" cy="2285048"/>
          </a:xfrm>
          <a:prstGeom prst="rect">
            <a:avLst/>
          </a:prstGeom>
          <a:ln w="38100">
            <a:solidFill>
              <a:schemeClr val="tx1"/>
            </a:solidFill>
            <a:prstDash val="sys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a:solidFill>
                  <a:srgbClr val="FF0000"/>
                </a:solidFill>
                <a:latin typeface="BIZ UDゴシック" panose="020B0400000000000000" pitchFamily="49" charset="-128"/>
                <a:ea typeface="BIZ UDゴシック" panose="020B0400000000000000" pitchFamily="49" charset="-128"/>
              </a:rPr>
              <a:t>今後の方向性</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indent="0">
              <a:lnSpc>
                <a:spcPts val="1800"/>
              </a:lnSpc>
              <a:buNone/>
            </a:pPr>
            <a:r>
              <a:rPr lang="ja-JP" altLang="en-US" sz="2000" dirty="0">
                <a:latin typeface="BIZ UDゴシック" panose="020B0400000000000000" pitchFamily="49" charset="-128"/>
                <a:ea typeface="BIZ UDゴシック" panose="020B0400000000000000" pitchFamily="49" charset="-128"/>
              </a:rPr>
              <a:t>・「手話であいさつ」について、</a:t>
            </a:r>
            <a:r>
              <a:rPr lang="ja-JP" altLang="ja-JP" sz="2000" dirty="0">
                <a:latin typeface="BIZ UDゴシック" panose="020B0400000000000000" pitchFamily="49" charset="-128"/>
                <a:ea typeface="BIZ UDゴシック" panose="020B0400000000000000" pitchFamily="49" charset="-128"/>
              </a:rPr>
              <a:t>職員への意識づけを引続き進めていく。</a:t>
            </a:r>
            <a:r>
              <a:rPr lang="ja-JP" altLang="en-US" sz="2000" dirty="0">
                <a:latin typeface="BIZ UDゴシック" panose="020B0400000000000000" pitchFamily="49" charset="-128"/>
                <a:ea typeface="BIZ UDゴシック" panose="020B0400000000000000" pitchFamily="49" charset="-128"/>
              </a:rPr>
              <a:t>（人事室）</a:t>
            </a:r>
            <a:endParaRPr lang="en-US" altLang="ja-JP" sz="2000" dirty="0">
              <a:latin typeface="BIZ UDゴシック" panose="020B0400000000000000" pitchFamily="49" charset="-128"/>
              <a:ea typeface="BIZ UDゴシック" panose="020B0400000000000000" pitchFamily="49" charset="-128"/>
            </a:endParaRPr>
          </a:p>
          <a:p>
            <a:pPr indent="0">
              <a:lnSpc>
                <a:spcPts val="1800"/>
              </a:lnSpc>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・手話の対面研修方法を手話サークルと相談し検討する。（人事室）</a:t>
            </a:r>
            <a:endParaRPr lang="en-US" altLang="ja-JP" sz="2000" dirty="0">
              <a:latin typeface="BIZ UDゴシック" panose="020B0400000000000000" pitchFamily="49" charset="-128"/>
              <a:ea typeface="BIZ UDゴシック" panose="020B0400000000000000" pitchFamily="49" charset="-128"/>
            </a:endParaRPr>
          </a:p>
          <a:p>
            <a:pPr indent="0">
              <a:lnSpc>
                <a:spcPts val="1800"/>
              </a:lnSpc>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・各学校における手話の授業の好事例を、各学校に広めていく。（学校教育室）</a:t>
            </a:r>
            <a:endParaRPr lang="en-US" altLang="ja-JP" sz="2000" dirty="0">
              <a:latin typeface="BIZ UDゴシック" panose="020B0400000000000000" pitchFamily="49" charset="-128"/>
              <a:ea typeface="BIZ UDゴシック" panose="020B0400000000000000" pitchFamily="49" charset="-128"/>
            </a:endParaRPr>
          </a:p>
          <a:p>
            <a:pPr indent="0">
              <a:lnSpc>
                <a:spcPts val="1800"/>
              </a:lnSpc>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・すべての避難所にコミュニケーションボード等を配備する。（危機管理室）</a:t>
            </a:r>
            <a:endParaRPr lang="en-US" altLang="ja-JP" sz="2000" dirty="0">
              <a:latin typeface="BIZ UDゴシック" panose="020B0400000000000000" pitchFamily="49" charset="-128"/>
              <a:ea typeface="BIZ UDゴシック" panose="020B0400000000000000" pitchFamily="49" charset="-128"/>
            </a:endParaRPr>
          </a:p>
          <a:p>
            <a:pPr indent="0">
              <a:lnSpc>
                <a:spcPts val="1800"/>
              </a:lnSpc>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・安心して受診できる環境整備について、市民病院と協議していく（健康まちづくり室）</a:t>
            </a:r>
            <a:endParaRPr lang="ja-JP" altLang="ja-JP" sz="20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2000" dirty="0">
              <a:solidFill>
                <a:srgbClr val="FF0000"/>
              </a:solidFill>
              <a:latin typeface="BIZ UDゴシック" panose="020B0400000000000000" pitchFamily="49" charset="-128"/>
              <a:ea typeface="BIZ UDゴシック" panose="020B0400000000000000" pitchFamily="49" charset="-128"/>
            </a:endParaRPr>
          </a:p>
        </p:txBody>
      </p:sp>
      <p:sp>
        <p:nvSpPr>
          <p:cNvPr id="3" name="コンテンツ プレースホルダー 4">
            <a:extLst>
              <a:ext uri="{FF2B5EF4-FFF2-40B4-BE49-F238E27FC236}">
                <a16:creationId xmlns:a16="http://schemas.microsoft.com/office/drawing/2014/main" id="{794C460E-496E-9C02-8EAC-735546BBBE04}"/>
              </a:ext>
            </a:extLst>
          </p:cNvPr>
          <p:cNvSpPr txBox="1">
            <a:spLocks/>
          </p:cNvSpPr>
          <p:nvPr/>
        </p:nvSpPr>
        <p:spPr>
          <a:xfrm>
            <a:off x="594360" y="922198"/>
            <a:ext cx="10591800" cy="3238321"/>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第３回（視覚、聴覚合同）　の主な意見</a:t>
            </a:r>
            <a:endParaRPr lang="en-US" altLang="ja-JP" sz="20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a:t>
            </a:r>
            <a:r>
              <a:rPr lang="ja-JP" altLang="en-US" sz="2000" dirty="0">
                <a:solidFill>
                  <a:srgbClr val="FF0000"/>
                </a:solidFill>
                <a:latin typeface="BIZ UDゴシック" panose="020B0400000000000000" pitchFamily="49" charset="-128"/>
                <a:ea typeface="BIZ UDゴシック" panose="020B0400000000000000" pitchFamily="49" charset="-128"/>
              </a:rPr>
              <a:t>「手話であいさつ」を覚え、バッチを付ける職員を増やして</a:t>
            </a:r>
            <a:r>
              <a:rPr lang="ja-JP" altLang="en-US" sz="2000" dirty="0">
                <a:latin typeface="BIZ UDゴシック" panose="020B0400000000000000" pitchFamily="49" charset="-128"/>
                <a:ea typeface="BIZ UDゴシック" panose="020B0400000000000000" pitchFamily="49" charset="-128"/>
              </a:rPr>
              <a:t>ほしい。</a:t>
            </a:r>
          </a:p>
          <a:p>
            <a:pPr marL="0" indent="0">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・職員への手話研修の際には、</a:t>
            </a:r>
            <a:r>
              <a:rPr lang="ja-JP" altLang="en-US" sz="2000" dirty="0">
                <a:solidFill>
                  <a:srgbClr val="FF0000"/>
                </a:solidFill>
                <a:latin typeface="BIZ UDゴシック" panose="020B0400000000000000" pitchFamily="49" charset="-128"/>
                <a:ea typeface="BIZ UDゴシック" panose="020B0400000000000000" pitchFamily="49" charset="-128"/>
              </a:rPr>
              <a:t>聴覚障がいのある職員が研修の講師</a:t>
            </a:r>
            <a:r>
              <a:rPr lang="ja-JP" altLang="en-US" sz="2000" dirty="0">
                <a:latin typeface="BIZ UDゴシック" panose="020B0400000000000000" pitchFamily="49" charset="-128"/>
                <a:ea typeface="BIZ UDゴシック" panose="020B0400000000000000" pitchFamily="49" charset="-128"/>
              </a:rPr>
              <a:t>をしてほしい。</a:t>
            </a:r>
            <a:endParaRPr lang="en-US" altLang="ja-JP" sz="1600" dirty="0">
              <a:latin typeface="BIZ UDゴシック" panose="020B0400000000000000" pitchFamily="49" charset="-128"/>
              <a:ea typeface="BIZ UDゴシック" panose="020B0400000000000000" pitchFamily="49" charset="-128"/>
            </a:endParaRPr>
          </a:p>
          <a:p>
            <a:pPr marL="0" indent="0">
              <a:buNone/>
            </a:pPr>
            <a:r>
              <a:rPr lang="ja-JP" altLang="en-US" sz="2000" dirty="0">
                <a:latin typeface="BIZ UDゴシック" panose="020B0400000000000000" pitchFamily="49" charset="-128"/>
                <a:ea typeface="BIZ UDゴシック" panose="020B0400000000000000" pitchFamily="49" charset="-128"/>
              </a:rPr>
              <a:t>・</a:t>
            </a:r>
            <a:r>
              <a:rPr lang="ja-JP" altLang="en-US" sz="2000" dirty="0">
                <a:solidFill>
                  <a:srgbClr val="FF0000"/>
                </a:solidFill>
                <a:latin typeface="BIZ UDゴシック" panose="020B0400000000000000" pitchFamily="49" charset="-128"/>
                <a:ea typeface="BIZ UDゴシック" panose="020B0400000000000000" pitchFamily="49" charset="-128"/>
              </a:rPr>
              <a:t>小学校でもっと手話を広めて</a:t>
            </a:r>
            <a:r>
              <a:rPr lang="ja-JP" altLang="en-US" sz="2000" dirty="0">
                <a:latin typeface="BIZ UDゴシック" panose="020B0400000000000000" pitchFamily="49" charset="-128"/>
                <a:ea typeface="BIZ UDゴシック" panose="020B0400000000000000" pitchFamily="49" charset="-128"/>
              </a:rPr>
              <a:t>ほしい。</a:t>
            </a:r>
            <a:endParaRPr lang="en-US" altLang="ja-JP" sz="20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・災害時の</a:t>
            </a:r>
            <a:r>
              <a:rPr lang="ja-JP" altLang="en-US" sz="2000" dirty="0">
                <a:solidFill>
                  <a:srgbClr val="FF0000"/>
                </a:solidFill>
                <a:latin typeface="BIZ UDゴシック" panose="020B0400000000000000" pitchFamily="49" charset="-128"/>
                <a:ea typeface="BIZ UDゴシック" panose="020B0400000000000000" pitchFamily="49" charset="-128"/>
              </a:rPr>
              <a:t>避難所に、耳が聞こえないことを表す手話のスカーフ</a:t>
            </a:r>
            <a:r>
              <a:rPr lang="ja-JP" altLang="en-US" sz="2000" dirty="0">
                <a:latin typeface="BIZ UDゴシック" panose="020B0400000000000000" pitchFamily="49" charset="-128"/>
                <a:ea typeface="BIZ UDゴシック" panose="020B0400000000000000" pitchFamily="49" charset="-128"/>
              </a:rPr>
              <a:t>等があるので、置いて</a:t>
            </a:r>
            <a:endParaRPr lang="en-US" altLang="ja-JP" sz="20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　ほしい。</a:t>
            </a:r>
            <a:endParaRPr lang="en-US" altLang="ja-JP" sz="20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a:t>
            </a:r>
            <a:r>
              <a:rPr lang="ja-JP" altLang="en-US" sz="2000" dirty="0">
                <a:solidFill>
                  <a:srgbClr val="FF0000"/>
                </a:solidFill>
                <a:latin typeface="BIZ UDゴシック" panose="020B0400000000000000" pitchFamily="49" charset="-128"/>
                <a:ea typeface="BIZ UDゴシック" panose="020B0400000000000000" pitchFamily="49" charset="-128"/>
              </a:rPr>
              <a:t>医療機関での手話通訳</a:t>
            </a:r>
            <a:r>
              <a:rPr lang="ja-JP" altLang="en-US" sz="2000" dirty="0">
                <a:latin typeface="BIZ UDゴシック" panose="020B0400000000000000" pitchFamily="49" charset="-128"/>
                <a:ea typeface="BIZ UDゴシック" panose="020B0400000000000000" pitchFamily="49" charset="-128"/>
              </a:rPr>
              <a:t>について、配置されている医療機関が少ない。</a:t>
            </a:r>
          </a:p>
          <a:p>
            <a:pPr marL="0" indent="0">
              <a:buFont typeface="Arial" panose="020B0604020202020204" pitchFamily="34" charset="0"/>
              <a:buNone/>
            </a:pPr>
            <a:r>
              <a:rPr lang="ja-JP" altLang="en-US" sz="2000" dirty="0">
                <a:latin typeface="BIZ UDゴシック" panose="020B0400000000000000" pitchFamily="49" charset="-128"/>
                <a:ea typeface="BIZ UDゴシック" panose="020B0400000000000000" pitchFamily="49" charset="-128"/>
              </a:rPr>
              <a:t>・救急搬送では手話通訳はあるが、それ以外の</a:t>
            </a:r>
            <a:r>
              <a:rPr lang="ja-JP" altLang="en-US" sz="2000" dirty="0">
                <a:solidFill>
                  <a:srgbClr val="FF0000"/>
                </a:solidFill>
                <a:latin typeface="BIZ UDゴシック" panose="020B0400000000000000" pitchFamily="49" charset="-128"/>
                <a:ea typeface="BIZ UDゴシック" panose="020B0400000000000000" pitchFamily="49" charset="-128"/>
              </a:rPr>
              <a:t>急に病院を必要となった際に困っている</a:t>
            </a:r>
            <a:r>
              <a:rPr lang="ja-JP" altLang="en-US" sz="2000" dirty="0">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2594119039"/>
      </p:ext>
    </p:extLst>
  </p:cSld>
  <p:clrMapOvr>
    <a:masterClrMapping/>
  </p:clrMapOvr>
  <mc:AlternateContent xmlns:mc="http://schemas.openxmlformats.org/markup-compatibility/2006" xmlns:p14="http://schemas.microsoft.com/office/powerpoint/2010/main">
    <mc:Choice Requires="p14">
      <p:transition spd="slow" p14:dur="2000" advTm="24390"/>
    </mc:Choice>
    <mc:Fallback xmlns="">
      <p:transition spd="slow" advTm="243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AA71BC62-9622-4D3A-992A-76286CB83535}" type="slidenum">
              <a:rPr kumimoji="1" lang="ja-JP" altLang="en-US" smtClean="0"/>
              <a:t>15</a:t>
            </a:fld>
            <a:endParaRPr kumimoji="1" lang="ja-JP" altLang="en-US" dirty="0"/>
          </a:p>
        </p:txBody>
      </p:sp>
      <p:sp>
        <p:nvSpPr>
          <p:cNvPr id="4" name="タイトル 1">
            <a:extLst>
              <a:ext uri="{FF2B5EF4-FFF2-40B4-BE49-F238E27FC236}">
                <a16:creationId xmlns:a16="http://schemas.microsoft.com/office/drawing/2014/main" id="{33D1207A-BFE8-1B60-A3DE-0E57DDC7AEFE}"/>
              </a:ext>
            </a:extLst>
          </p:cNvPr>
          <p:cNvSpPr txBox="1">
            <a:spLocks/>
          </p:cNvSpPr>
          <p:nvPr/>
        </p:nvSpPr>
        <p:spPr>
          <a:xfrm>
            <a:off x="-213360" y="0"/>
            <a:ext cx="11567160" cy="1004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rPr>
              <a:t>手話言語等促進条例推進方針の取組の更新・追加　</a:t>
            </a:r>
          </a:p>
        </p:txBody>
      </p:sp>
      <p:sp>
        <p:nvSpPr>
          <p:cNvPr id="7" name="テキスト ボックス 6">
            <a:extLst>
              <a:ext uri="{FF2B5EF4-FFF2-40B4-BE49-F238E27FC236}">
                <a16:creationId xmlns:a16="http://schemas.microsoft.com/office/drawing/2014/main" id="{8F6B9371-CE99-116D-A41E-A1C597A0DE3A}"/>
              </a:ext>
            </a:extLst>
          </p:cNvPr>
          <p:cNvSpPr txBox="1"/>
          <p:nvPr/>
        </p:nvSpPr>
        <p:spPr>
          <a:xfrm>
            <a:off x="297180" y="1681208"/>
            <a:ext cx="5082540" cy="461665"/>
          </a:xfrm>
          <a:prstGeom prst="rect">
            <a:avLst/>
          </a:prstGeom>
          <a:noFill/>
        </p:spPr>
        <p:txBody>
          <a:bodyPr wrap="square">
            <a:spAutoFit/>
          </a:bodyPr>
          <a:lstStyle/>
          <a:p>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推進方針２の主な取組みの</a:t>
            </a:r>
            <a:r>
              <a:rPr lang="ja-JP" altLang="en-US" sz="2400" b="1" dirty="0">
                <a:solidFill>
                  <a:srgbClr val="FF0000"/>
                </a:solidFill>
                <a:latin typeface="BIZ UDゴシック" panose="020B0400000000000000" pitchFamily="49" charset="-128"/>
                <a:ea typeface="BIZ UDゴシック" panose="020B0400000000000000" pitchFamily="49" charset="-128"/>
              </a:rPr>
              <a:t>更新</a:t>
            </a:r>
            <a:r>
              <a:rPr lang="en-US" altLang="ja-JP" sz="2400" b="1" dirty="0">
                <a:latin typeface="BIZ UDゴシック" panose="020B0400000000000000" pitchFamily="49" charset="-128"/>
                <a:ea typeface="BIZ UDゴシック" panose="020B0400000000000000" pitchFamily="49" charset="-128"/>
              </a:rPr>
              <a:t>】</a:t>
            </a:r>
            <a:endParaRPr lang="ja-JP" altLang="en-US" sz="2400" dirty="0"/>
          </a:p>
        </p:txBody>
      </p:sp>
      <p:sp>
        <p:nvSpPr>
          <p:cNvPr id="8" name="テキスト ボックス 7">
            <a:extLst>
              <a:ext uri="{FF2B5EF4-FFF2-40B4-BE49-F238E27FC236}">
                <a16:creationId xmlns:a16="http://schemas.microsoft.com/office/drawing/2014/main" id="{DB7FD43B-6844-DE19-C3C6-36A30FDA5EF1}"/>
              </a:ext>
            </a:extLst>
          </p:cNvPr>
          <p:cNvSpPr txBox="1"/>
          <p:nvPr/>
        </p:nvSpPr>
        <p:spPr>
          <a:xfrm>
            <a:off x="613410" y="2176539"/>
            <a:ext cx="10740390" cy="2308324"/>
          </a:xfrm>
          <a:prstGeom prst="rect">
            <a:avLst/>
          </a:prstGeom>
          <a:noFill/>
          <a:ln>
            <a:solidFill>
              <a:schemeClr val="tx1"/>
            </a:solidFill>
          </a:ln>
        </p:spPr>
        <p:txBody>
          <a:bodyPr wrap="square">
            <a:spAutoFit/>
          </a:bodyPr>
          <a:lstStyle/>
          <a:p>
            <a:r>
              <a:rPr lang="ja-JP" altLang="en-US" sz="2400" dirty="0">
                <a:latin typeface="BIZ UDゴシック" panose="020B0400000000000000" pitchFamily="49" charset="-128"/>
                <a:ea typeface="BIZ UDゴシック" panose="020B0400000000000000" pitchFamily="49" charset="-128"/>
              </a:rPr>
              <a:t>現状</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市のイベントでの筆談対応が可能なことを示す掲示物の設置</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更新後</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市のイベントで</a:t>
            </a:r>
            <a:r>
              <a:rPr lang="ja-JP" altLang="en-US" sz="2400" b="1" dirty="0">
                <a:solidFill>
                  <a:srgbClr val="FF0000"/>
                </a:solidFill>
                <a:latin typeface="BIZ UDゴシック" panose="020B0400000000000000" pitchFamily="49" charset="-128"/>
                <a:ea typeface="BIZ UDゴシック" panose="020B0400000000000000" pitchFamily="49" charset="-128"/>
              </a:rPr>
              <a:t>手話通訳を用意している場合、耳マーク</a:t>
            </a:r>
            <a:r>
              <a:rPr lang="ja-JP" altLang="ja-JP" sz="2400" b="1" dirty="0">
                <a:solidFill>
                  <a:srgbClr val="FF0000"/>
                </a:solidFill>
                <a:latin typeface="BIZ UDゴシック" panose="020B0400000000000000" pitchFamily="49" charset="-128"/>
                <a:ea typeface="BIZ UDゴシック" panose="020B0400000000000000" pitchFamily="49" charset="-128"/>
              </a:rPr>
              <a:t>や筆談マークに加えて手話マークを掲示</a:t>
            </a:r>
            <a:endParaRPr lang="en-US" altLang="ja-JP" sz="2400" b="1" dirty="0">
              <a:solidFill>
                <a:srgbClr val="FF000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774767DD-3D19-674A-3849-7755B8F92FDD}"/>
              </a:ext>
            </a:extLst>
          </p:cNvPr>
          <p:cNvSpPr txBox="1"/>
          <p:nvPr/>
        </p:nvSpPr>
        <p:spPr>
          <a:xfrm>
            <a:off x="297180" y="4769090"/>
            <a:ext cx="5082540" cy="461665"/>
          </a:xfrm>
          <a:prstGeom prst="rect">
            <a:avLst/>
          </a:prstGeom>
          <a:noFill/>
        </p:spPr>
        <p:txBody>
          <a:bodyPr wrap="square">
            <a:spAutoFit/>
          </a:bodyPr>
          <a:lstStyle/>
          <a:p>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推進方針２の主な取組みの</a:t>
            </a:r>
            <a:r>
              <a:rPr lang="ja-JP" altLang="en-US" sz="2400" b="1" dirty="0">
                <a:solidFill>
                  <a:srgbClr val="FF0000"/>
                </a:solidFill>
                <a:latin typeface="BIZ UDゴシック" panose="020B0400000000000000" pitchFamily="49" charset="-128"/>
                <a:ea typeface="BIZ UDゴシック" panose="020B0400000000000000" pitchFamily="49" charset="-128"/>
              </a:rPr>
              <a:t>追加</a:t>
            </a:r>
            <a:r>
              <a:rPr lang="en-US" altLang="ja-JP" sz="2400" b="1" dirty="0">
                <a:latin typeface="BIZ UDゴシック" panose="020B0400000000000000" pitchFamily="49" charset="-128"/>
                <a:ea typeface="BIZ UDゴシック" panose="020B0400000000000000" pitchFamily="49" charset="-128"/>
              </a:rPr>
              <a:t>】</a:t>
            </a:r>
            <a:endParaRPr lang="ja-JP" altLang="en-US" sz="2400" dirty="0"/>
          </a:p>
        </p:txBody>
      </p:sp>
      <p:sp>
        <p:nvSpPr>
          <p:cNvPr id="15" name="テキスト ボックス 14">
            <a:extLst>
              <a:ext uri="{FF2B5EF4-FFF2-40B4-BE49-F238E27FC236}">
                <a16:creationId xmlns:a16="http://schemas.microsoft.com/office/drawing/2014/main" id="{1DD0CCB6-58CC-CB88-45C8-3E92DC73E4AE}"/>
              </a:ext>
            </a:extLst>
          </p:cNvPr>
          <p:cNvSpPr txBox="1"/>
          <p:nvPr/>
        </p:nvSpPr>
        <p:spPr>
          <a:xfrm>
            <a:off x="613410" y="5230755"/>
            <a:ext cx="10740390" cy="1200329"/>
          </a:xfrm>
          <a:prstGeom prst="rect">
            <a:avLst/>
          </a:prstGeom>
          <a:noFill/>
          <a:ln>
            <a:solidFill>
              <a:schemeClr val="tx1"/>
            </a:solidFill>
          </a:ln>
        </p:spPr>
        <p:txBody>
          <a:bodyPr wrap="square">
            <a:spAutoFit/>
          </a:bodyPr>
          <a:lstStyle/>
          <a:p>
            <a:r>
              <a:rPr lang="ja-JP" altLang="en-US" sz="2400" dirty="0">
                <a:latin typeface="BIZ UDゴシック" panose="020B0400000000000000" pitchFamily="49" charset="-128"/>
                <a:ea typeface="BIZ UDゴシック" panose="020B0400000000000000" pitchFamily="49" charset="-128"/>
              </a:rPr>
              <a:t>・</a:t>
            </a:r>
            <a:r>
              <a:rPr lang="ja-JP" altLang="ja-JP" sz="2400" dirty="0">
                <a:latin typeface="BIZ UDゴシック" panose="020B0400000000000000" pitchFamily="49" charset="-128"/>
                <a:ea typeface="BIZ UDゴシック" panose="020B0400000000000000" pitchFamily="49" charset="-128"/>
              </a:rPr>
              <a:t>市政に関して、多様な手段での情報発信に努める</a:t>
            </a:r>
            <a:r>
              <a:rPr lang="ja-JP" altLang="en-US" sz="2400" dirty="0">
                <a:latin typeface="BIZ UDゴシック" panose="020B0400000000000000" pitchFamily="49" charset="-128"/>
                <a:ea typeface="BIZ UDゴシック" panose="020B0400000000000000" pitchFamily="49" charset="-128"/>
              </a:rPr>
              <a:t>　</a:t>
            </a:r>
            <a:r>
              <a:rPr lang="en-US" altLang="ja-JP" sz="2400" dirty="0">
                <a:highlight>
                  <a:srgbClr val="FFFF00"/>
                </a:highlight>
                <a:latin typeface="BIZ UDゴシック" panose="020B0400000000000000" pitchFamily="49" charset="-128"/>
                <a:ea typeface="BIZ UDゴシック" panose="020B0400000000000000" pitchFamily="49" charset="-128"/>
              </a:rPr>
              <a:t>※</a:t>
            </a:r>
            <a:r>
              <a:rPr lang="ja-JP" altLang="en-US" sz="2400" dirty="0">
                <a:highlight>
                  <a:srgbClr val="FFFF00"/>
                </a:highlight>
                <a:latin typeface="BIZ UDゴシック" panose="020B0400000000000000" pitchFamily="49" charset="-128"/>
                <a:ea typeface="BIZ UDゴシック" panose="020B0400000000000000" pitchFamily="49" charset="-128"/>
              </a:rPr>
              <a:t>全庁横断的な取組み</a:t>
            </a:r>
            <a:endParaRPr lang="en-US" altLang="ja-JP" sz="2400" dirty="0">
              <a:highlight>
                <a:srgbClr val="FFFF00"/>
              </a:highlight>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a:t>
            </a:r>
            <a:r>
              <a:rPr lang="ja-JP" altLang="ja-JP" sz="2400" dirty="0">
                <a:latin typeface="BIZ UDゴシック" panose="020B0400000000000000" pitchFamily="49" charset="-128"/>
                <a:ea typeface="BIZ UDゴシック" panose="020B0400000000000000" pitchFamily="49" charset="-128"/>
              </a:rPr>
              <a:t>点字講習会において、中途失明者を対象とした触読コースを実施</a:t>
            </a:r>
            <a:r>
              <a:rPr lang="ja-JP" altLang="en-US" sz="2400" dirty="0">
                <a:latin typeface="BIZ UDゴシック" panose="020B0400000000000000" pitchFamily="49" charset="-128"/>
                <a:ea typeface="BIZ UDゴシック" panose="020B0400000000000000" pitchFamily="49" charset="-128"/>
              </a:rPr>
              <a:t>　</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r>
              <a:rPr lang="en-US" altLang="ja-JP" sz="2400" dirty="0">
                <a:latin typeface="BIZ UDゴシック" panose="020B0400000000000000" pitchFamily="49" charset="-128"/>
                <a:ea typeface="BIZ UDゴシック" panose="020B0400000000000000" pitchFamily="49" charset="-128"/>
              </a:rPr>
              <a:t>※</a:t>
            </a:r>
            <a:r>
              <a:rPr lang="ja-JP" altLang="ja-JP" sz="2400" dirty="0">
                <a:latin typeface="BIZ UDゴシック" panose="020B0400000000000000" pitchFamily="49" charset="-128"/>
                <a:ea typeface="BIZ UDゴシック" panose="020B0400000000000000" pitchFamily="49" charset="-128"/>
              </a:rPr>
              <a:t>既に実施済み</a:t>
            </a:r>
            <a:r>
              <a:rPr lang="ja-JP" altLang="en-US" sz="2400" dirty="0">
                <a:latin typeface="BIZ UDゴシック" panose="020B0400000000000000" pitchFamily="49" charset="-128"/>
                <a:ea typeface="BIZ UDゴシック" panose="020B0400000000000000" pitchFamily="49" charset="-128"/>
              </a:rPr>
              <a:t>。</a:t>
            </a:r>
          </a:p>
        </p:txBody>
      </p:sp>
      <p:sp>
        <p:nvSpPr>
          <p:cNvPr id="2" name="テキスト ボックス 39">
            <a:extLst>
              <a:ext uri="{FF2B5EF4-FFF2-40B4-BE49-F238E27FC236}">
                <a16:creationId xmlns:a16="http://schemas.microsoft.com/office/drawing/2014/main" id="{502DDD8C-0A92-D65A-4E57-74C437E0EA62}"/>
              </a:ext>
            </a:extLst>
          </p:cNvPr>
          <p:cNvSpPr txBox="1"/>
          <p:nvPr/>
        </p:nvSpPr>
        <p:spPr>
          <a:xfrm>
            <a:off x="473275" y="999760"/>
            <a:ext cx="10193890"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BIZ UDPゴシック"/>
                <a:ea typeface="BIZ UDPゴシック"/>
                <a:cs typeface="BIZ UDPゴシック"/>
                <a:sym typeface="BIZ UDPゴシック"/>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a:solidFill>
                  <a:prstClr val="black"/>
                </a:solidFill>
                <a:latin typeface="BIZ UDゴシック" panose="020B0400000000000000" pitchFamily="49" charset="-128"/>
                <a:ea typeface="BIZ UDゴシック" panose="020B0400000000000000" pitchFamily="49" charset="-128"/>
              </a:rPr>
              <a:t>作業部会での意見を踏まえ、推進方針２の主な取組みの更新・追加を行う。</a:t>
            </a:r>
            <a:endParaRPr kumimoji="1" sz="2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endParaRPr>
          </a:p>
        </p:txBody>
      </p:sp>
    </p:spTree>
    <p:extLst>
      <p:ext uri="{BB962C8B-B14F-4D97-AF65-F5344CB8AC3E}">
        <p14:creationId xmlns:p14="http://schemas.microsoft.com/office/powerpoint/2010/main" val="4151612867"/>
      </p:ext>
    </p:extLst>
  </p:cSld>
  <p:clrMapOvr>
    <a:masterClrMapping/>
  </p:clrMapOvr>
  <mc:AlternateContent xmlns:mc="http://schemas.openxmlformats.org/markup-compatibility/2006" xmlns:p14="http://schemas.microsoft.com/office/powerpoint/2010/main">
    <mc:Choice Requires="p14">
      <p:transition spd="slow" p14:dur="2000" advTm="58129"/>
    </mc:Choice>
    <mc:Fallback xmlns="">
      <p:transition spd="slow" advTm="5812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3D6043-84DF-D318-F1A7-3C84D608CA99}"/>
              </a:ext>
            </a:extLst>
          </p:cNvPr>
          <p:cNvSpPr>
            <a:spLocks noGrp="1"/>
          </p:cNvSpPr>
          <p:nvPr>
            <p:ph idx="1"/>
          </p:nvPr>
        </p:nvSpPr>
        <p:spPr>
          <a:xfrm>
            <a:off x="838200" y="1034415"/>
            <a:ext cx="10515600" cy="5504497"/>
          </a:xfrm>
        </p:spPr>
        <p:txBody>
          <a:bodyPr>
            <a:normAutofit/>
          </a:bodyPr>
          <a:lstStyle/>
          <a:p>
            <a:pPr marL="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　作成の目的</a:t>
            </a:r>
          </a:p>
          <a:p>
            <a:pPr marL="40005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視覚障がい者が、「音声読み上げソフト」や「視覚障がい者用読書器」により市政情報を取得できるよう、全庁横断的な取組としての視覚障がい者に</a:t>
            </a:r>
            <a:r>
              <a:rPr lang="ja-JP" altLang="en-US" sz="1800" kern="100" dirty="0">
                <a:latin typeface="BIZ UDゴシック" panose="020B0400000000000000" pitchFamily="49" charset="-128"/>
                <a:ea typeface="BIZ UDゴシック" panose="020B0400000000000000" pitchFamily="49" charset="-128"/>
                <a:cs typeface="Times New Roman" panose="02020603050405020304" pitchFamily="18" charset="0"/>
              </a:rPr>
              <a:t>配慮し</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た資料作成のポイントをまとめる。</a:t>
            </a:r>
          </a:p>
          <a:p>
            <a:pPr marL="0" indent="0" algn="just">
              <a:lnSpc>
                <a:spcPct val="100000"/>
              </a:lnSpc>
              <a:spcBef>
                <a:spcPts val="0"/>
              </a:spcBef>
              <a:buNone/>
            </a:pP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　視覚障がい者が利用する主なデータ形式</a:t>
            </a:r>
          </a:p>
          <a:p>
            <a:pPr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)DAISY</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形式（デイジー）</a:t>
            </a:r>
          </a:p>
          <a:p>
            <a:pPr marL="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録音図書をデータ化したもので、音声に加えて目次やページ情報も記録されている。専用の再</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00000"/>
              </a:lnSpc>
              <a:spcBef>
                <a:spcPts val="0"/>
              </a:spcBef>
              <a:buNone/>
            </a:pPr>
            <a:r>
              <a:rPr lang="ja-JP" altLang="en-US" sz="1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生機やアプリで利用する。</a:t>
            </a:r>
          </a:p>
          <a:p>
            <a:pPr marL="0" indent="0" algn="just">
              <a:lnSpc>
                <a:spcPct val="100000"/>
              </a:lnSpc>
              <a:spcBef>
                <a:spcPts val="0"/>
              </a:spcBef>
              <a:buNone/>
            </a:pP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点字データ</a:t>
            </a:r>
          </a:p>
          <a:p>
            <a:pPr marL="66675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活字を点字に変換し、点字ディスプレイで表示する。点字プリンターで印刷することもできる。</a:t>
            </a:r>
          </a:p>
          <a:p>
            <a:pPr marL="0" indent="0" algn="just">
              <a:lnSpc>
                <a:spcPct val="100000"/>
              </a:lnSpc>
              <a:spcBef>
                <a:spcPts val="0"/>
              </a:spcBef>
              <a:buNone/>
            </a:pP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３</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テキストデータ</a:t>
            </a:r>
          </a:p>
          <a:p>
            <a:pPr marL="66675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プレーンテキスト（</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.txt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Word</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.docx</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）であれば、音声読み上げソフト　を使ってパソコンなどで利用できる。</a:t>
            </a:r>
          </a:p>
          <a:p>
            <a:pPr marL="0" indent="0" algn="just">
              <a:lnSpc>
                <a:spcPct val="100000"/>
              </a:lnSpc>
              <a:spcBef>
                <a:spcPts val="0"/>
              </a:spcBef>
              <a:buNone/>
            </a:pP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音声コード</a:t>
            </a:r>
          </a:p>
          <a:p>
            <a:pPr marL="66675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印刷物に掲載された二次元バーコードを専用の読み取り機で、音声で読み取る。</a:t>
            </a:r>
          </a:p>
          <a:p>
            <a:pPr marL="666750" indent="0" algn="just">
              <a:lnSpc>
                <a:spcPct val="10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外部委託するほか、地方自治体は無償版の音声コード作成ソフトを利用することができる。</a:t>
            </a:r>
          </a:p>
        </p:txBody>
      </p:sp>
      <p:sp>
        <p:nvSpPr>
          <p:cNvPr id="4" name="スライド番号プレースホルダー 3">
            <a:extLst>
              <a:ext uri="{FF2B5EF4-FFF2-40B4-BE49-F238E27FC236}">
                <a16:creationId xmlns:a16="http://schemas.microsoft.com/office/drawing/2014/main" id="{0910DE0C-203C-3C32-832D-6F1664146C98}"/>
              </a:ext>
            </a:extLst>
          </p:cNvPr>
          <p:cNvSpPr>
            <a:spLocks noGrp="1"/>
          </p:cNvSpPr>
          <p:nvPr>
            <p:ph type="sldNum" sz="quarter" idx="12"/>
          </p:nvPr>
        </p:nvSpPr>
        <p:spPr/>
        <p:txBody>
          <a:bodyPr/>
          <a:lstStyle/>
          <a:p>
            <a:fld id="{AA71BC62-9622-4D3A-992A-76286CB83535}" type="slidenum">
              <a:rPr kumimoji="1" lang="ja-JP" altLang="en-US" smtClean="0"/>
              <a:t>16</a:t>
            </a:fld>
            <a:endParaRPr kumimoji="1" lang="ja-JP" altLang="en-US" dirty="0"/>
          </a:p>
        </p:txBody>
      </p:sp>
      <p:sp>
        <p:nvSpPr>
          <p:cNvPr id="5" name="タイトル 1">
            <a:extLst>
              <a:ext uri="{FF2B5EF4-FFF2-40B4-BE49-F238E27FC236}">
                <a16:creationId xmlns:a16="http://schemas.microsoft.com/office/drawing/2014/main" id="{C064CB21-2413-607E-8158-36E974AA3FC7}"/>
              </a:ext>
            </a:extLst>
          </p:cNvPr>
          <p:cNvSpPr txBox="1">
            <a:spLocks noGrp="1"/>
          </p:cNvSpPr>
          <p:nvPr>
            <p:ph type="title"/>
          </p:nvPr>
        </p:nvSpPr>
        <p:spPr>
          <a:xfrm>
            <a:off x="137160" y="136525"/>
            <a:ext cx="10515600" cy="71532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ja-JP" sz="3200" b="1" dirty="0">
                <a:solidFill>
                  <a:srgbClr val="FF0000"/>
                </a:solidFill>
                <a:latin typeface="BIZ UDゴシック" panose="020B0400000000000000" pitchFamily="49" charset="-128"/>
                <a:ea typeface="BIZ UDゴシック" panose="020B0400000000000000" pitchFamily="49" charset="-128"/>
              </a:rPr>
              <a:t>視覚障がい者に</a:t>
            </a:r>
            <a:r>
              <a:rPr lang="ja-JP" altLang="en-US" sz="3200" b="1" dirty="0">
                <a:solidFill>
                  <a:srgbClr val="FF0000"/>
                </a:solidFill>
                <a:latin typeface="BIZ UDゴシック" panose="020B0400000000000000" pitchFamily="49" charset="-128"/>
                <a:ea typeface="BIZ UDゴシック" panose="020B0400000000000000" pitchFamily="49" charset="-128"/>
              </a:rPr>
              <a:t>配慮した</a:t>
            </a:r>
            <a:r>
              <a:rPr lang="ja-JP" altLang="ja-JP" sz="3200" b="1" dirty="0">
                <a:solidFill>
                  <a:srgbClr val="FF0000"/>
                </a:solidFill>
                <a:latin typeface="BIZ UDゴシック" panose="020B0400000000000000" pitchFamily="49" charset="-128"/>
                <a:ea typeface="BIZ UDゴシック" panose="020B0400000000000000" pitchFamily="49" charset="-128"/>
              </a:rPr>
              <a:t>資料作成のガイドライン（案）</a:t>
            </a:r>
            <a:endParaRPr lang="ja-JP" altLang="en-US" sz="3200" b="1" dirty="0">
              <a:solidFill>
                <a:srgbClr val="FF0000"/>
              </a:solidFill>
              <a:latin typeface="BIZ UDゴシック" panose="020B0400000000000000" pitchFamily="49" charset="-128"/>
              <a:ea typeface="BIZ UDゴシック" panose="020B0400000000000000" pitchFamily="49" charset="-128"/>
            </a:endParaRPr>
          </a:p>
        </p:txBody>
      </p:sp>
      <p:sp>
        <p:nvSpPr>
          <p:cNvPr id="2" name="タイトル 1">
            <a:extLst>
              <a:ext uri="{FF2B5EF4-FFF2-40B4-BE49-F238E27FC236}">
                <a16:creationId xmlns:a16="http://schemas.microsoft.com/office/drawing/2014/main" id="{DCBCF41A-2988-0AEA-35CB-35F0F17F0F40}"/>
              </a:ext>
            </a:extLst>
          </p:cNvPr>
          <p:cNvSpPr txBox="1">
            <a:spLocks/>
          </p:cNvSpPr>
          <p:nvPr/>
        </p:nvSpPr>
        <p:spPr>
          <a:xfrm>
            <a:off x="7330440" y="494189"/>
            <a:ext cx="4861560" cy="71532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本部会で了承後、（案）を外す。</a:t>
            </a:r>
          </a:p>
        </p:txBody>
      </p:sp>
    </p:spTree>
    <p:extLst>
      <p:ext uri="{BB962C8B-B14F-4D97-AF65-F5344CB8AC3E}">
        <p14:creationId xmlns:p14="http://schemas.microsoft.com/office/powerpoint/2010/main" val="2974177498"/>
      </p:ext>
    </p:extLst>
  </p:cSld>
  <p:clrMapOvr>
    <a:masterClrMapping/>
  </p:clrMapOvr>
  <mc:AlternateContent xmlns:mc="http://schemas.openxmlformats.org/markup-compatibility/2006" xmlns:p14="http://schemas.microsoft.com/office/powerpoint/2010/main">
    <mc:Choice Requires="p14">
      <p:transition spd="slow" p14:dur="2000" advTm="42363"/>
    </mc:Choice>
    <mc:Fallback xmlns="">
      <p:transition spd="slow" advTm="4236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3D6043-84DF-D318-F1A7-3C84D608CA99}"/>
              </a:ext>
            </a:extLst>
          </p:cNvPr>
          <p:cNvSpPr>
            <a:spLocks noGrp="1"/>
          </p:cNvSpPr>
          <p:nvPr>
            <p:ph idx="1"/>
          </p:nvPr>
        </p:nvSpPr>
        <p:spPr>
          <a:xfrm>
            <a:off x="838200" y="1267326"/>
            <a:ext cx="10515600" cy="5089023"/>
          </a:xfrm>
        </p:spPr>
        <p:txBody>
          <a:bodyPr>
            <a:normAutofit/>
          </a:bodyPr>
          <a:lstStyle/>
          <a:p>
            <a:pPr marL="0" indent="0" algn="just">
              <a:lnSpc>
                <a:spcPct val="110000"/>
              </a:lnSpc>
              <a:spcBef>
                <a:spcPts val="0"/>
              </a:spcBef>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３　視覚障がい者に</a:t>
            </a:r>
            <a:r>
              <a:rPr lang="ja-JP" altLang="en-US" sz="2000" kern="100" dirty="0">
                <a:latin typeface="BIZ UDゴシック" panose="020B0400000000000000" pitchFamily="49" charset="-128"/>
                <a:ea typeface="BIZ UDゴシック" panose="020B0400000000000000" pitchFamily="49" charset="-128"/>
                <a:cs typeface="Times New Roman" panose="02020603050405020304" pitchFamily="18" charset="0"/>
              </a:rPr>
              <a:t>配慮し</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た資料作成のポイント</a:t>
            </a:r>
          </a:p>
          <a:p>
            <a:pPr indent="0" algn="just">
              <a:lnSpc>
                <a:spcPct val="110000"/>
              </a:lnSpc>
              <a:spcBef>
                <a:spcPts val="0"/>
              </a:spcBef>
              <a:buNone/>
            </a:pP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テキストデータ（</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Word</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.docx</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））による資料作成</a:t>
            </a:r>
          </a:p>
          <a:p>
            <a:pPr marL="0" lvl="0" indent="0" algn="just">
              <a:lnSpc>
                <a:spcPct val="110000"/>
              </a:lnSpc>
              <a:spcBef>
                <a:spcPts val="0"/>
              </a:spcBef>
              <a:buNone/>
            </a:pPr>
            <a:r>
              <a:rPr lang="ja-JP" altLang="en-US" sz="2000" kern="100" dirty="0">
                <a:latin typeface="BIZ UDゴシック" panose="020B0400000000000000" pitchFamily="49" charset="-128"/>
                <a:ea typeface="BIZ UDゴシック" panose="020B0400000000000000" pitchFamily="49" charset="-128"/>
                <a:cs typeface="Times New Roman" panose="02020603050405020304" pitchFamily="18" charset="0"/>
              </a:rPr>
              <a:t>　　　①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白黒で作成し、カラーは使用しない。</a:t>
            </a:r>
          </a:p>
          <a:p>
            <a:pPr marL="0" lvl="0"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②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強調したい部分は「」（カギカッコ）でくくる等し、太字や下線は使用しない。</a:t>
            </a:r>
          </a:p>
          <a:p>
            <a:pPr marL="0" indent="0" algn="just">
              <a:lnSpc>
                <a:spcPct val="110000"/>
              </a:lnSpc>
              <a:spcBef>
                <a:spcPts val="0"/>
              </a:spcBef>
              <a:buNone/>
            </a:pP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lnSpc>
                <a:spcPct val="110000"/>
              </a:lnSpc>
              <a:spcBef>
                <a:spcPts val="0"/>
              </a:spcBef>
              <a:buNone/>
            </a:pP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その他のデータ形式による資料作成</a:t>
            </a:r>
          </a:p>
          <a:p>
            <a:pPr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　</a:t>
            </a:r>
            <a:r>
              <a:rPr lang="en-US" altLang="ja-JP" sz="2000" kern="100">
                <a:effectLst/>
                <a:latin typeface="BIZ UDゴシック" panose="020B0400000000000000" pitchFamily="49" charset="-128"/>
                <a:ea typeface="BIZ UDゴシック" panose="020B0400000000000000" pitchFamily="49" charset="-128"/>
                <a:cs typeface="Times New Roman" panose="02020603050405020304" pitchFamily="18" charset="0"/>
              </a:rPr>
              <a:t>Excel</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lvl="0"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①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表に、分割セルや結合セルを極力含まないようにする。また、入れ子になった</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lvl="0" indent="0" algn="just">
              <a:lnSpc>
                <a:spcPct val="110000"/>
              </a:lnSpc>
              <a:spcBef>
                <a:spcPts val="0"/>
              </a:spcBef>
              <a:buNone/>
            </a:pPr>
            <a:r>
              <a:rPr lang="ja-JP" altLang="en-US" sz="2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テーブルを含まないようにする。</a:t>
            </a:r>
          </a:p>
          <a:p>
            <a:pPr marL="0" lvl="0"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②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資料内容の冒頭に表が複数あること等の説明を書く。</a:t>
            </a:r>
          </a:p>
          <a:p>
            <a:pPr marL="0" lvl="0"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③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表の前に、見出し行や、どのような内容を表示しているかの説明を書く。</a:t>
            </a:r>
          </a:p>
          <a:p>
            <a:pPr marL="0" lvl="0"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④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空白行はつくらないか、１行のみとする。</a:t>
            </a:r>
          </a:p>
          <a:p>
            <a:pPr marL="0" lvl="0"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⑤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マークを使用するときは、その説明を書く。</a:t>
            </a:r>
          </a:p>
          <a:p>
            <a:pPr marL="0" lvl="0" indent="0" algn="just">
              <a:lnSpc>
                <a:spcPct val="110000"/>
              </a:lnSpc>
              <a:spcBef>
                <a:spcPts val="0"/>
              </a:spcBef>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⑥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年度等は表の各データのセル内に記載する。</a:t>
            </a:r>
            <a:endPar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0910DE0C-203C-3C32-832D-6F1664146C98}"/>
              </a:ext>
            </a:extLst>
          </p:cNvPr>
          <p:cNvSpPr>
            <a:spLocks noGrp="1"/>
          </p:cNvSpPr>
          <p:nvPr>
            <p:ph type="sldNum" sz="quarter" idx="12"/>
          </p:nvPr>
        </p:nvSpPr>
        <p:spPr/>
        <p:txBody>
          <a:bodyPr/>
          <a:lstStyle/>
          <a:p>
            <a:fld id="{AA71BC62-9622-4D3A-992A-76286CB83535}" type="slidenum">
              <a:rPr kumimoji="1" lang="ja-JP" altLang="en-US" smtClean="0"/>
              <a:t>17</a:t>
            </a:fld>
            <a:endParaRPr kumimoji="1" lang="ja-JP" altLang="en-US" dirty="0"/>
          </a:p>
        </p:txBody>
      </p:sp>
      <p:sp>
        <p:nvSpPr>
          <p:cNvPr id="5" name="タイトル 1">
            <a:extLst>
              <a:ext uri="{FF2B5EF4-FFF2-40B4-BE49-F238E27FC236}">
                <a16:creationId xmlns:a16="http://schemas.microsoft.com/office/drawing/2014/main" id="{C064CB21-2413-607E-8158-36E974AA3FC7}"/>
              </a:ext>
            </a:extLst>
          </p:cNvPr>
          <p:cNvSpPr txBox="1">
            <a:spLocks noGrp="1"/>
          </p:cNvSpPr>
          <p:nvPr>
            <p:ph type="title"/>
          </p:nvPr>
        </p:nvSpPr>
        <p:spPr>
          <a:xfrm>
            <a:off x="137160" y="136525"/>
            <a:ext cx="10515600" cy="71532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ja-JP" sz="3200" b="1" dirty="0">
                <a:solidFill>
                  <a:srgbClr val="FF0000"/>
                </a:solidFill>
                <a:latin typeface="BIZ UDゴシック" panose="020B0400000000000000" pitchFamily="49" charset="-128"/>
                <a:ea typeface="BIZ UDゴシック" panose="020B0400000000000000" pitchFamily="49" charset="-128"/>
              </a:rPr>
              <a:t>視覚障がい者に</a:t>
            </a:r>
            <a:r>
              <a:rPr lang="ja-JP" altLang="en-US" sz="3200" b="1" dirty="0">
                <a:solidFill>
                  <a:srgbClr val="FF0000"/>
                </a:solidFill>
                <a:latin typeface="BIZ UDゴシック" panose="020B0400000000000000" pitchFamily="49" charset="-128"/>
                <a:ea typeface="BIZ UDゴシック" panose="020B0400000000000000" pitchFamily="49" charset="-128"/>
              </a:rPr>
              <a:t>配慮した</a:t>
            </a:r>
            <a:r>
              <a:rPr lang="ja-JP" altLang="ja-JP" sz="3200" b="1" dirty="0">
                <a:solidFill>
                  <a:srgbClr val="FF0000"/>
                </a:solidFill>
                <a:latin typeface="BIZ UDゴシック" panose="020B0400000000000000" pitchFamily="49" charset="-128"/>
                <a:ea typeface="BIZ UDゴシック" panose="020B0400000000000000" pitchFamily="49" charset="-128"/>
              </a:rPr>
              <a:t>資料作成のガイドライン（案）</a:t>
            </a:r>
            <a:endParaRPr lang="ja-JP" altLang="en-US" sz="3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61182352"/>
      </p:ext>
    </p:extLst>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3D6043-84DF-D318-F1A7-3C84D608CA99}"/>
              </a:ext>
            </a:extLst>
          </p:cNvPr>
          <p:cNvSpPr>
            <a:spLocks noGrp="1"/>
          </p:cNvSpPr>
          <p:nvPr>
            <p:ph idx="1"/>
          </p:nvPr>
        </p:nvSpPr>
        <p:spPr>
          <a:xfrm>
            <a:off x="838200" y="1203158"/>
            <a:ext cx="10515600" cy="5153191"/>
          </a:xfrm>
        </p:spPr>
        <p:txBody>
          <a:bodyPr>
            <a:normAutofit/>
          </a:bodyPr>
          <a:lstStyle/>
          <a:p>
            <a:pPr marL="0" indent="0" algn="just">
              <a:lnSpc>
                <a:spcPct val="120000"/>
              </a:lnSpc>
              <a:spcBef>
                <a:spcPts val="0"/>
              </a:spcBef>
              <a:buNone/>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イ　</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PowerPoint</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20000"/>
              </a:lnSpc>
              <a:spcBef>
                <a:spcPts val="0"/>
              </a:spcBef>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①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音声読み上げソフトでは、特別に操作しない限り各スライドのタイトルしか読ま</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20000"/>
              </a:lnSpc>
              <a:spcBef>
                <a:spcPts val="0"/>
              </a:spcBef>
              <a:buNone/>
            </a:pPr>
            <a:r>
              <a:rPr lang="ja-JP" altLang="en-US" sz="2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ないため、代替のテキストデータを用意する。</a:t>
            </a:r>
          </a:p>
          <a:p>
            <a:pPr marL="0" indent="0" algn="just">
              <a:lnSpc>
                <a:spcPct val="120000"/>
              </a:lnSpc>
              <a:spcBef>
                <a:spcPts val="0"/>
              </a:spcBef>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紙に印刷したスライドを「視覚障がい者用読書器（※）」でテキストに変換でき</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20000"/>
              </a:lnSpc>
              <a:spcBef>
                <a:spcPts val="0"/>
              </a:spcBef>
              <a:buNone/>
            </a:pPr>
            <a:r>
              <a:rPr lang="ja-JP" altLang="en-US" sz="2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る場合があるが、イラストを多用している、カラー印刷、文字のフォントが小さ</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20000"/>
              </a:lnSpc>
              <a:spcBef>
                <a:spcPts val="0"/>
              </a:spcBef>
              <a:buNone/>
            </a:pPr>
            <a:r>
              <a:rPr lang="ja-JP" altLang="en-US" sz="2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い等で正確に読めないことが多い。</a:t>
            </a:r>
          </a:p>
          <a:p>
            <a:pPr marL="0" indent="0" algn="just">
              <a:lnSpc>
                <a:spcPct val="120000"/>
              </a:lnSpc>
              <a:spcBef>
                <a:spcPts val="0"/>
              </a:spcBef>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20000"/>
              </a:lnSpc>
              <a:spcBef>
                <a:spcPts val="0"/>
              </a:spcBef>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（※）障がい福祉室が実施する日常生活用具給付の対象種目となるが、機器によって</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20000"/>
              </a:lnSpc>
              <a:spcBef>
                <a:spcPts val="0"/>
              </a:spcBef>
              <a:buNone/>
            </a:pPr>
            <a:r>
              <a:rPr lang="ja-JP" altLang="en-US" sz="2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文字等を読むことができない全盲の方は給付の対象外</a:t>
            </a:r>
          </a:p>
          <a:p>
            <a:pPr marL="0" indent="0" algn="just">
              <a:lnSpc>
                <a:spcPct val="120000"/>
              </a:lnSpc>
              <a:spcBef>
                <a:spcPts val="0"/>
              </a:spcBef>
              <a:buNone/>
            </a:pP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lnSpc>
                <a:spcPct val="120000"/>
              </a:lnSpc>
              <a:spcBef>
                <a:spcPts val="0"/>
              </a:spcBef>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ウ　</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PDF</a:t>
            </a: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ファイル</a:t>
            </a:r>
          </a:p>
          <a:p>
            <a:pPr marL="0" indent="0">
              <a:lnSpc>
                <a:spcPct val="120000"/>
              </a:lnSpc>
              <a:spcBef>
                <a:spcPts val="0"/>
              </a:spcBef>
              <a:buNone/>
            </a:pPr>
            <a:r>
              <a:rPr lang="ja-JP" altLang="ja-JP" sz="2000" dirty="0">
                <a:effectLst/>
                <a:latin typeface="BIZ UDゴシック" panose="020B0400000000000000" pitchFamily="49" charset="-128"/>
                <a:ea typeface="BIZ UDゴシック" panose="020B0400000000000000" pitchFamily="49" charset="-128"/>
                <a:cs typeface="Times New Roman" panose="02020603050405020304" pitchFamily="18" charset="0"/>
              </a:rPr>
              <a:t>　　　　透明テキスト付き</a:t>
            </a:r>
            <a:r>
              <a:rPr lang="en-US" altLang="ja-JP" sz="2000" dirty="0">
                <a:effectLst/>
                <a:latin typeface="BIZ UDゴシック" panose="020B0400000000000000" pitchFamily="49" charset="-128"/>
                <a:ea typeface="BIZ UDゴシック" panose="020B0400000000000000" pitchFamily="49" charset="-128"/>
                <a:cs typeface="Times New Roman" panose="02020603050405020304" pitchFamily="18" charset="0"/>
              </a:rPr>
              <a:t>PDF</a:t>
            </a:r>
            <a:r>
              <a:rPr lang="ja-JP" altLang="ja-JP" sz="2000" dirty="0">
                <a:effectLst/>
                <a:latin typeface="BIZ UDゴシック" panose="020B0400000000000000" pitchFamily="49" charset="-128"/>
                <a:ea typeface="BIZ UDゴシック" panose="020B0400000000000000" pitchFamily="49" charset="-128"/>
                <a:cs typeface="Times New Roman" panose="02020603050405020304" pitchFamily="18" charset="0"/>
              </a:rPr>
              <a:t>であれば音声読み上げソフトに対応するが、通常の</a:t>
            </a:r>
            <a:r>
              <a:rPr lang="en-US" altLang="ja-JP" sz="2000" dirty="0">
                <a:effectLst/>
                <a:latin typeface="BIZ UDゴシック" panose="020B0400000000000000" pitchFamily="49" charset="-128"/>
                <a:ea typeface="BIZ UDゴシック" panose="020B0400000000000000" pitchFamily="49" charset="-128"/>
                <a:cs typeface="Times New Roman" panose="02020603050405020304" pitchFamily="18" charset="0"/>
              </a:rPr>
              <a:t>PD</a:t>
            </a:r>
          </a:p>
          <a:p>
            <a:pPr marL="0" indent="0">
              <a:lnSpc>
                <a:spcPct val="120000"/>
              </a:lnSpc>
              <a:spcBef>
                <a:spcPts val="0"/>
              </a:spcBef>
              <a:buNone/>
            </a:pPr>
            <a:r>
              <a:rPr lang="ja-JP" altLang="en-US" sz="20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000" dirty="0">
                <a:effectLst/>
                <a:latin typeface="BIZ UDゴシック" panose="020B0400000000000000" pitchFamily="49" charset="-128"/>
                <a:ea typeface="BIZ UDゴシック" panose="020B0400000000000000" pitchFamily="49" charset="-128"/>
                <a:cs typeface="Times New Roman" panose="02020603050405020304" pitchFamily="18" charset="0"/>
              </a:rPr>
              <a:t>F</a:t>
            </a:r>
            <a:r>
              <a:rPr lang="ja-JP" altLang="ja-JP" sz="2000" dirty="0">
                <a:effectLst/>
                <a:latin typeface="BIZ UDゴシック" panose="020B0400000000000000" pitchFamily="49" charset="-128"/>
                <a:ea typeface="BIZ UDゴシック" panose="020B0400000000000000" pitchFamily="49" charset="-128"/>
                <a:cs typeface="Times New Roman" panose="02020603050405020304" pitchFamily="18" charset="0"/>
              </a:rPr>
              <a:t>ファイルは対応していないため、代替のテキストデータを用意する。</a:t>
            </a:r>
            <a:endPar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0910DE0C-203C-3C32-832D-6F1664146C98}"/>
              </a:ext>
            </a:extLst>
          </p:cNvPr>
          <p:cNvSpPr>
            <a:spLocks noGrp="1"/>
          </p:cNvSpPr>
          <p:nvPr>
            <p:ph type="sldNum" sz="quarter" idx="12"/>
          </p:nvPr>
        </p:nvSpPr>
        <p:spPr/>
        <p:txBody>
          <a:bodyPr/>
          <a:lstStyle/>
          <a:p>
            <a:fld id="{AA71BC62-9622-4D3A-992A-76286CB83535}" type="slidenum">
              <a:rPr kumimoji="1" lang="ja-JP" altLang="en-US" smtClean="0"/>
              <a:t>18</a:t>
            </a:fld>
            <a:endParaRPr kumimoji="1" lang="ja-JP" altLang="en-US" dirty="0"/>
          </a:p>
        </p:txBody>
      </p:sp>
      <p:sp>
        <p:nvSpPr>
          <p:cNvPr id="5" name="タイトル 1">
            <a:extLst>
              <a:ext uri="{FF2B5EF4-FFF2-40B4-BE49-F238E27FC236}">
                <a16:creationId xmlns:a16="http://schemas.microsoft.com/office/drawing/2014/main" id="{C064CB21-2413-607E-8158-36E974AA3FC7}"/>
              </a:ext>
            </a:extLst>
          </p:cNvPr>
          <p:cNvSpPr txBox="1">
            <a:spLocks noGrp="1"/>
          </p:cNvSpPr>
          <p:nvPr>
            <p:ph type="title"/>
          </p:nvPr>
        </p:nvSpPr>
        <p:spPr>
          <a:xfrm>
            <a:off x="137160" y="136525"/>
            <a:ext cx="10515600" cy="71532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ja-JP" sz="3200" b="1" dirty="0">
                <a:solidFill>
                  <a:srgbClr val="FF0000"/>
                </a:solidFill>
                <a:latin typeface="BIZ UDゴシック" panose="020B0400000000000000" pitchFamily="49" charset="-128"/>
                <a:ea typeface="BIZ UDゴシック" panose="020B0400000000000000" pitchFamily="49" charset="-128"/>
              </a:rPr>
              <a:t>視覚障がい者に</a:t>
            </a:r>
            <a:r>
              <a:rPr lang="ja-JP" altLang="en-US" sz="3200" b="1" dirty="0">
                <a:solidFill>
                  <a:srgbClr val="FF0000"/>
                </a:solidFill>
                <a:latin typeface="BIZ UDゴシック" panose="020B0400000000000000" pitchFamily="49" charset="-128"/>
                <a:ea typeface="BIZ UDゴシック" panose="020B0400000000000000" pitchFamily="49" charset="-128"/>
              </a:rPr>
              <a:t>配慮した</a:t>
            </a:r>
            <a:r>
              <a:rPr lang="ja-JP" altLang="ja-JP" sz="3200" b="1" dirty="0">
                <a:solidFill>
                  <a:srgbClr val="FF0000"/>
                </a:solidFill>
                <a:latin typeface="BIZ UDゴシック" panose="020B0400000000000000" pitchFamily="49" charset="-128"/>
                <a:ea typeface="BIZ UDゴシック" panose="020B0400000000000000" pitchFamily="49" charset="-128"/>
              </a:rPr>
              <a:t>資料作成のガイドライン（案）</a:t>
            </a:r>
            <a:endParaRPr lang="ja-JP" altLang="en-US" sz="3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332823"/>
      </p:ext>
    </p:extLst>
  </p:cSld>
  <p:clrMapOvr>
    <a:masterClrMapping/>
  </p:clrMapOvr>
  <mc:AlternateContent xmlns:mc="http://schemas.openxmlformats.org/markup-compatibility/2006" xmlns:p14="http://schemas.microsoft.com/office/powerpoint/2010/main">
    <mc:Choice Requires="p14">
      <p:transition spd="slow" p14:dur="2000" advTm="32490"/>
    </mc:Choice>
    <mc:Fallback xmlns="">
      <p:transition spd="slow" advTm="324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6087460" y="5005342"/>
            <a:ext cx="4756093" cy="1571655"/>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正方形/長方形 34"/>
          <p:cNvSpPr/>
          <p:nvPr/>
        </p:nvSpPr>
        <p:spPr>
          <a:xfrm>
            <a:off x="6094829" y="3744222"/>
            <a:ext cx="2039237" cy="366690"/>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正方形/長方形 32"/>
          <p:cNvSpPr/>
          <p:nvPr/>
        </p:nvSpPr>
        <p:spPr>
          <a:xfrm>
            <a:off x="1333498" y="6069829"/>
            <a:ext cx="4587515" cy="507168"/>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1341179" y="4601735"/>
            <a:ext cx="2271451" cy="366690"/>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p:cNvSpPr/>
          <p:nvPr/>
        </p:nvSpPr>
        <p:spPr>
          <a:xfrm>
            <a:off x="1357536" y="3378206"/>
            <a:ext cx="2114549" cy="366690"/>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p:cNvSpPr/>
          <p:nvPr/>
        </p:nvSpPr>
        <p:spPr>
          <a:xfrm>
            <a:off x="1325881" y="1853997"/>
            <a:ext cx="1990526" cy="366690"/>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1333500" y="788171"/>
            <a:ext cx="1735727" cy="930623"/>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4"/>
          <p:cNvSpPr txBox="1">
            <a:spLocks noGrp="1"/>
          </p:cNvSpPr>
          <p:nvPr>
            <p:ph type="title"/>
          </p:nvPr>
        </p:nvSpPr>
        <p:spPr>
          <a:xfrm>
            <a:off x="2152650" y="176848"/>
            <a:ext cx="7886700" cy="317459"/>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吹田市手話言語の普及及び障害者の意思疎通手段の利用を促進する条例の概要</a:t>
            </a:r>
            <a:endParaRPr lang="en-US" altLang="ja-JP" sz="1600" b="1" dirty="0">
              <a:latin typeface="メイリオ" panose="020B0604030504040204" pitchFamily="50" charset="-128"/>
              <a:ea typeface="メイリオ" panose="020B0604030504040204" pitchFamily="50" charset="-128"/>
            </a:endParaRPr>
          </a:p>
        </p:txBody>
      </p:sp>
      <p:sp>
        <p:nvSpPr>
          <p:cNvPr id="14" name="コンテンツ プレースホルダー 2"/>
          <p:cNvSpPr txBox="1">
            <a:spLocks/>
          </p:cNvSpPr>
          <p:nvPr/>
        </p:nvSpPr>
        <p:spPr>
          <a:xfrm>
            <a:off x="8231777" y="500081"/>
            <a:ext cx="2793819"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メイリオ" panose="020B0604030504040204" pitchFamily="50" charset="-128"/>
                <a:ea typeface="メイリオ" panose="020B0604030504040204" pitchFamily="50" charset="-128"/>
                <a:cs typeface="+mj-cs"/>
              </a:rPr>
              <a:t>令和５年</a:t>
            </a:r>
            <a:r>
              <a:rPr lang="en-US" altLang="ja-JP" sz="1400" dirty="0">
                <a:latin typeface="メイリオ" panose="020B0604030504040204" pitchFamily="50" charset="-128"/>
                <a:ea typeface="メイリオ" panose="020B0604030504040204" pitchFamily="50" charset="-128"/>
                <a:cs typeface="+mj-cs"/>
              </a:rPr>
              <a:t>12</a:t>
            </a:r>
            <a:r>
              <a:rPr lang="ja-JP" altLang="en-US" sz="1400" dirty="0">
                <a:latin typeface="メイリオ" panose="020B0604030504040204" pitchFamily="50" charset="-128"/>
                <a:ea typeface="メイリオ" panose="020B0604030504040204" pitchFamily="50" charset="-128"/>
                <a:cs typeface="+mj-cs"/>
              </a:rPr>
              <a:t>月</a:t>
            </a:r>
            <a:r>
              <a:rPr lang="en-US" altLang="ja-JP" sz="1400" dirty="0">
                <a:latin typeface="メイリオ" panose="020B0604030504040204" pitchFamily="50" charset="-128"/>
                <a:ea typeface="メイリオ" panose="020B0604030504040204" pitchFamily="50" charset="-128"/>
                <a:cs typeface="+mj-cs"/>
              </a:rPr>
              <a:t>1</a:t>
            </a:r>
            <a:r>
              <a:rPr lang="ja-JP" altLang="en-US" sz="1400" dirty="0">
                <a:latin typeface="メイリオ" panose="020B0604030504040204" pitchFamily="50" charset="-128"/>
                <a:ea typeface="メイリオ" panose="020B0604030504040204" pitchFamily="50" charset="-128"/>
                <a:cs typeface="+mj-cs"/>
              </a:rPr>
              <a:t>日施行</a:t>
            </a:r>
            <a:endParaRPr lang="en-US" altLang="ja-JP" sz="1400" dirty="0">
              <a:latin typeface="メイリオ" panose="020B0604030504040204" pitchFamily="50" charset="-128"/>
              <a:ea typeface="メイリオ" panose="020B0604030504040204" pitchFamily="50" charset="-128"/>
              <a:cs typeface="+mj-cs"/>
            </a:endParaRPr>
          </a:p>
        </p:txBody>
      </p:sp>
      <p:sp>
        <p:nvSpPr>
          <p:cNvPr id="3" name="コンテンツ プレースホルダー 2"/>
          <p:cNvSpPr>
            <a:spLocks noGrp="1"/>
          </p:cNvSpPr>
          <p:nvPr>
            <p:ph idx="1"/>
          </p:nvPr>
        </p:nvSpPr>
        <p:spPr>
          <a:xfrm>
            <a:off x="1381125" y="860399"/>
            <a:ext cx="1735727" cy="800009"/>
          </a:xfrm>
        </p:spPr>
        <p:txBody>
          <a:bodyPr>
            <a:noAutofit/>
          </a:bodyPr>
          <a:lstStyle/>
          <a:p>
            <a:pPr marL="0" indent="0">
              <a:buNone/>
            </a:pPr>
            <a:r>
              <a:rPr lang="ja-JP" altLang="en-US" sz="1200" b="1" dirty="0">
                <a:latin typeface="メイリオ" panose="020B0604030504040204" pitchFamily="50" charset="-128"/>
                <a:ea typeface="メイリオ" panose="020B0604030504040204" pitchFamily="50" charset="-128"/>
                <a:cs typeface="+mj-cs"/>
              </a:rPr>
              <a:t>第</a:t>
            </a:r>
            <a:r>
              <a:rPr lang="en-US" altLang="ja-JP" sz="1200" b="1" dirty="0">
                <a:latin typeface="メイリオ" panose="020B0604030504040204" pitchFamily="50" charset="-128"/>
                <a:ea typeface="メイリオ" panose="020B0604030504040204" pitchFamily="50" charset="-128"/>
                <a:cs typeface="+mj-cs"/>
              </a:rPr>
              <a:t>1</a:t>
            </a:r>
            <a:r>
              <a:rPr lang="ja-JP" altLang="en-US" sz="1200" b="1" dirty="0">
                <a:latin typeface="メイリオ" panose="020B0604030504040204" pitchFamily="50" charset="-128"/>
                <a:ea typeface="メイリオ" panose="020B0604030504040204" pitchFamily="50" charset="-128"/>
                <a:cs typeface="+mj-cs"/>
              </a:rPr>
              <a:t>条（目的）</a:t>
            </a:r>
            <a:endParaRPr lang="en-US" altLang="ja-JP" sz="1200" b="1" dirty="0">
              <a:latin typeface="メイリオ" panose="020B0604030504040204" pitchFamily="50" charset="-128"/>
              <a:ea typeface="メイリオ" panose="020B0604030504040204" pitchFamily="50" charset="-128"/>
              <a:cs typeface="+mj-cs"/>
            </a:endParaRPr>
          </a:p>
          <a:p>
            <a:pPr marL="0" indent="0">
              <a:buNone/>
            </a:pPr>
            <a:r>
              <a:rPr lang="ja-JP" altLang="en-US" sz="1200" b="1" dirty="0">
                <a:latin typeface="メイリオ" panose="020B0604030504040204" pitchFamily="50" charset="-128"/>
                <a:ea typeface="メイリオ" panose="020B0604030504040204" pitchFamily="50" charset="-128"/>
                <a:cs typeface="+mj-cs"/>
              </a:rPr>
              <a:t>第</a:t>
            </a:r>
            <a:r>
              <a:rPr lang="en-US" altLang="ja-JP" sz="1200" b="1" dirty="0">
                <a:latin typeface="メイリオ" panose="020B0604030504040204" pitchFamily="50" charset="-128"/>
                <a:ea typeface="メイリオ" panose="020B0604030504040204" pitchFamily="50" charset="-128"/>
                <a:cs typeface="+mj-cs"/>
              </a:rPr>
              <a:t>2</a:t>
            </a:r>
            <a:r>
              <a:rPr lang="ja-JP" altLang="en-US" sz="1200" b="1" dirty="0">
                <a:latin typeface="メイリオ" panose="020B0604030504040204" pitchFamily="50" charset="-128"/>
                <a:ea typeface="メイリオ" panose="020B0604030504040204" pitchFamily="50" charset="-128"/>
                <a:cs typeface="+mj-cs"/>
              </a:rPr>
              <a:t>条（定義）</a:t>
            </a:r>
            <a:endParaRPr lang="en-US" altLang="ja-JP" sz="1200" b="1" dirty="0">
              <a:latin typeface="メイリオ" panose="020B0604030504040204" pitchFamily="50" charset="-128"/>
              <a:ea typeface="メイリオ" panose="020B0604030504040204" pitchFamily="50" charset="-128"/>
              <a:cs typeface="+mj-cs"/>
            </a:endParaRPr>
          </a:p>
          <a:p>
            <a:pPr marL="0" indent="0">
              <a:buNone/>
            </a:pPr>
            <a:r>
              <a:rPr lang="ja-JP" altLang="en-US" sz="1200" b="1" dirty="0">
                <a:latin typeface="メイリオ" panose="020B0604030504040204" pitchFamily="50" charset="-128"/>
                <a:ea typeface="メイリオ" panose="020B0604030504040204" pitchFamily="50" charset="-128"/>
                <a:cs typeface="+mj-cs"/>
              </a:rPr>
              <a:t>第</a:t>
            </a:r>
            <a:r>
              <a:rPr lang="en-US" altLang="ja-JP" sz="1200" b="1" dirty="0">
                <a:latin typeface="メイリオ" panose="020B0604030504040204" pitchFamily="50" charset="-128"/>
                <a:ea typeface="メイリオ" panose="020B0604030504040204" pitchFamily="50" charset="-128"/>
                <a:cs typeface="+mj-cs"/>
              </a:rPr>
              <a:t>3</a:t>
            </a:r>
            <a:r>
              <a:rPr lang="ja-JP" altLang="en-US" sz="1200" b="1" dirty="0">
                <a:latin typeface="メイリオ" panose="020B0604030504040204" pitchFamily="50" charset="-128"/>
                <a:ea typeface="メイリオ" panose="020B0604030504040204" pitchFamily="50" charset="-128"/>
                <a:cs typeface="+mj-cs"/>
              </a:rPr>
              <a:t>条（基本理念）</a:t>
            </a:r>
          </a:p>
        </p:txBody>
      </p:sp>
      <p:sp>
        <p:nvSpPr>
          <p:cNvPr id="10" name="コンテンツ プレースホルダー 2"/>
          <p:cNvSpPr txBox="1">
            <a:spLocks/>
          </p:cNvSpPr>
          <p:nvPr/>
        </p:nvSpPr>
        <p:spPr>
          <a:xfrm>
            <a:off x="3116851" y="918785"/>
            <a:ext cx="7551149" cy="8000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None/>
            </a:pPr>
            <a:r>
              <a:rPr lang="ja-JP" altLang="en-US" sz="1600" dirty="0">
                <a:latin typeface="メイリオ" panose="020B0604030504040204" pitchFamily="50" charset="-128"/>
                <a:ea typeface="メイリオ" panose="020B0604030504040204" pitchFamily="50" charset="-128"/>
                <a:cs typeface="+mj-cs"/>
              </a:rPr>
              <a:t>障害者の権利に関する条約及び障害者基本法の趣旨を踏まえ、手話が言語であることの理解の促進及び普及、コミュニケーション手段を選択して利用する機会の確保を推進する。</a:t>
            </a:r>
          </a:p>
        </p:txBody>
      </p:sp>
      <p:sp>
        <p:nvSpPr>
          <p:cNvPr id="6" name="コンテンツ プレースホルダー 2"/>
          <p:cNvSpPr txBox="1">
            <a:spLocks/>
          </p:cNvSpPr>
          <p:nvPr/>
        </p:nvSpPr>
        <p:spPr>
          <a:xfrm>
            <a:off x="1325880" y="1920193"/>
            <a:ext cx="4533356" cy="1286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a:latin typeface="メイリオ" panose="020B0604030504040204" pitchFamily="50" charset="-128"/>
                <a:ea typeface="メイリオ" panose="020B0604030504040204" pitchFamily="50" charset="-128"/>
                <a:cs typeface="+mj-cs"/>
              </a:rPr>
              <a:t>第</a:t>
            </a:r>
            <a:r>
              <a:rPr lang="en-US" altLang="ja-JP" sz="1600" b="1" dirty="0">
                <a:latin typeface="メイリオ" panose="020B0604030504040204" pitchFamily="50" charset="-128"/>
                <a:ea typeface="メイリオ" panose="020B0604030504040204" pitchFamily="50" charset="-128"/>
                <a:cs typeface="+mj-cs"/>
              </a:rPr>
              <a:t>4</a:t>
            </a:r>
            <a:r>
              <a:rPr lang="ja-JP" altLang="en-US" sz="1600" b="1" dirty="0">
                <a:latin typeface="メイリオ" panose="020B0604030504040204" pitchFamily="50" charset="-128"/>
                <a:ea typeface="メイリオ" panose="020B0604030504040204" pitchFamily="50" charset="-128"/>
                <a:cs typeface="+mj-cs"/>
              </a:rPr>
              <a:t>条（市の責務）</a:t>
            </a:r>
            <a:endParaRPr lang="en-US" altLang="ja-JP" sz="1600" b="1" dirty="0">
              <a:latin typeface="メイリオ" panose="020B0604030504040204" pitchFamily="50" charset="-128"/>
              <a:ea typeface="メイリオ" panose="020B0604030504040204" pitchFamily="50" charset="-128"/>
              <a:cs typeface="+mj-cs"/>
            </a:endParaRPr>
          </a:p>
          <a:p>
            <a:pPr marL="0" indent="0">
              <a:lnSpc>
                <a:spcPct val="110000"/>
              </a:lnSpc>
              <a:buNone/>
            </a:pPr>
            <a:r>
              <a:rPr lang="ja-JP" altLang="en-US" sz="1400" dirty="0">
                <a:latin typeface="メイリオ" panose="020B0604030504040204" pitchFamily="50" charset="-128"/>
                <a:ea typeface="メイリオ" panose="020B0604030504040204" pitchFamily="50" charset="-128"/>
                <a:cs typeface="+mj-cs"/>
              </a:rPr>
              <a:t>手話への理解の促進及び普及を図るとともに、障がい　　　者の情報の取得やコミュニケーションの円滑化に関する施策を推進する</a:t>
            </a:r>
          </a:p>
        </p:txBody>
      </p:sp>
      <p:sp>
        <p:nvSpPr>
          <p:cNvPr id="7" name="コンテンツ プレースホルダー 2"/>
          <p:cNvSpPr txBox="1">
            <a:spLocks/>
          </p:cNvSpPr>
          <p:nvPr/>
        </p:nvSpPr>
        <p:spPr>
          <a:xfrm>
            <a:off x="1357535" y="3465521"/>
            <a:ext cx="4581711" cy="946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a:latin typeface="メイリオ" panose="020B0604030504040204" pitchFamily="50" charset="-128"/>
                <a:ea typeface="メイリオ" panose="020B0604030504040204" pitchFamily="50" charset="-128"/>
                <a:cs typeface="+mj-cs"/>
              </a:rPr>
              <a:t>第５条（市民の役割）</a:t>
            </a:r>
            <a:endParaRPr lang="en-US" altLang="ja-JP" sz="1600" b="1" dirty="0">
              <a:latin typeface="メイリオ" panose="020B0604030504040204" pitchFamily="50" charset="-128"/>
              <a:ea typeface="メイリオ" panose="020B0604030504040204" pitchFamily="50" charset="-128"/>
              <a:cs typeface="+mj-cs"/>
            </a:endParaRPr>
          </a:p>
          <a:p>
            <a:pPr marL="0" indent="0">
              <a:lnSpc>
                <a:spcPct val="110000"/>
              </a:lnSpc>
              <a:buNone/>
            </a:pPr>
            <a:r>
              <a:rPr lang="ja-JP" altLang="en-US" sz="1400" dirty="0">
                <a:latin typeface="メイリオ" panose="020B0604030504040204" pitchFamily="50" charset="-128"/>
                <a:ea typeface="メイリオ" panose="020B0604030504040204" pitchFamily="50" charset="-128"/>
                <a:cs typeface="+mj-cs"/>
              </a:rPr>
              <a:t>条例の基本理念を理解し、市の施策に協力するよう努める</a:t>
            </a:r>
          </a:p>
        </p:txBody>
      </p:sp>
      <p:sp>
        <p:nvSpPr>
          <p:cNvPr id="8" name="コンテンツ プレースホルダー 2"/>
          <p:cNvSpPr txBox="1">
            <a:spLocks/>
          </p:cNvSpPr>
          <p:nvPr/>
        </p:nvSpPr>
        <p:spPr>
          <a:xfrm>
            <a:off x="1282580" y="4640731"/>
            <a:ext cx="4656666" cy="13160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a:latin typeface="メイリオ" panose="020B0604030504040204" pitchFamily="50" charset="-128"/>
                <a:ea typeface="メイリオ" panose="020B0604030504040204" pitchFamily="50" charset="-128"/>
                <a:cs typeface="+mj-cs"/>
              </a:rPr>
              <a:t>第６条（事業者の役割）</a:t>
            </a:r>
            <a:endParaRPr lang="en-US" altLang="ja-JP" sz="1600" b="1" dirty="0">
              <a:latin typeface="メイリオ" panose="020B0604030504040204" pitchFamily="50" charset="-128"/>
              <a:ea typeface="メイリオ" panose="020B0604030504040204" pitchFamily="50" charset="-128"/>
              <a:cs typeface="+mj-cs"/>
            </a:endParaRPr>
          </a:p>
          <a:p>
            <a:pPr marL="0" indent="0">
              <a:lnSpc>
                <a:spcPct val="110000"/>
              </a:lnSpc>
              <a:buNone/>
            </a:pPr>
            <a:r>
              <a:rPr lang="ja-JP" altLang="en-US" sz="1400" dirty="0">
                <a:latin typeface="メイリオ" panose="020B0604030504040204" pitchFamily="50" charset="-128"/>
                <a:ea typeface="メイリオ" panose="020B0604030504040204" pitchFamily="50" charset="-128"/>
                <a:cs typeface="+mj-cs"/>
              </a:rPr>
              <a:t> 条例の基本理念を理解し、障がい者が必要なコミュニケーション手段を利用することができるよう、</a:t>
            </a:r>
            <a:r>
              <a:rPr lang="en-US" altLang="ja-JP" sz="1400" dirty="0">
                <a:latin typeface="メイリオ" panose="020B0604030504040204" pitchFamily="50" charset="-128"/>
                <a:ea typeface="メイリオ" panose="020B0604030504040204" pitchFamily="50" charset="-128"/>
                <a:cs typeface="+mj-cs"/>
              </a:rPr>
              <a:t> </a:t>
            </a:r>
            <a:r>
              <a:rPr lang="ja-JP" altLang="en-US" sz="1400" dirty="0">
                <a:latin typeface="メイリオ" panose="020B0604030504040204" pitchFamily="50" charset="-128"/>
                <a:ea typeface="メイリオ" panose="020B0604030504040204" pitchFamily="50" charset="-128"/>
                <a:cs typeface="+mj-cs"/>
              </a:rPr>
              <a:t>合理的配慮を行うとともに、市の施策への協力に努める</a:t>
            </a:r>
          </a:p>
        </p:txBody>
      </p:sp>
      <p:sp>
        <p:nvSpPr>
          <p:cNvPr id="9" name="コンテンツ プレースホルダー 2"/>
          <p:cNvSpPr txBox="1">
            <a:spLocks/>
          </p:cNvSpPr>
          <p:nvPr/>
        </p:nvSpPr>
        <p:spPr>
          <a:xfrm>
            <a:off x="1353289" y="6174102"/>
            <a:ext cx="4217670" cy="432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a:latin typeface="メイリオ" panose="020B0604030504040204" pitchFamily="50" charset="-128"/>
                <a:ea typeface="メイリオ" panose="020B0604030504040204" pitchFamily="50" charset="-128"/>
                <a:cs typeface="+mj-cs"/>
              </a:rPr>
              <a:t>第７条（滞在者への対応）</a:t>
            </a:r>
            <a:endParaRPr lang="en-US" altLang="ja-JP" sz="1600" b="1" dirty="0">
              <a:latin typeface="メイリオ" panose="020B0604030504040204" pitchFamily="50" charset="-128"/>
              <a:ea typeface="メイリオ" panose="020B0604030504040204" pitchFamily="50" charset="-128"/>
              <a:cs typeface="+mj-cs"/>
            </a:endParaRPr>
          </a:p>
        </p:txBody>
      </p:sp>
      <p:sp>
        <p:nvSpPr>
          <p:cNvPr id="12" name="コンテンツ プレースホルダー 2"/>
          <p:cNvSpPr txBox="1">
            <a:spLocks/>
          </p:cNvSpPr>
          <p:nvPr/>
        </p:nvSpPr>
        <p:spPr>
          <a:xfrm>
            <a:off x="6174078" y="3838318"/>
            <a:ext cx="4736373" cy="10425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500" b="1" dirty="0">
                <a:latin typeface="メイリオ" panose="020B0604030504040204" pitchFamily="50" charset="-128"/>
                <a:ea typeface="メイリオ" panose="020B0604030504040204" pitchFamily="50" charset="-128"/>
                <a:cs typeface="+mj-cs"/>
              </a:rPr>
              <a:t>第９条（意見の聴取）</a:t>
            </a:r>
            <a:endParaRPr lang="en-US" altLang="ja-JP" sz="1500" b="1" dirty="0">
              <a:latin typeface="メイリオ" panose="020B0604030504040204" pitchFamily="50" charset="-128"/>
              <a:ea typeface="メイリオ" panose="020B0604030504040204" pitchFamily="50" charset="-128"/>
              <a:cs typeface="+mj-cs"/>
            </a:endParaRPr>
          </a:p>
          <a:p>
            <a:pPr marL="0" indent="0">
              <a:lnSpc>
                <a:spcPct val="100000"/>
              </a:lnSpc>
              <a:buNone/>
            </a:pPr>
            <a:r>
              <a:rPr lang="ja-JP" altLang="en-US" sz="1400" dirty="0">
                <a:latin typeface="メイリオ" panose="020B0604030504040204" pitchFamily="50" charset="-128"/>
                <a:ea typeface="メイリオ" panose="020B0604030504040204" pitchFamily="50" charset="-128"/>
                <a:cs typeface="+mj-cs"/>
              </a:rPr>
              <a:t>市は、推進方針の策定・変更や、施策の実施状況に関し必要がある場合、障がい者、学識経験者等の意見を聴く</a:t>
            </a:r>
            <a:endParaRPr lang="en-US" altLang="ja-JP" sz="1400" dirty="0">
              <a:latin typeface="メイリオ" panose="020B0604030504040204" pitchFamily="50" charset="-128"/>
              <a:ea typeface="メイリオ" panose="020B0604030504040204" pitchFamily="50" charset="-128"/>
              <a:cs typeface="+mj-cs"/>
            </a:endParaRPr>
          </a:p>
        </p:txBody>
      </p:sp>
      <p:sp>
        <p:nvSpPr>
          <p:cNvPr id="13" name="コンテンツ プレースホルダー 2"/>
          <p:cNvSpPr txBox="1">
            <a:spLocks/>
          </p:cNvSpPr>
          <p:nvPr/>
        </p:nvSpPr>
        <p:spPr>
          <a:xfrm>
            <a:off x="6096001" y="5095381"/>
            <a:ext cx="4776146" cy="1691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latin typeface="メイリオ" panose="020B0604030504040204" pitchFamily="50" charset="-128"/>
                <a:ea typeface="メイリオ" panose="020B0604030504040204" pitchFamily="50" charset="-128"/>
                <a:cs typeface="+mj-cs"/>
              </a:rPr>
              <a:t>第</a:t>
            </a:r>
            <a:r>
              <a:rPr lang="en-US" altLang="ja-JP" sz="1400" b="1" dirty="0">
                <a:latin typeface="メイリオ" panose="020B0604030504040204" pitchFamily="50" charset="-128"/>
                <a:ea typeface="メイリオ" panose="020B0604030504040204" pitchFamily="50" charset="-128"/>
                <a:cs typeface="+mj-cs"/>
              </a:rPr>
              <a:t>10</a:t>
            </a:r>
            <a:r>
              <a:rPr lang="ja-JP" altLang="en-US" sz="1400" b="1" dirty="0">
                <a:latin typeface="メイリオ" panose="020B0604030504040204" pitchFamily="50" charset="-128"/>
                <a:ea typeface="メイリオ" panose="020B0604030504040204" pitchFamily="50" charset="-128"/>
                <a:cs typeface="+mj-cs"/>
              </a:rPr>
              <a:t>条（コミュニケーション手段を学ぶ機会の提供）</a:t>
            </a:r>
            <a:endParaRPr lang="en-US" altLang="ja-JP" sz="1400" b="1" dirty="0">
              <a:latin typeface="メイリオ" panose="020B0604030504040204" pitchFamily="50" charset="-128"/>
              <a:ea typeface="メイリオ" panose="020B0604030504040204" pitchFamily="50" charset="-128"/>
              <a:cs typeface="+mj-cs"/>
            </a:endParaRPr>
          </a:p>
          <a:p>
            <a:pPr marL="0" indent="0">
              <a:lnSpc>
                <a:spcPct val="110000"/>
              </a:lnSpc>
              <a:spcBef>
                <a:spcPts val="0"/>
              </a:spcBef>
              <a:buNone/>
            </a:pPr>
            <a:r>
              <a:rPr lang="ja-JP" altLang="en-US" sz="1400" b="1" dirty="0">
                <a:latin typeface="メイリオ" panose="020B0604030504040204" pitchFamily="50" charset="-128"/>
                <a:ea typeface="メイリオ" panose="020B0604030504040204" pitchFamily="50" charset="-128"/>
                <a:cs typeface="+mj-cs"/>
              </a:rPr>
              <a:t>第</a:t>
            </a:r>
            <a:r>
              <a:rPr lang="en-US" altLang="ja-JP" sz="1400" b="1" dirty="0">
                <a:latin typeface="メイリオ" panose="020B0604030504040204" pitchFamily="50" charset="-128"/>
                <a:ea typeface="メイリオ" panose="020B0604030504040204" pitchFamily="50" charset="-128"/>
                <a:cs typeface="+mj-cs"/>
              </a:rPr>
              <a:t>11</a:t>
            </a:r>
            <a:r>
              <a:rPr lang="ja-JP" altLang="en-US" sz="1400" b="1" dirty="0">
                <a:latin typeface="メイリオ" panose="020B0604030504040204" pitchFamily="50" charset="-128"/>
                <a:ea typeface="メイリオ" panose="020B0604030504040204" pitchFamily="50" charset="-128"/>
                <a:cs typeface="+mj-cs"/>
              </a:rPr>
              <a:t>条（コミュニケーション手段による情報発信）</a:t>
            </a:r>
            <a:endParaRPr lang="en-US" altLang="ja-JP" sz="1400" b="1" dirty="0">
              <a:latin typeface="メイリオ" panose="020B0604030504040204" pitchFamily="50" charset="-128"/>
              <a:ea typeface="メイリオ" panose="020B0604030504040204" pitchFamily="50" charset="-128"/>
              <a:cs typeface="+mj-cs"/>
            </a:endParaRPr>
          </a:p>
          <a:p>
            <a:pPr marL="0" indent="0">
              <a:lnSpc>
                <a:spcPct val="110000"/>
              </a:lnSpc>
              <a:spcBef>
                <a:spcPts val="0"/>
              </a:spcBef>
              <a:buNone/>
            </a:pPr>
            <a:r>
              <a:rPr lang="ja-JP" altLang="en-US" sz="1400" b="1" dirty="0">
                <a:latin typeface="メイリオ" panose="020B0604030504040204" pitchFamily="50" charset="-128"/>
                <a:ea typeface="メイリオ" panose="020B0604030504040204" pitchFamily="50" charset="-128"/>
                <a:cs typeface="+mj-cs"/>
              </a:rPr>
              <a:t>第</a:t>
            </a:r>
            <a:r>
              <a:rPr lang="en-US" altLang="ja-JP" sz="1400" b="1" dirty="0">
                <a:latin typeface="メイリオ" panose="020B0604030504040204" pitchFamily="50" charset="-128"/>
                <a:ea typeface="メイリオ" panose="020B0604030504040204" pitchFamily="50" charset="-128"/>
                <a:cs typeface="+mj-cs"/>
              </a:rPr>
              <a:t>12</a:t>
            </a:r>
            <a:r>
              <a:rPr lang="ja-JP" altLang="en-US" sz="1400" b="1" dirty="0">
                <a:latin typeface="メイリオ" panose="020B0604030504040204" pitchFamily="50" charset="-128"/>
                <a:ea typeface="メイリオ" panose="020B0604030504040204" pitchFamily="50" charset="-128"/>
                <a:cs typeface="+mj-cs"/>
              </a:rPr>
              <a:t>条（公共施設等における啓発）</a:t>
            </a:r>
            <a:endParaRPr lang="en-US" altLang="ja-JP" sz="1400" b="1" dirty="0">
              <a:latin typeface="メイリオ" panose="020B0604030504040204" pitchFamily="50" charset="-128"/>
              <a:ea typeface="メイリオ" panose="020B0604030504040204" pitchFamily="50" charset="-128"/>
              <a:cs typeface="+mj-cs"/>
            </a:endParaRPr>
          </a:p>
          <a:p>
            <a:pPr marL="0" indent="0">
              <a:lnSpc>
                <a:spcPct val="110000"/>
              </a:lnSpc>
              <a:spcBef>
                <a:spcPts val="0"/>
              </a:spcBef>
              <a:buNone/>
            </a:pPr>
            <a:r>
              <a:rPr lang="ja-JP" altLang="en-US" sz="1400" b="1" dirty="0">
                <a:latin typeface="メイリオ" panose="020B0604030504040204" pitchFamily="50" charset="-128"/>
                <a:ea typeface="メイリオ" panose="020B0604030504040204" pitchFamily="50" charset="-128"/>
                <a:cs typeface="+mj-cs"/>
              </a:rPr>
              <a:t>第</a:t>
            </a:r>
            <a:r>
              <a:rPr lang="en-US" altLang="ja-JP" sz="1400" b="1" dirty="0">
                <a:latin typeface="メイリオ" panose="020B0604030504040204" pitchFamily="50" charset="-128"/>
                <a:ea typeface="メイリオ" panose="020B0604030504040204" pitchFamily="50" charset="-128"/>
                <a:cs typeface="+mj-cs"/>
              </a:rPr>
              <a:t>13</a:t>
            </a:r>
            <a:r>
              <a:rPr lang="ja-JP" altLang="en-US" sz="1400" b="1" dirty="0">
                <a:latin typeface="メイリオ" panose="020B0604030504040204" pitchFamily="50" charset="-128"/>
                <a:ea typeface="メイリオ" panose="020B0604030504040204" pitchFamily="50" charset="-128"/>
                <a:cs typeface="+mj-cs"/>
              </a:rPr>
              <a:t>条（学校等における手話及びコミュニケーション</a:t>
            </a:r>
            <a:endParaRPr lang="en-US" altLang="ja-JP" sz="1400" b="1" dirty="0">
              <a:latin typeface="メイリオ" panose="020B0604030504040204" pitchFamily="50" charset="-128"/>
              <a:ea typeface="メイリオ" panose="020B0604030504040204" pitchFamily="50" charset="-128"/>
              <a:cs typeface="+mj-cs"/>
            </a:endParaRPr>
          </a:p>
          <a:p>
            <a:pPr marL="0" indent="0">
              <a:lnSpc>
                <a:spcPct val="110000"/>
              </a:lnSpc>
              <a:spcBef>
                <a:spcPts val="0"/>
              </a:spcBef>
              <a:buNone/>
            </a:pPr>
            <a:r>
              <a:rPr lang="ja-JP" altLang="en-US" sz="1400" b="1" dirty="0">
                <a:latin typeface="メイリオ" panose="020B0604030504040204" pitchFamily="50" charset="-128"/>
                <a:ea typeface="メイリオ" panose="020B0604030504040204" pitchFamily="50" charset="-128"/>
                <a:cs typeface="+mj-cs"/>
              </a:rPr>
              <a:t>　　　　手段への理解の促進）</a:t>
            </a:r>
            <a:endParaRPr lang="en-US" altLang="ja-JP" sz="1400" b="1" dirty="0">
              <a:latin typeface="メイリオ" panose="020B0604030504040204" pitchFamily="50" charset="-128"/>
              <a:ea typeface="メイリオ" panose="020B0604030504040204" pitchFamily="50" charset="-128"/>
              <a:cs typeface="+mj-cs"/>
            </a:endParaRPr>
          </a:p>
          <a:p>
            <a:pPr marL="0" indent="0">
              <a:lnSpc>
                <a:spcPct val="110000"/>
              </a:lnSpc>
              <a:spcBef>
                <a:spcPts val="0"/>
              </a:spcBef>
              <a:buNone/>
            </a:pPr>
            <a:r>
              <a:rPr lang="ja-JP" altLang="en-US" sz="1400" b="1" dirty="0">
                <a:latin typeface="メイリオ" panose="020B0604030504040204" pitchFamily="50" charset="-128"/>
                <a:ea typeface="メイリオ" panose="020B0604030504040204" pitchFamily="50" charset="-128"/>
                <a:cs typeface="+mj-cs"/>
              </a:rPr>
              <a:t>第</a:t>
            </a:r>
            <a:r>
              <a:rPr lang="en-US" altLang="ja-JP" sz="1400" b="1" dirty="0">
                <a:latin typeface="メイリオ" panose="020B0604030504040204" pitchFamily="50" charset="-128"/>
                <a:ea typeface="メイリオ" panose="020B0604030504040204" pitchFamily="50" charset="-128"/>
                <a:cs typeface="+mj-cs"/>
              </a:rPr>
              <a:t>14</a:t>
            </a:r>
            <a:r>
              <a:rPr lang="ja-JP" altLang="en-US" sz="1400" b="1" dirty="0">
                <a:latin typeface="メイリオ" panose="020B0604030504040204" pitchFamily="50" charset="-128"/>
                <a:ea typeface="メイリオ" panose="020B0604030504040204" pitchFamily="50" charset="-128"/>
                <a:cs typeface="+mj-cs"/>
              </a:rPr>
              <a:t>条（委任）　　　　　</a:t>
            </a:r>
            <a:endParaRPr lang="en-US" altLang="ja-JP" sz="1400" b="1" dirty="0">
              <a:latin typeface="メイリオ" panose="020B0604030504040204" pitchFamily="50" charset="-128"/>
              <a:ea typeface="メイリオ" panose="020B0604030504040204" pitchFamily="50" charset="-128"/>
              <a:cs typeface="+mj-cs"/>
            </a:endParaRPr>
          </a:p>
        </p:txBody>
      </p:sp>
      <p:sp>
        <p:nvSpPr>
          <p:cNvPr id="4" name="スライド番号プレースホルダー 3"/>
          <p:cNvSpPr>
            <a:spLocks noGrp="1"/>
          </p:cNvSpPr>
          <p:nvPr>
            <p:ph type="sldNum" sz="quarter" idx="12"/>
          </p:nvPr>
        </p:nvSpPr>
        <p:spPr>
          <a:xfrm>
            <a:off x="8599985" y="6473470"/>
            <a:ext cx="2057400" cy="365125"/>
          </a:xfrm>
        </p:spPr>
        <p:txBody>
          <a:bodyPr/>
          <a:lstStyle/>
          <a:p>
            <a:fld id="{0A20B21E-C0A9-4421-9142-572B700E5EB7}" type="slidenum">
              <a:rPr kumimoji="1" lang="ja-JP" altLang="en-US" smtClean="0"/>
              <a:t>2</a:t>
            </a:fld>
            <a:endParaRPr kumimoji="1" lang="ja-JP" altLang="en-US" dirty="0"/>
          </a:p>
        </p:txBody>
      </p:sp>
      <p:sp>
        <p:nvSpPr>
          <p:cNvPr id="15" name="正方形/長方形 14"/>
          <p:cNvSpPr/>
          <p:nvPr/>
        </p:nvSpPr>
        <p:spPr>
          <a:xfrm>
            <a:off x="1325880" y="788171"/>
            <a:ext cx="9532620" cy="944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正方形/長方形 15"/>
          <p:cNvSpPr/>
          <p:nvPr/>
        </p:nvSpPr>
        <p:spPr>
          <a:xfrm>
            <a:off x="1333498" y="1847963"/>
            <a:ext cx="4605748" cy="13798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正方形/長方形 16"/>
          <p:cNvSpPr/>
          <p:nvPr/>
        </p:nvSpPr>
        <p:spPr>
          <a:xfrm>
            <a:off x="1333498" y="3372885"/>
            <a:ext cx="4605749" cy="1066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 name="正方形/長方形 17"/>
          <p:cNvSpPr/>
          <p:nvPr/>
        </p:nvSpPr>
        <p:spPr>
          <a:xfrm>
            <a:off x="1333498" y="4568501"/>
            <a:ext cx="4605749" cy="1343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正方形/長方形 18"/>
          <p:cNvSpPr/>
          <p:nvPr/>
        </p:nvSpPr>
        <p:spPr>
          <a:xfrm>
            <a:off x="1333498" y="6057405"/>
            <a:ext cx="4605750" cy="5370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2" name="正方形/長方形 21"/>
          <p:cNvSpPr/>
          <p:nvPr/>
        </p:nvSpPr>
        <p:spPr>
          <a:xfrm>
            <a:off x="6094829" y="5005342"/>
            <a:ext cx="4736374" cy="1589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正方形/長方形 19"/>
          <p:cNvSpPr/>
          <p:nvPr/>
        </p:nvSpPr>
        <p:spPr>
          <a:xfrm>
            <a:off x="6082353" y="1849016"/>
            <a:ext cx="4762500" cy="1761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正方形/長方形 20"/>
          <p:cNvSpPr/>
          <p:nvPr/>
        </p:nvSpPr>
        <p:spPr>
          <a:xfrm>
            <a:off x="6094830" y="3753705"/>
            <a:ext cx="4736373" cy="1154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 name="正方形/長方形 1">
            <a:extLst>
              <a:ext uri="{FF2B5EF4-FFF2-40B4-BE49-F238E27FC236}">
                <a16:creationId xmlns:a16="http://schemas.microsoft.com/office/drawing/2014/main" id="{1FC11BF6-CE72-A2D8-8502-0556CB1BE915}"/>
              </a:ext>
            </a:extLst>
          </p:cNvPr>
          <p:cNvSpPr/>
          <p:nvPr/>
        </p:nvSpPr>
        <p:spPr>
          <a:xfrm>
            <a:off x="6096001" y="1871419"/>
            <a:ext cx="2503984" cy="349268"/>
          </a:xfrm>
          <a:prstGeom prst="rect">
            <a:avLst/>
          </a:prstGeom>
          <a:solidFill>
            <a:srgbClr val="D3F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コンテンツ プレースホルダー 2"/>
          <p:cNvSpPr txBox="1">
            <a:spLocks/>
          </p:cNvSpPr>
          <p:nvPr/>
        </p:nvSpPr>
        <p:spPr>
          <a:xfrm>
            <a:off x="6087460" y="1942169"/>
            <a:ext cx="4736374" cy="17458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700" b="1" dirty="0">
                <a:latin typeface="メイリオ" panose="020B0604030504040204" pitchFamily="50" charset="-128"/>
                <a:ea typeface="メイリオ" panose="020B0604030504040204" pitchFamily="50" charset="-128"/>
                <a:cs typeface="+mj-cs"/>
              </a:rPr>
              <a:t>第８条（施策の推進方針）</a:t>
            </a:r>
            <a:endParaRPr lang="en-US" altLang="ja-JP" sz="1700" b="1" dirty="0">
              <a:latin typeface="メイリオ" panose="020B0604030504040204" pitchFamily="50" charset="-128"/>
              <a:ea typeface="メイリオ" panose="020B0604030504040204" pitchFamily="50" charset="-128"/>
              <a:cs typeface="+mj-cs"/>
            </a:endParaRPr>
          </a:p>
          <a:p>
            <a:pPr marL="0" indent="0">
              <a:lnSpc>
                <a:spcPct val="120000"/>
              </a:lnSpc>
              <a:spcBef>
                <a:spcPts val="600"/>
              </a:spcBef>
              <a:buNone/>
            </a:pPr>
            <a:r>
              <a:rPr lang="ja-JP" altLang="en-US" sz="1400" dirty="0">
                <a:latin typeface="UD デジタル 教科書体 NK" panose="02020400000000000000" pitchFamily="18" charset="-128"/>
                <a:ea typeface="UD デジタル 教科書体 NK" panose="02020400000000000000" pitchFamily="18" charset="-128"/>
                <a:cs typeface="+mj-cs"/>
              </a:rPr>
              <a:t>　</a:t>
            </a:r>
            <a:r>
              <a:rPr lang="ja-JP" altLang="en-US" sz="1400" dirty="0">
                <a:latin typeface="メイリオ" panose="020B0604030504040204" pitchFamily="50" charset="-128"/>
                <a:ea typeface="メイリオ" panose="020B0604030504040204" pitchFamily="50" charset="-128"/>
                <a:cs typeface="+mj-cs"/>
              </a:rPr>
              <a:t>市は、以下の事項に関し、推進方針を定める。</a:t>
            </a:r>
            <a:endParaRPr lang="en-US" altLang="ja-JP" sz="1400" dirty="0">
              <a:latin typeface="メイリオ" panose="020B0604030504040204" pitchFamily="50" charset="-128"/>
              <a:ea typeface="メイリオ" panose="020B0604030504040204" pitchFamily="50" charset="-128"/>
              <a:cs typeface="+mj-cs"/>
            </a:endParaRPr>
          </a:p>
          <a:p>
            <a:pPr marL="0" indent="0">
              <a:lnSpc>
                <a:spcPct val="100000"/>
              </a:lnSpc>
              <a:spcBef>
                <a:spcPts val="0"/>
              </a:spcBef>
              <a:buNone/>
            </a:pPr>
            <a:r>
              <a:rPr lang="ja-JP" altLang="en-US" sz="1400" dirty="0">
                <a:latin typeface="メイリオ" panose="020B0604030504040204" pitchFamily="50" charset="-128"/>
                <a:ea typeface="メイリオ" panose="020B0604030504040204" pitchFamily="50" charset="-128"/>
                <a:cs typeface="+mj-cs"/>
              </a:rPr>
              <a:t>　 （</a:t>
            </a:r>
            <a:r>
              <a:rPr lang="en-US" altLang="ja-JP" sz="1400" dirty="0">
                <a:latin typeface="メイリオ" panose="020B0604030504040204" pitchFamily="50" charset="-128"/>
                <a:ea typeface="メイリオ" panose="020B0604030504040204" pitchFamily="50" charset="-128"/>
                <a:cs typeface="+mj-cs"/>
              </a:rPr>
              <a:t>1</a:t>
            </a:r>
            <a:r>
              <a:rPr lang="ja-JP" altLang="en-US" sz="1400" dirty="0">
                <a:latin typeface="メイリオ" panose="020B0604030504040204" pitchFamily="50" charset="-128"/>
                <a:ea typeface="メイリオ" panose="020B0604030504040204" pitchFamily="50" charset="-128"/>
                <a:cs typeface="+mj-cs"/>
              </a:rPr>
              <a:t>）手話への理解の促進及び普及</a:t>
            </a:r>
            <a:endParaRPr lang="en-US" altLang="ja-JP" sz="1400" dirty="0">
              <a:latin typeface="メイリオ" panose="020B0604030504040204" pitchFamily="50" charset="-128"/>
              <a:ea typeface="メイリオ" panose="020B0604030504040204" pitchFamily="50" charset="-128"/>
              <a:cs typeface="+mj-cs"/>
            </a:endParaRPr>
          </a:p>
          <a:p>
            <a:pPr marL="0" indent="0">
              <a:lnSpc>
                <a:spcPct val="100000"/>
              </a:lnSpc>
              <a:spcBef>
                <a:spcPts val="0"/>
              </a:spcBef>
              <a:buNone/>
            </a:pPr>
            <a:r>
              <a:rPr lang="ja-JP" altLang="en-US" sz="1400" dirty="0">
                <a:latin typeface="メイリオ" panose="020B0604030504040204" pitchFamily="50" charset="-128"/>
                <a:ea typeface="メイリオ" panose="020B0604030504040204" pitchFamily="50" charset="-128"/>
                <a:cs typeface="+mj-cs"/>
              </a:rPr>
              <a:t>　 （</a:t>
            </a:r>
            <a:r>
              <a:rPr lang="en-US" altLang="ja-JP" sz="1400" dirty="0">
                <a:latin typeface="メイリオ" panose="020B0604030504040204" pitchFamily="50" charset="-128"/>
                <a:ea typeface="メイリオ" panose="020B0604030504040204" pitchFamily="50" charset="-128"/>
                <a:cs typeface="+mj-cs"/>
              </a:rPr>
              <a:t>2</a:t>
            </a:r>
            <a:r>
              <a:rPr lang="ja-JP" altLang="en-US" sz="1400" dirty="0">
                <a:latin typeface="メイリオ" panose="020B0604030504040204" pitchFamily="50" charset="-128"/>
                <a:ea typeface="メイリオ" panose="020B0604030504040204" pitchFamily="50" charset="-128"/>
                <a:cs typeface="+mj-cs"/>
              </a:rPr>
              <a:t>）障がい者が情報を取得しやすく、コミュニケーシ</a:t>
            </a:r>
            <a:r>
              <a:rPr lang="ja-JP" altLang="en-US" sz="1400" dirty="0">
                <a:latin typeface="メイリオ" panose="020B0604030504040204" pitchFamily="50" charset="-128"/>
                <a:ea typeface="メイリオ" panose="020B0604030504040204" pitchFamily="50" charset="-128"/>
              </a:rPr>
              <a:t>ョ　</a:t>
            </a:r>
            <a:endParaRPr lang="en-US" altLang="ja-JP" sz="14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1400" dirty="0">
                <a:latin typeface="メイリオ" panose="020B0604030504040204" pitchFamily="50" charset="-128"/>
                <a:ea typeface="メイリオ" panose="020B0604030504040204" pitchFamily="50" charset="-128"/>
              </a:rPr>
              <a:t>　　　ン</a:t>
            </a:r>
            <a:r>
              <a:rPr lang="ja-JP" altLang="en-US" sz="1400" dirty="0">
                <a:latin typeface="メイリオ" panose="020B0604030504040204" pitchFamily="50" charset="-128"/>
                <a:ea typeface="メイリオ" panose="020B0604030504040204" pitchFamily="50" charset="-128"/>
                <a:cs typeface="+mj-cs"/>
              </a:rPr>
              <a:t>手段を選択して利用しやすい環境の整備</a:t>
            </a:r>
            <a:endParaRPr lang="en-US" altLang="ja-JP" sz="1400" dirty="0">
              <a:latin typeface="メイリオ" panose="020B0604030504040204" pitchFamily="50" charset="-128"/>
              <a:ea typeface="メイリオ" panose="020B0604030504040204" pitchFamily="50" charset="-128"/>
              <a:cs typeface="+mj-cs"/>
            </a:endParaRPr>
          </a:p>
          <a:p>
            <a:pPr marL="0" indent="0">
              <a:lnSpc>
                <a:spcPct val="100000"/>
              </a:lnSpc>
              <a:spcBef>
                <a:spcPts val="0"/>
              </a:spcBef>
              <a:buNone/>
            </a:pPr>
            <a:r>
              <a:rPr lang="en-US" altLang="ja-JP" sz="1400" dirty="0">
                <a:latin typeface="メイリオ" panose="020B0604030504040204" pitchFamily="50" charset="-128"/>
                <a:ea typeface="メイリオ" panose="020B0604030504040204" pitchFamily="50" charset="-128"/>
                <a:cs typeface="+mj-cs"/>
              </a:rPr>
              <a:t>   </a:t>
            </a:r>
            <a:r>
              <a:rPr lang="ja-JP" altLang="en-US" sz="1400" dirty="0">
                <a:latin typeface="メイリオ" panose="020B0604030504040204" pitchFamily="50" charset="-128"/>
                <a:ea typeface="メイリオ" panose="020B0604030504040204" pitchFamily="50" charset="-128"/>
                <a:cs typeface="+mj-cs"/>
              </a:rPr>
              <a:t> （３）</a:t>
            </a:r>
            <a:r>
              <a:rPr lang="ja-JP" altLang="en-US" sz="1300" dirty="0">
                <a:latin typeface="メイリオ" panose="020B0604030504040204" pitchFamily="50" charset="-128"/>
                <a:ea typeface="メイリオ" panose="020B0604030504040204" pitchFamily="50" charset="-128"/>
                <a:cs typeface="+mj-cs"/>
              </a:rPr>
              <a:t>コミュニケーション支援者の育成及び確保</a:t>
            </a:r>
            <a:endParaRPr lang="en-US" altLang="ja-JP" sz="1300" dirty="0">
              <a:latin typeface="メイリオ" panose="020B0604030504040204" pitchFamily="50" charset="-128"/>
              <a:ea typeface="メイリオ" panose="020B0604030504040204" pitchFamily="50" charset="-128"/>
              <a:cs typeface="+mj-cs"/>
            </a:endParaRPr>
          </a:p>
          <a:p>
            <a:pPr marL="0" indent="0">
              <a:lnSpc>
                <a:spcPct val="100000"/>
              </a:lnSpc>
              <a:spcBef>
                <a:spcPts val="0"/>
              </a:spcBef>
              <a:buNone/>
            </a:pPr>
            <a:r>
              <a:rPr lang="ja-JP" altLang="en-US" sz="1400" dirty="0">
                <a:latin typeface="メイリオ" panose="020B0604030504040204" pitchFamily="50" charset="-128"/>
                <a:ea typeface="メイリオ" panose="020B0604030504040204" pitchFamily="50" charset="-128"/>
                <a:cs typeface="+mj-cs"/>
              </a:rPr>
              <a:t>　 （４）その他</a:t>
            </a:r>
          </a:p>
        </p:txBody>
      </p:sp>
    </p:spTree>
    <p:extLst>
      <p:ext uri="{BB962C8B-B14F-4D97-AF65-F5344CB8AC3E}">
        <p14:creationId xmlns:p14="http://schemas.microsoft.com/office/powerpoint/2010/main" val="1085106321"/>
      </p:ext>
    </p:extLst>
  </p:cSld>
  <p:clrMapOvr>
    <a:masterClrMapping/>
  </p:clrMapOvr>
  <mc:AlternateContent xmlns:mc="http://schemas.openxmlformats.org/markup-compatibility/2006" xmlns:p14="http://schemas.microsoft.com/office/powerpoint/2010/main">
    <mc:Choice Requires="p14">
      <p:transition spd="slow" p14:dur="2000" advTm="62796"/>
    </mc:Choice>
    <mc:Fallback xmlns="">
      <p:transition spd="slow" advTm="627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11747" y="63677"/>
            <a:ext cx="8885381" cy="584775"/>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吹田市手話言語の普及及び障害者の意思疎通手段の利用を促進する条例</a:t>
            </a:r>
            <a:endParaRPr lang="en-US" altLang="ja-JP" sz="1600" b="1" dirty="0">
              <a:latin typeface="メイリオ" panose="020B0604030504040204" pitchFamily="50" charset="-128"/>
              <a:ea typeface="メイリオ" panose="020B0604030504040204" pitchFamily="50" charset="-128"/>
            </a:endParaRPr>
          </a:p>
          <a:p>
            <a:pPr algn="ctr"/>
            <a:r>
              <a:rPr lang="ja-JP" altLang="ja-JP" sz="1600" b="1" dirty="0">
                <a:latin typeface="メイリオ" panose="020B0604030504040204" pitchFamily="50" charset="-128"/>
                <a:ea typeface="メイリオ" panose="020B0604030504040204" pitchFamily="50" charset="-128"/>
              </a:rPr>
              <a:t>施策推進方針</a:t>
            </a:r>
            <a:endParaRPr lang="ja-JP" altLang="en-US" sz="1600" b="1"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662546" y="580691"/>
            <a:ext cx="1542473" cy="276999"/>
          </a:xfrm>
          <a:prstGeom prst="rect">
            <a:avLst/>
          </a:prstGeom>
          <a:solidFill>
            <a:srgbClr val="CCFFFF"/>
          </a:solidFill>
        </p:spPr>
        <p:txBody>
          <a:bodyPr wrap="square" rtlCol="0" anchor="ctr" anchorCtr="0">
            <a:spAutoFit/>
          </a:bodyPr>
          <a:lstStyle/>
          <a:p>
            <a:r>
              <a:rPr lang="ja-JP" altLang="en-US" sz="1200" b="1" dirty="0">
                <a:latin typeface="メイリオ" panose="020B0604030504040204" pitchFamily="50" charset="-128"/>
                <a:ea typeface="メイリオ" panose="020B0604030504040204" pitchFamily="50" charset="-128"/>
              </a:rPr>
              <a:t>第１　推進方針</a:t>
            </a:r>
          </a:p>
        </p:txBody>
      </p:sp>
      <p:sp>
        <p:nvSpPr>
          <p:cNvPr id="11" name="テキスト ボックス 10"/>
          <p:cNvSpPr txBox="1"/>
          <p:nvPr/>
        </p:nvSpPr>
        <p:spPr>
          <a:xfrm>
            <a:off x="3190305" y="571719"/>
            <a:ext cx="7342909" cy="93358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条例第</a:t>
            </a:r>
            <a:r>
              <a:rPr lang="en-US" altLang="ja-JP" sz="1200" dirty="0">
                <a:latin typeface="メイリオ" panose="020B0604030504040204" pitchFamily="50" charset="-128"/>
                <a:ea typeface="メイリオ" panose="020B0604030504040204" pitchFamily="50" charset="-128"/>
              </a:rPr>
              <a:t>8</a:t>
            </a:r>
            <a:r>
              <a:rPr lang="ja-JP" altLang="en-US" sz="1200" dirty="0">
                <a:latin typeface="メイリオ" panose="020B0604030504040204" pitchFamily="50" charset="-128"/>
                <a:ea typeface="メイリオ" panose="020B0604030504040204" pitchFamily="50" charset="-128"/>
              </a:rPr>
              <a:t>条により、市が施策を推進するための方針は以下の３点とします。</a:t>
            </a:r>
          </a:p>
          <a:p>
            <a:pPr>
              <a:lnSpc>
                <a:spcPts val="600"/>
              </a:lnSpc>
            </a:pP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　手話への理解の促進及び普及</a:t>
            </a:r>
          </a:p>
          <a:p>
            <a:r>
              <a:rPr lang="ja-JP" altLang="en-US" sz="1200" dirty="0">
                <a:latin typeface="メイリオ" panose="020B0604030504040204" pitchFamily="50" charset="-128"/>
                <a:ea typeface="メイリオ" panose="020B0604030504040204" pitchFamily="50" charset="-128"/>
              </a:rPr>
              <a:t>２　障がい者が情報を取得しやすく、コミュニケーション手段を選択して利用しやすい環境の整備</a:t>
            </a:r>
          </a:p>
          <a:p>
            <a:r>
              <a:rPr lang="ja-JP" altLang="en-US" sz="1200" dirty="0">
                <a:latin typeface="メイリオ" panose="020B0604030504040204" pitchFamily="50" charset="-128"/>
                <a:ea typeface="メイリオ" panose="020B0604030504040204" pitchFamily="50" charset="-128"/>
              </a:rPr>
              <a:t>３　コミュニケーション支援者の育成及び確保</a:t>
            </a:r>
            <a:endParaRPr lang="en-US" altLang="ja-JP" sz="1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280451" y="1412204"/>
            <a:ext cx="6874631"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コミュニケーション支援者：手話通訳者、要約筆記者、点訳者、音訳者、盲</a:t>
            </a:r>
            <a:r>
              <a:rPr lang="ja-JP" altLang="en-US" sz="1000" dirty="0" err="1">
                <a:latin typeface="メイリオ" panose="020B0604030504040204" pitchFamily="50" charset="-128"/>
                <a:ea typeface="メイリオ" panose="020B0604030504040204" pitchFamily="50" charset="-128"/>
              </a:rPr>
              <a:t>ろう</a:t>
            </a:r>
            <a:r>
              <a:rPr lang="ja-JP" altLang="en-US" sz="1000" dirty="0">
                <a:latin typeface="メイリオ" panose="020B0604030504040204" pitchFamily="50" charset="-128"/>
                <a:ea typeface="メイリオ" panose="020B0604030504040204" pitchFamily="50" charset="-128"/>
              </a:rPr>
              <a:t>者通訳・介助員など</a:t>
            </a:r>
          </a:p>
        </p:txBody>
      </p:sp>
      <p:sp>
        <p:nvSpPr>
          <p:cNvPr id="8" name="テキスト ボックス 7"/>
          <p:cNvSpPr txBox="1"/>
          <p:nvPr/>
        </p:nvSpPr>
        <p:spPr>
          <a:xfrm>
            <a:off x="1659653" y="1590389"/>
            <a:ext cx="1542473" cy="276999"/>
          </a:xfrm>
          <a:prstGeom prst="rect">
            <a:avLst/>
          </a:prstGeom>
          <a:solidFill>
            <a:srgbClr val="CCFFFF"/>
          </a:solidFill>
        </p:spPr>
        <p:txBody>
          <a:bodyPr wrap="square" rtlCol="0" anchor="ctr" anchorCtr="0">
            <a:spAutoFit/>
          </a:bodyPr>
          <a:lstStyle/>
          <a:p>
            <a:r>
              <a:rPr lang="ja-JP" altLang="en-US" sz="1200" b="1" dirty="0">
                <a:latin typeface="メイリオ" panose="020B0604030504040204" pitchFamily="50" charset="-128"/>
                <a:ea typeface="メイリオ" panose="020B0604030504040204" pitchFamily="50" charset="-128"/>
              </a:rPr>
              <a:t>第２　現状と課題</a:t>
            </a:r>
          </a:p>
        </p:txBody>
      </p:sp>
      <p:sp>
        <p:nvSpPr>
          <p:cNvPr id="9" name="テキスト ボックス 8"/>
          <p:cNvSpPr txBox="1"/>
          <p:nvPr/>
        </p:nvSpPr>
        <p:spPr>
          <a:xfrm>
            <a:off x="3202125" y="1565320"/>
            <a:ext cx="7462982" cy="2108269"/>
          </a:xfrm>
          <a:prstGeom prst="rect">
            <a:avLst/>
          </a:prstGeom>
          <a:noFill/>
        </p:spPr>
        <p:txBody>
          <a:bodyPr wrap="square" rtlCol="0">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現状</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　コミュニケーションを取るときに求める支援について</a:t>
            </a:r>
          </a:p>
          <a:p>
            <a:r>
              <a:rPr lang="ja-JP" altLang="en-US" sz="1200" dirty="0">
                <a:latin typeface="メイリオ" panose="020B0604030504040204" pitchFamily="50" charset="-128"/>
                <a:ea typeface="メイリオ" panose="020B0604030504040204" pitchFamily="50" charset="-128"/>
              </a:rPr>
              <a:t>・視覚障がい者は「わかりやすい言葉で話してほしい」が最も多く、「点字を使ってほしい」は</a:t>
            </a:r>
            <a:r>
              <a:rPr lang="en-US" altLang="ja-JP" sz="1200" dirty="0">
                <a:latin typeface="メイリオ" panose="020B0604030504040204" pitchFamily="50" charset="-128"/>
                <a:ea typeface="メイリオ" panose="020B0604030504040204" pitchFamily="50" charset="-128"/>
              </a:rPr>
              <a:t>14.3</a:t>
            </a:r>
            <a:r>
              <a:rPr lang="ja-JP" altLang="en-US"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・聴覚障がい者は「大きな声でゆっくり話してほしい」が最も多く、「手話を使ってほしい」は</a:t>
            </a:r>
            <a:r>
              <a:rPr lang="en-US" altLang="ja-JP" sz="1200" dirty="0">
                <a:latin typeface="メイリオ" panose="020B0604030504040204" pitchFamily="50" charset="-128"/>
                <a:ea typeface="メイリオ" panose="020B0604030504040204" pitchFamily="50" charset="-128"/>
              </a:rPr>
              <a:t>29.6</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「文字を使ってほしい」は</a:t>
            </a:r>
            <a:r>
              <a:rPr lang="en-US" altLang="ja-JP" sz="1200" dirty="0">
                <a:latin typeface="メイリオ" panose="020B0604030504040204" pitchFamily="50" charset="-128"/>
                <a:ea typeface="メイリオ" panose="020B0604030504040204" pitchFamily="50" charset="-128"/>
              </a:rPr>
              <a:t>42.3</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第７期障がい福祉計画の策定に向けたアンケート結果より（令和５年（</a:t>
            </a:r>
            <a:r>
              <a:rPr lang="en-US" altLang="ja-JP" sz="1050" dirty="0">
                <a:latin typeface="メイリオ" panose="020B0604030504040204" pitchFamily="50" charset="-128"/>
                <a:ea typeface="メイリオ" panose="020B0604030504040204" pitchFamily="50" charset="-128"/>
              </a:rPr>
              <a:t>2023</a:t>
            </a:r>
            <a:r>
              <a:rPr lang="ja-JP" altLang="en-US" sz="1050" dirty="0">
                <a:latin typeface="メイリオ" panose="020B0604030504040204" pitchFamily="50" charset="-128"/>
                <a:ea typeface="メイリオ" panose="020B0604030504040204" pitchFamily="50" charset="-128"/>
              </a:rPr>
              <a:t>年）実施・対象</a:t>
            </a:r>
            <a:r>
              <a:rPr lang="en-US" altLang="ja-JP" sz="1050" dirty="0">
                <a:latin typeface="メイリオ" panose="020B0604030504040204" pitchFamily="50" charset="-128"/>
                <a:ea typeface="メイリオ" panose="020B0604030504040204" pitchFamily="50" charset="-128"/>
              </a:rPr>
              <a:t>2,000</a:t>
            </a:r>
            <a:r>
              <a:rPr lang="ja-JP" altLang="en-US" sz="1050" dirty="0">
                <a:latin typeface="メイリオ" panose="020B0604030504040204" pitchFamily="50" charset="-128"/>
                <a:ea typeface="メイリオ" panose="020B0604030504040204" pitchFamily="50" charset="-128"/>
              </a:rPr>
              <a:t>人）</a:t>
            </a:r>
            <a:endParaRPr lang="en-US" altLang="ja-JP" sz="105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主な課題</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・手話の普及・啓発の取組が限定的で、幅広く周知できていない面がある</a:t>
            </a:r>
            <a:endParaRPr lang="en-US" altLang="ja-JP" sz="12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・多様なコミュニケーション手段に対しての理解が不十分で、コミュニケーション手段への配慮がさらに必要</a:t>
            </a:r>
            <a:endParaRPr lang="en-US" altLang="ja-JP" sz="11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・市の各部局で統一的な対応ができていない</a:t>
            </a:r>
          </a:p>
          <a:p>
            <a:r>
              <a:rPr lang="ja-JP" altLang="en-US" sz="1200" dirty="0">
                <a:latin typeface="メイリオ" panose="020B0604030504040204" pitchFamily="50" charset="-128"/>
                <a:ea typeface="メイリオ" panose="020B0604030504040204" pitchFamily="50" charset="-128"/>
              </a:rPr>
              <a:t>・病院を受診する際など、専門性の高いコミュニケーション支援者が十分に確保されていない</a:t>
            </a:r>
          </a:p>
        </p:txBody>
      </p:sp>
      <p:sp>
        <p:nvSpPr>
          <p:cNvPr id="7" name="テキスト ボックス 6"/>
          <p:cNvSpPr txBox="1"/>
          <p:nvPr/>
        </p:nvSpPr>
        <p:spPr>
          <a:xfrm>
            <a:off x="1659653" y="3764519"/>
            <a:ext cx="1544400" cy="276999"/>
          </a:xfrm>
          <a:prstGeom prst="rect">
            <a:avLst/>
          </a:prstGeom>
          <a:solidFill>
            <a:srgbClr val="CCFFFF"/>
          </a:solidFill>
        </p:spPr>
        <p:txBody>
          <a:bodyPr wrap="square" rtlCol="0" anchor="ctr" anchorCtr="0">
            <a:spAutoFit/>
          </a:bodyPr>
          <a:lstStyle/>
          <a:p>
            <a:r>
              <a:rPr lang="ja-JP" altLang="en-US" sz="1200" b="1" dirty="0">
                <a:latin typeface="メイリオ" panose="020B0604030504040204" pitchFamily="50" charset="-128"/>
                <a:ea typeface="メイリオ" panose="020B0604030504040204" pitchFamily="50" charset="-128"/>
              </a:rPr>
              <a:t>第３　目標</a:t>
            </a:r>
          </a:p>
        </p:txBody>
      </p:sp>
      <p:sp>
        <p:nvSpPr>
          <p:cNvPr id="6" name="テキスト ボックス 5"/>
          <p:cNvSpPr txBox="1"/>
          <p:nvPr/>
        </p:nvSpPr>
        <p:spPr>
          <a:xfrm>
            <a:off x="3275740" y="3699914"/>
            <a:ext cx="7292109"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１　手話への理解の促進と普及</a:t>
            </a:r>
          </a:p>
          <a:p>
            <a:r>
              <a:rPr lang="ja-JP" altLang="en-US" sz="1200" dirty="0">
                <a:latin typeface="メイリオ" panose="020B0604030504040204" pitchFamily="50" charset="-128"/>
                <a:ea typeface="メイリオ" panose="020B0604030504040204" pitchFamily="50" charset="-128"/>
              </a:rPr>
              <a:t>２　障がい者の情報取得及び障がいの有無に関わらず全ての人の円滑なコミュニケーションの推進</a:t>
            </a:r>
          </a:p>
        </p:txBody>
      </p:sp>
      <p:sp>
        <p:nvSpPr>
          <p:cNvPr id="14" name="テキスト ボックス 13"/>
          <p:cNvSpPr txBox="1"/>
          <p:nvPr/>
        </p:nvSpPr>
        <p:spPr>
          <a:xfrm>
            <a:off x="1659653" y="4216251"/>
            <a:ext cx="1544401" cy="461665"/>
          </a:xfrm>
          <a:prstGeom prst="rect">
            <a:avLst/>
          </a:prstGeom>
          <a:solidFill>
            <a:srgbClr val="CCFFFF"/>
          </a:solidFill>
        </p:spPr>
        <p:txBody>
          <a:bodyPr wrap="square" rtlCol="0" anchor="ctr" anchorCtr="0">
            <a:spAutoFit/>
          </a:bodyPr>
          <a:lstStyle/>
          <a:p>
            <a:r>
              <a:rPr lang="ja-JP" altLang="en-US" sz="1200" b="1" dirty="0">
                <a:latin typeface="メイリオ" panose="020B0604030504040204" pitchFamily="50" charset="-128"/>
                <a:ea typeface="メイリオ" panose="020B0604030504040204" pitchFamily="50" charset="-128"/>
              </a:rPr>
              <a:t>第４　方向性・到達点・主な取組</a:t>
            </a:r>
          </a:p>
        </p:txBody>
      </p:sp>
      <p:sp>
        <p:nvSpPr>
          <p:cNvPr id="15" name="テキスト ボックス 14"/>
          <p:cNvSpPr txBox="1"/>
          <p:nvPr/>
        </p:nvSpPr>
        <p:spPr>
          <a:xfrm>
            <a:off x="3275740" y="4294384"/>
            <a:ext cx="7292109" cy="276999"/>
          </a:xfrm>
          <a:prstGeom prst="rect">
            <a:avLst/>
          </a:prstGeom>
          <a:noFill/>
        </p:spPr>
        <p:txBody>
          <a:bodyPr wrap="square" rtlCol="0">
            <a:spAutoFit/>
          </a:bodyPr>
          <a:lstStyle/>
          <a:p>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ページのとおり</a:t>
            </a:r>
          </a:p>
        </p:txBody>
      </p:sp>
      <p:sp>
        <p:nvSpPr>
          <p:cNvPr id="12" name="テキスト ボックス 11"/>
          <p:cNvSpPr txBox="1"/>
          <p:nvPr/>
        </p:nvSpPr>
        <p:spPr>
          <a:xfrm>
            <a:off x="1659653" y="4813927"/>
            <a:ext cx="1542473" cy="276999"/>
          </a:xfrm>
          <a:prstGeom prst="rect">
            <a:avLst/>
          </a:prstGeom>
          <a:solidFill>
            <a:srgbClr val="CCFFFF"/>
          </a:solidFill>
        </p:spPr>
        <p:txBody>
          <a:bodyPr wrap="square" rtlCol="0" anchor="ctr" anchorCtr="0">
            <a:spAutoFit/>
          </a:bodyPr>
          <a:lstStyle/>
          <a:p>
            <a:r>
              <a:rPr lang="ja-JP" altLang="en-US" sz="1200" b="1" dirty="0">
                <a:latin typeface="メイリオ" panose="020B0604030504040204" pitchFamily="50" charset="-128"/>
                <a:ea typeface="メイリオ" panose="020B0604030504040204" pitchFamily="50" charset="-128"/>
              </a:rPr>
              <a:t>第</a:t>
            </a:r>
            <a:r>
              <a:rPr lang="en-US" altLang="ja-JP" sz="1200" b="1" dirty="0">
                <a:latin typeface="メイリオ" panose="020B0604030504040204" pitchFamily="50" charset="-128"/>
                <a:ea typeface="メイリオ" panose="020B0604030504040204" pitchFamily="50" charset="-128"/>
              </a:rPr>
              <a:t>5</a:t>
            </a:r>
            <a:r>
              <a:rPr lang="ja-JP" altLang="en-US" sz="1200" b="1" dirty="0">
                <a:latin typeface="メイリオ" panose="020B0604030504040204" pitchFamily="50" charset="-128"/>
                <a:ea typeface="メイリオ" panose="020B0604030504040204" pitchFamily="50" charset="-128"/>
              </a:rPr>
              <a:t>　推進体制</a:t>
            </a:r>
          </a:p>
        </p:txBody>
      </p:sp>
      <p:sp>
        <p:nvSpPr>
          <p:cNvPr id="13" name="テキスト ボックス 12"/>
          <p:cNvSpPr txBox="1"/>
          <p:nvPr/>
        </p:nvSpPr>
        <p:spPr>
          <a:xfrm>
            <a:off x="3224940" y="4770250"/>
            <a:ext cx="7342909" cy="208775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１　進捗状況の確認</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推進方針ごとに進めるべき市の取組の進捗状況について全室課に年に</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回照会を行い、確認していく。</a:t>
            </a:r>
            <a:endParaRPr lang="en-US" altLang="ja-JP" sz="1200" dirty="0">
              <a:latin typeface="メイリオ" panose="020B0604030504040204" pitchFamily="50" charset="-128"/>
              <a:ea typeface="メイリオ" panose="020B0604030504040204" pitchFamily="50" charset="-128"/>
            </a:endParaRPr>
          </a:p>
          <a:p>
            <a:pPr>
              <a:lnSpc>
                <a:spcPts val="800"/>
              </a:lnSpc>
            </a:pP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２　進捗管理</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庁外</a:t>
            </a:r>
            <a:r>
              <a:rPr lang="en-US" altLang="ja-JP" sz="1200" dirty="0">
                <a:latin typeface="メイリオ" panose="020B0604030504040204" pitchFamily="50" charset="-128"/>
                <a:ea typeface="メイリオ" panose="020B0604030504040204" pitchFamily="50" charset="-128"/>
              </a:rPr>
              <a:t>】</a:t>
            </a:r>
            <a:r>
              <a:rPr lang="ja-JP" altLang="en-US" sz="1200" dirty="0">
                <a:solidFill>
                  <a:srgbClr val="7030A0"/>
                </a:solidFill>
                <a:latin typeface="メイリオ" panose="020B0604030504040204" pitchFamily="50" charset="-128"/>
                <a:ea typeface="メイリオ" panose="020B0604030504040204" pitchFamily="50" charset="-128"/>
              </a:rPr>
              <a:t>・</a:t>
            </a:r>
            <a:r>
              <a:rPr lang="zh-TW" altLang="en-US" sz="1200" dirty="0">
                <a:latin typeface="メイリオ" panose="020B0604030504040204" pitchFamily="50" charset="-128"/>
                <a:ea typeface="メイリオ" panose="020B0604030504040204" pitchFamily="50" charset="-128"/>
              </a:rPr>
              <a:t>手話言語等促進条例作業部会</a:t>
            </a:r>
            <a:r>
              <a:rPr lang="ja-JP" altLang="en-US" sz="1200" dirty="0">
                <a:latin typeface="メイリオ" panose="020B0604030504040204" pitchFamily="50" charset="-128"/>
                <a:ea typeface="メイリオ" panose="020B0604030504040204" pitchFamily="50" charset="-128"/>
              </a:rPr>
              <a:t>を毎年開催し、進捗状況の報告及び意見を聴取</a:t>
            </a:r>
            <a:endParaRPr lang="en-US" altLang="ja-JP" sz="1200" dirty="0">
              <a:latin typeface="メイリオ" panose="020B0604030504040204" pitchFamily="50" charset="-128"/>
              <a:ea typeface="メイリオ" panose="020B0604030504040204" pitchFamily="50" charset="-128"/>
            </a:endParaRPr>
          </a:p>
          <a:p>
            <a:r>
              <a:rPr lang="ja-JP" altLang="en-US" sz="1200" dirty="0">
                <a:solidFill>
                  <a:srgbClr val="0000FF"/>
                </a:solidFill>
                <a:latin typeface="メイリオ" panose="020B0604030504040204" pitchFamily="50" charset="-128"/>
                <a:ea typeface="メイリオ" panose="020B0604030504040204" pitchFamily="50" charset="-128"/>
              </a:rPr>
              <a:t>　　　　　　 </a:t>
            </a:r>
            <a:r>
              <a:rPr lang="ja-JP" altLang="en-US" sz="1200" dirty="0">
                <a:solidFill>
                  <a:srgbClr val="7030A0"/>
                </a:solidFill>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障がい者施策推進専門分科会に報告</a:t>
            </a:r>
            <a:endParaRPr lang="en-US" altLang="ja-JP" sz="1200" dirty="0">
              <a:latin typeface="メイリオ" panose="020B0604030504040204" pitchFamily="50" charset="-128"/>
              <a:ea typeface="メイリオ" panose="020B0604030504040204" pitchFamily="50" charset="-128"/>
            </a:endParaRPr>
          </a:p>
          <a:p>
            <a:pPr>
              <a:lnSpc>
                <a:spcPts val="1000"/>
              </a:lnSpc>
            </a:pP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庁内</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・市長をトップとする障がい者福祉事業推進本部に報告</a:t>
            </a:r>
            <a:endParaRPr lang="en-US" altLang="ja-JP" sz="1200" dirty="0">
              <a:latin typeface="メイリオ" panose="020B0604030504040204" pitchFamily="50" charset="-128"/>
              <a:ea typeface="メイリオ" panose="020B0604030504040204" pitchFamily="50" charset="-128"/>
            </a:endParaRPr>
          </a:p>
          <a:p>
            <a:pPr>
              <a:lnSpc>
                <a:spcPts val="800"/>
              </a:lnSpc>
            </a:pP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３　方針の見直し</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障がい福祉計画に合わせ、</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年ごとの見直しを基本とするが、庁外の作業部会や専門分科会での当事</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者などの意見を踏まえ柔軟に対応していく。</a:t>
            </a:r>
          </a:p>
        </p:txBody>
      </p:sp>
      <p:sp>
        <p:nvSpPr>
          <p:cNvPr id="2" name="スライド番号プレースホルダー 1"/>
          <p:cNvSpPr>
            <a:spLocks noGrp="1"/>
          </p:cNvSpPr>
          <p:nvPr>
            <p:ph type="sldNum" sz="quarter" idx="12"/>
          </p:nvPr>
        </p:nvSpPr>
        <p:spPr>
          <a:xfrm>
            <a:off x="8610600" y="6492876"/>
            <a:ext cx="2057400" cy="365125"/>
          </a:xfrm>
        </p:spPr>
        <p:txBody>
          <a:bodyPr/>
          <a:lstStyle/>
          <a:p>
            <a:fld id="{0A20B21E-C0A9-4421-9142-572B700E5EB7}" type="slidenum">
              <a:rPr kumimoji="1" lang="ja-JP" altLang="en-US" smtClean="0"/>
              <a:t>3</a:t>
            </a:fld>
            <a:endParaRPr kumimoji="1" lang="ja-JP" altLang="en-US" dirty="0"/>
          </a:p>
        </p:txBody>
      </p:sp>
    </p:spTree>
    <p:extLst>
      <p:ext uri="{BB962C8B-B14F-4D97-AF65-F5344CB8AC3E}">
        <p14:creationId xmlns:p14="http://schemas.microsoft.com/office/powerpoint/2010/main" val="2084283783"/>
      </p:ext>
    </p:extLst>
  </p:cSld>
  <p:clrMapOvr>
    <a:masterClrMapping/>
  </p:clrMapOvr>
  <mc:AlternateContent xmlns:mc="http://schemas.openxmlformats.org/markup-compatibility/2006" xmlns:p14="http://schemas.microsoft.com/office/powerpoint/2010/main">
    <mc:Choice Requires="p14">
      <p:transition spd="slow" p14:dur="2000" advTm="53601"/>
    </mc:Choice>
    <mc:Fallback xmlns="">
      <p:transition spd="slow" advTm="536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144475" y="2199"/>
            <a:ext cx="4567382" cy="307777"/>
          </a:xfrm>
          <a:prstGeom prst="rect">
            <a:avLst/>
          </a:prstGeom>
          <a:solidFill>
            <a:srgbClr val="CCFFFF"/>
          </a:solidFill>
        </p:spPr>
        <p:txBody>
          <a:bodyPr wrap="square" rtlCol="0" anchor="ctr" anchorCtr="0">
            <a:spAutoFit/>
          </a:bodyPr>
          <a:lstStyle/>
          <a:p>
            <a:r>
              <a:rPr lang="ja-JP" altLang="en-US" sz="1400" b="1" dirty="0">
                <a:latin typeface="メイリオ" panose="020B0604030504040204" pitchFamily="50" charset="-128"/>
                <a:ea typeface="メイリオ" panose="020B0604030504040204" pitchFamily="50" charset="-128"/>
              </a:rPr>
              <a:t>第４　方向性・到達点・主な取組</a:t>
            </a:r>
          </a:p>
        </p:txBody>
      </p:sp>
      <p:sp>
        <p:nvSpPr>
          <p:cNvPr id="17" name="テキスト ボックス 16"/>
          <p:cNvSpPr txBox="1"/>
          <p:nvPr/>
        </p:nvSpPr>
        <p:spPr>
          <a:xfrm>
            <a:off x="1144475" y="348147"/>
            <a:ext cx="4951525"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rPr>
              <a:t>推進方針１　手話への理解の促進及び普及</a:t>
            </a:r>
          </a:p>
        </p:txBody>
      </p:sp>
      <p:sp>
        <p:nvSpPr>
          <p:cNvPr id="18" name="テキスト ボックス 17"/>
          <p:cNvSpPr txBox="1"/>
          <p:nvPr/>
        </p:nvSpPr>
        <p:spPr>
          <a:xfrm>
            <a:off x="1099936" y="541153"/>
            <a:ext cx="4765567" cy="746358"/>
          </a:xfrm>
          <a:prstGeom prst="rect">
            <a:avLst/>
          </a:prstGeom>
          <a:noFill/>
        </p:spPr>
        <p:txBody>
          <a:bodyPr wrap="square" rtlCol="0">
            <a:spAutoFit/>
          </a:bodyPr>
          <a:lstStyle/>
          <a:p>
            <a:r>
              <a:rPr lang="en-US" altLang="ja-JP" sz="1100" b="1" dirty="0">
                <a:solidFill>
                  <a:srgbClr val="0000FF"/>
                </a:solidFill>
                <a:latin typeface="メイリオ" panose="020B0604030504040204" pitchFamily="50" charset="-128"/>
                <a:ea typeface="メイリオ" panose="020B0604030504040204" pitchFamily="50" charset="-128"/>
              </a:rPr>
              <a:t>【</a:t>
            </a:r>
            <a:r>
              <a:rPr lang="ja-JP" altLang="en-US" sz="1050" b="1" dirty="0">
                <a:solidFill>
                  <a:srgbClr val="0000FF"/>
                </a:solidFill>
                <a:latin typeface="メイリオ" panose="020B0604030504040204" pitchFamily="50" charset="-128"/>
                <a:ea typeface="メイリオ" panose="020B0604030504040204" pitchFamily="50" charset="-128"/>
              </a:rPr>
              <a:t>方向性</a:t>
            </a:r>
            <a:r>
              <a:rPr lang="en-US" altLang="ja-JP" sz="1050" b="1" dirty="0">
                <a:solidFill>
                  <a:srgbClr val="0000FF"/>
                </a:solidFill>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手話が言語であることについて理解を広め、多くの人に手話に関心を持ってもらい、気軽に手話が使えるよう、学ぶ機会を提供する。また、意思疎通手段の一つとして安心して手話を使える環境をつくる。</a:t>
            </a:r>
          </a:p>
        </p:txBody>
      </p:sp>
      <p:sp>
        <p:nvSpPr>
          <p:cNvPr id="3" name="山形 2"/>
          <p:cNvSpPr/>
          <p:nvPr/>
        </p:nvSpPr>
        <p:spPr>
          <a:xfrm>
            <a:off x="5938775" y="737521"/>
            <a:ext cx="339298" cy="484632"/>
          </a:xfrm>
          <a:prstGeom prst="chevron">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テキスト ボックス 18"/>
          <p:cNvSpPr txBox="1"/>
          <p:nvPr/>
        </p:nvSpPr>
        <p:spPr>
          <a:xfrm>
            <a:off x="6300469" y="581282"/>
            <a:ext cx="4765566" cy="600164"/>
          </a:xfrm>
          <a:prstGeom prst="rect">
            <a:avLst/>
          </a:prstGeom>
          <a:noFill/>
        </p:spPr>
        <p:txBody>
          <a:bodyPr wrap="square" rtlCol="0">
            <a:spAutoFit/>
          </a:bodyPr>
          <a:lstStyle/>
          <a:p>
            <a:r>
              <a:rPr lang="en-US" altLang="ja-JP" sz="1100" b="1" dirty="0">
                <a:solidFill>
                  <a:srgbClr val="0000FF"/>
                </a:solidFill>
                <a:latin typeface="メイリオ" panose="020B0604030504040204" pitchFamily="50" charset="-128"/>
                <a:ea typeface="メイリオ" panose="020B0604030504040204" pitchFamily="50" charset="-128"/>
              </a:rPr>
              <a:t>【</a:t>
            </a:r>
            <a:r>
              <a:rPr lang="ja-JP" altLang="en-US" sz="1100" b="1" dirty="0">
                <a:solidFill>
                  <a:srgbClr val="0000FF"/>
                </a:solidFill>
                <a:latin typeface="メイリオ" panose="020B0604030504040204" pitchFamily="50" charset="-128"/>
                <a:ea typeface="メイリオ" panose="020B0604030504040204" pitchFamily="50" charset="-128"/>
              </a:rPr>
              <a:t>到達点</a:t>
            </a:r>
            <a:r>
              <a:rPr lang="en-US" altLang="ja-JP" sz="1100" b="1" dirty="0">
                <a:solidFill>
                  <a:srgbClr val="0000FF"/>
                </a:solidFill>
                <a:latin typeface="メイリオ" panose="020B0604030504040204" pitchFamily="50" charset="-128"/>
                <a:ea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rPr>
              <a:t>　あいさつ程度の簡単な手話を身に付けるなど、誰もが手話に親しみ、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コミュニケーションをとりやすいまちにします。</a:t>
            </a:r>
            <a:endParaRPr lang="ja-JP" altLang="en-US" sz="1100" dirty="0">
              <a:solidFill>
                <a:srgbClr val="FF0000"/>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1344809" y="1292924"/>
            <a:ext cx="9704192" cy="932567"/>
            <a:chOff x="293249" y="1284703"/>
            <a:chExt cx="8678950" cy="932567"/>
          </a:xfrm>
        </p:grpSpPr>
        <p:sp>
          <p:nvSpPr>
            <p:cNvPr id="20" name="テキスト ボックス 19"/>
            <p:cNvSpPr txBox="1"/>
            <p:nvPr/>
          </p:nvSpPr>
          <p:spPr>
            <a:xfrm>
              <a:off x="415919" y="1284703"/>
              <a:ext cx="4348019" cy="923330"/>
            </a:xfrm>
            <a:prstGeom prst="rect">
              <a:avLst/>
            </a:prstGeom>
            <a:noFill/>
            <a:ln>
              <a:noFill/>
            </a:ln>
          </p:spPr>
          <p:txBody>
            <a:bodyPr wrap="square" rtlCol="0">
              <a:spAutoFit/>
            </a:bodyPr>
            <a:lstStyle/>
            <a:p>
              <a:pPr>
                <a:spcAft>
                  <a:spcPts val="600"/>
                </a:spcAft>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主な取組</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●既に実施中で、今後さらに推進</a:t>
              </a:r>
              <a:r>
                <a:rPr lang="ja-JP" altLang="en-US" sz="900" dirty="0">
                  <a:solidFill>
                    <a:srgbClr val="FF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▲一部実施　○今後検討</a:t>
              </a:r>
              <a:endParaRPr lang="en-US" altLang="ja-JP" sz="9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●市民向けの手話講座</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●動画配信チャンネルで手話の啓発動画を配信</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●市職員向け手話研修の実施</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●市内大学の学生の手話サークルと連携した取組</a:t>
              </a:r>
            </a:p>
          </p:txBody>
        </p:sp>
        <p:sp>
          <p:nvSpPr>
            <p:cNvPr id="22" name="テキスト ボックス 21"/>
            <p:cNvSpPr txBox="1"/>
            <p:nvPr/>
          </p:nvSpPr>
          <p:spPr>
            <a:xfrm>
              <a:off x="4643428" y="1458854"/>
              <a:ext cx="4328771" cy="707886"/>
            </a:xfrm>
            <a:prstGeom prst="rect">
              <a:avLst/>
            </a:prstGeom>
            <a:noFill/>
            <a:ln>
              <a:noFill/>
            </a:ln>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▲市報やパンフレット・ポスターを用いた啓発</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▲公共施設のデジタルサイネージ等を活用した、手話への理解促進</a:t>
              </a:r>
            </a:p>
            <a:p>
              <a:r>
                <a:rPr lang="ja-JP" altLang="en-US" sz="1000" dirty="0">
                  <a:latin typeface="メイリオ" panose="020B0604030504040204" pitchFamily="50" charset="-128"/>
                  <a:ea typeface="メイリオ" panose="020B0604030504040204" pitchFamily="50" charset="-128"/>
                </a:rPr>
                <a:t>▲学校や未就学施設における子供が手話に接する機会の提供</a:t>
              </a:r>
            </a:p>
            <a:p>
              <a:r>
                <a:rPr lang="ja-JP" altLang="en-US" sz="1000" dirty="0">
                  <a:latin typeface="メイリオ" panose="020B0604030504040204" pitchFamily="50" charset="-128"/>
                  <a:ea typeface="メイリオ" panose="020B0604030504040204" pitchFamily="50" charset="-128"/>
                </a:rPr>
                <a:t>○手話サロン、手話サークルなどの情報収集や紹介、活動促進への協力</a:t>
              </a:r>
            </a:p>
          </p:txBody>
        </p:sp>
        <p:sp>
          <p:nvSpPr>
            <p:cNvPr id="43" name="正方形/長方形 42"/>
            <p:cNvSpPr/>
            <p:nvPr/>
          </p:nvSpPr>
          <p:spPr>
            <a:xfrm>
              <a:off x="293249" y="1293940"/>
              <a:ext cx="8389421" cy="923330"/>
            </a:xfrm>
            <a:prstGeom prst="rect">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9" name="テキスト ボックス 28"/>
          <p:cNvSpPr txBox="1"/>
          <p:nvPr/>
        </p:nvSpPr>
        <p:spPr>
          <a:xfrm>
            <a:off x="1127326" y="2313746"/>
            <a:ext cx="9040255"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rPr>
              <a:t>推進方針２　</a:t>
            </a:r>
            <a:r>
              <a:rPr lang="ja-JP" altLang="en-US" sz="1100" b="1" dirty="0" err="1">
                <a:latin typeface="メイリオ" panose="020B0604030504040204" pitchFamily="50" charset="-128"/>
                <a:ea typeface="メイリオ" panose="020B0604030504040204" pitchFamily="50" charset="-128"/>
              </a:rPr>
              <a:t>障がい</a:t>
            </a:r>
            <a:r>
              <a:rPr lang="ja-JP" altLang="en-US" sz="1100" b="1" dirty="0">
                <a:latin typeface="メイリオ" panose="020B0604030504040204" pitchFamily="50" charset="-128"/>
                <a:ea typeface="メイリオ" panose="020B0604030504040204" pitchFamily="50" charset="-128"/>
              </a:rPr>
              <a:t>者が情報を取得しやすく、コミュニケーション手段を選択して利用しやすい環境の整備</a:t>
            </a:r>
          </a:p>
        </p:txBody>
      </p:sp>
      <p:sp>
        <p:nvSpPr>
          <p:cNvPr id="2" name="スライド番号プレースホルダー 1"/>
          <p:cNvSpPr>
            <a:spLocks noGrp="1"/>
          </p:cNvSpPr>
          <p:nvPr>
            <p:ph type="sldNum" sz="quarter" idx="12"/>
          </p:nvPr>
        </p:nvSpPr>
        <p:spPr>
          <a:xfrm>
            <a:off x="9939913" y="6413576"/>
            <a:ext cx="2057400" cy="365125"/>
          </a:xfrm>
        </p:spPr>
        <p:txBody>
          <a:bodyPr/>
          <a:lstStyle/>
          <a:p>
            <a:fld id="{0A20B21E-C0A9-4421-9142-572B700E5EB7}" type="slidenum">
              <a:rPr kumimoji="1" lang="ja-JP" altLang="en-US" smtClean="0"/>
              <a:t>4</a:t>
            </a:fld>
            <a:endParaRPr kumimoji="1" lang="ja-JP" altLang="en-US" dirty="0"/>
          </a:p>
        </p:txBody>
      </p:sp>
      <p:sp>
        <p:nvSpPr>
          <p:cNvPr id="30" name="テキスト ボックス 29"/>
          <p:cNvSpPr txBox="1"/>
          <p:nvPr/>
        </p:nvSpPr>
        <p:spPr>
          <a:xfrm>
            <a:off x="1089883" y="2520439"/>
            <a:ext cx="4821987" cy="769441"/>
          </a:xfrm>
          <a:prstGeom prst="rect">
            <a:avLst/>
          </a:prstGeom>
          <a:noFill/>
        </p:spPr>
        <p:txBody>
          <a:bodyPr wrap="square" rtlCol="0">
            <a:spAutoFit/>
          </a:bodyPr>
          <a:lstStyle/>
          <a:p>
            <a:r>
              <a:rPr lang="en-US" altLang="ja-JP" sz="1100" b="1" dirty="0">
                <a:solidFill>
                  <a:srgbClr val="0000FF"/>
                </a:solidFill>
                <a:latin typeface="メイリオ" panose="020B0604030504040204" pitchFamily="50" charset="-128"/>
                <a:ea typeface="メイリオ" panose="020B0604030504040204" pitchFamily="50" charset="-128"/>
              </a:rPr>
              <a:t>【</a:t>
            </a:r>
            <a:r>
              <a:rPr lang="ja-JP" altLang="en-US" sz="1100" b="1" dirty="0">
                <a:solidFill>
                  <a:srgbClr val="0000FF"/>
                </a:solidFill>
                <a:latin typeface="メイリオ" panose="020B0604030504040204" pitchFamily="50" charset="-128"/>
                <a:ea typeface="メイリオ" panose="020B0604030504040204" pitchFamily="50" charset="-128"/>
              </a:rPr>
              <a:t>方向性</a:t>
            </a:r>
            <a:r>
              <a:rPr lang="en-US" altLang="ja-JP" sz="1100" b="1" dirty="0">
                <a:solidFill>
                  <a:srgbClr val="0000FF"/>
                </a:solidFill>
                <a:latin typeface="メイリオ" panose="020B0604030504040204" pitchFamily="50" charset="-128"/>
                <a:ea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rPr>
              <a:t> 障がい者が情報取得やコミュニケーションで困ることがないよう、何ら </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かの手段を用意し、また用意していることを広く周知することで、安心 </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して利用できる環境を整備する。</a:t>
            </a:r>
          </a:p>
        </p:txBody>
      </p:sp>
      <p:sp>
        <p:nvSpPr>
          <p:cNvPr id="34" name="山形 33"/>
          <p:cNvSpPr/>
          <p:nvPr/>
        </p:nvSpPr>
        <p:spPr>
          <a:xfrm>
            <a:off x="5961171" y="2655686"/>
            <a:ext cx="339298" cy="484632"/>
          </a:xfrm>
          <a:prstGeom prst="chevron">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1" name="テキスト ボックス 30"/>
          <p:cNvSpPr txBox="1"/>
          <p:nvPr/>
        </p:nvSpPr>
        <p:spPr>
          <a:xfrm>
            <a:off x="6292024" y="2520775"/>
            <a:ext cx="4704410" cy="769441"/>
          </a:xfrm>
          <a:prstGeom prst="rect">
            <a:avLst/>
          </a:prstGeom>
          <a:noFill/>
        </p:spPr>
        <p:txBody>
          <a:bodyPr wrap="square" rtlCol="0">
            <a:spAutoFit/>
          </a:bodyPr>
          <a:lstStyle/>
          <a:p>
            <a:r>
              <a:rPr lang="en-US" altLang="ja-JP" sz="1100" b="1" dirty="0">
                <a:solidFill>
                  <a:srgbClr val="0000FF"/>
                </a:solidFill>
                <a:latin typeface="メイリオ" panose="020B0604030504040204" pitchFamily="50" charset="-128"/>
                <a:ea typeface="メイリオ" panose="020B0604030504040204" pitchFamily="50" charset="-128"/>
              </a:rPr>
              <a:t>【</a:t>
            </a:r>
            <a:r>
              <a:rPr lang="ja-JP" altLang="en-US" sz="1100" b="1" dirty="0">
                <a:solidFill>
                  <a:srgbClr val="0000FF"/>
                </a:solidFill>
                <a:latin typeface="メイリオ" panose="020B0604030504040204" pitchFamily="50" charset="-128"/>
                <a:ea typeface="メイリオ" panose="020B0604030504040204" pitchFamily="50" charset="-128"/>
              </a:rPr>
              <a:t>到達点</a:t>
            </a:r>
            <a:r>
              <a:rPr lang="en-US" altLang="ja-JP" sz="1100" b="1" dirty="0">
                <a:solidFill>
                  <a:srgbClr val="0000FF"/>
                </a:solidFill>
                <a:latin typeface="メイリオ" panose="020B0604030504040204" pitchFamily="50" charset="-128"/>
                <a:ea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rPr>
              <a:t>　障がいの特性に応じた多様なコミュニケーション手段を用いて、障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がい者が容易に情報を取得することができ、スムーズに意思疎通が</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できるまちにします。</a:t>
            </a:r>
          </a:p>
        </p:txBody>
      </p:sp>
      <p:grpSp>
        <p:nvGrpSpPr>
          <p:cNvPr id="10" name="グループ化 9"/>
          <p:cNvGrpSpPr/>
          <p:nvPr/>
        </p:nvGrpSpPr>
        <p:grpSpPr>
          <a:xfrm>
            <a:off x="1342488" y="3272632"/>
            <a:ext cx="9626125" cy="2007328"/>
            <a:chOff x="305113" y="3225019"/>
            <a:chExt cx="8740213" cy="1889037"/>
          </a:xfrm>
        </p:grpSpPr>
        <p:sp>
          <p:nvSpPr>
            <p:cNvPr id="33" name="テキスト ボックス 32"/>
            <p:cNvSpPr txBox="1"/>
            <p:nvPr/>
          </p:nvSpPr>
          <p:spPr>
            <a:xfrm>
              <a:off x="4729401" y="3277664"/>
              <a:ext cx="4315925" cy="1679909"/>
            </a:xfrm>
            <a:prstGeom prst="rect">
              <a:avLst/>
            </a:prstGeom>
            <a:noFill/>
            <a:ln>
              <a:noFill/>
            </a:ln>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▲市窓口での筆談ボードの配備</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▲市のイベントでの筆談対応が可能なことを示す掲示物の設置</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▲災害時・緊急時の情報伝達手段や避難所等での支援準備及び周知</a:t>
              </a:r>
            </a:p>
            <a:p>
              <a:r>
                <a:rPr lang="ja-JP" altLang="en-US" sz="10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より視認性を高めるため、市からの通知文書等のＵＤフォント使用の統一</a:t>
              </a:r>
              <a:endParaRPr lang="en-US" altLang="ja-JP" sz="9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▲市の発行物等におけるやさしい日本語の使用</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イラスト等を指さしするコミュニケーション支援ボードの市窓口への設置</a:t>
              </a:r>
            </a:p>
            <a:p>
              <a:r>
                <a:rPr lang="ja-JP" altLang="en-US" sz="1000" dirty="0">
                  <a:latin typeface="メイリオ" panose="020B0604030504040204" pitchFamily="50" charset="-128"/>
                  <a:ea typeface="メイリオ" panose="020B0604030504040204" pitchFamily="50" charset="-128"/>
                </a:rPr>
                <a:t>○音声を文字化するＩＣＴやＡＩなどのデジタル技術の活用</a:t>
              </a:r>
            </a:p>
            <a:p>
              <a:r>
                <a:rPr lang="ja-JP" altLang="en-US" sz="1000" dirty="0">
                  <a:latin typeface="メイリオ" panose="020B0604030504040204" pitchFamily="50" charset="-128"/>
                  <a:ea typeface="メイリオ" panose="020B0604030504040204" pitchFamily="50" charset="-128"/>
                </a:rPr>
                <a:t>○事業者等によるコミュニケーション手段の確保などへの支援</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○市のイベントや会議開催時の必要な支援をチェックリスト化</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○指定管理者及び市の委託事業者における必要なコミュニケーション手段</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の確保</a:t>
              </a:r>
              <a:endParaRPr lang="en-US" altLang="ja-JP" sz="10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423199" y="3260364"/>
              <a:ext cx="4292421" cy="1853692"/>
            </a:xfrm>
            <a:prstGeom prst="rect">
              <a:avLst/>
            </a:prstGeom>
            <a:noFill/>
            <a:ln>
              <a:noFill/>
            </a:ln>
          </p:spPr>
          <p:txBody>
            <a:bodyPr wrap="square" rtlCol="0">
              <a:spAutoFit/>
            </a:bodyPr>
            <a:lstStyle/>
            <a:p>
              <a:pPr>
                <a:spcAft>
                  <a:spcPts val="600"/>
                </a:spcAft>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主な取組</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●既に実施中で、今後さらに推進　▲一部実施　○今後検討</a:t>
              </a:r>
              <a:endParaRPr lang="en-US" altLang="ja-JP" sz="9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●市窓口での筆談可能を示す掲示物の設置及び筆談マニュアルの常備</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●市窓口に手話通訳者を配置又は必要に応じ手配</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●社会的用務の際に手話通訳者及び要約筆記者を派遣</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●遠隔手話通訳サービス</a:t>
              </a:r>
            </a:p>
            <a:p>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NET</a:t>
              </a:r>
              <a:r>
                <a:rPr lang="ja-JP" altLang="en-US" sz="1000" dirty="0">
                  <a:latin typeface="メイリオ" panose="020B0604030504040204" pitchFamily="50" charset="-128"/>
                  <a:ea typeface="メイリオ" panose="020B0604030504040204" pitchFamily="50" charset="-128"/>
                </a:rPr>
                <a:t>１１９の実施</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●点訳版、音訳版の市広報誌の発行</a:t>
              </a:r>
            </a:p>
            <a:p>
              <a:r>
                <a:rPr lang="ja-JP" altLang="en-US" sz="1000" dirty="0">
                  <a:latin typeface="メイリオ" panose="020B0604030504040204" pitchFamily="50" charset="-128"/>
                  <a:ea typeface="メイリオ" panose="020B0604030504040204" pitchFamily="50" charset="-128"/>
                </a:rPr>
                <a:t>●市が発信する動画や市議会本会議放映システムでの字幕表示</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●市立図書館での対面朗読の実施、点訳・音訳図書の製作・貸出</a:t>
              </a:r>
              <a:endParaRPr lang="en-US" altLang="ja-JP" sz="10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●市公式ウェブサイトのリニューアルに伴うウェブアクセシビリティの向上</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▲市のイベント・会議開催時に手話通訳者や要約筆記者を必要に応じ手配</a:t>
              </a:r>
              <a:endParaRPr lang="en-US" altLang="ja-JP" sz="9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p:txBody>
        </p:sp>
        <p:sp>
          <p:nvSpPr>
            <p:cNvPr id="44" name="正方形/長方形 43"/>
            <p:cNvSpPr/>
            <p:nvPr/>
          </p:nvSpPr>
          <p:spPr>
            <a:xfrm>
              <a:off x="305113" y="3225019"/>
              <a:ext cx="8490038" cy="1791830"/>
            </a:xfrm>
            <a:prstGeom prst="rect">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5" name="テキスト ボックス 34"/>
          <p:cNvSpPr txBox="1"/>
          <p:nvPr/>
        </p:nvSpPr>
        <p:spPr>
          <a:xfrm>
            <a:off x="1121857" y="5243973"/>
            <a:ext cx="5429068"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rPr>
              <a:t>推進方針３　コミュニケーション支援者の育成及び確保</a:t>
            </a:r>
          </a:p>
        </p:txBody>
      </p:sp>
      <p:sp>
        <p:nvSpPr>
          <p:cNvPr id="36" name="テキスト ボックス 35"/>
          <p:cNvSpPr txBox="1"/>
          <p:nvPr/>
        </p:nvSpPr>
        <p:spPr>
          <a:xfrm>
            <a:off x="1082361" y="5440798"/>
            <a:ext cx="4821987" cy="600164"/>
          </a:xfrm>
          <a:prstGeom prst="rect">
            <a:avLst/>
          </a:prstGeom>
          <a:noFill/>
        </p:spPr>
        <p:txBody>
          <a:bodyPr wrap="square" rtlCol="0">
            <a:spAutoFit/>
          </a:bodyPr>
          <a:lstStyle/>
          <a:p>
            <a:r>
              <a:rPr lang="en-US" altLang="ja-JP" sz="1100" b="1" dirty="0">
                <a:solidFill>
                  <a:srgbClr val="0000FF"/>
                </a:solidFill>
                <a:latin typeface="メイリオ" panose="020B0604030504040204" pitchFamily="50" charset="-128"/>
                <a:ea typeface="メイリオ" panose="020B0604030504040204" pitchFamily="50" charset="-128"/>
              </a:rPr>
              <a:t>【</a:t>
            </a:r>
            <a:r>
              <a:rPr lang="ja-JP" altLang="en-US" sz="1100" b="1" dirty="0">
                <a:solidFill>
                  <a:srgbClr val="0000FF"/>
                </a:solidFill>
                <a:latin typeface="メイリオ" panose="020B0604030504040204" pitchFamily="50" charset="-128"/>
                <a:ea typeface="メイリオ" panose="020B0604030504040204" pitchFamily="50" charset="-128"/>
              </a:rPr>
              <a:t>方向性</a:t>
            </a:r>
            <a:r>
              <a:rPr lang="en-US" altLang="ja-JP" sz="1100" b="1" dirty="0">
                <a:solidFill>
                  <a:srgbClr val="0000FF"/>
                </a:solidFill>
                <a:latin typeface="メイリオ" panose="020B0604030504040204" pitchFamily="50" charset="-128"/>
                <a:ea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rPr>
              <a:t> 市民が手話をはじめとしたコミュニケーション技術の習得を目指すこと  </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ができる環境を整備し、技術を持った人材の育成を継続的に進めていく。</a:t>
            </a:r>
          </a:p>
        </p:txBody>
      </p:sp>
      <p:sp>
        <p:nvSpPr>
          <p:cNvPr id="38" name="山形 37"/>
          <p:cNvSpPr/>
          <p:nvPr/>
        </p:nvSpPr>
        <p:spPr>
          <a:xfrm>
            <a:off x="5934894" y="5551920"/>
            <a:ext cx="339298" cy="484632"/>
          </a:xfrm>
          <a:prstGeom prst="chevron">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7" name="テキスト ボックス 36"/>
          <p:cNvSpPr txBox="1"/>
          <p:nvPr/>
        </p:nvSpPr>
        <p:spPr>
          <a:xfrm>
            <a:off x="6243783" y="5449792"/>
            <a:ext cx="4724830" cy="600164"/>
          </a:xfrm>
          <a:prstGeom prst="rect">
            <a:avLst/>
          </a:prstGeom>
          <a:noFill/>
        </p:spPr>
        <p:txBody>
          <a:bodyPr wrap="square" rtlCol="0">
            <a:spAutoFit/>
          </a:bodyPr>
          <a:lstStyle/>
          <a:p>
            <a:r>
              <a:rPr lang="en-US" altLang="ja-JP" sz="1100" b="1" dirty="0">
                <a:solidFill>
                  <a:srgbClr val="0000FF"/>
                </a:solidFill>
                <a:latin typeface="メイリオ" panose="020B0604030504040204" pitchFamily="50" charset="-128"/>
                <a:ea typeface="メイリオ" panose="020B0604030504040204" pitchFamily="50" charset="-128"/>
              </a:rPr>
              <a:t>【</a:t>
            </a:r>
            <a:r>
              <a:rPr lang="ja-JP" altLang="en-US" sz="1100" b="1" dirty="0">
                <a:solidFill>
                  <a:srgbClr val="0000FF"/>
                </a:solidFill>
                <a:latin typeface="メイリオ" panose="020B0604030504040204" pitchFamily="50" charset="-128"/>
                <a:ea typeface="メイリオ" panose="020B0604030504040204" pitchFamily="50" charset="-128"/>
              </a:rPr>
              <a:t>到達点</a:t>
            </a:r>
            <a:r>
              <a:rPr lang="en-US" altLang="ja-JP" sz="1100" b="1" dirty="0">
                <a:solidFill>
                  <a:srgbClr val="0000FF"/>
                </a:solidFill>
                <a:latin typeface="メイリオ" panose="020B0604030504040204" pitchFamily="50" charset="-128"/>
                <a:ea typeface="メイリオ" panose="020B0604030504040204" pitchFamily="50" charset="-128"/>
              </a:rPr>
              <a:t>】</a:t>
            </a:r>
          </a:p>
          <a:p>
            <a:r>
              <a:rPr lang="ja-JP" altLang="en-US" sz="1100" dirty="0">
                <a:latin typeface="メイリオ" panose="020B0604030504040204" pitchFamily="50" charset="-128"/>
                <a:ea typeface="メイリオ" panose="020B0604030504040204" pitchFamily="50" charset="-128"/>
              </a:rPr>
              <a:t>   障がい者が必要に応じて、専門的なコミュニケーション支援</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を受け</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られるまちにします。</a:t>
            </a:r>
          </a:p>
        </p:txBody>
      </p:sp>
      <p:grpSp>
        <p:nvGrpSpPr>
          <p:cNvPr id="9" name="グループ化 8"/>
          <p:cNvGrpSpPr/>
          <p:nvPr/>
        </p:nvGrpSpPr>
        <p:grpSpPr>
          <a:xfrm>
            <a:off x="1342488" y="6071959"/>
            <a:ext cx="9320960" cy="775144"/>
            <a:chOff x="293249" y="6123688"/>
            <a:chExt cx="8490038" cy="775144"/>
          </a:xfrm>
        </p:grpSpPr>
        <p:sp>
          <p:nvSpPr>
            <p:cNvPr id="45" name="テキスト ボックス 44"/>
            <p:cNvSpPr txBox="1"/>
            <p:nvPr/>
          </p:nvSpPr>
          <p:spPr>
            <a:xfrm>
              <a:off x="340845" y="6142180"/>
              <a:ext cx="4375011" cy="553998"/>
            </a:xfrm>
            <a:prstGeom prst="rect">
              <a:avLst/>
            </a:prstGeom>
            <a:noFill/>
            <a:ln>
              <a:noFill/>
            </a:ln>
          </p:spPr>
          <p:txBody>
            <a:bodyPr wrap="square" numCol="1" rtlCol="0">
              <a:spAutoFit/>
            </a:bodyPr>
            <a:lstStyle/>
            <a:p>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主な取組</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●既に実施中で、今後さらに推進　▲一部実施　○今後検討</a:t>
              </a:r>
              <a:endParaRPr lang="en-US" altLang="ja-JP" sz="90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●専門性の高い意思疎通支援を行う者の養成研修</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●専門性の高い意思疎通支援を行う者の派遣</a:t>
              </a:r>
              <a:endParaRPr lang="en-US" altLang="ja-JP" sz="1050" dirty="0">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4729205" y="6160168"/>
              <a:ext cx="4040125" cy="738664"/>
            </a:xfrm>
            <a:prstGeom prst="rect">
              <a:avLst/>
            </a:prstGeom>
            <a:noFill/>
            <a:ln>
              <a:noFill/>
            </a:ln>
          </p:spPr>
          <p:txBody>
            <a:bodyPr wrap="square" numCol="1" rtlCol="0">
              <a:spAutoFit/>
            </a:bodyPr>
            <a:lstStyle/>
            <a:p>
              <a:r>
                <a:rPr lang="ja-JP" altLang="en-US" sz="1050" dirty="0">
                  <a:latin typeface="メイリオ" panose="020B0604030504040204" pitchFamily="50" charset="-128"/>
                  <a:ea typeface="メイリオ" panose="020B0604030504040204" pitchFamily="50" charset="-128"/>
                </a:rPr>
                <a:t>○よりレベルの高い市民向け手話講座の開催</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○手話通訳者が配置されている医療機関リスト等の提供</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○遠隔手話など</a:t>
              </a:r>
              <a:r>
                <a:rPr lang="en-US" altLang="ja-JP" sz="1050" dirty="0">
                  <a:latin typeface="メイリオ" panose="020B0604030504040204" pitchFamily="50" charset="-128"/>
                  <a:ea typeface="メイリオ" panose="020B0604030504040204" pitchFamily="50" charset="-128"/>
                </a:rPr>
                <a:t>ICT</a:t>
              </a:r>
              <a:r>
                <a:rPr lang="ja-JP" altLang="en-US" sz="1050" dirty="0">
                  <a:latin typeface="メイリオ" panose="020B0604030504040204" pitchFamily="50" charset="-128"/>
                  <a:ea typeface="メイリオ" panose="020B0604030504040204" pitchFamily="50" charset="-128"/>
                </a:rPr>
                <a:t>技術の活用</a:t>
              </a:r>
            </a:p>
            <a:p>
              <a:endParaRPr lang="ja-JP" altLang="en-US" sz="1050" dirty="0">
                <a:latin typeface="メイリオ" panose="020B0604030504040204" pitchFamily="50" charset="-128"/>
                <a:ea typeface="メイリオ" panose="020B0604030504040204" pitchFamily="50" charset="-128"/>
              </a:endParaRPr>
            </a:p>
          </p:txBody>
        </p:sp>
        <p:sp>
          <p:nvSpPr>
            <p:cNvPr id="47" name="正方形/長方形 46"/>
            <p:cNvSpPr/>
            <p:nvPr/>
          </p:nvSpPr>
          <p:spPr>
            <a:xfrm>
              <a:off x="293249" y="6123688"/>
              <a:ext cx="8490038" cy="582693"/>
            </a:xfrm>
            <a:prstGeom prst="rect">
              <a:avLst/>
            </a:prstGeom>
            <a:no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lang="ja-JP" altLang="en-US" dirty="0"/>
            </a:p>
          </p:txBody>
        </p:sp>
      </p:grpSp>
    </p:spTree>
    <p:extLst>
      <p:ext uri="{BB962C8B-B14F-4D97-AF65-F5344CB8AC3E}">
        <p14:creationId xmlns:p14="http://schemas.microsoft.com/office/powerpoint/2010/main" val="2760937712"/>
      </p:ext>
    </p:extLst>
  </p:cSld>
  <p:clrMapOvr>
    <a:masterClrMapping/>
  </p:clrMapOvr>
  <mc:AlternateContent xmlns:mc="http://schemas.openxmlformats.org/markup-compatibility/2006" xmlns:p14="http://schemas.microsoft.com/office/powerpoint/2010/main">
    <mc:Choice Requires="p14">
      <p:transition spd="slow" p14:dur="2000" advTm="60474"/>
    </mc:Choice>
    <mc:Fallback xmlns="">
      <p:transition spd="slow" advTm="604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テキスト ボックス 32"/>
          <p:cNvSpPr txBox="1"/>
          <p:nvPr/>
        </p:nvSpPr>
        <p:spPr>
          <a:xfrm>
            <a:off x="158791" y="19663"/>
            <a:ext cx="1140247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FFFFFF"/>
                </a:solidFill>
                <a:latin typeface="BIZ UDPゴシック"/>
                <a:ea typeface="BIZ UDPゴシック"/>
                <a:cs typeface="BIZ UDPゴシック"/>
                <a:sym typeface="BIZ UDPゴシック"/>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a:ea typeface="BIZ UDPゴシック"/>
                <a:sym typeface="BIZ UDPゴシック"/>
              </a:rPr>
              <a:t>第４期計画進捗確認等の実施状況</a:t>
            </a:r>
            <a:endParaRPr kumimoji="1" sz="1800" b="1" i="0" u="none" strike="noStrike" kern="1200" cap="none" spc="0" normalizeH="0" baseline="0" noProof="0" dirty="0">
              <a:ln>
                <a:noFill/>
              </a:ln>
              <a:solidFill>
                <a:srgbClr val="FFFFFF"/>
              </a:solidFill>
              <a:effectLst/>
              <a:uLnTx/>
              <a:uFillTx/>
              <a:latin typeface="BIZ UDPゴシック"/>
              <a:ea typeface="BIZ UDPゴシック"/>
              <a:sym typeface="BIZ UDPゴシック"/>
            </a:endParaRPr>
          </a:p>
        </p:txBody>
      </p:sp>
      <p:sp>
        <p:nvSpPr>
          <p:cNvPr id="281" name="正方形/長方形 38"/>
          <p:cNvSpPr/>
          <p:nvPr/>
        </p:nvSpPr>
        <p:spPr>
          <a:xfrm>
            <a:off x="20194" y="1598315"/>
            <a:ext cx="12171806" cy="84054"/>
          </a:xfrm>
          <a:prstGeom prst="rect">
            <a:avLst/>
          </a:prstGeom>
          <a:solidFill>
            <a:srgbClr val="FF0000">
              <a:alpha val="50195"/>
            </a:srgbClr>
          </a:solidFill>
          <a:ln w="12700">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1" sz="1800" b="0" i="0" u="none" strike="noStrike" kern="1200" cap="none" spc="0" normalizeH="0" baseline="0" noProof="0">
              <a:ln>
                <a:noFill/>
              </a:ln>
              <a:solidFill>
                <a:srgbClr val="FFFFFF"/>
              </a:solidFill>
              <a:effectLst/>
              <a:uLnTx/>
              <a:uFillTx/>
              <a:latin typeface="游ゴシック" panose="02110004020202020204"/>
              <a:ea typeface="+mn-ea"/>
              <a:cs typeface="+mn-cs"/>
            </a:endParaRPr>
          </a:p>
        </p:txBody>
      </p:sp>
      <p:sp>
        <p:nvSpPr>
          <p:cNvPr id="285" name="テキスト ボックス 40"/>
          <p:cNvSpPr txBox="1"/>
          <p:nvPr/>
        </p:nvSpPr>
        <p:spPr>
          <a:xfrm>
            <a:off x="444601" y="1839626"/>
            <a:ext cx="11116659"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solidFill>
                  <a:srgbClr val="008000"/>
                </a:solidFill>
                <a:latin typeface="BIZ UDPゴシック"/>
                <a:ea typeface="BIZ UDPゴシック"/>
                <a:cs typeface="BIZ UDPゴシック"/>
                <a:sym typeface="BIZ UDPゴシック"/>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期間</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令和</a:t>
            </a:r>
            <a:r>
              <a:rPr lang="ja-JP" altLang="en-US" sz="2000" b="0" dirty="0">
                <a:solidFill>
                  <a:prstClr val="black"/>
                </a:solidFill>
                <a:latin typeface="BIZ UDゴシック" panose="020B0400000000000000" pitchFamily="49" charset="-128"/>
                <a:ea typeface="BIZ UDゴシック" panose="020B0400000000000000" pitchFamily="49" charset="-128"/>
              </a:rPr>
              <a:t>７</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年７月１７日（木）～</a:t>
            </a:r>
            <a:r>
              <a:rPr lang="ja-JP" altLang="en-US" sz="2000" b="0" dirty="0">
                <a:solidFill>
                  <a:prstClr val="black"/>
                </a:solidFill>
                <a:latin typeface="BIZ UDゴシック" panose="020B0400000000000000" pitchFamily="49" charset="-128"/>
                <a:ea typeface="BIZ UDゴシック" panose="020B0400000000000000" pitchFamily="49" charset="-128"/>
              </a:rPr>
              <a:t>８</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月</a:t>
            </a:r>
            <a:r>
              <a:rPr lang="ja-JP" altLang="en-US" sz="2000" b="0" dirty="0">
                <a:solidFill>
                  <a:prstClr val="black"/>
                </a:solidFill>
                <a:latin typeface="BIZ UDゴシック" panose="020B0400000000000000" pitchFamily="49" charset="-128"/>
                <a:ea typeface="BIZ UDゴシック" panose="020B0400000000000000" pitchFamily="49" charset="-128"/>
              </a:rPr>
              <a:t>６</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日（水）</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対象</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①</a:t>
            </a:r>
            <a:r>
              <a:rPr lang="ja-JP" altLang="ja-JP" sz="2000" b="0" dirty="0">
                <a:solidFill>
                  <a:prstClr val="black"/>
                </a:solidFill>
                <a:latin typeface="BIZ UDゴシック" panose="020B0400000000000000" pitchFamily="49" charset="-128"/>
                <a:ea typeface="BIZ UDゴシック" panose="020B0400000000000000" pitchFamily="49" charset="-128"/>
              </a:rPr>
              <a:t>全職員（会計年度任用職員も含む）</a:t>
            </a:r>
            <a:endParaRPr lang="en-US" altLang="ja-JP" sz="2000" b="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0" dirty="0">
                <a:solidFill>
                  <a:prstClr val="black"/>
                </a:solidFill>
                <a:latin typeface="BIZ UDゴシック" panose="020B0400000000000000" pitchFamily="49" charset="-128"/>
                <a:ea typeface="BIZ UDゴシック" panose="020B0400000000000000" pitchFamily="49" charset="-128"/>
              </a:rPr>
              <a:t>     </a:t>
            </a:r>
            <a:r>
              <a:rPr lang="ja-JP" altLang="en-US" sz="2000" b="0" dirty="0">
                <a:solidFill>
                  <a:prstClr val="black"/>
                </a:solidFill>
                <a:latin typeface="BIZ UDゴシック" panose="020B0400000000000000" pitchFamily="49" charset="-128"/>
                <a:ea typeface="BIZ UDゴシック" panose="020B0400000000000000" pitchFamily="49" charset="-128"/>
              </a:rPr>
              <a:t>②全室課</a:t>
            </a:r>
            <a:endParaRPr lang="en-US" altLang="ja-JP" sz="2000" b="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内容</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①全職員へ、</a:t>
            </a:r>
            <a:r>
              <a:rPr lang="ja-JP" altLang="ja-JP" sz="2000" b="0" dirty="0">
                <a:solidFill>
                  <a:prstClr val="black"/>
                </a:solidFill>
                <a:latin typeface="BIZ UDゴシック" panose="020B0400000000000000" pitchFamily="49" charset="-128"/>
                <a:ea typeface="BIZ UDゴシック" panose="020B0400000000000000" pitchFamily="49" charset="-128"/>
              </a:rPr>
              <a:t>条例の</a:t>
            </a:r>
            <a:r>
              <a:rPr lang="ja-JP" altLang="ja-JP" sz="2000" b="0" dirty="0">
                <a:solidFill>
                  <a:schemeClr val="tx1"/>
                </a:solidFill>
                <a:latin typeface="BIZ UDゴシック" panose="020B0400000000000000" pitchFamily="49" charset="-128"/>
                <a:ea typeface="BIZ UDゴシック" panose="020B0400000000000000" pitchFamily="49" charset="-128"/>
              </a:rPr>
              <a:t>全庁横断的な取組</a:t>
            </a:r>
            <a:r>
              <a:rPr lang="ja-JP" altLang="en-US" sz="2000" b="0" dirty="0">
                <a:solidFill>
                  <a:schemeClr val="tx1"/>
                </a:solidFill>
                <a:latin typeface="BIZ UDゴシック" panose="020B0400000000000000" pitchFamily="49" charset="-128"/>
                <a:ea typeface="BIZ UDゴシック" panose="020B0400000000000000" pitchFamily="49" charset="-128"/>
              </a:rPr>
              <a:t>みの実施状況の確認</a:t>
            </a:r>
            <a:endParaRPr lang="en-US" altLang="ja-JP" sz="2000" b="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latin typeface="BIZ UDゴシック" panose="020B0400000000000000" pitchFamily="49" charset="-128"/>
                <a:ea typeface="BIZ UDゴシック" panose="020B0400000000000000" pitchFamily="49" charset="-128"/>
              </a:rPr>
              <a:t>　　 ②</a:t>
            </a:r>
            <a:r>
              <a:rPr kumimoji="1" lang="ja-JP" altLang="en-US" sz="20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sym typeface="BIZ UDPゴシック"/>
              </a:rPr>
              <a:t>全室課へ、</a:t>
            </a:r>
            <a:r>
              <a:rPr lang="ja-JP" altLang="ja-JP" sz="2000" b="0" dirty="0">
                <a:solidFill>
                  <a:schemeClr val="tx1"/>
                </a:solidFill>
                <a:latin typeface="BIZ UDゴシック" panose="020B0400000000000000" pitchFamily="49" charset="-128"/>
                <a:ea typeface="BIZ UDゴシック" panose="020B0400000000000000" pitchFamily="49" charset="-128"/>
              </a:rPr>
              <a:t>条例の全庁横断的な取組</a:t>
            </a:r>
            <a:r>
              <a:rPr lang="ja-JP" altLang="en-US" sz="2000" b="0" dirty="0">
                <a:solidFill>
                  <a:schemeClr val="tx1"/>
                </a:solidFill>
                <a:latin typeface="BIZ UDゴシック" panose="020B0400000000000000" pitchFamily="49" charset="-128"/>
                <a:ea typeface="BIZ UDゴシック" panose="020B0400000000000000" pitchFamily="49" charset="-128"/>
              </a:rPr>
              <a:t>みの実施</a:t>
            </a:r>
            <a:r>
              <a:rPr lang="ja-JP" altLang="en-US" sz="2000" b="0" dirty="0">
                <a:solidFill>
                  <a:prstClr val="black"/>
                </a:solidFill>
                <a:latin typeface="BIZ UDゴシック" panose="020B0400000000000000" pitchFamily="49" charset="-128"/>
                <a:ea typeface="BIZ UDゴシック" panose="020B0400000000000000" pitchFamily="49" charset="-128"/>
              </a:rPr>
              <a:t>状況の確認</a:t>
            </a:r>
            <a:endParaRPr lang="en-US" altLang="ja-JP" sz="2000" b="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prstClr val="black"/>
                </a:solidFill>
                <a:latin typeface="BIZ UDゴシック" panose="020B0400000000000000" pitchFamily="49" charset="-128"/>
                <a:ea typeface="BIZ UDゴシック" panose="020B0400000000000000" pitchFamily="49" charset="-128"/>
              </a:rPr>
              <a:t>アンケート方法：グループウェアの庁内用電子申込システムを利用</a:t>
            </a:r>
            <a:endParaRPr lang="en-US" altLang="ja-JP" sz="2000" b="0" dirty="0">
              <a:solidFill>
                <a:prstClr val="black"/>
              </a:solidFill>
              <a:latin typeface="BIZ UDゴシック" panose="020B0400000000000000" pitchFamily="49" charset="-128"/>
              <a:ea typeface="BIZ UDゴシック" panose="020B0400000000000000" pitchFamily="49" charset="-128"/>
            </a:endParaRPr>
          </a:p>
        </p:txBody>
      </p:sp>
      <p:sp>
        <p:nvSpPr>
          <p:cNvPr id="299" name="テキスト ボックス 39"/>
          <p:cNvSpPr txBox="1"/>
          <p:nvPr/>
        </p:nvSpPr>
        <p:spPr>
          <a:xfrm>
            <a:off x="154070" y="1160201"/>
            <a:ext cx="10193890"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BIZ UDPゴシック"/>
                <a:ea typeface="BIZ UDPゴシック"/>
                <a:cs typeface="BIZ UDPゴシック"/>
                <a:sym typeface="BIZ UDPゴシック"/>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a:ea typeface="BIZ UDPゴシック"/>
                <a:sym typeface="BIZ UDPゴシック"/>
              </a:rPr>
              <a:t>１　</a:t>
            </a:r>
            <a:r>
              <a:rPr lang="ja-JP" altLang="ja-JP" sz="2200" dirty="0">
                <a:solidFill>
                  <a:prstClr val="black"/>
                </a:solidFill>
                <a:latin typeface="BIZ UDゴシック" panose="020B0400000000000000" pitchFamily="49" charset="-128"/>
                <a:ea typeface="BIZ UDゴシック" panose="020B0400000000000000" pitchFamily="49" charset="-128"/>
              </a:rPr>
              <a:t>手話</a:t>
            </a:r>
            <a:r>
              <a:rPr lang="ja-JP" altLang="ja-JP" sz="2200" dirty="0">
                <a:solidFill>
                  <a:prstClr val="black"/>
                </a:solidFill>
              </a:rPr>
              <a:t>言語等促進条例の</a:t>
            </a:r>
            <a:r>
              <a:rPr lang="ja-JP" altLang="ja-JP" sz="2200" dirty="0">
                <a:solidFill>
                  <a:srgbClr val="FF0000"/>
                </a:solidFill>
              </a:rPr>
              <a:t>全庁横断的な取組</a:t>
            </a:r>
            <a:r>
              <a:rPr lang="ja-JP" altLang="en-US" sz="2200" dirty="0">
                <a:solidFill>
                  <a:srgbClr val="FF0000"/>
                </a:solidFill>
              </a:rPr>
              <a:t>み</a:t>
            </a:r>
            <a:r>
              <a:rPr lang="ja-JP" altLang="en-US" sz="2200" dirty="0">
                <a:solidFill>
                  <a:prstClr val="black"/>
                </a:solidFill>
              </a:rPr>
              <a:t>のアンケート</a:t>
            </a:r>
            <a:endParaRPr kumimoji="1" sz="2200" b="1" i="0" u="none" strike="noStrike" kern="1200" cap="none" spc="0" normalizeH="0" baseline="0" noProof="0" dirty="0">
              <a:ln>
                <a:noFill/>
              </a:ln>
              <a:solidFill>
                <a:prstClr val="black"/>
              </a:solidFill>
              <a:effectLst/>
              <a:uLnTx/>
              <a:uFillTx/>
              <a:latin typeface="BIZ UDPゴシック"/>
              <a:ea typeface="BIZ UDPゴシック"/>
              <a:sym typeface="BIZ UDPゴシック"/>
            </a:endParaRPr>
          </a:p>
        </p:txBody>
      </p:sp>
      <p:sp>
        <p:nvSpPr>
          <p:cNvPr id="2" name="正方形/長方形 38">
            <a:extLst>
              <a:ext uri="{FF2B5EF4-FFF2-40B4-BE49-F238E27FC236}">
                <a16:creationId xmlns:a16="http://schemas.microsoft.com/office/drawing/2014/main" id="{3701A55A-A937-B1CF-858C-4C5BEED5C899}"/>
              </a:ext>
            </a:extLst>
          </p:cNvPr>
          <p:cNvSpPr/>
          <p:nvPr/>
        </p:nvSpPr>
        <p:spPr>
          <a:xfrm>
            <a:off x="-82973" y="4657453"/>
            <a:ext cx="12171806" cy="84054"/>
          </a:xfrm>
          <a:prstGeom prst="rect">
            <a:avLst/>
          </a:prstGeom>
          <a:solidFill>
            <a:srgbClr val="FF0000">
              <a:alpha val="50195"/>
            </a:srgbClr>
          </a:solidFill>
          <a:ln w="12700">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1" sz="1800" b="0" i="0" u="none" strike="noStrike" kern="1200" cap="none" spc="0" normalizeH="0" baseline="0" noProof="0">
              <a:ln>
                <a:noFill/>
              </a:ln>
              <a:solidFill>
                <a:srgbClr val="FFFFFF"/>
              </a:solidFill>
              <a:effectLst/>
              <a:uLnTx/>
              <a:uFillTx/>
              <a:latin typeface="游ゴシック" panose="02110004020202020204"/>
              <a:ea typeface="+mn-ea"/>
              <a:cs typeface="+mn-cs"/>
            </a:endParaRPr>
          </a:p>
        </p:txBody>
      </p:sp>
      <p:sp>
        <p:nvSpPr>
          <p:cNvPr id="3" name="テキスト ボックス 39">
            <a:extLst>
              <a:ext uri="{FF2B5EF4-FFF2-40B4-BE49-F238E27FC236}">
                <a16:creationId xmlns:a16="http://schemas.microsoft.com/office/drawing/2014/main" id="{680B1309-96AE-21FC-5E50-296D80E84438}"/>
              </a:ext>
            </a:extLst>
          </p:cNvPr>
          <p:cNvSpPr txBox="1"/>
          <p:nvPr/>
        </p:nvSpPr>
        <p:spPr>
          <a:xfrm>
            <a:off x="154070" y="4184326"/>
            <a:ext cx="9081370"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latin typeface="BIZ UDPゴシック"/>
                <a:ea typeface="BIZ UDPゴシック"/>
                <a:cs typeface="BIZ UDPゴシック"/>
                <a:sym typeface="BIZ UDPゴシック"/>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２　</a:t>
            </a:r>
            <a:r>
              <a:rPr lang="ja-JP" altLang="ja-JP" sz="2200" dirty="0">
                <a:solidFill>
                  <a:prstClr val="black"/>
                </a:solidFill>
                <a:latin typeface="BIZ UDゴシック" panose="020B0400000000000000" pitchFamily="49" charset="-128"/>
                <a:ea typeface="BIZ UDゴシック" panose="020B0400000000000000" pitchFamily="49" charset="-128"/>
              </a:rPr>
              <a:t>手話言語等促進条例</a:t>
            </a:r>
            <a:r>
              <a:rPr kumimoji="1" lang="ja-JP" altLang="en-US" sz="2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推進方針の各取組みの</a:t>
            </a:r>
            <a:r>
              <a:rPr lang="ja-JP" altLang="en-US" sz="2200" dirty="0">
                <a:solidFill>
                  <a:prstClr val="black"/>
                </a:solidFill>
                <a:latin typeface="BIZ UDゴシック" panose="020B0400000000000000" pitchFamily="49" charset="-128"/>
                <a:ea typeface="BIZ UDゴシック" panose="020B0400000000000000" pitchFamily="49" charset="-128"/>
              </a:rPr>
              <a:t>進捗</a:t>
            </a:r>
            <a:r>
              <a:rPr kumimoji="1" lang="ja-JP" altLang="en-US" sz="2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状況照会</a:t>
            </a:r>
            <a:endParaRPr kumimoji="1" sz="2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endParaRPr>
          </a:p>
        </p:txBody>
      </p:sp>
      <p:sp>
        <p:nvSpPr>
          <p:cNvPr id="4" name="テキスト ボックス 40">
            <a:extLst>
              <a:ext uri="{FF2B5EF4-FFF2-40B4-BE49-F238E27FC236}">
                <a16:creationId xmlns:a16="http://schemas.microsoft.com/office/drawing/2014/main" id="{5A0BDAAC-D4D1-1004-C40D-54AAA545789A}"/>
              </a:ext>
            </a:extLst>
          </p:cNvPr>
          <p:cNvSpPr txBox="1"/>
          <p:nvPr/>
        </p:nvSpPr>
        <p:spPr>
          <a:xfrm>
            <a:off x="444601" y="4977086"/>
            <a:ext cx="10421518"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solidFill>
                  <a:srgbClr val="008000"/>
                </a:solidFill>
                <a:latin typeface="BIZ UDPゴシック"/>
                <a:ea typeface="BIZ UDPゴシック"/>
                <a:cs typeface="BIZ UDPゴシック"/>
                <a:sym typeface="BIZ UDPゴシック"/>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期間：令和</a:t>
            </a:r>
            <a:r>
              <a:rPr lang="ja-JP" altLang="en-US" sz="2000" b="0" dirty="0">
                <a:solidFill>
                  <a:prstClr val="black"/>
                </a:solidFill>
                <a:latin typeface="BIZ UDゴシック" panose="020B0400000000000000" pitchFamily="49" charset="-128"/>
                <a:ea typeface="BIZ UDゴシック" panose="020B0400000000000000" pitchFamily="49" charset="-128"/>
              </a:rPr>
              <a:t>７</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年</a:t>
            </a:r>
            <a:r>
              <a:rPr lang="ja-JP" altLang="en-US" sz="2000" b="0" dirty="0">
                <a:solidFill>
                  <a:prstClr val="black"/>
                </a:solidFill>
                <a:latin typeface="BIZ UDゴシック" panose="020B0400000000000000" pitchFamily="49" charset="-128"/>
                <a:ea typeface="BIZ UDゴシック" panose="020B0400000000000000" pitchFamily="49" charset="-128"/>
              </a:rPr>
              <a:t>７</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月１７日（木）～</a:t>
            </a:r>
            <a:r>
              <a:rPr lang="ja-JP" altLang="en-US" sz="2000" b="0" dirty="0">
                <a:solidFill>
                  <a:prstClr val="black"/>
                </a:solidFill>
                <a:latin typeface="BIZ UDゴシック" panose="020B0400000000000000" pitchFamily="49" charset="-128"/>
                <a:ea typeface="BIZ UDゴシック" panose="020B0400000000000000" pitchFamily="49" charset="-128"/>
              </a:rPr>
              <a:t>８</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月</a:t>
            </a:r>
            <a:r>
              <a:rPr lang="ja-JP" altLang="en-US" sz="2000" b="0" dirty="0">
                <a:solidFill>
                  <a:prstClr val="black"/>
                </a:solidFill>
                <a:latin typeface="BIZ UDゴシック" panose="020B0400000000000000" pitchFamily="49" charset="-128"/>
                <a:ea typeface="BIZ UDゴシック" panose="020B0400000000000000" pitchFamily="49" charset="-128"/>
              </a:rPr>
              <a:t>６</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日（水）</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対象：条例</a:t>
            </a:r>
            <a:r>
              <a:rPr lang="ja-JP" altLang="en-US" sz="2000" b="0" dirty="0">
                <a:solidFill>
                  <a:prstClr val="black"/>
                </a:solidFill>
                <a:latin typeface="BIZ UDゴシック" panose="020B0400000000000000" pitchFamily="49" charset="-128"/>
                <a:ea typeface="BIZ UDゴシック" panose="020B0400000000000000" pitchFamily="49" charset="-128"/>
              </a:rPr>
              <a:t>推進方針の各取組みの担当室課</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rPr>
              <a:t>内容：条例</a:t>
            </a:r>
            <a:r>
              <a:rPr lang="ja-JP" altLang="en-US" sz="2000" b="0" dirty="0">
                <a:solidFill>
                  <a:prstClr val="black"/>
                </a:solidFill>
                <a:latin typeface="BIZ UDゴシック" panose="020B0400000000000000" pitchFamily="49" charset="-128"/>
                <a:ea typeface="BIZ UDゴシック" panose="020B0400000000000000" pitchFamily="49" charset="-128"/>
              </a:rPr>
              <a:t>推進方針の各取組みの令和６年度及び令和７年度の進捗状況の照会</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sym typeface="BIZ UDPゴシック"/>
            </a:endParaRPr>
          </a:p>
        </p:txBody>
      </p:sp>
      <p:sp>
        <p:nvSpPr>
          <p:cNvPr id="5" name="スライド番号プレースホルダー 4">
            <a:extLst>
              <a:ext uri="{FF2B5EF4-FFF2-40B4-BE49-F238E27FC236}">
                <a16:creationId xmlns:a16="http://schemas.microsoft.com/office/drawing/2014/main" id="{884A81F7-CA11-44CD-A8DA-DF6A180BDA29}"/>
              </a:ext>
            </a:extLst>
          </p:cNvPr>
          <p:cNvSpPr>
            <a:spLocks noGrp="1"/>
          </p:cNvSpPr>
          <p:nvPr>
            <p:ph type="sldNum" sz="quarter" idx="12"/>
          </p:nvPr>
        </p:nvSpPr>
        <p:spPr>
          <a:xfrm>
            <a:off x="9235440" y="63885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D1F4BC-05BA-4984-8E09-C1EE92B838AC}" type="slidenum">
              <a:rPr kumimoji="1" lang="ja-JP" altLang="en-US" sz="12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sp>
        <p:nvSpPr>
          <p:cNvPr id="6" name="タイトル 1">
            <a:extLst>
              <a:ext uri="{FF2B5EF4-FFF2-40B4-BE49-F238E27FC236}">
                <a16:creationId xmlns:a16="http://schemas.microsoft.com/office/drawing/2014/main" id="{0131A4B1-E527-0B83-8FD1-0FE20043D661}"/>
              </a:ext>
            </a:extLst>
          </p:cNvPr>
          <p:cNvSpPr txBox="1">
            <a:spLocks/>
          </p:cNvSpPr>
          <p:nvPr/>
        </p:nvSpPr>
        <p:spPr>
          <a:xfrm>
            <a:off x="-213360" y="-123885"/>
            <a:ext cx="11567160" cy="1004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rPr>
              <a:t>手話言語等促進条例の取組みの実施状況</a:t>
            </a:r>
          </a:p>
        </p:txBody>
      </p:sp>
    </p:spTree>
    <p:extLst>
      <p:ext uri="{BB962C8B-B14F-4D97-AF65-F5344CB8AC3E}">
        <p14:creationId xmlns:p14="http://schemas.microsoft.com/office/powerpoint/2010/main" val="825480006"/>
      </p:ext>
    </p:extLst>
  </p:cSld>
  <p:clrMapOvr>
    <a:masterClrMapping/>
  </p:clrMapOvr>
  <mc:AlternateContent xmlns:mc="http://schemas.openxmlformats.org/markup-compatibility/2006" xmlns:p14="http://schemas.microsoft.com/office/powerpoint/2010/main">
    <mc:Choice Requires="p14">
      <p:transition spd="slow" p14:dur="2000" advTm="22092"/>
    </mc:Choice>
    <mc:Fallback xmlns="">
      <p:transition spd="slow" advTm="220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8D3B-111F-5B04-B269-BDDEB281DCAD}"/>
              </a:ext>
            </a:extLst>
          </p:cNvPr>
          <p:cNvSpPr txBox="1">
            <a:spLocks/>
          </p:cNvSpPr>
          <p:nvPr/>
        </p:nvSpPr>
        <p:spPr>
          <a:xfrm>
            <a:off x="-213360" y="-123885"/>
            <a:ext cx="11567160" cy="10040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全職員対象</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　手話言語等促進条例の全庁横断的な取組み　</a:t>
            </a:r>
          </a:p>
        </p:txBody>
      </p:sp>
      <p:sp>
        <p:nvSpPr>
          <p:cNvPr id="6" name="スライド番号プレースホルダー 5"/>
          <p:cNvSpPr>
            <a:spLocks noGrp="1"/>
          </p:cNvSpPr>
          <p:nvPr>
            <p:ph type="sldNum" sz="quarter" idx="12"/>
          </p:nvPr>
        </p:nvSpPr>
        <p:spPr>
          <a:xfrm>
            <a:off x="9311645" y="6356349"/>
            <a:ext cx="2743200" cy="365125"/>
          </a:xfrm>
        </p:spPr>
        <p:txBody>
          <a:bodyPr/>
          <a:lstStyle/>
          <a:p>
            <a:fld id="{AA71BC62-9622-4D3A-992A-76286CB83535}" type="slidenum">
              <a:rPr kumimoji="1" lang="ja-JP" altLang="en-US" smtClean="0"/>
              <a:t>6</a:t>
            </a:fld>
            <a:endParaRPr kumimoji="1" lang="ja-JP" altLang="en-US" dirty="0"/>
          </a:p>
        </p:txBody>
      </p:sp>
      <p:sp>
        <p:nvSpPr>
          <p:cNvPr id="13" name="コンテンツ プレースホルダー 4">
            <a:extLst>
              <a:ext uri="{FF2B5EF4-FFF2-40B4-BE49-F238E27FC236}">
                <a16:creationId xmlns:a16="http://schemas.microsoft.com/office/drawing/2014/main" id="{F388EE74-7773-81C1-8811-217388570B1F}"/>
              </a:ext>
            </a:extLst>
          </p:cNvPr>
          <p:cNvSpPr>
            <a:spLocks noGrp="1"/>
          </p:cNvSpPr>
          <p:nvPr>
            <p:ph idx="1"/>
          </p:nvPr>
        </p:nvSpPr>
        <p:spPr>
          <a:xfrm>
            <a:off x="419092" y="1050908"/>
            <a:ext cx="3419471" cy="301360"/>
          </a:xfrm>
        </p:spPr>
        <p:txBody>
          <a:bodyPr>
            <a:noAutofit/>
          </a:bodyPr>
          <a:lstStyle/>
          <a:p>
            <a:pPr marL="0" indent="0">
              <a:lnSpc>
                <a:spcPct val="50000"/>
              </a:lnSpc>
              <a:buNone/>
            </a:pPr>
            <a:r>
              <a:rPr lang="en-US" altLang="ja-JP" sz="1800" dirty="0">
                <a:latin typeface="BIZ UDゴシック" panose="020B0400000000000000" pitchFamily="49" charset="-128"/>
                <a:ea typeface="BIZ UDゴシック" panose="020B0400000000000000" pitchFamily="49" charset="-128"/>
              </a:rPr>
              <a:t>【R</a:t>
            </a:r>
            <a:r>
              <a:rPr lang="ja-JP" altLang="en-US" sz="1800" dirty="0">
                <a:latin typeface="BIZ UDゴシック" panose="020B0400000000000000" pitchFamily="49" charset="-128"/>
                <a:ea typeface="BIZ UDゴシック" panose="020B0400000000000000" pitchFamily="49" charset="-128"/>
              </a:rPr>
              <a:t>７</a:t>
            </a: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７アンケート抜粋</a:t>
            </a:r>
            <a:r>
              <a:rPr lang="en-US" altLang="ja-JP" sz="1800" dirty="0">
                <a:latin typeface="BIZ UDゴシック" panose="020B0400000000000000" pitchFamily="49" charset="-128"/>
                <a:ea typeface="BIZ UDゴシック" panose="020B0400000000000000" pitchFamily="49" charset="-128"/>
              </a:rPr>
              <a:t>】</a:t>
            </a:r>
            <a:endParaRPr lang="ja-JP" altLang="en-US" sz="1800" dirty="0">
              <a:latin typeface="BIZ UDゴシック" panose="020B0400000000000000" pitchFamily="49" charset="-128"/>
              <a:ea typeface="BIZ UDゴシック" panose="020B0400000000000000" pitchFamily="49" charset="-128"/>
            </a:endParaRPr>
          </a:p>
        </p:txBody>
      </p:sp>
      <p:sp>
        <p:nvSpPr>
          <p:cNvPr id="4" name="字幕 2">
            <a:extLst>
              <a:ext uri="{FF2B5EF4-FFF2-40B4-BE49-F238E27FC236}">
                <a16:creationId xmlns:a16="http://schemas.microsoft.com/office/drawing/2014/main" id="{ECBA0AC0-CF09-B91D-6EB2-D12BE77565BE}"/>
              </a:ext>
            </a:extLst>
          </p:cNvPr>
          <p:cNvSpPr txBox="1">
            <a:spLocks/>
          </p:cNvSpPr>
          <p:nvPr/>
        </p:nvSpPr>
        <p:spPr>
          <a:xfrm>
            <a:off x="601978" y="1524871"/>
            <a:ext cx="5086351" cy="8077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50000"/>
              </a:lnSpc>
            </a:pPr>
            <a:r>
              <a:rPr lang="en-US" altLang="ja-JP" sz="1801" dirty="0">
                <a:latin typeface="BIZ UDPゴシック" panose="020B0400000000000000" pitchFamily="50" charset="-128"/>
                <a:ea typeface="BIZ UDPゴシック" panose="020B0400000000000000" pitchFamily="50" charset="-128"/>
              </a:rPr>
              <a:t>1</a:t>
            </a:r>
            <a:r>
              <a:rPr lang="ja-JP" altLang="en-US" sz="1801" dirty="0">
                <a:latin typeface="BIZ UDPゴシック" panose="020B0400000000000000" pitchFamily="50" charset="-128"/>
                <a:ea typeface="BIZ UDPゴシック" panose="020B0400000000000000" pitchFamily="50" charset="-128"/>
              </a:rPr>
              <a:t>　３つの手話「こんにちは」、「ありがとう」、「よろ　</a:t>
            </a:r>
            <a:endParaRPr lang="en-US" altLang="ja-JP" sz="1801" dirty="0">
              <a:latin typeface="BIZ UDPゴシック" panose="020B0400000000000000" pitchFamily="50" charset="-128"/>
              <a:ea typeface="BIZ UDPゴシック" panose="020B0400000000000000" pitchFamily="50" charset="-128"/>
            </a:endParaRPr>
          </a:p>
          <a:p>
            <a:pPr algn="l">
              <a:lnSpc>
                <a:spcPct val="50000"/>
              </a:lnSpc>
            </a:pPr>
            <a:r>
              <a:rPr lang="ja-JP" altLang="en-US" sz="1801" dirty="0">
                <a:latin typeface="BIZ UDPゴシック" panose="020B0400000000000000" pitchFamily="50" charset="-128"/>
                <a:ea typeface="BIZ UDPゴシック" panose="020B0400000000000000" pitchFamily="50" charset="-128"/>
              </a:rPr>
              <a:t>　　しく　お願いします」を覚えているか。</a:t>
            </a:r>
            <a:endParaRPr lang="ja-JP" altLang="en-US" sz="1800" dirty="0">
              <a:latin typeface="BIZ UDPゴシック" panose="020B0400000000000000" pitchFamily="50" charset="-128"/>
              <a:ea typeface="BIZ UDPゴシック" panose="020B0400000000000000" pitchFamily="50" charset="-128"/>
            </a:endParaRPr>
          </a:p>
        </p:txBody>
      </p:sp>
      <p:graphicFrame>
        <p:nvGraphicFramePr>
          <p:cNvPr id="5" name="表 4">
            <a:extLst>
              <a:ext uri="{FF2B5EF4-FFF2-40B4-BE49-F238E27FC236}">
                <a16:creationId xmlns:a16="http://schemas.microsoft.com/office/drawing/2014/main" id="{D9453E7C-8510-3536-0037-E37548932D0F}"/>
              </a:ext>
            </a:extLst>
          </p:cNvPr>
          <p:cNvGraphicFramePr>
            <a:graphicFrameLocks noGrp="1"/>
          </p:cNvGraphicFramePr>
          <p:nvPr>
            <p:extLst>
              <p:ext uri="{D42A27DB-BD31-4B8C-83A1-F6EECF244321}">
                <p14:modId xmlns:p14="http://schemas.microsoft.com/office/powerpoint/2010/main" val="3913294816"/>
              </p:ext>
            </p:extLst>
          </p:nvPr>
        </p:nvGraphicFramePr>
        <p:xfrm>
          <a:off x="701043" y="2302640"/>
          <a:ext cx="5067298" cy="1319058"/>
        </p:xfrm>
        <a:graphic>
          <a:graphicData uri="http://schemas.openxmlformats.org/drawingml/2006/table">
            <a:tbl>
              <a:tblPr/>
              <a:tblGrid>
                <a:gridCol w="3970019">
                  <a:extLst>
                    <a:ext uri="{9D8B030D-6E8A-4147-A177-3AD203B41FA5}">
                      <a16:colId xmlns:a16="http://schemas.microsoft.com/office/drawing/2014/main" val="2419050021"/>
                    </a:ext>
                  </a:extLst>
                </a:gridCol>
                <a:gridCol w="1097279">
                  <a:extLst>
                    <a:ext uri="{9D8B030D-6E8A-4147-A177-3AD203B41FA5}">
                      <a16:colId xmlns:a16="http://schemas.microsoft.com/office/drawing/2014/main" val="3732413732"/>
                    </a:ext>
                  </a:extLst>
                </a:gridCol>
              </a:tblGrid>
              <a:tr h="439686">
                <a:tc>
                  <a:txBody>
                    <a:bodyPr/>
                    <a:lstStyle/>
                    <a:p>
                      <a:pPr algn="l"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１</a:t>
                      </a: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覚えている</a:t>
                      </a:r>
                    </a:p>
                  </a:txBody>
                  <a:tcPr marL="108642" marR="9053" marT="90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1,463</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9227222"/>
                  </a:ext>
                </a:extLst>
              </a:tr>
              <a:tr h="439686">
                <a:tc>
                  <a:txBody>
                    <a:bodyPr/>
                    <a:lstStyle/>
                    <a:p>
                      <a:pPr algn="l"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２</a:t>
                      </a: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覚えていない</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806</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942506680"/>
                  </a:ext>
                </a:extLst>
              </a:tr>
              <a:tr h="439686">
                <a:tc>
                  <a:txBody>
                    <a:bodyPr/>
                    <a:lstStyle/>
                    <a:p>
                      <a:pPr algn="ctr" fontAlgn="ct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総計</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2,269</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219844"/>
                  </a:ext>
                </a:extLst>
              </a:tr>
            </a:tbl>
          </a:graphicData>
        </a:graphic>
      </p:graphicFrame>
      <p:graphicFrame>
        <p:nvGraphicFramePr>
          <p:cNvPr id="11" name="グラフ 10">
            <a:extLst>
              <a:ext uri="{FF2B5EF4-FFF2-40B4-BE49-F238E27FC236}">
                <a16:creationId xmlns:a16="http://schemas.microsoft.com/office/drawing/2014/main" id="{4161ED7B-E8B1-6427-A133-3C00B81CDA16}"/>
              </a:ext>
            </a:extLst>
          </p:cNvPr>
          <p:cNvGraphicFramePr>
            <a:graphicFrameLocks/>
          </p:cNvGraphicFramePr>
          <p:nvPr>
            <p:extLst>
              <p:ext uri="{D42A27DB-BD31-4B8C-83A1-F6EECF244321}">
                <p14:modId xmlns:p14="http://schemas.microsoft.com/office/powerpoint/2010/main" val="809868088"/>
              </p:ext>
            </p:extLst>
          </p:nvPr>
        </p:nvGraphicFramePr>
        <p:xfrm>
          <a:off x="6697984" y="1575445"/>
          <a:ext cx="4892038" cy="2400777"/>
        </p:xfrm>
        <a:graphic>
          <a:graphicData uri="http://schemas.openxmlformats.org/drawingml/2006/chart">
            <c:chart xmlns:c="http://schemas.openxmlformats.org/drawingml/2006/chart" xmlns:r="http://schemas.openxmlformats.org/officeDocument/2006/relationships" r:id="rId3"/>
          </a:graphicData>
        </a:graphic>
      </p:graphicFrame>
      <p:sp>
        <p:nvSpPr>
          <p:cNvPr id="23" name="字幕 2">
            <a:extLst>
              <a:ext uri="{FF2B5EF4-FFF2-40B4-BE49-F238E27FC236}">
                <a16:creationId xmlns:a16="http://schemas.microsoft.com/office/drawing/2014/main" id="{943DFA9F-E2A9-BEF9-C74D-813FE3A1F790}"/>
              </a:ext>
            </a:extLst>
          </p:cNvPr>
          <p:cNvSpPr txBox="1">
            <a:spLocks/>
          </p:cNvSpPr>
          <p:nvPr/>
        </p:nvSpPr>
        <p:spPr>
          <a:xfrm>
            <a:off x="601978" y="4304444"/>
            <a:ext cx="5554981" cy="601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60000"/>
              </a:lnSpc>
              <a:buNone/>
            </a:pPr>
            <a:r>
              <a:rPr lang="en-US" altLang="ja-JP" sz="1801" dirty="0">
                <a:latin typeface="BIZ UDPゴシック" panose="020B0400000000000000" pitchFamily="50" charset="-128"/>
                <a:ea typeface="BIZ UDPゴシック" panose="020B0400000000000000" pitchFamily="50" charset="-128"/>
              </a:rPr>
              <a:t>2</a:t>
            </a:r>
            <a:r>
              <a:rPr lang="ja-JP" altLang="en-US" sz="1801" dirty="0">
                <a:latin typeface="BIZ UDPゴシック" panose="020B0400000000000000" pitchFamily="50" charset="-128"/>
                <a:ea typeface="BIZ UDPゴシック" panose="020B0400000000000000" pitchFamily="50" charset="-128"/>
              </a:rPr>
              <a:t>　市民への通知文等の作成にあたり、</a:t>
            </a:r>
            <a:r>
              <a:rPr lang="en-US" altLang="ja-JP" sz="1801" dirty="0">
                <a:latin typeface="BIZ UDPゴシック" panose="020B0400000000000000" pitchFamily="50" charset="-128"/>
                <a:ea typeface="BIZ UDPゴシック" panose="020B0400000000000000" pitchFamily="50" charset="-128"/>
              </a:rPr>
              <a:t>UD</a:t>
            </a:r>
            <a:r>
              <a:rPr lang="ja-JP" altLang="en-US" sz="1801" dirty="0">
                <a:latin typeface="BIZ UDPゴシック" panose="020B0400000000000000" pitchFamily="50" charset="-128"/>
                <a:ea typeface="BIZ UDPゴシック" panose="020B0400000000000000" pitchFamily="50" charset="-128"/>
              </a:rPr>
              <a:t>フォント（ユ</a:t>
            </a:r>
            <a:endParaRPr lang="en-US" altLang="ja-JP" sz="1801" dirty="0">
              <a:latin typeface="BIZ UDPゴシック" panose="020B0400000000000000" pitchFamily="50" charset="-128"/>
              <a:ea typeface="BIZ UDPゴシック" panose="020B0400000000000000" pitchFamily="50" charset="-128"/>
            </a:endParaRPr>
          </a:p>
          <a:p>
            <a:pPr marL="0" indent="0">
              <a:lnSpc>
                <a:spcPct val="60000"/>
              </a:lnSpc>
              <a:buNone/>
            </a:pPr>
            <a:r>
              <a:rPr lang="ja-JP" altLang="en-US" sz="1801" dirty="0">
                <a:latin typeface="BIZ UDPゴシック" panose="020B0400000000000000" pitchFamily="50" charset="-128"/>
                <a:ea typeface="BIZ UDPゴシック" panose="020B0400000000000000" pitchFamily="50" charset="-128"/>
              </a:rPr>
              <a:t>　　ニバーサルデザインフォント）を使用しているか。</a:t>
            </a:r>
          </a:p>
        </p:txBody>
      </p:sp>
      <p:graphicFrame>
        <p:nvGraphicFramePr>
          <p:cNvPr id="24" name="表 23">
            <a:extLst>
              <a:ext uri="{FF2B5EF4-FFF2-40B4-BE49-F238E27FC236}">
                <a16:creationId xmlns:a16="http://schemas.microsoft.com/office/drawing/2014/main" id="{4FD08E35-5083-A114-E96C-A9CC488C8F91}"/>
              </a:ext>
            </a:extLst>
          </p:cNvPr>
          <p:cNvGraphicFramePr>
            <a:graphicFrameLocks noGrp="1"/>
          </p:cNvGraphicFramePr>
          <p:nvPr>
            <p:extLst>
              <p:ext uri="{D42A27DB-BD31-4B8C-83A1-F6EECF244321}">
                <p14:modId xmlns:p14="http://schemas.microsoft.com/office/powerpoint/2010/main" val="3296337895"/>
              </p:ext>
            </p:extLst>
          </p:nvPr>
        </p:nvGraphicFramePr>
        <p:xfrm>
          <a:off x="701042" y="4883193"/>
          <a:ext cx="5067299" cy="1838281"/>
        </p:xfrm>
        <a:graphic>
          <a:graphicData uri="http://schemas.openxmlformats.org/drawingml/2006/table">
            <a:tbl>
              <a:tblPr/>
              <a:tblGrid>
                <a:gridCol w="3970019">
                  <a:extLst>
                    <a:ext uri="{9D8B030D-6E8A-4147-A177-3AD203B41FA5}">
                      <a16:colId xmlns:a16="http://schemas.microsoft.com/office/drawing/2014/main" val="1010171951"/>
                    </a:ext>
                  </a:extLst>
                </a:gridCol>
                <a:gridCol w="1097280">
                  <a:extLst>
                    <a:ext uri="{9D8B030D-6E8A-4147-A177-3AD203B41FA5}">
                      <a16:colId xmlns:a16="http://schemas.microsoft.com/office/drawing/2014/main" val="3093227683"/>
                    </a:ext>
                  </a:extLst>
                </a:gridCol>
              </a:tblGrid>
              <a:tr h="398997">
                <a:tc>
                  <a:txBody>
                    <a:bodyPr/>
                    <a:lstStyle/>
                    <a:p>
                      <a:pPr algn="l" fontAlgn="ct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１</a:t>
                      </a: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使用している</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675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4831409"/>
                  </a:ext>
                </a:extLst>
              </a:tr>
              <a:tr h="398997">
                <a:tc>
                  <a:txBody>
                    <a:bodyPr/>
                    <a:lstStyle/>
                    <a:p>
                      <a:pPr algn="l" fontAlgn="ct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２</a:t>
                      </a: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使用していない</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195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3246420"/>
                  </a:ext>
                </a:extLst>
              </a:tr>
              <a:tr h="641290">
                <a:tc>
                  <a:txBody>
                    <a:bodyPr/>
                    <a:lstStyle/>
                    <a:p>
                      <a:pPr algn="l" fontAlgn="ct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３</a:t>
                      </a: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該当しない（作成することがない）</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1,399</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547887665"/>
                  </a:ext>
                </a:extLst>
              </a:tr>
              <a:tr h="398997">
                <a:tc>
                  <a:txBody>
                    <a:bodyPr/>
                    <a:lstStyle/>
                    <a:p>
                      <a:pPr algn="ctr" fontAlgn="ctr"/>
                      <a:r>
                        <a:rPr lang="ja-JP" altLang="en-US"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総計</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2000" b="0" i="0" u="none" strike="noStrike" baseline="0" dirty="0">
                          <a:solidFill>
                            <a:srgbClr val="000000"/>
                          </a:solidFill>
                          <a:effectLst/>
                          <a:latin typeface="BIZ UDゴシック" panose="020B0400000000000000" pitchFamily="49" charset="-128"/>
                          <a:ea typeface="BIZ UDゴシック" panose="020B0400000000000000" pitchFamily="49" charset="-128"/>
                        </a:rPr>
                        <a:t>2,269</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5799016"/>
                  </a:ext>
                </a:extLst>
              </a:tr>
            </a:tbl>
          </a:graphicData>
        </a:graphic>
      </p:graphicFrame>
      <p:graphicFrame>
        <p:nvGraphicFramePr>
          <p:cNvPr id="25" name="グラフ 24">
            <a:extLst>
              <a:ext uri="{FF2B5EF4-FFF2-40B4-BE49-F238E27FC236}">
                <a16:creationId xmlns:a16="http://schemas.microsoft.com/office/drawing/2014/main" id="{BC3478A9-95DC-F4DF-BEA4-FC968A32CE58}"/>
              </a:ext>
            </a:extLst>
          </p:cNvPr>
          <p:cNvGraphicFramePr>
            <a:graphicFrameLocks/>
          </p:cNvGraphicFramePr>
          <p:nvPr>
            <p:extLst>
              <p:ext uri="{D42A27DB-BD31-4B8C-83A1-F6EECF244321}">
                <p14:modId xmlns:p14="http://schemas.microsoft.com/office/powerpoint/2010/main" val="3669743660"/>
              </p:ext>
            </p:extLst>
          </p:nvPr>
        </p:nvGraphicFramePr>
        <p:xfrm>
          <a:off x="6522723" y="4260436"/>
          <a:ext cx="5067299" cy="2597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17932"/>
      </p:ext>
    </p:extLst>
  </p:cSld>
  <p:clrMapOvr>
    <a:masterClrMapping/>
  </p:clrMapOvr>
  <mc:AlternateContent xmlns:mc="http://schemas.openxmlformats.org/markup-compatibility/2006" xmlns:p14="http://schemas.microsoft.com/office/powerpoint/2010/main">
    <mc:Choice Requires="p14">
      <p:transition spd="slow" p14:dur="2000" advTm="29011"/>
    </mc:Choice>
    <mc:Fallback xmlns="">
      <p:transition spd="slow" advTm="290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9316561" y="6388270"/>
            <a:ext cx="2743200" cy="365125"/>
          </a:xfrm>
        </p:spPr>
        <p:txBody>
          <a:bodyPr/>
          <a:lstStyle/>
          <a:p>
            <a:fld id="{AA71BC62-9622-4D3A-992A-76286CB83535}" type="slidenum">
              <a:rPr kumimoji="1" lang="ja-JP" altLang="en-US" smtClean="0"/>
              <a:t>7</a:t>
            </a:fld>
            <a:endParaRPr kumimoji="1" lang="ja-JP" altLang="en-US" dirty="0"/>
          </a:p>
        </p:txBody>
      </p:sp>
      <p:sp>
        <p:nvSpPr>
          <p:cNvPr id="3" name="テキスト ボックス 2">
            <a:extLst>
              <a:ext uri="{FF2B5EF4-FFF2-40B4-BE49-F238E27FC236}">
                <a16:creationId xmlns:a16="http://schemas.microsoft.com/office/drawing/2014/main" id="{54E7C477-F144-834A-686D-CC05B45B6D90}"/>
              </a:ext>
            </a:extLst>
          </p:cNvPr>
          <p:cNvSpPr txBox="1"/>
          <p:nvPr/>
        </p:nvSpPr>
        <p:spPr>
          <a:xfrm>
            <a:off x="2776063" y="591778"/>
            <a:ext cx="6461760" cy="369332"/>
          </a:xfrm>
          <a:prstGeom prst="rect">
            <a:avLst/>
          </a:prstGeom>
          <a:noFill/>
        </p:spPr>
        <p:txBody>
          <a:bodyPr wrap="square">
            <a:spAutoFit/>
          </a:bodyPr>
          <a:lstStyle/>
          <a:p>
            <a:r>
              <a:rPr lang="ja-JP" altLang="en-US" dirty="0">
                <a:latin typeface="BIZ UDゴシック" panose="020B0400000000000000" pitchFamily="49" charset="-128"/>
                <a:ea typeface="BIZ UDゴシック" panose="020B0400000000000000" pitchFamily="49" charset="-128"/>
              </a:rPr>
              <a:t>※重複して回答している室課について、すべて反映して集計</a:t>
            </a:r>
          </a:p>
        </p:txBody>
      </p:sp>
      <p:sp>
        <p:nvSpPr>
          <p:cNvPr id="16" name="字幕 2">
            <a:extLst>
              <a:ext uri="{FF2B5EF4-FFF2-40B4-BE49-F238E27FC236}">
                <a16:creationId xmlns:a16="http://schemas.microsoft.com/office/drawing/2014/main" id="{D54BC329-798C-4600-C4AF-57EAC32F84B4}"/>
              </a:ext>
            </a:extLst>
          </p:cNvPr>
          <p:cNvSpPr txBox="1">
            <a:spLocks/>
          </p:cNvSpPr>
          <p:nvPr/>
        </p:nvSpPr>
        <p:spPr>
          <a:xfrm>
            <a:off x="-12858" y="1251628"/>
            <a:ext cx="6124098" cy="4095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50000"/>
              </a:lnSpc>
              <a:buNone/>
            </a:pPr>
            <a:r>
              <a:rPr lang="ja-JP" altLang="en-US" sz="1801" dirty="0">
                <a:latin typeface="BIZ UDゴシック" panose="020B0400000000000000" pitchFamily="49" charset="-128"/>
                <a:ea typeface="BIZ UDゴシック" panose="020B0400000000000000" pitchFamily="49" charset="-128"/>
              </a:rPr>
              <a:t>　１　窓口に「コミュニケーション支援ボード」</a:t>
            </a:r>
            <a:endParaRPr lang="en-US" altLang="ja-JP" sz="1801" dirty="0">
              <a:latin typeface="BIZ UDゴシック" panose="020B0400000000000000" pitchFamily="49" charset="-128"/>
              <a:ea typeface="BIZ UDゴシック" panose="020B0400000000000000" pitchFamily="49" charset="-128"/>
            </a:endParaRPr>
          </a:p>
          <a:p>
            <a:pPr marL="0" indent="0">
              <a:lnSpc>
                <a:spcPct val="50000"/>
              </a:lnSpc>
              <a:buNone/>
            </a:pPr>
            <a:r>
              <a:rPr lang="ja-JP" altLang="en-US" sz="1801" dirty="0">
                <a:latin typeface="BIZ UDゴシック" panose="020B0400000000000000" pitchFamily="49" charset="-128"/>
                <a:ea typeface="BIZ UDゴシック" panose="020B0400000000000000" pitchFamily="49" charset="-128"/>
              </a:rPr>
              <a:t>　　　を設置しているか。</a:t>
            </a:r>
          </a:p>
        </p:txBody>
      </p:sp>
      <p:graphicFrame>
        <p:nvGraphicFramePr>
          <p:cNvPr id="17" name="表 16">
            <a:extLst>
              <a:ext uri="{FF2B5EF4-FFF2-40B4-BE49-F238E27FC236}">
                <a16:creationId xmlns:a16="http://schemas.microsoft.com/office/drawing/2014/main" id="{83875C75-48B0-752B-7C1C-D8ADE016CE21}"/>
              </a:ext>
            </a:extLst>
          </p:cNvPr>
          <p:cNvGraphicFramePr>
            <a:graphicFrameLocks noGrp="1"/>
          </p:cNvGraphicFramePr>
          <p:nvPr>
            <p:extLst>
              <p:ext uri="{D42A27DB-BD31-4B8C-83A1-F6EECF244321}">
                <p14:modId xmlns:p14="http://schemas.microsoft.com/office/powerpoint/2010/main" val="2664508548"/>
              </p:ext>
            </p:extLst>
          </p:nvPr>
        </p:nvGraphicFramePr>
        <p:xfrm>
          <a:off x="379729" y="1809745"/>
          <a:ext cx="5123179" cy="1974878"/>
        </p:xfrm>
        <a:graphic>
          <a:graphicData uri="http://schemas.openxmlformats.org/drawingml/2006/table">
            <a:tbl>
              <a:tblPr/>
              <a:tblGrid>
                <a:gridCol w="4196910">
                  <a:extLst>
                    <a:ext uri="{9D8B030D-6E8A-4147-A177-3AD203B41FA5}">
                      <a16:colId xmlns:a16="http://schemas.microsoft.com/office/drawing/2014/main" val="1433258889"/>
                    </a:ext>
                  </a:extLst>
                </a:gridCol>
                <a:gridCol w="926269">
                  <a:extLst>
                    <a:ext uri="{9D8B030D-6E8A-4147-A177-3AD203B41FA5}">
                      <a16:colId xmlns:a16="http://schemas.microsoft.com/office/drawing/2014/main" val="3812277764"/>
                    </a:ext>
                  </a:extLst>
                </a:gridCol>
              </a:tblGrid>
              <a:tr h="421482">
                <a:tc>
                  <a:txBody>
                    <a:bodyPr/>
                    <a:lstStyle/>
                    <a:p>
                      <a:pPr algn="l"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１</a:t>
                      </a: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設置している</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24</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562002"/>
                  </a:ext>
                </a:extLst>
              </a:tr>
              <a:tr h="421482">
                <a:tc>
                  <a:txBody>
                    <a:bodyPr/>
                    <a:lstStyle/>
                    <a:p>
                      <a:pPr algn="l"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２</a:t>
                      </a: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定型的な市民対応業務があるが、設置していない</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37</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0046948"/>
                  </a:ext>
                </a:extLst>
              </a:tr>
              <a:tr h="438010">
                <a:tc>
                  <a:txBody>
                    <a:bodyPr/>
                    <a:lstStyle/>
                    <a:p>
                      <a:pPr algn="l"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３</a:t>
                      </a: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定型的な市民対応業務がないため、設置していない</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95</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54567712"/>
                  </a:ext>
                </a:extLst>
              </a:tr>
              <a:tr h="438010">
                <a:tc>
                  <a:txBody>
                    <a:bodyPr/>
                    <a:lstStyle/>
                    <a:p>
                      <a:pPr algn="ctr" fontAlgn="ct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総計</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156</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7915225"/>
                  </a:ext>
                </a:extLst>
              </a:tr>
            </a:tbl>
          </a:graphicData>
        </a:graphic>
      </p:graphicFrame>
      <p:graphicFrame>
        <p:nvGraphicFramePr>
          <p:cNvPr id="18" name="グラフ 17">
            <a:extLst>
              <a:ext uri="{FF2B5EF4-FFF2-40B4-BE49-F238E27FC236}">
                <a16:creationId xmlns:a16="http://schemas.microsoft.com/office/drawing/2014/main" id="{1BB2A80D-AD27-E850-1B33-A694C1C6A618}"/>
              </a:ext>
            </a:extLst>
          </p:cNvPr>
          <p:cNvGraphicFramePr>
            <a:graphicFrameLocks/>
          </p:cNvGraphicFramePr>
          <p:nvPr>
            <p:extLst>
              <p:ext uri="{D42A27DB-BD31-4B8C-83A1-F6EECF244321}">
                <p14:modId xmlns:p14="http://schemas.microsoft.com/office/powerpoint/2010/main" val="3611808599"/>
              </p:ext>
            </p:extLst>
          </p:nvPr>
        </p:nvGraphicFramePr>
        <p:xfrm>
          <a:off x="6126480" y="844031"/>
          <a:ext cx="5306058" cy="2940592"/>
        </p:xfrm>
        <a:graphic>
          <a:graphicData uri="http://schemas.openxmlformats.org/drawingml/2006/chart">
            <c:chart xmlns:c="http://schemas.openxmlformats.org/drawingml/2006/chart" xmlns:r="http://schemas.openxmlformats.org/officeDocument/2006/relationships" r:id="rId3"/>
          </a:graphicData>
        </a:graphic>
      </p:graphicFrame>
      <p:sp>
        <p:nvSpPr>
          <p:cNvPr id="19" name="字幕 2">
            <a:extLst>
              <a:ext uri="{FF2B5EF4-FFF2-40B4-BE49-F238E27FC236}">
                <a16:creationId xmlns:a16="http://schemas.microsoft.com/office/drawing/2014/main" id="{7EDD9A2D-DA54-C440-88CA-47CA606931AE}"/>
              </a:ext>
            </a:extLst>
          </p:cNvPr>
          <p:cNvSpPr txBox="1">
            <a:spLocks/>
          </p:cNvSpPr>
          <p:nvPr/>
        </p:nvSpPr>
        <p:spPr>
          <a:xfrm>
            <a:off x="167638" y="4050219"/>
            <a:ext cx="5684523" cy="5827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50000"/>
              </a:lnSpc>
            </a:pPr>
            <a:r>
              <a:rPr lang="ja-JP" altLang="en-US" sz="1801" dirty="0">
                <a:latin typeface="BIZ UDゴシック" panose="020B0400000000000000" pitchFamily="49" charset="-128"/>
                <a:ea typeface="BIZ UDゴシック" panose="020B0400000000000000" pitchFamily="49" charset="-128"/>
              </a:rPr>
              <a:t>２　市のイベントや会議を開催するにあたり、必要に</a:t>
            </a:r>
            <a:endParaRPr lang="en-US" altLang="ja-JP" sz="1801" dirty="0">
              <a:latin typeface="BIZ UDゴシック" panose="020B0400000000000000" pitchFamily="49" charset="-128"/>
              <a:ea typeface="BIZ UDゴシック" panose="020B0400000000000000" pitchFamily="49" charset="-128"/>
            </a:endParaRPr>
          </a:p>
          <a:p>
            <a:pPr algn="l">
              <a:lnSpc>
                <a:spcPct val="50000"/>
              </a:lnSpc>
            </a:pPr>
            <a:r>
              <a:rPr lang="ja-JP" altLang="en-US" sz="1801" dirty="0">
                <a:latin typeface="BIZ UDゴシック" panose="020B0400000000000000" pitchFamily="49" charset="-128"/>
                <a:ea typeface="BIZ UDゴシック" panose="020B0400000000000000" pitchFamily="49" charset="-128"/>
              </a:rPr>
              <a:t>    応じ手話通訳者や要約筆記者を配置しているか。</a:t>
            </a:r>
          </a:p>
        </p:txBody>
      </p:sp>
      <p:graphicFrame>
        <p:nvGraphicFramePr>
          <p:cNvPr id="20" name="表 19">
            <a:extLst>
              <a:ext uri="{FF2B5EF4-FFF2-40B4-BE49-F238E27FC236}">
                <a16:creationId xmlns:a16="http://schemas.microsoft.com/office/drawing/2014/main" id="{F418253E-3B7C-3FF3-8083-DF3F0ED10F33}"/>
              </a:ext>
            </a:extLst>
          </p:cNvPr>
          <p:cNvGraphicFramePr>
            <a:graphicFrameLocks noGrp="1"/>
          </p:cNvGraphicFramePr>
          <p:nvPr>
            <p:extLst>
              <p:ext uri="{D42A27DB-BD31-4B8C-83A1-F6EECF244321}">
                <p14:modId xmlns:p14="http://schemas.microsoft.com/office/powerpoint/2010/main" val="873608681"/>
              </p:ext>
            </p:extLst>
          </p:nvPr>
        </p:nvGraphicFramePr>
        <p:xfrm>
          <a:off x="424180" y="4632960"/>
          <a:ext cx="5078727" cy="2227432"/>
        </p:xfrm>
        <a:graphic>
          <a:graphicData uri="http://schemas.openxmlformats.org/drawingml/2006/table">
            <a:tbl>
              <a:tblPr/>
              <a:tblGrid>
                <a:gridCol w="4154371">
                  <a:extLst>
                    <a:ext uri="{9D8B030D-6E8A-4147-A177-3AD203B41FA5}">
                      <a16:colId xmlns:a16="http://schemas.microsoft.com/office/drawing/2014/main" val="3574633355"/>
                    </a:ext>
                  </a:extLst>
                </a:gridCol>
                <a:gridCol w="924356">
                  <a:extLst>
                    <a:ext uri="{9D8B030D-6E8A-4147-A177-3AD203B41FA5}">
                      <a16:colId xmlns:a16="http://schemas.microsoft.com/office/drawing/2014/main" val="3297937840"/>
                    </a:ext>
                  </a:extLst>
                </a:gridCol>
              </a:tblGrid>
              <a:tr h="333948">
                <a:tc>
                  <a:txBody>
                    <a:bodyPr/>
                    <a:lstStyle/>
                    <a:p>
                      <a:pPr algn="l"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１</a:t>
                      </a: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配置している</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a:solidFill>
                            <a:srgbClr val="000000"/>
                          </a:solidFill>
                          <a:effectLst/>
                          <a:latin typeface="BIZ UDゴシック" panose="020B0400000000000000" pitchFamily="49" charset="-128"/>
                          <a:ea typeface="BIZ UDゴシック" panose="020B0400000000000000" pitchFamily="49" charset="-128"/>
                        </a:rPr>
                        <a:t>36</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0981812"/>
                  </a:ext>
                </a:extLst>
              </a:tr>
              <a:tr h="333948">
                <a:tc>
                  <a:txBody>
                    <a:bodyPr/>
                    <a:lstStyle/>
                    <a:p>
                      <a:pPr algn="l"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２</a:t>
                      </a: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一部配置している</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a:solidFill>
                            <a:srgbClr val="000000"/>
                          </a:solidFill>
                          <a:effectLst/>
                          <a:latin typeface="BIZ UDゴシック" panose="020B0400000000000000" pitchFamily="49" charset="-128"/>
                          <a:ea typeface="BIZ UDゴシック" panose="020B0400000000000000" pitchFamily="49" charset="-128"/>
                        </a:rPr>
                        <a:t>15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585712"/>
                  </a:ext>
                </a:extLst>
              </a:tr>
              <a:tr h="528079">
                <a:tc>
                  <a:txBody>
                    <a:bodyPr/>
                    <a:lstStyle/>
                    <a:p>
                      <a:pPr algn="l"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３</a:t>
                      </a: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全く配置しておらず、別の方法で対応している</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9</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8075419"/>
                  </a:ext>
                </a:extLst>
              </a:tr>
              <a:tr h="333948">
                <a:tc>
                  <a:txBody>
                    <a:bodyPr/>
                    <a:lstStyle/>
                    <a:p>
                      <a:pPr algn="l"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４</a:t>
                      </a: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配置の検討をしていない</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1758915"/>
                  </a:ext>
                </a:extLst>
              </a:tr>
              <a:tr h="333948">
                <a:tc>
                  <a:txBody>
                    <a:bodyPr/>
                    <a:lstStyle/>
                    <a:p>
                      <a:pPr algn="l" fontAlgn="ctr"/>
                      <a:r>
                        <a:rPr lang="en-US" altLang="ja-JP" sz="1800" b="0" i="0" u="none" strike="noStrike" baseline="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a:solidFill>
                            <a:srgbClr val="000000"/>
                          </a:solidFill>
                          <a:effectLst/>
                          <a:latin typeface="BIZ UDゴシック" panose="020B0400000000000000" pitchFamily="49" charset="-128"/>
                          <a:ea typeface="BIZ UDゴシック" panose="020B0400000000000000" pitchFamily="49" charset="-128"/>
                        </a:rPr>
                        <a:t>５</a:t>
                      </a:r>
                      <a:r>
                        <a:rPr lang="en-US" altLang="ja-JP" sz="1800" b="0" i="0" u="none" strike="noStrike" baseline="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a:solidFill>
                            <a:srgbClr val="000000"/>
                          </a:solidFill>
                          <a:effectLst/>
                          <a:latin typeface="BIZ UDゴシック" panose="020B0400000000000000" pitchFamily="49" charset="-128"/>
                          <a:ea typeface="BIZ UDゴシック" panose="020B0400000000000000" pitchFamily="49" charset="-128"/>
                        </a:rPr>
                        <a:t>該当しない（対象がない）</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90</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516095329"/>
                  </a:ext>
                </a:extLst>
              </a:tr>
              <a:tr h="333948">
                <a:tc>
                  <a:txBody>
                    <a:bodyPr/>
                    <a:lstStyle/>
                    <a:p>
                      <a:pPr algn="ctr" fontAlgn="ct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総計</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155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131184"/>
                  </a:ext>
                </a:extLst>
              </a:tr>
            </a:tbl>
          </a:graphicData>
        </a:graphic>
      </p:graphicFrame>
      <p:graphicFrame>
        <p:nvGraphicFramePr>
          <p:cNvPr id="21" name="グラフ 20">
            <a:extLst>
              <a:ext uri="{FF2B5EF4-FFF2-40B4-BE49-F238E27FC236}">
                <a16:creationId xmlns:a16="http://schemas.microsoft.com/office/drawing/2014/main" id="{E7FC36CD-44F3-8D7A-CFBF-42FBBD919EBC}"/>
              </a:ext>
            </a:extLst>
          </p:cNvPr>
          <p:cNvGraphicFramePr>
            <a:graphicFrameLocks/>
          </p:cNvGraphicFramePr>
          <p:nvPr>
            <p:extLst>
              <p:ext uri="{D42A27DB-BD31-4B8C-83A1-F6EECF244321}">
                <p14:modId xmlns:p14="http://schemas.microsoft.com/office/powerpoint/2010/main" val="3313498611"/>
              </p:ext>
            </p:extLst>
          </p:nvPr>
        </p:nvGraphicFramePr>
        <p:xfrm>
          <a:off x="6266179" y="3865193"/>
          <a:ext cx="5306059" cy="2992807"/>
        </p:xfrm>
        <a:graphic>
          <a:graphicData uri="http://schemas.openxmlformats.org/drawingml/2006/chart">
            <c:chart xmlns:c="http://schemas.openxmlformats.org/drawingml/2006/chart" xmlns:r="http://schemas.openxmlformats.org/officeDocument/2006/relationships" r:id="rId4"/>
          </a:graphicData>
        </a:graphic>
      </p:graphicFrame>
      <p:sp>
        <p:nvSpPr>
          <p:cNvPr id="23" name="コンテンツ プレースホルダー 4">
            <a:extLst>
              <a:ext uri="{FF2B5EF4-FFF2-40B4-BE49-F238E27FC236}">
                <a16:creationId xmlns:a16="http://schemas.microsoft.com/office/drawing/2014/main" id="{7EAE97FC-C9A5-BA8A-EAA3-8B7FC76CD2AC}"/>
              </a:ext>
            </a:extLst>
          </p:cNvPr>
          <p:cNvSpPr>
            <a:spLocks noGrp="1"/>
          </p:cNvSpPr>
          <p:nvPr>
            <p:ph idx="1"/>
          </p:nvPr>
        </p:nvSpPr>
        <p:spPr>
          <a:xfrm>
            <a:off x="289248" y="726820"/>
            <a:ext cx="3419471" cy="301360"/>
          </a:xfrm>
        </p:spPr>
        <p:txBody>
          <a:bodyPr>
            <a:noAutofit/>
          </a:bodyPr>
          <a:lstStyle/>
          <a:p>
            <a:pPr marL="0" indent="0">
              <a:lnSpc>
                <a:spcPct val="50000"/>
              </a:lnSpc>
              <a:buNone/>
            </a:pPr>
            <a:r>
              <a:rPr lang="en-US" altLang="ja-JP" sz="1800" dirty="0">
                <a:latin typeface="BIZ UDPゴシック" panose="020B0400000000000000" pitchFamily="50" charset="-128"/>
                <a:ea typeface="BIZ UDPゴシック" panose="020B0400000000000000" pitchFamily="50" charset="-128"/>
              </a:rPr>
              <a:t>【R</a:t>
            </a:r>
            <a:r>
              <a:rPr lang="ja-JP" altLang="en-US" sz="1800" dirty="0">
                <a:latin typeface="BIZ UDPゴシック" panose="020B0400000000000000" pitchFamily="50" charset="-128"/>
                <a:ea typeface="BIZ UDPゴシック" panose="020B0400000000000000" pitchFamily="50" charset="-128"/>
              </a:rPr>
              <a:t>７</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７アンケート抜粋</a:t>
            </a:r>
            <a:r>
              <a:rPr lang="en-US" altLang="ja-JP" sz="1800" dirty="0">
                <a:latin typeface="BIZ UDPゴシック" panose="020B0400000000000000" pitchFamily="50" charset="-128"/>
                <a:ea typeface="BIZ UDPゴシック" panose="020B0400000000000000" pitchFamily="50" charset="-128"/>
              </a:rPr>
              <a:t>】</a:t>
            </a:r>
            <a:endParaRPr lang="ja-JP" altLang="en-US" sz="1800"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D4879450-2B26-4FA8-5E11-D54DB0D34DC0}"/>
              </a:ext>
            </a:extLst>
          </p:cNvPr>
          <p:cNvSpPr txBox="1">
            <a:spLocks/>
          </p:cNvSpPr>
          <p:nvPr/>
        </p:nvSpPr>
        <p:spPr>
          <a:xfrm>
            <a:off x="-533400" y="-305312"/>
            <a:ext cx="11567160" cy="10040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全室課対象</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　手話言語等促進条例の全庁横断的な取組み　</a:t>
            </a:r>
          </a:p>
        </p:txBody>
      </p:sp>
    </p:spTree>
    <p:extLst>
      <p:ext uri="{BB962C8B-B14F-4D97-AF65-F5344CB8AC3E}">
        <p14:creationId xmlns:p14="http://schemas.microsoft.com/office/powerpoint/2010/main" val="1577366103"/>
      </p:ext>
    </p:extLst>
  </p:cSld>
  <p:clrMapOvr>
    <a:masterClrMapping/>
  </p:clrMapOvr>
  <mc:AlternateContent xmlns:mc="http://schemas.openxmlformats.org/markup-compatibility/2006" xmlns:p14="http://schemas.microsoft.com/office/powerpoint/2010/main">
    <mc:Choice Requires="p14">
      <p:transition spd="slow" p14:dur="2000" advTm="32866"/>
    </mc:Choice>
    <mc:Fallback xmlns="">
      <p:transition spd="slow" advTm="3286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9448800" y="6400385"/>
            <a:ext cx="2743200" cy="365125"/>
          </a:xfrm>
        </p:spPr>
        <p:txBody>
          <a:bodyPr/>
          <a:lstStyle/>
          <a:p>
            <a:fld id="{AA71BC62-9622-4D3A-992A-76286CB83535}" type="slidenum">
              <a:rPr kumimoji="1" lang="ja-JP" altLang="en-US" smtClean="0"/>
              <a:t>8</a:t>
            </a:fld>
            <a:endParaRPr kumimoji="1" lang="ja-JP" altLang="en-US" dirty="0"/>
          </a:p>
        </p:txBody>
      </p:sp>
      <p:sp>
        <p:nvSpPr>
          <p:cNvPr id="2" name="字幕 2">
            <a:extLst>
              <a:ext uri="{FF2B5EF4-FFF2-40B4-BE49-F238E27FC236}">
                <a16:creationId xmlns:a16="http://schemas.microsoft.com/office/drawing/2014/main" id="{ABAFEF17-BB1E-B41B-BE15-C4D8A8A3613E}"/>
              </a:ext>
            </a:extLst>
          </p:cNvPr>
          <p:cNvSpPr txBox="1">
            <a:spLocks/>
          </p:cNvSpPr>
          <p:nvPr/>
        </p:nvSpPr>
        <p:spPr>
          <a:xfrm>
            <a:off x="426720" y="868566"/>
            <a:ext cx="5669280" cy="680445"/>
          </a:xfrm>
          <a:prstGeom prst="rect">
            <a:avLst/>
          </a:prstGeom>
        </p:spPr>
        <p:txBody>
          <a:bodyPr vert="horz" lIns="91440" tIns="45721" rIns="91440" bIns="45721"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1" dirty="0">
                <a:latin typeface="BIZ UDゴシック" panose="020B0400000000000000" pitchFamily="49" charset="-128"/>
                <a:ea typeface="BIZ UDゴシック" panose="020B0400000000000000" pitchFamily="49" charset="-128"/>
              </a:rPr>
              <a:t>５　市主催のイベントで必要に応じて「耳マーク」や </a:t>
            </a:r>
            <a:endParaRPr lang="en-US" altLang="ja-JP" sz="1801" dirty="0">
              <a:latin typeface="BIZ UDゴシック" panose="020B0400000000000000" pitchFamily="49" charset="-128"/>
              <a:ea typeface="BIZ UDゴシック" panose="020B0400000000000000" pitchFamily="49" charset="-128"/>
            </a:endParaRPr>
          </a:p>
          <a:p>
            <a:pPr algn="l"/>
            <a:r>
              <a:rPr lang="ja-JP" altLang="en-US" sz="1801" dirty="0">
                <a:latin typeface="BIZ UDゴシック" panose="020B0400000000000000" pitchFamily="49" charset="-128"/>
                <a:ea typeface="BIZ UDゴシック" panose="020B0400000000000000" pitchFamily="49" charset="-128"/>
              </a:rPr>
              <a:t>   「筆談マーク」の設置をしているか。</a:t>
            </a:r>
          </a:p>
        </p:txBody>
      </p:sp>
      <p:graphicFrame>
        <p:nvGraphicFramePr>
          <p:cNvPr id="4" name="表 3">
            <a:extLst>
              <a:ext uri="{FF2B5EF4-FFF2-40B4-BE49-F238E27FC236}">
                <a16:creationId xmlns:a16="http://schemas.microsoft.com/office/drawing/2014/main" id="{3A2851BD-3B4B-3487-1E2E-DBC9FB9B87F7}"/>
              </a:ext>
            </a:extLst>
          </p:cNvPr>
          <p:cNvGraphicFramePr>
            <a:graphicFrameLocks noGrp="1"/>
          </p:cNvGraphicFramePr>
          <p:nvPr>
            <p:extLst>
              <p:ext uri="{D42A27DB-BD31-4B8C-83A1-F6EECF244321}">
                <p14:modId xmlns:p14="http://schemas.microsoft.com/office/powerpoint/2010/main" val="3188598309"/>
              </p:ext>
            </p:extLst>
          </p:nvPr>
        </p:nvGraphicFramePr>
        <p:xfrm>
          <a:off x="591819" y="1605608"/>
          <a:ext cx="5153660" cy="1808568"/>
        </p:xfrm>
        <a:graphic>
          <a:graphicData uri="http://schemas.openxmlformats.org/drawingml/2006/table">
            <a:tbl>
              <a:tblPr/>
              <a:tblGrid>
                <a:gridCol w="4254500">
                  <a:extLst>
                    <a:ext uri="{9D8B030D-6E8A-4147-A177-3AD203B41FA5}">
                      <a16:colId xmlns:a16="http://schemas.microsoft.com/office/drawing/2014/main" val="911268188"/>
                    </a:ext>
                  </a:extLst>
                </a:gridCol>
                <a:gridCol w="899160">
                  <a:extLst>
                    <a:ext uri="{9D8B030D-6E8A-4147-A177-3AD203B41FA5}">
                      <a16:colId xmlns:a16="http://schemas.microsoft.com/office/drawing/2014/main" val="134146353"/>
                    </a:ext>
                  </a:extLst>
                </a:gridCol>
              </a:tblGrid>
              <a:tr h="443447">
                <a:tc>
                  <a:txBody>
                    <a:bodyPr/>
                    <a:lstStyle/>
                    <a:p>
                      <a:pPr algn="l"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１</a:t>
                      </a: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設置している</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29</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1950804"/>
                  </a:ext>
                </a:extLst>
              </a:tr>
              <a:tr h="443447">
                <a:tc>
                  <a:txBody>
                    <a:bodyPr/>
                    <a:lstStyle/>
                    <a:p>
                      <a:pPr algn="l"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２</a:t>
                      </a: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設置していない</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26</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308036"/>
                  </a:ext>
                </a:extLst>
              </a:tr>
              <a:tr h="460837">
                <a:tc>
                  <a:txBody>
                    <a:bodyPr/>
                    <a:lstStyle/>
                    <a:p>
                      <a:pPr algn="l"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３</a:t>
                      </a: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該当しない（対象がない）</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101</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82846071"/>
                  </a:ext>
                </a:extLst>
              </a:tr>
              <a:tr h="460837">
                <a:tc>
                  <a:txBody>
                    <a:bodyPr/>
                    <a:lstStyle/>
                    <a:p>
                      <a:pPr algn="ctr" fontAlgn="ct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総計</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156</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1568638"/>
                  </a:ext>
                </a:extLst>
              </a:tr>
            </a:tbl>
          </a:graphicData>
        </a:graphic>
      </p:graphicFrame>
      <p:graphicFrame>
        <p:nvGraphicFramePr>
          <p:cNvPr id="5" name="グラフ 4">
            <a:extLst>
              <a:ext uri="{FF2B5EF4-FFF2-40B4-BE49-F238E27FC236}">
                <a16:creationId xmlns:a16="http://schemas.microsoft.com/office/drawing/2014/main" id="{CABFA481-EF10-00D5-0648-87308E856C19}"/>
              </a:ext>
            </a:extLst>
          </p:cNvPr>
          <p:cNvGraphicFramePr>
            <a:graphicFrameLocks/>
          </p:cNvGraphicFramePr>
          <p:nvPr>
            <p:extLst>
              <p:ext uri="{D42A27DB-BD31-4B8C-83A1-F6EECF244321}">
                <p14:modId xmlns:p14="http://schemas.microsoft.com/office/powerpoint/2010/main" val="974143932"/>
              </p:ext>
            </p:extLst>
          </p:nvPr>
        </p:nvGraphicFramePr>
        <p:xfrm>
          <a:off x="6446521" y="1000858"/>
          <a:ext cx="5519417" cy="2683437"/>
        </p:xfrm>
        <a:graphic>
          <a:graphicData uri="http://schemas.openxmlformats.org/drawingml/2006/chart">
            <c:chart xmlns:c="http://schemas.openxmlformats.org/drawingml/2006/chart" xmlns:r="http://schemas.openxmlformats.org/officeDocument/2006/relationships" r:id="rId3"/>
          </a:graphicData>
        </a:graphic>
      </p:graphicFrame>
      <p:sp>
        <p:nvSpPr>
          <p:cNvPr id="9" name="字幕 2">
            <a:extLst>
              <a:ext uri="{FF2B5EF4-FFF2-40B4-BE49-F238E27FC236}">
                <a16:creationId xmlns:a16="http://schemas.microsoft.com/office/drawing/2014/main" id="{4A644F0C-4AFC-E973-1E54-CA9B16CA7EAE}"/>
              </a:ext>
            </a:extLst>
          </p:cNvPr>
          <p:cNvSpPr txBox="1">
            <a:spLocks/>
          </p:cNvSpPr>
          <p:nvPr/>
        </p:nvSpPr>
        <p:spPr>
          <a:xfrm>
            <a:off x="426720" y="3752925"/>
            <a:ext cx="5669280" cy="611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BIZ UDゴシック" panose="020B0400000000000000" pitchFamily="49" charset="-128"/>
                <a:ea typeface="BIZ UDゴシック" panose="020B0400000000000000" pitchFamily="49" charset="-128"/>
              </a:rPr>
              <a:t>８ 市が発信する動画や市議会本会議放映システムに</a:t>
            </a:r>
            <a:endParaRPr lang="en-US" altLang="ja-JP" sz="1800" dirty="0">
              <a:latin typeface="BIZ UDゴシック" panose="020B0400000000000000" pitchFamily="49" charset="-128"/>
              <a:ea typeface="BIZ UDゴシック" panose="020B0400000000000000" pitchFamily="49" charset="-128"/>
            </a:endParaRPr>
          </a:p>
          <a:p>
            <a:pPr marL="0" indent="0">
              <a:buNone/>
            </a:pPr>
            <a:r>
              <a:rPr lang="ja-JP" altLang="en-US" sz="1800" dirty="0">
                <a:latin typeface="BIZ UDゴシック" panose="020B0400000000000000" pitchFamily="49" charset="-128"/>
                <a:ea typeface="BIZ UDゴシック" panose="020B0400000000000000" pitchFamily="49" charset="-128"/>
              </a:rPr>
              <a:t>   字幕をつけているか。</a:t>
            </a:r>
          </a:p>
        </p:txBody>
      </p:sp>
      <p:graphicFrame>
        <p:nvGraphicFramePr>
          <p:cNvPr id="10" name="表 9">
            <a:extLst>
              <a:ext uri="{FF2B5EF4-FFF2-40B4-BE49-F238E27FC236}">
                <a16:creationId xmlns:a16="http://schemas.microsoft.com/office/drawing/2014/main" id="{6AE78868-B4F9-D60D-F600-E8B0DD67F4E0}"/>
              </a:ext>
            </a:extLst>
          </p:cNvPr>
          <p:cNvGraphicFramePr>
            <a:graphicFrameLocks noGrp="1"/>
          </p:cNvGraphicFramePr>
          <p:nvPr>
            <p:extLst>
              <p:ext uri="{D42A27DB-BD31-4B8C-83A1-F6EECF244321}">
                <p14:modId xmlns:p14="http://schemas.microsoft.com/office/powerpoint/2010/main" val="1139290297"/>
              </p:ext>
            </p:extLst>
          </p:nvPr>
        </p:nvGraphicFramePr>
        <p:xfrm>
          <a:off x="532130" y="4477943"/>
          <a:ext cx="5182870" cy="2014933"/>
        </p:xfrm>
        <a:graphic>
          <a:graphicData uri="http://schemas.openxmlformats.org/drawingml/2006/table">
            <a:tbl>
              <a:tblPr/>
              <a:tblGrid>
                <a:gridCol w="4481830">
                  <a:extLst>
                    <a:ext uri="{9D8B030D-6E8A-4147-A177-3AD203B41FA5}">
                      <a16:colId xmlns:a16="http://schemas.microsoft.com/office/drawing/2014/main" val="1664812568"/>
                    </a:ext>
                  </a:extLst>
                </a:gridCol>
                <a:gridCol w="701040">
                  <a:extLst>
                    <a:ext uri="{9D8B030D-6E8A-4147-A177-3AD203B41FA5}">
                      <a16:colId xmlns:a16="http://schemas.microsoft.com/office/drawing/2014/main" val="1511635222"/>
                    </a:ext>
                  </a:extLst>
                </a:gridCol>
              </a:tblGrid>
              <a:tr h="396763">
                <a:tc>
                  <a:txBody>
                    <a:bodyPr/>
                    <a:lstStyle/>
                    <a:p>
                      <a:pPr algn="l"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１</a:t>
                      </a: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rPr>
                        <a:t>字幕をつけている</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11</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1942838"/>
                  </a:ext>
                </a:extLst>
              </a:tr>
              <a:tr h="396763">
                <a:tc>
                  <a:txBody>
                    <a:bodyPr/>
                    <a:lstStyle/>
                    <a:p>
                      <a:pPr algn="l"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２</a:t>
                      </a: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一部字幕をつけている</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20</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9864519"/>
                  </a:ext>
                </a:extLst>
              </a:tr>
              <a:tr h="396763">
                <a:tc>
                  <a:txBody>
                    <a:bodyPr/>
                    <a:lstStyle/>
                    <a:p>
                      <a:pPr algn="l"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３</a:t>
                      </a: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全く字幕を付けていない</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9</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375721"/>
                  </a:ext>
                </a:extLst>
              </a:tr>
              <a:tr h="412322">
                <a:tc>
                  <a:txBody>
                    <a:bodyPr/>
                    <a:lstStyle/>
                    <a:p>
                      <a:pPr algn="l" fontAlgn="ct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４</a:t>
                      </a:r>
                      <a:r>
                        <a:rPr lang="en-US" altLang="ja-JP" sz="1800" b="0" i="0" u="none" strike="noStrike">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該当しない（対象がない）</a:t>
                      </a:r>
                    </a:p>
                  </a:txBody>
                  <a:tcPr marL="108642"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116</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786445555"/>
                  </a:ext>
                </a:extLst>
              </a:tr>
              <a:tr h="412322">
                <a:tc>
                  <a:txBody>
                    <a:bodyPr/>
                    <a:lstStyle/>
                    <a:p>
                      <a:pPr algn="ctr" fontAlgn="ctr"/>
                      <a:r>
                        <a:rPr lang="ja-JP" altLang="en-US" sz="1800" b="0" i="0" u="none" strike="noStrike">
                          <a:solidFill>
                            <a:srgbClr val="000000"/>
                          </a:solidFill>
                          <a:effectLst/>
                          <a:latin typeface="BIZ UDゴシック" panose="020B0400000000000000" pitchFamily="49" charset="-128"/>
                          <a:ea typeface="BIZ UDゴシック" panose="020B0400000000000000" pitchFamily="49" charset="-128"/>
                        </a:rPr>
                        <a:t>総計</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dirty="0">
                          <a:solidFill>
                            <a:srgbClr val="000000"/>
                          </a:solidFill>
                          <a:effectLst/>
                          <a:latin typeface="BIZ UDゴシック" panose="020B0400000000000000" pitchFamily="49" charset="-128"/>
                          <a:ea typeface="BIZ UDゴシック" panose="020B0400000000000000" pitchFamily="49" charset="-128"/>
                        </a:rPr>
                        <a:t>156</a:t>
                      </a:r>
                    </a:p>
                  </a:txBody>
                  <a:tcPr marL="9053" marR="9053" marT="9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1337844"/>
                  </a:ext>
                </a:extLst>
              </a:tr>
            </a:tbl>
          </a:graphicData>
        </a:graphic>
      </p:graphicFrame>
      <p:graphicFrame>
        <p:nvGraphicFramePr>
          <p:cNvPr id="11" name="グラフ 10">
            <a:extLst>
              <a:ext uri="{FF2B5EF4-FFF2-40B4-BE49-F238E27FC236}">
                <a16:creationId xmlns:a16="http://schemas.microsoft.com/office/drawing/2014/main" id="{4861D845-DB8F-4ED7-18BC-18CDC6E78199}"/>
              </a:ext>
            </a:extLst>
          </p:cNvPr>
          <p:cNvGraphicFramePr>
            <a:graphicFrameLocks/>
          </p:cNvGraphicFramePr>
          <p:nvPr>
            <p:extLst>
              <p:ext uri="{D42A27DB-BD31-4B8C-83A1-F6EECF244321}">
                <p14:modId xmlns:p14="http://schemas.microsoft.com/office/powerpoint/2010/main" val="3382629849"/>
              </p:ext>
            </p:extLst>
          </p:nvPr>
        </p:nvGraphicFramePr>
        <p:xfrm>
          <a:off x="6371589" y="3759916"/>
          <a:ext cx="5669280" cy="2823031"/>
        </p:xfrm>
        <a:graphic>
          <a:graphicData uri="http://schemas.openxmlformats.org/drawingml/2006/chart">
            <c:chart xmlns:c="http://schemas.openxmlformats.org/drawingml/2006/chart" xmlns:r="http://schemas.openxmlformats.org/officeDocument/2006/relationships" r:id="rId4"/>
          </a:graphicData>
        </a:graphic>
      </p:graphicFrame>
      <p:sp>
        <p:nvSpPr>
          <p:cNvPr id="3" name="タイトル 1">
            <a:extLst>
              <a:ext uri="{FF2B5EF4-FFF2-40B4-BE49-F238E27FC236}">
                <a16:creationId xmlns:a16="http://schemas.microsoft.com/office/drawing/2014/main" id="{89219DB1-7A3B-F37D-38F8-E9CE2DC6251D}"/>
              </a:ext>
            </a:extLst>
          </p:cNvPr>
          <p:cNvSpPr txBox="1">
            <a:spLocks/>
          </p:cNvSpPr>
          <p:nvPr/>
        </p:nvSpPr>
        <p:spPr>
          <a:xfrm>
            <a:off x="-411480" y="-166633"/>
            <a:ext cx="11567160" cy="10040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全室課対象</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　手話言語等促進条例の全庁横断的な取組み　</a:t>
            </a:r>
          </a:p>
        </p:txBody>
      </p:sp>
    </p:spTree>
    <p:extLst>
      <p:ext uri="{BB962C8B-B14F-4D97-AF65-F5344CB8AC3E}">
        <p14:creationId xmlns:p14="http://schemas.microsoft.com/office/powerpoint/2010/main" val="336517114"/>
      </p:ext>
    </p:extLst>
  </p:cSld>
  <p:clrMapOvr>
    <a:masterClrMapping/>
  </p:clrMapOvr>
  <mc:AlternateContent xmlns:mc="http://schemas.openxmlformats.org/markup-compatibility/2006" xmlns:p14="http://schemas.microsoft.com/office/powerpoint/2010/main">
    <mc:Choice Requires="p14">
      <p:transition spd="slow" p14:dur="2000" advTm="23090"/>
    </mc:Choice>
    <mc:Fallback xmlns="">
      <p:transition spd="slow" advTm="230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9418320" y="6492875"/>
            <a:ext cx="2743200" cy="365125"/>
          </a:xfrm>
        </p:spPr>
        <p:txBody>
          <a:bodyPr/>
          <a:lstStyle/>
          <a:p>
            <a:fld id="{AA71BC62-9622-4D3A-992A-76286CB83535}" type="slidenum">
              <a:rPr kumimoji="1" lang="ja-JP" altLang="en-US" smtClean="0"/>
              <a:t>9</a:t>
            </a:fld>
            <a:endParaRPr kumimoji="1" lang="ja-JP" altLang="en-US" dirty="0"/>
          </a:p>
        </p:txBody>
      </p:sp>
      <p:sp>
        <p:nvSpPr>
          <p:cNvPr id="3" name="字幕 2">
            <a:extLst>
              <a:ext uri="{FF2B5EF4-FFF2-40B4-BE49-F238E27FC236}">
                <a16:creationId xmlns:a16="http://schemas.microsoft.com/office/drawing/2014/main" id="{AED7BEA7-E101-0AC0-24C3-26CDB4A905CE}"/>
              </a:ext>
            </a:extLst>
          </p:cNvPr>
          <p:cNvSpPr txBox="1">
            <a:spLocks/>
          </p:cNvSpPr>
          <p:nvPr/>
        </p:nvSpPr>
        <p:spPr>
          <a:xfrm>
            <a:off x="247014" y="1123406"/>
            <a:ext cx="5333999" cy="11198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0000"/>
              </a:lnSpc>
              <a:buNone/>
            </a:pPr>
            <a:r>
              <a:rPr lang="ja-JP" altLang="en-US" sz="1801" dirty="0">
                <a:latin typeface="BIZ UDゴシック" panose="020B0400000000000000" pitchFamily="49" charset="-128"/>
                <a:ea typeface="BIZ UDゴシック" panose="020B0400000000000000" pitchFamily="49" charset="-128"/>
              </a:rPr>
              <a:t>  ９ 指定管理者や委託事業者も市と同様に、多  </a:t>
            </a:r>
            <a:endParaRPr lang="en-US" altLang="ja-JP" sz="1801" dirty="0">
              <a:latin typeface="BIZ UDゴシック" panose="020B0400000000000000" pitchFamily="49" charset="-128"/>
              <a:ea typeface="BIZ UDゴシック" panose="020B0400000000000000" pitchFamily="49" charset="-128"/>
            </a:endParaRPr>
          </a:p>
          <a:p>
            <a:pPr marL="0" indent="0">
              <a:lnSpc>
                <a:spcPct val="70000"/>
              </a:lnSpc>
              <a:buNone/>
            </a:pPr>
            <a:r>
              <a:rPr lang="en-US" altLang="ja-JP" sz="1801" dirty="0">
                <a:latin typeface="BIZ UDゴシック" panose="020B0400000000000000" pitchFamily="49" charset="-128"/>
                <a:ea typeface="BIZ UDゴシック" panose="020B0400000000000000" pitchFamily="49" charset="-128"/>
              </a:rPr>
              <a:t>     </a:t>
            </a:r>
            <a:r>
              <a:rPr lang="ja-JP" altLang="en-US" sz="1801" dirty="0">
                <a:latin typeface="BIZ UDゴシック" panose="020B0400000000000000" pitchFamily="49" charset="-128"/>
                <a:ea typeface="BIZ UDゴシック" panose="020B0400000000000000" pitchFamily="49" charset="-128"/>
              </a:rPr>
              <a:t>様なコミュニケーション手段を整備するよう</a:t>
            </a:r>
            <a:endParaRPr lang="en-US" altLang="ja-JP" sz="1801" dirty="0">
              <a:latin typeface="BIZ UDゴシック" panose="020B0400000000000000" pitchFamily="49" charset="-128"/>
              <a:ea typeface="BIZ UDゴシック" panose="020B0400000000000000" pitchFamily="49" charset="-128"/>
            </a:endParaRPr>
          </a:p>
          <a:p>
            <a:pPr marL="0" indent="0">
              <a:lnSpc>
                <a:spcPct val="70000"/>
              </a:lnSpc>
              <a:buNone/>
            </a:pPr>
            <a:r>
              <a:rPr lang="en-US" altLang="ja-JP" sz="1801" dirty="0">
                <a:latin typeface="BIZ UDゴシック" panose="020B0400000000000000" pitchFamily="49" charset="-128"/>
                <a:ea typeface="BIZ UDゴシック" panose="020B0400000000000000" pitchFamily="49" charset="-128"/>
              </a:rPr>
              <a:t>     </a:t>
            </a:r>
            <a:r>
              <a:rPr lang="ja-JP" altLang="en-US" sz="1801" dirty="0">
                <a:latin typeface="BIZ UDゴシック" panose="020B0400000000000000" pitchFamily="49" charset="-128"/>
                <a:ea typeface="BIZ UDゴシック" panose="020B0400000000000000" pitchFamily="49" charset="-128"/>
              </a:rPr>
              <a:t>働きかけているか</a:t>
            </a:r>
          </a:p>
        </p:txBody>
      </p:sp>
      <p:graphicFrame>
        <p:nvGraphicFramePr>
          <p:cNvPr id="7" name="表 6">
            <a:extLst>
              <a:ext uri="{FF2B5EF4-FFF2-40B4-BE49-F238E27FC236}">
                <a16:creationId xmlns:a16="http://schemas.microsoft.com/office/drawing/2014/main" id="{AFC21CB2-5A89-2D1F-1919-428769A333C5}"/>
              </a:ext>
            </a:extLst>
          </p:cNvPr>
          <p:cNvGraphicFramePr>
            <a:graphicFrameLocks noGrp="1"/>
          </p:cNvGraphicFramePr>
          <p:nvPr>
            <p:extLst>
              <p:ext uri="{D42A27DB-BD31-4B8C-83A1-F6EECF244321}">
                <p14:modId xmlns:p14="http://schemas.microsoft.com/office/powerpoint/2010/main" val="259928719"/>
              </p:ext>
            </p:extLst>
          </p:nvPr>
        </p:nvGraphicFramePr>
        <p:xfrm>
          <a:off x="721994" y="2680339"/>
          <a:ext cx="4859019" cy="2274092"/>
        </p:xfrm>
        <a:graphic>
          <a:graphicData uri="http://schemas.openxmlformats.org/drawingml/2006/table">
            <a:tbl>
              <a:tblPr/>
              <a:tblGrid>
                <a:gridCol w="4018288">
                  <a:extLst>
                    <a:ext uri="{9D8B030D-6E8A-4147-A177-3AD203B41FA5}">
                      <a16:colId xmlns:a16="http://schemas.microsoft.com/office/drawing/2014/main" val="1613495270"/>
                    </a:ext>
                  </a:extLst>
                </a:gridCol>
                <a:gridCol w="840731">
                  <a:extLst>
                    <a:ext uri="{9D8B030D-6E8A-4147-A177-3AD203B41FA5}">
                      <a16:colId xmlns:a16="http://schemas.microsoft.com/office/drawing/2014/main" val="1174972881"/>
                    </a:ext>
                  </a:extLst>
                </a:gridCol>
              </a:tblGrid>
              <a:tr h="447794">
                <a:tc>
                  <a:txBody>
                    <a:bodyPr/>
                    <a:lstStyle/>
                    <a:p>
                      <a:pPr algn="l"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１</a:t>
                      </a: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働きかけを行っている</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25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289296"/>
                  </a:ext>
                </a:extLst>
              </a:tr>
              <a:tr h="447794">
                <a:tc>
                  <a:txBody>
                    <a:bodyPr/>
                    <a:lstStyle/>
                    <a:p>
                      <a:pPr algn="l"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２</a:t>
                      </a: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一部働きかけを行っている</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21</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89435"/>
                  </a:ext>
                </a:extLst>
              </a:tr>
              <a:tr h="447794">
                <a:tc>
                  <a:txBody>
                    <a:bodyPr/>
                    <a:lstStyle/>
                    <a:p>
                      <a:pPr algn="l" fontAlgn="ctr"/>
                      <a:r>
                        <a:rPr lang="en-US" altLang="ja-JP" sz="1800" b="0" i="0" u="none" strike="noStrike" baseline="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a:solidFill>
                            <a:srgbClr val="000000"/>
                          </a:solidFill>
                          <a:effectLst/>
                          <a:latin typeface="BIZ UDゴシック" panose="020B0400000000000000" pitchFamily="49" charset="-128"/>
                          <a:ea typeface="BIZ UDゴシック" panose="020B0400000000000000" pitchFamily="49" charset="-128"/>
                        </a:rPr>
                        <a:t>３</a:t>
                      </a:r>
                      <a:r>
                        <a:rPr lang="en-US" altLang="ja-JP" sz="1800" b="0" i="0" u="none" strike="noStrike" baseline="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a:solidFill>
                            <a:srgbClr val="000000"/>
                          </a:solidFill>
                          <a:effectLst/>
                          <a:latin typeface="BIZ UDゴシック" panose="020B0400000000000000" pitchFamily="49" charset="-128"/>
                          <a:ea typeface="BIZ UDゴシック" panose="020B0400000000000000" pitchFamily="49" charset="-128"/>
                        </a:rPr>
                        <a:t>全く働きかけを行っていない</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a:solidFill>
                            <a:srgbClr val="000000"/>
                          </a:solidFill>
                          <a:effectLst/>
                          <a:latin typeface="BIZ UDゴシック" panose="020B0400000000000000" pitchFamily="49" charset="-128"/>
                          <a:ea typeface="BIZ UDゴシック" panose="020B0400000000000000" pitchFamily="49" charset="-128"/>
                        </a:rPr>
                        <a:t>7</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2861479"/>
                  </a:ext>
                </a:extLst>
              </a:tr>
              <a:tr h="465355">
                <a:tc>
                  <a:txBody>
                    <a:bodyPr/>
                    <a:lstStyle/>
                    <a:p>
                      <a:pPr algn="l"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４</a:t>
                      </a: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a:t>
                      </a:r>
                      <a:r>
                        <a:rPr lang="ja-JP" altLang="en-US"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該当しない（対象がない）</a:t>
                      </a:r>
                    </a:p>
                  </a:txBody>
                  <a:tcPr marL="10864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102</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643850618"/>
                  </a:ext>
                </a:extLst>
              </a:tr>
              <a:tr h="465355">
                <a:tc>
                  <a:txBody>
                    <a:bodyPr/>
                    <a:lstStyle/>
                    <a:p>
                      <a:pPr algn="ctr" fontAlgn="ctr"/>
                      <a:r>
                        <a:rPr lang="ja-JP" altLang="en-US" sz="1800" b="0" i="0" u="none" strike="noStrike" baseline="0">
                          <a:solidFill>
                            <a:srgbClr val="000000"/>
                          </a:solidFill>
                          <a:effectLst/>
                          <a:latin typeface="BIZ UDゴシック" panose="020B0400000000000000" pitchFamily="49" charset="-128"/>
                          <a:ea typeface="BIZ UDゴシック" panose="020B0400000000000000" pitchFamily="49" charset="-128"/>
                        </a:rPr>
                        <a:t>総計</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800" b="0" i="0" u="none" strike="noStrike" baseline="0" dirty="0">
                          <a:solidFill>
                            <a:srgbClr val="000000"/>
                          </a:solidFill>
                          <a:effectLst/>
                          <a:latin typeface="BIZ UDゴシック" panose="020B0400000000000000" pitchFamily="49" charset="-128"/>
                          <a:ea typeface="BIZ UDゴシック" panose="020B0400000000000000" pitchFamily="49" charset="-128"/>
                        </a:rPr>
                        <a:t>155</a:t>
                      </a:r>
                    </a:p>
                  </a:txBody>
                  <a:tcPr marL="9052" marR="9052" marT="9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685395"/>
                  </a:ext>
                </a:extLst>
              </a:tr>
            </a:tbl>
          </a:graphicData>
        </a:graphic>
      </p:graphicFrame>
      <p:graphicFrame>
        <p:nvGraphicFramePr>
          <p:cNvPr id="8" name="グラフ 7">
            <a:extLst>
              <a:ext uri="{FF2B5EF4-FFF2-40B4-BE49-F238E27FC236}">
                <a16:creationId xmlns:a16="http://schemas.microsoft.com/office/drawing/2014/main" id="{B088062B-62EB-0023-0D81-BBA7E8EF5F04}"/>
              </a:ext>
            </a:extLst>
          </p:cNvPr>
          <p:cNvGraphicFramePr>
            <a:graphicFrameLocks/>
          </p:cNvGraphicFramePr>
          <p:nvPr>
            <p:extLst>
              <p:ext uri="{D42A27DB-BD31-4B8C-83A1-F6EECF244321}">
                <p14:modId xmlns:p14="http://schemas.microsoft.com/office/powerpoint/2010/main" val="3554819319"/>
              </p:ext>
            </p:extLst>
          </p:nvPr>
        </p:nvGraphicFramePr>
        <p:xfrm>
          <a:off x="6262054" y="1033386"/>
          <a:ext cx="6312532" cy="556799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9E6C1677-1C07-E05E-AAC1-D025BF4459F0}"/>
              </a:ext>
            </a:extLst>
          </p:cNvPr>
          <p:cNvSpPr txBox="1">
            <a:spLocks/>
          </p:cNvSpPr>
          <p:nvPr/>
        </p:nvSpPr>
        <p:spPr>
          <a:xfrm>
            <a:off x="-411480" y="-166633"/>
            <a:ext cx="11567160" cy="10040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b="1" dirty="0">
                <a:solidFill>
                  <a:srgbClr val="FF0000"/>
                </a:solidFill>
                <a:latin typeface="BIZ UDゴシック" panose="020B0400000000000000" pitchFamily="49" charset="-128"/>
                <a:ea typeface="BIZ UDゴシック" panose="020B0400000000000000" pitchFamily="49" charset="-128"/>
              </a:rPr>
              <a:t>　</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全室課対象</a:t>
            </a:r>
            <a:r>
              <a:rPr lang="en-US" altLang="ja-JP" sz="3200" b="1" dirty="0">
                <a:solidFill>
                  <a:srgbClr val="FF0000"/>
                </a:solidFill>
                <a:latin typeface="BIZ UDゴシック" panose="020B0400000000000000" pitchFamily="49" charset="-128"/>
                <a:ea typeface="BIZ UDゴシック" panose="020B0400000000000000" pitchFamily="49" charset="-128"/>
              </a:rPr>
              <a:t>】</a:t>
            </a:r>
            <a:r>
              <a:rPr lang="ja-JP" altLang="en-US" sz="3200" b="1" dirty="0">
                <a:solidFill>
                  <a:srgbClr val="FF0000"/>
                </a:solidFill>
                <a:latin typeface="BIZ UDゴシック" panose="020B0400000000000000" pitchFamily="49" charset="-128"/>
                <a:ea typeface="BIZ UDゴシック" panose="020B0400000000000000" pitchFamily="49" charset="-128"/>
              </a:rPr>
              <a:t>　手話言語等促進条例の全庁横断的な取組み　</a:t>
            </a:r>
          </a:p>
        </p:txBody>
      </p:sp>
    </p:spTree>
    <p:extLst>
      <p:ext uri="{BB962C8B-B14F-4D97-AF65-F5344CB8AC3E}">
        <p14:creationId xmlns:p14="http://schemas.microsoft.com/office/powerpoint/2010/main" val="1275257705"/>
      </p:ext>
    </p:extLst>
  </p:cSld>
  <p:clrMapOvr>
    <a:masterClrMapping/>
  </p:clrMapOvr>
  <mc:AlternateContent xmlns:mc="http://schemas.openxmlformats.org/markup-compatibility/2006" xmlns:p14="http://schemas.microsoft.com/office/powerpoint/2010/main">
    <mc:Choice Requires="p14">
      <p:transition spd="slow" p14:dur="2000" advTm="19073"/>
    </mc:Choice>
    <mc:Fallback xmlns="">
      <p:transition spd="slow" advTm="19073"/>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otalTime>4076</TotalTime>
  <Words>3921</Words>
  <PresentationFormat>ワイド画面</PresentationFormat>
  <Paragraphs>375</Paragraphs>
  <Slides>18</Slides>
  <Notes>11</Notes>
  <HiddenSlides>0</HiddenSlides>
  <MMClips>0</MMClips>
  <ScaleCrop>false</ScaleCrop>
  <HeadingPairs>
    <vt:vector baseType="variant" size="8">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baseType="lpstr" size="27">
      <vt:lpstr>BIZ UDPゴシック</vt:lpstr>
      <vt:lpstr>BIZ UDゴシック</vt:lpstr>
      <vt:lpstr>UD デジタル 教科書体 NK</vt:lpstr>
      <vt:lpstr>メイリオ</vt:lpstr>
      <vt:lpstr>游ゴシック</vt:lpstr>
      <vt:lpstr>游ゴシック Light</vt:lpstr>
      <vt:lpstr>Arial</vt:lpstr>
      <vt:lpstr>Office テーマ</vt:lpstr>
      <vt:lpstr>Worksheet</vt:lpstr>
      <vt:lpstr>手話言語等促進条例の取組みの 進捗状況及び今後の取組み</vt:lpstr>
      <vt:lpstr>吹田市手話言語の普及及び障害者の意思疎通手段の利用を促進する条例の概要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視覚障がい者に配慮した資料作成のガイドライン（案）</vt:lpstr>
      <vt:lpstr>　視覚障がい者に配慮した資料作成のガイドライン（案）</vt:lpstr>
      <vt:lpstr>　視覚障がい者に配慮した資料作成のガイドライン（案）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2026-02-27T05:50:20Z</cp:lastPrinted>
  <dcterms:created xsi:type="dcterms:W3CDTF">2024-11-04T02:33:33Z</dcterms:created>
  <dcterms:modified xsi:type="dcterms:W3CDTF">2026-05-14T07:01:46Z</dcterms:modified>
</cp:coreProperties>
</file>