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32" r:id="rId2"/>
    <p:sldId id="428" r:id="rId3"/>
    <p:sldId id="340" r:id="rId4"/>
    <p:sldId id="421" r:id="rId5"/>
    <p:sldId id="417" r:id="rId6"/>
    <p:sldId id="426" r:id="rId7"/>
    <p:sldId id="395" r:id="rId8"/>
    <p:sldId id="434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D6EC"/>
    <a:srgbClr val="7030A0"/>
    <a:srgbClr val="00AC00"/>
    <a:srgbClr val="99E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9" autoAdjust="0"/>
    <p:restoredTop sz="91228" autoAdjust="0"/>
  </p:normalViewPr>
  <p:slideViewPr>
    <p:cSldViewPr snapToGrid="0">
      <p:cViewPr varScale="1">
        <p:scale>
          <a:sx n="62" d="100"/>
          <a:sy n="62" d="100"/>
        </p:scale>
        <p:origin x="11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996"/>
    </p:cViewPr>
  </p:sorterViewPr>
  <p:notesViewPr>
    <p:cSldViewPr snapToGrid="0">
      <p:cViewPr varScale="1">
        <p:scale>
          <a:sx n="46" d="100"/>
          <a:sy n="46" d="100"/>
        </p:scale>
        <p:origin x="95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F6664-362B-430C-BF90-052EB4D1A520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2B842-8210-4F62-9F5D-F50D8C85E8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526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0992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 altLang="ja-JP" sz="18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425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sz="18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18FF08-A002-4E39-81D8-D739865E8A4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6297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2B842-8210-4F62-9F5D-F50D8C85E85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990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F2B842-8210-4F62-9F5D-F50D8C85E85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593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16285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8509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133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82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B497B1-BA5A-5516-6B35-93C640641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7D34DE-5058-92A3-A6D3-7F03B6E26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D2260C-AB31-05E0-CDCC-15A18C86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76BE4-70FE-4750-AB39-0D1A8C93C368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6D80DF-2027-7BDD-498D-AE71C6E33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C2FA09-8012-58E6-5793-E61D13E43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4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459309-E3F3-200A-469A-5F24C464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4D3503-35C5-8EEB-0921-AB7EFBC42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9090ED-13A7-2E87-36E4-10DA80AC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DC731-7D2B-4C61-80D3-7C4D41C532E6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1C93F3-C567-447E-B036-97E8E6E2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452CAD-2CA1-1FD5-BD6C-DBD41A7E7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95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D801E5-4CA6-272A-C3B7-C5E44115B0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CDD479-4C36-48C4-B2FE-42FBA58E4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15B3-FB2C-B495-758F-D32459839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D391F-9337-49C1-82D1-B2DAF741444E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CF0065-4546-5C6F-1B68-68ADED29B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BB56C8-18C7-81AA-122D-9D7048C8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90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1011DD-FD8C-A5D8-5C28-1C530E7EE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B6B86C-EFB7-CC98-D62F-20B1F766A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781A79-E09D-F5DD-BE43-8FA387E25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8FFBF-87EB-42D5-B0D4-075B3B85449E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16546C-FC55-496C-0853-D9B95C06A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E45EB-3877-6071-C33D-F9263CCCF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15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F79DB-CB6E-E15C-20EE-28F4E20FE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8BEE81-6350-E95B-5EB6-F95F67E39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075F17-FEF9-6662-C2A0-D76D40344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7E488-33A0-4470-883A-D35DC4781FED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D7ACE-2941-D2F2-8038-B86BFB92E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1D2EB9-31BC-F797-05EF-CED3C27CA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2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206E04-BD88-8DB2-E69F-71E6F36B2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5F6F0E-8D93-0DAD-C339-F04FB963F4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3A451-E269-C681-2327-85055E97CA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BA7D2A-1A31-4B43-794B-FA542B97C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A375E-BE35-4075-B0BD-FFD7198C027E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CA9B43-D512-E8C4-EB29-D82997EA3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2FD45B-E04D-DEAC-401A-61AF5DD7D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96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FBB810-FA6A-1B0F-BC5B-4A6BB8C3E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462E6E-61B1-70BF-97A4-7A1CFB1E8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02C240-D235-5E1D-35E1-437A6124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1D59D40-7072-BEC4-0BA9-DA099956D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1AC5895-9701-B0BC-2798-EC3D90AA7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240681-F3B2-0F22-5EE3-DF16CCEF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4590-CD98-47E5-846F-4655E8CCF59B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9B6209-1E41-9B28-AE62-3B79F44E8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8D919B-CB2E-0E0C-B8CF-65D583788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736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234109-4258-0B9B-20D1-B732C274B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A6A292-1901-E1FC-23C1-E892911F9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8BEC8-597B-4FDF-9E04-66303D3D147B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1AA0FC1-2AAF-A761-6C6C-5894B5AB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EBC4096-2019-BAB9-DAD8-4959EC6B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49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816130E-F441-8A34-523B-A0729B7A0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5B500-EA82-44E7-97EB-FDBB76AEC981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E35F58B-598F-C219-C7A6-1B3A4599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C1B1AA-1896-4220-0694-E3D0BA52F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39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CF8FED-C9DF-5643-4102-CE1EBB7B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6C4413-0925-48B9-3C18-5F01FC9BF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791437-ED6B-DA35-D8AC-F842A734D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E14084-3674-9A00-3EF3-03439C8D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7FBA-7C97-4FB2-9B27-37437E714CE2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34ED62-8061-82DA-819F-642539A1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F3AB91-D9BD-1D48-6250-CB36F4F8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36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B52EB-3BBE-3F05-7E9C-9249885FB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E01EA7A-E5FB-3BCD-2490-F5D9BD749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7320E6D-7D1E-01DB-4476-6DD9ED652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7C43EC-C6E7-1D12-ADBF-D8129B6D0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16BC9-A497-4EB7-A142-DC73CABDD013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FEF2DA-90AD-5F02-42ED-04E59019A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B9C8F0-DBFE-066E-4EA0-D500AE971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78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B4EB7A9-60A8-140E-D2C4-3E7E4369F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4B54EB-5AD3-BD7F-3DA1-DD7693F7E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9D29FF-AFFA-ED38-2330-C5A568CCC2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4A3F41-FF88-483B-98D4-B1011E45BA3D}" type="datetime1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B03840-16E1-9FC2-3E7F-2DBAE001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D32F4E-A696-20A1-3970-25C0D38DE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1F4BC-05BA-4984-8E09-C1EE92B838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12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タイトル 1"/>
          <p:cNvSpPr txBox="1">
            <a:spLocks noGrp="1"/>
          </p:cNvSpPr>
          <p:nvPr>
            <p:ph type="ctrTitle"/>
          </p:nvPr>
        </p:nvSpPr>
        <p:spPr>
          <a:xfrm>
            <a:off x="1523999" y="1122363"/>
            <a:ext cx="9392529" cy="2387600"/>
          </a:xfrm>
          <a:prstGeom prst="rect">
            <a:avLst/>
          </a:prstGeom>
        </p:spPr>
        <p:txBody>
          <a:bodyPr/>
          <a:lstStyle/>
          <a:p>
            <a:pPr>
              <a:defRPr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lang="ja-JP" altLang="en-US"/>
              <a:t>次期</a:t>
            </a:r>
            <a:r>
              <a:rPr lang="ja-JP" altLang="en-US" dirty="0"/>
              <a:t>計画策定の方向性</a:t>
            </a:r>
            <a:endParaRPr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45B6D99-5A47-5B02-E6B7-DDF7D259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73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ECACD2D-97E1-4345-929E-EF3DF1BCBEED}" type="slidenum">
              <a:rPr lang="ja-JP" altLang="en-US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/>
              <a:t>1</a:t>
            </a:fld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31">
            <a:extLst>
              <a:ext uri="{FF2B5EF4-FFF2-40B4-BE49-F238E27FC236}">
                <a16:creationId xmlns:a16="http://schemas.microsoft.com/office/drawing/2014/main" id="{8B982EE9-D535-1C26-40DB-D95A165633BE}"/>
              </a:ext>
            </a:extLst>
          </p:cNvPr>
          <p:cNvSpPr/>
          <p:nvPr/>
        </p:nvSpPr>
        <p:spPr>
          <a:xfrm>
            <a:off x="-1" y="0"/>
            <a:ext cx="12204002" cy="421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79459B8C-6816-745F-55BD-2D1CDF227093}"/>
              </a:ext>
            </a:extLst>
          </p:cNvPr>
          <p:cNvSpPr txBox="1">
            <a:spLocks/>
          </p:cNvSpPr>
          <p:nvPr/>
        </p:nvSpPr>
        <p:spPr>
          <a:xfrm>
            <a:off x="9964027" y="454719"/>
            <a:ext cx="1905001" cy="6341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資料１－４</a:t>
            </a:r>
          </a:p>
        </p:txBody>
      </p:sp>
    </p:spTree>
    <p:extLst>
      <p:ext uri="{BB962C8B-B14F-4D97-AF65-F5344CB8AC3E}">
        <p14:creationId xmlns:p14="http://schemas.microsoft.com/office/powerpoint/2010/main" val="291562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タイトル 1"/>
          <p:cNvSpPr txBox="1"/>
          <p:nvPr/>
        </p:nvSpPr>
        <p:spPr>
          <a:xfrm>
            <a:off x="6829980" y="1339101"/>
            <a:ext cx="5504630" cy="212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/>
              <a:t>第４期吹田市障がい者計画</a:t>
            </a:r>
          </a:p>
          <a:p>
            <a:pPr>
              <a:defRPr sz="1400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 err="1"/>
              <a:t>計画期間</a:t>
            </a:r>
            <a:r>
              <a:rPr dirty="0"/>
              <a:t>：　</a:t>
            </a:r>
            <a:r>
              <a:rPr dirty="0">
                <a:solidFill>
                  <a:srgbClr val="000000"/>
                </a:solidFill>
              </a:rPr>
              <a:t>平成28年度（201６年度）～令和８年度（２０２６年度）</a:t>
            </a:r>
          </a:p>
          <a:p>
            <a:pPr>
              <a:defRPr sz="1400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 err="1"/>
              <a:t>根拠法</a:t>
            </a:r>
            <a:r>
              <a:rPr dirty="0"/>
              <a:t>：　</a:t>
            </a:r>
            <a:r>
              <a:rPr dirty="0">
                <a:solidFill>
                  <a:srgbClr val="000000"/>
                </a:solidFill>
              </a:rPr>
              <a:t>障害者基本法第11条第3項</a:t>
            </a:r>
          </a:p>
          <a:p>
            <a:pPr>
              <a:defRPr sz="1400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 err="1"/>
              <a:t>施策の展開</a:t>
            </a:r>
            <a:r>
              <a:rPr dirty="0"/>
              <a:t>：</a:t>
            </a:r>
          </a:p>
          <a:p>
            <a:pPr>
              <a:defRPr sz="1400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/>
              <a:t>　（１） </a:t>
            </a:r>
            <a:r>
              <a:rPr dirty="0" err="1"/>
              <a:t>日々の暮らしの基盤づくり</a:t>
            </a:r>
            <a:r>
              <a:rPr dirty="0"/>
              <a:t> </a:t>
            </a:r>
          </a:p>
          <a:p>
            <a:pPr>
              <a:defRPr sz="1400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/>
              <a:t>　（２） </a:t>
            </a:r>
            <a:r>
              <a:rPr dirty="0" err="1"/>
              <a:t>社会参画へ向けた自立の基盤づくり</a:t>
            </a:r>
            <a:endParaRPr dirty="0"/>
          </a:p>
          <a:p>
            <a:pPr>
              <a:defRPr sz="1400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/>
              <a:t>　（３） </a:t>
            </a:r>
            <a:r>
              <a:rPr dirty="0" err="1"/>
              <a:t>住みよい環境の基盤づくり</a:t>
            </a:r>
            <a:endParaRPr dirty="0"/>
          </a:p>
        </p:txBody>
      </p:sp>
      <p:sp>
        <p:nvSpPr>
          <p:cNvPr id="121" name="タイトル 1"/>
          <p:cNvSpPr txBox="1"/>
          <p:nvPr/>
        </p:nvSpPr>
        <p:spPr>
          <a:xfrm>
            <a:off x="6796015" y="3019801"/>
            <a:ext cx="5228834" cy="36512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lnSpcReduction="10000"/>
          </a:bodyPr>
          <a:lstStyle/>
          <a:p>
            <a:pPr defTabSz="822959">
              <a:lnSpc>
                <a:spcPct val="99000"/>
              </a:lnSpc>
              <a:defRPr sz="1079" b="1">
                <a:solidFill>
                  <a:srgbClr val="7030A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 err="1"/>
              <a:t>障がい者支援プラン</a:t>
            </a:r>
            <a:endParaRPr sz="1300" dirty="0"/>
          </a:p>
          <a:p>
            <a:pPr defTabSz="822959">
              <a:lnSpc>
                <a:spcPct val="99000"/>
              </a:lnSpc>
              <a:defRPr sz="1079">
                <a:solidFill>
                  <a:srgbClr val="7030A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（第7期吹田市障がい福祉計画・第３期障がい児福祉計画）</a:t>
            </a:r>
          </a:p>
          <a:p>
            <a:pPr defTabSz="822959">
              <a:lnSpc>
                <a:spcPct val="99000"/>
              </a:lnSpc>
              <a:defRPr sz="1079">
                <a:solidFill>
                  <a:srgbClr val="7030A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 err="1"/>
              <a:t>計画期間</a:t>
            </a:r>
            <a:r>
              <a:rPr sz="1300" dirty="0"/>
              <a:t>：</a:t>
            </a:r>
          </a:p>
          <a:p>
            <a:pPr defTabSz="822959">
              <a:lnSpc>
                <a:spcPct val="99000"/>
              </a:lnSpc>
              <a:defRPr sz="1079">
                <a:solidFill>
                  <a:srgbClr val="7030A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　</a:t>
            </a:r>
            <a:r>
              <a:rPr sz="1300" dirty="0">
                <a:solidFill>
                  <a:srgbClr val="000000"/>
                </a:solidFill>
              </a:rPr>
              <a:t>令和６年度（２０２４年度）～令和８年度（２０２６年度）</a:t>
            </a:r>
            <a:endParaRPr sz="1300" dirty="0"/>
          </a:p>
          <a:p>
            <a:pPr defTabSz="822959">
              <a:lnSpc>
                <a:spcPct val="99000"/>
              </a:lnSpc>
              <a:defRPr sz="1079">
                <a:solidFill>
                  <a:srgbClr val="7030A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 err="1"/>
              <a:t>根拠法</a:t>
            </a:r>
            <a:r>
              <a:rPr sz="1300" dirty="0"/>
              <a:t>：</a:t>
            </a:r>
          </a:p>
          <a:p>
            <a:pPr defTabSz="822959">
              <a:lnSpc>
                <a:spcPct val="99000"/>
              </a:lnSpc>
              <a:defRPr sz="1079">
                <a:solidFill>
                  <a:srgbClr val="7030A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　</a:t>
            </a:r>
            <a:r>
              <a:rPr sz="1300" dirty="0">
                <a:solidFill>
                  <a:srgbClr val="000000"/>
                </a:solidFill>
              </a:rPr>
              <a:t>（障がい福祉計画）障害者総合支援法第88条第1項</a:t>
            </a:r>
            <a:endParaRPr sz="1300" dirty="0"/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　（</a:t>
            </a:r>
            <a:r>
              <a:rPr sz="1300" dirty="0" err="1"/>
              <a:t>障がい児計画</a:t>
            </a:r>
            <a:r>
              <a:rPr sz="1300" dirty="0"/>
              <a:t>）　 児童福祉法第33条の20第１項 </a:t>
            </a:r>
          </a:p>
          <a:p>
            <a:pPr defTabSz="822959">
              <a:lnSpc>
                <a:spcPct val="99000"/>
              </a:lnSpc>
              <a:defRPr sz="1079">
                <a:solidFill>
                  <a:srgbClr val="7030A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 err="1"/>
              <a:t>成果目標</a:t>
            </a:r>
            <a:r>
              <a:rPr sz="1300" dirty="0"/>
              <a:t>：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【</a:t>
            </a:r>
            <a:r>
              <a:rPr sz="1300" dirty="0" err="1"/>
              <a:t>障がい福祉計画のみ</a:t>
            </a:r>
            <a:r>
              <a:rPr sz="1300" dirty="0"/>
              <a:t>】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  （１）福祉施設の入所者の地域生活への移行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  （２）精神障がいにも対応した地域包括ケアシステムの構築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  （３）地域生活支援の充実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  （４）福祉施設から一般就労への移行等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【</a:t>
            </a:r>
            <a:r>
              <a:rPr sz="1300" dirty="0" err="1"/>
              <a:t>障がい児計画のみ</a:t>
            </a:r>
            <a:r>
              <a:rPr sz="1300" dirty="0"/>
              <a:t>】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  （５）障がい児支援の提供体制の整備等　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【</a:t>
            </a:r>
            <a:r>
              <a:rPr sz="1300" dirty="0" err="1"/>
              <a:t>両計画共通</a:t>
            </a:r>
            <a:r>
              <a:rPr sz="1300" dirty="0"/>
              <a:t>】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  （６）相談支援体制の充実・強化等　</a:t>
            </a:r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sz="1300" dirty="0"/>
              <a:t>  （７）障がい福祉サービス等の質を向上させるための取組に係る体</a:t>
            </a:r>
            <a:endParaRPr lang="en-US" sz="1300" dirty="0"/>
          </a:p>
          <a:p>
            <a:pPr defTabSz="822959">
              <a:lnSpc>
                <a:spcPct val="99000"/>
              </a:lnSpc>
              <a:defRPr sz="1079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lang="ja-JP" altLang="en-US" sz="1300" dirty="0"/>
              <a:t>　　　</a:t>
            </a:r>
            <a:r>
              <a:rPr sz="1300" dirty="0" err="1"/>
              <a:t>制の構築</a:t>
            </a:r>
            <a:endParaRPr sz="1300" dirty="0"/>
          </a:p>
        </p:txBody>
      </p:sp>
      <p:sp>
        <p:nvSpPr>
          <p:cNvPr id="122" name="テキスト ボックス 8"/>
          <p:cNvSpPr txBox="1"/>
          <p:nvPr/>
        </p:nvSpPr>
        <p:spPr>
          <a:xfrm>
            <a:off x="128847" y="-2527"/>
            <a:ext cx="12017434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200" b="1">
                <a:solidFill>
                  <a:srgbClr val="FF0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lang="ja-JP" altLang="en-US" sz="2400" b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計画の位置づけ</a:t>
            </a:r>
            <a:endParaRPr sz="1200" b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3" name="正方形/長方形 9"/>
          <p:cNvSpPr/>
          <p:nvPr/>
        </p:nvSpPr>
        <p:spPr>
          <a:xfrm>
            <a:off x="112623" y="1248707"/>
            <a:ext cx="11880002" cy="1731767"/>
          </a:xfrm>
          <a:prstGeom prst="rect">
            <a:avLst/>
          </a:prstGeom>
          <a:ln w="28575">
            <a:solidFill>
              <a:srgbClr val="00B05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4" name="正方形/長方形 10"/>
          <p:cNvSpPr/>
          <p:nvPr/>
        </p:nvSpPr>
        <p:spPr>
          <a:xfrm>
            <a:off x="102791" y="3048944"/>
            <a:ext cx="11889834" cy="3622060"/>
          </a:xfrm>
          <a:prstGeom prst="rect">
            <a:avLst/>
          </a:prstGeom>
          <a:ln w="28575">
            <a:solidFill>
              <a:srgbClr val="7030A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5" name="タイトル 1"/>
          <p:cNvSpPr txBox="1"/>
          <p:nvPr/>
        </p:nvSpPr>
        <p:spPr>
          <a:xfrm>
            <a:off x="6879139" y="419911"/>
            <a:ext cx="5504630" cy="85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1400" b="1">
                <a:solidFill>
                  <a:srgbClr val="FF0066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/>
              <a:t>第４次総合計画</a:t>
            </a:r>
            <a:r>
              <a:rPr b="0" dirty="0">
                <a:solidFill>
                  <a:srgbClr val="000000"/>
                </a:solidFill>
              </a:rPr>
              <a:t>（基本計画改訂版は２０２４－２０２８）</a:t>
            </a:r>
          </a:p>
          <a:p>
            <a:pPr>
              <a:defRPr sz="1400">
                <a:solidFill>
                  <a:srgbClr val="FF0066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/>
              <a:t>位置づけ：</a:t>
            </a:r>
            <a:r>
              <a:rPr dirty="0">
                <a:solidFill>
                  <a:srgbClr val="000000"/>
                </a:solidFill>
              </a:rPr>
              <a:t>大綱</a:t>
            </a:r>
            <a:r>
              <a:rPr>
                <a:solidFill>
                  <a:srgbClr val="000000"/>
                </a:solidFill>
              </a:rPr>
              <a:t>３　福祉・健康</a:t>
            </a:r>
            <a:endParaRPr dirty="0">
              <a:solidFill>
                <a:srgbClr val="000000"/>
              </a:solidFill>
            </a:endParaRPr>
          </a:p>
          <a:p>
            <a:pPr>
              <a:defRPr sz="1400">
                <a:latin typeface="BIZ UDPゴシック"/>
                <a:ea typeface="BIZ UDPゴシック"/>
                <a:cs typeface="BIZ UDPゴシック"/>
                <a:sym typeface="BIZ UDPゴシック"/>
              </a:defRPr>
            </a:pPr>
            <a:r>
              <a:rPr dirty="0"/>
              <a:t>　　　　　　　政策２　</a:t>
            </a:r>
            <a:r>
              <a:rPr dirty="0" err="1"/>
              <a:t>障がい者の暮らしを支えるまちづくり</a:t>
            </a:r>
            <a:endParaRPr dirty="0"/>
          </a:p>
        </p:txBody>
      </p:sp>
      <p:sp>
        <p:nvSpPr>
          <p:cNvPr id="126" name="スライド番号プレースホルダー 40"/>
          <p:cNvSpPr txBox="1">
            <a:spLocks noGrp="1"/>
          </p:cNvSpPr>
          <p:nvPr>
            <p:ph type="sldNum" sz="quarter" idx="4294967295"/>
          </p:nvPr>
        </p:nvSpPr>
        <p:spPr>
          <a:xfrm>
            <a:off x="11957382" y="6588759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>
              <a:defRPr>
                <a:solidFill>
                  <a:srgbClr val="80808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fld id="{86CB4B4D-7CA3-9044-876B-883B54F8677D}" type="slidenum">
              <a:t>2</a:t>
            </a:fld>
            <a:endParaRPr dirty="0"/>
          </a:p>
        </p:txBody>
      </p:sp>
      <p:sp>
        <p:nvSpPr>
          <p:cNvPr id="2" name="正方形/長方形 1"/>
          <p:cNvSpPr/>
          <p:nvPr/>
        </p:nvSpPr>
        <p:spPr>
          <a:xfrm>
            <a:off x="383460" y="584000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計画策定にあたっては、「吹田市総合計画」 を踏まえ、</a:t>
            </a:r>
            <a:r>
              <a:rPr lang="ja-JP" altLang="en-US" sz="16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「吹田市地域福祉計画」、「吹田市高齢者保健福祉計画・介護保険事業計画」等の関連する他の計画との整合性を図っています。</a:t>
            </a:r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83BD253-CB99-112D-7267-C757BE34A4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30" y="700382"/>
            <a:ext cx="6581829" cy="47205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/>
          <p:cNvSpPr/>
          <p:nvPr/>
        </p:nvSpPr>
        <p:spPr>
          <a:xfrm>
            <a:off x="5397909" y="1439638"/>
            <a:ext cx="6459793" cy="5315124"/>
          </a:xfrm>
          <a:prstGeom prst="rect">
            <a:avLst/>
          </a:prstGeom>
          <a:solidFill>
            <a:srgbClr val="7030A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AC00"/>
              </a:solidFill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216311" y="38483"/>
            <a:ext cx="11621728" cy="1325097"/>
            <a:chOff x="216311" y="117139"/>
            <a:chExt cx="11621728" cy="1325097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344130" y="394138"/>
              <a:ext cx="114939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基本理念　　</a:t>
              </a:r>
              <a:r>
                <a:rPr kumimoji="1" lang="ja-JP" altLang="en-US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住み慣れた地域で安心して、育ち、学び、働き、暮らせるまち　吹田</a:t>
              </a: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2335162" y="779688"/>
              <a:ext cx="75118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rgbClr val="008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基本的方向性　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■当事者参画、権利擁護の推進と</a:t>
              </a:r>
              <a:r>
                <a:rPr kumimoji="1" lang="ja-JP" altLang="en-US" sz="120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障がいに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対する理解や配慮の促進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　　　■障害者基本法、障害者差別解消法をはじめとする</a:t>
              </a:r>
              <a:r>
                <a:rPr lang="ja-JP" altLang="en-US" sz="1200" dirty="0" err="1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障がい</a:t>
              </a:r>
              <a:r>
                <a:rPr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者関係法制度の正しい解釈と運用</a:t>
              </a:r>
              <a:endPara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　　　■ライフステージを通じて、切れ目のない、谷間のない支援体制の構築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344129" y="255637"/>
              <a:ext cx="11493909" cy="1186599"/>
            </a:xfrm>
            <a:prstGeom prst="rect">
              <a:avLst/>
            </a:prstGeom>
            <a:noFill/>
            <a:ln w="28575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216311" y="117139"/>
              <a:ext cx="3185651" cy="276999"/>
            </a:xfrm>
            <a:prstGeom prst="rect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第４期</a:t>
              </a:r>
              <a:r>
                <a:rPr kumimoji="1" lang="ja-JP" altLang="en-US" sz="1200" b="1" dirty="0" err="1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障がい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者計画（２０１６－２０２６）</a:t>
              </a:r>
            </a:p>
          </p:txBody>
        </p:sp>
      </p:grpSp>
      <p:sp>
        <p:nvSpPr>
          <p:cNvPr id="14" name="テキスト ボックス 13"/>
          <p:cNvSpPr txBox="1"/>
          <p:nvPr/>
        </p:nvSpPr>
        <p:spPr>
          <a:xfrm>
            <a:off x="341131" y="1471978"/>
            <a:ext cx="4557908" cy="276999"/>
          </a:xfrm>
          <a:prstGeom prst="rect">
            <a:avLst/>
          </a:prstGeom>
          <a:solidFill>
            <a:schemeClr val="bg1"/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日々の暮らしの基盤づくり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41131" y="3297925"/>
            <a:ext cx="4557908" cy="276999"/>
          </a:xfrm>
          <a:prstGeom prst="rect">
            <a:avLst/>
          </a:prstGeom>
          <a:solidFill>
            <a:schemeClr val="bg1"/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　社会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参画へ向けた自立の基盤づくり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60797" y="4439571"/>
            <a:ext cx="430033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２）教育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３）</a:t>
            </a:r>
            <a:r>
              <a: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文化芸術・スポーツ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60797" y="5684142"/>
            <a:ext cx="4557908" cy="276999"/>
          </a:xfrm>
          <a:prstGeom prst="rect">
            <a:avLst/>
          </a:prstGeom>
          <a:solidFill>
            <a:schemeClr val="bg1"/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　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住みよい環境の基盤づくり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60797" y="6261352"/>
            <a:ext cx="430033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１）生活環境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）安心・安全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0" name="スライド番号プレースホルダー 4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4D4AB8B-07F0-41A5-9904-958F39E7F215}" type="slidenum">
              <a:rPr lang="ja-JP" altLang="en-US" smtClean="0"/>
              <a:pPr/>
              <a:t>3</a:t>
            </a:fld>
            <a:endParaRPr kumimoji="1" lang="ja-JP" altLang="en-US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48828" y="1821680"/>
            <a:ext cx="4248000" cy="276999"/>
          </a:xfrm>
          <a:prstGeom prst="rect">
            <a:avLst/>
          </a:prstGeom>
          <a:solidFill>
            <a:srgbClr val="00AC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Ⅰ</a:t>
            </a:r>
            <a:r>
              <a:rPr kumimoji="1" lang="ja-JP" altLang="en-US" sz="12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暮らす・つながる</a:t>
            </a:r>
            <a:endParaRPr kumimoji="1" lang="en-US" altLang="ja-JP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41131" y="2039144"/>
            <a:ext cx="43200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１）生活支援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２）保健・医療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３）情報アクセシビリティ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４）行政サービス等の配慮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1131" y="3647398"/>
            <a:ext cx="4248000" cy="276999"/>
          </a:xfrm>
          <a:prstGeom prst="rect">
            <a:avLst/>
          </a:prstGeom>
          <a:solidFill>
            <a:srgbClr val="00AC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Ⅱ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育つ</a:t>
            </a:r>
            <a:endParaRPr kumimoji="1" lang="en-US" altLang="ja-JP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60797" y="4211732"/>
            <a:ext cx="4248000" cy="276999"/>
          </a:xfrm>
          <a:prstGeom prst="rect">
            <a:avLst/>
          </a:prstGeom>
          <a:solidFill>
            <a:srgbClr val="00AC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Ⅲ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学ぶ</a:t>
            </a:r>
            <a:endParaRPr kumimoji="1" lang="en-US" altLang="ja-JP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60797" y="5049745"/>
            <a:ext cx="4248000" cy="276999"/>
          </a:xfrm>
          <a:prstGeom prst="rect">
            <a:avLst/>
          </a:prstGeom>
          <a:solidFill>
            <a:srgbClr val="00AC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Ⅳ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働く</a:t>
            </a:r>
            <a:endParaRPr kumimoji="1" lang="en-US" altLang="ja-JP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8649" y="6016568"/>
            <a:ext cx="4248000" cy="276999"/>
          </a:xfrm>
          <a:prstGeom prst="rect">
            <a:avLst/>
          </a:prstGeom>
          <a:solidFill>
            <a:srgbClr val="00AC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Ⅴ</a:t>
            </a:r>
            <a:r>
              <a:rPr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住む</a:t>
            </a:r>
            <a:endParaRPr kumimoji="1" lang="en-US" altLang="ja-JP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60797" y="5285320"/>
            <a:ext cx="4300334" cy="3222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）雇用・就業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1131" y="3872519"/>
            <a:ext cx="4300334" cy="3222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１）療育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554567" y="1775802"/>
            <a:ext cx="6283471" cy="27699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成果目標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525069" y="3284282"/>
            <a:ext cx="6282000" cy="27699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　</a:t>
            </a:r>
            <a:r>
              <a:rPr lang="ja-JP" altLang="en-US" sz="12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福祉サービス等の見込み量及びその確保策</a:t>
            </a:r>
            <a:r>
              <a:rPr lang="ja-JP" altLang="en-US" sz="1200" b="1" dirty="0">
                <a:solidFill>
                  <a:srgbClr val="7030A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200" b="1" dirty="0">
              <a:solidFill>
                <a:srgbClr val="7030A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25069" y="3645684"/>
            <a:ext cx="6282000" cy="27699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　</a:t>
            </a:r>
            <a:r>
              <a:rPr lang="ja-JP" altLang="en-US" sz="12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福祉サービス等の円滑な提供に向けた取組　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83550" y="2080926"/>
            <a:ext cx="6137671" cy="1107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（１）福祉施設の入所者の地域生活への移行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</a:t>
            </a:r>
            <a:r>
              <a:rPr kumimoji="1" lang="ja-JP" altLang="en-US" sz="11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精神障がいにも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対応した地域包括ケアシステムの構築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（３）地域生活支援の充実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（４）福祉施設から一般就労への移行等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（５）相談支援体制の充実・強化等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（６）</a:t>
            </a:r>
            <a:r>
              <a:rPr kumimoji="1" lang="ja-JP" altLang="en-US" sz="11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福祉サービス等の質を向上させるための取組に係る体制の構築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552883" y="3949172"/>
            <a:ext cx="6138000" cy="938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</a:t>
            </a:r>
            <a:r>
              <a:rPr lang="ja-JP" altLang="en-US" sz="11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障がいを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理由とする差別及び社会的障壁の解消の推進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（２）障がい者等による情報の取得利用・意思疎通の推進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</a:t>
            </a:r>
            <a:r>
              <a:rPr lang="ja-JP" altLang="en-US" sz="11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者に対する虐待の防止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（４）事業所における利用者の安全確保及び研修等の充実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（５）</a:t>
            </a:r>
            <a:r>
              <a:rPr lang="ja-JP" altLang="en-US" sz="11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福祉人材の確保、定着及び養成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466735" y="5007694"/>
            <a:ext cx="2979174" cy="27699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第３期</a:t>
            </a:r>
            <a:r>
              <a:rPr kumimoji="1" lang="ja-JP" altLang="en-US" sz="1200" b="1" dirty="0" err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児計画（２０２４－２０２６）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545116" y="5326279"/>
            <a:ext cx="6283471" cy="27699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成果目標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45116" y="6354798"/>
            <a:ext cx="6282000" cy="27699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2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福祉サービス等の見込み量及びその確保策</a:t>
            </a:r>
            <a:r>
              <a:rPr lang="ja-JP" altLang="en-US" sz="1200" b="1" dirty="0">
                <a:solidFill>
                  <a:srgbClr val="7030A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200" b="1" dirty="0">
              <a:solidFill>
                <a:srgbClr val="7030A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544733" y="5654696"/>
            <a:ext cx="6137671" cy="6001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</a:t>
            </a:r>
            <a:r>
              <a:rPr lang="ja-JP" altLang="en-US" sz="11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児支援の提供体制の整備等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（２）相談支援体制</a:t>
            </a:r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の充実・強化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（３）</a:t>
            </a:r>
            <a:r>
              <a:rPr lang="ja-JP" altLang="en-US" sz="11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障がい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福祉サービス等の質を向上させるための取組に係る体制の構築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4991994" y="1603961"/>
            <a:ext cx="8999" cy="4860000"/>
          </a:xfrm>
          <a:prstGeom prst="line">
            <a:avLst/>
          </a:prstGeom>
          <a:ln w="28575">
            <a:solidFill>
              <a:srgbClr val="008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rot="16200000">
            <a:off x="3823252" y="3719484"/>
            <a:ext cx="8999" cy="2376000"/>
          </a:xfrm>
          <a:prstGeom prst="line">
            <a:avLst/>
          </a:prstGeom>
          <a:ln w="28575">
            <a:solidFill>
              <a:srgbClr val="008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rot="16200000">
            <a:off x="3811974" y="4311381"/>
            <a:ext cx="8999" cy="2376000"/>
          </a:xfrm>
          <a:prstGeom prst="line">
            <a:avLst/>
          </a:prstGeom>
          <a:ln w="28575">
            <a:solidFill>
              <a:srgbClr val="008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 rot="16200000">
            <a:off x="3822289" y="5259529"/>
            <a:ext cx="8999" cy="2376000"/>
          </a:xfrm>
          <a:prstGeom prst="line">
            <a:avLst/>
          </a:prstGeom>
          <a:ln w="28575">
            <a:solidFill>
              <a:srgbClr val="008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rot="16200000">
            <a:off x="3802623" y="982611"/>
            <a:ext cx="8999" cy="2376000"/>
          </a:xfrm>
          <a:prstGeom prst="line">
            <a:avLst/>
          </a:prstGeom>
          <a:ln w="28575">
            <a:solidFill>
              <a:srgbClr val="008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H="1" flipV="1">
            <a:off x="4991338" y="1601788"/>
            <a:ext cx="432000" cy="2173"/>
          </a:xfrm>
          <a:prstGeom prst="line">
            <a:avLst/>
          </a:prstGeom>
          <a:ln w="28575">
            <a:solidFill>
              <a:srgbClr val="008000"/>
            </a:solidFill>
            <a:prstDash val="solid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rot="16200000">
            <a:off x="3874626" y="1005241"/>
            <a:ext cx="8999" cy="2520000"/>
          </a:xfrm>
          <a:prstGeom prst="line">
            <a:avLst/>
          </a:prstGeom>
          <a:ln w="28575">
            <a:solidFill>
              <a:srgbClr val="008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rot="16200000">
            <a:off x="3872073" y="2790592"/>
            <a:ext cx="8999" cy="2520000"/>
          </a:xfrm>
          <a:prstGeom prst="line">
            <a:avLst/>
          </a:prstGeom>
          <a:ln w="28575">
            <a:solidFill>
              <a:srgbClr val="008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 rot="16200000">
            <a:off x="3895501" y="3400076"/>
            <a:ext cx="8999" cy="2520000"/>
          </a:xfrm>
          <a:prstGeom prst="line">
            <a:avLst/>
          </a:prstGeom>
          <a:ln w="28575">
            <a:solidFill>
              <a:srgbClr val="008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5144394" y="2247975"/>
            <a:ext cx="8999" cy="2880000"/>
          </a:xfrm>
          <a:prstGeom prst="line">
            <a:avLst/>
          </a:prstGeom>
          <a:ln w="28575">
            <a:solidFill>
              <a:srgbClr val="008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flipH="1" flipV="1">
            <a:off x="5148449" y="5137377"/>
            <a:ext cx="288000" cy="2173"/>
          </a:xfrm>
          <a:prstGeom prst="line">
            <a:avLst/>
          </a:prstGeom>
          <a:ln w="28575">
            <a:solidFill>
              <a:srgbClr val="008000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5466735" y="1465462"/>
            <a:ext cx="3185651" cy="27699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第７期障がい福祉計画（２０２４－２０２６）</a:t>
            </a:r>
            <a:endParaRPr kumimoji="1" lang="ja-JP" altLang="en-US" sz="1200" b="1" dirty="0">
              <a:solidFill>
                <a:srgbClr val="7030A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スライド番号プレースホルダー 40">
            <a:extLst>
              <a:ext uri="{FF2B5EF4-FFF2-40B4-BE49-F238E27FC236}">
                <a16:creationId xmlns:a16="http://schemas.microsoft.com/office/drawing/2014/main" id="{1013C717-E3C8-3ED6-B1C9-4D9BDB1261F0}"/>
              </a:ext>
            </a:extLst>
          </p:cNvPr>
          <p:cNvSpPr txBox="1">
            <a:spLocks/>
          </p:cNvSpPr>
          <p:nvPr/>
        </p:nvSpPr>
        <p:spPr>
          <a:xfrm>
            <a:off x="11905460" y="6548228"/>
            <a:ext cx="188899" cy="2692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rgbClr val="80808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6CB4B4D-7CA3-9044-876B-883B54F8677D}" type="slidenum">
              <a:rPr lang="en-US" altLang="ja-JP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208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65A1B47-8DEA-11D4-CCFC-75A6F33FE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64501"/>
            <a:ext cx="2743200" cy="365125"/>
          </a:xfrm>
        </p:spPr>
        <p:txBody>
          <a:bodyPr/>
          <a:lstStyle/>
          <a:p>
            <a:fld id="{08D1F4BC-05BA-4984-8E09-C1EE92B838AC}" type="slidenum">
              <a:rPr kumimoji="1" lang="ja-JP" altLang="en-US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fld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A55E40B-AB47-0DDD-6689-7F9B5C8D44BC}"/>
              </a:ext>
            </a:extLst>
          </p:cNvPr>
          <p:cNvGraphicFramePr>
            <a:graphicFrameLocks noGrp="1"/>
          </p:cNvGraphicFramePr>
          <p:nvPr/>
        </p:nvGraphicFramePr>
        <p:xfrm>
          <a:off x="757311" y="4174816"/>
          <a:ext cx="11107281" cy="2095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4496">
                  <a:extLst>
                    <a:ext uri="{9D8B030D-6E8A-4147-A177-3AD203B41FA5}">
                      <a16:colId xmlns:a16="http://schemas.microsoft.com/office/drawing/2014/main" val="3298264662"/>
                    </a:ext>
                  </a:extLst>
                </a:gridCol>
                <a:gridCol w="3916686">
                  <a:extLst>
                    <a:ext uri="{9D8B030D-6E8A-4147-A177-3AD203B41FA5}">
                      <a16:colId xmlns:a16="http://schemas.microsoft.com/office/drawing/2014/main" val="1366163829"/>
                    </a:ext>
                  </a:extLst>
                </a:gridCol>
                <a:gridCol w="2890238">
                  <a:extLst>
                    <a:ext uri="{9D8B030D-6E8A-4147-A177-3AD203B41FA5}">
                      <a16:colId xmlns:a16="http://schemas.microsoft.com/office/drawing/2014/main" val="2231787460"/>
                    </a:ext>
                  </a:extLst>
                </a:gridCol>
                <a:gridCol w="2765861">
                  <a:extLst>
                    <a:ext uri="{9D8B030D-6E8A-4147-A177-3AD203B41FA5}">
                      <a16:colId xmlns:a16="http://schemas.microsoft.com/office/drawing/2014/main" val="3224341387"/>
                    </a:ext>
                  </a:extLst>
                </a:gridCol>
              </a:tblGrid>
              <a:tr h="356863">
                <a:tc row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en-US" sz="140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期吹田市障がい者計画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吹田市障がい者支援プラン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6250200"/>
                  </a:ext>
                </a:extLst>
              </a:tr>
              <a:tr h="42168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0" spc="2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ja-JP" altLang="en-US" sz="1400" kern="0" spc="2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</a:t>
                      </a:r>
                      <a:r>
                        <a:rPr lang="ja-JP" sz="1400" kern="0" spc="2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期吹田市障がい福祉計画</a:t>
                      </a:r>
                      <a:endParaRPr lang="ja-JP" sz="14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ja-JP" altLang="en-US" sz="1400" kern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</a:t>
                      </a:r>
                      <a:r>
                        <a:rPr lang="ja-JP" sz="1400" kern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期吹田市障がい児福祉計画</a:t>
                      </a:r>
                      <a:endParaRPr lang="ja-JP" sz="14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84322"/>
                  </a:ext>
                </a:extLst>
              </a:tr>
              <a:tr h="451406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ja-JP" sz="140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根拠法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障害者基本法第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条第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障害者総合支援法第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88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条第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児童福祉法第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33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条の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項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4074351122"/>
                  </a:ext>
                </a:extLst>
              </a:tr>
              <a:tr h="865903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計画期間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令和９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年度（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27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年度）～</a:t>
                      </a: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年度（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年度）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lang="ja-JP" alt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年度（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年度）～</a:t>
                      </a: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年度（</a:t>
                      </a:r>
                      <a:r>
                        <a:rPr lang="en-US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</a:t>
                      </a:r>
                      <a:r>
                        <a:rPr lang="en-US" alt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lang="ja-JP" sz="14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年度）</a:t>
                      </a:r>
                      <a:endParaRPr lang="ja-JP" sz="14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458988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F11B58F-4F45-D058-B460-A3A6DB9B03A8}"/>
              </a:ext>
            </a:extLst>
          </p:cNvPr>
          <p:cNvGraphicFramePr>
            <a:graphicFrameLocks noGrp="1"/>
          </p:cNvGraphicFramePr>
          <p:nvPr/>
        </p:nvGraphicFramePr>
        <p:xfrm>
          <a:off x="757311" y="759655"/>
          <a:ext cx="11173261" cy="28416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9959">
                  <a:extLst>
                    <a:ext uri="{9D8B030D-6E8A-4147-A177-3AD203B41FA5}">
                      <a16:colId xmlns:a16="http://schemas.microsoft.com/office/drawing/2014/main" val="486453693"/>
                    </a:ext>
                  </a:extLst>
                </a:gridCol>
                <a:gridCol w="1158259">
                  <a:extLst>
                    <a:ext uri="{9D8B030D-6E8A-4147-A177-3AD203B41FA5}">
                      <a16:colId xmlns:a16="http://schemas.microsoft.com/office/drawing/2014/main" val="2877724327"/>
                    </a:ext>
                  </a:extLst>
                </a:gridCol>
                <a:gridCol w="468225">
                  <a:extLst>
                    <a:ext uri="{9D8B030D-6E8A-4147-A177-3AD203B41FA5}">
                      <a16:colId xmlns:a16="http://schemas.microsoft.com/office/drawing/2014/main" val="1907303915"/>
                    </a:ext>
                  </a:extLst>
                </a:gridCol>
                <a:gridCol w="560996">
                  <a:extLst>
                    <a:ext uri="{9D8B030D-6E8A-4147-A177-3AD203B41FA5}">
                      <a16:colId xmlns:a16="http://schemas.microsoft.com/office/drawing/2014/main" val="2973068460"/>
                    </a:ext>
                  </a:extLst>
                </a:gridCol>
                <a:gridCol w="495017">
                  <a:extLst>
                    <a:ext uri="{9D8B030D-6E8A-4147-A177-3AD203B41FA5}">
                      <a16:colId xmlns:a16="http://schemas.microsoft.com/office/drawing/2014/main" val="4251046589"/>
                    </a:ext>
                  </a:extLst>
                </a:gridCol>
                <a:gridCol w="565734">
                  <a:extLst>
                    <a:ext uri="{9D8B030D-6E8A-4147-A177-3AD203B41FA5}">
                      <a16:colId xmlns:a16="http://schemas.microsoft.com/office/drawing/2014/main" val="2756493480"/>
                    </a:ext>
                  </a:extLst>
                </a:gridCol>
                <a:gridCol w="466729">
                  <a:extLst>
                    <a:ext uri="{9D8B030D-6E8A-4147-A177-3AD203B41FA5}">
                      <a16:colId xmlns:a16="http://schemas.microsoft.com/office/drawing/2014/main" val="3108464847"/>
                    </a:ext>
                  </a:extLst>
                </a:gridCol>
                <a:gridCol w="466730">
                  <a:extLst>
                    <a:ext uri="{9D8B030D-6E8A-4147-A177-3AD203B41FA5}">
                      <a16:colId xmlns:a16="http://schemas.microsoft.com/office/drawing/2014/main" val="1528774157"/>
                    </a:ext>
                  </a:extLst>
                </a:gridCol>
                <a:gridCol w="443336">
                  <a:extLst>
                    <a:ext uri="{9D8B030D-6E8A-4147-A177-3AD203B41FA5}">
                      <a16:colId xmlns:a16="http://schemas.microsoft.com/office/drawing/2014/main" val="3336023723"/>
                    </a:ext>
                  </a:extLst>
                </a:gridCol>
                <a:gridCol w="546574">
                  <a:extLst>
                    <a:ext uri="{9D8B030D-6E8A-4147-A177-3AD203B41FA5}">
                      <a16:colId xmlns:a16="http://schemas.microsoft.com/office/drawing/2014/main" val="3393508839"/>
                    </a:ext>
                  </a:extLst>
                </a:gridCol>
                <a:gridCol w="495140">
                  <a:extLst>
                    <a:ext uri="{9D8B030D-6E8A-4147-A177-3AD203B41FA5}">
                      <a16:colId xmlns:a16="http://schemas.microsoft.com/office/drawing/2014/main" val="1762908438"/>
                    </a:ext>
                  </a:extLst>
                </a:gridCol>
                <a:gridCol w="565733">
                  <a:extLst>
                    <a:ext uri="{9D8B030D-6E8A-4147-A177-3AD203B41FA5}">
                      <a16:colId xmlns:a16="http://schemas.microsoft.com/office/drawing/2014/main" val="1085056796"/>
                    </a:ext>
                  </a:extLst>
                </a:gridCol>
                <a:gridCol w="466729">
                  <a:extLst>
                    <a:ext uri="{9D8B030D-6E8A-4147-A177-3AD203B41FA5}">
                      <a16:colId xmlns:a16="http://schemas.microsoft.com/office/drawing/2014/main" val="350791277"/>
                    </a:ext>
                  </a:extLst>
                </a:gridCol>
                <a:gridCol w="537447">
                  <a:extLst>
                    <a:ext uri="{9D8B030D-6E8A-4147-A177-3AD203B41FA5}">
                      <a16:colId xmlns:a16="http://schemas.microsoft.com/office/drawing/2014/main" val="190270491"/>
                    </a:ext>
                  </a:extLst>
                </a:gridCol>
                <a:gridCol w="589616">
                  <a:extLst>
                    <a:ext uri="{9D8B030D-6E8A-4147-A177-3AD203B41FA5}">
                      <a16:colId xmlns:a16="http://schemas.microsoft.com/office/drawing/2014/main" val="86783650"/>
                    </a:ext>
                  </a:extLst>
                </a:gridCol>
                <a:gridCol w="464234">
                  <a:extLst>
                    <a:ext uri="{9D8B030D-6E8A-4147-A177-3AD203B41FA5}">
                      <a16:colId xmlns:a16="http://schemas.microsoft.com/office/drawing/2014/main" val="2535425327"/>
                    </a:ext>
                  </a:extLst>
                </a:gridCol>
                <a:gridCol w="407963">
                  <a:extLst>
                    <a:ext uri="{9D8B030D-6E8A-4147-A177-3AD203B41FA5}">
                      <a16:colId xmlns:a16="http://schemas.microsoft.com/office/drawing/2014/main" val="2474920011"/>
                    </a:ext>
                  </a:extLst>
                </a:gridCol>
                <a:gridCol w="119927">
                  <a:extLst>
                    <a:ext uri="{9D8B030D-6E8A-4147-A177-3AD203B41FA5}">
                      <a16:colId xmlns:a16="http://schemas.microsoft.com/office/drawing/2014/main" val="3671539592"/>
                    </a:ext>
                  </a:extLst>
                </a:gridCol>
                <a:gridCol w="530388">
                  <a:extLst>
                    <a:ext uri="{9D8B030D-6E8A-4147-A177-3AD203B41FA5}">
                      <a16:colId xmlns:a16="http://schemas.microsoft.com/office/drawing/2014/main" val="1182686377"/>
                    </a:ext>
                  </a:extLst>
                </a:gridCol>
                <a:gridCol w="480873">
                  <a:extLst>
                    <a:ext uri="{9D8B030D-6E8A-4147-A177-3AD203B41FA5}">
                      <a16:colId xmlns:a16="http://schemas.microsoft.com/office/drawing/2014/main" val="365407551"/>
                    </a:ext>
                  </a:extLst>
                </a:gridCol>
                <a:gridCol w="393652">
                  <a:extLst>
                    <a:ext uri="{9D8B030D-6E8A-4147-A177-3AD203B41FA5}">
                      <a16:colId xmlns:a16="http://schemas.microsoft.com/office/drawing/2014/main" val="2944176328"/>
                    </a:ext>
                  </a:extLst>
                </a:gridCol>
              </a:tblGrid>
              <a:tr h="771019">
                <a:tc gridSpan="2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H27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2015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H28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2016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H29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2017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H30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2018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元</a:t>
                      </a: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2019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R2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2020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R3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2021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R4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2022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R5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2023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R6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2024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R7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2025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R8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2026</a:t>
                      </a:r>
                      <a:endParaRPr 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R9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2027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R10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2028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R11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2029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altLang="ja-JP" sz="9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R12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2030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R13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2031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R14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ja-JP" sz="900" kern="10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2032</a:t>
                      </a:r>
                      <a:endParaRPr lang="ja-JP" altLang="ja-JP" sz="900" kern="10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686302"/>
                  </a:ext>
                </a:extLst>
              </a:tr>
              <a:tr h="514086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総合計画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次総合計画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次総合計画</a:t>
                      </a:r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lang="ja-JP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次総合計画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extLst>
                  <a:ext uri="{0D108BD9-81ED-4DB2-BD59-A6C34878D82A}">
                    <a16:rowId xmlns:a16="http://schemas.microsoft.com/office/drawing/2014/main" val="3921913253"/>
                  </a:ext>
                </a:extLst>
              </a:tr>
              <a:tr h="514086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障がい者計画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alt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lang="ja-JP" alt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期障がい者計画</a:t>
                      </a: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53975" marR="53975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lang="ja-JP" alt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期障がい者計画</a:t>
                      </a:r>
                      <a:endParaRPr kumimoji="1" lang="ja-JP" altLang="en-US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53975" marR="53975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extLst>
                  <a:ext uri="{0D108BD9-81ED-4DB2-BD59-A6C34878D82A}">
                    <a16:rowId xmlns:a16="http://schemas.microsoft.com/office/drawing/2014/main" val="1678077271"/>
                  </a:ext>
                </a:extLst>
              </a:tr>
              <a:tr h="514086"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障がい者支援プラン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障がい福祉計画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期障がい福祉計画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期障がい福祉計画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</a:t>
                      </a: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期障がい福祉計画</a:t>
                      </a:r>
                      <a:endParaRPr kumimoji="1" lang="ja-JP" altLang="en-US" dirty="0"/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期障がい福祉計画</a:t>
                      </a:r>
                      <a:endParaRPr kumimoji="1" lang="ja-JP" altLang="en-US" dirty="0"/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lang="ja-JP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期障がい福祉計画</a:t>
                      </a:r>
                      <a:endParaRPr lang="ja-JP" altLang="ja-JP" sz="10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lang="ja-JP" altLang="ja-JP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期障がい福祉計画</a:t>
                      </a:r>
                      <a:endParaRPr lang="ja-JP" altLang="ja-JP" sz="10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ja-JP" altLang="ja-JP" sz="100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00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lang="ja-JP" altLang="ja-JP" sz="1000" kern="10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期障がい福祉計画</a:t>
                      </a:r>
                      <a:endParaRPr kumimoji="1" lang="ja-JP" altLang="en-US"/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extLst>
                  <a:ext uri="{0D108BD9-81ED-4DB2-BD59-A6C34878D82A}">
                    <a16:rowId xmlns:a16="http://schemas.microsoft.com/office/drawing/2014/main" val="1030225496"/>
                  </a:ext>
                </a:extLst>
              </a:tr>
              <a:tr h="52839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障がい児福祉計画</a:t>
                      </a:r>
                      <a:endParaRPr lang="ja-JP" sz="11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alt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ー</a:t>
                      </a:r>
                      <a:r>
                        <a:rPr lang="en-US" sz="1000" kern="10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 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期障がい児福祉計画</a:t>
                      </a:r>
                      <a:endParaRPr lang="ja-JP" sz="11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期障がい児福祉計画</a:t>
                      </a:r>
                      <a:endParaRPr kumimoji="1" lang="ja-JP" altLang="en-US" dirty="0"/>
                    </a:p>
                  </a:txBody>
                  <a:tcPr marL="53975" marR="53975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期障がい児福祉計画</a:t>
                      </a:r>
                      <a:endParaRPr kumimoji="1" lang="ja-JP" altLang="en-US" dirty="0"/>
                    </a:p>
                  </a:txBody>
                  <a:tcPr marL="53975" marR="53975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lang="ja-JP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期障がい児福祉計画</a:t>
                      </a:r>
                      <a:endParaRPr lang="ja-JP" altLang="ja-JP" sz="10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lang="ja-JP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期障がい児福祉計画</a:t>
                      </a:r>
                      <a:endParaRPr lang="ja-JP" altLang="ja-JP" sz="1000" kern="100" dirty="0"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ja-JP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</a:t>
                      </a:r>
                      <a:r>
                        <a:rPr lang="en-US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lang="ja-JP" altLang="ja-JP" sz="1000" kern="100" spc="-3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期障がい児福祉計画</a:t>
                      </a:r>
                      <a:endParaRPr kumimoji="1" lang="ja-JP" altLang="en-US" dirty="0"/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ja-JP" sz="1100" kern="100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3975" marR="53975" marT="0" marB="0" anchor="ctr"/>
                </a:tc>
                <a:extLst>
                  <a:ext uri="{0D108BD9-81ED-4DB2-BD59-A6C34878D82A}">
                    <a16:rowId xmlns:a16="http://schemas.microsoft.com/office/drawing/2014/main" val="4109234147"/>
                  </a:ext>
                </a:extLst>
              </a:tr>
            </a:tbl>
          </a:graphicData>
        </a:graphic>
      </p:graphicFrame>
      <p:sp>
        <p:nvSpPr>
          <p:cNvPr id="5" name="タイトル 17">
            <a:extLst>
              <a:ext uri="{FF2B5EF4-FFF2-40B4-BE49-F238E27FC236}">
                <a16:creationId xmlns:a16="http://schemas.microsoft.com/office/drawing/2014/main" id="{910BA555-204F-A964-EB08-E7225B76084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39453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700" b="1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計画期間</a:t>
            </a:r>
            <a:endParaRPr lang="ja-JP" altLang="en-US" dirty="0"/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38B94700-401E-49C9-7245-E08CDC52EB01}"/>
              </a:ext>
            </a:extLst>
          </p:cNvPr>
          <p:cNvSpPr/>
          <p:nvPr/>
        </p:nvSpPr>
        <p:spPr>
          <a:xfrm rot="4725736">
            <a:off x="7471362" y="2433170"/>
            <a:ext cx="254848" cy="278420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0D2ED6E-5CA8-A5FC-CC8A-DC1AD43A8F03}"/>
              </a:ext>
            </a:extLst>
          </p:cNvPr>
          <p:cNvSpPr txBox="1"/>
          <p:nvPr/>
        </p:nvSpPr>
        <p:spPr>
          <a:xfrm>
            <a:off x="757312" y="6270672"/>
            <a:ext cx="111072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b="0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b="0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第５期障がい者計画からは、障がい者支援プランの計画期間（３年）に合わせ、計画期間を６年と</a:t>
            </a:r>
            <a:r>
              <a:rPr lang="ja-JP" altLang="en-US" sz="16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します。</a:t>
            </a:r>
            <a:endParaRPr lang="en-US" altLang="ja-JP" sz="16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2797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スライド番号プレースホルダー 40"/>
          <p:cNvSpPr txBox="1">
            <a:spLocks noGrp="1"/>
          </p:cNvSpPr>
          <p:nvPr>
            <p:ph type="sldNum" sz="quarter" idx="4294967295"/>
          </p:nvPr>
        </p:nvSpPr>
        <p:spPr>
          <a:xfrm>
            <a:off x="11652920" y="6511334"/>
            <a:ext cx="539081" cy="239909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>
            <a:lvl1pPr>
              <a:defRPr>
                <a:solidFill>
                  <a:srgbClr val="80808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274" name="テキスト ボックス 15"/>
          <p:cNvSpPr txBox="1"/>
          <p:nvPr/>
        </p:nvSpPr>
        <p:spPr>
          <a:xfrm>
            <a:off x="11797752" y="551172"/>
            <a:ext cx="369330" cy="42771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vert="eaVert"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endParaRPr dirty="0"/>
          </a:p>
        </p:txBody>
      </p:sp>
      <p:sp>
        <p:nvSpPr>
          <p:cNvPr id="279" name="正方形/長方形 31"/>
          <p:cNvSpPr/>
          <p:nvPr/>
        </p:nvSpPr>
        <p:spPr>
          <a:xfrm>
            <a:off x="-1" y="0"/>
            <a:ext cx="12204002" cy="421200"/>
          </a:xfrm>
          <a:prstGeom prst="rect">
            <a:avLst/>
          </a:prstGeom>
          <a:solidFill>
            <a:srgbClr val="E9713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0" name="テキスト ボックス 32"/>
          <p:cNvSpPr txBox="1"/>
          <p:nvPr/>
        </p:nvSpPr>
        <p:spPr>
          <a:xfrm>
            <a:off x="158791" y="19663"/>
            <a:ext cx="1140247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dirty="0"/>
              <a:t>次期計画策定の方向性</a:t>
            </a:r>
            <a:endParaRPr dirty="0"/>
          </a:p>
        </p:txBody>
      </p:sp>
      <p:sp>
        <p:nvSpPr>
          <p:cNvPr id="281" name="正方形/長方形 38"/>
          <p:cNvSpPr/>
          <p:nvPr/>
        </p:nvSpPr>
        <p:spPr>
          <a:xfrm>
            <a:off x="10097" y="4433638"/>
            <a:ext cx="12171806" cy="84054"/>
          </a:xfrm>
          <a:prstGeom prst="rect">
            <a:avLst/>
          </a:prstGeom>
          <a:solidFill>
            <a:srgbClr val="E97132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5" name="テキスト ボックス 40"/>
          <p:cNvSpPr txBox="1"/>
          <p:nvPr/>
        </p:nvSpPr>
        <p:spPr>
          <a:xfrm>
            <a:off x="444602" y="1531540"/>
            <a:ext cx="5154068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endParaRPr b="0" dirty="0">
              <a:solidFill>
                <a:schemeClr val="tx1"/>
              </a:solidFill>
            </a:endParaRPr>
          </a:p>
        </p:txBody>
      </p:sp>
      <p:sp>
        <p:nvSpPr>
          <p:cNvPr id="299" name="テキスト ボックス 39"/>
          <p:cNvSpPr txBox="1"/>
          <p:nvPr/>
        </p:nvSpPr>
        <p:spPr>
          <a:xfrm>
            <a:off x="154070" y="4170215"/>
            <a:ext cx="690893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dirty="0"/>
              <a:t>２　基本理念</a:t>
            </a:r>
            <a:endParaRPr sz="18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548273-2EF2-BB9A-02BB-A0B45DA588F4}"/>
              </a:ext>
            </a:extLst>
          </p:cNvPr>
          <p:cNvSpPr txBox="1"/>
          <p:nvPr/>
        </p:nvSpPr>
        <p:spPr>
          <a:xfrm>
            <a:off x="24918" y="4759815"/>
            <a:ext cx="114519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39700">
              <a:tabLst>
                <a:tab pos="1885950" algn="l"/>
              </a:tabLst>
            </a:pPr>
            <a:r>
              <a:rPr lang="ja-JP" altLang="en-US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第４期計画の基本理念</a:t>
            </a:r>
            <a:r>
              <a:rPr lang="ja-JP" altLang="en-US" sz="16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「住み慣れた地域で安心して、育ち、学び、働き、暮らせるまち　吹田」</a:t>
            </a:r>
            <a:r>
              <a:rPr lang="ja-JP" altLang="en-US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は、第５期計画も引き継ぐ。</a:t>
            </a:r>
            <a:endParaRPr lang="en-US" altLang="ja-JP" sz="1600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39">
            <a:extLst>
              <a:ext uri="{FF2B5EF4-FFF2-40B4-BE49-F238E27FC236}">
                <a16:creationId xmlns:a16="http://schemas.microsoft.com/office/drawing/2014/main" id="{2CCA8F53-48B2-FDAA-4EA1-77E95A3C46EE}"/>
              </a:ext>
            </a:extLst>
          </p:cNvPr>
          <p:cNvSpPr txBox="1"/>
          <p:nvPr/>
        </p:nvSpPr>
        <p:spPr>
          <a:xfrm>
            <a:off x="200971" y="842802"/>
            <a:ext cx="690893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dirty="0"/>
              <a:t>１　障がい者計画と障がい者支援プランの関係性の見直し</a:t>
            </a:r>
            <a:endParaRPr sz="1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007604C-1893-E341-85CE-CF895BE5C07C}"/>
              </a:ext>
            </a:extLst>
          </p:cNvPr>
          <p:cNvSpPr txBox="1"/>
          <p:nvPr/>
        </p:nvSpPr>
        <p:spPr>
          <a:xfrm>
            <a:off x="154070" y="1371480"/>
            <a:ext cx="1188386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（１）一体的に策定</a:t>
            </a:r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令和８年度は両計画を同時策定することから、一体的に策定</a:t>
            </a:r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（２）「一体型」</a:t>
            </a:r>
            <a:r>
              <a:rPr lang="en-US" altLang="ja-JP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で策定し、両計画の関連性を分かりやすく示す</a:t>
            </a:r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「一体型」・・・障がい者計画の中に、障がい者支援プランが一体化されている（計画冊子は１冊）</a:t>
            </a:r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障がい者計画と障がい者支援プランの関連が分かりやすく、障がい者支援プランの見込み量等の数値部分だけは別の章</a:t>
            </a:r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（３）進捗管理については、これまでの評価方法を踏襲し、障がい者支援プラン部分を毎年実施する</a:t>
            </a:r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（その他の部分は３年ごとに進捗管理する）</a:t>
            </a:r>
            <a:endParaRPr lang="en-US" altLang="ja-JP" sz="1600" b="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正方形/長方形 54">
            <a:extLst>
              <a:ext uri="{FF2B5EF4-FFF2-40B4-BE49-F238E27FC236}">
                <a16:creationId xmlns:a16="http://schemas.microsoft.com/office/drawing/2014/main" id="{EC121ED7-6CC3-59A6-8B7E-AA61A651A670}"/>
              </a:ext>
            </a:extLst>
          </p:cNvPr>
          <p:cNvSpPr/>
          <p:nvPr/>
        </p:nvSpPr>
        <p:spPr>
          <a:xfrm>
            <a:off x="-20822" y="1113289"/>
            <a:ext cx="12204002" cy="61297"/>
          </a:xfrm>
          <a:prstGeom prst="rect">
            <a:avLst/>
          </a:prstGeom>
          <a:solidFill>
            <a:srgbClr val="E97132">
              <a:alpha val="50195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4364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正方形/長方形 31"/>
          <p:cNvSpPr/>
          <p:nvPr/>
        </p:nvSpPr>
        <p:spPr>
          <a:xfrm>
            <a:off x="-1" y="0"/>
            <a:ext cx="12204002" cy="421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0" name="テキスト ボックス 32"/>
          <p:cNvSpPr txBox="1"/>
          <p:nvPr/>
        </p:nvSpPr>
        <p:spPr>
          <a:xfrm>
            <a:off x="158791" y="19663"/>
            <a:ext cx="1140247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solidFill>
                  <a:srgbClr val="FFFFFF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dirty="0"/>
              <a:t>一体化後のイメージ</a:t>
            </a:r>
            <a:endParaRPr dirty="0"/>
          </a:p>
        </p:txBody>
      </p:sp>
      <p:sp>
        <p:nvSpPr>
          <p:cNvPr id="281" name="正方形/長方形 38"/>
          <p:cNvSpPr/>
          <p:nvPr/>
        </p:nvSpPr>
        <p:spPr>
          <a:xfrm>
            <a:off x="0" y="1099622"/>
            <a:ext cx="12171806" cy="45719"/>
          </a:xfrm>
          <a:prstGeom prst="rect">
            <a:avLst/>
          </a:prstGeom>
          <a:solidFill>
            <a:schemeClr val="accent2">
              <a:alpha val="50195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5" name="テキスト ボックス 40"/>
          <p:cNvSpPr txBox="1"/>
          <p:nvPr/>
        </p:nvSpPr>
        <p:spPr>
          <a:xfrm>
            <a:off x="444598" y="1138393"/>
            <a:ext cx="11396882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solidFill>
                  <a:srgbClr val="008000"/>
                </a:solidFill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endParaRPr lang="en-US" altLang="ja-JP" sz="1600" b="0" dirty="0">
              <a:solidFill>
                <a:schemeClr val="tx1"/>
              </a:solidFill>
            </a:endParaRPr>
          </a:p>
        </p:txBody>
      </p:sp>
      <p:sp>
        <p:nvSpPr>
          <p:cNvPr id="299" name="テキスト ボックス 39"/>
          <p:cNvSpPr txBox="1"/>
          <p:nvPr/>
        </p:nvSpPr>
        <p:spPr>
          <a:xfrm>
            <a:off x="154070" y="810482"/>
            <a:ext cx="11396882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sz="1400" b="1">
                <a:latin typeface="BIZ UDPゴシック"/>
                <a:ea typeface="BIZ UDPゴシック"/>
                <a:cs typeface="BIZ UDPゴシック"/>
                <a:sym typeface="BIZ UDPゴシック"/>
              </a:defRPr>
            </a:lvl1pPr>
          </a:lstStyle>
          <a:p>
            <a:r>
              <a:rPr lang="ja-JP" altLang="en-US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（仮称）吹田市障がい福祉推進計画</a:t>
            </a:r>
            <a:r>
              <a:rPr lang="en-US" altLang="ja-JP" sz="18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2027-2032</a:t>
            </a:r>
            <a:r>
              <a:rPr lang="ja-JP" altLang="en-US" sz="12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（第５期障がい者計画・第８期障がい福祉計画・第４期障がい児福祉計画）</a:t>
            </a:r>
          </a:p>
          <a:p>
            <a:endParaRPr sz="1600" b="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84A81F7-CA11-44CD-A8DA-DF6A180B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60801" y="6492875"/>
            <a:ext cx="2743200" cy="365125"/>
          </a:xfrm>
        </p:spPr>
        <p:txBody>
          <a:bodyPr/>
          <a:lstStyle/>
          <a:p>
            <a:fld id="{08D1F4BC-05BA-4984-8E09-C1EE92B838AC}" type="slidenum">
              <a:rPr kumimoji="1" lang="ja-JP" altLang="en-US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fld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9107B15-4918-5541-5514-E77545E29E77}"/>
              </a:ext>
            </a:extLst>
          </p:cNvPr>
          <p:cNvSpPr txBox="1"/>
          <p:nvPr/>
        </p:nvSpPr>
        <p:spPr>
          <a:xfrm>
            <a:off x="464480" y="1298121"/>
            <a:ext cx="976273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第１章　計画策定の趣旨・期間・策定体制など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第２章　取り巻く現状と課題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・アンケート結果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・４期障がい者計画の現状と課題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・障がい者支援プラン（第７期障がい福祉計画及び第３期障がい児福祉計画）の現状と課題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・吹田市の障がい福祉の課題整理</a:t>
            </a: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第３章　基本理念・基本目標・施策体系</a:t>
            </a: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第４章　施策の展開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基本目標１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基本目標２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基本目標３</a:t>
            </a: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第５章　障害福祉サービス等の提供体制の整備</a:t>
            </a: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（障がい者支援プランの成果目標・サービス見込量）</a:t>
            </a: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第６章　計画の推進体制</a:t>
            </a:r>
          </a:p>
        </p:txBody>
      </p:sp>
    </p:spTree>
    <p:extLst>
      <p:ext uri="{BB962C8B-B14F-4D97-AF65-F5344CB8AC3E}">
        <p14:creationId xmlns:p14="http://schemas.microsoft.com/office/powerpoint/2010/main" val="1061640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7">
            <a:extLst>
              <a:ext uri="{FF2B5EF4-FFF2-40B4-BE49-F238E27FC236}">
                <a16:creationId xmlns:a16="http://schemas.microsoft.com/office/drawing/2014/main" id="{65B88EDF-C256-BF76-20F9-9BC505ED4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983"/>
          </a:xfrm>
        </p:spPr>
        <p:txBody>
          <a:bodyPr>
            <a:normAutofit fontScale="90000"/>
          </a:bodyPr>
          <a:lstStyle/>
          <a:p>
            <a:r>
              <a:rPr lang="ja-JP" altLang="en-US" sz="2700" b="1" i="0" u="none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第５期障がい者計画・第８期障がい福祉計画・第４期障がい児福祉計画</a:t>
            </a:r>
            <a:br>
              <a:rPr lang="en-US" altLang="ja-JP" sz="2700" b="1" i="0" u="none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700" b="1" i="0" u="none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策定スケジュール</a:t>
            </a:r>
            <a:endParaRPr lang="ja-JP" altLang="en-US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A1D44F5-9320-4144-2A2F-48905D82A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08D1F4BC-05BA-4984-8E09-C1EE92B838AC}" type="slidenum">
              <a:rPr kumimoji="1" lang="ja-JP" altLang="en-US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fld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DBF2FAD4-E5DA-A994-F208-BA23113537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094788"/>
              </p:ext>
            </p:extLst>
          </p:nvPr>
        </p:nvGraphicFramePr>
        <p:xfrm>
          <a:off x="838200" y="1319212"/>
          <a:ext cx="10897812" cy="5306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124825" imgH="4219695" progId="Excel.Sheet.12">
                  <p:embed/>
                </p:oleObj>
              </mc:Choice>
              <mc:Fallback>
                <p:oleObj name="Worksheet" r:id="rId3" imgW="9124825" imgH="421969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319212"/>
                        <a:ext cx="10897812" cy="53066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楕円 34">
            <a:extLst>
              <a:ext uri="{FF2B5EF4-FFF2-40B4-BE49-F238E27FC236}">
                <a16:creationId xmlns:a16="http://schemas.microsoft.com/office/drawing/2014/main" id="{3CB3D561-AD1F-A7AE-9274-3FA32CC0B1CF}"/>
              </a:ext>
            </a:extLst>
          </p:cNvPr>
          <p:cNvSpPr/>
          <p:nvPr/>
        </p:nvSpPr>
        <p:spPr>
          <a:xfrm>
            <a:off x="10945837" y="2807774"/>
            <a:ext cx="815926" cy="732180"/>
          </a:xfrm>
          <a:prstGeom prst="ellipse">
            <a:avLst/>
          </a:prstGeom>
          <a:noFill/>
          <a:ln w="57150" cap="flat">
            <a:solidFill>
              <a:srgbClr val="FF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00467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7">
            <a:extLst>
              <a:ext uri="{FF2B5EF4-FFF2-40B4-BE49-F238E27FC236}">
                <a16:creationId xmlns:a16="http://schemas.microsoft.com/office/drawing/2014/main" id="{65B88EDF-C256-BF76-20F9-9BC505ED4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1983"/>
          </a:xfrm>
        </p:spPr>
        <p:txBody>
          <a:bodyPr>
            <a:normAutofit fontScale="90000"/>
          </a:bodyPr>
          <a:lstStyle/>
          <a:p>
            <a:r>
              <a:rPr lang="ja-JP" altLang="en-US" sz="2700" b="1" i="0" u="none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第５期障がい者計画・第８期障がい福祉計画・第４期障がい児福祉計画</a:t>
            </a:r>
            <a:br>
              <a:rPr lang="en-US" altLang="ja-JP" sz="2700" b="1" i="0" u="none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700" b="1" i="0" u="none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策定スケジュール</a:t>
            </a:r>
            <a:endParaRPr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B2FFEEF8-C4AF-1E2F-7764-43D35BEF6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50736"/>
            <a:ext cx="2743200" cy="365125"/>
          </a:xfrm>
        </p:spPr>
        <p:txBody>
          <a:bodyPr/>
          <a:lstStyle/>
          <a:p>
            <a:fld id="{08D1F4BC-05BA-4984-8E09-C1EE92B838AC}" type="slidenum">
              <a:rPr kumimoji="1" lang="ja-JP" altLang="en-US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fld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C7D41F2B-DE2C-0739-59BE-CA1444A8EC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046376"/>
              </p:ext>
            </p:extLst>
          </p:nvPr>
        </p:nvGraphicFramePr>
        <p:xfrm>
          <a:off x="838199" y="1362173"/>
          <a:ext cx="10936459" cy="52229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124825" imgH="4524432" progId="Excel.Sheet.12">
                  <p:embed/>
                </p:oleObj>
              </mc:Choice>
              <mc:Fallback>
                <p:oleObj name="Worksheet" r:id="rId3" imgW="9124825" imgH="4524432" progId="Excel.Sheet.12">
                  <p:embed/>
                  <p:pic>
                    <p:nvPicPr>
                      <p:cNvPr id="4" name="オブジェクト 3">
                        <a:extLst>
                          <a:ext uri="{FF2B5EF4-FFF2-40B4-BE49-F238E27FC236}">
                            <a16:creationId xmlns:a16="http://schemas.microsoft.com/office/drawing/2014/main" id="{C7D41F2B-DE2C-0739-59BE-CA1444A8EC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199" y="1362173"/>
                        <a:ext cx="10936459" cy="52229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6802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【資料１】第５期期障がい者計画策定に向けて</Template>
  <TotalTime>2541</TotalTime>
  <Words>1292</Words>
  <PresentationFormat>ワイド画面</PresentationFormat>
  <Paragraphs>202</Paragraphs>
  <Slides>8</Slides>
  <Notes>8</Notes>
  <HiddenSlides>0</HiddenSlides>
  <MMClips>0</MMClips>
  <ScaleCrop>false</ScaleCrop>
  <HeadingPairs>
    <vt:vector baseType="variant" size="8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baseType="lpstr" size="16">
      <vt:lpstr>BIZ UDPゴシック</vt:lpstr>
      <vt:lpstr>BIZ UDゴシック</vt:lpstr>
      <vt:lpstr>游ゴシック</vt:lpstr>
      <vt:lpstr>游ゴシック Light</vt:lpstr>
      <vt:lpstr>Arial</vt:lpstr>
      <vt:lpstr>Century</vt:lpstr>
      <vt:lpstr>Office テーマ</vt:lpstr>
      <vt:lpstr>Worksheet</vt:lpstr>
      <vt:lpstr>次期計画策定の方向性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第５期障がい者計画・第８期障がい福祉計画・第４期障がい児福祉計画 策定スケジュール</vt:lpstr>
      <vt:lpstr>第５期障がい者計画・第８期障がい福祉計画・第４期障がい児福祉計画 策定スケジュール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2026-02-06T01:34:25Z</dcterms:created>
  <dcterms:modified xsi:type="dcterms:W3CDTF">2026-05-14T06:59:28Z</dcterms:modified>
</cp:coreProperties>
</file>