
<file path=[Content_Types].xml><?xml version="1.0" encoding="utf-8"?>
<Types xmlns="http://schemas.openxmlformats.org/package/2006/content-types">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432" r:id="rId2"/>
    <p:sldId id="433" r:id="rId3"/>
    <p:sldId id="334" r:id="rId4"/>
    <p:sldId id="337" r:id="rId5"/>
    <p:sldId id="268" r:id="rId6"/>
    <p:sldId id="259" r:id="rId7"/>
    <p:sldId id="262" r:id="rId8"/>
    <p:sldId id="339" r:id="rId9"/>
    <p:sldId id="269" r:id="rId1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9pPr>
  </p:defaultTextStyle>
  <p:extLst>
    <p:ext uri="{EFAFB233-063F-42B5-8137-9DF3F51BA10A}">
      <p15:sldGuideLst xmlns:p15="http://schemas.microsoft.com/office/powerpoint/2012/main">
        <p15:guide id="1" orient="horz" pos="259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7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a:tcStyle>
        <a:tcBdr/>
        <a:fill>
          <a:solidFill>
            <a:srgbClr val="E7E9E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a:tcStyle>
        <a:tcBdr/>
        <a:fill>
          <a:solidFill>
            <a:srgbClr val="E7EA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a:tcStyle>
        <a:tcBdr/>
        <a:fill>
          <a:solidFill>
            <a:srgbClr val="E8F0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71" autoAdjust="0"/>
    <p:restoredTop sz="90058" autoAdjust="0"/>
  </p:normalViewPr>
  <p:slideViewPr>
    <p:cSldViewPr snapToGrid="0" showGuides="1">
      <p:cViewPr varScale="1">
        <p:scale>
          <a:sx n="62" d="100"/>
          <a:sy n="62" d="100"/>
        </p:scale>
        <p:origin x="1302" y="60"/>
      </p:cViewPr>
      <p:guideLst>
        <p:guide orient="horz" pos="2591"/>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游ゴシック"/>
      </a:defRPr>
    </a:lvl1pPr>
    <a:lvl2pPr indent="228600" latinLnBrk="0">
      <a:defRPr sz="1200">
        <a:latin typeface="+mn-lt"/>
        <a:ea typeface="+mn-ea"/>
        <a:cs typeface="+mn-cs"/>
        <a:sym typeface="游ゴシック"/>
      </a:defRPr>
    </a:lvl2pPr>
    <a:lvl3pPr indent="457200" latinLnBrk="0">
      <a:defRPr sz="1200">
        <a:latin typeface="+mn-lt"/>
        <a:ea typeface="+mn-ea"/>
        <a:cs typeface="+mn-cs"/>
        <a:sym typeface="游ゴシック"/>
      </a:defRPr>
    </a:lvl3pPr>
    <a:lvl4pPr indent="685800" latinLnBrk="0">
      <a:defRPr sz="1200">
        <a:latin typeface="+mn-lt"/>
        <a:ea typeface="+mn-ea"/>
        <a:cs typeface="+mn-cs"/>
        <a:sym typeface="游ゴシック"/>
      </a:defRPr>
    </a:lvl4pPr>
    <a:lvl5pPr indent="914400" latinLnBrk="0">
      <a:defRPr sz="1200">
        <a:latin typeface="+mn-lt"/>
        <a:ea typeface="+mn-ea"/>
        <a:cs typeface="+mn-cs"/>
        <a:sym typeface="游ゴシック"/>
      </a:defRPr>
    </a:lvl5pPr>
    <a:lvl6pPr indent="1143000" latinLnBrk="0">
      <a:defRPr sz="1200">
        <a:latin typeface="+mn-lt"/>
        <a:ea typeface="+mn-ea"/>
        <a:cs typeface="+mn-cs"/>
        <a:sym typeface="游ゴシック"/>
      </a:defRPr>
    </a:lvl6pPr>
    <a:lvl7pPr indent="1371600" latinLnBrk="0">
      <a:defRPr sz="1200">
        <a:latin typeface="+mn-lt"/>
        <a:ea typeface="+mn-ea"/>
        <a:cs typeface="+mn-cs"/>
        <a:sym typeface="游ゴシック"/>
      </a:defRPr>
    </a:lvl7pPr>
    <a:lvl8pPr indent="1600200" latinLnBrk="0">
      <a:defRPr sz="1200">
        <a:latin typeface="+mn-lt"/>
        <a:ea typeface="+mn-ea"/>
        <a:cs typeface="+mn-cs"/>
        <a:sym typeface="游ゴシック"/>
      </a:defRPr>
    </a:lvl8pPr>
    <a:lvl9pPr indent="1828800" latinLnBrk="0">
      <a:defRPr sz="1200">
        <a:latin typeface="+mn-lt"/>
        <a:ea typeface="+mn-ea"/>
        <a:cs typeface="+mn-cs"/>
        <a:sym typeface="游ゴシック"/>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740992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193682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306330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75370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6451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noRot="1" noChangeAspect="1"/>
          </p:cNvSpPr>
          <p:nvPr>
            <p:ph type="sldImg"/>
          </p:nvPr>
        </p:nvSpPr>
        <p:spPr>
          <a:xfrm>
            <a:off x="381000" y="685800"/>
            <a:ext cx="6096000" cy="3429000"/>
          </a:xfrm>
          <a:prstGeom prst="rect">
            <a:avLst/>
          </a:prstGeom>
        </p:spPr>
        <p:txBody>
          <a:bodyPr/>
          <a:lstStyle/>
          <a:p>
            <a:endParaRPr/>
          </a:p>
        </p:txBody>
      </p:sp>
      <p:sp>
        <p:nvSpPr>
          <p:cNvPr id="131" name="Shape 131"/>
          <p:cNvSpPr>
            <a:spLocks noGrp="1"/>
          </p:cNvSpPr>
          <p:nvPr>
            <p:ph type="body" sz="quarter" idx="1"/>
          </p:nvPr>
        </p:nvSpPr>
        <p:spPr>
          <a:prstGeom prst="rect">
            <a:avLst/>
          </a:prstGeom>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Shape 220"/>
          <p:cNvSpPr>
            <a:spLocks noGrp="1" noRot="1" noChangeAspect="1"/>
          </p:cNvSpPr>
          <p:nvPr>
            <p:ph type="sldImg"/>
          </p:nvPr>
        </p:nvSpPr>
        <p:spPr>
          <a:xfrm>
            <a:off x="381000" y="685800"/>
            <a:ext cx="6096000" cy="3429000"/>
          </a:xfrm>
          <a:prstGeom prst="rect">
            <a:avLst/>
          </a:prstGeom>
        </p:spPr>
        <p:txBody>
          <a:bodyPr/>
          <a:lstStyle/>
          <a:p>
            <a:endParaRPr/>
          </a:p>
        </p:txBody>
      </p:sp>
      <p:sp>
        <p:nvSpPr>
          <p:cNvPr id="221" name="Shape 221"/>
          <p:cNvSpPr>
            <a:spLocks noGrp="1"/>
          </p:cNvSpPr>
          <p:nvPr>
            <p:ph type="body" sz="quarter" idx="1"/>
          </p:nvPr>
        </p:nvSpPr>
        <p:spPr>
          <a:prstGeom prst="rect">
            <a:avLst/>
          </a:prstGeom>
        </p:spPr>
        <p:txBody>
          <a:bodyPr/>
          <a:lstStyle/>
          <a:p>
            <a:endParaRPr lang="en-US"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Shape 220"/>
          <p:cNvSpPr>
            <a:spLocks noGrp="1" noRot="1" noChangeAspect="1"/>
          </p:cNvSpPr>
          <p:nvPr>
            <p:ph type="sldImg"/>
          </p:nvPr>
        </p:nvSpPr>
        <p:spPr>
          <a:xfrm>
            <a:off x="92075" y="746125"/>
            <a:ext cx="6623050" cy="3725863"/>
          </a:xfrm>
          <a:prstGeom prst="rect">
            <a:avLst/>
          </a:prstGeom>
        </p:spPr>
        <p:txBody>
          <a:bodyPr/>
          <a:lstStyle/>
          <a:p>
            <a:endParaRPr/>
          </a:p>
        </p:txBody>
      </p:sp>
      <p:sp>
        <p:nvSpPr>
          <p:cNvPr id="221" name="Shape 22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1365412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 name="Shape 427"/>
          <p:cNvSpPr>
            <a:spLocks noGrp="1" noRot="1" noChangeAspect="1"/>
          </p:cNvSpPr>
          <p:nvPr>
            <p:ph type="sldImg"/>
          </p:nvPr>
        </p:nvSpPr>
        <p:spPr>
          <a:xfrm>
            <a:off x="381000" y="685800"/>
            <a:ext cx="6096000" cy="3429000"/>
          </a:xfrm>
          <a:prstGeom prst="rect">
            <a:avLst/>
          </a:prstGeom>
        </p:spPr>
        <p:txBody>
          <a:bodyPr/>
          <a:lstStyle/>
          <a:p>
            <a:endParaRPr/>
          </a:p>
        </p:txBody>
      </p:sp>
      <p:sp>
        <p:nvSpPr>
          <p:cNvPr id="428" name="Shape 428"/>
          <p:cNvSpPr>
            <a:spLocks noGrp="1"/>
          </p:cNvSpPr>
          <p:nvPr>
            <p:ph type="body" sz="quarter" idx="1"/>
          </p:nvPr>
        </p:nvSpPr>
        <p:spPr>
          <a:prstGeom prst="rect">
            <a:avLst/>
          </a:prstGeom>
        </p:spPr>
        <p:txBody>
          <a:bodyPr/>
          <a:lstStyle/>
          <a:p>
            <a:pPr indent="139700" algn="just">
              <a:defRPr sz="1800">
                <a:latin typeface="BIZ UD明朝 Medium"/>
                <a:ea typeface="BIZ UD明朝 Medium"/>
                <a:cs typeface="BIZ UD明朝 Medium"/>
                <a:sym typeface="BIZ UD明朝 Medium"/>
              </a:defRPr>
            </a:pPr>
            <a:endParaRPr lang="en-US" altLang="ja-JP" dirty="0"/>
          </a:p>
        </p:txBody>
      </p:sp>
    </p:spTree>
    <p:extLst>
      <p:ext uri="{BB962C8B-B14F-4D97-AF65-F5344CB8AC3E}">
        <p14:creationId xmlns:p14="http://schemas.microsoft.com/office/powerpoint/2010/main" val="2141197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1524000" y="1122362"/>
            <a:ext cx="9144000" cy="2387601"/>
          </a:xfrm>
          <a:prstGeom prst="rect">
            <a:avLst/>
          </a:prstGeom>
        </p:spPr>
        <p:txBody>
          <a:bodyPr anchor="b"/>
          <a:lstStyle>
            <a:lvl1pPr algn="ctr">
              <a:defRPr sz="6000"/>
            </a:lvl1pPr>
          </a:lstStyle>
          <a:p>
            <a:r>
              <a:t>タイトルテキスト</a:t>
            </a:r>
          </a:p>
        </p:txBody>
      </p:sp>
      <p:sp>
        <p:nvSpPr>
          <p:cNvPr id="12" name="本文レベル1…"/>
          <p:cNvSpPr txBox="1">
            <a:spLocks noGrp="1"/>
          </p:cNvSpPr>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0" name="タイトルテキスト"/>
          <p:cNvSpPr txBox="1">
            <a:spLocks noGrp="1"/>
          </p:cNvSpPr>
          <p:nvPr>
            <p:ph type="title"/>
          </p:nvPr>
        </p:nvSpPr>
        <p:spPr>
          <a:prstGeom prst="rect">
            <a:avLst/>
          </a:prstGeom>
        </p:spPr>
        <p:txBody>
          <a:bodyPr/>
          <a:lstStyle/>
          <a:p>
            <a:r>
              <a:t>タイトルテキスト</a:t>
            </a:r>
          </a:p>
        </p:txBody>
      </p:sp>
      <p:sp>
        <p:nvSpPr>
          <p:cNvPr id="21"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セクション見出し">
    <p:spTree>
      <p:nvGrpSpPr>
        <p:cNvPr id="1" name=""/>
        <p:cNvGrpSpPr/>
        <p:nvPr/>
      </p:nvGrpSpPr>
      <p:grpSpPr>
        <a:xfrm>
          <a:off x="0" y="0"/>
          <a:ext cx="0" cy="0"/>
          <a:chOff x="0" y="0"/>
          <a:chExt cx="0" cy="0"/>
        </a:xfrm>
      </p:grpSpPr>
      <p:sp>
        <p:nvSpPr>
          <p:cNvPr id="29" name="タイトルテキスト"/>
          <p:cNvSpPr txBox="1">
            <a:spLocks noGrp="1"/>
          </p:cNvSpPr>
          <p:nvPr>
            <p:ph type="title"/>
          </p:nvPr>
        </p:nvSpPr>
        <p:spPr>
          <a:xfrm>
            <a:off x="831850" y="1709738"/>
            <a:ext cx="10515600" cy="2852737"/>
          </a:xfrm>
          <a:prstGeom prst="rect">
            <a:avLst/>
          </a:prstGeom>
        </p:spPr>
        <p:txBody>
          <a:bodyPr anchor="b"/>
          <a:lstStyle>
            <a:lvl1pPr>
              <a:defRPr sz="6000"/>
            </a:lvl1pPr>
          </a:lstStyle>
          <a:p>
            <a:r>
              <a:t>タイトルテキスト</a:t>
            </a:r>
          </a:p>
        </p:txBody>
      </p:sp>
      <p:sp>
        <p:nvSpPr>
          <p:cNvPr id="30" name="本文レベル1…"/>
          <p:cNvSpPr txBox="1">
            <a:spLocks noGrp="1"/>
          </p:cNvSpPr>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prstGeom prst="rect">
            <a:avLst/>
          </a:prstGeom>
        </p:spPr>
        <p:txBody>
          <a:bodyPr/>
          <a:lstStyle/>
          <a:p>
            <a:r>
              <a:t>タイトルテキスト</a:t>
            </a:r>
          </a:p>
        </p:txBody>
      </p:sp>
      <p:sp>
        <p:nvSpPr>
          <p:cNvPr id="39" name="本文レベル1…"/>
          <p:cNvSpPr txBox="1">
            <a:spLocks noGrp="1"/>
          </p:cNvSpPr>
          <p:nvPr>
            <p:ph type="body" sz="half" idx="1"/>
          </p:nvPr>
        </p:nvSpPr>
        <p:spPr>
          <a:xfrm>
            <a:off x="838200" y="1825625"/>
            <a:ext cx="5181600" cy="4351338"/>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較">
    <p:spTree>
      <p:nvGrpSpPr>
        <p:cNvPr id="1" name=""/>
        <p:cNvGrpSpPr/>
        <p:nvPr/>
      </p:nvGrpSpPr>
      <p:grpSpPr>
        <a:xfrm>
          <a:off x="0" y="0"/>
          <a:ext cx="0" cy="0"/>
          <a:chOff x="0" y="0"/>
          <a:chExt cx="0" cy="0"/>
        </a:xfrm>
      </p:grpSpPr>
      <p:sp>
        <p:nvSpPr>
          <p:cNvPr id="47" name="タイトルテキスト"/>
          <p:cNvSpPr txBox="1">
            <a:spLocks noGrp="1"/>
          </p:cNvSpPr>
          <p:nvPr>
            <p:ph type="title"/>
          </p:nvPr>
        </p:nvSpPr>
        <p:spPr>
          <a:xfrm>
            <a:off x="839787" y="365125"/>
            <a:ext cx="10515601" cy="1325563"/>
          </a:xfrm>
          <a:prstGeom prst="rect">
            <a:avLst/>
          </a:prstGeom>
        </p:spPr>
        <p:txBody>
          <a:bodyPr/>
          <a:lstStyle/>
          <a:p>
            <a:r>
              <a:t>タイトルテキスト</a:t>
            </a:r>
          </a:p>
        </p:txBody>
      </p:sp>
      <p:sp>
        <p:nvSpPr>
          <p:cNvPr id="48" name="本文レベル1…"/>
          <p:cNvSpPr txBox="1">
            <a:spLocks noGrp="1"/>
          </p:cNvSpPr>
          <p:nvPr>
            <p:ph type="body" sz="quarter" idx="1"/>
          </p:nvPr>
        </p:nvSpPr>
        <p:spPr>
          <a:xfrm>
            <a:off x="839787" y="1681163"/>
            <a:ext cx="5157790"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本文レベル1</a:t>
            </a:r>
          </a:p>
          <a:p>
            <a:pPr lvl="1"/>
            <a:r>
              <a:t>本文レベル2</a:t>
            </a:r>
          </a:p>
          <a:p>
            <a:pPr lvl="2"/>
            <a:r>
              <a:t>本文レベル3</a:t>
            </a:r>
          </a:p>
          <a:p>
            <a:pPr lvl="3"/>
            <a:r>
              <a:t>本文レベル4</a:t>
            </a:r>
          </a:p>
          <a:p>
            <a:pPr lvl="4"/>
            <a:r>
              <a:t>本文レベル5</a:t>
            </a:r>
          </a:p>
        </p:txBody>
      </p:sp>
      <p:sp>
        <p:nvSpPr>
          <p:cNvPr id="49" name="テキスト プレースホルダー 4"/>
          <p:cNvSpPr>
            <a:spLocks noGrp="1"/>
          </p:cNvSpPr>
          <p:nvPr>
            <p:ph type="body" sz="quarter" idx="21"/>
          </p:nvPr>
        </p:nvSpPr>
        <p:spPr>
          <a:xfrm>
            <a:off x="6172200" y="1681163"/>
            <a:ext cx="5183188" cy="823914"/>
          </a:xfrm>
          <a:prstGeom prst="rect">
            <a:avLst/>
          </a:prstGeom>
        </p:spPr>
        <p:txBody>
          <a:bodyPr anchor="b"/>
          <a:lstStyle/>
          <a:p>
            <a:endParaRPr/>
          </a:p>
        </p:txBody>
      </p:sp>
      <p:sp>
        <p:nvSpPr>
          <p:cNvPr id="50"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57" name="タイトルテキスト"/>
          <p:cNvSpPr txBox="1">
            <a:spLocks noGrp="1"/>
          </p:cNvSpPr>
          <p:nvPr>
            <p:ph type="title"/>
          </p:nvPr>
        </p:nvSpPr>
        <p:spPr>
          <a:prstGeom prst="rect">
            <a:avLst/>
          </a:prstGeom>
        </p:spPr>
        <p:txBody>
          <a:bodyPr/>
          <a:lstStyle/>
          <a:p>
            <a:r>
              <a:t>タイトルテキスト</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白紙">
    <p:spTree>
      <p:nvGrpSpPr>
        <p:cNvPr id="1" name=""/>
        <p:cNvGrpSpPr/>
        <p:nvPr/>
      </p:nvGrpSpPr>
      <p:grpSpPr>
        <a:xfrm>
          <a:off x="0" y="0"/>
          <a:ext cx="0" cy="0"/>
          <a:chOff x="0" y="0"/>
          <a:chExt cx="0" cy="0"/>
        </a:xfrm>
      </p:grpSpPr>
      <p:sp>
        <p:nvSpPr>
          <p:cNvPr id="65"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付きのコンテンツ">
    <p:spTree>
      <p:nvGrpSpPr>
        <p:cNvPr id="1" name=""/>
        <p:cNvGrpSpPr/>
        <p:nvPr/>
      </p:nvGrpSpPr>
      <p:grpSpPr>
        <a:xfrm>
          <a:off x="0" y="0"/>
          <a:ext cx="0" cy="0"/>
          <a:chOff x="0" y="0"/>
          <a:chExt cx="0" cy="0"/>
        </a:xfrm>
      </p:grpSpPr>
      <p:sp>
        <p:nvSpPr>
          <p:cNvPr id="72" name="タイトルテキスト"/>
          <p:cNvSpPr txBox="1">
            <a:spLocks noGrp="1"/>
          </p:cNvSpPr>
          <p:nvPr>
            <p:ph type="title"/>
          </p:nvPr>
        </p:nvSpPr>
        <p:spPr>
          <a:xfrm>
            <a:off x="839787" y="457200"/>
            <a:ext cx="3932240" cy="1600200"/>
          </a:xfrm>
          <a:prstGeom prst="rect">
            <a:avLst/>
          </a:prstGeom>
        </p:spPr>
        <p:txBody>
          <a:bodyPr anchor="b"/>
          <a:lstStyle>
            <a:lvl1pPr>
              <a:defRPr sz="3200"/>
            </a:lvl1pPr>
          </a:lstStyle>
          <a:p>
            <a:r>
              <a:t>タイトルテキスト</a:t>
            </a:r>
          </a:p>
        </p:txBody>
      </p:sp>
      <p:sp>
        <p:nvSpPr>
          <p:cNvPr id="73" name="本文レベル1…"/>
          <p:cNvSpPr txBox="1">
            <a:spLocks noGrp="1"/>
          </p:cNvSpPr>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本文レベル1</a:t>
            </a:r>
          </a:p>
          <a:p>
            <a:pPr lvl="1"/>
            <a:r>
              <a:t>本文レベル2</a:t>
            </a:r>
          </a:p>
          <a:p>
            <a:pPr lvl="2"/>
            <a:r>
              <a:t>本文レベル3</a:t>
            </a:r>
          </a:p>
          <a:p>
            <a:pPr lvl="3"/>
            <a:r>
              <a:t>本文レベル4</a:t>
            </a:r>
          </a:p>
          <a:p>
            <a:pPr lvl="4"/>
            <a:r>
              <a:t>本文レベル5</a:t>
            </a:r>
          </a:p>
        </p:txBody>
      </p:sp>
      <p:sp>
        <p:nvSpPr>
          <p:cNvPr id="74" name="テキスト プレースホルダー 3"/>
          <p:cNvSpPr>
            <a:spLocks noGrp="1"/>
          </p:cNvSpPr>
          <p:nvPr>
            <p:ph type="body" sz="quarter" idx="21"/>
          </p:nvPr>
        </p:nvSpPr>
        <p:spPr>
          <a:xfrm>
            <a:off x="839787" y="2057400"/>
            <a:ext cx="3932238" cy="3811588"/>
          </a:xfrm>
          <a:prstGeom prst="rect">
            <a:avLst/>
          </a:prstGeom>
        </p:spPr>
        <p:txBody>
          <a:bodyPr/>
          <a:lstStyle/>
          <a:p>
            <a:endParaRPr/>
          </a:p>
        </p:txBody>
      </p:sp>
      <p:sp>
        <p:nvSpPr>
          <p:cNvPr id="75"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タイトル付きの図">
    <p:spTree>
      <p:nvGrpSpPr>
        <p:cNvPr id="1" name=""/>
        <p:cNvGrpSpPr/>
        <p:nvPr/>
      </p:nvGrpSpPr>
      <p:grpSpPr>
        <a:xfrm>
          <a:off x="0" y="0"/>
          <a:ext cx="0" cy="0"/>
          <a:chOff x="0" y="0"/>
          <a:chExt cx="0" cy="0"/>
        </a:xfrm>
      </p:grpSpPr>
      <p:sp>
        <p:nvSpPr>
          <p:cNvPr id="82" name="タイトルテキスト"/>
          <p:cNvSpPr txBox="1">
            <a:spLocks noGrp="1"/>
          </p:cNvSpPr>
          <p:nvPr>
            <p:ph type="title"/>
          </p:nvPr>
        </p:nvSpPr>
        <p:spPr>
          <a:xfrm>
            <a:off x="839787" y="457200"/>
            <a:ext cx="3932240" cy="1600200"/>
          </a:xfrm>
          <a:prstGeom prst="rect">
            <a:avLst/>
          </a:prstGeom>
        </p:spPr>
        <p:txBody>
          <a:bodyPr anchor="b"/>
          <a:lstStyle>
            <a:lvl1pPr>
              <a:defRPr sz="3200"/>
            </a:lvl1pPr>
          </a:lstStyle>
          <a:p>
            <a:r>
              <a:t>タイトルテキスト</a:t>
            </a:r>
          </a:p>
        </p:txBody>
      </p:sp>
      <p:sp>
        <p:nvSpPr>
          <p:cNvPr id="83" name="図プレースホルダー 2"/>
          <p:cNvSpPr>
            <a:spLocks noGrp="1"/>
          </p:cNvSpPr>
          <p:nvPr>
            <p:ph type="pic" sz="half" idx="21"/>
          </p:nvPr>
        </p:nvSpPr>
        <p:spPr>
          <a:xfrm>
            <a:off x="5183187" y="987425"/>
            <a:ext cx="6172202" cy="4873625"/>
          </a:xfrm>
          <a:prstGeom prst="rect">
            <a:avLst/>
          </a:prstGeom>
        </p:spPr>
        <p:txBody>
          <a:bodyPr lIns="91439" tIns="45719" rIns="91439" bIns="45719">
            <a:noAutofit/>
          </a:bodyPr>
          <a:lstStyle/>
          <a:p>
            <a:endParaRPr/>
          </a:p>
        </p:txBody>
      </p:sp>
      <p:sp>
        <p:nvSpPr>
          <p:cNvPr id="84" name="本文レベル1…"/>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タイトルテキスト</a:t>
            </a:r>
          </a:p>
        </p:txBody>
      </p:sp>
      <p:sp>
        <p:nvSpPr>
          <p:cNvPr id="3" name="本文レベル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txBox="1">
            <a:spLocks noGrp="1"/>
          </p:cNvSpPr>
          <p:nvPr>
            <p:ph type="sldNum" sz="quarter" idx="2"/>
          </p:nvPr>
        </p:nvSpPr>
        <p:spPr>
          <a:xfrm>
            <a:off x="10966520" y="6400415"/>
            <a:ext cx="387281" cy="276995"/>
          </a:xfrm>
          <a:prstGeom prst="rect">
            <a:avLst/>
          </a:prstGeom>
          <a:ln w="12700">
            <a:miter lim="400000"/>
          </a:ln>
        </p:spPr>
        <p:txBody>
          <a:bodyPr wrap="none" lIns="45718" tIns="45718" rIns="45718" bIns="45718" anchor="ctr">
            <a:spAutoFit/>
          </a:bodyPr>
          <a:lstStyle>
            <a:lvl1pPr algn="r">
              <a:defRPr sz="1200">
                <a:solidFill>
                  <a:srgbClr val="757575"/>
                </a:solidFill>
                <a:latin typeface="BIZ UDPゴシック" panose="020B0400000000000000" pitchFamily="50" charset="-128"/>
                <a:ea typeface="BIZ UDPゴシック" panose="020B0400000000000000" pitchFamily="50" charset="-128"/>
              </a:defRPr>
            </a:lvl1pPr>
          </a:lstStyle>
          <a:p>
            <a:fld id="{86CB4B4D-7CA3-9044-876B-883B54F8677D}" type="slidenum">
              <a:rPr lang="en-US" altLang="ja-JP" smtClean="0"/>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hf hdr="0" ftr="0" dt="0"/>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游ゴシック"/>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游ゴシック"/>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1.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45B6D99-5A47-5B02-E6B7-DDF7D25993AD}"/>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82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8D1F4BC-05BA-4984-8E09-C1EE92B838AC}" type="slidenum">
              <a:rPr lang="ja-JP" altLang="en-US" smtClean="0"/>
              <a:pPr/>
              <a:t>1</a:t>
            </a:fld>
            <a:endParaRPr kumimoji="1" lang="ja-JP" altLang="en-US">
              <a:latin typeface="BIZ UDPゴシック" panose="020B0400000000000000" pitchFamily="50" charset="-128"/>
              <a:ea typeface="BIZ UDPゴシック" panose="020B0400000000000000" pitchFamily="50" charset="-128"/>
            </a:endParaRPr>
          </a:p>
        </p:txBody>
      </p:sp>
      <p:sp>
        <p:nvSpPr>
          <p:cNvPr id="5" name="正方形/長方形 31">
            <a:extLst>
              <a:ext uri="{FF2B5EF4-FFF2-40B4-BE49-F238E27FC236}">
                <a16:creationId xmlns:a16="http://schemas.microsoft.com/office/drawing/2014/main" id="{8B982EE9-D535-1C26-40DB-D95A165633BE}"/>
              </a:ext>
            </a:extLst>
          </p:cNvPr>
          <p:cNvSpPr/>
          <p:nvPr/>
        </p:nvSpPr>
        <p:spPr>
          <a:xfrm>
            <a:off x="-1" y="0"/>
            <a:ext cx="12204002" cy="421200"/>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3" name="タイトル 1">
            <a:extLst>
              <a:ext uri="{FF2B5EF4-FFF2-40B4-BE49-F238E27FC236}">
                <a16:creationId xmlns:a16="http://schemas.microsoft.com/office/drawing/2014/main" id="{79459B8C-6816-745F-55BD-2D1CDF227093}"/>
              </a:ext>
            </a:extLst>
          </p:cNvPr>
          <p:cNvSpPr txBox="1">
            <a:spLocks/>
          </p:cNvSpPr>
          <p:nvPr/>
        </p:nvSpPr>
        <p:spPr>
          <a:xfrm>
            <a:off x="9964027" y="454719"/>
            <a:ext cx="1905001" cy="634125"/>
          </a:xfrm>
          <a:prstGeom prst="rect">
            <a:avLst/>
          </a:prstGeom>
          <a:ln>
            <a:solidFill>
              <a:schemeClr val="tx1"/>
            </a:solidFill>
          </a:ln>
        </p:spPr>
        <p:txBody>
          <a:bodyPr vert="horz" lIns="91440" tIns="45720" rIns="91440" bIns="45720" rtlCol="0" anchor="ctr" anchorCtr="0">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spcAft>
                <a:spcPts val="600"/>
              </a:spcAft>
            </a:pPr>
            <a:r>
              <a:rPr lang="ja-JP" altLang="en-US" sz="2400" dirty="0">
                <a:latin typeface="BIZ UDゴシック" panose="020B0400000000000000" pitchFamily="49" charset="-128"/>
                <a:ea typeface="BIZ UDゴシック" panose="020B0400000000000000" pitchFamily="49" charset="-128"/>
              </a:rPr>
              <a:t>資料１－</a:t>
            </a:r>
            <a:r>
              <a:rPr lang="en-US" altLang="ja-JP" sz="2400" dirty="0">
                <a:latin typeface="BIZ UDゴシック" panose="020B0400000000000000" pitchFamily="49" charset="-128"/>
                <a:ea typeface="BIZ UDゴシック" panose="020B0400000000000000" pitchFamily="49" charset="-128"/>
              </a:rPr>
              <a:t>3</a:t>
            </a:r>
            <a:endParaRPr lang="ja-JP" altLang="en-US" sz="2400" dirty="0">
              <a:latin typeface="BIZ UDゴシック" panose="020B0400000000000000" pitchFamily="49" charset="-128"/>
              <a:ea typeface="BIZ UDゴシック" panose="020B0400000000000000" pitchFamily="49" charset="-128"/>
            </a:endParaRPr>
          </a:p>
        </p:txBody>
      </p:sp>
      <p:sp>
        <p:nvSpPr>
          <p:cNvPr id="7" name="タイトル 1">
            <a:extLst>
              <a:ext uri="{FF2B5EF4-FFF2-40B4-BE49-F238E27FC236}">
                <a16:creationId xmlns:a16="http://schemas.microsoft.com/office/drawing/2014/main" id="{F16E8275-479B-73E2-697F-C2694CB317B2}"/>
              </a:ext>
            </a:extLst>
          </p:cNvPr>
          <p:cNvSpPr txBox="1">
            <a:spLocks/>
          </p:cNvSpPr>
          <p:nvPr/>
        </p:nvSpPr>
        <p:spPr>
          <a:xfrm>
            <a:off x="572727" y="2008807"/>
            <a:ext cx="11046546" cy="19762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b">
            <a:normAutofit/>
          </a:bodyPr>
          <a:lstStyle>
            <a:lvl1pPr marL="0" marR="0" indent="0" algn="ctr" defTabSz="914400" rtl="0" latinLnBrk="0">
              <a:lnSpc>
                <a:spcPct val="90000"/>
              </a:lnSpc>
              <a:spcBef>
                <a:spcPts val="0"/>
              </a:spcBef>
              <a:spcAft>
                <a:spcPts val="0"/>
              </a:spcAft>
              <a:buClrTx/>
              <a:buSzTx/>
              <a:buFontTx/>
              <a:buNone/>
              <a:tabLst/>
              <a:defRPr sz="6000" b="0" i="0" u="none" strike="noStrike" cap="none" spc="0" baseline="0">
                <a:solidFill>
                  <a:srgbClr val="000000"/>
                </a:solidFill>
                <a:uFillTx/>
                <a:latin typeface="游ゴシック Light"/>
                <a:ea typeface="游ゴシック Light"/>
                <a:cs typeface="游ゴシック Light"/>
                <a:sym typeface="游ゴシック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游ゴシック Light"/>
                <a:ea typeface="游ゴシック Light"/>
                <a:cs typeface="游ゴシック Light"/>
                <a:sym typeface="游ゴシック Light"/>
              </a:defRPr>
            </a:lvl9pPr>
          </a:lstStyle>
          <a:p>
            <a:pPr hangingPunct="1">
              <a:defRPr sz="5300">
                <a:latin typeface="BIZ UDPゴシック"/>
                <a:ea typeface="BIZ UDPゴシック"/>
                <a:cs typeface="BIZ UDPゴシック"/>
                <a:sym typeface="BIZ UDPゴシック"/>
              </a:defRPr>
            </a:pPr>
            <a:r>
              <a:rPr lang="ja-JP" altLang="en-US" sz="5300">
                <a:latin typeface="BIZ UDPゴシック"/>
                <a:ea typeface="BIZ UDPゴシック"/>
                <a:cs typeface="BIZ UDPゴシック"/>
                <a:sym typeface="BIZ UDPゴシック"/>
              </a:rPr>
              <a:t>障</a:t>
            </a:r>
            <a:r>
              <a:rPr lang="ja-JP" altLang="en-US" sz="5300" dirty="0">
                <a:latin typeface="BIZ UDPゴシック"/>
                <a:ea typeface="BIZ UDPゴシック"/>
                <a:cs typeface="BIZ UDPゴシック"/>
                <a:sym typeface="BIZ UDPゴシック"/>
              </a:rPr>
              <a:t>がい福祉の取組に関する</a:t>
            </a:r>
            <a:br>
              <a:rPr lang="ja-JP" altLang="en-US" sz="5300" dirty="0">
                <a:latin typeface="BIZ UDPゴシック"/>
                <a:ea typeface="BIZ UDPゴシック"/>
                <a:cs typeface="BIZ UDPゴシック"/>
                <a:sym typeface="BIZ UDPゴシック"/>
              </a:rPr>
            </a:br>
            <a:r>
              <a:rPr lang="ja-JP" altLang="en-US" sz="5300" dirty="0">
                <a:latin typeface="BIZ UDPゴシック"/>
                <a:ea typeface="BIZ UDPゴシック"/>
                <a:cs typeface="BIZ UDPゴシック"/>
                <a:sym typeface="BIZ UDPゴシック"/>
              </a:rPr>
              <a:t>アンケート結果（速報）</a:t>
            </a:r>
          </a:p>
        </p:txBody>
      </p:sp>
      <p:sp>
        <p:nvSpPr>
          <p:cNvPr id="8" name="タイトル 1">
            <a:extLst>
              <a:ext uri="{FF2B5EF4-FFF2-40B4-BE49-F238E27FC236}">
                <a16:creationId xmlns:a16="http://schemas.microsoft.com/office/drawing/2014/main" id="{A848DA1F-F5E3-E840-F162-128D0B7C008B}"/>
              </a:ext>
            </a:extLst>
          </p:cNvPr>
          <p:cNvSpPr txBox="1"/>
          <p:nvPr/>
        </p:nvSpPr>
        <p:spPr>
          <a:xfrm>
            <a:off x="913925" y="4089176"/>
            <a:ext cx="10955103" cy="10815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b">
            <a:normAutofit/>
          </a:bodyPr>
          <a:lstStyle/>
          <a:p>
            <a:pPr algn="ctr">
              <a:lnSpc>
                <a:spcPct val="81000"/>
              </a:lnSpc>
              <a:defRPr sz="4900">
                <a:latin typeface="BIZ UDPゴシック"/>
                <a:ea typeface="BIZ UDPゴシック"/>
                <a:cs typeface="BIZ UDPゴシック"/>
                <a:sym typeface="BIZ UDPゴシック"/>
              </a:defRPr>
            </a:pPr>
            <a:r>
              <a:rPr sz="2400" dirty="0"/>
              <a:t>第5期障がい者計画・障がい者支援プラン</a:t>
            </a:r>
            <a:r>
              <a:rPr sz="1400" dirty="0"/>
              <a:t>（第8期障がい福祉計画・第4期障がい児福祉計画）</a:t>
            </a:r>
          </a:p>
        </p:txBody>
      </p:sp>
    </p:spTree>
    <p:extLst>
      <p:ext uri="{BB962C8B-B14F-4D97-AF65-F5344CB8AC3E}">
        <p14:creationId xmlns:p14="http://schemas.microsoft.com/office/powerpoint/2010/main" val="2915626736"/>
      </p:ext>
    </p:extLst>
  </p:cSld>
  <p:clrMapOvr>
    <a:masterClrMapping/>
  </p:clrMapOvr>
  <p:transition spd="med" advTm="874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正方形/長方形 31"/>
          <p:cNvSpPr/>
          <p:nvPr/>
        </p:nvSpPr>
        <p:spPr>
          <a:xfrm>
            <a:off x="0" y="0"/>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101" name="テキスト ボックス 32"/>
          <p:cNvSpPr txBox="1"/>
          <p:nvPr/>
        </p:nvSpPr>
        <p:spPr>
          <a:xfrm>
            <a:off x="158790" y="51868"/>
            <a:ext cx="12045213" cy="3693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ja-JP" altLang="en-US" sz="1800" dirty="0">
                <a:latin typeface="BIZ UDPゴシック"/>
                <a:ea typeface="BIZ UDPゴシック"/>
                <a:cs typeface="BIZ UDPゴシック"/>
                <a:sym typeface="BIZ UDPゴシック"/>
              </a:rPr>
              <a:t>障がい福祉の取組に関する</a:t>
            </a:r>
            <a:r>
              <a:rPr lang="ja-JP" altLang="en-US" dirty="0"/>
              <a:t>アンケートの検討状況</a:t>
            </a:r>
            <a:endParaRPr dirty="0"/>
          </a:p>
        </p:txBody>
      </p:sp>
      <p:sp>
        <p:nvSpPr>
          <p:cNvPr id="102" name="正方形/長方形 38"/>
          <p:cNvSpPr/>
          <p:nvPr/>
        </p:nvSpPr>
        <p:spPr>
          <a:xfrm>
            <a:off x="10098" y="1142603"/>
            <a:ext cx="12171806" cy="84056"/>
          </a:xfrm>
          <a:prstGeom prst="rect">
            <a:avLst/>
          </a:prstGeom>
          <a:solidFill>
            <a:schemeClr val="accent2">
              <a:alpha val="50195"/>
            </a:schemeClr>
          </a:solidFill>
          <a:ln w="12700">
            <a:miter lim="400000"/>
          </a:ln>
        </p:spPr>
        <p:txBody>
          <a:bodyPr lIns="45718" tIns="45718" rIns="45718" bIns="45718" anchor="ctr"/>
          <a:lstStyle/>
          <a:p>
            <a:pPr algn="ctr">
              <a:defRPr>
                <a:solidFill>
                  <a:srgbClr val="FFFFFF"/>
                </a:solidFill>
              </a:defRPr>
            </a:pPr>
            <a:endParaRPr/>
          </a:p>
        </p:txBody>
      </p:sp>
      <p:sp>
        <p:nvSpPr>
          <p:cNvPr id="103" name="テキスト ボックス 40"/>
          <p:cNvSpPr txBox="1"/>
          <p:nvPr/>
        </p:nvSpPr>
        <p:spPr>
          <a:xfrm>
            <a:off x="501752" y="1456692"/>
            <a:ext cx="10185301" cy="2800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defRPr sz="1400">
                <a:latin typeface="BIZ UDPゴシック"/>
                <a:ea typeface="BIZ UDPゴシック"/>
                <a:cs typeface="BIZ UDPゴシック"/>
                <a:sym typeface="BIZ UDPゴシック"/>
              </a:defRPr>
            </a:pPr>
            <a:r>
              <a:rPr sz="1600" dirty="0"/>
              <a:t>第１回作業部会　開催日：令和７年10月10日（金曜）</a:t>
            </a:r>
          </a:p>
          <a:p>
            <a:pPr>
              <a:defRPr sz="1400">
                <a:latin typeface="BIZ UDPゴシック"/>
                <a:ea typeface="BIZ UDPゴシック"/>
                <a:cs typeface="BIZ UDPゴシック"/>
                <a:sym typeface="BIZ UDPゴシック"/>
              </a:defRPr>
            </a:pPr>
            <a:r>
              <a:rPr sz="1600" dirty="0"/>
              <a:t>　　　　　　　　　　　</a:t>
            </a:r>
            <a:r>
              <a:rPr sz="1600" dirty="0" err="1"/>
              <a:t>議題：障がい者計画アンケート案の検討</a:t>
            </a:r>
            <a:endParaRPr lang="en-US" sz="1600" dirty="0"/>
          </a:p>
          <a:p>
            <a:pPr>
              <a:defRPr sz="1400">
                <a:latin typeface="BIZ UDPゴシック"/>
                <a:ea typeface="BIZ UDPゴシック"/>
                <a:cs typeface="BIZ UDPゴシック"/>
                <a:sym typeface="BIZ UDPゴシック"/>
              </a:defRPr>
            </a:pPr>
            <a:endParaRPr sz="1600" dirty="0"/>
          </a:p>
          <a:p>
            <a:pPr>
              <a:defRPr sz="1400">
                <a:latin typeface="BIZ UDPゴシック"/>
                <a:ea typeface="BIZ UDPゴシック"/>
                <a:cs typeface="BIZ UDPゴシック"/>
                <a:sym typeface="BIZ UDPゴシック"/>
              </a:defRPr>
            </a:pPr>
            <a:r>
              <a:rPr sz="1600" dirty="0"/>
              <a:t>第２回作業部会　開催日：令和７年10月31日（金曜）</a:t>
            </a:r>
          </a:p>
          <a:p>
            <a:pPr>
              <a:defRPr sz="1400">
                <a:latin typeface="BIZ UDPゴシック"/>
                <a:ea typeface="BIZ UDPゴシック"/>
                <a:cs typeface="BIZ UDPゴシック"/>
                <a:sym typeface="BIZ UDPゴシック"/>
              </a:defRPr>
            </a:pPr>
            <a:r>
              <a:rPr sz="1600" dirty="0"/>
              <a:t>　　　　　　　　　　　</a:t>
            </a:r>
            <a:r>
              <a:rPr sz="1600" dirty="0" err="1"/>
              <a:t>議題：障がい者支援プランアンケート案の検討</a:t>
            </a:r>
            <a:endParaRPr lang="en-US" sz="1600" dirty="0"/>
          </a:p>
          <a:p>
            <a:pPr>
              <a:defRPr sz="1400">
                <a:latin typeface="BIZ UDPゴシック"/>
                <a:ea typeface="BIZ UDPゴシック"/>
                <a:cs typeface="BIZ UDPゴシック"/>
                <a:sym typeface="BIZ UDPゴシック"/>
              </a:defRPr>
            </a:pPr>
            <a:endParaRPr sz="1600" dirty="0"/>
          </a:p>
          <a:p>
            <a:pPr>
              <a:defRPr sz="1400">
                <a:latin typeface="BIZ UDPゴシック"/>
                <a:ea typeface="BIZ UDPゴシック"/>
                <a:cs typeface="BIZ UDPゴシック"/>
                <a:sym typeface="BIZ UDPゴシック"/>
              </a:defRPr>
            </a:pPr>
            <a:r>
              <a:rPr sz="1600" dirty="0"/>
              <a:t>第３回作業部会　開催日：令和７年11月28日（金曜）</a:t>
            </a:r>
          </a:p>
          <a:p>
            <a:pPr>
              <a:defRPr sz="1400">
                <a:latin typeface="BIZ UDPゴシック"/>
                <a:ea typeface="BIZ UDPゴシック"/>
                <a:cs typeface="BIZ UDPゴシック"/>
                <a:sym typeface="BIZ UDPゴシック"/>
              </a:defRPr>
            </a:pPr>
            <a:r>
              <a:rPr sz="1600" dirty="0"/>
              <a:t>　　　　　　　　　　　</a:t>
            </a:r>
            <a:r>
              <a:rPr sz="1600" dirty="0" err="1"/>
              <a:t>議題：障がい者計画及び障がい者支援プランアンケート案最終確認</a:t>
            </a:r>
            <a:endParaRPr lang="en-US" sz="1600" dirty="0"/>
          </a:p>
          <a:p>
            <a:pPr>
              <a:defRPr sz="1400">
                <a:latin typeface="BIZ UDPゴシック"/>
                <a:ea typeface="BIZ UDPゴシック"/>
                <a:cs typeface="BIZ UDPゴシック"/>
                <a:sym typeface="BIZ UDPゴシック"/>
              </a:defRPr>
            </a:pPr>
            <a:endParaRPr sz="1600" dirty="0"/>
          </a:p>
          <a:p>
            <a:pPr>
              <a:defRPr sz="1400">
                <a:latin typeface="BIZ UDPゴシック"/>
                <a:ea typeface="BIZ UDPゴシック"/>
                <a:cs typeface="BIZ UDPゴシック"/>
                <a:sym typeface="BIZ UDPゴシック"/>
              </a:defRPr>
            </a:pPr>
            <a:r>
              <a:rPr sz="1600" dirty="0"/>
              <a:t>第４回作業部会　開催日：令和７年12月19日（金曜）</a:t>
            </a:r>
          </a:p>
          <a:p>
            <a:pPr>
              <a:defRPr sz="1400">
                <a:latin typeface="BIZ UDPゴシック"/>
                <a:ea typeface="BIZ UDPゴシック"/>
                <a:cs typeface="BIZ UDPゴシック"/>
                <a:sym typeface="BIZ UDPゴシック"/>
              </a:defRPr>
            </a:pPr>
            <a:r>
              <a:rPr sz="1600" dirty="0"/>
              <a:t>　　　　　　　　　　　</a:t>
            </a:r>
            <a:r>
              <a:rPr sz="1600" dirty="0" err="1"/>
              <a:t>議題</a:t>
            </a:r>
            <a:r>
              <a:rPr sz="1600" dirty="0"/>
              <a:t>：</a:t>
            </a:r>
            <a:r>
              <a:rPr lang="ja-JP" altLang="en-US" sz="1600" dirty="0"/>
              <a:t>事業所及び団体アンケート</a:t>
            </a:r>
            <a:r>
              <a:rPr sz="1600" dirty="0" err="1"/>
              <a:t>案の検討</a:t>
            </a:r>
            <a:endParaRPr sz="1600" dirty="0"/>
          </a:p>
        </p:txBody>
      </p:sp>
      <p:sp>
        <p:nvSpPr>
          <p:cNvPr id="104" name="テキスト ボックス 39"/>
          <p:cNvSpPr txBox="1"/>
          <p:nvPr/>
        </p:nvSpPr>
        <p:spPr>
          <a:xfrm>
            <a:off x="154071" y="889335"/>
            <a:ext cx="8047395" cy="3693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latin typeface="BIZ UDPゴシック"/>
                <a:ea typeface="BIZ UDPゴシック"/>
                <a:cs typeface="BIZ UDPゴシック"/>
                <a:sym typeface="BIZ UDPゴシック"/>
              </a:defRPr>
            </a:lvl1pPr>
          </a:lstStyle>
          <a:p>
            <a:r>
              <a:rPr lang="ja-JP" altLang="en-US" dirty="0"/>
              <a:t>〇</a:t>
            </a:r>
            <a:r>
              <a:rPr dirty="0" err="1"/>
              <a:t>社会福祉審議会障がい者施策推進専門分科会計画策定作業部会の開催</a:t>
            </a:r>
            <a:endParaRPr dirty="0"/>
          </a:p>
        </p:txBody>
      </p:sp>
      <p:sp>
        <p:nvSpPr>
          <p:cNvPr id="3" name="四角形: 角を丸くする 2">
            <a:extLst>
              <a:ext uri="{FF2B5EF4-FFF2-40B4-BE49-F238E27FC236}">
                <a16:creationId xmlns:a16="http://schemas.microsoft.com/office/drawing/2014/main" id="{E5A55618-F4EC-6AFD-8915-2637FE0683B5}"/>
              </a:ext>
            </a:extLst>
          </p:cNvPr>
          <p:cNvSpPr/>
          <p:nvPr/>
        </p:nvSpPr>
        <p:spPr>
          <a:xfrm>
            <a:off x="782933" y="4361996"/>
            <a:ext cx="10185300" cy="2247419"/>
          </a:xfrm>
          <a:prstGeom prst="roundRect">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altLang="ja-JP"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a:t>
            </a:r>
            <a:r>
              <a:rPr kumimoji="0" lang="ja-JP" altLang="en-US" sz="18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作業部会での主な意見</a:t>
            </a:r>
            <a:r>
              <a:rPr kumimoji="0" lang="en-US" altLang="ja-JP" sz="18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a:t>
            </a:r>
          </a:p>
          <a:p>
            <a:pPr marL="0" marR="0" indent="0" algn="l" defTabSz="914400" rtl="0" fontAlgn="auto" latinLnBrk="0" hangingPunct="0">
              <a:lnSpc>
                <a:spcPct val="100000"/>
              </a:lnSpc>
              <a:spcBef>
                <a:spcPts val="0"/>
              </a:spcBef>
              <a:spcAft>
                <a:spcPts val="0"/>
              </a:spcAft>
              <a:buClrTx/>
              <a:buSzTx/>
              <a:buFontTx/>
              <a:buNone/>
              <a:tabLst/>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dirty="0">
                <a:solidFill>
                  <a:schemeClr val="tx1"/>
                </a:solidFill>
                <a:latin typeface="BIZ UDPゴシック" panose="020B0400000000000000" pitchFamily="50" charset="-128"/>
                <a:ea typeface="BIZ UDPゴシック" panose="020B0400000000000000" pitchFamily="50" charset="-128"/>
              </a:rPr>
              <a:t>〇希望する暮らしが最初からグループホームありきの人はいない。</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dirty="0">
                <a:solidFill>
                  <a:schemeClr val="tx1"/>
                </a:solidFill>
                <a:latin typeface="BIZ UDPゴシック" panose="020B0400000000000000" pitchFamily="50" charset="-128"/>
                <a:ea typeface="BIZ UDPゴシック" panose="020B0400000000000000" pitchFamily="50" charset="-128"/>
              </a:rPr>
              <a:t>　　本当に希望する暮らし方を聞いてほしい。</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dirty="0">
                <a:solidFill>
                  <a:schemeClr val="tx1"/>
                </a:solidFill>
                <a:latin typeface="BIZ UDPゴシック" panose="020B0400000000000000" pitchFamily="50" charset="-128"/>
                <a:ea typeface="BIZ UDPゴシック" panose="020B0400000000000000" pitchFamily="50" charset="-128"/>
              </a:rPr>
              <a:t>〇障がい福祉サービス利用の困りごとについて、サービスを利用していない人にも聞くべきでは。</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dirty="0">
                <a:solidFill>
                  <a:schemeClr val="tx1"/>
                </a:solidFill>
                <a:latin typeface="BIZ UDPゴシック" panose="020B0400000000000000" pitchFamily="50" charset="-128"/>
                <a:ea typeface="BIZ UDPゴシック" panose="020B0400000000000000" pitchFamily="50" charset="-128"/>
              </a:rPr>
              <a:t>〇災害時は、障がいがあること、配慮が必要なことを周囲に知ってほしい。</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00000"/>
              </a:lnSpc>
              <a:spcBef>
                <a:spcPts val="0"/>
              </a:spcBef>
              <a:spcAft>
                <a:spcPts val="0"/>
              </a:spcAft>
              <a:buClrTx/>
              <a:buSzTx/>
              <a:buFontTx/>
              <a:buNone/>
              <a:tabLst/>
            </a:pPr>
            <a:r>
              <a:rPr lang="ja-JP" altLang="en-US" dirty="0">
                <a:solidFill>
                  <a:schemeClr val="tx1"/>
                </a:solidFill>
                <a:latin typeface="BIZ UDPゴシック" panose="020B0400000000000000" pitchFamily="50" charset="-128"/>
                <a:ea typeface="BIZ UDPゴシック" panose="020B0400000000000000" pitchFamily="50" charset="-128"/>
              </a:rPr>
              <a:t>〇事業所の緊急対応について、各事業所の実態を知りたい。</a:t>
            </a:r>
            <a:endParaRPr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A37B0119-EF33-DC74-D19C-C726F09E5A20}"/>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A776A91-ED13-4387-BCF1-C71781306D69}" type="slidenum">
              <a:rPr lang="ja-JP" altLang="en-US" smtClean="0"/>
              <a:pPr/>
              <a:t>2</a:t>
            </a:fld>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94451049"/>
      </p:ext>
    </p:extLst>
  </p:cSld>
  <p:clrMapOvr>
    <a:masterClrMapping/>
  </p:clrMapOvr>
  <p:transition spd="med" advTm="23105"/>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31">
            <a:extLst>
              <a:ext uri="{FF2B5EF4-FFF2-40B4-BE49-F238E27FC236}">
                <a16:creationId xmlns:a16="http://schemas.microsoft.com/office/drawing/2014/main" id="{187B37CC-975D-1186-C6C4-626F2C95EC33}"/>
              </a:ext>
            </a:extLst>
          </p:cNvPr>
          <p:cNvSpPr/>
          <p:nvPr/>
        </p:nvSpPr>
        <p:spPr>
          <a:xfrm>
            <a:off x="0" y="0"/>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5" name="テキスト ボックス 4"/>
          <p:cNvSpPr txBox="1"/>
          <p:nvPr/>
        </p:nvSpPr>
        <p:spPr>
          <a:xfrm>
            <a:off x="83128" y="23243"/>
            <a:ext cx="12108872" cy="369332"/>
          </a:xfrm>
          <a:prstGeom prst="rect">
            <a:avLst/>
          </a:prstGeom>
          <a:noFill/>
        </p:spPr>
        <p:txBody>
          <a:bodyPr wrap="square" rtlCol="0">
            <a:spAutoFit/>
          </a:bodyPr>
          <a:lstStyle/>
          <a:p>
            <a:r>
              <a:rPr lang="ja-JP" altLang="en-US" b="1" dirty="0">
                <a:solidFill>
                  <a:srgbClr val="FFFFFF"/>
                </a:solidFill>
                <a:latin typeface="BIZ UDPゴシック"/>
                <a:ea typeface="BIZ UDPゴシック"/>
                <a:sym typeface="BIZ UDPゴシック"/>
              </a:rPr>
              <a:t>計画策定に向けたアンケート概要　</a:t>
            </a:r>
            <a:r>
              <a:rPr lang="en-US" altLang="ja-JP" b="1" dirty="0">
                <a:solidFill>
                  <a:srgbClr val="FFFFFF"/>
                </a:solidFill>
                <a:latin typeface="BIZ UDPゴシック"/>
                <a:ea typeface="BIZ UDPゴシック"/>
                <a:sym typeface="BIZ UDPゴシック"/>
              </a:rPr>
              <a:t>1/</a:t>
            </a:r>
            <a:r>
              <a:rPr lang="ja-JP" altLang="en-US" b="1" dirty="0">
                <a:solidFill>
                  <a:srgbClr val="FFFFFF"/>
                </a:solidFill>
                <a:latin typeface="BIZ UDPゴシック"/>
                <a:ea typeface="BIZ UDPゴシック"/>
                <a:sym typeface="BIZ UDPゴシック"/>
              </a:rPr>
              <a:t>３</a:t>
            </a:r>
          </a:p>
        </p:txBody>
      </p:sp>
      <p:sp>
        <p:nvSpPr>
          <p:cNvPr id="7" name="テキスト ボックス 6"/>
          <p:cNvSpPr txBox="1"/>
          <p:nvPr/>
        </p:nvSpPr>
        <p:spPr>
          <a:xfrm>
            <a:off x="262343" y="414742"/>
            <a:ext cx="11683851" cy="1415772"/>
          </a:xfrm>
          <a:prstGeom prst="rect">
            <a:avLst/>
          </a:prstGeom>
          <a:noFill/>
          <a:ln w="28575">
            <a:noFill/>
          </a:ln>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１　目的</a:t>
            </a:r>
          </a:p>
          <a:p>
            <a:r>
              <a:rPr lang="ja-JP" altLang="en-US" dirty="0">
                <a:latin typeface="BIZ UDPゴシック" panose="020B0400000000000000" pitchFamily="50" charset="-128"/>
                <a:ea typeface="BIZ UDPゴシック" panose="020B0400000000000000" pitchFamily="50" charset="-128"/>
              </a:rPr>
              <a:t>　　計画策定の基礎資料とするため、市内にお住まいの障がいのある方を対象</a:t>
            </a:r>
            <a:r>
              <a:rPr lang="ja-JP" altLang="en-US" dirty="0">
                <a:solidFill>
                  <a:schemeClr val="tx1"/>
                </a:solidFill>
                <a:latin typeface="BIZ UDPゴシック" panose="020B0400000000000000" pitchFamily="50" charset="-128"/>
                <a:ea typeface="BIZ UDPゴシック" panose="020B0400000000000000" pitchFamily="50" charset="-128"/>
              </a:rPr>
              <a:t>に、生活や障がい福祉</a:t>
            </a:r>
            <a:r>
              <a:rPr lang="ja-JP" altLang="en-US" dirty="0">
                <a:latin typeface="BIZ UDPゴシック" panose="020B0400000000000000" pitchFamily="50" charset="-128"/>
                <a:ea typeface="BIZ UDPゴシック" panose="020B0400000000000000" pitchFamily="50" charset="-128"/>
              </a:rPr>
              <a:t>サービス利用の状況、福祉施策に対する考え等をうかがうことを目的として実施する。</a:t>
            </a:r>
            <a:endParaRPr lang="en-US" altLang="ja-JP"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２　実施方法</a:t>
            </a:r>
          </a:p>
        </p:txBody>
      </p:sp>
      <p:graphicFrame>
        <p:nvGraphicFramePr>
          <p:cNvPr id="8" name="表 7"/>
          <p:cNvGraphicFramePr>
            <a:graphicFrameLocks noGrp="1"/>
          </p:cNvGraphicFramePr>
          <p:nvPr>
            <p:extLst>
              <p:ext uri="{D42A27DB-BD31-4B8C-83A1-F6EECF244321}">
                <p14:modId xmlns:p14="http://schemas.microsoft.com/office/powerpoint/2010/main" val="1223677641"/>
              </p:ext>
            </p:extLst>
          </p:nvPr>
        </p:nvGraphicFramePr>
        <p:xfrm>
          <a:off x="123751" y="1830514"/>
          <a:ext cx="11949717" cy="4662835"/>
        </p:xfrm>
        <a:graphic>
          <a:graphicData uri="http://schemas.openxmlformats.org/drawingml/2006/table">
            <a:tbl>
              <a:tblPr firstRow="1" firstCol="1" bandRow="1">
                <a:tableStyleId>{5940675A-B579-460E-94D1-54222C63F5DA}</a:tableStyleId>
              </a:tblPr>
              <a:tblGrid>
                <a:gridCol w="265716">
                  <a:extLst>
                    <a:ext uri="{9D8B030D-6E8A-4147-A177-3AD203B41FA5}">
                      <a16:colId xmlns:a16="http://schemas.microsoft.com/office/drawing/2014/main" val="2713749982"/>
                    </a:ext>
                  </a:extLst>
                </a:gridCol>
                <a:gridCol w="1842149">
                  <a:extLst>
                    <a:ext uri="{9D8B030D-6E8A-4147-A177-3AD203B41FA5}">
                      <a16:colId xmlns:a16="http://schemas.microsoft.com/office/drawing/2014/main" val="3155063064"/>
                    </a:ext>
                  </a:extLst>
                </a:gridCol>
                <a:gridCol w="1134110">
                  <a:extLst>
                    <a:ext uri="{9D8B030D-6E8A-4147-A177-3AD203B41FA5}">
                      <a16:colId xmlns:a16="http://schemas.microsoft.com/office/drawing/2014/main" val="1847436400"/>
                    </a:ext>
                  </a:extLst>
                </a:gridCol>
                <a:gridCol w="3412173">
                  <a:extLst>
                    <a:ext uri="{9D8B030D-6E8A-4147-A177-3AD203B41FA5}">
                      <a16:colId xmlns:a16="http://schemas.microsoft.com/office/drawing/2014/main" val="2231659633"/>
                    </a:ext>
                  </a:extLst>
                </a:gridCol>
                <a:gridCol w="672771">
                  <a:extLst>
                    <a:ext uri="{9D8B030D-6E8A-4147-A177-3AD203B41FA5}">
                      <a16:colId xmlns:a16="http://schemas.microsoft.com/office/drawing/2014/main" val="1724121726"/>
                    </a:ext>
                  </a:extLst>
                </a:gridCol>
                <a:gridCol w="958845">
                  <a:extLst>
                    <a:ext uri="{9D8B030D-6E8A-4147-A177-3AD203B41FA5}">
                      <a16:colId xmlns:a16="http://schemas.microsoft.com/office/drawing/2014/main" val="2332278875"/>
                    </a:ext>
                  </a:extLst>
                </a:gridCol>
                <a:gridCol w="3663953">
                  <a:extLst>
                    <a:ext uri="{9D8B030D-6E8A-4147-A177-3AD203B41FA5}">
                      <a16:colId xmlns:a16="http://schemas.microsoft.com/office/drawing/2014/main" val="2550500237"/>
                    </a:ext>
                  </a:extLst>
                </a:gridCol>
              </a:tblGrid>
              <a:tr h="362085">
                <a:tc>
                  <a:txBody>
                    <a:bodyPr/>
                    <a:lstStyle/>
                    <a:p>
                      <a:pPr algn="just">
                        <a:spcAft>
                          <a:spcPts val="0"/>
                        </a:spcAft>
                      </a:pPr>
                      <a:r>
                        <a:rPr lang="en-US" sz="1400" kern="100" dirty="0">
                          <a:effectLst/>
                          <a:latin typeface="BIZ UDPゴシック" panose="020B0400000000000000" pitchFamily="50" charset="-128"/>
                          <a:ea typeface="BIZ UDPゴシック" panose="020B0400000000000000" pitchFamily="50" charset="-128"/>
                        </a:rPr>
                        <a:t> </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solidFill>
                      <a:schemeClr val="accent2">
                        <a:lumMod val="20000"/>
                        <a:lumOff val="80000"/>
                      </a:schemeClr>
                    </a:solidFill>
                  </a:tcPr>
                </a:tc>
                <a:tc>
                  <a:txBody>
                    <a:bodyPr/>
                    <a:lstStyle/>
                    <a:p>
                      <a:pPr algn="ctr">
                        <a:spcAft>
                          <a:spcPts val="0"/>
                        </a:spcAft>
                        <a:tabLst>
                          <a:tab pos="644525" algn="l"/>
                        </a:tabLs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アンケート名</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algn="ctr">
                        <a:spcAft>
                          <a:spcPts val="0"/>
                        </a:spcAft>
                        <a:tabLst>
                          <a:tab pos="644525" algn="l"/>
                        </a:tabLs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対象</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algn="ctr">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対象者</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内訳</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algn="ctr">
                        <a:spcAft>
                          <a:spcPts val="0"/>
                        </a:spcAft>
                        <a:tabLst>
                          <a:tab pos="644525" algn="l"/>
                        </a:tabLs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設問数</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algn="ctr">
                        <a:spcAft>
                          <a:spcPts val="0"/>
                        </a:spcAft>
                        <a:tabLst>
                          <a:tab pos="644525" algn="l"/>
                        </a:tabLs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回答数</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algn="ctr">
                        <a:spcAft>
                          <a:spcPts val="0"/>
                        </a:spcAft>
                        <a:tabLst>
                          <a:tab pos="644525" algn="l"/>
                        </a:tabLs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ねらい</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895642760"/>
                  </a:ext>
                </a:extLst>
              </a:tr>
              <a:tr h="316798">
                <a:tc rowSpan="3">
                  <a:txBody>
                    <a:bodyPr/>
                    <a:lstStyle/>
                    <a:p>
                      <a:pPr algn="just">
                        <a:spcAft>
                          <a:spcPts val="0"/>
                        </a:spcAft>
                      </a:pPr>
                      <a:r>
                        <a:rPr lang="ja-JP" sz="1400" kern="100">
                          <a:effectLst/>
                          <a:latin typeface="BIZ UDPゴシック" panose="020B0400000000000000" pitchFamily="50" charset="-128"/>
                          <a:ea typeface="BIZ UDPゴシック" panose="020B0400000000000000" pitchFamily="50" charset="-128"/>
                        </a:rPr>
                        <a:t>１</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障がい者計画アンケート（障がい者・児）</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txBody>
                  <a:tcPr marL="68580" marR="68580" marT="0" marB="0"/>
                </a:tc>
                <a:tc row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400" kern="100" dirty="0">
                          <a:effectLst/>
                          <a:latin typeface="BIZ UDPゴシック" panose="020B0400000000000000" pitchFamily="50" charset="-128"/>
                          <a:ea typeface="BIZ UDPゴシック" panose="020B0400000000000000" pitchFamily="50" charset="-128"/>
                        </a:rPr>
                        <a:t>2,000</a:t>
                      </a:r>
                      <a:r>
                        <a:rPr lang="ja-JP" altLang="ja-JP" sz="1400" kern="100" dirty="0">
                          <a:effectLst/>
                          <a:latin typeface="BIZ UDPゴシック" panose="020B0400000000000000" pitchFamily="50" charset="-128"/>
                          <a:ea typeface="BIZ UDPゴシック" panose="020B0400000000000000" pitchFamily="50" charset="-128"/>
                        </a:rPr>
                        <a:t>人</a:t>
                      </a: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just">
                        <a:lnSpc>
                          <a:spcPct val="150000"/>
                        </a:lnSpc>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手帳所有者（身体、知的、精神</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1,626</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B w="12700" cap="flat" cmpd="sng" algn="ctr">
                      <a:solidFill>
                        <a:schemeClr val="tx1"/>
                      </a:solidFill>
                      <a:prstDash val="sysDot"/>
                      <a:round/>
                      <a:headEnd type="none" w="med" len="med"/>
                      <a:tailEnd type="none" w="med" len="med"/>
                    </a:lnB>
                  </a:tcPr>
                </a:tc>
                <a:tc row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３６問</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tc>
                <a:tc rowSpan="3">
                  <a:txBody>
                    <a:bodyPr/>
                    <a:lstStyle/>
                    <a:p>
                      <a:pPr algn="r">
                        <a:spcAft>
                          <a:spcPts val="0"/>
                        </a:spcAft>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907</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r">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45.4</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rowSpan="3">
                  <a:txBody>
                    <a:bodyPr/>
                    <a:lstStyle/>
                    <a:p>
                      <a:pPr algn="just">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障がいのある方の生活の状況や、療育、就労、安心・安全等に関する幅広い福祉施策に対する考えを把握する。</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3317429109"/>
                  </a:ext>
                </a:extLst>
              </a:tr>
              <a:tr h="390681">
                <a:tc vMerge="1">
                  <a:txBody>
                    <a:bodyPr/>
                    <a:lstStyle/>
                    <a:p>
                      <a:pPr algn="just">
                        <a:spcAft>
                          <a:spcPts val="0"/>
                        </a:spcAft>
                      </a:pP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just">
                        <a:lnSpc>
                          <a:spcPct val="150000"/>
                        </a:lnSpc>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自立支援医療受給者</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286</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algn="r">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just">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325530118"/>
                  </a:ext>
                </a:extLst>
              </a:tr>
              <a:tr h="321733">
                <a:tc vMerge="1">
                  <a:txBody>
                    <a:bodyPr/>
                    <a:lstStyle/>
                    <a:p>
                      <a:pPr algn="just">
                        <a:spcAft>
                          <a:spcPts val="0"/>
                        </a:spcAft>
                      </a:pP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just">
                        <a:lnSpc>
                          <a:spcPct val="150000"/>
                        </a:lnSpc>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難病患者</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88</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T w="12700" cap="flat" cmpd="sng" algn="ctr">
                      <a:solidFill>
                        <a:schemeClr val="tx1"/>
                      </a:solidFill>
                      <a:prstDash val="sysDot"/>
                      <a:round/>
                      <a:headEnd type="none" w="med" len="med"/>
                      <a:tailEnd type="none" w="med" len="med"/>
                    </a:lnT>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algn="r">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just">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363109928"/>
                  </a:ext>
                </a:extLst>
              </a:tr>
              <a:tr h="347157">
                <a:tc rowSpan="3">
                  <a:txBody>
                    <a:bodyPr/>
                    <a:lstStyle/>
                    <a:p>
                      <a:pPr algn="just">
                        <a:spcAft>
                          <a:spcPts val="0"/>
                        </a:spcAft>
                      </a:pPr>
                      <a:r>
                        <a:rPr lang="ja-JP" sz="1400" kern="100">
                          <a:effectLst/>
                          <a:latin typeface="BIZ UDPゴシック" panose="020B0400000000000000" pitchFamily="50" charset="-128"/>
                          <a:ea typeface="BIZ UDPゴシック" panose="020B0400000000000000" pitchFamily="50" charset="-128"/>
                        </a:rPr>
                        <a:t>２</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rowSpan="3">
                  <a:txBody>
                    <a:bodyPr/>
                    <a:lstStyle/>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障がい者支援プランアンケート</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a:t>
                      </a:r>
                      <a:r>
                        <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18</a:t>
                      </a: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歳以上）</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（障がい福祉計画）</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txBody>
                  <a:tcPr marL="68580" marR="68580" marT="0" marB="0"/>
                </a:tc>
                <a:tc row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400" kern="100" dirty="0">
                          <a:effectLst/>
                          <a:latin typeface="BIZ UDPゴシック" panose="020B0400000000000000" pitchFamily="50" charset="-128"/>
                          <a:ea typeface="BIZ UDPゴシック" panose="020B0400000000000000" pitchFamily="50" charset="-128"/>
                        </a:rPr>
                        <a:t>2,000</a:t>
                      </a:r>
                      <a:r>
                        <a:rPr lang="ja-JP" altLang="ja-JP" sz="1400" kern="100" dirty="0">
                          <a:effectLst/>
                          <a:latin typeface="BIZ UDPゴシック" panose="020B0400000000000000" pitchFamily="50" charset="-128"/>
                          <a:ea typeface="BIZ UDPゴシック" panose="020B0400000000000000" pitchFamily="50" charset="-128"/>
                        </a:rPr>
                        <a:t>人</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障がい福祉サービス利用者</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1,740</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B w="12700" cap="flat" cmpd="sng" algn="ctr">
                      <a:solidFill>
                        <a:schemeClr val="tx1"/>
                      </a:solidFill>
                      <a:prstDash val="sysDot"/>
                      <a:round/>
                      <a:headEnd type="none" w="med" len="med"/>
                      <a:tailEnd type="none" w="med" len="med"/>
                    </a:lnB>
                  </a:tcPr>
                </a:tc>
                <a:tc rowSpan="3">
                  <a:txBody>
                    <a:bodyPr/>
                    <a:lstStyle/>
                    <a:p>
                      <a:pPr algn="r">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２９問</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tc>
                <a:tc rowSpan="3">
                  <a:txBody>
                    <a:bodyPr/>
                    <a:lstStyle/>
                    <a:p>
                      <a:pPr algn="r">
                        <a:spcAft>
                          <a:spcPts val="0"/>
                        </a:spcAft>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946</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件</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r">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47.3</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rowSpan="4">
                  <a:txBody>
                    <a:bodyPr/>
                    <a:lstStyle/>
                    <a:p>
                      <a:pPr algn="just">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障がい福祉サービスを利用する方の生活の状況や、サービスの利用状況、福祉施策に対する考えを把握する。</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893903069"/>
                  </a:ext>
                </a:extLst>
              </a:tr>
              <a:tr h="363814">
                <a:tc vMerge="1">
                  <a:txBody>
                    <a:bodyPr/>
                    <a:lstStyle/>
                    <a:p>
                      <a:pPr algn="just">
                        <a:spcAft>
                          <a:spcPts val="0"/>
                        </a:spcAft>
                      </a:pP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l">
                        <a:spcAft>
                          <a:spcPts val="0"/>
                        </a:spcAft>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ja-JP" sz="1400" kern="100" dirty="0">
                          <a:solidFill>
                            <a:schemeClr val="tx1"/>
                          </a:solidFill>
                          <a:effectLst/>
                          <a:latin typeface="BIZ UDPゴシック" panose="020B0400000000000000" pitchFamily="50" charset="-128"/>
                          <a:ea typeface="BIZ UDPゴシック" panose="020B0400000000000000" pitchFamily="50" charset="-128"/>
                        </a:rPr>
                        <a:t>難病患者</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90</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vMerge="1">
                  <a:txBody>
                    <a:bodyPr/>
                    <a:lstStyle/>
                    <a:p>
                      <a:pPr algn="l">
                        <a:spcAft>
                          <a:spcPts val="0"/>
                        </a:spcAft>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algn="r">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just">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2850746065"/>
                  </a:ext>
                </a:extLst>
              </a:tr>
              <a:tr h="347181">
                <a:tc vMerge="1">
                  <a:txBody>
                    <a:bodyPr/>
                    <a:lstStyle/>
                    <a:p>
                      <a:pPr algn="just">
                        <a:spcAft>
                          <a:spcPts val="0"/>
                        </a:spcAft>
                      </a:pP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l">
                        <a:spcAft>
                          <a:spcPts val="0"/>
                        </a:spcAft>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視覚・聴覚障がい者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170</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T w="12700" cap="flat" cmpd="sng" algn="ctr">
                      <a:solidFill>
                        <a:schemeClr val="tx1"/>
                      </a:solidFill>
                      <a:prstDash val="sysDot"/>
                      <a:round/>
                      <a:headEnd type="none" w="med" len="med"/>
                      <a:tailEnd type="none" w="med" len="med"/>
                    </a:lnT>
                  </a:tcPr>
                </a:tc>
                <a:tc vMerge="1">
                  <a:txBody>
                    <a:bodyPr/>
                    <a:lstStyle/>
                    <a:p>
                      <a:pPr algn="l">
                        <a:spcAft>
                          <a:spcPts val="0"/>
                        </a:spcAft>
                      </a:pP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vMerge="1">
                  <a:txBody>
                    <a:bodyPr/>
                    <a:lstStyle/>
                    <a:p>
                      <a:pPr algn="r">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pPr algn="just">
                        <a:spcAft>
                          <a:spcPts val="0"/>
                        </a:spcAft>
                      </a:pP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3073686302"/>
                  </a:ext>
                </a:extLst>
              </a:tr>
              <a:tr h="863600">
                <a:tc>
                  <a:txBody>
                    <a:bodyPr/>
                    <a:lstStyle/>
                    <a:p>
                      <a:pPr algn="just">
                        <a:spcAft>
                          <a:spcPts val="0"/>
                        </a:spcAft>
                      </a:pPr>
                      <a:r>
                        <a:rPr lang="en-US" alt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rPr>
                        <a:t>3</a:t>
                      </a:r>
                      <a:endParaRPr lang="ja-JP" sz="14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l">
                        <a:spcAft>
                          <a:spcPts val="0"/>
                        </a:spcAft>
                      </a:pPr>
                      <a:r>
                        <a:rPr lang="ja-JP" altLang="en-US" sz="1400" dirty="0">
                          <a:solidFill>
                            <a:schemeClr val="tx1"/>
                          </a:solidFill>
                          <a:latin typeface="BIZ UDPゴシック" panose="020B0400000000000000" pitchFamily="50" charset="-128"/>
                          <a:ea typeface="BIZ UDPゴシック" panose="020B0400000000000000" pitchFamily="50" charset="-128"/>
                        </a:rPr>
                        <a:t>障がい者支援プランアンケート</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l">
                        <a:spcAft>
                          <a:spcPts val="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18</a:t>
                      </a:r>
                      <a:r>
                        <a:rPr lang="ja-JP" altLang="en-US" sz="1400" dirty="0">
                          <a:solidFill>
                            <a:schemeClr val="tx1"/>
                          </a:solidFill>
                          <a:latin typeface="BIZ UDPゴシック" panose="020B0400000000000000" pitchFamily="50" charset="-128"/>
                          <a:ea typeface="BIZ UDPゴシック" panose="020B0400000000000000" pitchFamily="50" charset="-128"/>
                        </a:rPr>
                        <a:t>歳未満）</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l">
                        <a:spcAft>
                          <a:spcPts val="0"/>
                        </a:spcAft>
                      </a:pPr>
                      <a:r>
                        <a:rPr lang="ja-JP" altLang="en-US" sz="1400" kern="100" dirty="0">
                          <a:effectLst/>
                          <a:latin typeface="BIZ UDPゴシック" panose="020B0400000000000000" pitchFamily="50" charset="-128"/>
                          <a:ea typeface="BIZ UDPゴシック" panose="020B0400000000000000" pitchFamily="50" charset="-128"/>
                        </a:rPr>
                        <a:t>（</a:t>
                      </a:r>
                      <a:r>
                        <a:rPr lang="ja-JP" altLang="ja-JP" sz="1400" kern="100" dirty="0">
                          <a:effectLst/>
                          <a:latin typeface="BIZ UDPゴシック" panose="020B0400000000000000" pitchFamily="50" charset="-128"/>
                          <a:ea typeface="BIZ UDPゴシック" panose="020B0400000000000000" pitchFamily="50" charset="-128"/>
                        </a:rPr>
                        <a:t>障がい児福祉計</a:t>
                      </a:r>
                      <a:r>
                        <a:rPr lang="ja-JP" altLang="en-US" sz="1400" kern="100" dirty="0">
                          <a:effectLst/>
                          <a:latin typeface="BIZ UDPゴシック" panose="020B0400000000000000" pitchFamily="50" charset="-128"/>
                          <a:ea typeface="BIZ UDPゴシック" panose="020B0400000000000000" pitchFamily="50" charset="-128"/>
                        </a:rPr>
                        <a:t>画）</a:t>
                      </a: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rPr>
                        <a:t>４００人</a:t>
                      </a: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l"/>
                      <a:r>
                        <a:rPr lang="ja-JP" altLang="ja-JP" sz="1400" kern="100" dirty="0">
                          <a:solidFill>
                            <a:schemeClr val="tx1"/>
                          </a:solidFill>
                          <a:effectLst/>
                          <a:latin typeface="BIZ UDPゴシック" panose="020B0400000000000000" pitchFamily="50" charset="-128"/>
                          <a:ea typeface="BIZ UDPゴシック" panose="020B0400000000000000" pitchFamily="50" charset="-128"/>
                        </a:rPr>
                        <a:t>障がい児通所サービス利用者</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p>
                      <a:pPr algn="l"/>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又は障がい者手帳所有者</a:t>
                      </a:r>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（身体、知的、精神）　</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pPr algn="l"/>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rPr>
                        <a:t>400</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人</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r">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rPr>
                        <a:t>３８問</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r">
                        <a:spcAft>
                          <a:spcPts val="0"/>
                        </a:spcAft>
                      </a:pPr>
                      <a:r>
                        <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201</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件</a:t>
                      </a:r>
                      <a:endPar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r">
                        <a:spcAft>
                          <a:spcPts val="0"/>
                        </a:spcAft>
                      </a:pP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50.3</a:t>
                      </a:r>
                      <a:r>
                        <a:rPr lang="ja-JP" altLang="en-US"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4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vMerge="1">
                  <a:txBody>
                    <a:bodyPr/>
                    <a:lstStyle/>
                    <a:p>
                      <a:endParaRPr kumimoji="1" lang="ja-JP" altLang="en-US"/>
                    </a:p>
                  </a:txBody>
                  <a:tcPr/>
                </a:tc>
                <a:extLst>
                  <a:ext uri="{0D108BD9-81ED-4DB2-BD59-A6C34878D82A}">
                    <a16:rowId xmlns:a16="http://schemas.microsoft.com/office/drawing/2014/main" val="3971070043"/>
                  </a:ext>
                </a:extLst>
              </a:tr>
              <a:tr h="674893">
                <a:tc>
                  <a:txBody>
                    <a:bodyPr/>
                    <a:lstStyle/>
                    <a:p>
                      <a:pPr algn="just">
                        <a:spcAft>
                          <a:spcPts val="0"/>
                        </a:spcAft>
                      </a:pP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l">
                        <a:spcAft>
                          <a:spcPts val="0"/>
                        </a:spcAft>
                      </a:pPr>
                      <a:r>
                        <a:rPr lang="ja-JP" altLang="en-US" sz="1400" kern="100" dirty="0">
                          <a:effectLst/>
                          <a:latin typeface="BIZ UDPゴシック" panose="020B0400000000000000" pitchFamily="50" charset="-128"/>
                          <a:ea typeface="BIZ UDPゴシック" panose="020B0400000000000000" pitchFamily="50" charset="-128"/>
                        </a:rPr>
                        <a:t>事業所アンケート</a:t>
                      </a:r>
                      <a:endParaRPr lang="en-US" altLang="ja-JP" sz="1400" kern="100" dirty="0">
                        <a:effectLst/>
                        <a:latin typeface="BIZ UDPゴシック" panose="020B0400000000000000" pitchFamily="50" charset="-128"/>
                        <a:ea typeface="BIZ UDPゴシック" panose="020B0400000000000000" pitchFamily="50" charset="-128"/>
                      </a:endParaRPr>
                    </a:p>
                  </a:txBody>
                  <a:tcPr marL="68580" marR="68580" marT="0" marB="0"/>
                </a:tc>
                <a:tc>
                  <a:txBody>
                    <a:bodyPr/>
                    <a:lstStyle/>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２９４事業所</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（２００法人）</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marL="68580" marR="68580" marT="0" marB="0" anchor="ctr"/>
                </a:tc>
                <a:tc>
                  <a:txBody>
                    <a:bodyPr/>
                    <a:lstStyle/>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１３問</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r">
                        <a:defRPr sz="1400">
                          <a:latin typeface="BIZ UDPゴシック"/>
                          <a:ea typeface="BIZ UDPゴシック"/>
                          <a:cs typeface="BIZ UDPゴシック"/>
                          <a:sym typeface="BIZ UDPゴシック"/>
                        </a:defRPr>
                      </a:pP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111</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件</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l">
                        <a:defRPr sz="1400">
                          <a:latin typeface="BIZ UDPゴシック"/>
                          <a:ea typeface="BIZ UDPゴシック"/>
                          <a:cs typeface="BIZ UDPゴシック"/>
                          <a:sym typeface="BIZ UDPゴシック"/>
                        </a:defRPr>
                      </a:pPr>
                      <a:r>
                        <a:rPr lang="ja-JP" altLang="en-US" sz="1400" dirty="0">
                          <a:latin typeface="BIZ UDPゴシック" panose="020B0400000000000000" pitchFamily="50" charset="-128"/>
                          <a:ea typeface="BIZ UDPゴシック" panose="020B0400000000000000" pitchFamily="50" charset="-128"/>
                        </a:rPr>
                        <a:t>少数の障がい種別にかかる当事者の意見を把握するため、支援ニーズについて定性的に把握する。</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1618584070"/>
                  </a:ext>
                </a:extLst>
              </a:tr>
              <a:tr h="674893">
                <a:tc>
                  <a:txBody>
                    <a:bodyPr/>
                    <a:lstStyle/>
                    <a:p>
                      <a:pPr algn="just">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５</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l">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団体アンケート</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１５団体</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marL="68580" marR="68580" marT="0" marB="0" anchor="ctr"/>
                </a:tc>
                <a:tc>
                  <a:txBody>
                    <a:bodyPr/>
                    <a:lstStyle/>
                    <a:p>
                      <a:pPr algn="r">
                        <a:spcAft>
                          <a:spcPts val="0"/>
                        </a:spcAft>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９問</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algn="r">
                        <a:defRPr sz="1400">
                          <a:latin typeface="BIZ UDPゴシック"/>
                          <a:ea typeface="BIZ UDPゴシック"/>
                          <a:cs typeface="BIZ UDPゴシック"/>
                          <a:sym typeface="BIZ UDPゴシック"/>
                        </a:defRPr>
                      </a:pP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７件</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a:latin typeface="BIZ UDPゴシック"/>
                          <a:ea typeface="BIZ UDPゴシック"/>
                          <a:cs typeface="BIZ UDPゴシック"/>
                          <a:sym typeface="BIZ UDPゴシック"/>
                        </a:defRPr>
                      </a:pPr>
                      <a:r>
                        <a:rPr lang="ja-JP" altLang="en-US" sz="1400" dirty="0">
                          <a:latin typeface="BIZ UDPゴシック" panose="020B0400000000000000" pitchFamily="50" charset="-128"/>
                          <a:ea typeface="BIZ UDPゴシック" panose="020B0400000000000000" pitchFamily="50" charset="-128"/>
                        </a:rPr>
                        <a:t>支援体制について、現状や今後の課題を定性的に把握するため、主な重点施策に関する考えを把握する。</a:t>
                      </a:r>
                    </a:p>
                  </a:txBody>
                  <a:tcPr marL="68580" marR="68580" marT="0" marB="0"/>
                </a:tc>
                <a:extLst>
                  <a:ext uri="{0D108BD9-81ED-4DB2-BD59-A6C34878D82A}">
                    <a16:rowId xmlns:a16="http://schemas.microsoft.com/office/drawing/2014/main" val="624607700"/>
                  </a:ext>
                </a:extLst>
              </a:tr>
            </a:tbl>
          </a:graphicData>
        </a:graphic>
      </p:graphicFrame>
      <p:sp>
        <p:nvSpPr>
          <p:cNvPr id="4" name="テキスト ボックス 40">
            <a:extLst>
              <a:ext uri="{FF2B5EF4-FFF2-40B4-BE49-F238E27FC236}">
                <a16:creationId xmlns:a16="http://schemas.microsoft.com/office/drawing/2014/main" id="{E4935598-B85D-610A-12A3-20063D691F49}"/>
              </a:ext>
            </a:extLst>
          </p:cNvPr>
          <p:cNvSpPr txBox="1"/>
          <p:nvPr/>
        </p:nvSpPr>
        <p:spPr>
          <a:xfrm>
            <a:off x="-829404" y="10758766"/>
            <a:ext cx="11230704" cy="16004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1400">
                <a:latin typeface="BIZ UDPゴシック"/>
                <a:ea typeface="BIZ UDPゴシック"/>
                <a:cs typeface="BIZ UDPゴシック"/>
                <a:sym typeface="BIZ UDPゴシック"/>
              </a:defRPr>
            </a:pPr>
            <a:r>
              <a:t>期間：令和８年１月20日（火曜）～令和８年２月16日（月曜）</a:t>
            </a:r>
          </a:p>
          <a:p>
            <a:pPr>
              <a:defRPr sz="1400">
                <a:latin typeface="BIZ UDPゴシック"/>
                <a:ea typeface="BIZ UDPゴシック"/>
                <a:cs typeface="BIZ UDPゴシック"/>
                <a:sym typeface="BIZ UDPゴシック"/>
              </a:defRPr>
            </a:pPr>
            <a:r>
              <a:t>（事業所）対象：事業所294事業所（200法人）</a:t>
            </a:r>
          </a:p>
          <a:p>
            <a:pPr>
              <a:defRPr sz="1400">
                <a:latin typeface="BIZ UDPゴシック"/>
                <a:ea typeface="BIZ UDPゴシック"/>
                <a:cs typeface="BIZ UDPゴシック"/>
                <a:sym typeface="BIZ UDPゴシック"/>
              </a:defRPr>
            </a:pPr>
            <a:r>
              <a:t>　　　　　　</a:t>
            </a:r>
            <a:r>
              <a:rPr err="1"/>
              <a:t>内容：支援体制について、現状や今後の課題を定性的に把握するため、障がい福祉サービス事業所を対象に、主な重点施策に関する考え</a:t>
            </a:r>
            <a:endParaRPr/>
          </a:p>
          <a:p>
            <a:pPr>
              <a:defRPr sz="1400">
                <a:latin typeface="BIZ UDPゴシック"/>
                <a:ea typeface="BIZ UDPゴシック"/>
                <a:cs typeface="BIZ UDPゴシック"/>
                <a:sym typeface="BIZ UDPゴシック"/>
              </a:defRPr>
            </a:pPr>
            <a:r>
              <a:t>　　　　　　　　　　等（全13問）</a:t>
            </a:r>
          </a:p>
          <a:p>
            <a:pPr>
              <a:defRPr sz="1400">
                <a:latin typeface="BIZ UDPゴシック"/>
                <a:ea typeface="BIZ UDPゴシック"/>
                <a:cs typeface="BIZ UDPゴシック"/>
                <a:sym typeface="BIZ UDPゴシック"/>
              </a:defRPr>
            </a:pPr>
            <a:r>
              <a:t>（</a:t>
            </a:r>
            <a:r>
              <a:rPr err="1"/>
              <a:t>当事者団体）対象</a:t>
            </a:r>
            <a:r>
              <a:t>　　　　　　</a:t>
            </a:r>
            <a:r>
              <a:rPr err="1"/>
              <a:t>内容：無作為抽出のアンケートでは十分に拾いきれない、少数の障がい種別にかかる当事者の意見を把握するため、支援ニーズについて</a:t>
            </a:r>
            <a:r>
              <a:t>、　</a:t>
            </a:r>
          </a:p>
          <a:p>
            <a:pPr>
              <a:defRPr sz="1400">
                <a:latin typeface="BIZ UDPゴシック"/>
                <a:ea typeface="BIZ UDPゴシック"/>
                <a:cs typeface="BIZ UDPゴシック"/>
                <a:sym typeface="BIZ UDPゴシック"/>
              </a:defRPr>
            </a:pPr>
            <a:r>
              <a:t>　　　　　　　　　</a:t>
            </a:r>
          </a:p>
        </p:txBody>
      </p:sp>
      <p:sp>
        <p:nvSpPr>
          <p:cNvPr id="2" name="スライド番号プレースホルダー 1">
            <a:extLst>
              <a:ext uri="{FF2B5EF4-FFF2-40B4-BE49-F238E27FC236}">
                <a16:creationId xmlns:a16="http://schemas.microsoft.com/office/drawing/2014/main" id="{4B952337-2AFE-1A93-C3AB-302C494EB884}"/>
              </a:ext>
            </a:extLst>
          </p:cNvPr>
          <p:cNvSpPr txBox="1">
            <a:spLocks/>
          </p:cNvSpPr>
          <p:nvPr/>
        </p:nvSpPr>
        <p:spPr>
          <a:xfrm>
            <a:off x="11864341" y="6463651"/>
            <a:ext cx="188896" cy="269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757575"/>
                </a:solidFill>
                <a:effectLst/>
                <a:uFillTx/>
                <a:latin typeface="BIZ UDPゴシック"/>
                <a:ea typeface="BIZ UDPゴシック"/>
                <a:cs typeface="BIZ UDPゴシック"/>
                <a:sym typeface="BIZ UDPゴシック"/>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9pPr>
          </a:lstStyle>
          <a:p>
            <a:fld id="{86CB4B4D-7CA3-9044-876B-883B54F8677D}" type="slidenum">
              <a:rPr lang="en-US" altLang="ja-JP" smtClean="0"/>
              <a:pPr/>
              <a:t>3</a:t>
            </a:fld>
            <a:endParaRPr lang="en-US" altLang="ja-JP"/>
          </a:p>
        </p:txBody>
      </p:sp>
    </p:spTree>
    <p:extLst>
      <p:ext uri="{BB962C8B-B14F-4D97-AF65-F5344CB8AC3E}">
        <p14:creationId xmlns:p14="http://schemas.microsoft.com/office/powerpoint/2010/main" val="1373637412"/>
      </p:ext>
    </p:extLst>
  </p:cSld>
  <p:clrMapOvr>
    <a:masterClrMapping/>
  </p:clrMapOvr>
  <p:transition spd="med" advTm="127943"/>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6933" y="-27557"/>
            <a:ext cx="12192000" cy="369332"/>
          </a:xfrm>
          <a:prstGeom prst="rect">
            <a:avLst/>
          </a:prstGeom>
          <a:solidFill>
            <a:srgbClr val="E97132"/>
          </a:solidFill>
        </p:spPr>
        <p:txBody>
          <a:bodyPr wrap="square" rtlCol="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rPr>
              <a:t>計画策定に向けたアンケート概要　２</a:t>
            </a:r>
            <a:r>
              <a:rPr lang="en-US" altLang="ja-JP" b="1" dirty="0">
                <a:solidFill>
                  <a:schemeClr val="bg1"/>
                </a:solidFill>
                <a:latin typeface="BIZ UDPゴシック" panose="020B0400000000000000" pitchFamily="50" charset="-128"/>
                <a:ea typeface="BIZ UDPゴシック" panose="020B0400000000000000" pitchFamily="50" charset="-128"/>
              </a:rPr>
              <a:t>/</a:t>
            </a:r>
            <a:r>
              <a:rPr lang="ja-JP" altLang="en-US" b="1" dirty="0">
                <a:solidFill>
                  <a:schemeClr val="bg1"/>
                </a:solidFill>
                <a:latin typeface="BIZ UDPゴシック" panose="020B0400000000000000" pitchFamily="50" charset="-128"/>
                <a:ea typeface="BIZ UDPゴシック" panose="020B0400000000000000" pitchFamily="50" charset="-128"/>
              </a:rPr>
              <a:t>３</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177678" y="380844"/>
            <a:ext cx="11683851" cy="369332"/>
          </a:xfrm>
          <a:prstGeom prst="rect">
            <a:avLst/>
          </a:prstGeom>
          <a:noFill/>
          <a:ln w="28575">
            <a:noFill/>
          </a:ln>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アンケート項目</a:t>
            </a:r>
            <a:endParaRPr lang="en-US" altLang="ja-JP"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217653948"/>
              </p:ext>
            </p:extLst>
          </p:nvPr>
        </p:nvGraphicFramePr>
        <p:xfrm>
          <a:off x="177678" y="750176"/>
          <a:ext cx="11730304" cy="5840703"/>
        </p:xfrm>
        <a:graphic>
          <a:graphicData uri="http://schemas.openxmlformats.org/drawingml/2006/table">
            <a:tbl>
              <a:tblPr firstRow="1" bandRow="1">
                <a:tableStyleId>{8A107856-5554-42FB-B03E-39F5DBC370BA}</a:tableStyleId>
              </a:tblPr>
              <a:tblGrid>
                <a:gridCol w="2323982">
                  <a:extLst>
                    <a:ext uri="{9D8B030D-6E8A-4147-A177-3AD203B41FA5}">
                      <a16:colId xmlns:a16="http://schemas.microsoft.com/office/drawing/2014/main" val="770752469"/>
                    </a:ext>
                  </a:extLst>
                </a:gridCol>
                <a:gridCol w="2846717">
                  <a:extLst>
                    <a:ext uri="{9D8B030D-6E8A-4147-A177-3AD203B41FA5}">
                      <a16:colId xmlns:a16="http://schemas.microsoft.com/office/drawing/2014/main" val="1240532429"/>
                    </a:ext>
                  </a:extLst>
                </a:gridCol>
                <a:gridCol w="2794959">
                  <a:extLst>
                    <a:ext uri="{9D8B030D-6E8A-4147-A177-3AD203B41FA5}">
                      <a16:colId xmlns:a16="http://schemas.microsoft.com/office/drawing/2014/main" val="1773168958"/>
                    </a:ext>
                  </a:extLst>
                </a:gridCol>
                <a:gridCol w="1883891">
                  <a:extLst>
                    <a:ext uri="{9D8B030D-6E8A-4147-A177-3AD203B41FA5}">
                      <a16:colId xmlns:a16="http://schemas.microsoft.com/office/drawing/2014/main" val="2500946999"/>
                    </a:ext>
                  </a:extLst>
                </a:gridCol>
                <a:gridCol w="1880755">
                  <a:extLst>
                    <a:ext uri="{9D8B030D-6E8A-4147-A177-3AD203B41FA5}">
                      <a16:colId xmlns:a16="http://schemas.microsoft.com/office/drawing/2014/main" val="58803197"/>
                    </a:ext>
                  </a:extLst>
                </a:gridCol>
              </a:tblGrid>
              <a:tr h="2589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1.</a:t>
                      </a: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障がい者計画アンケート</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（障がい者・児）</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BIZ UDPゴシック" panose="020B0400000000000000" pitchFamily="50" charset="-128"/>
                          <a:ea typeface="BIZ UDPゴシック" panose="020B0400000000000000" pitchFamily="50" charset="-128"/>
                        </a:rPr>
                        <a:t>３６問</a:t>
                      </a:r>
                    </a:p>
                  </a:txBody>
                  <a:tcPr>
                    <a:solidFill>
                      <a:schemeClr val="accent2">
                        <a:lumMod val="20000"/>
                        <a:lumOff val="80000"/>
                      </a:schemeClr>
                    </a:solidFill>
                  </a:tcPr>
                </a:tc>
                <a:tc>
                  <a:txBody>
                    <a:bodyPr/>
                    <a:lstStyle/>
                    <a:p>
                      <a:pPr algn="ctr">
                        <a:spcAft>
                          <a:spcPts val="0"/>
                        </a:spcAft>
                      </a:pPr>
                      <a:r>
                        <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2.</a:t>
                      </a: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障がい者支援プランアンケート</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ctr">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a:t>
                      </a:r>
                      <a:r>
                        <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18</a:t>
                      </a: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歳以上）</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ctr">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（障がい福祉計画）</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r">
                        <a:spcAft>
                          <a:spcPts val="0"/>
                        </a:spcAft>
                      </a:pPr>
                      <a:r>
                        <a:rPr kumimoji="1" lang="ja-JP" altLang="en-US" sz="1400" b="0" dirty="0">
                          <a:latin typeface="BIZ UDPゴシック" panose="020B0400000000000000" pitchFamily="50" charset="-128"/>
                          <a:ea typeface="BIZ UDPゴシック" panose="020B0400000000000000" pitchFamily="50" charset="-128"/>
                        </a:rPr>
                        <a:t>２９問</a:t>
                      </a:r>
                    </a:p>
                  </a:txBody>
                  <a:tcPr>
                    <a:solidFill>
                      <a:schemeClr val="accent2">
                        <a:lumMod val="20000"/>
                        <a:lumOff val="80000"/>
                      </a:schemeClr>
                    </a:solidFill>
                  </a:tcPr>
                </a:tc>
                <a:tc>
                  <a:txBody>
                    <a:bodyPr/>
                    <a:lstStyle/>
                    <a:p>
                      <a:pPr algn="ctr">
                        <a:spcAft>
                          <a:spcPts val="0"/>
                        </a:spcAft>
                      </a:pPr>
                      <a:r>
                        <a:rPr lang="en-US" altLang="ja-JP" sz="1400" b="0" dirty="0">
                          <a:solidFill>
                            <a:schemeClr val="tx1"/>
                          </a:solidFill>
                          <a:latin typeface="BIZ UDPゴシック" panose="020B0400000000000000" pitchFamily="50" charset="-128"/>
                          <a:ea typeface="BIZ UDPゴシック" panose="020B0400000000000000" pitchFamily="50" charset="-128"/>
                        </a:rPr>
                        <a:t>3.</a:t>
                      </a:r>
                      <a:r>
                        <a:rPr lang="ja-JP" altLang="en-US" sz="1400" b="0" dirty="0">
                          <a:solidFill>
                            <a:schemeClr val="tx1"/>
                          </a:solidFill>
                          <a:latin typeface="BIZ UDPゴシック" panose="020B0400000000000000" pitchFamily="50" charset="-128"/>
                          <a:ea typeface="BIZ UDPゴシック" panose="020B0400000000000000" pitchFamily="50" charset="-128"/>
                        </a:rPr>
                        <a:t>障がい者支援プランアンケート</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algn="ctr">
                        <a:spcAft>
                          <a:spcPts val="0"/>
                        </a:spcAft>
                      </a:pPr>
                      <a:r>
                        <a:rPr lang="ja-JP" altLang="en-US" sz="1400" b="0" dirty="0">
                          <a:solidFill>
                            <a:schemeClr val="tx1"/>
                          </a:solidFill>
                          <a:latin typeface="BIZ UDPゴシック" panose="020B0400000000000000" pitchFamily="50" charset="-128"/>
                          <a:ea typeface="BIZ UDPゴシック" panose="020B0400000000000000" pitchFamily="50" charset="-128"/>
                        </a:rPr>
                        <a:t>（</a:t>
                      </a:r>
                      <a:r>
                        <a:rPr lang="en-US" altLang="ja-JP" sz="1400" b="0" dirty="0">
                          <a:solidFill>
                            <a:schemeClr val="tx1"/>
                          </a:solidFill>
                          <a:latin typeface="BIZ UDPゴシック" panose="020B0400000000000000" pitchFamily="50" charset="-128"/>
                          <a:ea typeface="BIZ UDPゴシック" panose="020B0400000000000000" pitchFamily="50" charset="-128"/>
                        </a:rPr>
                        <a:t>18</a:t>
                      </a:r>
                      <a:r>
                        <a:rPr lang="ja-JP" altLang="en-US" sz="1400" b="0" dirty="0">
                          <a:solidFill>
                            <a:schemeClr val="tx1"/>
                          </a:solidFill>
                          <a:latin typeface="BIZ UDPゴシック" panose="020B0400000000000000" pitchFamily="50" charset="-128"/>
                          <a:ea typeface="BIZ UDPゴシック" panose="020B0400000000000000" pitchFamily="50" charset="-128"/>
                        </a:rPr>
                        <a:t>歳未満）</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algn="ctr">
                        <a:spcAft>
                          <a:spcPts val="0"/>
                        </a:spcAft>
                      </a:pPr>
                      <a:r>
                        <a:rPr lang="ja-JP" altLang="en-US" sz="1400" b="0" dirty="0">
                          <a:solidFill>
                            <a:schemeClr val="tx1"/>
                          </a:solidFill>
                          <a:latin typeface="BIZ UDPゴシック" panose="020B0400000000000000" pitchFamily="50" charset="-128"/>
                          <a:ea typeface="BIZ UDPゴシック" panose="020B0400000000000000" pitchFamily="50" charset="-128"/>
                        </a:rPr>
                        <a:t>（障がい児福祉計画）</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algn="r">
                        <a:spcAft>
                          <a:spcPts val="0"/>
                        </a:spcAft>
                      </a:pPr>
                      <a:r>
                        <a:rPr kumimoji="1" lang="ja-JP" altLang="en-US" sz="1400" b="0" dirty="0">
                          <a:latin typeface="BIZ UDPゴシック" panose="020B0400000000000000" pitchFamily="50" charset="-128"/>
                          <a:ea typeface="BIZ UDPゴシック" panose="020B0400000000000000" pitchFamily="50" charset="-128"/>
                        </a:rPr>
                        <a:t>３８問</a:t>
                      </a:r>
                    </a:p>
                  </a:txBody>
                  <a:tcPr>
                    <a:solidFill>
                      <a:schemeClr val="accent2">
                        <a:lumMod val="20000"/>
                        <a:lumOff val="80000"/>
                      </a:schemeClr>
                    </a:solidFill>
                  </a:tcPr>
                </a:tc>
                <a:tc>
                  <a:txBody>
                    <a:bodyPr/>
                    <a:lstStyle/>
                    <a:p>
                      <a:pPr algn="ctr">
                        <a:spcAft>
                          <a:spcPts val="0"/>
                        </a:spcAft>
                      </a:pPr>
                      <a:r>
                        <a:rPr kumimoji="1" lang="en-US" altLang="ja-JP" sz="1400" b="0" dirty="0">
                          <a:latin typeface="BIZ UDPゴシック" panose="020B0400000000000000" pitchFamily="50" charset="-128"/>
                          <a:ea typeface="BIZ UDPゴシック" panose="020B0400000000000000" pitchFamily="50" charset="-128"/>
                        </a:rPr>
                        <a:t>4.</a:t>
                      </a:r>
                      <a:r>
                        <a:rPr kumimoji="1" lang="ja-JP" altLang="en-US" sz="1400" b="0" dirty="0">
                          <a:latin typeface="BIZ UDPゴシック" panose="020B0400000000000000" pitchFamily="50" charset="-128"/>
                          <a:ea typeface="BIZ UDPゴシック" panose="020B0400000000000000" pitchFamily="50" charset="-128"/>
                        </a:rPr>
                        <a:t>事業所アンケート</a:t>
                      </a: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r>
                        <a:rPr kumimoji="1" lang="en-US" altLang="ja-JP" sz="1400" b="0" dirty="0">
                          <a:latin typeface="BIZ UDPゴシック" panose="020B0400000000000000" pitchFamily="50" charset="-128"/>
                          <a:ea typeface="BIZ UDPゴシック" panose="020B0400000000000000" pitchFamily="50" charset="-128"/>
                        </a:rPr>
                        <a:t>13</a:t>
                      </a:r>
                      <a:r>
                        <a:rPr kumimoji="1" lang="ja-JP" altLang="en-US" sz="1400" b="0" dirty="0">
                          <a:latin typeface="BIZ UDPゴシック" panose="020B0400000000000000" pitchFamily="50" charset="-128"/>
                          <a:ea typeface="BIZ UDPゴシック" panose="020B0400000000000000" pitchFamily="50" charset="-128"/>
                        </a:rPr>
                        <a:t>問</a:t>
                      </a:r>
                    </a:p>
                  </a:txBody>
                  <a:tcPr>
                    <a:solidFill>
                      <a:schemeClr val="accent2">
                        <a:lumMod val="20000"/>
                        <a:lumOff val="80000"/>
                      </a:schemeClr>
                    </a:solidFill>
                  </a:tcPr>
                </a:tc>
                <a:tc>
                  <a:txBody>
                    <a:bodyPr/>
                    <a:lstStyle/>
                    <a:p>
                      <a:pPr algn="ctr">
                        <a:spcAft>
                          <a:spcPts val="0"/>
                        </a:spcAft>
                      </a:pPr>
                      <a:r>
                        <a:rPr kumimoji="1" lang="en-US" altLang="ja-JP" sz="1400" b="0" dirty="0">
                          <a:latin typeface="BIZ UDPゴシック" panose="020B0400000000000000" pitchFamily="50" charset="-128"/>
                          <a:ea typeface="BIZ UDPゴシック" panose="020B0400000000000000" pitchFamily="50" charset="-128"/>
                        </a:rPr>
                        <a:t>5.</a:t>
                      </a:r>
                      <a:r>
                        <a:rPr kumimoji="1" lang="ja-JP" altLang="en-US" sz="1400" b="0" dirty="0">
                          <a:latin typeface="BIZ UDPゴシック" panose="020B0400000000000000" pitchFamily="50" charset="-128"/>
                          <a:ea typeface="BIZ UDPゴシック" panose="020B0400000000000000" pitchFamily="50" charset="-128"/>
                        </a:rPr>
                        <a:t>団体アンケート</a:t>
                      </a: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endParaRPr kumimoji="1" lang="en-US" altLang="ja-JP" sz="1400" b="0" dirty="0">
                        <a:latin typeface="BIZ UDPゴシック" panose="020B0400000000000000" pitchFamily="50" charset="-128"/>
                        <a:ea typeface="BIZ UDPゴシック" panose="020B0400000000000000" pitchFamily="50" charset="-128"/>
                      </a:endParaRPr>
                    </a:p>
                    <a:p>
                      <a:pPr algn="r">
                        <a:spcAft>
                          <a:spcPts val="0"/>
                        </a:spcAft>
                      </a:pPr>
                      <a:r>
                        <a:rPr kumimoji="1" lang="ja-JP" altLang="en-US" sz="1400" b="0" dirty="0">
                          <a:latin typeface="BIZ UDPゴシック" panose="020B0400000000000000" pitchFamily="50" charset="-128"/>
                          <a:ea typeface="BIZ UDPゴシック" panose="020B0400000000000000" pitchFamily="50" charset="-128"/>
                        </a:rPr>
                        <a:t>９問</a:t>
                      </a:r>
                    </a:p>
                  </a:txBody>
                  <a:tcPr>
                    <a:solidFill>
                      <a:schemeClr val="accent2">
                        <a:lumMod val="20000"/>
                        <a:lumOff val="80000"/>
                      </a:schemeClr>
                    </a:solidFill>
                  </a:tcPr>
                </a:tc>
                <a:extLst>
                  <a:ext uri="{0D108BD9-81ED-4DB2-BD59-A6C34878D82A}">
                    <a16:rowId xmlns:a16="http://schemas.microsoft.com/office/drawing/2014/main" val="2350314485"/>
                  </a:ext>
                </a:extLst>
              </a:tr>
              <a:tr h="490519">
                <a:tc>
                  <a:txBody>
                    <a:bodyPr/>
                    <a:lstStyle/>
                    <a:p>
                      <a:pPr algn="l"/>
                      <a:r>
                        <a:rPr kumimoji="1" lang="ja-JP" altLang="en-US" sz="1400" dirty="0">
                          <a:latin typeface="BIZ UDPゴシック" panose="020B0400000000000000" pitchFamily="50" charset="-128"/>
                          <a:ea typeface="BIZ UDPゴシック" panose="020B0400000000000000" pitchFamily="50" charset="-128"/>
                        </a:rPr>
                        <a:t>あなたについて</a:t>
                      </a:r>
                      <a:endParaRPr kumimoji="1" lang="en-US" altLang="ja-JP" sz="1400" dirty="0">
                        <a:latin typeface="BIZ UDPゴシック" panose="020B0400000000000000" pitchFamily="50" charset="-128"/>
                        <a:ea typeface="BIZ UDPゴシック" panose="020B0400000000000000" pitchFamily="50" charset="-128"/>
                      </a:endParaRPr>
                    </a:p>
                    <a:p>
                      <a:pPr algn="l"/>
                      <a:r>
                        <a:rPr kumimoji="1" lang="ja-JP" altLang="en-US" sz="1400" dirty="0">
                          <a:latin typeface="BIZ UDPゴシック" panose="020B0400000000000000" pitchFamily="50" charset="-128"/>
                          <a:ea typeface="BIZ UDPゴシック" panose="020B0400000000000000" pitchFamily="50" charset="-128"/>
                        </a:rPr>
                        <a:t>（回答者の属性）</a:t>
                      </a: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あなたについて</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（回答者の属性）</a:t>
                      </a: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お子さん（ご本人）について</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（回答者の属性）</a:t>
                      </a:r>
                    </a:p>
                  </a:txBody>
                  <a:tcPr>
                    <a:noFill/>
                  </a:tcPr>
                </a:tc>
                <a:tc rowSpan="13">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・利用者受入れ状況</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・緊急対応</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・人材確保・定着・養成</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・重度障がい児・者の</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　受入れ</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rowSpan="1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記述式</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・希望するくらし</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・情報取得</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・相談</a:t>
                      </a:r>
                      <a:endParaRPr kumimoji="1" lang="en-US" altLang="ja-JP" sz="1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・災害</a:t>
                      </a:r>
                      <a:endParaRPr kumimoji="1" lang="en-US" altLang="ja-JP"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4059589329"/>
                  </a:ext>
                </a:extLst>
              </a:tr>
              <a:tr h="318743">
                <a:tc>
                  <a:txBody>
                    <a:bodyPr/>
                    <a:lstStyle/>
                    <a:p>
                      <a:pPr algn="l"/>
                      <a:r>
                        <a:rPr kumimoji="1" lang="ja-JP" altLang="en-US" sz="1400" dirty="0">
                          <a:latin typeface="BIZ UDPゴシック" panose="020B0400000000000000" pitchFamily="50" charset="-128"/>
                          <a:ea typeface="BIZ UDPゴシック" panose="020B0400000000000000" pitchFamily="50" charset="-128"/>
                        </a:rPr>
                        <a:t>医療について</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271406290"/>
                  </a:ext>
                </a:extLst>
              </a:tr>
              <a:tr h="271329">
                <a:tc>
                  <a:txBody>
                    <a:bodyPr/>
                    <a:lstStyle/>
                    <a:p>
                      <a:pPr algn="l"/>
                      <a:r>
                        <a:rPr kumimoji="1" lang="ja-JP" altLang="en-US" sz="1400" dirty="0">
                          <a:latin typeface="BIZ UDPゴシック" panose="020B0400000000000000" pitchFamily="50" charset="-128"/>
                          <a:ea typeface="BIZ UDPゴシック" panose="020B0400000000000000" pitchFamily="50" charset="-128"/>
                        </a:rPr>
                        <a:t>暮らしについて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暮らしについて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生活環境について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2663549045"/>
                  </a:ext>
                </a:extLst>
              </a:tr>
              <a:tr h="27471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将来の暮らしについて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2374358930"/>
                  </a:ext>
                </a:extLst>
              </a:tr>
              <a:tr h="244236">
                <a:tc>
                  <a:txBody>
                    <a:bodyPr/>
                    <a:lstStyle/>
                    <a:p>
                      <a:pPr algn="l"/>
                      <a:r>
                        <a:rPr kumimoji="1" lang="ja-JP" altLang="en-US" sz="1400" dirty="0">
                          <a:latin typeface="BIZ UDPゴシック" panose="020B0400000000000000" pitchFamily="50" charset="-128"/>
                          <a:ea typeface="BIZ UDPゴシック" panose="020B0400000000000000" pitchFamily="50" charset="-128"/>
                        </a:rPr>
                        <a:t>日中活動や仕事について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日中活動や仕事について</a:t>
                      </a: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平日の日中活動について</a:t>
                      </a:r>
                    </a:p>
                  </a:txBody>
                  <a:tcP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486623341"/>
                  </a:ext>
                </a:extLst>
              </a:tr>
              <a:tr h="2645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療育、発達支援について</a:t>
                      </a:r>
                    </a:p>
                  </a:txBody>
                  <a:tcP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4144610759"/>
                  </a:ext>
                </a:extLst>
              </a:tr>
              <a:tr h="2171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保護者の社会参加の状況について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1180268211"/>
                  </a:ext>
                </a:extLst>
              </a:tr>
              <a:tr h="237463">
                <a:tc>
                  <a:txBody>
                    <a:bodyPr/>
                    <a:lstStyle/>
                    <a:p>
                      <a:pPr algn="l"/>
                      <a:r>
                        <a:rPr kumimoji="1" lang="ja-JP" altLang="en-US" sz="1400" dirty="0">
                          <a:latin typeface="BIZ UDPゴシック" panose="020B0400000000000000" pitchFamily="50" charset="-128"/>
                          <a:ea typeface="BIZ UDPゴシック" panose="020B0400000000000000" pitchFamily="50" charset="-128"/>
                        </a:rPr>
                        <a:t>情報について</a:t>
                      </a: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情報について</a:t>
                      </a:r>
                    </a:p>
                  </a:txBody>
                  <a:tcPr>
                    <a:noFill/>
                  </a:tcPr>
                </a:tc>
                <a:tc rowSpan="2">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情報や相談について</a:t>
                      </a:r>
                    </a:p>
                  </a:txBody>
                  <a:tcPr anchor="ct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chor="ctr">
                    <a:noFill/>
                  </a:tcPr>
                </a:tc>
                <a:tc vMerge="1">
                  <a:txBody>
                    <a:bodyPr/>
                    <a:lstStyle/>
                    <a:p>
                      <a:pPr algn="l"/>
                      <a:endParaRPr kumimoji="1" lang="ja-JP" altLang="en-US" sz="1400" dirty="0">
                        <a:latin typeface="BIZ UDPゴシック" panose="020B0400000000000000" pitchFamily="50" charset="-128"/>
                        <a:ea typeface="BIZ UDPゴシック" panose="020B0400000000000000" pitchFamily="50" charset="-128"/>
                      </a:endParaRPr>
                    </a:p>
                  </a:txBody>
                  <a:tcPr anchor="ctr">
                    <a:noFill/>
                  </a:tcPr>
                </a:tc>
                <a:extLst>
                  <a:ext uri="{0D108BD9-81ED-4DB2-BD59-A6C34878D82A}">
                    <a16:rowId xmlns:a16="http://schemas.microsoft.com/office/drawing/2014/main" val="267900515"/>
                  </a:ext>
                </a:extLst>
              </a:tr>
              <a:tr h="206983">
                <a:tc>
                  <a:txBody>
                    <a:bodyPr/>
                    <a:lstStyle/>
                    <a:p>
                      <a:pPr algn="l"/>
                      <a:r>
                        <a:rPr kumimoji="1" lang="ja-JP" altLang="en-US" sz="1400" dirty="0">
                          <a:latin typeface="BIZ UDPゴシック" panose="020B0400000000000000" pitchFamily="50" charset="-128"/>
                          <a:ea typeface="BIZ UDPゴシック" panose="020B0400000000000000" pitchFamily="50" charset="-128"/>
                        </a:rPr>
                        <a:t>相談について</a:t>
                      </a:r>
                      <a:endParaRPr kumimoji="1" lang="en-US" altLang="ja-JP" sz="1400" dirty="0">
                        <a:latin typeface="BIZ UDPゴシック" panose="020B0400000000000000" pitchFamily="50" charset="-128"/>
                        <a:ea typeface="BIZ UDPゴシック" panose="020B0400000000000000" pitchFamily="50" charset="-128"/>
                      </a:endParaRP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相談について</a:t>
                      </a:r>
                    </a:p>
                  </a:txBody>
                  <a:tcPr>
                    <a:noFill/>
                  </a:tcPr>
                </a:tc>
                <a:tc vMerge="1">
                  <a:txBody>
                    <a:bodyPr/>
                    <a:lstStyle/>
                    <a:p>
                      <a:endParaRPr dirty="0"/>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13730491"/>
                  </a:ext>
                </a:extLst>
              </a:tr>
              <a:tr h="320816">
                <a:tc>
                  <a:txBody>
                    <a:bodyPr/>
                    <a:lstStyle/>
                    <a:p>
                      <a:pPr algn="l"/>
                      <a:r>
                        <a:rPr kumimoji="1" lang="ja-JP" altLang="en-US" sz="1400" dirty="0">
                          <a:latin typeface="BIZ UDPゴシック" panose="020B0400000000000000" pitchFamily="50" charset="-128"/>
                          <a:ea typeface="BIZ UDPゴシック" panose="020B0400000000000000" pitchFamily="50" charset="-128"/>
                        </a:rPr>
                        <a:t>障がい者の人権や障がい者理解について</a:t>
                      </a:r>
                      <a:endParaRPr kumimoji="1" lang="en-US" altLang="ja-JP" sz="1400" dirty="0">
                        <a:latin typeface="BIZ UDPゴシック" panose="020B0400000000000000" pitchFamily="50" charset="-128"/>
                        <a:ea typeface="BIZ UDPゴシック" panose="020B0400000000000000" pitchFamily="50" charset="-128"/>
                      </a:endParaRPr>
                    </a:p>
                  </a:txBody>
                  <a:tcPr>
                    <a:noFill/>
                  </a:tcPr>
                </a:tc>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障がい者の人権や障がい者</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理解について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BIZ UDPゴシック" panose="020B0400000000000000" pitchFamily="50" charset="-128"/>
                          <a:ea typeface="BIZ UDPゴシック" panose="020B0400000000000000" pitchFamily="50" charset="-128"/>
                        </a:rPr>
                        <a:t>障がい児・者の人権や障がい児・者理解について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4001157489"/>
                  </a:ext>
                </a:extLst>
              </a:tr>
              <a:tr h="291649">
                <a:tc>
                  <a:txBody>
                    <a:bodyPr/>
                    <a:lstStyle/>
                    <a:p>
                      <a:pPr algn="l"/>
                      <a:r>
                        <a:rPr kumimoji="1" lang="ja-JP" altLang="en-US" sz="1400" dirty="0">
                          <a:latin typeface="BIZ UDPゴシック" panose="020B0400000000000000" pitchFamily="50" charset="-128"/>
                          <a:ea typeface="BIZ UDPゴシック" panose="020B0400000000000000" pitchFamily="50" charset="-128"/>
                        </a:rPr>
                        <a:t>災害時について</a:t>
                      </a:r>
                    </a:p>
                  </a:txBody>
                  <a:tcPr>
                    <a:noFill/>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災害時について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災害時について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2765054"/>
                  </a:ext>
                </a:extLst>
              </a:tr>
              <a:tr h="2442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BIZ UDPゴシック" panose="020B0400000000000000" pitchFamily="50" charset="-128"/>
                          <a:ea typeface="BIZ UDPゴシック" panose="020B0400000000000000" pitchFamily="50" charset="-128"/>
                        </a:rPr>
                        <a:t>―</a:t>
                      </a: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福祉サービスについて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障がい児通所サービス等について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19137241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障がい者施策全般について</a:t>
                      </a:r>
                    </a:p>
                  </a:txBody>
                  <a:tcPr>
                    <a:noFill/>
                  </a:tcPr>
                </a:tc>
                <a:tc>
                  <a:txBody>
                    <a:bodyPr/>
                    <a:lstStyle/>
                    <a:p>
                      <a:pPr algn="l"/>
                      <a:r>
                        <a:rPr kumimoji="1" lang="ja-JP" altLang="en-US" sz="1400" err="1">
                          <a:latin typeface="BIZ UDPゴシック" panose="020B0400000000000000" pitchFamily="50" charset="-128"/>
                          <a:ea typeface="BIZ UDPゴシック" panose="020B0400000000000000" pitchFamily="50" charset="-128"/>
                        </a:rPr>
                        <a:t>障がい</a:t>
                      </a:r>
                      <a:r>
                        <a:rPr kumimoji="1" lang="ja-JP" altLang="en-US" sz="1400">
                          <a:latin typeface="BIZ UDPゴシック" panose="020B0400000000000000" pitchFamily="50" charset="-128"/>
                          <a:ea typeface="BIZ UDPゴシック" panose="020B0400000000000000" pitchFamily="50" charset="-128"/>
                        </a:rPr>
                        <a:t>者施策全般について</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障がい児・者施策全般について</a:t>
                      </a: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BIZ UDPゴシック" panose="020B0400000000000000" pitchFamily="50" charset="-128"/>
                        <a:ea typeface="BIZ UDPゴシック" panose="020B0400000000000000" pitchFamily="50" charset="-128"/>
                      </a:endParaRPr>
                    </a:p>
                  </a:txBody>
                  <a:tcPr>
                    <a:noFill/>
                  </a:tcPr>
                </a:tc>
                <a:extLst>
                  <a:ext uri="{0D108BD9-81ED-4DB2-BD59-A6C34878D82A}">
                    <a16:rowId xmlns:a16="http://schemas.microsoft.com/office/drawing/2014/main" val="1693702940"/>
                  </a:ext>
                </a:extLst>
              </a:tr>
            </a:tbl>
          </a:graphicData>
        </a:graphic>
      </p:graphicFrame>
      <p:sp>
        <p:nvSpPr>
          <p:cNvPr id="3" name="スライド番号プレースホルダー 1">
            <a:extLst>
              <a:ext uri="{FF2B5EF4-FFF2-40B4-BE49-F238E27FC236}">
                <a16:creationId xmlns:a16="http://schemas.microsoft.com/office/drawing/2014/main" id="{CA558C81-DAC2-8B21-E3E7-E8719FBA7C57}"/>
              </a:ext>
            </a:extLst>
          </p:cNvPr>
          <p:cNvSpPr txBox="1">
            <a:spLocks/>
          </p:cNvSpPr>
          <p:nvPr/>
        </p:nvSpPr>
        <p:spPr>
          <a:xfrm>
            <a:off x="11864341" y="6463651"/>
            <a:ext cx="188896" cy="269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757575"/>
                </a:solidFill>
                <a:effectLst/>
                <a:uFillTx/>
                <a:latin typeface="BIZ UDPゴシック"/>
                <a:ea typeface="BIZ UDPゴシック"/>
                <a:cs typeface="BIZ UDPゴシック"/>
                <a:sym typeface="BIZ UDPゴシック"/>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9pPr>
          </a:lstStyle>
          <a:p>
            <a:fld id="{86CB4B4D-7CA3-9044-876B-883B54F8677D}" type="slidenum">
              <a:rPr lang="en-US" altLang="ja-JP" smtClean="0"/>
              <a:pPr/>
              <a:t>4</a:t>
            </a:fld>
            <a:endParaRPr lang="en-US" altLang="ja-JP"/>
          </a:p>
        </p:txBody>
      </p:sp>
    </p:spTree>
    <p:extLst>
      <p:ext uri="{BB962C8B-B14F-4D97-AF65-F5344CB8AC3E}">
        <p14:creationId xmlns:p14="http://schemas.microsoft.com/office/powerpoint/2010/main" val="733551416"/>
      </p:ext>
    </p:extLst>
  </p:cSld>
  <p:clrMapOvr>
    <a:masterClrMapping/>
  </p:clrMapOvr>
  <p:transition spd="med" advTm="51548"/>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正方形/長方形 31"/>
          <p:cNvSpPr/>
          <p:nvPr/>
        </p:nvSpPr>
        <p:spPr>
          <a:xfrm>
            <a:off x="-1" y="-32205"/>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111" name="テキスト ボックス 32"/>
          <p:cNvSpPr txBox="1"/>
          <p:nvPr/>
        </p:nvSpPr>
        <p:spPr>
          <a:xfrm>
            <a:off x="158790" y="19663"/>
            <a:ext cx="11809091"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ja-JP" altLang="en-US" dirty="0"/>
              <a:t>計画策定に向けたアンケート結果概要　</a:t>
            </a:r>
            <a:endParaRPr dirty="0"/>
          </a:p>
        </p:txBody>
      </p:sp>
      <p:sp>
        <p:nvSpPr>
          <p:cNvPr id="2" name="テキスト ボックス 1">
            <a:extLst>
              <a:ext uri="{FF2B5EF4-FFF2-40B4-BE49-F238E27FC236}">
                <a16:creationId xmlns:a16="http://schemas.microsoft.com/office/drawing/2014/main" id="{CB36CFAD-9F0F-92D7-62A5-B04D6AE23B3A}"/>
              </a:ext>
            </a:extLst>
          </p:cNvPr>
          <p:cNvSpPr txBox="1"/>
          <p:nvPr/>
        </p:nvSpPr>
        <p:spPr>
          <a:xfrm>
            <a:off x="552450" y="674430"/>
            <a:ext cx="4819650"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lang="ja-JP" altLang="en-US" b="0" i="0">
                <a:solidFill>
                  <a:schemeClr val="tx1"/>
                </a:solidFill>
                <a:effectLst/>
                <a:latin typeface="BIZ UDPゴシック" panose="020B0400000000000000" pitchFamily="50" charset="-128"/>
                <a:ea typeface="BIZ UDPゴシック" panose="020B0400000000000000" pitchFamily="50" charset="-128"/>
              </a:rPr>
              <a:t> </a:t>
            </a:r>
            <a:endParaRPr lang="ja-JP" altLang="en-US">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0" name="表 9">
            <a:extLst>
              <a:ext uri="{FF2B5EF4-FFF2-40B4-BE49-F238E27FC236}">
                <a16:creationId xmlns:a16="http://schemas.microsoft.com/office/drawing/2014/main" id="{8AE692B3-0C6F-13CF-2882-E3259B9A3C1B}"/>
              </a:ext>
            </a:extLst>
          </p:cNvPr>
          <p:cNvGraphicFramePr>
            <a:graphicFrameLocks noGrp="1"/>
          </p:cNvGraphicFramePr>
          <p:nvPr>
            <p:extLst>
              <p:ext uri="{D42A27DB-BD31-4B8C-83A1-F6EECF244321}">
                <p14:modId xmlns:p14="http://schemas.microsoft.com/office/powerpoint/2010/main" val="1349327766"/>
              </p:ext>
            </p:extLst>
          </p:nvPr>
        </p:nvGraphicFramePr>
        <p:xfrm>
          <a:off x="410746" y="544355"/>
          <a:ext cx="10953940" cy="4389120"/>
        </p:xfrm>
        <a:graphic>
          <a:graphicData uri="http://schemas.openxmlformats.org/drawingml/2006/table">
            <a:tbl>
              <a:tblPr firstRow="1" bandRow="1">
                <a:tableStyleId>{5940675A-B579-460E-94D1-54222C63F5DA}</a:tableStyleId>
              </a:tblPr>
              <a:tblGrid>
                <a:gridCol w="345392">
                  <a:extLst>
                    <a:ext uri="{9D8B030D-6E8A-4147-A177-3AD203B41FA5}">
                      <a16:colId xmlns:a16="http://schemas.microsoft.com/office/drawing/2014/main" val="3385815399"/>
                    </a:ext>
                  </a:extLst>
                </a:gridCol>
                <a:gridCol w="2883877">
                  <a:extLst>
                    <a:ext uri="{9D8B030D-6E8A-4147-A177-3AD203B41FA5}">
                      <a16:colId xmlns:a16="http://schemas.microsoft.com/office/drawing/2014/main" val="4043384645"/>
                    </a:ext>
                  </a:extLst>
                </a:gridCol>
                <a:gridCol w="7724671">
                  <a:extLst>
                    <a:ext uri="{9D8B030D-6E8A-4147-A177-3AD203B41FA5}">
                      <a16:colId xmlns:a16="http://schemas.microsoft.com/office/drawing/2014/main" val="3653045608"/>
                    </a:ext>
                  </a:extLst>
                </a:gridCol>
              </a:tblGrid>
              <a:tr h="141736">
                <a:tc>
                  <a:txBody>
                    <a:bodyPr/>
                    <a:lstStyle/>
                    <a:p>
                      <a:pPr algn="ctr"/>
                      <a:endParaRPr kumimoji="1" lang="ja-JP" altLang="en-US" sz="1400" dirty="0">
                        <a:latin typeface="BIZ UDPゴシック" panose="020B0400000000000000" pitchFamily="50" charset="-128"/>
                        <a:ea typeface="BIZ UDPゴシック" panose="020B0400000000000000" pitchFamily="50" charset="-128"/>
                      </a:endParaRPr>
                    </a:p>
                  </a:txBody>
                  <a:tcPr>
                    <a:solidFill>
                      <a:schemeClr val="accent2">
                        <a:lumMod val="20000"/>
                        <a:lumOff val="80000"/>
                      </a:schemeClr>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アンケート・調査</a:t>
                      </a:r>
                    </a:p>
                  </a:txBody>
                  <a:tcPr>
                    <a:solidFill>
                      <a:schemeClr val="accent2">
                        <a:lumMod val="20000"/>
                        <a:lumOff val="80000"/>
                      </a:schemeClr>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主な傾向・意見</a:t>
                      </a:r>
                    </a:p>
                  </a:txBody>
                  <a:tcPr>
                    <a:solidFill>
                      <a:schemeClr val="accent2">
                        <a:lumMod val="20000"/>
                        <a:lumOff val="80000"/>
                      </a:schemeClr>
                    </a:solidFill>
                  </a:tcPr>
                </a:tc>
                <a:extLst>
                  <a:ext uri="{0D108BD9-81ED-4DB2-BD59-A6C34878D82A}">
                    <a16:rowId xmlns:a16="http://schemas.microsoft.com/office/drawing/2014/main" val="1379949746"/>
                  </a:ext>
                </a:extLst>
              </a:tr>
              <a:tr h="778498">
                <a:tc>
                  <a:txBody>
                    <a:bodyPr/>
                    <a:lstStyle/>
                    <a:p>
                      <a:pPr algn="l"/>
                      <a:r>
                        <a:rPr kumimoji="1" lang="ja-JP" altLang="en-US" sz="1400" dirty="0">
                          <a:latin typeface="BIZ UDPゴシック" panose="020B0400000000000000" pitchFamily="50" charset="-128"/>
                          <a:ea typeface="BIZ UDPゴシック" panose="020B0400000000000000" pitchFamily="50" charset="-128"/>
                        </a:rPr>
                        <a:t>１</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障がい者計画アンケート</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（障がい者・児）</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txBody>
                  <a:tcPr/>
                </a:tc>
                <a:tc>
                  <a:txBody>
                    <a:bodyPr/>
                    <a:lstStyle/>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・本人回答の割合が多い</a:t>
                      </a:r>
                      <a:r>
                        <a:rPr lang="en-US" altLang="ja-JP" sz="1400" b="0" i="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　　</a:t>
                      </a:r>
                      <a:r>
                        <a:rPr lang="en-US" altLang="ja-JP" sz="1400" b="0" i="0" dirty="0">
                          <a:solidFill>
                            <a:schemeClr val="tx1"/>
                          </a:solidFill>
                          <a:effectLst/>
                          <a:latin typeface="BIZ UDPゴシック" panose="020B0400000000000000" pitchFamily="50" charset="-128"/>
                          <a:ea typeface="BIZ UDPゴシック" panose="020B0400000000000000" pitchFamily="50" charset="-128"/>
                        </a:rPr>
                        <a:t> </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・将来への不安（親なき後を含む）が強い   </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・相談支援への期待と不安          　　　 ・障がい特性にあった情報取得への課題</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・外出・社会参加への課題 </a:t>
                      </a:r>
                      <a:r>
                        <a:rPr lang="en-US" altLang="ja-JP" sz="1400" b="0" i="0" dirty="0">
                          <a:solidFill>
                            <a:schemeClr val="tx1"/>
                          </a:solidFill>
                          <a:effectLst/>
                          <a:latin typeface="BIZ UDPゴシック" panose="020B0400000000000000" pitchFamily="50" charset="-128"/>
                          <a:ea typeface="BIZ UDPゴシック" panose="020B0400000000000000" pitchFamily="50" charset="-128"/>
                        </a:rPr>
                        <a:t>  </a:t>
                      </a:r>
                    </a:p>
                    <a:p>
                      <a:pPr algn="r"/>
                      <a:r>
                        <a:rPr lang="ja-JP" altLang="en-US" sz="1400" b="1" i="0" u="none" dirty="0">
                          <a:solidFill>
                            <a:schemeClr val="tx1"/>
                          </a:solidFill>
                          <a:effectLst/>
                          <a:latin typeface="BIZ UDPゴシック" panose="020B0400000000000000" pitchFamily="50" charset="-128"/>
                          <a:ea typeface="BIZ UDPゴシック" panose="020B0400000000000000" pitchFamily="50" charset="-128"/>
                        </a:rPr>
                        <a:t>→ 生活の質に関わる課題が中心</a:t>
                      </a:r>
                      <a:endParaRPr lang="ja-JP" altLang="en-US" sz="1400" b="1" u="none"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36323297"/>
                  </a:ext>
                </a:extLst>
              </a:tr>
              <a:tr h="5434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BIZ UDPゴシック" panose="020B0400000000000000" pitchFamily="50" charset="-128"/>
                          <a:ea typeface="BIZ UDPゴシック" panose="020B0400000000000000" pitchFamily="50" charset="-128"/>
                        </a:rPr>
                        <a:t>２</a:t>
                      </a:r>
                    </a:p>
                  </a:txBody>
                  <a:tcPr/>
                </a:tc>
                <a:tc>
                  <a:txBody>
                    <a:bodyPr/>
                    <a:lstStyle/>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障がい者支援プランアンケート</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a:t>
                      </a:r>
                      <a:r>
                        <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18</a:t>
                      </a: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歳以上）</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p>
                      <a:pPr algn="l">
                        <a:spcAft>
                          <a:spcPts val="0"/>
                        </a:spcAft>
                      </a:pPr>
                      <a:r>
                        <a:rPr lang="ja-JP" altLang="en-US"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rPr>
                        <a:t>（障がい福祉計画）</a:t>
                      </a:r>
                      <a:endParaRPr lang="en-US" altLang="ja-JP" sz="1400" b="0" i="0" u="none" strike="noStrike" cap="none" spc="0" baseline="0" dirty="0">
                        <a:solidFill>
                          <a:schemeClr val="tx1"/>
                        </a:solidFill>
                        <a:uFillTx/>
                        <a:latin typeface="BIZ UDPゴシック" panose="020B0400000000000000" pitchFamily="50" charset="-128"/>
                        <a:ea typeface="BIZ UDPゴシック" panose="020B0400000000000000" pitchFamily="50" charset="-128"/>
                        <a:cs typeface="+mn-cs"/>
                        <a:sym typeface="游ゴシック"/>
                      </a:endParaRPr>
                    </a:p>
                  </a:txBody>
                  <a:tcPr/>
                </a:tc>
                <a:tc>
                  <a:txBody>
                    <a:bodyPr/>
                    <a:lstStyle/>
                    <a:p>
                      <a:pPr algn="l"/>
                      <a:r>
                        <a:rPr lang="en-US" altLang="ja-JP" sz="1400" dirty="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現在のサービス利用継続希望が高い　　</a:t>
                      </a:r>
                      <a:r>
                        <a:rPr lang="en-US" altLang="ja-JP" sz="1400" dirty="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家族依存度が高い</a:t>
                      </a:r>
                    </a:p>
                    <a:p>
                      <a:pPr marL="0" marR="0" lvl="0" indent="0" algn="r" defTabSz="914400" rtl="0" eaLnBrk="1" fontAlgn="auto" latinLnBrk="0" hangingPunct="1">
                        <a:lnSpc>
                          <a:spcPct val="100000"/>
                        </a:lnSpc>
                        <a:spcBef>
                          <a:spcPts val="0"/>
                        </a:spcBef>
                        <a:spcAft>
                          <a:spcPts val="0"/>
                        </a:spcAft>
                        <a:buClrTx/>
                        <a:buSzTx/>
                        <a:buFontTx/>
                        <a:buNone/>
                        <a:tabLst/>
                        <a:defRPr/>
                      </a:pPr>
                      <a:endParaRPr lang="en-US" altLang="ja-JP" sz="1400" b="1" u="none" dirty="0">
                        <a:solidFill>
                          <a:schemeClr val="tx1"/>
                        </a:solidFill>
                        <a:latin typeface="BIZ UDPゴシック" panose="020B0400000000000000" pitchFamily="50" charset="-128"/>
                        <a:ea typeface="BIZ UDPゴシック" panose="020B0400000000000000"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400" b="1" u="none" dirty="0">
                          <a:solidFill>
                            <a:schemeClr val="tx1"/>
                          </a:solidFill>
                          <a:latin typeface="BIZ UDPゴシック" panose="020B0400000000000000" pitchFamily="50" charset="-128"/>
                          <a:ea typeface="BIZ UDPゴシック" panose="020B0400000000000000" pitchFamily="50" charset="-128"/>
                        </a:rPr>
                        <a:t>→サービス整備につなげていくポイント</a:t>
                      </a:r>
                      <a:endParaRPr lang="en-US" altLang="ja-JP" sz="1400" b="1" u="none"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06047713"/>
                  </a:ext>
                </a:extLst>
              </a:tr>
              <a:tr h="385736">
                <a:tc>
                  <a:txBody>
                    <a:bodyPr/>
                    <a:lstStyle/>
                    <a:p>
                      <a:pPr algn="l"/>
                      <a:r>
                        <a:rPr kumimoji="1" lang="ja-JP" altLang="en-US" sz="1400" dirty="0">
                          <a:latin typeface="BIZ UDPゴシック" panose="020B0400000000000000" pitchFamily="50" charset="-128"/>
                          <a:ea typeface="BIZ UDPゴシック" panose="020B0400000000000000" pitchFamily="50" charset="-128"/>
                        </a:rPr>
                        <a:t>３</a:t>
                      </a:r>
                    </a:p>
                  </a:txBody>
                  <a:tcPr/>
                </a:tc>
                <a:tc>
                  <a:txBody>
                    <a:bodyPr/>
                    <a:lstStyle/>
                    <a:p>
                      <a:pPr algn="l">
                        <a:spcAft>
                          <a:spcPts val="0"/>
                        </a:spcAft>
                      </a:pPr>
                      <a:r>
                        <a:rPr lang="ja-JP" altLang="en-US" sz="1400" b="0" dirty="0">
                          <a:solidFill>
                            <a:schemeClr val="tx1"/>
                          </a:solidFill>
                          <a:latin typeface="BIZ UDPゴシック" panose="020B0400000000000000" pitchFamily="50" charset="-128"/>
                          <a:ea typeface="BIZ UDPゴシック" panose="020B0400000000000000" pitchFamily="50" charset="-128"/>
                        </a:rPr>
                        <a:t>障がい者支援プランアンケート</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algn="l">
                        <a:spcAft>
                          <a:spcPts val="0"/>
                        </a:spcAft>
                      </a:pPr>
                      <a:r>
                        <a:rPr lang="ja-JP" altLang="en-US" sz="1400" b="0" dirty="0">
                          <a:solidFill>
                            <a:schemeClr val="tx1"/>
                          </a:solidFill>
                          <a:latin typeface="BIZ UDPゴシック" panose="020B0400000000000000" pitchFamily="50" charset="-128"/>
                          <a:ea typeface="BIZ UDPゴシック" panose="020B0400000000000000" pitchFamily="50" charset="-128"/>
                        </a:rPr>
                        <a:t>（</a:t>
                      </a:r>
                      <a:r>
                        <a:rPr lang="en-US" altLang="ja-JP" sz="1400" b="0" dirty="0">
                          <a:solidFill>
                            <a:schemeClr val="tx1"/>
                          </a:solidFill>
                          <a:latin typeface="BIZ UDPゴシック" panose="020B0400000000000000" pitchFamily="50" charset="-128"/>
                          <a:ea typeface="BIZ UDPゴシック" panose="020B0400000000000000" pitchFamily="50" charset="-128"/>
                        </a:rPr>
                        <a:t>18</a:t>
                      </a:r>
                      <a:r>
                        <a:rPr lang="ja-JP" altLang="en-US" sz="1400" b="0" dirty="0">
                          <a:solidFill>
                            <a:schemeClr val="tx1"/>
                          </a:solidFill>
                          <a:latin typeface="BIZ UDPゴシック" panose="020B0400000000000000" pitchFamily="50" charset="-128"/>
                          <a:ea typeface="BIZ UDPゴシック" panose="020B0400000000000000" pitchFamily="50" charset="-128"/>
                        </a:rPr>
                        <a:t>歳未満）</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algn="l">
                        <a:spcAft>
                          <a:spcPts val="0"/>
                        </a:spcAft>
                      </a:pPr>
                      <a:r>
                        <a:rPr lang="ja-JP" altLang="en-US" sz="1400" b="0" dirty="0">
                          <a:solidFill>
                            <a:schemeClr val="tx1"/>
                          </a:solidFill>
                          <a:latin typeface="BIZ UDPゴシック" panose="020B0400000000000000" pitchFamily="50" charset="-128"/>
                          <a:ea typeface="BIZ UDPゴシック" panose="020B0400000000000000" pitchFamily="50" charset="-128"/>
                        </a:rPr>
                        <a:t>（障がい児福祉計画）</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・障がい児通所サービスの量的拡大の要望が大きい　　　　　　　　　</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・わかりやすい情報発信・提供を望む声が多い</a:t>
                      </a:r>
                    </a:p>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・学校、園の職員への専門性向上のニーズが高い</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r"/>
                      <a:r>
                        <a:rPr lang="ja-JP" altLang="en-US" sz="1400" b="1" i="0" dirty="0">
                          <a:solidFill>
                            <a:schemeClr val="tx1"/>
                          </a:solidFill>
                          <a:effectLst/>
                          <a:latin typeface="BIZ UDPゴシック" panose="020B0400000000000000" pitchFamily="50" charset="-128"/>
                          <a:ea typeface="BIZ UDPゴシック" panose="020B0400000000000000" pitchFamily="50" charset="-128"/>
                        </a:rPr>
                        <a:t>→切れ目のない支援への期待</a:t>
                      </a:r>
                    </a:p>
                  </a:txBody>
                  <a:tcPr/>
                </a:tc>
                <a:extLst>
                  <a:ext uri="{0D108BD9-81ED-4DB2-BD59-A6C34878D82A}">
                    <a16:rowId xmlns:a16="http://schemas.microsoft.com/office/drawing/2014/main" val="3111050226"/>
                  </a:ext>
                </a:extLst>
              </a:tr>
              <a:tr h="275046">
                <a:tc>
                  <a:txBody>
                    <a:bodyPr/>
                    <a:lstStyle/>
                    <a:p>
                      <a:pPr algn="l"/>
                      <a:r>
                        <a:rPr kumimoji="1" lang="ja-JP" altLang="en-US" sz="1400" dirty="0">
                          <a:latin typeface="BIZ UDPゴシック" panose="020B0400000000000000" pitchFamily="50" charset="-128"/>
                          <a:ea typeface="BIZ UDPゴシック" panose="020B0400000000000000" pitchFamily="50" charset="-128"/>
                        </a:rPr>
                        <a:t>４</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事業所アンケート</a:t>
                      </a:r>
                    </a:p>
                  </a:txBody>
                  <a:tcPr/>
                </a:tc>
                <a:tc>
                  <a:txBody>
                    <a:bodyPr/>
                    <a:lstStyle/>
                    <a:p>
                      <a:pPr algn="l"/>
                      <a:r>
                        <a:rPr lang="en-US" altLang="ja-JP" sz="1400" b="0" i="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人材確保が困難　　　　　　　　　　　　　　　</a:t>
                      </a:r>
                      <a:r>
                        <a:rPr lang="en-US" altLang="ja-JP" sz="1400" b="0" i="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職員定着の課題</a:t>
                      </a:r>
                    </a:p>
                    <a:p>
                      <a:pPr algn="l"/>
                      <a:r>
                        <a:rPr lang="en-US" altLang="ja-JP" sz="1400" b="0" i="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医療的ケア・重度対応の難しさ　　　　　　</a:t>
                      </a:r>
                      <a:r>
                        <a:rPr lang="en-US" altLang="ja-JP" sz="1400" b="0" i="0" dirty="0">
                          <a:solidFill>
                            <a:schemeClr val="tx1"/>
                          </a:solidFill>
                          <a:effectLst/>
                          <a:latin typeface="BIZ UDPゴシック" panose="020B0400000000000000" pitchFamily="50" charset="-128"/>
                          <a:ea typeface="BIZ UDPゴシック" panose="020B0400000000000000" pitchFamily="50" charset="-128"/>
                        </a:rPr>
                        <a:t>•</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多機関連携の負担増</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r"/>
                      <a:r>
                        <a:rPr lang="ja-JP" altLang="en-US" sz="1400" b="1" i="0" u="none" dirty="0">
                          <a:solidFill>
                            <a:schemeClr val="tx1"/>
                          </a:solidFill>
                          <a:effectLst/>
                          <a:latin typeface="BIZ UDPゴシック" panose="020B0400000000000000" pitchFamily="50" charset="-128"/>
                          <a:ea typeface="BIZ UDPゴシック" panose="020B0400000000000000" pitchFamily="50" charset="-128"/>
                        </a:rPr>
                        <a:t>→支援体制側の逼迫が明確</a:t>
                      </a:r>
                      <a:endParaRPr lang="ja-JP" altLang="en-US" sz="1400" b="1" u="none"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35660587"/>
                  </a:ext>
                </a:extLst>
              </a:tr>
              <a:tr h="275046">
                <a:tc>
                  <a:txBody>
                    <a:bodyPr/>
                    <a:lstStyle/>
                    <a:p>
                      <a:pPr algn="l"/>
                      <a:r>
                        <a:rPr kumimoji="1" lang="ja-JP" altLang="en-US" sz="1400" dirty="0">
                          <a:latin typeface="BIZ UDPゴシック" panose="020B0400000000000000" pitchFamily="50" charset="-128"/>
                          <a:ea typeface="BIZ UDPゴシック" panose="020B0400000000000000" pitchFamily="50" charset="-128"/>
                        </a:rPr>
                        <a:t>５</a:t>
                      </a:r>
                    </a:p>
                  </a:txBody>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団体アンケート</a:t>
                      </a:r>
                    </a:p>
                  </a:txBody>
                  <a:tcPr/>
                </a:tc>
                <a:tc>
                  <a:txBody>
                    <a:bodyPr/>
                    <a:lstStyle/>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・親なき後・将来不安                          ・住まい・生活継続への不安が大きい</a:t>
                      </a:r>
                    </a:p>
                    <a:p>
                      <a:pPr algn="l"/>
                      <a:r>
                        <a:rPr lang="ja-JP" altLang="en-US" sz="1400" b="0" i="0" dirty="0">
                          <a:solidFill>
                            <a:schemeClr val="tx1"/>
                          </a:solidFill>
                          <a:effectLst/>
                          <a:latin typeface="BIZ UDPゴシック" panose="020B0400000000000000" pitchFamily="50" charset="-128"/>
                          <a:ea typeface="BIZ UDPゴシック" panose="020B0400000000000000" pitchFamily="50" charset="-128"/>
                        </a:rPr>
                        <a:t>・相談支援の専門性の差、情報格差      </a:t>
                      </a:r>
                      <a:endParaRPr lang="en-US" altLang="ja-JP" sz="1400" b="0" i="0" dirty="0">
                        <a:solidFill>
                          <a:schemeClr val="tx1"/>
                        </a:solidFill>
                        <a:effectLst/>
                        <a:latin typeface="BIZ UDPゴシック" panose="020B0400000000000000" pitchFamily="50" charset="-128"/>
                        <a:ea typeface="BIZ UDPゴシック" panose="020B0400000000000000" pitchFamily="50" charset="-128"/>
                      </a:endParaRPr>
                    </a:p>
                    <a:p>
                      <a:pPr algn="r"/>
                      <a:r>
                        <a:rPr lang="ja-JP" altLang="en-US" sz="1400" b="1" i="0" u="none" dirty="0">
                          <a:solidFill>
                            <a:schemeClr val="tx1"/>
                          </a:solidFill>
                          <a:effectLst/>
                          <a:latin typeface="BIZ UDPゴシック" panose="020B0400000000000000" pitchFamily="50" charset="-128"/>
                          <a:ea typeface="BIZ UDPゴシック" panose="020B0400000000000000" pitchFamily="50" charset="-128"/>
                        </a:rPr>
                        <a:t>→人材確保、支援の質の維持への懸念</a:t>
                      </a:r>
                    </a:p>
                  </a:txBody>
                  <a:tcPr/>
                </a:tc>
                <a:extLst>
                  <a:ext uri="{0D108BD9-81ED-4DB2-BD59-A6C34878D82A}">
                    <a16:rowId xmlns:a16="http://schemas.microsoft.com/office/drawing/2014/main" val="3615533187"/>
                  </a:ext>
                </a:extLst>
              </a:tr>
            </a:tbl>
          </a:graphicData>
        </a:graphic>
      </p:graphicFrame>
      <p:sp>
        <p:nvSpPr>
          <p:cNvPr id="11" name="テキスト ボックス 10">
            <a:extLst>
              <a:ext uri="{FF2B5EF4-FFF2-40B4-BE49-F238E27FC236}">
                <a16:creationId xmlns:a16="http://schemas.microsoft.com/office/drawing/2014/main" id="{E57386D3-7121-6F60-860C-DC09021D75BA}"/>
              </a:ext>
            </a:extLst>
          </p:cNvPr>
          <p:cNvSpPr txBox="1"/>
          <p:nvPr/>
        </p:nvSpPr>
        <p:spPr>
          <a:xfrm>
            <a:off x="376879" y="5039788"/>
            <a:ext cx="3534905" cy="15696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r>
              <a:rPr kumimoji="1" lang="ja-JP" altLang="en-US" sz="1600" dirty="0">
                <a:latin typeface="BIZ UDPゴシック" panose="020B0400000000000000" pitchFamily="50" charset="-128"/>
                <a:ea typeface="BIZ UDPゴシック" panose="020B0400000000000000" pitchFamily="50" charset="-128"/>
              </a:rPr>
              <a:t>共通課題</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〇親なき後・将来不安への対応</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〇相談支援体制の強化　　</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〇人材確保と支援の質　　　　　　</a:t>
            </a:r>
          </a:p>
          <a:p>
            <a:r>
              <a:rPr kumimoji="1" lang="ja-JP" altLang="en-US" sz="1600" dirty="0">
                <a:latin typeface="BIZ UDPゴシック" panose="020B0400000000000000" pitchFamily="50" charset="-128"/>
                <a:ea typeface="BIZ UDPゴシック" panose="020B0400000000000000" pitchFamily="50" charset="-128"/>
              </a:rPr>
              <a:t>〇情報アクセシビリティの</a:t>
            </a:r>
            <a:r>
              <a:rPr kumimoji="1" lang="ja-JP" altLang="en-US" sz="1600" dirty="0">
                <a:solidFill>
                  <a:schemeClr val="tx1"/>
                </a:solidFill>
                <a:latin typeface="BIZ UDPゴシック" panose="020B0400000000000000" pitchFamily="50" charset="-128"/>
                <a:ea typeface="BIZ UDPゴシック" panose="020B0400000000000000" pitchFamily="50" charset="-128"/>
              </a:rPr>
              <a:t>改善　</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dirty="0">
                <a:solidFill>
                  <a:schemeClr val="tx1"/>
                </a:solidFill>
                <a:latin typeface="BIZ UDPゴシック" panose="020B0400000000000000" pitchFamily="50" charset="-128"/>
                <a:ea typeface="BIZ UDPゴシック" panose="020B0400000000000000" pitchFamily="50" charset="-128"/>
              </a:rPr>
              <a:t>〇地域生活を支える居住基盤の整備</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1">
            <a:extLst>
              <a:ext uri="{FF2B5EF4-FFF2-40B4-BE49-F238E27FC236}">
                <a16:creationId xmlns:a16="http://schemas.microsoft.com/office/drawing/2014/main" id="{562204DC-5233-B90A-7FF0-E4841B818DDB}"/>
              </a:ext>
            </a:extLst>
          </p:cNvPr>
          <p:cNvSpPr txBox="1">
            <a:spLocks/>
          </p:cNvSpPr>
          <p:nvPr/>
        </p:nvSpPr>
        <p:spPr>
          <a:xfrm>
            <a:off x="11864341" y="6463651"/>
            <a:ext cx="188896" cy="269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757575"/>
                </a:solidFill>
                <a:effectLst/>
                <a:uFillTx/>
                <a:latin typeface="BIZ UDPゴシック"/>
                <a:ea typeface="BIZ UDPゴシック"/>
                <a:cs typeface="BIZ UDPゴシック"/>
                <a:sym typeface="BIZ UDPゴシック"/>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lvl9pPr>
          </a:lstStyle>
          <a:p>
            <a:fld id="{86CB4B4D-7CA3-9044-876B-883B54F8677D}" type="slidenum">
              <a:rPr lang="en-US" altLang="ja-JP" smtClean="0"/>
              <a:pPr/>
              <a:t>5</a:t>
            </a:fld>
            <a:endParaRPr lang="en-US" altLang="ja-JP"/>
          </a:p>
        </p:txBody>
      </p:sp>
      <p:graphicFrame>
        <p:nvGraphicFramePr>
          <p:cNvPr id="7" name="表 6">
            <a:extLst>
              <a:ext uri="{FF2B5EF4-FFF2-40B4-BE49-F238E27FC236}">
                <a16:creationId xmlns:a16="http://schemas.microsoft.com/office/drawing/2014/main" id="{A914AA9A-06F7-1F12-2FBE-3CFF2DD2B532}"/>
              </a:ext>
            </a:extLst>
          </p:cNvPr>
          <p:cNvGraphicFramePr>
            <a:graphicFrameLocks noGrp="1"/>
          </p:cNvGraphicFramePr>
          <p:nvPr>
            <p:extLst>
              <p:ext uri="{D42A27DB-BD31-4B8C-83A1-F6EECF244321}">
                <p14:modId xmlns:p14="http://schemas.microsoft.com/office/powerpoint/2010/main" val="1834868004"/>
              </p:ext>
            </p:extLst>
          </p:nvPr>
        </p:nvGraphicFramePr>
        <p:xfrm>
          <a:off x="3725333" y="5180271"/>
          <a:ext cx="7640958" cy="1249680"/>
        </p:xfrm>
        <a:graphic>
          <a:graphicData uri="http://schemas.openxmlformats.org/drawingml/2006/table">
            <a:tbl>
              <a:tblPr firstRow="1" bandRow="1">
                <a:tableStyleId>{5940675A-B579-460E-94D1-54222C63F5DA}</a:tableStyleId>
              </a:tblPr>
              <a:tblGrid>
                <a:gridCol w="7640958">
                  <a:extLst>
                    <a:ext uri="{9D8B030D-6E8A-4147-A177-3AD203B41FA5}">
                      <a16:colId xmlns:a16="http://schemas.microsoft.com/office/drawing/2014/main" val="755007128"/>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Pゴシック" panose="020B0400000000000000" pitchFamily="50" charset="-128"/>
                          <a:ea typeface="BIZ UDPゴシック" panose="020B0400000000000000" pitchFamily="50" charset="-128"/>
                        </a:rPr>
                        <a:t>さらに分析していきたい点</a:t>
                      </a:r>
                      <a:endParaRPr kumimoji="1" lang="en-US" altLang="ja-JP" sz="1400" dirty="0">
                        <a:latin typeface="BIZ UDPゴシック" panose="020B0400000000000000" pitchFamily="50" charset="-128"/>
                        <a:ea typeface="BIZ UDPゴシック" panose="020B04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4228494905"/>
                  </a:ext>
                </a:extLst>
              </a:tr>
              <a:tr h="778498">
                <a:tc>
                  <a:txBody>
                    <a:bodyPr/>
                    <a:lstStyle/>
                    <a:p>
                      <a:pPr algn="l"/>
                      <a:r>
                        <a:rPr kumimoji="1" lang="ja-JP" altLang="en-US" sz="1400" dirty="0">
                          <a:solidFill>
                            <a:schemeClr val="tx1"/>
                          </a:solidFill>
                          <a:latin typeface="BIZ UDPゴシック" panose="020B0400000000000000" pitchFamily="50" charset="-128"/>
                          <a:ea typeface="BIZ UDPゴシック" panose="020B0400000000000000" pitchFamily="50" charset="-128"/>
                        </a:rPr>
                        <a:t>〇</a:t>
                      </a:r>
                      <a:r>
                        <a:rPr lang="ja-JP" altLang="en-US" sz="1400" b="0" i="0" dirty="0">
                          <a:solidFill>
                            <a:schemeClr val="tx1"/>
                          </a:solidFill>
                          <a:effectLst/>
                          <a:latin typeface="BIZ UDPゴシック" panose="020B0400000000000000" pitchFamily="50" charset="-128"/>
                          <a:ea typeface="BIZ UDPゴシック" panose="020B0400000000000000" pitchFamily="50" charset="-128"/>
                        </a:rPr>
                        <a:t>希望するくらしについて、</a:t>
                      </a:r>
                      <a:r>
                        <a:rPr lang="ja-JP" altLang="en-US" sz="1400" dirty="0">
                          <a:solidFill>
                            <a:schemeClr val="tx1"/>
                          </a:solidFill>
                          <a:latin typeface="BIZ UDPゴシック" panose="020B0400000000000000" pitchFamily="50" charset="-128"/>
                          <a:ea typeface="BIZ UDPゴシック" panose="020B0400000000000000" pitchFamily="50" charset="-128"/>
                        </a:rPr>
                        <a:t>家族と同居→ひとり暮らし→グループホームの順の結果。</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l"/>
                      <a:r>
                        <a:rPr lang="ja-JP" altLang="en-US" sz="1400" dirty="0">
                          <a:solidFill>
                            <a:schemeClr val="tx1"/>
                          </a:solidFill>
                          <a:latin typeface="BIZ UDPゴシック" panose="020B0400000000000000" pitchFamily="50" charset="-128"/>
                          <a:ea typeface="BIZ UDPゴシック" panose="020B0400000000000000" pitchFamily="50" charset="-128"/>
                        </a:rPr>
                        <a:t>　 グループホーム</a:t>
                      </a:r>
                      <a:r>
                        <a:rPr lang="ja-JP" altLang="en-US" sz="1400" dirty="0">
                          <a:latin typeface="BIZ UDPゴシック" panose="020B0400000000000000" pitchFamily="50" charset="-128"/>
                          <a:ea typeface="BIZ UDPゴシック" panose="020B0400000000000000" pitchFamily="50" charset="-128"/>
                        </a:rPr>
                        <a:t>を希望する人のうち、</a:t>
                      </a:r>
                      <a:r>
                        <a:rPr lang="en-US" altLang="ja-JP" sz="1400" dirty="0">
                          <a:latin typeface="BIZ UDPゴシック" panose="020B0400000000000000" pitchFamily="50" charset="-128"/>
                          <a:ea typeface="BIZ UDPゴシック" panose="020B0400000000000000" pitchFamily="50" charset="-128"/>
                        </a:rPr>
                        <a:t>3</a:t>
                      </a:r>
                      <a:r>
                        <a:rPr lang="ja-JP" altLang="en-US" sz="1400" dirty="0">
                          <a:latin typeface="BIZ UDPゴシック" panose="020B0400000000000000" pitchFamily="50" charset="-128"/>
                          <a:ea typeface="BIZ UDPゴシック" panose="020B0400000000000000" pitchFamily="50" charset="-128"/>
                        </a:rPr>
                        <a:t>年以内の入居を希望する人は全体の約</a:t>
                      </a:r>
                      <a:r>
                        <a:rPr lang="en-US" altLang="ja-JP" sz="1400" dirty="0">
                          <a:latin typeface="BIZ UDPゴシック" panose="020B0400000000000000" pitchFamily="50" charset="-128"/>
                          <a:ea typeface="BIZ UDPゴシック" panose="020B0400000000000000" pitchFamily="50" charset="-128"/>
                        </a:rPr>
                        <a:t>3</a:t>
                      </a:r>
                      <a:r>
                        <a:rPr lang="ja-JP" altLang="en-US" sz="1400" dirty="0">
                          <a:latin typeface="BIZ UDPゴシック" panose="020B0400000000000000" pitchFamily="50" charset="-128"/>
                          <a:ea typeface="BIZ UDPゴシック" panose="020B0400000000000000" pitchFamily="50" charset="-128"/>
                        </a:rPr>
                        <a:t>割。</a:t>
                      </a:r>
                      <a:endParaRPr lang="en-US" altLang="ja-JP" sz="1400" dirty="0">
                        <a:latin typeface="BIZ UDPゴシック" panose="020B0400000000000000" pitchFamily="50" charset="-128"/>
                        <a:ea typeface="BIZ UDPゴシック" panose="020B0400000000000000" pitchFamily="50" charset="-128"/>
                      </a:endParaRPr>
                    </a:p>
                    <a:p>
                      <a:pPr algn="l"/>
                      <a:r>
                        <a:rPr kumimoji="1" lang="ja-JP" altLang="en-US" sz="1400" dirty="0">
                          <a:latin typeface="BIZ UDPゴシック" panose="020B0400000000000000" pitchFamily="50" charset="-128"/>
                          <a:ea typeface="BIZ UDPゴシック" panose="020B0400000000000000" pitchFamily="50" charset="-128"/>
                        </a:rPr>
                        <a:t>〇必要な支援として、緊急時対応、相談支援体制、経済的支援が上位。</a:t>
                      </a:r>
                      <a:endParaRPr kumimoji="1" lang="en-US" altLang="ja-JP" sz="1400" dirty="0">
                        <a:latin typeface="BIZ UDPゴシック" panose="020B0400000000000000" pitchFamily="50" charset="-128"/>
                        <a:ea typeface="BIZ UDPゴシック" panose="020B0400000000000000" pitchFamily="50" charset="-128"/>
                      </a:endParaRPr>
                    </a:p>
                    <a:p>
                      <a:pPr algn="l"/>
                      <a:r>
                        <a:rPr kumimoji="1" lang="en-US" altLang="ja-JP" sz="1400" dirty="0">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障がい種別ごとのニーズ把握が必要。</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406366216"/>
                  </a:ext>
                </a:extLst>
              </a:tr>
            </a:tbl>
          </a:graphicData>
        </a:graphic>
      </p:graphicFrame>
    </p:spTree>
    <p:extLst>
      <p:ext uri="{BB962C8B-B14F-4D97-AF65-F5344CB8AC3E}">
        <p14:creationId xmlns:p14="http://schemas.microsoft.com/office/powerpoint/2010/main" val="2437196828"/>
      </p:ext>
    </p:extLst>
  </p:cSld>
  <p:clrMapOvr>
    <a:masterClrMapping/>
  </p:clrMapOvr>
  <p:transition spd="med" advTm="203986"/>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正方形/長方形 31"/>
          <p:cNvSpPr/>
          <p:nvPr/>
        </p:nvSpPr>
        <p:spPr>
          <a:xfrm>
            <a:off x="-1" y="-32205"/>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121" name="テキスト ボックス 32"/>
          <p:cNvSpPr txBox="1"/>
          <p:nvPr/>
        </p:nvSpPr>
        <p:spPr>
          <a:xfrm>
            <a:off x="158790" y="19662"/>
            <a:ext cx="11809091"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en-US" altLang="ja-JP" dirty="0"/>
              <a:t>1.</a:t>
            </a:r>
            <a:r>
              <a:rPr lang="ja-JP" altLang="en-US" dirty="0"/>
              <a:t>障がい者計画アンケート（障がい者・児）結果（速報）</a:t>
            </a:r>
            <a:endParaRPr dirty="0"/>
          </a:p>
        </p:txBody>
      </p:sp>
      <p:sp>
        <p:nvSpPr>
          <p:cNvPr id="122" name="スライド番号プレースホルダー 4"/>
          <p:cNvSpPr txBox="1">
            <a:spLocks noGrp="1"/>
          </p:cNvSpPr>
          <p:nvPr>
            <p:ph type="sldNum" sz="quarter" idx="4294967295"/>
          </p:nvPr>
        </p:nvSpPr>
        <p:spPr>
          <a:xfrm>
            <a:off x="12015103" y="6540817"/>
            <a:ext cx="188897" cy="269239"/>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defRPr>
                <a:latin typeface="BIZ UDPゴシック"/>
                <a:ea typeface="BIZ UDPゴシック"/>
                <a:cs typeface="BIZ UDPゴシック"/>
                <a:sym typeface="BIZ UDPゴシック"/>
              </a:defRPr>
            </a:lvl1pPr>
          </a:lstStyle>
          <a:p>
            <a:fld id="{86CB4B4D-7CA3-9044-876B-883B54F8677D}" type="slidenum">
              <a:rPr/>
              <a:t>6</a:t>
            </a:fld>
            <a:endParaRPr/>
          </a:p>
        </p:txBody>
      </p:sp>
      <p:sp>
        <p:nvSpPr>
          <p:cNvPr id="124" name="正方形/長方形 38"/>
          <p:cNvSpPr/>
          <p:nvPr/>
        </p:nvSpPr>
        <p:spPr>
          <a:xfrm>
            <a:off x="15102" y="967308"/>
            <a:ext cx="12204004" cy="66675"/>
          </a:xfrm>
          <a:prstGeom prst="rect">
            <a:avLst/>
          </a:prstGeom>
          <a:solidFill>
            <a:schemeClr val="accent2">
              <a:alpha val="50195"/>
            </a:schemeClr>
          </a:solidFill>
          <a:ln w="12700">
            <a:miter lim="400000"/>
          </a:ln>
        </p:spPr>
        <p:txBody>
          <a:bodyPr lIns="45718" tIns="45718" rIns="45718" bIns="45718" anchor="ctr"/>
          <a:lstStyle/>
          <a:p>
            <a:pPr algn="ctr">
              <a:defRPr>
                <a:solidFill>
                  <a:srgbClr val="FFFFFF"/>
                </a:solidFill>
              </a:defRPr>
            </a:pPr>
            <a:endParaRPr/>
          </a:p>
        </p:txBody>
      </p:sp>
      <p:sp>
        <p:nvSpPr>
          <p:cNvPr id="126" name="テキスト ボックス 39"/>
          <p:cNvSpPr txBox="1"/>
          <p:nvPr/>
        </p:nvSpPr>
        <p:spPr>
          <a:xfrm>
            <a:off x="152399" y="687068"/>
            <a:ext cx="6908935"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latin typeface="BIZ UDPゴシック"/>
                <a:ea typeface="BIZ UDPゴシック"/>
                <a:cs typeface="BIZ UDPゴシック"/>
                <a:sym typeface="BIZ UDPゴシック"/>
              </a:defRPr>
            </a:lvl1pPr>
          </a:lstStyle>
          <a:p>
            <a:r>
              <a:rPr dirty="0"/>
              <a:t>障がい種別ごとの課題の傾向　</a:t>
            </a:r>
          </a:p>
        </p:txBody>
      </p:sp>
      <p:sp>
        <p:nvSpPr>
          <p:cNvPr id="129" name="精神障がいの特徴…"/>
          <p:cNvSpPr txBox="1"/>
          <p:nvPr/>
        </p:nvSpPr>
        <p:spPr>
          <a:xfrm>
            <a:off x="6455385" y="4638643"/>
            <a:ext cx="4365662" cy="1600434"/>
          </a:xfrm>
          <a:prstGeom prst="rect">
            <a:avLst/>
          </a:prstGeom>
          <a:noFill/>
          <a:ln w="12700" cap="flat">
            <a:noFill/>
            <a:miter lim="400000"/>
          </a:ln>
          <a:effectLst/>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600">
                <a:latin typeface="BIZ UDPゴシック" panose="020B0400000000000000" pitchFamily="50" charset="-128"/>
                <a:ea typeface="BIZ UDPゴシック" panose="020B0400000000000000" pitchFamily="50" charset="-128"/>
              </a:defRPr>
            </a:lvl1pPr>
          </a:lstStyle>
          <a:p>
            <a:r>
              <a:rPr lang="ja-JP" altLang="en-US" sz="1400" dirty="0">
                <a:solidFill>
                  <a:schemeClr val="tx1"/>
                </a:solidFill>
              </a:rPr>
              <a:t>① 医療と福祉の連携ニーズが高い</a:t>
            </a:r>
          </a:p>
          <a:p>
            <a:r>
              <a:rPr lang="ja-JP" altLang="en-US" sz="1400" dirty="0">
                <a:solidFill>
                  <a:schemeClr val="tx1"/>
                </a:solidFill>
              </a:rPr>
              <a:t>→ 症状が変動した場合の柔軟な対応が必要</a:t>
            </a:r>
          </a:p>
          <a:p>
            <a:endParaRPr lang="en-US" altLang="ja-JP" sz="1400" dirty="0">
              <a:solidFill>
                <a:schemeClr val="tx1"/>
              </a:solidFill>
            </a:endParaRPr>
          </a:p>
          <a:p>
            <a:r>
              <a:rPr lang="ja-JP" altLang="en-US" sz="1400" dirty="0">
                <a:solidFill>
                  <a:schemeClr val="tx1"/>
                </a:solidFill>
              </a:rPr>
              <a:t>② 経済的不安・将来不安が相対的に高い</a:t>
            </a:r>
          </a:p>
          <a:p>
            <a:r>
              <a:rPr lang="ja-JP" altLang="en-US" sz="1400" dirty="0">
                <a:solidFill>
                  <a:schemeClr val="tx1"/>
                </a:solidFill>
              </a:rPr>
              <a:t>→ 長期療養と就労困難の影響</a:t>
            </a:r>
          </a:p>
          <a:p>
            <a:endParaRPr lang="ja-JP" altLang="en-US" sz="1400" dirty="0">
              <a:solidFill>
                <a:schemeClr val="tx1"/>
              </a:solidFill>
            </a:endParaRPr>
          </a:p>
          <a:p>
            <a:r>
              <a:rPr lang="ja-JP" altLang="en-US" sz="1400" dirty="0">
                <a:solidFill>
                  <a:schemeClr val="tx1"/>
                </a:solidFill>
              </a:rPr>
              <a:t>▶医療連携＋所得支援の横断的な施策の検討</a:t>
            </a:r>
            <a:endParaRPr sz="1400" dirty="0">
              <a:solidFill>
                <a:schemeClr val="tx1"/>
              </a:solidFill>
            </a:endParaRPr>
          </a:p>
        </p:txBody>
      </p:sp>
      <p:sp>
        <p:nvSpPr>
          <p:cNvPr id="2" name="テキスト ボックス 1">
            <a:extLst>
              <a:ext uri="{FF2B5EF4-FFF2-40B4-BE49-F238E27FC236}">
                <a16:creationId xmlns:a16="http://schemas.microsoft.com/office/drawing/2014/main" id="{ACA8E98A-83D8-69FD-0C16-037D5B2F1185}"/>
              </a:ext>
            </a:extLst>
          </p:cNvPr>
          <p:cNvSpPr txBox="1"/>
          <p:nvPr/>
        </p:nvSpPr>
        <p:spPr>
          <a:xfrm>
            <a:off x="435429" y="1969869"/>
            <a:ext cx="4996542" cy="160043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① 外出・移動・バリアフリーに関する困りごとが他種別より高い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交通機関、道路、施設の段差等への不便感が顕著</a:t>
            </a:r>
            <a:endPar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② 災害時の不安（電源・医療物品・避難困難）が高い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医療機器使用者や車いす利用者の避難課題が明確</a:t>
            </a: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ハード整備＋災害時の個別支援計画活用の具体化</a:t>
            </a:r>
          </a:p>
        </p:txBody>
      </p:sp>
      <p:grpSp>
        <p:nvGrpSpPr>
          <p:cNvPr id="3" name="グループ化 2">
            <a:extLst>
              <a:ext uri="{FF2B5EF4-FFF2-40B4-BE49-F238E27FC236}">
                <a16:creationId xmlns:a16="http://schemas.microsoft.com/office/drawing/2014/main" id="{8B12F774-29A7-C9A4-6066-88FFDF78A3D7}"/>
              </a:ext>
            </a:extLst>
          </p:cNvPr>
          <p:cNvGrpSpPr/>
          <p:nvPr/>
        </p:nvGrpSpPr>
        <p:grpSpPr>
          <a:xfrm>
            <a:off x="293759" y="1371215"/>
            <a:ext cx="5365648" cy="2472826"/>
            <a:chOff x="501752" y="3414052"/>
            <a:chExt cx="5365648" cy="3126763"/>
          </a:xfrm>
        </p:grpSpPr>
        <p:sp>
          <p:nvSpPr>
            <p:cNvPr id="4" name="四角形: 角を丸くする 3">
              <a:extLst>
                <a:ext uri="{FF2B5EF4-FFF2-40B4-BE49-F238E27FC236}">
                  <a16:creationId xmlns:a16="http://schemas.microsoft.com/office/drawing/2014/main" id="{5CD5F323-7509-BD5B-0DA5-D544A955EF00}"/>
                </a:ext>
              </a:extLst>
            </p:cNvPr>
            <p:cNvSpPr/>
            <p:nvPr/>
          </p:nvSpPr>
          <p:spPr>
            <a:xfrm>
              <a:off x="501752" y="3414052"/>
              <a:ext cx="2318812" cy="364754"/>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身体障がいの課題の特徴</a:t>
              </a:r>
            </a:p>
          </p:txBody>
        </p:sp>
        <p:sp>
          <p:nvSpPr>
            <p:cNvPr id="5" name="正方形/長方形 4">
              <a:extLst>
                <a:ext uri="{FF2B5EF4-FFF2-40B4-BE49-F238E27FC236}">
                  <a16:creationId xmlns:a16="http://schemas.microsoft.com/office/drawing/2014/main" id="{5F10D8B9-6176-EE47-21A9-11C3DCE8DB34}"/>
                </a:ext>
              </a:extLst>
            </p:cNvPr>
            <p:cNvSpPr/>
            <p:nvPr/>
          </p:nvSpPr>
          <p:spPr>
            <a:xfrm>
              <a:off x="501752" y="3797687"/>
              <a:ext cx="5365648" cy="2743128"/>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effectLst/>
                <a:uFillTx/>
                <a:latin typeface="+mn-lt"/>
                <a:ea typeface="+mn-ea"/>
                <a:cs typeface="+mn-cs"/>
                <a:sym typeface="游ゴシック"/>
              </a:endParaRPr>
            </a:p>
          </p:txBody>
        </p:sp>
      </p:grpSp>
      <p:sp>
        <p:nvSpPr>
          <p:cNvPr id="6" name="テキスト ボックス 5">
            <a:extLst>
              <a:ext uri="{FF2B5EF4-FFF2-40B4-BE49-F238E27FC236}">
                <a16:creationId xmlns:a16="http://schemas.microsoft.com/office/drawing/2014/main" id="{B79A53E2-B20D-8CDE-4549-C814A0066053}"/>
              </a:ext>
            </a:extLst>
          </p:cNvPr>
          <p:cNvSpPr txBox="1"/>
          <p:nvPr/>
        </p:nvSpPr>
        <p:spPr>
          <a:xfrm>
            <a:off x="435429" y="4583431"/>
            <a:ext cx="5019970" cy="181587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① 将来の住まい（グループホーム）への関心が高い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「親なき後」への不安が強い</a:t>
            </a:r>
            <a:endPar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一方、</a:t>
            </a:r>
            <a:r>
              <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3</a:t>
            </a: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年以内のグループホームへのニーズは低い。</a:t>
            </a:r>
            <a:endPar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② 日中活動・受入事業所の不足への課題意識が高い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強度行動障がいに対応した事業所の不足が背景</a:t>
            </a: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▶住まいの量的整備＋重度に対応したサービスの質的強化</a:t>
            </a:r>
          </a:p>
        </p:txBody>
      </p:sp>
      <p:sp>
        <p:nvSpPr>
          <p:cNvPr id="7" name="精神障がいの特徴…">
            <a:extLst>
              <a:ext uri="{FF2B5EF4-FFF2-40B4-BE49-F238E27FC236}">
                <a16:creationId xmlns:a16="http://schemas.microsoft.com/office/drawing/2014/main" id="{C30EC320-99D0-D4E5-22FF-2F73920AD2A1}"/>
              </a:ext>
            </a:extLst>
          </p:cNvPr>
          <p:cNvSpPr txBox="1"/>
          <p:nvPr/>
        </p:nvSpPr>
        <p:spPr>
          <a:xfrm>
            <a:off x="6472318" y="1796857"/>
            <a:ext cx="4652882" cy="2031321"/>
          </a:xfrm>
          <a:prstGeom prst="rect">
            <a:avLst/>
          </a:prstGeom>
          <a:noFill/>
          <a:ln w="12700" cap="flat">
            <a:noFill/>
            <a:miter lim="400000"/>
          </a:ln>
          <a:effectLst/>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600">
                <a:latin typeface="BIZ UDPゴシック" panose="020B0400000000000000" pitchFamily="50" charset="-128"/>
                <a:ea typeface="BIZ UDPゴシック" panose="020B0400000000000000" pitchFamily="50" charset="-128"/>
              </a:defRPr>
            </a:lvl1pPr>
          </a:lstStyle>
          <a:p>
            <a:r>
              <a:rPr lang="ja-JP" altLang="en-US" sz="1400" dirty="0">
                <a:solidFill>
                  <a:schemeClr val="tx1"/>
                </a:solidFill>
              </a:rPr>
              <a:t>① 就労に関する困難感が他種別より高い</a:t>
            </a:r>
          </a:p>
          <a:p>
            <a:r>
              <a:rPr lang="ja-JP" altLang="en-US" sz="1400" dirty="0">
                <a:solidFill>
                  <a:schemeClr val="tx1"/>
                </a:solidFill>
              </a:rPr>
              <a:t>→ 働きづらさ、配慮不足の課題</a:t>
            </a:r>
            <a:endParaRPr lang="en-US" altLang="ja-JP" sz="1400" dirty="0">
              <a:solidFill>
                <a:schemeClr val="tx1"/>
              </a:solidFill>
            </a:endParaRPr>
          </a:p>
          <a:p>
            <a:endParaRPr lang="ja-JP" altLang="en-US" sz="1400" dirty="0">
              <a:solidFill>
                <a:schemeClr val="tx1"/>
              </a:solidFill>
            </a:endParaRPr>
          </a:p>
          <a:p>
            <a:r>
              <a:rPr lang="ja-JP" altLang="en-US" sz="1400" dirty="0">
                <a:solidFill>
                  <a:schemeClr val="tx1"/>
                </a:solidFill>
              </a:rPr>
              <a:t>② 差別・理解不足に関する不安が高い</a:t>
            </a:r>
          </a:p>
          <a:p>
            <a:r>
              <a:rPr lang="ja-JP" altLang="en-US" sz="1400" dirty="0">
                <a:solidFill>
                  <a:schemeClr val="tx1"/>
                </a:solidFill>
              </a:rPr>
              <a:t>→ 見えない障がいゆえの社会的孤立</a:t>
            </a:r>
            <a:endParaRPr lang="en-US" altLang="ja-JP" sz="1400" dirty="0">
              <a:solidFill>
                <a:schemeClr val="tx1"/>
              </a:solidFill>
            </a:endParaRPr>
          </a:p>
          <a:p>
            <a:endParaRPr lang="en-US" altLang="ja-JP" sz="1400" dirty="0">
              <a:solidFill>
                <a:schemeClr val="tx1"/>
              </a:solidFill>
            </a:endParaRPr>
          </a:p>
          <a:p>
            <a:r>
              <a:rPr lang="ja-JP" altLang="en-US" sz="1400" dirty="0">
                <a:solidFill>
                  <a:schemeClr val="tx1"/>
                </a:solidFill>
              </a:rPr>
              <a:t>③経済的不安</a:t>
            </a:r>
          </a:p>
          <a:p>
            <a:endParaRPr lang="ja-JP" altLang="en-US" sz="1400" dirty="0">
              <a:solidFill>
                <a:schemeClr val="tx1"/>
              </a:solidFill>
            </a:endParaRPr>
          </a:p>
          <a:p>
            <a:r>
              <a:rPr lang="ja-JP" altLang="en-US" sz="1400" dirty="0">
                <a:solidFill>
                  <a:schemeClr val="tx1"/>
                </a:solidFill>
              </a:rPr>
              <a:t>▶ 就労環境の整備＋理解啓発の取組の強化</a:t>
            </a:r>
          </a:p>
        </p:txBody>
      </p:sp>
      <p:grpSp>
        <p:nvGrpSpPr>
          <p:cNvPr id="8" name="グループ化 7">
            <a:extLst>
              <a:ext uri="{FF2B5EF4-FFF2-40B4-BE49-F238E27FC236}">
                <a16:creationId xmlns:a16="http://schemas.microsoft.com/office/drawing/2014/main" id="{F16B389E-1B04-B43B-2839-177994995808}"/>
              </a:ext>
            </a:extLst>
          </p:cNvPr>
          <p:cNvGrpSpPr/>
          <p:nvPr/>
        </p:nvGrpSpPr>
        <p:grpSpPr>
          <a:xfrm>
            <a:off x="293759" y="4037245"/>
            <a:ext cx="5365648" cy="2498848"/>
            <a:chOff x="501752" y="3381148"/>
            <a:chExt cx="5365648" cy="3159667"/>
          </a:xfrm>
        </p:grpSpPr>
        <p:sp>
          <p:nvSpPr>
            <p:cNvPr id="9" name="四角形: 角を丸くする 8">
              <a:extLst>
                <a:ext uri="{FF2B5EF4-FFF2-40B4-BE49-F238E27FC236}">
                  <a16:creationId xmlns:a16="http://schemas.microsoft.com/office/drawing/2014/main" id="{888F84FC-F3D1-EA15-C6D8-294F5ED91398}"/>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400" dirty="0">
                  <a:solidFill>
                    <a:srgbClr val="000000"/>
                  </a:solidFill>
                  <a:latin typeface="BIZ UDPゴシック" panose="020B0400000000000000" pitchFamily="50" charset="-128"/>
                  <a:ea typeface="BIZ UDPゴシック" panose="020B0400000000000000" pitchFamily="50" charset="-128"/>
                </a:rPr>
                <a:t>知的</a:t>
              </a:r>
              <a:r>
                <a:rPr kumimoji="0" lang="ja-JP" altLang="en-US" sz="14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障がいの課題の特徴</a:t>
              </a:r>
            </a:p>
          </p:txBody>
        </p:sp>
        <p:sp>
          <p:nvSpPr>
            <p:cNvPr id="10" name="正方形/長方形 9">
              <a:extLst>
                <a:ext uri="{FF2B5EF4-FFF2-40B4-BE49-F238E27FC236}">
                  <a16:creationId xmlns:a16="http://schemas.microsoft.com/office/drawing/2014/main" id="{682CC58C-A744-76BF-65C0-DA7F3B2F8B16}"/>
                </a:ext>
              </a:extLst>
            </p:cNvPr>
            <p:cNvSpPr/>
            <p:nvPr/>
          </p:nvSpPr>
          <p:spPr>
            <a:xfrm>
              <a:off x="501752" y="3797687"/>
              <a:ext cx="5365648" cy="2743128"/>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dirty="0">
                <a:ln>
                  <a:noFill/>
                </a:ln>
                <a:effectLst/>
                <a:uFillTx/>
                <a:latin typeface="+mn-lt"/>
                <a:ea typeface="+mn-ea"/>
                <a:cs typeface="+mn-cs"/>
                <a:sym typeface="游ゴシック"/>
              </a:endParaRPr>
            </a:p>
          </p:txBody>
        </p:sp>
      </p:grpSp>
      <p:grpSp>
        <p:nvGrpSpPr>
          <p:cNvPr id="11" name="グループ化 10">
            <a:extLst>
              <a:ext uri="{FF2B5EF4-FFF2-40B4-BE49-F238E27FC236}">
                <a16:creationId xmlns:a16="http://schemas.microsoft.com/office/drawing/2014/main" id="{72F6DB6F-0787-AF33-C445-354DD65D5B1D}"/>
              </a:ext>
            </a:extLst>
          </p:cNvPr>
          <p:cNvGrpSpPr/>
          <p:nvPr/>
        </p:nvGrpSpPr>
        <p:grpSpPr>
          <a:xfrm>
            <a:off x="6244075" y="1345191"/>
            <a:ext cx="5365648" cy="2498849"/>
            <a:chOff x="501752" y="3381148"/>
            <a:chExt cx="5365648" cy="3159669"/>
          </a:xfrm>
        </p:grpSpPr>
        <p:sp>
          <p:nvSpPr>
            <p:cNvPr id="12" name="四角形: 角を丸くする 11">
              <a:extLst>
                <a:ext uri="{FF2B5EF4-FFF2-40B4-BE49-F238E27FC236}">
                  <a16:creationId xmlns:a16="http://schemas.microsoft.com/office/drawing/2014/main" id="{61D6F2E2-F965-B68B-35D0-B4DEEFF3BBBB}"/>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r>
                <a:rPr lang="ja-JP" altLang="en-US" sz="1400" dirty="0">
                  <a:latin typeface="BIZ UDPゴシック" panose="020B0400000000000000" pitchFamily="50" charset="-128"/>
                  <a:ea typeface="BIZ UDPゴシック" panose="020B0400000000000000" pitchFamily="50" charset="-128"/>
                </a:rPr>
                <a:t>精神障がいの課題の特徴</a:t>
              </a:r>
            </a:p>
          </p:txBody>
        </p:sp>
        <p:sp>
          <p:nvSpPr>
            <p:cNvPr id="13" name="正方形/長方形 12">
              <a:extLst>
                <a:ext uri="{FF2B5EF4-FFF2-40B4-BE49-F238E27FC236}">
                  <a16:creationId xmlns:a16="http://schemas.microsoft.com/office/drawing/2014/main" id="{B5EB739A-BC2F-DF0E-ACF7-AE990D92340C}"/>
                </a:ext>
              </a:extLst>
            </p:cNvPr>
            <p:cNvSpPr/>
            <p:nvPr/>
          </p:nvSpPr>
          <p:spPr>
            <a:xfrm>
              <a:off x="501752" y="3797688"/>
              <a:ext cx="5365648" cy="2743129"/>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grpSp>
      <p:grpSp>
        <p:nvGrpSpPr>
          <p:cNvPr id="14" name="グループ化 13">
            <a:extLst>
              <a:ext uri="{FF2B5EF4-FFF2-40B4-BE49-F238E27FC236}">
                <a16:creationId xmlns:a16="http://schemas.microsoft.com/office/drawing/2014/main" id="{157457B7-B789-2372-F15E-91D123428F7D}"/>
              </a:ext>
            </a:extLst>
          </p:cNvPr>
          <p:cNvGrpSpPr/>
          <p:nvPr/>
        </p:nvGrpSpPr>
        <p:grpSpPr>
          <a:xfrm>
            <a:off x="6244075" y="4009455"/>
            <a:ext cx="5365648" cy="2498849"/>
            <a:chOff x="501752" y="3381148"/>
            <a:chExt cx="5365648" cy="3159669"/>
          </a:xfrm>
        </p:grpSpPr>
        <p:sp>
          <p:nvSpPr>
            <p:cNvPr id="15" name="四角形: 角を丸くする 14">
              <a:extLst>
                <a:ext uri="{FF2B5EF4-FFF2-40B4-BE49-F238E27FC236}">
                  <a16:creationId xmlns:a16="http://schemas.microsoft.com/office/drawing/2014/main" id="{0A14DDF0-21DA-F268-AD4F-586A88E0C902}"/>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r>
                <a:rPr lang="ja-JP" altLang="en-US" sz="1400" dirty="0">
                  <a:latin typeface="BIZ UDPゴシック" panose="020B0400000000000000" pitchFamily="50" charset="-128"/>
                  <a:ea typeface="BIZ UDPゴシック" panose="020B0400000000000000" pitchFamily="50" charset="-128"/>
                </a:rPr>
                <a:t> 難病の課題の特徴</a:t>
              </a:r>
            </a:p>
          </p:txBody>
        </p:sp>
        <p:sp>
          <p:nvSpPr>
            <p:cNvPr id="16" name="正方形/長方形 15">
              <a:extLst>
                <a:ext uri="{FF2B5EF4-FFF2-40B4-BE49-F238E27FC236}">
                  <a16:creationId xmlns:a16="http://schemas.microsoft.com/office/drawing/2014/main" id="{F4CDD21E-C948-1F2C-06D6-A99693DF38BC}"/>
                </a:ext>
              </a:extLst>
            </p:cNvPr>
            <p:cNvSpPr/>
            <p:nvPr/>
          </p:nvSpPr>
          <p:spPr>
            <a:xfrm>
              <a:off x="501752" y="3797688"/>
              <a:ext cx="5365648" cy="2743129"/>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grpSp>
    </p:spTree>
  </p:cSld>
  <p:clrMapOvr>
    <a:masterClrMapping/>
  </p:clrMapOvr>
  <p:transition spd="med" advTm="65549"/>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正方形/長方形 31"/>
          <p:cNvSpPr/>
          <p:nvPr/>
        </p:nvSpPr>
        <p:spPr>
          <a:xfrm>
            <a:off x="-1" y="-32205"/>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211" name="スライド番号プレースホルダー 4"/>
          <p:cNvSpPr txBox="1">
            <a:spLocks noGrp="1"/>
          </p:cNvSpPr>
          <p:nvPr>
            <p:ph type="sldNum" sz="quarter" idx="4294967295"/>
          </p:nvPr>
        </p:nvSpPr>
        <p:spPr>
          <a:xfrm>
            <a:off x="12015103" y="6540817"/>
            <a:ext cx="188897" cy="269239"/>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defRPr>
                <a:latin typeface="BIZ UDPゴシック"/>
                <a:ea typeface="BIZ UDPゴシック"/>
                <a:cs typeface="BIZ UDPゴシック"/>
                <a:sym typeface="BIZ UDPゴシック"/>
              </a:defRPr>
            </a:lvl1pPr>
          </a:lstStyle>
          <a:p>
            <a:fld id="{86CB4B4D-7CA3-9044-876B-883B54F8677D}" type="slidenum">
              <a:rPr/>
              <a:t>7</a:t>
            </a:fld>
            <a:endParaRPr/>
          </a:p>
        </p:txBody>
      </p:sp>
      <p:sp>
        <p:nvSpPr>
          <p:cNvPr id="213" name="正方形/長方形 38"/>
          <p:cNvSpPr/>
          <p:nvPr/>
        </p:nvSpPr>
        <p:spPr>
          <a:xfrm>
            <a:off x="15102" y="793136"/>
            <a:ext cx="12204004" cy="66675"/>
          </a:xfrm>
          <a:prstGeom prst="rect">
            <a:avLst/>
          </a:prstGeom>
          <a:solidFill>
            <a:schemeClr val="accent2">
              <a:alpha val="50195"/>
            </a:schemeClr>
          </a:solidFill>
          <a:ln w="12700">
            <a:miter lim="400000"/>
          </a:ln>
        </p:spPr>
        <p:txBody>
          <a:bodyPr lIns="45718" tIns="45718" rIns="45718" bIns="45718" anchor="ctr"/>
          <a:lstStyle/>
          <a:p>
            <a:pPr algn="ctr">
              <a:defRPr>
                <a:solidFill>
                  <a:srgbClr val="FFFFFF"/>
                </a:solidFill>
              </a:defRPr>
            </a:pPr>
            <a:endParaRPr/>
          </a:p>
        </p:txBody>
      </p:sp>
      <p:sp>
        <p:nvSpPr>
          <p:cNvPr id="215" name="テキスト ボックス 39"/>
          <p:cNvSpPr txBox="1"/>
          <p:nvPr/>
        </p:nvSpPr>
        <p:spPr>
          <a:xfrm>
            <a:off x="152399" y="512896"/>
            <a:ext cx="6908935"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latin typeface="BIZ UDPゴシック"/>
                <a:ea typeface="BIZ UDPゴシック"/>
                <a:cs typeface="BIZ UDPゴシック"/>
                <a:sym typeface="BIZ UDPゴシック"/>
              </a:defRPr>
            </a:lvl1pPr>
          </a:lstStyle>
          <a:p>
            <a:r>
              <a:rPr dirty="0" err="1"/>
              <a:t>障がい種別ごとの課題の傾向</a:t>
            </a:r>
            <a:r>
              <a:rPr dirty="0"/>
              <a:t>　</a:t>
            </a:r>
          </a:p>
        </p:txBody>
      </p:sp>
      <p:sp>
        <p:nvSpPr>
          <p:cNvPr id="218" name="精神障がい…"/>
          <p:cNvSpPr txBox="1"/>
          <p:nvPr/>
        </p:nvSpPr>
        <p:spPr>
          <a:xfrm>
            <a:off x="6466535" y="1834736"/>
            <a:ext cx="5431706" cy="16004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① 就労系サービスの利用割合が高い</a:t>
            </a: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 就労継続支援</a:t>
            </a:r>
            <a:r>
              <a:rPr lang="en-US" altLang="ja-JP" sz="1400" dirty="0">
                <a:solidFill>
                  <a:schemeClr val="tx1"/>
                </a:solidFill>
                <a:latin typeface="BIZ UDPゴシック" panose="020B0400000000000000" pitchFamily="50" charset="-128"/>
                <a:ea typeface="BIZ UDPゴシック" panose="020B0400000000000000" pitchFamily="50" charset="-128"/>
              </a:rPr>
              <a:t>B</a:t>
            </a:r>
            <a:r>
              <a:rPr lang="ja-JP" altLang="en-US" sz="1400" dirty="0">
                <a:solidFill>
                  <a:schemeClr val="tx1"/>
                </a:solidFill>
                <a:latin typeface="BIZ UDPゴシック" panose="020B0400000000000000" pitchFamily="50" charset="-128"/>
                <a:ea typeface="BIZ UDPゴシック" panose="020B0400000000000000" pitchFamily="50" charset="-128"/>
              </a:rPr>
              <a:t>型等が中心</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endParaRPr lang="ja-JP" altLang="en-US"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② 相談支援ニーズが高い</a:t>
            </a: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 症状の変動・不安定さへの伴走型の支援が必要</a:t>
            </a:r>
          </a:p>
          <a:p>
            <a:pPr defTabSz="355600">
              <a:defRPr sz="1300">
                <a:latin typeface="Helvetica Neue"/>
                <a:ea typeface="Helvetica Neue"/>
                <a:cs typeface="Helvetica Neue"/>
                <a:sym typeface="Helvetica Neue"/>
              </a:defRPr>
            </a:pPr>
            <a:endParaRPr lang="ja-JP" altLang="en-US"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▶就労定着支援や相談体制の強化</a:t>
            </a:r>
          </a:p>
        </p:txBody>
      </p:sp>
      <p:sp>
        <p:nvSpPr>
          <p:cNvPr id="219" name="障がい者支援プラン（第８期障がい福祉計画）計画策定に向けたアンケート結果（速報）"/>
          <p:cNvSpPr txBox="1"/>
          <p:nvPr/>
        </p:nvSpPr>
        <p:spPr>
          <a:xfrm>
            <a:off x="136099" y="18375"/>
            <a:ext cx="7652091"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en-US" altLang="ja-JP" dirty="0"/>
              <a:t>2.</a:t>
            </a:r>
            <a:r>
              <a:rPr dirty="0"/>
              <a:t>障がい者支援プランアンケート</a:t>
            </a:r>
            <a:r>
              <a:rPr lang="ja-JP" altLang="en-US" dirty="0"/>
              <a:t>（１８歳以上）（障がい福祉計画）</a:t>
            </a:r>
            <a:r>
              <a:rPr dirty="0" err="1"/>
              <a:t>結果</a:t>
            </a:r>
            <a:r>
              <a:rPr lang="ja-JP" altLang="en-US" dirty="0"/>
              <a:t>（速報）</a:t>
            </a:r>
            <a:endParaRPr dirty="0"/>
          </a:p>
        </p:txBody>
      </p:sp>
      <p:sp>
        <p:nvSpPr>
          <p:cNvPr id="2" name="テキスト ボックス 1">
            <a:extLst>
              <a:ext uri="{FF2B5EF4-FFF2-40B4-BE49-F238E27FC236}">
                <a16:creationId xmlns:a16="http://schemas.microsoft.com/office/drawing/2014/main" id="{EB90D153-ADAD-6AFF-5A37-44E451C5E0B6}"/>
              </a:ext>
            </a:extLst>
          </p:cNvPr>
          <p:cNvSpPr txBox="1"/>
          <p:nvPr/>
        </p:nvSpPr>
        <p:spPr>
          <a:xfrm>
            <a:off x="501750" y="4503299"/>
            <a:ext cx="4855029" cy="160043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① 生活介護・グループホームの利用割合が高い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地域生活型の支援が中心</a:t>
            </a:r>
            <a:endPar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② ショートステイ・緊急対応ニーズが高い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家族介護が多いことが背景にある</a:t>
            </a: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▶地域生活支援拠点の機能強化</a:t>
            </a:r>
          </a:p>
        </p:txBody>
      </p:sp>
      <p:grpSp>
        <p:nvGrpSpPr>
          <p:cNvPr id="3" name="グループ化 2">
            <a:extLst>
              <a:ext uri="{FF2B5EF4-FFF2-40B4-BE49-F238E27FC236}">
                <a16:creationId xmlns:a16="http://schemas.microsoft.com/office/drawing/2014/main" id="{631DAB76-0AD1-E84B-F66A-4DD88276B329}"/>
              </a:ext>
            </a:extLst>
          </p:cNvPr>
          <p:cNvGrpSpPr/>
          <p:nvPr/>
        </p:nvGrpSpPr>
        <p:grpSpPr>
          <a:xfrm>
            <a:off x="293759" y="1235751"/>
            <a:ext cx="5365648" cy="2472826"/>
            <a:chOff x="501752" y="3414052"/>
            <a:chExt cx="5365648" cy="3126763"/>
          </a:xfrm>
        </p:grpSpPr>
        <p:sp>
          <p:nvSpPr>
            <p:cNvPr id="4" name="四角形: 角を丸くする 3">
              <a:extLst>
                <a:ext uri="{FF2B5EF4-FFF2-40B4-BE49-F238E27FC236}">
                  <a16:creationId xmlns:a16="http://schemas.microsoft.com/office/drawing/2014/main" id="{FA491992-8B82-644B-1A43-B740CD0C5663}"/>
                </a:ext>
              </a:extLst>
            </p:cNvPr>
            <p:cNvSpPr/>
            <p:nvPr/>
          </p:nvSpPr>
          <p:spPr>
            <a:xfrm>
              <a:off x="501752" y="3414052"/>
              <a:ext cx="2318812" cy="364754"/>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身体障がいの課題の特徴</a:t>
              </a:r>
            </a:p>
          </p:txBody>
        </p:sp>
        <p:sp>
          <p:nvSpPr>
            <p:cNvPr id="5" name="正方形/長方形 4">
              <a:extLst>
                <a:ext uri="{FF2B5EF4-FFF2-40B4-BE49-F238E27FC236}">
                  <a16:creationId xmlns:a16="http://schemas.microsoft.com/office/drawing/2014/main" id="{52AA1377-04EA-3E6C-A2ED-930F97E80579}"/>
                </a:ext>
              </a:extLst>
            </p:cNvPr>
            <p:cNvSpPr/>
            <p:nvPr/>
          </p:nvSpPr>
          <p:spPr>
            <a:xfrm>
              <a:off x="501752" y="3797687"/>
              <a:ext cx="5365648" cy="2743128"/>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effectLst/>
                <a:uFillTx/>
                <a:latin typeface="+mn-lt"/>
                <a:ea typeface="+mn-ea"/>
                <a:cs typeface="+mn-cs"/>
                <a:sym typeface="游ゴシック"/>
              </a:endParaRPr>
            </a:p>
          </p:txBody>
        </p:sp>
      </p:grpSp>
      <p:grpSp>
        <p:nvGrpSpPr>
          <p:cNvPr id="6" name="グループ化 5">
            <a:extLst>
              <a:ext uri="{FF2B5EF4-FFF2-40B4-BE49-F238E27FC236}">
                <a16:creationId xmlns:a16="http://schemas.microsoft.com/office/drawing/2014/main" id="{90868FB2-B31D-70CD-AB00-86E29FE49FAC}"/>
              </a:ext>
            </a:extLst>
          </p:cNvPr>
          <p:cNvGrpSpPr/>
          <p:nvPr/>
        </p:nvGrpSpPr>
        <p:grpSpPr>
          <a:xfrm>
            <a:off x="293759" y="3901780"/>
            <a:ext cx="5365648" cy="2498849"/>
            <a:chOff x="501752" y="3381148"/>
            <a:chExt cx="5365648" cy="3159669"/>
          </a:xfrm>
        </p:grpSpPr>
        <p:sp>
          <p:nvSpPr>
            <p:cNvPr id="7" name="四角形: 角を丸くする 6">
              <a:extLst>
                <a:ext uri="{FF2B5EF4-FFF2-40B4-BE49-F238E27FC236}">
                  <a16:creationId xmlns:a16="http://schemas.microsoft.com/office/drawing/2014/main" id="{FE609793-8FC2-3BCF-0F54-7EC964346526}"/>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lang="ja-JP" altLang="en-US" sz="1400" dirty="0">
                  <a:solidFill>
                    <a:srgbClr val="000000"/>
                  </a:solidFill>
                  <a:latin typeface="BIZ UDPゴシック" panose="020B0400000000000000" pitchFamily="50" charset="-128"/>
                  <a:ea typeface="BIZ UDPゴシック" panose="020B0400000000000000" pitchFamily="50" charset="-128"/>
                </a:rPr>
                <a:t>知的</a:t>
              </a:r>
              <a:r>
                <a:rPr kumimoji="0" lang="ja-JP" altLang="en-US" sz="14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障がいの課題の特徴</a:t>
              </a:r>
            </a:p>
          </p:txBody>
        </p:sp>
        <p:sp>
          <p:nvSpPr>
            <p:cNvPr id="8" name="正方形/長方形 7">
              <a:extLst>
                <a:ext uri="{FF2B5EF4-FFF2-40B4-BE49-F238E27FC236}">
                  <a16:creationId xmlns:a16="http://schemas.microsoft.com/office/drawing/2014/main" id="{D4D6145B-2F3D-21BF-1614-3BB39A4C48E4}"/>
                </a:ext>
              </a:extLst>
            </p:cNvPr>
            <p:cNvSpPr/>
            <p:nvPr/>
          </p:nvSpPr>
          <p:spPr>
            <a:xfrm>
              <a:off x="501752" y="3797688"/>
              <a:ext cx="5365648" cy="2743129"/>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dirty="0">
                <a:ln>
                  <a:noFill/>
                </a:ln>
                <a:solidFill>
                  <a:srgbClr val="000000"/>
                </a:solidFill>
                <a:effectLst/>
                <a:uFillTx/>
                <a:latin typeface="+mn-lt"/>
                <a:ea typeface="+mn-ea"/>
                <a:cs typeface="+mn-cs"/>
                <a:sym typeface="游ゴシック"/>
              </a:endParaRPr>
            </a:p>
          </p:txBody>
        </p:sp>
      </p:grpSp>
      <p:grpSp>
        <p:nvGrpSpPr>
          <p:cNvPr id="9" name="グループ化 8">
            <a:extLst>
              <a:ext uri="{FF2B5EF4-FFF2-40B4-BE49-F238E27FC236}">
                <a16:creationId xmlns:a16="http://schemas.microsoft.com/office/drawing/2014/main" id="{E5E77143-0D1F-7CE2-5753-65014F64B48A}"/>
              </a:ext>
            </a:extLst>
          </p:cNvPr>
          <p:cNvGrpSpPr/>
          <p:nvPr/>
        </p:nvGrpSpPr>
        <p:grpSpPr>
          <a:xfrm>
            <a:off x="6244075" y="1209727"/>
            <a:ext cx="5365648" cy="2498849"/>
            <a:chOff x="501752" y="3381148"/>
            <a:chExt cx="5365648" cy="3159669"/>
          </a:xfrm>
        </p:grpSpPr>
        <p:sp>
          <p:nvSpPr>
            <p:cNvPr id="10" name="四角形: 角を丸くする 9">
              <a:extLst>
                <a:ext uri="{FF2B5EF4-FFF2-40B4-BE49-F238E27FC236}">
                  <a16:creationId xmlns:a16="http://schemas.microsoft.com/office/drawing/2014/main" id="{748D9F8B-0C57-8947-62B1-59248B48B235}"/>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r>
                <a:rPr lang="ja-JP" altLang="en-US" sz="1400" dirty="0">
                  <a:latin typeface="BIZ UDPゴシック" panose="020B0400000000000000" pitchFamily="50" charset="-128"/>
                  <a:ea typeface="BIZ UDPゴシック" panose="020B0400000000000000" pitchFamily="50" charset="-128"/>
                </a:rPr>
                <a:t>精神障がいの課題の特徴</a:t>
              </a:r>
            </a:p>
          </p:txBody>
        </p:sp>
        <p:sp>
          <p:nvSpPr>
            <p:cNvPr id="11" name="正方形/長方形 10">
              <a:extLst>
                <a:ext uri="{FF2B5EF4-FFF2-40B4-BE49-F238E27FC236}">
                  <a16:creationId xmlns:a16="http://schemas.microsoft.com/office/drawing/2014/main" id="{4744A73B-E615-E2C8-6AD6-D269349F14F3}"/>
                </a:ext>
              </a:extLst>
            </p:cNvPr>
            <p:cNvSpPr/>
            <p:nvPr/>
          </p:nvSpPr>
          <p:spPr>
            <a:xfrm>
              <a:off x="501752" y="3797688"/>
              <a:ext cx="5365648" cy="2743129"/>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grpSp>
      <p:grpSp>
        <p:nvGrpSpPr>
          <p:cNvPr id="12" name="グループ化 11">
            <a:extLst>
              <a:ext uri="{FF2B5EF4-FFF2-40B4-BE49-F238E27FC236}">
                <a16:creationId xmlns:a16="http://schemas.microsoft.com/office/drawing/2014/main" id="{E9068E67-9FFC-5DAE-B574-88DC6E523AE3}"/>
              </a:ext>
            </a:extLst>
          </p:cNvPr>
          <p:cNvGrpSpPr/>
          <p:nvPr/>
        </p:nvGrpSpPr>
        <p:grpSpPr>
          <a:xfrm>
            <a:off x="6244075" y="3873991"/>
            <a:ext cx="5365648" cy="2498849"/>
            <a:chOff x="501752" y="3381148"/>
            <a:chExt cx="5365648" cy="3159669"/>
          </a:xfrm>
        </p:grpSpPr>
        <p:sp>
          <p:nvSpPr>
            <p:cNvPr id="13" name="四角形: 角を丸くする 12">
              <a:extLst>
                <a:ext uri="{FF2B5EF4-FFF2-40B4-BE49-F238E27FC236}">
                  <a16:creationId xmlns:a16="http://schemas.microsoft.com/office/drawing/2014/main" id="{1970DBB8-0DCE-78D8-9487-4895ACF1BAA4}"/>
                </a:ext>
              </a:extLst>
            </p:cNvPr>
            <p:cNvSpPr/>
            <p:nvPr/>
          </p:nvSpPr>
          <p:spPr>
            <a:xfrm>
              <a:off x="501752" y="3381148"/>
              <a:ext cx="2318812" cy="430563"/>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r>
                <a:rPr lang="ja-JP" altLang="en-US" sz="1400" dirty="0">
                  <a:latin typeface="BIZ UDPゴシック" panose="020B0400000000000000" pitchFamily="50" charset="-128"/>
                  <a:ea typeface="BIZ UDPゴシック" panose="020B0400000000000000" pitchFamily="50" charset="-128"/>
                </a:rPr>
                <a:t> 難病の課題の特徴</a:t>
              </a:r>
            </a:p>
          </p:txBody>
        </p:sp>
        <p:sp>
          <p:nvSpPr>
            <p:cNvPr id="14" name="正方形/長方形 13">
              <a:extLst>
                <a:ext uri="{FF2B5EF4-FFF2-40B4-BE49-F238E27FC236}">
                  <a16:creationId xmlns:a16="http://schemas.microsoft.com/office/drawing/2014/main" id="{84632B93-C46E-1A31-6682-C7497B3F0997}"/>
                </a:ext>
              </a:extLst>
            </p:cNvPr>
            <p:cNvSpPr/>
            <p:nvPr/>
          </p:nvSpPr>
          <p:spPr>
            <a:xfrm>
              <a:off x="501752" y="3797688"/>
              <a:ext cx="5365648" cy="2743129"/>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grpSp>
      <p:sp>
        <p:nvSpPr>
          <p:cNvPr id="15" name="テキスト ボックス 14">
            <a:extLst>
              <a:ext uri="{FF2B5EF4-FFF2-40B4-BE49-F238E27FC236}">
                <a16:creationId xmlns:a16="http://schemas.microsoft.com/office/drawing/2014/main" id="{68FE3E2B-FEC5-0769-4457-222E0D1DA02A}"/>
              </a:ext>
            </a:extLst>
          </p:cNvPr>
          <p:cNvSpPr txBox="1"/>
          <p:nvPr/>
        </p:nvSpPr>
        <p:spPr>
          <a:xfrm>
            <a:off x="501751" y="1853643"/>
            <a:ext cx="4855029" cy="160043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① 居宅介護・訪問系サービスの利用割合が高い</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在宅生活への支援ニーズが中心</a:t>
            </a:r>
            <a:endParaRPr kumimoji="0" lang="en-US" altLang="ja-JP"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② 移動支援・外出支援への不満が一定数見られる</a:t>
            </a: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量よりも“使い勝手”が課題</a:t>
            </a:r>
          </a:p>
          <a:p>
            <a:pPr marL="0" marR="0" indent="0" algn="l" defTabSz="914400" rtl="0" fontAlgn="auto" latinLnBrk="0" hangingPunct="0">
              <a:lnSpc>
                <a:spcPct val="100000"/>
              </a:lnSpc>
              <a:spcBef>
                <a:spcPts val="0"/>
              </a:spcBef>
              <a:spcAft>
                <a:spcPts val="0"/>
              </a:spcAft>
              <a:buClrTx/>
              <a:buSzTx/>
              <a:buFontTx/>
              <a:buNone/>
              <a:tabLst/>
            </a:pPr>
            <a:endPar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00000"/>
              </a:lnSpc>
              <a:spcBef>
                <a:spcPts val="0"/>
              </a:spcBef>
              <a:spcAft>
                <a:spcPts val="0"/>
              </a:spcAft>
              <a:buClrTx/>
              <a:buSzTx/>
              <a:buFontTx/>
              <a:buNone/>
              <a:tabLst/>
            </a:pPr>
            <a:r>
              <a:rPr kumimoji="0" lang="ja-JP" altLang="en-US" sz="14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 在宅生活への支援の安定化</a:t>
            </a:r>
          </a:p>
        </p:txBody>
      </p:sp>
      <p:sp>
        <p:nvSpPr>
          <p:cNvPr id="16" name="精神障がい…">
            <a:extLst>
              <a:ext uri="{FF2B5EF4-FFF2-40B4-BE49-F238E27FC236}">
                <a16:creationId xmlns:a16="http://schemas.microsoft.com/office/drawing/2014/main" id="{19B8B310-0AB8-0A32-465B-91B36B32DEBF}"/>
              </a:ext>
            </a:extLst>
          </p:cNvPr>
          <p:cNvSpPr txBox="1"/>
          <p:nvPr/>
        </p:nvSpPr>
        <p:spPr>
          <a:xfrm>
            <a:off x="6466535" y="4487910"/>
            <a:ext cx="4963465" cy="16004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① 医療系サービスとの併用が特徴的</a:t>
            </a: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 訪問看護等の利用割合が高め</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endParaRPr lang="ja-JP" altLang="en-US"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② サービス情報入手の困難感が見られる</a:t>
            </a:r>
          </a:p>
          <a:p>
            <a:pPr defTabSz="355600">
              <a:defRPr sz="1300">
                <a:latin typeface="Helvetica Neue"/>
                <a:ea typeface="Helvetica Neue"/>
                <a:cs typeface="Helvetica Neue"/>
                <a:sym typeface="Helvetica Neue"/>
              </a:defRPr>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endParaRPr lang="ja-JP" altLang="en-US" sz="1400" dirty="0">
              <a:solidFill>
                <a:schemeClr val="tx1"/>
              </a:solidFill>
              <a:latin typeface="BIZ UDPゴシック" panose="020B0400000000000000" pitchFamily="50" charset="-128"/>
              <a:ea typeface="BIZ UDPゴシック" panose="020B0400000000000000" pitchFamily="50" charset="-128"/>
            </a:endParaRPr>
          </a:p>
          <a:p>
            <a:pPr defTabSz="355600">
              <a:defRPr sz="1300">
                <a:latin typeface="Helvetica Neue"/>
                <a:ea typeface="Helvetica Neue"/>
                <a:cs typeface="Helvetica Neue"/>
                <a:sym typeface="Helvetica Neue"/>
              </a:defRPr>
            </a:pPr>
            <a:r>
              <a:rPr lang="ja-JP" altLang="en-US" sz="1400" dirty="0">
                <a:solidFill>
                  <a:schemeClr val="tx1"/>
                </a:solidFill>
                <a:latin typeface="BIZ UDPゴシック" panose="020B0400000000000000" pitchFamily="50" charset="-128"/>
                <a:ea typeface="BIZ UDPゴシック" panose="020B0400000000000000" pitchFamily="50" charset="-128"/>
              </a:rPr>
              <a:t>▶ワンストップの情報提供体制</a:t>
            </a:r>
          </a:p>
        </p:txBody>
      </p:sp>
    </p:spTree>
  </p:cSld>
  <p:clrMapOvr>
    <a:masterClrMapping/>
  </p:clrMapOvr>
  <p:transition spd="med" advTm="18552"/>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DC1B5BF9-E51E-2B7E-6E4B-07FBFA09AE5A}"/>
              </a:ext>
            </a:extLst>
          </p:cNvPr>
          <p:cNvSpPr/>
          <p:nvPr/>
        </p:nvSpPr>
        <p:spPr>
          <a:xfrm>
            <a:off x="4257681" y="5044543"/>
            <a:ext cx="3742024" cy="1600434"/>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6" name="正方形/長方形 25">
            <a:extLst>
              <a:ext uri="{FF2B5EF4-FFF2-40B4-BE49-F238E27FC236}">
                <a16:creationId xmlns:a16="http://schemas.microsoft.com/office/drawing/2014/main" id="{F7CD8CC7-14CD-2016-DBC8-9E9C99A5EB77}"/>
              </a:ext>
            </a:extLst>
          </p:cNvPr>
          <p:cNvSpPr/>
          <p:nvPr/>
        </p:nvSpPr>
        <p:spPr>
          <a:xfrm>
            <a:off x="4257681" y="3790300"/>
            <a:ext cx="3742024" cy="1169547"/>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2" name="正方形/長方形 21">
            <a:extLst>
              <a:ext uri="{FF2B5EF4-FFF2-40B4-BE49-F238E27FC236}">
                <a16:creationId xmlns:a16="http://schemas.microsoft.com/office/drawing/2014/main" id="{5CC4C074-0198-7255-C8DD-9EDFBE07E41F}"/>
              </a:ext>
            </a:extLst>
          </p:cNvPr>
          <p:cNvSpPr/>
          <p:nvPr/>
        </p:nvSpPr>
        <p:spPr>
          <a:xfrm>
            <a:off x="4257681" y="1942976"/>
            <a:ext cx="3742024" cy="1690777"/>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9" name="正方形/長方形 18">
            <a:extLst>
              <a:ext uri="{FF2B5EF4-FFF2-40B4-BE49-F238E27FC236}">
                <a16:creationId xmlns:a16="http://schemas.microsoft.com/office/drawing/2014/main" id="{E8AFD661-CE08-7A5D-3604-D68991F9456A}"/>
              </a:ext>
            </a:extLst>
          </p:cNvPr>
          <p:cNvSpPr/>
          <p:nvPr/>
        </p:nvSpPr>
        <p:spPr>
          <a:xfrm>
            <a:off x="8301817" y="3845110"/>
            <a:ext cx="3645685" cy="1833473"/>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8" name="正方形/長方形 17">
            <a:extLst>
              <a:ext uri="{FF2B5EF4-FFF2-40B4-BE49-F238E27FC236}">
                <a16:creationId xmlns:a16="http://schemas.microsoft.com/office/drawing/2014/main" id="{81A50CA7-4D28-4989-E76A-94A9F2360352}"/>
              </a:ext>
            </a:extLst>
          </p:cNvPr>
          <p:cNvSpPr/>
          <p:nvPr/>
        </p:nvSpPr>
        <p:spPr>
          <a:xfrm>
            <a:off x="8301818" y="1915064"/>
            <a:ext cx="3645685" cy="1833473"/>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6" name="正方形/長方形 15">
            <a:extLst>
              <a:ext uri="{FF2B5EF4-FFF2-40B4-BE49-F238E27FC236}">
                <a16:creationId xmlns:a16="http://schemas.microsoft.com/office/drawing/2014/main" id="{5EF0C270-8F1A-40B1-466A-04E0F80B0654}"/>
              </a:ext>
            </a:extLst>
          </p:cNvPr>
          <p:cNvSpPr/>
          <p:nvPr/>
        </p:nvSpPr>
        <p:spPr>
          <a:xfrm>
            <a:off x="309885" y="1915064"/>
            <a:ext cx="3645685" cy="2771508"/>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10" name="正方形/長方形 31"/>
          <p:cNvSpPr/>
          <p:nvPr/>
        </p:nvSpPr>
        <p:spPr>
          <a:xfrm>
            <a:off x="-1" y="-32205"/>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a:p>
        </p:txBody>
      </p:sp>
      <p:sp>
        <p:nvSpPr>
          <p:cNvPr id="211" name="スライド番号プレースホルダー 4"/>
          <p:cNvSpPr txBox="1">
            <a:spLocks noGrp="1"/>
          </p:cNvSpPr>
          <p:nvPr>
            <p:ph type="sldNum" sz="quarter" idx="4294967295"/>
          </p:nvPr>
        </p:nvSpPr>
        <p:spPr>
          <a:xfrm>
            <a:off x="12015103" y="6540817"/>
            <a:ext cx="188897" cy="2692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latin typeface="BIZ UDPゴシック"/>
                <a:ea typeface="BIZ UDPゴシック"/>
                <a:cs typeface="BIZ UDPゴシック"/>
                <a:sym typeface="BIZ UDPゴシック"/>
              </a:defRPr>
            </a:lvl1pPr>
          </a:lstStyle>
          <a:p>
            <a:fld id="{86CB4B4D-7CA3-9044-876B-883B54F8677D}" type="slidenum">
              <a:rPr/>
              <a:t>8</a:t>
            </a:fld>
            <a:endParaRPr/>
          </a:p>
        </p:txBody>
      </p:sp>
      <p:sp>
        <p:nvSpPr>
          <p:cNvPr id="213" name="正方形/長方形 38"/>
          <p:cNvSpPr/>
          <p:nvPr/>
        </p:nvSpPr>
        <p:spPr>
          <a:xfrm>
            <a:off x="15102" y="793136"/>
            <a:ext cx="12204004" cy="66675"/>
          </a:xfrm>
          <a:prstGeom prst="rect">
            <a:avLst/>
          </a:prstGeom>
          <a:solidFill>
            <a:schemeClr val="accent2">
              <a:alpha val="50195"/>
            </a:schemeClr>
          </a:solidFill>
          <a:ln w="12700">
            <a:miter lim="400000"/>
          </a:ln>
        </p:spPr>
        <p:txBody>
          <a:bodyPr lIns="45718" tIns="45718" rIns="45718" bIns="45718" anchor="ctr"/>
          <a:lstStyle/>
          <a:p>
            <a:pPr algn="ctr">
              <a:defRPr>
                <a:solidFill>
                  <a:srgbClr val="FFFFFF"/>
                </a:solidFill>
              </a:defRPr>
            </a:pPr>
            <a:endParaRPr dirty="0"/>
          </a:p>
        </p:txBody>
      </p:sp>
      <p:sp>
        <p:nvSpPr>
          <p:cNvPr id="215" name="テキスト ボックス 39"/>
          <p:cNvSpPr txBox="1"/>
          <p:nvPr/>
        </p:nvSpPr>
        <p:spPr>
          <a:xfrm>
            <a:off x="152399" y="512896"/>
            <a:ext cx="6908935" cy="3693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b="1">
                <a:latin typeface="BIZ UDPゴシック"/>
                <a:ea typeface="BIZ UDPゴシック"/>
                <a:cs typeface="BIZ UDPゴシック"/>
                <a:sym typeface="BIZ UDPゴシック"/>
              </a:defRPr>
            </a:lvl1pPr>
          </a:lstStyle>
          <a:p>
            <a:r>
              <a:rPr lang="ja-JP" altLang="en-US" dirty="0"/>
              <a:t>障がい児支援に関する課題と傾向</a:t>
            </a:r>
            <a:r>
              <a:rPr dirty="0"/>
              <a:t>　</a:t>
            </a:r>
          </a:p>
        </p:txBody>
      </p:sp>
      <p:sp>
        <p:nvSpPr>
          <p:cNvPr id="219" name="障がい者支援プラン（第８期障がい福祉計画）計画策定に向けたアンケート結果（速報）"/>
          <p:cNvSpPr txBox="1"/>
          <p:nvPr/>
        </p:nvSpPr>
        <p:spPr>
          <a:xfrm>
            <a:off x="136099" y="18375"/>
            <a:ext cx="7911777" cy="3693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en-US" altLang="ja-JP" dirty="0"/>
              <a:t>3.</a:t>
            </a:r>
            <a:r>
              <a:rPr lang="ja-JP" altLang="en-US" dirty="0"/>
              <a:t>障がい者支援プランアンケート（１８歳未満）（障がい児福祉計画）結果（速報）</a:t>
            </a:r>
          </a:p>
        </p:txBody>
      </p:sp>
      <p:sp>
        <p:nvSpPr>
          <p:cNvPr id="217" name="テキスト ボックス 40"/>
          <p:cNvSpPr txBox="1"/>
          <p:nvPr/>
        </p:nvSpPr>
        <p:spPr>
          <a:xfrm>
            <a:off x="356732" y="1242528"/>
            <a:ext cx="3645685" cy="6104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spcBef>
                <a:spcPts val="200"/>
              </a:spcBef>
              <a:defRPr sz="1600" b="1">
                <a:latin typeface="Helvetica Neue"/>
                <a:ea typeface="Helvetica Neue"/>
                <a:cs typeface="Helvetica Neue"/>
                <a:sym typeface="Helvetica Neue"/>
              </a:defRPr>
            </a:pPr>
            <a:r>
              <a:rPr lang="ja-JP" altLang="en-US" dirty="0">
                <a:latin typeface="BIZ UDPゴシック" panose="020B0400000000000000" pitchFamily="50" charset="-128"/>
                <a:ea typeface="BIZ UDPゴシック" panose="020B0400000000000000" pitchFamily="50" charset="-128"/>
              </a:rPr>
              <a:t>①</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障がい児通所サービスの量的要望が</a:t>
            </a:r>
            <a:endParaRPr lang="en-US" altLang="ja-JP" sz="1600" b="0" i="0" dirty="0">
              <a:solidFill>
                <a:srgbClr val="0070C0"/>
              </a:solidFill>
              <a:effectLst/>
              <a:latin typeface="BIZ UDPゴシック" panose="020B0400000000000000" pitchFamily="50" charset="-128"/>
              <a:ea typeface="BIZ UDPゴシック" panose="020B0400000000000000" pitchFamily="50" charset="-128"/>
            </a:endParaRPr>
          </a:p>
          <a:p>
            <a:pPr defTabSz="355600">
              <a:spcBef>
                <a:spcPts val="200"/>
              </a:spcBef>
              <a:defRPr sz="1600" b="1">
                <a:latin typeface="Helvetica Neue"/>
                <a:ea typeface="Helvetica Neue"/>
                <a:cs typeface="Helvetica Neue"/>
                <a:sym typeface="Helvetica Neue"/>
              </a:defRPr>
            </a:pPr>
            <a:r>
              <a:rPr lang="ja-JP" altLang="en-US" sz="1600" dirty="0">
                <a:solidFill>
                  <a:srgbClr val="0070C0"/>
                </a:solidFill>
                <a:latin typeface="BIZ UDPゴシック" panose="020B0400000000000000" pitchFamily="50" charset="-128"/>
                <a:ea typeface="BIZ UDPゴシック" panose="020B0400000000000000" pitchFamily="50" charset="-128"/>
              </a:rPr>
              <a:t>　　</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大きい</a:t>
            </a:r>
            <a:endParaRPr lang="ja-JP" altLang="en-US" dirty="0">
              <a:latin typeface="BIZ UDPゴシック" panose="020B0400000000000000" pitchFamily="50" charset="-128"/>
              <a:ea typeface="BIZ UDPゴシック" panose="020B0400000000000000" pitchFamily="50" charset="-128"/>
            </a:endParaRPr>
          </a:p>
        </p:txBody>
      </p:sp>
      <p:sp>
        <p:nvSpPr>
          <p:cNvPr id="5" name="矢印: 下 4">
            <a:extLst>
              <a:ext uri="{FF2B5EF4-FFF2-40B4-BE49-F238E27FC236}">
                <a16:creationId xmlns:a16="http://schemas.microsoft.com/office/drawing/2014/main" id="{8B6B3E38-C951-2D5E-F8F0-4F333142DBF3}"/>
              </a:ext>
            </a:extLst>
          </p:cNvPr>
          <p:cNvSpPr/>
          <p:nvPr/>
        </p:nvSpPr>
        <p:spPr>
          <a:xfrm>
            <a:off x="1493327" y="2534737"/>
            <a:ext cx="963828"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 name="テキスト ボックス 40">
            <a:extLst>
              <a:ext uri="{FF2B5EF4-FFF2-40B4-BE49-F238E27FC236}">
                <a16:creationId xmlns:a16="http://schemas.microsoft.com/office/drawing/2014/main" id="{56AA5B3A-828C-1C4A-F375-9D1A1574952E}"/>
              </a:ext>
            </a:extLst>
          </p:cNvPr>
          <p:cNvSpPr txBox="1"/>
          <p:nvPr/>
        </p:nvSpPr>
        <p:spPr>
          <a:xfrm>
            <a:off x="8445728" y="1214308"/>
            <a:ext cx="3645685" cy="6104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spcBef>
                <a:spcPts val="200"/>
              </a:spcBef>
              <a:defRPr sz="1600" b="1">
                <a:latin typeface="Helvetica Neue"/>
                <a:ea typeface="Helvetica Neue"/>
                <a:cs typeface="Helvetica Neue"/>
                <a:sym typeface="Helvetica Neue"/>
              </a:defRPr>
            </a:pPr>
            <a:r>
              <a:rPr lang="ja-JP" altLang="en-US" sz="1600" b="1" i="0" dirty="0">
                <a:solidFill>
                  <a:schemeClr val="tx1"/>
                </a:solidFill>
                <a:effectLst/>
                <a:latin typeface="BIZ UDPゴシック" panose="020B0400000000000000" pitchFamily="50" charset="-128"/>
                <a:ea typeface="BIZ UDPゴシック" panose="020B0400000000000000" pitchFamily="50" charset="-128"/>
              </a:rPr>
              <a:t>③</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学校、園の職員への専門性向上の</a:t>
            </a:r>
            <a:endParaRPr lang="en-US" altLang="ja-JP" sz="1600" b="0" i="0" dirty="0">
              <a:solidFill>
                <a:srgbClr val="0070C0"/>
              </a:solidFill>
              <a:effectLst/>
              <a:latin typeface="BIZ UDPゴシック" panose="020B0400000000000000" pitchFamily="50" charset="-128"/>
              <a:ea typeface="BIZ UDPゴシック" panose="020B0400000000000000" pitchFamily="50" charset="-128"/>
            </a:endParaRPr>
          </a:p>
          <a:p>
            <a:pPr defTabSz="355600">
              <a:spcBef>
                <a:spcPts val="200"/>
              </a:spcBef>
              <a:defRPr sz="1600" b="1">
                <a:latin typeface="Helvetica Neue"/>
                <a:ea typeface="Helvetica Neue"/>
                <a:cs typeface="Helvetica Neue"/>
                <a:sym typeface="Helvetica Neue"/>
              </a:defRPr>
            </a:pPr>
            <a:r>
              <a:rPr lang="ja-JP" altLang="en-US" sz="1600" dirty="0">
                <a:solidFill>
                  <a:srgbClr val="0070C0"/>
                </a:solidFill>
                <a:latin typeface="BIZ UDPゴシック" panose="020B0400000000000000" pitchFamily="50" charset="-128"/>
                <a:ea typeface="BIZ UDPゴシック" panose="020B0400000000000000" pitchFamily="50" charset="-128"/>
              </a:rPr>
              <a:t>　　</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ニーズが高い</a:t>
            </a:r>
            <a:endParaRPr lang="en-US" altLang="ja-JP" sz="1600" b="0" i="0" dirty="0">
              <a:solidFill>
                <a:srgbClr val="0070C0"/>
              </a:solidFill>
              <a:effectLst/>
              <a:latin typeface="BIZ UDPゴシック" panose="020B0400000000000000" pitchFamily="50" charset="-128"/>
              <a:ea typeface="BIZ UDPゴシック" panose="020B0400000000000000" pitchFamily="50" charset="-128"/>
            </a:endParaRPr>
          </a:p>
        </p:txBody>
      </p:sp>
      <p:sp>
        <p:nvSpPr>
          <p:cNvPr id="9" name="矢印: 下 8">
            <a:extLst>
              <a:ext uri="{FF2B5EF4-FFF2-40B4-BE49-F238E27FC236}">
                <a16:creationId xmlns:a16="http://schemas.microsoft.com/office/drawing/2014/main" id="{05845125-F687-0A9E-583B-4831A0EE4897}"/>
              </a:ext>
            </a:extLst>
          </p:cNvPr>
          <p:cNvSpPr/>
          <p:nvPr/>
        </p:nvSpPr>
        <p:spPr>
          <a:xfrm>
            <a:off x="9642747" y="2732100"/>
            <a:ext cx="963828"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0" name="矢印: 下 9">
            <a:extLst>
              <a:ext uri="{FF2B5EF4-FFF2-40B4-BE49-F238E27FC236}">
                <a16:creationId xmlns:a16="http://schemas.microsoft.com/office/drawing/2014/main" id="{08CFB892-E00D-22FE-C8A3-9BB7CDAFA95B}"/>
              </a:ext>
            </a:extLst>
          </p:cNvPr>
          <p:cNvSpPr/>
          <p:nvPr/>
        </p:nvSpPr>
        <p:spPr>
          <a:xfrm>
            <a:off x="9642747" y="4542245"/>
            <a:ext cx="963828"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4" name="テキスト ボックス 40">
            <a:extLst>
              <a:ext uri="{FF2B5EF4-FFF2-40B4-BE49-F238E27FC236}">
                <a16:creationId xmlns:a16="http://schemas.microsoft.com/office/drawing/2014/main" id="{2F7DA9DC-56BD-5CB1-E44C-C594CD51483C}"/>
              </a:ext>
            </a:extLst>
          </p:cNvPr>
          <p:cNvSpPr txBox="1"/>
          <p:nvPr/>
        </p:nvSpPr>
        <p:spPr>
          <a:xfrm>
            <a:off x="4352699" y="1213984"/>
            <a:ext cx="3822148" cy="6104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spcBef>
                <a:spcPts val="200"/>
              </a:spcBef>
              <a:defRPr sz="1600" b="1">
                <a:latin typeface="Helvetica Neue"/>
                <a:ea typeface="Helvetica Neue"/>
                <a:cs typeface="Helvetica Neue"/>
                <a:sym typeface="Helvetica Neue"/>
              </a:defRPr>
            </a:pPr>
            <a:r>
              <a:rPr lang="ja-JP" altLang="en-US" sz="1600" dirty="0">
                <a:solidFill>
                  <a:schemeClr val="tx1"/>
                </a:solidFill>
                <a:latin typeface="BIZ UDPゴシック" panose="020B0400000000000000" pitchFamily="50" charset="-128"/>
                <a:ea typeface="BIZ UDPゴシック" panose="020B0400000000000000" pitchFamily="50" charset="-128"/>
              </a:rPr>
              <a:t>②</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わかりやすい情報発信・提供を望む声</a:t>
            </a:r>
            <a:endParaRPr lang="en-US" altLang="ja-JP" sz="1600" b="0" i="0" dirty="0">
              <a:solidFill>
                <a:srgbClr val="0070C0"/>
              </a:solidFill>
              <a:effectLst/>
              <a:latin typeface="BIZ UDPゴシック" panose="020B0400000000000000" pitchFamily="50" charset="-128"/>
              <a:ea typeface="BIZ UDPゴシック" panose="020B0400000000000000" pitchFamily="50" charset="-128"/>
            </a:endParaRPr>
          </a:p>
          <a:p>
            <a:pPr defTabSz="355600">
              <a:spcBef>
                <a:spcPts val="200"/>
              </a:spcBef>
              <a:defRPr sz="1600" b="1">
                <a:latin typeface="Helvetica Neue"/>
                <a:ea typeface="Helvetica Neue"/>
                <a:cs typeface="Helvetica Neue"/>
                <a:sym typeface="Helvetica Neue"/>
              </a:defRPr>
            </a:pPr>
            <a:r>
              <a:rPr lang="ja-JP" altLang="en-US" sz="1600" dirty="0">
                <a:solidFill>
                  <a:srgbClr val="0070C0"/>
                </a:solidFill>
                <a:latin typeface="BIZ UDPゴシック" panose="020B0400000000000000" pitchFamily="50" charset="-128"/>
                <a:ea typeface="BIZ UDPゴシック" panose="020B0400000000000000" pitchFamily="50" charset="-128"/>
              </a:rPr>
              <a:t>　　</a:t>
            </a:r>
            <a:r>
              <a:rPr lang="ja-JP" altLang="en-US" sz="1600" b="0" i="0" dirty="0">
                <a:solidFill>
                  <a:srgbClr val="0070C0"/>
                </a:solidFill>
                <a:effectLst/>
                <a:latin typeface="BIZ UDPゴシック" panose="020B0400000000000000" pitchFamily="50" charset="-128"/>
                <a:ea typeface="BIZ UDPゴシック" panose="020B0400000000000000" pitchFamily="50" charset="-128"/>
              </a:rPr>
              <a:t>が多い</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11" name="矢印: 下 10">
            <a:extLst>
              <a:ext uri="{FF2B5EF4-FFF2-40B4-BE49-F238E27FC236}">
                <a16:creationId xmlns:a16="http://schemas.microsoft.com/office/drawing/2014/main" id="{7AFD430C-5674-4EC4-49AA-7C85A69298DE}"/>
              </a:ext>
            </a:extLst>
          </p:cNvPr>
          <p:cNvSpPr/>
          <p:nvPr/>
        </p:nvSpPr>
        <p:spPr>
          <a:xfrm>
            <a:off x="5691785" y="2606900"/>
            <a:ext cx="1010480"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2" name="矢印: 下 11">
            <a:extLst>
              <a:ext uri="{FF2B5EF4-FFF2-40B4-BE49-F238E27FC236}">
                <a16:creationId xmlns:a16="http://schemas.microsoft.com/office/drawing/2014/main" id="{8CA1C44B-A87A-7C41-8FCE-5C4B61DE58E9}"/>
              </a:ext>
            </a:extLst>
          </p:cNvPr>
          <p:cNvSpPr/>
          <p:nvPr/>
        </p:nvSpPr>
        <p:spPr>
          <a:xfrm>
            <a:off x="5758533" y="4345258"/>
            <a:ext cx="1010480"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1" name="矢印: 下 20">
            <a:extLst>
              <a:ext uri="{FF2B5EF4-FFF2-40B4-BE49-F238E27FC236}">
                <a16:creationId xmlns:a16="http://schemas.microsoft.com/office/drawing/2014/main" id="{479E9689-18E2-EA47-7F7B-08849C4F9DC4}"/>
              </a:ext>
            </a:extLst>
          </p:cNvPr>
          <p:cNvSpPr/>
          <p:nvPr/>
        </p:nvSpPr>
        <p:spPr>
          <a:xfrm>
            <a:off x="5758533" y="5897345"/>
            <a:ext cx="1010480" cy="144327"/>
          </a:xfrm>
          <a:prstGeom prst="downArrow">
            <a:avLst/>
          </a:prstGeom>
          <a:solidFill>
            <a:schemeClr val="accent1"/>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23" name="テキスト ボックス 40">
            <a:extLst>
              <a:ext uri="{FF2B5EF4-FFF2-40B4-BE49-F238E27FC236}">
                <a16:creationId xmlns:a16="http://schemas.microsoft.com/office/drawing/2014/main" id="{88AFEF1D-91E3-BB4E-081D-E127DF8C0804}"/>
              </a:ext>
            </a:extLst>
          </p:cNvPr>
          <p:cNvSpPr txBox="1"/>
          <p:nvPr/>
        </p:nvSpPr>
        <p:spPr>
          <a:xfrm>
            <a:off x="4328612" y="5071064"/>
            <a:ext cx="3822148" cy="16004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問「お子さん（ご本人）が、将来成人した後の</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充実した暮らし方を実現するために、必要</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なことは何ですか」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・どんな支援が受けられるか情報が得られる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こと（</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39.3</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25" name="テキスト ボックス 40">
            <a:extLst>
              <a:ext uri="{FF2B5EF4-FFF2-40B4-BE49-F238E27FC236}">
                <a16:creationId xmlns:a16="http://schemas.microsoft.com/office/drawing/2014/main" id="{47C040CB-13E8-6E76-BAFB-BC32CDE62BA3}"/>
              </a:ext>
            </a:extLst>
          </p:cNvPr>
          <p:cNvSpPr txBox="1"/>
          <p:nvPr/>
        </p:nvSpPr>
        <p:spPr>
          <a:xfrm>
            <a:off x="4352699" y="3790300"/>
            <a:ext cx="3822148" cy="11695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問「市内の療育に関する相談について望む</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ことがありますか」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・相談機関の情報を提供してほしい（</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37.8</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29" name="テキスト ボックス 40">
            <a:extLst>
              <a:ext uri="{FF2B5EF4-FFF2-40B4-BE49-F238E27FC236}">
                <a16:creationId xmlns:a16="http://schemas.microsoft.com/office/drawing/2014/main" id="{755CA9E7-C4E8-22A1-2217-6BD6F036574C}"/>
              </a:ext>
            </a:extLst>
          </p:cNvPr>
          <p:cNvSpPr txBox="1"/>
          <p:nvPr/>
        </p:nvSpPr>
        <p:spPr>
          <a:xfrm>
            <a:off x="373370" y="1982452"/>
            <a:ext cx="3645685" cy="289309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問「障がい児通所サービス等について、気に　　</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なるところ」</a:t>
            </a:r>
            <a:endParaRPr 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児童発達支援</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・利用したいサービスに空きがない（</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44.6</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・利用したい日や時間に利用できない</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40.0</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放課後等デイサービス</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・利用したいサービスに空きがない（</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45.0</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・利用したい日や時間に利用できない</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42.5</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30" name="テキスト ボックス 40">
            <a:extLst>
              <a:ext uri="{FF2B5EF4-FFF2-40B4-BE49-F238E27FC236}">
                <a16:creationId xmlns:a16="http://schemas.microsoft.com/office/drawing/2014/main" id="{9D2F0CD9-9904-CAD1-4969-6F7AFFF6D381}"/>
              </a:ext>
            </a:extLst>
          </p:cNvPr>
          <p:cNvSpPr txBox="1"/>
          <p:nvPr/>
        </p:nvSpPr>
        <p:spPr>
          <a:xfrm>
            <a:off x="4352699" y="2039605"/>
            <a:ext cx="3822148" cy="13849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問「乳幼児期の健診や療育に関してどのよう　　</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なことを望みますか」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・福祉サービスや療育についての情報を提供</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し、わかりやすい説明をしてほしい（</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32.8</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31" name="テキスト ボックス 40">
            <a:extLst>
              <a:ext uri="{FF2B5EF4-FFF2-40B4-BE49-F238E27FC236}">
                <a16:creationId xmlns:a16="http://schemas.microsoft.com/office/drawing/2014/main" id="{8FEE7565-3F62-F4F3-8EA9-1F049198DD6D}"/>
              </a:ext>
            </a:extLst>
          </p:cNvPr>
          <p:cNvSpPr txBox="1"/>
          <p:nvPr/>
        </p:nvSpPr>
        <p:spPr>
          <a:xfrm>
            <a:off x="8369418" y="1942976"/>
            <a:ext cx="3645685" cy="18158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問「あなたは、障がいのある児童がこども園、</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保育所（園）、幼稚園へ通うためにどのよう</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なことが必要だと思いますか」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・要配慮、発達支援保育を充実する（</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62.7</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・保育士（教職員）の専門性を高める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62.2</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sp>
        <p:nvSpPr>
          <p:cNvPr id="32" name="テキスト ボックス 40">
            <a:extLst>
              <a:ext uri="{FF2B5EF4-FFF2-40B4-BE49-F238E27FC236}">
                <a16:creationId xmlns:a16="http://schemas.microsoft.com/office/drawing/2014/main" id="{42AA1A4F-F9CF-0B8D-77E6-EEA7EC2AD934}"/>
              </a:ext>
            </a:extLst>
          </p:cNvPr>
          <p:cNvSpPr txBox="1"/>
          <p:nvPr/>
        </p:nvSpPr>
        <p:spPr>
          <a:xfrm>
            <a:off x="8325904" y="3866786"/>
            <a:ext cx="3645685" cy="16004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spAutoFit/>
          </a:bodyPr>
          <a:lstStyle/>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問「あなたは、障がいのある人が校区の小・中</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学校へ通うためにどのようなことが必要だ</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と思いますか」</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・障がいの程度や特性に応じた指導や支援を</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　充実する（</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69.2</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a:p>
            <a:pPr defTabSz="355600">
              <a:defRPr sz="1300">
                <a:latin typeface="Helvetica Neue"/>
                <a:ea typeface="Helvetica Neue"/>
                <a:cs typeface="Helvetica Neue"/>
                <a:sym typeface="Helvetica Neue"/>
              </a:defRPr>
            </a:pP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・教職員の専門性を高める（</a:t>
            </a:r>
            <a:r>
              <a:rPr lang="en-US" altLang="ja-JP"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58.2</a:t>
            </a:r>
            <a:r>
              <a:rPr lang="ja-JP" alt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rPr>
              <a:t>％）</a:t>
            </a:r>
            <a:endParaRPr lang="en-US" sz="1400" dirty="0">
              <a:latin typeface="BIZ UDPゴシック" panose="020B0400000000000000" pitchFamily="50" charset="-128"/>
              <a:ea typeface="BIZ UDPゴシック" panose="020B0400000000000000" pitchFamily="50" charset="-128"/>
              <a:cs typeface="ヒラギノ角ゴシック W4"/>
              <a:sym typeface="ヒラギノ角ゴシック W4"/>
            </a:endParaRPr>
          </a:p>
        </p:txBody>
      </p:sp>
      <p:pic>
        <p:nvPicPr>
          <p:cNvPr id="3" name="録音したサウンド">
            <a:hlinkClick r:id="" action="ppaction://media"/>
            <a:extLst>
              <a:ext uri="{FF2B5EF4-FFF2-40B4-BE49-F238E27FC236}">
                <a16:creationId xmlns:a16="http://schemas.microsoft.com/office/drawing/2014/main" id="{0A64ADB8-35E9-C495-ACA8-61FFD19A64BA}"/>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791200" y="3124200"/>
            <a:ext cx="609600" cy="609600"/>
          </a:xfrm>
          <a:prstGeom prst="rect">
            <a:avLst/>
          </a:prstGeom>
        </p:spPr>
      </p:pic>
    </p:spTree>
    <p:extLst>
      <p:ext uri="{BB962C8B-B14F-4D97-AF65-F5344CB8AC3E}">
        <p14:creationId xmlns:p14="http://schemas.microsoft.com/office/powerpoint/2010/main" val="3392897654"/>
      </p:ext>
    </p:extLst>
  </p:cSld>
  <p:clrMapOvr>
    <a:masterClrMapping/>
  </p:clrMapOvr>
  <p:transition spd="med" advTm="325"/>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5"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 name="正方形/長方形 31"/>
          <p:cNvSpPr/>
          <p:nvPr/>
        </p:nvSpPr>
        <p:spPr>
          <a:xfrm>
            <a:off x="-1" y="-32205"/>
            <a:ext cx="12204004" cy="421200"/>
          </a:xfrm>
          <a:prstGeom prst="rect">
            <a:avLst/>
          </a:prstGeom>
          <a:solidFill>
            <a:schemeClr val="accent2"/>
          </a:solidFill>
          <a:ln w="12700">
            <a:miter lim="400000"/>
          </a:ln>
        </p:spPr>
        <p:txBody>
          <a:bodyPr lIns="45718" tIns="45718" rIns="45718" bIns="45718" anchor="ctr"/>
          <a:lstStyle/>
          <a:p>
            <a:pPr algn="ctr">
              <a:defRPr>
                <a:solidFill>
                  <a:srgbClr val="FFFFFF"/>
                </a:solidFill>
              </a:defRPr>
            </a:pPr>
            <a:endParaRPr dirty="0"/>
          </a:p>
        </p:txBody>
      </p:sp>
      <p:sp>
        <p:nvSpPr>
          <p:cNvPr id="370" name="テキスト ボックス 32"/>
          <p:cNvSpPr txBox="1"/>
          <p:nvPr/>
        </p:nvSpPr>
        <p:spPr>
          <a:xfrm>
            <a:off x="158790" y="19662"/>
            <a:ext cx="11809091"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solidFill>
                  <a:srgbClr val="FFFFFF"/>
                </a:solidFill>
                <a:latin typeface="BIZ UDPゴシック"/>
                <a:ea typeface="BIZ UDPゴシック"/>
                <a:cs typeface="BIZ UDPゴシック"/>
                <a:sym typeface="BIZ UDPゴシック"/>
              </a:defRPr>
            </a:lvl1pPr>
          </a:lstStyle>
          <a:p>
            <a:r>
              <a:rPr lang="en-US" altLang="ja-JP" dirty="0"/>
              <a:t>4.</a:t>
            </a:r>
            <a:r>
              <a:rPr lang="ja-JP" altLang="en-US" dirty="0"/>
              <a:t>事業所アンケート</a:t>
            </a:r>
            <a:r>
              <a:rPr lang="en-US" altLang="ja-JP" dirty="0"/>
              <a:t>/5.</a:t>
            </a:r>
            <a:r>
              <a:rPr lang="ja-JP" altLang="en-US" dirty="0"/>
              <a:t>団体アンケート</a:t>
            </a:r>
            <a:r>
              <a:rPr dirty="0"/>
              <a:t>（</a:t>
            </a:r>
            <a:r>
              <a:rPr dirty="0" err="1"/>
              <a:t>速報</a:t>
            </a:r>
            <a:r>
              <a:rPr dirty="0"/>
              <a:t>）</a:t>
            </a:r>
          </a:p>
        </p:txBody>
      </p:sp>
      <p:sp>
        <p:nvSpPr>
          <p:cNvPr id="371" name="スライド番号プレースホルダー 4"/>
          <p:cNvSpPr txBox="1">
            <a:spLocks noGrp="1"/>
          </p:cNvSpPr>
          <p:nvPr>
            <p:ph type="sldNum" sz="quarter" idx="4294967295"/>
          </p:nvPr>
        </p:nvSpPr>
        <p:spPr>
          <a:xfrm>
            <a:off x="11941582" y="6540817"/>
            <a:ext cx="262418" cy="269239"/>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defRPr>
                <a:latin typeface="BIZ UDPゴシック"/>
                <a:ea typeface="BIZ UDPゴシック"/>
                <a:cs typeface="BIZ UDPゴシック"/>
                <a:sym typeface="BIZ UDPゴシック"/>
              </a:defRPr>
            </a:lvl1pPr>
          </a:lstStyle>
          <a:p>
            <a:fld id="{86CB4B4D-7CA3-9044-876B-883B54F8677D}" type="slidenum">
              <a:rPr/>
              <a:t>9</a:t>
            </a:fld>
            <a:endParaRPr/>
          </a:p>
        </p:txBody>
      </p:sp>
      <p:sp>
        <p:nvSpPr>
          <p:cNvPr id="373" name="正方形/長方形 38"/>
          <p:cNvSpPr/>
          <p:nvPr/>
        </p:nvSpPr>
        <p:spPr>
          <a:xfrm>
            <a:off x="15102" y="920864"/>
            <a:ext cx="12204004" cy="66675"/>
          </a:xfrm>
          <a:prstGeom prst="rect">
            <a:avLst/>
          </a:prstGeom>
          <a:solidFill>
            <a:schemeClr val="accent2">
              <a:alpha val="50195"/>
            </a:schemeClr>
          </a:solidFill>
          <a:ln w="12700">
            <a:miter lim="400000"/>
          </a:ln>
        </p:spPr>
        <p:txBody>
          <a:bodyPr lIns="45718" tIns="45718" rIns="45718" bIns="45718" anchor="ctr"/>
          <a:lstStyle/>
          <a:p>
            <a:pPr algn="ctr">
              <a:defRPr>
                <a:solidFill>
                  <a:srgbClr val="FFFFFF"/>
                </a:solidFill>
              </a:defRPr>
            </a:pPr>
            <a:endParaRPr/>
          </a:p>
        </p:txBody>
      </p:sp>
      <p:sp>
        <p:nvSpPr>
          <p:cNvPr id="375" name="テキスト ボックス 39"/>
          <p:cNvSpPr txBox="1"/>
          <p:nvPr/>
        </p:nvSpPr>
        <p:spPr>
          <a:xfrm>
            <a:off x="152399" y="640624"/>
            <a:ext cx="6908935" cy="369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latin typeface="BIZ UDPゴシック"/>
                <a:ea typeface="BIZ UDPゴシック"/>
                <a:cs typeface="BIZ UDPゴシック"/>
                <a:sym typeface="BIZ UDPゴシック"/>
              </a:defRPr>
            </a:lvl1pPr>
          </a:lstStyle>
          <a:p>
            <a:r>
              <a:rPr dirty="0" err="1"/>
              <a:t>調査結果の概要（ポイント</a:t>
            </a:r>
            <a:r>
              <a:rPr dirty="0"/>
              <a:t>）　</a:t>
            </a:r>
          </a:p>
        </p:txBody>
      </p:sp>
      <p:grpSp>
        <p:nvGrpSpPr>
          <p:cNvPr id="9" name="グループ化 8">
            <a:extLst>
              <a:ext uri="{FF2B5EF4-FFF2-40B4-BE49-F238E27FC236}">
                <a16:creationId xmlns:a16="http://schemas.microsoft.com/office/drawing/2014/main" id="{FDB28BE1-428C-0005-167E-808F850DF2EC}"/>
              </a:ext>
            </a:extLst>
          </p:cNvPr>
          <p:cNvGrpSpPr/>
          <p:nvPr/>
        </p:nvGrpSpPr>
        <p:grpSpPr>
          <a:xfrm>
            <a:off x="6329879" y="1544285"/>
            <a:ext cx="5365648" cy="4629227"/>
            <a:chOff x="501752" y="1374586"/>
            <a:chExt cx="5365648" cy="4629227"/>
          </a:xfrm>
        </p:grpSpPr>
        <p:sp>
          <p:nvSpPr>
            <p:cNvPr id="2" name="四角形: 角を丸くする 1">
              <a:extLst>
                <a:ext uri="{FF2B5EF4-FFF2-40B4-BE49-F238E27FC236}">
                  <a16:creationId xmlns:a16="http://schemas.microsoft.com/office/drawing/2014/main" id="{F9F1BAA6-7253-EFF4-B77A-39398C7950C5}"/>
                </a:ext>
              </a:extLst>
            </p:cNvPr>
            <p:cNvSpPr/>
            <p:nvPr/>
          </p:nvSpPr>
          <p:spPr>
            <a:xfrm>
              <a:off x="501752" y="1374586"/>
              <a:ext cx="1974748" cy="408618"/>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altLang="ja-JP"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5.</a:t>
              </a:r>
              <a:r>
                <a:rPr kumimoji="0" lang="ja-JP" altLang="en-US"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団体アンケート</a:t>
              </a:r>
            </a:p>
          </p:txBody>
        </p:sp>
        <p:sp>
          <p:nvSpPr>
            <p:cNvPr id="3" name="正方形/長方形 2">
              <a:extLst>
                <a:ext uri="{FF2B5EF4-FFF2-40B4-BE49-F238E27FC236}">
                  <a16:creationId xmlns:a16="http://schemas.microsoft.com/office/drawing/2014/main" id="{F8974944-EA1C-A931-5723-AB58B1F298CA}"/>
                </a:ext>
              </a:extLst>
            </p:cNvPr>
            <p:cNvSpPr/>
            <p:nvPr/>
          </p:nvSpPr>
          <p:spPr>
            <a:xfrm>
              <a:off x="501752" y="1791813"/>
              <a:ext cx="5365648" cy="4212000"/>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10" name="テキスト ボックス 9">
              <a:extLst>
                <a:ext uri="{FF2B5EF4-FFF2-40B4-BE49-F238E27FC236}">
                  <a16:creationId xmlns:a16="http://schemas.microsoft.com/office/drawing/2014/main" id="{CE499E96-A3F3-278F-102F-2BB4B24EA950}"/>
                </a:ext>
              </a:extLst>
            </p:cNvPr>
            <p:cNvSpPr txBox="1"/>
            <p:nvPr/>
          </p:nvSpPr>
          <p:spPr>
            <a:xfrm>
              <a:off x="689317" y="2025748"/>
              <a:ext cx="4979963" cy="378564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共通課題</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重度障がい者・医療的ケア児者の地域生活をどう</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支えるか</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親なき後を見据えた持続可能な生活基盤の整備</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相談・緊急対応のワンストップ体制の構築</a:t>
              </a:r>
            </a:p>
            <a:p>
              <a:pPr marL="0" marR="0" indent="0" algn="l" defTabSz="914400" rtl="0" fontAlgn="auto" latinLnBrk="0" hangingPunct="0">
                <a:lnSpc>
                  <a:spcPct val="150000"/>
                </a:lnSpc>
                <a:spcBef>
                  <a:spcPts val="0"/>
                </a:spcBef>
                <a:spcAft>
                  <a:spcPts val="0"/>
                </a:spcAft>
                <a:buClrTx/>
                <a:buSzTx/>
                <a:buFontTx/>
                <a:buNone/>
                <a:tabLst/>
              </a:pP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今後の重要な政策課題</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医療と福祉を一体的に備えた地域拠点の整備</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グループホームの量的・質的拡充</a:t>
              </a:r>
              <a:endParaRPr kumimoji="0" lang="en-US" altLang="ja-JP"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endParaRPr>
            </a:p>
            <a:p>
              <a:pPr marL="0" marR="0" indent="0" algn="l" defTabSz="914400" rtl="0" fontAlgn="auto" latinLnBrk="0" hangingPunct="0">
                <a:lnSpc>
                  <a:spcPct val="150000"/>
                </a:lnSpc>
                <a:spcBef>
                  <a:spcPts val="0"/>
                </a:spcBef>
                <a:spcAft>
                  <a:spcPts val="0"/>
                </a:spcAft>
                <a:buClrTx/>
                <a:buSzTx/>
                <a:buFontTx/>
                <a:buNone/>
                <a:tabLst/>
              </a:pPr>
              <a:r>
                <a:rPr lang="ja-JP" altLang="en-US" sz="1600" dirty="0">
                  <a:solidFill>
                    <a:schemeClr val="tx1"/>
                  </a:solidFill>
                  <a:latin typeface="BIZ UDPゴシック" panose="020B0400000000000000" pitchFamily="50" charset="-128"/>
                  <a:ea typeface="BIZ UDPゴシック" panose="020B0400000000000000" pitchFamily="50" charset="-128"/>
                </a:rPr>
                <a:t>・</a:t>
              </a:r>
              <a:r>
                <a:rPr kumimoji="0" lang="ja-JP" altLang="en-US" sz="1600" b="0" i="0" u="none" strike="noStrike" cap="none" spc="0" normalizeH="0" baseline="0" dirty="0">
                  <a:ln>
                    <a:noFill/>
                  </a:ln>
                  <a:solidFill>
                    <a:schemeClr val="tx1"/>
                  </a:solidFill>
                  <a:effectLst/>
                  <a:uFillTx/>
                  <a:latin typeface="BIZ UDPゴシック" panose="020B0400000000000000" pitchFamily="50" charset="-128"/>
                  <a:ea typeface="BIZ UDPゴシック" panose="020B0400000000000000" pitchFamily="50" charset="-128"/>
                  <a:sym typeface="游ゴシック"/>
                </a:rPr>
                <a:t>専門人材の確保と育成</a:t>
              </a:r>
            </a:p>
          </p:txBody>
        </p:sp>
      </p:grpSp>
      <p:grpSp>
        <p:nvGrpSpPr>
          <p:cNvPr id="4" name="グループ化 3">
            <a:extLst>
              <a:ext uri="{FF2B5EF4-FFF2-40B4-BE49-F238E27FC236}">
                <a16:creationId xmlns:a16="http://schemas.microsoft.com/office/drawing/2014/main" id="{4C571F52-B2AB-3995-D290-12673C1D0401}"/>
              </a:ext>
            </a:extLst>
          </p:cNvPr>
          <p:cNvGrpSpPr/>
          <p:nvPr/>
        </p:nvGrpSpPr>
        <p:grpSpPr>
          <a:xfrm>
            <a:off x="496473" y="1534919"/>
            <a:ext cx="5365648" cy="4636129"/>
            <a:chOff x="6312002" y="1386734"/>
            <a:chExt cx="5365648" cy="4636129"/>
          </a:xfrm>
        </p:grpSpPr>
        <p:sp>
          <p:nvSpPr>
            <p:cNvPr id="6" name="四角形: 角を丸くする 5">
              <a:extLst>
                <a:ext uri="{FF2B5EF4-FFF2-40B4-BE49-F238E27FC236}">
                  <a16:creationId xmlns:a16="http://schemas.microsoft.com/office/drawing/2014/main" id="{20FD8A75-7FB7-164B-D0E0-5CE6B56196CF}"/>
                </a:ext>
              </a:extLst>
            </p:cNvPr>
            <p:cNvSpPr/>
            <p:nvPr/>
          </p:nvSpPr>
          <p:spPr>
            <a:xfrm>
              <a:off x="6312002" y="1386734"/>
              <a:ext cx="2475328" cy="408618"/>
            </a:xfrm>
            <a:prstGeom prst="roundRect">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altLang="ja-JP"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4.</a:t>
              </a:r>
              <a:r>
                <a:rPr kumimoji="0" lang="ja-JP" altLang="en-US"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rPr>
                <a:t>事業所</a:t>
              </a:r>
              <a:r>
                <a:rPr lang="ja-JP" altLang="en-US" dirty="0">
                  <a:solidFill>
                    <a:srgbClr val="000000"/>
                  </a:solidFill>
                  <a:latin typeface="BIZ UDPゴシック" panose="020B0400000000000000" pitchFamily="50" charset="-128"/>
                  <a:ea typeface="BIZ UDPゴシック" panose="020B0400000000000000" pitchFamily="50" charset="-128"/>
                </a:rPr>
                <a:t>アンケート</a:t>
              </a:r>
              <a:endParaRPr kumimoji="0" lang="ja-JP" altLang="en-US" sz="1800" b="0" i="0" u="none" strike="noStrike" cap="none" spc="0" normalizeH="0" baseline="0" dirty="0">
                <a:ln>
                  <a:noFill/>
                </a:ln>
                <a:solidFill>
                  <a:srgbClr val="000000"/>
                </a:solidFill>
                <a:effectLst/>
                <a:uFillTx/>
                <a:latin typeface="BIZ UDPゴシック" panose="020B0400000000000000" pitchFamily="50" charset="-128"/>
                <a:ea typeface="BIZ UDPゴシック" panose="020B0400000000000000" pitchFamily="50" charset="-128"/>
                <a:sym typeface="游ゴシック"/>
              </a:endParaRPr>
            </a:p>
          </p:txBody>
        </p:sp>
        <p:sp>
          <p:nvSpPr>
            <p:cNvPr id="7" name="正方形/長方形 6">
              <a:extLst>
                <a:ext uri="{FF2B5EF4-FFF2-40B4-BE49-F238E27FC236}">
                  <a16:creationId xmlns:a16="http://schemas.microsoft.com/office/drawing/2014/main" id="{D388E1A5-FBCD-022A-E78C-18D9772A3644}"/>
                </a:ext>
              </a:extLst>
            </p:cNvPr>
            <p:cNvSpPr/>
            <p:nvPr/>
          </p:nvSpPr>
          <p:spPr>
            <a:xfrm>
              <a:off x="6312002" y="1810863"/>
              <a:ext cx="5365648" cy="4212000"/>
            </a:xfrm>
            <a:prstGeom prst="rect">
              <a:avLst/>
            </a:prstGeom>
            <a:no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ja-JP" altLang="en-US" sz="1800" b="0" i="0" u="none" strike="noStrike" cap="none" spc="0" normalizeH="0" baseline="0">
                <a:ln>
                  <a:noFill/>
                </a:ln>
                <a:solidFill>
                  <a:srgbClr val="000000"/>
                </a:solidFill>
                <a:effectLst/>
                <a:uFillTx/>
                <a:latin typeface="+mn-lt"/>
                <a:ea typeface="+mn-ea"/>
                <a:cs typeface="+mn-cs"/>
                <a:sym typeface="游ゴシック"/>
              </a:endParaRPr>
            </a:p>
          </p:txBody>
        </p:sp>
        <p:sp>
          <p:nvSpPr>
            <p:cNvPr id="8" name="テキスト ボックス 7">
              <a:extLst>
                <a:ext uri="{FF2B5EF4-FFF2-40B4-BE49-F238E27FC236}">
                  <a16:creationId xmlns:a16="http://schemas.microsoft.com/office/drawing/2014/main" id="{9673AC45-7C90-DE78-D109-B6D7F8045DD0}"/>
                </a:ext>
              </a:extLst>
            </p:cNvPr>
            <p:cNvSpPr txBox="1"/>
            <p:nvPr/>
          </p:nvSpPr>
          <p:spPr>
            <a:xfrm>
              <a:off x="6522720" y="2028268"/>
              <a:ext cx="4979963" cy="378564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defRPr sz="1600">
                  <a:latin typeface="BIZ UDPゴシック" panose="020B0400000000000000" pitchFamily="50" charset="-128"/>
                  <a:ea typeface="BIZ UDPゴシック" panose="020B0400000000000000" pitchFamily="50" charset="-128"/>
                </a:defRPr>
              </a:lvl1pPr>
            </a:lstStyle>
            <a:p>
              <a:pPr>
                <a:lnSpc>
                  <a:spcPct val="150000"/>
                </a:lnSpc>
              </a:pPr>
              <a:r>
                <a:rPr lang="ja-JP" altLang="en-US" dirty="0">
                  <a:solidFill>
                    <a:schemeClr val="tx1"/>
                  </a:solidFill>
                </a:rPr>
                <a:t>共通課題</a:t>
              </a:r>
              <a:endParaRPr lang="en-US" altLang="ja-JP" dirty="0">
                <a:solidFill>
                  <a:schemeClr val="tx1"/>
                </a:solidFill>
              </a:endParaRPr>
            </a:p>
            <a:p>
              <a:pPr>
                <a:lnSpc>
                  <a:spcPct val="150000"/>
                </a:lnSpc>
              </a:pPr>
              <a:r>
                <a:rPr lang="ja-JP" altLang="en-US" dirty="0">
                  <a:solidFill>
                    <a:schemeClr val="tx1"/>
                  </a:solidFill>
                </a:rPr>
                <a:t>・</a:t>
              </a:r>
              <a:r>
                <a:rPr lang="ja-JP" altLang="ja-JP" dirty="0">
                  <a:solidFill>
                    <a:schemeClr val="tx1"/>
                  </a:solidFill>
                </a:rPr>
                <a:t>人材不足と制度の限界が、障がい児・者のよりよい</a:t>
              </a:r>
              <a:endParaRPr lang="en-US" altLang="ja-JP" dirty="0">
                <a:solidFill>
                  <a:schemeClr val="tx1"/>
                </a:solidFill>
              </a:endParaRPr>
            </a:p>
            <a:p>
              <a:pPr>
                <a:lnSpc>
                  <a:spcPct val="150000"/>
                </a:lnSpc>
              </a:pPr>
              <a:r>
                <a:rPr lang="ja-JP" altLang="en-US" dirty="0">
                  <a:solidFill>
                    <a:schemeClr val="tx1"/>
                  </a:solidFill>
                </a:rPr>
                <a:t>　</a:t>
              </a:r>
              <a:r>
                <a:rPr lang="ja-JP" altLang="ja-JP" dirty="0">
                  <a:solidFill>
                    <a:schemeClr val="tx1"/>
                  </a:solidFill>
                </a:rPr>
                <a:t>生活の実現を阻んでいる</a:t>
              </a:r>
              <a:endParaRPr lang="en-US" altLang="ja-JP" dirty="0">
                <a:solidFill>
                  <a:schemeClr val="tx1"/>
                </a:solidFill>
              </a:endParaRPr>
            </a:p>
            <a:p>
              <a:pPr>
                <a:lnSpc>
                  <a:spcPct val="150000"/>
                </a:lnSpc>
              </a:pPr>
              <a:endParaRPr lang="en-US" altLang="ja-JP" dirty="0">
                <a:solidFill>
                  <a:schemeClr val="tx1"/>
                </a:solidFill>
              </a:endParaRPr>
            </a:p>
            <a:p>
              <a:pPr>
                <a:lnSpc>
                  <a:spcPct val="150000"/>
                </a:lnSpc>
              </a:pPr>
              <a:r>
                <a:rPr lang="ja-JP" altLang="en-US" dirty="0">
                  <a:solidFill>
                    <a:schemeClr val="tx1"/>
                  </a:solidFill>
                </a:rPr>
                <a:t>支援の質を高めるために必要な取組み</a:t>
              </a:r>
              <a:endParaRPr lang="en-US" altLang="ja-JP" dirty="0">
                <a:solidFill>
                  <a:schemeClr val="tx1"/>
                </a:solidFill>
              </a:endParaRPr>
            </a:p>
            <a:p>
              <a:pPr>
                <a:lnSpc>
                  <a:spcPct val="150000"/>
                </a:lnSpc>
              </a:pPr>
              <a:r>
                <a:rPr lang="ja-JP" altLang="en-US" dirty="0">
                  <a:solidFill>
                    <a:schemeClr val="tx1"/>
                  </a:solidFill>
                </a:rPr>
                <a:t>・</a:t>
              </a:r>
              <a:r>
                <a:rPr lang="ja-JP" altLang="ja-JP" dirty="0">
                  <a:solidFill>
                    <a:schemeClr val="tx1"/>
                  </a:solidFill>
                </a:rPr>
                <a:t>支援者の生活と働く環境を守ること</a:t>
              </a:r>
              <a:endParaRPr lang="en-US" altLang="ja-JP" dirty="0">
                <a:solidFill>
                  <a:schemeClr val="tx1"/>
                </a:solidFill>
              </a:endParaRPr>
            </a:p>
            <a:p>
              <a:pPr>
                <a:lnSpc>
                  <a:spcPct val="150000"/>
                </a:lnSpc>
              </a:pPr>
              <a:r>
                <a:rPr lang="ja-JP" altLang="en-US" dirty="0">
                  <a:solidFill>
                    <a:schemeClr val="tx1"/>
                  </a:solidFill>
                </a:rPr>
                <a:t>・</a:t>
              </a:r>
              <a:r>
                <a:rPr lang="ja-JP" altLang="ja-JP" dirty="0">
                  <a:solidFill>
                    <a:schemeClr val="tx1"/>
                  </a:solidFill>
                </a:rPr>
                <a:t>本人中心の支援と切れ目のない体制</a:t>
              </a:r>
              <a:r>
                <a:rPr lang="ja-JP" altLang="en-US" dirty="0">
                  <a:solidFill>
                    <a:schemeClr val="tx1"/>
                  </a:solidFill>
                </a:rPr>
                <a:t>づくり</a:t>
              </a:r>
              <a:endParaRPr lang="en-US" altLang="ja-JP" dirty="0">
                <a:solidFill>
                  <a:schemeClr val="tx1"/>
                </a:solidFill>
              </a:endParaRPr>
            </a:p>
            <a:p>
              <a:pPr>
                <a:lnSpc>
                  <a:spcPct val="150000"/>
                </a:lnSpc>
              </a:pPr>
              <a:r>
                <a:rPr lang="ja-JP" altLang="en-US" dirty="0">
                  <a:solidFill>
                    <a:schemeClr val="tx1"/>
                  </a:solidFill>
                </a:rPr>
                <a:t>・</a:t>
              </a:r>
              <a:r>
                <a:rPr lang="ja-JP" altLang="ja-JP" dirty="0">
                  <a:solidFill>
                    <a:schemeClr val="tx1"/>
                  </a:solidFill>
                </a:rPr>
                <a:t>地域・行政・関係機関が一体となった支え合いの</a:t>
              </a:r>
              <a:endParaRPr lang="en-US" altLang="ja-JP" dirty="0">
                <a:solidFill>
                  <a:schemeClr val="tx1"/>
                </a:solidFill>
              </a:endParaRPr>
            </a:p>
            <a:p>
              <a:pPr>
                <a:lnSpc>
                  <a:spcPct val="150000"/>
                </a:lnSpc>
              </a:pPr>
              <a:r>
                <a:rPr lang="ja-JP" altLang="en-US" dirty="0">
                  <a:solidFill>
                    <a:schemeClr val="tx1"/>
                  </a:solidFill>
                </a:rPr>
                <a:t>　</a:t>
              </a:r>
              <a:r>
                <a:rPr lang="ja-JP" altLang="ja-JP" dirty="0">
                  <a:solidFill>
                    <a:schemeClr val="tx1"/>
                  </a:solidFill>
                </a:rPr>
                <a:t>仕組み</a:t>
              </a:r>
              <a:r>
                <a:rPr lang="ja-JP" altLang="en-US" dirty="0">
                  <a:solidFill>
                    <a:schemeClr val="tx1"/>
                  </a:solidFill>
                </a:rPr>
                <a:t>づくり</a:t>
              </a:r>
              <a:endParaRPr lang="ja-JP" altLang="ja-JP" dirty="0">
                <a:solidFill>
                  <a:schemeClr val="tx1"/>
                </a:solidFill>
              </a:endParaRPr>
            </a:p>
            <a:p>
              <a:pPr>
                <a:lnSpc>
                  <a:spcPct val="150000"/>
                </a:lnSpc>
              </a:pPr>
              <a:endParaRPr lang="ja-JP" altLang="en-US" dirty="0"/>
            </a:p>
          </p:txBody>
        </p:sp>
      </p:grpSp>
    </p:spTree>
    <p:extLst>
      <p:ext uri="{BB962C8B-B14F-4D97-AF65-F5344CB8AC3E}">
        <p14:creationId xmlns:p14="http://schemas.microsoft.com/office/powerpoint/2010/main" val="3006332187"/>
      </p:ext>
    </p:extLst>
  </p:cSld>
  <p:clrMapOvr>
    <a:masterClrMapping/>
  </p:clrMapOvr>
  <p:transition spd="med" advTm="76161"/>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テーマ">
      <a:majorFont>
        <a:latin typeface="Helvetica"/>
        <a:ea typeface="Helvetica"/>
        <a:cs typeface="Helvetica"/>
      </a:majorFont>
      <a:minorFont>
        <a:latin typeface="游ゴシック"/>
        <a:ea typeface="游ゴシック"/>
        <a:cs typeface="游ゴシック"/>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テーマ">
      <a:majorFont>
        <a:latin typeface="Helvetica"/>
        <a:ea typeface="Helvetica"/>
        <a:cs typeface="Helvetica"/>
      </a:majorFont>
      <a:minorFont>
        <a:latin typeface="游ゴシック"/>
        <a:ea typeface="游ゴシック"/>
        <a:cs typeface="游ゴシック"/>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游ゴシック"/>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vt="http://schemas.openxmlformats.org/officeDocument/2006/docPropsVTypes" xmlns="http://schemas.openxmlformats.org/officeDocument/2006/extended-properties">
  <TotalTime>1215</TotalTime>
  <Words>2388</Words>
  <PresentationFormat>ワイド画面</PresentationFormat>
  <Paragraphs>366</Paragraphs>
  <Slides>9</Slides>
  <Notes>9</Notes>
  <HiddenSlides>0</HiddenSlides>
  <MMClips>1</MMClips>
  <ScaleCrop>false</ScaleCrop>
  <HeadingPairs>
    <vt:vector baseType="variant" size="6">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baseType="lpstr" size="15">
      <vt:lpstr>BIZ UDPゴシック</vt:lpstr>
      <vt:lpstr>BIZ UDゴシック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modified xsi:type="dcterms:W3CDTF">2026-05-14T06:57:56Z</dcterms:modified>
</cp:coreProperties>
</file>