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7" r:id="rId2"/>
    <p:sldId id="259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6" autoAdjust="0"/>
    <p:restoredTop sz="94660"/>
  </p:normalViewPr>
  <p:slideViewPr>
    <p:cSldViewPr snapToGrid="0">
      <p:cViewPr>
        <p:scale>
          <a:sx n="120" d="100"/>
          <a:sy n="120" d="100"/>
        </p:scale>
        <p:origin x="906" y="-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49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71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20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52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9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968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104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31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75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2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74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F6CC5-21D6-4E6C-9EAA-2E6225BB883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BEB46-35FA-4FDA-9ADF-D14565F7A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36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楕円 26"/>
          <p:cNvSpPr/>
          <p:nvPr/>
        </p:nvSpPr>
        <p:spPr>
          <a:xfrm>
            <a:off x="231776" y="5341103"/>
            <a:ext cx="749298" cy="75392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6" name="楕円 25"/>
          <p:cNvSpPr/>
          <p:nvPr/>
        </p:nvSpPr>
        <p:spPr>
          <a:xfrm>
            <a:off x="217188" y="4421173"/>
            <a:ext cx="749298" cy="75392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5" name="楕円 24"/>
          <p:cNvSpPr/>
          <p:nvPr/>
        </p:nvSpPr>
        <p:spPr>
          <a:xfrm>
            <a:off x="3716334" y="3602697"/>
            <a:ext cx="749298" cy="75392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1775" y="840997"/>
            <a:ext cx="6320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これって依存症？こどものスマホ・ゲーム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9774" y="1322200"/>
            <a:ext cx="5473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親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はどう向き合うか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楕円 8"/>
          <p:cNvSpPr/>
          <p:nvPr/>
        </p:nvSpPr>
        <p:spPr>
          <a:xfrm>
            <a:off x="231776" y="3528161"/>
            <a:ext cx="749298" cy="75392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5274" y="3766622"/>
            <a:ext cx="83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開催日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75058" y="3810451"/>
            <a:ext cx="83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63626" y="3726708"/>
            <a:ext cx="23177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年１１月２</a:t>
            </a:r>
            <a:r>
              <a:rPr kumimoji="1"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endParaRPr kumimoji="1"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午前</a:t>
            </a:r>
            <a:r>
              <a:rPr kumimoji="1"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正午</a:t>
            </a:r>
            <a:endParaRPr kumimoji="1"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65632" y="3768517"/>
            <a:ext cx="26066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吹田市立男女共同参画センター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kumimoji="1"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デュオ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視聴覚室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0739" y="4691533"/>
            <a:ext cx="83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32031" y="4634406"/>
            <a:ext cx="32067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会場受講：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</a:t>
            </a:r>
            <a:r>
              <a:rPr kumimoji="1"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60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人（多数抽選）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オンライン受講：定員なし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66231" y="5561114"/>
            <a:ext cx="83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申込み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73249" y="9444335"/>
            <a:ext cx="320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主催：吹田市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問い合わせ：０６－６３８４－１４７２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08511" y="5532914"/>
            <a:ext cx="24583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吹田市 家庭児童相談室 へ申し込み</a:t>
            </a:r>
          </a:p>
          <a:p>
            <a:r>
              <a:rPr kumimoji="1"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申し込み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方法は裏面 へ</a:t>
            </a:r>
          </a:p>
        </p:txBody>
      </p:sp>
      <p:sp>
        <p:nvSpPr>
          <p:cNvPr id="28" name="楕円 27"/>
          <p:cNvSpPr/>
          <p:nvPr/>
        </p:nvSpPr>
        <p:spPr>
          <a:xfrm>
            <a:off x="3716334" y="5337128"/>
            <a:ext cx="749298" cy="75392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50789" y="5557139"/>
            <a:ext cx="83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保育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43287" y="5504659"/>
            <a:ext cx="27631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歳から就学前の幼児</a:t>
            </a:r>
            <a:r>
              <a:rPr kumimoji="1"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endParaRPr kumimoji="1"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多数の場合抽選）</a:t>
            </a:r>
          </a:p>
        </p:txBody>
      </p:sp>
      <p:sp>
        <p:nvSpPr>
          <p:cNvPr id="31" name="楕円 30"/>
          <p:cNvSpPr/>
          <p:nvPr/>
        </p:nvSpPr>
        <p:spPr>
          <a:xfrm>
            <a:off x="3721886" y="4539247"/>
            <a:ext cx="749298" cy="75392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656341" y="4759258"/>
            <a:ext cx="83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手話通訳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27200" y="4768355"/>
            <a:ext cx="27631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あり（会場のみ）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25902" y="490306"/>
            <a:ext cx="351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【</a:t>
            </a:r>
            <a:r>
              <a:rPr lang="en-US" altLang="ja-JP" sz="1400" dirty="0"/>
              <a:t>W</a:t>
            </a:r>
            <a:r>
              <a:rPr lang="ja-JP" altLang="en-US" sz="1400" dirty="0"/>
              <a:t>リボンプロジェクト</a:t>
            </a:r>
            <a:r>
              <a:rPr lang="en-US" altLang="ja-JP" sz="1400" dirty="0"/>
              <a:t>in</a:t>
            </a:r>
            <a:r>
              <a:rPr lang="ja-JP" altLang="en-US" sz="1400" dirty="0" smtClean="0"/>
              <a:t>すいた</a:t>
            </a:r>
            <a:r>
              <a:rPr lang="en-US" altLang="ja-JP" sz="1400" dirty="0" smtClean="0"/>
              <a:t>2025】</a:t>
            </a:r>
            <a:endParaRPr kumimoji="1" lang="ja-JP" altLang="en-US" sz="14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50" y="386598"/>
            <a:ext cx="425752" cy="451298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-125687" y="6217296"/>
            <a:ext cx="2651674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講師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山木</a:t>
            </a:r>
            <a:r>
              <a:rPr kumimoji="1" lang="zh-CN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愛久</a:t>
            </a:r>
            <a:r>
              <a:rPr kumimoji="1" lang="zh-CN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先生</a:t>
            </a:r>
            <a:endParaRPr kumimoji="1" lang="en-US" altLang="zh-CN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zh-CN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垂水</a:t>
            </a:r>
            <a:r>
              <a:rPr kumimoji="1" lang="zh-TW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　診療部長</a:t>
            </a:r>
            <a:r>
              <a:rPr kumimoji="1" lang="zh-CN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zh-CN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220926" y="7143634"/>
            <a:ext cx="4331347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【</a:t>
            </a:r>
            <a:r>
              <a:rPr lang="ja-JP" altLang="en-US" sz="1000" dirty="0" smtClean="0"/>
              <a:t>講師　プロフィール</a:t>
            </a:r>
            <a:r>
              <a:rPr lang="en-US" altLang="ja-JP" sz="1000" dirty="0" smtClean="0"/>
              <a:t>】</a:t>
            </a:r>
          </a:p>
          <a:p>
            <a:r>
              <a:rPr lang="ja-JP" altLang="en-US" sz="1000" dirty="0" smtClean="0"/>
              <a:t>神戸</a:t>
            </a:r>
            <a:r>
              <a:rPr lang="ja-JP" altLang="ja-JP" sz="1000" dirty="0" smtClean="0"/>
              <a:t>大学医学部大学院修了。</a:t>
            </a:r>
            <a:r>
              <a:rPr lang="ja-JP" altLang="en-US" sz="1000" dirty="0" smtClean="0"/>
              <a:t>精神</a:t>
            </a:r>
            <a:r>
              <a:rPr lang="ja-JP" altLang="ja-JP" sz="1000" dirty="0" smtClean="0"/>
              <a:t>科専門医</a:t>
            </a:r>
            <a:r>
              <a:rPr lang="ja-JP" altLang="en-US" sz="1000" dirty="0" smtClean="0"/>
              <a:t>・指導医</a:t>
            </a:r>
            <a:r>
              <a:rPr lang="ja-JP" altLang="ja-JP" sz="1000" dirty="0" smtClean="0"/>
              <a:t>、</a:t>
            </a:r>
            <a:r>
              <a:rPr lang="ja-JP" altLang="en-US" sz="1000" dirty="0" smtClean="0"/>
              <a:t>精神保健指定</a:t>
            </a:r>
            <a:r>
              <a:rPr lang="ja-JP" altLang="ja-JP" sz="1000" dirty="0" smtClean="0"/>
              <a:t>医、医学博士。</a:t>
            </a:r>
            <a:r>
              <a:rPr lang="ja-JP" altLang="en-US" sz="1000" dirty="0"/>
              <a:t>金沢大学医学部医学科卒業後、初期研修を経て</a:t>
            </a:r>
            <a:r>
              <a:rPr lang="en-US" altLang="ja-JP" sz="1000" dirty="0" smtClean="0"/>
              <a:t>2012</a:t>
            </a:r>
            <a:r>
              <a:rPr lang="ja-JP" altLang="en-US" sz="1000" dirty="0" smtClean="0"/>
              <a:t>年神戸</a:t>
            </a:r>
            <a:r>
              <a:rPr lang="ja-JP" altLang="en-US" sz="1000" dirty="0"/>
              <a:t>大学医学部附属病院精神科神経科に入局</a:t>
            </a:r>
            <a:r>
              <a:rPr lang="ja-JP" altLang="en-US" sz="1000" dirty="0" smtClean="0"/>
              <a:t>。神戸</a:t>
            </a:r>
            <a:r>
              <a:rPr lang="ja-JP" altLang="en-US" sz="1000" dirty="0"/>
              <a:t>大学</a:t>
            </a:r>
            <a:r>
              <a:rPr lang="ja-JP" altLang="en-US" sz="1000" dirty="0" smtClean="0"/>
              <a:t>大学院に入学</a:t>
            </a:r>
            <a:r>
              <a:rPr lang="ja-JP" altLang="en-US" sz="1000" dirty="0"/>
              <a:t>し、国立病院機構久里浜医療センターへ約１年間国内留学。</a:t>
            </a:r>
            <a:r>
              <a:rPr lang="en-US" altLang="ja-JP" sz="1000" dirty="0"/>
              <a:t>2019</a:t>
            </a:r>
            <a:r>
              <a:rPr lang="ja-JP" altLang="en-US" sz="1000" dirty="0"/>
              <a:t>年</a:t>
            </a:r>
            <a:r>
              <a:rPr lang="en-US" altLang="ja-JP" sz="1000" dirty="0"/>
              <a:t>3</a:t>
            </a:r>
            <a:r>
              <a:rPr lang="ja-JP" altLang="en-US" sz="1000" dirty="0"/>
              <a:t>月に同大学院修了。</a:t>
            </a:r>
          </a:p>
          <a:p>
            <a:r>
              <a:rPr lang="ja-JP" altLang="en-US" sz="1000" dirty="0"/>
              <a:t>その</a:t>
            </a:r>
            <a:r>
              <a:rPr lang="ja-JP" altLang="en-US" sz="1000" dirty="0" smtClean="0"/>
              <a:t>間、</a:t>
            </a:r>
            <a:r>
              <a:rPr lang="en-US" altLang="ja-JP" sz="1000" dirty="0" smtClean="0"/>
              <a:t>2018</a:t>
            </a:r>
            <a:r>
              <a:rPr lang="ja-JP" altLang="en-US" sz="1000" dirty="0"/>
              <a:t>年</a:t>
            </a:r>
            <a:r>
              <a:rPr lang="ja-JP" altLang="en-US" sz="1000" dirty="0" smtClean="0"/>
              <a:t>に同大学</a:t>
            </a:r>
            <a:r>
              <a:rPr lang="ja-JP" altLang="en-US" sz="1000" dirty="0"/>
              <a:t>病院にてギャンブル、ネット・ゲーム依存専門外来の立ち上げに従事</a:t>
            </a:r>
            <a:r>
              <a:rPr lang="ja-JP" altLang="en-US" sz="1000" dirty="0" smtClean="0"/>
              <a:t>。神戸</a:t>
            </a:r>
            <a:r>
              <a:rPr lang="ja-JP" altLang="en-US" sz="1000" dirty="0"/>
              <a:t>大学大学院医学研究科精神医学分野</a:t>
            </a:r>
            <a:r>
              <a:rPr lang="ja-JP" altLang="en-US" sz="1000" dirty="0" smtClean="0"/>
              <a:t>助教</a:t>
            </a:r>
            <a:r>
              <a:rPr lang="ja-JP" altLang="ja-JP" sz="1000" dirty="0" smtClean="0"/>
              <a:t>を経て、現職は</a:t>
            </a:r>
            <a:r>
              <a:rPr lang="ja-JP" altLang="ja-JP" sz="1000" dirty="0" smtClean="0">
                <a:latin typeface="+mn-ea"/>
                <a:cs typeface="Times New Roman" panose="02020603050405020304" pitchFamily="18" charset="0"/>
              </a:rPr>
              <a:t>公益財団法人復光会　垂水病院　診療部長</a:t>
            </a:r>
            <a:r>
              <a:rPr lang="ja-JP" altLang="ja-JP" sz="1000" dirty="0" smtClean="0"/>
              <a:t>。</a:t>
            </a:r>
          </a:p>
          <a:p>
            <a:r>
              <a:rPr lang="ja-JP" altLang="en-US" sz="1000" dirty="0" smtClean="0"/>
              <a:t>専門分野は依存症。</a:t>
            </a:r>
            <a:endParaRPr lang="en-US" altLang="ja-JP" sz="1000" dirty="0" smtClean="0"/>
          </a:p>
          <a:p>
            <a:r>
              <a:rPr lang="ja-JP" altLang="en-US" sz="1000" dirty="0" smtClean="0"/>
              <a:t>ネット・ギャンブル等依存症における講演会実績多数</a:t>
            </a:r>
            <a:endParaRPr lang="en-US" altLang="ja-JP" sz="1000" dirty="0" smtClean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95274" y="1955003"/>
            <a:ext cx="49301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インターネットやスマホを使うことが当たり前になっている現代。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日々子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育てする中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で、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子供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のスマホ・ゲームの利用時間や、ルールを守らないことに悩み、そのことで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子供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との関係にもストレス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抱えて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しまうことも多いのではないでしょうか。</a:t>
            </a:r>
          </a:p>
          <a:p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子供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のスマホやゲームとの関わり方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についてはもちろん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、昨今増えているスマホ・ゲーム依存について学んで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みませんか。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77" y="7125237"/>
            <a:ext cx="1873249" cy="187470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3471" y="396746"/>
            <a:ext cx="426757" cy="45114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25415" y="1638929"/>
            <a:ext cx="1306675" cy="186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71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フローチャート: 代替処理 30"/>
          <p:cNvSpPr/>
          <p:nvPr/>
        </p:nvSpPr>
        <p:spPr>
          <a:xfrm>
            <a:off x="1079067" y="3363539"/>
            <a:ext cx="1588850" cy="310786"/>
          </a:xfrm>
          <a:prstGeom prst="flowChartAlternateProcess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代替処理 14"/>
          <p:cNvSpPr/>
          <p:nvPr/>
        </p:nvSpPr>
        <p:spPr>
          <a:xfrm>
            <a:off x="1066576" y="353096"/>
            <a:ext cx="1123950" cy="310786"/>
          </a:xfrm>
          <a:prstGeom prst="flowChartAlternateProcess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1" name="テキスト ボックス 1040"/>
          <p:cNvSpPr txBox="1"/>
          <p:nvPr/>
        </p:nvSpPr>
        <p:spPr>
          <a:xfrm>
            <a:off x="719119" y="4764840"/>
            <a:ext cx="5915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記入</a:t>
            </a:r>
            <a:r>
              <a:rPr lang="ja-JP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していただきました個人情報につきましては、当事業以外の目的には使用いたしません</a:t>
            </a:r>
            <a:r>
              <a:rPr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</a:t>
            </a:r>
            <a:r>
              <a:rPr lang="ja-JP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申し込みが多数の場合は、市内に在住の方を優先して抽選になります</a:t>
            </a:r>
            <a:r>
              <a:rPr lang="ja-JP" altLang="ja-JP" sz="900" dirty="0"/>
              <a:t>。</a:t>
            </a:r>
            <a:endParaRPr lang="en-US" altLang="ja-JP" sz="900" dirty="0"/>
          </a:p>
          <a:p>
            <a:endParaRPr lang="en-US" altLang="ja-JP" sz="900" dirty="0" smtClean="0"/>
          </a:p>
          <a:p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来場される方へのお願い</a:t>
            </a:r>
            <a:r>
              <a:rPr kumimoji="1"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発熱や咳など、体調がすぐれない場合には、来場をお控えください。 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75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988" y="6766340"/>
            <a:ext cx="1976438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楕円 10"/>
          <p:cNvSpPr/>
          <p:nvPr/>
        </p:nvSpPr>
        <p:spPr>
          <a:xfrm>
            <a:off x="204463" y="6623898"/>
            <a:ext cx="697875" cy="684465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043" name="テキスト ボックス 1042"/>
          <p:cNvSpPr txBox="1"/>
          <p:nvPr/>
        </p:nvSpPr>
        <p:spPr>
          <a:xfrm>
            <a:off x="3219293" y="7018906"/>
            <a:ext cx="383857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0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男女共同参画センター・デュオ　</a:t>
            </a:r>
            <a:r>
              <a:rPr lang="en-US" altLang="ja-JP" sz="10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2F</a:t>
            </a:r>
            <a:r>
              <a:rPr lang="ja-JP" altLang="en-US" sz="10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視聴覚</a:t>
            </a:r>
            <a:r>
              <a:rPr lang="ja-JP" altLang="ja-JP" sz="10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室</a:t>
            </a:r>
            <a:endParaRPr lang="ja-JP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住所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吹田市出口町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</a:t>
            </a: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06-6388-1451</a:t>
            </a: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阪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急吹田駅、ＪＲ吹田駅北口より徒歩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駐車台数に限りがありますので、公共交通機関を</a:t>
            </a: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ご利用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</a:t>
            </a:r>
            <a:r>
              <a:rPr lang="ja-JP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04463" y="6839173"/>
            <a:ext cx="7232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講座会場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205873" y="177079"/>
            <a:ext cx="697875" cy="684465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3" name="正方形/長方形 12"/>
          <p:cNvSpPr/>
          <p:nvPr/>
        </p:nvSpPr>
        <p:spPr>
          <a:xfrm>
            <a:off x="180473" y="380128"/>
            <a:ext cx="7232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59784" y="353096"/>
            <a:ext cx="1107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会場受講</a:t>
            </a:r>
            <a:r>
              <a:rPr lang="ja-JP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96944" y="634954"/>
            <a:ext cx="53594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下記いずれかの方法でお申込みください。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62240" y="3728930"/>
            <a:ext cx="36428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●吹田市電子申込システム</a:t>
            </a:r>
            <a:endParaRPr lang="en-US" altLang="zh-TW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zh-TW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右図二次元コードから必要事項を入力して申請し、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受付完了メールが届いたら、申込み完了です。</a:t>
            </a:r>
            <a:r>
              <a:rPr lang="zh-TW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098257" y="3359956"/>
            <a:ext cx="1569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オンライン受講</a:t>
            </a:r>
            <a:r>
              <a:rPr lang="ja-JP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287640" y="1039432"/>
            <a:ext cx="364285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●吹田市電子申込システム</a:t>
            </a:r>
            <a:endParaRPr lang="en-US" altLang="zh-TW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zh-TW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右図二次元コードから必要事項を入力して申請し、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受付完了メールが届いたら、申込み完了です。</a:t>
            </a:r>
            <a:r>
              <a:rPr lang="zh-TW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287640" y="2008703"/>
            <a:ext cx="48087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●電話申込み</a:t>
            </a:r>
            <a:endParaRPr lang="en-US" altLang="zh-TW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zh-TW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下記の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吹田市児童部家庭児童相談室　「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リボンプロジェクト係</a:t>
            </a:r>
            <a:r>
              <a:rPr lang="ja-JP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お電話ください。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☎　　</a:t>
            </a:r>
            <a:r>
              <a:rPr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06-6384-1472</a:t>
            </a:r>
          </a:p>
        </p:txBody>
      </p:sp>
      <p:sp>
        <p:nvSpPr>
          <p:cNvPr id="22" name="楕円 21"/>
          <p:cNvSpPr/>
          <p:nvPr/>
        </p:nvSpPr>
        <p:spPr>
          <a:xfrm>
            <a:off x="209907" y="5484908"/>
            <a:ext cx="697875" cy="684465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3" name="正方形/長方形 22"/>
          <p:cNvSpPr/>
          <p:nvPr/>
        </p:nvSpPr>
        <p:spPr>
          <a:xfrm>
            <a:off x="209907" y="5700183"/>
            <a:ext cx="7232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申込期間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982840" y="5642633"/>
            <a:ext cx="4526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zh-CN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zh-CN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zh-CN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zh-CN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lang="zh-CN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zh-CN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zh-CN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zh-CN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zh-CN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zh-CN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（金）</a:t>
            </a:r>
            <a:r>
              <a:rPr lang="zh-CN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必着 </a:t>
            </a:r>
            <a:endParaRPr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242563" y="8605098"/>
            <a:ext cx="697875" cy="684465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7" name="正方形/長方形 26"/>
          <p:cNvSpPr/>
          <p:nvPr/>
        </p:nvSpPr>
        <p:spPr>
          <a:xfrm>
            <a:off x="194938" y="8820373"/>
            <a:ext cx="80021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問い合わせ先</a:t>
            </a:r>
            <a:endParaRPr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78437" y="8827898"/>
            <a:ext cx="5285203" cy="86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●住　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５６４－００７２　吹田市出口町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19-2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吹田市立総合福祉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会館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吹田市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児童部家庭児童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相談室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リボンプロジェクト係」</a:t>
            </a:r>
          </a:p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●電話番号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 ０６－６３８４－１４７２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（月～金 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番号  　　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０６－６３８４－１１７５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時間受付）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メールアドレス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ko-home@city.suita.osaka.jp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196944" y="3023174"/>
            <a:ext cx="626192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-----------------------------------------------------------------------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8309" y="267866"/>
            <a:ext cx="425752" cy="451298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092" y="3548515"/>
            <a:ext cx="952500" cy="9525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5407" y="831894"/>
            <a:ext cx="946071" cy="94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36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679</Words>
  <Application>Microsoft Office PowerPoint</Application>
  <PresentationFormat>A4 210 x 297 mm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</vt:vector>
  </TitlesOfParts>
  <Company>吹田市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池上　陽子</dc:creator>
  <cp:lastModifiedBy>崎尾　典</cp:lastModifiedBy>
  <cp:revision>74</cp:revision>
  <cp:lastPrinted>2025-07-23T00:25:30Z</cp:lastPrinted>
  <dcterms:created xsi:type="dcterms:W3CDTF">2024-07-31T08:18:51Z</dcterms:created>
  <dcterms:modified xsi:type="dcterms:W3CDTF">2025-08-12T07:25:44Z</dcterms:modified>
  <cp:contentStatus/>
</cp:coreProperties>
</file>