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3"/>
  </p:notesMasterIdLst>
  <p:sldIdLst>
    <p:sldId id="328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  <a:srgbClr val="CDACE6"/>
    <a:srgbClr val="A162D0"/>
    <a:srgbClr val="7030A0"/>
    <a:srgbClr val="008000"/>
    <a:srgbClr val="FF6600"/>
    <a:srgbClr val="EADC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9" autoAdjust="0"/>
    <p:restoredTop sz="94660"/>
  </p:normalViewPr>
  <p:slideViewPr>
    <p:cSldViewPr snapToGrid="0">
      <p:cViewPr varScale="1">
        <p:scale>
          <a:sx n="70" d="100"/>
          <a:sy n="70" d="100"/>
        </p:scale>
        <p:origin x="618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3E1D0B-717B-4FF8-B1F2-6F00D7D6921F}" type="datetimeFigureOut">
              <a:rPr kumimoji="1" lang="ja-JP" altLang="en-US" smtClean="0"/>
              <a:t>2025/9/3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B7C85B-36DD-4F67-9AE4-946FEE6B9B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23868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665413" y="908050"/>
            <a:ext cx="4359275" cy="2452688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kumimoji="1" lang="ja-JP" altLang="en-US"/>
              <a:t>令和</a:t>
            </a:r>
            <a:r>
              <a:rPr kumimoji="1" lang="en-US" altLang="ja-JP"/>
              <a:t>4</a:t>
            </a:r>
            <a:r>
              <a:rPr kumimoji="1" lang="ja-JP" altLang="en-US"/>
              <a:t>年</a:t>
            </a:r>
            <a:r>
              <a:rPr kumimoji="1" lang="en-US" altLang="ja-JP"/>
              <a:t>10</a:t>
            </a:r>
            <a:r>
              <a:rPr kumimoji="1" lang="ja-JP" altLang="en-US"/>
              <a:t>月</a:t>
            </a:r>
            <a:r>
              <a:rPr kumimoji="1" lang="en-US" altLang="ja-JP"/>
              <a:t>27</a:t>
            </a:r>
            <a:r>
              <a:rPr kumimoji="1" lang="ja-JP" altLang="en-US"/>
              <a:t>日</a:t>
            </a: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kumimoji="1" lang="ja-JP" altLang="en-US"/>
              <a:t>吹田市 福祉部 障がい福祉室 基幹担当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7A9CC6-3BCE-4EFA-BBB2-BA4CD0E8202B}" type="slidenum">
              <a:rPr kumimoji="1" lang="ja-JP" altLang="en-US" smtClean="0"/>
              <a:t>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47793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F04D8-09E5-468F-A748-ECFE622C4A27}" type="datetime1">
              <a:rPr kumimoji="1" lang="ja-JP" altLang="en-US" smtClean="0"/>
              <a:t>2025/9/3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7F068-5867-4CDD-80C1-BB2ACE317B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3884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9590B-91A5-4F6E-B101-CE30129F09DB}" type="datetime1">
              <a:rPr kumimoji="1" lang="ja-JP" altLang="en-US" smtClean="0"/>
              <a:t>2025/9/3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7F068-5867-4CDD-80C1-BB2ACE317B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3011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991EB-925F-4229-814E-D1A15E2544FD}" type="datetime1">
              <a:rPr kumimoji="1" lang="ja-JP" altLang="en-US" smtClean="0"/>
              <a:t>2025/9/3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7F068-5867-4CDD-80C1-BB2ACE317B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0176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C4DE5-C6E1-4C01-A6A1-8ACDE0D23D72}" type="datetime1">
              <a:rPr kumimoji="1" lang="ja-JP" altLang="en-US" smtClean="0"/>
              <a:t>2025/9/3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7F068-5867-4CDD-80C1-BB2ACE317B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9555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0799C-C02B-4E29-8C2C-B26671675A05}" type="datetime1">
              <a:rPr kumimoji="1" lang="ja-JP" altLang="en-US" smtClean="0"/>
              <a:t>2025/9/3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7F068-5867-4CDD-80C1-BB2ACE317B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7995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FC6BC-2317-471C-A064-387144D14221}" type="datetime1">
              <a:rPr kumimoji="1" lang="ja-JP" altLang="en-US" smtClean="0"/>
              <a:t>2025/9/3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7F068-5867-4CDD-80C1-BB2ACE317B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7825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CAAE6-4F8B-4E86-897A-10887E36C5BB}" type="datetime1">
              <a:rPr kumimoji="1" lang="ja-JP" altLang="en-US" smtClean="0"/>
              <a:t>2025/9/3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7F068-5867-4CDD-80C1-BB2ACE317B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7500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3CC80-63F5-4E92-AA66-3712361DA6BF}" type="datetime1">
              <a:rPr kumimoji="1" lang="ja-JP" altLang="en-US" smtClean="0"/>
              <a:t>2025/9/3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7F068-5867-4CDD-80C1-BB2ACE317B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0735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4D92E-4D84-4F8A-8D34-EA0970A32C8A}" type="datetime1">
              <a:rPr kumimoji="1" lang="ja-JP" altLang="en-US" smtClean="0"/>
              <a:t>2025/9/3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7F068-5867-4CDD-80C1-BB2ACE317B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76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E8F42-E520-4576-9837-B4B67DBFD48D}" type="datetime1">
              <a:rPr kumimoji="1" lang="ja-JP" altLang="en-US" smtClean="0"/>
              <a:t>2025/9/3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7F068-5867-4CDD-80C1-BB2ACE317B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1625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9E97A-9EA1-4726-8164-E59EBD7B9906}" type="datetime1">
              <a:rPr kumimoji="1" lang="ja-JP" altLang="en-US" smtClean="0"/>
              <a:t>2025/9/3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7F068-5867-4CDD-80C1-BB2ACE317B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077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9C780F-65A5-45E8-8A6A-D189ED46AA68}" type="datetime1">
              <a:rPr kumimoji="1" lang="ja-JP" altLang="en-US" smtClean="0"/>
              <a:t>2025/9/3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07F068-5867-4CDD-80C1-BB2ACE317B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7563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タイトル 1"/>
          <p:cNvSpPr txBox="1">
            <a:spLocks/>
          </p:cNvSpPr>
          <p:nvPr/>
        </p:nvSpPr>
        <p:spPr>
          <a:xfrm>
            <a:off x="688521" y="4331934"/>
            <a:ext cx="4767738" cy="70974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kumimoji="1"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 kumimoji="1">
                <a:solidFill>
                  <a:schemeClr val="tx2"/>
                </a:solidFill>
              </a:defRPr>
            </a:lvl2pPr>
            <a:lvl3pPr eaLnBrk="1" hangingPunct="1">
              <a:defRPr kumimoji="1">
                <a:solidFill>
                  <a:schemeClr val="tx2"/>
                </a:solidFill>
              </a:defRPr>
            </a:lvl3pPr>
            <a:lvl4pPr eaLnBrk="1" hangingPunct="1">
              <a:defRPr kumimoji="1">
                <a:solidFill>
                  <a:schemeClr val="tx2"/>
                </a:solidFill>
              </a:defRPr>
            </a:lvl4pPr>
            <a:lvl5pPr eaLnBrk="1" hangingPunct="1">
              <a:defRPr kumimoji="1">
                <a:solidFill>
                  <a:schemeClr val="tx2"/>
                </a:solidFill>
              </a:defRPr>
            </a:lvl5pPr>
            <a:lvl6pPr eaLnBrk="1" hangingPunct="1">
              <a:defRPr kumimoji="1">
                <a:solidFill>
                  <a:schemeClr val="tx2"/>
                </a:solidFill>
              </a:defRPr>
            </a:lvl6pPr>
            <a:lvl7pPr eaLnBrk="1" hangingPunct="1">
              <a:defRPr kumimoji="1">
                <a:solidFill>
                  <a:schemeClr val="tx2"/>
                </a:solidFill>
              </a:defRPr>
            </a:lvl7pPr>
            <a:lvl8pPr eaLnBrk="1" hangingPunct="1">
              <a:defRPr kumimoji="1">
                <a:solidFill>
                  <a:schemeClr val="tx2"/>
                </a:solidFill>
              </a:defRPr>
            </a:lvl8pPr>
            <a:lvl9pPr eaLnBrk="1" hangingPunct="1">
              <a:defRPr kumimoji="1">
                <a:solidFill>
                  <a:schemeClr val="tx2"/>
                </a:solidFill>
              </a:defRPr>
            </a:lvl9pPr>
          </a:lstStyle>
          <a:p>
            <a:endParaRPr lang="ja-JP" altLang="en-US" u="sng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66" name="正方形/長方形 65"/>
          <p:cNvSpPr/>
          <p:nvPr/>
        </p:nvSpPr>
        <p:spPr>
          <a:xfrm>
            <a:off x="0" y="0"/>
            <a:ext cx="12192000" cy="434109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8" name="テキスト ボックス 77"/>
          <p:cNvSpPr txBox="1"/>
          <p:nvPr/>
        </p:nvSpPr>
        <p:spPr>
          <a:xfrm>
            <a:off x="83128" y="-27556"/>
            <a:ext cx="121088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地域自立支援協議会　概要図</a:t>
            </a:r>
            <a:endParaRPr kumimoji="1" lang="ja-JP" altLang="en-US" sz="16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pSp>
        <p:nvGrpSpPr>
          <p:cNvPr id="6" name="グループ化 5"/>
          <p:cNvGrpSpPr/>
          <p:nvPr/>
        </p:nvGrpSpPr>
        <p:grpSpPr>
          <a:xfrm>
            <a:off x="261506" y="1175514"/>
            <a:ext cx="11634878" cy="5007272"/>
            <a:chOff x="261506" y="1175514"/>
            <a:chExt cx="11634878" cy="5007272"/>
          </a:xfrm>
        </p:grpSpPr>
        <p:sp>
          <p:nvSpPr>
            <p:cNvPr id="69" name="角丸四角形 68"/>
            <p:cNvSpPr/>
            <p:nvPr/>
          </p:nvSpPr>
          <p:spPr>
            <a:xfrm>
              <a:off x="11042879" y="1175514"/>
              <a:ext cx="853505" cy="4957860"/>
            </a:xfrm>
            <a:prstGeom prst="roundRect">
              <a:avLst/>
            </a:prstGeom>
            <a:solidFill>
              <a:srgbClr val="7030A0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/>
              <a:r>
                <a:rPr kumimoji="1" lang="ja-JP" altLang="en-US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吹田市社会福祉審議会</a:t>
              </a:r>
              <a:endParaRPr kumimoji="1" lang="en-US" altLang="ja-JP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algn="ctr"/>
              <a:r>
                <a:rPr kumimoji="1" lang="ja-JP" altLang="en-US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障がい者施策推進専門分科会</a:t>
              </a:r>
            </a:p>
          </p:txBody>
        </p:sp>
        <p:cxnSp>
          <p:nvCxnSpPr>
            <p:cNvPr id="71" name="直線矢印コネクタ 70">
              <a:extLst>
                <a:ext uri="{FF2B5EF4-FFF2-40B4-BE49-F238E27FC236}">
                  <a16:creationId xmlns:a16="http://schemas.microsoft.com/office/drawing/2014/main" id="{2E71B79B-B371-15DA-DE6F-2D5EC95DAD31}"/>
                </a:ext>
              </a:extLst>
            </p:cNvPr>
            <p:cNvCxnSpPr>
              <a:cxnSpLocks/>
            </p:cNvCxnSpPr>
            <p:nvPr/>
          </p:nvCxnSpPr>
          <p:spPr>
            <a:xfrm>
              <a:off x="9184122" y="1845487"/>
              <a:ext cx="1872000" cy="0"/>
            </a:xfrm>
            <a:prstGeom prst="straightConnector1">
              <a:avLst/>
            </a:prstGeom>
            <a:ln w="76200">
              <a:solidFill>
                <a:srgbClr val="FF99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直線矢印コネクタ 72">
              <a:extLst>
                <a:ext uri="{FF2B5EF4-FFF2-40B4-BE49-F238E27FC236}">
                  <a16:creationId xmlns:a16="http://schemas.microsoft.com/office/drawing/2014/main" id="{62A573DA-CB57-DBB9-4EBB-DC3AFF4356B8}"/>
                </a:ext>
              </a:extLst>
            </p:cNvPr>
            <p:cNvCxnSpPr/>
            <p:nvPr/>
          </p:nvCxnSpPr>
          <p:spPr>
            <a:xfrm flipH="1">
              <a:off x="9173095" y="5526979"/>
              <a:ext cx="1872000" cy="0"/>
            </a:xfrm>
            <a:prstGeom prst="straightConnector1">
              <a:avLst/>
            </a:prstGeom>
            <a:ln w="76200">
              <a:solidFill>
                <a:srgbClr val="7030A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4" name="テキスト ボックス 73">
              <a:extLst>
                <a:ext uri="{FF2B5EF4-FFF2-40B4-BE49-F238E27FC236}">
                  <a16:creationId xmlns:a16="http://schemas.microsoft.com/office/drawing/2014/main" id="{70F2E9E1-69DD-C3FA-7A61-BC126535A5D0}"/>
                </a:ext>
              </a:extLst>
            </p:cNvPr>
            <p:cNvSpPr txBox="1"/>
            <p:nvPr/>
          </p:nvSpPr>
          <p:spPr>
            <a:xfrm>
              <a:off x="9202302" y="1942507"/>
              <a:ext cx="190482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600" b="1" dirty="0"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地域課題・</a:t>
              </a:r>
              <a:endParaRPr lang="en-US" altLang="ja-JP" sz="1600" b="1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  <a:p>
              <a:r>
                <a:rPr lang="ja-JP" altLang="en-US" sz="1600" b="1" dirty="0"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解決策の情報共有</a:t>
              </a:r>
              <a:endParaRPr lang="en-US" altLang="ja-JP" sz="1600" b="1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  <p:sp>
          <p:nvSpPr>
            <p:cNvPr id="75" name="テキスト ボックス 74">
              <a:extLst>
                <a:ext uri="{FF2B5EF4-FFF2-40B4-BE49-F238E27FC236}">
                  <a16:creationId xmlns:a16="http://schemas.microsoft.com/office/drawing/2014/main" id="{70F2E9E1-69DD-C3FA-7A61-BC126535A5D0}"/>
                </a:ext>
              </a:extLst>
            </p:cNvPr>
            <p:cNvSpPr txBox="1"/>
            <p:nvPr/>
          </p:nvSpPr>
          <p:spPr>
            <a:xfrm>
              <a:off x="9249775" y="4595680"/>
              <a:ext cx="180987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600" b="1" dirty="0"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福祉計画の策定</a:t>
              </a:r>
              <a:endParaRPr lang="en-US" altLang="ja-JP" sz="1600" b="1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  <a:p>
              <a:r>
                <a:rPr lang="ja-JP" altLang="en-US" sz="1600" b="1" dirty="0"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・変更時に意見を求める</a:t>
              </a:r>
              <a:endParaRPr lang="en-US" altLang="ja-JP" sz="1600" b="1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  <p:grpSp>
          <p:nvGrpSpPr>
            <p:cNvPr id="2" name="グループ化 1"/>
            <p:cNvGrpSpPr/>
            <p:nvPr/>
          </p:nvGrpSpPr>
          <p:grpSpPr>
            <a:xfrm>
              <a:off x="261506" y="1197831"/>
              <a:ext cx="8902954" cy="4984955"/>
              <a:chOff x="261506" y="1197831"/>
              <a:chExt cx="8902954" cy="4984955"/>
            </a:xfrm>
          </p:grpSpPr>
          <p:grpSp>
            <p:nvGrpSpPr>
              <p:cNvPr id="20" name="グループ化 19"/>
              <p:cNvGrpSpPr/>
              <p:nvPr/>
            </p:nvGrpSpPr>
            <p:grpSpPr>
              <a:xfrm>
                <a:off x="261506" y="1197831"/>
                <a:ext cx="8902954" cy="4984955"/>
                <a:chOff x="795683" y="1693165"/>
                <a:chExt cx="8902954" cy="4984955"/>
              </a:xfrm>
            </p:grpSpPr>
            <p:grpSp>
              <p:nvGrpSpPr>
                <p:cNvPr id="70" name="グループ化 69"/>
                <p:cNvGrpSpPr/>
                <p:nvPr/>
              </p:nvGrpSpPr>
              <p:grpSpPr>
                <a:xfrm>
                  <a:off x="795683" y="1693165"/>
                  <a:ext cx="8902954" cy="4984955"/>
                  <a:chOff x="634181" y="1873045"/>
                  <a:chExt cx="7875638" cy="3838207"/>
                </a:xfrm>
              </p:grpSpPr>
              <p:grpSp>
                <p:nvGrpSpPr>
                  <p:cNvPr id="65" name="グループ化 64"/>
                  <p:cNvGrpSpPr/>
                  <p:nvPr/>
                </p:nvGrpSpPr>
                <p:grpSpPr>
                  <a:xfrm>
                    <a:off x="1016642" y="2141074"/>
                    <a:ext cx="7359229" cy="3418258"/>
                    <a:chOff x="2794696" y="2023090"/>
                    <a:chExt cx="6994089" cy="3203867"/>
                  </a:xfrm>
                </p:grpSpPr>
                <p:cxnSp>
                  <p:nvCxnSpPr>
                    <p:cNvPr id="50" name="直線矢印コネクタ 49">
                      <a:extLst>
                        <a:ext uri="{FF2B5EF4-FFF2-40B4-BE49-F238E27FC236}">
                          <a16:creationId xmlns:a16="http://schemas.microsoft.com/office/drawing/2014/main" id="{E3200B64-5556-707F-EE68-77C9B9F02D5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6019800" y="3583181"/>
                      <a:ext cx="0" cy="680186"/>
                    </a:xfrm>
                    <a:prstGeom prst="straightConnector1">
                      <a:avLst/>
                    </a:prstGeom>
                    <a:ln>
                      <a:tailEnd type="triangl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1" name="直線矢印コネクタ 50">
                      <a:extLst>
                        <a:ext uri="{FF2B5EF4-FFF2-40B4-BE49-F238E27FC236}">
                          <a16:creationId xmlns:a16="http://schemas.microsoft.com/office/drawing/2014/main" id="{767D75B4-FD64-1F9C-078A-CEABFCE8EE38}"/>
                        </a:ext>
                      </a:extLst>
                    </p:cNvPr>
                    <p:cNvCxnSpPr/>
                    <p:nvPr/>
                  </p:nvCxnSpPr>
                  <p:spPr>
                    <a:xfrm flipV="1">
                      <a:off x="6248400" y="3591468"/>
                      <a:ext cx="0" cy="673648"/>
                    </a:xfrm>
                    <a:prstGeom prst="straightConnector1">
                      <a:avLst/>
                    </a:prstGeom>
                    <a:ln>
                      <a:tailEnd type="triangl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64" name="グループ化 63"/>
                    <p:cNvGrpSpPr/>
                    <p:nvPr/>
                  </p:nvGrpSpPr>
                  <p:grpSpPr>
                    <a:xfrm>
                      <a:off x="2794696" y="2023090"/>
                      <a:ext cx="6994089" cy="3203867"/>
                      <a:chOff x="2794696" y="1890358"/>
                      <a:chExt cx="6994089" cy="3203867"/>
                    </a:xfrm>
                  </p:grpSpPr>
                  <p:grpSp>
                    <p:nvGrpSpPr>
                      <p:cNvPr id="42" name="グループ化 41">
                        <a:extLst>
                          <a:ext uri="{FF2B5EF4-FFF2-40B4-BE49-F238E27FC236}">
                            <a16:creationId xmlns:a16="http://schemas.microsoft.com/office/drawing/2014/main" id="{5E3C19EF-9088-3933-AB04-191372F7C598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3849678" y="2724841"/>
                        <a:ext cx="4415813" cy="288750"/>
                        <a:chOff x="2444755" y="2746847"/>
                        <a:chExt cx="4296733" cy="175670"/>
                      </a:xfrm>
                    </p:grpSpPr>
                    <p:cxnSp>
                      <p:nvCxnSpPr>
                        <p:cNvPr id="43" name="コネクタ: カギ線 153">
                          <a:extLst>
                            <a:ext uri="{FF2B5EF4-FFF2-40B4-BE49-F238E27FC236}">
                              <a16:creationId xmlns:a16="http://schemas.microsoft.com/office/drawing/2014/main" id="{09233F1A-FF25-19D6-92C6-2CA66F273A36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V="1">
                          <a:off x="2444755" y="2746847"/>
                          <a:ext cx="4296733" cy="148753"/>
                        </a:xfrm>
                        <a:prstGeom prst="bentConnector3">
                          <a:avLst>
                            <a:gd name="adj1" fmla="val 126"/>
                          </a:avLst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44" name="直線矢印コネクタ 43">
                          <a:extLst>
                            <a:ext uri="{FF2B5EF4-FFF2-40B4-BE49-F238E27FC236}">
                              <a16:creationId xmlns:a16="http://schemas.microsoft.com/office/drawing/2014/main" id="{10EABE94-F87E-DC21-16F8-04A054BE4B13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>
                          <a:off x="6741488" y="2746847"/>
                          <a:ext cx="0" cy="175670"/>
                        </a:xfrm>
                        <a:prstGeom prst="straightConnector1">
                          <a:avLst/>
                        </a:prstGeom>
                        <a:ln>
                          <a:tailEnd type="triangl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grpSp>
                    <p:nvGrpSpPr>
                      <p:cNvPr id="63" name="グループ化 62"/>
                      <p:cNvGrpSpPr/>
                      <p:nvPr/>
                    </p:nvGrpSpPr>
                    <p:grpSpPr>
                      <a:xfrm>
                        <a:off x="2794696" y="1890358"/>
                        <a:ext cx="6994089" cy="3203867"/>
                        <a:chOff x="2794696" y="1890358"/>
                        <a:chExt cx="6994089" cy="3203867"/>
                      </a:xfrm>
                    </p:grpSpPr>
                    <p:grpSp>
                      <p:nvGrpSpPr>
                        <p:cNvPr id="62" name="グループ化 61"/>
                        <p:cNvGrpSpPr/>
                        <p:nvPr/>
                      </p:nvGrpSpPr>
                      <p:grpSpPr>
                        <a:xfrm>
                          <a:off x="2794696" y="1890358"/>
                          <a:ext cx="6994089" cy="3203867"/>
                          <a:chOff x="2743200" y="1737853"/>
                          <a:chExt cx="6994089" cy="3203867"/>
                        </a:xfrm>
                      </p:grpSpPr>
                      <p:sp>
                        <p:nvSpPr>
                          <p:cNvPr id="45" name="テキスト ボックス 44">
                            <a:extLst>
                              <a:ext uri="{FF2B5EF4-FFF2-40B4-BE49-F238E27FC236}">
                                <a16:creationId xmlns:a16="http://schemas.microsoft.com/office/drawing/2014/main" id="{21FFE209-65DB-A0D4-545E-A3C27E4FD706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6213100" y="3455314"/>
                            <a:ext cx="797300" cy="377590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square" rtlCol="0">
                            <a:spAutoFit/>
                          </a:bodyPr>
                          <a:lstStyle/>
                          <a:p>
                            <a:pPr algn="ctr"/>
                            <a:r>
                              <a:rPr lang="ja-JP" altLang="en-US" sz="1400" dirty="0">
                                <a:latin typeface="UD デジタル 教科書体 N-R" panose="02020400000000000000" pitchFamily="17" charset="-128"/>
                                <a:ea typeface="UD デジタル 教科書体 N-R" panose="02020400000000000000" pitchFamily="17" charset="-128"/>
                              </a:rPr>
                              <a:t>参加依頼</a:t>
                            </a:r>
                            <a:endParaRPr lang="en-US" altLang="ja-JP" sz="1400" dirty="0"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endParaRPr>
                          </a:p>
                          <a:p>
                            <a:pPr algn="ctr"/>
                            <a:r>
                              <a:rPr lang="ja-JP" altLang="en-US" sz="1400" dirty="0">
                                <a:latin typeface="UD デジタル 教科書体 N-R" panose="02020400000000000000" pitchFamily="17" charset="-128"/>
                                <a:ea typeface="UD デジタル 教科書体 N-R" panose="02020400000000000000" pitchFamily="17" charset="-128"/>
                              </a:rPr>
                              <a:t>意見聴取</a:t>
                            </a:r>
                            <a:endParaRPr kumimoji="1" lang="ja-JP" altLang="en-US" sz="1400" dirty="0"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endParaRPr>
                          </a:p>
                        </p:txBody>
                      </p:sp>
                      <p:grpSp>
                        <p:nvGrpSpPr>
                          <p:cNvPr id="4" name="グループ化 3"/>
                          <p:cNvGrpSpPr/>
                          <p:nvPr/>
                        </p:nvGrpSpPr>
                        <p:grpSpPr>
                          <a:xfrm>
                            <a:off x="2743200" y="1737853"/>
                            <a:ext cx="6994089" cy="3203867"/>
                            <a:chOff x="2743200" y="1737853"/>
                            <a:chExt cx="6994089" cy="3203867"/>
                          </a:xfrm>
                        </p:grpSpPr>
                        <p:sp>
                          <p:nvSpPr>
                            <p:cNvPr id="46" name="テキスト ボックス 45">
                              <a:extLst>
                                <a:ext uri="{FF2B5EF4-FFF2-40B4-BE49-F238E27FC236}">
                                  <a16:creationId xmlns:a16="http://schemas.microsoft.com/office/drawing/2014/main" id="{B2AAD67C-51BA-E909-E69D-30699DC94622}"/>
                                </a:ext>
                              </a:extLst>
                            </p:cNvPr>
                            <p:cNvSpPr txBox="1"/>
                            <p:nvPr/>
                          </p:nvSpPr>
                          <p:spPr>
                            <a:xfrm>
                              <a:off x="5100842" y="3516525"/>
                              <a:ext cx="970359" cy="222112"/>
                            </a:xfrm>
                            <a:prstGeom prst="rect">
                              <a:avLst/>
                            </a:prstGeom>
                            <a:noFill/>
                          </p:spPr>
                          <p:txBody>
                            <a:bodyPr wrap="square" rtlCol="0">
                              <a:spAutoFit/>
                            </a:bodyPr>
                            <a:lstStyle/>
                            <a:p>
                              <a:pPr algn="ctr"/>
                              <a:r>
                                <a:rPr lang="ja-JP" altLang="en-US" sz="1400" dirty="0">
                                  <a:latin typeface="UD デジタル 教科書体 N-R" panose="02020400000000000000" pitchFamily="17" charset="-128"/>
                                  <a:ea typeface="UD デジタル 教科書体 N-R" panose="02020400000000000000" pitchFamily="17" charset="-128"/>
                                </a:rPr>
                                <a:t>参加・意見</a:t>
                              </a:r>
                              <a:endParaRPr lang="en-US" altLang="ja-JP" sz="1400" dirty="0">
                                <a:latin typeface="UD デジタル 教科書体 N-R" panose="02020400000000000000" pitchFamily="17" charset="-128"/>
                                <a:ea typeface="UD デジタル 教科書体 N-R" panose="02020400000000000000" pitchFamily="17" charset="-128"/>
                              </a:endParaRPr>
                            </a:p>
                          </p:txBody>
                        </p:sp>
                        <p:grpSp>
                          <p:nvGrpSpPr>
                            <p:cNvPr id="3" name="グループ化 2"/>
                            <p:cNvGrpSpPr/>
                            <p:nvPr/>
                          </p:nvGrpSpPr>
                          <p:grpSpPr>
                            <a:xfrm>
                              <a:off x="2743200" y="1737853"/>
                              <a:ext cx="6994089" cy="3203867"/>
                              <a:chOff x="2743200" y="1752601"/>
                              <a:chExt cx="6994089" cy="3203867"/>
                            </a:xfrm>
                          </p:grpSpPr>
                          <p:grpSp>
                            <p:nvGrpSpPr>
                              <p:cNvPr id="5" name="グループ化 4"/>
                              <p:cNvGrpSpPr/>
                              <p:nvPr/>
                            </p:nvGrpSpPr>
                            <p:grpSpPr>
                              <a:xfrm>
                                <a:off x="2743200" y="1752601"/>
                                <a:ext cx="6994089" cy="3203867"/>
                                <a:chOff x="2743200" y="1752601"/>
                                <a:chExt cx="6994089" cy="3203867"/>
                              </a:xfrm>
                            </p:grpSpPr>
                            <p:grpSp>
                              <p:nvGrpSpPr>
                                <p:cNvPr id="9" name="グループ化 8">
                                  <a:extLst>
                                    <a:ext uri="{FF2B5EF4-FFF2-40B4-BE49-F238E27FC236}">
                                      <a16:creationId xmlns:a16="http://schemas.microsoft.com/office/drawing/2014/main" id="{ACD7EF5B-E17B-FA50-1CEF-E8639E2A433B}"/>
                                    </a:ext>
                                  </a:extLst>
                                </p:cNvPr>
                                <p:cNvGrpSpPr/>
                                <p:nvPr/>
                              </p:nvGrpSpPr>
                              <p:grpSpPr>
                                <a:xfrm>
                                  <a:off x="2878193" y="4019188"/>
                                  <a:ext cx="6532509" cy="937280"/>
                                  <a:chOff x="1369618" y="3956811"/>
                                  <a:chExt cx="6532509" cy="937280"/>
                                </a:xfrm>
                              </p:grpSpPr>
                              <p:sp>
                                <p:nvSpPr>
                                  <p:cNvPr id="31" name="フローチャート: 代替処理 30">
                                    <a:extLst>
                                      <a:ext uri="{FF2B5EF4-FFF2-40B4-BE49-F238E27FC236}">
                                        <a16:creationId xmlns:a16="http://schemas.microsoft.com/office/drawing/2014/main" id="{D3F6CAAE-DD15-6FA7-D054-EA56478DEB57}"/>
                                      </a:ext>
                                    </a:extLst>
                                  </p:cNvPr>
                                  <p:cNvSpPr/>
                                  <p:nvPr/>
                                </p:nvSpPr>
                                <p:spPr>
                                  <a:xfrm>
                                    <a:off x="1369618" y="3962399"/>
                                    <a:ext cx="6532509" cy="931692"/>
                                  </a:xfrm>
                                  <a:prstGeom prst="flowChartAlternateProcess">
                                    <a:avLst/>
                                  </a:prstGeom>
                                  <a:solidFill>
                                    <a:srgbClr val="00B050"/>
                                  </a:solidFill>
                                  <a:ln>
                                    <a:solidFill>
                                      <a:srgbClr val="00B050"/>
                                    </a:solidFill>
                                  </a:ln>
                                </p:spPr>
                                <p:style>
                                  <a:lnRef idx="2">
                                    <a:schemeClr val="accent6"/>
                                  </a:lnRef>
                                  <a:fillRef idx="1">
                                    <a:schemeClr val="lt1"/>
                                  </a:fillRef>
                                  <a:effectRef idx="0">
                                    <a:schemeClr val="accent6"/>
                                  </a:effectRef>
                                  <a:fontRef idx="minor">
                                    <a:schemeClr val="dk1"/>
                                  </a:fontRef>
                                </p:style>
                                <p:txBody>
                                  <a:bodyPr rtlCol="0" anchor="ctr"/>
                                  <a:lstStyle/>
                                  <a:p>
                                    <a:pPr algn="ctr"/>
                                    <a:endParaRPr kumimoji="1" lang="ja-JP" altLang="en-US"/>
                                  </a:p>
                                </p:txBody>
                              </p:sp>
                              <p:sp>
                                <p:nvSpPr>
                                  <p:cNvPr id="32" name="テキスト ボックス 31">
                                    <a:extLst>
                                      <a:ext uri="{FF2B5EF4-FFF2-40B4-BE49-F238E27FC236}">
                                        <a16:creationId xmlns:a16="http://schemas.microsoft.com/office/drawing/2014/main" id="{E40A5C7D-8B5E-F43B-2D58-1AC761940854}"/>
                                      </a:ext>
                                    </a:extLst>
                                  </p:cNvPr>
                                  <p:cNvSpPr txBox="1"/>
                                  <p:nvPr/>
                                </p:nvSpPr>
                                <p:spPr>
                                  <a:xfrm>
                                    <a:off x="4133127" y="3956811"/>
                                    <a:ext cx="1125728" cy="222113"/>
                                  </a:xfrm>
                                  <a:prstGeom prst="rect">
                                    <a:avLst/>
                                  </a:prstGeom>
                                  <a:noFill/>
                                </p:spPr>
                                <p:txBody>
                                  <a:bodyPr wrap="square" rtlCol="0">
                                    <a:spAutoFit/>
                                  </a:bodyPr>
                                  <a:lstStyle/>
                                  <a:p>
                                    <a:pPr algn="dist"/>
                                    <a:r>
                                      <a:rPr kumimoji="1" lang="ja-JP" altLang="en-US" sz="1400" dirty="0">
                                        <a:solidFill>
                                          <a:schemeClr val="bg1"/>
                                        </a:solidFill>
                                        <a:latin typeface="BIZ UDPゴシック" panose="020B0400000000000000" pitchFamily="50" charset="-128"/>
                                        <a:ea typeface="BIZ UDPゴシック" panose="020B0400000000000000" pitchFamily="50" charset="-128"/>
                                      </a:rPr>
                                      <a:t>地域会議</a:t>
                                    </a:r>
                                  </a:p>
                                </p:txBody>
                              </p:sp>
                              <p:sp>
                                <p:nvSpPr>
                                  <p:cNvPr id="33" name="楕円 32">
                                    <a:extLst>
                                      <a:ext uri="{FF2B5EF4-FFF2-40B4-BE49-F238E27FC236}">
                                        <a16:creationId xmlns:a16="http://schemas.microsoft.com/office/drawing/2014/main" id="{349184DC-7838-B965-CF0E-C15F98494623}"/>
                                      </a:ext>
                                    </a:extLst>
                                  </p:cNvPr>
                                  <p:cNvSpPr/>
                                  <p:nvPr/>
                                </p:nvSpPr>
                                <p:spPr>
                                  <a:xfrm>
                                    <a:off x="4777103" y="4175023"/>
                                    <a:ext cx="675059" cy="578474"/>
                                  </a:xfrm>
                                  <a:prstGeom prst="ellipse">
                                    <a:avLst/>
                                  </a:prstGeom>
                                  <a:solidFill>
                                    <a:schemeClr val="bg1"/>
                                  </a:solidFill>
                                  <a:ln>
                                    <a:solidFill>
                                      <a:schemeClr val="bg1"/>
                                    </a:solidFill>
                                  </a:ln>
                                </p:spPr>
                                <p:style>
                                  <a:lnRef idx="2">
                                    <a:schemeClr val="accent1">
                                      <a:shade val="50000"/>
                                    </a:schemeClr>
                                  </a:lnRef>
                                  <a:fillRef idx="1">
                                    <a:schemeClr val="accent1"/>
                                  </a:fillRef>
                                  <a:effectRef idx="0">
                                    <a:schemeClr val="accent1"/>
                                  </a:effectRef>
                                  <a:fontRef idx="minor">
                                    <a:schemeClr val="lt1"/>
                                  </a:fontRef>
                                </p:style>
                                <p:txBody>
                                  <a:bodyPr lIns="0" tIns="0" rIns="0" bIns="0" rtlCol="0" anchor="ctr"/>
                                  <a:lstStyle/>
                                  <a:p>
                                    <a:pPr algn="ctr"/>
                                    <a:r>
                                      <a:rPr lang="ja-JP" altLang="en-US" sz="1200" dirty="0">
                                        <a:solidFill>
                                          <a:schemeClr val="tx1"/>
                                        </a:solidFill>
                                        <a:latin typeface="BIZ UDPゴシック" panose="020B0400000000000000" pitchFamily="50" charset="-128"/>
                                        <a:ea typeface="BIZ UDPゴシック" panose="020B0400000000000000" pitchFamily="50" charset="-128"/>
                                      </a:rPr>
                                      <a:t>千里山</a:t>
                                    </a:r>
                                    <a:endParaRPr lang="en-US" altLang="ja-JP" sz="1200" dirty="0">
                                      <a:solidFill>
                                        <a:schemeClr val="tx1"/>
                                      </a:solidFill>
                                      <a:latin typeface="BIZ UDPゴシック" panose="020B0400000000000000" pitchFamily="50" charset="-128"/>
                                      <a:ea typeface="BIZ UDPゴシック" panose="020B0400000000000000" pitchFamily="50" charset="-128"/>
                                    </a:endParaRPr>
                                  </a:p>
                                  <a:p>
                                    <a:pPr algn="ctr"/>
                                    <a:r>
                                      <a:rPr lang="ja-JP" altLang="en-US" sz="1200" dirty="0">
                                        <a:solidFill>
                                          <a:schemeClr val="tx1"/>
                                        </a:solidFill>
                                        <a:latin typeface="BIZ UDPゴシック" panose="020B0400000000000000" pitchFamily="50" charset="-128"/>
                                        <a:ea typeface="BIZ UDPゴシック" panose="020B0400000000000000" pitchFamily="50" charset="-128"/>
                                      </a:rPr>
                                      <a:t>佐井寺</a:t>
                                    </a:r>
                                    <a:endParaRPr lang="en-US" altLang="ja-JP" sz="1200" dirty="0">
                                      <a:solidFill>
                                        <a:schemeClr val="tx1"/>
                                      </a:solidFill>
                                      <a:latin typeface="BIZ UDPゴシック" panose="020B0400000000000000" pitchFamily="50" charset="-128"/>
                                      <a:ea typeface="BIZ UDPゴシック" panose="020B0400000000000000" pitchFamily="50" charset="-128"/>
                                    </a:endParaRPr>
                                  </a:p>
                                </p:txBody>
                              </p:sp>
                              <p:sp>
                                <p:nvSpPr>
                                  <p:cNvPr id="34" name="楕円 33">
                                    <a:extLst>
                                      <a:ext uri="{FF2B5EF4-FFF2-40B4-BE49-F238E27FC236}">
                                        <a16:creationId xmlns:a16="http://schemas.microsoft.com/office/drawing/2014/main" id="{76A4ACC3-E41E-E442-1D96-D64C38332102}"/>
                                      </a:ext>
                                    </a:extLst>
                                  </p:cNvPr>
                                  <p:cNvSpPr/>
                                  <p:nvPr/>
                                </p:nvSpPr>
                                <p:spPr>
                                  <a:xfrm>
                                    <a:off x="5797722" y="4175970"/>
                                    <a:ext cx="675059" cy="578474"/>
                                  </a:xfrm>
                                  <a:prstGeom prst="ellipse">
                                    <a:avLst/>
                                  </a:prstGeom>
                                  <a:solidFill>
                                    <a:schemeClr val="bg1"/>
                                  </a:solidFill>
                                  <a:ln>
                                    <a:solidFill>
                                      <a:schemeClr val="bg1"/>
                                    </a:solidFill>
                                  </a:ln>
                                </p:spPr>
                                <p:style>
                                  <a:lnRef idx="2">
                                    <a:schemeClr val="accent1">
                                      <a:shade val="50000"/>
                                    </a:schemeClr>
                                  </a:lnRef>
                                  <a:fillRef idx="1">
                                    <a:schemeClr val="accent1"/>
                                  </a:fillRef>
                                  <a:effectRef idx="0">
                                    <a:schemeClr val="accent1"/>
                                  </a:effectRef>
                                  <a:fontRef idx="minor">
                                    <a:schemeClr val="lt1"/>
                                  </a:fontRef>
                                </p:style>
                                <p:txBody>
                                  <a:bodyPr lIns="0" tIns="0" rIns="0" bIns="0" rtlCol="0" anchor="ctr"/>
                                  <a:lstStyle/>
                                  <a:p>
                                    <a:pPr algn="ctr"/>
                                    <a:endParaRPr lang="en-US" altLang="ja-JP" sz="1200" dirty="0">
                                      <a:solidFill>
                                        <a:schemeClr val="tx1"/>
                                      </a:solidFill>
                                      <a:latin typeface="BIZ UDPゴシック" panose="020B0400000000000000" pitchFamily="50" charset="-128"/>
                                      <a:ea typeface="BIZ UDPゴシック" panose="020B0400000000000000" pitchFamily="50" charset="-128"/>
                                    </a:endParaRPr>
                                  </a:p>
                                </p:txBody>
                              </p:sp>
                              <p:sp>
                                <p:nvSpPr>
                                  <p:cNvPr id="36" name="楕円 35">
                                    <a:extLst>
                                      <a:ext uri="{FF2B5EF4-FFF2-40B4-BE49-F238E27FC236}">
                                        <a16:creationId xmlns:a16="http://schemas.microsoft.com/office/drawing/2014/main" id="{103A2844-3FFE-93BF-1783-EDFD4679653A}"/>
                                      </a:ext>
                                    </a:extLst>
                                  </p:cNvPr>
                                  <p:cNvSpPr/>
                                  <p:nvPr/>
                                </p:nvSpPr>
                                <p:spPr>
                                  <a:xfrm>
                                    <a:off x="1772126" y="4166630"/>
                                    <a:ext cx="675059" cy="578474"/>
                                  </a:xfrm>
                                  <a:prstGeom prst="ellipse">
                                    <a:avLst/>
                                  </a:prstGeom>
                                  <a:solidFill>
                                    <a:schemeClr val="bg1"/>
                                  </a:solidFill>
                                  <a:ln>
                                    <a:solidFill>
                                      <a:schemeClr val="bg1"/>
                                    </a:solidFill>
                                  </a:ln>
                                </p:spPr>
                                <p:style>
                                  <a:lnRef idx="2">
                                    <a:schemeClr val="accent1">
                                      <a:shade val="50000"/>
                                    </a:schemeClr>
                                  </a:lnRef>
                                  <a:fillRef idx="1">
                                    <a:schemeClr val="accent1"/>
                                  </a:fillRef>
                                  <a:effectRef idx="0">
                                    <a:schemeClr val="accent1"/>
                                  </a:effectRef>
                                  <a:fontRef idx="minor">
                                    <a:schemeClr val="lt1"/>
                                  </a:fontRef>
                                </p:style>
                                <p:txBody>
                                  <a:bodyPr lIns="0" tIns="0" rIns="0" bIns="0" rtlCol="0" anchor="ctr"/>
                                  <a:lstStyle/>
                                  <a:p>
                                    <a:pPr algn="ctr"/>
                                    <a:r>
                                      <a:rPr kumimoji="1" lang="ja-JP" altLang="en-US" sz="1200" dirty="0">
                                        <a:solidFill>
                                          <a:schemeClr val="tx1"/>
                                        </a:solidFill>
                                        <a:latin typeface="BIZ UDPゴシック" panose="020B0400000000000000" pitchFamily="50" charset="-128"/>
                                        <a:ea typeface="BIZ UDPゴシック" panose="020B0400000000000000" pitchFamily="50" charset="-128"/>
                                      </a:rPr>
                                      <a:t>内本町</a:t>
                                    </a:r>
                                  </a:p>
                                </p:txBody>
                              </p:sp>
                              <p:sp>
                                <p:nvSpPr>
                                  <p:cNvPr id="37" name="楕円 36">
                                    <a:extLst>
                                      <a:ext uri="{FF2B5EF4-FFF2-40B4-BE49-F238E27FC236}">
                                        <a16:creationId xmlns:a16="http://schemas.microsoft.com/office/drawing/2014/main" id="{A4EB7F8C-A3F0-FDC7-F8F7-3AF0D8AFACA4}"/>
                                      </a:ext>
                                    </a:extLst>
                                  </p:cNvPr>
                                  <p:cNvSpPr/>
                                  <p:nvPr/>
                                </p:nvSpPr>
                                <p:spPr>
                                  <a:xfrm>
                                    <a:off x="2712477" y="4166632"/>
                                    <a:ext cx="675059" cy="578474"/>
                                  </a:xfrm>
                                  <a:prstGeom prst="ellipse">
                                    <a:avLst/>
                                  </a:prstGeom>
                                  <a:solidFill>
                                    <a:schemeClr val="bg1"/>
                                  </a:solidFill>
                                  <a:ln>
                                    <a:solidFill>
                                      <a:schemeClr val="bg1"/>
                                    </a:solidFill>
                                  </a:ln>
                                </p:spPr>
                                <p:style>
                                  <a:lnRef idx="2">
                                    <a:schemeClr val="accent1">
                                      <a:shade val="50000"/>
                                    </a:schemeClr>
                                  </a:lnRef>
                                  <a:fillRef idx="1">
                                    <a:schemeClr val="accent1"/>
                                  </a:fillRef>
                                  <a:effectRef idx="0">
                                    <a:schemeClr val="accent1"/>
                                  </a:effectRef>
                                  <a:fontRef idx="minor">
                                    <a:schemeClr val="lt1"/>
                                  </a:fontRef>
                                </p:style>
                                <p:txBody>
                                  <a:bodyPr lIns="0" tIns="0" rIns="0" bIns="0" rtlCol="0" anchor="ctr"/>
                                  <a:lstStyle/>
                                  <a:p>
                                    <a:pPr algn="ctr"/>
                                    <a:r>
                                      <a:rPr kumimoji="1" lang="ja-JP" altLang="en-US" sz="1200" dirty="0">
                                        <a:solidFill>
                                          <a:schemeClr val="tx1"/>
                                        </a:solidFill>
                                        <a:latin typeface="BIZ UDPゴシック" panose="020B0400000000000000" pitchFamily="50" charset="-128"/>
                                        <a:ea typeface="BIZ UDPゴシック" panose="020B0400000000000000" pitchFamily="50" charset="-128"/>
                                      </a:rPr>
                                      <a:t>片山</a:t>
                                    </a:r>
                                    <a:endParaRPr kumimoji="1" lang="en-US" altLang="ja-JP" sz="1200" dirty="0">
                                      <a:solidFill>
                                        <a:schemeClr val="tx1"/>
                                      </a:solidFill>
                                      <a:latin typeface="BIZ UDPゴシック" panose="020B0400000000000000" pitchFamily="50" charset="-128"/>
                                      <a:ea typeface="BIZ UDPゴシック" panose="020B0400000000000000" pitchFamily="50" charset="-128"/>
                                    </a:endParaRPr>
                                  </a:p>
                                  <a:p>
                                    <a:pPr algn="ctr"/>
                                    <a:r>
                                      <a:rPr kumimoji="1" lang="ja-JP" altLang="en-US" sz="1200" dirty="0">
                                        <a:solidFill>
                                          <a:schemeClr val="tx1"/>
                                        </a:solidFill>
                                        <a:latin typeface="BIZ UDPゴシック" panose="020B0400000000000000" pitchFamily="50" charset="-128"/>
                                        <a:ea typeface="BIZ UDPゴシック" panose="020B0400000000000000" pitchFamily="50" charset="-128"/>
                                      </a:rPr>
                                      <a:t>岸部</a:t>
                                    </a:r>
                                  </a:p>
                                </p:txBody>
                              </p:sp>
                              <p:sp>
                                <p:nvSpPr>
                                  <p:cNvPr id="38" name="楕円 37">
                                    <a:extLst>
                                      <a:ext uri="{FF2B5EF4-FFF2-40B4-BE49-F238E27FC236}">
                                        <a16:creationId xmlns:a16="http://schemas.microsoft.com/office/drawing/2014/main" id="{4846EABC-37D9-F24B-C11D-7DCB2C43D701}"/>
                                      </a:ext>
                                    </a:extLst>
                                  </p:cNvPr>
                                  <p:cNvSpPr/>
                                  <p:nvPr/>
                                </p:nvSpPr>
                                <p:spPr>
                                  <a:xfrm>
                                    <a:off x="3742396" y="4177275"/>
                                    <a:ext cx="675059" cy="578474"/>
                                  </a:xfrm>
                                  <a:prstGeom prst="ellipse">
                                    <a:avLst/>
                                  </a:prstGeom>
                                  <a:solidFill>
                                    <a:schemeClr val="bg1"/>
                                  </a:solidFill>
                                  <a:ln>
                                    <a:solidFill>
                                      <a:schemeClr val="bg1"/>
                                    </a:solidFill>
                                  </a:ln>
                                </p:spPr>
                                <p:style>
                                  <a:lnRef idx="2">
                                    <a:schemeClr val="accent1">
                                      <a:shade val="50000"/>
                                    </a:schemeClr>
                                  </a:lnRef>
                                  <a:fillRef idx="1">
                                    <a:schemeClr val="accent1"/>
                                  </a:fillRef>
                                  <a:effectRef idx="0">
                                    <a:schemeClr val="accent1"/>
                                  </a:effectRef>
                                  <a:fontRef idx="minor">
                                    <a:schemeClr val="lt1"/>
                                  </a:fontRef>
                                </p:style>
                                <p:txBody>
                                  <a:bodyPr lIns="0" tIns="0" rIns="0" bIns="0" rtlCol="0" anchor="ctr"/>
                                  <a:lstStyle/>
                                  <a:p>
                                    <a:pPr algn="ctr"/>
                                    <a:r>
                                      <a:rPr lang="ja-JP" altLang="en-US" sz="1200" dirty="0">
                                        <a:solidFill>
                                          <a:schemeClr val="tx1"/>
                                        </a:solidFill>
                                        <a:latin typeface="BIZ UDPゴシック" panose="020B0400000000000000" pitchFamily="50" charset="-128"/>
                                        <a:ea typeface="BIZ UDPゴシック" panose="020B0400000000000000" pitchFamily="50" charset="-128"/>
                                      </a:rPr>
                                      <a:t>豊津</a:t>
                                    </a:r>
                                    <a:endParaRPr lang="en-US" altLang="ja-JP" sz="1200" dirty="0">
                                      <a:solidFill>
                                        <a:schemeClr val="tx1"/>
                                      </a:solidFill>
                                      <a:latin typeface="BIZ UDPゴシック" panose="020B0400000000000000" pitchFamily="50" charset="-128"/>
                                      <a:ea typeface="BIZ UDPゴシック" panose="020B0400000000000000" pitchFamily="50" charset="-128"/>
                                    </a:endParaRPr>
                                  </a:p>
                                  <a:p>
                                    <a:pPr algn="ctr"/>
                                    <a:r>
                                      <a:rPr kumimoji="1" lang="ja-JP" altLang="en-US" sz="1200" dirty="0">
                                        <a:solidFill>
                                          <a:schemeClr val="tx1"/>
                                        </a:solidFill>
                                        <a:latin typeface="BIZ UDPゴシック" panose="020B0400000000000000" pitchFamily="50" charset="-128"/>
                                        <a:ea typeface="BIZ UDPゴシック" panose="020B0400000000000000" pitchFamily="50" charset="-128"/>
                                      </a:rPr>
                                      <a:t>江坂</a:t>
                                    </a:r>
                                    <a:endParaRPr kumimoji="1" lang="en-US" altLang="ja-JP" sz="1200" dirty="0">
                                      <a:solidFill>
                                        <a:schemeClr val="tx1"/>
                                      </a:solidFill>
                                      <a:latin typeface="BIZ UDPゴシック" panose="020B0400000000000000" pitchFamily="50" charset="-128"/>
                                      <a:ea typeface="BIZ UDPゴシック" panose="020B0400000000000000" pitchFamily="50" charset="-128"/>
                                    </a:endParaRPr>
                                  </a:p>
                                  <a:p>
                                    <a:pPr algn="ctr"/>
                                    <a:r>
                                      <a:rPr lang="ja-JP" altLang="en-US" sz="1200" dirty="0">
                                        <a:solidFill>
                                          <a:schemeClr val="tx1"/>
                                        </a:solidFill>
                                        <a:latin typeface="BIZ UDPゴシック" panose="020B0400000000000000" pitchFamily="50" charset="-128"/>
                                        <a:ea typeface="BIZ UDPゴシック" panose="020B0400000000000000" pitchFamily="50" charset="-128"/>
                                      </a:rPr>
                                      <a:t>南吹田</a:t>
                                    </a:r>
                                    <a:endParaRPr kumimoji="1" lang="ja-JP" altLang="en-US" sz="1200" dirty="0">
                                      <a:solidFill>
                                        <a:schemeClr val="tx1"/>
                                      </a:solidFill>
                                      <a:latin typeface="BIZ UDPゴシック" panose="020B0400000000000000" pitchFamily="50" charset="-128"/>
                                      <a:ea typeface="BIZ UDPゴシック" panose="020B0400000000000000" pitchFamily="50" charset="-128"/>
                                    </a:endParaRPr>
                                  </a:p>
                                </p:txBody>
                              </p:sp>
                            </p:grpSp>
                            <p:grpSp>
                              <p:nvGrpSpPr>
                                <p:cNvPr id="10" name="グループ化 9">
                                  <a:extLst>
                                    <a:ext uri="{FF2B5EF4-FFF2-40B4-BE49-F238E27FC236}">
                                      <a16:creationId xmlns:a16="http://schemas.microsoft.com/office/drawing/2014/main" id="{283063A7-420C-3B69-9A29-D40B358239E2}"/>
                                    </a:ext>
                                  </a:extLst>
                                </p:cNvPr>
                                <p:cNvGrpSpPr/>
                                <p:nvPr/>
                              </p:nvGrpSpPr>
                              <p:grpSpPr>
                                <a:xfrm>
                                  <a:off x="8001984" y="2895601"/>
                                  <a:ext cx="1735305" cy="422117"/>
                                  <a:chOff x="6475681" y="3124200"/>
                                  <a:chExt cx="1735304" cy="422117"/>
                                </a:xfrm>
                              </p:grpSpPr>
                              <p:sp>
                                <p:nvSpPr>
                                  <p:cNvPr id="29" name="フローチャート: 代替処理 28">
                                    <a:extLst>
                                      <a:ext uri="{FF2B5EF4-FFF2-40B4-BE49-F238E27FC236}">
                                        <a16:creationId xmlns:a16="http://schemas.microsoft.com/office/drawing/2014/main" id="{B25979FA-766F-F022-D0D4-B9508C34A188}"/>
                                      </a:ext>
                                    </a:extLst>
                                  </p:cNvPr>
                                  <p:cNvSpPr/>
                                  <p:nvPr/>
                                </p:nvSpPr>
                                <p:spPr>
                                  <a:xfrm>
                                    <a:off x="6475681" y="3124200"/>
                                    <a:ext cx="1735304" cy="422117"/>
                                  </a:xfrm>
                                  <a:prstGeom prst="flowChartAlternateProcess">
                                    <a:avLst/>
                                  </a:prstGeom>
                                  <a:solidFill>
                                    <a:schemeClr val="accent5"/>
                                  </a:solidFill>
                                  <a:ln>
                                    <a:solidFill>
                                      <a:schemeClr val="accent5"/>
                                    </a:solidFill>
                                  </a:ln>
                                </p:spPr>
                                <p:style>
                                  <a:lnRef idx="2">
                                    <a:schemeClr val="accent6"/>
                                  </a:lnRef>
                                  <a:fillRef idx="1">
                                    <a:schemeClr val="lt1"/>
                                  </a:fillRef>
                                  <a:effectRef idx="0">
                                    <a:schemeClr val="accent6"/>
                                  </a:effectRef>
                                  <a:fontRef idx="minor">
                                    <a:schemeClr val="dk1"/>
                                  </a:fontRef>
                                </p:style>
                                <p:txBody>
                                  <a:bodyPr rtlCol="0" anchor="ctr"/>
                                  <a:lstStyle/>
                                  <a:p>
                                    <a:pPr algn="ctr"/>
                                    <a:endParaRPr kumimoji="1" lang="ja-JP" altLang="en-US"/>
                                  </a:p>
                                </p:txBody>
                              </p:sp>
                              <p:sp>
                                <p:nvSpPr>
                                  <p:cNvPr id="30" name="テキスト ボックス 29">
                                    <a:extLst>
                                      <a:ext uri="{FF2B5EF4-FFF2-40B4-BE49-F238E27FC236}">
                                        <a16:creationId xmlns:a16="http://schemas.microsoft.com/office/drawing/2014/main" id="{D1B6E05B-59B1-A35C-1E48-590DBD8160CD}"/>
                                      </a:ext>
                                    </a:extLst>
                                  </p:cNvPr>
                                  <p:cNvSpPr txBox="1"/>
                                  <p:nvPr/>
                                </p:nvSpPr>
                                <p:spPr>
                                  <a:xfrm>
                                    <a:off x="6582913" y="3215066"/>
                                    <a:ext cx="1465317" cy="244323"/>
                                  </a:xfrm>
                                  <a:prstGeom prst="rect">
                                    <a:avLst/>
                                  </a:prstGeom>
                                  <a:noFill/>
                                </p:spPr>
                                <p:txBody>
                                  <a:bodyPr wrap="square" rtlCol="0">
                                    <a:spAutoFit/>
                                  </a:bodyPr>
                                  <a:lstStyle/>
                                  <a:p>
                                    <a:pPr algn="dist"/>
                                    <a:r>
                                      <a:rPr lang="ja-JP" altLang="en-US" sz="1600" dirty="0">
                                        <a:solidFill>
                                          <a:schemeClr val="bg1"/>
                                        </a:solidFill>
                                        <a:latin typeface="BIZ UDPゴシック" panose="020B0400000000000000" pitchFamily="50" charset="-128"/>
                                        <a:ea typeface="BIZ UDPゴシック" panose="020B0400000000000000" pitchFamily="50" charset="-128"/>
                                      </a:rPr>
                                      <a:t>運営事務局</a:t>
                                    </a:r>
                                    <a:r>
                                      <a:rPr kumimoji="1" lang="ja-JP" altLang="en-US" sz="1600" dirty="0">
                                        <a:solidFill>
                                          <a:schemeClr val="bg1"/>
                                        </a:solidFill>
                                        <a:latin typeface="BIZ UDPゴシック" panose="020B0400000000000000" pitchFamily="50" charset="-128"/>
                                        <a:ea typeface="BIZ UDPゴシック" panose="020B0400000000000000" pitchFamily="50" charset="-128"/>
                                      </a:rPr>
                                      <a:t>会議</a:t>
                                    </a:r>
                                  </a:p>
                                </p:txBody>
                              </p:sp>
                            </p:grpSp>
                            <p:grpSp>
                              <p:nvGrpSpPr>
                                <p:cNvPr id="11" name="グループ化 10">
                                  <a:extLst>
                                    <a:ext uri="{FF2B5EF4-FFF2-40B4-BE49-F238E27FC236}">
                                      <a16:creationId xmlns:a16="http://schemas.microsoft.com/office/drawing/2014/main" id="{11D61B27-8298-A427-384C-FEBA1C9A9D29}"/>
                                    </a:ext>
                                  </a:extLst>
                                </p:cNvPr>
                                <p:cNvGrpSpPr/>
                                <p:nvPr/>
                              </p:nvGrpSpPr>
                              <p:grpSpPr>
                                <a:xfrm>
                                  <a:off x="5256910" y="2895601"/>
                                  <a:ext cx="1735304" cy="422117"/>
                                  <a:chOff x="3732910" y="3083083"/>
                                  <a:chExt cx="1735304" cy="422117"/>
                                </a:xfrm>
                              </p:grpSpPr>
                              <p:sp>
                                <p:nvSpPr>
                                  <p:cNvPr id="27" name="フローチャート: 代替処理 26">
                                    <a:extLst>
                                      <a:ext uri="{FF2B5EF4-FFF2-40B4-BE49-F238E27FC236}">
                                        <a16:creationId xmlns:a16="http://schemas.microsoft.com/office/drawing/2014/main" id="{B852FC08-6A18-7326-A9ED-5C79E586842D}"/>
                                      </a:ext>
                                    </a:extLst>
                                  </p:cNvPr>
                                  <p:cNvSpPr/>
                                  <p:nvPr/>
                                </p:nvSpPr>
                                <p:spPr>
                                  <a:xfrm>
                                    <a:off x="3732910" y="3083083"/>
                                    <a:ext cx="1735304" cy="422117"/>
                                  </a:xfrm>
                                  <a:prstGeom prst="flowChartAlternateProcess">
                                    <a:avLst/>
                                  </a:prstGeom>
                                  <a:solidFill>
                                    <a:schemeClr val="tx2">
                                      <a:lumMod val="60000"/>
                                      <a:lumOff val="40000"/>
                                    </a:schemeClr>
                                  </a:solidFill>
                                  <a:ln>
                                    <a:solidFill>
                                      <a:schemeClr val="tx2">
                                        <a:lumMod val="60000"/>
                                        <a:lumOff val="40000"/>
                                      </a:schemeClr>
                                    </a:solidFill>
                                  </a:ln>
                                </p:spPr>
                                <p:style>
                                  <a:lnRef idx="2">
                                    <a:schemeClr val="accent6"/>
                                  </a:lnRef>
                                  <a:fillRef idx="1">
                                    <a:schemeClr val="lt1"/>
                                  </a:fillRef>
                                  <a:effectRef idx="0">
                                    <a:schemeClr val="accent6"/>
                                  </a:effectRef>
                                  <a:fontRef idx="minor">
                                    <a:schemeClr val="dk1"/>
                                  </a:fontRef>
                                </p:style>
                                <p:txBody>
                                  <a:bodyPr rtlCol="0" anchor="ctr"/>
                                  <a:lstStyle/>
                                  <a:p>
                                    <a:pPr algn="ctr"/>
                                    <a:endParaRPr kumimoji="1" lang="ja-JP" altLang="en-US"/>
                                  </a:p>
                                </p:txBody>
                              </p:sp>
                              <p:sp>
                                <p:nvSpPr>
                                  <p:cNvPr id="28" name="テキスト ボックス 27">
                                    <a:extLst>
                                      <a:ext uri="{FF2B5EF4-FFF2-40B4-BE49-F238E27FC236}">
                                        <a16:creationId xmlns:a16="http://schemas.microsoft.com/office/drawing/2014/main" id="{36D78AC6-9101-EAF4-E366-9FD7D417D18F}"/>
                                      </a:ext>
                                    </a:extLst>
                                  </p:cNvPr>
                                  <p:cNvSpPr txBox="1"/>
                                  <p:nvPr/>
                                </p:nvSpPr>
                                <p:spPr>
                                  <a:xfrm>
                                    <a:off x="3871949" y="3169191"/>
                                    <a:ext cx="1465317" cy="244323"/>
                                  </a:xfrm>
                                  <a:prstGeom prst="rect">
                                    <a:avLst/>
                                  </a:prstGeom>
                                  <a:noFill/>
                                </p:spPr>
                                <p:txBody>
                                  <a:bodyPr wrap="square" rtlCol="0">
                                    <a:spAutoFit/>
                                  </a:bodyPr>
                                  <a:lstStyle/>
                                  <a:p>
                                    <a:pPr algn="dist"/>
                                    <a:r>
                                      <a:rPr kumimoji="1" lang="ja-JP" altLang="en-US" sz="1600" dirty="0">
                                        <a:solidFill>
                                          <a:schemeClr val="bg1"/>
                                        </a:solidFill>
                                        <a:latin typeface="BIZ UDPゴシック" panose="020B0400000000000000" pitchFamily="50" charset="-128"/>
                                        <a:ea typeface="BIZ UDPゴシック" panose="020B0400000000000000" pitchFamily="50" charset="-128"/>
                                      </a:rPr>
                                      <a:t>当事者会</a:t>
                                    </a:r>
                                  </a:p>
                                </p:txBody>
                              </p:sp>
                            </p:grpSp>
                            <p:grpSp>
                              <p:nvGrpSpPr>
                                <p:cNvPr id="12" name="グループ化 11">
                                  <a:extLst>
                                    <a:ext uri="{FF2B5EF4-FFF2-40B4-BE49-F238E27FC236}">
                                      <a16:creationId xmlns:a16="http://schemas.microsoft.com/office/drawing/2014/main" id="{A1557886-CDFC-A65A-A225-116BA311C794}"/>
                                    </a:ext>
                                  </a:extLst>
                                </p:cNvPr>
                                <p:cNvGrpSpPr/>
                                <p:nvPr/>
                              </p:nvGrpSpPr>
                              <p:grpSpPr>
                                <a:xfrm>
                                  <a:off x="2743200" y="2895601"/>
                                  <a:ext cx="1735304" cy="422117"/>
                                  <a:chOff x="1219200" y="3086854"/>
                                  <a:chExt cx="1735304" cy="422117"/>
                                </a:xfrm>
                              </p:grpSpPr>
                              <p:sp>
                                <p:nvSpPr>
                                  <p:cNvPr id="25" name="フローチャート: 代替処理 24">
                                    <a:extLst>
                                      <a:ext uri="{FF2B5EF4-FFF2-40B4-BE49-F238E27FC236}">
                                        <a16:creationId xmlns:a16="http://schemas.microsoft.com/office/drawing/2014/main" id="{04F08446-5C25-C90A-F955-A6BB68AE5712}"/>
                                      </a:ext>
                                    </a:extLst>
                                  </p:cNvPr>
                                  <p:cNvSpPr/>
                                  <p:nvPr/>
                                </p:nvSpPr>
                                <p:spPr>
                                  <a:xfrm>
                                    <a:off x="1219200" y="3086854"/>
                                    <a:ext cx="1735304" cy="422117"/>
                                  </a:xfrm>
                                  <a:prstGeom prst="flowChartAlternateProcess">
                                    <a:avLst/>
                                  </a:prstGeom>
                                  <a:solidFill>
                                    <a:schemeClr val="accent3"/>
                                  </a:solidFill>
                                  <a:ln>
                                    <a:solidFill>
                                      <a:schemeClr val="accent3"/>
                                    </a:solidFill>
                                  </a:ln>
                                </p:spPr>
                                <p:style>
                                  <a:lnRef idx="2">
                                    <a:schemeClr val="accent6"/>
                                  </a:lnRef>
                                  <a:fillRef idx="1">
                                    <a:schemeClr val="lt1"/>
                                  </a:fillRef>
                                  <a:effectRef idx="0">
                                    <a:schemeClr val="accent6"/>
                                  </a:effectRef>
                                  <a:fontRef idx="minor">
                                    <a:schemeClr val="dk1"/>
                                  </a:fontRef>
                                </p:style>
                                <p:txBody>
                                  <a:bodyPr rtlCol="0" anchor="ctr"/>
                                  <a:lstStyle/>
                                  <a:p>
                                    <a:pPr algn="ctr"/>
                                    <a:endParaRPr kumimoji="1" lang="ja-JP" altLang="en-US" dirty="0"/>
                                  </a:p>
                                </p:txBody>
                              </p:sp>
                              <p:sp>
                                <p:nvSpPr>
                                  <p:cNvPr id="26" name="テキスト ボックス 25">
                                    <a:extLst>
                                      <a:ext uri="{FF2B5EF4-FFF2-40B4-BE49-F238E27FC236}">
                                        <a16:creationId xmlns:a16="http://schemas.microsoft.com/office/drawing/2014/main" id="{816A11EB-050E-CF74-33F3-70955B5C26C5}"/>
                                      </a:ext>
                                    </a:extLst>
                                  </p:cNvPr>
                                  <p:cNvSpPr txBox="1"/>
                                  <p:nvPr/>
                                </p:nvSpPr>
                                <p:spPr>
                                  <a:xfrm>
                                    <a:off x="1354193" y="3129005"/>
                                    <a:ext cx="1465317" cy="377591"/>
                                  </a:xfrm>
                                  <a:prstGeom prst="rect">
                                    <a:avLst/>
                                  </a:prstGeom>
                                  <a:noFill/>
                                </p:spPr>
                                <p:txBody>
                                  <a:bodyPr wrap="square" rtlCol="0">
                                    <a:spAutoFit/>
                                  </a:bodyPr>
                                  <a:lstStyle/>
                                  <a:p>
                                    <a:pPr algn="dist"/>
                                    <a:r>
                                      <a:rPr lang="ja-JP" altLang="en-US" sz="1600" dirty="0">
                                        <a:solidFill>
                                          <a:schemeClr val="bg1"/>
                                        </a:solidFill>
                                        <a:latin typeface="BIZ UDPゴシック" panose="020B0400000000000000" pitchFamily="50" charset="-128"/>
                                        <a:ea typeface="BIZ UDPゴシック" panose="020B0400000000000000" pitchFamily="50" charset="-128"/>
                                      </a:rPr>
                                      <a:t>専門部会</a:t>
                                    </a:r>
                                    <a:endParaRPr lang="en-US" altLang="ja-JP" sz="1600" dirty="0">
                                      <a:solidFill>
                                        <a:schemeClr val="bg1"/>
                                      </a:solidFill>
                                      <a:latin typeface="BIZ UDPゴシック" panose="020B0400000000000000" pitchFamily="50" charset="-128"/>
                                      <a:ea typeface="BIZ UDPゴシック" panose="020B0400000000000000" pitchFamily="50" charset="-128"/>
                                    </a:endParaRPr>
                                  </a:p>
                                  <a:p>
                                    <a:pPr algn="ctr"/>
                                    <a:r>
                                      <a:rPr kumimoji="1" lang="ja-JP" altLang="en-US" sz="1200" dirty="0">
                                        <a:solidFill>
                                          <a:schemeClr val="bg1"/>
                                        </a:solidFill>
                                        <a:latin typeface="BIZ UDPゴシック" panose="020B0400000000000000" pitchFamily="50" charset="-128"/>
                                        <a:ea typeface="BIZ UDPゴシック" panose="020B0400000000000000" pitchFamily="50" charset="-128"/>
                                      </a:rPr>
                                      <a:t>（にも包括・差別解消）</a:t>
                                    </a:r>
                                  </a:p>
                                </p:txBody>
                              </p:sp>
                            </p:grpSp>
                            <p:grpSp>
                              <p:nvGrpSpPr>
                                <p:cNvPr id="13" name="グループ化 12">
                                  <a:extLst>
                                    <a:ext uri="{FF2B5EF4-FFF2-40B4-BE49-F238E27FC236}">
                                      <a16:creationId xmlns:a16="http://schemas.microsoft.com/office/drawing/2014/main" id="{7E1B3009-4D55-6AFA-6F46-752FF3F92F8A}"/>
                                    </a:ext>
                                  </a:extLst>
                                </p:cNvPr>
                                <p:cNvGrpSpPr/>
                                <p:nvPr/>
                              </p:nvGrpSpPr>
                              <p:grpSpPr>
                                <a:xfrm>
                                  <a:off x="2743201" y="1752601"/>
                                  <a:ext cx="6769871" cy="422117"/>
                                  <a:chOff x="1219200" y="1752600"/>
                                  <a:chExt cx="6769871" cy="422117"/>
                                </a:xfrm>
                              </p:grpSpPr>
                              <p:sp>
                                <p:nvSpPr>
                                  <p:cNvPr id="23" name="フローチャート: 代替処理 22">
                                    <a:extLst>
                                      <a:ext uri="{FF2B5EF4-FFF2-40B4-BE49-F238E27FC236}">
                                        <a16:creationId xmlns:a16="http://schemas.microsoft.com/office/drawing/2014/main" id="{454D8C08-7157-31E9-3135-ED750BFDD330}"/>
                                      </a:ext>
                                    </a:extLst>
                                  </p:cNvPr>
                                  <p:cNvSpPr/>
                                  <p:nvPr/>
                                </p:nvSpPr>
                                <p:spPr>
                                  <a:xfrm>
                                    <a:off x="1219200" y="1752600"/>
                                    <a:ext cx="6769871" cy="422117"/>
                                  </a:xfrm>
                                  <a:prstGeom prst="flowChartAlternateProcess">
                                    <a:avLst/>
                                  </a:prstGeom>
                                  <a:solidFill>
                                    <a:schemeClr val="accent2"/>
                                  </a:solidFill>
                                  <a:ln>
                                    <a:solidFill>
                                      <a:schemeClr val="accent2"/>
                                    </a:solidFill>
                                  </a:ln>
                                </p:spPr>
                                <p:style>
                                  <a:lnRef idx="2">
                                    <a:schemeClr val="accent6"/>
                                  </a:lnRef>
                                  <a:fillRef idx="1">
                                    <a:schemeClr val="lt1"/>
                                  </a:fillRef>
                                  <a:effectRef idx="0">
                                    <a:schemeClr val="accent6"/>
                                  </a:effectRef>
                                  <a:fontRef idx="minor">
                                    <a:schemeClr val="dk1"/>
                                  </a:fontRef>
                                </p:style>
                                <p:txBody>
                                  <a:bodyPr rtlCol="0" anchor="ctr"/>
                                  <a:lstStyle/>
                                  <a:p>
                                    <a:pPr algn="ctr"/>
                                    <a:endParaRPr kumimoji="1" lang="ja-JP" altLang="en-US" dirty="0"/>
                                  </a:p>
                                </p:txBody>
                              </p:sp>
                              <p:sp>
                                <p:nvSpPr>
                                  <p:cNvPr id="24" name="テキスト ボックス 23">
                                    <a:extLst>
                                      <a:ext uri="{FF2B5EF4-FFF2-40B4-BE49-F238E27FC236}">
                                        <a16:creationId xmlns:a16="http://schemas.microsoft.com/office/drawing/2014/main" id="{BAF80D85-BEF3-5945-AB0C-A3DC8331BEFD}"/>
                                      </a:ext>
                                    </a:extLst>
                                  </p:cNvPr>
                                  <p:cNvSpPr txBox="1"/>
                                  <p:nvPr/>
                                </p:nvSpPr>
                                <p:spPr>
                                  <a:xfrm>
                                    <a:off x="1745843" y="1828800"/>
                                    <a:ext cx="5716582" cy="266534"/>
                                  </a:xfrm>
                                  <a:prstGeom prst="rect">
                                    <a:avLst/>
                                  </a:prstGeom>
                                  <a:noFill/>
                                </p:spPr>
                                <p:txBody>
                                  <a:bodyPr wrap="square" rtlCol="0">
                                    <a:spAutoFit/>
                                  </a:bodyPr>
                                  <a:lstStyle/>
                                  <a:p>
                                    <a:pPr algn="dist"/>
                                    <a:r>
                                      <a:rPr kumimoji="1" lang="ja-JP" altLang="en-US" dirty="0">
                                        <a:solidFill>
                                          <a:schemeClr val="bg1"/>
                                        </a:solidFill>
                                        <a:latin typeface="BIZ UDPゴシック" panose="020B0400000000000000" pitchFamily="50" charset="-128"/>
                                        <a:ea typeface="BIZ UDPゴシック" panose="020B0400000000000000" pitchFamily="50" charset="-128"/>
                                      </a:rPr>
                                      <a:t>吹田市地域自立支援協議会（全体会議）</a:t>
                                    </a:r>
                                  </a:p>
                                </p:txBody>
                              </p:sp>
                            </p:grpSp>
                            <p:cxnSp>
                              <p:nvCxnSpPr>
                                <p:cNvPr id="14" name="直線矢印コネクタ 13">
                                  <a:extLst>
                                    <a:ext uri="{FF2B5EF4-FFF2-40B4-BE49-F238E27FC236}">
                                      <a16:creationId xmlns:a16="http://schemas.microsoft.com/office/drawing/2014/main" id="{F8A0B127-210E-1F3C-177A-E82A5DF115BC}"/>
                                    </a:ext>
                                  </a:extLst>
                                </p:cNvPr>
                                <p:cNvCxnSpPr>
                                  <a:cxnSpLocks/>
                                </p:cNvCxnSpPr>
                                <p:nvPr/>
                              </p:nvCxnSpPr>
                              <p:spPr>
                                <a:xfrm>
                                  <a:off x="6993994" y="3200400"/>
                                  <a:ext cx="987361" cy="1"/>
                                </a:xfrm>
                                <a:prstGeom prst="straightConnector1">
                                  <a:avLst/>
                                </a:prstGeom>
                                <a:ln>
                                  <a:tailEnd type="triangle"/>
                                </a:ln>
                              </p:spPr>
                              <p:style>
                                <a:lnRef idx="1">
                                  <a:schemeClr val="accent1"/>
                                </a:lnRef>
                                <a:fillRef idx="0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tx1"/>
                                </a:fontRef>
                              </p:style>
                            </p:cxnSp>
                            <p:grpSp>
                              <p:nvGrpSpPr>
                                <p:cNvPr id="15" name="グループ化 14">
                                  <a:extLst>
                                    <a:ext uri="{FF2B5EF4-FFF2-40B4-BE49-F238E27FC236}">
                                      <a16:creationId xmlns:a16="http://schemas.microsoft.com/office/drawing/2014/main" id="{4AA05AEC-7EDD-42AF-254C-8B0EB20FCC86}"/>
                                    </a:ext>
                                  </a:extLst>
                                </p:cNvPr>
                                <p:cNvGrpSpPr/>
                                <p:nvPr/>
                              </p:nvGrpSpPr>
                              <p:grpSpPr>
                                <a:xfrm>
                                  <a:off x="3381493" y="2349733"/>
                                  <a:ext cx="5273980" cy="537283"/>
                                  <a:chOff x="1857493" y="2470656"/>
                                  <a:chExt cx="5289007" cy="418261"/>
                                </a:xfrm>
                              </p:grpSpPr>
                              <p:cxnSp>
                                <p:nvCxnSpPr>
                                  <p:cNvPr id="21" name="コネクタ: カギ線 166">
                                    <a:extLst>
                                      <a:ext uri="{FF2B5EF4-FFF2-40B4-BE49-F238E27FC236}">
                                        <a16:creationId xmlns:a16="http://schemas.microsoft.com/office/drawing/2014/main" id="{1AB1B115-9691-3D4F-66FE-4CC1147BB8F1}"/>
                                      </a:ext>
                                    </a:extLst>
                                  </p:cNvPr>
                                  <p:cNvCxnSpPr>
                                    <a:cxnSpLocks/>
                                  </p:cNvCxnSpPr>
                                  <p:nvPr/>
                                </p:nvCxnSpPr>
                                <p:spPr>
                                  <a:xfrm rot="16200000" flipV="1">
                                    <a:off x="4305245" y="47663"/>
                                    <a:ext cx="418261" cy="5264248"/>
                                  </a:xfrm>
                                  <a:prstGeom prst="bentConnector2">
                                    <a:avLst/>
                                  </a:prstGeom>
                                </p:spPr>
                                <p:style>
                                  <a:lnRef idx="1">
                                    <a:schemeClr val="accent1"/>
                                  </a:lnRef>
                                  <a:fillRef idx="0">
                                    <a:schemeClr val="accent1"/>
                                  </a:fillRef>
                                  <a:effectRef idx="0">
                                    <a:schemeClr val="accent1"/>
                                  </a:effectRef>
                                  <a:fontRef idx="minor">
                                    <a:schemeClr val="tx1"/>
                                  </a:fontRef>
                                </p:style>
                              </p:cxnSp>
                              <p:cxnSp>
                                <p:nvCxnSpPr>
                                  <p:cNvPr id="22" name="直線矢印コネクタ 21">
                                    <a:extLst>
                                      <a:ext uri="{FF2B5EF4-FFF2-40B4-BE49-F238E27FC236}">
                                        <a16:creationId xmlns:a16="http://schemas.microsoft.com/office/drawing/2014/main" id="{B3453869-36D6-812B-A58F-34FFFC509574}"/>
                                      </a:ext>
                                    </a:extLst>
                                  </p:cNvPr>
                                  <p:cNvCxnSpPr/>
                                  <p:nvPr/>
                                </p:nvCxnSpPr>
                                <p:spPr>
                                  <a:xfrm>
                                    <a:off x="1857493" y="2477339"/>
                                    <a:ext cx="0" cy="396000"/>
                                  </a:xfrm>
                                  <a:prstGeom prst="straightConnector1">
                                    <a:avLst/>
                                  </a:prstGeom>
                                  <a:ln>
                                    <a:tailEnd type="triangle"/>
                                  </a:ln>
                                </p:spPr>
                                <p:style>
                                  <a:lnRef idx="1">
                                    <a:schemeClr val="accent1"/>
                                  </a:lnRef>
                                  <a:fillRef idx="0">
                                    <a:schemeClr val="accent1"/>
                                  </a:fillRef>
                                  <a:effectRef idx="0">
                                    <a:schemeClr val="accent1"/>
                                  </a:effectRef>
                                  <a:fontRef idx="minor">
                                    <a:schemeClr val="tx1"/>
                                  </a:fontRef>
                                </p:style>
                              </p:cxnSp>
                            </p:grpSp>
                            <p:sp>
                              <p:nvSpPr>
                                <p:cNvPr id="16" name="テキスト ボックス 15">
                                  <a:extLst>
                                    <a:ext uri="{FF2B5EF4-FFF2-40B4-BE49-F238E27FC236}">
                                      <a16:creationId xmlns:a16="http://schemas.microsoft.com/office/drawing/2014/main" id="{5550DABE-6510-85B8-AE0F-70ED2EBF0417}"/>
                                    </a:ext>
                                  </a:extLst>
                                </p:cNvPr>
                                <p:cNvSpPr txBox="1"/>
                                <p:nvPr/>
                              </p:nvSpPr>
                              <p:spPr>
                                <a:xfrm>
                                  <a:off x="4486057" y="2804529"/>
                                  <a:ext cx="826172" cy="222112"/>
                                </a:xfrm>
                                <a:prstGeom prst="rect">
                                  <a:avLst/>
                                </a:prstGeom>
                                <a:noFill/>
                              </p:spPr>
                              <p:txBody>
                                <a:bodyPr wrap="square" rtlCol="0">
                                  <a:spAutoFit/>
                                </a:bodyPr>
                                <a:lstStyle/>
                                <a:p>
                                  <a:pPr algn="ctr"/>
                                  <a:r>
                                    <a:rPr lang="ja-JP" altLang="en-US" sz="1400" dirty="0">
                                      <a:latin typeface="UD デジタル 教科書体 N-R" panose="02020400000000000000" pitchFamily="17" charset="-128"/>
                                      <a:ea typeface="UD デジタル 教科書体 N-R" panose="02020400000000000000" pitchFamily="17" charset="-128"/>
                                    </a:rPr>
                                    <a:t>意見</a:t>
                                  </a:r>
                                  <a:endParaRPr lang="en-US" altLang="ja-JP" sz="1400" dirty="0">
                                    <a:latin typeface="UD デジタル 教科書体 N-R" panose="02020400000000000000" pitchFamily="17" charset="-128"/>
                                    <a:ea typeface="UD デジタル 教科書体 N-R" panose="02020400000000000000" pitchFamily="17" charset="-128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17" name="テキスト ボックス 16">
                                  <a:extLst>
                                    <a:ext uri="{FF2B5EF4-FFF2-40B4-BE49-F238E27FC236}">
                                      <a16:creationId xmlns:a16="http://schemas.microsoft.com/office/drawing/2014/main" id="{F6594C12-5F08-988E-5CA3-DDD7078FF15D}"/>
                                    </a:ext>
                                  </a:extLst>
                                </p:cNvPr>
                                <p:cNvSpPr txBox="1"/>
                                <p:nvPr/>
                              </p:nvSpPr>
                              <p:spPr>
                                <a:xfrm>
                                  <a:off x="4486220" y="3192506"/>
                                  <a:ext cx="826172" cy="222112"/>
                                </a:xfrm>
                                <a:prstGeom prst="rect">
                                  <a:avLst/>
                                </a:prstGeom>
                                <a:noFill/>
                              </p:spPr>
                              <p:txBody>
                                <a:bodyPr wrap="square" rtlCol="0">
                                  <a:spAutoFit/>
                                </a:bodyPr>
                                <a:lstStyle/>
                                <a:p>
                                  <a:pPr algn="ctr"/>
                                  <a:r>
                                    <a:rPr lang="ja-JP" altLang="en-US" sz="1400" dirty="0">
                                      <a:latin typeface="UD デジタル 教科書体 N-R" panose="02020400000000000000" pitchFamily="17" charset="-128"/>
                                      <a:ea typeface="UD デジタル 教科書体 N-R" panose="02020400000000000000" pitchFamily="17" charset="-128"/>
                                    </a:rPr>
                                    <a:t>意見聴取</a:t>
                                  </a:r>
                                  <a:endParaRPr lang="en-US" altLang="ja-JP" sz="1400" dirty="0">
                                    <a:latin typeface="UD デジタル 教科書体 N-R" panose="02020400000000000000" pitchFamily="17" charset="-128"/>
                                    <a:ea typeface="UD デジタル 教科書体 N-R" panose="02020400000000000000" pitchFamily="17" charset="-128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18" name="テキスト ボックス 17">
                                  <a:extLst>
                                    <a:ext uri="{FF2B5EF4-FFF2-40B4-BE49-F238E27FC236}">
                                      <a16:creationId xmlns:a16="http://schemas.microsoft.com/office/drawing/2014/main" id="{BE7ACCFA-F73F-6AF7-94C7-D14E8DBE485F}"/>
                                    </a:ext>
                                  </a:extLst>
                                </p:cNvPr>
                                <p:cNvSpPr txBox="1"/>
                                <p:nvPr/>
                              </p:nvSpPr>
                              <p:spPr>
                                <a:xfrm>
                                  <a:off x="7100028" y="2799804"/>
                                  <a:ext cx="826172" cy="222112"/>
                                </a:xfrm>
                                <a:prstGeom prst="rect">
                                  <a:avLst/>
                                </a:prstGeom>
                                <a:noFill/>
                              </p:spPr>
                              <p:txBody>
                                <a:bodyPr wrap="square" rtlCol="0">
                                  <a:spAutoFit/>
                                </a:bodyPr>
                                <a:lstStyle/>
                                <a:p>
                                  <a:pPr algn="ctr"/>
                                  <a:r>
                                    <a:rPr lang="ja-JP" altLang="en-US" sz="1400" dirty="0">
                                      <a:latin typeface="UD デジタル 教科書体 N-R" panose="02020400000000000000" pitchFamily="17" charset="-128"/>
                                      <a:ea typeface="UD デジタル 教科書体 N-R" panose="02020400000000000000" pitchFamily="17" charset="-128"/>
                                    </a:rPr>
                                    <a:t>後方支援</a:t>
                                  </a:r>
                                  <a:endParaRPr lang="en-US" altLang="ja-JP" sz="1400" dirty="0">
                                    <a:latin typeface="UD デジタル 教科書体 N-R" panose="02020400000000000000" pitchFamily="17" charset="-128"/>
                                    <a:ea typeface="UD デジタル 教科書体 N-R" panose="02020400000000000000" pitchFamily="17" charset="-128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19" name="テキスト ボックス 18">
                                  <a:extLst>
                                    <a:ext uri="{FF2B5EF4-FFF2-40B4-BE49-F238E27FC236}">
                                      <a16:creationId xmlns:a16="http://schemas.microsoft.com/office/drawing/2014/main" id="{7C678B0F-2D2D-AA8C-42A2-3F255F7018D0}"/>
                                    </a:ext>
                                  </a:extLst>
                                </p:cNvPr>
                                <p:cNvSpPr txBox="1"/>
                                <p:nvPr/>
                              </p:nvSpPr>
                              <p:spPr>
                                <a:xfrm>
                                  <a:off x="5871017" y="2349747"/>
                                  <a:ext cx="1515138" cy="222112"/>
                                </a:xfrm>
                                <a:prstGeom prst="rect">
                                  <a:avLst/>
                                </a:prstGeom>
                                <a:noFill/>
                              </p:spPr>
                              <p:txBody>
                                <a:bodyPr wrap="square" rtlCol="0">
                                  <a:spAutoFit/>
                                </a:bodyPr>
                                <a:lstStyle/>
                                <a:p>
                                  <a:pPr algn="ctr"/>
                                  <a:r>
                                    <a:rPr lang="ja-JP" altLang="en-US" sz="1400" dirty="0">
                                      <a:latin typeface="UD デジタル 教科書体 N-R" panose="02020400000000000000" pitchFamily="17" charset="-128"/>
                                      <a:ea typeface="UD デジタル 教科書体 N-R" panose="02020400000000000000" pitchFamily="17" charset="-128"/>
                                    </a:rPr>
                                    <a:t>調査・研究の指示</a:t>
                                  </a:r>
                                  <a:endParaRPr lang="en-US" altLang="ja-JP" sz="1400" dirty="0">
                                    <a:latin typeface="UD デジタル 教科書体 N-R" panose="02020400000000000000" pitchFamily="17" charset="-128"/>
                                    <a:ea typeface="UD デジタル 教科書体 N-R" panose="02020400000000000000" pitchFamily="17" charset="-128"/>
                                  </a:endParaRPr>
                                </a:p>
                              </p:txBody>
                            </p:sp>
                          </p:grpSp>
                          <p:grpSp>
                            <p:nvGrpSpPr>
                              <p:cNvPr id="39" name="グループ化 38">
                                <a:extLst>
                                  <a:ext uri="{FF2B5EF4-FFF2-40B4-BE49-F238E27FC236}">
                                    <a16:creationId xmlns:a16="http://schemas.microsoft.com/office/drawing/2014/main" id="{BB531098-387E-D039-DF0B-B81752E160E0}"/>
                                  </a:ext>
                                </a:extLst>
                              </p:cNvPr>
                              <p:cNvGrpSpPr/>
                              <p:nvPr/>
                            </p:nvGrpSpPr>
                            <p:grpSpPr>
                              <a:xfrm>
                                <a:off x="4478504" y="3048000"/>
                                <a:ext cx="778406" cy="152400"/>
                                <a:chOff x="2954504" y="3048000"/>
                                <a:chExt cx="778406" cy="152400"/>
                              </a:xfrm>
                            </p:grpSpPr>
                            <p:cxnSp>
                              <p:nvCxnSpPr>
                                <p:cNvPr id="40" name="直線矢印コネクタ 39">
                                  <a:extLst>
                                    <a:ext uri="{FF2B5EF4-FFF2-40B4-BE49-F238E27FC236}">
                                      <a16:creationId xmlns:a16="http://schemas.microsoft.com/office/drawing/2014/main" id="{2E71B79B-B371-15DA-DE6F-2D5EC95DAD31}"/>
                                    </a:ext>
                                  </a:extLst>
                                </p:cNvPr>
                                <p:cNvCxnSpPr>
                                  <a:cxnSpLocks/>
                                </p:cNvCxnSpPr>
                                <p:nvPr/>
                              </p:nvCxnSpPr>
                              <p:spPr>
                                <a:xfrm>
                                  <a:off x="2954504" y="3200400"/>
                                  <a:ext cx="778406" cy="0"/>
                                </a:xfrm>
                                <a:prstGeom prst="straightConnector1">
                                  <a:avLst/>
                                </a:prstGeom>
                                <a:ln>
                                  <a:tailEnd type="triangle"/>
                                </a:ln>
                              </p:spPr>
                              <p:style>
                                <a:lnRef idx="1">
                                  <a:schemeClr val="accent1"/>
                                </a:lnRef>
                                <a:fillRef idx="0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tx1"/>
                                </a:fontRef>
                              </p:style>
                            </p:cxnSp>
                            <p:cxnSp>
                              <p:nvCxnSpPr>
                                <p:cNvPr id="41" name="直線矢印コネクタ 40">
                                  <a:extLst>
                                    <a:ext uri="{FF2B5EF4-FFF2-40B4-BE49-F238E27FC236}">
                                      <a16:creationId xmlns:a16="http://schemas.microsoft.com/office/drawing/2014/main" id="{62A573DA-CB57-DBB9-4EBB-DC3AFF4356B8}"/>
                                    </a:ext>
                                  </a:extLst>
                                </p:cNvPr>
                                <p:cNvCxnSpPr/>
                                <p:nvPr/>
                              </p:nvCxnSpPr>
                              <p:spPr>
                                <a:xfrm flipH="1">
                                  <a:off x="2954504" y="3048000"/>
                                  <a:ext cx="778406" cy="0"/>
                                </a:xfrm>
                                <a:prstGeom prst="straightConnector1">
                                  <a:avLst/>
                                </a:prstGeom>
                                <a:ln>
                                  <a:tailEnd type="triangle"/>
                                </a:ln>
                              </p:spPr>
                              <p:style>
                                <a:lnRef idx="1">
                                  <a:schemeClr val="accent1"/>
                                </a:lnRef>
                                <a:fillRef idx="0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tx1"/>
                                </a:fontRef>
                              </p:style>
                            </p:cxnSp>
                          </p:grpSp>
                          <p:cxnSp>
                            <p:nvCxnSpPr>
                              <p:cNvPr id="53" name="直線矢印コネクタ 52">
                                <a:extLst>
                                  <a:ext uri="{FF2B5EF4-FFF2-40B4-BE49-F238E27FC236}">
                                    <a16:creationId xmlns:a16="http://schemas.microsoft.com/office/drawing/2014/main" id="{376B5291-EF76-7065-E5FC-22CC9332ACF6}"/>
                                  </a:ext>
                                </a:extLst>
                              </p:cNvPr>
                              <p:cNvCxnSpPr>
                                <a:cxnSpLocks/>
                              </p:cNvCxnSpPr>
                              <p:nvPr/>
                            </p:nvCxnSpPr>
                            <p:spPr>
                              <a:xfrm flipH="1">
                                <a:off x="6993994" y="3048000"/>
                                <a:ext cx="987361" cy="0"/>
                              </a:xfrm>
                              <a:prstGeom prst="straightConnector1">
                                <a:avLst/>
                              </a:prstGeom>
                              <a:ln>
                                <a:tailEnd type="triangle"/>
                              </a:ln>
                            </p:spPr>
                            <p:style>
                              <a:lnRef idx="1">
                                <a:schemeClr val="accent1"/>
                              </a:lnRef>
                              <a:fillRef idx="0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tx1"/>
                              </a:fontRef>
                            </p:style>
                          </p:cxnSp>
                          <p:sp>
                            <p:nvSpPr>
                              <p:cNvPr id="56" name="テキスト ボックス 55">
                                <a:extLst>
                                  <a:ext uri="{FF2B5EF4-FFF2-40B4-BE49-F238E27FC236}">
                                    <a16:creationId xmlns:a16="http://schemas.microsoft.com/office/drawing/2014/main" id="{8115FE2B-4E6E-3D67-211D-F470364F39E3}"/>
                                  </a:ext>
                                </a:extLst>
                              </p:cNvPr>
                              <p:cNvSpPr txBox="1"/>
                              <p:nvPr/>
                            </p:nvSpPr>
                            <p:spPr>
                              <a:xfrm>
                                <a:off x="6849993" y="3347593"/>
                                <a:ext cx="1199154" cy="377591"/>
                              </a:xfrm>
                              <a:prstGeom prst="rect">
                                <a:avLst/>
                              </a:prstGeom>
                              <a:noFill/>
                            </p:spPr>
                            <p:txBody>
                              <a:bodyPr wrap="square" rtlCol="0">
                                <a:spAutoFit/>
                              </a:bodyPr>
                              <a:lstStyle/>
                              <a:p>
                                <a:pPr algn="ctr"/>
                                <a:r>
                                  <a:rPr lang="ja-JP" altLang="en-US" sz="1400" dirty="0">
                                    <a:latin typeface="UD デジタル 教科書体 N-R" panose="02020400000000000000" pitchFamily="17" charset="-128"/>
                                    <a:ea typeface="UD デジタル 教科書体 N-R" panose="02020400000000000000" pitchFamily="17" charset="-128"/>
                                  </a:rPr>
                                  <a:t>課題・解決策</a:t>
                                </a:r>
                                <a:endParaRPr lang="en-US" altLang="ja-JP" sz="1400" dirty="0">
                                  <a:latin typeface="UD デジタル 教科書体 N-R" panose="02020400000000000000" pitchFamily="17" charset="-128"/>
                                  <a:ea typeface="UD デジタル 教科書体 N-R" panose="02020400000000000000" pitchFamily="17" charset="-128"/>
                                </a:endParaRPr>
                              </a:p>
                              <a:p>
                                <a:pPr algn="ctr"/>
                                <a:r>
                                  <a:rPr lang="ja-JP" altLang="en-US" sz="1400" dirty="0">
                                    <a:latin typeface="UD デジタル 教科書体 N-R" panose="02020400000000000000" pitchFamily="17" charset="-128"/>
                                    <a:ea typeface="UD デジタル 教科書体 N-R" panose="02020400000000000000" pitchFamily="17" charset="-128"/>
                                  </a:rPr>
                                  <a:t>の報告</a:t>
                                </a:r>
                                <a:endParaRPr lang="en-US" altLang="ja-JP" sz="1400" dirty="0">
                                  <a:latin typeface="UD デジタル 教科書体 N-R" panose="02020400000000000000" pitchFamily="17" charset="-128"/>
                                  <a:ea typeface="UD デジタル 教科書体 N-R" panose="02020400000000000000" pitchFamily="17" charset="-128"/>
                                </a:endParaRPr>
                              </a:p>
                            </p:txBody>
                          </p:sp>
                        </p:grpSp>
                        <p:sp>
                          <p:nvSpPr>
                            <p:cNvPr id="57" name="テキスト ボックス 56">
                              <a:extLst>
                                <a:ext uri="{FF2B5EF4-FFF2-40B4-BE49-F238E27FC236}">
                                  <a16:creationId xmlns:a16="http://schemas.microsoft.com/office/drawing/2014/main" id="{C37334BA-B7FC-703E-B19A-859873570D8E}"/>
                                </a:ext>
                              </a:extLst>
                            </p:cNvPr>
                            <p:cNvSpPr txBox="1"/>
                            <p:nvPr/>
                          </p:nvSpPr>
                          <p:spPr>
                            <a:xfrm>
                              <a:off x="5866293" y="2613879"/>
                              <a:ext cx="1515138" cy="222112"/>
                            </a:xfrm>
                            <a:prstGeom prst="rect">
                              <a:avLst/>
                            </a:prstGeom>
                            <a:noFill/>
                          </p:spPr>
                          <p:txBody>
                            <a:bodyPr wrap="square" rtlCol="0">
                              <a:spAutoFit/>
                            </a:bodyPr>
                            <a:lstStyle/>
                            <a:p>
                              <a:pPr algn="ctr"/>
                              <a:r>
                                <a:rPr lang="ja-JP" altLang="en-US" sz="1400" dirty="0">
                                  <a:latin typeface="UD デジタル 教科書体 N-R" panose="02020400000000000000" pitchFamily="17" charset="-128"/>
                                  <a:ea typeface="UD デジタル 教科書体 N-R" panose="02020400000000000000" pitchFamily="17" charset="-128"/>
                                </a:rPr>
                                <a:t>調査・研究結果報告</a:t>
                              </a:r>
                              <a:endParaRPr lang="en-US" altLang="ja-JP" sz="1400" dirty="0">
                                <a:latin typeface="UD デジタル 教科書体 N-R" panose="02020400000000000000" pitchFamily="17" charset="-128"/>
                                <a:ea typeface="UD デジタル 教科書体 N-R" panose="02020400000000000000" pitchFamily="17" charset="-128"/>
                              </a:endParaRPr>
                            </a:p>
                          </p:txBody>
                        </p:sp>
                      </p:grpSp>
                    </p:grpSp>
                    <p:cxnSp>
                      <p:nvCxnSpPr>
                        <p:cNvPr id="55" name="直線矢印コネクタ 54">
                          <a:extLst>
                            <a:ext uri="{FF2B5EF4-FFF2-40B4-BE49-F238E27FC236}">
                              <a16:creationId xmlns:a16="http://schemas.microsoft.com/office/drawing/2014/main" id="{24E70B71-BADB-49C8-A9AE-CFC706D82827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V="1">
                          <a:off x="8981302" y="2329584"/>
                          <a:ext cx="0" cy="684000"/>
                        </a:xfrm>
                        <a:prstGeom prst="straightConnector1">
                          <a:avLst/>
                        </a:prstGeom>
                        <a:ln>
                          <a:tailEnd type="triangl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</p:grpSp>
              </p:grpSp>
              <p:sp>
                <p:nvSpPr>
                  <p:cNvPr id="68" name="正方形/長方形 67"/>
                  <p:cNvSpPr/>
                  <p:nvPr/>
                </p:nvSpPr>
                <p:spPr>
                  <a:xfrm>
                    <a:off x="634181" y="1873045"/>
                    <a:ext cx="7875638" cy="3838207"/>
                  </a:xfrm>
                  <a:prstGeom prst="rect">
                    <a:avLst/>
                  </a:prstGeom>
                  <a:noFill/>
                  <a:ln w="28575">
                    <a:solidFill>
                      <a:srgbClr val="FF9900"/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sp>
              <p:nvSpPr>
                <p:cNvPr id="67" name="テキスト ボックス 66">
                  <a:extLst>
                    <a:ext uri="{FF2B5EF4-FFF2-40B4-BE49-F238E27FC236}">
                      <a16:creationId xmlns:a16="http://schemas.microsoft.com/office/drawing/2014/main" id="{8084AEE6-5ABE-80F3-2C43-19ABBCD4E89F}"/>
                    </a:ext>
                  </a:extLst>
                </p:cNvPr>
                <p:cNvSpPr txBox="1"/>
                <p:nvPr/>
              </p:nvSpPr>
              <p:spPr>
                <a:xfrm>
                  <a:off x="8210407" y="4421127"/>
                  <a:ext cx="948357" cy="52321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ja-JP" altLang="en-US" sz="1400" dirty="0">
                      <a:solidFill>
                        <a:schemeClr val="accent5"/>
                      </a:solidFill>
                      <a:latin typeface="UD デジタル 教科書体 N-R" panose="02020400000000000000" pitchFamily="17" charset="-128"/>
                      <a:ea typeface="UD デジタル 教科書体 N-R" panose="02020400000000000000" pitchFamily="17" charset="-128"/>
                    </a:rPr>
                    <a:t>報告・</a:t>
                  </a:r>
                  <a:endParaRPr lang="en-US" altLang="ja-JP" sz="1400" dirty="0">
                    <a:solidFill>
                      <a:schemeClr val="accent5"/>
                    </a:solidFill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endParaRPr>
                </a:p>
                <a:p>
                  <a:pPr algn="ctr"/>
                  <a:r>
                    <a:rPr lang="ja-JP" altLang="en-US" sz="1400" dirty="0">
                      <a:solidFill>
                        <a:schemeClr val="accent5"/>
                      </a:solidFill>
                      <a:latin typeface="UD デジタル 教科書体 N-R" panose="02020400000000000000" pitchFamily="17" charset="-128"/>
                      <a:ea typeface="UD デジタル 教科書体 N-R" panose="02020400000000000000" pitchFamily="17" charset="-128"/>
                    </a:rPr>
                    <a:t>問題提起</a:t>
                  </a:r>
                  <a:endParaRPr lang="en-US" altLang="ja-JP" sz="1400" dirty="0">
                    <a:solidFill>
                      <a:schemeClr val="accent5"/>
                    </a:solidFill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endParaRPr>
                </a:p>
              </p:txBody>
            </p:sp>
            <p:sp>
              <p:nvSpPr>
                <p:cNvPr id="72" name="テキスト ボックス 71">
                  <a:extLst>
                    <a:ext uri="{FF2B5EF4-FFF2-40B4-BE49-F238E27FC236}">
                      <a16:creationId xmlns:a16="http://schemas.microsoft.com/office/drawing/2014/main" id="{70F2E9E1-69DD-C3FA-7A61-BC126535A5D0}"/>
                    </a:ext>
                  </a:extLst>
                </p:cNvPr>
                <p:cNvSpPr txBox="1"/>
                <p:nvPr/>
              </p:nvSpPr>
              <p:spPr>
                <a:xfrm>
                  <a:off x="8553527" y="2767262"/>
                  <a:ext cx="1004422" cy="73866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ja-JP" altLang="en-US" sz="1400" dirty="0">
                      <a:solidFill>
                        <a:schemeClr val="accent5"/>
                      </a:solidFill>
                      <a:latin typeface="UD デジタル 教科書体 N-R" panose="02020400000000000000" pitchFamily="17" charset="-128"/>
                      <a:ea typeface="UD デジタル 教科書体 N-R" panose="02020400000000000000" pitchFamily="17" charset="-128"/>
                    </a:rPr>
                    <a:t>課題・</a:t>
                  </a:r>
                  <a:endParaRPr lang="en-US" altLang="ja-JP" sz="1400" dirty="0">
                    <a:solidFill>
                      <a:schemeClr val="accent5"/>
                    </a:solidFill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endParaRPr>
                </a:p>
                <a:p>
                  <a:pPr algn="ctr"/>
                  <a:r>
                    <a:rPr lang="ja-JP" altLang="en-US" sz="1400" dirty="0">
                      <a:solidFill>
                        <a:schemeClr val="accent5"/>
                      </a:solidFill>
                      <a:latin typeface="UD デジタル 教科書体 N-R" panose="02020400000000000000" pitchFamily="17" charset="-128"/>
                      <a:ea typeface="UD デジタル 教科書体 N-R" panose="02020400000000000000" pitchFamily="17" charset="-128"/>
                    </a:rPr>
                    <a:t>解決策の報告</a:t>
                  </a:r>
                  <a:endParaRPr lang="en-US" altLang="ja-JP" sz="1400" dirty="0">
                    <a:solidFill>
                      <a:schemeClr val="accent5"/>
                    </a:solidFill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endParaRPr>
                </a:p>
              </p:txBody>
            </p:sp>
            <p:sp>
              <p:nvSpPr>
                <p:cNvPr id="77" name="タイトル 1"/>
                <p:cNvSpPr txBox="1">
                  <a:spLocks/>
                </p:cNvSpPr>
                <p:nvPr/>
              </p:nvSpPr>
              <p:spPr>
                <a:xfrm>
                  <a:off x="1570772" y="4500537"/>
                  <a:ext cx="2529758" cy="543164"/>
                </a:xfrm>
                <a:prstGeom prst="rect">
                  <a:avLst/>
                </a:prstGeom>
                <a:ln>
                  <a:solidFill>
                    <a:srgbClr val="00B0F0"/>
                  </a:solidFill>
                </a:ln>
              </p:spPr>
              <p:txBody>
                <a:bodyPr vert="horz" lIns="91440" tIns="45720" rIns="91440" bIns="45720" rtlCol="0" anchor="t">
                  <a:normAutofit fontScale="92500" lnSpcReduction="10000"/>
                </a:bodyPr>
                <a:lstStyle>
                  <a:lvl1pPr algn="l" defTabSz="457200" rtl="0" eaLnBrk="1" latinLnBrk="0" hangingPunct="1">
                    <a:spcBef>
                      <a:spcPct val="0"/>
                    </a:spcBef>
                    <a:buNone/>
                    <a:defRPr kumimoji="1" sz="3600" kern="1200">
                      <a:solidFill>
                        <a:schemeClr val="accent1"/>
                      </a:solidFill>
                      <a:latin typeface="+mj-lt"/>
                      <a:ea typeface="+mj-ea"/>
                      <a:cs typeface="+mj-cs"/>
                    </a:defRPr>
                  </a:lvl1pPr>
                  <a:lvl2pPr eaLnBrk="1" hangingPunct="1">
                    <a:defRPr kumimoji="1">
                      <a:solidFill>
                        <a:schemeClr val="tx2"/>
                      </a:solidFill>
                    </a:defRPr>
                  </a:lvl2pPr>
                  <a:lvl3pPr eaLnBrk="1" hangingPunct="1">
                    <a:defRPr kumimoji="1">
                      <a:solidFill>
                        <a:schemeClr val="tx2"/>
                      </a:solidFill>
                    </a:defRPr>
                  </a:lvl3pPr>
                  <a:lvl4pPr eaLnBrk="1" hangingPunct="1">
                    <a:defRPr kumimoji="1">
                      <a:solidFill>
                        <a:schemeClr val="tx2"/>
                      </a:solidFill>
                    </a:defRPr>
                  </a:lvl4pPr>
                  <a:lvl5pPr eaLnBrk="1" hangingPunct="1">
                    <a:defRPr kumimoji="1">
                      <a:solidFill>
                        <a:schemeClr val="tx2"/>
                      </a:solidFill>
                    </a:defRPr>
                  </a:lvl5pPr>
                  <a:lvl6pPr eaLnBrk="1" hangingPunct="1">
                    <a:defRPr kumimoji="1">
                      <a:solidFill>
                        <a:schemeClr val="tx2"/>
                      </a:solidFill>
                    </a:defRPr>
                  </a:lvl6pPr>
                  <a:lvl7pPr eaLnBrk="1" hangingPunct="1">
                    <a:defRPr kumimoji="1">
                      <a:solidFill>
                        <a:schemeClr val="tx2"/>
                      </a:solidFill>
                    </a:defRPr>
                  </a:lvl7pPr>
                  <a:lvl8pPr eaLnBrk="1" hangingPunct="1">
                    <a:defRPr kumimoji="1">
                      <a:solidFill>
                        <a:schemeClr val="tx2"/>
                      </a:solidFill>
                    </a:defRPr>
                  </a:lvl8pPr>
                  <a:lvl9pPr eaLnBrk="1" hangingPunct="1">
                    <a:defRPr kumimoji="1">
                      <a:solidFill>
                        <a:schemeClr val="tx2"/>
                      </a:solidFill>
                    </a:defRPr>
                  </a:lvl9pPr>
                </a:lstStyle>
                <a:p>
                  <a:r>
                    <a:rPr lang="ja-JP" altLang="en-US" sz="1600" u="sng" dirty="0">
                      <a:solidFill>
                        <a:srgbClr val="0070C0"/>
                      </a:solidFill>
                      <a:latin typeface="UD デジタル 教科書体 N-R" panose="02020400000000000000" pitchFamily="17" charset="-128"/>
                      <a:ea typeface="UD デジタル 教科書体 N-R" panose="02020400000000000000" pitchFamily="17" charset="-128"/>
                    </a:rPr>
                    <a:t>運営事務局会議と</a:t>
                  </a:r>
                  <a:endParaRPr lang="en-US" altLang="ja-JP" sz="1600" u="sng" dirty="0">
                    <a:solidFill>
                      <a:srgbClr val="0070C0"/>
                    </a:solidFill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endParaRPr>
                </a:p>
                <a:p>
                  <a:r>
                    <a:rPr lang="ja-JP" altLang="en-US" sz="1600" u="sng" dirty="0">
                      <a:solidFill>
                        <a:srgbClr val="0070C0"/>
                      </a:solidFill>
                      <a:latin typeface="UD デジタル 教科書体 N-R" panose="02020400000000000000" pitchFamily="17" charset="-128"/>
                      <a:ea typeface="UD デジタル 教科書体 N-R" panose="02020400000000000000" pitchFamily="17" charset="-128"/>
                    </a:rPr>
                    <a:t>全体会議への着実な循環</a:t>
                  </a:r>
                </a:p>
              </p:txBody>
            </p:sp>
          </p:grpSp>
          <p:sp>
            <p:nvSpPr>
              <p:cNvPr id="79" name="楕円 78">
                <a:extLst>
                  <a:ext uri="{FF2B5EF4-FFF2-40B4-BE49-F238E27FC236}">
                    <a16:creationId xmlns:a16="http://schemas.microsoft.com/office/drawing/2014/main" id="{76A4ACC3-E41E-E442-1D96-D64C38332102}"/>
                  </a:ext>
                </a:extLst>
              </p:cNvPr>
              <p:cNvSpPr/>
              <p:nvPr/>
            </p:nvSpPr>
            <p:spPr>
              <a:xfrm>
                <a:off x="7354033" y="4958194"/>
                <a:ext cx="802956" cy="80158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ja-JP" altLang="en-US" sz="1200" dirty="0">
                    <a:solidFill>
                      <a:schemeClr val="tx1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千里</a:t>
                </a:r>
                <a:r>
                  <a:rPr lang="en-US" altLang="ja-JP" sz="1200" dirty="0">
                    <a:solidFill>
                      <a:schemeClr val="tx1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NT</a:t>
                </a:r>
              </a:p>
            </p:txBody>
          </p:sp>
          <p:sp>
            <p:nvSpPr>
              <p:cNvPr id="48" name="テキスト ボックス 47"/>
              <p:cNvSpPr txBox="1"/>
              <p:nvPr/>
            </p:nvSpPr>
            <p:spPr>
              <a:xfrm>
                <a:off x="6052471" y="5249980"/>
                <a:ext cx="9635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ja-JP" altLang="en-US" sz="1200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亥の子谷</a:t>
                </a:r>
                <a:endParaRPr lang="en-US" altLang="ja-JP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</p:txBody>
          </p:sp>
        </p:grpSp>
      </p:grpSp>
      <p:sp>
        <p:nvSpPr>
          <p:cNvPr id="85" name="テキスト ボックス 84">
            <a:extLst>
              <a:ext uri="{FF2B5EF4-FFF2-40B4-BE49-F238E27FC236}">
                <a16:creationId xmlns:a16="http://schemas.microsoft.com/office/drawing/2014/main" id="{A97DCC8A-626A-DD5C-B4E1-132BCB0FDAF1}"/>
              </a:ext>
            </a:extLst>
          </p:cNvPr>
          <p:cNvSpPr txBox="1"/>
          <p:nvPr/>
        </p:nvSpPr>
        <p:spPr>
          <a:xfrm>
            <a:off x="240435" y="2485031"/>
            <a:ext cx="11251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共有・協働</a:t>
            </a:r>
            <a:endParaRPr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cxnSp>
        <p:nvCxnSpPr>
          <p:cNvPr id="95" name="直線矢印コネクタ 94">
            <a:extLst>
              <a:ext uri="{FF2B5EF4-FFF2-40B4-BE49-F238E27FC236}">
                <a16:creationId xmlns:a16="http://schemas.microsoft.com/office/drawing/2014/main" id="{CB3A6E48-1008-2EFC-1844-519B006D28ED}"/>
              </a:ext>
            </a:extLst>
          </p:cNvPr>
          <p:cNvCxnSpPr>
            <a:cxnSpLocks/>
            <a:endCxn id="31" idx="1"/>
          </p:cNvCxnSpPr>
          <p:nvPr/>
        </p:nvCxnSpPr>
        <p:spPr>
          <a:xfrm>
            <a:off x="508000" y="5339963"/>
            <a:ext cx="34642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直線矢印コネクタ 96">
            <a:extLst>
              <a:ext uri="{FF2B5EF4-FFF2-40B4-BE49-F238E27FC236}">
                <a16:creationId xmlns:a16="http://schemas.microsoft.com/office/drawing/2014/main" id="{E0578D55-BCB5-2313-6128-9B02127D636C}"/>
              </a:ext>
            </a:extLst>
          </p:cNvPr>
          <p:cNvCxnSpPr>
            <a:cxnSpLocks/>
          </p:cNvCxnSpPr>
          <p:nvPr/>
        </p:nvCxnSpPr>
        <p:spPr>
          <a:xfrm>
            <a:off x="508000" y="1821928"/>
            <a:ext cx="18052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直線コネクタ 102">
            <a:extLst>
              <a:ext uri="{FF2B5EF4-FFF2-40B4-BE49-F238E27FC236}">
                <a16:creationId xmlns:a16="http://schemas.microsoft.com/office/drawing/2014/main" id="{0B2122BA-EC04-6EDC-1B0B-56E01C721706}"/>
              </a:ext>
            </a:extLst>
          </p:cNvPr>
          <p:cNvCxnSpPr/>
          <p:nvPr/>
        </p:nvCxnSpPr>
        <p:spPr>
          <a:xfrm>
            <a:off x="508000" y="1821928"/>
            <a:ext cx="0" cy="35180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直線矢印コネクタ 104">
            <a:extLst>
              <a:ext uri="{FF2B5EF4-FFF2-40B4-BE49-F238E27FC236}">
                <a16:creationId xmlns:a16="http://schemas.microsoft.com/office/drawing/2014/main" id="{80564351-ADB9-58C6-6335-ECC06836B954}"/>
              </a:ext>
            </a:extLst>
          </p:cNvPr>
          <p:cNvCxnSpPr/>
          <p:nvPr/>
        </p:nvCxnSpPr>
        <p:spPr>
          <a:xfrm>
            <a:off x="1155700" y="2130859"/>
            <a:ext cx="0" cy="971514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直線矢印コネクタ 105">
            <a:extLst>
              <a:ext uri="{FF2B5EF4-FFF2-40B4-BE49-F238E27FC236}">
                <a16:creationId xmlns:a16="http://schemas.microsoft.com/office/drawing/2014/main" id="{263E2F52-F994-A35A-B183-72769B39B0F3}"/>
              </a:ext>
            </a:extLst>
          </p:cNvPr>
          <p:cNvCxnSpPr>
            <a:cxnSpLocks/>
          </p:cNvCxnSpPr>
          <p:nvPr/>
        </p:nvCxnSpPr>
        <p:spPr>
          <a:xfrm>
            <a:off x="3845314" y="2193572"/>
            <a:ext cx="0" cy="883264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テキスト ボックス 111">
            <a:extLst>
              <a:ext uri="{FF2B5EF4-FFF2-40B4-BE49-F238E27FC236}">
                <a16:creationId xmlns:a16="http://schemas.microsoft.com/office/drawing/2014/main" id="{73F7B369-771F-CDF4-A386-91F78C2CB64E}"/>
              </a:ext>
            </a:extLst>
          </p:cNvPr>
          <p:cNvSpPr txBox="1"/>
          <p:nvPr/>
        </p:nvSpPr>
        <p:spPr>
          <a:xfrm>
            <a:off x="3198167" y="2459752"/>
            <a:ext cx="11251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共有・協働</a:t>
            </a:r>
            <a:endParaRPr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cxnSp>
        <p:nvCxnSpPr>
          <p:cNvPr id="113" name="直線矢印コネクタ 112">
            <a:extLst>
              <a:ext uri="{FF2B5EF4-FFF2-40B4-BE49-F238E27FC236}">
                <a16:creationId xmlns:a16="http://schemas.microsoft.com/office/drawing/2014/main" id="{0F0FA700-DDC1-356A-4215-33F6B9B464BE}"/>
              </a:ext>
            </a:extLst>
          </p:cNvPr>
          <p:cNvCxnSpPr>
            <a:cxnSpLocks/>
          </p:cNvCxnSpPr>
          <p:nvPr/>
        </p:nvCxnSpPr>
        <p:spPr>
          <a:xfrm flipV="1">
            <a:off x="7664301" y="3738900"/>
            <a:ext cx="0" cy="9478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073C8B65-3B41-D1B5-ADA2-6DAC4557332A}"/>
              </a:ext>
            </a:extLst>
          </p:cNvPr>
          <p:cNvSpPr/>
          <p:nvPr/>
        </p:nvSpPr>
        <p:spPr>
          <a:xfrm>
            <a:off x="10024384" y="161793"/>
            <a:ext cx="1872000" cy="5446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参考資料７</a:t>
            </a:r>
          </a:p>
        </p:txBody>
      </p:sp>
    </p:spTree>
    <p:extLst>
      <p:ext uri="{BB962C8B-B14F-4D97-AF65-F5344CB8AC3E}">
        <p14:creationId xmlns:p14="http://schemas.microsoft.com/office/powerpoint/2010/main" val="38674441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1221</TotalTime>
  <Words>148</Words>
  <Application>Microsoft Office PowerPoint</Application>
  <PresentationFormat>ワイド画面</PresentationFormat>
  <Paragraphs>45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BIZ UDPゴシック</vt:lpstr>
      <vt:lpstr>UD デジタル 教科書体 N-R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revision>83</cp:revision>
  <dcterms:created xsi:type="dcterms:W3CDTF">2025-07-14T03:56:27Z</dcterms:created>
  <dcterms:modified xsi:type="dcterms:W3CDTF">2025-09-03T02:03:53Z</dcterms:modified>
</cp:coreProperties>
</file>