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9906000" cy="6858000" type="A4"/>
  <p:notesSz cx="673576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7" autoAdjust="0"/>
    <p:restoredTop sz="94333" autoAdjust="0"/>
  </p:normalViewPr>
  <p:slideViewPr>
    <p:cSldViewPr snapToGrid="0">
      <p:cViewPr varScale="1">
        <p:scale>
          <a:sx n="65" d="100"/>
          <a:sy n="65" d="100"/>
        </p:scale>
        <p:origin x="13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7BBEF-D820-4F53-90DE-7C8D2EAEFC9F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51219"/>
            <a:ext cx="538861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011DD-0C14-4D28-8B3B-7317A5C19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41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-130175" y="1673225"/>
            <a:ext cx="6527800" cy="45196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BC0B8A-0CE2-499B-8AEF-BD64C5F4ED2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5E32-77F5-44A0-AE76-A4F7E76D8C30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30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963B-A4EE-4294-98B8-3DA9B61899BF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22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DCCD7-2E04-4766-8DF5-01C03205CA71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88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0A72-5338-4631-A93D-FCE7E8361A81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7D25-CDA2-49A6-BC4D-814E8582316E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8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8DC1C-FDFF-4D64-A764-88DE3C65AB88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5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0790-128A-4B3E-AB37-F776D26647CF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48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64A8-61F5-4946-A435-C679AC500D9D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53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65855-C7AF-45E0-BDD0-A865353A95A6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1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16D3-4800-4EDF-B353-56D0F3001057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53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1C86-1FEB-4EBD-8C90-28955FD4901B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98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06A7-5226-4B34-91FE-EC3E94EF0E79}" type="datetime1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D4FF7-A26D-4826-9021-3DAA52E3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81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直線矢印コネクタ 73"/>
          <p:cNvCxnSpPr/>
          <p:nvPr/>
        </p:nvCxnSpPr>
        <p:spPr>
          <a:xfrm flipH="1">
            <a:off x="3045663" y="4879157"/>
            <a:ext cx="13597" cy="935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直線矢印コネクタ 115"/>
          <p:cNvCxnSpPr/>
          <p:nvPr/>
        </p:nvCxnSpPr>
        <p:spPr>
          <a:xfrm flipH="1">
            <a:off x="6860900" y="4913119"/>
            <a:ext cx="412" cy="901684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/>
          <p:nvPr/>
        </p:nvCxnSpPr>
        <p:spPr>
          <a:xfrm>
            <a:off x="9098085" y="5194078"/>
            <a:ext cx="2752" cy="638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356263" y="1712266"/>
            <a:ext cx="6741822" cy="4680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 anchor="ctr">
            <a:noAutofit/>
          </a:bodyPr>
          <a:lstStyle/>
          <a:p>
            <a:pPr lvl="0"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保護者から所属園に回答の入力を依頼</a:t>
            </a:r>
            <a:r>
              <a:rPr lang="ja-JP" altLang="en-US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（保護者が園に入力用の</a:t>
            </a:r>
            <a:r>
              <a:rPr lang="en-US" altLang="ja-JP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lang="ja-JP" altLang="en-US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・パスワードを渡す）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0" y="630447"/>
            <a:ext cx="9906000" cy="31745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defTabSz="742950">
              <a:defRPr/>
            </a:pPr>
            <a:r>
              <a:rPr lang="ja-JP" altLang="en-US" sz="1463" dirty="0">
                <a:solidFill>
                  <a:prstClr val="white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463" dirty="0">
                <a:solidFill>
                  <a:prstClr val="white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r>
            <a:r>
              <a:rPr lang="ja-JP" altLang="en-US" sz="1463" dirty="0">
                <a:solidFill>
                  <a:prstClr val="white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歳発達相談のフロー図　　　　　　　　　　　　　　　　　　　　　　　　　　　　　　</a:t>
            </a:r>
            <a:endParaRPr lang="en-US" altLang="ja-JP" sz="1463" dirty="0">
              <a:solidFill>
                <a:prstClr val="white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2348497" y="3061237"/>
            <a:ext cx="6749587" cy="346138"/>
          </a:xfrm>
          <a:prstGeom prst="rect">
            <a:avLst/>
          </a:prstGeom>
          <a:solidFill>
            <a:schemeClr val="bg2"/>
          </a:solidFill>
          <a:ln w="12700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 anchor="ctr">
            <a:noAutofit/>
          </a:bodyPr>
          <a:lstStyle/>
          <a:p>
            <a:pPr algn="ctr" defTabSz="742950">
              <a:defRPr/>
            </a:pP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個人結果票の作成、すこやか親子室に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結果送付 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407230" y="5816331"/>
            <a:ext cx="6970619" cy="348899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 anchor="ctr">
            <a:noAutofit/>
          </a:bodyPr>
          <a:lstStyle/>
          <a:p>
            <a:pPr algn="ctr" defTabSz="742950">
              <a:defRPr/>
            </a:pPr>
            <a:r>
              <a:rPr lang="ja-JP" altLang="en-US" sz="1463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就学の説明会（学校教育室）・就学の相談（就学先小学校）</a:t>
            </a:r>
            <a:endParaRPr lang="en-US" altLang="ja-JP" sz="1463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82" name="直線矢印コネクタ 81"/>
          <p:cNvCxnSpPr/>
          <p:nvPr/>
        </p:nvCxnSpPr>
        <p:spPr>
          <a:xfrm>
            <a:off x="5445826" y="2239293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2348497" y="1009113"/>
            <a:ext cx="6749588" cy="5058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106140" rIns="26535" bIns="26535" rtlCol="0" anchor="ctr">
            <a:noAutofit/>
          </a:bodyPr>
          <a:lstStyle/>
          <a:p>
            <a:pPr defTabSz="742950">
              <a:defRPr/>
            </a:pPr>
            <a:endParaRPr lang="en-US" altLang="ja-JP" sz="13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en-US" altLang="ja-JP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歳発達</a:t>
            </a:r>
            <a:r>
              <a:rPr lang="en-US" altLang="ja-JP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アンケート（ここあぽ）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」の案内と「</a:t>
            </a:r>
            <a:r>
              <a:rPr lang="en-US" altLang="ja-JP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歳児の姿」チラシを保護者に送付</a:t>
            </a:r>
            <a:endParaRPr lang="en-US" altLang="ja-JP" sz="13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＊年度内の誕生月を３期に分けて発送</a:t>
            </a:r>
            <a:endParaRPr lang="en-US" altLang="ja-JP" sz="13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742950">
              <a:defRPr/>
            </a:pP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　　　　　　　　　　</a:t>
            </a:r>
            <a:endParaRPr lang="ja-JP" altLang="en-US" sz="13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89" name="直線矢印コネクタ 88"/>
          <p:cNvCxnSpPr/>
          <p:nvPr/>
        </p:nvCxnSpPr>
        <p:spPr>
          <a:xfrm>
            <a:off x="5445826" y="2851929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-147015" y="1060617"/>
            <a:ext cx="2198646" cy="27186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すこやか親子室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0" y="2532502"/>
            <a:ext cx="2688439" cy="4036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保育園・幼稚園・認定こども園等</a:t>
            </a:r>
            <a:r>
              <a:rPr lang="en-US" altLang="ja-JP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975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206232" y="3129784"/>
            <a:ext cx="1108347" cy="212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委託事業者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-51735" y="3731970"/>
            <a:ext cx="1961789" cy="26690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すこやか親子室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-123303" y="1850968"/>
            <a:ext cx="1557476" cy="18833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48497" y="2402409"/>
            <a:ext cx="6728700" cy="441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106140" rIns="26535" bIns="26535" rtlCol="0" anchor="ctr">
            <a:noAutofit/>
          </a:bodyPr>
          <a:lstStyle/>
          <a:p>
            <a:pPr lvl="0" algn="ctr">
              <a:defRPr/>
            </a:pP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保護者及び所属園が 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en-US" altLang="ja-JP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歳発達</a:t>
            </a:r>
            <a:r>
              <a:rPr lang="en-US" altLang="ja-JP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300" b="1" dirty="0">
                <a:solidFill>
                  <a:schemeClr val="accent5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アンケート（ここあぽ）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 に入力</a:t>
            </a:r>
            <a:r>
              <a:rPr lang="ja-JP" altLang="en-US" sz="1300" strike="sngStrike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</a:p>
        </p:txBody>
      </p:sp>
      <p:pic>
        <p:nvPicPr>
          <p:cNvPr id="156" name="図 1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336" y="3048929"/>
            <a:ext cx="518648" cy="437030"/>
          </a:xfrm>
          <a:prstGeom prst="rect">
            <a:avLst/>
          </a:prstGeom>
        </p:spPr>
      </p:pic>
      <p:pic>
        <p:nvPicPr>
          <p:cNvPr id="157" name="図 1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896" y="1070077"/>
            <a:ext cx="526316" cy="459236"/>
          </a:xfrm>
          <a:prstGeom prst="rect">
            <a:avLst/>
          </a:prstGeom>
        </p:spPr>
      </p:pic>
      <p:pic>
        <p:nvPicPr>
          <p:cNvPr id="128" name="図 1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937" y="1650980"/>
            <a:ext cx="802848" cy="588313"/>
          </a:xfrm>
          <a:prstGeom prst="rect">
            <a:avLst/>
          </a:prstGeom>
        </p:spPr>
      </p:pic>
      <p:sp>
        <p:nvSpPr>
          <p:cNvPr id="129" name="テキスト ボックス 128"/>
          <p:cNvSpPr txBox="1"/>
          <p:nvPr/>
        </p:nvSpPr>
        <p:spPr>
          <a:xfrm>
            <a:off x="155233" y="5922106"/>
            <a:ext cx="2041147" cy="13734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学校教育室・教育センター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373319" y="5337576"/>
            <a:ext cx="1084699" cy="228701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>
            <a:spAutoFit/>
          </a:bodyPr>
          <a:lstStyle/>
          <a:p>
            <a:pPr algn="ctr" defTabSz="742950">
              <a:defRPr/>
            </a:pP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医療機関紹介</a:t>
            </a:r>
          </a:p>
        </p:txBody>
      </p:sp>
      <p:cxnSp>
        <p:nvCxnSpPr>
          <p:cNvPr id="135" name="直線矢印コネクタ 134"/>
          <p:cNvCxnSpPr/>
          <p:nvPr/>
        </p:nvCxnSpPr>
        <p:spPr>
          <a:xfrm>
            <a:off x="5445826" y="1529313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2403678" y="4527954"/>
            <a:ext cx="2487811" cy="356761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defTabSz="742950">
              <a:defRPr/>
            </a:pPr>
            <a:r>
              <a:rPr lang="ja-JP" altLang="en-US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各専門職による集団方式の相談会</a:t>
            </a:r>
            <a:r>
              <a:rPr lang="en-US" altLang="ja-JP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</a:p>
        </p:txBody>
      </p:sp>
      <p:cxnSp>
        <p:nvCxnSpPr>
          <p:cNvPr id="57" name="直線矢印コネクタ 56"/>
          <p:cNvCxnSpPr/>
          <p:nvPr/>
        </p:nvCxnSpPr>
        <p:spPr>
          <a:xfrm>
            <a:off x="5417517" y="3485959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テキスト ボックス 100"/>
          <p:cNvSpPr txBox="1"/>
          <p:nvPr/>
        </p:nvSpPr>
        <p:spPr>
          <a:xfrm>
            <a:off x="2348497" y="3650062"/>
            <a:ext cx="6728699" cy="32115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 anchor="ctr">
            <a:noAutofit/>
          </a:bodyPr>
          <a:lstStyle/>
          <a:p>
            <a:pPr algn="ctr" defTabSz="742950">
              <a:defRPr/>
            </a:pP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保護者に結果通知（郵送）　</a:t>
            </a:r>
            <a:r>
              <a:rPr lang="ja-JP" altLang="en-US" sz="1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相談先がわかるフロー図も同封　　　　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8110346" y="4395347"/>
            <a:ext cx="1537026" cy="780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 anchor="ctr">
            <a:noAutofit/>
          </a:bodyPr>
          <a:lstStyle/>
          <a:p>
            <a:pPr defTabSz="742950">
              <a:defRPr/>
            </a:pP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杉の子学園、わかたけ園吹田療育園、要配慮保育発達支援保育利用児は</a:t>
            </a:r>
            <a:endParaRPr lang="en-US" altLang="ja-JP" sz="975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742950">
              <a:defRPr/>
            </a:pP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各所属で相談</a:t>
            </a:r>
            <a:endParaRPr lang="en-US" altLang="ja-JP" sz="975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302561" y="4069979"/>
            <a:ext cx="3774637" cy="2674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742950">
              <a:defRPr/>
            </a:pPr>
            <a:r>
              <a:rPr lang="ja-JP" altLang="en-US" sz="1138" b="1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ここあぽ</a:t>
            </a:r>
            <a:r>
              <a:rPr lang="ja-JP" altLang="en-US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結果 要配慮児（ ★★）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95592" y="4105539"/>
            <a:ext cx="2591232" cy="2674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742950">
              <a:defRPr/>
            </a:pPr>
            <a:r>
              <a:rPr lang="ja-JP" altLang="en-US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要配慮児相当（☆☆）のうち希望者</a:t>
            </a:r>
          </a:p>
        </p:txBody>
      </p:sp>
      <p:cxnSp>
        <p:nvCxnSpPr>
          <p:cNvPr id="22" name="直線矢印コネクタ 21"/>
          <p:cNvCxnSpPr/>
          <p:nvPr/>
        </p:nvCxnSpPr>
        <p:spPr>
          <a:xfrm>
            <a:off x="5910166" y="4951175"/>
            <a:ext cx="0" cy="881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" name="グループ化 14"/>
          <p:cNvGrpSpPr/>
          <p:nvPr/>
        </p:nvGrpSpPr>
        <p:grpSpPr>
          <a:xfrm>
            <a:off x="5302561" y="4467150"/>
            <a:ext cx="2701747" cy="728334"/>
            <a:chOff x="7100030" y="4467411"/>
            <a:chExt cx="3325227" cy="896411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7100030" y="4467411"/>
              <a:ext cx="3325227" cy="89641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234000" tIns="0" rIns="0" bIns="0" rtlCol="0">
              <a:noAutofit/>
            </a:bodyPr>
            <a:lstStyle/>
            <a:p>
              <a:pPr defTabSz="742950">
                <a:defRPr/>
              </a:pPr>
              <a:r>
                <a:rPr lang="ja-JP" altLang="en-US" sz="1138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  </a:t>
              </a:r>
              <a:endParaRPr lang="en-US" altLang="ja-JP" sz="1138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defTabSz="742950">
                <a:defRPr/>
              </a:pPr>
              <a:r>
                <a:rPr lang="ja-JP" altLang="en-US" sz="1138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 専門相談（個別相談）</a:t>
              </a:r>
              <a:r>
                <a:rPr lang="ja-JP" altLang="en-US" sz="1138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endPara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defTabSz="742950">
                <a:defRPr/>
              </a:pPr>
              <a:endPara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7348834" y="4934584"/>
              <a:ext cx="1413809" cy="35667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742950">
                <a:lnSpc>
                  <a:spcPct val="80000"/>
                </a:lnSpc>
                <a:defRPr/>
              </a:pPr>
              <a:r>
                <a:rPr lang="ja-JP" altLang="en-US" sz="1138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おひさま相談</a:t>
              </a:r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9085639" y="4918500"/>
              <a:ext cx="1248928" cy="37044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742950">
                <a:lnSpc>
                  <a:spcPct val="80000"/>
                </a:lnSpc>
                <a:defRPr/>
              </a:pPr>
              <a:r>
                <a:rPr lang="ja-JP" altLang="en-US" sz="1138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就学の相談</a:t>
              </a:r>
            </a:p>
          </p:txBody>
        </p:sp>
      </p:grpSp>
      <p:sp>
        <p:nvSpPr>
          <p:cNvPr id="94" name="テキスト ボックス 93"/>
          <p:cNvSpPr txBox="1"/>
          <p:nvPr/>
        </p:nvSpPr>
        <p:spPr>
          <a:xfrm>
            <a:off x="155233" y="4712655"/>
            <a:ext cx="1354224" cy="17723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すこやか親子室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178221" y="4520649"/>
            <a:ext cx="1888785" cy="1753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こども発達支援センター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906922" y="5321637"/>
            <a:ext cx="1444869" cy="20362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>
            <a:spAutoFit/>
          </a:bodyPr>
          <a:lstStyle/>
          <a:p>
            <a:pPr algn="ctr" defTabSz="742950">
              <a:defRPr/>
            </a:pP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希望・必要に応じて</a:t>
            </a:r>
          </a:p>
        </p:txBody>
      </p:sp>
      <p:cxnSp>
        <p:nvCxnSpPr>
          <p:cNvPr id="114" name="直線矢印コネクタ 113"/>
          <p:cNvCxnSpPr/>
          <p:nvPr/>
        </p:nvCxnSpPr>
        <p:spPr>
          <a:xfrm>
            <a:off x="7906220" y="5202382"/>
            <a:ext cx="0" cy="612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5" name="テキスト ボックス 114"/>
          <p:cNvSpPr txBox="1"/>
          <p:nvPr/>
        </p:nvSpPr>
        <p:spPr>
          <a:xfrm>
            <a:off x="7583933" y="5294495"/>
            <a:ext cx="1388236" cy="35367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>
            <a:spAutoFit/>
          </a:bodyPr>
          <a:lstStyle/>
          <a:p>
            <a:pPr defTabSz="742950">
              <a:defRPr/>
            </a:pP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・パンダ親子療育教室</a:t>
            </a:r>
            <a:endParaRPr lang="en-US" altLang="ja-JP" sz="975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742950">
              <a:defRPr/>
            </a:pPr>
            <a:r>
              <a:rPr lang="ja-JP" altLang="en-US" sz="975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・児童デイサービス等</a:t>
            </a:r>
            <a:endParaRPr lang="en-US" altLang="ja-JP" sz="975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809927" y="4448454"/>
            <a:ext cx="663917" cy="468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42950">
              <a:defRPr/>
            </a:pPr>
            <a:r>
              <a:rPr lang="ja-JP" altLang="en-US" sz="97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</a:t>
            </a:r>
            <a:endParaRPr lang="en-US" altLang="ja-JP" sz="975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742950">
              <a:defRPr/>
            </a:pPr>
            <a:r>
              <a:rPr lang="ja-JP" altLang="en-US" sz="975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申込み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306818" y="5281023"/>
            <a:ext cx="912350" cy="403812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6535" tIns="26535" rIns="26535" bIns="26535" rtlCol="0">
            <a:spAutoFit/>
          </a:bodyPr>
          <a:lstStyle/>
          <a:p>
            <a:pPr algn="ctr" defTabSz="742950">
              <a:defRPr/>
            </a:pP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阪大病院</a:t>
            </a:r>
            <a:endParaRPr lang="en-US" altLang="ja-JP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742950">
              <a:defRPr/>
            </a:pP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医療連携</a:t>
            </a:r>
          </a:p>
        </p:txBody>
      </p:sp>
      <p:cxnSp>
        <p:nvCxnSpPr>
          <p:cNvPr id="81" name="直線矢印コネクタ 80"/>
          <p:cNvCxnSpPr/>
          <p:nvPr/>
        </p:nvCxnSpPr>
        <p:spPr>
          <a:xfrm>
            <a:off x="6645612" y="3954186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>
          <a:xfrm>
            <a:off x="3059670" y="3979993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/>
          <p:nvPr/>
        </p:nvCxnSpPr>
        <p:spPr>
          <a:xfrm>
            <a:off x="6629888" y="4330443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/>
          <p:nvPr/>
        </p:nvCxnSpPr>
        <p:spPr>
          <a:xfrm>
            <a:off x="3059260" y="4390876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>
            <a:off x="8444304" y="4318647"/>
            <a:ext cx="0" cy="12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141412" y="2489732"/>
            <a:ext cx="981201" cy="20038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algn="ctr" defTabSz="742950">
              <a:defRPr/>
            </a:pP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</a:t>
            </a:r>
            <a:r>
              <a:rPr lang="ja-JP" altLang="en-US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  <a:r>
              <a:rPr lang="en-US" altLang="ja-JP" sz="1138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lang="ja-JP" altLang="en-US" sz="1138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554065" y="182243"/>
            <a:ext cx="1167360" cy="3138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138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</a:t>
            </a:r>
            <a:r>
              <a:rPr lang="en-US" altLang="ja-JP" sz="1138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en-US" sz="1138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－２</a:t>
            </a:r>
          </a:p>
        </p:txBody>
      </p:sp>
    </p:spTree>
    <p:extLst>
      <p:ext uri="{BB962C8B-B14F-4D97-AF65-F5344CB8AC3E}">
        <p14:creationId xmlns:p14="http://schemas.microsoft.com/office/powerpoint/2010/main" val="420472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257</Words>
  <Application>Microsoft Office PowerPoint</Application>
  <PresentationFormat>A4 210 x 297 mm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UD デジタル 教科書体 NK-R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77</cp:revision>
  <cp:lastPrinted>2025-04-28T03:53:10Z</cp:lastPrinted>
  <dcterms:created xsi:type="dcterms:W3CDTF">2024-11-26T01:54:21Z</dcterms:created>
  <dcterms:modified xsi:type="dcterms:W3CDTF">2025-08-21T05:53:05Z</dcterms:modified>
</cp:coreProperties>
</file>