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47"/>
  </p:notesMasterIdLst>
  <p:sldIdLst>
    <p:sldId id="325" r:id="rId2"/>
    <p:sldId id="288" r:id="rId3"/>
    <p:sldId id="282" r:id="rId4"/>
    <p:sldId id="284" r:id="rId5"/>
    <p:sldId id="283" r:id="rId6"/>
    <p:sldId id="285" r:id="rId7"/>
    <p:sldId id="286" r:id="rId8"/>
    <p:sldId id="287" r:id="rId9"/>
    <p:sldId id="289" r:id="rId10"/>
    <p:sldId id="327" r:id="rId11"/>
    <p:sldId id="256"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CDACE6"/>
    <a:srgbClr val="A162D0"/>
    <a:srgbClr val="7030A0"/>
    <a:srgbClr val="008000"/>
    <a:srgbClr val="FF6600"/>
    <a:srgbClr val="EADC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9" autoAdjust="0"/>
    <p:restoredTop sz="94660"/>
  </p:normalViewPr>
  <p:slideViewPr>
    <p:cSldViewPr snapToGrid="0">
      <p:cViewPr varScale="1">
        <p:scale>
          <a:sx n="111" d="100"/>
          <a:sy n="111" d="100"/>
        </p:scale>
        <p:origin x="33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3E1D0B-717B-4FF8-B1F2-6F00D7D6921F}" type="datetimeFigureOut">
              <a:rPr kumimoji="1" lang="ja-JP" altLang="en-US" smtClean="0"/>
              <a:t>2025/9/16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7C85B-36DD-4F67-9AE4-946FEE6B9B7D}" type="slidenum">
              <a:rPr kumimoji="1" lang="ja-JP" altLang="en-US" smtClean="0"/>
              <a:t>‹#›</a:t>
            </a:fld>
            <a:endParaRPr kumimoji="1" lang="ja-JP" altLang="en-US"/>
          </a:p>
        </p:txBody>
      </p:sp>
    </p:spTree>
    <p:extLst>
      <p:ext uri="{BB962C8B-B14F-4D97-AF65-F5344CB8AC3E}">
        <p14:creationId xmlns:p14="http://schemas.microsoft.com/office/powerpoint/2010/main" val="5923868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04F04D8-09E5-468F-A748-ECFE622C4A27}"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1373884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F9590B-91A5-4F6E-B101-CE30129F09DB}"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3173011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A9991EB-925F-4229-814E-D1A15E2544FD}"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730176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3CC4DE5-C6E1-4C01-A6A1-8ACDE0D23D72}"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73955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920799C-C02B-4E29-8C2C-B26671675A05}"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1497995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FFC6BC-2317-471C-A064-387144D14221}"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133782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3CAAE6-4F8B-4E86-897A-10887E36C5BB}" type="datetime1">
              <a:rPr kumimoji="1" lang="ja-JP" altLang="en-US" smtClean="0"/>
              <a:t>2025/9/16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152750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043CC80-63F5-4E92-AA66-3712361DA6BF}" type="datetime1">
              <a:rPr kumimoji="1" lang="ja-JP" altLang="en-US" smtClean="0"/>
              <a:t>2025/9/16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3510735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FF4D92E-4D84-4F8A-8D34-EA0970A32C8A}" type="datetime1">
              <a:rPr kumimoji="1" lang="ja-JP" altLang="en-US" smtClean="0"/>
              <a:t>2025/9/16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2257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5E8F42-E520-4576-9837-B4B67DBFD48D}"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112162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B39E97A-9EA1-4726-8164-E59EBD7B9906}"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413077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9C780F-65A5-45E8-8A6A-D189ED46AA68}" type="datetime1">
              <a:rPr kumimoji="1" lang="ja-JP" altLang="en-US" smtClean="0"/>
              <a:t>2025/9/16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07F068-5867-4CDD-80C1-BB2ACE317B04}" type="slidenum">
              <a:rPr kumimoji="1" lang="ja-JP" altLang="en-US" smtClean="0"/>
              <a:t>‹#›</a:t>
            </a:fld>
            <a:endParaRPr kumimoji="1" lang="ja-JP" altLang="en-US"/>
          </a:p>
        </p:txBody>
      </p:sp>
    </p:spTree>
    <p:extLst>
      <p:ext uri="{BB962C8B-B14F-4D97-AF65-F5344CB8AC3E}">
        <p14:creationId xmlns:p14="http://schemas.microsoft.com/office/powerpoint/2010/main" val="2637563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3962" y="1612491"/>
            <a:ext cx="11474244" cy="3046988"/>
          </a:xfrm>
          <a:prstGeom prst="rect">
            <a:avLst/>
          </a:prstGeom>
          <a:noFill/>
        </p:spPr>
        <p:txBody>
          <a:bodyPr wrap="square" rtlCol="0">
            <a:spAutoFit/>
          </a:bodyPr>
          <a:lstStyle/>
          <a:p>
            <a:pPr algn="ctr"/>
            <a:r>
              <a:rPr kumimoji="1" lang="ja-JP" altLang="en-US" sz="4000" b="1" dirty="0">
                <a:latin typeface="BIZ UDPゴシック" panose="020B0400000000000000" pitchFamily="50" charset="-128"/>
                <a:ea typeface="BIZ UDPゴシック" panose="020B0400000000000000" pitchFamily="50" charset="-128"/>
              </a:rPr>
              <a:t>第４期吹田市</a:t>
            </a:r>
            <a:r>
              <a:rPr kumimoji="1" lang="ja-JP" altLang="en-US" sz="4000" b="1" dirty="0" err="1">
                <a:latin typeface="BIZ UDPゴシック" panose="020B0400000000000000" pitchFamily="50" charset="-128"/>
                <a:ea typeface="BIZ UDPゴシック" panose="020B0400000000000000" pitchFamily="50" charset="-128"/>
              </a:rPr>
              <a:t>障がい</a:t>
            </a:r>
            <a:r>
              <a:rPr kumimoji="1" lang="ja-JP" altLang="en-US" sz="4000" b="1" dirty="0">
                <a:latin typeface="BIZ UDPゴシック" panose="020B0400000000000000" pitchFamily="50" charset="-128"/>
                <a:ea typeface="BIZ UDPゴシック" panose="020B0400000000000000" pitchFamily="50" charset="-128"/>
              </a:rPr>
              <a:t>者計画</a:t>
            </a:r>
            <a:endParaRPr kumimoji="1" lang="en-US" altLang="ja-JP" sz="4000" b="1" dirty="0">
              <a:latin typeface="BIZ UDPゴシック" panose="020B0400000000000000" pitchFamily="50" charset="-128"/>
              <a:ea typeface="BIZ UDPゴシック" panose="020B0400000000000000" pitchFamily="50" charset="-128"/>
            </a:endParaRPr>
          </a:p>
          <a:p>
            <a:pPr algn="ctr"/>
            <a:r>
              <a:rPr lang="ja-JP" altLang="en-US" sz="4000" b="1" dirty="0">
                <a:latin typeface="BIZ UDPゴシック" panose="020B0400000000000000" pitchFamily="50" charset="-128"/>
                <a:ea typeface="BIZ UDPゴシック" panose="020B0400000000000000" pitchFamily="50" charset="-128"/>
              </a:rPr>
              <a:t>吹田市</a:t>
            </a:r>
            <a:r>
              <a:rPr lang="ja-JP" altLang="en-US" sz="4000" b="1" dirty="0" err="1">
                <a:latin typeface="BIZ UDPゴシック" panose="020B0400000000000000" pitchFamily="50" charset="-128"/>
                <a:ea typeface="BIZ UDPゴシック" panose="020B0400000000000000" pitchFamily="50" charset="-128"/>
              </a:rPr>
              <a:t>障がい</a:t>
            </a:r>
            <a:r>
              <a:rPr lang="ja-JP" altLang="en-US" sz="4000" b="1" dirty="0">
                <a:latin typeface="BIZ UDPゴシック" panose="020B0400000000000000" pitchFamily="50" charset="-128"/>
                <a:ea typeface="BIZ UDPゴシック" panose="020B0400000000000000" pitchFamily="50" charset="-128"/>
              </a:rPr>
              <a:t>者支援プラン</a:t>
            </a:r>
            <a:endParaRPr lang="en-US" altLang="ja-JP" sz="4000" b="1" dirty="0">
              <a:latin typeface="BIZ UDPゴシック" panose="020B0400000000000000" pitchFamily="50" charset="-128"/>
              <a:ea typeface="BIZ UDPゴシック" panose="020B0400000000000000" pitchFamily="50" charset="-128"/>
            </a:endParaRPr>
          </a:p>
          <a:p>
            <a:pPr algn="ctr"/>
            <a:r>
              <a:rPr lang="ja-JP" altLang="en-US" sz="3000" b="1" dirty="0">
                <a:latin typeface="BIZ UDPゴシック" panose="020B0400000000000000" pitchFamily="50" charset="-128"/>
                <a:ea typeface="BIZ UDPゴシック" panose="020B0400000000000000" pitchFamily="50" charset="-128"/>
              </a:rPr>
              <a:t>（第７期障がい福祉計画・第３期障がい児福祉計画）</a:t>
            </a:r>
            <a:endParaRPr lang="en-US" altLang="ja-JP" sz="3000" b="1" dirty="0">
              <a:latin typeface="BIZ UDPゴシック" panose="020B0400000000000000" pitchFamily="50" charset="-128"/>
              <a:ea typeface="BIZ UDPゴシック" panose="020B0400000000000000" pitchFamily="50" charset="-128"/>
            </a:endParaRPr>
          </a:p>
          <a:p>
            <a:pPr algn="ctr"/>
            <a:endParaRPr kumimoji="1" lang="en-US" altLang="ja-JP" sz="4000" b="1" dirty="0">
              <a:latin typeface="BIZ UDPゴシック" panose="020B0400000000000000" pitchFamily="50" charset="-128"/>
              <a:ea typeface="BIZ UDPゴシック" panose="020B0400000000000000" pitchFamily="50" charset="-128"/>
            </a:endParaRPr>
          </a:p>
          <a:p>
            <a:pPr algn="ctr"/>
            <a:r>
              <a:rPr lang="ja-JP" altLang="en-US" sz="4000" b="1" dirty="0">
                <a:latin typeface="BIZ UDPゴシック" panose="020B0400000000000000" pitchFamily="50" charset="-128"/>
                <a:ea typeface="BIZ UDPゴシック" panose="020B0400000000000000" pitchFamily="50" charset="-128"/>
              </a:rPr>
              <a:t>吹田市の</a:t>
            </a:r>
            <a:r>
              <a:rPr lang="ja-JP" altLang="en-US" sz="4000" b="1" dirty="0" err="1">
                <a:latin typeface="BIZ UDPゴシック" panose="020B0400000000000000" pitchFamily="50" charset="-128"/>
                <a:ea typeface="BIZ UDPゴシック" panose="020B0400000000000000" pitchFamily="50" charset="-128"/>
              </a:rPr>
              <a:t>障がい</a:t>
            </a:r>
            <a:r>
              <a:rPr lang="ja-JP" altLang="en-US" sz="4000" b="1" dirty="0">
                <a:latin typeface="BIZ UDPゴシック" panose="020B0400000000000000" pitchFamily="50" charset="-128"/>
                <a:ea typeface="BIZ UDPゴシック" panose="020B0400000000000000" pitchFamily="50" charset="-128"/>
              </a:rPr>
              <a:t>者をとりまく現状</a:t>
            </a:r>
            <a:endParaRPr kumimoji="1" lang="ja-JP" altLang="en-US" sz="4000" b="1"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602C8844-B5C6-4CD3-E9F4-2E30C20B8DDC}"/>
              </a:ext>
            </a:extLst>
          </p:cNvPr>
          <p:cNvSpPr/>
          <p:nvPr/>
        </p:nvSpPr>
        <p:spPr>
          <a:xfrm>
            <a:off x="9225887" y="409433"/>
            <a:ext cx="2429300" cy="55955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資料１（詳細版）</a:t>
            </a:r>
          </a:p>
        </p:txBody>
      </p:sp>
    </p:spTree>
    <p:extLst>
      <p:ext uri="{BB962C8B-B14F-4D97-AF65-F5344CB8AC3E}">
        <p14:creationId xmlns:p14="http://schemas.microsoft.com/office/powerpoint/2010/main" val="4179010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151" y="561105"/>
            <a:ext cx="6528617" cy="5210432"/>
          </a:xfrm>
          <a:prstGeom prst="rect">
            <a:avLst/>
          </a:prstGeom>
          <a:noFill/>
          <a:ln>
            <a:noFill/>
          </a:ln>
        </p:spPr>
      </p:pic>
      <p:sp>
        <p:nvSpPr>
          <p:cNvPr id="7" name="タイトル 1">
            <a:extLst>
              <a:ext uri="{FF2B5EF4-FFF2-40B4-BE49-F238E27FC236}">
                <a16:creationId xmlns:a16="http://schemas.microsoft.com/office/drawing/2014/main" id="{A1BA50B6-1C3B-BA96-2D2C-6DE15E466748}"/>
              </a:ext>
            </a:extLst>
          </p:cNvPr>
          <p:cNvSpPr txBox="1">
            <a:spLocks/>
          </p:cNvSpPr>
          <p:nvPr/>
        </p:nvSpPr>
        <p:spPr>
          <a:xfrm>
            <a:off x="6784260" y="1339101"/>
            <a:ext cx="5596069" cy="1641372"/>
          </a:xfrm>
          <a:prstGeom prst="rect">
            <a:avLst/>
          </a:prstGeom>
        </p:spPr>
        <p:txBody>
          <a:bodyPr vert="horz" lIns="91440" tIns="45720" rIns="91440" bIns="45720" rtlCol="0" anchor="t">
            <a:noAutofit/>
          </a:bodyPr>
          <a:ls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ja-JP" altLang="en-US" sz="1400" b="1" dirty="0">
                <a:solidFill>
                  <a:srgbClr val="008000"/>
                </a:solidFill>
                <a:latin typeface="BIZ UDPゴシック" panose="020B0400000000000000" pitchFamily="50" charset="-128"/>
                <a:ea typeface="BIZ UDPゴシック" panose="020B0400000000000000" pitchFamily="50" charset="-128"/>
              </a:rPr>
              <a:t>第４期吹田市障がい者計画</a:t>
            </a:r>
            <a:endParaRPr lang="en-US" altLang="ja-JP" sz="1400" b="1" dirty="0">
              <a:solidFill>
                <a:srgbClr val="008000"/>
              </a:solidFill>
              <a:latin typeface="BIZ UDPゴシック" panose="020B0400000000000000" pitchFamily="50" charset="-128"/>
              <a:ea typeface="BIZ UDPゴシック" panose="020B0400000000000000" pitchFamily="50" charset="-128"/>
            </a:endParaRPr>
          </a:p>
          <a:p>
            <a:r>
              <a:rPr lang="ja-JP" altLang="en-US" sz="1400" dirty="0" smtClean="0">
                <a:solidFill>
                  <a:srgbClr val="008000"/>
                </a:solidFill>
                <a:latin typeface="BIZ UDPゴシック" panose="020B0400000000000000" pitchFamily="50" charset="-128"/>
                <a:ea typeface="BIZ UDPゴシック" panose="020B0400000000000000" pitchFamily="50" charset="-128"/>
              </a:rPr>
              <a:t>計画</a:t>
            </a:r>
            <a:r>
              <a:rPr lang="ja-JP" altLang="en-US" sz="1400" dirty="0">
                <a:solidFill>
                  <a:srgbClr val="008000"/>
                </a:solidFill>
                <a:latin typeface="BIZ UDPゴシック" panose="020B0400000000000000" pitchFamily="50" charset="-128"/>
                <a:ea typeface="BIZ UDPゴシック" panose="020B0400000000000000" pitchFamily="50" charset="-128"/>
              </a:rPr>
              <a:t>期間：　</a:t>
            </a:r>
            <a:r>
              <a:rPr lang="ja-JP" altLang="en-US" sz="1400" dirty="0">
                <a:latin typeface="BIZ UDPゴシック" panose="020B0400000000000000" pitchFamily="50" charset="-128"/>
                <a:ea typeface="BIZ UDPゴシック" panose="020B0400000000000000" pitchFamily="50" charset="-128"/>
              </a:rPr>
              <a:t>平成</a:t>
            </a:r>
            <a:r>
              <a:rPr lang="en-US" altLang="ja-JP" sz="1400" dirty="0">
                <a:latin typeface="BIZ UDPゴシック" panose="020B0400000000000000" pitchFamily="50" charset="-128"/>
                <a:ea typeface="BIZ UDPゴシック" panose="020B0400000000000000" pitchFamily="50" charset="-128"/>
              </a:rPr>
              <a:t>28</a:t>
            </a:r>
            <a:r>
              <a:rPr lang="ja-JP" altLang="en-US" sz="1400" dirty="0">
                <a:latin typeface="BIZ UDPゴシック" panose="020B0400000000000000" pitchFamily="50" charset="-128"/>
                <a:ea typeface="BIZ UDPゴシック" panose="020B0400000000000000" pitchFamily="50" charset="-128"/>
              </a:rPr>
              <a:t>年度（</a:t>
            </a:r>
            <a:r>
              <a:rPr lang="en-US" altLang="ja-JP" sz="1400" dirty="0">
                <a:latin typeface="BIZ UDPゴシック" panose="020B0400000000000000" pitchFamily="50" charset="-128"/>
                <a:ea typeface="BIZ UDPゴシック" panose="020B0400000000000000" pitchFamily="50" charset="-128"/>
              </a:rPr>
              <a:t>201</a:t>
            </a:r>
            <a:r>
              <a:rPr lang="ja-JP" altLang="en-US" sz="1400" dirty="0">
                <a:latin typeface="BIZ UDPゴシック" panose="020B0400000000000000" pitchFamily="50" charset="-128"/>
                <a:ea typeface="BIZ UDPゴシック" panose="020B0400000000000000" pitchFamily="50" charset="-128"/>
              </a:rPr>
              <a:t>６年度）～令和８年度（２０２６年度）</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solidFill>
                  <a:srgbClr val="008000"/>
                </a:solidFill>
                <a:latin typeface="BIZ UDPゴシック" panose="020B0400000000000000" pitchFamily="50" charset="-128"/>
                <a:ea typeface="BIZ UDPゴシック" panose="020B0400000000000000" pitchFamily="50" charset="-128"/>
              </a:rPr>
              <a:t>根拠法：　</a:t>
            </a:r>
            <a:r>
              <a:rPr lang="ja-JP" altLang="en-US" sz="1400" dirty="0">
                <a:latin typeface="BIZ UDPゴシック" panose="020B0400000000000000" pitchFamily="50" charset="-128"/>
                <a:ea typeface="BIZ UDPゴシック" panose="020B0400000000000000" pitchFamily="50" charset="-128"/>
              </a:rPr>
              <a:t>障害者基本法第</a:t>
            </a:r>
            <a:r>
              <a:rPr lang="en-US" altLang="ja-JP" sz="1400" dirty="0">
                <a:latin typeface="BIZ UDPゴシック" panose="020B0400000000000000" pitchFamily="50" charset="-128"/>
                <a:ea typeface="BIZ UDPゴシック" panose="020B0400000000000000" pitchFamily="50" charset="-128"/>
              </a:rPr>
              <a:t>11</a:t>
            </a:r>
            <a:r>
              <a:rPr lang="ja-JP" altLang="en-US" sz="1400" dirty="0">
                <a:latin typeface="BIZ UDPゴシック" panose="020B0400000000000000" pitchFamily="50" charset="-128"/>
                <a:ea typeface="BIZ UDPゴシック" panose="020B0400000000000000" pitchFamily="50" charset="-128"/>
              </a:rPr>
              <a:t>条第</a:t>
            </a:r>
            <a:r>
              <a:rPr lang="en-US" altLang="ja-JP" sz="1400" dirty="0">
                <a:latin typeface="BIZ UDPゴシック" panose="020B0400000000000000" pitchFamily="50" charset="-128"/>
                <a:ea typeface="BIZ UDPゴシック" panose="020B0400000000000000" pitchFamily="50" charset="-128"/>
              </a:rPr>
              <a:t>3</a:t>
            </a:r>
            <a:r>
              <a:rPr lang="ja-JP" altLang="en-US" sz="1400" dirty="0">
                <a:latin typeface="BIZ UDPゴシック" panose="020B0400000000000000" pitchFamily="50" charset="-128"/>
                <a:ea typeface="BIZ UDPゴシック" panose="020B0400000000000000" pitchFamily="50" charset="-128"/>
              </a:rPr>
              <a:t>項</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smtClean="0">
                <a:solidFill>
                  <a:srgbClr val="008000"/>
                </a:solidFill>
                <a:latin typeface="BIZ UDPゴシック" panose="020B0400000000000000" pitchFamily="50" charset="-128"/>
                <a:ea typeface="BIZ UDPゴシック" panose="020B0400000000000000" pitchFamily="50" charset="-128"/>
              </a:rPr>
              <a:t>施策</a:t>
            </a:r>
            <a:r>
              <a:rPr lang="ja-JP" altLang="en-US" sz="1400" dirty="0">
                <a:solidFill>
                  <a:srgbClr val="008000"/>
                </a:solidFill>
                <a:latin typeface="BIZ UDPゴシック" panose="020B0400000000000000" pitchFamily="50" charset="-128"/>
                <a:ea typeface="BIZ UDPゴシック" panose="020B0400000000000000" pitchFamily="50" charset="-128"/>
              </a:rPr>
              <a:t>の展開：</a:t>
            </a:r>
            <a:endParaRPr lang="en-US" altLang="ja-JP" sz="1400" dirty="0">
              <a:solidFill>
                <a:srgbClr val="008000"/>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（１） 日々の暮らしの基盤づくり </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（２） 社会参画へ向けた自立の基盤づくり</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（３） 住みよい環境の基盤づくり</a:t>
            </a:r>
            <a:endParaRPr lang="en-US" altLang="ja-JP" sz="1400" dirty="0">
              <a:latin typeface="BIZ UDPゴシック" panose="020B0400000000000000" pitchFamily="50" charset="-128"/>
              <a:ea typeface="BIZ UDPゴシック" panose="020B0400000000000000" pitchFamily="50" charset="-128"/>
            </a:endParaRPr>
          </a:p>
        </p:txBody>
      </p:sp>
      <p:sp>
        <p:nvSpPr>
          <p:cNvPr id="8" name="タイトル 1">
            <a:extLst>
              <a:ext uri="{FF2B5EF4-FFF2-40B4-BE49-F238E27FC236}">
                <a16:creationId xmlns:a16="http://schemas.microsoft.com/office/drawing/2014/main" id="{AEA0B5DB-7AA2-4DC8-048A-DB73A9D43A81}"/>
              </a:ext>
            </a:extLst>
          </p:cNvPr>
          <p:cNvSpPr txBox="1">
            <a:spLocks/>
          </p:cNvSpPr>
          <p:nvPr/>
        </p:nvSpPr>
        <p:spPr>
          <a:xfrm>
            <a:off x="6750296" y="3019802"/>
            <a:ext cx="5287024" cy="3886614"/>
          </a:xfrm>
          <a:prstGeom prst="rect">
            <a:avLst/>
          </a:prstGeom>
        </p:spPr>
        <p:txBody>
          <a:bodyPr vert="horz" lIns="91440" tIns="45720" rIns="91440" bIns="45720" rtlCol="0" anchor="t">
            <a:normAutofit fontScale="92500" lnSpcReduction="10000"/>
          </a:bodyPr>
          <a:ls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0000"/>
              </a:lnSpc>
            </a:pPr>
            <a:r>
              <a:rPr lang="ja-JP" altLang="en-US" sz="1400" b="1" dirty="0" err="1" smtClean="0">
                <a:solidFill>
                  <a:srgbClr val="7030A0"/>
                </a:solidFill>
                <a:latin typeface="BIZ UDPゴシック" panose="020B0400000000000000" pitchFamily="50" charset="-128"/>
                <a:ea typeface="BIZ UDPゴシック" panose="020B0400000000000000" pitchFamily="50" charset="-128"/>
              </a:rPr>
              <a:t>障</a:t>
            </a:r>
            <a:r>
              <a:rPr lang="ja-JP" altLang="en-US" sz="1400" b="1" dirty="0" err="1">
                <a:solidFill>
                  <a:srgbClr val="7030A0"/>
                </a:solidFill>
                <a:latin typeface="BIZ UDPゴシック" panose="020B0400000000000000" pitchFamily="50" charset="-128"/>
                <a:ea typeface="BIZ UDPゴシック" panose="020B0400000000000000" pitchFamily="50" charset="-128"/>
              </a:rPr>
              <a:t>がい</a:t>
            </a:r>
            <a:r>
              <a:rPr lang="ja-JP" altLang="en-US" sz="1400" b="1" dirty="0">
                <a:solidFill>
                  <a:srgbClr val="7030A0"/>
                </a:solidFill>
                <a:latin typeface="BIZ UDPゴシック" panose="020B0400000000000000" pitchFamily="50" charset="-128"/>
                <a:ea typeface="BIZ UDPゴシック" panose="020B0400000000000000" pitchFamily="50" charset="-128"/>
              </a:rPr>
              <a:t>者支援</a:t>
            </a:r>
            <a:r>
              <a:rPr lang="ja-JP" altLang="en-US" sz="1400" b="1" dirty="0" smtClean="0">
                <a:solidFill>
                  <a:srgbClr val="7030A0"/>
                </a:solidFill>
                <a:latin typeface="BIZ UDPゴシック" panose="020B0400000000000000" pitchFamily="50" charset="-128"/>
                <a:ea typeface="BIZ UDPゴシック" panose="020B0400000000000000" pitchFamily="50" charset="-128"/>
              </a:rPr>
              <a:t>プラン</a:t>
            </a:r>
            <a:endParaRPr lang="en-US" altLang="ja-JP" sz="1400" b="1" dirty="0" smtClean="0">
              <a:solidFill>
                <a:srgbClr val="7030A0"/>
              </a:solidFill>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solidFill>
                  <a:srgbClr val="7030A0"/>
                </a:solidFill>
                <a:latin typeface="BIZ UDPゴシック" panose="020B0400000000000000" pitchFamily="50" charset="-128"/>
                <a:ea typeface="BIZ UDPゴシック" panose="020B0400000000000000" pitchFamily="50" charset="-128"/>
              </a:rPr>
              <a:t>（第</a:t>
            </a:r>
            <a:r>
              <a:rPr lang="en-US" altLang="ja-JP" sz="1400" dirty="0" smtClean="0">
                <a:solidFill>
                  <a:srgbClr val="7030A0"/>
                </a:solidFill>
                <a:latin typeface="BIZ UDPゴシック" panose="020B0400000000000000" pitchFamily="50" charset="-128"/>
                <a:ea typeface="BIZ UDPゴシック" panose="020B0400000000000000" pitchFamily="50" charset="-128"/>
              </a:rPr>
              <a:t>7</a:t>
            </a:r>
            <a:r>
              <a:rPr lang="ja-JP" altLang="en-US" sz="1400" dirty="0">
                <a:solidFill>
                  <a:srgbClr val="7030A0"/>
                </a:solidFill>
                <a:latin typeface="BIZ UDPゴシック" panose="020B0400000000000000" pitchFamily="50" charset="-128"/>
                <a:ea typeface="BIZ UDPゴシック" panose="020B0400000000000000" pitchFamily="50" charset="-128"/>
              </a:rPr>
              <a:t>期吹田市障がい福祉</a:t>
            </a:r>
            <a:r>
              <a:rPr lang="ja-JP" altLang="en-US" sz="1400" dirty="0" smtClean="0">
                <a:solidFill>
                  <a:srgbClr val="7030A0"/>
                </a:solidFill>
                <a:latin typeface="BIZ UDPゴシック" panose="020B0400000000000000" pitchFamily="50" charset="-128"/>
                <a:ea typeface="BIZ UDPゴシック" panose="020B0400000000000000" pitchFamily="50" charset="-128"/>
              </a:rPr>
              <a:t>計画・第３期障がい児福祉計画）</a:t>
            </a:r>
            <a:endParaRPr lang="en-US" altLang="ja-JP" sz="1400" dirty="0">
              <a:solidFill>
                <a:srgbClr val="7030A0"/>
              </a:solidFill>
              <a:latin typeface="BIZ UDPゴシック" panose="020B0400000000000000" pitchFamily="50" charset="-128"/>
              <a:ea typeface="BIZ UDPゴシック" panose="020B0400000000000000" pitchFamily="50" charset="-128"/>
            </a:endParaRPr>
          </a:p>
          <a:p>
            <a:pPr>
              <a:lnSpc>
                <a:spcPct val="110000"/>
              </a:lnSpc>
            </a:pPr>
            <a:r>
              <a:rPr lang="ja-JP" altLang="en-US" sz="1400" dirty="0">
                <a:solidFill>
                  <a:srgbClr val="7030A0"/>
                </a:solidFill>
                <a:latin typeface="BIZ UDPゴシック" panose="020B0400000000000000" pitchFamily="50" charset="-128"/>
                <a:ea typeface="BIZ UDPゴシック" panose="020B0400000000000000" pitchFamily="50" charset="-128"/>
              </a:rPr>
              <a:t>計画期間</a:t>
            </a:r>
            <a:r>
              <a:rPr lang="ja-JP" altLang="en-US" sz="1400" dirty="0" smtClean="0">
                <a:solidFill>
                  <a:srgbClr val="7030A0"/>
                </a:solidFill>
                <a:latin typeface="BIZ UDPゴシック" panose="020B0400000000000000" pitchFamily="50" charset="-128"/>
                <a:ea typeface="BIZ UDPゴシック" panose="020B0400000000000000" pitchFamily="50" charset="-128"/>
              </a:rPr>
              <a:t>：</a:t>
            </a:r>
            <a:endParaRPr lang="en-US" altLang="ja-JP" sz="1400" dirty="0" smtClean="0">
              <a:solidFill>
                <a:srgbClr val="7030A0"/>
              </a:solidFill>
              <a:latin typeface="BIZ UDPゴシック" panose="020B0400000000000000" pitchFamily="50" charset="-128"/>
              <a:ea typeface="BIZ UDPゴシック" panose="020B0400000000000000" pitchFamily="50" charset="-128"/>
            </a:endParaRPr>
          </a:p>
          <a:p>
            <a:pPr>
              <a:lnSpc>
                <a:spcPct val="110000"/>
              </a:lnSpc>
            </a:pPr>
            <a:r>
              <a:rPr lang="ja-JP" altLang="en-US" sz="1400" dirty="0">
                <a:solidFill>
                  <a:srgbClr val="7030A0"/>
                </a:solidFill>
                <a:latin typeface="BIZ UDPゴシック" panose="020B0400000000000000" pitchFamily="50" charset="-128"/>
                <a:ea typeface="BIZ UDPゴシック" panose="020B0400000000000000" pitchFamily="50" charset="-128"/>
              </a:rPr>
              <a:t>　</a:t>
            </a:r>
            <a:r>
              <a:rPr lang="ja-JP" altLang="en-US" sz="1400" dirty="0" smtClean="0">
                <a:latin typeface="BIZ UDPゴシック" panose="020B0400000000000000" pitchFamily="50" charset="-128"/>
                <a:ea typeface="BIZ UDPゴシック" panose="020B0400000000000000" pitchFamily="50" charset="-128"/>
              </a:rPr>
              <a:t>令和</a:t>
            </a:r>
            <a:r>
              <a:rPr lang="ja-JP" altLang="en-US" sz="1400" dirty="0">
                <a:latin typeface="BIZ UDPゴシック" panose="020B0400000000000000" pitchFamily="50" charset="-128"/>
                <a:ea typeface="BIZ UDPゴシック" panose="020B0400000000000000" pitchFamily="50" charset="-128"/>
              </a:rPr>
              <a:t>６年度（２０２４年度）～令和８年度（２０２６年度）</a:t>
            </a:r>
            <a:endParaRPr lang="en-US" altLang="ja-JP" sz="1400" dirty="0">
              <a:latin typeface="BIZ UDPゴシック" panose="020B0400000000000000" pitchFamily="50" charset="-128"/>
              <a:ea typeface="BIZ UDPゴシック" panose="020B0400000000000000" pitchFamily="50" charset="-128"/>
            </a:endParaRPr>
          </a:p>
          <a:p>
            <a:pPr>
              <a:lnSpc>
                <a:spcPct val="110000"/>
              </a:lnSpc>
            </a:pPr>
            <a:r>
              <a:rPr lang="ja-JP" altLang="en-US" sz="1400" dirty="0">
                <a:solidFill>
                  <a:srgbClr val="7030A0"/>
                </a:solidFill>
                <a:latin typeface="BIZ UDPゴシック" panose="020B0400000000000000" pitchFamily="50" charset="-128"/>
                <a:ea typeface="BIZ UDPゴシック" panose="020B0400000000000000" pitchFamily="50" charset="-128"/>
              </a:rPr>
              <a:t>根拠法</a:t>
            </a:r>
            <a:r>
              <a:rPr lang="ja-JP" altLang="en-US" sz="1400" dirty="0" smtClean="0">
                <a:solidFill>
                  <a:srgbClr val="7030A0"/>
                </a:solidFill>
                <a:latin typeface="BIZ UDPゴシック" panose="020B0400000000000000" pitchFamily="50" charset="-128"/>
                <a:ea typeface="BIZ UDPゴシック" panose="020B0400000000000000" pitchFamily="50" charset="-128"/>
              </a:rPr>
              <a:t>：</a:t>
            </a:r>
            <a:endParaRPr lang="en-US" altLang="ja-JP" sz="1400" dirty="0" smtClean="0">
              <a:solidFill>
                <a:srgbClr val="7030A0"/>
              </a:solidFill>
              <a:latin typeface="BIZ UDPゴシック" panose="020B0400000000000000" pitchFamily="50" charset="-128"/>
              <a:ea typeface="BIZ UDPゴシック" panose="020B0400000000000000" pitchFamily="50" charset="-128"/>
            </a:endParaRPr>
          </a:p>
          <a:p>
            <a:pPr>
              <a:lnSpc>
                <a:spcPct val="110000"/>
              </a:lnSpc>
            </a:pPr>
            <a:r>
              <a:rPr lang="ja-JP" altLang="en-US" sz="1400" dirty="0">
                <a:solidFill>
                  <a:srgbClr val="7030A0"/>
                </a:solidFill>
                <a:latin typeface="BIZ UDPゴシック" panose="020B0400000000000000" pitchFamily="50" charset="-128"/>
                <a:ea typeface="BIZ UDPゴシック" panose="020B0400000000000000" pitchFamily="50" charset="-128"/>
              </a:rPr>
              <a:t>　</a:t>
            </a:r>
            <a:r>
              <a:rPr lang="ja-JP" altLang="en-US" sz="1400" dirty="0" smtClean="0">
                <a:latin typeface="BIZ UDPゴシック" panose="020B0400000000000000" pitchFamily="50" charset="-128"/>
                <a:ea typeface="BIZ UDPゴシック" panose="020B0400000000000000" pitchFamily="50" charset="-128"/>
              </a:rPr>
              <a:t>（</a:t>
            </a:r>
            <a:r>
              <a:rPr lang="ja-JP" altLang="en-US" sz="1400" dirty="0" err="1" smtClean="0">
                <a:latin typeface="BIZ UDPゴシック" panose="020B0400000000000000" pitchFamily="50" charset="-128"/>
                <a:ea typeface="BIZ UDPゴシック" panose="020B0400000000000000" pitchFamily="50" charset="-128"/>
              </a:rPr>
              <a:t>障がい</a:t>
            </a:r>
            <a:r>
              <a:rPr lang="ja-JP" altLang="en-US" sz="1400" dirty="0" smtClean="0">
                <a:latin typeface="BIZ UDPゴシック" panose="020B0400000000000000" pitchFamily="50" charset="-128"/>
                <a:ea typeface="BIZ UDPゴシック" panose="020B0400000000000000" pitchFamily="50" charset="-128"/>
              </a:rPr>
              <a:t>福祉計画）障害者</a:t>
            </a:r>
            <a:r>
              <a:rPr lang="ja-JP" altLang="en-US" sz="1400" dirty="0">
                <a:latin typeface="BIZ UDPゴシック" panose="020B0400000000000000" pitchFamily="50" charset="-128"/>
                <a:ea typeface="BIZ UDPゴシック" panose="020B0400000000000000" pitchFamily="50" charset="-128"/>
              </a:rPr>
              <a:t>総合支援法第</a:t>
            </a:r>
            <a:r>
              <a:rPr lang="en-US" altLang="ja-JP" sz="1400" dirty="0">
                <a:latin typeface="BIZ UDPゴシック" panose="020B0400000000000000" pitchFamily="50" charset="-128"/>
                <a:ea typeface="BIZ UDPゴシック" panose="020B0400000000000000" pitchFamily="50" charset="-128"/>
              </a:rPr>
              <a:t>88</a:t>
            </a:r>
            <a:r>
              <a:rPr lang="ja-JP" altLang="en-US" sz="1400" dirty="0">
                <a:latin typeface="BIZ UDPゴシック" panose="020B0400000000000000" pitchFamily="50" charset="-128"/>
                <a:ea typeface="BIZ UDPゴシック" panose="020B0400000000000000" pitchFamily="50" charset="-128"/>
              </a:rPr>
              <a:t>条第</a:t>
            </a:r>
            <a:r>
              <a:rPr lang="en-US" altLang="ja-JP" sz="1400" dirty="0">
                <a:latin typeface="BIZ UDPゴシック" panose="020B0400000000000000" pitchFamily="50" charset="-128"/>
                <a:ea typeface="BIZ UDPゴシック" panose="020B0400000000000000" pitchFamily="50" charset="-128"/>
              </a:rPr>
              <a:t>1</a:t>
            </a:r>
            <a:r>
              <a:rPr lang="ja-JP" altLang="en-US" sz="1400" dirty="0" smtClean="0">
                <a:latin typeface="BIZ UDPゴシック" panose="020B0400000000000000" pitchFamily="50" charset="-128"/>
                <a:ea typeface="BIZ UDPゴシック" panose="020B0400000000000000" pitchFamily="50" charset="-128"/>
              </a:rPr>
              <a:t>項</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a:latin typeface="BIZ UDPゴシック" panose="020B0400000000000000" pitchFamily="50" charset="-128"/>
                <a:ea typeface="BIZ UDPゴシック" panose="020B0400000000000000" pitchFamily="50" charset="-128"/>
              </a:rPr>
              <a:t>　</a:t>
            </a:r>
            <a:r>
              <a:rPr lang="ja-JP" altLang="en-US" sz="1400" dirty="0" smtClean="0">
                <a:latin typeface="BIZ UDPゴシック" panose="020B0400000000000000" pitchFamily="50" charset="-128"/>
                <a:ea typeface="BIZ UDPゴシック" panose="020B0400000000000000" pitchFamily="50" charset="-128"/>
              </a:rPr>
              <a:t>（</a:t>
            </a:r>
            <a:r>
              <a:rPr lang="ja-JP" altLang="en-US" sz="1400" dirty="0" err="1" smtClean="0">
                <a:latin typeface="BIZ UDPゴシック" panose="020B0400000000000000" pitchFamily="50" charset="-128"/>
                <a:ea typeface="BIZ UDPゴシック" panose="020B0400000000000000" pitchFamily="50" charset="-128"/>
              </a:rPr>
              <a:t>障がい</a:t>
            </a:r>
            <a:r>
              <a:rPr lang="ja-JP" altLang="en-US" sz="1400" dirty="0" smtClean="0">
                <a:latin typeface="BIZ UDPゴシック" panose="020B0400000000000000" pitchFamily="50" charset="-128"/>
                <a:ea typeface="BIZ UDPゴシック" panose="020B0400000000000000" pitchFamily="50" charset="-128"/>
              </a:rPr>
              <a:t>児計画）　 児童福祉法第</a:t>
            </a:r>
            <a:r>
              <a:rPr lang="en-US" altLang="ja-JP" sz="1400" dirty="0" smtClean="0">
                <a:latin typeface="BIZ UDPゴシック" panose="020B0400000000000000" pitchFamily="50" charset="-128"/>
                <a:ea typeface="BIZ UDPゴシック" panose="020B0400000000000000" pitchFamily="50" charset="-128"/>
              </a:rPr>
              <a:t>33</a:t>
            </a:r>
            <a:r>
              <a:rPr lang="ja-JP" altLang="en-US" sz="1400" dirty="0" smtClean="0">
                <a:latin typeface="BIZ UDPゴシック" panose="020B0400000000000000" pitchFamily="50" charset="-128"/>
                <a:ea typeface="BIZ UDPゴシック" panose="020B0400000000000000" pitchFamily="50" charset="-128"/>
              </a:rPr>
              <a:t>条の</a:t>
            </a:r>
            <a:r>
              <a:rPr lang="en-US" altLang="ja-JP" sz="1400" dirty="0" smtClean="0">
                <a:latin typeface="BIZ UDPゴシック" panose="020B0400000000000000" pitchFamily="50" charset="-128"/>
                <a:ea typeface="BIZ UDPゴシック" panose="020B0400000000000000" pitchFamily="50" charset="-128"/>
              </a:rPr>
              <a:t>20</a:t>
            </a:r>
            <a:r>
              <a:rPr lang="ja-JP" altLang="en-US" sz="1400" dirty="0" smtClean="0">
                <a:latin typeface="BIZ UDPゴシック" panose="020B0400000000000000" pitchFamily="50" charset="-128"/>
                <a:ea typeface="BIZ UDPゴシック" panose="020B0400000000000000" pitchFamily="50" charset="-128"/>
              </a:rPr>
              <a:t>第１項 </a:t>
            </a:r>
            <a:endParaRPr lang="en-US" altLang="ja-JP" sz="1400" dirty="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solidFill>
                  <a:srgbClr val="7030A0"/>
                </a:solidFill>
                <a:latin typeface="BIZ UDPゴシック" panose="020B0400000000000000" pitchFamily="50" charset="-128"/>
                <a:ea typeface="BIZ UDPゴシック" panose="020B0400000000000000" pitchFamily="50" charset="-128"/>
              </a:rPr>
              <a:t>成果</a:t>
            </a:r>
            <a:r>
              <a:rPr lang="ja-JP" altLang="en-US" sz="1400" dirty="0">
                <a:solidFill>
                  <a:srgbClr val="7030A0"/>
                </a:solidFill>
                <a:latin typeface="BIZ UDPゴシック" panose="020B0400000000000000" pitchFamily="50" charset="-128"/>
                <a:ea typeface="BIZ UDPゴシック" panose="020B0400000000000000" pitchFamily="50" charset="-128"/>
              </a:rPr>
              <a:t>目標：</a:t>
            </a:r>
            <a:endParaRPr lang="en-US" altLang="ja-JP" sz="1400" dirty="0">
              <a:solidFill>
                <a:srgbClr val="7030A0"/>
              </a:solidFill>
              <a:latin typeface="BIZ UDPゴシック" panose="020B0400000000000000" pitchFamily="50" charset="-128"/>
              <a:ea typeface="BIZ UDPゴシック" panose="020B0400000000000000" pitchFamily="50" charset="-128"/>
            </a:endParaRPr>
          </a:p>
          <a:p>
            <a:pPr>
              <a:lnSpc>
                <a:spcPct val="110000"/>
              </a:lnSpc>
            </a:pPr>
            <a:r>
              <a:rPr lang="en-US" altLang="ja-JP" sz="1400" smtClean="0">
                <a:latin typeface="BIZ UDPゴシック" panose="020B0400000000000000" pitchFamily="50" charset="-128"/>
                <a:ea typeface="BIZ UDPゴシック" panose="020B0400000000000000" pitchFamily="50" charset="-128"/>
              </a:rPr>
              <a:t>【</a:t>
            </a:r>
            <a:r>
              <a:rPr lang="ja-JP" altLang="en-US" sz="1400" dirty="0" err="1">
                <a:latin typeface="BIZ UDPゴシック" panose="020B0400000000000000" pitchFamily="50" charset="-128"/>
                <a:ea typeface="BIZ UDPゴシック" panose="020B0400000000000000" pitchFamily="50" charset="-128"/>
              </a:rPr>
              <a:t>障がい</a:t>
            </a:r>
            <a:r>
              <a:rPr lang="ja-JP" altLang="en-US" sz="1400" dirty="0">
                <a:latin typeface="BIZ UDPゴシック" panose="020B0400000000000000" pitchFamily="50" charset="-128"/>
                <a:ea typeface="BIZ UDPゴシック" panose="020B0400000000000000" pitchFamily="50" charset="-128"/>
              </a:rPr>
              <a:t>福祉計画のみ</a:t>
            </a:r>
            <a:r>
              <a:rPr lang="en-US" altLang="ja-JP" sz="1400" dirty="0">
                <a:latin typeface="BIZ UDPゴシック" panose="020B0400000000000000" pitchFamily="50" charset="-128"/>
                <a:ea typeface="BIZ UDPゴシック" panose="020B0400000000000000" pitchFamily="50" charset="-128"/>
              </a:rPr>
              <a:t>】</a:t>
            </a: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１）福祉施設の入所者の地域生活への</a:t>
            </a:r>
            <a:r>
              <a:rPr lang="ja-JP" altLang="en-US" sz="1400" dirty="0" smtClean="0">
                <a:latin typeface="BIZ UDPゴシック" panose="020B0400000000000000" pitchFamily="50" charset="-128"/>
                <a:ea typeface="BIZ UDPゴシック" panose="020B0400000000000000" pitchFamily="50" charset="-128"/>
              </a:rPr>
              <a:t>移行</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２）精神障がいにも対応した地域包括ケアシステムの</a:t>
            </a:r>
            <a:r>
              <a:rPr lang="ja-JP" altLang="en-US" sz="1400" dirty="0" smtClean="0">
                <a:latin typeface="BIZ UDPゴシック" panose="020B0400000000000000" pitchFamily="50" charset="-128"/>
                <a:ea typeface="BIZ UDPゴシック" panose="020B0400000000000000" pitchFamily="50" charset="-128"/>
              </a:rPr>
              <a:t>構築</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３）地域生活支援の</a:t>
            </a:r>
            <a:r>
              <a:rPr lang="ja-JP" altLang="en-US" sz="1400" dirty="0" smtClean="0">
                <a:latin typeface="BIZ UDPゴシック" panose="020B0400000000000000" pitchFamily="50" charset="-128"/>
                <a:ea typeface="BIZ UDPゴシック" panose="020B0400000000000000" pitchFamily="50" charset="-128"/>
              </a:rPr>
              <a:t>充実</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４）福祉施設から一般就労への移行</a:t>
            </a:r>
            <a:r>
              <a:rPr lang="ja-JP" altLang="en-US" sz="1400" dirty="0" smtClean="0">
                <a:latin typeface="BIZ UDPゴシック" panose="020B0400000000000000" pitchFamily="50" charset="-128"/>
                <a:ea typeface="BIZ UDPゴシック" panose="020B0400000000000000" pitchFamily="50" charset="-128"/>
              </a:rPr>
              <a:t>等</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en-US" altLang="ja-JP" sz="1400" dirty="0">
                <a:latin typeface="BIZ UDPゴシック" panose="020B0400000000000000" pitchFamily="50" charset="-128"/>
                <a:ea typeface="BIZ UDPゴシック" panose="020B0400000000000000" pitchFamily="50" charset="-128"/>
              </a:rPr>
              <a:t>【</a:t>
            </a:r>
            <a:r>
              <a:rPr lang="ja-JP" altLang="en-US" sz="1400" dirty="0" err="1">
                <a:latin typeface="BIZ UDPゴシック" panose="020B0400000000000000" pitchFamily="50" charset="-128"/>
                <a:ea typeface="BIZ UDPゴシック" panose="020B0400000000000000" pitchFamily="50" charset="-128"/>
              </a:rPr>
              <a:t>障がい</a:t>
            </a:r>
            <a:r>
              <a:rPr lang="ja-JP" altLang="en-US" sz="1400" dirty="0">
                <a:latin typeface="BIZ UDPゴシック" panose="020B0400000000000000" pitchFamily="50" charset="-128"/>
                <a:ea typeface="BIZ UDPゴシック" panose="020B0400000000000000" pitchFamily="50" charset="-128"/>
              </a:rPr>
              <a:t>児計画のみ</a:t>
            </a:r>
            <a:r>
              <a:rPr lang="en-US" altLang="ja-JP" sz="1400" dirty="0">
                <a:latin typeface="BIZ UDPゴシック" panose="020B0400000000000000" pitchFamily="50" charset="-128"/>
                <a:ea typeface="BIZ UDPゴシック" panose="020B0400000000000000" pitchFamily="50" charset="-128"/>
              </a:rPr>
              <a:t>】</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５</a:t>
            </a:r>
            <a:r>
              <a:rPr lang="ja-JP" altLang="en-US" sz="1400" dirty="0" smtClean="0">
                <a:latin typeface="BIZ UDPゴシック" panose="020B0400000000000000" pitchFamily="50" charset="-128"/>
                <a:ea typeface="BIZ UDPゴシック" panose="020B0400000000000000" pitchFamily="50" charset="-128"/>
              </a:rPr>
              <a:t>）</a:t>
            </a:r>
            <a:r>
              <a:rPr lang="ja-JP" altLang="en-US" sz="1400" dirty="0" err="1" smtClean="0">
                <a:latin typeface="BIZ UDPゴシック" panose="020B0400000000000000" pitchFamily="50" charset="-128"/>
                <a:ea typeface="BIZ UDPゴシック" panose="020B0400000000000000" pitchFamily="50" charset="-128"/>
              </a:rPr>
              <a:t>障がい</a:t>
            </a:r>
            <a:r>
              <a:rPr lang="ja-JP" altLang="en-US" sz="1400" dirty="0" smtClean="0">
                <a:latin typeface="BIZ UDPゴシック" panose="020B0400000000000000" pitchFamily="50" charset="-128"/>
                <a:ea typeface="BIZ UDPゴシック" panose="020B0400000000000000" pitchFamily="50" charset="-128"/>
              </a:rPr>
              <a:t>児支援の提供体制の整備等　</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両計画共通</a:t>
            </a:r>
            <a:r>
              <a:rPr lang="en-US" altLang="ja-JP" sz="1400" dirty="0">
                <a:latin typeface="BIZ UDPゴシック" panose="020B0400000000000000" pitchFamily="50" charset="-128"/>
                <a:ea typeface="BIZ UDPゴシック" panose="020B0400000000000000" pitchFamily="50" charset="-128"/>
              </a:rPr>
              <a:t>】</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（６）</a:t>
            </a:r>
            <a:r>
              <a:rPr lang="ja-JP" altLang="en-US" sz="1400" dirty="0">
                <a:latin typeface="BIZ UDPゴシック" panose="020B0400000000000000" pitchFamily="50" charset="-128"/>
                <a:ea typeface="BIZ UDPゴシック" panose="020B0400000000000000" pitchFamily="50" charset="-128"/>
              </a:rPr>
              <a:t>相談支援</a:t>
            </a:r>
            <a:r>
              <a:rPr lang="ja-JP" altLang="en-US" sz="1400" dirty="0" smtClean="0">
                <a:latin typeface="BIZ UDPゴシック" panose="020B0400000000000000" pitchFamily="50" charset="-128"/>
                <a:ea typeface="BIZ UDPゴシック" panose="020B0400000000000000" pitchFamily="50" charset="-128"/>
              </a:rPr>
              <a:t>体制の</a:t>
            </a:r>
            <a:r>
              <a:rPr lang="ja-JP" altLang="en-US" sz="1400" dirty="0">
                <a:latin typeface="BIZ UDPゴシック" panose="020B0400000000000000" pitchFamily="50" charset="-128"/>
                <a:ea typeface="BIZ UDPゴシック" panose="020B0400000000000000" pitchFamily="50" charset="-128"/>
              </a:rPr>
              <a:t>充実・強化</a:t>
            </a:r>
            <a:r>
              <a:rPr lang="ja-JP" altLang="en-US" sz="1400" dirty="0" smtClean="0">
                <a:latin typeface="BIZ UDPゴシック" panose="020B0400000000000000" pitchFamily="50" charset="-128"/>
                <a:ea typeface="BIZ UDPゴシック" panose="020B0400000000000000" pitchFamily="50" charset="-128"/>
              </a:rPr>
              <a:t>等　</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smtClean="0">
                <a:latin typeface="BIZ UDPゴシック" panose="020B0400000000000000" pitchFamily="50" charset="-128"/>
                <a:ea typeface="BIZ UDPゴシック" panose="020B0400000000000000" pitchFamily="50" charset="-128"/>
              </a:rPr>
              <a:t>  （７）</a:t>
            </a:r>
            <a:r>
              <a:rPr lang="ja-JP" altLang="en-US" sz="1400" dirty="0">
                <a:latin typeface="BIZ UDPゴシック" panose="020B0400000000000000" pitchFamily="50" charset="-128"/>
                <a:ea typeface="BIZ UDPゴシック" panose="020B0400000000000000" pitchFamily="50" charset="-128"/>
              </a:rPr>
              <a:t>障がい福祉サービス等の質を向上</a:t>
            </a:r>
            <a:r>
              <a:rPr lang="ja-JP" altLang="en-US" sz="1400" dirty="0" smtClean="0">
                <a:latin typeface="BIZ UDPゴシック" panose="020B0400000000000000" pitchFamily="50" charset="-128"/>
                <a:ea typeface="BIZ UDPゴシック" panose="020B0400000000000000" pitchFamily="50" charset="-128"/>
              </a:rPr>
              <a:t>させるため</a:t>
            </a:r>
            <a:r>
              <a:rPr lang="ja-JP" altLang="en-US" sz="1400" dirty="0">
                <a:latin typeface="BIZ UDPゴシック" panose="020B0400000000000000" pitchFamily="50" charset="-128"/>
                <a:ea typeface="BIZ UDPゴシック" panose="020B0400000000000000" pitchFamily="50" charset="-128"/>
              </a:rPr>
              <a:t>の取組に</a:t>
            </a:r>
            <a:r>
              <a:rPr lang="ja-JP" altLang="en-US" sz="1400" dirty="0" smtClean="0">
                <a:latin typeface="BIZ UDPゴシック" panose="020B0400000000000000" pitchFamily="50" charset="-128"/>
                <a:ea typeface="BIZ UDPゴシック" panose="020B0400000000000000" pitchFamily="50" charset="-128"/>
              </a:rPr>
              <a:t>係る体制</a:t>
            </a:r>
            <a:endParaRPr lang="en-US" altLang="ja-JP" sz="1400" dirty="0" smtClean="0">
              <a:latin typeface="BIZ UDPゴシック" panose="020B0400000000000000" pitchFamily="50" charset="-128"/>
              <a:ea typeface="BIZ UDPゴシック" panose="020B0400000000000000" pitchFamily="50" charset="-128"/>
            </a:endParaRPr>
          </a:p>
          <a:p>
            <a:pPr>
              <a:lnSpc>
                <a:spcPct val="110000"/>
              </a:lnSpc>
            </a:pPr>
            <a:r>
              <a:rPr lang="ja-JP" altLang="en-US" sz="1400" dirty="0">
                <a:latin typeface="BIZ UDPゴシック" panose="020B0400000000000000" pitchFamily="50" charset="-128"/>
                <a:ea typeface="BIZ UDPゴシック" panose="020B0400000000000000" pitchFamily="50" charset="-128"/>
              </a:rPr>
              <a:t>　</a:t>
            </a:r>
            <a:r>
              <a:rPr lang="ja-JP" altLang="en-US" sz="1400" dirty="0" smtClean="0">
                <a:latin typeface="BIZ UDPゴシック" panose="020B0400000000000000" pitchFamily="50" charset="-128"/>
                <a:ea typeface="BIZ UDPゴシック" panose="020B0400000000000000" pitchFamily="50" charset="-128"/>
              </a:rPr>
              <a:t>　  の構築</a:t>
            </a:r>
            <a:endParaRPr lang="en-US" altLang="ja-JP" sz="1400"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83128" y="-2526"/>
            <a:ext cx="12108872" cy="430887"/>
          </a:xfrm>
          <a:prstGeom prst="rect">
            <a:avLst/>
          </a:prstGeom>
          <a:noFill/>
        </p:spPr>
        <p:txBody>
          <a:bodyPr wrap="square" rtlCol="0">
            <a:spAutoFit/>
          </a:bodyPr>
          <a:lstStyle/>
          <a:p>
            <a:r>
              <a:rPr lang="ja-JP" altLang="en-US" sz="2200" b="1" dirty="0">
                <a:solidFill>
                  <a:srgbClr val="FF0000"/>
                </a:solidFill>
                <a:latin typeface="BIZ UDPゴシック" panose="020B0400000000000000" pitchFamily="50" charset="-128"/>
                <a:ea typeface="BIZ UDPゴシック" panose="020B0400000000000000" pitchFamily="50" charset="-128"/>
              </a:rPr>
              <a:t>基本理念</a:t>
            </a:r>
            <a:r>
              <a:rPr lang="ja-JP" altLang="en-US" sz="2200" b="1" dirty="0" smtClean="0">
                <a:solidFill>
                  <a:srgbClr val="FF0000"/>
                </a:solidFill>
                <a:latin typeface="BIZ UDPゴシック" panose="020B0400000000000000" pitchFamily="50" charset="-128"/>
                <a:ea typeface="BIZ UDPゴシック" panose="020B0400000000000000" pitchFamily="50" charset="-128"/>
              </a:rPr>
              <a:t>：住み慣れた</a:t>
            </a:r>
            <a:r>
              <a:rPr lang="ja-JP" altLang="en-US" sz="2200" b="1" dirty="0">
                <a:solidFill>
                  <a:srgbClr val="FF0000"/>
                </a:solidFill>
                <a:latin typeface="BIZ UDPゴシック" panose="020B0400000000000000" pitchFamily="50" charset="-128"/>
                <a:ea typeface="BIZ UDPゴシック" panose="020B0400000000000000" pitchFamily="50" charset="-128"/>
              </a:rPr>
              <a:t>地域で安心して、育ち、学び、働き、暮らせるまち </a:t>
            </a:r>
            <a:r>
              <a:rPr lang="ja-JP" altLang="en-US" sz="2200" b="1" dirty="0" smtClean="0">
                <a:solidFill>
                  <a:srgbClr val="FF0000"/>
                </a:solidFill>
                <a:latin typeface="BIZ UDPゴシック" panose="020B0400000000000000" pitchFamily="50" charset="-128"/>
                <a:ea typeface="BIZ UDPゴシック" panose="020B0400000000000000" pitchFamily="50" charset="-128"/>
              </a:rPr>
              <a:t>吹田</a:t>
            </a:r>
            <a:r>
              <a:rPr lang="ja-JP" altLang="en-US" sz="1600" dirty="0">
                <a:solidFill>
                  <a:srgbClr val="FF0000"/>
                </a:solidFill>
                <a:latin typeface="BIZ UDPゴシック" panose="020B0400000000000000" pitchFamily="50" charset="-128"/>
                <a:ea typeface="BIZ UDPゴシック" panose="020B0400000000000000" pitchFamily="50" charset="-128"/>
              </a:rPr>
              <a:t>　</a:t>
            </a:r>
            <a:r>
              <a:rPr lang="ja-JP" altLang="en-US" sz="1600" dirty="0" smtClean="0">
                <a:solidFill>
                  <a:srgbClr val="FF0000"/>
                </a:solidFill>
                <a:latin typeface="BIZ UDPゴシック" panose="020B0400000000000000" pitchFamily="50" charset="-128"/>
                <a:ea typeface="BIZ UDPゴシック" panose="020B0400000000000000" pitchFamily="50" charset="-128"/>
              </a:rPr>
              <a:t>（第４期</a:t>
            </a:r>
            <a:r>
              <a:rPr lang="ja-JP" altLang="en-US" sz="1600" dirty="0" err="1" smtClean="0">
                <a:solidFill>
                  <a:srgbClr val="FF0000"/>
                </a:solidFill>
                <a:latin typeface="BIZ UDPゴシック" panose="020B0400000000000000" pitchFamily="50" charset="-128"/>
                <a:ea typeface="BIZ UDPゴシック" panose="020B0400000000000000" pitchFamily="50" charset="-128"/>
              </a:rPr>
              <a:t>障がい</a:t>
            </a:r>
            <a:r>
              <a:rPr lang="ja-JP" altLang="en-US" sz="1600" dirty="0" smtClean="0">
                <a:solidFill>
                  <a:srgbClr val="FF0000"/>
                </a:solidFill>
                <a:latin typeface="BIZ UDPゴシック" panose="020B0400000000000000" pitchFamily="50" charset="-128"/>
                <a:ea typeface="BIZ UDPゴシック" panose="020B0400000000000000" pitchFamily="50" charset="-128"/>
              </a:rPr>
              <a:t>者計画で設定）</a:t>
            </a:r>
            <a:endParaRPr lang="ja-JP" altLang="en-US" sz="1600" dirty="0">
              <a:solidFill>
                <a:srgbClr val="FF0000"/>
              </a:solidFill>
              <a:latin typeface="BIZ UDPゴシック" panose="020B0400000000000000" pitchFamily="50" charset="-128"/>
              <a:ea typeface="BIZ UDPゴシック" panose="020B0400000000000000" pitchFamily="50" charset="-128"/>
            </a:endParaRPr>
          </a:p>
        </p:txBody>
      </p:sp>
      <p:sp>
        <p:nvSpPr>
          <p:cNvPr id="10" name="正方形/長方形 9"/>
          <p:cNvSpPr/>
          <p:nvPr/>
        </p:nvSpPr>
        <p:spPr>
          <a:xfrm>
            <a:off x="112624" y="1248708"/>
            <a:ext cx="11880000" cy="1731765"/>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02792" y="3048945"/>
            <a:ext cx="11880000" cy="3818142"/>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1">
            <a:extLst>
              <a:ext uri="{FF2B5EF4-FFF2-40B4-BE49-F238E27FC236}">
                <a16:creationId xmlns:a16="http://schemas.microsoft.com/office/drawing/2014/main" id="{A1BA50B6-1C3B-BA96-2D2C-6DE15E466748}"/>
              </a:ext>
            </a:extLst>
          </p:cNvPr>
          <p:cNvSpPr txBox="1">
            <a:spLocks/>
          </p:cNvSpPr>
          <p:nvPr/>
        </p:nvSpPr>
        <p:spPr>
          <a:xfrm>
            <a:off x="6833420" y="419911"/>
            <a:ext cx="5596069" cy="726098"/>
          </a:xfrm>
          <a:prstGeom prst="rect">
            <a:avLst/>
          </a:prstGeom>
        </p:spPr>
        <p:txBody>
          <a:bodyPr vert="horz" lIns="91440" tIns="45720" rIns="91440" bIns="45720" rtlCol="0" anchor="t">
            <a:noAutofit/>
          </a:bodyPr>
          <a:ls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ja-JP" altLang="en-US" sz="1400" b="1" dirty="0" smtClean="0">
                <a:solidFill>
                  <a:srgbClr val="FF0066"/>
                </a:solidFill>
                <a:latin typeface="BIZ UDPゴシック" panose="020B0400000000000000" pitchFamily="50" charset="-128"/>
                <a:ea typeface="BIZ UDPゴシック" panose="020B0400000000000000" pitchFamily="50" charset="-128"/>
              </a:rPr>
              <a:t>第４次総合計画</a:t>
            </a:r>
            <a:r>
              <a:rPr lang="ja-JP" altLang="en-US" sz="1400" dirty="0" smtClean="0">
                <a:latin typeface="BIZ UDPゴシック" panose="020B0400000000000000" pitchFamily="50" charset="-128"/>
                <a:ea typeface="BIZ UDPゴシック" panose="020B0400000000000000" pitchFamily="50" charset="-128"/>
              </a:rPr>
              <a:t>（基本計画改訂版は２０２４－２０２８）</a:t>
            </a:r>
            <a:endParaRPr lang="en-US" altLang="ja-JP" sz="1400" b="1" dirty="0">
              <a:solidFill>
                <a:srgbClr val="FF0066"/>
              </a:solidFill>
              <a:latin typeface="BIZ UDPゴシック" panose="020B0400000000000000" pitchFamily="50" charset="-128"/>
              <a:ea typeface="BIZ UDPゴシック" panose="020B0400000000000000" pitchFamily="50" charset="-128"/>
            </a:endParaRPr>
          </a:p>
          <a:p>
            <a:r>
              <a:rPr lang="ja-JP" altLang="en-US" sz="1400" dirty="0" smtClean="0">
                <a:solidFill>
                  <a:srgbClr val="FF0066"/>
                </a:solidFill>
                <a:latin typeface="BIZ UDPゴシック" panose="020B0400000000000000" pitchFamily="50" charset="-128"/>
                <a:ea typeface="BIZ UDPゴシック" panose="020B0400000000000000" pitchFamily="50" charset="-128"/>
              </a:rPr>
              <a:t>位置づけ：</a:t>
            </a:r>
            <a:r>
              <a:rPr lang="ja-JP" altLang="en-US" sz="1400" dirty="0" smtClean="0">
                <a:latin typeface="BIZ UDPゴシック" panose="020B0400000000000000" pitchFamily="50" charset="-128"/>
                <a:ea typeface="BIZ UDPゴシック" panose="020B0400000000000000" pitchFamily="50" charset="-128"/>
              </a:rPr>
              <a:t>大綱３　福祉・健康</a:t>
            </a:r>
            <a:endParaRPr lang="en-US" altLang="ja-JP" sz="1400" dirty="0" smtClean="0">
              <a:latin typeface="BIZ UDPゴシック" panose="020B0400000000000000" pitchFamily="50" charset="-128"/>
              <a:ea typeface="BIZ UDPゴシック" panose="020B0400000000000000" pitchFamily="50" charset="-128"/>
            </a:endParaRPr>
          </a:p>
          <a:p>
            <a:r>
              <a:rPr lang="ja-JP" altLang="en-US" sz="1400" dirty="0" smtClean="0">
                <a:latin typeface="BIZ UDPゴシック" panose="020B0400000000000000" pitchFamily="50" charset="-128"/>
                <a:ea typeface="BIZ UDPゴシック" panose="020B0400000000000000" pitchFamily="50" charset="-128"/>
              </a:rPr>
              <a:t>　　　　　　　政策２　</a:t>
            </a:r>
            <a:r>
              <a:rPr lang="ja-JP" altLang="en-US" sz="1400" dirty="0" err="1" smtClean="0">
                <a:latin typeface="BIZ UDPゴシック" panose="020B0400000000000000" pitchFamily="50" charset="-128"/>
                <a:ea typeface="BIZ UDPゴシック" panose="020B0400000000000000" pitchFamily="50" charset="-128"/>
              </a:rPr>
              <a:t>障がい</a:t>
            </a:r>
            <a:r>
              <a:rPr lang="ja-JP" altLang="en-US" sz="1400" dirty="0" smtClean="0">
                <a:latin typeface="BIZ UDPゴシック" panose="020B0400000000000000" pitchFamily="50" charset="-128"/>
                <a:ea typeface="BIZ UDPゴシック" panose="020B0400000000000000" pitchFamily="50" charset="-128"/>
              </a:rPr>
              <a:t>者の暮らしを支えるまちづくり</a:t>
            </a:r>
            <a:endParaRPr lang="en-US" altLang="ja-JP" sz="1400" dirty="0">
              <a:latin typeface="BIZ UDPゴシック" panose="020B0400000000000000" pitchFamily="50" charset="-128"/>
              <a:ea typeface="BIZ UDPゴシック" panose="020B0400000000000000" pitchFamily="50" charset="-128"/>
            </a:endParaRPr>
          </a:p>
        </p:txBody>
      </p:sp>
      <p:sp>
        <p:nvSpPr>
          <p:cNvPr id="14" name="スライド番号プレースホルダー 40"/>
          <p:cNvSpPr>
            <a:spLocks noGrp="1"/>
          </p:cNvSpPr>
          <p:nvPr>
            <p:ph type="sldNum" sz="quarter" idx="12"/>
          </p:nvPr>
        </p:nvSpPr>
        <p:spPr>
          <a:xfrm>
            <a:off x="9507795" y="6560954"/>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9</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4461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6970635" y="1579879"/>
            <a:ext cx="4867404" cy="5174881"/>
          </a:xfrm>
          <a:prstGeom prst="rect">
            <a:avLst/>
          </a:prstGeom>
          <a:solidFill>
            <a:srgbClr val="008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216311" y="58147"/>
            <a:ext cx="11621728" cy="1325097"/>
            <a:chOff x="216311" y="117139"/>
            <a:chExt cx="11621728" cy="1325097"/>
          </a:xfrm>
        </p:grpSpPr>
        <p:sp>
          <p:nvSpPr>
            <p:cNvPr id="4" name="テキスト ボックス 3"/>
            <p:cNvSpPr txBox="1"/>
            <p:nvPr/>
          </p:nvSpPr>
          <p:spPr>
            <a:xfrm>
              <a:off x="344130" y="394138"/>
              <a:ext cx="11493909" cy="369332"/>
            </a:xfrm>
            <a:prstGeom prst="rect">
              <a:avLst/>
            </a:prstGeom>
            <a:noFill/>
          </p:spPr>
          <p:txBody>
            <a:bodyPr wrap="square" rtlCol="0">
              <a:spAutoFit/>
            </a:bodyPr>
            <a:lstStyle/>
            <a:p>
              <a:pPr algn="ctr"/>
              <a:r>
                <a:rPr kumimoji="1" lang="ja-JP" altLang="en-US" b="1" dirty="0">
                  <a:solidFill>
                    <a:srgbClr val="008000"/>
                  </a:solidFill>
                  <a:latin typeface="BIZ UDPゴシック" panose="020B0400000000000000" pitchFamily="50" charset="-128"/>
                  <a:ea typeface="BIZ UDPゴシック" panose="020B0400000000000000" pitchFamily="50" charset="-128"/>
                </a:rPr>
                <a:t>基本理念　　</a:t>
              </a:r>
              <a:r>
                <a:rPr kumimoji="1" lang="ja-JP" altLang="en-US" b="1" dirty="0">
                  <a:latin typeface="BIZ UDPゴシック" panose="020B0400000000000000" pitchFamily="50" charset="-128"/>
                  <a:ea typeface="BIZ UDPゴシック" panose="020B0400000000000000" pitchFamily="50" charset="-128"/>
                </a:rPr>
                <a:t>住み慣れた地域で安心して、育ち、学ぶ、働き、暮らせるまち　吹田</a:t>
              </a:r>
            </a:p>
          </p:txBody>
        </p:sp>
        <p:sp>
          <p:nvSpPr>
            <p:cNvPr id="6" name="テキスト ボックス 5"/>
            <p:cNvSpPr txBox="1"/>
            <p:nvPr/>
          </p:nvSpPr>
          <p:spPr>
            <a:xfrm>
              <a:off x="2335162" y="779688"/>
              <a:ext cx="7511844" cy="646331"/>
            </a:xfrm>
            <a:prstGeom prst="rect">
              <a:avLst/>
            </a:prstGeom>
            <a:noFill/>
          </p:spPr>
          <p:txBody>
            <a:bodyPr wrap="square" rtlCol="0">
              <a:spAutoFit/>
            </a:bodyPr>
            <a:lstStyle/>
            <a:p>
              <a:r>
                <a:rPr kumimoji="1" lang="ja-JP" altLang="en-US" sz="1200" b="1" dirty="0">
                  <a:solidFill>
                    <a:srgbClr val="008000"/>
                  </a:solidFill>
                  <a:latin typeface="BIZ UDPゴシック" panose="020B0400000000000000" pitchFamily="50" charset="-128"/>
                  <a:ea typeface="BIZ UDPゴシック" panose="020B0400000000000000" pitchFamily="50" charset="-128"/>
                </a:rPr>
                <a:t>基本的方向性　　</a:t>
              </a:r>
              <a:r>
                <a:rPr kumimoji="1" lang="ja-JP" altLang="en-US" sz="1200" dirty="0">
                  <a:latin typeface="BIZ UDPゴシック" panose="020B0400000000000000" pitchFamily="50" charset="-128"/>
                  <a:ea typeface="BIZ UDPゴシック" panose="020B0400000000000000" pitchFamily="50" charset="-128"/>
                </a:rPr>
                <a:t>■当事者参画、権利擁護の推進と</a:t>
              </a:r>
              <a:r>
                <a:rPr kumimoji="1" lang="ja-JP" altLang="en-US" sz="1200" dirty="0" err="1">
                  <a:latin typeface="BIZ UDPゴシック" panose="020B0400000000000000" pitchFamily="50" charset="-128"/>
                  <a:ea typeface="BIZ UDPゴシック" panose="020B0400000000000000" pitchFamily="50" charset="-128"/>
                </a:rPr>
                <a:t>障がいに</a:t>
              </a:r>
              <a:r>
                <a:rPr kumimoji="1" lang="ja-JP" altLang="en-US" sz="1200" dirty="0">
                  <a:latin typeface="BIZ UDPゴシック" panose="020B0400000000000000" pitchFamily="50" charset="-128"/>
                  <a:ea typeface="BIZ UDPゴシック" panose="020B0400000000000000" pitchFamily="50" charset="-128"/>
                </a:rPr>
                <a:t>対する理解や配慮の促進</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■障害者基本法、障害者差別解消法をはじめとする</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者関係法制度の正しい解釈と運用</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■ライフステージを通じて、切れ目のない、谷間のない支援体制の構築</a:t>
              </a:r>
            </a:p>
          </p:txBody>
        </p:sp>
        <p:sp>
          <p:nvSpPr>
            <p:cNvPr id="7" name="正方形/長方形 6"/>
            <p:cNvSpPr/>
            <p:nvPr/>
          </p:nvSpPr>
          <p:spPr>
            <a:xfrm>
              <a:off x="344129" y="255637"/>
              <a:ext cx="11493909" cy="1186599"/>
            </a:xfrm>
            <a:prstGeom prst="rect">
              <a:avLst/>
            </a:prstGeom>
            <a:noFill/>
            <a:ln w="285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16311" y="117139"/>
              <a:ext cx="3185651" cy="276999"/>
            </a:xfrm>
            <a:prstGeom prst="rect">
              <a:avLst/>
            </a:prstGeom>
            <a:solidFill>
              <a:srgbClr val="00800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第４期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者計画（２０１６－２０２６）</a:t>
              </a:r>
            </a:p>
          </p:txBody>
        </p:sp>
      </p:grpSp>
      <p:sp>
        <p:nvSpPr>
          <p:cNvPr id="9" name="テキスト ボックス 8"/>
          <p:cNvSpPr txBox="1"/>
          <p:nvPr/>
        </p:nvSpPr>
        <p:spPr>
          <a:xfrm>
            <a:off x="344129" y="1466139"/>
            <a:ext cx="3185651" cy="276999"/>
          </a:xfrm>
          <a:prstGeom prst="rect">
            <a:avLst/>
          </a:prstGeom>
          <a:solidFill>
            <a:srgbClr val="7030A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第７期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福祉計画（２０２４－２０２６）</a:t>
            </a:r>
          </a:p>
        </p:txBody>
      </p:sp>
      <p:sp>
        <p:nvSpPr>
          <p:cNvPr id="10" name="テキスト ボックス 9"/>
          <p:cNvSpPr txBox="1"/>
          <p:nvPr/>
        </p:nvSpPr>
        <p:spPr>
          <a:xfrm>
            <a:off x="431961" y="1835471"/>
            <a:ext cx="6283471" cy="646331"/>
          </a:xfrm>
          <a:prstGeom prst="rect">
            <a:avLst/>
          </a:prstGeom>
          <a:noFill/>
          <a:ln>
            <a:solidFill>
              <a:srgbClr val="7030A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１　成果目標</a:t>
            </a:r>
            <a:endParaRPr lang="en-US" altLang="ja-JP" sz="1200" b="1" dirty="0">
              <a:latin typeface="BIZ UDPゴシック" panose="020B0400000000000000" pitchFamily="50" charset="-128"/>
              <a:ea typeface="BIZ UDPゴシック" panose="020B0400000000000000" pitchFamily="50" charset="-128"/>
            </a:endParaRPr>
          </a:p>
          <a:p>
            <a:r>
              <a:rPr kumimoji="1" lang="en-US" altLang="ja-JP" sz="1200" dirty="0">
                <a:solidFill>
                  <a:srgbClr val="7030A0"/>
                </a:solidFill>
                <a:latin typeface="BIZ UDPゴシック" panose="020B0400000000000000" pitchFamily="50" charset="-128"/>
                <a:ea typeface="BIZ UDPゴシック" panose="020B0400000000000000" pitchFamily="50" charset="-128"/>
              </a:rPr>
              <a:t>    2026</a:t>
            </a:r>
            <a:r>
              <a:rPr kumimoji="1" lang="ja-JP" altLang="en-US" sz="1200" dirty="0">
                <a:solidFill>
                  <a:srgbClr val="7030A0"/>
                </a:solidFill>
                <a:latin typeface="BIZ UDPゴシック" panose="020B0400000000000000" pitchFamily="50" charset="-128"/>
                <a:ea typeface="BIZ UDPゴシック" panose="020B0400000000000000" pitchFamily="50" charset="-128"/>
              </a:rPr>
              <a:t>年度の目標値を示し、目標を達成するための取組と、そのための活動指標を設定</a:t>
            </a:r>
            <a:endParaRPr kumimoji="1" lang="en-US" altLang="ja-JP" sz="1200" dirty="0">
              <a:solidFill>
                <a:srgbClr val="7030A0"/>
              </a:solidFill>
              <a:latin typeface="BIZ UDPゴシック" panose="020B0400000000000000" pitchFamily="50" charset="-128"/>
              <a:ea typeface="BIZ UDPゴシック" panose="020B0400000000000000" pitchFamily="50" charset="-128"/>
            </a:endParaRPr>
          </a:p>
          <a:p>
            <a:r>
              <a:rPr lang="en-US" altLang="ja-JP" sz="1200" dirty="0">
                <a:solidFill>
                  <a:srgbClr val="7030A0"/>
                </a:solidFill>
                <a:latin typeface="BIZ UDPゴシック" panose="020B0400000000000000" pitchFamily="50" charset="-128"/>
                <a:ea typeface="BIZ UDPゴシック" panose="020B0400000000000000" pitchFamily="50" charset="-128"/>
              </a:rPr>
              <a:t>    </a:t>
            </a:r>
            <a:r>
              <a:rPr kumimoji="1" lang="ja-JP" altLang="en-US" sz="1200" dirty="0">
                <a:solidFill>
                  <a:srgbClr val="7030A0"/>
                </a:solidFill>
                <a:latin typeface="BIZ UDPゴシック" panose="020B0400000000000000" pitchFamily="50" charset="-128"/>
                <a:ea typeface="BIZ UDPゴシック" panose="020B0400000000000000" pitchFamily="50" charset="-128"/>
              </a:rPr>
              <a:t>しています</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402463" y="3674560"/>
            <a:ext cx="6282000" cy="646331"/>
          </a:xfrm>
          <a:prstGeom prst="rect">
            <a:avLst/>
          </a:prstGeom>
          <a:noFill/>
          <a:ln>
            <a:solidFill>
              <a:srgbClr val="7030A0"/>
            </a:solidFill>
          </a:ln>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２　</a:t>
            </a:r>
            <a:r>
              <a:rPr lang="ja-JP" altLang="en-US" sz="1200" b="1" dirty="0" err="1">
                <a:latin typeface="BIZ UDPゴシック" panose="020B0400000000000000" pitchFamily="50" charset="-128"/>
                <a:ea typeface="BIZ UDPゴシック" panose="020B0400000000000000" pitchFamily="50" charset="-128"/>
              </a:rPr>
              <a:t>障がい</a:t>
            </a:r>
            <a:r>
              <a:rPr lang="ja-JP" altLang="en-US" sz="1200" b="1" dirty="0">
                <a:latin typeface="BIZ UDPゴシック" panose="020B0400000000000000" pitchFamily="50" charset="-128"/>
                <a:ea typeface="BIZ UDPゴシック" panose="020B0400000000000000" pitchFamily="50" charset="-128"/>
              </a:rPr>
              <a:t>福祉サービス等の見込み量及びその確保策</a:t>
            </a:r>
            <a:r>
              <a:rPr lang="ja-JP" altLang="en-US" sz="1200" b="1" dirty="0">
                <a:solidFill>
                  <a:srgbClr val="7030A0"/>
                </a:solidFill>
                <a:latin typeface="BIZ UDPゴシック" panose="020B0400000000000000" pitchFamily="50" charset="-128"/>
                <a:ea typeface="BIZ UDPゴシック" panose="020B0400000000000000" pitchFamily="50" charset="-128"/>
              </a:rPr>
              <a:t>　</a:t>
            </a:r>
            <a:endParaRPr lang="en-US" altLang="ja-JP" sz="1200" b="1" dirty="0">
              <a:solidFill>
                <a:srgbClr val="7030A0"/>
              </a:solidFill>
              <a:latin typeface="BIZ UDPゴシック" panose="020B0400000000000000" pitchFamily="50" charset="-128"/>
              <a:ea typeface="BIZ UDPゴシック" panose="020B0400000000000000" pitchFamily="50" charset="-128"/>
            </a:endParaRPr>
          </a:p>
          <a:p>
            <a:r>
              <a:rPr lang="en-US" altLang="ja-JP" sz="1200" b="1" dirty="0">
                <a:solidFill>
                  <a:srgbClr val="7030A0"/>
                </a:solidFill>
                <a:latin typeface="BIZ UDPゴシック" panose="020B0400000000000000" pitchFamily="50" charset="-128"/>
                <a:ea typeface="BIZ UDPゴシック" panose="020B0400000000000000" pitchFamily="50" charset="-128"/>
              </a:rPr>
              <a:t>    </a:t>
            </a:r>
            <a:r>
              <a:rPr lang="ja-JP" altLang="en-US" sz="1200" dirty="0" err="1">
                <a:solidFill>
                  <a:srgbClr val="7030A0"/>
                </a:solidFill>
                <a:latin typeface="BIZ UDPゴシック" panose="020B0400000000000000" pitchFamily="50" charset="-128"/>
                <a:ea typeface="BIZ UDPゴシック" panose="020B0400000000000000" pitchFamily="50" charset="-128"/>
              </a:rPr>
              <a:t>障がい</a:t>
            </a:r>
            <a:r>
              <a:rPr lang="ja-JP" altLang="en-US" sz="1200" dirty="0">
                <a:solidFill>
                  <a:srgbClr val="7030A0"/>
                </a:solidFill>
                <a:latin typeface="BIZ UDPゴシック" panose="020B0400000000000000" pitchFamily="50" charset="-128"/>
                <a:ea typeface="BIZ UDPゴシック" panose="020B0400000000000000" pitchFamily="50" charset="-128"/>
              </a:rPr>
              <a:t>福祉サービスの今後３年間の見込み量を算出し、それを確保するために必要な</a:t>
            </a:r>
            <a:endParaRPr lang="en-US" altLang="ja-JP" sz="1200" dirty="0">
              <a:solidFill>
                <a:srgbClr val="7030A0"/>
              </a:solidFill>
              <a:latin typeface="BIZ UDPゴシック" panose="020B0400000000000000" pitchFamily="50" charset="-128"/>
              <a:ea typeface="BIZ UDPゴシック" panose="020B0400000000000000" pitchFamily="50" charset="-128"/>
            </a:endParaRPr>
          </a:p>
          <a:p>
            <a:r>
              <a:rPr lang="en-US" altLang="ja-JP" sz="1200" dirty="0">
                <a:solidFill>
                  <a:srgbClr val="7030A0"/>
                </a:solidFill>
                <a:latin typeface="BIZ UDPゴシック" panose="020B0400000000000000" pitchFamily="50" charset="-128"/>
                <a:ea typeface="BIZ UDPゴシック" panose="020B0400000000000000" pitchFamily="50" charset="-128"/>
              </a:rPr>
              <a:t>    </a:t>
            </a:r>
            <a:r>
              <a:rPr lang="ja-JP" altLang="en-US" sz="1200" dirty="0">
                <a:solidFill>
                  <a:srgbClr val="7030A0"/>
                </a:solidFill>
                <a:latin typeface="BIZ UDPゴシック" panose="020B0400000000000000" pitchFamily="50" charset="-128"/>
                <a:ea typeface="BIZ UDPゴシック" panose="020B0400000000000000" pitchFamily="50" charset="-128"/>
              </a:rPr>
              <a:t>方策を掲げています</a:t>
            </a:r>
            <a:endParaRPr lang="en-US" altLang="ja-JP" sz="1200" b="1" dirty="0">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402463" y="4807386"/>
            <a:ext cx="6282000" cy="460800"/>
          </a:xfrm>
          <a:prstGeom prst="rect">
            <a:avLst/>
          </a:prstGeom>
          <a:noFill/>
          <a:ln>
            <a:solidFill>
              <a:srgbClr val="7030A0"/>
            </a:solidFill>
          </a:ln>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３　</a:t>
            </a:r>
            <a:r>
              <a:rPr lang="ja-JP" altLang="en-US" sz="1200" b="1" dirty="0" err="1">
                <a:latin typeface="BIZ UDPゴシック" panose="020B0400000000000000" pitchFamily="50" charset="-128"/>
                <a:ea typeface="BIZ UDPゴシック" panose="020B0400000000000000" pitchFamily="50" charset="-128"/>
              </a:rPr>
              <a:t>障がい</a:t>
            </a:r>
            <a:r>
              <a:rPr lang="ja-JP" altLang="en-US" sz="1200"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sz="1200" b="1" dirty="0">
              <a:latin typeface="BIZ UDPゴシック" panose="020B0400000000000000" pitchFamily="50" charset="-128"/>
              <a:ea typeface="BIZ UDPゴシック" panose="020B0400000000000000" pitchFamily="50" charset="-128"/>
            </a:endParaRPr>
          </a:p>
          <a:p>
            <a:r>
              <a:rPr lang="en-US" altLang="ja-JP" sz="1200" b="1" dirty="0">
                <a:solidFill>
                  <a:srgbClr val="7030A0"/>
                </a:solidFill>
                <a:latin typeface="BIZ UDPゴシック" panose="020B0400000000000000" pitchFamily="50" charset="-128"/>
                <a:ea typeface="BIZ UDPゴシック" panose="020B0400000000000000" pitchFamily="50" charset="-128"/>
              </a:rPr>
              <a:t>    </a:t>
            </a:r>
            <a:r>
              <a:rPr lang="ja-JP" altLang="en-US" sz="1200" dirty="0">
                <a:solidFill>
                  <a:srgbClr val="7030A0"/>
                </a:solidFill>
                <a:latin typeface="BIZ UDPゴシック" panose="020B0400000000000000" pitchFamily="50" charset="-128"/>
                <a:ea typeface="BIZ UDPゴシック" panose="020B0400000000000000" pitchFamily="50" charset="-128"/>
              </a:rPr>
              <a:t>２のサービスを円滑に提供するために進めていく取組です</a:t>
            </a:r>
            <a:endParaRPr lang="en-US" altLang="ja-JP" sz="1200" b="1" dirty="0">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460944" y="2455224"/>
            <a:ext cx="6137671" cy="1200329"/>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（１）福祉施設の入所者の地域生活への移行</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a:t>
            </a:r>
            <a:r>
              <a:rPr kumimoji="1" lang="ja-JP" altLang="en-US" sz="1200" dirty="0" err="1">
                <a:latin typeface="BIZ UDPゴシック" panose="020B0400000000000000" pitchFamily="50" charset="-128"/>
                <a:ea typeface="BIZ UDPゴシック" panose="020B0400000000000000" pitchFamily="50" charset="-128"/>
              </a:rPr>
              <a:t>精神障がいにも</a:t>
            </a:r>
            <a:r>
              <a:rPr kumimoji="1" lang="ja-JP" altLang="en-US" sz="1200" dirty="0">
                <a:latin typeface="BIZ UDPゴシック" panose="020B0400000000000000" pitchFamily="50" charset="-128"/>
                <a:ea typeface="BIZ UDPゴシック" panose="020B0400000000000000" pitchFamily="50" charset="-128"/>
              </a:rPr>
              <a:t>対応した地域包括ケアシステムの構築</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（３）地域生活支援の充実</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（４）福祉施設から一般就労への移行等</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（５）相談支援体制の充実・強化等</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（６）</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福祉サービス等の質を向上させるための取組に係る体制の構築</a:t>
            </a:r>
          </a:p>
        </p:txBody>
      </p:sp>
      <p:sp>
        <p:nvSpPr>
          <p:cNvPr id="15" name="テキスト ボックス 14"/>
          <p:cNvSpPr txBox="1"/>
          <p:nvPr/>
        </p:nvSpPr>
        <p:spPr>
          <a:xfrm>
            <a:off x="508937" y="4340976"/>
            <a:ext cx="6138000" cy="461665"/>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（１）</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福祉サービス及び相談支援サービス</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（２）地域生活支援事業</a:t>
            </a:r>
          </a:p>
        </p:txBody>
      </p:sp>
      <p:sp>
        <p:nvSpPr>
          <p:cNvPr id="16" name="テキスト ボックス 15"/>
          <p:cNvSpPr txBox="1"/>
          <p:nvPr/>
        </p:nvSpPr>
        <p:spPr>
          <a:xfrm>
            <a:off x="508937" y="5297682"/>
            <a:ext cx="6138000" cy="1015663"/>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（１）</a:t>
            </a:r>
            <a:r>
              <a:rPr lang="ja-JP" altLang="en-US" sz="1200" dirty="0" err="1">
                <a:latin typeface="BIZ UDPゴシック" panose="020B0400000000000000" pitchFamily="50" charset="-128"/>
                <a:ea typeface="BIZ UDPゴシック" panose="020B0400000000000000" pitchFamily="50" charset="-128"/>
              </a:rPr>
              <a:t>障がいを</a:t>
            </a:r>
            <a:r>
              <a:rPr lang="ja-JP" altLang="en-US" sz="1200" dirty="0">
                <a:latin typeface="BIZ UDPゴシック" panose="020B0400000000000000" pitchFamily="50" charset="-128"/>
                <a:ea typeface="BIZ UDPゴシック" panose="020B0400000000000000" pitchFamily="50" charset="-128"/>
              </a:rPr>
              <a:t>理由とする差別及び社会的障壁の解消の推進</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者等による情報の取得利用・意思疎通の推進</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（３）</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者に対する虐待の防止</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（４）事業所における利用者の安全確保及び研修等の充実</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（５）</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福祉人材の確保、定着及び養成</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7103150" y="1855139"/>
            <a:ext cx="4557908" cy="276999"/>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（１）日々の暮らしの基盤づくり（</a:t>
            </a:r>
            <a:r>
              <a:rPr kumimoji="1" lang="en-US" altLang="ja-JP" sz="1200" b="1" dirty="0">
                <a:latin typeface="BIZ UDPゴシック" panose="020B0400000000000000" pitchFamily="50" charset="-128"/>
                <a:ea typeface="BIZ UDPゴシック" panose="020B0400000000000000" pitchFamily="50" charset="-128"/>
              </a:rPr>
              <a:t>Ⅰ</a:t>
            </a:r>
            <a:r>
              <a:rPr kumimoji="1" lang="ja-JP" altLang="en-US" sz="1200" b="1" dirty="0">
                <a:latin typeface="BIZ UDPゴシック" panose="020B0400000000000000" pitchFamily="50" charset="-128"/>
                <a:ea typeface="BIZ UDPゴシック" panose="020B0400000000000000" pitchFamily="50" charset="-128"/>
              </a:rPr>
              <a:t>　暮らす・つながる）</a:t>
            </a:r>
          </a:p>
        </p:txBody>
      </p:sp>
      <p:sp>
        <p:nvSpPr>
          <p:cNvPr id="17" name="テキスト ボックス 16"/>
          <p:cNvSpPr txBox="1"/>
          <p:nvPr/>
        </p:nvSpPr>
        <p:spPr>
          <a:xfrm>
            <a:off x="7353027" y="2157711"/>
            <a:ext cx="4320000" cy="1200329"/>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１）生活支援</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２）保健・医療</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３）情報アクセシビリティ</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４）行政サービス等の配慮</a:t>
            </a:r>
          </a:p>
        </p:txBody>
      </p:sp>
      <p:sp>
        <p:nvSpPr>
          <p:cNvPr id="18" name="テキスト ボックス 17"/>
          <p:cNvSpPr txBox="1"/>
          <p:nvPr/>
        </p:nvSpPr>
        <p:spPr>
          <a:xfrm>
            <a:off x="7103150" y="3706938"/>
            <a:ext cx="4557908" cy="461665"/>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（２）</a:t>
            </a:r>
            <a:r>
              <a:rPr lang="ja-JP" altLang="en-US" sz="1200" b="1" dirty="0">
                <a:latin typeface="BIZ UDPゴシック" panose="020B0400000000000000" pitchFamily="50" charset="-128"/>
                <a:ea typeface="BIZ UDPゴシック" panose="020B0400000000000000" pitchFamily="50" charset="-128"/>
              </a:rPr>
              <a:t>社会</a:t>
            </a:r>
            <a:r>
              <a:rPr kumimoji="1" lang="ja-JP" altLang="en-US" sz="1200" b="1" dirty="0">
                <a:latin typeface="BIZ UDPゴシック" panose="020B0400000000000000" pitchFamily="50" charset="-128"/>
                <a:ea typeface="BIZ UDPゴシック" panose="020B0400000000000000" pitchFamily="50" charset="-128"/>
              </a:rPr>
              <a:t>参画へ向けた自立の基盤づくり</a:t>
            </a:r>
            <a:endParaRPr kumimoji="1" lang="en-US" altLang="ja-JP" sz="1200" b="1"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Ⅱ</a:t>
            </a:r>
            <a:r>
              <a:rPr kumimoji="1" lang="ja-JP" altLang="en-US" sz="1200" b="1" dirty="0">
                <a:latin typeface="BIZ UDPゴシック" panose="020B0400000000000000" pitchFamily="50" charset="-128"/>
                <a:ea typeface="BIZ UDPゴシック" panose="020B0400000000000000" pitchFamily="50" charset="-128"/>
              </a:rPr>
              <a:t>　育つ </a:t>
            </a:r>
            <a:r>
              <a:rPr kumimoji="1" lang="en-US" altLang="ja-JP" sz="1200" b="1" dirty="0">
                <a:latin typeface="BIZ UDPゴシック" panose="020B0400000000000000" pitchFamily="50" charset="-128"/>
                <a:ea typeface="BIZ UDPゴシック" panose="020B0400000000000000" pitchFamily="50" charset="-128"/>
              </a:rPr>
              <a:t>/ Ⅲ</a:t>
            </a:r>
            <a:r>
              <a:rPr kumimoji="1" lang="ja-JP" altLang="en-US" sz="1200" b="1" dirty="0">
                <a:latin typeface="BIZ UDPゴシック" panose="020B0400000000000000" pitchFamily="50" charset="-128"/>
                <a:ea typeface="BIZ UDPゴシック" panose="020B0400000000000000" pitchFamily="50" charset="-128"/>
              </a:rPr>
              <a:t>　学ぶ </a:t>
            </a:r>
            <a:r>
              <a:rPr kumimoji="1" lang="en-US" altLang="ja-JP" sz="1200" b="1" dirty="0">
                <a:latin typeface="BIZ UDPゴシック" panose="020B0400000000000000" pitchFamily="50" charset="-128"/>
                <a:ea typeface="BIZ UDPゴシック" panose="020B0400000000000000" pitchFamily="50" charset="-128"/>
              </a:rPr>
              <a:t>/ Ⅳ</a:t>
            </a:r>
            <a:r>
              <a:rPr kumimoji="1" lang="ja-JP" altLang="en-US" sz="1200" b="1" dirty="0">
                <a:latin typeface="BIZ UDPゴシック" panose="020B0400000000000000" pitchFamily="50" charset="-128"/>
                <a:ea typeface="BIZ UDPゴシック" panose="020B0400000000000000" pitchFamily="50" charset="-128"/>
              </a:rPr>
              <a:t>働く）</a:t>
            </a:r>
          </a:p>
        </p:txBody>
      </p:sp>
      <p:sp>
        <p:nvSpPr>
          <p:cNvPr id="19" name="テキスト ボックス 18"/>
          <p:cNvSpPr txBox="1"/>
          <p:nvPr/>
        </p:nvSpPr>
        <p:spPr>
          <a:xfrm>
            <a:off x="7334256" y="4237385"/>
            <a:ext cx="4300334" cy="1200329"/>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１）療育</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２）教育</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３）文化芸術・スポーツ等</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４）雇用・就業</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7103150" y="5700452"/>
            <a:ext cx="4557908" cy="276999"/>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（３）住みよい環境の基盤づくり（</a:t>
            </a:r>
            <a:r>
              <a:rPr kumimoji="1" lang="en-US" altLang="ja-JP" sz="1200" b="1" dirty="0">
                <a:latin typeface="BIZ UDPゴシック" panose="020B0400000000000000" pitchFamily="50" charset="-128"/>
                <a:ea typeface="BIZ UDPゴシック" panose="020B0400000000000000" pitchFamily="50" charset="-128"/>
              </a:rPr>
              <a:t>Ⅴ</a:t>
            </a:r>
            <a:r>
              <a:rPr kumimoji="1" lang="ja-JP" altLang="en-US" sz="1200" b="1" dirty="0">
                <a:latin typeface="BIZ UDPゴシック" panose="020B0400000000000000" pitchFamily="50" charset="-128"/>
                <a:ea typeface="BIZ UDPゴシック" panose="020B0400000000000000" pitchFamily="50" charset="-128"/>
              </a:rPr>
              <a:t>　住む）</a:t>
            </a:r>
          </a:p>
        </p:txBody>
      </p:sp>
      <p:sp>
        <p:nvSpPr>
          <p:cNvPr id="21" name="テキスト ボックス 20"/>
          <p:cNvSpPr txBox="1"/>
          <p:nvPr/>
        </p:nvSpPr>
        <p:spPr>
          <a:xfrm>
            <a:off x="7353027" y="6016779"/>
            <a:ext cx="4300334" cy="646331"/>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１）生活環境</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２）安心・安全</a:t>
            </a:r>
          </a:p>
        </p:txBody>
      </p:sp>
      <p:sp>
        <p:nvSpPr>
          <p:cNvPr id="22" name="テキスト ボックス 21"/>
          <p:cNvSpPr txBox="1"/>
          <p:nvPr/>
        </p:nvSpPr>
        <p:spPr>
          <a:xfrm>
            <a:off x="344129" y="6395943"/>
            <a:ext cx="2979174" cy="276999"/>
          </a:xfrm>
          <a:prstGeom prst="rect">
            <a:avLst/>
          </a:prstGeom>
          <a:solidFill>
            <a:srgbClr val="7030A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第３期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lang="ja-JP" altLang="en-US" sz="1200" b="1" dirty="0">
                <a:solidFill>
                  <a:schemeClr val="bg1"/>
                </a:solidFill>
                <a:latin typeface="BIZ UDPゴシック" panose="020B0400000000000000" pitchFamily="50" charset="-128"/>
                <a:ea typeface="BIZ UDPゴシック" panose="020B0400000000000000" pitchFamily="50" charset="-128"/>
              </a:rPr>
              <a:t>児計画（２０２４－２０２６）</a:t>
            </a:r>
          </a:p>
        </p:txBody>
      </p:sp>
      <p:cxnSp>
        <p:nvCxnSpPr>
          <p:cNvPr id="3" name="直線コネクタ 2"/>
          <p:cNvCxnSpPr/>
          <p:nvPr/>
        </p:nvCxnSpPr>
        <p:spPr>
          <a:xfrm>
            <a:off x="7011483" y="2420516"/>
            <a:ext cx="8999" cy="4140000"/>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16200000">
            <a:off x="5186491" y="4689445"/>
            <a:ext cx="8999" cy="3708000"/>
          </a:xfrm>
          <a:prstGeom prst="line">
            <a:avLst/>
          </a:prstGeom>
          <a:ln w="28575">
            <a:solidFill>
              <a:srgbClr val="7030A0"/>
            </a:solidFill>
            <a:prstDash val="sysDot"/>
            <a:headEnd type="triangle"/>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rot="16200000">
            <a:off x="7177988" y="4386184"/>
            <a:ext cx="8999" cy="360000"/>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7361982" y="2206681"/>
            <a:ext cx="4284000" cy="275122"/>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コネクタ 29"/>
          <p:cNvCxnSpPr/>
          <p:nvPr/>
        </p:nvCxnSpPr>
        <p:spPr>
          <a:xfrm rot="16200000">
            <a:off x="7164065" y="2229136"/>
            <a:ext cx="8999" cy="360000"/>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7333361" y="4836273"/>
            <a:ext cx="4284000" cy="551665"/>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7353026" y="6073835"/>
            <a:ext cx="4284000" cy="275122"/>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 name="直線コネクタ 32"/>
          <p:cNvCxnSpPr/>
          <p:nvPr/>
        </p:nvCxnSpPr>
        <p:spPr>
          <a:xfrm rot="16200000">
            <a:off x="7093046" y="2062346"/>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rot="16200000">
            <a:off x="7067028" y="4869140"/>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6200000">
            <a:off x="7092065" y="5995496"/>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6828835" y="1569815"/>
            <a:ext cx="8999" cy="4680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a:off x="5181279" y="-62638"/>
            <a:ext cx="8999" cy="3312000"/>
          </a:xfrm>
          <a:prstGeom prst="line">
            <a:avLst/>
          </a:prstGeom>
          <a:ln w="28575">
            <a:solidFill>
              <a:srgbClr val="7030A0"/>
            </a:solidFill>
            <a:prstDash val="solid"/>
            <a:headEnd type="triangle"/>
          </a:ln>
        </p:spPr>
        <p:style>
          <a:lnRef idx="1">
            <a:schemeClr val="accent1"/>
          </a:lnRef>
          <a:fillRef idx="0">
            <a:schemeClr val="accent1"/>
          </a:fillRef>
          <a:effectRef idx="0">
            <a:schemeClr val="accent1"/>
          </a:effectRef>
          <a:fontRef idx="minor">
            <a:schemeClr val="tx1"/>
          </a:fontRef>
        </p:style>
      </p:cxnSp>
      <p:sp>
        <p:nvSpPr>
          <p:cNvPr id="39" name="二等辺三角形 38"/>
          <p:cNvSpPr>
            <a:spLocks noChangeAspect="1"/>
          </p:cNvSpPr>
          <p:nvPr/>
        </p:nvSpPr>
        <p:spPr>
          <a:xfrm flipV="1">
            <a:off x="7044991" y="1409332"/>
            <a:ext cx="388059" cy="341094"/>
          </a:xfrm>
          <a:prstGeom prst="triangl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333361" y="4260807"/>
            <a:ext cx="4284000" cy="551665"/>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10</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17218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（１）福祉施設の入所者の地域生活への移行</a:t>
            </a:r>
          </a:p>
        </p:txBody>
      </p:sp>
      <p:sp>
        <p:nvSpPr>
          <p:cNvPr id="7" name="テキスト ボックス 6"/>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092725" y="53995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239519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1" name="表 10"/>
          <p:cNvGraphicFramePr>
            <a:graphicFrameLocks noGrp="1"/>
          </p:cNvGraphicFramePr>
          <p:nvPr/>
        </p:nvGraphicFramePr>
        <p:xfrm>
          <a:off x="154040" y="921980"/>
          <a:ext cx="5705986" cy="111252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地域移行者数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11</a:t>
                      </a:r>
                      <a:r>
                        <a:rPr kumimoji="1" lang="ja-JP" altLang="en-US" sz="1200" dirty="0">
                          <a:latin typeface="BIZ UDPゴシック" panose="020B0400000000000000" pitchFamily="50" charset="-128"/>
                          <a:ea typeface="BIZ UDPゴシック" panose="020B0400000000000000" pitchFamily="50" charset="-128"/>
                        </a:rPr>
                        <a:t>人</a:t>
                      </a:r>
                    </a:p>
                  </a:txBody>
                  <a:tcPr anchor="ctr"/>
                </a:tc>
                <a:extLst>
                  <a:ext uri="{0D108BD9-81ED-4DB2-BD59-A6C34878D82A}">
                    <a16:rowId xmlns:a16="http://schemas.microsoft.com/office/drawing/2014/main" val="1963966647"/>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施設入所者減少数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３人</a:t>
                      </a:r>
                    </a:p>
                  </a:txBody>
                  <a:tcPr anchor="ctr"/>
                </a:tc>
                <a:extLst>
                  <a:ext uri="{0D108BD9-81ED-4DB2-BD59-A6C34878D82A}">
                    <a16:rowId xmlns:a16="http://schemas.microsoft.com/office/drawing/2014/main" val="2191041401"/>
                  </a:ext>
                </a:extLst>
              </a:tr>
            </a:tbl>
          </a:graphicData>
        </a:graphic>
      </p:graphicFrame>
      <p:sp>
        <p:nvSpPr>
          <p:cNvPr id="12" name="テキスト ボックス 11"/>
          <p:cNvSpPr txBox="1"/>
          <p:nvPr/>
        </p:nvSpPr>
        <p:spPr>
          <a:xfrm>
            <a:off x="6141885" y="946814"/>
            <a:ext cx="5830529" cy="2308324"/>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○施設入所や入院中の</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者について、現在の状況や意向の把握に努めます。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○地域移行支援及び地域定着支援のサービスについて入所施設や医療機関へ周知し、</a:t>
            </a:r>
          </a:p>
          <a:p>
            <a:pPr>
              <a:lnSpc>
                <a:spcPct val="150000"/>
              </a:lnSpc>
            </a:pPr>
            <a:r>
              <a:rPr lang="ja-JP" altLang="en-US" sz="1200" dirty="0">
                <a:latin typeface="BIZ UDPゴシック" panose="020B0400000000000000" pitchFamily="50" charset="-128"/>
                <a:ea typeface="BIZ UDPゴシック" panose="020B0400000000000000" pitchFamily="50" charset="-128"/>
              </a:rPr>
              <a:t>　サービスの利用促進を 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○地域移行するに当たり適切なサービスにつなぐことができる人材を育成するため、</a:t>
            </a:r>
          </a:p>
          <a:p>
            <a:pPr>
              <a:lnSpc>
                <a:spcPct val="150000"/>
              </a:lnSpc>
            </a:pPr>
            <a:r>
              <a:rPr lang="ja-JP" altLang="en-US" sz="1200" dirty="0">
                <a:latin typeface="BIZ UDPゴシック" panose="020B0400000000000000" pitchFamily="50" charset="-128"/>
                <a:ea typeface="BIZ UDPゴシック" panose="020B0400000000000000" pitchFamily="50" charset="-128"/>
              </a:rPr>
              <a:t>　専門性を高める研修等を実施します。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○地域移行後の住まいとしてグループホームの整備促進に取り組みます。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○強度行動障がいや</a:t>
            </a:r>
            <a:r>
              <a:rPr lang="ja-JP" altLang="en-US" sz="1200" dirty="0" err="1">
                <a:latin typeface="BIZ UDPゴシック" panose="020B0400000000000000" pitchFamily="50" charset="-128"/>
                <a:ea typeface="BIZ UDPゴシック" panose="020B0400000000000000" pitchFamily="50" charset="-128"/>
              </a:rPr>
              <a:t>高次脳機能障がいを</a:t>
            </a:r>
            <a:r>
              <a:rPr lang="ja-JP" altLang="en-US" sz="1200" dirty="0">
                <a:latin typeface="BIZ UDPゴシック" panose="020B0400000000000000" pitchFamily="50" charset="-128"/>
                <a:ea typeface="BIZ UDPゴシック" panose="020B0400000000000000" pitchFamily="50" charset="-128"/>
              </a:rPr>
              <a:t>有する障がい者に対して適切な支援が</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できる人材を育成するため、必要な研修について受講を促進します。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4"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11</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142569" y="2741647"/>
            <a:ext cx="5830529" cy="322268"/>
          </a:xfrm>
          <a:prstGeom prst="rect">
            <a:avLst/>
          </a:prstGeom>
          <a:noFill/>
        </p:spPr>
        <p:txBody>
          <a:bodyPr wrap="square" rtlCol="0">
            <a:spAutoFit/>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なし</a:t>
            </a:r>
            <a:endParaRPr kumimoji="1" lang="en-US" altLang="ja-JP"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58848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（２）</a:t>
            </a:r>
            <a:r>
              <a:rPr lang="ja-JP" altLang="en-US" b="1" dirty="0" err="1">
                <a:solidFill>
                  <a:schemeClr val="bg1"/>
                </a:solidFill>
                <a:latin typeface="BIZ UDPゴシック" panose="020B0400000000000000" pitchFamily="50" charset="-128"/>
                <a:ea typeface="BIZ UDPゴシック" panose="020B0400000000000000" pitchFamily="50" charset="-128"/>
              </a:rPr>
              <a:t>精神障がいにも</a:t>
            </a:r>
            <a:r>
              <a:rPr lang="ja-JP" altLang="en-US" b="1" dirty="0">
                <a:solidFill>
                  <a:schemeClr val="bg1"/>
                </a:solidFill>
                <a:latin typeface="BIZ UDPゴシック" panose="020B0400000000000000" pitchFamily="50" charset="-128"/>
                <a:ea typeface="BIZ UDPゴシック" panose="020B0400000000000000" pitchFamily="50" charset="-128"/>
              </a:rPr>
              <a:t>対応した地域包括ケアシステムの構築</a:t>
            </a:r>
          </a:p>
          <a:p>
            <a:endParaRPr lang="ja-JP" altLang="en-US"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151716" y="53388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63912" y="1887896"/>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158956" y="2275992"/>
          <a:ext cx="5705986" cy="35102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活動指標</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保健、医療及び福祉関係者による協議の場の開催回数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保健、医療及び福祉関係者による協議の場への関係者の参加者数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60</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保健、医療及び福祉関係者による協議の場における目標設定及び評価の実施回数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716456082"/>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精神障がい</a:t>
                      </a:r>
                      <a:r>
                        <a:rPr kumimoji="1" lang="ja-JP" altLang="en-US" sz="1200" dirty="0">
                          <a:latin typeface="BIZ UDPゴシック" panose="020B0400000000000000" pitchFamily="50" charset="-128"/>
                          <a:ea typeface="BIZ UDPゴシック" panose="020B0400000000000000" pitchFamily="50" charset="-128"/>
                        </a:rPr>
                        <a:t>者の地域移行支援事業利用者数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94547472"/>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精神障がい</a:t>
                      </a:r>
                      <a:r>
                        <a:rPr kumimoji="1" lang="ja-JP" altLang="en-US" sz="1200" dirty="0">
                          <a:latin typeface="BIZ UDPゴシック" panose="020B0400000000000000" pitchFamily="50" charset="-128"/>
                          <a:ea typeface="BIZ UDPゴシック" panose="020B0400000000000000" pitchFamily="50" charset="-128"/>
                        </a:rPr>
                        <a:t>者の地域定着支援事業利用者数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665371784"/>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精神障がい</a:t>
                      </a:r>
                      <a:r>
                        <a:rPr kumimoji="1" lang="ja-JP" altLang="en-US" sz="1200" dirty="0">
                          <a:latin typeface="BIZ UDPゴシック" panose="020B0400000000000000" pitchFamily="50" charset="-128"/>
                          <a:ea typeface="BIZ UDPゴシック" panose="020B0400000000000000" pitchFamily="50" charset="-128"/>
                        </a:rPr>
                        <a:t>者の共同生活援助（グループホーム）利用者</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98</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28449063"/>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精神障がい</a:t>
                      </a:r>
                      <a:r>
                        <a:rPr kumimoji="1" lang="ja-JP" altLang="en-US" sz="1200" dirty="0">
                          <a:latin typeface="BIZ UDPゴシック" panose="020B0400000000000000" pitchFamily="50" charset="-128"/>
                          <a:ea typeface="BIZ UDPゴシック" panose="020B0400000000000000" pitchFamily="50" charset="-128"/>
                        </a:rPr>
                        <a:t>者の自立生活援助利用者数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638340496"/>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精神障がい</a:t>
                      </a:r>
                      <a:r>
                        <a:rPr kumimoji="1" lang="ja-JP" altLang="en-US" sz="1200" dirty="0">
                          <a:latin typeface="BIZ UDPゴシック" panose="020B0400000000000000" pitchFamily="50" charset="-128"/>
                          <a:ea typeface="BIZ UDPゴシック" panose="020B0400000000000000" pitchFamily="50" charset="-128"/>
                        </a:rPr>
                        <a:t>者の自立訓練（生活訓練）利用者数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168</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1233662681"/>
                  </a:ext>
                </a:extLst>
              </a:tr>
            </a:tbl>
          </a:graphicData>
        </a:graphic>
      </p:graphicFrame>
      <p:graphicFrame>
        <p:nvGraphicFramePr>
          <p:cNvPr id="11" name="表 10"/>
          <p:cNvGraphicFramePr>
            <a:graphicFrameLocks noGrp="1"/>
          </p:cNvGraphicFramePr>
          <p:nvPr/>
        </p:nvGraphicFramePr>
        <p:xfrm>
          <a:off x="154040" y="921980"/>
          <a:ext cx="5705986" cy="7416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精神病床における１年以上長期入院患者数</a:t>
                      </a:r>
                      <a:endParaRPr kumimoji="1" lang="en-US" altLang="ja-JP"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２３２人（▲２７人）</a:t>
                      </a:r>
                    </a:p>
                  </a:txBody>
                  <a:tcPr anchor="ctr"/>
                </a:tc>
                <a:extLst>
                  <a:ext uri="{0D108BD9-81ED-4DB2-BD59-A6C34878D82A}">
                    <a16:rowId xmlns:a16="http://schemas.microsoft.com/office/drawing/2014/main" val="1963966647"/>
                  </a:ext>
                </a:extLst>
              </a:tr>
            </a:tbl>
          </a:graphicData>
        </a:graphic>
      </p:graphicFrame>
      <p:sp>
        <p:nvSpPr>
          <p:cNvPr id="12" name="テキスト ボックス 11"/>
          <p:cNvSpPr txBox="1"/>
          <p:nvPr/>
        </p:nvSpPr>
        <p:spPr>
          <a:xfrm>
            <a:off x="6200876" y="940743"/>
            <a:ext cx="5830529" cy="2862322"/>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精神障がいにも</a:t>
            </a:r>
            <a:r>
              <a:rPr lang="ja-JP" altLang="en-US" sz="1200" dirty="0">
                <a:latin typeface="BIZ UDPゴシック" panose="020B0400000000000000" pitchFamily="50" charset="-128"/>
                <a:ea typeface="BIZ UDPゴシック" panose="020B0400000000000000" pitchFamily="50" charset="-128"/>
              </a:rPr>
              <a:t>対応した地域包括ケアシステム専門部会において、研修やグループ</a:t>
            </a:r>
          </a:p>
          <a:p>
            <a:pPr>
              <a:lnSpc>
                <a:spcPct val="150000"/>
              </a:lnSpc>
            </a:pPr>
            <a:r>
              <a:rPr lang="ja-JP" altLang="en-US" sz="1200" dirty="0">
                <a:latin typeface="BIZ UDPゴシック" panose="020B0400000000000000" pitchFamily="50" charset="-128"/>
                <a:ea typeface="BIZ UDPゴシック" panose="020B0400000000000000" pitchFamily="50" charset="-128"/>
              </a:rPr>
              <a:t>　ワークを実施し、以下の取組の強化や各支援機関のスキルアップを図ります。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　・入院中から地域移行に向けて関わる支援</a:t>
            </a:r>
          </a:p>
          <a:p>
            <a:pPr>
              <a:lnSpc>
                <a:spcPct val="150000"/>
              </a:lnSpc>
            </a:pPr>
            <a:r>
              <a:rPr lang="ja-JP" altLang="en-US" sz="1200" dirty="0">
                <a:latin typeface="BIZ UDPゴシック" panose="020B0400000000000000" pitchFamily="50" charset="-128"/>
                <a:ea typeface="BIZ UDPゴシック" panose="020B0400000000000000" pitchFamily="50" charset="-128"/>
              </a:rPr>
              <a:t>　　長期入院患者の退院意欲喚起に関する取組や精神科病院と地域の事例検討など</a:t>
            </a:r>
          </a:p>
          <a:p>
            <a:pPr>
              <a:lnSpc>
                <a:spcPct val="150000"/>
              </a:lnSpc>
            </a:pPr>
            <a:r>
              <a:rPr lang="ja-JP" altLang="en-US" sz="1200" dirty="0">
                <a:latin typeface="BIZ UDPゴシック" panose="020B0400000000000000" pitchFamily="50" charset="-128"/>
                <a:ea typeface="BIZ UDPゴシック" panose="020B0400000000000000" pitchFamily="50" charset="-128"/>
              </a:rPr>
              <a:t>　・地域で暮らす</a:t>
            </a:r>
            <a:r>
              <a:rPr lang="ja-JP" altLang="en-US" sz="1200" dirty="0" err="1">
                <a:latin typeface="BIZ UDPゴシック" panose="020B0400000000000000" pitchFamily="50" charset="-128"/>
                <a:ea typeface="BIZ UDPゴシック" panose="020B0400000000000000" pitchFamily="50" charset="-128"/>
              </a:rPr>
              <a:t>精神障がい</a:t>
            </a:r>
            <a:r>
              <a:rPr lang="ja-JP" altLang="en-US" sz="1200" dirty="0">
                <a:latin typeface="BIZ UDPゴシック" panose="020B0400000000000000" pitchFamily="50" charset="-128"/>
                <a:ea typeface="BIZ UDPゴシック" panose="020B0400000000000000" pitchFamily="50" charset="-128"/>
              </a:rPr>
              <a:t>者を支える地域づくり</a:t>
            </a:r>
          </a:p>
          <a:p>
            <a:pPr>
              <a:lnSpc>
                <a:spcPct val="150000"/>
              </a:lnSpc>
            </a:pPr>
            <a:r>
              <a:rPr lang="ja-JP" altLang="en-US" sz="1200" dirty="0">
                <a:latin typeface="BIZ UDPゴシック" panose="020B0400000000000000" pitchFamily="50" charset="-128"/>
                <a:ea typeface="BIZ UDPゴシック" panose="020B0400000000000000" pitchFamily="50" charset="-128"/>
              </a:rPr>
              <a:t>　　地域住民への正しい知識普及、医療連携体制の構築に関する取組、災害時の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メンタルヘルスに関する取組など</a:t>
            </a:r>
          </a:p>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精神障がい</a:t>
            </a:r>
            <a:r>
              <a:rPr lang="ja-JP" altLang="en-US" sz="1200" dirty="0">
                <a:latin typeface="BIZ UDPゴシック" panose="020B0400000000000000" pitchFamily="50" charset="-128"/>
                <a:ea typeface="BIZ UDPゴシック" panose="020B0400000000000000" pitchFamily="50" charset="-128"/>
              </a:rPr>
              <a:t>者が安心して地域で生活するためのグループホームなどの充実を図り</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精神障がい</a:t>
            </a:r>
            <a:r>
              <a:rPr lang="ja-JP" altLang="en-US" sz="1200" dirty="0">
                <a:latin typeface="BIZ UDPゴシック" panose="020B0400000000000000" pitchFamily="50" charset="-128"/>
                <a:ea typeface="BIZ UDPゴシック" panose="020B0400000000000000" pitchFamily="50" charset="-128"/>
              </a:rPr>
              <a:t>者に対する市民への理解促進に取り組みます。</a:t>
            </a: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12</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80679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（３）地域生活支援の充実</a:t>
            </a:r>
          </a:p>
          <a:p>
            <a:endParaRPr lang="ja-JP" altLang="en-US"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009969" y="541672"/>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63912" y="349694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158956" y="3885041"/>
          <a:ext cx="5705986" cy="148336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活動指標</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地域生活支援拠点等の設置箇所数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３か所</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コーディネーターの配置</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０人</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地域生活支援拠点等の検証及び検討の実施</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716456082"/>
                  </a:ext>
                </a:extLst>
              </a:tr>
            </a:tbl>
          </a:graphicData>
        </a:graphic>
      </p:graphicFrame>
      <p:graphicFrame>
        <p:nvGraphicFramePr>
          <p:cNvPr id="11" name="表 10"/>
          <p:cNvGraphicFramePr>
            <a:graphicFrameLocks noGrp="1"/>
          </p:cNvGraphicFramePr>
          <p:nvPr/>
        </p:nvGraphicFramePr>
        <p:xfrm>
          <a:off x="154040" y="921980"/>
          <a:ext cx="5705985" cy="2311400"/>
        </p:xfrm>
        <a:graphic>
          <a:graphicData uri="http://schemas.openxmlformats.org/drawingml/2006/table">
            <a:tbl>
              <a:tblPr firstRow="1" bandRow="1">
                <a:tableStyleId>{F5AB1C69-6EDB-4FF4-983F-18BD219EF322}</a:tableStyleId>
              </a:tblPr>
              <a:tblGrid>
                <a:gridCol w="268747">
                  <a:extLst>
                    <a:ext uri="{9D8B030D-6E8A-4147-A177-3AD203B41FA5}">
                      <a16:colId xmlns:a16="http://schemas.microsoft.com/office/drawing/2014/main" val="283451035"/>
                    </a:ext>
                  </a:extLst>
                </a:gridCol>
                <a:gridCol w="4444559">
                  <a:extLst>
                    <a:ext uri="{9D8B030D-6E8A-4147-A177-3AD203B41FA5}">
                      <a16:colId xmlns:a16="http://schemas.microsoft.com/office/drawing/2014/main" val="2225969292"/>
                    </a:ext>
                  </a:extLst>
                </a:gridCol>
                <a:gridCol w="992679">
                  <a:extLst>
                    <a:ext uri="{9D8B030D-6E8A-4147-A177-3AD203B41FA5}">
                      <a16:colId xmlns:a16="http://schemas.microsoft.com/office/drawing/2014/main" val="835843871"/>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gridSpan="3">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地域生活支援拠点等</a:t>
                      </a:r>
                    </a:p>
                  </a:txBody>
                  <a:tcPr anchor="ctr"/>
                </a:tc>
                <a:tc hMerge="1">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846596365"/>
                  </a:ext>
                </a:extLst>
              </a:tr>
              <a:tr h="370840">
                <a:tc>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効果的な支援体制及び緊急時の連絡体制の構築</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支援の実績等を踏まえた運用状況の検証及び検討の回数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191041401"/>
                  </a:ext>
                </a:extLst>
              </a:tr>
              <a:tr h="370840">
                <a:tc gridSpan="3">
                  <a:txBody>
                    <a:bodyPr/>
                    <a:lstStyle/>
                    <a:p>
                      <a:r>
                        <a:rPr kumimoji="1" lang="ja-JP" altLang="en-US" sz="1200" dirty="0">
                          <a:latin typeface="BIZ UDPゴシック" panose="020B0400000000000000" pitchFamily="50" charset="-128"/>
                          <a:ea typeface="BIZ UDPゴシック" panose="020B0400000000000000" pitchFamily="50" charset="-128"/>
                        </a:rPr>
                        <a:t>強度</a:t>
                      </a:r>
                      <a:r>
                        <a:rPr kumimoji="1" lang="ja-JP" altLang="en-US" sz="1200" dirty="0" err="1">
                          <a:latin typeface="BIZ UDPゴシック" panose="020B0400000000000000" pitchFamily="50" charset="-128"/>
                          <a:ea typeface="BIZ UDPゴシック" panose="020B0400000000000000" pitchFamily="50" charset="-128"/>
                        </a:rPr>
                        <a:t>行動障がいを</a:t>
                      </a:r>
                      <a:r>
                        <a:rPr kumimoji="1" lang="ja-JP" altLang="en-US" sz="1200" dirty="0">
                          <a:latin typeface="BIZ UDPゴシック" panose="020B0400000000000000" pitchFamily="50" charset="-128"/>
                          <a:ea typeface="BIZ UDPゴシック" panose="020B0400000000000000" pitchFamily="50" charset="-128"/>
                        </a:rPr>
                        <a:t>有する者の支援体制</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768579628"/>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強度</a:t>
                      </a:r>
                      <a:r>
                        <a:rPr kumimoji="1" lang="ja-JP" altLang="en-US" sz="1200" dirty="0" err="1">
                          <a:latin typeface="BIZ UDPゴシック" panose="020B0400000000000000" pitchFamily="50" charset="-128"/>
                          <a:ea typeface="BIZ UDPゴシック" panose="020B0400000000000000" pitchFamily="50" charset="-128"/>
                        </a:rPr>
                        <a:t>行動障がいを</a:t>
                      </a:r>
                      <a:r>
                        <a:rPr kumimoji="1" lang="ja-JP" altLang="en-US" sz="1200" dirty="0">
                          <a:latin typeface="BIZ UDPゴシック" panose="020B0400000000000000" pitchFamily="50" charset="-128"/>
                          <a:ea typeface="BIZ UDPゴシック" panose="020B0400000000000000" pitchFamily="50" charset="-128"/>
                        </a:rPr>
                        <a:t>有する者に関する支援ニーズの把握と</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支援体制の整備</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2041643"/>
                  </a:ext>
                </a:extLst>
              </a:tr>
            </a:tbl>
          </a:graphicData>
        </a:graphic>
      </p:graphicFrame>
      <p:sp>
        <p:nvSpPr>
          <p:cNvPr id="12" name="テキスト ボックス 11"/>
          <p:cNvSpPr txBox="1"/>
          <p:nvPr/>
        </p:nvSpPr>
        <p:spPr>
          <a:xfrm>
            <a:off x="6059128" y="810883"/>
            <a:ext cx="5953433" cy="5909310"/>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○多機能型の地域生活支援拠点施設である「くらしの支援センターみんなのき」と市内</a:t>
            </a:r>
          </a:p>
          <a:p>
            <a:pPr>
              <a:lnSpc>
                <a:spcPct val="150000"/>
              </a:lnSpc>
            </a:pPr>
            <a:r>
              <a:rPr lang="ja-JP" altLang="en-US" sz="1200" dirty="0">
                <a:latin typeface="BIZ UDPゴシック" panose="020B0400000000000000" pitchFamily="50" charset="-128"/>
                <a:ea typeface="BIZ UDPゴシック" panose="020B0400000000000000" pitchFamily="50" charset="-128"/>
              </a:rPr>
              <a:t>　</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福祉サービス事業所との連携による、地域生活支援拠点の面的整備を進めます。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○「①相談」機能の強化及び「⑤地域の体制づくり」の機能の強化に向けて、計画相談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支援事業所等と連携し、</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者相談支援センターを中心とした相談支援体制の強化</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○「②緊急時の受入れ・対応」の機能の強化に向けて、基幹相談支援センターや</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a:t>
            </a:r>
          </a:p>
          <a:p>
            <a:pPr>
              <a:lnSpc>
                <a:spcPct val="150000"/>
              </a:lnSpc>
            </a:pPr>
            <a:r>
              <a:rPr lang="ja-JP" altLang="en-US" sz="1200" dirty="0">
                <a:latin typeface="BIZ UDPゴシック" panose="020B0400000000000000" pitchFamily="50" charset="-128"/>
                <a:ea typeface="BIZ UDPゴシック" panose="020B0400000000000000" pitchFamily="50" charset="-128"/>
              </a:rPr>
              <a:t>　の支援機関と連携を図り、体制整備します。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○「③体験の機会・場」の提供機能を担うグループホーム等の整備を促進します。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○「④専門的人材の確保・養成」の機能の強化に向けて、人材確保に係る事業を継続し</a:t>
            </a:r>
            <a:r>
              <a:rPr lang="ja-JP" altLang="en-US" sz="1200" dirty="0" err="1">
                <a:latin typeface="BIZ UDPゴシック" panose="020B0400000000000000" pitchFamily="50" charset="-128"/>
                <a:ea typeface="BIZ UDPゴシック" panose="020B0400000000000000" pitchFamily="50" charset="-128"/>
              </a:rPr>
              <a:t>ま</a:t>
            </a:r>
            <a:endParaRPr lang="ja-JP" altLang="en-US"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す。</a:t>
            </a:r>
          </a:p>
          <a:p>
            <a:pPr>
              <a:lnSpc>
                <a:spcPct val="150000"/>
              </a:lnSpc>
            </a:pPr>
            <a:r>
              <a:rPr lang="ja-JP" altLang="en-US" sz="1200" dirty="0">
                <a:latin typeface="BIZ UDPゴシック" panose="020B0400000000000000" pitchFamily="50" charset="-128"/>
                <a:ea typeface="BIZ UDPゴシック" panose="020B0400000000000000" pitchFamily="50" charset="-128"/>
              </a:rPr>
              <a:t>○高齢化・重度化した</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者が安心して暮らせる場として、日中サービス支援型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グループホームの設置動向を注視します。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○強度</a:t>
            </a:r>
            <a:r>
              <a:rPr lang="ja-JP" altLang="en-US" sz="1200" dirty="0" err="1">
                <a:latin typeface="BIZ UDPゴシック" panose="020B0400000000000000" pitchFamily="50" charset="-128"/>
                <a:ea typeface="BIZ UDPゴシック" panose="020B0400000000000000" pitchFamily="50" charset="-128"/>
              </a:rPr>
              <a:t>行動障がいを</a:t>
            </a:r>
            <a:r>
              <a:rPr lang="ja-JP" altLang="en-US" sz="1200" dirty="0">
                <a:latin typeface="BIZ UDPゴシック" panose="020B0400000000000000" pitchFamily="50" charset="-128"/>
                <a:ea typeface="BIZ UDPゴシック" panose="020B0400000000000000" pitchFamily="50" charset="-128"/>
              </a:rPr>
              <a:t>有する障がい者の支援ニーズと支援にあたる事業所の実態を把握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したうえで、支援体制の整備に取り組みます。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○強度</a:t>
            </a:r>
            <a:r>
              <a:rPr lang="ja-JP" altLang="en-US" sz="1200" dirty="0" err="1">
                <a:latin typeface="BIZ UDPゴシック" panose="020B0400000000000000" pitchFamily="50" charset="-128"/>
                <a:ea typeface="BIZ UDPゴシック" panose="020B0400000000000000" pitchFamily="50" charset="-128"/>
              </a:rPr>
              <a:t>行動障がいを</a:t>
            </a:r>
            <a:r>
              <a:rPr lang="ja-JP" altLang="en-US" sz="1200" dirty="0">
                <a:latin typeface="BIZ UDPゴシック" panose="020B0400000000000000" pitchFamily="50" charset="-128"/>
                <a:ea typeface="BIZ UDPゴシック" panose="020B0400000000000000" pitchFamily="50" charset="-128"/>
              </a:rPr>
              <a:t>有する障がい者に関し、大阪府強度行動障がい地域連携モデル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（令和４年３月）を参考とし、 地域の関係機関が連携した支援体制を研究のうえ整備を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進めます。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●地域生活支援拠点等に求められる５つの機能</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①相談、②緊急時の受入れ・対応、③体験の機会・場、④専門的人材の確保・養成</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　⑤地域の体制づくり</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13</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33124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（４）福祉施設から一般就労への移行等</a:t>
            </a:r>
          </a:p>
          <a:p>
            <a:endParaRPr lang="ja-JP" altLang="en-US"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014066" y="501966"/>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54040" y="575974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063226" y="908825"/>
            <a:ext cx="5830529" cy="2538259"/>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者活躍推進計画に沿って、市の障がい者雇用の促進に取り組みます。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者雇用に対する企業の理解促進を図ります。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○就労移行支援事業所及び</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者就業・生活支援センターその他関係機関で構成</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するネットワーク会議の活動により、一般就労を希望する</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者の特性に応じた</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支援が提供できるよう支援力の向上を図ります。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者の工賃向上のため、授産製品の販売の機会を拡充し、売り上げの向上を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図ります。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○市による</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者優先調達の推進を図り、授産製品や役務について機会の確保に</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取り組みます。</a:t>
            </a: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14</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6" name="表 15"/>
          <p:cNvGraphicFramePr>
            <a:graphicFrameLocks noGrp="1"/>
          </p:cNvGraphicFramePr>
          <p:nvPr/>
        </p:nvGraphicFramePr>
        <p:xfrm>
          <a:off x="154041" y="850458"/>
          <a:ext cx="5705985" cy="4770120"/>
        </p:xfrm>
        <a:graphic>
          <a:graphicData uri="http://schemas.openxmlformats.org/drawingml/2006/table">
            <a:tbl>
              <a:tblPr firstRow="1" bandRow="1">
                <a:tableStyleId>{F5AB1C69-6EDB-4FF4-983F-18BD219EF322}</a:tableStyleId>
              </a:tblPr>
              <a:tblGrid>
                <a:gridCol w="268747">
                  <a:extLst>
                    <a:ext uri="{9D8B030D-6E8A-4147-A177-3AD203B41FA5}">
                      <a16:colId xmlns:a16="http://schemas.microsoft.com/office/drawing/2014/main" val="283451035"/>
                    </a:ext>
                  </a:extLst>
                </a:gridCol>
                <a:gridCol w="4444559">
                  <a:extLst>
                    <a:ext uri="{9D8B030D-6E8A-4147-A177-3AD203B41FA5}">
                      <a16:colId xmlns:a16="http://schemas.microsoft.com/office/drawing/2014/main" val="2225969292"/>
                    </a:ext>
                  </a:extLst>
                </a:gridCol>
                <a:gridCol w="992679">
                  <a:extLst>
                    <a:ext uri="{9D8B030D-6E8A-4147-A177-3AD203B41FA5}">
                      <a16:colId xmlns:a16="http://schemas.microsoft.com/office/drawing/2014/main" val="835843871"/>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福祉施設から一般就労への移行等</a:t>
                      </a:r>
                    </a:p>
                  </a:txBody>
                  <a:tcPr anchor="ctr"/>
                </a:tc>
                <a:tc hMerge="1">
                  <a:txBody>
                    <a:bodyPr/>
                    <a:lstStyle/>
                    <a:p>
                      <a:endParaRPr kumimoji="1" lang="ja-JP" altLang="en-US"/>
                    </a:p>
                  </a:txBody>
                  <a:tcP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422589818"/>
                  </a:ext>
                </a:extLst>
              </a:tr>
              <a:tr h="37084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就労移行支援事業等を通じて一般就労へ移行する者の数</a:t>
                      </a:r>
                    </a:p>
                  </a:txBody>
                  <a:tcPr anchor="ctr"/>
                </a:tc>
                <a:tc hMerge="1">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１３４人</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（＋３０）</a:t>
                      </a:r>
                    </a:p>
                  </a:txBody>
                  <a:tcPr anchor="ctr"/>
                </a:tc>
                <a:extLst>
                  <a:ext uri="{0D108BD9-81ED-4DB2-BD59-A6C34878D82A}">
                    <a16:rowId xmlns:a16="http://schemas.microsoft.com/office/drawing/2014/main" val="2207009605"/>
                  </a:ext>
                </a:extLst>
              </a:tr>
              <a:tr h="370840">
                <a:tc>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就労移行支援事業</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１０８人</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（＋２６）</a:t>
                      </a:r>
                    </a:p>
                  </a:txBody>
                  <a:tcPr anchor="ctr"/>
                </a:tc>
                <a:extLst>
                  <a:ext uri="{0D108BD9-81ED-4DB2-BD59-A6C34878D82A}">
                    <a16:rowId xmlns:a16="http://schemas.microsoft.com/office/drawing/2014/main" val="1963966647"/>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就労移行継続支援</a:t>
                      </a:r>
                      <a:r>
                        <a:rPr kumimoji="1" lang="en-US" altLang="ja-JP" sz="1200" dirty="0">
                          <a:latin typeface="BIZ UDPゴシック" panose="020B0400000000000000" pitchFamily="50" charset="-128"/>
                          <a:ea typeface="BIZ UDPゴシック" panose="020B0400000000000000" pitchFamily="50" charset="-128"/>
                        </a:rPr>
                        <a:t>A</a:t>
                      </a:r>
                      <a:r>
                        <a:rPr kumimoji="1" lang="ja-JP" altLang="en-US" sz="1200" dirty="0">
                          <a:latin typeface="BIZ UDPゴシック" panose="020B0400000000000000" pitchFamily="50" charset="-128"/>
                          <a:ea typeface="BIZ UDPゴシック" panose="020B0400000000000000" pitchFamily="50" charset="-128"/>
                        </a:rPr>
                        <a:t>型事業</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１７人</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（＋４）</a:t>
                      </a:r>
                    </a:p>
                  </a:txBody>
                  <a:tcPr anchor="ctr"/>
                </a:tc>
                <a:extLst>
                  <a:ext uri="{0D108BD9-81ED-4DB2-BD59-A6C34878D82A}">
                    <a16:rowId xmlns:a16="http://schemas.microsoft.com/office/drawing/2014/main" val="2191041401"/>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就労移行継続支援</a:t>
                      </a:r>
                      <a:r>
                        <a:rPr kumimoji="1" lang="en-US" altLang="ja-JP" sz="1200" dirty="0">
                          <a:latin typeface="BIZ UDPゴシック" panose="020B0400000000000000" pitchFamily="50" charset="-128"/>
                          <a:ea typeface="BIZ UDPゴシック" panose="020B0400000000000000" pitchFamily="50" charset="-128"/>
                        </a:rPr>
                        <a:t>B</a:t>
                      </a:r>
                      <a:r>
                        <a:rPr kumimoji="1" lang="ja-JP" altLang="en-US" sz="1200" dirty="0">
                          <a:latin typeface="BIZ UDPゴシック" panose="020B0400000000000000" pitchFamily="50" charset="-128"/>
                          <a:ea typeface="BIZ UDPゴシック" panose="020B0400000000000000" pitchFamily="50" charset="-128"/>
                        </a:rPr>
                        <a:t>型事業</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３人</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（＋１）</a:t>
                      </a:r>
                    </a:p>
                  </a:txBody>
                  <a:tcPr anchor="ctr"/>
                </a:tc>
                <a:extLst>
                  <a:ext uri="{0D108BD9-81ED-4DB2-BD59-A6C34878D82A}">
                    <a16:rowId xmlns:a16="http://schemas.microsoft.com/office/drawing/2014/main" val="3218920015"/>
                  </a:ext>
                </a:extLst>
              </a:tr>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就労移行支援事業所のうち、 就労移行支援事業終了者に占める一般就労へ移行した者の割合が５割以上の事業所の割合</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６割以上</a:t>
                      </a:r>
                      <a:endParaRPr kumimoji="1" lang="en-US" altLang="ja-JP" sz="1200" dirty="0">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2.2</a:t>
                      </a:r>
                      <a:r>
                        <a:rPr kumimoji="1" lang="ja-JP" altLang="en-US" sz="1200" dirty="0">
                          <a:latin typeface="BIZ UDPゴシック" panose="020B0400000000000000" pitchFamily="50" charset="-128"/>
                          <a:ea typeface="BIZ UDPゴシック" panose="020B0400000000000000" pitchFamily="50" charset="-128"/>
                        </a:rPr>
                        <a:t>割）</a:t>
                      </a:r>
                    </a:p>
                  </a:txBody>
                  <a:tcPr anchor="ctr"/>
                </a:tc>
                <a:extLst>
                  <a:ext uri="{0D108BD9-81ED-4DB2-BD59-A6C34878D82A}">
                    <a16:rowId xmlns:a16="http://schemas.microsoft.com/office/drawing/2014/main" val="3057781283"/>
                  </a:ext>
                </a:extLst>
              </a:tr>
              <a:tr h="370840">
                <a:tc gridSpan="3">
                  <a:txBody>
                    <a:bodyPr/>
                    <a:lstStyle/>
                    <a:p>
                      <a:r>
                        <a:rPr kumimoji="1" lang="ja-JP" altLang="en-US" sz="1200" dirty="0">
                          <a:latin typeface="BIZ UDPゴシック" panose="020B0400000000000000" pitchFamily="50" charset="-128"/>
                          <a:ea typeface="BIZ UDPゴシック" panose="020B0400000000000000" pitchFamily="50" charset="-128"/>
                        </a:rPr>
                        <a:t>就労定着支援事業の利用者数及び事業所ごとの就労定着率</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73896122"/>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就労定着支援事業の利用者数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137</a:t>
                      </a:r>
                      <a:r>
                        <a:rPr kumimoji="1" lang="ja-JP" altLang="en-US" sz="1200" dirty="0">
                          <a:latin typeface="BIZ UDPゴシック" panose="020B0400000000000000" pitchFamily="50" charset="-128"/>
                          <a:ea typeface="BIZ UDPゴシック" panose="020B0400000000000000" pitchFamily="50" charset="-128"/>
                        </a:rPr>
                        <a:t>人</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（＋４０）</a:t>
                      </a:r>
                    </a:p>
                  </a:txBody>
                  <a:tcPr anchor="ctr"/>
                </a:tc>
                <a:extLst>
                  <a:ext uri="{0D108BD9-81ED-4DB2-BD59-A6C34878D82A}">
                    <a16:rowId xmlns:a16="http://schemas.microsoft.com/office/drawing/2014/main" val="3036882523"/>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就労定着支援事業所のうち、就労定着率が７割以上の事業所の割合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２５％</a:t>
                      </a:r>
                    </a:p>
                  </a:txBody>
                  <a:tcPr anchor="ctr"/>
                </a:tc>
                <a:extLst>
                  <a:ext uri="{0D108BD9-81ED-4DB2-BD59-A6C34878D82A}">
                    <a16:rowId xmlns:a16="http://schemas.microsoft.com/office/drawing/2014/main" val="2913602018"/>
                  </a:ext>
                </a:extLst>
              </a:tr>
              <a:tr h="37084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就労移行継続支援</a:t>
                      </a:r>
                      <a:r>
                        <a:rPr kumimoji="1" lang="en-US" altLang="ja-JP" sz="1200" dirty="0">
                          <a:latin typeface="BIZ UDPゴシック" panose="020B0400000000000000" pitchFamily="50" charset="-128"/>
                          <a:ea typeface="BIZ UDPゴシック" panose="020B0400000000000000" pitchFamily="50" charset="-128"/>
                        </a:rPr>
                        <a:t>B</a:t>
                      </a:r>
                      <a:r>
                        <a:rPr kumimoji="1" lang="ja-JP" altLang="en-US" sz="1200" dirty="0">
                          <a:latin typeface="BIZ UDPゴシック" panose="020B0400000000000000" pitchFamily="50" charset="-128"/>
                          <a:ea typeface="BIZ UDPゴシック" panose="020B0400000000000000" pitchFamily="50" charset="-128"/>
                        </a:rPr>
                        <a:t>型事業所における工賃の平均額</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17,219</a:t>
                      </a:r>
                      <a:r>
                        <a:rPr kumimoji="1" lang="ja-JP" altLang="en-US" sz="1200" dirty="0">
                          <a:latin typeface="BIZ UDPゴシック" panose="020B0400000000000000" pitchFamily="50" charset="-128"/>
                          <a:ea typeface="BIZ UDPゴシック" panose="020B0400000000000000" pitchFamily="50" charset="-128"/>
                        </a:rPr>
                        <a:t>円</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1,960</a:t>
                      </a:r>
                      <a:r>
                        <a:rPr kumimoji="1" lang="ja-JP" altLang="en-US" sz="1200" dirty="0">
                          <a:latin typeface="BIZ UDPゴシック" panose="020B0400000000000000" pitchFamily="50" charset="-128"/>
                          <a:ea typeface="BIZ UDPゴシック" panose="020B0400000000000000" pitchFamily="50" charset="-128"/>
                        </a:rPr>
                        <a:t>）</a:t>
                      </a:r>
                    </a:p>
                  </a:txBody>
                  <a:tcPr anchor="ctr"/>
                </a:tc>
                <a:extLst>
                  <a:ext uri="{0D108BD9-81ED-4DB2-BD59-A6C34878D82A}">
                    <a16:rowId xmlns:a16="http://schemas.microsoft.com/office/drawing/2014/main" val="428018559"/>
                  </a:ext>
                </a:extLst>
              </a:tr>
            </a:tbl>
          </a:graphicData>
        </a:graphic>
      </p:graphicFrame>
      <p:sp>
        <p:nvSpPr>
          <p:cNvPr id="17" name="テキスト ボックス 16"/>
          <p:cNvSpPr txBox="1"/>
          <p:nvPr/>
        </p:nvSpPr>
        <p:spPr>
          <a:xfrm>
            <a:off x="265471" y="6027543"/>
            <a:ext cx="5830529" cy="322268"/>
          </a:xfrm>
          <a:prstGeom prst="rect">
            <a:avLst/>
          </a:prstGeom>
          <a:noFill/>
        </p:spPr>
        <p:txBody>
          <a:bodyPr wrap="square" rtlCol="0">
            <a:spAutoFit/>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なし</a:t>
            </a:r>
            <a:endParaRPr kumimoji="1" lang="en-US" altLang="ja-JP"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72276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（５）相談支援体制の充実・強化等</a:t>
            </a:r>
          </a:p>
          <a:p>
            <a:endParaRPr lang="ja-JP" altLang="en-US"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455228"/>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135329" y="55649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81936" y="2767947"/>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152400" y="3054781"/>
          <a:ext cx="5705986" cy="374904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18987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活動指標</a:t>
                      </a:r>
                    </a:p>
                  </a:txBody>
                  <a:tcPr anchor="ctr"/>
                </a:tc>
                <a:extLst>
                  <a:ext uri="{0D108BD9-81ED-4DB2-BD59-A6C34878D82A}">
                    <a16:rowId xmlns:a16="http://schemas.microsoft.com/office/drawing/2014/main" val="771654560"/>
                  </a:ext>
                </a:extLst>
              </a:tr>
              <a:tr h="241822">
                <a:tc>
                  <a:txBody>
                    <a:bodyPr/>
                    <a:lstStyle/>
                    <a:p>
                      <a:r>
                        <a:rPr kumimoji="1" lang="ja-JP" altLang="en-US" sz="1200" dirty="0">
                          <a:latin typeface="BIZ UDPゴシック" panose="020B0400000000000000" pitchFamily="50" charset="-128"/>
                          <a:ea typeface="BIZ UDPゴシック" panose="020B0400000000000000" pitchFamily="50" charset="-128"/>
                        </a:rPr>
                        <a:t>セルフプラン率</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２９％</a:t>
                      </a:r>
                    </a:p>
                  </a:txBody>
                  <a:tcPr anchor="ctr"/>
                </a:tc>
                <a:extLst>
                  <a:ext uri="{0D108BD9-81ED-4DB2-BD59-A6C34878D82A}">
                    <a16:rowId xmlns:a16="http://schemas.microsoft.com/office/drawing/2014/main" val="4034487660"/>
                  </a:ext>
                </a:extLst>
              </a:tr>
              <a:tr h="252637">
                <a:tc>
                  <a:txBody>
                    <a:bodyPr/>
                    <a:lstStyle/>
                    <a:p>
                      <a:r>
                        <a:rPr kumimoji="1" lang="ja-JP" altLang="en-US" sz="1200" dirty="0">
                          <a:latin typeface="BIZ UDPゴシック" panose="020B0400000000000000" pitchFamily="50" charset="-128"/>
                          <a:ea typeface="BIZ UDPゴシック" panose="020B0400000000000000" pitchFamily="50" charset="-128"/>
                        </a:rPr>
                        <a:t>相談支援専門員</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１１０人</a:t>
                      </a:r>
                    </a:p>
                  </a:txBody>
                  <a:tcPr anchor="ctr"/>
                </a:tc>
                <a:extLst>
                  <a:ext uri="{0D108BD9-81ED-4DB2-BD59-A6C34878D82A}">
                    <a16:rowId xmlns:a16="http://schemas.microsoft.com/office/drawing/2014/main" val="2077615343"/>
                  </a:ext>
                </a:extLst>
              </a:tr>
              <a:tr h="207461">
                <a:tc>
                  <a:txBody>
                    <a:bodyPr/>
                    <a:lstStyle/>
                    <a:p>
                      <a:r>
                        <a:rPr kumimoji="1" lang="ja-JP" altLang="en-US" sz="1200" dirty="0">
                          <a:latin typeface="BIZ UDPゴシック" panose="020B0400000000000000" pitchFamily="50" charset="-128"/>
                          <a:ea typeface="BIZ UDPゴシック" panose="020B0400000000000000" pitchFamily="50" charset="-128"/>
                        </a:rPr>
                        <a:t>基幹相談支援センターの設置</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3716456082"/>
                  </a:ext>
                </a:extLst>
              </a:tr>
              <a:tr h="1098368">
                <a:tc>
                  <a:txBody>
                    <a:bodyPr/>
                    <a:lstStyle/>
                    <a:p>
                      <a:r>
                        <a:rPr kumimoji="1" lang="ja-JP" altLang="en-US" sz="1200" dirty="0">
                          <a:latin typeface="BIZ UDPゴシック" panose="020B0400000000000000" pitchFamily="50" charset="-128"/>
                          <a:ea typeface="BIZ UDPゴシック" panose="020B0400000000000000" pitchFamily="50" charset="-128"/>
                        </a:rPr>
                        <a:t>基幹相談支援センターによる地域の相談支援体制の強化</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専門的な指導・助言件数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相談支援事業所の人材育成の支援件数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相談機関との連携強化の取組の実施回数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個別事例の支援内容の検証の実施回数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主任相談支援専門員の配置数</a:t>
                      </a:r>
                    </a:p>
                  </a:txBody>
                  <a:tcPr anchor="ctr"/>
                </a:tc>
                <a:tc>
                  <a:txBody>
                    <a:bodyPr/>
                    <a:lstStyle/>
                    <a:p>
                      <a:pPr algn="ct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２５件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２５件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２５回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６回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9454747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協議会における個別事例等の検討を通じた地域サービスの基盤の開発・改善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地域会議の実施回数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地域会議における参加事業所・機関数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協議会の専門部会の設置数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専門部会の実施回数</a:t>
                      </a:r>
                    </a:p>
                  </a:txBody>
                  <a:tcPr anchor="ctr"/>
                </a:tc>
                <a:tc>
                  <a:txBody>
                    <a:bodyPr/>
                    <a:lstStyle/>
                    <a:p>
                      <a:pPr algn="ctr"/>
                      <a:endParaRPr kumimoji="1" lang="en-US" altLang="ja-JP" sz="1200" dirty="0">
                        <a:latin typeface="BIZ UDPゴシック" panose="020B0400000000000000" pitchFamily="50" charset="-128"/>
                        <a:ea typeface="BIZ UDPゴシック" panose="020B0400000000000000" pitchFamily="50" charset="-128"/>
                      </a:endParaRPr>
                    </a:p>
                    <a:p>
                      <a:pPr algn="ct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１０回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１００社</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２部会</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３回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665371784"/>
                  </a:ext>
                </a:extLst>
              </a:tr>
              <a:tr h="254761">
                <a:tc>
                  <a:txBody>
                    <a:bodyPr/>
                    <a:lstStyle/>
                    <a:p>
                      <a:r>
                        <a:rPr kumimoji="1" lang="ja-JP" altLang="en-US" sz="1200" dirty="0">
                          <a:latin typeface="BIZ UDPゴシック" panose="020B0400000000000000" pitchFamily="50" charset="-128"/>
                          <a:ea typeface="BIZ UDPゴシック" panose="020B0400000000000000" pitchFamily="50" charset="-128"/>
                        </a:rPr>
                        <a:t>ピアサポートの取組　協議会での協議回数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28449063"/>
                  </a:ext>
                </a:extLst>
              </a:tr>
            </a:tbl>
          </a:graphicData>
        </a:graphic>
      </p:graphicFrame>
      <p:sp>
        <p:nvSpPr>
          <p:cNvPr id="12" name="テキスト ボックス 11"/>
          <p:cNvSpPr txBox="1"/>
          <p:nvPr/>
        </p:nvSpPr>
        <p:spPr>
          <a:xfrm>
            <a:off x="6184489" y="963352"/>
            <a:ext cx="5830529" cy="5585247"/>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者相談支援センターの市民周知を図り、地域の身近な相談窓口として相談者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に最適な支援が行えるよう、機能強化に取り組みます。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○セルフプランの実状を把握し、</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者に対して適切なケアマネジメントが行われ</a:t>
            </a:r>
          </a:p>
          <a:p>
            <a:pPr>
              <a:lnSpc>
                <a:spcPct val="150000"/>
              </a:lnSpc>
            </a:pPr>
            <a:r>
              <a:rPr lang="ja-JP" altLang="en-US" sz="1200" dirty="0">
                <a:latin typeface="BIZ UDPゴシック" panose="020B0400000000000000" pitchFamily="50" charset="-128"/>
                <a:ea typeface="BIZ UDPゴシック" panose="020B0400000000000000" pitchFamily="50" charset="-128"/>
              </a:rPr>
              <a:t>　るよう、計画相談支援事業所における相談支援専門員の確保など体制整備の取組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を継続します。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○計画相談支援事業所や</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者相談支援センターなどに専門性の高い研修を実施</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し、相談員等のスキルアップに取り組みます。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○基幹相談支援センターや各相談支援機関等に人材養成のキーパーソンとなる主任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相談支援専門員を計画的に配置し、相談体制の強化に取り組みます。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○地域自立支援協議会の地域会議等における個別事例等の検討を通じ、課題を抽出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し、 社会資源の現状分析や評価等から改善策を検討します。また、情報共有や相互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連携に取り組みます。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○地域自立支援協議会の全体会議において</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者等への支援体制等に関する課題</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について協議し、包括的なネットワーク体制の充実を図ります。</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○重層的支援体制整備事業の進捗に合わせ、複合的な課題に対応できるよう他機関</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との連携強化を図ります。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大阪府発達障がい</a:t>
            </a:r>
            <a:r>
              <a:rPr lang="ja-JP" altLang="en-US" sz="1200" dirty="0">
                <a:latin typeface="BIZ UDPゴシック" panose="020B0400000000000000" pitchFamily="50" charset="-128"/>
                <a:ea typeface="BIZ UDPゴシック" panose="020B0400000000000000" pitchFamily="50" charset="-128"/>
              </a:rPr>
              <a:t>者支援センターと連携して、発達障がい者に対して、最適なサー</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ビスの提供ができるよう、相談支援体制の強化を図ります。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○障がいのある人が自らの経験等を生かし、同じ障がいのある人の相談相手となり、</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社会参加や地域での交流等を支援する「ピアサポート」の取組を進めます。</a:t>
            </a: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15</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5" name="表 14"/>
          <p:cNvGraphicFramePr>
            <a:graphicFrameLocks noGrp="1"/>
          </p:cNvGraphicFramePr>
          <p:nvPr/>
        </p:nvGraphicFramePr>
        <p:xfrm>
          <a:off x="154040" y="754836"/>
          <a:ext cx="5705985" cy="2016016"/>
        </p:xfrm>
        <a:graphic>
          <a:graphicData uri="http://schemas.openxmlformats.org/drawingml/2006/table">
            <a:tbl>
              <a:tblPr firstRow="1" bandRow="1">
                <a:tableStyleId>{F5AB1C69-6EDB-4FF4-983F-18BD219EF322}</a:tableStyleId>
              </a:tblPr>
              <a:tblGrid>
                <a:gridCol w="268747">
                  <a:extLst>
                    <a:ext uri="{9D8B030D-6E8A-4147-A177-3AD203B41FA5}">
                      <a16:colId xmlns:a16="http://schemas.microsoft.com/office/drawing/2014/main" val="283451035"/>
                    </a:ext>
                  </a:extLst>
                </a:gridCol>
                <a:gridCol w="4444559">
                  <a:extLst>
                    <a:ext uri="{9D8B030D-6E8A-4147-A177-3AD203B41FA5}">
                      <a16:colId xmlns:a16="http://schemas.microsoft.com/office/drawing/2014/main" val="2225969292"/>
                    </a:ext>
                  </a:extLst>
                </a:gridCol>
                <a:gridCol w="992679">
                  <a:extLst>
                    <a:ext uri="{9D8B030D-6E8A-4147-A177-3AD203B41FA5}">
                      <a16:colId xmlns:a16="http://schemas.microsoft.com/office/drawing/2014/main" val="835843871"/>
                    </a:ext>
                  </a:extLst>
                </a:gridCol>
              </a:tblGrid>
              <a:tr h="287385">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290171">
                <a:tc gridSpan="3">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基幹相談支援センター</a:t>
                      </a:r>
                    </a:p>
                  </a:txBody>
                  <a:tcPr anchor="ctr"/>
                </a:tc>
                <a:tc hMerge="1">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846596365"/>
                  </a:ext>
                </a:extLst>
              </a:tr>
              <a:tr h="329262">
                <a:tc>
                  <a:txBody>
                    <a:bodyPr/>
                    <a:lstStyle/>
                    <a:p>
                      <a:endPar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総合的な相談支援、地域の相談支援体制の強化及び関係機関等の連携の緊密化を通じた地域づくりの役割を担う</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28022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地域の相談支援体制の強化を図る体制を確保する</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91041401"/>
                  </a:ext>
                </a:extLst>
              </a:tr>
              <a:tr h="243676">
                <a:tc gridSpan="3">
                  <a:txBody>
                    <a:bodyPr/>
                    <a:lstStyle/>
                    <a:p>
                      <a:r>
                        <a:rPr kumimoji="1" lang="ja-JP" altLang="en-US" sz="1200" dirty="0">
                          <a:latin typeface="BIZ UDPゴシック" panose="020B0400000000000000" pitchFamily="50" charset="-128"/>
                          <a:ea typeface="BIZ UDPゴシック" panose="020B0400000000000000" pitchFamily="50" charset="-128"/>
                        </a:rPr>
                        <a:t>地域自立支援協議会</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768579628"/>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100" dirty="0">
                          <a:latin typeface="BIZ UDPゴシック" panose="020B0400000000000000" pitchFamily="50" charset="-128"/>
                          <a:ea typeface="BIZ UDPゴシック" panose="020B0400000000000000" pitchFamily="50" charset="-128"/>
                        </a:rPr>
                        <a:t>個別事例等の検討を通じた地域サービス基盤の連携強化を図るとともに、地域課題の解決のために必要な協議会の体制を確保する</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2041643"/>
                  </a:ext>
                </a:extLst>
              </a:tr>
            </a:tbl>
          </a:graphicData>
        </a:graphic>
      </p:graphicFrame>
    </p:spTree>
    <p:extLst>
      <p:ext uri="{BB962C8B-B14F-4D97-AF65-F5344CB8AC3E}">
        <p14:creationId xmlns:p14="http://schemas.microsoft.com/office/powerpoint/2010/main" val="3835123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（６）</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福祉サービス等の質を向上させるための取組に係る体制の構築</a:t>
            </a:r>
          </a:p>
          <a:p>
            <a:endParaRPr lang="ja-JP" altLang="en-US"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２０２６年度の目標値</a:t>
            </a:r>
          </a:p>
        </p:txBody>
      </p:sp>
      <p:sp>
        <p:nvSpPr>
          <p:cNvPr id="8" name="テキスト ボックス 7"/>
          <p:cNvSpPr txBox="1"/>
          <p:nvPr/>
        </p:nvSpPr>
        <p:spPr>
          <a:xfrm>
            <a:off x="6199240" y="53388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2169196"/>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2557292"/>
          <a:ext cx="5705986" cy="174244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活動指標</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都道府県が実施する</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福祉サービス等に係る研修</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その他の研修への市町村職員の参加人数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１５人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者自立支援審査支払等システムによる審査結果の共有</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077615343"/>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福祉サービス事業所等に対する指導監査の結果の共有</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有・２回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716456082"/>
                  </a:ext>
                </a:extLst>
              </a:tr>
            </a:tbl>
          </a:graphicData>
        </a:graphic>
      </p:graphicFrame>
      <p:graphicFrame>
        <p:nvGraphicFramePr>
          <p:cNvPr id="11" name="表 10"/>
          <p:cNvGraphicFramePr>
            <a:graphicFrameLocks noGrp="1"/>
          </p:cNvGraphicFramePr>
          <p:nvPr/>
        </p:nvGraphicFramePr>
        <p:xfrm>
          <a:off x="154040" y="921980"/>
          <a:ext cx="5705986" cy="101092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不正受給の未然防止等の観点から報酬の審査体制の強化等の取組、指導権限を有する者との協力連携、適正な指導監査等を実施する。</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bl>
          </a:graphicData>
        </a:graphic>
      </p:graphicFrame>
      <p:sp>
        <p:nvSpPr>
          <p:cNvPr id="12" name="テキスト ボックス 11"/>
          <p:cNvSpPr txBox="1"/>
          <p:nvPr/>
        </p:nvSpPr>
        <p:spPr>
          <a:xfrm>
            <a:off x="6248400" y="940743"/>
            <a:ext cx="5830529" cy="3369256"/>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福祉サービス等の給付費に係る過誤請求（エラー）の多い項目については、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事業者に対する集団指導等で注意喚起を行います。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○不正請求等の未然防止等の観点から、報酬の審査体制の強化に取り組みます。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○福祉指導監査室が行う実地指導の結果について、</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福祉室及びすこやか親子</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室と情報共有し、報酬の審査体制の強化に向け引き続き取り組みます。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○大阪府が設置する「指定指導に関する調整会議」に出席し、府内の指定権限を有す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a:t>
            </a:r>
            <a:r>
              <a:rPr lang="ja-JP" altLang="en-US" sz="1200" dirty="0" err="1">
                <a:latin typeface="BIZ UDPゴシック" panose="020B0400000000000000" pitchFamily="50" charset="-128"/>
                <a:ea typeface="BIZ UDPゴシック" panose="020B0400000000000000" pitchFamily="50" charset="-128"/>
              </a:rPr>
              <a:t>る</a:t>
            </a:r>
            <a:r>
              <a:rPr lang="ja-JP" altLang="en-US" sz="1200" dirty="0">
                <a:latin typeface="BIZ UDPゴシック" panose="020B0400000000000000" pitchFamily="50" charset="-128"/>
                <a:ea typeface="BIZ UDPゴシック" panose="020B0400000000000000" pitchFamily="50" charset="-128"/>
              </a:rPr>
              <a:t>市町村等と課題や対応策について協議するとともに、様々な機会をとらえて、</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府内市町村等と情報共有し、指導監査を適正に行います。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○基幹相談支援センター等職員 については、大阪府等が実施する研修の受講などに</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より、総合的かつ専門的な相談支援の技術向上に努めます。また、各事業者において</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も、職員の支援技術の向上に取り組めるよう、大阪府等が実施する研修の受講を</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促すなど、連携して人材育成に取り組みます。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16</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01044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（１）障がい福祉サービス及び相談支援サービス　　ア　訪問系サービス</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7" cy="482092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居宅介護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1,346</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24,575</a:t>
                      </a:r>
                      <a:r>
                        <a:rPr kumimoji="1" lang="ja-JP" altLang="en-US" sz="1200" dirty="0">
                          <a:latin typeface="BIZ UDPゴシック" panose="020B0400000000000000" pitchFamily="50" charset="-128"/>
                          <a:ea typeface="BIZ UDPゴシック" panose="020B0400000000000000" pitchFamily="50" charset="-128"/>
                        </a:rPr>
                        <a:t>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重度訪問介護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３０人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16456082"/>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6,453</a:t>
                      </a:r>
                      <a:r>
                        <a:rPr kumimoji="1" lang="ja-JP" altLang="en-US" sz="1200" dirty="0">
                          <a:latin typeface="BIZ UDPゴシック" panose="020B0400000000000000" pitchFamily="50" charset="-128"/>
                          <a:ea typeface="BIZ UDPゴシック" panose="020B0400000000000000" pitchFamily="50" charset="-128"/>
                        </a:rPr>
                        <a:t>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9454747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同行援護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１１８人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665371784"/>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2,278</a:t>
                      </a:r>
                      <a:r>
                        <a:rPr kumimoji="1" lang="ja-JP" altLang="en-US" sz="1200" dirty="0">
                          <a:latin typeface="BIZ UDPゴシック" panose="020B0400000000000000" pitchFamily="50" charset="-128"/>
                          <a:ea typeface="BIZ UDPゴシック" panose="020B0400000000000000" pitchFamily="50" charset="-128"/>
                        </a:rPr>
                        <a:t>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2844906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行動援護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３６７人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638340496"/>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9,288</a:t>
                      </a:r>
                      <a:r>
                        <a:rPr kumimoji="1" lang="ja-JP" altLang="en-US" sz="1200" dirty="0">
                          <a:latin typeface="BIZ UDPゴシック" panose="020B0400000000000000" pitchFamily="50" charset="-128"/>
                          <a:ea typeface="BIZ UDPゴシック" panose="020B0400000000000000" pitchFamily="50" charset="-128"/>
                        </a:rPr>
                        <a:t>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932898941"/>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重度障がい</a:t>
                      </a:r>
                      <a:r>
                        <a:rPr kumimoji="1" lang="ja-JP" altLang="en-US" sz="1200" dirty="0">
                          <a:latin typeface="BIZ UDPゴシック" panose="020B0400000000000000" pitchFamily="50" charset="-128"/>
                          <a:ea typeface="BIZ UDPゴシック" panose="020B0400000000000000" pitchFamily="50" charset="-128"/>
                        </a:rPr>
                        <a:t>者等包括支援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521368949"/>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４８０時間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1944461006"/>
                  </a:ext>
                </a:extLst>
              </a:tr>
              <a:tr h="370840">
                <a:tc>
                  <a:txBody>
                    <a:bodyPr/>
                    <a:lstStyle/>
                    <a:p>
                      <a:r>
                        <a:rPr kumimoji="1" lang="ja-JP" altLang="en-US" sz="1200" b="1" dirty="0">
                          <a:latin typeface="BIZ UDPゴシック" panose="020B0400000000000000" pitchFamily="50" charset="-128"/>
                          <a:ea typeface="BIZ UDPゴシック" panose="020B0400000000000000" pitchFamily="50" charset="-128"/>
                        </a:rPr>
                        <a:t>訪問系サービス計</a:t>
                      </a:r>
                    </a:p>
                  </a:txBody>
                  <a:tcPr anchor="ctr"/>
                </a:tc>
                <a:tc>
                  <a:txBody>
                    <a:bodyPr/>
                    <a:lstStyle/>
                    <a:p>
                      <a:r>
                        <a:rPr kumimoji="1" lang="ja-JP" altLang="en-US" sz="1200" b="1"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b="1" dirty="0">
                          <a:latin typeface="BIZ UDPゴシック" panose="020B0400000000000000" pitchFamily="50" charset="-128"/>
                          <a:ea typeface="BIZ UDPゴシック" panose="020B0400000000000000" pitchFamily="50" charset="-128"/>
                        </a:rPr>
                        <a:t>1,863</a:t>
                      </a:r>
                      <a:r>
                        <a:rPr kumimoji="1" lang="ja-JP" altLang="en-US" sz="1200" b="1" dirty="0">
                          <a:latin typeface="BIZ UDPゴシック" panose="020B0400000000000000" pitchFamily="50" charset="-128"/>
                          <a:ea typeface="BIZ UDPゴシック" panose="020B0400000000000000" pitchFamily="50" charset="-128"/>
                        </a:rPr>
                        <a:t>人</a:t>
                      </a:r>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1985658176"/>
                  </a:ext>
                </a:extLst>
              </a:tr>
              <a:tr h="370840">
                <a:tc>
                  <a:txBody>
                    <a:bodyPr/>
                    <a:lstStyle/>
                    <a:p>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1"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b="1" dirty="0">
                          <a:latin typeface="BIZ UDPゴシック" panose="020B0400000000000000" pitchFamily="50" charset="-128"/>
                          <a:ea typeface="BIZ UDPゴシック" panose="020B0400000000000000" pitchFamily="50" charset="-128"/>
                        </a:rPr>
                        <a:t>43,074</a:t>
                      </a:r>
                      <a:r>
                        <a:rPr kumimoji="1" lang="ja-JP" altLang="en-US" sz="1200" b="1" dirty="0">
                          <a:latin typeface="BIZ UDPゴシック" panose="020B0400000000000000" pitchFamily="50" charset="-128"/>
                          <a:ea typeface="BIZ UDPゴシック" panose="020B0400000000000000" pitchFamily="50" charset="-128"/>
                        </a:rPr>
                        <a:t>時間</a:t>
                      </a:r>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114615115"/>
                  </a:ext>
                </a:extLst>
              </a:tr>
            </a:tbl>
          </a:graphicData>
        </a:graphic>
      </p:graphicFrame>
      <p:sp>
        <p:nvSpPr>
          <p:cNvPr id="12" name="テキスト ボックス 11"/>
          <p:cNvSpPr txBox="1"/>
          <p:nvPr/>
        </p:nvSpPr>
        <p:spPr>
          <a:xfrm>
            <a:off x="6230374" y="1287812"/>
            <a:ext cx="5830529" cy="599267"/>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○重</a:t>
            </a:r>
            <a:r>
              <a:rPr lang="ja-JP" altLang="en-US" sz="1200" dirty="0" err="1">
                <a:latin typeface="BIZ UDPゴシック" panose="020B0400000000000000" pitchFamily="50" charset="-128"/>
                <a:ea typeface="BIZ UDPゴシック" panose="020B0400000000000000" pitchFamily="50" charset="-128"/>
              </a:rPr>
              <a:t>度障がい</a:t>
            </a:r>
            <a:r>
              <a:rPr lang="ja-JP" altLang="en-US" sz="1200" dirty="0">
                <a:latin typeface="BIZ UDPゴシック" panose="020B0400000000000000" pitchFamily="50" charset="-128"/>
                <a:ea typeface="BIZ UDPゴシック" panose="020B0400000000000000" pitchFamily="50" charset="-128"/>
              </a:rPr>
              <a:t>者に対しては、必要に応じた複数派遣の支給決定など、手厚い体制で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支援が行えるよう取り組みます。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17</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3055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（１）障がい福祉サービス及び相談支援サービス　　イ　日中活動系サービス</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1984261"/>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者の社会参加を促進するため、希望するサービスや障がい特性に合った支援</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体制の確保に取り組みます。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○医療的ケアや強度</a:t>
            </a:r>
            <a:r>
              <a:rPr lang="ja-JP" altLang="en-US" sz="1200" dirty="0" err="1">
                <a:latin typeface="BIZ UDPゴシック" panose="020B0400000000000000" pitchFamily="50" charset="-128"/>
                <a:ea typeface="BIZ UDPゴシック" panose="020B0400000000000000" pitchFamily="50" charset="-128"/>
              </a:rPr>
              <a:t>行動障がい</a:t>
            </a:r>
            <a:r>
              <a:rPr lang="ja-JP" altLang="en-US" sz="1200" dirty="0">
                <a:latin typeface="BIZ UDPゴシック" panose="020B0400000000000000" pitchFamily="50" charset="-128"/>
                <a:ea typeface="BIZ UDPゴシック" panose="020B0400000000000000" pitchFamily="50" charset="-128"/>
              </a:rPr>
              <a:t>への対応が必要な重度障がい者の日中活動の場の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整備促進に取り組みます。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○医療的ケアの必要な</a:t>
            </a:r>
            <a:r>
              <a:rPr lang="ja-JP" altLang="en-US" sz="1200" dirty="0" err="1">
                <a:latin typeface="BIZ UDPゴシック" panose="020B0400000000000000" pitchFamily="50" charset="-128"/>
                <a:ea typeface="BIZ UDPゴシック" panose="020B0400000000000000" pitchFamily="50" charset="-128"/>
              </a:rPr>
              <a:t>重度障がい</a:t>
            </a:r>
            <a:r>
              <a:rPr lang="ja-JP" altLang="en-US" sz="1200" dirty="0">
                <a:latin typeface="BIZ UDPゴシック" panose="020B0400000000000000" pitchFamily="50" charset="-128"/>
                <a:ea typeface="BIZ UDPゴシック" panose="020B0400000000000000" pitchFamily="50" charset="-128"/>
              </a:rPr>
              <a:t>者、強度行動障がい及び高次脳機能障がいのある</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人の地域生活が実現できるよう、サービスの確保策及び支援体制の強化に向け検討</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を進めます。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18</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5347066"/>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生活介護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1,206</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21,538</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077615343"/>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療養介護</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４５人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16456082"/>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094547472"/>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自立訓練（機能訓練）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665371784"/>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１５２人日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28449063"/>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自立訓練（生活訓練）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２１０人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638340496"/>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2,518</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932898941"/>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就労選択支援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521368949"/>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44461006"/>
                  </a:ext>
                </a:extLst>
              </a:tr>
              <a:tr h="276457">
                <a:tc>
                  <a:txBody>
                    <a:bodyPr/>
                    <a:lstStyle/>
                    <a:p>
                      <a:r>
                        <a:rPr kumimoji="1" lang="ja-JP" altLang="en-US" sz="1200" b="0" dirty="0">
                          <a:latin typeface="BIZ UDPゴシック" panose="020B0400000000000000" pitchFamily="50" charset="-128"/>
                          <a:ea typeface="BIZ UDPゴシック" panose="020B0400000000000000" pitchFamily="50" charset="-128"/>
                        </a:rPr>
                        <a:t>就労移行支援</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４４８人</a:t>
                      </a:r>
                      <a:r>
                        <a:rPr kumimoji="1" lang="en-US" altLang="ja-JP" sz="1200" b="0" dirty="0">
                          <a:latin typeface="BIZ UDPゴシック" panose="020B0400000000000000" pitchFamily="50" charset="-128"/>
                          <a:ea typeface="BIZ UDPゴシック" panose="020B0400000000000000" pitchFamily="50" charset="-128"/>
                        </a:rPr>
                        <a:t>/</a:t>
                      </a:r>
                      <a:r>
                        <a:rPr kumimoji="1" lang="ja-JP" altLang="en-US" sz="1200" b="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1985658176"/>
                  </a:ext>
                </a:extLst>
              </a:tr>
              <a:tr h="276457">
                <a:tc>
                  <a:txBody>
                    <a:bodyPr/>
                    <a:lstStyle/>
                    <a:p>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b="0" dirty="0">
                          <a:latin typeface="BIZ UDPゴシック" panose="020B0400000000000000" pitchFamily="50" charset="-128"/>
                          <a:ea typeface="BIZ UDPゴシック" panose="020B0400000000000000" pitchFamily="50" charset="-128"/>
                        </a:rPr>
                        <a:t>4,807</a:t>
                      </a:r>
                      <a:r>
                        <a:rPr kumimoji="1" lang="ja-JP" altLang="en-US" sz="1200" b="0" dirty="0">
                          <a:latin typeface="BIZ UDPゴシック" panose="020B0400000000000000" pitchFamily="50" charset="-128"/>
                          <a:ea typeface="BIZ UDPゴシック" panose="020B0400000000000000" pitchFamily="50" charset="-128"/>
                        </a:rPr>
                        <a:t>人日</a:t>
                      </a:r>
                      <a:r>
                        <a:rPr kumimoji="1" lang="en-US" altLang="ja-JP" sz="1200" b="0" dirty="0">
                          <a:latin typeface="BIZ UDPゴシック" panose="020B0400000000000000" pitchFamily="50" charset="-128"/>
                          <a:ea typeface="BIZ UDPゴシック" panose="020B0400000000000000" pitchFamily="50" charset="-128"/>
                        </a:rPr>
                        <a:t>/</a:t>
                      </a:r>
                      <a:r>
                        <a:rPr kumimoji="1" lang="ja-JP" altLang="en-US" sz="1200" b="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114615115"/>
                  </a:ext>
                </a:extLst>
              </a:tr>
              <a:tr h="276457">
                <a:tc>
                  <a:txBody>
                    <a:bodyPr/>
                    <a:lstStyle/>
                    <a:p>
                      <a:r>
                        <a:rPr kumimoji="1" lang="ja-JP" altLang="en-US" sz="1200" b="0" dirty="0">
                          <a:latin typeface="BIZ UDPゴシック" panose="020B0400000000000000" pitchFamily="50" charset="-128"/>
                          <a:ea typeface="BIZ UDPゴシック" panose="020B0400000000000000" pitchFamily="50" charset="-128"/>
                        </a:rPr>
                        <a:t>就労継続支援（</a:t>
                      </a:r>
                      <a:r>
                        <a:rPr kumimoji="1" lang="en-US" altLang="ja-JP" sz="1200" b="0" dirty="0">
                          <a:latin typeface="BIZ UDPゴシック" panose="020B0400000000000000" pitchFamily="50" charset="-128"/>
                          <a:ea typeface="BIZ UDPゴシック" panose="020B0400000000000000" pitchFamily="50" charset="-128"/>
                        </a:rPr>
                        <a:t>A</a:t>
                      </a:r>
                      <a:r>
                        <a:rPr kumimoji="1" lang="ja-JP" altLang="en-US" sz="1200" b="0" dirty="0">
                          <a:latin typeface="BIZ UDPゴシック" panose="020B0400000000000000" pitchFamily="50" charset="-128"/>
                          <a:ea typeface="BIZ UDPゴシック" panose="020B0400000000000000" pitchFamily="50" charset="-128"/>
                        </a:rPr>
                        <a:t>型）</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４０５人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3831313"/>
                  </a:ext>
                </a:extLst>
              </a:tr>
              <a:tr h="276457">
                <a:tc>
                  <a:txBody>
                    <a:bodyPr/>
                    <a:lstStyle/>
                    <a:p>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6,422</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717201658"/>
                  </a:ext>
                </a:extLst>
              </a:tr>
              <a:tr h="276457">
                <a:tc>
                  <a:txBody>
                    <a:bodyPr/>
                    <a:lstStyle/>
                    <a:p>
                      <a:r>
                        <a:rPr kumimoji="1" lang="ja-JP" altLang="en-US" sz="1200" b="0" dirty="0">
                          <a:latin typeface="BIZ UDPゴシック" panose="020B0400000000000000" pitchFamily="50" charset="-128"/>
                          <a:ea typeface="BIZ UDPゴシック" panose="020B0400000000000000" pitchFamily="50" charset="-128"/>
                        </a:rPr>
                        <a:t>就労継続支援（</a:t>
                      </a:r>
                      <a:r>
                        <a:rPr kumimoji="1" lang="en-US" altLang="ja-JP" sz="1200" b="0" dirty="0">
                          <a:latin typeface="BIZ UDPゴシック" panose="020B0400000000000000" pitchFamily="50" charset="-128"/>
                          <a:ea typeface="BIZ UDPゴシック" panose="020B0400000000000000" pitchFamily="50" charset="-128"/>
                        </a:rPr>
                        <a:t>B</a:t>
                      </a:r>
                      <a:r>
                        <a:rPr kumimoji="1" lang="ja-JP" altLang="en-US" sz="1200" b="0" dirty="0">
                          <a:latin typeface="BIZ UDPゴシック" panose="020B0400000000000000" pitchFamily="50" charset="-128"/>
                          <a:ea typeface="BIZ UDPゴシック" panose="020B0400000000000000" pitchFamily="50" charset="-128"/>
                        </a:rPr>
                        <a:t>型）</a:t>
                      </a:r>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７３３人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054842528"/>
                  </a:ext>
                </a:extLst>
              </a:tr>
              <a:tr h="276457">
                <a:tc>
                  <a:txBody>
                    <a:bodyPr/>
                    <a:lstStyle/>
                    <a:p>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10,149</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824856820"/>
                  </a:ext>
                </a:extLst>
              </a:tr>
              <a:tr h="276457">
                <a:tc>
                  <a:txBody>
                    <a:bodyPr/>
                    <a:lstStyle/>
                    <a:p>
                      <a:r>
                        <a:rPr kumimoji="1" lang="ja-JP" altLang="en-US" sz="1200" b="0" dirty="0">
                          <a:latin typeface="BIZ UDPゴシック" panose="020B0400000000000000" pitchFamily="50" charset="-128"/>
                          <a:ea typeface="BIZ UDPゴシック" panose="020B0400000000000000" pitchFamily="50" charset="-128"/>
                        </a:rPr>
                        <a:t>就労定着支援</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２２０人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73822613"/>
                  </a:ext>
                </a:extLst>
              </a:tr>
              <a:tr h="276457">
                <a:tc>
                  <a:txBody>
                    <a:bodyPr/>
                    <a:lstStyle/>
                    <a:p>
                      <a:endParaRPr kumimoji="1" lang="ja-JP" altLang="en-US" sz="1200" b="1"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617244257"/>
                  </a:ext>
                </a:extLst>
              </a:tr>
            </a:tbl>
          </a:graphicData>
        </a:graphic>
      </p:graphicFrame>
    </p:spTree>
    <p:extLst>
      <p:ext uri="{BB962C8B-B14F-4D97-AF65-F5344CB8AC3E}">
        <p14:creationId xmlns:p14="http://schemas.microsoft.com/office/powerpoint/2010/main" val="18054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１　</a:t>
            </a:r>
            <a:r>
              <a:rPr lang="ja-JP" altLang="en-US" sz="1600" b="1" dirty="0" err="1">
                <a:solidFill>
                  <a:srgbClr val="FF5050"/>
                </a:solidFill>
                <a:latin typeface="BIZ UDPゴシック" panose="020B0400000000000000" pitchFamily="50" charset="-128"/>
                <a:ea typeface="BIZ UDPゴシック" panose="020B0400000000000000" pitchFamily="50" charset="-128"/>
              </a:rPr>
              <a:t>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者手帳の所持者数（手帳別・精神通院医療利用者・人口総数に対する比率）</a:t>
            </a:r>
          </a:p>
        </p:txBody>
      </p:sp>
      <p:sp>
        <p:nvSpPr>
          <p:cNvPr id="8" name="テキスト ボックス 7"/>
          <p:cNvSpPr txBox="1"/>
          <p:nvPr/>
        </p:nvSpPr>
        <p:spPr>
          <a:xfrm>
            <a:off x="486697" y="5157020"/>
            <a:ext cx="11130116" cy="1569660"/>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err="1">
                <a:latin typeface="BIZ UDPゴシック" panose="020B0400000000000000" pitchFamily="50" charset="-128"/>
                <a:ea typeface="BIZ UDPゴシック" panose="020B0400000000000000" pitchFamily="50" charset="-128"/>
              </a:rPr>
              <a:t>各障がい</a:t>
            </a:r>
            <a:r>
              <a:rPr lang="ja-JP" altLang="en-US" sz="1600" dirty="0">
                <a:latin typeface="BIZ UDPゴシック" panose="020B0400000000000000" pitchFamily="50" charset="-128"/>
                <a:ea typeface="BIZ UDPゴシック" panose="020B0400000000000000" pitchFamily="50" charset="-128"/>
              </a:rPr>
              <a:t>者手帳の所持者数の合計は、令和６年度（</a:t>
            </a:r>
            <a:r>
              <a:rPr lang="en-US" altLang="ja-JP" sz="1600" dirty="0">
                <a:latin typeface="BIZ UDPゴシック" panose="020B0400000000000000" pitchFamily="50" charset="-128"/>
                <a:ea typeface="BIZ UDPゴシック" panose="020B0400000000000000" pitchFamily="50" charset="-128"/>
              </a:rPr>
              <a:t>202</a:t>
            </a:r>
            <a:r>
              <a:rPr lang="ja-JP" altLang="en-US" sz="1600" dirty="0">
                <a:latin typeface="BIZ UDPゴシック" panose="020B0400000000000000" pitchFamily="50" charset="-128"/>
                <a:ea typeface="BIZ UDPゴシック" panose="020B0400000000000000" pitchFamily="50" charset="-128"/>
              </a:rPr>
              <a:t>４年度）末時点で</a:t>
            </a:r>
            <a:r>
              <a:rPr lang="en-US" altLang="ja-JP" sz="1600" dirty="0">
                <a:latin typeface="BIZ UDPゴシック" panose="020B0400000000000000" pitchFamily="50" charset="-128"/>
                <a:ea typeface="BIZ UDPゴシック" panose="020B0400000000000000" pitchFamily="50" charset="-128"/>
              </a:rPr>
              <a:t>19,667</a:t>
            </a:r>
            <a:r>
              <a:rPr lang="ja-JP" altLang="en-US" sz="1600" dirty="0">
                <a:latin typeface="BIZ UDPゴシック" panose="020B0400000000000000" pitchFamily="50" charset="-128"/>
                <a:ea typeface="BIZ UDPゴシック" panose="020B0400000000000000" pitchFamily="50" charset="-128"/>
              </a:rPr>
              <a:t>人で、市の人口総数の５．</a:t>
            </a:r>
            <a:r>
              <a:rPr lang="en-US" altLang="ja-JP" sz="1600" dirty="0">
                <a:latin typeface="BIZ UDPゴシック" panose="020B0400000000000000" pitchFamily="50" charset="-128"/>
                <a:ea typeface="BIZ UDPゴシック" panose="020B0400000000000000" pitchFamily="50" charset="-128"/>
              </a:rPr>
              <a:t>12</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５年前に比べると</a:t>
            </a:r>
            <a:r>
              <a:rPr lang="en-US" altLang="ja-JP" sz="1600" dirty="0">
                <a:latin typeface="BIZ UDPゴシック" panose="020B0400000000000000" pitchFamily="50" charset="-128"/>
                <a:ea typeface="BIZ UDPゴシック" panose="020B0400000000000000" pitchFamily="50" charset="-128"/>
              </a:rPr>
              <a:t>5.6</a:t>
            </a:r>
            <a:r>
              <a:rPr lang="ja-JP" altLang="en-US" sz="1600" dirty="0">
                <a:latin typeface="BIZ UDPゴシック" panose="020B0400000000000000" pitchFamily="50" charset="-128"/>
                <a:ea typeface="BIZ UDPゴシック" panose="020B0400000000000000" pitchFamily="50" charset="-128"/>
              </a:rPr>
              <a:t>％増加</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err="1">
                <a:latin typeface="BIZ UDPゴシック" panose="020B0400000000000000" pitchFamily="50" charset="-128"/>
                <a:ea typeface="BIZ UDPゴシック" panose="020B0400000000000000" pitchFamily="50" charset="-128"/>
              </a:rPr>
              <a:t>身体障がい</a:t>
            </a:r>
            <a:r>
              <a:rPr lang="ja-JP" altLang="en-US" sz="1600" dirty="0">
                <a:latin typeface="BIZ UDPゴシック" panose="020B0400000000000000" pitchFamily="50" charset="-128"/>
                <a:ea typeface="BIZ UDPゴシック" panose="020B0400000000000000" pitchFamily="50" charset="-128"/>
              </a:rPr>
              <a:t>者手帳の所持者数は減少傾向、療育手帳の所持者数は微増、精神障がい者保健福祉手帳の所持者数は</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増加傾向</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591150982"/>
              </p:ext>
            </p:extLst>
          </p:nvPr>
        </p:nvGraphicFramePr>
        <p:xfrm>
          <a:off x="1774062" y="1274001"/>
          <a:ext cx="7779212" cy="3333072"/>
        </p:xfrm>
        <a:graphic>
          <a:graphicData uri="http://schemas.openxmlformats.org/drawingml/2006/table">
            <a:tbl>
              <a:tblPr/>
              <a:tblGrid>
                <a:gridCol w="146050">
                  <a:extLst>
                    <a:ext uri="{9D8B030D-6E8A-4147-A177-3AD203B41FA5}">
                      <a16:colId xmlns:a16="http://schemas.microsoft.com/office/drawing/2014/main" val="2491504952"/>
                    </a:ext>
                  </a:extLst>
                </a:gridCol>
                <a:gridCol w="2394082">
                  <a:extLst>
                    <a:ext uri="{9D8B030D-6E8A-4147-A177-3AD203B41FA5}">
                      <a16:colId xmlns:a16="http://schemas.microsoft.com/office/drawing/2014/main" val="3950682722"/>
                    </a:ext>
                  </a:extLst>
                </a:gridCol>
                <a:gridCol w="1047816">
                  <a:extLst>
                    <a:ext uri="{9D8B030D-6E8A-4147-A177-3AD203B41FA5}">
                      <a16:colId xmlns:a16="http://schemas.microsoft.com/office/drawing/2014/main" val="2381528302"/>
                    </a:ext>
                  </a:extLst>
                </a:gridCol>
                <a:gridCol w="1047816">
                  <a:extLst>
                    <a:ext uri="{9D8B030D-6E8A-4147-A177-3AD203B41FA5}">
                      <a16:colId xmlns:a16="http://schemas.microsoft.com/office/drawing/2014/main" val="894891626"/>
                    </a:ext>
                  </a:extLst>
                </a:gridCol>
                <a:gridCol w="1047816">
                  <a:extLst>
                    <a:ext uri="{9D8B030D-6E8A-4147-A177-3AD203B41FA5}">
                      <a16:colId xmlns:a16="http://schemas.microsoft.com/office/drawing/2014/main" val="2455979002"/>
                    </a:ext>
                  </a:extLst>
                </a:gridCol>
                <a:gridCol w="1047816">
                  <a:extLst>
                    <a:ext uri="{9D8B030D-6E8A-4147-A177-3AD203B41FA5}">
                      <a16:colId xmlns:a16="http://schemas.microsoft.com/office/drawing/2014/main" val="983468606"/>
                    </a:ext>
                  </a:extLst>
                </a:gridCol>
                <a:gridCol w="1047816">
                  <a:extLst>
                    <a:ext uri="{9D8B030D-6E8A-4147-A177-3AD203B41FA5}">
                      <a16:colId xmlns:a16="http://schemas.microsoft.com/office/drawing/2014/main" val="862192932"/>
                    </a:ext>
                  </a:extLst>
                </a:gridCol>
              </a:tblGrid>
              <a:tr h="316717">
                <a:tc rowSpan="2" gridSpan="2">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rowSpan="2" hMerge="1">
                  <a:txBody>
                    <a:bodyPr/>
                    <a:lstStyle/>
                    <a:p>
                      <a:endParaRPr kumimoji="1" lang="ja-JP" altLang="en-US"/>
                    </a:p>
                  </a:txBody>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令和２年度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令和３年度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令和４年度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令和５年度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令和６年度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extLst>
                  <a:ext uri="{0D108BD9-81ED-4DB2-BD59-A6C34878D82A}">
                    <a16:rowId xmlns:a16="http://schemas.microsoft.com/office/drawing/2014/main" val="3816137230"/>
                  </a:ext>
                </a:extLst>
              </a:tr>
              <a:tr h="25639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(2020</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年度</a:t>
                      </a: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(2021</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年度</a:t>
                      </a: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(2022</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年度</a:t>
                      </a: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(2023</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年度</a:t>
                      </a: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(2024</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年度</a:t>
                      </a: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439681467"/>
                  </a:ext>
                </a:extLst>
              </a:tr>
              <a:tr h="271472">
                <a:tc gridSpan="2">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人口総数 </a:t>
                      </a:r>
                      <a:r>
                        <a:rPr lang="en-US" sz="1200" b="0" i="0" u="none" strike="noStrike">
                          <a:solidFill>
                            <a:srgbClr val="000000"/>
                          </a:solidFill>
                          <a:effectLst/>
                          <a:latin typeface="BIZ UDPゴシック" panose="020B0400000000000000" pitchFamily="50" charset="-128"/>
                          <a:ea typeface="BIZ UDPゴシック" panose="020B0400000000000000" pitchFamily="50" charset="-128"/>
                        </a:rPr>
                        <a: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376,944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378,781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381,238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382,336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384,302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933857"/>
                  </a:ext>
                </a:extLst>
              </a:tr>
              <a:tr h="542944">
                <a:tc gridSpan="2">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手帳所持者総数 </a:t>
                      </a:r>
                      <a:r>
                        <a:rPr 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b=b1+b2+b3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18,622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18,731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19,125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19,307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19,667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4872176"/>
                  </a:ext>
                </a:extLst>
              </a:tr>
              <a:tr h="271472">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tcPr>
                </a:tc>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身体障がい者手帳 </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b1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12,360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12,292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12,184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12,043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12,015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4089554"/>
                  </a:ext>
                </a:extLst>
              </a:tr>
              <a:tr h="271472">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療育手帳 </a:t>
                      </a:r>
                      <a:r>
                        <a:rPr lang="en-US" sz="1200" b="0" i="0" u="none" strike="noStrike">
                          <a:solidFill>
                            <a:srgbClr val="000000"/>
                          </a:solidFill>
                          <a:effectLst/>
                          <a:latin typeface="BIZ UDPゴシック" panose="020B0400000000000000" pitchFamily="50" charset="-128"/>
                          <a:ea typeface="BIZ UDPゴシック" panose="020B0400000000000000" pitchFamily="50" charset="-128"/>
                        </a:rPr>
                        <a:t>b2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3,080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3,175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3,273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3,372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3,499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4236581"/>
                  </a:ext>
                </a:extLst>
              </a:tr>
              <a:tr h="5881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精神障がい者保健福祉手帳 </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b3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3,182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3,292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3,668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3,892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4,153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2606379"/>
                  </a:ext>
                </a:extLst>
              </a:tr>
              <a:tr h="286554">
                <a:tc gridSpan="2">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精神通院医療利用者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6,919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6,615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6,996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7,547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8,150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703311158"/>
                  </a:ext>
                </a:extLst>
              </a:tr>
              <a:tr h="527862">
                <a:tc gridSpan="2">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手帳所持者の比率</a:t>
                      </a:r>
                      <a:b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ｃ=b/a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908564"/>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43008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（１）障がい福祉サービス及び相談支援サービス　　ウ　短期入所サービス（ショートステイ）</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2538259"/>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○医療的ケアが必要な</a:t>
            </a:r>
            <a:r>
              <a:rPr lang="ja-JP" altLang="en-US" sz="1200" dirty="0" err="1">
                <a:latin typeface="BIZ UDPゴシック" panose="020B0400000000000000" pitchFamily="50" charset="-128"/>
                <a:ea typeface="BIZ UDPゴシック" panose="020B0400000000000000" pitchFamily="50" charset="-128"/>
              </a:rPr>
              <a:t>重度障がい</a:t>
            </a:r>
            <a:r>
              <a:rPr lang="ja-JP" altLang="en-US" sz="1200" dirty="0">
                <a:latin typeface="BIZ UDPゴシック" panose="020B0400000000000000" pitchFamily="50" charset="-128"/>
                <a:ea typeface="BIZ UDPゴシック" panose="020B0400000000000000" pitchFamily="50" charset="-128"/>
              </a:rPr>
              <a:t>者への支援の不足を解消するため、市有地利活用</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の可能性も含め、 サービスの確保に向け取り組みます。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○緊急時の対応力向上のため、市内の短期入所施設における緊急受入れ体制の</a:t>
            </a:r>
          </a:p>
          <a:p>
            <a:pPr>
              <a:lnSpc>
                <a:spcPct val="150000"/>
              </a:lnSpc>
            </a:pPr>
            <a:r>
              <a:rPr lang="ja-JP" altLang="en-US" sz="1200" dirty="0">
                <a:latin typeface="BIZ UDPゴシック" panose="020B0400000000000000" pitchFamily="50" charset="-128"/>
                <a:ea typeface="BIZ UDPゴシック" panose="020B0400000000000000" pitchFamily="50" charset="-128"/>
              </a:rPr>
              <a:t>　強化に向けて検討を進めます。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○親元からの自立に向けたステップとして、１人暮らしやグループホーム等で生活する</a:t>
            </a:r>
          </a:p>
          <a:p>
            <a:pPr>
              <a:lnSpc>
                <a:spcPct val="150000"/>
              </a:lnSpc>
            </a:pPr>
            <a:r>
              <a:rPr lang="ja-JP" altLang="en-US" sz="1200" dirty="0">
                <a:latin typeface="BIZ UDPゴシック" panose="020B0400000000000000" pitchFamily="50" charset="-128"/>
                <a:ea typeface="BIZ UDPゴシック" panose="020B0400000000000000" pitchFamily="50" charset="-128"/>
              </a:rPr>
              <a:t>　ための練習ができるよう、体験利用を促進します。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○医療的ケアの必要な</a:t>
            </a:r>
            <a:r>
              <a:rPr lang="ja-JP" altLang="en-US" sz="1200" dirty="0" err="1">
                <a:latin typeface="BIZ UDPゴシック" panose="020B0400000000000000" pitchFamily="50" charset="-128"/>
                <a:ea typeface="BIZ UDPゴシック" panose="020B0400000000000000" pitchFamily="50" charset="-128"/>
              </a:rPr>
              <a:t>重度障がい</a:t>
            </a:r>
            <a:r>
              <a:rPr lang="ja-JP" altLang="en-US" sz="1200" dirty="0">
                <a:latin typeface="BIZ UDPゴシック" panose="020B0400000000000000" pitchFamily="50" charset="-128"/>
                <a:ea typeface="BIZ UDPゴシック" panose="020B0400000000000000" pitchFamily="50" charset="-128"/>
              </a:rPr>
              <a:t>者、強度行動障がい及び高次脳機能障がいのある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人の地域生活が実現できるよう、サービスの確保策及び支援体制の強化に向け検討</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を進めます。</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19</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111252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短期入所（ショートステイ）</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46</a:t>
                      </a: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2,030</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077615343"/>
                  </a:ext>
                </a:extLst>
              </a:tr>
            </a:tbl>
          </a:graphicData>
        </a:graphic>
      </p:graphicFrame>
    </p:spTree>
    <p:extLst>
      <p:ext uri="{BB962C8B-B14F-4D97-AF65-F5344CB8AC3E}">
        <p14:creationId xmlns:p14="http://schemas.microsoft.com/office/powerpoint/2010/main" val="1143434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（１）障がい福祉サービス及び相談支援サービス　　エ　居住系サービス</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2031325"/>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○今後３年間のグループホームの新規利用ニーズを見込み、必要数が整備されるよう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促進策に取り組みます。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〇民間の活力のみでは充実が見込めない医療的ケアの必要な</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者等を対象と</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したグループホームについては、市有地利活用も含めた促進策を検討します。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○医療的ケアの必要な</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者、強度行動障がい及び高次脳機能障がいのある人の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地域生活が実現できるよう、サービスの確保策及び支援体制の強化に向け検討を</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進めます。</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20</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156972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共同生活援助</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（グループホーム）</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５７５人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施設入所支援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１６２人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1645608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自立生活援助</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665371784"/>
                  </a:ext>
                </a:extLst>
              </a:tr>
            </a:tbl>
          </a:graphicData>
        </a:graphic>
      </p:graphicFrame>
    </p:spTree>
    <p:extLst>
      <p:ext uri="{BB962C8B-B14F-4D97-AF65-F5344CB8AC3E}">
        <p14:creationId xmlns:p14="http://schemas.microsoft.com/office/powerpoint/2010/main" val="1152039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（１）障がい福祉サービス及び相談支援サービス　　オ　相談支援</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2538259"/>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者に対して適切なケアマネジメントが行われるよう、 新規に相談支援専門員</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を配置した事業所に対する補助金支給や事業所連絡会などを通して助言等を実施</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する等、計画相談支援事業所における相談支援専門員の確保など体制整備の取組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を継続します。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○相談者の意向や置かれている状況を勘案し適切なサービスにつなぐことができる</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人材を育成するため、相談支援員に対して専門性を高める研修等を実施します。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○施設入所や入院中の</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者について、現在の状況や意向の把握に努めます。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○地域移行支援及び地域定着支援のサービスについて入所施設や医療機関へ周知し、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サービスの利用促進を図ります。</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21</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148336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計画相談支援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1,963</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地域移行支援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1645608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地域定着支援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665371784"/>
                  </a:ext>
                </a:extLst>
              </a:tr>
            </a:tbl>
          </a:graphicData>
        </a:graphic>
      </p:graphicFrame>
    </p:spTree>
    <p:extLst>
      <p:ext uri="{BB962C8B-B14F-4D97-AF65-F5344CB8AC3E}">
        <p14:creationId xmlns:p14="http://schemas.microsoft.com/office/powerpoint/2010/main" val="4194770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ア　理解促進研修・啓発事業、自発的支援事業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111252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理解促進研修・啓発事業</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自発的活動支援事業</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2077615343"/>
                  </a:ext>
                </a:extLst>
              </a:tr>
            </a:tbl>
          </a:graphicData>
        </a:graphic>
      </p:graphicFrame>
      <p:sp>
        <p:nvSpPr>
          <p:cNvPr id="12" name="テキスト ボックス 11"/>
          <p:cNvSpPr txBox="1"/>
          <p:nvPr/>
        </p:nvSpPr>
        <p:spPr>
          <a:xfrm>
            <a:off x="6230374" y="1287812"/>
            <a:ext cx="5830529" cy="876266"/>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者の社会参加を図るため、イベント等の機会を活用し啓発活動を推進します。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者等が自発的に行う活動を支援することで、障がいや障がい者に対する理解</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促進に取り組みます。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22</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44788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イ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者相談支援事業、基幹相談支援センター等機能強化事業、住宅入居等支援事業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1153264"/>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者相談支援センターの市民周知を図り、地域の身近な相談窓口として相談者</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に最適な支援が行えるよう、機能強化に取り組みます。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〇居住支援について、吹田市居住支援協議会との連携など既存の取組を充実し、住宅</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入居等支援事業（居住サポート事業）に関する対応を進めます。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23</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2311400"/>
        </p:xfrm>
        <a:graphic>
          <a:graphicData uri="http://schemas.openxmlformats.org/drawingml/2006/table">
            <a:tbl>
              <a:tblPr firstRow="1" bandRow="1">
                <a:tableStyleId>{F5AB1C69-6EDB-4FF4-983F-18BD219EF322}</a:tableStyleId>
              </a:tblPr>
              <a:tblGrid>
                <a:gridCol w="332658">
                  <a:extLst>
                    <a:ext uri="{9D8B030D-6E8A-4147-A177-3AD203B41FA5}">
                      <a16:colId xmlns:a16="http://schemas.microsoft.com/office/drawing/2014/main" val="3932938483"/>
                    </a:ext>
                  </a:extLst>
                </a:gridCol>
                <a:gridCol w="3682182">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gridSpan="3">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者相談支援事業</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実施箇所数</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者相談支援センター箇所数）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６か所</a:t>
                      </a:r>
                    </a:p>
                  </a:txBody>
                  <a:tcPr anchor="ctr"/>
                </a:tc>
                <a:extLst>
                  <a:ext uri="{0D108BD9-81ED-4DB2-BD59-A6C34878D82A}">
                    <a16:rowId xmlns:a16="http://schemas.microsoft.com/office/drawing/2014/main" val="3756442439"/>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基幹相談支援センターの設置の有無</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4095072077"/>
                  </a:ext>
                </a:extLst>
              </a:tr>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基幹相談支援センター等機能強化事業の実施</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3716456082"/>
                  </a:ext>
                </a:extLst>
              </a:tr>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住宅入居等支援事業（居住サポート事業）の実施</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3665371784"/>
                  </a:ext>
                </a:extLst>
              </a:tr>
            </a:tbl>
          </a:graphicData>
        </a:graphic>
      </p:graphicFrame>
    </p:spTree>
    <p:extLst>
      <p:ext uri="{BB962C8B-B14F-4D97-AF65-F5344CB8AC3E}">
        <p14:creationId xmlns:p14="http://schemas.microsoft.com/office/powerpoint/2010/main" val="1548348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ウ　成年後見制度利用支援事業、成年後見制度法人後見支援事業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111252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成年後見制度利用支援事業の利用者数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４９人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成年後見制度法人後見支援事業の実施</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2077615343"/>
                  </a:ext>
                </a:extLst>
              </a:tr>
            </a:tbl>
          </a:graphicData>
        </a:graphic>
      </p:graphicFrame>
      <p:sp>
        <p:nvSpPr>
          <p:cNvPr id="12" name="テキスト ボックス 11"/>
          <p:cNvSpPr txBox="1"/>
          <p:nvPr/>
        </p:nvSpPr>
        <p:spPr>
          <a:xfrm>
            <a:off x="6230374" y="1287812"/>
            <a:ext cx="5830529" cy="1153264"/>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○後見人等の高齢化も見据え、成年後見制度法人後見支援事業の実施に向け、事業の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検討を進めます。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〇成年後見制度の周知・啓発と、法人後見支援事業を実施するため、権利擁護支援の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地域連携ネットワークの中核機関と連携して重層的に取り組みます。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24</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62457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1035327"/>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923330"/>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エ　意思疎通支援事業、専門性の高い意思疎通支援を行う者の養成研修・派遣事業</a:t>
            </a:r>
          </a:p>
        </p:txBody>
      </p:sp>
      <p:sp>
        <p:nvSpPr>
          <p:cNvPr id="8" name="テキスト ボックス 7"/>
          <p:cNvSpPr txBox="1"/>
          <p:nvPr/>
        </p:nvSpPr>
        <p:spPr>
          <a:xfrm>
            <a:off x="6230374" y="4367796"/>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1035330"/>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4644795"/>
            <a:ext cx="5830529" cy="2031325"/>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意思疎通支援事業</a:t>
            </a: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専門性の高い意思疎通支援を行う者の養成研修・派遣事業</a:t>
            </a:r>
            <a:r>
              <a:rPr lang="en-US" altLang="ja-JP" sz="1200" b="1" dirty="0">
                <a:latin typeface="BIZ UDPゴシック" panose="020B0400000000000000" pitchFamily="50" charset="-128"/>
                <a:ea typeface="BIZ UDPゴシック" panose="020B0400000000000000" pitchFamily="50" charset="-128"/>
              </a:rPr>
              <a:t>】</a:t>
            </a:r>
          </a:p>
          <a:p>
            <a:pPr>
              <a:lnSpc>
                <a:spcPct val="150000"/>
              </a:lnSpc>
            </a:pP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手話通訳者及び要約筆記者の派遣体制の確保にあたっては、講習会での人材の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養成を進めるほか、ＩＣＴの活用など幅広い視点から取り組みます。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〇専門性の高い意思疎通支援を行う者の養成研修については、府内の指定都市及び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中核市と共同で実施します。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○入院時コミュニケーション支援について、ホームページ等による制度の周知に努め</a:t>
            </a:r>
          </a:p>
          <a:p>
            <a:pPr>
              <a:lnSpc>
                <a:spcPct val="150000"/>
              </a:lnSpc>
            </a:pPr>
            <a:r>
              <a:rPr lang="ja-JP" altLang="en-US" sz="1200" dirty="0">
                <a:latin typeface="BIZ UDPゴシック" panose="020B0400000000000000" pitchFamily="50" charset="-128"/>
                <a:ea typeface="BIZ UDPゴシック" panose="020B0400000000000000" pitchFamily="50" charset="-128"/>
              </a:rPr>
              <a:t>　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25</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191730" y="1554932"/>
          <a:ext cx="5705987" cy="2038627"/>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82022">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手話通訳者派遣事業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５２５件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22633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７７８時間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要約筆記者派遣事業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716456082"/>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94547472"/>
                  </a:ext>
                </a:extLst>
              </a:tr>
              <a:tr h="276457">
                <a:tc gridSpan="2">
                  <a:txBody>
                    <a:bodyPr/>
                    <a:lstStyle/>
                    <a:p>
                      <a:r>
                        <a:rPr kumimoji="1" lang="ja-JP" altLang="en-US" sz="1200" dirty="0">
                          <a:latin typeface="BIZ UDPゴシック" panose="020B0400000000000000" pitchFamily="50" charset="-128"/>
                          <a:ea typeface="BIZ UDPゴシック" panose="020B0400000000000000" pitchFamily="50" charset="-128"/>
                        </a:rPr>
                        <a:t>手話通訳者設置事業（障がい福祉室の手話通訳者数）</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２人</a:t>
                      </a:r>
                    </a:p>
                  </a:txBody>
                  <a:tcPr anchor="ctr"/>
                </a:tc>
                <a:extLst>
                  <a:ext uri="{0D108BD9-81ED-4DB2-BD59-A6C34878D82A}">
                    <a16:rowId xmlns:a16="http://schemas.microsoft.com/office/drawing/2014/main" val="3665371784"/>
                  </a:ext>
                </a:extLst>
              </a:tr>
              <a:tr h="276457">
                <a:tc gridSpan="2">
                  <a:txBody>
                    <a:bodyPr/>
                    <a:lstStyle/>
                    <a:p>
                      <a:r>
                        <a:rPr kumimoji="1" lang="ja-JP" altLang="en-US" sz="1200" dirty="0">
                          <a:latin typeface="BIZ UDPゴシック" panose="020B0400000000000000" pitchFamily="50" charset="-128"/>
                          <a:ea typeface="BIZ UDPゴシック" panose="020B0400000000000000" pitchFamily="50" charset="-128"/>
                        </a:rPr>
                        <a:t>入院時コミュニケーション支援の利用人数</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28449063"/>
                  </a:ext>
                </a:extLst>
              </a:tr>
            </a:tbl>
          </a:graphicData>
        </a:graphic>
      </p:graphicFrame>
      <p:sp>
        <p:nvSpPr>
          <p:cNvPr id="14" name="テキスト ボックス 13"/>
          <p:cNvSpPr txBox="1"/>
          <p:nvPr/>
        </p:nvSpPr>
        <p:spPr>
          <a:xfrm>
            <a:off x="129460" y="1254581"/>
            <a:ext cx="5830529" cy="322268"/>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意思疎通支援事業</a:t>
            </a:r>
            <a:r>
              <a:rPr lang="en-US" altLang="ja-JP" sz="1200" b="1" dirty="0">
                <a:latin typeface="BIZ UDPゴシック" panose="020B0400000000000000" pitchFamily="50" charset="-128"/>
                <a:ea typeface="BIZ UDPゴシック" panose="020B0400000000000000" pitchFamily="50" charset="-128"/>
              </a:rPr>
              <a:t>】</a:t>
            </a:r>
          </a:p>
        </p:txBody>
      </p:sp>
      <p:graphicFrame>
        <p:nvGraphicFramePr>
          <p:cNvPr id="15" name="表 14"/>
          <p:cNvGraphicFramePr>
            <a:graphicFrameLocks noGrp="1"/>
          </p:cNvGraphicFramePr>
          <p:nvPr/>
        </p:nvGraphicFramePr>
        <p:xfrm>
          <a:off x="191730" y="4137428"/>
          <a:ext cx="5705987" cy="202457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865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0">
                <a:tc>
                  <a:txBody>
                    <a:bodyPr/>
                    <a:lstStyle/>
                    <a:p>
                      <a:r>
                        <a:rPr kumimoji="1" lang="ja-JP" altLang="en-US" sz="1200" dirty="0">
                          <a:latin typeface="BIZ UDPゴシック" panose="020B0400000000000000" pitchFamily="50" charset="-128"/>
                          <a:ea typeface="BIZ UDPゴシック" panose="020B0400000000000000" pitchFamily="50" charset="-128"/>
                        </a:rPr>
                        <a:t>手話通訳者養成研修事業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登録試験合格者数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５人</a:t>
                      </a:r>
                    </a:p>
                  </a:txBody>
                  <a:tcPr anchor="ctr"/>
                </a:tc>
                <a:extLst>
                  <a:ext uri="{0D108BD9-81ED-4DB2-BD59-A6C34878D82A}">
                    <a16:rowId xmlns:a16="http://schemas.microsoft.com/office/drawing/2014/main" val="4034487660"/>
                  </a:ext>
                </a:extLst>
              </a:tr>
              <a:tr h="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養成講習修了者数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５人</a:t>
                      </a:r>
                    </a:p>
                  </a:txBody>
                  <a:tcPr anchor="ctr"/>
                </a:tc>
                <a:extLst>
                  <a:ext uri="{0D108BD9-81ED-4DB2-BD59-A6C34878D82A}">
                    <a16:rowId xmlns:a16="http://schemas.microsoft.com/office/drawing/2014/main" val="2077615343"/>
                  </a:ext>
                </a:extLst>
              </a:tr>
              <a:tr h="0">
                <a:tc>
                  <a:txBody>
                    <a:bodyPr/>
                    <a:lstStyle/>
                    <a:p>
                      <a:r>
                        <a:rPr kumimoji="1" lang="ja-JP" altLang="en-US" sz="1200" dirty="0">
                          <a:latin typeface="BIZ UDPゴシック" panose="020B0400000000000000" pitchFamily="50" charset="-128"/>
                          <a:ea typeface="BIZ UDPゴシック" panose="020B0400000000000000" pitchFamily="50" charset="-128"/>
                        </a:rPr>
                        <a:t>要約筆記者養成研修事業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登録試験合格者数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３人</a:t>
                      </a:r>
                    </a:p>
                  </a:txBody>
                  <a:tcPr anchor="ctr"/>
                </a:tc>
                <a:extLst>
                  <a:ext uri="{0D108BD9-81ED-4DB2-BD59-A6C34878D82A}">
                    <a16:rowId xmlns:a16="http://schemas.microsoft.com/office/drawing/2014/main" val="3716456082"/>
                  </a:ext>
                </a:extLst>
              </a:tr>
              <a:tr h="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養成講習修了者数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３人</a:t>
                      </a:r>
                    </a:p>
                  </a:txBody>
                  <a:tcPr anchor="ctr"/>
                </a:tc>
                <a:extLst>
                  <a:ext uri="{0D108BD9-81ED-4DB2-BD59-A6C34878D82A}">
                    <a16:rowId xmlns:a16="http://schemas.microsoft.com/office/drawing/2014/main" val="4094547472"/>
                  </a:ext>
                </a:extLst>
              </a:tr>
              <a:tr h="0">
                <a:tc gridSpan="2">
                  <a:txBody>
                    <a:bodyPr/>
                    <a:lstStyle/>
                    <a:p>
                      <a:r>
                        <a:rPr kumimoji="1" lang="ja-JP" altLang="en-US" sz="1200" dirty="0">
                          <a:latin typeface="BIZ UDPゴシック" panose="020B0400000000000000" pitchFamily="50" charset="-128"/>
                          <a:ea typeface="BIZ UDPゴシック" panose="020B0400000000000000" pitchFamily="50" charset="-128"/>
                        </a:rPr>
                        <a:t>盲</a:t>
                      </a:r>
                      <a:r>
                        <a:rPr kumimoji="1" lang="ja-JP" altLang="en-US" sz="1200" dirty="0" err="1">
                          <a:latin typeface="BIZ UDPゴシック" panose="020B0400000000000000" pitchFamily="50" charset="-128"/>
                          <a:ea typeface="BIZ UDPゴシック" panose="020B0400000000000000" pitchFamily="50" charset="-128"/>
                        </a:rPr>
                        <a:t>ろう</a:t>
                      </a:r>
                      <a:r>
                        <a:rPr kumimoji="1" lang="ja-JP" altLang="en-US" sz="1200" dirty="0">
                          <a:latin typeface="BIZ UDPゴシック" panose="020B0400000000000000" pitchFamily="50" charset="-128"/>
                          <a:ea typeface="BIZ UDPゴシック" panose="020B0400000000000000" pitchFamily="50" charset="-128"/>
                        </a:rPr>
                        <a:t>者向け通訳・介助員養成研修事業の登録者数</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１０人</a:t>
                      </a:r>
                    </a:p>
                  </a:txBody>
                  <a:tcPr anchor="ctr"/>
                </a:tc>
                <a:extLst>
                  <a:ext uri="{0D108BD9-81ED-4DB2-BD59-A6C34878D82A}">
                    <a16:rowId xmlns:a16="http://schemas.microsoft.com/office/drawing/2014/main" val="3665371784"/>
                  </a:ext>
                </a:extLst>
              </a:tr>
              <a:tr h="0">
                <a:tc gridSpan="2">
                  <a:txBody>
                    <a:bodyPr/>
                    <a:lstStyle/>
                    <a:p>
                      <a:r>
                        <a:rPr kumimoji="1" lang="ja-JP" altLang="en-US" sz="1200" dirty="0">
                          <a:latin typeface="BIZ UDPゴシック" panose="020B0400000000000000" pitchFamily="50" charset="-128"/>
                          <a:ea typeface="BIZ UDPゴシック" panose="020B0400000000000000" pitchFamily="50" charset="-128"/>
                        </a:rPr>
                        <a:t>失語症者向け意思疎通支援者養成研修事業の登録者数</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１人</a:t>
                      </a:r>
                    </a:p>
                  </a:txBody>
                  <a:tcPr anchor="ctr"/>
                </a:tc>
                <a:extLst>
                  <a:ext uri="{0D108BD9-81ED-4DB2-BD59-A6C34878D82A}">
                    <a16:rowId xmlns:a16="http://schemas.microsoft.com/office/drawing/2014/main" val="328449063"/>
                  </a:ext>
                </a:extLst>
              </a:tr>
            </a:tbl>
          </a:graphicData>
        </a:graphic>
      </p:graphicFrame>
      <p:sp>
        <p:nvSpPr>
          <p:cNvPr id="16" name="テキスト ボックス 15"/>
          <p:cNvSpPr txBox="1"/>
          <p:nvPr/>
        </p:nvSpPr>
        <p:spPr>
          <a:xfrm>
            <a:off x="129460" y="3787002"/>
            <a:ext cx="5830529" cy="322268"/>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専門性の高い意思疎通支援を行う者の養成研修</a:t>
            </a:r>
            <a:r>
              <a:rPr lang="en-US" altLang="ja-JP" sz="1200" b="1" dirty="0">
                <a:latin typeface="BIZ UDPゴシック" panose="020B0400000000000000" pitchFamily="50" charset="-128"/>
                <a:ea typeface="BIZ UDPゴシック" panose="020B0400000000000000" pitchFamily="50" charset="-128"/>
              </a:rPr>
              <a:t>】</a:t>
            </a:r>
          </a:p>
        </p:txBody>
      </p:sp>
      <p:graphicFrame>
        <p:nvGraphicFramePr>
          <p:cNvPr id="18" name="表 17"/>
          <p:cNvGraphicFramePr>
            <a:graphicFrameLocks noGrp="1"/>
          </p:cNvGraphicFramePr>
          <p:nvPr/>
        </p:nvGraphicFramePr>
        <p:xfrm>
          <a:off x="6230374" y="1545100"/>
          <a:ext cx="5705987" cy="2582496"/>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手話通訳者派遣事業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１０件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１５時間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要約筆記者派遣事業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０件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716456082"/>
                  </a:ext>
                </a:extLst>
              </a:tr>
              <a:tr h="276457">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０時間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94547472"/>
                  </a:ext>
                </a:extLst>
              </a:tr>
              <a:tr h="276457">
                <a:tc rowSpan="2">
                  <a:txBody>
                    <a:bodyPr/>
                    <a:lstStyle/>
                    <a:p>
                      <a:r>
                        <a:rPr kumimoji="1" lang="ja-JP" altLang="en-US" sz="1200" dirty="0">
                          <a:latin typeface="BIZ UDPゴシック" panose="020B0400000000000000" pitchFamily="50" charset="-128"/>
                          <a:ea typeface="BIZ UDPゴシック" panose="020B0400000000000000" pitchFamily="50" charset="-128"/>
                        </a:rPr>
                        <a:t>盲</a:t>
                      </a:r>
                      <a:r>
                        <a:rPr kumimoji="1" lang="ja-JP" altLang="en-US" sz="1200" dirty="0" err="1">
                          <a:latin typeface="BIZ UDPゴシック" panose="020B0400000000000000" pitchFamily="50" charset="-128"/>
                          <a:ea typeface="BIZ UDPゴシック" panose="020B0400000000000000" pitchFamily="50" charset="-128"/>
                        </a:rPr>
                        <a:t>ろう</a:t>
                      </a:r>
                      <a:r>
                        <a:rPr kumimoji="1" lang="ja-JP" altLang="en-US" sz="1200" dirty="0">
                          <a:latin typeface="BIZ UDPゴシック" panose="020B0400000000000000" pitchFamily="50" charset="-128"/>
                          <a:ea typeface="BIZ UDPゴシック" panose="020B0400000000000000" pitchFamily="50" charset="-128"/>
                        </a:rPr>
                        <a:t>者向け通訳・介助員派遣事業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１１１件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1759653338"/>
                  </a:ext>
                </a:extLst>
              </a:tr>
              <a:tr h="276457">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２６４時間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1233643161"/>
                  </a:ext>
                </a:extLst>
              </a:tr>
              <a:tr h="276457">
                <a:tc rowSpan="2">
                  <a:txBody>
                    <a:bodyPr/>
                    <a:lstStyle/>
                    <a:p>
                      <a:r>
                        <a:rPr kumimoji="1" lang="ja-JP" altLang="en-US" sz="1200" dirty="0">
                          <a:latin typeface="BIZ UDPゴシック" panose="020B0400000000000000" pitchFamily="50" charset="-128"/>
                          <a:ea typeface="BIZ UDPゴシック" panose="020B0400000000000000" pitchFamily="50" charset="-128"/>
                        </a:rPr>
                        <a:t>失語症者向け</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意思疎通支援者派遣事業</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利用件数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０件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83564666"/>
                  </a:ext>
                </a:extLst>
              </a:tr>
              <a:tr h="276457">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利用時間数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０時間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136821755"/>
                  </a:ext>
                </a:extLst>
              </a:tr>
            </a:tbl>
          </a:graphicData>
        </a:graphic>
      </p:graphicFrame>
      <p:sp>
        <p:nvSpPr>
          <p:cNvPr id="20" name="テキスト ボックス 19"/>
          <p:cNvSpPr txBox="1"/>
          <p:nvPr/>
        </p:nvSpPr>
        <p:spPr>
          <a:xfrm>
            <a:off x="6168102" y="1213157"/>
            <a:ext cx="5830529" cy="369332"/>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専門性の高い意思疎通支援を行う者の派遣研修</a:t>
            </a:r>
            <a:r>
              <a:rPr lang="en-US" altLang="ja-JP" sz="12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2848869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1035327"/>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923330"/>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エ　手話奉仕員養成研修事業</a:t>
            </a:r>
          </a:p>
        </p:txBody>
      </p:sp>
      <p:sp>
        <p:nvSpPr>
          <p:cNvPr id="8" name="テキスト ボックス 7"/>
          <p:cNvSpPr txBox="1"/>
          <p:nvPr/>
        </p:nvSpPr>
        <p:spPr>
          <a:xfrm>
            <a:off x="6152536" y="1173829"/>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1241806"/>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152536" y="1518805"/>
            <a:ext cx="5830529" cy="1477328"/>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手話奉仕員養成研修事業</a:t>
            </a:r>
            <a:r>
              <a:rPr lang="en-US" altLang="ja-JP" sz="1200" b="1" dirty="0">
                <a:latin typeface="BIZ UDPゴシック" panose="020B0400000000000000" pitchFamily="50" charset="-128"/>
                <a:ea typeface="BIZ UDPゴシック" panose="020B0400000000000000" pitchFamily="50" charset="-128"/>
              </a:rPr>
              <a:t>】</a:t>
            </a:r>
          </a:p>
          <a:p>
            <a:pPr>
              <a:lnSpc>
                <a:spcPct val="150000"/>
              </a:lnSpc>
            </a:pP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手話奉仕員の養成研修等を実施し、意思疎通支援の担い手の育成に取り組みます。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〇手話奉仕員養成講座について、希望者が全員受講できるよう講座を充実します。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〇手話への理解・関心が深められるよう低年齢層にも働き掛けを行います。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〇ＩＣＴを活用した講座や情報提供について研究を進めます。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26</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9" name="表 18"/>
          <p:cNvGraphicFramePr>
            <a:graphicFrameLocks noGrp="1"/>
          </p:cNvGraphicFramePr>
          <p:nvPr/>
        </p:nvGraphicFramePr>
        <p:xfrm>
          <a:off x="191728" y="1833763"/>
          <a:ext cx="5705987" cy="828040"/>
        </p:xfrm>
        <a:graphic>
          <a:graphicData uri="http://schemas.openxmlformats.org/drawingml/2006/table">
            <a:tbl>
              <a:tblPr firstRow="1" bandRow="1">
                <a:tableStyleId>{F5AB1C69-6EDB-4FF4-983F-18BD219EF322}</a:tableStyleId>
              </a:tblPr>
              <a:tblGrid>
                <a:gridCol w="4014840">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276457">
                <a:tc>
                  <a:txBody>
                    <a:bodyPr/>
                    <a:lstStyle/>
                    <a:p>
                      <a:r>
                        <a:rPr kumimoji="1" lang="ja-JP" altLang="en-US" sz="1200" dirty="0">
                          <a:latin typeface="BIZ UDPゴシック" panose="020B0400000000000000" pitchFamily="50" charset="-128"/>
                          <a:ea typeface="BIZ UDPゴシック" panose="020B0400000000000000" pitchFamily="50" charset="-128"/>
                        </a:rPr>
                        <a:t>手話奉仕員養成研修事業</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（手話奉仕員養成講習修了者数）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１２０人</a:t>
                      </a:r>
                    </a:p>
                  </a:txBody>
                  <a:tcPr anchor="ctr"/>
                </a:tc>
                <a:extLst>
                  <a:ext uri="{0D108BD9-81ED-4DB2-BD59-A6C34878D82A}">
                    <a16:rowId xmlns:a16="http://schemas.microsoft.com/office/drawing/2014/main" val="328449063"/>
                  </a:ext>
                </a:extLst>
              </a:tr>
            </a:tbl>
          </a:graphicData>
        </a:graphic>
      </p:graphicFrame>
      <p:sp>
        <p:nvSpPr>
          <p:cNvPr id="21" name="テキスト ボックス 20"/>
          <p:cNvSpPr txBox="1"/>
          <p:nvPr/>
        </p:nvSpPr>
        <p:spPr>
          <a:xfrm>
            <a:off x="113072" y="1518805"/>
            <a:ext cx="5830529" cy="369332"/>
          </a:xfrm>
          <a:prstGeom prst="rect">
            <a:avLst/>
          </a:prstGeom>
          <a:noFill/>
        </p:spPr>
        <p:txBody>
          <a:bodyPr wrap="square" rtlCol="0">
            <a:spAutoFit/>
          </a:bodyPr>
          <a:lstStyle/>
          <a:p>
            <a:pPr>
              <a:lnSpc>
                <a:spcPct val="150000"/>
              </a:lnSpc>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手話奉仕員養成研修事業</a:t>
            </a:r>
            <a:r>
              <a:rPr lang="en-US" altLang="ja-JP" sz="12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85949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オ　日常生活用具給付等事業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25958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介護・訓練支援用具</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３７件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自立生活支援用具</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９０件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在宅療養等支援用具</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７２件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71645608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情報・意思疎通支援用具</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290</a:t>
                      </a:r>
                      <a:r>
                        <a:rPr kumimoji="1" lang="ja-JP" altLang="en-US" sz="1200" dirty="0">
                          <a:latin typeface="BIZ UDPゴシック" panose="020B0400000000000000" pitchFamily="50" charset="-128"/>
                          <a:ea typeface="BIZ UDPゴシック" panose="020B0400000000000000" pitchFamily="50" charset="-128"/>
                        </a:rPr>
                        <a:t>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9454747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排せつ管理支援用具</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8,020</a:t>
                      </a:r>
                      <a:r>
                        <a:rPr kumimoji="1" lang="ja-JP" altLang="en-US" sz="1200" dirty="0">
                          <a:latin typeface="BIZ UDPゴシック" panose="020B0400000000000000" pitchFamily="50" charset="-128"/>
                          <a:ea typeface="BIZ UDPゴシック" panose="020B0400000000000000" pitchFamily="50" charset="-128"/>
                        </a:rPr>
                        <a:t>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665371784"/>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居宅生活動作補助用具（住宅改修費）</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６件</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28449063"/>
                  </a:ext>
                </a:extLst>
              </a:tr>
            </a:tbl>
          </a:graphicData>
        </a:graphic>
      </p:graphicFrame>
      <p:sp>
        <p:nvSpPr>
          <p:cNvPr id="12" name="テキスト ボックス 11"/>
          <p:cNvSpPr txBox="1"/>
          <p:nvPr/>
        </p:nvSpPr>
        <p:spPr>
          <a:xfrm>
            <a:off x="6230374" y="1287812"/>
            <a:ext cx="5830529" cy="599267"/>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○重</a:t>
            </a:r>
            <a:r>
              <a:rPr lang="ja-JP" altLang="en-US" sz="1200" dirty="0" err="1">
                <a:latin typeface="BIZ UDPゴシック" panose="020B0400000000000000" pitchFamily="50" charset="-128"/>
                <a:ea typeface="BIZ UDPゴシック" panose="020B0400000000000000" pitchFamily="50" charset="-128"/>
              </a:rPr>
              <a:t>度障がい</a:t>
            </a:r>
            <a:r>
              <a:rPr lang="ja-JP" altLang="en-US" sz="1200" dirty="0">
                <a:latin typeface="BIZ UDPゴシック" panose="020B0400000000000000" pitchFamily="50" charset="-128"/>
                <a:ea typeface="BIZ UDPゴシック" panose="020B0400000000000000" pitchFamily="50" charset="-128"/>
              </a:rPr>
              <a:t>者の日常生活の自立や社会参加又は介護者の負担軽減を図るため、</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必要に応じて対象用具等の拡充を検討します。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27</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91092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カ　移動支援事業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276999"/>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○移動支援事業の充実を図るため、ガイドヘルパーの養成を促進します。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28</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111252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移動支援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1,181</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量の見込み</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171,764</a:t>
                      </a:r>
                      <a:r>
                        <a:rPr kumimoji="1" lang="ja-JP" altLang="en-US" sz="1200" dirty="0">
                          <a:latin typeface="BIZ UDPゴシック" panose="020B0400000000000000" pitchFamily="50" charset="-128"/>
                          <a:ea typeface="BIZ UDPゴシック" panose="020B0400000000000000" pitchFamily="50" charset="-128"/>
                        </a:rPr>
                        <a:t>時間</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bl>
          </a:graphicData>
        </a:graphic>
      </p:graphicFrame>
    </p:spTree>
    <p:extLst>
      <p:ext uri="{BB962C8B-B14F-4D97-AF65-F5344CB8AC3E}">
        <p14:creationId xmlns:p14="http://schemas.microsoft.com/office/powerpoint/2010/main" val="582803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２　</a:t>
            </a:r>
            <a:r>
              <a:rPr lang="ja-JP" altLang="en-US" sz="1600" b="1" dirty="0" err="1">
                <a:solidFill>
                  <a:srgbClr val="FF5050"/>
                </a:solidFill>
                <a:latin typeface="BIZ UDPゴシック" panose="020B0400000000000000" pitchFamily="50" charset="-128"/>
                <a:ea typeface="BIZ UDPゴシック" panose="020B0400000000000000" pitchFamily="50" charset="-128"/>
              </a:rPr>
              <a:t>身体障がい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者手帳の所持者数（主な障がいの部位別）</a:t>
            </a:r>
          </a:p>
        </p:txBody>
      </p:sp>
      <p:sp>
        <p:nvSpPr>
          <p:cNvPr id="8" name="テキスト ボックス 7"/>
          <p:cNvSpPr txBox="1"/>
          <p:nvPr/>
        </p:nvSpPr>
        <p:spPr>
          <a:xfrm>
            <a:off x="486697" y="5324168"/>
            <a:ext cx="11130116" cy="1200329"/>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令和６年度（</a:t>
            </a:r>
            <a:r>
              <a:rPr lang="en-US" altLang="ja-JP" sz="1600" dirty="0">
                <a:latin typeface="BIZ UDPゴシック" panose="020B0400000000000000" pitchFamily="50" charset="-128"/>
                <a:ea typeface="BIZ UDPゴシック" panose="020B0400000000000000" pitchFamily="50" charset="-128"/>
              </a:rPr>
              <a:t>202</a:t>
            </a:r>
            <a:r>
              <a:rPr lang="ja-JP" altLang="en-US" sz="1600" dirty="0">
                <a:latin typeface="BIZ UDPゴシック" panose="020B0400000000000000" pitchFamily="50" charset="-128"/>
                <a:ea typeface="BIZ UDPゴシック" panose="020B0400000000000000" pitchFamily="50" charset="-128"/>
              </a:rPr>
              <a:t>４年度）末時点で</a:t>
            </a:r>
            <a:r>
              <a:rPr lang="en-US" altLang="ja-JP" sz="1600" dirty="0">
                <a:latin typeface="BIZ UDPゴシック" panose="020B0400000000000000" pitchFamily="50" charset="-128"/>
                <a:ea typeface="BIZ UDPゴシック" panose="020B0400000000000000" pitchFamily="50" charset="-128"/>
              </a:rPr>
              <a:t>12,015</a:t>
            </a:r>
            <a:r>
              <a:rPr lang="ja-JP" altLang="en-US" sz="1600" dirty="0">
                <a:latin typeface="BIZ UDPゴシック" panose="020B0400000000000000" pitchFamily="50" charset="-128"/>
                <a:ea typeface="BIZ UDPゴシック" panose="020B0400000000000000" pitchFamily="50" charset="-128"/>
              </a:rPr>
              <a:t>人で、５年前に比べると約</a:t>
            </a:r>
            <a:r>
              <a:rPr lang="en-US" altLang="ja-JP" sz="1600" dirty="0">
                <a:latin typeface="BIZ UDPゴシック" panose="020B0400000000000000" pitchFamily="50" charset="-128"/>
                <a:ea typeface="BIZ UDPゴシック" panose="020B0400000000000000" pitchFamily="50" charset="-128"/>
              </a:rPr>
              <a:t>0.97</a:t>
            </a:r>
            <a:r>
              <a:rPr lang="ja-JP" altLang="en-US" sz="1600" dirty="0">
                <a:latin typeface="BIZ UDPゴシック" panose="020B0400000000000000" pitchFamily="50" charset="-128"/>
                <a:ea typeface="BIZ UDPゴシック" panose="020B0400000000000000" pitchFamily="50" charset="-128"/>
              </a:rPr>
              <a:t>倍で減少傾向</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部位別では、肢体不自由、内部障がいの順に多い</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年齢別では</a:t>
            </a:r>
            <a:r>
              <a:rPr lang="en-US" altLang="ja-JP" sz="1600" dirty="0">
                <a:latin typeface="BIZ UDPゴシック" panose="020B0400000000000000" pitchFamily="50" charset="-128"/>
                <a:ea typeface="BIZ UDPゴシック" panose="020B0400000000000000" pitchFamily="50" charset="-128"/>
              </a:rPr>
              <a:t>65</a:t>
            </a:r>
            <a:r>
              <a:rPr lang="ja-JP" altLang="en-US" sz="1600" dirty="0">
                <a:latin typeface="BIZ UDPゴシック" panose="020B0400000000000000" pitchFamily="50" charset="-128"/>
                <a:ea typeface="BIZ UDPゴシック" panose="020B0400000000000000" pitchFamily="50" charset="-128"/>
              </a:rPr>
              <a:t>歳以上が多い</a:t>
            </a:r>
            <a:endParaRPr kumimoji="1" lang="en-US" altLang="ja-JP" sz="1600" dirty="0">
              <a:solidFill>
                <a:srgbClr val="FF5050"/>
              </a:solidFill>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332196267"/>
              </p:ext>
            </p:extLst>
          </p:nvPr>
        </p:nvGraphicFramePr>
        <p:xfrm>
          <a:off x="1790529" y="1659508"/>
          <a:ext cx="8610942" cy="2922380"/>
        </p:xfrm>
        <a:graphic>
          <a:graphicData uri="http://schemas.openxmlformats.org/drawingml/2006/table">
            <a:tbl>
              <a:tblPr/>
              <a:tblGrid>
                <a:gridCol w="1779120">
                  <a:extLst>
                    <a:ext uri="{9D8B030D-6E8A-4147-A177-3AD203B41FA5}">
                      <a16:colId xmlns:a16="http://schemas.microsoft.com/office/drawing/2014/main" val="1684683432"/>
                    </a:ext>
                  </a:extLst>
                </a:gridCol>
                <a:gridCol w="1138637">
                  <a:extLst>
                    <a:ext uri="{9D8B030D-6E8A-4147-A177-3AD203B41FA5}">
                      <a16:colId xmlns:a16="http://schemas.microsoft.com/office/drawing/2014/main" val="464955904"/>
                    </a:ext>
                  </a:extLst>
                </a:gridCol>
                <a:gridCol w="1138637">
                  <a:extLst>
                    <a:ext uri="{9D8B030D-6E8A-4147-A177-3AD203B41FA5}">
                      <a16:colId xmlns:a16="http://schemas.microsoft.com/office/drawing/2014/main" val="2460649506"/>
                    </a:ext>
                  </a:extLst>
                </a:gridCol>
                <a:gridCol w="1138637">
                  <a:extLst>
                    <a:ext uri="{9D8B030D-6E8A-4147-A177-3AD203B41FA5}">
                      <a16:colId xmlns:a16="http://schemas.microsoft.com/office/drawing/2014/main" val="768294345"/>
                    </a:ext>
                  </a:extLst>
                </a:gridCol>
                <a:gridCol w="1138637">
                  <a:extLst>
                    <a:ext uri="{9D8B030D-6E8A-4147-A177-3AD203B41FA5}">
                      <a16:colId xmlns:a16="http://schemas.microsoft.com/office/drawing/2014/main" val="2828753428"/>
                    </a:ext>
                  </a:extLst>
                </a:gridCol>
                <a:gridCol w="1138637">
                  <a:extLst>
                    <a:ext uri="{9D8B030D-6E8A-4147-A177-3AD203B41FA5}">
                      <a16:colId xmlns:a16="http://schemas.microsoft.com/office/drawing/2014/main" val="4171391661"/>
                    </a:ext>
                  </a:extLst>
                </a:gridCol>
                <a:gridCol w="1138637">
                  <a:extLst>
                    <a:ext uri="{9D8B030D-6E8A-4147-A177-3AD203B41FA5}">
                      <a16:colId xmlns:a16="http://schemas.microsoft.com/office/drawing/2014/main" val="1135484260"/>
                    </a:ext>
                  </a:extLst>
                </a:gridCol>
              </a:tblGrid>
              <a:tr h="527317">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区　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総　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err="1">
                          <a:solidFill>
                            <a:srgbClr val="FFFFFF"/>
                          </a:solidFill>
                          <a:effectLst/>
                          <a:latin typeface="BIZ UDPゴシック" panose="020B0400000000000000" pitchFamily="50" charset="-128"/>
                          <a:ea typeface="BIZ UDPゴシック" panose="020B0400000000000000" pitchFamily="50" charset="-128"/>
                        </a:rPr>
                        <a:t>視覚障がい</a:t>
                      </a:r>
                      <a:endPar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聴覚・平衡</a:t>
                      </a:r>
                      <a:b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b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機能障がい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肢体不自由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音声・言語・そしゃく</a:t>
                      </a:r>
                      <a:r>
                        <a:rPr lang="ja-JP" altLang="en-US" sz="1200" b="1" i="0" u="none" strike="noStrike" dirty="0" err="1">
                          <a:solidFill>
                            <a:srgbClr val="FFFFFF"/>
                          </a:solidFill>
                          <a:effectLst/>
                          <a:latin typeface="BIZ UDPゴシック" panose="020B0400000000000000" pitchFamily="50" charset="-128"/>
                          <a:ea typeface="BIZ UDPゴシック" panose="020B0400000000000000" pitchFamily="50" charset="-128"/>
                        </a:rPr>
                        <a:t>機能障がい</a:t>
                      </a:r>
                      <a:endPar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内部障がい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4079225490"/>
                  </a:ext>
                </a:extLst>
              </a:tr>
              <a:tr h="472843">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12,360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760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871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6,855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145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3,729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0901245"/>
                  </a:ext>
                </a:extLst>
              </a:tr>
              <a:tr h="472843">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12,292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760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865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6,763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145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3,759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4970895"/>
                  </a:ext>
                </a:extLst>
              </a:tr>
              <a:tr h="472843">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12,184</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753</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874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6,691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130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3,736</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425607"/>
                  </a:ext>
                </a:extLst>
              </a:tr>
              <a:tr h="472843">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15,576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984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1,113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8,478</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180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4,821</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7019733"/>
                  </a:ext>
                </a:extLst>
              </a:tr>
              <a:tr h="472843">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12,015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768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845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6,429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131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3,842</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7849437"/>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58721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キ　地域活動支援センター機能強化事業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1287812"/>
            <a:ext cx="5830529" cy="1153264"/>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者の地域生活の充実を図るための居場所として、地域活動支援センターの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機能強化に取り組みます。また、不足している地域活動支援センター</a:t>
            </a:r>
            <a:r>
              <a:rPr lang="en-US" altLang="ja-JP" sz="1200" dirty="0">
                <a:latin typeface="BIZ UDPゴシック" panose="020B0400000000000000" pitchFamily="50" charset="-128"/>
                <a:ea typeface="BIZ UDPゴシック" panose="020B0400000000000000" pitchFamily="50" charset="-128"/>
              </a:rPr>
              <a:t>Ⅰ</a:t>
            </a:r>
            <a:r>
              <a:rPr lang="ja-JP" altLang="en-US" sz="1200" dirty="0">
                <a:latin typeface="BIZ UDPゴシック" panose="020B0400000000000000" pitchFamily="50" charset="-128"/>
                <a:ea typeface="BIZ UDPゴシック" panose="020B0400000000000000" pitchFamily="50" charset="-128"/>
              </a:rPr>
              <a:t>型の整備に</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向けての取組についても継続します。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〇利用状況の精査を行い、ニーズが充足されているのか分析を行います。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29</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3" name="表 12"/>
          <p:cNvGraphicFramePr>
            <a:graphicFrameLocks noGrp="1"/>
          </p:cNvGraphicFramePr>
          <p:nvPr/>
        </p:nvGraphicFramePr>
        <p:xfrm>
          <a:off x="208116" y="1275940"/>
          <a:ext cx="5705987" cy="259588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地域活動支援センター</a:t>
                      </a:r>
                      <a:r>
                        <a:rPr kumimoji="1" lang="en-US" altLang="ja-JP" sz="1200" dirty="0">
                          <a:latin typeface="BIZ UDPゴシック" panose="020B0400000000000000" pitchFamily="50" charset="-128"/>
                          <a:ea typeface="BIZ UDPゴシック" panose="020B0400000000000000" pitchFamily="50" charset="-128"/>
                        </a:rPr>
                        <a:t>Ⅰ</a:t>
                      </a:r>
                      <a:r>
                        <a:rPr kumimoji="1" lang="ja-JP" altLang="en-US" sz="1200" dirty="0">
                          <a:latin typeface="BIZ UDPゴシック" panose="020B0400000000000000" pitchFamily="50" charset="-128"/>
                          <a:ea typeface="BIZ UDPゴシック" panose="020B0400000000000000" pitchFamily="50" charset="-128"/>
                        </a:rPr>
                        <a:t>型</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実施箇所数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３か所</a:t>
                      </a: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7,856</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地域活動支援センター</a:t>
                      </a:r>
                      <a:r>
                        <a:rPr kumimoji="1" lang="en-US" altLang="ja-JP" sz="1200" dirty="0">
                          <a:latin typeface="BIZ UDPゴシック" panose="020B0400000000000000" pitchFamily="50" charset="-128"/>
                          <a:ea typeface="BIZ UDPゴシック" panose="020B0400000000000000" pitchFamily="50" charset="-128"/>
                        </a:rPr>
                        <a:t>Ⅱ</a:t>
                      </a:r>
                      <a:r>
                        <a:rPr kumimoji="1" lang="ja-JP" altLang="en-US" sz="1200" dirty="0">
                          <a:latin typeface="BIZ UDPゴシック" panose="020B0400000000000000" pitchFamily="50" charset="-128"/>
                          <a:ea typeface="BIZ UDPゴシック" panose="020B0400000000000000" pitchFamily="50" charset="-128"/>
                        </a:rPr>
                        <a:t>型</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実施箇所数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２か所</a:t>
                      </a:r>
                    </a:p>
                  </a:txBody>
                  <a:tcPr anchor="ctr"/>
                </a:tc>
                <a:extLst>
                  <a:ext uri="{0D108BD9-81ED-4DB2-BD59-A6C34878D82A}">
                    <a16:rowId xmlns:a16="http://schemas.microsoft.com/office/drawing/2014/main" val="485982183"/>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３８４人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396063814"/>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地域活動支援センター</a:t>
                      </a:r>
                      <a:r>
                        <a:rPr kumimoji="1" lang="en-US" altLang="ja-JP" sz="1200" dirty="0">
                          <a:latin typeface="BIZ UDPゴシック" panose="020B0400000000000000" pitchFamily="50" charset="-128"/>
                          <a:ea typeface="BIZ UDPゴシック" panose="020B0400000000000000" pitchFamily="50" charset="-128"/>
                        </a:rPr>
                        <a:t>Ⅲ</a:t>
                      </a:r>
                      <a:r>
                        <a:rPr kumimoji="1" lang="ja-JP" altLang="en-US" sz="1200" dirty="0">
                          <a:latin typeface="BIZ UDPゴシック" panose="020B0400000000000000" pitchFamily="50" charset="-128"/>
                          <a:ea typeface="BIZ UDPゴシック" panose="020B0400000000000000" pitchFamily="50" charset="-128"/>
                        </a:rPr>
                        <a:t>型</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実施箇所数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３か所</a:t>
                      </a:r>
                    </a:p>
                  </a:txBody>
                  <a:tcPr anchor="ctr"/>
                </a:tc>
                <a:extLst>
                  <a:ext uri="{0D108BD9-81ED-4DB2-BD59-A6C34878D82A}">
                    <a16:rowId xmlns:a16="http://schemas.microsoft.com/office/drawing/2014/main" val="2377447801"/>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利用者数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1,705</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3034005793"/>
                  </a:ext>
                </a:extLst>
              </a:tr>
            </a:tbl>
          </a:graphicData>
        </a:graphic>
      </p:graphicFrame>
    </p:spTree>
    <p:extLst>
      <p:ext uri="{BB962C8B-B14F-4D97-AF65-F5344CB8AC3E}">
        <p14:creationId xmlns:p14="http://schemas.microsoft.com/office/powerpoint/2010/main" val="34966163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ク　</a:t>
            </a:r>
            <a:r>
              <a:rPr lang="ja-JP" altLang="en-US" b="1" dirty="0" err="1">
                <a:solidFill>
                  <a:schemeClr val="bg1"/>
                </a:solidFill>
                <a:latin typeface="BIZ UDPゴシック" panose="020B0400000000000000" pitchFamily="50" charset="-128"/>
                <a:ea typeface="BIZ UDPゴシック" panose="020B0400000000000000" pitchFamily="50" charset="-128"/>
              </a:rPr>
              <a:t>精神障がい</a:t>
            </a:r>
            <a:r>
              <a:rPr lang="ja-JP" altLang="en-US" b="1" dirty="0">
                <a:solidFill>
                  <a:schemeClr val="bg1"/>
                </a:solidFill>
                <a:latin typeface="BIZ UDPゴシック" panose="020B0400000000000000" pitchFamily="50" charset="-128"/>
                <a:ea typeface="BIZ UDPゴシック" panose="020B0400000000000000" pitchFamily="50" charset="-128"/>
              </a:rPr>
              <a:t>者地域生活支援広域調整等事業（地域生活支援広域調整会議等事業）</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7416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地域生活支援広域調整会議等事業　協議会の開催</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bl>
          </a:graphicData>
        </a:graphic>
      </p:graphicFrame>
      <p:sp>
        <p:nvSpPr>
          <p:cNvPr id="12" name="テキスト ボックス 11"/>
          <p:cNvSpPr txBox="1"/>
          <p:nvPr/>
        </p:nvSpPr>
        <p:spPr>
          <a:xfrm>
            <a:off x="6230374" y="1287812"/>
            <a:ext cx="5830529" cy="599267"/>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精神障がいにも</a:t>
            </a:r>
            <a:r>
              <a:rPr lang="ja-JP" altLang="en-US" sz="1200" dirty="0">
                <a:latin typeface="BIZ UDPゴシック" panose="020B0400000000000000" pitchFamily="50" charset="-128"/>
                <a:ea typeface="BIZ UDPゴシック" panose="020B0400000000000000" pitchFamily="50" charset="-128"/>
              </a:rPr>
              <a:t>対応した地域包括ケアシステム専門部会を活用し、精神障がい者に</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対する地域生活への移行に向けた支援等を行います。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30</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96220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ケ　日常生活支援（訪問入浴サービス、日中一時支援）</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111252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訪問入浴サービス</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８８５人日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日中一時支援</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10,346</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bl>
          </a:graphicData>
        </a:graphic>
      </p:graphicFrame>
      <p:sp>
        <p:nvSpPr>
          <p:cNvPr id="12" name="テキスト ボックス 11"/>
          <p:cNvSpPr txBox="1"/>
          <p:nvPr/>
        </p:nvSpPr>
        <p:spPr>
          <a:xfrm>
            <a:off x="6230374" y="1287812"/>
            <a:ext cx="5830529" cy="923330"/>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○訪問入浴サービス事業については、</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者の置かれている状況や希望を勘案し、</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必要な場合にサービスが提供できるよう、サービスの提供体制を確保します。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○日中一時支援の充実に取り組みます。</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31</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73365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福祉サービス等の見込み量及びその確保策　</a:t>
            </a:r>
            <a:endParaRPr lang="en-US" altLang="ja-JP" b="1" dirty="0">
              <a:solidFill>
                <a:schemeClr val="bg1"/>
              </a:solidFill>
              <a:latin typeface="BIZ UDPゴシック" panose="020B0400000000000000" pitchFamily="50" charset="-128"/>
              <a:ea typeface="BIZ UDPゴシック" panose="020B0400000000000000" pitchFamily="50" charset="-128"/>
            </a:endParaRPr>
          </a:p>
          <a:p>
            <a:r>
              <a:rPr lang="ja-JP" altLang="en-US" b="1" dirty="0">
                <a:solidFill>
                  <a:schemeClr val="bg1"/>
                </a:solidFill>
                <a:latin typeface="BIZ UDPゴシック" panose="020B0400000000000000" pitchFamily="50" charset="-128"/>
                <a:ea typeface="BIZ UDPゴシック" panose="020B0400000000000000" pitchFamily="50" charset="-128"/>
              </a:rPr>
              <a:t>　　（２）地域生活支援事業　　コ　社会参加支援</a:t>
            </a:r>
          </a:p>
        </p:txBody>
      </p:sp>
      <p:sp>
        <p:nvSpPr>
          <p:cNvPr id="8" name="テキスト ボックス 7"/>
          <p:cNvSpPr txBox="1"/>
          <p:nvPr/>
        </p:nvSpPr>
        <p:spPr>
          <a:xfrm>
            <a:off x="6181214" y="880953"/>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88784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1275940"/>
          <a:ext cx="5705986" cy="7416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社会参加支援の実施</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a:t>
                      </a:r>
                    </a:p>
                  </a:txBody>
                  <a:tcPr anchor="ctr"/>
                </a:tc>
                <a:extLst>
                  <a:ext uri="{0D108BD9-81ED-4DB2-BD59-A6C34878D82A}">
                    <a16:rowId xmlns:a16="http://schemas.microsoft.com/office/drawing/2014/main" val="4034487660"/>
                  </a:ext>
                </a:extLst>
              </a:tr>
            </a:tbl>
          </a:graphicData>
        </a:graphic>
      </p:graphicFrame>
      <p:sp>
        <p:nvSpPr>
          <p:cNvPr id="12" name="テキスト ボックス 11"/>
          <p:cNvSpPr txBox="1"/>
          <p:nvPr/>
        </p:nvSpPr>
        <p:spPr>
          <a:xfrm>
            <a:off x="6230374" y="1287812"/>
            <a:ext cx="5830529" cy="876266"/>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者の文化芸術、スポーツ及び読書活動の機会を確保します。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者を対象としたイベント等を開催するとともに、障がい者の参加できるイベン</a:t>
            </a:r>
          </a:p>
          <a:p>
            <a:pPr>
              <a:lnSpc>
                <a:spcPct val="150000"/>
              </a:lnSpc>
            </a:pPr>
            <a:r>
              <a:rPr lang="ja-JP" altLang="en-US" sz="1200" dirty="0">
                <a:latin typeface="BIZ UDPゴシック" panose="020B0400000000000000" pitchFamily="50" charset="-128"/>
                <a:ea typeface="BIZ UDPゴシック" panose="020B0400000000000000" pitchFamily="50" charset="-128"/>
              </a:rPr>
              <a:t>　トについて広く周知を行います。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32</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471961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CDA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latin typeface="BIZ UDPゴシック" panose="020B0400000000000000" pitchFamily="50" charset="-128"/>
                <a:ea typeface="BIZ UDPゴシック" panose="020B0400000000000000" pitchFamily="50" charset="-128"/>
              </a:rPr>
              <a:t>３　</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　　（１）</a:t>
            </a:r>
            <a:r>
              <a:rPr lang="ja-JP" altLang="en-US" b="1" dirty="0" err="1">
                <a:latin typeface="BIZ UDPゴシック" panose="020B0400000000000000" pitchFamily="50" charset="-128"/>
                <a:ea typeface="BIZ UDPゴシック" panose="020B0400000000000000" pitchFamily="50" charset="-128"/>
              </a:rPr>
              <a:t>障がいを</a:t>
            </a:r>
            <a:r>
              <a:rPr lang="ja-JP" altLang="en-US" b="1" dirty="0">
                <a:latin typeface="BIZ UDPゴシック" panose="020B0400000000000000" pitchFamily="50" charset="-128"/>
                <a:ea typeface="BIZ UDPゴシック" panose="020B0400000000000000" pitchFamily="50" charset="-128"/>
              </a:rPr>
              <a:t>理由とする差別及び社会的障壁の解消の推進</a:t>
            </a:r>
          </a:p>
        </p:txBody>
      </p:sp>
      <p:graphicFrame>
        <p:nvGraphicFramePr>
          <p:cNvPr id="10" name="表 9"/>
          <p:cNvGraphicFramePr>
            <a:graphicFrameLocks noGrp="1"/>
          </p:cNvGraphicFramePr>
          <p:nvPr/>
        </p:nvGraphicFramePr>
        <p:xfrm>
          <a:off x="188452" y="862985"/>
          <a:ext cx="11767574" cy="5258435"/>
        </p:xfrm>
        <a:graphic>
          <a:graphicData uri="http://schemas.openxmlformats.org/drawingml/2006/table">
            <a:tbl>
              <a:tblPr firstRow="1" bandRow="1">
                <a:tableStyleId>{F5AB1C69-6EDB-4FF4-983F-18BD219EF322}</a:tableStyleId>
              </a:tblPr>
              <a:tblGrid>
                <a:gridCol w="3243006">
                  <a:extLst>
                    <a:ext uri="{9D8B030D-6E8A-4147-A177-3AD203B41FA5}">
                      <a16:colId xmlns:a16="http://schemas.microsoft.com/office/drawing/2014/main" val="3932938483"/>
                    </a:ext>
                  </a:extLst>
                </a:gridCol>
                <a:gridCol w="8524568">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取組内容</a:t>
                      </a:r>
                    </a:p>
                  </a:txBody>
                  <a:tcPr anchor="ctr"/>
                </a:tc>
                <a:extLst>
                  <a:ext uri="{0D108BD9-81ED-4DB2-BD59-A6C34878D82A}">
                    <a16:rowId xmlns:a16="http://schemas.microsoft.com/office/drawing/2014/main" val="771654560"/>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バリアフリーの推進 	</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a:tc>
                <a:tc>
                  <a:txBody>
                    <a:bodyPr/>
                    <a:lstStyle/>
                    <a:p>
                      <a:pPr>
                        <a:lnSpc>
                          <a:spcPct val="150000"/>
                        </a:lnSpc>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公共施設の新設等にあたっては、バリアフリー吹田市民会議や</a:t>
                      </a:r>
                      <a:r>
                        <a:rPr kumimoji="1" lang="ja-JP" altLang="en-US" sz="1200" kern="1200" dirty="0" err="1">
                          <a:solidFill>
                            <a:schemeClr val="tx1"/>
                          </a:solidFill>
                          <a:latin typeface="BIZ UDPゴシック" panose="020B0400000000000000" pitchFamily="50" charset="-128"/>
                          <a:ea typeface="BIZ UDPゴシック" panose="020B0400000000000000" pitchFamily="50" charset="-128"/>
                          <a:cs typeface="+mn-cs"/>
                        </a:rPr>
                        <a:t>障がい</a:t>
                      </a: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者からの意見を参考に整備を進めるなど、バリアフリーの実現を図ります。</a:t>
                      </a:r>
                    </a:p>
                  </a:txBody>
                  <a:tcPr/>
                </a:tc>
                <a:extLst>
                  <a:ext uri="{0D108BD9-81ED-4DB2-BD59-A6C34878D82A}">
                    <a16:rowId xmlns:a16="http://schemas.microsoft.com/office/drawing/2014/main" val="4034487660"/>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庁内における合理的配慮の取組の推進</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市内事業所に対する合理的配慮の提供の啓発</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合理的配慮の提供が市役所全体の取組として推進できるよう、吹田市合理的配慮庁内推進会議を定期的に開催し、</a:t>
                      </a:r>
                      <a:r>
                        <a:rPr kumimoji="1" lang="ja-JP" altLang="en-US" sz="1200" dirty="0" err="1">
                          <a:latin typeface="BIZ UDPゴシック" panose="020B0400000000000000" pitchFamily="50" charset="-128"/>
                          <a:ea typeface="BIZ UDPゴシック" panose="020B0400000000000000" pitchFamily="50" charset="-128"/>
                        </a:rPr>
                        <a:t>障がいを</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理由とする差別が行われることがないよう、職員対応要領の周知・徹底を図ります。 </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また、吹田市内の事業所においても、同様に合理的配慮の提供ができるよう啓発に努めます。</a:t>
                      </a:r>
                    </a:p>
                  </a:txBody>
                  <a:tcPr/>
                </a:tc>
                <a:extLst>
                  <a:ext uri="{0D108BD9-81ED-4DB2-BD59-A6C34878D82A}">
                    <a16:rowId xmlns:a16="http://schemas.microsoft.com/office/drawing/2014/main" val="2077615343"/>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基幹相談支援センターでの個別対応</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地域自立支援協議会の専門部会における</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好事例の共有 	</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地域全体での合理的配慮の提供や</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者差別の解消に向けた啓発や取組を推進するため、基幹相談支援センターで個別の相談に対応するほか、吹田市地域自立支援協議会の専門部会にて好事例などの共有を図ります。</a:t>
                      </a:r>
                    </a:p>
                  </a:txBody>
                  <a:tcPr/>
                </a:tc>
                <a:extLst>
                  <a:ext uri="{0D108BD9-81ED-4DB2-BD59-A6C34878D82A}">
                    <a16:rowId xmlns:a16="http://schemas.microsoft.com/office/drawing/2014/main" val="3716456082"/>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ユニバーサルデザインを浸透させるための</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施策の検討 	</a:t>
                      </a:r>
                    </a:p>
                    <a:p>
                      <a:pPr>
                        <a:lnSpc>
                          <a:spcPct val="150000"/>
                        </a:lnSpc>
                      </a:pPr>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ユニバーサルデザインを浸透させるための施策を検討します。</a:t>
                      </a:r>
                    </a:p>
                  </a:txBody>
                  <a:tcPr/>
                </a:tc>
                <a:extLst>
                  <a:ext uri="{0D108BD9-81ED-4DB2-BD59-A6C34878D82A}">
                    <a16:rowId xmlns:a16="http://schemas.microsoft.com/office/drawing/2014/main" val="4094547472"/>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メンタルヘルスや精神疾患への正しい知識の理解促進 	</a:t>
                      </a:r>
                    </a:p>
                    <a:p>
                      <a:pPr>
                        <a:lnSpc>
                          <a:spcPct val="150000"/>
                        </a:lnSpc>
                      </a:pPr>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こころサポーター養成講座を実施して、メンタルヘルスや精神疾患への正しい知識の理解促進を図ります。</a:t>
                      </a:r>
                    </a:p>
                  </a:txBody>
                  <a:tcPr/>
                </a:tc>
                <a:extLst>
                  <a:ext uri="{0D108BD9-81ED-4DB2-BD59-A6C34878D82A}">
                    <a16:rowId xmlns:a16="http://schemas.microsoft.com/office/drawing/2014/main" val="3665371784"/>
                  </a:ext>
                </a:extLst>
              </a:tr>
            </a:tbl>
          </a:graphicData>
        </a:graphic>
      </p:graphicFrame>
      <p:sp>
        <p:nvSpPr>
          <p:cNvPr id="11"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33</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432739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CDA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latin typeface="BIZ UDPゴシック" panose="020B0400000000000000" pitchFamily="50" charset="-128"/>
                <a:ea typeface="BIZ UDPゴシック" panose="020B0400000000000000" pitchFamily="50" charset="-128"/>
              </a:rPr>
              <a:t>３　</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　　（２）</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者等による情報の取得利用・意思疎通の推進</a:t>
            </a:r>
          </a:p>
        </p:txBody>
      </p:sp>
      <p:graphicFrame>
        <p:nvGraphicFramePr>
          <p:cNvPr id="10" name="表 9"/>
          <p:cNvGraphicFramePr>
            <a:graphicFrameLocks noGrp="1"/>
          </p:cNvGraphicFramePr>
          <p:nvPr/>
        </p:nvGraphicFramePr>
        <p:xfrm>
          <a:off x="188452" y="862985"/>
          <a:ext cx="11767574" cy="5354955"/>
        </p:xfrm>
        <a:graphic>
          <a:graphicData uri="http://schemas.openxmlformats.org/drawingml/2006/table">
            <a:tbl>
              <a:tblPr firstRow="1" bandRow="1">
                <a:tableStyleId>{F5AB1C69-6EDB-4FF4-983F-18BD219EF322}</a:tableStyleId>
              </a:tblPr>
              <a:tblGrid>
                <a:gridCol w="3243006">
                  <a:extLst>
                    <a:ext uri="{9D8B030D-6E8A-4147-A177-3AD203B41FA5}">
                      <a16:colId xmlns:a16="http://schemas.microsoft.com/office/drawing/2014/main" val="3932938483"/>
                    </a:ext>
                  </a:extLst>
                </a:gridCol>
                <a:gridCol w="8524568">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取組内容</a:t>
                      </a:r>
                    </a:p>
                  </a:txBody>
                  <a:tcPr anchor="ctr"/>
                </a:tc>
                <a:extLst>
                  <a:ext uri="{0D108BD9-81ED-4DB2-BD59-A6C34878D82A}">
                    <a16:rowId xmlns:a16="http://schemas.microsoft.com/office/drawing/2014/main" val="7716545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分かりやすく伝わりやすい情報発信</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様々な媒体での情報提供</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者が適切に情報を得ることができるよう、あらゆる情報発信について、分かりやすく、伝わりやすいものとなるよう、</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取組を進めます。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特性に応じて選択が可能となるよう、様々な媒体での情報提供を行います。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344876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手話や点字、要約筆記等の普及・啓発</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特性に応じ、言語（手話を含む）その他さまざまなコミュニケーション手段が存在するとの認識に立ち、手話や点字、要約筆記等の普及・啓発に努めます。</a:t>
                      </a: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77615343"/>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ＩＣＴ機器等を利活用した意思疎通支援の実施</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遠隔地や緊急時等に対応するため、ＩＣＴ機器等を利活用した意思疎通支援を行います。</a:t>
                      </a:r>
                    </a:p>
                  </a:txBody>
                  <a:tcPr/>
                </a:tc>
                <a:extLst>
                  <a:ext uri="{0D108BD9-81ED-4DB2-BD59-A6C34878D82A}">
                    <a16:rowId xmlns:a16="http://schemas.microsoft.com/office/drawing/2014/main" val="3716456082"/>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サービス利用における意思決定支援</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サービス利用に際し、</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特性に応じた方法により必要な情報を提供するなど、障がい者本人自ら意思決定できるよう支援に取り組みます。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94547472"/>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手話言語条例推進方針の策定</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手話の普及や理解促進、また、</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者の情報取得やコミュニケーション手段の選択利用が容易となるよう、 「手話言語条例」の推進方針を策定します。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665371784"/>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手話や意思疎通支援に係る施策推進のため、</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当事者参加による会議体の設置</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手話や意思疎通支援に係る施策を推進するため、障がいの当事者参加による会議体を設置します。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28449063"/>
                  </a:ext>
                </a:extLst>
              </a:tr>
            </a:tbl>
          </a:graphicData>
        </a:graphic>
      </p:graphicFrame>
      <p:sp>
        <p:nvSpPr>
          <p:cNvPr id="6"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34</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54674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CDA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latin typeface="BIZ UDPゴシック" panose="020B0400000000000000" pitchFamily="50" charset="-128"/>
                <a:ea typeface="BIZ UDPゴシック" panose="020B0400000000000000" pitchFamily="50" charset="-128"/>
              </a:rPr>
              <a:t>３　</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　　（３）</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者に対する虐待の防止</a:t>
            </a:r>
          </a:p>
        </p:txBody>
      </p:sp>
      <p:graphicFrame>
        <p:nvGraphicFramePr>
          <p:cNvPr id="10" name="表 9"/>
          <p:cNvGraphicFramePr>
            <a:graphicFrameLocks noGrp="1"/>
          </p:cNvGraphicFramePr>
          <p:nvPr>
            <p:extLst>
              <p:ext uri="{D42A27DB-BD31-4B8C-83A1-F6EECF244321}">
                <p14:modId xmlns:p14="http://schemas.microsoft.com/office/powerpoint/2010/main" val="306972452"/>
              </p:ext>
            </p:extLst>
          </p:nvPr>
        </p:nvGraphicFramePr>
        <p:xfrm>
          <a:off x="188452" y="862985"/>
          <a:ext cx="11767574" cy="3842004"/>
        </p:xfrm>
        <a:graphic>
          <a:graphicData uri="http://schemas.openxmlformats.org/drawingml/2006/table">
            <a:tbl>
              <a:tblPr firstRow="1" bandRow="1">
                <a:tableStyleId>{F5AB1C69-6EDB-4FF4-983F-18BD219EF322}</a:tableStyleId>
              </a:tblPr>
              <a:tblGrid>
                <a:gridCol w="3243006">
                  <a:extLst>
                    <a:ext uri="{9D8B030D-6E8A-4147-A177-3AD203B41FA5}">
                      <a16:colId xmlns:a16="http://schemas.microsoft.com/office/drawing/2014/main" val="3932938483"/>
                    </a:ext>
                  </a:extLst>
                </a:gridCol>
                <a:gridCol w="8524568">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取組内容</a:t>
                      </a:r>
                    </a:p>
                  </a:txBody>
                  <a:tcPr anchor="ctr"/>
                </a:tc>
                <a:extLst>
                  <a:ext uri="{0D108BD9-81ED-4DB2-BD59-A6C34878D82A}">
                    <a16:rowId xmlns:a16="http://schemas.microsoft.com/office/drawing/2014/main" val="7716545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相談支援専門員や事業所の従業者に対する</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研修の実施</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虐待が疑われる場合の速やかな通報を徹底するため、相談支援専門員、サービス管理責任者等の事業所の従業者に対し虐待</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防止の意識を高める研修を実施します。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344876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虐待事案の未然防止及び早期発見のための</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取組の促進</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福祉サービス事業者、保健・医療・福祉・雇用の関係者等との虐待防止ネットワークを活用し、虐待の発生要因や取組に</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係る分析・検証を行うなど、虐待事案の未然防止及び早期発見のための取組を促進します。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77615343"/>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虐待防止委員会の設置</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虐待防止担当者の配置等の徹底</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福祉サービス事業所での虐待防止委員会の設置、従事者への研修の実施、虐待防止の担当者の配置を徹底します。</a:t>
                      </a:r>
                    </a:p>
                  </a:txBody>
                  <a:tcPr/>
                </a:tc>
                <a:extLst>
                  <a:ext uri="{0D108BD9-81ED-4DB2-BD59-A6C34878D82A}">
                    <a16:rowId xmlns:a16="http://schemas.microsoft.com/office/drawing/2014/main" val="3716456082"/>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虐待防止センターにおける相談・通報への対応</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被虐待者の保護及び自立支援</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虐待防止センターにおいて、土日祝日等の閉庁時間を含めて相談や通報に対応します。</a:t>
                      </a: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また、虐待発生時の一時保護のため、短期入所施設との円滑な連携体制を確保し、虐待を受けた</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者等の保護及び自立</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支援に取り組みます。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94547472"/>
                  </a:ext>
                </a:extLst>
              </a:tr>
            </a:tbl>
          </a:graphicData>
        </a:graphic>
      </p:graphicFrame>
      <p:sp>
        <p:nvSpPr>
          <p:cNvPr id="6"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35</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90378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CDA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latin typeface="BIZ UDPゴシック" panose="020B0400000000000000" pitchFamily="50" charset="-128"/>
                <a:ea typeface="BIZ UDPゴシック" panose="020B0400000000000000" pitchFamily="50" charset="-128"/>
              </a:rPr>
              <a:t>３　</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　　（４）事業所における利用者の安全確保及び研修等の充実</a:t>
            </a:r>
          </a:p>
        </p:txBody>
      </p:sp>
      <p:graphicFrame>
        <p:nvGraphicFramePr>
          <p:cNvPr id="10" name="表 9"/>
          <p:cNvGraphicFramePr>
            <a:graphicFrameLocks noGrp="1"/>
          </p:cNvGraphicFramePr>
          <p:nvPr/>
        </p:nvGraphicFramePr>
        <p:xfrm>
          <a:off x="188452" y="862985"/>
          <a:ext cx="11767574" cy="2974213"/>
        </p:xfrm>
        <a:graphic>
          <a:graphicData uri="http://schemas.openxmlformats.org/drawingml/2006/table">
            <a:tbl>
              <a:tblPr firstRow="1" bandRow="1">
                <a:tableStyleId>{F5AB1C69-6EDB-4FF4-983F-18BD219EF322}</a:tableStyleId>
              </a:tblPr>
              <a:tblGrid>
                <a:gridCol w="3243006">
                  <a:extLst>
                    <a:ext uri="{9D8B030D-6E8A-4147-A177-3AD203B41FA5}">
                      <a16:colId xmlns:a16="http://schemas.microsoft.com/office/drawing/2014/main" val="3932938483"/>
                    </a:ext>
                  </a:extLst>
                </a:gridCol>
                <a:gridCol w="8524568">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取組内容</a:t>
                      </a:r>
                    </a:p>
                  </a:txBody>
                  <a:tcPr anchor="ctr"/>
                </a:tc>
                <a:extLst>
                  <a:ext uri="{0D108BD9-81ED-4DB2-BD59-A6C34878D82A}">
                    <a16:rowId xmlns:a16="http://schemas.microsoft.com/office/drawing/2014/main" val="7716545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リスクマネジメントに関する注意喚起</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福祉サービス事業所等において、災害等のリスクを洗い出し、あらかじめ対応策を定めておくなどのリスクマネジメントが行われるよう、集団指導等の機会を捉え、注意喚起を行います。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344876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防災イベントの参画や地域との連携</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防犯対策及び感染症対策</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発災時に備え、事業所に対し、防災イベントの参画や地域との連携に取り組むよう、機会を捉えて周知を行います。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また、防犯対策や感染症の対応などにも取り組みます。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77615343"/>
                  </a:ext>
                </a:extLst>
              </a:tr>
              <a:tr h="370840">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特性や同性介護等への配慮に対応</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できるよう、事業所職員への研修などを実施</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者一人ひとりの障がい特性や同性介護等への配慮に対応できるよう、 事業所職員への研修などを実施します。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16456082"/>
                  </a:ext>
                </a:extLst>
              </a:tr>
            </a:tbl>
          </a:graphicData>
        </a:graphic>
      </p:graphicFrame>
      <p:sp>
        <p:nvSpPr>
          <p:cNvPr id="6"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36</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319922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665995"/>
          </a:xfrm>
          <a:prstGeom prst="rect">
            <a:avLst/>
          </a:prstGeom>
          <a:solidFill>
            <a:srgbClr val="CDA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947831" cy="646331"/>
          </a:xfrm>
          <a:prstGeom prst="rect">
            <a:avLst/>
          </a:prstGeom>
          <a:noFill/>
        </p:spPr>
        <p:txBody>
          <a:bodyPr wrap="square" rtlCol="0">
            <a:spAutoFit/>
          </a:bodyPr>
          <a:lstStyle/>
          <a:p>
            <a:r>
              <a:rPr lang="ja-JP" altLang="en-US" b="1" dirty="0">
                <a:latin typeface="BIZ UDPゴシック" panose="020B0400000000000000" pitchFamily="50" charset="-128"/>
                <a:ea typeface="BIZ UDPゴシック" panose="020B0400000000000000" pitchFamily="50" charset="-128"/>
              </a:rPr>
              <a:t>３　</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福祉サービス等の円滑な提供に向けた取組　</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　　（５）</a:t>
            </a:r>
            <a:r>
              <a:rPr lang="ja-JP" altLang="en-US" b="1" dirty="0" err="1">
                <a:latin typeface="BIZ UDPゴシック" panose="020B0400000000000000" pitchFamily="50" charset="-128"/>
                <a:ea typeface="BIZ UDPゴシック" panose="020B0400000000000000" pitchFamily="50" charset="-128"/>
              </a:rPr>
              <a:t>障がい</a:t>
            </a:r>
            <a:r>
              <a:rPr lang="ja-JP" altLang="en-US" b="1" dirty="0">
                <a:latin typeface="BIZ UDPゴシック" panose="020B0400000000000000" pitchFamily="50" charset="-128"/>
                <a:ea typeface="BIZ UDPゴシック" panose="020B0400000000000000" pitchFamily="50" charset="-128"/>
              </a:rPr>
              <a:t>福祉人材の確保、定着及び養成</a:t>
            </a:r>
          </a:p>
        </p:txBody>
      </p:sp>
      <p:graphicFrame>
        <p:nvGraphicFramePr>
          <p:cNvPr id="10" name="表 9"/>
          <p:cNvGraphicFramePr>
            <a:graphicFrameLocks noGrp="1"/>
          </p:cNvGraphicFramePr>
          <p:nvPr/>
        </p:nvGraphicFramePr>
        <p:xfrm>
          <a:off x="188452" y="862985"/>
          <a:ext cx="11767574" cy="3842004"/>
        </p:xfrm>
        <a:graphic>
          <a:graphicData uri="http://schemas.openxmlformats.org/drawingml/2006/table">
            <a:tbl>
              <a:tblPr firstRow="1" bandRow="1">
                <a:tableStyleId>{F5AB1C69-6EDB-4FF4-983F-18BD219EF322}</a:tableStyleId>
              </a:tblPr>
              <a:tblGrid>
                <a:gridCol w="3243006">
                  <a:extLst>
                    <a:ext uri="{9D8B030D-6E8A-4147-A177-3AD203B41FA5}">
                      <a16:colId xmlns:a16="http://schemas.microsoft.com/office/drawing/2014/main" val="3932938483"/>
                    </a:ext>
                  </a:extLst>
                </a:gridCol>
                <a:gridCol w="8524568">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取組内容</a:t>
                      </a:r>
                    </a:p>
                  </a:txBody>
                  <a:tcPr anchor="ctr"/>
                </a:tc>
                <a:extLst>
                  <a:ext uri="{0D108BD9-81ED-4DB2-BD59-A6C34878D82A}">
                    <a16:rowId xmlns:a16="http://schemas.microsoft.com/office/drawing/2014/main" val="7716545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事業者の意見を踏まえ採用活動に対する有効な取組を検討</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福祉サービスに従事する人材の不足が喫緊の課題であることから、事業者の意見を聞きながら採用活動に対する有効な取組を検討します。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また、これまで実施してきたハローワークと共催の就職面接会に取り組みます。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34487660"/>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国・大阪府との連携及び大学連携による</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福祉分野の魅力発信</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福祉分野の魅力発信について、国及び大阪府と連携して取り組みます。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また、大学連携の取組を実施し、若者が</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福祉分野に触れる機会づくりを行います。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77615343"/>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研修費補助制度の活用促進</a:t>
                      </a:r>
                    </a:p>
                  </a:txBody>
                  <a:tcPr/>
                </a:tc>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事業所の従業者に対する各種研修の受講支援のため、研修費補助制度の活用を促進します。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16456082"/>
                  </a:ext>
                </a:extLst>
              </a:tr>
              <a:tr h="370840">
                <a:tc>
                  <a:txBody>
                    <a:bodyPr/>
                    <a:lstStyle/>
                    <a:p>
                      <a:pPr>
                        <a:lnSpc>
                          <a:spcPct val="150000"/>
                        </a:lnSpc>
                      </a:pPr>
                      <a:r>
                        <a:rPr kumimoji="1" lang="ja-JP" altLang="en-US" sz="1200" dirty="0">
                          <a:latin typeface="BIZ UDPゴシック" panose="020B0400000000000000" pitchFamily="50" charset="-128"/>
                          <a:ea typeface="BIZ UDPゴシック" panose="020B0400000000000000" pitchFamily="50" charset="-128"/>
                        </a:rPr>
                        <a:t>ＩＣＴやロボット導入モデル事業の活用促進</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人材定着に向けた取組の推進</a:t>
                      </a:r>
                    </a:p>
                  </a:txBody>
                  <a:tcPr/>
                </a:tc>
                <a:tc>
                  <a:txBody>
                    <a:bodyPr/>
                    <a:lstStyle/>
                    <a:p>
                      <a:pPr>
                        <a:lnSpc>
                          <a:spcPct val="150000"/>
                        </a:lnSpc>
                      </a:pP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福祉サービス事業所の事務負担の軽減や業務の効率化に向け、国と連携しＩＣＴやロボット導入のモデル事業の活用を促進し、人材定着に向けた取組を進めます。</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4094547472"/>
                  </a:ext>
                </a:extLst>
              </a:tr>
            </a:tbl>
          </a:graphicData>
        </a:graphic>
      </p:graphicFrame>
      <p:sp>
        <p:nvSpPr>
          <p:cNvPr id="6"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37</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529459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6970635" y="1579879"/>
            <a:ext cx="4867404" cy="5174881"/>
          </a:xfrm>
          <a:prstGeom prst="rect">
            <a:avLst/>
          </a:prstGeom>
          <a:solidFill>
            <a:srgbClr val="008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216311" y="58147"/>
            <a:ext cx="11621728" cy="1325097"/>
            <a:chOff x="216311" y="117139"/>
            <a:chExt cx="11621728" cy="1325097"/>
          </a:xfrm>
        </p:grpSpPr>
        <p:sp>
          <p:nvSpPr>
            <p:cNvPr id="4" name="テキスト ボックス 3"/>
            <p:cNvSpPr txBox="1"/>
            <p:nvPr/>
          </p:nvSpPr>
          <p:spPr>
            <a:xfrm>
              <a:off x="344130" y="394138"/>
              <a:ext cx="11493909" cy="369332"/>
            </a:xfrm>
            <a:prstGeom prst="rect">
              <a:avLst/>
            </a:prstGeom>
            <a:noFill/>
          </p:spPr>
          <p:txBody>
            <a:bodyPr wrap="square" rtlCol="0">
              <a:spAutoFit/>
            </a:bodyPr>
            <a:lstStyle/>
            <a:p>
              <a:pPr algn="ctr"/>
              <a:r>
                <a:rPr kumimoji="1" lang="ja-JP" altLang="en-US" b="1" dirty="0">
                  <a:solidFill>
                    <a:srgbClr val="008000"/>
                  </a:solidFill>
                  <a:latin typeface="BIZ UDPゴシック" panose="020B0400000000000000" pitchFamily="50" charset="-128"/>
                  <a:ea typeface="BIZ UDPゴシック" panose="020B0400000000000000" pitchFamily="50" charset="-128"/>
                </a:rPr>
                <a:t>基本理念　　</a:t>
              </a:r>
              <a:r>
                <a:rPr kumimoji="1" lang="ja-JP" altLang="en-US" b="1" dirty="0">
                  <a:latin typeface="BIZ UDPゴシック" panose="020B0400000000000000" pitchFamily="50" charset="-128"/>
                  <a:ea typeface="BIZ UDPゴシック" panose="020B0400000000000000" pitchFamily="50" charset="-128"/>
                </a:rPr>
                <a:t>住み慣れた地域で安心して、育ち、学ぶ、働き、暮らせるまち　吹田</a:t>
              </a:r>
            </a:p>
          </p:txBody>
        </p:sp>
        <p:sp>
          <p:nvSpPr>
            <p:cNvPr id="6" name="テキスト ボックス 5"/>
            <p:cNvSpPr txBox="1"/>
            <p:nvPr/>
          </p:nvSpPr>
          <p:spPr>
            <a:xfrm>
              <a:off x="2335162" y="779688"/>
              <a:ext cx="7511844" cy="646331"/>
            </a:xfrm>
            <a:prstGeom prst="rect">
              <a:avLst/>
            </a:prstGeom>
            <a:noFill/>
          </p:spPr>
          <p:txBody>
            <a:bodyPr wrap="square" rtlCol="0">
              <a:spAutoFit/>
            </a:bodyPr>
            <a:lstStyle/>
            <a:p>
              <a:r>
                <a:rPr kumimoji="1" lang="ja-JP" altLang="en-US" sz="1200" b="1" dirty="0">
                  <a:solidFill>
                    <a:srgbClr val="008000"/>
                  </a:solidFill>
                  <a:latin typeface="BIZ UDPゴシック" panose="020B0400000000000000" pitchFamily="50" charset="-128"/>
                  <a:ea typeface="BIZ UDPゴシック" panose="020B0400000000000000" pitchFamily="50" charset="-128"/>
                </a:rPr>
                <a:t>基本的方向性　　</a:t>
              </a:r>
              <a:r>
                <a:rPr kumimoji="1" lang="ja-JP" altLang="en-US" sz="1200" dirty="0">
                  <a:latin typeface="BIZ UDPゴシック" panose="020B0400000000000000" pitchFamily="50" charset="-128"/>
                  <a:ea typeface="BIZ UDPゴシック" panose="020B0400000000000000" pitchFamily="50" charset="-128"/>
                </a:rPr>
                <a:t>■当事者参画、権利擁護の推進と</a:t>
              </a:r>
              <a:r>
                <a:rPr kumimoji="1" lang="ja-JP" altLang="en-US" sz="1200" dirty="0" err="1">
                  <a:latin typeface="BIZ UDPゴシック" panose="020B0400000000000000" pitchFamily="50" charset="-128"/>
                  <a:ea typeface="BIZ UDPゴシック" panose="020B0400000000000000" pitchFamily="50" charset="-128"/>
                </a:rPr>
                <a:t>障がいに</a:t>
              </a:r>
              <a:r>
                <a:rPr kumimoji="1" lang="ja-JP" altLang="en-US" sz="1200" dirty="0">
                  <a:latin typeface="BIZ UDPゴシック" panose="020B0400000000000000" pitchFamily="50" charset="-128"/>
                  <a:ea typeface="BIZ UDPゴシック" panose="020B0400000000000000" pitchFamily="50" charset="-128"/>
                </a:rPr>
                <a:t>対する理解や配慮の促進</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■障害者基本法、障害者差別解消法をはじめとする</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者関係法制度の正しい解釈と運用</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■ライフステージを通じて、切れ目のない、谷間のない支援体制の構築</a:t>
              </a:r>
            </a:p>
          </p:txBody>
        </p:sp>
        <p:sp>
          <p:nvSpPr>
            <p:cNvPr id="7" name="正方形/長方形 6"/>
            <p:cNvSpPr/>
            <p:nvPr/>
          </p:nvSpPr>
          <p:spPr>
            <a:xfrm>
              <a:off x="344129" y="255637"/>
              <a:ext cx="11493909" cy="1186599"/>
            </a:xfrm>
            <a:prstGeom prst="rect">
              <a:avLst/>
            </a:prstGeom>
            <a:noFill/>
            <a:ln w="285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16311" y="117139"/>
              <a:ext cx="3185651" cy="276999"/>
            </a:xfrm>
            <a:prstGeom prst="rect">
              <a:avLst/>
            </a:prstGeom>
            <a:solidFill>
              <a:srgbClr val="00800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第４期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者計画（２０１６－２０２６）</a:t>
              </a:r>
            </a:p>
          </p:txBody>
        </p:sp>
      </p:grpSp>
      <p:sp>
        <p:nvSpPr>
          <p:cNvPr id="9" name="テキスト ボックス 8"/>
          <p:cNvSpPr txBox="1"/>
          <p:nvPr/>
        </p:nvSpPr>
        <p:spPr>
          <a:xfrm>
            <a:off x="344129" y="1466139"/>
            <a:ext cx="3185651" cy="276999"/>
          </a:xfrm>
          <a:prstGeom prst="rect">
            <a:avLst/>
          </a:prstGeom>
          <a:solidFill>
            <a:srgbClr val="7030A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第７期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福祉計画（２０２４－２０２６）</a:t>
            </a:r>
          </a:p>
        </p:txBody>
      </p:sp>
      <p:sp>
        <p:nvSpPr>
          <p:cNvPr id="10" name="テキスト ボックス 9"/>
          <p:cNvSpPr txBox="1"/>
          <p:nvPr/>
        </p:nvSpPr>
        <p:spPr>
          <a:xfrm>
            <a:off x="423335" y="3716031"/>
            <a:ext cx="6283471" cy="461665"/>
          </a:xfrm>
          <a:prstGeom prst="rect">
            <a:avLst/>
          </a:prstGeom>
          <a:noFill/>
          <a:ln>
            <a:solidFill>
              <a:srgbClr val="7030A0"/>
            </a:solidFill>
          </a:ln>
        </p:spPr>
        <p:txBody>
          <a:bodyPr wrap="square" rtlCol="0">
            <a:spAutoFit/>
          </a:bodyPr>
          <a:lstStyle/>
          <a:p>
            <a:r>
              <a:rPr lang="en-US" altLang="ja-JP" sz="1200" b="1" dirty="0">
                <a:latin typeface="BIZ UDPゴシック" panose="020B0400000000000000" pitchFamily="50" charset="-128"/>
                <a:ea typeface="BIZ UDPゴシック" panose="020B0400000000000000" pitchFamily="50" charset="-128"/>
              </a:rPr>
              <a:t>1</a:t>
            </a:r>
            <a:r>
              <a:rPr kumimoji="1" lang="ja-JP" altLang="en-US" sz="1200" b="1" dirty="0">
                <a:latin typeface="BIZ UDPゴシック" panose="020B0400000000000000" pitchFamily="50" charset="-128"/>
                <a:ea typeface="BIZ UDPゴシック" panose="020B0400000000000000" pitchFamily="50" charset="-128"/>
              </a:rPr>
              <a:t>　成果目標</a:t>
            </a:r>
            <a:endParaRPr lang="en-US" altLang="ja-JP" sz="1200" b="1" dirty="0">
              <a:latin typeface="BIZ UDPゴシック" panose="020B0400000000000000" pitchFamily="50" charset="-128"/>
              <a:ea typeface="BIZ UDPゴシック" panose="020B0400000000000000" pitchFamily="50" charset="-128"/>
            </a:endParaRPr>
          </a:p>
          <a:p>
            <a:r>
              <a:rPr kumimoji="1" lang="en-US" altLang="ja-JP" sz="1200" dirty="0">
                <a:solidFill>
                  <a:srgbClr val="7030A0"/>
                </a:solidFill>
                <a:latin typeface="BIZ UDPゴシック" panose="020B0400000000000000" pitchFamily="50" charset="-128"/>
                <a:ea typeface="BIZ UDPゴシック" panose="020B0400000000000000" pitchFamily="50" charset="-128"/>
              </a:rPr>
              <a:t>    2026</a:t>
            </a:r>
            <a:r>
              <a:rPr kumimoji="1" lang="ja-JP" altLang="en-US" sz="1200" dirty="0">
                <a:solidFill>
                  <a:srgbClr val="7030A0"/>
                </a:solidFill>
                <a:latin typeface="BIZ UDPゴシック" panose="020B0400000000000000" pitchFamily="50" charset="-128"/>
                <a:ea typeface="BIZ UDPゴシック" panose="020B0400000000000000" pitchFamily="50" charset="-128"/>
              </a:rPr>
              <a:t>年度の目標値を示し、目標を達成するための取組</a:t>
            </a:r>
            <a:r>
              <a:rPr lang="ja-JP" altLang="en-US" sz="1200" dirty="0">
                <a:solidFill>
                  <a:srgbClr val="7030A0"/>
                </a:solidFill>
                <a:latin typeface="BIZ UDPゴシック" panose="020B0400000000000000" pitchFamily="50" charset="-128"/>
                <a:ea typeface="BIZ UDPゴシック" panose="020B0400000000000000" pitchFamily="50" charset="-128"/>
              </a:rPr>
              <a:t>を掲げて</a:t>
            </a:r>
            <a:r>
              <a:rPr kumimoji="1" lang="ja-JP" altLang="en-US" sz="1200" dirty="0">
                <a:solidFill>
                  <a:srgbClr val="7030A0"/>
                </a:solidFill>
                <a:latin typeface="BIZ UDPゴシック" panose="020B0400000000000000" pitchFamily="50" charset="-128"/>
                <a:ea typeface="BIZ UDPゴシック" panose="020B0400000000000000" pitchFamily="50" charset="-128"/>
              </a:rPr>
              <a:t>います</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433432" y="5277794"/>
            <a:ext cx="6282000" cy="646331"/>
          </a:xfrm>
          <a:prstGeom prst="rect">
            <a:avLst/>
          </a:prstGeom>
          <a:noFill/>
          <a:ln>
            <a:solidFill>
              <a:srgbClr val="7030A0"/>
            </a:solidFill>
          </a:ln>
        </p:spPr>
        <p:txBody>
          <a:bodyPr wrap="square" rtlCol="0">
            <a:spAutoFit/>
          </a:bodyPr>
          <a:lstStyle/>
          <a:p>
            <a:r>
              <a:rPr lang="en-US" altLang="ja-JP" sz="1200" b="1" dirty="0">
                <a:latin typeface="BIZ UDPゴシック" panose="020B0400000000000000" pitchFamily="50" charset="-128"/>
                <a:ea typeface="BIZ UDPゴシック" panose="020B0400000000000000" pitchFamily="50" charset="-128"/>
              </a:rPr>
              <a:t>2</a:t>
            </a:r>
            <a:r>
              <a:rPr lang="ja-JP" altLang="en-US" sz="1200" b="1" dirty="0">
                <a:latin typeface="BIZ UDPゴシック" panose="020B0400000000000000" pitchFamily="50" charset="-128"/>
                <a:ea typeface="BIZ UDPゴシック" panose="020B0400000000000000" pitchFamily="50" charset="-128"/>
              </a:rPr>
              <a:t>　</a:t>
            </a:r>
            <a:r>
              <a:rPr lang="ja-JP" altLang="en-US" sz="1200" b="1" dirty="0" err="1">
                <a:latin typeface="BIZ UDPゴシック" panose="020B0400000000000000" pitchFamily="50" charset="-128"/>
                <a:ea typeface="BIZ UDPゴシック" panose="020B0400000000000000" pitchFamily="50" charset="-128"/>
              </a:rPr>
              <a:t>障がい</a:t>
            </a:r>
            <a:r>
              <a:rPr lang="ja-JP" altLang="en-US" sz="1200" b="1" dirty="0">
                <a:latin typeface="BIZ UDPゴシック" panose="020B0400000000000000" pitchFamily="50" charset="-128"/>
                <a:ea typeface="BIZ UDPゴシック" panose="020B0400000000000000" pitchFamily="50" charset="-128"/>
              </a:rPr>
              <a:t>児支援の利用見込みとその確保策</a:t>
            </a:r>
            <a:r>
              <a:rPr lang="ja-JP" altLang="en-US" sz="1200" b="1" dirty="0">
                <a:solidFill>
                  <a:srgbClr val="7030A0"/>
                </a:solidFill>
                <a:latin typeface="BIZ UDPゴシック" panose="020B0400000000000000" pitchFamily="50" charset="-128"/>
                <a:ea typeface="BIZ UDPゴシック" panose="020B0400000000000000" pitchFamily="50" charset="-128"/>
              </a:rPr>
              <a:t>　</a:t>
            </a:r>
            <a:endParaRPr lang="en-US" altLang="ja-JP" sz="1200" b="1" dirty="0">
              <a:solidFill>
                <a:srgbClr val="7030A0"/>
              </a:solidFill>
              <a:latin typeface="BIZ UDPゴシック" panose="020B0400000000000000" pitchFamily="50" charset="-128"/>
              <a:ea typeface="BIZ UDPゴシック" panose="020B0400000000000000" pitchFamily="50" charset="-128"/>
            </a:endParaRPr>
          </a:p>
          <a:p>
            <a:r>
              <a:rPr lang="en-US" altLang="ja-JP" sz="1200" b="1" dirty="0">
                <a:solidFill>
                  <a:srgbClr val="7030A0"/>
                </a:solidFill>
                <a:latin typeface="BIZ UDPゴシック" panose="020B0400000000000000" pitchFamily="50" charset="-128"/>
                <a:ea typeface="BIZ UDPゴシック" panose="020B0400000000000000" pitchFamily="50" charset="-128"/>
              </a:rPr>
              <a:t>    </a:t>
            </a:r>
            <a:r>
              <a:rPr lang="ja-JP" altLang="en-US" sz="1200" dirty="0" err="1">
                <a:solidFill>
                  <a:srgbClr val="7030A0"/>
                </a:solidFill>
                <a:latin typeface="BIZ UDPゴシック" panose="020B0400000000000000" pitchFamily="50" charset="-128"/>
                <a:ea typeface="BIZ UDPゴシック" panose="020B0400000000000000" pitchFamily="50" charset="-128"/>
              </a:rPr>
              <a:t>障がい児援の</a:t>
            </a:r>
            <a:r>
              <a:rPr lang="ja-JP" altLang="en-US" sz="1200" dirty="0">
                <a:solidFill>
                  <a:srgbClr val="7030A0"/>
                </a:solidFill>
                <a:latin typeface="BIZ UDPゴシック" panose="020B0400000000000000" pitchFamily="50" charset="-128"/>
                <a:ea typeface="BIZ UDPゴシック" panose="020B0400000000000000" pitchFamily="50" charset="-128"/>
              </a:rPr>
              <a:t>今後３年間の見込み量を算出し、それを確保するために必要な方策を掲げています</a:t>
            </a:r>
            <a:endParaRPr lang="en-US" altLang="ja-JP" sz="1200" b="1" dirty="0">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428341" y="2262608"/>
            <a:ext cx="6282000" cy="1200329"/>
          </a:xfrm>
          <a:prstGeom prst="rect">
            <a:avLst/>
          </a:prstGeom>
          <a:noFill/>
          <a:ln>
            <a:solidFill>
              <a:srgbClr val="7030A0"/>
            </a:solidFill>
          </a:ln>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　</a:t>
            </a:r>
            <a:r>
              <a:rPr lang="ja-JP" altLang="en-US" sz="1200" b="1" dirty="0" err="1">
                <a:latin typeface="BIZ UDPゴシック" panose="020B0400000000000000" pitchFamily="50" charset="-128"/>
                <a:ea typeface="BIZ UDPゴシック" panose="020B0400000000000000" pitchFamily="50" charset="-128"/>
              </a:rPr>
              <a:t>障がい</a:t>
            </a:r>
            <a:r>
              <a:rPr lang="ja-JP" altLang="en-US" sz="1200" b="1" dirty="0">
                <a:latin typeface="BIZ UDPゴシック" panose="020B0400000000000000" pitchFamily="50" charset="-128"/>
                <a:ea typeface="BIZ UDPゴシック" panose="020B0400000000000000" pitchFamily="50" charset="-128"/>
              </a:rPr>
              <a:t>児支援体制の確保に関する基本的な考え方</a:t>
            </a:r>
            <a:endParaRPr lang="en-US" altLang="ja-JP" sz="1200" b="1"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（１）地域支援体制の構築</a:t>
            </a:r>
          </a:p>
          <a:p>
            <a:r>
              <a:rPr lang="ja-JP" altLang="en-US" sz="1200" dirty="0">
                <a:latin typeface="BIZ UDPゴシック" panose="020B0400000000000000" pitchFamily="50" charset="-128"/>
                <a:ea typeface="BIZ UDPゴシック" panose="020B0400000000000000" pitchFamily="50" charset="-128"/>
              </a:rPr>
              <a:t>（２）保健、医療、保育、教育、就労支援等の関係機関と連携した支援</a:t>
            </a:r>
          </a:p>
          <a:p>
            <a:r>
              <a:rPr lang="ja-JP" altLang="en-US" sz="1200" dirty="0">
                <a:latin typeface="BIZ UDPゴシック" panose="020B0400000000000000" pitchFamily="50" charset="-128"/>
                <a:ea typeface="BIZ UDPゴシック" panose="020B0400000000000000" pitchFamily="50" charset="-128"/>
              </a:rPr>
              <a:t>（３）地域社会への参加・包容（インクルージョン）の推進</a:t>
            </a:r>
          </a:p>
          <a:p>
            <a:r>
              <a:rPr lang="ja-JP" altLang="en-US" sz="1200" dirty="0">
                <a:latin typeface="BIZ UDPゴシック" panose="020B0400000000000000" pitchFamily="50" charset="-128"/>
                <a:ea typeface="BIZ UDPゴシック" panose="020B0400000000000000" pitchFamily="50" charset="-128"/>
              </a:rPr>
              <a:t>（４）特別な支援が必要な</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児に対する支援体制の整備</a:t>
            </a:r>
          </a:p>
          <a:p>
            <a:r>
              <a:rPr lang="ja-JP" altLang="en-US" sz="1200" dirty="0">
                <a:latin typeface="BIZ UDPゴシック" panose="020B0400000000000000" pitchFamily="50" charset="-128"/>
                <a:ea typeface="BIZ UDPゴシック" panose="020B0400000000000000" pitchFamily="50" charset="-128"/>
              </a:rPr>
              <a:t>（５）</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児相談支援の提供体制の確保</a:t>
            </a:r>
          </a:p>
        </p:txBody>
      </p:sp>
      <p:sp>
        <p:nvSpPr>
          <p:cNvPr id="13" name="テキスト ボックス 12"/>
          <p:cNvSpPr txBox="1"/>
          <p:nvPr/>
        </p:nvSpPr>
        <p:spPr>
          <a:xfrm>
            <a:off x="460944" y="4274571"/>
            <a:ext cx="6137671" cy="830997"/>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（１）</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児支援の提供体制の整備等</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（２）相談支援体制の充実・強化</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（３）</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福祉サービス等の質を向上させるための取組に係る体制の構築</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福祉計画１（６）再掲）</a:t>
            </a:r>
          </a:p>
        </p:txBody>
      </p:sp>
      <p:sp>
        <p:nvSpPr>
          <p:cNvPr id="15" name="テキスト ボックス 14"/>
          <p:cNvSpPr txBox="1"/>
          <p:nvPr/>
        </p:nvSpPr>
        <p:spPr>
          <a:xfrm>
            <a:off x="460615" y="5988368"/>
            <a:ext cx="6138000" cy="646331"/>
          </a:xfrm>
          <a:prstGeom prst="rect">
            <a:avLst/>
          </a:prstGeom>
          <a:noFill/>
          <a:ln>
            <a:noFill/>
          </a:ln>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（１）</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児通所支援等</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（２）地域生活支援事業</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（３）子ども・子育て支援等</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7103150" y="1855139"/>
            <a:ext cx="4557908" cy="276999"/>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（１）日々の暮らしの基盤づくり（</a:t>
            </a:r>
            <a:r>
              <a:rPr kumimoji="1" lang="en-US" altLang="ja-JP" sz="1200" b="1" dirty="0">
                <a:latin typeface="BIZ UDPゴシック" panose="020B0400000000000000" pitchFamily="50" charset="-128"/>
                <a:ea typeface="BIZ UDPゴシック" panose="020B0400000000000000" pitchFamily="50" charset="-128"/>
              </a:rPr>
              <a:t>Ⅰ</a:t>
            </a:r>
            <a:r>
              <a:rPr kumimoji="1" lang="ja-JP" altLang="en-US" sz="1200" b="1" dirty="0">
                <a:latin typeface="BIZ UDPゴシック" panose="020B0400000000000000" pitchFamily="50" charset="-128"/>
                <a:ea typeface="BIZ UDPゴシック" panose="020B0400000000000000" pitchFamily="50" charset="-128"/>
              </a:rPr>
              <a:t>　暮らす・つながる）</a:t>
            </a:r>
          </a:p>
        </p:txBody>
      </p:sp>
      <p:sp>
        <p:nvSpPr>
          <p:cNvPr id="17" name="テキスト ボックス 16"/>
          <p:cNvSpPr txBox="1"/>
          <p:nvPr/>
        </p:nvSpPr>
        <p:spPr>
          <a:xfrm>
            <a:off x="7353027" y="2157711"/>
            <a:ext cx="4320000" cy="1200329"/>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１）生活支援</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２）保健・医療</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３）情報アクセシビリティ</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４）行政サービス等の配慮</a:t>
            </a:r>
          </a:p>
        </p:txBody>
      </p:sp>
      <p:sp>
        <p:nvSpPr>
          <p:cNvPr id="18" name="テキスト ボックス 17"/>
          <p:cNvSpPr txBox="1"/>
          <p:nvPr/>
        </p:nvSpPr>
        <p:spPr>
          <a:xfrm>
            <a:off x="7103150" y="3706938"/>
            <a:ext cx="4557908" cy="461665"/>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（２）</a:t>
            </a:r>
            <a:r>
              <a:rPr lang="ja-JP" altLang="en-US" sz="1200" b="1" dirty="0">
                <a:latin typeface="BIZ UDPゴシック" panose="020B0400000000000000" pitchFamily="50" charset="-128"/>
                <a:ea typeface="BIZ UDPゴシック" panose="020B0400000000000000" pitchFamily="50" charset="-128"/>
              </a:rPr>
              <a:t>社会</a:t>
            </a:r>
            <a:r>
              <a:rPr kumimoji="1" lang="ja-JP" altLang="en-US" sz="1200" b="1" dirty="0">
                <a:latin typeface="BIZ UDPゴシック" panose="020B0400000000000000" pitchFamily="50" charset="-128"/>
                <a:ea typeface="BIZ UDPゴシック" panose="020B0400000000000000" pitchFamily="50" charset="-128"/>
              </a:rPr>
              <a:t>参画へ向けた自立の基盤づくり</a:t>
            </a:r>
            <a:endParaRPr kumimoji="1" lang="en-US" altLang="ja-JP" sz="1200" b="1"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Ⅱ</a:t>
            </a:r>
            <a:r>
              <a:rPr kumimoji="1" lang="ja-JP" altLang="en-US" sz="1200" b="1" dirty="0">
                <a:latin typeface="BIZ UDPゴシック" panose="020B0400000000000000" pitchFamily="50" charset="-128"/>
                <a:ea typeface="BIZ UDPゴシック" panose="020B0400000000000000" pitchFamily="50" charset="-128"/>
              </a:rPr>
              <a:t>　育つ </a:t>
            </a:r>
            <a:r>
              <a:rPr kumimoji="1" lang="en-US" altLang="ja-JP" sz="1200" b="1" dirty="0">
                <a:latin typeface="BIZ UDPゴシック" panose="020B0400000000000000" pitchFamily="50" charset="-128"/>
                <a:ea typeface="BIZ UDPゴシック" panose="020B0400000000000000" pitchFamily="50" charset="-128"/>
              </a:rPr>
              <a:t>/ Ⅲ</a:t>
            </a:r>
            <a:r>
              <a:rPr kumimoji="1" lang="ja-JP" altLang="en-US" sz="1200" b="1" dirty="0">
                <a:latin typeface="BIZ UDPゴシック" panose="020B0400000000000000" pitchFamily="50" charset="-128"/>
                <a:ea typeface="BIZ UDPゴシック" panose="020B0400000000000000" pitchFamily="50" charset="-128"/>
              </a:rPr>
              <a:t>　学ぶ </a:t>
            </a:r>
            <a:r>
              <a:rPr kumimoji="1" lang="en-US" altLang="ja-JP" sz="1200" b="1" dirty="0">
                <a:latin typeface="BIZ UDPゴシック" panose="020B0400000000000000" pitchFamily="50" charset="-128"/>
                <a:ea typeface="BIZ UDPゴシック" panose="020B0400000000000000" pitchFamily="50" charset="-128"/>
              </a:rPr>
              <a:t>/ Ⅳ</a:t>
            </a:r>
            <a:r>
              <a:rPr kumimoji="1" lang="ja-JP" altLang="en-US" sz="1200" b="1" dirty="0">
                <a:latin typeface="BIZ UDPゴシック" panose="020B0400000000000000" pitchFamily="50" charset="-128"/>
                <a:ea typeface="BIZ UDPゴシック" panose="020B0400000000000000" pitchFamily="50" charset="-128"/>
              </a:rPr>
              <a:t>働く）</a:t>
            </a:r>
          </a:p>
        </p:txBody>
      </p:sp>
      <p:sp>
        <p:nvSpPr>
          <p:cNvPr id="19" name="テキスト ボックス 18"/>
          <p:cNvSpPr txBox="1"/>
          <p:nvPr/>
        </p:nvSpPr>
        <p:spPr>
          <a:xfrm>
            <a:off x="7334256" y="4237385"/>
            <a:ext cx="4300334" cy="1200329"/>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１）療育</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２）教育</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３）文化芸術・スポーツ等</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４）雇用・就業</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7103150" y="5700452"/>
            <a:ext cx="4557908" cy="276999"/>
          </a:xfrm>
          <a:prstGeom prst="rect">
            <a:avLst/>
          </a:prstGeom>
          <a:solidFill>
            <a:schemeClr val="bg1"/>
          </a:solidFill>
          <a:ln>
            <a:solidFill>
              <a:srgbClr val="008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（３）住みよい環境の基盤づくり（</a:t>
            </a:r>
            <a:r>
              <a:rPr kumimoji="1" lang="en-US" altLang="ja-JP" sz="1200" b="1" dirty="0">
                <a:latin typeface="BIZ UDPゴシック" panose="020B0400000000000000" pitchFamily="50" charset="-128"/>
                <a:ea typeface="BIZ UDPゴシック" panose="020B0400000000000000" pitchFamily="50" charset="-128"/>
              </a:rPr>
              <a:t>Ⅴ</a:t>
            </a:r>
            <a:r>
              <a:rPr kumimoji="1" lang="ja-JP" altLang="en-US" sz="1200" b="1" dirty="0">
                <a:latin typeface="BIZ UDPゴシック" panose="020B0400000000000000" pitchFamily="50" charset="-128"/>
                <a:ea typeface="BIZ UDPゴシック" panose="020B0400000000000000" pitchFamily="50" charset="-128"/>
              </a:rPr>
              <a:t>　住む）</a:t>
            </a:r>
          </a:p>
        </p:txBody>
      </p:sp>
      <p:sp>
        <p:nvSpPr>
          <p:cNvPr id="21" name="テキスト ボックス 20"/>
          <p:cNvSpPr txBox="1"/>
          <p:nvPr/>
        </p:nvSpPr>
        <p:spPr>
          <a:xfrm>
            <a:off x="7353027" y="6016779"/>
            <a:ext cx="4300334" cy="646331"/>
          </a:xfrm>
          <a:prstGeom prst="rect">
            <a:avLst/>
          </a:prstGeom>
          <a:solidFill>
            <a:schemeClr val="bg1"/>
          </a:solidFill>
          <a:ln>
            <a:noFill/>
          </a:ln>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１）生活環境</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２）安心・安全</a:t>
            </a:r>
          </a:p>
        </p:txBody>
      </p:sp>
      <p:sp>
        <p:nvSpPr>
          <p:cNvPr id="22" name="テキスト ボックス 21"/>
          <p:cNvSpPr txBox="1"/>
          <p:nvPr/>
        </p:nvSpPr>
        <p:spPr>
          <a:xfrm>
            <a:off x="344129" y="1918852"/>
            <a:ext cx="2979174" cy="276999"/>
          </a:xfrm>
          <a:prstGeom prst="rect">
            <a:avLst/>
          </a:prstGeom>
          <a:solidFill>
            <a:srgbClr val="7030A0"/>
          </a:solidFill>
          <a:ln>
            <a:solidFill>
              <a:srgbClr val="008000"/>
            </a:solidFill>
          </a:ln>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第３期</a:t>
            </a:r>
            <a:r>
              <a:rPr kumimoji="1"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lang="ja-JP" altLang="en-US" sz="1200" b="1" dirty="0">
                <a:solidFill>
                  <a:schemeClr val="bg1"/>
                </a:solidFill>
                <a:latin typeface="BIZ UDPゴシック" panose="020B0400000000000000" pitchFamily="50" charset="-128"/>
                <a:ea typeface="BIZ UDPゴシック" panose="020B0400000000000000" pitchFamily="50" charset="-128"/>
              </a:rPr>
              <a:t>児計画（２０２４－２０２６）</a:t>
            </a:r>
          </a:p>
        </p:txBody>
      </p:sp>
      <p:cxnSp>
        <p:nvCxnSpPr>
          <p:cNvPr id="3" name="直線コネクタ 2"/>
          <p:cNvCxnSpPr/>
          <p:nvPr/>
        </p:nvCxnSpPr>
        <p:spPr>
          <a:xfrm>
            <a:off x="7002487" y="2114581"/>
            <a:ext cx="0" cy="2456103"/>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16200000">
            <a:off x="5186491" y="281360"/>
            <a:ext cx="8999" cy="3708000"/>
          </a:xfrm>
          <a:prstGeom prst="line">
            <a:avLst/>
          </a:prstGeom>
          <a:ln w="28575">
            <a:solidFill>
              <a:srgbClr val="7030A0"/>
            </a:solidFill>
            <a:prstDash val="sysDot"/>
            <a:headEnd type="triangle"/>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rot="16200000">
            <a:off x="7177988" y="4386184"/>
            <a:ext cx="8999" cy="360000"/>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7361982" y="2206681"/>
            <a:ext cx="4284000" cy="275122"/>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コネクタ 29"/>
          <p:cNvCxnSpPr/>
          <p:nvPr/>
        </p:nvCxnSpPr>
        <p:spPr>
          <a:xfrm rot="16200000">
            <a:off x="7164065" y="2229136"/>
            <a:ext cx="8999" cy="360000"/>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7333361" y="4836273"/>
            <a:ext cx="4284000" cy="551665"/>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7353026" y="6073835"/>
            <a:ext cx="4284000" cy="275122"/>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 name="直線コネクタ 32"/>
          <p:cNvCxnSpPr/>
          <p:nvPr/>
        </p:nvCxnSpPr>
        <p:spPr>
          <a:xfrm rot="16200000">
            <a:off x="7093046" y="2062346"/>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rot="16200000">
            <a:off x="7067028" y="4869140"/>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6200000">
            <a:off x="7092065" y="5995496"/>
            <a:ext cx="8999" cy="504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6828835" y="1569815"/>
            <a:ext cx="8999" cy="4680000"/>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a:off x="5181279" y="-62638"/>
            <a:ext cx="8999" cy="3312000"/>
          </a:xfrm>
          <a:prstGeom prst="line">
            <a:avLst/>
          </a:prstGeom>
          <a:ln w="28575">
            <a:solidFill>
              <a:srgbClr val="7030A0"/>
            </a:solidFill>
            <a:prstDash val="solid"/>
            <a:headEnd type="triangle"/>
          </a:ln>
        </p:spPr>
        <p:style>
          <a:lnRef idx="1">
            <a:schemeClr val="accent1"/>
          </a:lnRef>
          <a:fillRef idx="0">
            <a:schemeClr val="accent1"/>
          </a:fillRef>
          <a:effectRef idx="0">
            <a:schemeClr val="accent1"/>
          </a:effectRef>
          <a:fontRef idx="minor">
            <a:schemeClr val="tx1"/>
          </a:fontRef>
        </p:style>
      </p:cxnSp>
      <p:sp>
        <p:nvSpPr>
          <p:cNvPr id="39" name="二等辺三角形 38"/>
          <p:cNvSpPr>
            <a:spLocks noChangeAspect="1"/>
          </p:cNvSpPr>
          <p:nvPr/>
        </p:nvSpPr>
        <p:spPr>
          <a:xfrm flipV="1">
            <a:off x="7044991" y="1409332"/>
            <a:ext cx="388059" cy="341094"/>
          </a:xfrm>
          <a:prstGeom prst="triangl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333361" y="4260807"/>
            <a:ext cx="4284000" cy="551665"/>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38</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8730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３　知的</a:t>
            </a:r>
            <a:r>
              <a:rPr lang="ja-JP" altLang="en-US" sz="1600" b="1" dirty="0" err="1">
                <a:solidFill>
                  <a:srgbClr val="FF5050"/>
                </a:solidFill>
                <a:latin typeface="BIZ UDPゴシック" panose="020B0400000000000000" pitchFamily="50" charset="-128"/>
                <a:ea typeface="BIZ UDPゴシック" panose="020B0400000000000000" pitchFamily="50" charset="-128"/>
              </a:rPr>
              <a:t>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者・療育手帳の所持者数（判定別）</a:t>
            </a:r>
          </a:p>
        </p:txBody>
      </p:sp>
      <p:sp>
        <p:nvSpPr>
          <p:cNvPr id="8" name="テキスト ボックス 7"/>
          <p:cNvSpPr txBox="1"/>
          <p:nvPr/>
        </p:nvSpPr>
        <p:spPr>
          <a:xfrm>
            <a:off x="486697" y="5324168"/>
            <a:ext cx="11130116" cy="1200329"/>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令和６年度（</a:t>
            </a:r>
            <a:r>
              <a:rPr lang="en-US" altLang="ja-JP" sz="1600" dirty="0">
                <a:latin typeface="BIZ UDPゴシック" panose="020B0400000000000000" pitchFamily="50" charset="-128"/>
                <a:ea typeface="BIZ UDPゴシック" panose="020B0400000000000000" pitchFamily="50" charset="-128"/>
              </a:rPr>
              <a:t>202</a:t>
            </a:r>
            <a:r>
              <a:rPr lang="ja-JP" altLang="en-US" sz="1600" dirty="0">
                <a:latin typeface="BIZ UDPゴシック" panose="020B0400000000000000" pitchFamily="50" charset="-128"/>
                <a:ea typeface="BIZ UDPゴシック" panose="020B0400000000000000" pitchFamily="50" charset="-128"/>
              </a:rPr>
              <a:t>４年度）末時点で</a:t>
            </a:r>
            <a:r>
              <a:rPr lang="en-US" altLang="ja-JP" sz="1600" dirty="0">
                <a:latin typeface="BIZ UDPゴシック" panose="020B0400000000000000" pitchFamily="50" charset="-128"/>
                <a:ea typeface="BIZ UDPゴシック" panose="020B0400000000000000" pitchFamily="50" charset="-128"/>
              </a:rPr>
              <a:t>3,499</a:t>
            </a:r>
            <a:r>
              <a:rPr lang="ja-JP" altLang="en-US" sz="1600" dirty="0">
                <a:latin typeface="BIZ UDPゴシック" panose="020B0400000000000000" pitchFamily="50" charset="-128"/>
                <a:ea typeface="BIZ UDPゴシック" panose="020B0400000000000000" pitchFamily="50" charset="-128"/>
              </a:rPr>
              <a:t>人で、５年前に比べると約１．１</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倍の増加</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判定別では</a:t>
            </a:r>
            <a:r>
              <a:rPr lang="en-US" altLang="ja-JP" sz="1600" dirty="0">
                <a:latin typeface="BIZ UDPゴシック" panose="020B0400000000000000" pitchFamily="50" charset="-128"/>
                <a:ea typeface="BIZ UDPゴシック" panose="020B0400000000000000" pitchFamily="50" charset="-128"/>
              </a:rPr>
              <a:t>A</a:t>
            </a:r>
            <a:r>
              <a:rPr lang="ja-JP" altLang="en-US" sz="1600" dirty="0">
                <a:latin typeface="BIZ UDPゴシック" panose="020B0400000000000000" pitchFamily="50" charset="-128"/>
                <a:ea typeface="BIZ UDPゴシック" panose="020B0400000000000000" pitchFamily="50" charset="-128"/>
              </a:rPr>
              <a:t>（重度）が</a:t>
            </a:r>
            <a:r>
              <a:rPr lang="en-US" altLang="ja-JP" sz="1600" dirty="0">
                <a:latin typeface="BIZ UDPゴシック" panose="020B0400000000000000" pitchFamily="50" charset="-128"/>
                <a:ea typeface="BIZ UDPゴシック" panose="020B0400000000000000" pitchFamily="50" charset="-128"/>
              </a:rPr>
              <a:t>4</a:t>
            </a:r>
            <a:r>
              <a:rPr lang="ja-JP" altLang="en-US" sz="1600" dirty="0">
                <a:latin typeface="BIZ UDPゴシック" panose="020B0400000000000000" pitchFamily="50" charset="-128"/>
                <a:ea typeface="BIZ UDPゴシック" panose="020B0400000000000000" pitchFamily="50" charset="-128"/>
              </a:rPr>
              <a:t>３</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２％で最も多い。</a:t>
            </a:r>
            <a:r>
              <a:rPr lang="en-US" altLang="ja-JP" sz="1600" dirty="0">
                <a:latin typeface="BIZ UDPゴシック" panose="020B0400000000000000" pitchFamily="50" charset="-128"/>
                <a:ea typeface="BIZ UDPゴシック" panose="020B0400000000000000" pitchFamily="50" charset="-128"/>
              </a:rPr>
              <a:t>A</a:t>
            </a:r>
            <a:r>
              <a:rPr lang="ja-JP" altLang="en-US" sz="1600" dirty="0">
                <a:latin typeface="BIZ UDPゴシック" panose="020B0400000000000000" pitchFamily="50" charset="-128"/>
                <a:ea typeface="BIZ UDPゴシック" panose="020B0400000000000000" pitchFamily="50" charset="-128"/>
              </a:rPr>
              <a:t>（重度）、</a:t>
            </a:r>
            <a:r>
              <a:rPr lang="en-US" altLang="ja-JP" sz="1600" dirty="0">
                <a:latin typeface="BIZ UDPゴシック" panose="020B0400000000000000" pitchFamily="50" charset="-128"/>
                <a:ea typeface="BIZ UDPゴシック" panose="020B0400000000000000" pitchFamily="50" charset="-128"/>
              </a:rPr>
              <a:t>B1</a:t>
            </a:r>
            <a:r>
              <a:rPr lang="ja-JP" altLang="en-US" sz="1600" dirty="0">
                <a:latin typeface="BIZ UDPゴシック" panose="020B0400000000000000" pitchFamily="50" charset="-128"/>
                <a:ea typeface="BIZ UDPゴシック" panose="020B0400000000000000" pitchFamily="50" charset="-128"/>
              </a:rPr>
              <a:t>（中度）、</a:t>
            </a:r>
            <a:r>
              <a:rPr lang="en-US" altLang="ja-JP" sz="1600" dirty="0">
                <a:latin typeface="BIZ UDPゴシック" panose="020B0400000000000000" pitchFamily="50" charset="-128"/>
                <a:ea typeface="BIZ UDPゴシック" panose="020B0400000000000000" pitchFamily="50" charset="-128"/>
              </a:rPr>
              <a:t>B2</a:t>
            </a:r>
            <a:r>
              <a:rPr lang="ja-JP" altLang="en-US" sz="1600" dirty="0">
                <a:latin typeface="BIZ UDPゴシック" panose="020B0400000000000000" pitchFamily="50" charset="-128"/>
                <a:ea typeface="BIZ UDPゴシック" panose="020B0400000000000000" pitchFamily="50" charset="-128"/>
              </a:rPr>
              <a:t>（軽度）ともに増加傾向にある</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年齢別では</a:t>
            </a:r>
            <a:r>
              <a:rPr lang="en-US" altLang="ja-JP" sz="1600" dirty="0">
                <a:latin typeface="BIZ UDPゴシック" panose="020B0400000000000000" pitchFamily="50" charset="-128"/>
                <a:ea typeface="BIZ UDPゴシック" panose="020B0400000000000000" pitchFamily="50" charset="-128"/>
              </a:rPr>
              <a:t>18</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64</a:t>
            </a:r>
            <a:r>
              <a:rPr lang="ja-JP" altLang="en-US" sz="1600" dirty="0">
                <a:latin typeface="BIZ UDPゴシック" panose="020B0400000000000000" pitchFamily="50" charset="-128"/>
                <a:ea typeface="BIZ UDPゴシック" panose="020B0400000000000000" pitchFamily="50" charset="-128"/>
              </a:rPr>
              <a:t>歳が多い</a:t>
            </a:r>
            <a:endParaRPr kumimoji="1" lang="en-US" altLang="ja-JP" sz="1600" dirty="0">
              <a:solidFill>
                <a:srgbClr val="FF5050"/>
              </a:solidFill>
              <a:latin typeface="BIZ UDPゴシック" panose="020B0400000000000000" pitchFamily="50" charset="-128"/>
              <a:ea typeface="BIZ UDPゴシック" panose="020B04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331210219"/>
              </p:ext>
            </p:extLst>
          </p:nvPr>
        </p:nvGraphicFramePr>
        <p:xfrm>
          <a:off x="1779403" y="1583047"/>
          <a:ext cx="7151139" cy="2659854"/>
        </p:xfrm>
        <a:graphic>
          <a:graphicData uri="http://schemas.openxmlformats.org/drawingml/2006/table">
            <a:tbl>
              <a:tblPr/>
              <a:tblGrid>
                <a:gridCol w="2008747">
                  <a:extLst>
                    <a:ext uri="{9D8B030D-6E8A-4147-A177-3AD203B41FA5}">
                      <a16:colId xmlns:a16="http://schemas.microsoft.com/office/drawing/2014/main" val="4159405186"/>
                    </a:ext>
                  </a:extLst>
                </a:gridCol>
                <a:gridCol w="1285598">
                  <a:extLst>
                    <a:ext uri="{9D8B030D-6E8A-4147-A177-3AD203B41FA5}">
                      <a16:colId xmlns:a16="http://schemas.microsoft.com/office/drawing/2014/main" val="3184613319"/>
                    </a:ext>
                  </a:extLst>
                </a:gridCol>
                <a:gridCol w="1285598">
                  <a:extLst>
                    <a:ext uri="{9D8B030D-6E8A-4147-A177-3AD203B41FA5}">
                      <a16:colId xmlns:a16="http://schemas.microsoft.com/office/drawing/2014/main" val="792045248"/>
                    </a:ext>
                  </a:extLst>
                </a:gridCol>
                <a:gridCol w="1285598">
                  <a:extLst>
                    <a:ext uri="{9D8B030D-6E8A-4147-A177-3AD203B41FA5}">
                      <a16:colId xmlns:a16="http://schemas.microsoft.com/office/drawing/2014/main" val="4048030852"/>
                    </a:ext>
                  </a:extLst>
                </a:gridCol>
                <a:gridCol w="1285598">
                  <a:extLst>
                    <a:ext uri="{9D8B030D-6E8A-4147-A177-3AD203B41FA5}">
                      <a16:colId xmlns:a16="http://schemas.microsoft.com/office/drawing/2014/main" val="1950237031"/>
                    </a:ext>
                  </a:extLst>
                </a:gridCol>
              </a:tblGrid>
              <a:tr h="443309">
                <a:tc>
                  <a:txBody>
                    <a:bodyPr/>
                    <a:lstStyle/>
                    <a:p>
                      <a:pPr algn="l"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総　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Ａ（</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重度）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Ｂ１（</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中度）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Ｂ２（</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軽度）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035198673"/>
                  </a:ext>
                </a:extLst>
              </a:tr>
              <a:tr h="44330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3,080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1,419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558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1,103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4805894"/>
                  </a:ext>
                </a:extLst>
              </a:tr>
              <a:tr h="44330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3,175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1,442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572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1,161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7191991"/>
                  </a:ext>
                </a:extLst>
              </a:tr>
              <a:tr h="44330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3,273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1,464</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596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1,213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4379249"/>
                  </a:ext>
                </a:extLst>
              </a:tr>
              <a:tr h="44330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3,372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1,479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606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1,287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5918583"/>
                  </a:ext>
                </a:extLst>
              </a:tr>
              <a:tr h="44330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3,499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1,512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638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1,349</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8473813"/>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290569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（１）</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児支援の提供体制の整備等</a:t>
            </a:r>
            <a:endParaRPr lang="en-US" altLang="ja-JP"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3912" y="642043"/>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8" name="テキスト ボックス 7"/>
          <p:cNvSpPr txBox="1"/>
          <p:nvPr/>
        </p:nvSpPr>
        <p:spPr>
          <a:xfrm>
            <a:off x="6092725" y="64811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1" name="表 10"/>
          <p:cNvGraphicFramePr>
            <a:graphicFrameLocks noGrp="1"/>
          </p:cNvGraphicFramePr>
          <p:nvPr/>
        </p:nvGraphicFramePr>
        <p:xfrm>
          <a:off x="154040" y="902322"/>
          <a:ext cx="5705986" cy="174244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257886">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児童発達支援センターの設置</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設置済</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福祉型　１か所</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医療型　２か所</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保育所等訪問支援を実施する事業所数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６か所（＋２）</a:t>
                      </a:r>
                    </a:p>
                  </a:txBody>
                  <a:tcPr anchor="ctr"/>
                </a:tc>
                <a:extLst>
                  <a:ext uri="{0D108BD9-81ED-4DB2-BD59-A6C34878D82A}">
                    <a16:rowId xmlns:a16="http://schemas.microsoft.com/office/drawing/2014/main" val="2191041401"/>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児支援の地域社会への参加・包容のための</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関係機関の協議の場の設置</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設置済</a:t>
                      </a:r>
                    </a:p>
                  </a:txBody>
                  <a:tcPr anchor="ctr"/>
                </a:tc>
                <a:extLst>
                  <a:ext uri="{0D108BD9-81ED-4DB2-BD59-A6C34878D82A}">
                    <a16:rowId xmlns:a16="http://schemas.microsoft.com/office/drawing/2014/main" val="1273757133"/>
                  </a:ext>
                </a:extLst>
              </a:tr>
            </a:tbl>
          </a:graphicData>
        </a:graphic>
      </p:graphicFrame>
      <p:sp>
        <p:nvSpPr>
          <p:cNvPr id="12" name="テキスト ボックス 11"/>
          <p:cNvSpPr txBox="1"/>
          <p:nvPr/>
        </p:nvSpPr>
        <p:spPr>
          <a:xfrm>
            <a:off x="6141885" y="927156"/>
            <a:ext cx="5830529" cy="1754326"/>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○幅広い高度な専門性に基づく発達支援・家族支援機能の強化</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○地域の</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児通所支援事業所に対するスーパーバイズ・コンサルテーションの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実施</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○地域のインクルージョン推進の中核としての保育所等訪問支援</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○地域の発達支援に関する入口としての相談対応</a:t>
            </a:r>
            <a:endParaRPr kumimoji="1"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○地域のインクルージョン推進における関係機関の協議の場の設置</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4"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39</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63912" y="291270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16" name="テキスト ボックス 15"/>
          <p:cNvSpPr txBox="1"/>
          <p:nvPr/>
        </p:nvSpPr>
        <p:spPr>
          <a:xfrm>
            <a:off x="6092725" y="2899111"/>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8" name="テキスト ボックス 17"/>
          <p:cNvSpPr txBox="1"/>
          <p:nvPr/>
        </p:nvSpPr>
        <p:spPr>
          <a:xfrm>
            <a:off x="6141885" y="3178151"/>
            <a:ext cx="5830529" cy="1200329"/>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○重症心身障が</a:t>
            </a:r>
            <a:r>
              <a:rPr lang="ja-JP" altLang="en-US" sz="1200" dirty="0" err="1">
                <a:latin typeface="BIZ UDPゴシック" panose="020B0400000000000000" pitchFamily="50" charset="-128"/>
                <a:ea typeface="BIZ UDPゴシック" panose="020B0400000000000000" pitchFamily="50" charset="-128"/>
              </a:rPr>
              <a:t>い</a:t>
            </a:r>
            <a:r>
              <a:rPr lang="ja-JP" altLang="en-US" sz="1200" dirty="0">
                <a:latin typeface="BIZ UDPゴシック" panose="020B0400000000000000" pitchFamily="50" charset="-128"/>
                <a:ea typeface="BIZ UDPゴシック" panose="020B0400000000000000" pitchFamily="50" charset="-128"/>
              </a:rPr>
              <a:t>児を受け入れる児童発達支援事業所、放課後等デイサービス事業</a:t>
            </a:r>
          </a:p>
          <a:p>
            <a:pPr>
              <a:lnSpc>
                <a:spcPct val="150000"/>
              </a:lnSpc>
            </a:pPr>
            <a:r>
              <a:rPr lang="ja-JP" altLang="en-US" sz="1200" dirty="0">
                <a:latin typeface="BIZ UDPゴシック" panose="020B0400000000000000" pitchFamily="50" charset="-128"/>
                <a:ea typeface="BIZ UDPゴシック" panose="020B0400000000000000" pitchFamily="50" charset="-128"/>
              </a:rPr>
              <a:t>　所の整備にあたっては、利用実績や支援ニーズを見極めながら次世代育成支援</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対策施設整備交付金等を活用した施設整備補助事業により、事業者募集を引き続き</a:t>
            </a:r>
          </a:p>
          <a:p>
            <a:pPr>
              <a:lnSpc>
                <a:spcPct val="150000"/>
              </a:lnSpc>
            </a:pPr>
            <a:r>
              <a:rPr lang="ja-JP" altLang="en-US" sz="1200" dirty="0">
                <a:latin typeface="BIZ UDPゴシック" panose="020B0400000000000000" pitchFamily="50" charset="-128"/>
                <a:ea typeface="BIZ UDPゴシック" panose="020B0400000000000000" pitchFamily="50" charset="-128"/>
              </a:rPr>
              <a:t>　検討します。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9" name="テキスト ボックス 18"/>
          <p:cNvSpPr txBox="1"/>
          <p:nvPr/>
        </p:nvSpPr>
        <p:spPr>
          <a:xfrm>
            <a:off x="63912" y="4563138"/>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a:t>
            </a:r>
          </a:p>
        </p:txBody>
      </p:sp>
      <p:sp>
        <p:nvSpPr>
          <p:cNvPr id="20" name="テキスト ボックス 19"/>
          <p:cNvSpPr txBox="1"/>
          <p:nvPr/>
        </p:nvSpPr>
        <p:spPr>
          <a:xfrm>
            <a:off x="6092725" y="459870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21" name="表 20"/>
          <p:cNvGraphicFramePr>
            <a:graphicFrameLocks noGrp="1"/>
          </p:cNvGraphicFramePr>
          <p:nvPr/>
        </p:nvGraphicFramePr>
        <p:xfrm>
          <a:off x="154040" y="4833250"/>
          <a:ext cx="5705986" cy="147320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25003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医療的ケア児支援のための関係機関の協議の場の設置</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設置済</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医療的ケア児等コーディネーターの配置数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福祉関係　１名（＋１）</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医療関係　１名</a:t>
                      </a:r>
                    </a:p>
                  </a:txBody>
                  <a:tcPr anchor="ctr"/>
                </a:tc>
                <a:extLst>
                  <a:ext uri="{0D108BD9-81ED-4DB2-BD59-A6C34878D82A}">
                    <a16:rowId xmlns:a16="http://schemas.microsoft.com/office/drawing/2014/main" val="2191041401"/>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協議の場の開催数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1273757133"/>
                  </a:ext>
                </a:extLst>
              </a:tr>
            </a:tbl>
          </a:graphicData>
        </a:graphic>
      </p:graphicFrame>
      <p:sp>
        <p:nvSpPr>
          <p:cNvPr id="22" name="テキスト ボックス 21"/>
          <p:cNvSpPr txBox="1"/>
          <p:nvPr/>
        </p:nvSpPr>
        <p:spPr>
          <a:xfrm>
            <a:off x="6141885" y="4799090"/>
            <a:ext cx="5830529" cy="2123658"/>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○吹田市域療育等関係機関連絡会の医療的ケア児部会において、地域の医療的ケア</a:t>
            </a:r>
          </a:p>
          <a:p>
            <a:r>
              <a:rPr lang="ja-JP" altLang="en-US" sz="1200" dirty="0">
                <a:latin typeface="BIZ UDPゴシック" panose="020B0400000000000000" pitchFamily="50" charset="-128"/>
                <a:ea typeface="BIZ UDPゴシック" panose="020B0400000000000000" pitchFamily="50" charset="-128"/>
              </a:rPr>
              <a:t>　児の課題の整理や地域資源の把握を行い、保健、医療、福祉、保育、教育等の</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関係機関と情報共有を図ります。</a:t>
            </a:r>
          </a:p>
          <a:p>
            <a:r>
              <a:rPr lang="ja-JP" altLang="en-US" sz="1200" dirty="0">
                <a:latin typeface="BIZ UDPゴシック" panose="020B0400000000000000" pitchFamily="50" charset="-128"/>
                <a:ea typeface="BIZ UDPゴシック" panose="020B0400000000000000" pitchFamily="50" charset="-128"/>
              </a:rPr>
              <a:t>○医療的ケア児等コーディネーターは、新生児の退院後の在宅生活を見据え、医療</a:t>
            </a:r>
          </a:p>
          <a:p>
            <a:r>
              <a:rPr lang="ja-JP" altLang="en-US" sz="1200" dirty="0">
                <a:latin typeface="BIZ UDPゴシック" panose="020B0400000000000000" pitchFamily="50" charset="-128"/>
                <a:ea typeface="BIZ UDPゴシック" panose="020B0400000000000000" pitchFamily="50" charset="-128"/>
              </a:rPr>
              <a:t>　機関やこども発達支援センター、すこやか親子室等の関係機関と連携し、居宅</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介護や訪問看護等について、医療的ケア児の発達段階に応じた支援を推進します。</a:t>
            </a:r>
          </a:p>
          <a:p>
            <a:r>
              <a:rPr lang="ja-JP" altLang="en-US" sz="1200" dirty="0">
                <a:latin typeface="BIZ UDPゴシック" panose="020B0400000000000000" pitchFamily="50" charset="-128"/>
                <a:ea typeface="BIZ UDPゴシック" panose="020B0400000000000000" pitchFamily="50" charset="-128"/>
              </a:rPr>
              <a:t>　また、医療的ケア児相談窓口において、相談対応を行い、個々のケースに応じて</a:t>
            </a:r>
          </a:p>
          <a:p>
            <a:r>
              <a:rPr lang="ja-JP" altLang="en-US" sz="1200" dirty="0">
                <a:latin typeface="BIZ UDPゴシック" panose="020B0400000000000000" pitchFamily="50" charset="-128"/>
                <a:ea typeface="BIZ UDPゴシック" panose="020B0400000000000000" pitchFamily="50" charset="-128"/>
              </a:rPr>
              <a:t>　必要な支援につないでいきます。</a:t>
            </a:r>
          </a:p>
          <a:p>
            <a:r>
              <a:rPr lang="ja-JP" altLang="en-US" sz="1200" dirty="0">
                <a:latin typeface="BIZ UDPゴシック" panose="020B0400000000000000" pitchFamily="50" charset="-128"/>
                <a:ea typeface="BIZ UDPゴシック" panose="020B0400000000000000" pitchFamily="50" charset="-128"/>
              </a:rPr>
              <a:t>○医療的ケア児部会において、令和</a:t>
            </a:r>
            <a:r>
              <a:rPr lang="en-US" altLang="ja-JP" sz="1200" dirty="0">
                <a:latin typeface="BIZ UDPゴシック" panose="020B0400000000000000" pitchFamily="50" charset="-128"/>
                <a:ea typeface="BIZ UDPゴシック" panose="020B0400000000000000" pitchFamily="50" charset="-128"/>
              </a:rPr>
              <a:t>5</a:t>
            </a:r>
            <a:r>
              <a:rPr lang="ja-JP" altLang="en-US" sz="1200" dirty="0">
                <a:latin typeface="BIZ UDPゴシック" panose="020B0400000000000000" pitchFamily="50" charset="-128"/>
                <a:ea typeface="BIZ UDPゴシック" panose="020B0400000000000000" pitchFamily="50" charset="-128"/>
              </a:rPr>
              <a:t>年度に実施した医療的ケア児の保護者に対する</a:t>
            </a:r>
          </a:p>
          <a:p>
            <a:r>
              <a:rPr lang="ja-JP" altLang="en-US" sz="1200" dirty="0">
                <a:latin typeface="BIZ UDPゴシック" panose="020B0400000000000000" pitchFamily="50" charset="-128"/>
                <a:ea typeface="BIZ UDPゴシック" panose="020B0400000000000000" pitchFamily="50" charset="-128"/>
              </a:rPr>
              <a:t>　実態調査結果の分析を行い、医療的ケア児に係る課題を明らかにし、その解消に</a:t>
            </a:r>
          </a:p>
          <a:p>
            <a:r>
              <a:rPr lang="ja-JP" altLang="en-US" sz="1200" dirty="0">
                <a:latin typeface="BIZ UDPゴシック" panose="020B0400000000000000" pitchFamily="50" charset="-128"/>
                <a:ea typeface="BIZ UDPゴシック" panose="020B0400000000000000" pitchFamily="50" charset="-128"/>
              </a:rPr>
              <a:t>　向けた取組を検討します。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3" name="テキスト ボックス 22"/>
          <p:cNvSpPr txBox="1"/>
          <p:nvPr/>
        </p:nvSpPr>
        <p:spPr>
          <a:xfrm>
            <a:off x="29497" y="329371"/>
            <a:ext cx="11974052" cy="369332"/>
          </a:xfrm>
          <a:prstGeom prst="rect">
            <a:avLst/>
          </a:prstGeom>
          <a:noFill/>
        </p:spPr>
        <p:txBody>
          <a:bodyPr wrap="square" rtlCol="0">
            <a:spAutoFit/>
          </a:bodyPr>
          <a:lstStyle/>
          <a:p>
            <a:pPr>
              <a:lnSpc>
                <a:spcPct val="150000"/>
              </a:lnSpc>
            </a:pPr>
            <a:r>
              <a:rPr lang="ja-JP" altLang="en-US" sz="1400" b="1" dirty="0">
                <a:latin typeface="BIZ UDPゴシック" panose="020B0400000000000000" pitchFamily="50" charset="-128"/>
                <a:ea typeface="BIZ UDPゴシック" panose="020B0400000000000000" pitchFamily="50" charset="-128"/>
              </a:rPr>
              <a:t>重層的な地域支援体制の構築を目指すための児童発達支援センターの設置及び</a:t>
            </a:r>
            <a:r>
              <a:rPr lang="ja-JP" altLang="en-US" sz="1400" b="1" dirty="0" err="1">
                <a:latin typeface="BIZ UDPゴシック" panose="020B0400000000000000" pitchFamily="50" charset="-128"/>
                <a:ea typeface="BIZ UDPゴシック" panose="020B0400000000000000" pitchFamily="50" charset="-128"/>
              </a:rPr>
              <a:t>障がい</a:t>
            </a:r>
            <a:r>
              <a:rPr lang="ja-JP" altLang="en-US" sz="1400" b="1" dirty="0">
                <a:latin typeface="BIZ UDPゴシック" panose="020B0400000000000000" pitchFamily="50" charset="-128"/>
                <a:ea typeface="BIZ UDPゴシック" panose="020B0400000000000000" pitchFamily="50" charset="-128"/>
              </a:rPr>
              <a:t>児の地域社会への参加・包容（インクルージョン）の推進</a:t>
            </a:r>
            <a:endParaRPr lang="en-US" altLang="ja-JP" sz="1400" b="1" dirty="0">
              <a:latin typeface="BIZ UDPゴシック" panose="020B0400000000000000" pitchFamily="50" charset="-128"/>
              <a:ea typeface="BIZ UDPゴシック" panose="020B0400000000000000" pitchFamily="50" charset="-128"/>
            </a:endParaRPr>
          </a:p>
        </p:txBody>
      </p:sp>
      <p:sp>
        <p:nvSpPr>
          <p:cNvPr id="24" name="テキスト ボックス 23"/>
          <p:cNvSpPr txBox="1"/>
          <p:nvPr/>
        </p:nvSpPr>
        <p:spPr>
          <a:xfrm>
            <a:off x="63912" y="2595359"/>
            <a:ext cx="11974052" cy="369332"/>
          </a:xfrm>
          <a:prstGeom prst="rect">
            <a:avLst/>
          </a:prstGeom>
          <a:noFill/>
        </p:spPr>
        <p:txBody>
          <a:bodyPr wrap="square" rtlCol="0">
            <a:spAutoFit/>
          </a:bodyPr>
          <a:lstStyle/>
          <a:p>
            <a:pPr>
              <a:lnSpc>
                <a:spcPct val="150000"/>
              </a:lnSpc>
            </a:pPr>
            <a:r>
              <a:rPr lang="ja-JP" altLang="en-US" sz="1400" b="1" dirty="0">
                <a:latin typeface="BIZ UDPゴシック" panose="020B0400000000000000" pitchFamily="50" charset="-128"/>
                <a:ea typeface="BIZ UDPゴシック" panose="020B0400000000000000" pitchFamily="50" charset="-128"/>
              </a:rPr>
              <a:t>主に重症心身障が</a:t>
            </a:r>
            <a:r>
              <a:rPr lang="ja-JP" altLang="en-US" sz="1400" b="1" dirty="0" err="1">
                <a:latin typeface="BIZ UDPゴシック" panose="020B0400000000000000" pitchFamily="50" charset="-128"/>
                <a:ea typeface="BIZ UDPゴシック" panose="020B0400000000000000" pitchFamily="50" charset="-128"/>
              </a:rPr>
              <a:t>い</a:t>
            </a:r>
            <a:r>
              <a:rPr lang="ja-JP" altLang="en-US" sz="1400" b="1" dirty="0">
                <a:latin typeface="BIZ UDPゴシック" panose="020B0400000000000000" pitchFamily="50" charset="-128"/>
                <a:ea typeface="BIZ UDPゴシック" panose="020B0400000000000000" pitchFamily="50" charset="-128"/>
              </a:rPr>
              <a:t>児を支援する児童発達支援事業所及び放課後等デイサービス事業所の確保</a:t>
            </a:r>
            <a:endParaRPr lang="en-US" altLang="ja-JP" sz="1400" b="1" dirty="0">
              <a:latin typeface="BIZ UDPゴシック" panose="020B0400000000000000" pitchFamily="50" charset="-128"/>
              <a:ea typeface="BIZ UDPゴシック" panose="020B0400000000000000" pitchFamily="50" charset="-128"/>
            </a:endParaRPr>
          </a:p>
        </p:txBody>
      </p:sp>
      <p:sp>
        <p:nvSpPr>
          <p:cNvPr id="25" name="テキスト ボックス 24"/>
          <p:cNvSpPr txBox="1"/>
          <p:nvPr/>
        </p:nvSpPr>
        <p:spPr>
          <a:xfrm>
            <a:off x="63912" y="4249114"/>
            <a:ext cx="11974052" cy="360548"/>
          </a:xfrm>
          <a:prstGeom prst="rect">
            <a:avLst/>
          </a:prstGeom>
          <a:noFill/>
        </p:spPr>
        <p:txBody>
          <a:bodyPr wrap="square" rtlCol="0">
            <a:spAutoFit/>
          </a:bodyPr>
          <a:lstStyle/>
          <a:p>
            <a:pPr>
              <a:lnSpc>
                <a:spcPct val="150000"/>
              </a:lnSpc>
            </a:pPr>
            <a:r>
              <a:rPr lang="ja-JP" altLang="en-US" sz="1400" b="1" dirty="0">
                <a:latin typeface="BIZ UDPゴシック" panose="020B0400000000000000" pitchFamily="50" charset="-128"/>
                <a:ea typeface="BIZ UDPゴシック" panose="020B0400000000000000" pitchFamily="50" charset="-128"/>
              </a:rPr>
              <a:t>医療的ケア児支援のための関係機関の協議の場の設置及びコーディネーターの配置</a:t>
            </a:r>
            <a:endParaRPr lang="en-US" altLang="ja-JP" sz="1400" b="1" dirty="0">
              <a:latin typeface="BIZ UDPゴシック" panose="020B0400000000000000" pitchFamily="50" charset="-128"/>
              <a:ea typeface="BIZ UDPゴシック" panose="020B0400000000000000" pitchFamily="50" charset="-128"/>
            </a:endParaRPr>
          </a:p>
        </p:txBody>
      </p:sp>
      <p:graphicFrame>
        <p:nvGraphicFramePr>
          <p:cNvPr id="26" name="表 25"/>
          <p:cNvGraphicFramePr>
            <a:graphicFrameLocks noGrp="1"/>
          </p:cNvGraphicFramePr>
          <p:nvPr/>
        </p:nvGraphicFramePr>
        <p:xfrm>
          <a:off x="154040" y="3153317"/>
          <a:ext cx="5705986" cy="110236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219152">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主に重症心身障が</a:t>
                      </a:r>
                      <a:r>
                        <a:rPr kumimoji="1" lang="ja-JP" altLang="en-US" sz="1200" dirty="0" err="1">
                          <a:latin typeface="BIZ UDPゴシック" panose="020B0400000000000000" pitchFamily="50" charset="-128"/>
                          <a:ea typeface="BIZ UDPゴシック" panose="020B0400000000000000" pitchFamily="50" charset="-128"/>
                        </a:rPr>
                        <a:t>い</a:t>
                      </a:r>
                      <a:r>
                        <a:rPr kumimoji="1" lang="ja-JP" altLang="en-US" sz="1200" dirty="0">
                          <a:latin typeface="BIZ UDPゴシック" panose="020B0400000000000000" pitchFamily="50" charset="-128"/>
                          <a:ea typeface="BIZ UDPゴシック" panose="020B0400000000000000" pitchFamily="50" charset="-128"/>
                        </a:rPr>
                        <a:t>児を支援する児童発達支援事業所数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３か所</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主に重症心身障が</a:t>
                      </a:r>
                      <a:r>
                        <a:rPr kumimoji="1" lang="ja-JP" altLang="en-US" sz="1200" dirty="0" err="1">
                          <a:latin typeface="BIZ UDPゴシック" panose="020B0400000000000000" pitchFamily="50" charset="-128"/>
                          <a:ea typeface="BIZ UDPゴシック" panose="020B0400000000000000" pitchFamily="50" charset="-128"/>
                        </a:rPr>
                        <a:t>い</a:t>
                      </a:r>
                      <a:r>
                        <a:rPr kumimoji="1" lang="ja-JP" altLang="en-US" sz="1200" dirty="0">
                          <a:latin typeface="BIZ UDPゴシック" panose="020B0400000000000000" pitchFamily="50" charset="-128"/>
                          <a:ea typeface="BIZ UDPゴシック" panose="020B0400000000000000" pitchFamily="50" charset="-128"/>
                        </a:rPr>
                        <a:t>児を支援する放課後等デイサービス事業所数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６か所</a:t>
                      </a:r>
                    </a:p>
                  </a:txBody>
                  <a:tcPr anchor="ctr"/>
                </a:tc>
                <a:extLst>
                  <a:ext uri="{0D108BD9-81ED-4DB2-BD59-A6C34878D82A}">
                    <a16:rowId xmlns:a16="http://schemas.microsoft.com/office/drawing/2014/main" val="2191041401"/>
                  </a:ext>
                </a:extLst>
              </a:tr>
            </a:tbl>
          </a:graphicData>
        </a:graphic>
      </p:graphicFrame>
      <p:sp>
        <p:nvSpPr>
          <p:cNvPr id="27" name="正方形/長方形 26"/>
          <p:cNvSpPr/>
          <p:nvPr/>
        </p:nvSpPr>
        <p:spPr>
          <a:xfrm>
            <a:off x="-4910" y="575618"/>
            <a:ext cx="12192000" cy="66718"/>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0" y="2842908"/>
            <a:ext cx="12192000" cy="66718"/>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922" y="4505398"/>
            <a:ext cx="12192000" cy="66718"/>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p:cNvGrpSpPr/>
          <p:nvPr/>
        </p:nvGrpSpPr>
        <p:grpSpPr>
          <a:xfrm>
            <a:off x="11641396" y="19664"/>
            <a:ext cx="454741" cy="337273"/>
            <a:chOff x="11641396" y="19664"/>
            <a:chExt cx="454741" cy="337273"/>
          </a:xfrm>
        </p:grpSpPr>
        <p:sp>
          <p:nvSpPr>
            <p:cNvPr id="31" name="テキスト ボックス 30"/>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32" name="角丸四角形 31"/>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982383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（２）</a:t>
            </a:r>
            <a:r>
              <a:rPr lang="ja-JP" altLang="en-US" b="1" dirty="0" err="1">
                <a:solidFill>
                  <a:schemeClr val="bg1"/>
                </a:solidFill>
                <a:latin typeface="BIZ UDPゴシック" panose="020B0400000000000000" pitchFamily="50" charset="-128"/>
                <a:ea typeface="BIZ UDPゴシック" panose="020B0400000000000000" pitchFamily="50" charset="-128"/>
              </a:rPr>
              <a:t>発達障がい</a:t>
            </a:r>
            <a:r>
              <a:rPr lang="ja-JP" altLang="en-US" b="1" dirty="0">
                <a:solidFill>
                  <a:schemeClr val="bg1"/>
                </a:solidFill>
                <a:latin typeface="BIZ UDPゴシック" panose="020B0400000000000000" pitchFamily="50" charset="-128"/>
                <a:ea typeface="BIZ UDPゴシック" panose="020B0400000000000000" pitchFamily="50" charset="-128"/>
              </a:rPr>
              <a:t>者等に対する支援</a:t>
            </a:r>
            <a:endParaRPr lang="en-US" altLang="ja-JP" b="1" dirty="0">
              <a:solidFill>
                <a:schemeClr val="bg1"/>
              </a:solidFill>
              <a:latin typeface="BIZ UDPゴシック" panose="020B0400000000000000" pitchFamily="50" charset="-128"/>
              <a:ea typeface="BIZ UDPゴシック" panose="020B0400000000000000" pitchFamily="50" charset="-128"/>
            </a:endParaRPr>
          </a:p>
        </p:txBody>
      </p:sp>
      <p:sp>
        <p:nvSpPr>
          <p:cNvPr id="14"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40</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
        <p:nvSpPr>
          <p:cNvPr id="31" name="テキスト ボックス 30"/>
          <p:cNvSpPr txBox="1"/>
          <p:nvPr/>
        </p:nvSpPr>
        <p:spPr>
          <a:xfrm>
            <a:off x="6181214" y="62531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32" name="テキスト ボックス 31"/>
          <p:cNvSpPr txBox="1"/>
          <p:nvPr/>
        </p:nvSpPr>
        <p:spPr>
          <a:xfrm>
            <a:off x="113072" y="63220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33" name="表 32"/>
          <p:cNvGraphicFramePr>
            <a:graphicFrameLocks noGrp="1"/>
          </p:cNvGraphicFramePr>
          <p:nvPr/>
        </p:nvGraphicFramePr>
        <p:xfrm>
          <a:off x="208116" y="1020301"/>
          <a:ext cx="5705986" cy="194056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セルフプラン率（自動）</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３０％以下</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ペアレントトレーニングやペアレントプログラム等の支援</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プログラム受講者数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７３人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ペアレントトレーニング実施者数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１０人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44984859"/>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ペアレントプログラム実施者数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２６人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648685769"/>
                  </a:ext>
                </a:extLst>
              </a:tr>
            </a:tbl>
          </a:graphicData>
        </a:graphic>
      </p:graphicFrame>
      <p:sp>
        <p:nvSpPr>
          <p:cNvPr id="34" name="テキスト ボックス 33"/>
          <p:cNvSpPr txBox="1"/>
          <p:nvPr/>
        </p:nvSpPr>
        <p:spPr>
          <a:xfrm>
            <a:off x="6230374" y="1032173"/>
            <a:ext cx="5830529" cy="3139321"/>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大阪府発達障がい</a:t>
            </a:r>
            <a:r>
              <a:rPr lang="ja-JP" altLang="en-US" sz="1200" dirty="0">
                <a:latin typeface="BIZ UDPゴシック" panose="020B0400000000000000" pitchFamily="50" charset="-128"/>
                <a:ea typeface="BIZ UDPゴシック" panose="020B0400000000000000" pitchFamily="50" charset="-128"/>
              </a:rPr>
              <a:t>者支援センターと連携しながら、相談体制の強化を図り、最適な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サービスにつなぎます。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○ペアレントトレーニング及びペアレントプログラムの実施により、保護者が子供の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特性を理解し、具体的な対応方法等について学ぶ機会を提供します。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○こども発達支援センターの、卒園児や在園児の保護者を対象とした交流会の開催</a:t>
            </a:r>
          </a:p>
          <a:p>
            <a:pPr>
              <a:lnSpc>
                <a:spcPct val="150000"/>
              </a:lnSpc>
            </a:pPr>
            <a:r>
              <a:rPr lang="ja-JP" altLang="en-US" sz="1200" dirty="0">
                <a:latin typeface="BIZ UDPゴシック" panose="020B0400000000000000" pitchFamily="50" charset="-128"/>
                <a:ea typeface="BIZ UDPゴシック" panose="020B0400000000000000" pitchFamily="50" charset="-128"/>
              </a:rPr>
              <a:t>　や、本人同士等が集う場の提供に努めます。また、大阪府が実施しているペアレント</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メンター事業を活用し、子育てに関する経験談の紹介や、情報提供の機会を通して、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家族支援を行うとともに、ペアレントメンターの役割の周知を図ります。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○セルフプランの実状を把握し、</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者に対して適切なケアマネジメントが行わ</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れるよう、 計画相談支援事業所における相談支援専門員の確保など体制整備の</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取組を継続します。</a:t>
            </a:r>
            <a:endParaRPr kumimoji="1" lang="en-US" altLang="ja-JP" sz="12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11641396" y="19664"/>
            <a:ext cx="454741" cy="337273"/>
            <a:chOff x="11641396" y="19664"/>
            <a:chExt cx="454741" cy="337273"/>
          </a:xfrm>
        </p:grpSpPr>
        <p:sp>
          <p:nvSpPr>
            <p:cNvPr id="10" name="テキスト ボックス 9"/>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11" name="角丸四角形 10"/>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7074405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１　成果目標　（３）</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福祉サービス等の質を向上させるための取組に係る体制の構築　</a:t>
            </a:r>
            <a:r>
              <a:rPr lang="en-US" altLang="ja-JP" sz="1200" b="1" dirty="0">
                <a:solidFill>
                  <a:schemeClr val="bg1"/>
                </a:solidFill>
                <a:latin typeface="BIZ UDPゴシック" panose="020B0400000000000000" pitchFamily="50" charset="-128"/>
                <a:ea typeface="BIZ UDPゴシック" panose="020B0400000000000000" pitchFamily="50" charset="-128"/>
              </a:rPr>
              <a:t>※</a:t>
            </a:r>
            <a:r>
              <a:rPr lang="ja-JP" altLang="en-US" sz="1200" b="1" dirty="0" err="1">
                <a:solidFill>
                  <a:schemeClr val="bg1"/>
                </a:solidFill>
                <a:latin typeface="BIZ UDPゴシック" panose="020B0400000000000000" pitchFamily="50" charset="-128"/>
                <a:ea typeface="BIZ UDPゴシック" panose="020B0400000000000000" pitchFamily="50" charset="-128"/>
              </a:rPr>
              <a:t>障がい</a:t>
            </a:r>
            <a:r>
              <a:rPr lang="ja-JP" altLang="en-US" sz="1200" b="1" dirty="0">
                <a:solidFill>
                  <a:schemeClr val="bg1"/>
                </a:solidFill>
                <a:latin typeface="BIZ UDPゴシック" panose="020B0400000000000000" pitchFamily="50" charset="-128"/>
                <a:ea typeface="BIZ UDPゴシック" panose="020B0400000000000000" pitchFamily="50" charset="-128"/>
              </a:rPr>
              <a:t>福祉計画１（６）再掲</a:t>
            </a:r>
            <a:endParaRPr lang="en-US" altLang="ja-JP" b="1" dirty="0">
              <a:solidFill>
                <a:schemeClr val="bg1"/>
              </a:solidFill>
              <a:latin typeface="BIZ UDPゴシック" panose="020B0400000000000000" pitchFamily="50" charset="-128"/>
              <a:ea typeface="BIZ UDPゴシック" panose="020B0400000000000000" pitchFamily="50" charset="-128"/>
            </a:endParaRPr>
          </a:p>
        </p:txBody>
      </p:sp>
      <p:sp>
        <p:nvSpPr>
          <p:cNvPr id="14"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41</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
        <p:nvSpPr>
          <p:cNvPr id="35" name="テキスト ボックス 34"/>
          <p:cNvSpPr txBox="1"/>
          <p:nvPr/>
        </p:nvSpPr>
        <p:spPr>
          <a:xfrm>
            <a:off x="63912" y="533884"/>
            <a:ext cx="5245508" cy="276999"/>
          </a:xfrm>
          <a:prstGeom prst="rect">
            <a:avLst/>
          </a:prstGeom>
          <a:noFill/>
        </p:spPr>
        <p:txBody>
          <a:bodyPr wrap="square" rtlCol="0">
            <a:spAutoFit/>
          </a:bodyPr>
          <a:lstStyle/>
          <a:p>
            <a:r>
              <a:rPr kumimoji="1" lang="ja-JP" altLang="en-US" sz="1200" b="1" dirty="0">
                <a:solidFill>
                  <a:srgbClr val="7030A0"/>
                </a:solidFill>
                <a:latin typeface="BIZ UDPゴシック" panose="020B0400000000000000" pitchFamily="50" charset="-128"/>
                <a:ea typeface="BIZ UDPゴシック" panose="020B0400000000000000" pitchFamily="50" charset="-128"/>
              </a:rPr>
              <a:t>２０２６年度の目標値</a:t>
            </a:r>
          </a:p>
        </p:txBody>
      </p:sp>
      <p:sp>
        <p:nvSpPr>
          <p:cNvPr id="36" name="テキスト ボックス 35"/>
          <p:cNvSpPr txBox="1"/>
          <p:nvPr/>
        </p:nvSpPr>
        <p:spPr>
          <a:xfrm>
            <a:off x="6199240" y="53388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目標を達成するための取組　</a:t>
            </a:r>
            <a:r>
              <a:rPr lang="en-US" altLang="ja-JP" sz="1200" dirty="0">
                <a:solidFill>
                  <a:srgbClr val="7030A0"/>
                </a:solidFill>
                <a:latin typeface="BIZ UDPゴシック" panose="020B0400000000000000" pitchFamily="50" charset="-128"/>
                <a:ea typeface="BIZ UDPゴシック" panose="020B0400000000000000" pitchFamily="50" charset="-128"/>
              </a:rPr>
              <a:t> ※</a:t>
            </a:r>
            <a:r>
              <a:rPr lang="ja-JP" altLang="en-US" sz="1200" dirty="0" err="1">
                <a:solidFill>
                  <a:srgbClr val="7030A0"/>
                </a:solidFill>
                <a:latin typeface="BIZ UDPゴシック" panose="020B0400000000000000" pitchFamily="50" charset="-128"/>
                <a:ea typeface="BIZ UDPゴシック" panose="020B0400000000000000" pitchFamily="50" charset="-128"/>
              </a:rPr>
              <a:t>障がい</a:t>
            </a:r>
            <a:r>
              <a:rPr lang="ja-JP" altLang="en-US" sz="1200" dirty="0">
                <a:solidFill>
                  <a:srgbClr val="7030A0"/>
                </a:solidFill>
                <a:latin typeface="BIZ UDPゴシック" panose="020B0400000000000000" pitchFamily="50" charset="-128"/>
                <a:ea typeface="BIZ UDPゴシック" panose="020B0400000000000000" pitchFamily="50" charset="-128"/>
              </a:rPr>
              <a:t>福祉計画１（６）再掲</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37" name="テキスト ボックス 36"/>
          <p:cNvSpPr txBox="1"/>
          <p:nvPr/>
        </p:nvSpPr>
        <p:spPr>
          <a:xfrm>
            <a:off x="113072" y="350638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活動指標</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　</a:t>
            </a:r>
            <a:r>
              <a:rPr lang="en-US" altLang="ja-JP" sz="1200" dirty="0">
                <a:solidFill>
                  <a:srgbClr val="7030A0"/>
                </a:solidFill>
                <a:latin typeface="BIZ UDPゴシック" panose="020B0400000000000000" pitchFamily="50" charset="-128"/>
                <a:ea typeface="BIZ UDPゴシック" panose="020B0400000000000000" pitchFamily="50" charset="-128"/>
              </a:rPr>
              <a:t>※</a:t>
            </a:r>
            <a:r>
              <a:rPr lang="ja-JP" altLang="en-US" sz="1200" dirty="0" err="1">
                <a:solidFill>
                  <a:srgbClr val="7030A0"/>
                </a:solidFill>
                <a:latin typeface="BIZ UDPゴシック" panose="020B0400000000000000" pitchFamily="50" charset="-128"/>
                <a:ea typeface="BIZ UDPゴシック" panose="020B0400000000000000" pitchFamily="50" charset="-128"/>
              </a:rPr>
              <a:t>障がい</a:t>
            </a:r>
            <a:r>
              <a:rPr lang="ja-JP" altLang="en-US" sz="1200" dirty="0">
                <a:solidFill>
                  <a:srgbClr val="7030A0"/>
                </a:solidFill>
                <a:latin typeface="BIZ UDPゴシック" panose="020B0400000000000000" pitchFamily="50" charset="-128"/>
                <a:ea typeface="BIZ UDPゴシック" panose="020B0400000000000000" pitchFamily="50" charset="-128"/>
              </a:rPr>
              <a:t>福祉計画１（６）再掲</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38" name="表 37"/>
          <p:cNvGraphicFramePr>
            <a:graphicFrameLocks noGrp="1"/>
          </p:cNvGraphicFramePr>
          <p:nvPr/>
        </p:nvGraphicFramePr>
        <p:xfrm>
          <a:off x="208116" y="3894480"/>
          <a:ext cx="5705986" cy="174244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活動指標</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都道府県が実施する</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福祉サービス等に係る研修</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その他の研修への市町村職員の参加人数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１５人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4034487660"/>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者自立支援審査支払等システムによる審査結果の共有</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有・１回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077615343"/>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福祉サービス事業所等に対する指導監査の結果の共有</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有・２回</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年</a:t>
                      </a:r>
                      <a:endParaRPr kumimoji="1" lang="en-US" altLang="ja-JP"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716456082"/>
                  </a:ext>
                </a:extLst>
              </a:tr>
            </a:tbl>
          </a:graphicData>
        </a:graphic>
      </p:graphicFrame>
      <p:graphicFrame>
        <p:nvGraphicFramePr>
          <p:cNvPr id="39" name="表 38"/>
          <p:cNvGraphicFramePr>
            <a:graphicFrameLocks noGrp="1"/>
          </p:cNvGraphicFramePr>
          <p:nvPr/>
        </p:nvGraphicFramePr>
        <p:xfrm>
          <a:off x="154040" y="921980"/>
          <a:ext cx="5705986" cy="229108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2225969292"/>
                    </a:ext>
                  </a:extLst>
                </a:gridCol>
                <a:gridCol w="1691147">
                  <a:extLst>
                    <a:ext uri="{9D8B030D-6E8A-4147-A177-3AD203B41FA5}">
                      <a16:colId xmlns:a16="http://schemas.microsoft.com/office/drawing/2014/main" val="835843871"/>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目標値</a:t>
                      </a:r>
                    </a:p>
                  </a:txBody>
                  <a:tcPr anchor="ctr"/>
                </a:tc>
                <a:extLst>
                  <a:ext uri="{0D108BD9-81ED-4DB2-BD59-A6C34878D82A}">
                    <a16:rowId xmlns:a16="http://schemas.microsoft.com/office/drawing/2014/main" val="2602354712"/>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福祉サービス等の給付費に係る過誤請求 （エラー）の多い項目等について集団指導等の場で注意喚起を行います</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626598079"/>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不正請求等の未然防止や発見のため、監査を担う福祉　　指導監査室と審査事務を担う</a:t>
                      </a:r>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福祉室及びすこやか親子室との連携体制を強化します</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963966647"/>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府内の指定権限を有する市町村等と、指導監査における課題や対応策について協議するとともに、適宜、情報を　共有します</a:t>
                      </a:r>
                    </a:p>
                  </a:txBody>
                  <a:tcPr anchor="ctr"/>
                </a:tc>
                <a:tc>
                  <a:txBody>
                    <a:bodyPr/>
                    <a:lstStyle/>
                    <a:p>
                      <a:pPr algn="ctr"/>
                      <a:endParaRPr kumimoji="1" lang="ja-JP" altLang="en-US" sz="12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686764025"/>
                  </a:ext>
                </a:extLst>
              </a:tr>
            </a:tbl>
          </a:graphicData>
        </a:graphic>
      </p:graphicFrame>
      <p:sp>
        <p:nvSpPr>
          <p:cNvPr id="40" name="テキスト ボックス 39"/>
          <p:cNvSpPr txBox="1"/>
          <p:nvPr/>
        </p:nvSpPr>
        <p:spPr>
          <a:xfrm>
            <a:off x="6248400" y="940743"/>
            <a:ext cx="5830529" cy="3369256"/>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福祉サービス等の給付費に係る過誤請求（エラー）の多い項目については、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事業者に対する集団指導等で注意喚起を行います。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○不正請求等の未然防止等の観点から、報酬の審査体制の強化に取り組みます。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○福祉指導監査室が行う実地指導の結果について、</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福祉室及びすこやか親子</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室と情報共有し、報酬の審査体制の強化に向け引き続き取り組みます。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○大阪府が設置する「指定指導に関する調整会議」に出席し、府内の指定権限を有す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a:t>
            </a:r>
            <a:r>
              <a:rPr lang="ja-JP" altLang="en-US" sz="1200" dirty="0" err="1">
                <a:latin typeface="BIZ UDPゴシック" panose="020B0400000000000000" pitchFamily="50" charset="-128"/>
                <a:ea typeface="BIZ UDPゴシック" panose="020B0400000000000000" pitchFamily="50" charset="-128"/>
              </a:rPr>
              <a:t>る</a:t>
            </a:r>
            <a:r>
              <a:rPr lang="ja-JP" altLang="en-US" sz="1200" dirty="0">
                <a:latin typeface="BIZ UDPゴシック" panose="020B0400000000000000" pitchFamily="50" charset="-128"/>
                <a:ea typeface="BIZ UDPゴシック" panose="020B0400000000000000" pitchFamily="50" charset="-128"/>
              </a:rPr>
              <a:t>市町村等と課題や対応策について協議するとともに、様々な機会をとらえて、</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府内市町村等と情報共有し、指導監査を適正に行います。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○基幹相談支援センター等職員 については、大阪府等が実施する研修の受講などに</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より、総合的かつ専門的な相談支援の技術向上に努めます。また、各事業者において</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も、職員の支援技術の向上に取り組めるよう、大阪府等が実施する研修の受講を</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促すなど、連携して人材育成に取り組みます。</a:t>
            </a:r>
            <a:endParaRPr kumimoji="1" lang="en-US" altLang="ja-JP" sz="1200" dirty="0">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11641396" y="19664"/>
            <a:ext cx="454741" cy="337273"/>
            <a:chOff x="11641396" y="19664"/>
            <a:chExt cx="454741" cy="337273"/>
          </a:xfrm>
        </p:grpSpPr>
        <p:sp>
          <p:nvSpPr>
            <p:cNvPr id="12" name="テキスト ボックス 11"/>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13" name="角丸四角形 12"/>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496819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児支援の利用見込みとその確保策　（１）障がい児通所支援等</a:t>
            </a:r>
          </a:p>
        </p:txBody>
      </p:sp>
      <p:sp>
        <p:nvSpPr>
          <p:cNvPr id="8" name="テキスト ボックス 7"/>
          <p:cNvSpPr txBox="1"/>
          <p:nvPr/>
        </p:nvSpPr>
        <p:spPr>
          <a:xfrm>
            <a:off x="6181214" y="49749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50438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892481"/>
          <a:ext cx="5705987" cy="3708400"/>
        </p:xfrm>
        <a:graphic>
          <a:graphicData uri="http://schemas.openxmlformats.org/drawingml/2006/table">
            <a:tbl>
              <a:tblPr firstRow="1" bandRow="1">
                <a:tableStyleId>{F5AB1C69-6EDB-4FF4-983F-18BD219EF322}</a:tableStyleId>
              </a:tblPr>
              <a:tblGrid>
                <a:gridCol w="2007420">
                  <a:extLst>
                    <a:ext uri="{9D8B030D-6E8A-4147-A177-3AD203B41FA5}">
                      <a16:colId xmlns:a16="http://schemas.microsoft.com/office/drawing/2014/main" val="3932938483"/>
                    </a:ext>
                  </a:extLst>
                </a:gridCol>
                <a:gridCol w="2007420">
                  <a:extLst>
                    <a:ext uri="{9D8B030D-6E8A-4147-A177-3AD203B41FA5}">
                      <a16:colId xmlns:a16="http://schemas.microsoft.com/office/drawing/2014/main" val="247556521"/>
                    </a:ext>
                  </a:extLst>
                </a:gridCol>
                <a:gridCol w="1691147">
                  <a:extLst>
                    <a:ext uri="{9D8B030D-6E8A-4147-A177-3AD203B41FA5}">
                      <a16:colId xmlns:a16="http://schemas.microsoft.com/office/drawing/2014/main" val="4100387703"/>
                    </a:ext>
                  </a:extLst>
                </a:gridCol>
              </a:tblGrid>
              <a:tr h="370840">
                <a:tc gridSpan="2">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h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児童発達支援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利用児童数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９７３人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34487660"/>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利用日数総数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11,116</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放課後等デイサービス</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利用児童数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2,003</a:t>
                      </a:r>
                      <a:r>
                        <a:rPr kumimoji="1" lang="ja-JP" altLang="en-US" sz="1200" dirty="0">
                          <a:latin typeface="BIZ UDPゴシック" panose="020B0400000000000000" pitchFamily="50" charset="-128"/>
                          <a:ea typeface="BIZ UDPゴシック" panose="020B0400000000000000" pitchFamily="50" charset="-128"/>
                        </a:rPr>
                        <a:t>人</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3716456082"/>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利用日数総数</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25,359</a:t>
                      </a:r>
                      <a:r>
                        <a:rPr kumimoji="1" lang="ja-JP" altLang="en-US" sz="1200" dirty="0">
                          <a:latin typeface="BIZ UDPゴシック" panose="020B0400000000000000" pitchFamily="50" charset="-128"/>
                          <a:ea typeface="BIZ UDPゴシック" panose="020B0400000000000000" pitchFamily="50" charset="-128"/>
                        </a:rPr>
                        <a:t>人日</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4094547472"/>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保育所等訪問支援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利用児童数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１０１人</a:t>
                      </a:r>
                    </a:p>
                  </a:txBody>
                  <a:tcPr anchor="ctr"/>
                </a:tc>
                <a:extLst>
                  <a:ext uri="{0D108BD9-81ED-4DB2-BD59-A6C34878D82A}">
                    <a16:rowId xmlns:a16="http://schemas.microsoft.com/office/drawing/2014/main" val="3665371784"/>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訪問回数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１５２回</a:t>
                      </a:r>
                    </a:p>
                  </a:txBody>
                  <a:tcPr anchor="ctr"/>
                </a:tc>
                <a:extLst>
                  <a:ext uri="{0D108BD9-81ED-4DB2-BD59-A6C34878D82A}">
                    <a16:rowId xmlns:a16="http://schemas.microsoft.com/office/drawing/2014/main" val="32844906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居宅訪問型児童発達支援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利用児童数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４人</a:t>
                      </a:r>
                    </a:p>
                  </a:txBody>
                  <a:tcPr anchor="ctr"/>
                </a:tc>
                <a:extLst>
                  <a:ext uri="{0D108BD9-81ED-4DB2-BD59-A6C34878D82A}">
                    <a16:rowId xmlns:a16="http://schemas.microsoft.com/office/drawing/2014/main" val="2638340496"/>
                  </a:ext>
                </a:extLst>
              </a:tr>
              <a:tr h="370840">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訪問回数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２０回</a:t>
                      </a:r>
                    </a:p>
                  </a:txBody>
                  <a:tcPr anchor="ctr"/>
                </a:tc>
                <a:extLst>
                  <a:ext uri="{0D108BD9-81ED-4DB2-BD59-A6C34878D82A}">
                    <a16:rowId xmlns:a16="http://schemas.microsoft.com/office/drawing/2014/main" val="3932898941"/>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児相談支援</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利用児童数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７１４人</a:t>
                      </a:r>
                    </a:p>
                  </a:txBody>
                  <a:tcPr anchor="ctr"/>
                </a:tc>
                <a:extLst>
                  <a:ext uri="{0D108BD9-81ED-4DB2-BD59-A6C34878D82A}">
                    <a16:rowId xmlns:a16="http://schemas.microsoft.com/office/drawing/2014/main" val="2521368949"/>
                  </a:ext>
                </a:extLst>
              </a:tr>
            </a:tbl>
          </a:graphicData>
        </a:graphic>
      </p:graphicFrame>
      <p:sp>
        <p:nvSpPr>
          <p:cNvPr id="12" name="テキスト ボックス 11"/>
          <p:cNvSpPr txBox="1"/>
          <p:nvPr/>
        </p:nvSpPr>
        <p:spPr>
          <a:xfrm>
            <a:off x="6230374" y="904353"/>
            <a:ext cx="5830529" cy="4801314"/>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○児童本人やその家族が、</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児支援事業について適切に情報を得ることができ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るよう、あらゆる情報を分かりやすく、伝わりやすく発信し、事業のさらなる推進を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図ります。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○サービスを必要とする児童が療育につながるよう、相談の入り口となるこども発達</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支援センターやすこやか親子室、のびのび子育てプラザ等の各機関の役割の周知を</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進めるとともに、各機関において専門知識を深め、事業所や医療、福祉教育等の関係</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機関との連携を図りながら、ライフステージに応じた切れ目のない、支援体制の充実</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に努めます。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○市民アンケートにおいても事業所の質向上を望む割合が高かったことも踏まえ、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児通所支援サービス事業所に対して、研修の開催、報酬請求の過誤に対する</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指導、指導監査の適正な実施など支援の質の向上のための取組を推進します。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○支援ニーズに沿った適切な利用計画を作成し、家族を含めたきめ細かな支援を提供</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するために、</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児相談支援を実施する事業者に対し、コーディネーター機能強化</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に向けた研修や啓発を実施します。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〇医療的ケアを必要とする児童等、障がいの特性に応じたニーズの把握に努めると</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ともに、次世代育成支援対策施設整備交付金等を活用した施設整備補助事業の周知</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を進めるなど、引き続き</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児支援に係る事業所の充実を図ります。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42</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11641396" y="19664"/>
            <a:ext cx="454741" cy="337273"/>
            <a:chOff x="11641396" y="19664"/>
            <a:chExt cx="454741" cy="337273"/>
          </a:xfrm>
        </p:grpSpPr>
        <p:sp>
          <p:nvSpPr>
            <p:cNvPr id="14" name="テキスト ボックス 13"/>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15" name="角丸四角形 14"/>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9437923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児支援の利用見込みとその確保策　（２）地域生活支援事業・障がい児等療育支援事業</a:t>
            </a:r>
          </a:p>
        </p:txBody>
      </p:sp>
      <p:sp>
        <p:nvSpPr>
          <p:cNvPr id="8" name="テキスト ボックス 7"/>
          <p:cNvSpPr txBox="1"/>
          <p:nvPr/>
        </p:nvSpPr>
        <p:spPr>
          <a:xfrm>
            <a:off x="6181214" y="49749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50438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graphicFrame>
        <p:nvGraphicFramePr>
          <p:cNvPr id="10" name="表 9"/>
          <p:cNvGraphicFramePr>
            <a:graphicFrameLocks noGrp="1"/>
          </p:cNvGraphicFramePr>
          <p:nvPr/>
        </p:nvGraphicFramePr>
        <p:xfrm>
          <a:off x="208116" y="892481"/>
          <a:ext cx="5705987" cy="741680"/>
        </p:xfrm>
        <a:graphic>
          <a:graphicData uri="http://schemas.openxmlformats.org/drawingml/2006/table">
            <a:tbl>
              <a:tblPr firstRow="1" bandRow="1">
                <a:tableStyleId>{F5AB1C69-6EDB-4FF4-983F-18BD219EF322}</a:tableStyleId>
              </a:tblPr>
              <a:tblGrid>
                <a:gridCol w="4014840">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err="1">
                          <a:latin typeface="BIZ UDPゴシック" panose="020B0400000000000000" pitchFamily="50" charset="-128"/>
                          <a:ea typeface="BIZ UDPゴシック" panose="020B0400000000000000" pitchFamily="50" charset="-128"/>
                        </a:rPr>
                        <a:t>障がい</a:t>
                      </a:r>
                      <a:r>
                        <a:rPr kumimoji="1" lang="ja-JP" altLang="en-US" sz="1200" dirty="0">
                          <a:latin typeface="BIZ UDPゴシック" panose="020B0400000000000000" pitchFamily="50" charset="-128"/>
                          <a:ea typeface="BIZ UDPゴシック" panose="020B0400000000000000" pitchFamily="50" charset="-128"/>
                        </a:rPr>
                        <a:t>児等療育支援事業の実施箇所数</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１か所</a:t>
                      </a:r>
                    </a:p>
                  </a:txBody>
                  <a:tcPr anchor="ctr"/>
                </a:tc>
                <a:extLst>
                  <a:ext uri="{0D108BD9-81ED-4DB2-BD59-A6C34878D82A}">
                    <a16:rowId xmlns:a16="http://schemas.microsoft.com/office/drawing/2014/main" val="4034487660"/>
                  </a:ext>
                </a:extLst>
              </a:tr>
            </a:tbl>
          </a:graphicData>
        </a:graphic>
      </p:graphicFrame>
      <p:sp>
        <p:nvSpPr>
          <p:cNvPr id="12" name="テキスト ボックス 11"/>
          <p:cNvSpPr txBox="1"/>
          <p:nvPr/>
        </p:nvSpPr>
        <p:spPr>
          <a:xfrm>
            <a:off x="6230374" y="904353"/>
            <a:ext cx="5830529" cy="923330"/>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○支援者向け講座の開催や、通所支援事業所の職員に対する実習などの支援を継続</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するとともに、</a:t>
            </a:r>
            <a:r>
              <a:rPr lang="ja-JP" altLang="en-US" sz="1200" dirty="0" err="1">
                <a:latin typeface="BIZ UDPゴシック" panose="020B0400000000000000" pitchFamily="50" charset="-128"/>
                <a:ea typeface="BIZ UDPゴシック" panose="020B0400000000000000" pitchFamily="50" charset="-128"/>
              </a:rPr>
              <a:t>障がい</a:t>
            </a:r>
            <a:r>
              <a:rPr lang="ja-JP" altLang="en-US" sz="1200" dirty="0">
                <a:latin typeface="BIZ UDPゴシック" panose="020B0400000000000000" pitchFamily="50" charset="-128"/>
                <a:ea typeface="BIZ UDPゴシック" panose="020B0400000000000000" pitchFamily="50" charset="-128"/>
              </a:rPr>
              <a:t>児通所支援事業所等に対し、訪問によるスーパーバイズ・コン</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サルテーション等を実施します。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43</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11641396" y="19664"/>
            <a:ext cx="454741" cy="337273"/>
            <a:chOff x="11641396" y="19664"/>
            <a:chExt cx="454741" cy="337273"/>
          </a:xfrm>
        </p:grpSpPr>
        <p:sp>
          <p:nvSpPr>
            <p:cNvPr id="14" name="テキスト ボックス 13"/>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15" name="角丸四角形 14"/>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9361079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1200"/>
          </a:xfrm>
          <a:prstGeom prst="rect">
            <a:avLst/>
          </a:prstGeom>
          <a:solidFill>
            <a:srgbClr val="A16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２　</a:t>
            </a:r>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児支援の利用見込みとその確保策　（３）子ども・子育て支援等</a:t>
            </a:r>
          </a:p>
        </p:txBody>
      </p:sp>
      <p:sp>
        <p:nvSpPr>
          <p:cNvPr id="8" name="テキスト ボックス 7"/>
          <p:cNvSpPr txBox="1"/>
          <p:nvPr/>
        </p:nvSpPr>
        <p:spPr>
          <a:xfrm>
            <a:off x="6181214" y="497494"/>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見込量確保のための方策</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3072" y="504385"/>
            <a:ext cx="5245508" cy="276999"/>
          </a:xfrm>
          <a:prstGeom prst="rect">
            <a:avLst/>
          </a:prstGeom>
          <a:noFill/>
        </p:spPr>
        <p:txBody>
          <a:bodyPr wrap="square" rtlCol="0">
            <a:spAutoFit/>
          </a:bodyPr>
          <a:lstStyle/>
          <a:p>
            <a:r>
              <a:rPr lang="ja-JP" altLang="en-US" sz="1200" b="1" dirty="0">
                <a:solidFill>
                  <a:srgbClr val="7030A0"/>
                </a:solidFill>
                <a:latin typeface="BIZ UDPゴシック" panose="020B0400000000000000" pitchFamily="50" charset="-128"/>
                <a:ea typeface="BIZ UDPゴシック" panose="020B0400000000000000" pitchFamily="50" charset="-128"/>
              </a:rPr>
              <a:t>見込量</a:t>
            </a:r>
            <a:r>
              <a:rPr lang="ja-JP" altLang="en-US" sz="1200" dirty="0">
                <a:solidFill>
                  <a:srgbClr val="7030A0"/>
                </a:solidFill>
                <a:latin typeface="BIZ UDPゴシック" panose="020B0400000000000000" pitchFamily="50" charset="-128"/>
                <a:ea typeface="BIZ UDPゴシック" panose="020B0400000000000000" pitchFamily="50" charset="-128"/>
              </a:rPr>
              <a:t>（</a:t>
            </a:r>
            <a:r>
              <a:rPr lang="en-US" altLang="ja-JP" sz="1200" dirty="0">
                <a:solidFill>
                  <a:srgbClr val="7030A0"/>
                </a:solidFill>
                <a:latin typeface="BIZ UDPゴシック" panose="020B0400000000000000" pitchFamily="50" charset="-128"/>
                <a:ea typeface="BIZ UDPゴシック" panose="020B0400000000000000" pitchFamily="50" charset="-128"/>
              </a:rPr>
              <a:t>2026</a:t>
            </a:r>
            <a:r>
              <a:rPr lang="ja-JP" altLang="en-US" sz="1200" dirty="0">
                <a:solidFill>
                  <a:srgbClr val="7030A0"/>
                </a:solidFill>
                <a:latin typeface="BIZ UDPゴシック" panose="020B0400000000000000" pitchFamily="50" charset="-128"/>
                <a:ea typeface="BIZ UDPゴシック" panose="020B0400000000000000" pitchFamily="50" charset="-128"/>
              </a:rPr>
              <a:t>年度のみ）</a:t>
            </a:r>
            <a:endParaRPr kumimoji="1" lang="ja-JP" altLang="en-US" sz="1200" b="1" dirty="0">
              <a:solidFill>
                <a:srgbClr val="7030A0"/>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230374" y="845361"/>
            <a:ext cx="5830529" cy="3693319"/>
          </a:xfrm>
          <a:prstGeom prst="rect">
            <a:avLst/>
          </a:prstGeom>
          <a:noFill/>
        </p:spPr>
        <p:txBody>
          <a:bodyPr wrap="square" rtlCol="0">
            <a:spAutoFit/>
          </a:bodyPr>
          <a:lstStyle/>
          <a:p>
            <a:pPr>
              <a:lnSpc>
                <a:spcPct val="150000"/>
              </a:lnSpc>
            </a:pPr>
            <a:r>
              <a:rPr lang="ja-JP" altLang="en-US" sz="1200" dirty="0">
                <a:latin typeface="BIZ UDPゴシック" panose="020B0400000000000000" pitchFamily="50" charset="-128"/>
                <a:ea typeface="BIZ UDPゴシック" panose="020B0400000000000000" pitchFamily="50" charset="-128"/>
              </a:rPr>
              <a:t>○保育所等においては、発達支援保育制度及び要配慮保育制度により、発達や健康面</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等に配慮が必要な児童の受け入れを実施します。私立保育所等には介助員配置に　　　</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対し、助成金を交付して受け入れ体制の整備を図ります。また、こども発達支援セン</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ター等の専門職員による巡回相談等を実施し、保育支援や保護者支援、就学支援を</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行います。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○支援が必要な児童の増加に対応できるよう、関係機関と課題の検討を進めていき</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〇乳幼児から学齢期まで切れ目のない支援体制の整備に向け、支援のあり方を検討</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します。</a:t>
            </a:r>
          </a:p>
          <a:p>
            <a:pPr>
              <a:lnSpc>
                <a:spcPct val="150000"/>
              </a:lnSpc>
            </a:pPr>
            <a:r>
              <a:rPr lang="ja-JP" altLang="en-US" sz="1200" dirty="0">
                <a:latin typeface="BIZ UDPゴシック" panose="020B0400000000000000" pitchFamily="50" charset="-128"/>
                <a:ea typeface="BIZ UDPゴシック" panose="020B0400000000000000" pitchFamily="50" charset="-128"/>
              </a:rPr>
              <a:t>○留守家庭児童育成室においては、特別な配慮を必要とする児童の受け入れに対して、</a:t>
            </a:r>
          </a:p>
          <a:p>
            <a:pPr>
              <a:lnSpc>
                <a:spcPct val="150000"/>
              </a:lnSpc>
            </a:pPr>
            <a:r>
              <a:rPr lang="ja-JP" altLang="en-US" sz="1200" dirty="0">
                <a:latin typeface="BIZ UDPゴシック" panose="020B0400000000000000" pitchFamily="50" charset="-128"/>
                <a:ea typeface="BIZ UDPゴシック" panose="020B0400000000000000" pitchFamily="50" charset="-128"/>
              </a:rPr>
              <a:t>　必要に応じて指導員等を加配するとともに、こども発達支援センター等の専門職員</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による巡回相談などを実施し、保育支援や保護者支援を行います。また、一定の要件</a:t>
            </a:r>
            <a:endParaRPr lang="en-US" altLang="ja-JP" sz="1200" dirty="0">
              <a:latin typeface="BIZ UDPゴシック" panose="020B0400000000000000" pitchFamily="50" charset="-128"/>
              <a:ea typeface="BIZ UDPゴシック" panose="020B0400000000000000" pitchFamily="50" charset="-128"/>
            </a:endParaRPr>
          </a:p>
          <a:p>
            <a:pPr>
              <a:lnSpc>
                <a:spcPct val="150000"/>
              </a:lnSpc>
            </a:pPr>
            <a:r>
              <a:rPr lang="ja-JP" altLang="en-US" sz="1200" dirty="0">
                <a:latin typeface="BIZ UDPゴシック" panose="020B0400000000000000" pitchFamily="50" charset="-128"/>
                <a:ea typeface="BIZ UDPゴシック" panose="020B0400000000000000" pitchFamily="50" charset="-128"/>
              </a:rPr>
              <a:t>　を満たす児童については、５、６年生の受け入れを行います。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3"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44</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11" name="表 10"/>
          <p:cNvGraphicFramePr>
            <a:graphicFrameLocks noGrp="1"/>
          </p:cNvGraphicFramePr>
          <p:nvPr/>
        </p:nvGraphicFramePr>
        <p:xfrm>
          <a:off x="237614" y="941645"/>
          <a:ext cx="5705986" cy="1483360"/>
        </p:xfrm>
        <a:graphic>
          <a:graphicData uri="http://schemas.openxmlformats.org/drawingml/2006/table">
            <a:tbl>
              <a:tblPr firstRow="1" bandRow="1">
                <a:tableStyleId>{F5AB1C69-6EDB-4FF4-983F-18BD219EF322}</a:tableStyleId>
              </a:tblPr>
              <a:tblGrid>
                <a:gridCol w="4014839">
                  <a:extLst>
                    <a:ext uri="{9D8B030D-6E8A-4147-A177-3AD203B41FA5}">
                      <a16:colId xmlns:a16="http://schemas.microsoft.com/office/drawing/2014/main" val="3932938483"/>
                    </a:ext>
                  </a:extLst>
                </a:gridCol>
                <a:gridCol w="1691147">
                  <a:extLst>
                    <a:ext uri="{9D8B030D-6E8A-4147-A177-3AD203B41FA5}">
                      <a16:colId xmlns:a16="http://schemas.microsoft.com/office/drawing/2014/main" val="4100387703"/>
                    </a:ext>
                  </a:extLst>
                </a:gridCol>
              </a:tblGrid>
              <a:tr h="370840">
                <a:tc>
                  <a:txBody>
                    <a:bodyPr/>
                    <a:lstStyle/>
                    <a:p>
                      <a:r>
                        <a:rPr kumimoji="1" lang="ja-JP" altLang="en-US" sz="1200" dirty="0">
                          <a:latin typeface="BIZ UDPゴシック" panose="020B0400000000000000" pitchFamily="50" charset="-128"/>
                          <a:ea typeface="BIZ UDPゴシック" panose="020B0400000000000000" pitchFamily="50" charset="-128"/>
                        </a:rPr>
                        <a:t>項目</a:t>
                      </a:r>
                    </a:p>
                  </a:txBody>
                  <a:tcPr anchor="ctr"/>
                </a:tc>
                <a:tc>
                  <a:txBody>
                    <a:bodyPr/>
                    <a:lstStyle/>
                    <a:p>
                      <a:r>
                        <a:rPr kumimoji="1" lang="ja-JP" altLang="en-US" sz="1200" dirty="0">
                          <a:latin typeface="BIZ UDPゴシック" panose="020B0400000000000000" pitchFamily="50" charset="-128"/>
                          <a:ea typeface="BIZ UDPゴシック" panose="020B0400000000000000" pitchFamily="50" charset="-128"/>
                        </a:rPr>
                        <a:t>見込量</a:t>
                      </a:r>
                    </a:p>
                  </a:txBody>
                  <a:tcPr anchor="ctr"/>
                </a:tc>
                <a:extLst>
                  <a:ext uri="{0D108BD9-81ED-4DB2-BD59-A6C34878D82A}">
                    <a16:rowId xmlns:a16="http://schemas.microsoft.com/office/drawing/2014/main" val="7716545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保育所</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２３０人</a:t>
                      </a:r>
                    </a:p>
                  </a:txBody>
                  <a:tcPr anchor="ctr"/>
                </a:tc>
                <a:extLst>
                  <a:ext uri="{0D108BD9-81ED-4DB2-BD59-A6C34878D82A}">
                    <a16:rowId xmlns:a16="http://schemas.microsoft.com/office/drawing/2014/main" val="4034487660"/>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認定こども園</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１４０人</a:t>
                      </a:r>
                    </a:p>
                  </a:txBody>
                  <a:tcPr anchor="ctr"/>
                </a:tc>
                <a:extLst>
                  <a:ext uri="{0D108BD9-81ED-4DB2-BD59-A6C34878D82A}">
                    <a16:rowId xmlns:a16="http://schemas.microsoft.com/office/drawing/2014/main" val="2077615343"/>
                  </a:ext>
                </a:extLst>
              </a:tr>
              <a:tr h="370840">
                <a:tc>
                  <a:txBody>
                    <a:bodyPr/>
                    <a:lstStyle/>
                    <a:p>
                      <a:r>
                        <a:rPr kumimoji="1" lang="ja-JP" altLang="en-US" sz="1200" dirty="0">
                          <a:latin typeface="BIZ UDPゴシック" panose="020B0400000000000000" pitchFamily="50" charset="-128"/>
                          <a:ea typeface="BIZ UDPゴシック" panose="020B0400000000000000" pitchFamily="50" charset="-128"/>
                        </a:rPr>
                        <a:t>留守家庭児童育成室</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２２０人</a:t>
                      </a:r>
                    </a:p>
                  </a:txBody>
                  <a:tcPr anchor="ctr"/>
                </a:tc>
                <a:extLst>
                  <a:ext uri="{0D108BD9-81ED-4DB2-BD59-A6C34878D82A}">
                    <a16:rowId xmlns:a16="http://schemas.microsoft.com/office/drawing/2014/main" val="1876289635"/>
                  </a:ext>
                </a:extLst>
              </a:tr>
            </a:tbl>
          </a:graphicData>
        </a:graphic>
      </p:graphicFrame>
      <p:grpSp>
        <p:nvGrpSpPr>
          <p:cNvPr id="6" name="グループ化 5"/>
          <p:cNvGrpSpPr/>
          <p:nvPr/>
        </p:nvGrpSpPr>
        <p:grpSpPr>
          <a:xfrm>
            <a:off x="11641396" y="19664"/>
            <a:ext cx="454741" cy="337273"/>
            <a:chOff x="11641396" y="19664"/>
            <a:chExt cx="454741" cy="337273"/>
          </a:xfrm>
        </p:grpSpPr>
        <p:sp>
          <p:nvSpPr>
            <p:cNvPr id="2" name="テキスト ボックス 1"/>
            <p:cNvSpPr txBox="1"/>
            <p:nvPr/>
          </p:nvSpPr>
          <p:spPr>
            <a:xfrm>
              <a:off x="11700388" y="19664"/>
              <a:ext cx="336754" cy="307777"/>
            </a:xfrm>
            <a:prstGeom prst="rect">
              <a:avLst/>
            </a:prstGeom>
            <a:noFill/>
            <a:ln>
              <a:noFill/>
            </a:ln>
          </p:spPr>
          <p:txBody>
            <a:bodyPr wrap="square" rtlCol="0">
              <a:spAutoFit/>
            </a:bodyP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児</a:t>
              </a:r>
            </a:p>
          </p:txBody>
        </p:sp>
        <p:sp>
          <p:nvSpPr>
            <p:cNvPr id="3" name="角丸四角形 2"/>
            <p:cNvSpPr/>
            <p:nvPr/>
          </p:nvSpPr>
          <p:spPr>
            <a:xfrm>
              <a:off x="11641396" y="49160"/>
              <a:ext cx="454741" cy="307777"/>
            </a:xfrm>
            <a:prstGeom prst="round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30249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４　</a:t>
            </a:r>
            <a:r>
              <a:rPr lang="ja-JP" altLang="en-US" sz="1600" b="1" dirty="0" err="1">
                <a:solidFill>
                  <a:srgbClr val="FF5050"/>
                </a:solidFill>
                <a:latin typeface="BIZ UDPゴシック" panose="020B0400000000000000" pitchFamily="50" charset="-128"/>
                <a:ea typeface="BIZ UDPゴシック" panose="020B0400000000000000" pitchFamily="50" charset="-128"/>
              </a:rPr>
              <a:t>身体障がい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者手帳・療育手帳の重複所持者数（判定別）</a:t>
            </a:r>
          </a:p>
        </p:txBody>
      </p:sp>
      <p:sp>
        <p:nvSpPr>
          <p:cNvPr id="8" name="テキスト ボックス 7"/>
          <p:cNvSpPr txBox="1"/>
          <p:nvPr/>
        </p:nvSpPr>
        <p:spPr>
          <a:xfrm>
            <a:off x="486697" y="5324168"/>
            <a:ext cx="11130116" cy="398892"/>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近年は横ばい傾向</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4</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23992276"/>
              </p:ext>
            </p:extLst>
          </p:nvPr>
        </p:nvGraphicFramePr>
        <p:xfrm>
          <a:off x="1785667" y="1682148"/>
          <a:ext cx="6842785" cy="2453934"/>
        </p:xfrm>
        <a:graphic>
          <a:graphicData uri="http://schemas.openxmlformats.org/drawingml/2006/table">
            <a:tbl>
              <a:tblPr/>
              <a:tblGrid>
                <a:gridCol w="1921051">
                  <a:extLst>
                    <a:ext uri="{9D8B030D-6E8A-4147-A177-3AD203B41FA5}">
                      <a16:colId xmlns:a16="http://schemas.microsoft.com/office/drawing/2014/main" val="3409240086"/>
                    </a:ext>
                  </a:extLst>
                </a:gridCol>
                <a:gridCol w="1229473">
                  <a:extLst>
                    <a:ext uri="{9D8B030D-6E8A-4147-A177-3AD203B41FA5}">
                      <a16:colId xmlns:a16="http://schemas.microsoft.com/office/drawing/2014/main" val="2959925646"/>
                    </a:ext>
                  </a:extLst>
                </a:gridCol>
                <a:gridCol w="1229473">
                  <a:extLst>
                    <a:ext uri="{9D8B030D-6E8A-4147-A177-3AD203B41FA5}">
                      <a16:colId xmlns:a16="http://schemas.microsoft.com/office/drawing/2014/main" val="1380819228"/>
                    </a:ext>
                  </a:extLst>
                </a:gridCol>
                <a:gridCol w="1233315">
                  <a:extLst>
                    <a:ext uri="{9D8B030D-6E8A-4147-A177-3AD203B41FA5}">
                      <a16:colId xmlns:a16="http://schemas.microsoft.com/office/drawing/2014/main" val="643036112"/>
                    </a:ext>
                  </a:extLst>
                </a:gridCol>
                <a:gridCol w="1229473">
                  <a:extLst>
                    <a:ext uri="{9D8B030D-6E8A-4147-A177-3AD203B41FA5}">
                      <a16:colId xmlns:a16="http://schemas.microsoft.com/office/drawing/2014/main" val="3342822655"/>
                    </a:ext>
                  </a:extLst>
                </a:gridCol>
              </a:tblGrid>
              <a:tr h="408989">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区　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総数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A（</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重度）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B１（</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中度）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200" b="1" i="0" u="none" strike="noStrike">
                          <a:solidFill>
                            <a:srgbClr val="FFFFFF"/>
                          </a:solidFill>
                          <a:effectLst/>
                          <a:latin typeface="BIZ UDPゴシック" panose="020B0400000000000000" pitchFamily="50" charset="-128"/>
                          <a:ea typeface="BIZ UDPゴシック" panose="020B0400000000000000" pitchFamily="50" charset="-128"/>
                        </a:rPr>
                        <a:t>B２（</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軽度）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526076531"/>
                  </a:ext>
                </a:extLst>
              </a:tr>
              <a:tr h="4089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518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015496"/>
                  </a:ext>
                </a:extLst>
              </a:tr>
              <a:tr h="4089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628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6473"/>
                  </a:ext>
                </a:extLst>
              </a:tr>
              <a:tr h="4089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620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1304450"/>
                  </a:ext>
                </a:extLst>
              </a:tr>
              <a:tr h="4089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631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449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130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52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8976776"/>
                  </a:ext>
                </a:extLst>
              </a:tr>
              <a:tr h="408989">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630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448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131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51</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1203793"/>
                  </a:ext>
                </a:extLst>
              </a:tr>
            </a:tbl>
          </a:graphicData>
        </a:graphic>
      </p:graphicFrame>
    </p:spTree>
    <p:extLst>
      <p:ext uri="{BB962C8B-B14F-4D97-AF65-F5344CB8AC3E}">
        <p14:creationId xmlns:p14="http://schemas.microsoft.com/office/powerpoint/2010/main" val="3556990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５　</a:t>
            </a:r>
            <a:r>
              <a:rPr lang="ja-JP" altLang="en-US" sz="1600" b="1" dirty="0" err="1">
                <a:solidFill>
                  <a:srgbClr val="FF5050"/>
                </a:solidFill>
                <a:latin typeface="BIZ UDPゴシック" panose="020B0400000000000000" pitchFamily="50" charset="-128"/>
                <a:ea typeface="BIZ UDPゴシック" panose="020B0400000000000000" pitchFamily="50" charset="-128"/>
              </a:rPr>
              <a:t>精神障がい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者保健福祉手帳の所持者数（等級別）・通院医療費公費負担受給者数</a:t>
            </a:r>
          </a:p>
        </p:txBody>
      </p:sp>
      <p:sp>
        <p:nvSpPr>
          <p:cNvPr id="8" name="テキスト ボックス 7"/>
          <p:cNvSpPr txBox="1"/>
          <p:nvPr/>
        </p:nvSpPr>
        <p:spPr>
          <a:xfrm>
            <a:off x="486697" y="5324168"/>
            <a:ext cx="11130116" cy="1200329"/>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令和６年度（</a:t>
            </a:r>
            <a:r>
              <a:rPr lang="en-US" altLang="ja-JP" sz="1600" dirty="0">
                <a:latin typeface="BIZ UDPゴシック" panose="020B0400000000000000" pitchFamily="50" charset="-128"/>
                <a:ea typeface="BIZ UDPゴシック" panose="020B0400000000000000" pitchFamily="50" charset="-128"/>
              </a:rPr>
              <a:t>2022</a:t>
            </a:r>
            <a:r>
              <a:rPr lang="ja-JP" altLang="en-US" sz="1600" dirty="0">
                <a:latin typeface="BIZ UDPゴシック" panose="020B0400000000000000" pitchFamily="50" charset="-128"/>
                <a:ea typeface="BIZ UDPゴシック" panose="020B0400000000000000" pitchFamily="50" charset="-128"/>
              </a:rPr>
              <a:t>年度）末時点で</a:t>
            </a:r>
            <a:r>
              <a:rPr lang="en-US" altLang="ja-JP" sz="1600" dirty="0">
                <a:latin typeface="BIZ UDPゴシック" panose="020B0400000000000000" pitchFamily="50" charset="-128"/>
                <a:ea typeface="BIZ UDPゴシック" panose="020B0400000000000000" pitchFamily="50" charset="-128"/>
              </a:rPr>
              <a:t>4,153</a:t>
            </a:r>
            <a:r>
              <a:rPr lang="ja-JP" altLang="en-US" sz="1600" dirty="0">
                <a:latin typeface="BIZ UDPゴシック" panose="020B0400000000000000" pitchFamily="50" charset="-128"/>
                <a:ea typeface="BIZ UDPゴシック" panose="020B0400000000000000" pitchFamily="50" charset="-128"/>
              </a:rPr>
              <a:t>人で、５年前に比べると約１．３倍の増加</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等級別では２級が５１．６％で最も多い。２級と３級は増加傾向にある</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zh-TW" altLang="en-US" sz="1600" dirty="0">
                <a:latin typeface="BIZ UDPゴシック" panose="020B0400000000000000" pitchFamily="50" charset="-128"/>
                <a:ea typeface="BIZ UDPゴシック" panose="020B0400000000000000" pitchFamily="50" charset="-128"/>
              </a:rPr>
              <a:t>通院医療費公費負担受給者数</a:t>
            </a:r>
            <a:r>
              <a:rPr lang="ja-JP" altLang="en-US" sz="1600" dirty="0">
                <a:latin typeface="BIZ UDPゴシック" panose="020B0400000000000000" pitchFamily="50" charset="-128"/>
                <a:ea typeface="BIZ UDPゴシック" panose="020B0400000000000000" pitchFamily="50" charset="-128"/>
              </a:rPr>
              <a:t>も増加傾向</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186077959"/>
              </p:ext>
            </p:extLst>
          </p:nvPr>
        </p:nvGraphicFramePr>
        <p:xfrm>
          <a:off x="1784839" y="1615961"/>
          <a:ext cx="8348609" cy="2805915"/>
        </p:xfrm>
        <a:graphic>
          <a:graphicData uri="http://schemas.openxmlformats.org/drawingml/2006/table">
            <a:tbl>
              <a:tblPr/>
              <a:tblGrid>
                <a:gridCol w="1987764">
                  <a:extLst>
                    <a:ext uri="{9D8B030D-6E8A-4147-A177-3AD203B41FA5}">
                      <a16:colId xmlns:a16="http://schemas.microsoft.com/office/drawing/2014/main" val="1819694520"/>
                    </a:ext>
                  </a:extLst>
                </a:gridCol>
                <a:gridCol w="1272169">
                  <a:extLst>
                    <a:ext uri="{9D8B030D-6E8A-4147-A177-3AD203B41FA5}">
                      <a16:colId xmlns:a16="http://schemas.microsoft.com/office/drawing/2014/main" val="797847363"/>
                    </a:ext>
                  </a:extLst>
                </a:gridCol>
                <a:gridCol w="1272169">
                  <a:extLst>
                    <a:ext uri="{9D8B030D-6E8A-4147-A177-3AD203B41FA5}">
                      <a16:colId xmlns:a16="http://schemas.microsoft.com/office/drawing/2014/main" val="2601361489"/>
                    </a:ext>
                  </a:extLst>
                </a:gridCol>
                <a:gridCol w="1272169">
                  <a:extLst>
                    <a:ext uri="{9D8B030D-6E8A-4147-A177-3AD203B41FA5}">
                      <a16:colId xmlns:a16="http://schemas.microsoft.com/office/drawing/2014/main" val="1506880585"/>
                    </a:ext>
                  </a:extLst>
                </a:gridCol>
                <a:gridCol w="1272169">
                  <a:extLst>
                    <a:ext uri="{9D8B030D-6E8A-4147-A177-3AD203B41FA5}">
                      <a16:colId xmlns:a16="http://schemas.microsoft.com/office/drawing/2014/main" val="3655966980"/>
                    </a:ext>
                  </a:extLst>
                </a:gridCol>
                <a:gridCol w="1272169">
                  <a:extLst>
                    <a:ext uri="{9D8B030D-6E8A-4147-A177-3AD203B41FA5}">
                      <a16:colId xmlns:a16="http://schemas.microsoft.com/office/drawing/2014/main" val="4042362628"/>
                    </a:ext>
                  </a:extLst>
                </a:gridCol>
              </a:tblGrid>
              <a:tr h="400845">
                <a:tc rowSpan="2">
                  <a:txBody>
                    <a:bodyPr/>
                    <a:lstStyle/>
                    <a:p>
                      <a:pPr algn="l"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gridSpan="4">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精神障がい者保健福祉手帳所持者数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zh-TW"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通院医療費公費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extLst>
                  <a:ext uri="{0D108BD9-81ED-4DB2-BD59-A6C34878D82A}">
                    <a16:rowId xmlns:a16="http://schemas.microsoft.com/office/drawing/2014/main" val="2293301401"/>
                  </a:ext>
                </a:extLst>
              </a:tr>
              <a:tr h="400845">
                <a:tc vMerge="1">
                  <a:txBody>
                    <a:bodyPr/>
                    <a:lstStyle/>
                    <a:p>
                      <a:endParaRPr kumimoji="1" lang="ja-JP" altLang="en-US"/>
                    </a:p>
                  </a:txBody>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総　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1</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2</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altLang="ja-JP" sz="1200" b="1" i="0" u="none" strike="noStrike">
                          <a:solidFill>
                            <a:srgbClr val="FFFFFF"/>
                          </a:solidFill>
                          <a:effectLst/>
                          <a:latin typeface="BIZ UDPゴシック" panose="020B0400000000000000" pitchFamily="50" charset="-128"/>
                          <a:ea typeface="BIZ UDPゴシック" panose="020B0400000000000000" pitchFamily="50" charset="-128"/>
                        </a:rPr>
                        <a:t>3</a:t>
                      </a: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負担受給者数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695772472"/>
                  </a:ext>
                </a:extLst>
              </a:tr>
              <a:tr h="400845">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3,182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259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1,757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1,166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6,919</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4440344"/>
                  </a:ext>
                </a:extLst>
              </a:tr>
              <a:tr h="400845">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3,292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276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1,771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1,245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6,615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96998"/>
                  </a:ext>
                </a:extLst>
              </a:tr>
              <a:tr h="400845">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3,668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272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1,926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1,470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6,996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896318"/>
                  </a:ext>
                </a:extLst>
              </a:tr>
              <a:tr h="400845">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3,892</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276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1,591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7,547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7878402"/>
                  </a:ext>
                </a:extLst>
              </a:tr>
              <a:tr h="400845">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4,153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253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2,147</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1,753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8,150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010619"/>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5</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7818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６　難病患者等給付金対象者</a:t>
            </a:r>
          </a:p>
        </p:txBody>
      </p:sp>
      <p:sp>
        <p:nvSpPr>
          <p:cNvPr id="8" name="テキスト ボックス 7"/>
          <p:cNvSpPr txBox="1"/>
          <p:nvPr/>
        </p:nvSpPr>
        <p:spPr>
          <a:xfrm>
            <a:off x="486697" y="5324168"/>
            <a:ext cx="11130116" cy="830997"/>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難病患者等給付金の対象は指定難病患者と特定疾病り患者であり、その受給者総数は令和６年度（</a:t>
            </a:r>
            <a:r>
              <a:rPr lang="en-US" altLang="ja-JP" sz="1600" dirty="0">
                <a:latin typeface="BIZ UDPゴシック" panose="020B0400000000000000" pitchFamily="50" charset="-128"/>
                <a:ea typeface="BIZ UDPゴシック" panose="020B0400000000000000" pitchFamily="50" charset="-128"/>
              </a:rPr>
              <a:t>202</a:t>
            </a:r>
            <a:r>
              <a:rPr lang="ja-JP" altLang="en-US" sz="1600" dirty="0">
                <a:latin typeface="BIZ UDPゴシック" panose="020B0400000000000000" pitchFamily="50" charset="-128"/>
                <a:ea typeface="BIZ UDPゴシック" panose="020B0400000000000000" pitchFamily="50" charset="-128"/>
              </a:rPr>
              <a:t>４年度）末時点で　</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６５人で、５年前に比べると約１．０７倍の増加</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34645175"/>
              </p:ext>
            </p:extLst>
          </p:nvPr>
        </p:nvGraphicFramePr>
        <p:xfrm>
          <a:off x="1793631" y="1661745"/>
          <a:ext cx="7117048" cy="2426460"/>
        </p:xfrm>
        <a:graphic>
          <a:graphicData uri="http://schemas.openxmlformats.org/drawingml/2006/table">
            <a:tbl>
              <a:tblPr/>
              <a:tblGrid>
                <a:gridCol w="2437345">
                  <a:extLst>
                    <a:ext uri="{9D8B030D-6E8A-4147-A177-3AD203B41FA5}">
                      <a16:colId xmlns:a16="http://schemas.microsoft.com/office/drawing/2014/main" val="3433469452"/>
                    </a:ext>
                  </a:extLst>
                </a:gridCol>
                <a:gridCol w="1559901">
                  <a:extLst>
                    <a:ext uri="{9D8B030D-6E8A-4147-A177-3AD203B41FA5}">
                      <a16:colId xmlns:a16="http://schemas.microsoft.com/office/drawing/2014/main" val="605037367"/>
                    </a:ext>
                  </a:extLst>
                </a:gridCol>
                <a:gridCol w="1559901">
                  <a:extLst>
                    <a:ext uri="{9D8B030D-6E8A-4147-A177-3AD203B41FA5}">
                      <a16:colId xmlns:a16="http://schemas.microsoft.com/office/drawing/2014/main" val="943390615"/>
                    </a:ext>
                  </a:extLst>
                </a:gridCol>
                <a:gridCol w="1559901">
                  <a:extLst>
                    <a:ext uri="{9D8B030D-6E8A-4147-A177-3AD203B41FA5}">
                      <a16:colId xmlns:a16="http://schemas.microsoft.com/office/drawing/2014/main" val="23972928"/>
                    </a:ext>
                  </a:extLst>
                </a:gridCol>
              </a:tblGrid>
              <a:tr h="404410">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総　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zh-TW"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指定難病</a:t>
                      </a: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り</a:t>
                      </a:r>
                      <a:r>
                        <a:rPr lang="zh-TW"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患者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dirty="0">
                          <a:solidFill>
                            <a:srgbClr val="FFFFFF"/>
                          </a:solidFill>
                          <a:effectLst/>
                          <a:latin typeface="BIZ UDPゴシック" panose="020B0400000000000000" pitchFamily="50" charset="-128"/>
                          <a:ea typeface="BIZ UDPゴシック" panose="020B0400000000000000" pitchFamily="50" charset="-128"/>
                        </a:rPr>
                        <a:t>特定疾患り患者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567407275"/>
                  </a:ext>
                </a:extLst>
              </a:tr>
              <a:tr h="404410">
                <a:tc>
                  <a:txBody>
                    <a:bodyPr/>
                    <a:lstStyle/>
                    <a:p>
                      <a:pPr algn="l"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998</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996</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6014975"/>
                  </a:ext>
                </a:extLst>
              </a:tr>
              <a:tr h="404410">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984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982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7794463"/>
                  </a:ext>
                </a:extLst>
              </a:tr>
              <a:tr h="404410">
                <a:tc>
                  <a:txBody>
                    <a:bodyPr/>
                    <a:lstStyle/>
                    <a:p>
                      <a:pPr algn="just"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1,045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1,044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7268724"/>
                  </a:ext>
                </a:extLst>
              </a:tr>
              <a:tr h="404410">
                <a:tc>
                  <a:txBody>
                    <a:bodyPr/>
                    <a:lstStyle/>
                    <a:p>
                      <a:pPr algn="just"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1,064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1,063</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1644718"/>
                  </a:ext>
                </a:extLst>
              </a:tr>
              <a:tr h="404410">
                <a:tc>
                  <a:txBody>
                    <a:bodyPr/>
                    <a:lstStyle/>
                    <a:p>
                      <a:pPr algn="just"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(2024</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1,065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1,065</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9690748"/>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6</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44471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７　</a:t>
            </a:r>
            <a:r>
              <a:rPr lang="ja-JP" altLang="en-US" sz="1600" b="1" dirty="0" err="1">
                <a:solidFill>
                  <a:srgbClr val="FF5050"/>
                </a:solidFill>
                <a:latin typeface="BIZ UDPゴシック" panose="020B0400000000000000" pitchFamily="50" charset="-128"/>
                <a:ea typeface="BIZ UDPゴシック" panose="020B0400000000000000" pitchFamily="50" charset="-128"/>
              </a:rPr>
              <a:t>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者支援区分認定者数（主たる障がい等別・区分別）</a:t>
            </a:r>
          </a:p>
        </p:txBody>
      </p:sp>
      <p:sp>
        <p:nvSpPr>
          <p:cNvPr id="8" name="テキスト ボックス 7"/>
          <p:cNvSpPr txBox="1"/>
          <p:nvPr/>
        </p:nvSpPr>
        <p:spPr>
          <a:xfrm>
            <a:off x="486697" y="5324168"/>
            <a:ext cx="11130116" cy="1200329"/>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err="1">
                <a:latin typeface="BIZ UDPゴシック" panose="020B0400000000000000" pitchFamily="50" charset="-128"/>
                <a:ea typeface="BIZ UDPゴシック" panose="020B0400000000000000" pitchFamily="50" charset="-128"/>
              </a:rPr>
              <a:t>障がい</a:t>
            </a:r>
            <a:r>
              <a:rPr lang="ja-JP" altLang="en-US" sz="1600" dirty="0">
                <a:latin typeface="BIZ UDPゴシック" panose="020B0400000000000000" pitchFamily="50" charset="-128"/>
                <a:ea typeface="BIZ UDPゴシック" panose="020B0400000000000000" pitchFamily="50" charset="-128"/>
              </a:rPr>
              <a:t>者支援区分認定を受けた人は増加傾向</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認定区分別では区分６（介護・支援を必要とする状態が重い）が最も多い</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支給決定者数は</a:t>
            </a:r>
            <a:r>
              <a:rPr lang="ja-JP" altLang="en-US" sz="1600" dirty="0" err="1">
                <a:latin typeface="BIZ UDPゴシック" panose="020B0400000000000000" pitchFamily="50" charset="-128"/>
                <a:ea typeface="BIZ UDPゴシック" panose="020B0400000000000000" pitchFamily="50" charset="-128"/>
              </a:rPr>
              <a:t>障がい</a:t>
            </a:r>
            <a:r>
              <a:rPr lang="ja-JP" altLang="en-US" sz="1600" dirty="0">
                <a:latin typeface="BIZ UDPゴシック" panose="020B0400000000000000" pitchFamily="50" charset="-128"/>
                <a:ea typeface="BIZ UDPゴシック" panose="020B0400000000000000" pitchFamily="50" charset="-128"/>
              </a:rPr>
              <a:t>者が</a:t>
            </a:r>
            <a:r>
              <a:rPr lang="en-US" altLang="ja-JP" sz="1600" dirty="0">
                <a:latin typeface="BIZ UDPゴシック" panose="020B0400000000000000" pitchFamily="50" charset="-128"/>
                <a:ea typeface="BIZ UDPゴシック" panose="020B0400000000000000" pitchFamily="50" charset="-128"/>
              </a:rPr>
              <a:t>4,051</a:t>
            </a:r>
            <a:r>
              <a:rPr lang="ja-JP" altLang="en-US" sz="1600" dirty="0">
                <a:latin typeface="BIZ UDPゴシック" panose="020B0400000000000000" pitchFamily="50" charset="-128"/>
                <a:ea typeface="BIZ UDPゴシック" panose="020B0400000000000000" pitchFamily="50" charset="-128"/>
              </a:rPr>
              <a:t>人、障がい児が</a:t>
            </a:r>
            <a:r>
              <a:rPr lang="en-US" altLang="ja-JP" sz="1600" dirty="0">
                <a:latin typeface="BIZ UDPゴシック" panose="020B0400000000000000" pitchFamily="50" charset="-128"/>
                <a:ea typeface="BIZ UDPゴシック" panose="020B0400000000000000" pitchFamily="50" charset="-128"/>
              </a:rPr>
              <a:t>2,642</a:t>
            </a:r>
            <a:r>
              <a:rPr lang="ja-JP" altLang="en-US" sz="1600" dirty="0">
                <a:latin typeface="BIZ UDPゴシック" panose="020B0400000000000000" pitchFamily="50" charset="-128"/>
                <a:ea typeface="BIZ UDPゴシック" panose="020B0400000000000000" pitchFamily="50" charset="-128"/>
              </a:rPr>
              <a:t>人（令和</a:t>
            </a:r>
            <a:r>
              <a:rPr lang="en-US" altLang="ja-JP" sz="1600" dirty="0">
                <a:latin typeface="BIZ UDPゴシック" panose="020B0400000000000000" pitchFamily="50" charset="-128"/>
                <a:ea typeface="BIZ UDPゴシック" panose="020B0400000000000000" pitchFamily="50" charset="-128"/>
              </a:rPr>
              <a:t>7</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7</a:t>
            </a:r>
            <a:r>
              <a:rPr lang="ja-JP" altLang="en-US" sz="1600" dirty="0">
                <a:latin typeface="BIZ UDPゴシック" panose="020B0400000000000000" pitchFamily="50" charset="-128"/>
                <a:ea typeface="BIZ UDPゴシック" panose="020B0400000000000000" pitchFamily="50" charset="-128"/>
              </a:rPr>
              <a:t>月末時点）</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895589322"/>
              </p:ext>
            </p:extLst>
          </p:nvPr>
        </p:nvGraphicFramePr>
        <p:xfrm>
          <a:off x="688519" y="1616818"/>
          <a:ext cx="10594660" cy="2377446"/>
        </p:xfrm>
        <a:graphic>
          <a:graphicData uri="http://schemas.openxmlformats.org/drawingml/2006/table">
            <a:tbl>
              <a:tblPr/>
              <a:tblGrid>
                <a:gridCol w="1680608">
                  <a:extLst>
                    <a:ext uri="{9D8B030D-6E8A-4147-A177-3AD203B41FA5}">
                      <a16:colId xmlns:a16="http://schemas.microsoft.com/office/drawing/2014/main" val="2774419611"/>
                    </a:ext>
                  </a:extLst>
                </a:gridCol>
                <a:gridCol w="895794">
                  <a:extLst>
                    <a:ext uri="{9D8B030D-6E8A-4147-A177-3AD203B41FA5}">
                      <a16:colId xmlns:a16="http://schemas.microsoft.com/office/drawing/2014/main" val="3406732638"/>
                    </a:ext>
                  </a:extLst>
                </a:gridCol>
                <a:gridCol w="1005425">
                  <a:extLst>
                    <a:ext uri="{9D8B030D-6E8A-4147-A177-3AD203B41FA5}">
                      <a16:colId xmlns:a16="http://schemas.microsoft.com/office/drawing/2014/main" val="3122984455"/>
                    </a:ext>
                  </a:extLst>
                </a:gridCol>
                <a:gridCol w="1005425">
                  <a:extLst>
                    <a:ext uri="{9D8B030D-6E8A-4147-A177-3AD203B41FA5}">
                      <a16:colId xmlns:a16="http://schemas.microsoft.com/office/drawing/2014/main" val="3661626636"/>
                    </a:ext>
                  </a:extLst>
                </a:gridCol>
                <a:gridCol w="1005425">
                  <a:extLst>
                    <a:ext uri="{9D8B030D-6E8A-4147-A177-3AD203B41FA5}">
                      <a16:colId xmlns:a16="http://schemas.microsoft.com/office/drawing/2014/main" val="4058741887"/>
                    </a:ext>
                  </a:extLst>
                </a:gridCol>
                <a:gridCol w="1005425">
                  <a:extLst>
                    <a:ext uri="{9D8B030D-6E8A-4147-A177-3AD203B41FA5}">
                      <a16:colId xmlns:a16="http://schemas.microsoft.com/office/drawing/2014/main" val="2307140836"/>
                    </a:ext>
                  </a:extLst>
                </a:gridCol>
                <a:gridCol w="666093">
                  <a:extLst>
                    <a:ext uri="{9D8B030D-6E8A-4147-A177-3AD203B41FA5}">
                      <a16:colId xmlns:a16="http://schemas.microsoft.com/office/drawing/2014/main" val="2428144950"/>
                    </a:ext>
                  </a:extLst>
                </a:gridCol>
                <a:gridCol w="666093">
                  <a:extLst>
                    <a:ext uri="{9D8B030D-6E8A-4147-A177-3AD203B41FA5}">
                      <a16:colId xmlns:a16="http://schemas.microsoft.com/office/drawing/2014/main" val="1495859050"/>
                    </a:ext>
                  </a:extLst>
                </a:gridCol>
                <a:gridCol w="666093">
                  <a:extLst>
                    <a:ext uri="{9D8B030D-6E8A-4147-A177-3AD203B41FA5}">
                      <a16:colId xmlns:a16="http://schemas.microsoft.com/office/drawing/2014/main" val="905439123"/>
                    </a:ext>
                  </a:extLst>
                </a:gridCol>
                <a:gridCol w="666093">
                  <a:extLst>
                    <a:ext uri="{9D8B030D-6E8A-4147-A177-3AD203B41FA5}">
                      <a16:colId xmlns:a16="http://schemas.microsoft.com/office/drawing/2014/main" val="3411889672"/>
                    </a:ext>
                  </a:extLst>
                </a:gridCol>
                <a:gridCol w="666093">
                  <a:extLst>
                    <a:ext uri="{9D8B030D-6E8A-4147-A177-3AD203B41FA5}">
                      <a16:colId xmlns:a16="http://schemas.microsoft.com/office/drawing/2014/main" val="850075734"/>
                    </a:ext>
                  </a:extLst>
                </a:gridCol>
                <a:gridCol w="666093">
                  <a:extLst>
                    <a:ext uri="{9D8B030D-6E8A-4147-A177-3AD203B41FA5}">
                      <a16:colId xmlns:a16="http://schemas.microsoft.com/office/drawing/2014/main" val="98751507"/>
                    </a:ext>
                  </a:extLst>
                </a:gridCol>
              </a:tblGrid>
              <a:tr h="396241">
                <a:tc>
                  <a:txBody>
                    <a:bodyPr/>
                    <a:lstStyle/>
                    <a:p>
                      <a:pPr algn="l"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　</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総　数</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身体障がい者</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知的障がい者</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精神障がい者</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難病患者</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区分１</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区分２</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区分３</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区分４</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区分５</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100" b="1" i="0" u="none" strike="noStrike">
                          <a:solidFill>
                            <a:srgbClr val="FFFFFF"/>
                          </a:solidFill>
                          <a:effectLst/>
                          <a:latin typeface="BIZ UDPゴシック" panose="020B0400000000000000" pitchFamily="50" charset="-128"/>
                          <a:ea typeface="BIZ UDPゴシック" panose="020B0400000000000000" pitchFamily="50" charset="-128"/>
                        </a:rPr>
                        <a:t>区分６</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4038347644"/>
                  </a:ext>
                </a:extLst>
              </a:tr>
              <a:tr h="396241">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平成</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30</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(2018</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2,130</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568</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1,013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539</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10</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318</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454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435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363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545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3337139"/>
                  </a:ext>
                </a:extLst>
              </a:tr>
              <a:tr h="396241">
                <a:tc>
                  <a:txBody>
                    <a:body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令和元年度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(2019</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2,178</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560</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1,061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548</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9</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19</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311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473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451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364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560</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4054604"/>
                  </a:ext>
                </a:extLst>
              </a:tr>
              <a:tr h="396241">
                <a:tc>
                  <a:txBody>
                    <a:body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(2020</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2,247</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557</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1,093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584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301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493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465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383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584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7291420"/>
                  </a:ext>
                </a:extLst>
              </a:tr>
              <a:tr h="396241">
                <a:tc>
                  <a:txBody>
                    <a:body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2,313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543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1,117</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642</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304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503</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476</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391</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616</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1265518"/>
                  </a:ext>
                </a:extLst>
              </a:tr>
              <a:tr h="396241">
                <a:tc>
                  <a:txBody>
                    <a:body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(2022</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年度</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2,379</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558</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1,112</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695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18</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317</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505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504</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405</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630</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a:t>
                      </a:r>
                    </a:p>
                  </a:txBody>
                  <a:tcPr marL="9356" marR="9356" marT="93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492753"/>
                  </a:ext>
                </a:extLst>
              </a:tr>
            </a:tbl>
          </a:graphicData>
        </a:graphic>
      </p:graphicFrame>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7</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24903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12192000" cy="422787"/>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3072" y="19664"/>
            <a:ext cx="11493909" cy="369332"/>
          </a:xfrm>
          <a:prstGeom prst="rect">
            <a:avLst/>
          </a:prstGeom>
          <a:noFill/>
        </p:spPr>
        <p:txBody>
          <a:bodyPr wrap="square" rtlCol="0">
            <a:spAutoFit/>
          </a:bodyPr>
          <a:lstStyle/>
          <a:p>
            <a:r>
              <a:rPr lang="ja-JP" altLang="en-US" b="1" dirty="0" err="1">
                <a:solidFill>
                  <a:schemeClr val="bg1"/>
                </a:solidFill>
                <a:latin typeface="BIZ UDPゴシック" panose="020B0400000000000000" pitchFamily="50" charset="-128"/>
                <a:ea typeface="BIZ UDPゴシック" panose="020B0400000000000000" pitchFamily="50" charset="-128"/>
              </a:rPr>
              <a:t>障がい</a:t>
            </a:r>
            <a:r>
              <a:rPr lang="ja-JP" altLang="en-US" b="1" dirty="0">
                <a:solidFill>
                  <a:schemeClr val="bg1"/>
                </a:solidFill>
                <a:latin typeface="BIZ UDPゴシック" panose="020B0400000000000000" pitchFamily="50" charset="-128"/>
                <a:ea typeface="BIZ UDPゴシック" panose="020B0400000000000000" pitchFamily="50" charset="-128"/>
              </a:rPr>
              <a:t>者を取り巻く状況</a:t>
            </a:r>
          </a:p>
        </p:txBody>
      </p:sp>
      <p:sp>
        <p:nvSpPr>
          <p:cNvPr id="6" name="テキスト ボックス 5"/>
          <p:cNvSpPr txBox="1"/>
          <p:nvPr/>
        </p:nvSpPr>
        <p:spPr>
          <a:xfrm>
            <a:off x="122904" y="634180"/>
            <a:ext cx="11493909" cy="338554"/>
          </a:xfrm>
          <a:prstGeom prst="rect">
            <a:avLst/>
          </a:prstGeom>
          <a:noFill/>
        </p:spPr>
        <p:txBody>
          <a:bodyPr wrap="square" rtlCol="0">
            <a:spAutoFit/>
          </a:bodyPr>
          <a:lstStyle/>
          <a:p>
            <a:r>
              <a:rPr lang="ja-JP" altLang="en-US" sz="1600" b="1" dirty="0">
                <a:solidFill>
                  <a:srgbClr val="FF5050"/>
                </a:solidFill>
                <a:latin typeface="BIZ UDPゴシック" panose="020B0400000000000000" pitchFamily="50" charset="-128"/>
                <a:ea typeface="BIZ UDPゴシック" panose="020B0400000000000000" pitchFamily="50" charset="-128"/>
              </a:rPr>
              <a:t>８　吹田市</a:t>
            </a:r>
            <a:r>
              <a:rPr lang="ja-JP" altLang="en-US" sz="1600" b="1" dirty="0" err="1">
                <a:solidFill>
                  <a:srgbClr val="FF5050"/>
                </a:solidFill>
                <a:latin typeface="BIZ UDPゴシック" panose="020B0400000000000000" pitchFamily="50" charset="-128"/>
                <a:ea typeface="BIZ UDPゴシック" panose="020B0400000000000000" pitchFamily="50" charset="-128"/>
              </a:rPr>
              <a:t>内障がい</a:t>
            </a:r>
            <a:r>
              <a:rPr lang="ja-JP" altLang="en-US" sz="1600" b="1" dirty="0">
                <a:solidFill>
                  <a:srgbClr val="FF5050"/>
                </a:solidFill>
                <a:latin typeface="BIZ UDPゴシック" panose="020B0400000000000000" pitchFamily="50" charset="-128"/>
                <a:ea typeface="BIZ UDPゴシック" panose="020B0400000000000000" pitchFamily="50" charset="-128"/>
              </a:rPr>
              <a:t>福祉サービス事業所等</a:t>
            </a:r>
          </a:p>
        </p:txBody>
      </p:sp>
      <p:sp>
        <p:nvSpPr>
          <p:cNvPr id="8" name="テキスト ボックス 7"/>
          <p:cNvSpPr txBox="1"/>
          <p:nvPr/>
        </p:nvSpPr>
        <p:spPr>
          <a:xfrm>
            <a:off x="486697" y="5324168"/>
            <a:ext cx="11130116" cy="461665"/>
          </a:xfrm>
          <a:prstGeom prst="rect">
            <a:avLst/>
          </a:prstGeom>
          <a:noFill/>
          <a:ln w="28575">
            <a:solidFill>
              <a:srgbClr val="FF5050"/>
            </a:solidFill>
          </a:ln>
        </p:spPr>
        <p:txBody>
          <a:bodyPr wrap="square" rtlCol="0">
            <a:spAutoFit/>
          </a:bodyPr>
          <a:lstStyle/>
          <a:p>
            <a:pPr>
              <a:lnSpc>
                <a:spcPct val="150000"/>
              </a:lnSpc>
            </a:pPr>
            <a:r>
              <a:rPr lang="ja-JP" altLang="en-US" sz="1600" dirty="0">
                <a:solidFill>
                  <a:srgbClr val="FF5050"/>
                </a:solidFill>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事業所数は微増傾向。相談支援は横ばい</a:t>
            </a:r>
            <a:endParaRPr lang="en-US" altLang="ja-JP" sz="1600" dirty="0">
              <a:latin typeface="BIZ UDPゴシック" panose="020B0400000000000000" pitchFamily="50" charset="-128"/>
              <a:ea typeface="BIZ UDPゴシック" panose="020B0400000000000000" pitchFamily="50" charset="-128"/>
            </a:endParaRPr>
          </a:p>
        </p:txBody>
      </p:sp>
      <p:sp>
        <p:nvSpPr>
          <p:cNvPr id="7" name="スライド番号プレースホルダー 40"/>
          <p:cNvSpPr>
            <a:spLocks noGrp="1"/>
          </p:cNvSpPr>
          <p:nvPr>
            <p:ph type="sldNum" sz="quarter" idx="12"/>
          </p:nvPr>
        </p:nvSpPr>
        <p:spPr>
          <a:xfrm>
            <a:off x="9448800" y="6494348"/>
            <a:ext cx="2743200" cy="365125"/>
          </a:xfrm>
        </p:spPr>
        <p:txBody>
          <a:bodyPr/>
          <a:lstStyle/>
          <a:p>
            <a:fld id="{8607F068-5867-4CDD-80C1-BB2ACE317B04}" type="slidenum">
              <a:rPr kumimoji="1" lang="ja-JP" altLang="en-US" smtClean="0">
                <a:solidFill>
                  <a:schemeClr val="tx1">
                    <a:lumMod val="50000"/>
                    <a:lumOff val="50000"/>
                  </a:schemeClr>
                </a:solidFill>
                <a:latin typeface="BIZ UDPゴシック" panose="020B0400000000000000" pitchFamily="50" charset="-128"/>
                <a:ea typeface="BIZ UDPゴシック" panose="020B0400000000000000" pitchFamily="50" charset="-128"/>
              </a:rPr>
              <a:t>8</a:t>
            </a:fld>
            <a:endParaRPr kumimoji="1" lang="ja-JP" altLang="en-US" dirty="0">
              <a:solidFill>
                <a:schemeClr val="tx1">
                  <a:lumMod val="50000"/>
                  <a:lumOff val="50000"/>
                </a:schemeClr>
              </a:solidFill>
              <a:latin typeface="BIZ UDPゴシック" panose="020B0400000000000000" pitchFamily="50" charset="-128"/>
              <a:ea typeface="BIZ UDPゴシック" panose="020B04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563449850"/>
              </p:ext>
            </p:extLst>
          </p:nvPr>
        </p:nvGraphicFramePr>
        <p:xfrm>
          <a:off x="637311" y="1681250"/>
          <a:ext cx="10487891" cy="1750740"/>
        </p:xfrm>
        <a:graphic>
          <a:graphicData uri="http://schemas.openxmlformats.org/drawingml/2006/table">
            <a:tbl>
              <a:tblPr/>
              <a:tblGrid>
                <a:gridCol w="2267163">
                  <a:extLst>
                    <a:ext uri="{9D8B030D-6E8A-4147-A177-3AD203B41FA5}">
                      <a16:colId xmlns:a16="http://schemas.microsoft.com/office/drawing/2014/main" val="276750828"/>
                    </a:ext>
                  </a:extLst>
                </a:gridCol>
                <a:gridCol w="1450983">
                  <a:extLst>
                    <a:ext uri="{9D8B030D-6E8A-4147-A177-3AD203B41FA5}">
                      <a16:colId xmlns:a16="http://schemas.microsoft.com/office/drawing/2014/main" val="1044055518"/>
                    </a:ext>
                  </a:extLst>
                </a:gridCol>
                <a:gridCol w="1450983">
                  <a:extLst>
                    <a:ext uri="{9D8B030D-6E8A-4147-A177-3AD203B41FA5}">
                      <a16:colId xmlns:a16="http://schemas.microsoft.com/office/drawing/2014/main" val="1932881058"/>
                    </a:ext>
                  </a:extLst>
                </a:gridCol>
                <a:gridCol w="1455518">
                  <a:extLst>
                    <a:ext uri="{9D8B030D-6E8A-4147-A177-3AD203B41FA5}">
                      <a16:colId xmlns:a16="http://schemas.microsoft.com/office/drawing/2014/main" val="1194781462"/>
                    </a:ext>
                  </a:extLst>
                </a:gridCol>
                <a:gridCol w="1450983">
                  <a:extLst>
                    <a:ext uri="{9D8B030D-6E8A-4147-A177-3AD203B41FA5}">
                      <a16:colId xmlns:a16="http://schemas.microsoft.com/office/drawing/2014/main" val="1158587173"/>
                    </a:ext>
                  </a:extLst>
                </a:gridCol>
                <a:gridCol w="1450983">
                  <a:extLst>
                    <a:ext uri="{9D8B030D-6E8A-4147-A177-3AD203B41FA5}">
                      <a16:colId xmlns:a16="http://schemas.microsoft.com/office/drawing/2014/main" val="3858292360"/>
                    </a:ext>
                  </a:extLst>
                </a:gridCol>
                <a:gridCol w="961278">
                  <a:extLst>
                    <a:ext uri="{9D8B030D-6E8A-4147-A177-3AD203B41FA5}">
                      <a16:colId xmlns:a16="http://schemas.microsoft.com/office/drawing/2014/main" val="2208158035"/>
                    </a:ext>
                  </a:extLst>
                </a:gridCol>
              </a:tblGrid>
              <a:tr h="283905">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訪問系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日中活動系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短期入所サービス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居住系</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相談支援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ja-JP" altLang="en-US" sz="1200" b="1" i="0" u="none" strike="noStrike">
                          <a:solidFill>
                            <a:srgbClr val="FFFFFF"/>
                          </a:solidFill>
                          <a:effectLst/>
                          <a:latin typeface="BIZ UDPゴシック" panose="020B0400000000000000" pitchFamily="50" charset="-128"/>
                          <a:ea typeface="BIZ UDPゴシック" panose="020B0400000000000000" pitchFamily="50" charset="-128"/>
                        </a:rPr>
                        <a:t>合計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711573314"/>
                  </a:ext>
                </a:extLst>
              </a:tr>
              <a:tr h="293367">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令和２年度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3360804"/>
                  </a:ext>
                </a:extLst>
              </a:tr>
              <a:tr h="293367">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(2021</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6212599"/>
                  </a:ext>
                </a:extLst>
              </a:tr>
              <a:tr h="293367">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3882931"/>
                  </a:ext>
                </a:extLst>
              </a:tr>
              <a:tr h="293367">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令和５年度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３年度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993631"/>
                  </a:ext>
                </a:extLst>
              </a:tr>
              <a:tr h="293367">
                <a:tc>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令和６年度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(202</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４年度</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113470"/>
                  </a:ext>
                </a:extLst>
              </a:tr>
            </a:tbl>
          </a:graphicData>
        </a:graphic>
      </p:graphicFrame>
      <p:sp>
        <p:nvSpPr>
          <p:cNvPr id="10" name="テキスト ボックス 9"/>
          <p:cNvSpPr txBox="1"/>
          <p:nvPr/>
        </p:nvSpPr>
        <p:spPr>
          <a:xfrm>
            <a:off x="6747163" y="3568877"/>
            <a:ext cx="4530436" cy="584775"/>
          </a:xfrm>
          <a:prstGeom prst="rect">
            <a:avLst/>
          </a:prstGeom>
          <a:noFill/>
        </p:spPr>
        <p:txBody>
          <a:bodyPr wrap="square" rtlCol="0">
            <a:spAutoFit/>
          </a:bodyPr>
          <a:lstStyle/>
          <a:p>
            <a:pPr algn="r"/>
            <a:r>
              <a:rPr lang="ja-JP" altLang="en-US" sz="1400" dirty="0">
                <a:solidFill>
                  <a:srgbClr val="000000"/>
                </a:solidFill>
                <a:latin typeface="BIZ UDPゴシック" panose="020B0400000000000000" pitchFamily="50" charset="-128"/>
                <a:ea typeface="BIZ UDPゴシック" panose="020B0400000000000000" pitchFamily="50" charset="-128"/>
              </a:rPr>
              <a:t>各年度</a:t>
            </a:r>
            <a:r>
              <a:rPr lang="en-US" altLang="ja-JP" sz="1400" dirty="0">
                <a:solidFill>
                  <a:srgbClr val="000000"/>
                </a:solidFill>
                <a:latin typeface="BIZ UDPゴシック" panose="020B0400000000000000" pitchFamily="50" charset="-128"/>
                <a:ea typeface="BIZ UDPゴシック" panose="020B0400000000000000" pitchFamily="50" charset="-128"/>
              </a:rPr>
              <a:t>3</a:t>
            </a:r>
            <a:r>
              <a:rPr lang="ja-JP" altLang="en-US" sz="1400" dirty="0">
                <a:solidFill>
                  <a:srgbClr val="000000"/>
                </a:solidFill>
                <a:latin typeface="BIZ UDPゴシック" panose="020B0400000000000000" pitchFamily="50" charset="-128"/>
                <a:ea typeface="BIZ UDPゴシック" panose="020B0400000000000000" pitchFamily="50" charset="-128"/>
              </a:rPr>
              <a:t>月</a:t>
            </a:r>
            <a:r>
              <a:rPr lang="en-US" altLang="ja-JP" sz="1400" dirty="0">
                <a:solidFill>
                  <a:srgbClr val="000000"/>
                </a:solidFill>
                <a:latin typeface="BIZ UDPゴシック" panose="020B0400000000000000" pitchFamily="50" charset="-128"/>
                <a:ea typeface="BIZ UDPゴシック" panose="020B0400000000000000" pitchFamily="50" charset="-128"/>
              </a:rPr>
              <a:t>1</a:t>
            </a:r>
            <a:r>
              <a:rPr lang="ja-JP" altLang="en-US" sz="1400" dirty="0">
                <a:solidFill>
                  <a:srgbClr val="000000"/>
                </a:solidFill>
                <a:latin typeface="BIZ UDPゴシック" panose="020B0400000000000000" pitchFamily="50" charset="-128"/>
                <a:ea typeface="BIZ UDPゴシック" panose="020B0400000000000000" pitchFamily="50" charset="-128"/>
              </a:rPr>
              <a:t>日時点（事業所指定番号毎）</a:t>
            </a:r>
          </a:p>
          <a:p>
            <a:pPr algn="r"/>
            <a:endParaRPr kumimoji="1" lang="ja-JP" altLang="en-US" dirty="0"/>
          </a:p>
        </p:txBody>
      </p:sp>
    </p:spTree>
    <p:extLst>
      <p:ext uri="{BB962C8B-B14F-4D97-AF65-F5344CB8AC3E}">
        <p14:creationId xmlns:p14="http://schemas.microsoft.com/office/powerpoint/2010/main" val="30415392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1217</TotalTime>
  <Words>11211</Words>
  <Application>Microsoft Office PowerPoint</Application>
  <PresentationFormat>ワイド画面</PresentationFormat>
  <Paragraphs>1441</Paragraphs>
  <Slides>45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45</vt:i4>
      </vt:variant>
    </vt:vector>
  </HeadingPairs>
  <TitlesOfParts>
    <vt:vector size="50" baseType="lpstr">
      <vt:lpstr>BIZ UDPゴシック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80</cp:revision>
  <dcterms:created xsi:type="dcterms:W3CDTF">2025-07-14T03:56:27Z</dcterms:created>
  <dcterms:modified xsi:type="dcterms:W3CDTF">2025-09-16T05:15:36Z</dcterms:modified>
</cp:coreProperties>
</file>