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4"/>
  </p:notesMasterIdLst>
  <p:sldIdLst>
    <p:sldId id="266" r:id="rId2"/>
    <p:sldId id="268" r:id="rId3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FFFF99"/>
    <a:srgbClr val="CCFFCC"/>
    <a:srgbClr val="CC99FF"/>
    <a:srgbClr val="FFCCCC"/>
    <a:srgbClr val="FFCCFF"/>
    <a:srgbClr val="FF99CC"/>
    <a:srgbClr val="FFFFCC"/>
    <a:srgbClr val="336699"/>
    <a:srgbClr val="33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927" autoAdjust="0"/>
    <p:restoredTop sz="56009" autoAdjust="0"/>
  </p:normalViewPr>
  <p:slideViewPr>
    <p:cSldViewPr>
      <p:cViewPr varScale="1">
        <p:scale>
          <a:sx n="87" d="100"/>
          <a:sy n="87" d="100"/>
        </p:scale>
        <p:origin x="1594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928814-AB33-4114-A461-14F3F9B8EB9C}" type="datetimeFigureOut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EED437-B5F1-4A9D-8CCA-E1928C2CB6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93986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FDCBE-FDC4-491B-B521-9435A209CC6A}" type="datetime1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F8E1E-6FA4-4420-AEE1-AE95D32049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1296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D64A3-024D-4C72-9C9F-435C127DF204}" type="datetime1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F8E1E-6FA4-4420-AEE1-AE95D32049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1977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DBF61-F3AA-4DDC-9883-1BF8C9930555}" type="datetime1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F8E1E-6FA4-4420-AEE1-AE95D32049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2280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7959F-8068-4480-9AFA-480C974C5D46}" type="datetime1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F8E1E-6FA4-4420-AEE1-AE95D32049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7344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9833A-295A-4597-BEED-B354AFE62B36}" type="datetime1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F8E1E-6FA4-4420-AEE1-AE95D32049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0029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6D1FC-984A-442D-B01C-A06680495EF2}" type="datetime1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F8E1E-6FA4-4420-AEE1-AE95D32049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6790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23666-8AE5-429A-AC8A-C1CD0C622A63}" type="datetime1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F8E1E-6FA4-4420-AEE1-AE95D32049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9805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8A6F2-8F7D-4E4B-A89A-AC25ECE7B7F2}" type="datetime1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F8E1E-6FA4-4420-AEE1-AE95D32049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7333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66158-9A69-4812-8E1A-729C6E391850}" type="datetime1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F8E1E-6FA4-4420-AEE1-AE95D32049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887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A765E-6B0A-42BF-A66D-E3EADC7A03FB}" type="datetime1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F8E1E-6FA4-4420-AEE1-AE95D32049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8485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469CC-956A-4890-A486-DA40C04BBA34}" type="datetime1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F8E1E-6FA4-4420-AEE1-AE95D32049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2915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35EC2C-165C-4AFE-8B67-741FAF0B3D38}" type="datetime1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CF8E1E-6FA4-4420-AEE1-AE95D32049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7927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/>
          <p:cNvGrpSpPr/>
          <p:nvPr/>
        </p:nvGrpSpPr>
        <p:grpSpPr>
          <a:xfrm>
            <a:off x="3402000" y="627573"/>
            <a:ext cx="2340000" cy="900000"/>
            <a:chOff x="-1955222" y="3674058"/>
            <a:chExt cx="2340000" cy="954878"/>
          </a:xfrm>
        </p:grpSpPr>
        <p:sp>
          <p:nvSpPr>
            <p:cNvPr id="4" name="Rectangle 36"/>
            <p:cNvSpPr>
              <a:spLocks noChangeArrowheads="1"/>
            </p:cNvSpPr>
            <p:nvPr/>
          </p:nvSpPr>
          <p:spPr bwMode="auto">
            <a:xfrm>
              <a:off x="-1955222" y="3674058"/>
              <a:ext cx="2340000" cy="23495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r>
                <a:rPr lang="ja-JP" altLang="en-US" sz="1050" dirty="0" smtClean="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管理技術者</a:t>
              </a:r>
              <a:endParaRPr lang="ja-JP" altLang="en-US" sz="105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  <p:sp>
          <p:nvSpPr>
            <p:cNvPr id="5" name="Rectangle 12"/>
            <p:cNvSpPr>
              <a:spLocks noChangeArrowheads="1"/>
            </p:cNvSpPr>
            <p:nvPr/>
          </p:nvSpPr>
          <p:spPr bwMode="auto">
            <a:xfrm>
              <a:off x="-1955222" y="3908936"/>
              <a:ext cx="2340000" cy="7200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8100" cmpd="sng">
              <a:solidFill>
                <a:schemeClr val="tx1"/>
              </a:solidFill>
              <a:prstDash val="solid"/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endParaRPr lang="ja-JP" altLang="en-US" sz="1200" b="1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</p:grpSp>
      <p:grpSp>
        <p:nvGrpSpPr>
          <p:cNvPr id="9" name="グループ化 8"/>
          <p:cNvGrpSpPr/>
          <p:nvPr/>
        </p:nvGrpSpPr>
        <p:grpSpPr>
          <a:xfrm>
            <a:off x="251520" y="3284984"/>
            <a:ext cx="1800000" cy="900000"/>
            <a:chOff x="-1955222" y="3674058"/>
            <a:chExt cx="2340000" cy="954878"/>
          </a:xfrm>
        </p:grpSpPr>
        <p:sp>
          <p:nvSpPr>
            <p:cNvPr id="10" name="Rectangle 36"/>
            <p:cNvSpPr>
              <a:spLocks noChangeArrowheads="1"/>
            </p:cNvSpPr>
            <p:nvPr/>
          </p:nvSpPr>
          <p:spPr bwMode="auto">
            <a:xfrm>
              <a:off x="-1955222" y="3674058"/>
              <a:ext cx="2340000" cy="23495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r>
                <a:rPr lang="ja-JP" altLang="en-US" sz="1000" dirty="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＊＊チームリーダー</a:t>
              </a:r>
            </a:p>
          </p:txBody>
        </p:sp>
        <p:sp>
          <p:nvSpPr>
            <p:cNvPr id="11" name="Rectangle 12"/>
            <p:cNvSpPr>
              <a:spLocks noChangeArrowheads="1"/>
            </p:cNvSpPr>
            <p:nvPr/>
          </p:nvSpPr>
          <p:spPr bwMode="auto">
            <a:xfrm>
              <a:off x="-1955222" y="3908936"/>
              <a:ext cx="2340000" cy="720000"/>
            </a:xfrm>
            <a:prstGeom prst="rect">
              <a:avLst/>
            </a:prstGeom>
            <a:solidFill>
              <a:schemeClr val="bg1"/>
            </a:solidFill>
            <a:ln w="38100" cmpd="sng">
              <a:solidFill>
                <a:schemeClr val="tx1"/>
              </a:solidFill>
              <a:prstDash val="solid"/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endParaRPr lang="ja-JP" altLang="en-US" sz="1000" b="1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</p:grpSp>
      <p:grpSp>
        <p:nvGrpSpPr>
          <p:cNvPr id="12" name="グループ化 11"/>
          <p:cNvGrpSpPr/>
          <p:nvPr/>
        </p:nvGrpSpPr>
        <p:grpSpPr>
          <a:xfrm>
            <a:off x="7030784" y="3284984"/>
            <a:ext cx="1800000" cy="900000"/>
            <a:chOff x="-1955222" y="3674058"/>
            <a:chExt cx="2340000" cy="954878"/>
          </a:xfrm>
        </p:grpSpPr>
        <p:sp>
          <p:nvSpPr>
            <p:cNvPr id="13" name="Rectangle 36"/>
            <p:cNvSpPr>
              <a:spLocks noChangeArrowheads="1"/>
            </p:cNvSpPr>
            <p:nvPr/>
          </p:nvSpPr>
          <p:spPr bwMode="auto">
            <a:xfrm>
              <a:off x="-1955222" y="3674058"/>
              <a:ext cx="2340000" cy="23495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r>
                <a:rPr lang="ja-JP" altLang="en-US" sz="1000" dirty="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＊＊チームリーダー</a:t>
              </a:r>
            </a:p>
          </p:txBody>
        </p:sp>
        <p:sp>
          <p:nvSpPr>
            <p:cNvPr id="14" name="Rectangle 12"/>
            <p:cNvSpPr>
              <a:spLocks noChangeArrowheads="1"/>
            </p:cNvSpPr>
            <p:nvPr/>
          </p:nvSpPr>
          <p:spPr bwMode="auto">
            <a:xfrm>
              <a:off x="-1955222" y="3908936"/>
              <a:ext cx="2340000" cy="720000"/>
            </a:xfrm>
            <a:prstGeom prst="rect">
              <a:avLst/>
            </a:prstGeom>
            <a:solidFill>
              <a:schemeClr val="bg1"/>
            </a:solidFill>
            <a:ln w="38100" cmpd="sng">
              <a:solidFill>
                <a:schemeClr val="tx1"/>
              </a:solidFill>
              <a:prstDash val="solid"/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endParaRPr lang="ja-JP" altLang="en-US" sz="1000" b="1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</p:grpSp>
      <p:grpSp>
        <p:nvGrpSpPr>
          <p:cNvPr id="15" name="グループ化 14"/>
          <p:cNvGrpSpPr/>
          <p:nvPr/>
        </p:nvGrpSpPr>
        <p:grpSpPr>
          <a:xfrm>
            <a:off x="3672000" y="3284984"/>
            <a:ext cx="1800000" cy="900000"/>
            <a:chOff x="-1955222" y="3674058"/>
            <a:chExt cx="2340000" cy="954878"/>
          </a:xfrm>
        </p:grpSpPr>
        <p:sp>
          <p:nvSpPr>
            <p:cNvPr id="16" name="Rectangle 36"/>
            <p:cNvSpPr>
              <a:spLocks noChangeArrowheads="1"/>
            </p:cNvSpPr>
            <p:nvPr/>
          </p:nvSpPr>
          <p:spPr bwMode="auto">
            <a:xfrm>
              <a:off x="-1955222" y="3674058"/>
              <a:ext cx="2340000" cy="23495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r>
                <a:rPr lang="ja-JP" altLang="en-US" sz="1000" dirty="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＊＊チームリーダー</a:t>
              </a:r>
            </a:p>
          </p:txBody>
        </p:sp>
        <p:sp>
          <p:nvSpPr>
            <p:cNvPr id="17" name="Rectangle 12"/>
            <p:cNvSpPr>
              <a:spLocks noChangeArrowheads="1"/>
            </p:cNvSpPr>
            <p:nvPr/>
          </p:nvSpPr>
          <p:spPr bwMode="auto">
            <a:xfrm>
              <a:off x="-1955222" y="3908936"/>
              <a:ext cx="2340000" cy="720000"/>
            </a:xfrm>
            <a:prstGeom prst="rect">
              <a:avLst/>
            </a:prstGeom>
            <a:solidFill>
              <a:schemeClr val="bg1"/>
            </a:solidFill>
            <a:ln w="38100" cmpd="sng">
              <a:solidFill>
                <a:schemeClr val="tx1"/>
              </a:solidFill>
              <a:prstDash val="solid"/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endParaRPr lang="ja-JP" altLang="en-US" sz="1000" b="1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</p:grpSp>
      <p:grpSp>
        <p:nvGrpSpPr>
          <p:cNvPr id="21" name="グループ化 20"/>
          <p:cNvGrpSpPr/>
          <p:nvPr/>
        </p:nvGrpSpPr>
        <p:grpSpPr>
          <a:xfrm>
            <a:off x="251520" y="4581128"/>
            <a:ext cx="1800000" cy="900000"/>
            <a:chOff x="-1955222" y="3674058"/>
            <a:chExt cx="2340000" cy="954878"/>
          </a:xfrm>
        </p:grpSpPr>
        <p:sp>
          <p:nvSpPr>
            <p:cNvPr id="22" name="Rectangle 36"/>
            <p:cNvSpPr>
              <a:spLocks noChangeArrowheads="1"/>
            </p:cNvSpPr>
            <p:nvPr/>
          </p:nvSpPr>
          <p:spPr bwMode="auto">
            <a:xfrm>
              <a:off x="-1955222" y="3674058"/>
              <a:ext cx="2340000" cy="23495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r>
                <a:rPr lang="ja-JP" altLang="en-US" sz="1000" dirty="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＊＊メンバー</a:t>
              </a:r>
            </a:p>
          </p:txBody>
        </p:sp>
        <p:sp>
          <p:nvSpPr>
            <p:cNvPr id="23" name="Rectangle 12"/>
            <p:cNvSpPr>
              <a:spLocks noChangeArrowheads="1"/>
            </p:cNvSpPr>
            <p:nvPr/>
          </p:nvSpPr>
          <p:spPr bwMode="auto">
            <a:xfrm>
              <a:off x="-1955222" y="3908936"/>
              <a:ext cx="2340000" cy="720000"/>
            </a:xfrm>
            <a:prstGeom prst="rect">
              <a:avLst/>
            </a:prstGeom>
            <a:solidFill>
              <a:schemeClr val="bg1"/>
            </a:solidFill>
            <a:ln w="38100" cmpd="sng">
              <a:solidFill>
                <a:schemeClr val="tx1"/>
              </a:solidFill>
              <a:prstDash val="solid"/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endParaRPr lang="ja-JP" altLang="en-US" sz="1000" b="1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</p:grpSp>
      <p:grpSp>
        <p:nvGrpSpPr>
          <p:cNvPr id="24" name="グループ化 23"/>
          <p:cNvGrpSpPr/>
          <p:nvPr/>
        </p:nvGrpSpPr>
        <p:grpSpPr>
          <a:xfrm>
            <a:off x="3672000" y="4581128"/>
            <a:ext cx="1800000" cy="900000"/>
            <a:chOff x="-1955222" y="3674058"/>
            <a:chExt cx="2340000" cy="954878"/>
          </a:xfrm>
        </p:grpSpPr>
        <p:sp>
          <p:nvSpPr>
            <p:cNvPr id="25" name="Rectangle 36"/>
            <p:cNvSpPr>
              <a:spLocks noChangeArrowheads="1"/>
            </p:cNvSpPr>
            <p:nvPr/>
          </p:nvSpPr>
          <p:spPr bwMode="auto">
            <a:xfrm>
              <a:off x="-1955222" y="3674058"/>
              <a:ext cx="2340000" cy="23495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r>
                <a:rPr lang="ja-JP" altLang="en-US" sz="1000" dirty="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＊＊メンバー</a:t>
              </a:r>
            </a:p>
          </p:txBody>
        </p:sp>
        <p:sp>
          <p:nvSpPr>
            <p:cNvPr id="26" name="Rectangle 12"/>
            <p:cNvSpPr>
              <a:spLocks noChangeArrowheads="1"/>
            </p:cNvSpPr>
            <p:nvPr/>
          </p:nvSpPr>
          <p:spPr bwMode="auto">
            <a:xfrm>
              <a:off x="-1955222" y="3908936"/>
              <a:ext cx="2340000" cy="720000"/>
            </a:xfrm>
            <a:prstGeom prst="rect">
              <a:avLst/>
            </a:prstGeom>
            <a:solidFill>
              <a:schemeClr val="bg1"/>
            </a:solidFill>
            <a:ln w="38100" cmpd="sng">
              <a:solidFill>
                <a:schemeClr val="tx1"/>
              </a:solidFill>
              <a:prstDash val="solid"/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endParaRPr lang="ja-JP" altLang="en-US" sz="1000" b="1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</p:grpSp>
      <p:grpSp>
        <p:nvGrpSpPr>
          <p:cNvPr id="30" name="グループ化 29"/>
          <p:cNvGrpSpPr/>
          <p:nvPr/>
        </p:nvGrpSpPr>
        <p:grpSpPr>
          <a:xfrm>
            <a:off x="7023119" y="4581128"/>
            <a:ext cx="1800000" cy="900000"/>
            <a:chOff x="-1955222" y="3674058"/>
            <a:chExt cx="2340000" cy="954878"/>
          </a:xfrm>
        </p:grpSpPr>
        <p:sp>
          <p:nvSpPr>
            <p:cNvPr id="31" name="Rectangle 36"/>
            <p:cNvSpPr>
              <a:spLocks noChangeArrowheads="1"/>
            </p:cNvSpPr>
            <p:nvPr/>
          </p:nvSpPr>
          <p:spPr bwMode="auto">
            <a:xfrm>
              <a:off x="-1955222" y="3674058"/>
              <a:ext cx="2340000" cy="23495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r>
                <a:rPr lang="ja-JP" altLang="en-US" sz="1000" dirty="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＊＊メンバー</a:t>
              </a:r>
            </a:p>
          </p:txBody>
        </p:sp>
        <p:sp>
          <p:nvSpPr>
            <p:cNvPr id="32" name="Rectangle 12"/>
            <p:cNvSpPr>
              <a:spLocks noChangeArrowheads="1"/>
            </p:cNvSpPr>
            <p:nvPr/>
          </p:nvSpPr>
          <p:spPr bwMode="auto">
            <a:xfrm>
              <a:off x="-1955222" y="3908936"/>
              <a:ext cx="2340000" cy="720000"/>
            </a:xfrm>
            <a:prstGeom prst="rect">
              <a:avLst/>
            </a:prstGeom>
            <a:solidFill>
              <a:schemeClr val="bg1"/>
            </a:solidFill>
            <a:ln w="38100" cmpd="sng">
              <a:solidFill>
                <a:schemeClr val="tx1"/>
              </a:solidFill>
              <a:prstDash val="solid"/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endParaRPr lang="ja-JP" altLang="en-US" sz="1000" b="1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</p:grpSp>
      <p:cxnSp>
        <p:nvCxnSpPr>
          <p:cNvPr id="34" name="直線コネクタ 33"/>
          <p:cNvCxnSpPr>
            <a:stCxn id="5" idx="2"/>
          </p:cNvCxnSpPr>
          <p:nvPr/>
        </p:nvCxnSpPr>
        <p:spPr>
          <a:xfrm>
            <a:off x="4572000" y="1527573"/>
            <a:ext cx="0" cy="24524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コネクタ: カギ線 35"/>
          <p:cNvCxnSpPr>
            <a:endCxn id="10" idx="0"/>
          </p:cNvCxnSpPr>
          <p:nvPr/>
        </p:nvCxnSpPr>
        <p:spPr>
          <a:xfrm rot="5400000">
            <a:off x="2555676" y="1268660"/>
            <a:ext cx="612168" cy="3420480"/>
          </a:xfrm>
          <a:prstGeom prst="bentConnector3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コネクタ: カギ線 37"/>
          <p:cNvCxnSpPr>
            <a:endCxn id="13" idx="0"/>
          </p:cNvCxnSpPr>
          <p:nvPr/>
        </p:nvCxnSpPr>
        <p:spPr>
          <a:xfrm rot="16200000" flipH="1">
            <a:off x="5945308" y="1299508"/>
            <a:ext cx="612168" cy="3358784"/>
          </a:xfrm>
          <a:prstGeom prst="bentConnector3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/>
          <p:cNvCxnSpPr>
            <a:stCxn id="11" idx="2"/>
            <a:endCxn id="22" idx="0"/>
          </p:cNvCxnSpPr>
          <p:nvPr/>
        </p:nvCxnSpPr>
        <p:spPr>
          <a:xfrm>
            <a:off x="1151520" y="4184984"/>
            <a:ext cx="0" cy="39614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/>
          <p:cNvCxnSpPr>
            <a:stCxn id="17" idx="2"/>
            <a:endCxn id="25" idx="0"/>
          </p:cNvCxnSpPr>
          <p:nvPr/>
        </p:nvCxnSpPr>
        <p:spPr>
          <a:xfrm>
            <a:off x="4572000" y="4184984"/>
            <a:ext cx="0" cy="39614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/>
          <p:cNvCxnSpPr>
            <a:stCxn id="14" idx="2"/>
            <a:endCxn id="31" idx="0"/>
          </p:cNvCxnSpPr>
          <p:nvPr/>
        </p:nvCxnSpPr>
        <p:spPr>
          <a:xfrm flipH="1">
            <a:off x="7923119" y="4184984"/>
            <a:ext cx="7665" cy="39614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テキスト ボックス 54"/>
          <p:cNvSpPr txBox="1"/>
          <p:nvPr/>
        </p:nvSpPr>
        <p:spPr>
          <a:xfrm>
            <a:off x="107504" y="258240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体制図</a:t>
            </a:r>
            <a:endParaRPr kumimoji="1" lang="ja-JP" altLang="en-US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7923119" y="258240"/>
            <a:ext cx="79060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5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（</a:t>
            </a:r>
            <a:r>
              <a:rPr lang="ja-JP" altLang="en-US" sz="105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様式</a:t>
            </a:r>
            <a:r>
              <a:rPr lang="en-US" altLang="ja-JP" sz="105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7</a:t>
            </a:r>
            <a:r>
              <a:rPr lang="ja-JP" altLang="en-US" sz="105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）</a:t>
            </a:r>
            <a:endParaRPr kumimoji="1" lang="ja-JP" altLang="en-US" sz="105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cxnSp>
        <p:nvCxnSpPr>
          <p:cNvPr id="46" name="直線コネクタ 45"/>
          <p:cNvCxnSpPr>
            <a:endCxn id="16" idx="0"/>
          </p:cNvCxnSpPr>
          <p:nvPr/>
        </p:nvCxnSpPr>
        <p:spPr>
          <a:xfrm>
            <a:off x="4572000" y="1772816"/>
            <a:ext cx="0" cy="151216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テキスト ボックス 36"/>
          <p:cNvSpPr txBox="1"/>
          <p:nvPr/>
        </p:nvSpPr>
        <p:spPr>
          <a:xfrm>
            <a:off x="503549" y="6308385"/>
            <a:ext cx="52205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※</a:t>
            </a:r>
            <a:r>
              <a:rPr kumimoji="1" lang="ja-JP" altLang="en-US" sz="1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必要に応じて適宜、追加・変更すること。</a:t>
            </a:r>
          </a:p>
        </p:txBody>
      </p:sp>
      <p:grpSp>
        <p:nvGrpSpPr>
          <p:cNvPr id="33" name="グループ化 32"/>
          <p:cNvGrpSpPr/>
          <p:nvPr/>
        </p:nvGrpSpPr>
        <p:grpSpPr>
          <a:xfrm>
            <a:off x="668562" y="1785367"/>
            <a:ext cx="1800000" cy="900000"/>
            <a:chOff x="-1955222" y="3674058"/>
            <a:chExt cx="2340000" cy="954878"/>
          </a:xfrm>
        </p:grpSpPr>
        <p:sp>
          <p:nvSpPr>
            <p:cNvPr id="35" name="Rectangle 36"/>
            <p:cNvSpPr>
              <a:spLocks noChangeArrowheads="1"/>
            </p:cNvSpPr>
            <p:nvPr/>
          </p:nvSpPr>
          <p:spPr bwMode="auto">
            <a:xfrm>
              <a:off x="-1955222" y="3674058"/>
              <a:ext cx="2340000" cy="23495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r>
                <a:rPr lang="ja-JP" altLang="en-US" sz="1000" dirty="0" smtClean="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照査技術者</a:t>
              </a:r>
              <a:endParaRPr lang="ja-JP" altLang="en-US" sz="1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  <p:sp>
          <p:nvSpPr>
            <p:cNvPr id="39" name="Rectangle 12"/>
            <p:cNvSpPr>
              <a:spLocks noChangeArrowheads="1"/>
            </p:cNvSpPr>
            <p:nvPr/>
          </p:nvSpPr>
          <p:spPr bwMode="auto">
            <a:xfrm>
              <a:off x="-1955222" y="3908936"/>
              <a:ext cx="2340000" cy="720000"/>
            </a:xfrm>
            <a:prstGeom prst="rect">
              <a:avLst/>
            </a:prstGeom>
            <a:solidFill>
              <a:schemeClr val="bg1"/>
            </a:solidFill>
            <a:ln w="38100" cmpd="sng">
              <a:solidFill>
                <a:schemeClr val="tx1"/>
              </a:solidFill>
              <a:prstDash val="solid"/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endParaRPr lang="ja-JP" altLang="en-US" sz="1000" b="1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</p:grpSp>
      <p:grpSp>
        <p:nvGrpSpPr>
          <p:cNvPr id="40" name="グループ化 39"/>
          <p:cNvGrpSpPr/>
          <p:nvPr/>
        </p:nvGrpSpPr>
        <p:grpSpPr>
          <a:xfrm>
            <a:off x="3671999" y="1785367"/>
            <a:ext cx="1800000" cy="900000"/>
            <a:chOff x="-1955222" y="3674058"/>
            <a:chExt cx="2340000" cy="954878"/>
          </a:xfrm>
        </p:grpSpPr>
        <p:sp>
          <p:nvSpPr>
            <p:cNvPr id="41" name="Rectangle 36"/>
            <p:cNvSpPr>
              <a:spLocks noChangeArrowheads="1"/>
            </p:cNvSpPr>
            <p:nvPr/>
          </p:nvSpPr>
          <p:spPr bwMode="auto">
            <a:xfrm>
              <a:off x="-1955222" y="3674058"/>
              <a:ext cx="2340000" cy="23495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r>
                <a:rPr lang="ja-JP" altLang="en-US" sz="1000" dirty="0" smtClean="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担当技術者</a:t>
              </a:r>
              <a:endParaRPr lang="ja-JP" altLang="en-US" sz="10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  <p:sp>
          <p:nvSpPr>
            <p:cNvPr id="42" name="Rectangle 12"/>
            <p:cNvSpPr>
              <a:spLocks noChangeArrowheads="1"/>
            </p:cNvSpPr>
            <p:nvPr/>
          </p:nvSpPr>
          <p:spPr bwMode="auto">
            <a:xfrm>
              <a:off x="-1955222" y="3908936"/>
              <a:ext cx="2340000" cy="720000"/>
            </a:xfrm>
            <a:prstGeom prst="rect">
              <a:avLst/>
            </a:prstGeom>
            <a:solidFill>
              <a:schemeClr val="bg1"/>
            </a:solidFill>
            <a:ln w="38100" cmpd="sng">
              <a:solidFill>
                <a:schemeClr val="tx1"/>
              </a:solidFill>
              <a:prstDash val="solid"/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endParaRPr lang="ja-JP" altLang="en-US" sz="1000" b="1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</p:grpSp>
      <p:sp>
        <p:nvSpPr>
          <p:cNvPr id="43" name="テキスト ボックス 42"/>
          <p:cNvSpPr txBox="1"/>
          <p:nvPr/>
        </p:nvSpPr>
        <p:spPr>
          <a:xfrm>
            <a:off x="503549" y="5953947"/>
            <a:ext cx="52205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※</a:t>
            </a:r>
            <a:r>
              <a:rPr kumimoji="1" lang="ja-JP" altLang="en-US" sz="14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担当技術者は複数人でも構いません。</a:t>
            </a:r>
            <a:endParaRPr kumimoji="1" lang="ja-JP" altLang="en-US" sz="1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72274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テキスト ボックス 54"/>
          <p:cNvSpPr txBox="1"/>
          <p:nvPr/>
        </p:nvSpPr>
        <p:spPr>
          <a:xfrm>
            <a:off x="107504" y="258240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役割・業務</a:t>
            </a:r>
            <a:r>
              <a:rPr lang="ja-JP" altLang="en-US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内容</a:t>
            </a:r>
            <a:endParaRPr kumimoji="1" lang="ja-JP" altLang="en-US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03549" y="6308385"/>
            <a:ext cx="52205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※</a:t>
            </a:r>
            <a:r>
              <a:rPr kumimoji="1" lang="ja-JP" altLang="en-US" sz="1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必要に応じて適宜、行を追加すること。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1209451"/>
              </p:ext>
            </p:extLst>
          </p:nvPr>
        </p:nvGraphicFramePr>
        <p:xfrm>
          <a:off x="503549" y="655901"/>
          <a:ext cx="8136903" cy="49493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6243">
                  <a:extLst>
                    <a:ext uri="{9D8B030D-6E8A-4147-A177-3AD203B41FA5}">
                      <a16:colId xmlns:a16="http://schemas.microsoft.com/office/drawing/2014/main" val="2154720074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3502784060"/>
                    </a:ext>
                  </a:extLst>
                </a:gridCol>
                <a:gridCol w="4140460">
                  <a:extLst>
                    <a:ext uri="{9D8B030D-6E8A-4147-A177-3AD203B41FA5}">
                      <a16:colId xmlns:a16="http://schemas.microsoft.com/office/drawing/2014/main" val="1370305615"/>
                    </a:ext>
                  </a:extLst>
                </a:gridCol>
              </a:tblGrid>
              <a:tr h="34697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役割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担当者名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業務内容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7456964"/>
                  </a:ext>
                </a:extLst>
              </a:tr>
              <a:tr h="491554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管理技術者</a:t>
                      </a:r>
                      <a:endParaRPr kumimoji="1" lang="ja-JP" altLang="en-US" sz="14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6283490"/>
                  </a:ext>
                </a:extLst>
              </a:tr>
              <a:tr h="491554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担当技術者</a:t>
                      </a:r>
                      <a:endParaRPr kumimoji="1" lang="ja-JP" altLang="en-US" sz="14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0136009"/>
                  </a:ext>
                </a:extLst>
              </a:tr>
              <a:tr h="491554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照査技術者</a:t>
                      </a:r>
                      <a:endParaRPr kumimoji="1" lang="ja-JP" altLang="en-US" sz="14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9344863"/>
                  </a:ext>
                </a:extLst>
              </a:tr>
              <a:tr h="491554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＊＊チームリーダー</a:t>
                      </a:r>
                      <a:endParaRPr kumimoji="1" lang="en-US" altLang="ja-JP" sz="14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  <a:p>
                      <a:endParaRPr kumimoji="1" lang="ja-JP" altLang="en-US" sz="14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326958"/>
                  </a:ext>
                </a:extLst>
              </a:tr>
              <a:tr h="491554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＊＊チームリーダー</a:t>
                      </a:r>
                      <a:endParaRPr kumimoji="1" lang="en-US" altLang="ja-JP" sz="1400" dirty="0" smtClean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  <a:p>
                      <a:endParaRPr kumimoji="1" lang="ja-JP" altLang="en-US" sz="14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097321"/>
                  </a:ext>
                </a:extLst>
              </a:tr>
              <a:tr h="491554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＊＊メンバー</a:t>
                      </a:r>
                      <a:endParaRPr kumimoji="1" lang="en-US" altLang="ja-JP" sz="14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  <a:p>
                      <a:endParaRPr kumimoji="1" lang="ja-JP" altLang="en-US" sz="14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9722061"/>
                  </a:ext>
                </a:extLst>
              </a:tr>
              <a:tr h="491554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＊＊メンバー</a:t>
                      </a:r>
                      <a:endParaRPr kumimoji="1" lang="en-US" altLang="ja-JP" sz="14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  <a:p>
                      <a:endParaRPr kumimoji="1" lang="ja-JP" altLang="en-US" sz="14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0203749"/>
                  </a:ext>
                </a:extLst>
              </a:tr>
              <a:tr h="491554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＊＊メンバー</a:t>
                      </a:r>
                      <a:endParaRPr kumimoji="1" lang="en-US" altLang="ja-JP" sz="14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  <a:p>
                      <a:endParaRPr kumimoji="1" lang="ja-JP" altLang="en-US" sz="14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6895537"/>
                  </a:ext>
                </a:extLst>
              </a:tr>
              <a:tr h="491554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＊＊メンバー</a:t>
                      </a:r>
                      <a:endParaRPr kumimoji="1" lang="en-US" altLang="ja-JP" sz="14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  <a:p>
                      <a:endParaRPr kumimoji="1" lang="ja-JP" altLang="en-US" sz="14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16875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38258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9525">
          <a:solidFill>
            <a:schemeClr val="tx1"/>
          </a:solidFill>
        </a:ln>
      </a:spPr>
      <a:bodyPr rtlCol="0" anchor="t" anchorCtr="0"/>
      <a:lstStyle>
        <a:defPPr algn="ctr">
          <a:defRPr kumimoji="1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94</Words>
  <Application>Microsoft Office PowerPoint</Application>
  <PresentationFormat>画面に合わせる (4:3)</PresentationFormat>
  <Paragraphs>27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UD デジタル 教科書体 N-R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modified xsi:type="dcterms:W3CDTF">2025-04-15T05:07:16Z</dcterms:modified>
</cp:coreProperties>
</file>