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60" r:id="rId4"/>
    <p:sldId id="274" r:id="rId5"/>
    <p:sldId id="284" r:id="rId6"/>
    <p:sldId id="266" r:id="rId7"/>
    <p:sldId id="267" r:id="rId8"/>
    <p:sldId id="275" r:id="rId9"/>
    <p:sldId id="290" r:id="rId10"/>
    <p:sldId id="269" r:id="rId11"/>
    <p:sldId id="279" r:id="rId12"/>
    <p:sldId id="272" r:id="rId13"/>
    <p:sldId id="273" r:id="rId14"/>
    <p:sldId id="268" r:id="rId15"/>
    <p:sldId id="276" r:id="rId16"/>
    <p:sldId id="291" r:id="rId17"/>
    <p:sldId id="262" r:id="rId18"/>
    <p:sldId id="278" r:id="rId19"/>
    <p:sldId id="281" r:id="rId20"/>
    <p:sldId id="282" r:id="rId21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A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9413" cy="494981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2"/>
            <a:ext cx="2919412" cy="494981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5C1C37FD-B503-4544-8DCB-FC3D7341C727}" type="datetimeFigureOut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371332"/>
            <a:ext cx="2919413" cy="49498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332"/>
            <a:ext cx="2919412" cy="494981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DA6E0C61-7CBA-4454-9287-9F084CEFED3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67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200"/>
            </a:lvl1pPr>
          </a:lstStyle>
          <a:p>
            <a:fld id="{B8DE7953-4757-4648-B097-9C5CA152FABF}" type="datetimeFigureOut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5"/>
            <a:ext cx="5388610" cy="3884861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1" cy="49502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200"/>
            </a:lvl1pPr>
          </a:lstStyle>
          <a:p>
            <a:fld id="{B7E5664E-C5EA-4987-AC1C-A0213D75E3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4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664E-C5EA-4987-AC1C-A0213D75E3D8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7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664E-C5EA-4987-AC1C-A0213D75E3D8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27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664E-C5EA-4987-AC1C-A0213D75E3D8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38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664E-C5EA-4987-AC1C-A0213D75E3D8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23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E5664E-C5EA-4987-AC1C-A0213D75E3D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0686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1648F5-E3BA-1D44-1C15-756D348CF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75238E5-19EF-F038-1E32-85571AAB0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0ED1E2D-E50F-AFF6-31DB-FF9E2CE9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0B3A6-28CD-495F-938A-C80656A2E589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F5F8D8-3B9A-8DA4-7E2F-1123D568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F97F90-3823-4953-212C-0A977185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072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5F73B9-AF75-BC74-3973-94A145BA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1F32B4D-B2F3-8735-E077-6FE35621F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5512E5-B072-0A83-876D-44C25C34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BEA25-9B40-4902-9211-B3F0EF644F78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B19553-54CB-51E1-219C-5C8B1AD3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C3096D-BECF-CB61-5F61-0E182EC1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611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FDD8353-18AF-2E43-EEBF-4BE8C7C372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106B653-FFAC-4E61-C5D2-4467F344B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51E1AE-AB48-3AD7-95F0-93984855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746E-D7C3-416F-8551-A9F0FD20BEB4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277754-BC76-F444-DBC0-F99F3D530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E08F20-72CC-35E6-0D4A-20921734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105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56B7DC-0FA7-E2C0-26CD-B70DE4A5D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97CD99-6526-9265-4E86-69BCC1711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299DAE-219C-F9F8-2DD5-42284B9C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1ECD-5708-48E3-A750-3E1F96D87FB3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D2A4EA-944B-EFB3-BC92-BEAF6EE8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BA20E3A-E2F4-BCEB-F41B-93356826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83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19C049-4A41-6F08-7BE3-18983CDD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7F11753-FD0B-2190-1F67-7C420BB4E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617844-B6DC-372A-A7A4-94937F123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48BDB-EA6A-4751-B3D4-CAB91149B821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2BB6B4-F666-CC3A-BB7E-8900CE439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3C747BF-1B2C-8275-AF58-C6497BFD2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830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94FEC-CFCA-7D9D-9813-F5539D93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A151C7-5871-7E51-FE86-AAF6D3749F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94A541C-C399-AE43-8F1D-28B6067B5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C229512-14AB-F39C-3FA0-6046E84E8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A6F6-C9F6-42B0-8697-9B661F12069D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F745A2D-CD93-5A8D-B073-353ED180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D19D96E-1228-A82A-6FEA-75EDC81E1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06502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C8E2A-1F86-75F9-333D-C2E14A67A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9592BD-E9BF-5ADE-9043-9FC5440CF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32B1384-7EB8-BC3B-936C-EAFD2ADEAF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1A343D-C7FA-1198-3176-BAE0C1E17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0EEFBB0-820E-B08C-E976-3266A3ED4D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7D490AC-899C-1B28-2EEC-8DE87E34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748F-F216-4C35-AE82-E42DD8802506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3610915-6751-7A50-906D-EF3E7F95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DE2498A-835F-A871-C0E8-689C71452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016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D0A40B-8BC0-B9D7-C6B6-15DB9D3E9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1B95677-C625-5C8F-7FA5-C1C388F72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4186E-A59C-4583-BD84-E88AF7A536FD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58B3FA1-B97E-4759-0080-21478EA87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35A47A-79BD-0D80-C76D-BB21266C7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3123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F66AE40-8B2B-FCDE-A32B-B1ED2C28A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B3AB-A0AB-471D-9B05-1E8AF967A013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1B2A81-AAB0-DD72-66EF-AB14622B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4348F6-21B5-BD9C-01C0-26BAD842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901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B46E2-D112-E50C-89F2-B654DC7F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4A3F6C-C3D3-4EE2-2A00-29C70C282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DD09836-1834-6E45-80FC-0850EB8E4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E8CB91-D5A0-2208-EE67-C2717D505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AD87-FA28-488F-B4C4-AB4AC1253AB9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C6AD930-3DF0-C2A9-3CBF-739193CA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35FED01-0F0E-074D-2AB5-DDC3DEF7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15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B9246-2B34-77BE-83E8-0F3F133E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72BFD61-2B7B-AA2A-6E35-981A7565C4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FA66B84-C4DD-ECC8-5A07-4DE4D281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C794D6-932E-A3EB-380A-AF30C5B2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385B0-4B98-4BD2-8C86-98D4BA4716CD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1E793A-EB19-C5DC-6BE1-FA4D2EFCE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CC47DD-EAC7-EF82-A2A7-3DFD1DC5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122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14DA013-140C-0471-6FF7-2C65D1CA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02B1718-91D7-87C9-059E-99617375B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2589AA-D425-46E6-DD36-FB74FFDC1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5BD4E9-320E-4E23-A527-32C73709F6E6}" type="datetime1">
              <a:rPr kumimoji="1" lang="ja-JP" altLang="en-US" smtClean="0"/>
              <a:t>2025/2/21</a:t>
            </a:fld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8DA0C1-6588-70FA-ABDA-536793B76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38EAD-AF3C-BD40-2EED-73E119403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71BC62-9622-4D3A-992A-76286CB8353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285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8.cao.go.jp/shougai/suishin/jirei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28D3B-111F-5B04-B269-BDDEB281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527"/>
            <a:ext cx="9144000" cy="1813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今後の取組み及び</a:t>
            </a:r>
            <a:br>
              <a:rPr kumimoji="1" lang="en-US" altLang="ja-JP" sz="4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</a:br>
            <a:r>
              <a:rPr kumimoji="1" lang="ja-JP" altLang="en-US" sz="4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施策の進捗管理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54836" y="540327"/>
            <a:ext cx="15990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資料３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50328D3B-111F-5B04-B269-BDDEB281DCAD}"/>
              </a:ext>
            </a:extLst>
          </p:cNvPr>
          <p:cNvSpPr txBox="1">
            <a:spLocks/>
          </p:cNvSpPr>
          <p:nvPr/>
        </p:nvSpPr>
        <p:spPr>
          <a:xfrm>
            <a:off x="1524000" y="383119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ja-JP" altLang="en-US" sz="24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令和７年３月１０日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ct val="100000"/>
              </a:lnSpc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福祉部障がい福祉室</a:t>
            </a:r>
          </a:p>
        </p:txBody>
      </p:sp>
    </p:spTree>
    <p:extLst>
      <p:ext uri="{BB962C8B-B14F-4D97-AF65-F5344CB8AC3E}">
        <p14:creationId xmlns:p14="http://schemas.microsoft.com/office/powerpoint/2010/main" val="2613467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56" y="403388"/>
            <a:ext cx="11479237" cy="1325563"/>
          </a:xfrm>
        </p:spPr>
        <p:txBody>
          <a:bodyPr/>
          <a:lstStyle/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今後実施 又は 実施を検討する取組みの期限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7" y="1941343"/>
            <a:ext cx="11577711" cy="4079632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優先順位をつけ、３つに分類</a:t>
            </a:r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① ただちにできること　</a:t>
            </a:r>
            <a:r>
              <a:rPr lang="en-US" altLang="ja-JP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lang="ja-JP" altLang="en-US" b="1" dirty="0">
                <a:solidFill>
                  <a:srgbClr val="C0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令和７年３月（今年度中に実施）</a:t>
            </a:r>
            <a:endParaRPr kumimoji="1" lang="en-US" altLang="ja-JP" b="1" dirty="0">
              <a:solidFill>
                <a:srgbClr val="C0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②</a:t>
            </a:r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できるだけ早期に対応するもの</a:t>
            </a:r>
            <a:endParaRPr kumimoji="1" lang="en-US" altLang="ja-JP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                     </a:t>
            </a:r>
            <a:r>
              <a:rPr kumimoji="1" lang="en-US" altLang="ja-JP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令和７年１２月（１年以内に実施）</a:t>
            </a:r>
            <a:endParaRPr lang="en-US" altLang="ja-JP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③ ニーズを把握したうえで予算が必要なもの</a:t>
            </a:r>
            <a:endParaRPr lang="en-US" altLang="ja-JP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</a:t>
            </a:r>
            <a:r>
              <a:rPr lang="en-US" altLang="ja-JP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令和８年８月（令和９年度での予算化を目指す）</a:t>
            </a:r>
            <a:endParaRPr kumimoji="1" lang="ja-JP" altLang="en-US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323557" y="2616591"/>
            <a:ext cx="11479237" cy="3616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587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4728"/>
            <a:ext cx="10952018" cy="4661622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推進方針１　手話への理解の促進及び普及</a:t>
            </a:r>
            <a:endParaRPr kumimoji="1" lang="ja-JP" altLang="en-US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43737"/>
              </p:ext>
            </p:extLst>
          </p:nvPr>
        </p:nvGraphicFramePr>
        <p:xfrm>
          <a:off x="838198" y="2742133"/>
          <a:ext cx="10370128" cy="168215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9766">
                  <a:extLst>
                    <a:ext uri="{9D8B030D-6E8A-4147-A177-3AD203B41FA5}">
                      <a16:colId xmlns:a16="http://schemas.microsoft.com/office/drawing/2014/main" val="2267787626"/>
                    </a:ext>
                  </a:extLst>
                </a:gridCol>
                <a:gridCol w="5527963">
                  <a:extLst>
                    <a:ext uri="{9D8B030D-6E8A-4147-A177-3AD203B41FA5}">
                      <a16:colId xmlns:a16="http://schemas.microsoft.com/office/drawing/2014/main" val="969751233"/>
                    </a:ext>
                  </a:extLst>
                </a:gridCol>
                <a:gridCol w="2147455">
                  <a:extLst>
                    <a:ext uri="{9D8B030D-6E8A-4147-A177-3AD203B41FA5}">
                      <a16:colId xmlns:a16="http://schemas.microsoft.com/office/drawing/2014/main" val="2098490515"/>
                    </a:ext>
                  </a:extLst>
                </a:gridCol>
                <a:gridCol w="1814944">
                  <a:extLst>
                    <a:ext uri="{9D8B030D-6E8A-4147-A177-3AD203B41FA5}">
                      <a16:colId xmlns:a16="http://schemas.microsoft.com/office/drawing/2014/main" val="2748567682"/>
                    </a:ext>
                  </a:extLst>
                </a:gridCol>
              </a:tblGrid>
              <a:tr h="496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NO.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項目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期限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担当室課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3214068"/>
                  </a:ext>
                </a:extLst>
              </a:tr>
              <a:tr h="11860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  <a:endParaRPr lang="en-US" altLang="ja-JP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手話サロン、手話サークルなどの情報収集や紹介、</a:t>
                      </a:r>
                      <a:endParaRPr lang="en-US" altLang="ja-JP" sz="1800" u="none" strike="noStrike" dirty="0"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l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活動促進への協力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 令和７年</a:t>
                      </a:r>
                      <a:r>
                        <a:rPr lang="en-US" altLang="ja-JP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  <a:endParaRPr lang="ja-JP" altLang="en-US" sz="1800" b="0" i="0" u="none" strike="noStrike" dirty="0">
                        <a:solidFill>
                          <a:srgbClr val="0070C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833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320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673"/>
            <a:ext cx="10952018" cy="641465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推進方針２　コミュニケーション手段にかかる環境の整備</a:t>
            </a:r>
            <a:endParaRPr kumimoji="1" lang="ja-JP" altLang="en-US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12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10538"/>
              </p:ext>
            </p:extLst>
          </p:nvPr>
        </p:nvGraphicFramePr>
        <p:xfrm>
          <a:off x="838198" y="1011381"/>
          <a:ext cx="10370128" cy="556294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9766">
                  <a:extLst>
                    <a:ext uri="{9D8B030D-6E8A-4147-A177-3AD203B41FA5}">
                      <a16:colId xmlns:a16="http://schemas.microsoft.com/office/drawing/2014/main" val="2267787626"/>
                    </a:ext>
                  </a:extLst>
                </a:gridCol>
                <a:gridCol w="5527963">
                  <a:extLst>
                    <a:ext uri="{9D8B030D-6E8A-4147-A177-3AD203B41FA5}">
                      <a16:colId xmlns:a16="http://schemas.microsoft.com/office/drawing/2014/main" val="969751233"/>
                    </a:ext>
                  </a:extLst>
                </a:gridCol>
                <a:gridCol w="2147455">
                  <a:extLst>
                    <a:ext uri="{9D8B030D-6E8A-4147-A177-3AD203B41FA5}">
                      <a16:colId xmlns:a16="http://schemas.microsoft.com/office/drawing/2014/main" val="2098490515"/>
                    </a:ext>
                  </a:extLst>
                </a:gridCol>
                <a:gridCol w="1814944">
                  <a:extLst>
                    <a:ext uri="{9D8B030D-6E8A-4147-A177-3AD203B41FA5}">
                      <a16:colId xmlns:a16="http://schemas.microsoft.com/office/drawing/2014/main" val="2748567682"/>
                    </a:ext>
                  </a:extLst>
                </a:gridCol>
              </a:tblGrid>
              <a:tr h="5680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NO.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項目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期限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担当室課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3214068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市のイベントや会議開催時に検討すべきコミュニケーション支援のチェックリスト化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① 令和７年３月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833926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災害時・緊急時の情報伝達手段や避難所等での支援準備及び周知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 令和７年</a:t>
                      </a:r>
                      <a:r>
                        <a:rPr lang="en-US" altLang="ja-JP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危機管理室</a:t>
                      </a:r>
                      <a:b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0434936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市窓口にイラスト等を指さしする</a:t>
                      </a:r>
                      <a:r>
                        <a:rPr lang="ja-JP" altLang="en-U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コミュニケーション支援ボード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の設置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 令和７年</a:t>
                      </a:r>
                      <a:r>
                        <a:rPr lang="en-US" altLang="ja-JP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定型的な市民対応業務がある</a:t>
                      </a:r>
                      <a:endParaRPr lang="en-US" altLang="ja-JP" sz="1600" b="0" i="0" u="none" strike="noStrike" dirty="0">
                        <a:solidFill>
                          <a:srgbClr val="0070C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全室課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916894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指定管理者及び市の委託事業者における必要なコミュニケーション手段の確保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 令和７年</a:t>
                      </a:r>
                      <a:r>
                        <a:rPr lang="en-US" altLang="ja-JP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指定管理及び</a:t>
                      </a:r>
                      <a:endParaRPr lang="en-US" altLang="ja-JP" sz="1600" b="0" i="0" u="none" strike="noStrike" dirty="0">
                        <a:solidFill>
                          <a:srgbClr val="0070C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 fontAlgn="ctr"/>
                      <a:r>
                        <a:rPr lang="ja-JP" altLang="en-US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委託事業のある全室課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3430053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音声を文字化する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ICT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や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AI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などのデジタル技術の活用の検討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③ 令和８年８月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デジタル政策室</a:t>
                      </a:r>
                      <a:b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755109"/>
                  </a:ext>
                </a:extLst>
              </a:tr>
              <a:tr h="8324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事業者等によるコミュニケーション手段の確保などへの支援の検討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③ 令和８年８月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地域経済振興室</a:t>
                      </a:r>
                      <a:b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</a:b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8398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58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853"/>
            <a:ext cx="10952018" cy="641465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推進方針３　コミュニケーション支援者の育成及び確保</a:t>
            </a:r>
            <a:endParaRPr kumimoji="1" lang="ja-JP" altLang="en-US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13</a:t>
            </a:fld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599507"/>
              </p:ext>
            </p:extLst>
          </p:nvPr>
        </p:nvGraphicFramePr>
        <p:xfrm>
          <a:off x="838198" y="1717966"/>
          <a:ext cx="10370128" cy="339436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79766">
                  <a:extLst>
                    <a:ext uri="{9D8B030D-6E8A-4147-A177-3AD203B41FA5}">
                      <a16:colId xmlns:a16="http://schemas.microsoft.com/office/drawing/2014/main" val="2267787626"/>
                    </a:ext>
                  </a:extLst>
                </a:gridCol>
                <a:gridCol w="5527963">
                  <a:extLst>
                    <a:ext uri="{9D8B030D-6E8A-4147-A177-3AD203B41FA5}">
                      <a16:colId xmlns:a16="http://schemas.microsoft.com/office/drawing/2014/main" val="969751233"/>
                    </a:ext>
                  </a:extLst>
                </a:gridCol>
                <a:gridCol w="2147455">
                  <a:extLst>
                    <a:ext uri="{9D8B030D-6E8A-4147-A177-3AD203B41FA5}">
                      <a16:colId xmlns:a16="http://schemas.microsoft.com/office/drawing/2014/main" val="2098490515"/>
                    </a:ext>
                  </a:extLst>
                </a:gridCol>
                <a:gridCol w="1814944">
                  <a:extLst>
                    <a:ext uri="{9D8B030D-6E8A-4147-A177-3AD203B41FA5}">
                      <a16:colId xmlns:a16="http://schemas.microsoft.com/office/drawing/2014/main" val="2748567682"/>
                    </a:ext>
                  </a:extLst>
                </a:gridCol>
              </a:tblGrid>
              <a:tr h="628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NO.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項目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期限</a:t>
                      </a:r>
                      <a:endParaRPr lang="ja-JP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u="none" strike="noStrike" dirty="0"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担当室課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3214068"/>
                  </a:ext>
                </a:extLst>
              </a:tr>
              <a:tr h="921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手話通訳者が配置されている医療機関リスト等の</a:t>
                      </a:r>
                      <a:endParaRPr lang="en-US" altLang="ja-JP" sz="1800" b="1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72000" algn="l" fontAlgn="ctr"/>
                      <a:r>
                        <a:rPr lang="ja-JP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提供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① 令和７年３月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833926"/>
                  </a:ext>
                </a:extLst>
              </a:tr>
              <a:tr h="921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遠隔手話など</a:t>
                      </a:r>
                      <a:r>
                        <a:rPr lang="en-US" altLang="ja-JP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ICT</a:t>
                      </a: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技術の活用</a:t>
                      </a:r>
                      <a:endParaRPr lang="ja-JP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 令和７年</a:t>
                      </a:r>
                      <a:r>
                        <a:rPr lang="en-US" altLang="ja-JP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</a:t>
                      </a: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月</a:t>
                      </a:r>
                      <a:endParaRPr lang="en-US" altLang="ja-JP" sz="1800" b="0" i="0" u="none" strike="noStrike" dirty="0">
                        <a:solidFill>
                          <a:srgbClr val="0070C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　障がい福祉室</a:t>
                      </a:r>
                      <a:endParaRPr lang="ja-JP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0434936"/>
                  </a:ext>
                </a:extLst>
              </a:tr>
              <a:tr h="92179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800" b="0" i="0" u="none" strike="noStrike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よりレベルの高い市民向け手話講座の開催の検討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③ 令和８年８月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障がい福祉室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8916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30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745" y="1773382"/>
            <a:ext cx="10986655" cy="486294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推進方針２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コミュニケーション手段にかかる環境の整備</a:t>
            </a:r>
            <a:endParaRPr kumimoji="1"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3000"/>
              </a:spcAft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手話通訳者の派遣の拡充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障がい福祉室で検討（③ 令和８年８月まで）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>
              <a:spcAft>
                <a:spcPts val="600"/>
              </a:spcAft>
            </a:pP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推進方針３</a:t>
            </a:r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20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コミュニケーション支援者の育成及び確保</a:t>
            </a:r>
            <a:endParaRPr lang="en-US" altLang="ja-JP" sz="20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手話通訳の登録制度の創設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障がい福祉室で検討（③ 令和８年８月まで）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  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今後、ニーズ調査等を実施</a:t>
            </a: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 </a:t>
            </a:r>
            <a:r>
              <a:rPr lang="ja-JP" altLang="en-US" u="dottedHeavy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必要性があれば、機器の活用も含め実施を検討</a:t>
            </a:r>
            <a:endParaRPr kumimoji="1" lang="ja-JP" altLang="en-US" u="dottedHeavy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838200" y="713942"/>
            <a:ext cx="10515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障がい者支援プランとも整合性を持ちながら検討</a:t>
            </a:r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32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1454728" y="4880216"/>
            <a:ext cx="775854" cy="803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9338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2" y="1596606"/>
            <a:ext cx="7096301" cy="526139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知的障がいや聴覚障がい、言語障がいの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ある人、外国人など、話し言葉でのコミュ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ニケーションが苦手な人たちとの意思疎通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を助けるためのもの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言葉でうまく伝え合えない時、イラストを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指さしして使う</a:t>
            </a:r>
            <a:endParaRPr lang="en-US" altLang="ja-JP" sz="2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sz="2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コミュニケーション支援ボードを使うと</a:t>
            </a:r>
            <a:endParaRPr lang="en-US" altLang="ja-JP" sz="2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きは、多くの言葉は使わず、ゆっくり見</a:t>
            </a:r>
            <a:endParaRPr lang="en-US" altLang="ja-JP" sz="2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sz="29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せて、相手が指さしできるよう待つ</a:t>
            </a: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1043"/>
            <a:ext cx="10952011" cy="1325563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（参考）コミュニケーション支援ボード</a:t>
            </a:r>
            <a:endParaRPr kumimoji="1" lang="ja-JP" altLang="en-US" sz="32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772401" y="245030"/>
            <a:ext cx="410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選挙管理委員会事務局の例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855" y="669782"/>
            <a:ext cx="422910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3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28D3B-111F-5B04-B269-BDDEB281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5" y="1928272"/>
            <a:ext cx="11085341" cy="1813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　進捗管理・推進体制</a:t>
            </a: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44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816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DA6DA6-BE8A-45C9-F67E-76225B0F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28617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進捗管理・推進体制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BF3FCB-93E0-6A6D-4CC2-013A589D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314007"/>
            <a:ext cx="11443855" cy="533602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　</a:t>
            </a:r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全職員が実施することが確実にできていることの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確認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（ア）全職員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「こんにちは」、「ありがとう」、 「よろしくお願いします」の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手話を覚える、通知文に</a:t>
            </a: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UD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フォントを使用する　など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（イ）各室課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耳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マークの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設置、コミュニケーション支援ボードの設置、イベント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や</a:t>
            </a:r>
            <a:endParaRPr kumimoji="1"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会議での手話通訳や要約筆記者の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手配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の検討、</a:t>
            </a:r>
            <a:r>
              <a:rPr kumimoji="1"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多様な手段での情報発信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、</a:t>
            </a:r>
            <a:endParaRPr kumimoji="1"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sz="2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 ホームページへのテキスト版資料の掲載</a:t>
            </a: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など</a:t>
            </a:r>
            <a:endParaRPr kumimoji="1"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　各</a:t>
            </a:r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室課における実施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状況を照会</a:t>
            </a:r>
            <a:endParaRPr kumimoji="1" lang="en-US" altLang="ja-JP" sz="24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（ア）推進方針及び条例に基づく取組の実施状況</a:t>
            </a:r>
            <a:endParaRPr kumimoji="1"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（イ）今後取組の検討状況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838200" y="692727"/>
            <a:ext cx="10515600" cy="62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年度ごとの進捗管理</a:t>
            </a:r>
            <a:r>
              <a:rPr lang="en-US" altLang="ja-JP" sz="28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28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738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944" y="1355320"/>
            <a:ext cx="11901055" cy="5216225"/>
          </a:xfrm>
        </p:spPr>
        <p:txBody>
          <a:bodyPr>
            <a:normAutofit/>
          </a:bodyPr>
          <a:lstStyle/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点字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視覚に障がいがある方が触って読む文字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点字ディスプレイをパソコンに接続し、</a:t>
            </a:r>
            <a:r>
              <a:rPr lang="ja-JP" altLang="en-US" sz="2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テキストデー</a:t>
            </a:r>
            <a:endParaRPr lang="en-US" altLang="ja-JP" sz="20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20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タ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を点字で入出力することが可能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音訳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ja-JP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視覚障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がい</a:t>
            </a:r>
            <a:r>
              <a:rPr lang="ja-JP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者に対する情報保障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を目的として文字など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を音声に換えて提供すること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200"/>
              </a:lnSpc>
              <a:spcBef>
                <a:spcPts val="600"/>
              </a:spcBef>
              <a:buNone/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音声コード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紙媒体に掲載された印刷情報をデジタル情報に変える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ための二次元のバーコード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</a:t>
            </a:r>
            <a:r>
              <a:rPr lang="ja-JP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800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～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1000</a:t>
            </a:r>
            <a:r>
              <a:rPr lang="ja-JP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文字程度の情報が入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る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)</a:t>
            </a:r>
            <a:r>
              <a:rPr lang="ja-JP" altLang="en-US" sz="18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。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１コードにつき半円の切り欠きが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つ必要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757"/>
            <a:ext cx="10952011" cy="1325563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（参考）点字・音訳・音声コード</a:t>
            </a:r>
            <a:endParaRPr kumimoji="1" lang="ja-JP" altLang="en-US" sz="32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29599" y="989139"/>
            <a:ext cx="3648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点字ディスプレイ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468" y="1527942"/>
            <a:ext cx="2034263" cy="121003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8060" y="1495204"/>
            <a:ext cx="2015848" cy="172381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412886" y="3652852"/>
            <a:ext cx="277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音声コード</a:t>
            </a: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3468" y="3708693"/>
            <a:ext cx="1418705" cy="205988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9224" y="4117653"/>
            <a:ext cx="1572057" cy="1340733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V="1">
            <a:off x="9012173" y="5094194"/>
            <a:ext cx="400713" cy="47287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11191113" y="4688972"/>
            <a:ext cx="405575" cy="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1005587" y="4898389"/>
            <a:ext cx="1744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切り欠き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（直径</a:t>
            </a:r>
            <a:r>
              <a:rPr kumimoji="1" lang="en-US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6mm</a:t>
            </a:r>
            <a:r>
              <a:rPr kumimoji="1" lang="ja-JP" altLang="en-US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70820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829995"/>
            <a:ext cx="12192001" cy="6028006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　障害者差別解消法の改正（令和３年５月改正、令和６年４月１日施行）</a:t>
            </a: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）合理的配慮等具体例データ集（内閣府）（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  <a:hlinkClick r:id="rId3"/>
              </a:rPr>
              <a:t>https://www8.cao.go.jp/shougai/suishin/jirei/index.html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）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60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聴覚障がい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字幕や手話などの見やすさを考慮して座席配置を決める　など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視覚障がい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資料を拡大文字や点字によって作成したり、資料の内容を読み上げて伝えたりする　など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知的障がい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資料を簡潔な文章によって作成したり、文章にルビを付したりする　など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 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精神障がい</a:t>
            </a:r>
            <a:r>
              <a:rPr lang="en-US" altLang="ja-JP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曖昧な情報や一度に複数の情報を伝えると対応できないときには、具体的な内容や優先順位　　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　　  を示すようにする　など</a:t>
            </a: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1600"/>
              </a:lnSpc>
              <a:spcBef>
                <a:spcPts val="0"/>
              </a:spcBef>
              <a:buNone/>
            </a:pPr>
            <a:endParaRPr lang="en-US" altLang="ja-JP" sz="18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　合理的配慮の提供に関する事項は、吹田市合理的配慮庁内推進会議（課長級）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  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とも連携して取組む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40"/>
              </a:lnSpc>
              <a:spcBef>
                <a:spcPts val="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sz="2000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0079"/>
            <a:ext cx="12192000" cy="1325563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（参考）合理的配慮の提供義務</a:t>
            </a:r>
            <a:endParaRPr kumimoji="1" lang="ja-JP" altLang="en-US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595360"/>
              </p:ext>
            </p:extLst>
          </p:nvPr>
        </p:nvGraphicFramePr>
        <p:xfrm>
          <a:off x="436419" y="1422572"/>
          <a:ext cx="10917381" cy="1292494"/>
        </p:xfrm>
        <a:graphic>
          <a:graphicData uri="http://schemas.openxmlformats.org/drawingml/2006/table">
            <a:tbl>
              <a:tblPr firstCol="1" bandRow="1">
                <a:tableStyleId>{0E3FDE45-AF77-4B5C-9715-49D594BDF05E}</a:tableStyleId>
              </a:tblPr>
              <a:tblGrid>
                <a:gridCol w="3029029">
                  <a:extLst>
                    <a:ext uri="{9D8B030D-6E8A-4147-A177-3AD203B41FA5}">
                      <a16:colId xmlns:a16="http://schemas.microsoft.com/office/drawing/2014/main" val="1013262931"/>
                    </a:ext>
                  </a:extLst>
                </a:gridCol>
                <a:gridCol w="3024554">
                  <a:extLst>
                    <a:ext uri="{9D8B030D-6E8A-4147-A177-3AD203B41FA5}">
                      <a16:colId xmlns:a16="http://schemas.microsoft.com/office/drawing/2014/main" val="3065999021"/>
                    </a:ext>
                  </a:extLst>
                </a:gridCol>
                <a:gridCol w="4863798">
                  <a:extLst>
                    <a:ext uri="{9D8B030D-6E8A-4147-A177-3AD203B41FA5}">
                      <a16:colId xmlns:a16="http://schemas.microsoft.com/office/drawing/2014/main" val="1885409334"/>
                    </a:ext>
                  </a:extLst>
                </a:gridCol>
              </a:tblGrid>
              <a:tr h="64624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altLang="en-US" sz="2000" dirty="0"/>
                        <a:t>不当な差別的取扱い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altLang="en-US" sz="2000" dirty="0"/>
                        <a:t>　行政機関：禁止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　民間事業者：禁止</a:t>
                      </a:r>
                      <a:endParaRPr lang="ja-JP" altLang="en-US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171082"/>
                  </a:ext>
                </a:extLst>
              </a:tr>
              <a:tr h="646247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altLang="en-US" sz="2000" dirty="0"/>
                        <a:t>合理的配慮（</a:t>
                      </a:r>
                      <a:r>
                        <a:rPr lang="en-US" altLang="ja-JP" sz="2000" dirty="0"/>
                        <a:t>※</a:t>
                      </a:r>
                      <a:r>
                        <a:rPr lang="ja-JP" altLang="en-US" sz="2000" dirty="0"/>
                        <a:t>）の提供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ja-JP" altLang="en-US" sz="2000" dirty="0"/>
                        <a:t>　行政機関：義務</a:t>
                      </a:r>
                      <a:endParaRPr kumimoji="1" lang="ja-JP" alt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dirty="0"/>
                        <a:t>　民間事業者：努力義務から義務へ</a:t>
                      </a:r>
                      <a:endParaRPr lang="ja-JP" altLang="en-US" sz="20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28714"/>
                  </a:ext>
                </a:extLst>
              </a:tr>
            </a:tbl>
          </a:graphicData>
        </a:graphic>
      </p:graphicFrame>
      <p:sp>
        <p:nvSpPr>
          <p:cNvPr id="15" name="右矢印 14"/>
          <p:cNvSpPr/>
          <p:nvPr/>
        </p:nvSpPr>
        <p:spPr>
          <a:xfrm>
            <a:off x="441855" y="5341771"/>
            <a:ext cx="775854" cy="8035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753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28D3B-111F-5B04-B269-BDDEB281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527"/>
            <a:ext cx="9144000" cy="1813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１　全庁横断的に行うこと</a:t>
            </a: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kumimoji="1" lang="ja-JP" altLang="en-US" sz="4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2095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BF3FCB-93E0-6A6D-4CC2-013A589D2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5" y="1420837"/>
            <a:ext cx="11443855" cy="53006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ア　（</a:t>
            </a:r>
            <a:r>
              <a:rPr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庁内）吹田市障がい者福祉事業推進本部会議</a:t>
            </a:r>
            <a:endParaRPr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・毎年、進捗状況を報告。</a:t>
            </a: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・全庁横断的にさらに検討すべき</a:t>
            </a: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となった</a:t>
            </a:r>
            <a:r>
              <a:rPr kumimoji="1"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取組み等を協議。</a:t>
            </a: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endParaRPr kumimoji="1"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kumimoji="1" lang="ja-JP" altLang="en-US" sz="3200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イ　（庁外）吹田市社会福祉審議会障がい者施策推進専門分科会</a:t>
            </a:r>
            <a:endParaRPr kumimoji="1" lang="en-US" altLang="ja-JP" sz="3200" b="1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・引き続き、障がい当事者や有識者による作業部会を設置。</a:t>
            </a: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41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・</a:t>
            </a:r>
            <a:r>
              <a:rPr lang="ja-JP" altLang="en-US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取組みに関係する室課も事務局として出席。</a:t>
            </a:r>
            <a:endParaRPr kumimoji="1" lang="en-US" altLang="ja-JP" sz="32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415635" y="479900"/>
            <a:ext cx="10515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4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推進体制</a:t>
            </a:r>
            <a:r>
              <a:rPr lang="en-US" altLang="ja-JP" sz="4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4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487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61"/>
            <a:ext cx="10515600" cy="1325563"/>
          </a:xfrm>
        </p:spPr>
        <p:txBody>
          <a:bodyPr/>
          <a:lstStyle/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推進方針及び条例に基づく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891"/>
            <a:ext cx="10515600" cy="4615583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kumimoji="1" lang="ja-JP" altLang="en-US" sz="3200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推進方針１　手話への理解の促進及び普及</a:t>
            </a:r>
            <a:endParaRPr kumimoji="1" lang="en-US" altLang="ja-JP" sz="3200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すべての職員が、「こんにちは」、 「ありがとう」 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「よろしくお願いします」、の手話を覚える。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2400"/>
              </a:spcAft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（指定管理者、委託業者にも対応を求める。）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すべての職員が、手話を言語とする聴覚障がい者に対応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する際、安心して手続きや相談を行っていただけるよう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適切に接遇を行う。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838200" y="1021200"/>
            <a:ext cx="10515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全庁横断的に行うこと ①</a:t>
            </a:r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32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9761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2" y="1015867"/>
            <a:ext cx="11007438" cy="1256277"/>
          </a:xfrm>
        </p:spPr>
        <p:txBody>
          <a:bodyPr>
            <a:normAutofit/>
          </a:bodyPr>
          <a:lstStyle/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職員向けに、聴覚障がいの方とのコミュニケーションを取る際のポイント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を周知（令和６年１０月）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-131189"/>
            <a:ext cx="10453247" cy="1325563"/>
          </a:xfrm>
        </p:spPr>
        <p:txBody>
          <a:bodyPr/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これまでの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 txBox="1">
            <a:spLocks/>
          </p:cNvSpPr>
          <p:nvPr/>
        </p:nvSpPr>
        <p:spPr>
          <a:xfrm>
            <a:off x="8984666" y="4156363"/>
            <a:ext cx="2195952" cy="1712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イラスト出典： （一財）全日本ろうあ連盟著 </a:t>
            </a:r>
            <a:r>
              <a:rPr lang="en-US" altLang="ja-JP" sz="2000" dirty="0"/>
              <a:t>『</a:t>
            </a:r>
            <a:r>
              <a:rPr lang="ja-JP" altLang="en-US" sz="2000" dirty="0"/>
              <a:t>わたしたちの手話 学習辞典</a:t>
            </a:r>
            <a:r>
              <a:rPr lang="en-US" altLang="ja-JP" sz="2000" dirty="0"/>
              <a:t>I』 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 txBox="1">
            <a:spLocks/>
          </p:cNvSpPr>
          <p:nvPr/>
        </p:nvSpPr>
        <p:spPr>
          <a:xfrm>
            <a:off x="2161309" y="5970737"/>
            <a:ext cx="9192491" cy="649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３つの手話の動画（約２分）を作成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1330035" y="5893504"/>
            <a:ext cx="634371" cy="656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76" y="2079718"/>
            <a:ext cx="7537668" cy="374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362" y="886691"/>
            <a:ext cx="7869383" cy="583478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● 窓口職場を中心に研修を実施（令和６年度）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（内容）聴覚障がい者についての基本知識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　　　　あいさつ等の手話の実践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　① 福祉部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② </a:t>
            </a:r>
            <a:r>
              <a:rPr lang="ja-JP" altLang="en-US" sz="18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市民部・学校教育部・地域教育部・税務部・児童部・健康医療部　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③ 図書館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④ 消防本部・消防署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その他、環境部、保育所など、あわせて</a:t>
            </a:r>
            <a:r>
              <a:rPr lang="ja-JP" altLang="en-US" sz="2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約１３０人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が受講　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(12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月から、同じ内容の動画研修を配信（全職員視聴可））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「手話が言語であることへの理解」が広が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って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いることをアピールするため、名札に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700"/>
              </a:lnSpc>
              <a:spcBef>
                <a:spcPts val="0"/>
              </a:spcBef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つけるバッジを制作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　　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あわせて、職場に掲示するポスターを配布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47" y="-148875"/>
            <a:ext cx="10487464" cy="1325563"/>
          </a:xfrm>
        </p:spPr>
        <p:txBody>
          <a:bodyPr/>
          <a:lstStyle/>
          <a:p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これまでの</a:t>
            </a:r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1190637" y="6054128"/>
            <a:ext cx="412697" cy="46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286" y="380177"/>
            <a:ext cx="2947461" cy="189515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8548351" y="2269831"/>
            <a:ext cx="3169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全庁公開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\02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人材育成・職員研修担当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\01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研修関係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\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職員研修動画</a:t>
            </a:r>
            <a:endParaRPr lang="en-US" altLang="ja-JP" sz="1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437418" y="69759"/>
            <a:ext cx="3169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動画研修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286" y="2834918"/>
            <a:ext cx="2947461" cy="3913008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21557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55"/>
            <a:ext cx="10515600" cy="1325563"/>
          </a:xfrm>
        </p:spPr>
        <p:txBody>
          <a:bodyPr/>
          <a:lstStyle/>
          <a:p>
            <a:r>
              <a:rPr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推進方針及び条例に基づく</a:t>
            </a:r>
            <a:r>
              <a:rPr kumimoji="1" lang="ja-JP" altLang="en-US" b="1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2763"/>
            <a:ext cx="10515600" cy="469871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kumimoji="1"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推進方針２  </a:t>
            </a:r>
            <a:r>
              <a:rPr lang="ja-JP" altLang="en-US" b="1" dirty="0">
                <a:solidFill>
                  <a:srgbClr val="0070C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コミュニケーション手段にかかる環境の整備</a:t>
            </a:r>
            <a:endParaRPr kumimoji="1" lang="en-US" altLang="ja-JP" b="1" dirty="0">
              <a:solidFill>
                <a:srgbClr val="0070C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300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以下の業務について、必要に応じ手話通訳者や要約筆記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 者の手配を行うよう、準備段階から検討する。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◆ イベントを実施するとき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 ◆ 委員等を募り会議を開催するとき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 　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※ 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資料の作成にあたっては、音声読み上げソフトへの対応も考慮する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838200" y="991028"/>
            <a:ext cx="10515600" cy="789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全庁横断的に行うこと ②</a:t>
            </a:r>
            <a:r>
              <a:rPr lang="en-US" altLang="ja-JP" sz="32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32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71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402" y="351692"/>
            <a:ext cx="10577946" cy="636978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窓口のわかりやすい場所に、</a:t>
            </a:r>
            <a:r>
              <a:rPr lang="ja-JP" altLang="en-US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耳マーク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を設置する。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窓口に筆談ボードを設置し、市民等の申し出により「筆談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のコツ」を参照し、適切に対応できるようにする。 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○ 市民への通知文等の作成にあたり、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UD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フォントを使用する。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</a:t>
            </a:r>
            <a:endParaRPr lang="en-US" altLang="ja-JP" sz="21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lang="en-US" altLang="ja-JP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○ 市政に関する情報を発信する際、ホームページや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SNS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でも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buNone/>
            </a:pP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   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必ず周知する（紙媒体だけでなく、広く周知する）。　　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29957" y="2989148"/>
            <a:ext cx="4381127" cy="1908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kumimoji="1"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UD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フォント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…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ユニバーサルデザインの考え方に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基づいて作成された、誰にとっても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見やすく読みやすいフォント。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視認性、判読性が高くなるようにデ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400"/>
              </a:lnSpc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ザインされているのが特徴。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94135" y="2989148"/>
            <a:ext cx="6419674" cy="2241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（数字の比較）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３　８　９　（</a:t>
            </a:r>
            <a:r>
              <a:rPr lang="en-US" altLang="ja-JP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BIZ UD</a:t>
            </a:r>
            <a:r>
              <a:rPr lang="ja-JP" altLang="en-US" sz="16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ゴシック）</a:t>
            </a:r>
            <a:endParaRPr lang="en-US" altLang="ja-JP" sz="16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  ３　８　９　（</a:t>
            </a:r>
            <a:r>
              <a:rPr lang="en-US" altLang="ja-JP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BIZ</a:t>
            </a:r>
            <a:r>
              <a:rPr lang="ja-JP" altLang="en-US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r>
              <a:rPr lang="en-US" altLang="ja-JP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UD</a:t>
            </a:r>
            <a:r>
              <a:rPr lang="ja-JP" altLang="en-US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明朝 </a:t>
            </a:r>
            <a:r>
              <a:rPr lang="en-US" altLang="ja-JP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Medium</a:t>
            </a:r>
            <a:r>
              <a:rPr lang="ja-JP" altLang="en-US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）　　　　　</a:t>
            </a:r>
            <a:r>
              <a:rPr lang="ja-JP" altLang="en-US" sz="12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ＵＤフォント</a:t>
            </a:r>
            <a:r>
              <a:rPr lang="ja-JP" altLang="en-US" sz="16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</a:t>
            </a:r>
            <a:endParaRPr lang="en-US" altLang="ja-JP" sz="16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  ３　　 ８　 　９ 　　（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UD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デジタル教科書体　</a:t>
            </a:r>
            <a:r>
              <a:rPr lang="en-US" altLang="ja-JP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NK-B</a:t>
            </a:r>
            <a:r>
              <a:rPr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３　８　９　（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HG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丸ゴシック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en-US" altLang="ja-JP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PRO</a:t>
            </a:r>
            <a:r>
              <a:rPr lang="ja-JP" altLang="en-US" sz="1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  ３　８　９　（</a:t>
            </a:r>
            <a:r>
              <a:rPr lang="en-US" altLang="ja-JP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HGS</a:t>
            </a:r>
            <a:r>
              <a:rPr lang="ja-JP" altLang="en-US" sz="1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創英角ポップ体）</a:t>
            </a:r>
            <a:endParaRPr lang="en-US" altLang="ja-JP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sz="16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   ３　８　９　（游ゴシック　</a:t>
            </a:r>
            <a:r>
              <a:rPr lang="en-US" altLang="ja-JP" sz="16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Light</a:t>
            </a:r>
            <a:r>
              <a:rPr lang="ja-JP" altLang="en-US" sz="1600" dirty="0"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）</a:t>
            </a:r>
            <a:endParaRPr lang="en-US" altLang="ja-JP" sz="1600" dirty="0"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  <a:p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122211" y="2896028"/>
            <a:ext cx="10231589" cy="211207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>
            <a:off x="10083008" y="3319975"/>
            <a:ext cx="116069" cy="70338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162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58" y="1003404"/>
            <a:ext cx="7758547" cy="248933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「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聞こえない・聞こえにくい」ことを示し、コミュ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ニケーションの配慮などの理解を求めていく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マーク</a:t>
            </a:r>
            <a:endParaRPr lang="ja-JP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本市では、希望に応じ筆談で応対することを明示す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るため、平成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17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年（</a:t>
            </a:r>
            <a:r>
              <a:rPr lang="en-US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2005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年）に</a:t>
            </a: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マークを</a:t>
            </a:r>
            <a:r>
              <a:rPr lang="ja-JP" altLang="ja-JP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全庁配布し、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窓口等に掲示</a:t>
            </a:r>
            <a:endParaRPr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ja-JP" sz="2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2" y="-131189"/>
            <a:ext cx="10605649" cy="1325563"/>
          </a:xfrm>
        </p:spPr>
        <p:txBody>
          <a:bodyPr/>
          <a:lstStyle/>
          <a:p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（参考）耳マーク</a:t>
            </a:r>
            <a:endParaRPr kumimoji="1" lang="ja-JP" altLang="en-US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710" y="252179"/>
            <a:ext cx="2502400" cy="3058489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7453745" y="3342375"/>
            <a:ext cx="473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一般社団法人全日本難聴者・中途失聴者団体連合会</a:t>
            </a:r>
            <a:endParaRPr kumimoji="1" lang="ja-JP" altLang="en-US" sz="14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8EF8113-5883-6C99-AD5E-F2F1766FEA26}"/>
              </a:ext>
            </a:extLst>
          </p:cNvPr>
          <p:cNvSpPr txBox="1">
            <a:spLocks/>
          </p:cNvSpPr>
          <p:nvPr/>
        </p:nvSpPr>
        <p:spPr>
          <a:xfrm>
            <a:off x="346362" y="3512949"/>
            <a:ext cx="106056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（参考）筆談マーク</a:t>
            </a: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55882324-1289-EB95-720C-7C9F09FA2824}"/>
              </a:ext>
            </a:extLst>
          </p:cNvPr>
          <p:cNvSpPr txBox="1">
            <a:spLocks/>
          </p:cNvSpPr>
          <p:nvPr/>
        </p:nvSpPr>
        <p:spPr>
          <a:xfrm>
            <a:off x="398858" y="4656957"/>
            <a:ext cx="7758547" cy="2489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● </a:t>
            </a:r>
            <a:r>
              <a:rPr lang="ja-JP" altLang="en-US" sz="2400" dirty="0" err="1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ろう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者等に対するコミュニケーション手段の配慮に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r>
              <a:rPr lang="en-US" altLang="ja-JP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  </a:t>
            </a:r>
            <a:r>
              <a:rPr lang="ja-JP" altLang="en-US" sz="24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ついて、理解を広めるために考案されたマーク。</a:t>
            </a:r>
            <a:endParaRPr lang="en-US" altLang="ja-JP" sz="24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意味</a:t>
            </a: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当事者から：「筆談で対応をお願いします」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ts val="2800"/>
              </a:lnSpc>
              <a:spcBef>
                <a:spcPts val="0"/>
              </a:spcBef>
              <a:buNone/>
            </a:pP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　　窓口等で　：「筆談で対応します」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29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3200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412030" y="4020886"/>
            <a:ext cx="3020561" cy="2456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1200"/>
              </a:lnSpc>
            </a:pPr>
            <a:endParaRPr kumimoji="1" lang="en-US" altLang="ja-JP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412030" y="6505293"/>
            <a:ext cx="36051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/>
              <a:t>一般財団法人全日本ろうあ連盟</a:t>
            </a:r>
            <a:endParaRPr lang="en-US" altLang="ja-JP" sz="1600" dirty="0"/>
          </a:p>
          <a:p>
            <a:endParaRPr lang="en-US" altLang="ja-JP" sz="1400" u="sng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0473" y="4156955"/>
            <a:ext cx="2692319" cy="21018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0568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28D3B-111F-5B04-B269-BDDEB281D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612" y="1928272"/>
            <a:ext cx="11980985" cy="1813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　今後実施 又は 実施を検討する取組み</a:t>
            </a:r>
            <a:r>
              <a:rPr lang="en-US" altLang="ja-JP" sz="4400" b="1" dirty="0">
                <a:solidFill>
                  <a:srgbClr val="FF0000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endParaRPr lang="ja-JP" altLang="en-US" sz="4400" b="1" dirty="0">
              <a:solidFill>
                <a:srgbClr val="FF0000"/>
              </a:solidFill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1BC62-9622-4D3A-992A-76286CB83535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47793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1972</Words>
  <Application>Microsoft Office PowerPoint</Application>
  <PresentationFormat>ワイド画面</PresentationFormat>
  <Paragraphs>260</Paragraphs>
  <Slides>20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0" baseType="lpstr">
      <vt:lpstr>BIZ UDゴシック</vt:lpstr>
      <vt:lpstr>BIZ UD明朝 Medium</vt:lpstr>
      <vt:lpstr>HGS創英角ﾎﾟｯﾌﾟ体</vt:lpstr>
      <vt:lpstr>HG丸ｺﾞｼｯｸM-PRO</vt:lpstr>
      <vt:lpstr>ＭＳ Ｐ明朝</vt:lpstr>
      <vt:lpstr>UD デジタル 教科書体 NK-B</vt:lpstr>
      <vt:lpstr>游ゴシック</vt:lpstr>
      <vt:lpstr>游ゴシック Light</vt:lpstr>
      <vt:lpstr>Arial</vt:lpstr>
      <vt:lpstr>Office テーマ</vt:lpstr>
      <vt:lpstr>今後の取組み及び 施策の進捗管理</vt:lpstr>
      <vt:lpstr>【１　全庁横断的に行うこと】</vt:lpstr>
      <vt:lpstr>推進方針及び条例に基づく取組</vt:lpstr>
      <vt:lpstr>これまでの取組</vt:lpstr>
      <vt:lpstr>これまでの取組 ２</vt:lpstr>
      <vt:lpstr>推進方針及び条例に基づく取組</vt:lpstr>
      <vt:lpstr>PowerPoint プレゼンテーション</vt:lpstr>
      <vt:lpstr>（参考）耳マーク</vt:lpstr>
      <vt:lpstr>【２　今後実施 又は 実施を検討する取組み】</vt:lpstr>
      <vt:lpstr>今後実施 又は 実施を検討する取組みの期限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（参考）コミュニケーション支援ボード</vt:lpstr>
      <vt:lpstr>【３　進捗管理・推進体制】</vt:lpstr>
      <vt:lpstr>進捗管理・推進体制</vt:lpstr>
      <vt:lpstr>（参考）点字・音訳・音声コード</vt:lpstr>
      <vt:lpstr>（参考）合理的配慮の提供義務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198</cp:revision>
  <cp:lastPrinted>2024-12-16T00:10:28Z</cp:lastPrinted>
  <dcterms:created xsi:type="dcterms:W3CDTF">2024-11-04T02:33:33Z</dcterms:created>
  <dcterms:modified xsi:type="dcterms:W3CDTF">2025-02-21T08:49:48Z</dcterms:modified>
</cp:coreProperties>
</file>