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2" r:id="rId1"/>
    <p:sldMasterId id="2147484364" r:id="rId2"/>
  </p:sldMasterIdLst>
  <p:notesMasterIdLst>
    <p:notesMasterId r:id="rId5"/>
  </p:notesMasterIdLst>
  <p:handoutMasterIdLst>
    <p:handoutMasterId r:id="rId6"/>
  </p:handoutMasterIdLst>
  <p:sldIdLst>
    <p:sldId id="396" r:id="rId3"/>
    <p:sldId id="398" r:id="rId4"/>
  </p:sldIdLst>
  <p:sldSz cx="12192000" cy="6858000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吹田市" initials="吹田市" lastIdx="0" clrIdx="0">
    <p:extLst>
      <p:ext uri="{19B8F6BF-5375-455C-9EA6-DF929625EA0E}">
        <p15:presenceInfo xmlns:p15="http://schemas.microsoft.com/office/powerpoint/2012/main" userId="吹田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7BE"/>
    <a:srgbClr val="E5FFB2"/>
    <a:srgbClr val="FFFEC6"/>
    <a:srgbClr val="FFFDBD"/>
    <a:srgbClr val="FFFF99"/>
    <a:srgbClr val="33CCFF"/>
    <a:srgbClr val="93FBF1"/>
    <a:srgbClr val="3399FF"/>
    <a:srgbClr val="66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33" autoAdjust="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1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34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34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2CC209D3-2FC4-465B-8FA4-970FA4DBB68A}" type="datetimeFigureOut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18831" cy="49534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7317"/>
            <a:ext cx="2918831" cy="49534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ED03AD4-010C-4920-9EA9-9A14B9A6CBF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3272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619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619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AAAF7CAF-D24C-45F1-8647-3183134CCD09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51269"/>
            <a:ext cx="5389563" cy="3887112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045"/>
            <a:ext cx="2919413" cy="495619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045"/>
            <a:ext cx="2919412" cy="495619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A5D410AC-586F-483E-B39E-1F6816EE6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089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5EA6-30EA-48EE-9219-50D1C9C5379E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392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526A-9E44-4921-949C-8F3C1E1806B6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8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34AC-11EB-4FEF-B467-4800554DAF50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091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116F-B846-4CEA-ABFD-F868E592E45E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68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567-0BCB-4661-B689-82280C868588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804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17DD-290C-48B6-83E1-439C1A91922D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522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0A6E-BA49-4D9A-BB2E-C132A4F07680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666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8354-BB4B-4984-BD80-8C66FC018CD5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867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28E1-DD57-4A75-B371-91F9ED7C88C4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205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25F6-2A90-468F-98C5-3DF57D377D99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834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A35-2CCB-4E0B-8CA6-DA269AFA814F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46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64DA-0F05-42F5-93D6-D692607C016E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352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DFF6-6CE5-4E39-B508-86BC7CB41FF8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18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F9F6-A230-4CB2-9A97-B1309172E7C8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14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3618-35B5-4BDA-83E2-5AAD349D2473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8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0FCF-DEEF-4D53-9E94-602D7C2CEEF6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924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237F-0431-4AF5-91FC-5A1C1F5EDBE8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5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6843A-4B17-447B-AE5E-45A0284629D5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931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F2A6-D7CE-43D7-B4E7-2A8E25539C15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144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7A88-AC98-4434-AE0D-719238F2D162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645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A1DE-1F7F-4152-BB2E-6CE1CEB80C87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771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CEEF-BE81-49A4-A994-D3B88A538DC6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73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48BC1-491F-455A-8E8C-D8F40DA501E2}" type="datetime1">
              <a:rPr kumimoji="1" lang="ja-JP" altLang="en-US" smtClean="0"/>
              <a:t>2024/5/24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4752A-908A-4B7D-83D7-FAE9E8003C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797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7BA51-FC87-4D83-8D37-C1A8DC32F4A6}" type="datetime1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4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  <p:sldLayoutId id="2147484372" r:id="rId8"/>
    <p:sldLayoutId id="2147484373" r:id="rId9"/>
    <p:sldLayoutId id="2147484374" r:id="rId10"/>
    <p:sldLayoutId id="214748437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1672" y="713176"/>
            <a:ext cx="11720945" cy="621101"/>
          </a:xfr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施策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推進方針策定前の主な取組</a:t>
            </a:r>
          </a:p>
        </p:txBody>
      </p:sp>
      <p:sp>
        <p:nvSpPr>
          <p:cNvPr id="3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1672" y="1427584"/>
            <a:ext cx="11720945" cy="5314528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marL="0" indent="0">
              <a:lnSpc>
                <a:spcPts val="1200"/>
              </a:lnSpc>
              <a:spcBef>
                <a:spcPts val="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■吹田市動画配信チャンネル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(YouTube)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に手話言語等促進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の啓発動画を公開。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30000"/>
              </a:lnSpc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■条例施行を告知するカラー刷りチラシの配付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（吹田聴言障害者協会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_90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大学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連携推進協議会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_80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 小学校難聴学級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_200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部、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中学校難聴学級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_550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部、その他）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30000"/>
              </a:lnSpc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■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手話言語等普及担当会議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の立上げ　　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庁内での手話の普及を図るため、福祉部及び窓口職場の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を対象に、初歩的な手話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研修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を実施する。会議は、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普段から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手話サークルで活動する等、手話に精通する職員で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</a:t>
            </a:r>
            <a:endParaRPr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し、対面</a:t>
            </a: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研修の講師を担う他、研修動画の作成・配信等を行う。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12962" y="66358"/>
            <a:ext cx="1455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【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資料４</a:t>
            </a:r>
            <a:r>
              <a:rPr kumimoji="0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】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21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1673" y="274638"/>
            <a:ext cx="11720945" cy="633412"/>
          </a:xfr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意思疎通支援に関連する主な法律等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1673" y="1052513"/>
            <a:ext cx="11720945" cy="56896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 lIns="90000" tIns="72000" rtlCol="0" anchor="t" anchorCtr="0">
            <a:noAutofit/>
          </a:bodyPr>
          <a:lstStyle/>
          <a:p>
            <a:pPr marL="0" indent="0" algn="just">
              <a:spcBef>
                <a:spcPts val="12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 smtClean="0">
                <a:solidFill>
                  <a:srgbClr val="0257B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(2006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障害者の権利に関する条約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国連総会で採択（日本は平成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年）批准）。「手話は言語である」と定義され、手話が言語として国際的に認知される。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lnSpc>
                <a:spcPct val="50000"/>
              </a:lnSpc>
              <a:spcBef>
                <a:spcPts val="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■平成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(2011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障害者基本法改正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意思疎通手段に係る選択機会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確保、社会的障壁の除去（合理的配慮）が明記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lnSpc>
                <a:spcPct val="50000"/>
              </a:lnSpc>
              <a:spcBef>
                <a:spcPts val="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■平成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障害者総合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支援法施行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意思疎通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支援は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、地域生活支援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事業の一つに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位置付けられ、手話通訳者や要約筆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記者を派遣する等、コミュニケーション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円滑化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について規定。手話講習会（入門・会話コース）も地域生活支援事業として通年で実施。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lnSpc>
                <a:spcPct val="50000"/>
              </a:lnSpc>
              <a:spcBef>
                <a:spcPts val="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■平成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障害者差別解消法施行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がいを理由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とする差別等の権利侵害行為の禁止、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社会的障壁の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除去（合理的配慮）を怠ることによる権利侵害の防止など。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■令和元年（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　読書バリアフリー法施行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障がいの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有無に関わらず、すべての人が読書による文字・活字文化の恩恵を受けられるようにするための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■令和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　障害者情報アクセシビリティ・コミュニケーション施策推進法施行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spcBef>
                <a:spcPts val="600"/>
              </a:spcBef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障がい者の情報取得・利用・意思疎通支援に係る施策の基本理念について規定。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障がいの種類・程度に応じた手段の選択、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者が障がい者でない者と同一の情報を同一の時点で取得、情報取得に資する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機器の開発・普及促進（デジタル社会）など。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Clr>
                <a:schemeClr val="accent1">
                  <a:shade val="75000"/>
                </a:schemeClr>
              </a:buClr>
              <a:buNone/>
              <a:defRPr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537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4856</TotalTime>
  <Words>607</Words>
  <Application>Microsoft Office PowerPoint</Application>
  <PresentationFormat>ワイド画面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UD明朝 Medium</vt:lpstr>
      <vt:lpstr>Meiryo UI</vt:lpstr>
      <vt:lpstr>游ゴシック</vt:lpstr>
      <vt:lpstr>游ゴシック Light</vt:lpstr>
      <vt:lpstr>Arial</vt:lpstr>
      <vt:lpstr>Calibri</vt:lpstr>
      <vt:lpstr>Calibri Light</vt:lpstr>
      <vt:lpstr>Office Theme</vt:lpstr>
      <vt:lpstr>デザインの設定</vt:lpstr>
      <vt:lpstr> 施策推進方針策定前の主な取組</vt:lpstr>
      <vt:lpstr> 意思疎通支援に関連する主な法律等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吉川　玲子</dc:creator>
  <cp:lastModifiedBy>小西　司郎</cp:lastModifiedBy>
  <cp:revision>423</cp:revision>
  <cp:lastPrinted>2024-05-24T08:52:43Z</cp:lastPrinted>
  <dcterms:created xsi:type="dcterms:W3CDTF">2023-10-20T06:43:31Z</dcterms:created>
  <dcterms:modified xsi:type="dcterms:W3CDTF">2024-05-24T08:54:33Z</dcterms:modified>
</cp:coreProperties>
</file>