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00FF"/>
    <a:srgbClr val="4BD0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13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0D6052-92DD-4C4B-9A71-C0255BEB1E40}" type="datetimeFigureOut">
              <a:rPr kumimoji="1" lang="ja-JP" altLang="en-US" smtClean="0"/>
              <a:t>2024/8/13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B5602E-C49D-455C-AC39-0F07C4849C8D}" type="slidenum">
              <a:rPr kumimoji="1" lang="ja-JP" altLang="en-US" smtClean="0"/>
              <a:t>‹#›</a:t>
            </a:fld>
            <a:endParaRPr kumimoji="1" lang="ja-JP" altLang="en-US"/>
          </a:p>
        </p:txBody>
      </p:sp>
    </p:spTree>
    <p:extLst>
      <p:ext uri="{BB962C8B-B14F-4D97-AF65-F5344CB8AC3E}">
        <p14:creationId xmlns:p14="http://schemas.microsoft.com/office/powerpoint/2010/main" val="19849590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CC4F3CC-D1DC-41CA-921B-8092D71ABA97}" type="datetime1">
              <a:rPr kumimoji="1" lang="ja-JP" altLang="en-US" smtClean="0"/>
              <a:t>2024/8/13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307175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8A9A8C-F009-45F9-91BF-78A4545045CA}" type="datetime1">
              <a:rPr kumimoji="1" lang="ja-JP" altLang="en-US" smtClean="0"/>
              <a:t>2024/8/13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94816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7981CB9-C159-48CD-87B4-98084E078D57}" type="datetime1">
              <a:rPr kumimoji="1" lang="ja-JP" altLang="en-US" smtClean="0"/>
              <a:t>2024/8/13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410527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86982F-5980-4BF4-80F6-4A98ED8F20CA}" type="datetime1">
              <a:rPr kumimoji="1" lang="ja-JP" altLang="en-US" smtClean="0"/>
              <a:t>2024/8/13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197095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DAF0CBB-E24A-4798-B7F2-89411356A3C0}" type="datetime1">
              <a:rPr kumimoji="1" lang="ja-JP" altLang="en-US" smtClean="0"/>
              <a:t>2024/8/13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763303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0738803-9A49-4E2F-942F-4B7CB882DAFE}" type="datetime1">
              <a:rPr kumimoji="1" lang="ja-JP" altLang="en-US" smtClean="0"/>
              <a:t>2024/8/13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329714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362D66E-F51F-4734-98E3-8E6395EB46B0}" type="datetime1">
              <a:rPr kumimoji="1" lang="ja-JP" altLang="en-US" smtClean="0"/>
              <a:t>2024/8/13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2205513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1BB998A-2F35-473A-B53D-DD9731499B16}" type="datetime1">
              <a:rPr kumimoji="1" lang="ja-JP" altLang="en-US" smtClean="0"/>
              <a:t>2024/8/13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91104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86FE0-7B0E-484D-AC75-7590A483C945}" type="datetime1">
              <a:rPr kumimoji="1" lang="ja-JP" altLang="en-US" smtClean="0"/>
              <a:t>2024/8/13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420596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FCE5F0C-D21F-4654-ACBB-2A1A69BB6C9B}" type="datetime1">
              <a:rPr kumimoji="1" lang="ja-JP" altLang="en-US" smtClean="0"/>
              <a:t>2024/8/13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825792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F6F37D-ECDA-4782-9404-9F7819643A08}" type="datetime1">
              <a:rPr kumimoji="1" lang="ja-JP" altLang="en-US" smtClean="0"/>
              <a:t>2024/8/13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863375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1A171-2F32-4C2E-968B-88A4AEF92663}" type="datetime1">
              <a:rPr kumimoji="1" lang="ja-JP" altLang="en-US" smtClean="0"/>
              <a:t>2024/8/13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400018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38545" y="37872"/>
            <a:ext cx="8885381" cy="400110"/>
          </a:xfrm>
          <a:prstGeom prst="rect">
            <a:avLst/>
          </a:prstGeom>
          <a:noFill/>
        </p:spPr>
        <p:txBody>
          <a:bodyPr wrap="square" rtlCol="0">
            <a:spAutoFit/>
          </a:bodyPr>
          <a:lstStyle/>
          <a:p>
            <a:pPr algn="ctr"/>
            <a:r>
              <a:rPr lang="ja-JP" altLang="ja-JP" sz="2000" b="1" dirty="0">
                <a:latin typeface="UD デジタル 教科書体 NK-R" panose="02020400000000000000" pitchFamily="18" charset="-128"/>
                <a:ea typeface="UD デジタル 教科書体 NK-R" panose="02020400000000000000" pitchFamily="18" charset="-128"/>
              </a:rPr>
              <a:t>吹田市手話言語等促進条例施策推進方針（案）の概要</a:t>
            </a:r>
            <a:endParaRPr kumimoji="1" lang="ja-JP" altLang="en-US" sz="2000" b="1"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1681018" y="394963"/>
            <a:ext cx="7292109" cy="523220"/>
          </a:xfrm>
          <a:prstGeom prst="rect">
            <a:avLst/>
          </a:prstGeom>
          <a:noFill/>
        </p:spPr>
        <p:txBody>
          <a:bodyPr wrap="square" rtlCol="0">
            <a:spAutoFit/>
          </a:bodyPr>
          <a:lstStyle/>
          <a:p>
            <a:r>
              <a:rPr kumimoji="1" lang="ja-JP" altLang="en-US" sz="1400" dirty="0" smtClean="0">
                <a:latin typeface="UD デジタル 教科書体 NK-R" panose="02020400000000000000" pitchFamily="18" charset="-128"/>
                <a:ea typeface="UD デジタル 教科書体 NK-R" panose="02020400000000000000" pitchFamily="18" charset="-128"/>
              </a:rPr>
              <a:t>１　手話</a:t>
            </a:r>
            <a:r>
              <a:rPr kumimoji="1" lang="ja-JP" altLang="en-US" sz="1400" dirty="0">
                <a:latin typeface="UD デジタル 教科書体 NK-R" panose="02020400000000000000" pitchFamily="18" charset="-128"/>
                <a:ea typeface="UD デジタル 教科書体 NK-R" panose="02020400000000000000" pitchFamily="18" charset="-128"/>
              </a:rPr>
              <a:t>への理解の促進と普及</a:t>
            </a:r>
          </a:p>
          <a:p>
            <a:r>
              <a:rPr kumimoji="1" lang="ja-JP" altLang="en-US" sz="1400" dirty="0" smtClean="0">
                <a:latin typeface="UD デジタル 教科書体 NK-R" panose="02020400000000000000" pitchFamily="18" charset="-128"/>
                <a:ea typeface="UD デジタル 教科書体 NK-R" panose="02020400000000000000" pitchFamily="18" charset="-128"/>
              </a:rPr>
              <a:t>２　</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a:t>
            </a:r>
            <a:r>
              <a:rPr kumimoji="1" lang="ja-JP" altLang="en-US" sz="1400" dirty="0" err="1">
                <a:latin typeface="UD デジタル 教科書体 NK-R" panose="02020400000000000000" pitchFamily="18" charset="-128"/>
                <a:ea typeface="UD デジタル 教科書体 NK-R" panose="02020400000000000000" pitchFamily="18" charset="-128"/>
              </a:rPr>
              <a:t>がい</a:t>
            </a:r>
            <a:r>
              <a:rPr kumimoji="1" lang="ja-JP" altLang="en-US" sz="1400" dirty="0">
                <a:latin typeface="UD デジタル 教科書体 NK-R" panose="02020400000000000000" pitchFamily="18" charset="-128"/>
                <a:ea typeface="UD デジタル 教科書体 NK-R" panose="02020400000000000000" pitchFamily="18" charset="-128"/>
              </a:rPr>
              <a:t>者の情報の取得及びコミュニケーションの円滑化の</a:t>
            </a:r>
            <a:r>
              <a:rPr kumimoji="1" lang="ja-JP" altLang="en-US" sz="1400" dirty="0" smtClean="0">
                <a:latin typeface="UD デジタル 教科書体 NK-R" panose="02020400000000000000" pitchFamily="18" charset="-128"/>
                <a:ea typeface="UD デジタル 教科書体 NK-R" panose="02020400000000000000" pitchFamily="18" charset="-128"/>
              </a:rPr>
              <a:t>推進</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138545" y="459626"/>
            <a:ext cx="1544400" cy="307777"/>
          </a:xfrm>
          <a:prstGeom prst="rect">
            <a:avLst/>
          </a:prstGeom>
          <a:solidFill>
            <a:srgbClr val="CCFFFF"/>
          </a:solidFill>
        </p:spPr>
        <p:txBody>
          <a:bodyPr wrap="square" rtlCol="0" anchor="ctr" anchorCtr="0">
            <a:spAutoFit/>
          </a:bodyPr>
          <a:lstStyle/>
          <a:p>
            <a:r>
              <a:rPr kumimoji="1" lang="ja-JP" altLang="en-US" sz="1400" b="1" dirty="0" smtClean="0">
                <a:latin typeface="UD デジタル 教科書体 NK-R" panose="02020400000000000000" pitchFamily="18" charset="-128"/>
                <a:ea typeface="UD デジタル 教科書体 NK-R" panose="02020400000000000000" pitchFamily="18" charset="-128"/>
              </a:rPr>
              <a:t>第１　目標</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p:cNvSpPr txBox="1"/>
          <p:nvPr/>
        </p:nvSpPr>
        <p:spPr>
          <a:xfrm>
            <a:off x="138545" y="913012"/>
            <a:ext cx="1542473" cy="307777"/>
          </a:xfrm>
          <a:prstGeom prst="rect">
            <a:avLst/>
          </a:prstGeom>
          <a:solidFill>
            <a:srgbClr val="CCFFFF"/>
          </a:solidFill>
        </p:spPr>
        <p:txBody>
          <a:bodyPr wrap="square" rtlCol="0" anchor="ctr" anchorCtr="0">
            <a:spAutoFit/>
          </a:bodyPr>
          <a:lstStyle/>
          <a:p>
            <a:r>
              <a:rPr kumimoji="1" lang="ja-JP" altLang="en-US" sz="1400" b="1" dirty="0" smtClean="0">
                <a:latin typeface="UD デジタル 教科書体 NK-R" panose="02020400000000000000" pitchFamily="18" charset="-128"/>
                <a:ea typeface="UD デジタル 教科書体 NK-R" panose="02020400000000000000" pitchFamily="18" charset="-128"/>
              </a:rPr>
              <a:t>第２　現状と課題</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681018" y="913012"/>
            <a:ext cx="7462982" cy="2780248"/>
          </a:xfrm>
          <a:prstGeom prst="rect">
            <a:avLst/>
          </a:prstGeom>
          <a:noFill/>
        </p:spPr>
        <p:txBody>
          <a:bodyPr wrap="square" rtlCol="0">
            <a:spAutoFit/>
          </a:bodyPr>
          <a:lstStyle/>
          <a:p>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アンケート結果</a:t>
            </a:r>
            <a:r>
              <a:rPr kumimoji="1" lang="ja-JP" altLang="en-US" sz="1400" dirty="0" smtClean="0">
                <a:latin typeface="UD デジタル 教科書体 NK-R" panose="02020400000000000000" pitchFamily="18" charset="-128"/>
                <a:ea typeface="UD デジタル 教科書体 NK-R" panose="02020400000000000000" pitchFamily="18" charset="-128"/>
              </a:rPr>
              <a:t>（コミュニケーション</a:t>
            </a:r>
            <a:r>
              <a:rPr kumimoji="1" lang="ja-JP" altLang="en-US" sz="1400" dirty="0">
                <a:latin typeface="UD デジタル 教科書体 NK-R" panose="02020400000000000000" pitchFamily="18" charset="-128"/>
                <a:ea typeface="UD デジタル 教科書体 NK-R" panose="02020400000000000000" pitchFamily="18" charset="-128"/>
              </a:rPr>
              <a:t>を取るときに必要</a:t>
            </a:r>
            <a:r>
              <a:rPr kumimoji="1" lang="ja-JP" altLang="en-US" sz="1400" dirty="0" smtClean="0">
                <a:latin typeface="UD デジタル 教科書体 NK-R" panose="02020400000000000000" pitchFamily="18" charset="-128"/>
                <a:ea typeface="UD デジタル 教科書体 NK-R" panose="02020400000000000000" pitchFamily="18" charset="-128"/>
              </a:rPr>
              <a:t>な支援</a:t>
            </a:r>
            <a:r>
              <a:rPr kumimoji="1" lang="ja-JP" altLang="en-US" sz="1400" dirty="0">
                <a:latin typeface="UD デジタル 教科書体 NK-R" panose="02020400000000000000" pitchFamily="18" charset="-128"/>
                <a:ea typeface="UD デジタル 教科書体 NK-R" panose="02020400000000000000" pitchFamily="18" charset="-128"/>
              </a:rPr>
              <a:t>に</a:t>
            </a:r>
            <a:r>
              <a:rPr kumimoji="1" lang="ja-JP" altLang="en-US" sz="1400" dirty="0" smtClean="0">
                <a:latin typeface="UD デジタル 教科書体 NK-R" panose="02020400000000000000" pitchFamily="18" charset="-128"/>
                <a:ea typeface="UD デジタル 教科書体 NK-R" panose="02020400000000000000" pitchFamily="18" charset="-128"/>
              </a:rPr>
              <a:t>ついて）</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p>
          <a:p>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ja-JP" altLang="en-US" sz="1400" dirty="0" err="1">
                <a:latin typeface="UD デジタル 教科書体 NK-R" panose="02020400000000000000" pitchFamily="18" charset="-128"/>
                <a:ea typeface="UD デジタル 教科書体 NK-R" panose="02020400000000000000" pitchFamily="18" charset="-128"/>
              </a:rPr>
              <a:t>視覚障がい</a:t>
            </a:r>
            <a:r>
              <a:rPr kumimoji="1" lang="ja-JP" altLang="en-US" sz="1400" dirty="0">
                <a:latin typeface="UD デジタル 教科書体 NK-R" panose="02020400000000000000" pitchFamily="18" charset="-128"/>
                <a:ea typeface="UD デジタル 教科書体 NK-R" panose="02020400000000000000" pitchFamily="18" charset="-128"/>
              </a:rPr>
              <a:t>者は「わかりやすい言葉で話す」が、聴覚障がい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者は</a:t>
            </a:r>
            <a:r>
              <a:rPr kumimoji="1" lang="ja-JP" altLang="en-US" sz="1400" dirty="0">
                <a:latin typeface="UD デジタル 教科書体 NK-R" panose="02020400000000000000" pitchFamily="18" charset="-128"/>
                <a:ea typeface="UD デジタル 教科書体 NK-R" panose="02020400000000000000" pitchFamily="18" charset="-128"/>
              </a:rPr>
              <a:t>「大きな声でゆっくり話す」</a:t>
            </a:r>
            <a:r>
              <a:rPr kumimoji="1" lang="ja-JP" altLang="en-US" sz="1400" dirty="0" smtClean="0">
                <a:latin typeface="UD デジタル 教科書体 NK-R" panose="02020400000000000000" pitchFamily="18" charset="-128"/>
                <a:ea typeface="UD デジタル 教科書体 NK-R" panose="02020400000000000000" pitchFamily="18" charset="-128"/>
              </a:rPr>
              <a:t>が</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最も多い</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err="1" smtClean="0">
                <a:latin typeface="UD デジタル 教科書体 NK-R" panose="02020400000000000000" pitchFamily="18" charset="-128"/>
                <a:ea typeface="UD デジタル 教科書体 NK-R" panose="02020400000000000000" pitchFamily="18" charset="-128"/>
              </a:rPr>
              <a:t>聴覚障がい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者のうち「手話」は</a:t>
            </a:r>
            <a:r>
              <a:rPr kumimoji="1" lang="en-US" altLang="ja-JP" sz="1400" dirty="0" smtClean="0">
                <a:latin typeface="UD デジタル 教科書体 NK-R" panose="02020400000000000000" pitchFamily="18" charset="-128"/>
                <a:ea typeface="UD デジタル 教科書体 NK-R" panose="02020400000000000000" pitchFamily="18" charset="-128"/>
              </a:rPr>
              <a:t>29.6</a:t>
            </a:r>
            <a:r>
              <a:rPr kumimoji="1" lang="ja-JP" altLang="en-US" sz="1400" dirty="0" smtClean="0">
                <a:latin typeface="UD デジタル 教科書体 NK-R" panose="02020400000000000000" pitchFamily="18" charset="-128"/>
                <a:ea typeface="UD デジタル 教科書体 NK-R" panose="02020400000000000000" pitchFamily="18" charset="-128"/>
              </a:rPr>
              <a:t>％、「文字」は</a:t>
            </a:r>
            <a:r>
              <a:rPr kumimoji="1" lang="en-US" altLang="ja-JP" sz="1400" dirty="0" smtClean="0">
                <a:latin typeface="UD デジタル 教科書体 NK-R" panose="02020400000000000000" pitchFamily="18" charset="-128"/>
                <a:ea typeface="UD デジタル 教科書体 NK-R" panose="02020400000000000000" pitchFamily="18" charset="-128"/>
              </a:rPr>
              <a:t>42.3</a:t>
            </a:r>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err="1" smtClean="0">
                <a:latin typeface="UD デジタル 教科書体 NK-R" panose="02020400000000000000" pitchFamily="18" charset="-128"/>
                <a:ea typeface="UD デジタル 教科書体 NK-R" panose="02020400000000000000" pitchFamily="18" charset="-128"/>
              </a:rPr>
              <a:t>視覚障がい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者のうち「点字」は</a:t>
            </a:r>
            <a:r>
              <a:rPr kumimoji="1" lang="en-US" altLang="ja-JP" sz="1400" dirty="0" smtClean="0">
                <a:latin typeface="UD デジタル 教科書体 NK-R" panose="02020400000000000000" pitchFamily="18" charset="-128"/>
                <a:ea typeface="UD デジタル 教科書体 NK-R" panose="02020400000000000000" pitchFamily="18" charset="-128"/>
              </a:rPr>
              <a:t>14.3</a:t>
            </a:r>
            <a:r>
              <a:rPr kumimoji="1" lang="ja-JP" altLang="en-US" sz="1400" dirty="0" smtClean="0">
                <a:latin typeface="UD デジタル 教科書体 NK-R" panose="02020400000000000000" pitchFamily="18" charset="-128"/>
                <a:ea typeface="UD デジタル 教科書体 NK-R" panose="02020400000000000000" pitchFamily="18" charset="-128"/>
              </a:rPr>
              <a:t>％</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a:lnSpc>
                <a:spcPts val="800"/>
              </a:lnSpc>
            </a:pP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smtClean="0">
                <a:latin typeface="UD デジタル 教科書体 NK-R" panose="02020400000000000000" pitchFamily="18" charset="-128"/>
                <a:ea typeface="UD デジタル 教科書体 NK-R" panose="02020400000000000000" pitchFamily="18" charset="-128"/>
              </a:rPr>
              <a:t>庁内作業部会の意見</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p>
          <a:p>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b="1" dirty="0" smtClean="0">
                <a:latin typeface="UD デジタル 教科書体 NK-R" panose="02020400000000000000" pitchFamily="18" charset="-128"/>
                <a:ea typeface="UD デジタル 教科書体 NK-R" panose="02020400000000000000" pitchFamily="18" charset="-128"/>
              </a:rPr>
              <a:t>手話への普及・啓発の取組が限定的</a:t>
            </a:r>
            <a:r>
              <a:rPr kumimoji="1" lang="ja-JP" altLang="en-US" sz="1400" dirty="0" smtClean="0">
                <a:latin typeface="UD デジタル 教科書体 NK-R" panose="02020400000000000000" pitchFamily="18" charset="-128"/>
                <a:ea typeface="UD デジタル 教科書体 NK-R" panose="02020400000000000000" pitchFamily="18" charset="-128"/>
              </a:rPr>
              <a:t>で、広がりがまだ不十分である</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市職員への手話研修を実施しているが、使用機会が少なく</a:t>
            </a:r>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b="1" dirty="0" smtClean="0">
                <a:latin typeface="UD デジタル 教科書体 NK-R" panose="02020400000000000000" pitchFamily="18" charset="-128"/>
                <a:ea typeface="UD デジタル 教科書体 NK-R" panose="02020400000000000000" pitchFamily="18" charset="-128"/>
              </a:rPr>
              <a:t>実際に窓口での対応に生かせて</a:t>
            </a:r>
            <a:endParaRPr kumimoji="1" lang="en-US" altLang="ja-JP" sz="14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400" b="1" dirty="0">
                <a:latin typeface="UD デジタル 教科書体 NK-R" panose="02020400000000000000" pitchFamily="18" charset="-128"/>
                <a:ea typeface="UD デジタル 教科書体 NK-R" panose="02020400000000000000" pitchFamily="18" charset="-128"/>
              </a:rPr>
              <a:t>　</a:t>
            </a:r>
            <a:r>
              <a:rPr kumimoji="1" lang="ja-JP" altLang="en-US" sz="1400" b="1" dirty="0" smtClean="0">
                <a:latin typeface="UD デジタル 教科書体 NK-R" panose="02020400000000000000" pitchFamily="18" charset="-128"/>
                <a:ea typeface="UD デジタル 教科書体 NK-R" panose="02020400000000000000" pitchFamily="18" charset="-128"/>
              </a:rPr>
              <a:t>いない</a:t>
            </a:r>
            <a:endParaRPr kumimoji="1" lang="en-US" altLang="ja-JP" sz="14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市から手話通訳者の派遣を行っているが、</a:t>
            </a:r>
            <a:r>
              <a:rPr kumimoji="1" lang="ja-JP" altLang="en-US" sz="1400" b="1" dirty="0">
                <a:latin typeface="UD デジタル 教科書体 NK-R" panose="02020400000000000000" pitchFamily="18" charset="-128"/>
                <a:ea typeface="UD デジタル 教科書体 NK-R" panose="02020400000000000000" pitchFamily="18" charset="-128"/>
              </a:rPr>
              <a:t>確保している人数が不十分</a:t>
            </a:r>
            <a:r>
              <a:rPr kumimoji="1" lang="ja-JP" altLang="en-US" sz="1400" dirty="0">
                <a:latin typeface="UD デジタル 教科書体 NK-R" panose="02020400000000000000" pitchFamily="18" charset="-128"/>
                <a:ea typeface="UD デジタル 教科書体 NK-R" panose="02020400000000000000" pitchFamily="18" charset="-128"/>
              </a:rPr>
              <a:t>なため、急な対応</a:t>
            </a:r>
            <a:r>
              <a:rPr kumimoji="1" lang="ja-JP" altLang="en-US" sz="1400" dirty="0" smtClean="0">
                <a:latin typeface="UD デジタル 教科書体 NK-R" panose="02020400000000000000" pitchFamily="18" charset="-128"/>
                <a:ea typeface="UD デジタル 教科書体 NK-R" panose="02020400000000000000" pitchFamily="18" charset="-128"/>
              </a:rPr>
              <a:t>が</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できない</a:t>
            </a:r>
            <a:endParaRPr kumimoji="1" lang="ja-JP" altLang="en-US"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市民向けの手話講習会などを実施しているが、手話の啓発と普及にとどまり、</a:t>
            </a:r>
            <a:r>
              <a:rPr kumimoji="1" lang="ja-JP" altLang="en-US" sz="1400" b="1" dirty="0" smtClean="0">
                <a:latin typeface="UD デジタル 教科書体 NK-R" panose="02020400000000000000" pitchFamily="18" charset="-128"/>
                <a:ea typeface="UD デジタル 教科書体 NK-R" panose="02020400000000000000" pitchFamily="18" charset="-128"/>
              </a:rPr>
              <a:t>コミュニケーショ</a:t>
            </a:r>
            <a:endParaRPr kumimoji="1" lang="en-US" altLang="ja-JP" sz="14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400" b="1" dirty="0">
                <a:latin typeface="UD デジタル 教科書体 NK-R" panose="02020400000000000000" pitchFamily="18" charset="-128"/>
                <a:ea typeface="UD デジタル 教科書体 NK-R" panose="02020400000000000000" pitchFamily="18" charset="-128"/>
              </a:rPr>
              <a:t>　</a:t>
            </a:r>
            <a:r>
              <a:rPr kumimoji="1" lang="ja-JP" altLang="en-US" sz="1400" b="1" dirty="0" smtClean="0">
                <a:latin typeface="UD デジタル 教科書体 NK-R" panose="02020400000000000000" pitchFamily="18" charset="-128"/>
                <a:ea typeface="UD デジタル 教科書体 NK-R" panose="02020400000000000000" pitchFamily="18" charset="-128"/>
              </a:rPr>
              <a:t>ン</a:t>
            </a:r>
            <a:r>
              <a:rPr kumimoji="1" lang="ja-JP" altLang="en-US" sz="1400" b="1" dirty="0">
                <a:latin typeface="UD デジタル 教科書体 NK-R" panose="02020400000000000000" pitchFamily="18" charset="-128"/>
                <a:ea typeface="UD デジタル 教科書体 NK-R" panose="02020400000000000000" pitchFamily="18" charset="-128"/>
              </a:rPr>
              <a:t>支援者へ</a:t>
            </a:r>
            <a:r>
              <a:rPr kumimoji="1" lang="ja-JP" altLang="en-US" sz="1400" b="1" dirty="0" smtClean="0">
                <a:latin typeface="UD デジタル 教科書体 NK-R" panose="02020400000000000000" pitchFamily="18" charset="-128"/>
                <a:ea typeface="UD デジタル 教科書体 NK-R" panose="02020400000000000000" pitchFamily="18" charset="-128"/>
              </a:rPr>
              <a:t>発展する</a:t>
            </a:r>
            <a:r>
              <a:rPr kumimoji="1" lang="ja-JP" altLang="en-US" sz="1400" b="1" dirty="0">
                <a:latin typeface="UD デジタル 教科書体 NK-R" panose="02020400000000000000" pitchFamily="18" charset="-128"/>
                <a:ea typeface="UD デジタル 教科書体 NK-R" panose="02020400000000000000" pitchFamily="18" charset="-128"/>
              </a:rPr>
              <a:t>場や技術を活用する場の提供</a:t>
            </a:r>
            <a:r>
              <a:rPr kumimoji="1" lang="ja-JP" altLang="en-US" sz="1400" dirty="0">
                <a:latin typeface="UD デジタル 教科書体 NK-R" panose="02020400000000000000" pitchFamily="18" charset="-128"/>
                <a:ea typeface="UD デジタル 教科書体 NK-R" panose="02020400000000000000" pitchFamily="18" charset="-128"/>
              </a:rPr>
              <a:t>ができて</a:t>
            </a:r>
            <a:r>
              <a:rPr kumimoji="1" lang="ja-JP" altLang="en-US" sz="1400" dirty="0" smtClean="0">
                <a:latin typeface="UD デジタル 教科書体 NK-R" panose="02020400000000000000" pitchFamily="18" charset="-128"/>
                <a:ea typeface="UD デジタル 教科書体 NK-R" panose="02020400000000000000" pitchFamily="18" charset="-128"/>
              </a:rPr>
              <a:t>いない</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10" name="テキスト ボックス 9"/>
          <p:cNvSpPr txBox="1"/>
          <p:nvPr/>
        </p:nvSpPr>
        <p:spPr>
          <a:xfrm>
            <a:off x="138550" y="3674497"/>
            <a:ext cx="1542473" cy="307777"/>
          </a:xfrm>
          <a:prstGeom prst="rect">
            <a:avLst/>
          </a:prstGeom>
          <a:solidFill>
            <a:srgbClr val="CCFFFF"/>
          </a:solidFill>
        </p:spPr>
        <p:txBody>
          <a:bodyPr wrap="square" rtlCol="0" anchor="ctr" anchorCtr="0">
            <a:spAutoFit/>
          </a:bodyPr>
          <a:lstStyle/>
          <a:p>
            <a:r>
              <a:rPr kumimoji="1" lang="ja-JP" altLang="en-US" sz="1400" b="1" dirty="0" smtClean="0">
                <a:latin typeface="UD デジタル 教科書体 NK-R" panose="02020400000000000000" pitchFamily="18" charset="-128"/>
                <a:ea typeface="UD デジタル 教科書体 NK-R" panose="02020400000000000000" pitchFamily="18" charset="-128"/>
              </a:rPr>
              <a:t>第</a:t>
            </a:r>
            <a:r>
              <a:rPr kumimoji="1" lang="ja-JP" altLang="en-US" sz="1400" b="1" dirty="0">
                <a:latin typeface="UD デジタル 教科書体 NK-R" panose="02020400000000000000" pitchFamily="18" charset="-128"/>
                <a:ea typeface="UD デジタル 教科書体 NK-R" panose="02020400000000000000" pitchFamily="18" charset="-128"/>
              </a:rPr>
              <a:t>３</a:t>
            </a:r>
            <a:r>
              <a:rPr kumimoji="1" lang="ja-JP" altLang="en-US" sz="1400" b="1" dirty="0" smtClean="0">
                <a:latin typeface="UD デジタル 教科書体 NK-R" panose="02020400000000000000" pitchFamily="18" charset="-128"/>
                <a:ea typeface="UD デジタル 教科書体 NK-R" panose="02020400000000000000" pitchFamily="18" charset="-128"/>
              </a:rPr>
              <a:t>　推進方針</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11" name="テキスト ボックス 10"/>
          <p:cNvSpPr txBox="1"/>
          <p:nvPr/>
        </p:nvSpPr>
        <p:spPr>
          <a:xfrm>
            <a:off x="1681018" y="3674497"/>
            <a:ext cx="7342909" cy="1297791"/>
          </a:xfrm>
          <a:prstGeom prst="rect">
            <a:avLst/>
          </a:prstGeom>
          <a:noFill/>
        </p:spPr>
        <p:txBody>
          <a:bodyPr wrap="squar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手話言語等促進条例第</a:t>
            </a:r>
            <a:r>
              <a:rPr kumimoji="1" lang="en-US" altLang="ja-JP" sz="1400" dirty="0">
                <a:latin typeface="UD デジタル 教科書体 NK-R" panose="02020400000000000000" pitchFamily="18" charset="-128"/>
                <a:ea typeface="UD デジタル 教科書体 NK-R" panose="02020400000000000000" pitchFamily="18" charset="-128"/>
              </a:rPr>
              <a:t>8</a:t>
            </a:r>
            <a:r>
              <a:rPr kumimoji="1" lang="ja-JP" altLang="en-US" sz="1400" dirty="0">
                <a:latin typeface="UD デジタル 教科書体 NK-R" panose="02020400000000000000" pitchFamily="18" charset="-128"/>
                <a:ea typeface="UD デジタル 教科書体 NK-R" panose="02020400000000000000" pitchFamily="18" charset="-128"/>
              </a:rPr>
              <a:t>条により、施策推進方針は以下の３点とします</a:t>
            </a:r>
            <a:r>
              <a:rPr kumimoji="1" lang="ja-JP" altLang="en-US" sz="1400" dirty="0" smtClean="0">
                <a:latin typeface="UD デジタル 教科書体 NK-R" panose="02020400000000000000" pitchFamily="18" charset="-128"/>
                <a:ea typeface="UD デジタル 教科書体 NK-R" panose="02020400000000000000" pitchFamily="18" charset="-128"/>
              </a:rPr>
              <a:t>。</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（方向性・到達点・主な取組は次ページ）</a:t>
            </a:r>
          </a:p>
          <a:p>
            <a:pPr>
              <a:lnSpc>
                <a:spcPts val="800"/>
              </a:lnSpc>
            </a:pP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１　手話</a:t>
            </a:r>
            <a:r>
              <a:rPr kumimoji="1" lang="ja-JP" altLang="en-US" sz="1400" dirty="0">
                <a:latin typeface="UD デジタル 教科書体 NK-R" panose="02020400000000000000" pitchFamily="18" charset="-128"/>
                <a:ea typeface="UD デジタル 教科書体 NK-R" panose="02020400000000000000" pitchFamily="18" charset="-128"/>
              </a:rPr>
              <a:t>への理解の促進及び普及</a:t>
            </a:r>
          </a:p>
          <a:p>
            <a:r>
              <a:rPr kumimoji="1" lang="ja-JP" altLang="en-US" sz="1400" dirty="0" smtClean="0">
                <a:latin typeface="UD デジタル 教科書体 NK-R" panose="02020400000000000000" pitchFamily="18" charset="-128"/>
                <a:ea typeface="UD デジタル 教科書体 NK-R" panose="02020400000000000000" pitchFamily="18" charset="-128"/>
              </a:rPr>
              <a:t>２　</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a:t>
            </a:r>
            <a:r>
              <a:rPr kumimoji="1" lang="ja-JP" altLang="en-US" sz="1400" dirty="0" err="1">
                <a:latin typeface="UD デジタル 教科書体 NK-R" panose="02020400000000000000" pitchFamily="18" charset="-128"/>
                <a:ea typeface="UD デジタル 教科書体 NK-R" panose="02020400000000000000" pitchFamily="18" charset="-128"/>
              </a:rPr>
              <a:t>がい</a:t>
            </a:r>
            <a:r>
              <a:rPr kumimoji="1" lang="ja-JP" altLang="en-US" sz="1400" dirty="0">
                <a:latin typeface="UD デジタル 教科書体 NK-R" panose="02020400000000000000" pitchFamily="18" charset="-128"/>
                <a:ea typeface="UD デジタル 教科書体 NK-R" panose="02020400000000000000" pitchFamily="18" charset="-128"/>
              </a:rPr>
              <a:t>者が情報を取得しやすく、コミュニケーション手段を選択して利用しやすい環境</a:t>
            </a:r>
            <a:r>
              <a:rPr kumimoji="1" lang="ja-JP" altLang="en-US" sz="1400" dirty="0" smtClean="0">
                <a:latin typeface="UD デジタル 教科書体 NK-R" panose="02020400000000000000" pitchFamily="18" charset="-128"/>
                <a:ea typeface="UD デジタル 教科書体 NK-R" panose="02020400000000000000" pitchFamily="18" charset="-128"/>
              </a:rPr>
              <a:t>の整備</a:t>
            </a:r>
            <a:endParaRPr kumimoji="1" lang="ja-JP" altLang="en-US"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３　コミュニケーション</a:t>
            </a:r>
            <a:r>
              <a:rPr kumimoji="1" lang="ja-JP" altLang="en-US" sz="1400" dirty="0">
                <a:latin typeface="UD デジタル 教科書体 NK-R" panose="02020400000000000000" pitchFamily="18" charset="-128"/>
                <a:ea typeface="UD デジタル 教科書体 NK-R" panose="02020400000000000000" pitchFamily="18" charset="-128"/>
              </a:rPr>
              <a:t>支援者の育成及び</a:t>
            </a:r>
            <a:r>
              <a:rPr kumimoji="1" lang="ja-JP" altLang="en-US" sz="1400" dirty="0" smtClean="0">
                <a:latin typeface="UD デジタル 教科書体 NK-R" panose="02020400000000000000" pitchFamily="18" charset="-128"/>
                <a:ea typeface="UD デジタル 教科書体 NK-R" panose="02020400000000000000" pitchFamily="18" charset="-128"/>
              </a:rPr>
              <a:t>確保</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p:cNvSpPr txBox="1"/>
          <p:nvPr/>
        </p:nvSpPr>
        <p:spPr>
          <a:xfrm>
            <a:off x="138545" y="4988830"/>
            <a:ext cx="1542473" cy="307777"/>
          </a:xfrm>
          <a:prstGeom prst="rect">
            <a:avLst/>
          </a:prstGeom>
          <a:solidFill>
            <a:srgbClr val="CCFFFF"/>
          </a:solidFill>
        </p:spPr>
        <p:txBody>
          <a:bodyPr wrap="square" rtlCol="0" anchor="ctr" anchorCtr="0">
            <a:spAutoFit/>
          </a:bodyPr>
          <a:lstStyle/>
          <a:p>
            <a:r>
              <a:rPr kumimoji="1" lang="ja-JP" altLang="en-US" sz="1400" b="1" dirty="0" smtClean="0">
                <a:latin typeface="UD デジタル 教科書体 NK-R" panose="02020400000000000000" pitchFamily="18" charset="-128"/>
                <a:ea typeface="UD デジタル 教科書体 NK-R" panose="02020400000000000000" pitchFamily="18" charset="-128"/>
              </a:rPr>
              <a:t>第４　推進体制</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13" name="テキスト ボックス 12"/>
          <p:cNvSpPr txBox="1"/>
          <p:nvPr/>
        </p:nvSpPr>
        <p:spPr>
          <a:xfrm>
            <a:off x="1681018" y="4988830"/>
            <a:ext cx="7342909" cy="1867178"/>
          </a:xfrm>
          <a:prstGeom prst="rect">
            <a:avLst/>
          </a:prstGeom>
          <a:noFill/>
        </p:spPr>
        <p:txBody>
          <a:bodyPr wrap="square" rtlCol="0">
            <a:spAutoFit/>
          </a:bodyPr>
          <a:lstStyle/>
          <a:p>
            <a:r>
              <a:rPr kumimoji="1" lang="ja-JP" altLang="en-US" sz="1400" dirty="0" smtClean="0">
                <a:latin typeface="UD デジタル 教科書体 NK-R" panose="02020400000000000000" pitchFamily="18" charset="-128"/>
                <a:ea typeface="UD デジタル 教科書体 NK-R" panose="02020400000000000000" pitchFamily="18" charset="-128"/>
              </a:rPr>
              <a:t>１　進捗</a:t>
            </a:r>
            <a:r>
              <a:rPr kumimoji="1" lang="ja-JP" altLang="en-US" sz="1400" dirty="0">
                <a:latin typeface="UD デジタル 教科書体 NK-R" panose="02020400000000000000" pitchFamily="18" charset="-128"/>
                <a:ea typeface="UD デジタル 教科書体 NK-R" panose="02020400000000000000" pitchFamily="18" charset="-128"/>
              </a:rPr>
              <a:t>状況の</a:t>
            </a:r>
            <a:r>
              <a:rPr kumimoji="1" lang="ja-JP" altLang="en-US" sz="1400" dirty="0" smtClean="0">
                <a:latin typeface="UD デジタル 教科書体 NK-R" panose="02020400000000000000" pitchFamily="18" charset="-128"/>
                <a:ea typeface="UD デジタル 教科書体 NK-R" panose="02020400000000000000" pitchFamily="18" charset="-128"/>
              </a:rPr>
              <a:t>確認</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　　市</a:t>
            </a:r>
            <a:r>
              <a:rPr kumimoji="1" lang="ja-JP" altLang="en-US" sz="1400" dirty="0">
                <a:latin typeface="UD デジタル 教科書体 NK-R" panose="02020400000000000000" pitchFamily="18" charset="-128"/>
                <a:ea typeface="UD デジタル 教科書体 NK-R" panose="02020400000000000000" pitchFamily="18" charset="-128"/>
              </a:rPr>
              <a:t>の取組状況について全室課</a:t>
            </a:r>
            <a:r>
              <a:rPr kumimoji="1" lang="ja-JP" altLang="en-US" sz="1400" dirty="0" smtClean="0">
                <a:latin typeface="UD デジタル 教科書体 NK-R" panose="02020400000000000000" pitchFamily="18" charset="-128"/>
                <a:ea typeface="UD デジタル 教科書体 NK-R" panose="02020400000000000000" pitchFamily="18" charset="-128"/>
              </a:rPr>
              <a:t>に年</a:t>
            </a:r>
            <a:r>
              <a:rPr kumimoji="1" lang="ja-JP" altLang="en-US" sz="1400" dirty="0">
                <a:latin typeface="UD デジタル 教科書体 NK-R" panose="02020400000000000000" pitchFamily="18" charset="-128"/>
                <a:ea typeface="UD デジタル 教科書体 NK-R" panose="02020400000000000000" pitchFamily="18" charset="-128"/>
              </a:rPr>
              <a:t>に</a:t>
            </a:r>
            <a:r>
              <a:rPr kumimoji="1" lang="en-US" altLang="ja-JP" sz="1400" dirty="0">
                <a:latin typeface="UD デジタル 教科書体 NK-R" panose="02020400000000000000" pitchFamily="18" charset="-128"/>
                <a:ea typeface="UD デジタル 教科書体 NK-R" panose="02020400000000000000" pitchFamily="18" charset="-128"/>
              </a:rPr>
              <a:t>1</a:t>
            </a:r>
            <a:r>
              <a:rPr kumimoji="1" lang="ja-JP" altLang="en-US" sz="1400" dirty="0">
                <a:latin typeface="UD デジタル 教科書体 NK-R" panose="02020400000000000000" pitchFamily="18" charset="-128"/>
                <a:ea typeface="UD デジタル 教科書体 NK-R" panose="02020400000000000000" pitchFamily="18" charset="-128"/>
              </a:rPr>
              <a:t>回照会</a:t>
            </a:r>
            <a:r>
              <a:rPr kumimoji="1" lang="ja-JP" altLang="en-US" sz="1400" dirty="0" smtClean="0">
                <a:latin typeface="UD デジタル 教科書体 NK-R" panose="02020400000000000000" pitchFamily="18" charset="-128"/>
                <a:ea typeface="UD デジタル 教科書体 NK-R" panose="02020400000000000000" pitchFamily="18" charset="-128"/>
              </a:rPr>
              <a:t>を行い、進捗</a:t>
            </a:r>
            <a:r>
              <a:rPr kumimoji="1" lang="ja-JP" altLang="en-US" sz="1400" dirty="0">
                <a:latin typeface="UD デジタル 教科書体 NK-R" panose="02020400000000000000" pitchFamily="18" charset="-128"/>
                <a:ea typeface="UD デジタル 教科書体 NK-R" panose="02020400000000000000" pitchFamily="18" charset="-128"/>
              </a:rPr>
              <a:t>状況を確認していく</a:t>
            </a:r>
            <a:r>
              <a:rPr kumimoji="1" lang="ja-JP" altLang="en-US" sz="1400" dirty="0" smtClean="0">
                <a:latin typeface="UD デジタル 教科書体 NK-R" panose="02020400000000000000" pitchFamily="18" charset="-128"/>
                <a:ea typeface="UD デジタル 教科書体 NK-R" panose="02020400000000000000" pitchFamily="18" charset="-128"/>
              </a:rPr>
              <a:t>。</a:t>
            </a:r>
            <a:endParaRPr kumimoji="1" lang="ja-JP" altLang="en-US" sz="1400" dirty="0">
              <a:latin typeface="UD デジタル 教科書体 NK-R" panose="02020400000000000000" pitchFamily="18" charset="-128"/>
              <a:ea typeface="UD デジタル 教科書体 NK-R" panose="02020400000000000000" pitchFamily="18" charset="-128"/>
            </a:endParaRPr>
          </a:p>
          <a:p>
            <a:pPr>
              <a:lnSpc>
                <a:spcPts val="200"/>
              </a:lnSpc>
            </a:pP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２　進捗管理</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　　</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smtClean="0">
                <a:latin typeface="UD デジタル 教科書体 NK-R" panose="02020400000000000000" pitchFamily="18" charset="-128"/>
                <a:ea typeface="UD デジタル 教科書体 NK-R" panose="02020400000000000000" pitchFamily="18" charset="-128"/>
              </a:rPr>
              <a:t>庁外</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zh-TW" altLang="en-US" sz="1400" dirty="0" smtClean="0">
                <a:latin typeface="UD デジタル 教科書体 NK-R" panose="02020400000000000000" pitchFamily="18" charset="-128"/>
                <a:ea typeface="UD デジタル 教科書体 NK-R" panose="02020400000000000000" pitchFamily="18" charset="-128"/>
              </a:rPr>
              <a:t>手話</a:t>
            </a:r>
            <a:r>
              <a:rPr kumimoji="1" lang="zh-TW" altLang="en-US" sz="1400" dirty="0">
                <a:latin typeface="UD デジタル 教科書体 NK-R" panose="02020400000000000000" pitchFamily="18" charset="-128"/>
                <a:ea typeface="UD デジタル 教科書体 NK-R" panose="02020400000000000000" pitchFamily="18" charset="-128"/>
              </a:rPr>
              <a:t>言語等促進条例作業</a:t>
            </a:r>
            <a:r>
              <a:rPr kumimoji="1" lang="zh-TW" altLang="en-US" sz="1400" dirty="0" smtClean="0">
                <a:latin typeface="UD デジタル 教科書体 NK-R" panose="02020400000000000000" pitchFamily="18" charset="-128"/>
                <a:ea typeface="UD デジタル 教科書体 NK-R" panose="02020400000000000000" pitchFamily="18" charset="-128"/>
              </a:rPr>
              <a:t>部会</a:t>
            </a:r>
            <a:r>
              <a:rPr kumimoji="1" lang="ja-JP" altLang="en-US" sz="1400" dirty="0" smtClean="0">
                <a:latin typeface="UD デジタル 教科書体 NK-R" panose="02020400000000000000" pitchFamily="18" charset="-128"/>
                <a:ea typeface="UD デジタル 教科書体 NK-R" panose="02020400000000000000" pitchFamily="18" charset="-128"/>
              </a:rPr>
              <a:t>を年に１回開催</a:t>
            </a:r>
            <a:r>
              <a:rPr kumimoji="1" lang="ja-JP" altLang="en-US" sz="1400" dirty="0">
                <a:latin typeface="UD デジタル 教科書体 NK-R" panose="02020400000000000000" pitchFamily="18" charset="-128"/>
                <a:ea typeface="UD デジタル 教科書体 NK-R" panose="02020400000000000000" pitchFamily="18" charset="-128"/>
              </a:rPr>
              <a:t>するとともに、</a:t>
            </a:r>
            <a:r>
              <a:rPr kumimoji="1" lang="ja-JP" altLang="en-US" sz="1400" dirty="0" err="1">
                <a:latin typeface="UD デジタル 教科書体 NK-R" panose="02020400000000000000" pitchFamily="18" charset="-128"/>
                <a:ea typeface="UD デジタル 教科書体 NK-R" panose="02020400000000000000" pitchFamily="18" charset="-128"/>
              </a:rPr>
              <a:t>障がい</a:t>
            </a:r>
            <a:r>
              <a:rPr kumimoji="1" lang="ja-JP" altLang="en-US" sz="1400" dirty="0">
                <a:latin typeface="UD デジタル 教科書体 NK-R" panose="02020400000000000000" pitchFamily="18" charset="-128"/>
                <a:ea typeface="UD デジタル 教科書体 NK-R" panose="02020400000000000000" pitchFamily="18" charset="-128"/>
              </a:rPr>
              <a:t>者施策推進</a:t>
            </a:r>
            <a:r>
              <a:rPr kumimoji="1" lang="ja-JP" altLang="en-US" sz="1400" dirty="0" smtClean="0">
                <a:latin typeface="UD デジタル 教科書体 NK-R" panose="02020400000000000000" pitchFamily="18" charset="-128"/>
                <a:ea typeface="UD デジタル 教科書体 NK-R" panose="02020400000000000000" pitchFamily="18" charset="-128"/>
              </a:rPr>
              <a:t>専門</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　　　　　　　分科会</a:t>
            </a:r>
            <a:r>
              <a:rPr kumimoji="1" lang="ja-JP" altLang="en-US" sz="1400" dirty="0">
                <a:latin typeface="UD デジタル 教科書体 NK-R" panose="02020400000000000000" pitchFamily="18" charset="-128"/>
                <a:ea typeface="UD デジタル 教科書体 NK-R" panose="02020400000000000000" pitchFamily="18" charset="-128"/>
              </a:rPr>
              <a:t>に</a:t>
            </a:r>
            <a:r>
              <a:rPr kumimoji="1" lang="ja-JP" altLang="en-US" sz="1400" dirty="0" smtClean="0">
                <a:latin typeface="UD デジタル 教科書体 NK-R" panose="02020400000000000000" pitchFamily="18" charset="-128"/>
                <a:ea typeface="UD デジタル 教科書体 NK-R" panose="02020400000000000000" pitchFamily="18" charset="-128"/>
              </a:rPr>
              <a:t>も報告</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　</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smtClean="0">
                <a:latin typeface="UD デジタル 教科書体 NK-R" panose="02020400000000000000" pitchFamily="18" charset="-128"/>
                <a:ea typeface="UD デジタル 教科書体 NK-R" panose="02020400000000000000" pitchFamily="18" charset="-128"/>
              </a:rPr>
              <a:t>庁内</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者福祉事業推進本部に報告</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a:lnSpc>
                <a:spcPts val="200"/>
              </a:lnSpc>
            </a:pP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３　方針</a:t>
            </a:r>
            <a:r>
              <a:rPr kumimoji="1" lang="ja-JP" altLang="en-US" sz="1400" dirty="0">
                <a:latin typeface="UD デジタル 教科書体 NK-R" panose="02020400000000000000" pitchFamily="18" charset="-128"/>
                <a:ea typeface="UD デジタル 教科書体 NK-R" panose="02020400000000000000" pitchFamily="18" charset="-128"/>
              </a:rPr>
              <a:t>の</a:t>
            </a:r>
            <a:r>
              <a:rPr kumimoji="1" lang="ja-JP" altLang="en-US" sz="1400" dirty="0" smtClean="0">
                <a:latin typeface="UD デジタル 教科書体 NK-R" panose="02020400000000000000" pitchFamily="18" charset="-128"/>
                <a:ea typeface="UD デジタル 教科書体 NK-R" panose="02020400000000000000" pitchFamily="18" charset="-128"/>
              </a:rPr>
              <a:t>見直し</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　　</a:t>
            </a:r>
            <a:r>
              <a:rPr kumimoji="1" lang="ja-JP" altLang="en-US" sz="140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1400" dirty="0" smtClean="0">
                <a:latin typeface="UD デジタル 教科書体 NK-R" panose="02020400000000000000" pitchFamily="18" charset="-128"/>
                <a:ea typeface="UD デジタル 教科書体 NK-R" panose="02020400000000000000" pitchFamily="18" charset="-128"/>
              </a:rPr>
              <a:t>福祉計画の見直しに合わせ、３年</a:t>
            </a:r>
            <a:r>
              <a:rPr kumimoji="1" lang="ja-JP" altLang="en-US" sz="1400" dirty="0">
                <a:latin typeface="UD デジタル 教科書体 NK-R" panose="02020400000000000000" pitchFamily="18" charset="-128"/>
                <a:ea typeface="UD デジタル 教科書体 NK-R" panose="02020400000000000000" pitchFamily="18" charset="-128"/>
              </a:rPr>
              <a:t>ごと</a:t>
            </a:r>
            <a:r>
              <a:rPr kumimoji="1" lang="ja-JP" altLang="en-US" sz="1400" dirty="0" smtClean="0">
                <a:latin typeface="UD デジタル 教科書体 NK-R" panose="02020400000000000000" pitchFamily="18" charset="-128"/>
                <a:ea typeface="UD デジタル 教科書体 NK-R" panose="02020400000000000000" pitchFamily="18" charset="-128"/>
              </a:rPr>
              <a:t>に方針の見直しを行う。</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0A20B21E-C0A9-4421-9142-572B700E5EB7}" type="slidenum">
              <a:rPr kumimoji="1" lang="ja-JP" altLang="en-US" smtClean="0"/>
              <a:t>1</a:t>
            </a:fld>
            <a:endParaRPr kumimoji="1" lang="ja-JP" altLang="en-US"/>
          </a:p>
        </p:txBody>
      </p:sp>
      <p:sp>
        <p:nvSpPr>
          <p:cNvPr id="3" name="テキスト ボックス 2"/>
          <p:cNvSpPr txBox="1"/>
          <p:nvPr/>
        </p:nvSpPr>
        <p:spPr>
          <a:xfrm>
            <a:off x="8160325" y="85194"/>
            <a:ext cx="863601" cy="307777"/>
          </a:xfrm>
          <a:prstGeom prst="rect">
            <a:avLst/>
          </a:prstGeom>
          <a:noFill/>
          <a:ln>
            <a:solidFill>
              <a:schemeClr val="tx1"/>
            </a:solidFill>
          </a:ln>
        </p:spPr>
        <p:txBody>
          <a:bodyPr wrap="square" rtlCol="0">
            <a:spAutoFit/>
          </a:bodyPr>
          <a:lstStyle/>
          <a:p>
            <a:pPr algn="ctr"/>
            <a:r>
              <a:rPr kumimoji="1" lang="ja-JP" altLang="en-US" sz="1400" dirty="0" smtClean="0">
                <a:latin typeface="UD デジタル 教科書体 NK-B" panose="02020700000000000000" pitchFamily="18" charset="-128"/>
                <a:ea typeface="UD デジタル 教科書体 NK-B" panose="02020700000000000000" pitchFamily="18" charset="-128"/>
              </a:rPr>
              <a:t>資料１</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084283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0" y="292180"/>
            <a:ext cx="7241308" cy="276999"/>
          </a:xfrm>
          <a:prstGeom prst="rect">
            <a:avLst/>
          </a:prstGeom>
          <a:noFill/>
        </p:spPr>
        <p:txBody>
          <a:bodyPr wrap="square" rtlCol="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推進方針１　手話</a:t>
            </a:r>
            <a:r>
              <a:rPr kumimoji="1" lang="ja-JP" altLang="en-US" sz="1200" b="1" dirty="0">
                <a:latin typeface="UD デジタル 教科書体 NK-R" panose="02020400000000000000" pitchFamily="18" charset="-128"/>
                <a:ea typeface="UD デジタル 教科書体 NK-R" panose="02020400000000000000" pitchFamily="18" charset="-128"/>
              </a:rPr>
              <a:t>への理解の促進及び</a:t>
            </a:r>
            <a:r>
              <a:rPr kumimoji="1" lang="ja-JP" altLang="en-US" sz="1200" b="1" dirty="0" smtClean="0">
                <a:latin typeface="UD デジタル 教科書体 NK-R" panose="02020400000000000000" pitchFamily="18" charset="-128"/>
                <a:ea typeface="UD デジタル 教科書体 NK-R" panose="02020400000000000000" pitchFamily="18" charset="-128"/>
              </a:rPr>
              <a:t>普及</a:t>
            </a:r>
            <a:endParaRPr kumimoji="1" lang="ja-JP" altLang="en-US" sz="1200" b="1" dirty="0">
              <a:latin typeface="UD デジタル 教科書体 NK-R" panose="02020400000000000000" pitchFamily="18" charset="-128"/>
              <a:ea typeface="UD デジタル 教科書体 NK-R" panose="02020400000000000000" pitchFamily="18" charset="-128"/>
            </a:endParaRPr>
          </a:p>
        </p:txBody>
      </p:sp>
      <p:sp>
        <p:nvSpPr>
          <p:cNvPr id="18" name="テキスト ボックス 17"/>
          <p:cNvSpPr txBox="1"/>
          <p:nvPr/>
        </p:nvSpPr>
        <p:spPr>
          <a:xfrm>
            <a:off x="113146" y="513857"/>
            <a:ext cx="4267202" cy="769441"/>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方向性</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smtClean="0">
                <a:latin typeface="UD デジタル 教科書体 NK-R" panose="02020400000000000000" pitchFamily="18" charset="-128"/>
                <a:ea typeface="UD デジタル 教科書体 NK-R" panose="02020400000000000000" pitchFamily="18" charset="-128"/>
              </a:rPr>
              <a:t>手話が言語</a:t>
            </a:r>
            <a:r>
              <a:rPr kumimoji="1" lang="ja-JP" altLang="en-US" sz="1100" dirty="0">
                <a:latin typeface="UD デジタル 教科書体 NK-R" panose="02020400000000000000" pitchFamily="18" charset="-128"/>
                <a:ea typeface="UD デジタル 教科書体 NK-R" panose="02020400000000000000" pitchFamily="18" charset="-128"/>
              </a:rPr>
              <a:t>であることについて理解を広め、多くの</a:t>
            </a:r>
            <a:r>
              <a:rPr kumimoji="1" lang="ja-JP" altLang="en-US" sz="1100" dirty="0" smtClean="0">
                <a:latin typeface="UD デジタル 教科書体 NK-R" panose="02020400000000000000" pitchFamily="18" charset="-128"/>
                <a:ea typeface="UD デジタル 教科書体 NK-R" panose="02020400000000000000" pitchFamily="18" charset="-128"/>
              </a:rPr>
              <a:t>人</a:t>
            </a:r>
            <a:r>
              <a:rPr kumimoji="1" lang="ja-JP" altLang="en-US" sz="1100" dirty="0">
                <a:latin typeface="UD デジタル 教科書体 NK-R" panose="02020400000000000000" pitchFamily="18" charset="-128"/>
                <a:ea typeface="UD デジタル 教科書体 NK-R" panose="02020400000000000000" pitchFamily="18" charset="-128"/>
              </a:rPr>
              <a:t>が</a:t>
            </a:r>
            <a:r>
              <a:rPr kumimoji="1" lang="ja-JP" altLang="en-US" sz="1100" dirty="0" smtClean="0">
                <a:latin typeface="UD デジタル 教科書体 NK-R" panose="02020400000000000000" pitchFamily="18" charset="-128"/>
                <a:ea typeface="UD デジタル 教科書体 NK-R" panose="02020400000000000000" pitchFamily="18" charset="-128"/>
              </a:rPr>
              <a:t>手話</a:t>
            </a:r>
            <a:r>
              <a:rPr kumimoji="1" lang="ja-JP" altLang="en-US" sz="1100" dirty="0">
                <a:latin typeface="UD デジタル 教科書体 NK-R" panose="02020400000000000000" pitchFamily="18" charset="-128"/>
                <a:ea typeface="UD デジタル 教科書体 NK-R" panose="02020400000000000000" pitchFamily="18" charset="-128"/>
              </a:rPr>
              <a:t>に関心を</a:t>
            </a:r>
            <a:r>
              <a:rPr kumimoji="1" lang="ja-JP" altLang="en-US" sz="1100" dirty="0" smtClean="0">
                <a:latin typeface="UD デジタル 教科書体 NK-R" panose="02020400000000000000" pitchFamily="18" charset="-128"/>
                <a:ea typeface="UD デジタル 教科書体 NK-R" panose="02020400000000000000" pitchFamily="18" charset="-128"/>
              </a:rPr>
              <a:t>持ち、</a:t>
            </a:r>
            <a:r>
              <a:rPr kumimoji="1" lang="ja-JP" altLang="en-US" sz="1100" dirty="0">
                <a:latin typeface="UD デジタル 教科書体 NK-R" panose="02020400000000000000" pitchFamily="18" charset="-128"/>
                <a:ea typeface="UD デジタル 教科書体 NK-R" panose="02020400000000000000" pitchFamily="18" charset="-128"/>
              </a:rPr>
              <a:t>気軽に手話を使い、学ぶ機会を提供する。また</a:t>
            </a:r>
            <a:r>
              <a:rPr kumimoji="1" lang="ja-JP" altLang="en-US" sz="1100" dirty="0" smtClean="0">
                <a:latin typeface="UD デジタル 教科書体 NK-R" panose="02020400000000000000" pitchFamily="18" charset="-128"/>
                <a:ea typeface="UD デジタル 教科書体 NK-R" panose="02020400000000000000" pitchFamily="18" charset="-128"/>
              </a:rPr>
              <a:t>、意思</a:t>
            </a:r>
            <a:r>
              <a:rPr kumimoji="1" lang="ja-JP" altLang="en-US" sz="1100" dirty="0">
                <a:latin typeface="UD デジタル 教科書体 NK-R" panose="02020400000000000000" pitchFamily="18" charset="-128"/>
                <a:ea typeface="UD デジタル 教科書体 NK-R" panose="02020400000000000000" pitchFamily="18" charset="-128"/>
              </a:rPr>
              <a:t>疎通手段の一つとして安心して</a:t>
            </a:r>
            <a:r>
              <a:rPr kumimoji="1" lang="ja-JP" altLang="en-US" sz="1100" dirty="0" smtClean="0">
                <a:latin typeface="UD デジタル 教科書体 NK-R" panose="02020400000000000000" pitchFamily="18" charset="-128"/>
                <a:ea typeface="UD デジタル 教科書体 NK-R" panose="02020400000000000000" pitchFamily="18" charset="-128"/>
              </a:rPr>
              <a:t>手話を使える環境をつくる。</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19" name="テキスト ボックス 18"/>
          <p:cNvSpPr txBox="1"/>
          <p:nvPr/>
        </p:nvSpPr>
        <p:spPr>
          <a:xfrm>
            <a:off x="4719783" y="513857"/>
            <a:ext cx="4284000" cy="600164"/>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到達点</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smtClean="0">
                <a:latin typeface="UD デジタル 教科書体 NK-R" panose="02020400000000000000" pitchFamily="18" charset="-128"/>
                <a:ea typeface="UD デジタル 教科書体 NK-R" panose="02020400000000000000" pitchFamily="18" charset="-128"/>
              </a:rPr>
              <a:t>　あいさつなどの簡単な手話を身に付けて、</a:t>
            </a:r>
            <a:r>
              <a:rPr kumimoji="1" lang="ja-JP" altLang="en-US" sz="1100" dirty="0">
                <a:latin typeface="UD デジタル 教科書体 NK-R" panose="02020400000000000000" pitchFamily="18" charset="-128"/>
                <a:ea typeface="UD デジタル 教科書体 NK-R" panose="02020400000000000000" pitchFamily="18" charset="-128"/>
              </a:rPr>
              <a:t>誰もがコミュニケーション</a:t>
            </a:r>
            <a:r>
              <a:rPr kumimoji="1" lang="ja-JP" altLang="en-US" sz="1100" dirty="0" smtClean="0">
                <a:latin typeface="UD デジタル 教科書体 NK-R" panose="02020400000000000000" pitchFamily="18" charset="-128"/>
                <a:ea typeface="UD デジタル 教科書体 NK-R" panose="02020400000000000000" pitchFamily="18" charset="-128"/>
              </a:rPr>
              <a:t>をとりやすいまちにします。</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0A20B21E-C0A9-4421-9142-572B700E5EB7}" type="slidenum">
              <a:rPr kumimoji="1" lang="ja-JP" altLang="en-US" smtClean="0"/>
              <a:t>2</a:t>
            </a:fld>
            <a:endParaRPr kumimoji="1" lang="ja-JP" altLang="en-US" dirty="0"/>
          </a:p>
        </p:txBody>
      </p:sp>
      <p:sp>
        <p:nvSpPr>
          <p:cNvPr id="21" name="テキスト ボックス 20"/>
          <p:cNvSpPr txBox="1"/>
          <p:nvPr/>
        </p:nvSpPr>
        <p:spPr>
          <a:xfrm>
            <a:off x="0" y="0"/>
            <a:ext cx="4567382" cy="307777"/>
          </a:xfrm>
          <a:prstGeom prst="rect">
            <a:avLst/>
          </a:prstGeom>
          <a:solidFill>
            <a:srgbClr val="CCFFFF"/>
          </a:solidFill>
        </p:spPr>
        <p:txBody>
          <a:bodyPr wrap="square" rtlCol="0" anchor="ctr" anchorCtr="0">
            <a:spAutoFit/>
          </a:bodyPr>
          <a:lstStyle/>
          <a:p>
            <a:r>
              <a:rPr kumimoji="1" lang="ja-JP" altLang="en-US" sz="1400" b="1" dirty="0" smtClean="0">
                <a:latin typeface="UD デジタル 教科書体 NK-R" panose="02020400000000000000" pitchFamily="18" charset="-128"/>
                <a:ea typeface="UD デジタル 教科書体 NK-R" panose="02020400000000000000" pitchFamily="18" charset="-128"/>
              </a:rPr>
              <a:t>第</a:t>
            </a:r>
            <a:r>
              <a:rPr kumimoji="1" lang="ja-JP" altLang="en-US" sz="1400" b="1" dirty="0">
                <a:latin typeface="UD デジタル 教科書体 NK-R" panose="02020400000000000000" pitchFamily="18" charset="-128"/>
                <a:ea typeface="UD デジタル 教科書体 NK-R" panose="02020400000000000000" pitchFamily="18" charset="-128"/>
              </a:rPr>
              <a:t>３</a:t>
            </a:r>
            <a:r>
              <a:rPr kumimoji="1" lang="ja-JP" altLang="en-US" sz="1400" b="1" dirty="0" smtClean="0">
                <a:latin typeface="UD デジタル 教科書体 NK-R" panose="02020400000000000000" pitchFamily="18" charset="-128"/>
                <a:ea typeface="UD デジタル 教科書体 NK-R" panose="02020400000000000000" pitchFamily="18" charset="-128"/>
              </a:rPr>
              <a:t>　推進方針　（方向性・到達点・主な取組）</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3" name="山形 2"/>
          <p:cNvSpPr/>
          <p:nvPr/>
        </p:nvSpPr>
        <p:spPr>
          <a:xfrm>
            <a:off x="4380485" y="748951"/>
            <a:ext cx="339298" cy="484632"/>
          </a:xfrm>
          <a:prstGeom prst="chevron">
            <a:avLst/>
          </a:prstGeom>
          <a:solidFill>
            <a:srgbClr val="4B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テキスト ボックス 28"/>
          <p:cNvSpPr txBox="1"/>
          <p:nvPr/>
        </p:nvSpPr>
        <p:spPr>
          <a:xfrm>
            <a:off x="48241" y="2236233"/>
            <a:ext cx="9003783" cy="276999"/>
          </a:xfrm>
          <a:prstGeom prst="rect">
            <a:avLst/>
          </a:prstGeom>
          <a:noFill/>
        </p:spPr>
        <p:txBody>
          <a:bodyPr wrap="square" rtlCol="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推進方針２</a:t>
            </a:r>
            <a:r>
              <a:rPr kumimoji="1" lang="ja-JP" altLang="en-US" sz="1200" b="1" dirty="0">
                <a:latin typeface="UD デジタル 教科書体 NK-R" panose="02020400000000000000" pitchFamily="18" charset="-128"/>
                <a:ea typeface="UD デジタル 教科書体 NK-R" panose="02020400000000000000" pitchFamily="18" charset="-128"/>
              </a:rPr>
              <a:t>　</a:t>
            </a:r>
            <a:r>
              <a:rPr kumimoji="1" lang="ja-JP" altLang="en-US" sz="1200" b="1" dirty="0" err="1">
                <a:latin typeface="UD デジタル 教科書体 NK-R" panose="02020400000000000000" pitchFamily="18" charset="-128"/>
                <a:ea typeface="UD デジタル 教科書体 NK-R" panose="02020400000000000000" pitchFamily="18" charset="-128"/>
              </a:rPr>
              <a:t>障がい</a:t>
            </a:r>
            <a:r>
              <a:rPr kumimoji="1" lang="ja-JP" altLang="en-US" sz="1200" b="1" dirty="0">
                <a:latin typeface="UD デジタル 教科書体 NK-R" panose="02020400000000000000" pitchFamily="18" charset="-128"/>
                <a:ea typeface="UD デジタル 教科書体 NK-R" panose="02020400000000000000" pitchFamily="18" charset="-128"/>
              </a:rPr>
              <a:t>者が情報を取得しやすく、コミュニケーション手段を選択</a:t>
            </a:r>
            <a:r>
              <a:rPr kumimoji="1" lang="ja-JP" altLang="en-US" sz="1200" b="1" dirty="0" smtClean="0">
                <a:latin typeface="UD デジタル 教科書体 NK-R" panose="02020400000000000000" pitchFamily="18" charset="-128"/>
                <a:ea typeface="UD デジタル 教科書体 NK-R" panose="02020400000000000000" pitchFamily="18" charset="-128"/>
              </a:rPr>
              <a:t>して利用</a:t>
            </a:r>
            <a:r>
              <a:rPr kumimoji="1" lang="ja-JP" altLang="en-US" sz="1200" b="1" dirty="0">
                <a:latin typeface="UD デジタル 教科書体 NK-R" panose="02020400000000000000" pitchFamily="18" charset="-128"/>
                <a:ea typeface="UD デジタル 教科書体 NK-R" panose="02020400000000000000" pitchFamily="18" charset="-128"/>
              </a:rPr>
              <a:t>しやすい環境の整備</a:t>
            </a:r>
          </a:p>
        </p:txBody>
      </p:sp>
      <p:sp>
        <p:nvSpPr>
          <p:cNvPr id="30" name="テキスト ボックス 29"/>
          <p:cNvSpPr txBox="1"/>
          <p:nvPr/>
        </p:nvSpPr>
        <p:spPr>
          <a:xfrm>
            <a:off x="143555" y="2471766"/>
            <a:ext cx="4267202" cy="769441"/>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方向性</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smtClean="0">
                <a:latin typeface="UD デジタル 教科書体 NK-R" panose="02020400000000000000" pitchFamily="18" charset="-128"/>
                <a:ea typeface="UD デジタル 教科書体 NK-R" panose="02020400000000000000" pitchFamily="18" charset="-128"/>
              </a:rPr>
              <a:t>　</a:t>
            </a:r>
            <a:r>
              <a:rPr kumimoji="1" lang="ja-JP" altLang="en-US" sz="1100" dirty="0" err="1">
                <a:latin typeface="UD デジタル 教科書体 NK-R" panose="02020400000000000000" pitchFamily="18" charset="-128"/>
                <a:ea typeface="UD デジタル 教科書体 NK-R" panose="02020400000000000000" pitchFamily="18" charset="-128"/>
              </a:rPr>
              <a:t>障がい</a:t>
            </a:r>
            <a:r>
              <a:rPr kumimoji="1" lang="ja-JP" altLang="en-US" sz="1100" dirty="0">
                <a:latin typeface="UD デジタル 教科書体 NK-R" panose="02020400000000000000" pitchFamily="18" charset="-128"/>
                <a:ea typeface="UD デジタル 教科書体 NK-R" panose="02020400000000000000" pitchFamily="18" charset="-128"/>
              </a:rPr>
              <a:t>者</a:t>
            </a:r>
            <a:r>
              <a:rPr kumimoji="1" lang="ja-JP" altLang="en-US" sz="1100" dirty="0" smtClean="0">
                <a:latin typeface="UD デジタル 教科書体 NK-R" panose="02020400000000000000" pitchFamily="18" charset="-128"/>
                <a:ea typeface="UD デジタル 教科書体 NK-R" panose="02020400000000000000" pitchFamily="18" charset="-128"/>
              </a:rPr>
              <a:t>が情報取得やコミュニケーション</a:t>
            </a:r>
            <a:r>
              <a:rPr kumimoji="1" lang="ja-JP" altLang="en-US" sz="1100" dirty="0">
                <a:latin typeface="UD デジタル 教科書体 NK-R" panose="02020400000000000000" pitchFamily="18" charset="-128"/>
                <a:ea typeface="UD デジタル 教科書体 NK-R" panose="02020400000000000000" pitchFamily="18" charset="-128"/>
              </a:rPr>
              <a:t>で困ることがないよう、何らかの手段を用意し、また用意していることを広く周知することで、安心して利用できる環境を整備する</a:t>
            </a:r>
            <a:r>
              <a:rPr kumimoji="1" lang="ja-JP" altLang="en-US" sz="1100" dirty="0" smtClean="0">
                <a:latin typeface="UD デジタル 教科書体 NK-R" panose="02020400000000000000" pitchFamily="18" charset="-128"/>
                <a:ea typeface="UD デジタル 教科書体 NK-R" panose="02020400000000000000" pitchFamily="18" charset="-128"/>
              </a:rPr>
              <a:t>。</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31" name="テキスト ボックス 30"/>
          <p:cNvSpPr txBox="1"/>
          <p:nvPr/>
        </p:nvSpPr>
        <p:spPr>
          <a:xfrm>
            <a:off x="4750192" y="2471766"/>
            <a:ext cx="4284000" cy="769441"/>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到達点</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smtClean="0">
                <a:latin typeface="UD デジタル 教科書体 NK-R" panose="02020400000000000000" pitchFamily="18" charset="-128"/>
                <a:ea typeface="UD デジタル 教科書体 NK-R" panose="02020400000000000000" pitchFamily="18" charset="-128"/>
              </a:rPr>
              <a:t>　</a:t>
            </a:r>
            <a:r>
              <a:rPr kumimoji="1" lang="ja-JP" altLang="en-US" sz="1100" dirty="0">
                <a:latin typeface="UD デジタル 教科書体 NK-R" panose="02020400000000000000" pitchFamily="18" charset="-128"/>
                <a:ea typeface="UD デジタル 教科書体 NK-R" panose="02020400000000000000" pitchFamily="18" charset="-128"/>
              </a:rPr>
              <a:t>障がいの特性に応じた多様なコミュニケーション手段を用いて、</a:t>
            </a:r>
            <a:r>
              <a:rPr kumimoji="1" lang="ja-JP" altLang="en-US" sz="1100" dirty="0" err="1">
                <a:latin typeface="UD デジタル 教科書体 NK-R" panose="02020400000000000000" pitchFamily="18" charset="-128"/>
                <a:ea typeface="UD デジタル 教科書体 NK-R" panose="02020400000000000000" pitchFamily="18" charset="-128"/>
              </a:rPr>
              <a:t>障がい</a:t>
            </a:r>
            <a:r>
              <a:rPr kumimoji="1" lang="ja-JP" altLang="en-US" sz="1100" dirty="0">
                <a:latin typeface="UD デジタル 教科書体 NK-R" panose="02020400000000000000" pitchFamily="18" charset="-128"/>
                <a:ea typeface="UD デジタル 教科書体 NK-R" panose="02020400000000000000" pitchFamily="18" charset="-128"/>
              </a:rPr>
              <a:t>者が容易に情報を取得することができ、スムーズに意思疎通が</a:t>
            </a:r>
            <a:r>
              <a:rPr kumimoji="1" lang="ja-JP" altLang="en-US" sz="1100" dirty="0" smtClean="0">
                <a:latin typeface="UD デジタル 教科書体 NK-R" panose="02020400000000000000" pitchFamily="18" charset="-128"/>
                <a:ea typeface="UD デジタル 教科書体 NK-R" panose="02020400000000000000" pitchFamily="18" charset="-128"/>
              </a:rPr>
              <a:t>できるまちにします。</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34" name="山形 33"/>
          <p:cNvSpPr/>
          <p:nvPr/>
        </p:nvSpPr>
        <p:spPr>
          <a:xfrm>
            <a:off x="4410894" y="2681460"/>
            <a:ext cx="339298" cy="484632"/>
          </a:xfrm>
          <a:prstGeom prst="chevron">
            <a:avLst/>
          </a:prstGeom>
          <a:solidFill>
            <a:srgbClr val="4B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テキスト ボックス 34"/>
          <p:cNvSpPr txBox="1"/>
          <p:nvPr/>
        </p:nvSpPr>
        <p:spPr>
          <a:xfrm>
            <a:off x="48241" y="4936737"/>
            <a:ext cx="7241308" cy="276999"/>
          </a:xfrm>
          <a:prstGeom prst="rect">
            <a:avLst/>
          </a:prstGeom>
          <a:noFill/>
        </p:spPr>
        <p:txBody>
          <a:bodyPr wrap="square" rtlCol="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推進方針</a:t>
            </a:r>
            <a:r>
              <a:rPr kumimoji="1" lang="ja-JP" altLang="en-US" sz="1200" b="1" dirty="0">
                <a:latin typeface="UD デジタル 教科書体 NK-R" panose="02020400000000000000" pitchFamily="18" charset="-128"/>
                <a:ea typeface="UD デジタル 教科書体 NK-R" panose="02020400000000000000" pitchFamily="18" charset="-128"/>
              </a:rPr>
              <a:t>３　コミュニケーション支援者の育成及び確保</a:t>
            </a:r>
          </a:p>
        </p:txBody>
      </p:sp>
      <p:sp>
        <p:nvSpPr>
          <p:cNvPr id="36" name="テキスト ボックス 35"/>
          <p:cNvSpPr txBox="1"/>
          <p:nvPr/>
        </p:nvSpPr>
        <p:spPr>
          <a:xfrm>
            <a:off x="113146" y="5201801"/>
            <a:ext cx="4267202" cy="769441"/>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方向性</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smtClean="0">
                <a:latin typeface="UD デジタル 教科書体 NK-R" panose="02020400000000000000" pitchFamily="18" charset="-128"/>
                <a:ea typeface="UD デジタル 教科書体 NK-R" panose="02020400000000000000" pitchFamily="18" charset="-128"/>
              </a:rPr>
              <a:t>市民</a:t>
            </a:r>
            <a:r>
              <a:rPr kumimoji="1" lang="ja-JP" altLang="en-US" sz="1100" dirty="0">
                <a:latin typeface="UD デジタル 教科書体 NK-R" panose="02020400000000000000" pitchFamily="18" charset="-128"/>
                <a:ea typeface="UD デジタル 教科書体 NK-R" panose="02020400000000000000" pitchFamily="18" charset="-128"/>
              </a:rPr>
              <a:t>が手話をはじめとしたコミュニケーション技術</a:t>
            </a:r>
            <a:r>
              <a:rPr kumimoji="1" lang="ja-JP" altLang="en-US" sz="1100" dirty="0" smtClean="0">
                <a:latin typeface="UD デジタル 教科書体 NK-R" panose="02020400000000000000" pitchFamily="18" charset="-128"/>
                <a:ea typeface="UD デジタル 教科書体 NK-R" panose="02020400000000000000" pitchFamily="18" charset="-128"/>
              </a:rPr>
              <a:t>の習得を</a:t>
            </a:r>
            <a:r>
              <a:rPr kumimoji="1" lang="ja-JP" altLang="en-US" sz="1100" dirty="0">
                <a:latin typeface="UD デジタル 教科書体 NK-R" panose="02020400000000000000" pitchFamily="18" charset="-128"/>
                <a:ea typeface="UD デジタル 教科書体 NK-R" panose="02020400000000000000" pitchFamily="18" charset="-128"/>
              </a:rPr>
              <a:t>気軽に目指すことが</a:t>
            </a:r>
            <a:r>
              <a:rPr kumimoji="1" lang="ja-JP" altLang="en-US" sz="1100" dirty="0" smtClean="0">
                <a:latin typeface="UD デジタル 教科書体 NK-R" panose="02020400000000000000" pitchFamily="18" charset="-128"/>
                <a:ea typeface="UD デジタル 教科書体 NK-R" panose="02020400000000000000" pitchFamily="18" charset="-128"/>
              </a:rPr>
              <a:t>できる環境を整備し、技術</a:t>
            </a:r>
            <a:r>
              <a:rPr kumimoji="1" lang="ja-JP" altLang="en-US" sz="1100" dirty="0">
                <a:latin typeface="UD デジタル 教科書体 NK-R" panose="02020400000000000000" pitchFamily="18" charset="-128"/>
                <a:ea typeface="UD デジタル 教科書体 NK-R" panose="02020400000000000000" pitchFamily="18" charset="-128"/>
              </a:rPr>
              <a:t>を持った人材の育成を継続的に進めていく。</a:t>
            </a:r>
          </a:p>
        </p:txBody>
      </p:sp>
      <p:sp>
        <p:nvSpPr>
          <p:cNvPr id="37" name="テキスト ボックス 36"/>
          <p:cNvSpPr txBox="1"/>
          <p:nvPr/>
        </p:nvSpPr>
        <p:spPr>
          <a:xfrm>
            <a:off x="4719783" y="5197148"/>
            <a:ext cx="4284000" cy="600164"/>
          </a:xfrm>
          <a:prstGeom prst="rect">
            <a:avLst/>
          </a:prstGeom>
          <a:noFill/>
        </p:spPr>
        <p:txBody>
          <a:bodyPr wrap="square" rtlCol="0">
            <a:spAutoFit/>
          </a:bodyPr>
          <a:lstStyle/>
          <a:p>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smtClean="0">
                <a:solidFill>
                  <a:srgbClr val="0000FF"/>
                </a:solidFill>
                <a:latin typeface="UD デジタル 教科書体 NK-R" panose="02020400000000000000" pitchFamily="18" charset="-128"/>
                <a:ea typeface="UD デジタル 教科書体 NK-R" panose="02020400000000000000" pitchFamily="18" charset="-128"/>
              </a:rPr>
              <a:t>到達点</a:t>
            </a:r>
            <a:r>
              <a:rPr kumimoji="1" lang="en-US" altLang="ja-JP" sz="1100" b="1" dirty="0" smtClean="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smtClean="0">
                <a:latin typeface="UD デジタル 教科書体 NK-R" panose="02020400000000000000" pitchFamily="18" charset="-128"/>
                <a:ea typeface="UD デジタル 教科書体 NK-R" panose="02020400000000000000" pitchFamily="18" charset="-128"/>
              </a:rPr>
              <a:t>　</a:t>
            </a:r>
            <a:r>
              <a:rPr kumimoji="1" lang="ja-JP" altLang="en-US" sz="1100" dirty="0" err="1">
                <a:latin typeface="UD デジタル 教科書体 NK-R" panose="02020400000000000000" pitchFamily="18" charset="-128"/>
                <a:ea typeface="UD デジタル 教科書体 NK-R" panose="02020400000000000000" pitchFamily="18" charset="-128"/>
              </a:rPr>
              <a:t>障がい</a:t>
            </a:r>
            <a:r>
              <a:rPr kumimoji="1" lang="ja-JP" altLang="en-US" sz="1100" dirty="0">
                <a:latin typeface="UD デジタル 教科書体 NK-R" panose="02020400000000000000" pitchFamily="18" charset="-128"/>
                <a:ea typeface="UD デジタル 教科書体 NK-R" panose="02020400000000000000" pitchFamily="18" charset="-128"/>
              </a:rPr>
              <a:t>者が必要なときに必要なコミュケーション支援を</a:t>
            </a:r>
            <a:r>
              <a:rPr kumimoji="1" lang="ja-JP" altLang="en-US" sz="1100" dirty="0" smtClean="0">
                <a:latin typeface="UD デジタル 教科書体 NK-R" panose="02020400000000000000" pitchFamily="18" charset="-128"/>
                <a:ea typeface="UD デジタル 教科書体 NK-R" panose="02020400000000000000" pitchFamily="18" charset="-128"/>
              </a:rPr>
              <a:t>受けられるまちにします。</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40" name="テキスト ボックス 39"/>
          <p:cNvSpPr txBox="1"/>
          <p:nvPr/>
        </p:nvSpPr>
        <p:spPr>
          <a:xfrm>
            <a:off x="293249" y="5938869"/>
            <a:ext cx="6874631" cy="246221"/>
          </a:xfrm>
          <a:prstGeom prst="rect">
            <a:avLst/>
          </a:prstGeom>
          <a:noFill/>
        </p:spPr>
        <p:txBody>
          <a:bodyPr wrap="square" rtlCol="0">
            <a:spAutoFit/>
          </a:bodyPr>
          <a:lstStyle/>
          <a:p>
            <a:r>
              <a:rPr kumimoji="1" lang="en-US" altLang="ja-JP" sz="1000" dirty="0" smtClean="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コミュニケーション</a:t>
            </a:r>
            <a:r>
              <a:rPr kumimoji="1" lang="ja-JP" altLang="en-US" sz="1000" dirty="0" smtClean="0">
                <a:latin typeface="UD デジタル 教科書体 NK-R" panose="02020400000000000000" pitchFamily="18" charset="-128"/>
                <a:ea typeface="UD デジタル 教科書体 NK-R" panose="02020400000000000000" pitchFamily="18" charset="-128"/>
              </a:rPr>
              <a:t>支援者</a:t>
            </a:r>
            <a:r>
              <a:rPr kumimoji="1" lang="ja-JP" altLang="en-US" sz="1000" dirty="0">
                <a:latin typeface="UD デジタル 教科書体 NK-R" panose="02020400000000000000" pitchFamily="18" charset="-128"/>
                <a:ea typeface="UD デジタル 教科書体 NK-R" panose="02020400000000000000" pitchFamily="18" charset="-128"/>
              </a:rPr>
              <a:t>：</a:t>
            </a:r>
            <a:r>
              <a:rPr kumimoji="1" lang="ja-JP" altLang="en-US" sz="1000" dirty="0" smtClean="0">
                <a:latin typeface="UD デジタル 教科書体 NK-R" panose="02020400000000000000" pitchFamily="18" charset="-128"/>
                <a:ea typeface="UD デジタル 教科書体 NK-R" panose="02020400000000000000" pitchFamily="18" charset="-128"/>
              </a:rPr>
              <a:t>手話通</a:t>
            </a:r>
            <a:r>
              <a:rPr kumimoji="1" lang="ja-JP" altLang="en-US" sz="1000" dirty="0">
                <a:latin typeface="UD デジタル 教科書体 NK-R" panose="02020400000000000000" pitchFamily="18" charset="-128"/>
                <a:ea typeface="UD デジタル 教科書体 NK-R" panose="02020400000000000000" pitchFamily="18" charset="-128"/>
              </a:rPr>
              <a:t>訳者、要約筆記者、点訳者、音</a:t>
            </a:r>
            <a:r>
              <a:rPr kumimoji="1" lang="ja-JP" altLang="en-US" sz="1000" dirty="0" smtClean="0">
                <a:latin typeface="UD デジタル 教科書体 NK-R" panose="02020400000000000000" pitchFamily="18" charset="-128"/>
                <a:ea typeface="UD デジタル 教科書体 NK-R" panose="02020400000000000000" pitchFamily="18" charset="-128"/>
              </a:rPr>
              <a:t>訳者</a:t>
            </a:r>
            <a:r>
              <a:rPr kumimoji="1" lang="ja-JP" altLang="en-US" sz="1000" dirty="0">
                <a:latin typeface="UD デジタル 教科書体 NK-R" panose="02020400000000000000" pitchFamily="18" charset="-128"/>
                <a:ea typeface="UD デジタル 教科書体 NK-R" panose="02020400000000000000" pitchFamily="18" charset="-128"/>
              </a:rPr>
              <a:t>、</a:t>
            </a:r>
            <a:r>
              <a:rPr kumimoji="1" lang="ja-JP" altLang="en-US" sz="1000" dirty="0" smtClean="0">
                <a:latin typeface="UD デジタル 教科書体 NK-R" panose="02020400000000000000" pitchFamily="18" charset="-128"/>
                <a:ea typeface="UD デジタル 教科書体 NK-R" panose="02020400000000000000" pitchFamily="18" charset="-128"/>
              </a:rPr>
              <a:t>盲</a:t>
            </a:r>
            <a:r>
              <a:rPr kumimoji="1" lang="ja-JP" altLang="en-US" sz="1000" dirty="0" err="1">
                <a:latin typeface="UD デジタル 教科書体 NK-R" panose="02020400000000000000" pitchFamily="18" charset="-128"/>
                <a:ea typeface="UD デジタル 教科書体 NK-R" panose="02020400000000000000" pitchFamily="18" charset="-128"/>
              </a:rPr>
              <a:t>ろう</a:t>
            </a:r>
            <a:r>
              <a:rPr kumimoji="1" lang="ja-JP" altLang="en-US" sz="1000" dirty="0">
                <a:latin typeface="UD デジタル 教科書体 NK-R" panose="02020400000000000000" pitchFamily="18" charset="-128"/>
                <a:ea typeface="UD デジタル 教科書体 NK-R" panose="02020400000000000000" pitchFamily="18" charset="-128"/>
              </a:rPr>
              <a:t>者通訳・介助員など</a:t>
            </a:r>
          </a:p>
        </p:txBody>
      </p:sp>
      <p:grpSp>
        <p:nvGrpSpPr>
          <p:cNvPr id="4" name="グループ化 3"/>
          <p:cNvGrpSpPr/>
          <p:nvPr/>
        </p:nvGrpSpPr>
        <p:grpSpPr>
          <a:xfrm>
            <a:off x="293249" y="1251980"/>
            <a:ext cx="8490038" cy="912815"/>
            <a:chOff x="293249" y="1284703"/>
            <a:chExt cx="8490038" cy="912815"/>
          </a:xfrm>
        </p:grpSpPr>
        <p:sp>
          <p:nvSpPr>
            <p:cNvPr id="20" name="テキスト ボックス 19"/>
            <p:cNvSpPr txBox="1"/>
            <p:nvPr/>
          </p:nvSpPr>
          <p:spPr>
            <a:xfrm>
              <a:off x="293249" y="1284703"/>
              <a:ext cx="4348019" cy="900246"/>
            </a:xfrm>
            <a:prstGeom prst="rect">
              <a:avLst/>
            </a:prstGeom>
            <a:noFill/>
            <a:ln>
              <a:noFill/>
            </a:ln>
          </p:spPr>
          <p:txBody>
            <a:bodyPr wrap="square" rtlCol="0">
              <a:spAutoFit/>
            </a:bodyPr>
            <a:lstStyle/>
            <a:p>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主な</a:t>
              </a:r>
              <a:r>
                <a:rPr kumimoji="1" lang="ja-JP" altLang="en-US" sz="1050" dirty="0">
                  <a:latin typeface="UD デジタル 教科書体 NK-R" panose="02020400000000000000" pitchFamily="18" charset="-128"/>
                  <a:ea typeface="UD デジタル 教科書体 NK-R" panose="02020400000000000000" pitchFamily="18" charset="-128"/>
                </a:rPr>
                <a:t>取組</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　●既に実施中　▲一部実施　○今後検討</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●市民向け</a:t>
              </a:r>
              <a:r>
                <a:rPr kumimoji="1" lang="ja-JP" altLang="en-US" sz="1050" dirty="0">
                  <a:latin typeface="UD デジタル 教科書体 NK-R" panose="02020400000000000000" pitchFamily="18" charset="-128"/>
                  <a:ea typeface="UD デジタル 教科書体 NK-R" panose="02020400000000000000" pitchFamily="18" charset="-128"/>
                </a:rPr>
                <a:t>の手話講座</a:t>
              </a:r>
              <a:r>
                <a:rPr kumimoji="1" lang="ja-JP" altLang="en-US" sz="1050" dirty="0" smtClean="0">
                  <a:latin typeface="UD デジタル 教科書体 NK-R" panose="02020400000000000000" pitchFamily="18" charset="-128"/>
                  <a:ea typeface="UD デジタル 教科書体 NK-R" panose="02020400000000000000" pitchFamily="18" charset="-128"/>
                </a:rPr>
                <a:t>開催</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動画</a:t>
              </a:r>
              <a:r>
                <a:rPr kumimoji="1" lang="ja-JP" altLang="en-US" sz="1050" dirty="0">
                  <a:latin typeface="UD デジタル 教科書体 NK-R" panose="02020400000000000000" pitchFamily="18" charset="-128"/>
                  <a:ea typeface="UD デジタル 教科書体 NK-R" panose="02020400000000000000" pitchFamily="18" charset="-128"/>
                </a:rPr>
                <a:t>配信チャンネルで手話の啓発動画を</a:t>
              </a:r>
              <a:r>
                <a:rPr kumimoji="1" lang="ja-JP" altLang="en-US" sz="1050" dirty="0" smtClean="0">
                  <a:latin typeface="UD デジタル 教科書体 NK-R" panose="02020400000000000000" pitchFamily="18" charset="-128"/>
                  <a:ea typeface="UD デジタル 教科書体 NK-R" panose="02020400000000000000" pitchFamily="18" charset="-128"/>
                </a:rPr>
                <a:t>配信</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市</a:t>
              </a:r>
              <a:r>
                <a:rPr kumimoji="1" lang="ja-JP" altLang="en-US" sz="1050" dirty="0">
                  <a:latin typeface="UD デジタル 教科書体 NK-R" panose="02020400000000000000" pitchFamily="18" charset="-128"/>
                  <a:ea typeface="UD デジタル 教科書体 NK-R" panose="02020400000000000000" pitchFamily="18" charset="-128"/>
                </a:rPr>
                <a:t>職員向け手話研修の</a:t>
              </a:r>
              <a:r>
                <a:rPr kumimoji="1" lang="ja-JP" altLang="en-US" sz="1050" dirty="0" smtClean="0">
                  <a:latin typeface="UD デジタル 教科書体 NK-R" panose="02020400000000000000" pitchFamily="18" charset="-128"/>
                  <a:ea typeface="UD デジタル 教科書体 NK-R" panose="02020400000000000000" pitchFamily="18" charset="-128"/>
                </a:rPr>
                <a:t>実施</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●市内</a:t>
              </a:r>
              <a:r>
                <a:rPr kumimoji="1" lang="ja-JP" altLang="en-US" sz="1050" dirty="0">
                  <a:latin typeface="UD デジタル 教科書体 NK-R" panose="02020400000000000000" pitchFamily="18" charset="-128"/>
                  <a:ea typeface="UD デジタル 教科書体 NK-R" panose="02020400000000000000" pitchFamily="18" charset="-128"/>
                </a:rPr>
                <a:t>大学の学生の手話サークルと連携した</a:t>
              </a:r>
              <a:r>
                <a:rPr kumimoji="1" lang="ja-JP" altLang="en-US" sz="1050" dirty="0" smtClean="0">
                  <a:latin typeface="UD デジタル 教科書体 NK-R" panose="02020400000000000000" pitchFamily="18" charset="-128"/>
                  <a:ea typeface="UD デジタル 教科書体 NK-R" panose="02020400000000000000" pitchFamily="18" charset="-128"/>
                </a:rPr>
                <a:t>取組</a:t>
              </a:r>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22" name="テキスト ボックス 21"/>
            <p:cNvSpPr txBox="1"/>
            <p:nvPr/>
          </p:nvSpPr>
          <p:spPr>
            <a:xfrm>
              <a:off x="4516075" y="1458854"/>
              <a:ext cx="4245018" cy="738664"/>
            </a:xfrm>
            <a:prstGeom prst="rect">
              <a:avLst/>
            </a:prstGeom>
            <a:noFill/>
            <a:ln>
              <a:noFill/>
            </a:ln>
          </p:spPr>
          <p:txBody>
            <a:bodyPr wrap="square" rtlCol="0">
              <a:spAutoFit/>
            </a:bodyPr>
            <a:lstStyle/>
            <a:p>
              <a:r>
                <a:rPr kumimoji="1" lang="ja-JP" altLang="en-US" sz="1050" dirty="0" smtClean="0">
                  <a:latin typeface="UD デジタル 教科書体 NK-R" panose="02020400000000000000" pitchFamily="18" charset="-128"/>
                  <a:ea typeface="UD デジタル 教科書体 NK-R" panose="02020400000000000000" pitchFamily="18" charset="-128"/>
                </a:rPr>
                <a:t>▲市報</a:t>
              </a:r>
              <a:r>
                <a:rPr kumimoji="1" lang="ja-JP" altLang="en-US" sz="1050" dirty="0">
                  <a:latin typeface="UD デジタル 教科書体 NK-R" panose="02020400000000000000" pitchFamily="18" charset="-128"/>
                  <a:ea typeface="UD デジタル 教科書体 NK-R" panose="02020400000000000000" pitchFamily="18" charset="-128"/>
                </a:rPr>
                <a:t>やパンフレット・ポスターを用いた</a:t>
              </a:r>
              <a:r>
                <a:rPr kumimoji="1" lang="ja-JP" altLang="en-US" sz="1050" dirty="0" smtClean="0">
                  <a:latin typeface="UD デジタル 教科書体 NK-R" panose="02020400000000000000" pitchFamily="18" charset="-128"/>
                  <a:ea typeface="UD デジタル 教科書体 NK-R" panose="02020400000000000000" pitchFamily="18" charset="-128"/>
                </a:rPr>
                <a:t>啓発</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▲公共施設のデジタルサイネージ等を</a:t>
              </a:r>
              <a:r>
                <a:rPr kumimoji="1" lang="ja-JP" altLang="en-US" sz="1050" dirty="0">
                  <a:latin typeface="UD デジタル 教科書体 NK-R" panose="02020400000000000000" pitchFamily="18" charset="-128"/>
                  <a:ea typeface="UD デジタル 教科書体 NK-R" panose="02020400000000000000" pitchFamily="18" charset="-128"/>
                </a:rPr>
                <a:t>活用した、手話への理解</a:t>
              </a:r>
              <a:r>
                <a:rPr kumimoji="1" lang="ja-JP" altLang="en-US" sz="1050" dirty="0" smtClean="0">
                  <a:latin typeface="UD デジタル 教科書体 NK-R" panose="02020400000000000000" pitchFamily="18" charset="-128"/>
                  <a:ea typeface="UD デジタル 教科書体 NK-R" panose="02020400000000000000" pitchFamily="18" charset="-128"/>
                </a:rPr>
                <a:t>促進</a:t>
              </a:r>
              <a:endParaRPr kumimoji="1" lang="ja-JP" altLang="en-US"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▲未就学施設や学校に</a:t>
              </a:r>
              <a:r>
                <a:rPr kumimoji="1" lang="ja-JP" altLang="en-US" sz="1050" dirty="0">
                  <a:latin typeface="UD デジタル 教科書体 NK-R" panose="02020400000000000000" pitchFamily="18" charset="-128"/>
                  <a:ea typeface="UD デジタル 教科書体 NK-R" panose="02020400000000000000" pitchFamily="18" charset="-128"/>
                </a:rPr>
                <a:t>おける手話に接する機会</a:t>
              </a:r>
              <a:r>
                <a:rPr kumimoji="1" lang="ja-JP" altLang="en-US" sz="1050" dirty="0" smtClean="0">
                  <a:latin typeface="UD デジタル 教科書体 NK-R" panose="02020400000000000000" pitchFamily="18" charset="-128"/>
                  <a:ea typeface="UD デジタル 教科書体 NK-R" panose="02020400000000000000" pitchFamily="18" charset="-128"/>
                </a:rPr>
                <a:t>の</a:t>
              </a:r>
              <a:r>
                <a:rPr kumimoji="1" lang="ja-JP" altLang="en-US" sz="1050" dirty="0">
                  <a:latin typeface="UD デジタル 教科書体 NK-R" panose="02020400000000000000" pitchFamily="18" charset="-128"/>
                  <a:ea typeface="UD デジタル 教科書体 NK-R" panose="02020400000000000000" pitchFamily="18" charset="-128"/>
                </a:rPr>
                <a:t>提供</a:t>
              </a:r>
            </a:p>
            <a:p>
              <a:r>
                <a:rPr kumimoji="1" lang="ja-JP" altLang="en-US" sz="1050" dirty="0" smtClean="0">
                  <a:latin typeface="UD デジタル 教科書体 NK-R" panose="02020400000000000000" pitchFamily="18" charset="-128"/>
                  <a:ea typeface="UD デジタル 教科書体 NK-R" panose="02020400000000000000" pitchFamily="18" charset="-128"/>
                </a:rPr>
                <a:t>○手話サロン、手話サークルなどの情報収集や紹介、活動促進への協力</a:t>
              </a:r>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43" name="正方形/長方形 42"/>
            <p:cNvSpPr/>
            <p:nvPr/>
          </p:nvSpPr>
          <p:spPr>
            <a:xfrm>
              <a:off x="293249" y="1293940"/>
              <a:ext cx="8490038" cy="885027"/>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グループ化 9"/>
          <p:cNvGrpSpPr/>
          <p:nvPr/>
        </p:nvGrpSpPr>
        <p:grpSpPr>
          <a:xfrm>
            <a:off x="305113" y="3191953"/>
            <a:ext cx="8490038" cy="1730335"/>
            <a:chOff x="305113" y="3309397"/>
            <a:chExt cx="8490038" cy="1809980"/>
          </a:xfrm>
        </p:grpSpPr>
        <p:sp>
          <p:nvSpPr>
            <p:cNvPr id="33" name="テキスト ボックス 32"/>
            <p:cNvSpPr txBox="1"/>
            <p:nvPr/>
          </p:nvSpPr>
          <p:spPr>
            <a:xfrm>
              <a:off x="4532298" y="3403982"/>
              <a:ext cx="4262853" cy="1617764"/>
            </a:xfrm>
            <a:prstGeom prst="rect">
              <a:avLst/>
            </a:prstGeom>
            <a:noFill/>
            <a:ln>
              <a:noFill/>
            </a:ln>
          </p:spPr>
          <p:txBody>
            <a:bodyPr wrap="square" rtlCol="0">
              <a:spAutoFit/>
            </a:bodyPr>
            <a:lstStyle/>
            <a:p>
              <a:r>
                <a:rPr kumimoji="1" lang="ja-JP" altLang="en-US" sz="1050" dirty="0">
                  <a:latin typeface="UD デジタル 教科書体 NK-R" panose="02020400000000000000" pitchFamily="18" charset="-128"/>
                  <a:ea typeface="UD デジタル 教科書体 NK-R" panose="02020400000000000000" pitchFamily="18" charset="-128"/>
                </a:rPr>
                <a:t>●市公式ウェブサイトのリニューアルに伴うウェブアクセシビリティの</a:t>
              </a:r>
              <a:r>
                <a:rPr kumimoji="1" lang="ja-JP" altLang="en-US" sz="1050" dirty="0" smtClean="0">
                  <a:latin typeface="UD デジタル 教科書体 NK-R" panose="02020400000000000000" pitchFamily="18" charset="-128"/>
                  <a:ea typeface="UD デジタル 教科書体 NK-R" panose="02020400000000000000" pitchFamily="18" charset="-128"/>
                </a:rPr>
                <a:t>向上</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イベント・会議開催時に要約筆記者を</a:t>
              </a:r>
              <a:r>
                <a:rPr kumimoji="1" lang="ja-JP" altLang="en-US" sz="1050" dirty="0" smtClean="0">
                  <a:latin typeface="UD デジタル 教科書体 NK-R" panose="02020400000000000000" pitchFamily="18" charset="-128"/>
                  <a:ea typeface="UD デジタル 教科書体 NK-R" panose="02020400000000000000" pitchFamily="18" charset="-128"/>
                </a:rPr>
                <a:t>手配</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窓口での筆談ボードの配備</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▲イベントでの筆談</a:t>
              </a:r>
              <a:r>
                <a:rPr kumimoji="1" lang="ja-JP" altLang="en-US" sz="1050" dirty="0">
                  <a:latin typeface="UD デジタル 教科書体 NK-R" panose="02020400000000000000" pitchFamily="18" charset="-128"/>
                  <a:ea typeface="UD デジタル 教科書体 NK-R" panose="02020400000000000000" pitchFamily="18" charset="-128"/>
                </a:rPr>
                <a:t>対応が可能なことを示す掲示物の</a:t>
              </a:r>
              <a:r>
                <a:rPr kumimoji="1" lang="ja-JP" altLang="en-US" sz="1050" dirty="0" smtClean="0">
                  <a:latin typeface="UD デジタル 教科書体 NK-R" panose="02020400000000000000" pitchFamily="18" charset="-128"/>
                  <a:ea typeface="UD デジタル 教科書体 NK-R" panose="02020400000000000000" pitchFamily="18" charset="-128"/>
                </a:rPr>
                <a:t>設置</a:t>
              </a:r>
              <a:endParaRPr kumimoji="1" lang="en-US" altLang="ja-JP" sz="1050" dirty="0" smtClean="0">
                <a:solidFill>
                  <a:srgbClr val="FF0000"/>
                </a:solidFill>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○より視認</a:t>
              </a:r>
              <a:r>
                <a:rPr kumimoji="1" lang="ja-JP" altLang="en-US" sz="1050" dirty="0">
                  <a:latin typeface="UD デジタル 教科書体 NK-R" panose="02020400000000000000" pitchFamily="18" charset="-128"/>
                  <a:ea typeface="UD デジタル 教科書体 NK-R" panose="02020400000000000000" pitchFamily="18" charset="-128"/>
                </a:rPr>
                <a:t>性を高めるため、市からの通知文書等へのＵＤ</a:t>
              </a:r>
              <a:r>
                <a:rPr kumimoji="1" lang="ja-JP" altLang="en-US" sz="1050" dirty="0" smtClean="0">
                  <a:latin typeface="UD デジタル 教科書体 NK-R" panose="02020400000000000000" pitchFamily="18" charset="-128"/>
                  <a:ea typeface="UD デジタル 教科書体 NK-R" panose="02020400000000000000" pitchFamily="18" charset="-128"/>
                </a:rPr>
                <a:t>フォント使用</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イラスト等を</a:t>
              </a:r>
              <a:r>
                <a:rPr kumimoji="1" lang="ja-JP" altLang="en-US" sz="1050" dirty="0">
                  <a:latin typeface="UD デジタル 教科書体 NK-R" panose="02020400000000000000" pitchFamily="18" charset="-128"/>
                  <a:ea typeface="UD デジタル 教科書体 NK-R" panose="02020400000000000000" pitchFamily="18" charset="-128"/>
                </a:rPr>
                <a:t>指さしするコミュニケーション支援ボードの設置</a:t>
              </a:r>
            </a:p>
            <a:p>
              <a:r>
                <a:rPr kumimoji="1" lang="ja-JP" altLang="en-US" sz="1050" dirty="0">
                  <a:latin typeface="UD デジタル 教科書体 NK-R" panose="02020400000000000000" pitchFamily="18" charset="-128"/>
                  <a:ea typeface="UD デジタル 教科書体 NK-R" panose="02020400000000000000" pitchFamily="18" charset="-128"/>
                </a:rPr>
                <a:t>○音声を文字化するＩＣＴやＡＩなどのデジタル技術の活用</a:t>
              </a:r>
            </a:p>
            <a:p>
              <a:r>
                <a:rPr kumimoji="1" lang="ja-JP" altLang="en-US" sz="1050" dirty="0">
                  <a:latin typeface="UD デジタル 教科書体 NK-R" panose="02020400000000000000" pitchFamily="18" charset="-128"/>
                  <a:ea typeface="UD デジタル 教科書体 NK-R" panose="02020400000000000000" pitchFamily="18" charset="-128"/>
                </a:rPr>
                <a:t>○事業者等に</a:t>
              </a:r>
              <a:r>
                <a:rPr kumimoji="1" lang="ja-JP" altLang="en-US" sz="1050" dirty="0" smtClean="0">
                  <a:latin typeface="UD デジタル 教科書体 NK-R" panose="02020400000000000000" pitchFamily="18" charset="-128"/>
                  <a:ea typeface="UD デジタル 教科書体 NK-R" panose="02020400000000000000" pitchFamily="18" charset="-128"/>
                </a:rPr>
                <a:t>よるコミュニケーション</a:t>
              </a:r>
              <a:r>
                <a:rPr kumimoji="1" lang="ja-JP" altLang="en-US" sz="1050" dirty="0">
                  <a:latin typeface="UD デジタル 教科書体 NK-R" panose="02020400000000000000" pitchFamily="18" charset="-128"/>
                  <a:ea typeface="UD デジタル 教科書体 NK-R" panose="02020400000000000000" pitchFamily="18" charset="-128"/>
                </a:rPr>
                <a:t>手段の学習会</a:t>
              </a:r>
              <a:r>
                <a:rPr kumimoji="1" lang="ja-JP" altLang="en-US" sz="1050" dirty="0" smtClean="0">
                  <a:latin typeface="UD デジタル 教科書体 NK-R" panose="02020400000000000000" pitchFamily="18" charset="-128"/>
                  <a:ea typeface="UD デジタル 教科書体 NK-R" panose="02020400000000000000" pitchFamily="18" charset="-128"/>
                </a:rPr>
                <a:t>などへ</a:t>
              </a:r>
              <a:r>
                <a:rPr kumimoji="1" lang="ja-JP" altLang="en-US" sz="1050" dirty="0">
                  <a:latin typeface="UD デジタル 教科書体 NK-R" panose="02020400000000000000" pitchFamily="18" charset="-128"/>
                  <a:ea typeface="UD デジタル 教科書体 NK-R" panose="02020400000000000000" pitchFamily="18" charset="-128"/>
                </a:rPr>
                <a:t>の開催</a:t>
              </a:r>
              <a:r>
                <a:rPr kumimoji="1" lang="ja-JP" altLang="en-US" sz="1050" dirty="0" smtClean="0">
                  <a:latin typeface="UD デジタル 教科書体 NK-R" panose="02020400000000000000" pitchFamily="18" charset="-128"/>
                  <a:ea typeface="UD デジタル 教科書体 NK-R" panose="02020400000000000000" pitchFamily="18" charset="-128"/>
                </a:rPr>
                <a:t>支援</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〇イベントや会議開催時の必要な支援をチェックリスト化し市職員で共有</a:t>
              </a:r>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42" name="テキスト ボックス 41"/>
            <p:cNvSpPr txBox="1"/>
            <p:nvPr/>
          </p:nvSpPr>
          <p:spPr>
            <a:xfrm>
              <a:off x="323656" y="3332593"/>
              <a:ext cx="4226477" cy="1786784"/>
            </a:xfrm>
            <a:prstGeom prst="rect">
              <a:avLst/>
            </a:prstGeom>
            <a:noFill/>
            <a:ln>
              <a:noFill/>
            </a:ln>
          </p:spPr>
          <p:txBody>
            <a:bodyPr wrap="square" rtlCol="0">
              <a:spAutoFit/>
            </a:bodyPr>
            <a:lstStyle/>
            <a:p>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主</a:t>
              </a:r>
              <a:r>
                <a:rPr kumimoji="1" lang="ja-JP" altLang="en-US" sz="1050" dirty="0">
                  <a:latin typeface="UD デジタル 教科書体 NK-R" panose="02020400000000000000" pitchFamily="18" charset="-128"/>
                  <a:ea typeface="UD デジタル 教科書体 NK-R" panose="02020400000000000000" pitchFamily="18" charset="-128"/>
                </a:rPr>
                <a:t>な取組</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　●既に実施中　▲一部実施　○</a:t>
              </a:r>
              <a:r>
                <a:rPr kumimoji="1" lang="ja-JP" altLang="en-US" sz="1050" dirty="0" smtClean="0">
                  <a:latin typeface="UD デジタル 教科書体 NK-R" panose="02020400000000000000" pitchFamily="18" charset="-128"/>
                  <a:ea typeface="UD デジタル 教科書体 NK-R" panose="02020400000000000000" pitchFamily="18" charset="-128"/>
                </a:rPr>
                <a:t>今後検討</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●窓口での筆談可能を</a:t>
              </a:r>
              <a:r>
                <a:rPr kumimoji="1" lang="ja-JP" altLang="en-US" sz="1050" dirty="0">
                  <a:latin typeface="UD デジタル 教科書体 NK-R" panose="02020400000000000000" pitchFamily="18" charset="-128"/>
                  <a:ea typeface="UD デジタル 教科書体 NK-R" panose="02020400000000000000" pitchFamily="18" charset="-128"/>
                </a:rPr>
                <a:t>示す掲示物の</a:t>
              </a:r>
              <a:r>
                <a:rPr kumimoji="1" lang="ja-JP" altLang="en-US" sz="1050" dirty="0" smtClean="0">
                  <a:latin typeface="UD デジタル 教科書体 NK-R" panose="02020400000000000000" pitchFamily="18" charset="-128"/>
                  <a:ea typeface="UD デジタル 教科書体 NK-R" panose="02020400000000000000" pitchFamily="18" charset="-128"/>
                </a:rPr>
                <a:t>設置及び筆談</a:t>
              </a:r>
              <a:r>
                <a:rPr kumimoji="1" lang="ja-JP" altLang="en-US" sz="1050" dirty="0">
                  <a:latin typeface="UD デジタル 教科書体 NK-R" panose="02020400000000000000" pitchFamily="18" charset="-128"/>
                  <a:ea typeface="UD デジタル 教科書体 NK-R" panose="02020400000000000000" pitchFamily="18" charset="-128"/>
                </a:rPr>
                <a:t>マニュアル</a:t>
              </a:r>
              <a:r>
                <a:rPr kumimoji="1" lang="ja-JP" altLang="en-US" sz="1050" dirty="0" smtClean="0">
                  <a:latin typeface="UD デジタル 教科書体 NK-R" panose="02020400000000000000" pitchFamily="18" charset="-128"/>
                  <a:ea typeface="UD デジタル 教科書体 NK-R" panose="02020400000000000000" pitchFamily="18" charset="-128"/>
                </a:rPr>
                <a:t>の常備</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●窓口やイベント</a:t>
              </a:r>
              <a:r>
                <a:rPr kumimoji="1" lang="ja-JP" altLang="en-US" sz="1050" dirty="0">
                  <a:latin typeface="UD デジタル 教科書体 NK-R" panose="02020400000000000000" pitchFamily="18" charset="-128"/>
                  <a:ea typeface="UD デジタル 教科書体 NK-R" panose="02020400000000000000" pitchFamily="18" charset="-128"/>
                </a:rPr>
                <a:t>・会議開催時に手話通</a:t>
              </a:r>
              <a:r>
                <a:rPr kumimoji="1" lang="ja-JP" altLang="en-US" sz="1050" dirty="0" smtClean="0">
                  <a:latin typeface="UD デジタル 教科書体 NK-R" panose="02020400000000000000" pitchFamily="18" charset="-128"/>
                  <a:ea typeface="UD デジタル 教科書体 NK-R" panose="02020400000000000000" pitchFamily="18" charset="-128"/>
                </a:rPr>
                <a:t>訳者を</a:t>
              </a:r>
              <a:r>
                <a:rPr kumimoji="1" lang="ja-JP" altLang="en-US" sz="1050" dirty="0">
                  <a:latin typeface="UD デジタル 教科書体 NK-R" panose="02020400000000000000" pitchFamily="18" charset="-128"/>
                  <a:ea typeface="UD デジタル 教科書体 NK-R" panose="02020400000000000000" pitchFamily="18" charset="-128"/>
                </a:rPr>
                <a:t>配置又は必要に応じ</a:t>
              </a:r>
              <a:r>
                <a:rPr kumimoji="1" lang="ja-JP" altLang="en-US" sz="1050" dirty="0" smtClean="0">
                  <a:latin typeface="UD デジタル 教科書体 NK-R" panose="02020400000000000000" pitchFamily="18" charset="-128"/>
                  <a:ea typeface="UD デジタル 教科書体 NK-R" panose="02020400000000000000" pitchFamily="18" charset="-128"/>
                </a:rPr>
                <a:t>手配</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●社会的用務の際に手話通訳者及び要約筆記者を派遣</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遠隔手話通訳サービス</a:t>
              </a:r>
              <a:endParaRPr kumimoji="1" lang="ja-JP" altLang="en-US"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a:t>
              </a:r>
              <a:r>
                <a:rPr kumimoji="1" lang="en-US" altLang="ja-JP" sz="1050" dirty="0" smtClean="0">
                  <a:latin typeface="UD デジタル 教科書体 NK-R" panose="02020400000000000000" pitchFamily="18" charset="-128"/>
                  <a:ea typeface="UD デジタル 教科書体 NK-R" panose="02020400000000000000" pitchFamily="18" charset="-128"/>
                </a:rPr>
                <a:t>NET</a:t>
              </a:r>
              <a:r>
                <a:rPr kumimoji="1" lang="ja-JP" altLang="en-US" sz="1050" dirty="0">
                  <a:latin typeface="UD デジタル 教科書体 NK-R" panose="02020400000000000000" pitchFamily="18" charset="-128"/>
                  <a:ea typeface="UD デジタル 教科書体 NK-R" panose="02020400000000000000" pitchFamily="18" charset="-128"/>
                </a:rPr>
                <a:t>１１９の実施</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点訳版</a:t>
              </a:r>
              <a:r>
                <a:rPr kumimoji="1" lang="ja-JP" altLang="en-US" sz="1050" dirty="0">
                  <a:latin typeface="UD デジタル 教科書体 NK-R" panose="02020400000000000000" pitchFamily="18" charset="-128"/>
                  <a:ea typeface="UD デジタル 教科書体 NK-R" panose="02020400000000000000" pitchFamily="18" charset="-128"/>
                </a:rPr>
                <a:t>、音訳版の広報誌の発行</a:t>
              </a: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動画</a:t>
              </a:r>
              <a:r>
                <a:rPr kumimoji="1" lang="ja-JP" altLang="en-US" sz="1050" dirty="0">
                  <a:latin typeface="UD デジタル 教科書体 NK-R" panose="02020400000000000000" pitchFamily="18" charset="-128"/>
                  <a:ea typeface="UD デジタル 教科書体 NK-R" panose="02020400000000000000" pitchFamily="18" charset="-128"/>
                </a:rPr>
                <a:t>や本会議放映システムでの字幕</a:t>
              </a:r>
              <a:r>
                <a:rPr kumimoji="1" lang="ja-JP" altLang="en-US" sz="1050" dirty="0" smtClean="0">
                  <a:latin typeface="UD デジタル 教科書体 NK-R" panose="02020400000000000000" pitchFamily="18" charset="-128"/>
                  <a:ea typeface="UD デジタル 教科書体 NK-R" panose="02020400000000000000" pitchFamily="18" charset="-128"/>
                </a:rPr>
                <a:t>表示</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●対面朗読、点訳・音訳</a:t>
              </a:r>
              <a:r>
                <a:rPr kumimoji="1" lang="ja-JP" altLang="en-US" sz="1050" dirty="0" smtClean="0">
                  <a:latin typeface="UD デジタル 教科書体 NK-R" panose="02020400000000000000" pitchFamily="18" charset="-128"/>
                  <a:ea typeface="UD デジタル 教科書体 NK-R" panose="02020400000000000000" pitchFamily="18" charset="-128"/>
                </a:rPr>
                <a:t>図書</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p:txBody>
        </p:sp>
        <p:sp>
          <p:nvSpPr>
            <p:cNvPr id="44" name="正方形/長方形 43"/>
            <p:cNvSpPr/>
            <p:nvPr/>
          </p:nvSpPr>
          <p:spPr>
            <a:xfrm>
              <a:off x="305113" y="3309397"/>
              <a:ext cx="8490038" cy="1707452"/>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 name="グループ化 8"/>
          <p:cNvGrpSpPr/>
          <p:nvPr/>
        </p:nvGrpSpPr>
        <p:grpSpPr>
          <a:xfrm>
            <a:off x="293249" y="6153345"/>
            <a:ext cx="8490038" cy="582694"/>
            <a:chOff x="293249" y="6136567"/>
            <a:chExt cx="8490038" cy="582694"/>
          </a:xfrm>
        </p:grpSpPr>
        <p:sp>
          <p:nvSpPr>
            <p:cNvPr id="45" name="テキスト ボックス 44"/>
            <p:cNvSpPr txBox="1"/>
            <p:nvPr/>
          </p:nvSpPr>
          <p:spPr>
            <a:xfrm>
              <a:off x="339899" y="6142180"/>
              <a:ext cx="3850779" cy="577081"/>
            </a:xfrm>
            <a:prstGeom prst="rect">
              <a:avLst/>
            </a:prstGeom>
            <a:noFill/>
            <a:ln>
              <a:noFill/>
            </a:ln>
          </p:spPr>
          <p:txBody>
            <a:bodyPr wrap="square" numCol="1" rtlCol="0">
              <a:spAutoFit/>
            </a:bodyPr>
            <a:lstStyle/>
            <a:p>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主な取組</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　●既に実施中　▲一部実施　○今後</a:t>
              </a:r>
              <a:r>
                <a:rPr kumimoji="1" lang="ja-JP" altLang="en-US" sz="1050" dirty="0" smtClean="0">
                  <a:latin typeface="UD デジタル 教科書体 NK-R" panose="02020400000000000000" pitchFamily="18" charset="-128"/>
                  <a:ea typeface="UD デジタル 教科書体 NK-R" panose="02020400000000000000" pitchFamily="18" charset="-128"/>
                </a:rPr>
                <a:t>検討</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●専門性</a:t>
              </a:r>
              <a:r>
                <a:rPr kumimoji="1" lang="ja-JP" altLang="en-US" sz="1050" dirty="0" smtClean="0">
                  <a:latin typeface="UD デジタル 教科書体 NK-R" panose="02020400000000000000" pitchFamily="18" charset="-128"/>
                  <a:ea typeface="UD デジタル 教科書体 NK-R" panose="02020400000000000000" pitchFamily="18" charset="-128"/>
                </a:rPr>
                <a:t>の高い意思疎通支援を行う者の養成研修の実施</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専門性</a:t>
              </a:r>
              <a:r>
                <a:rPr kumimoji="1" lang="ja-JP" altLang="en-US" sz="1050" dirty="0">
                  <a:latin typeface="UD デジタル 教科書体 NK-R" panose="02020400000000000000" pitchFamily="18" charset="-128"/>
                  <a:ea typeface="UD デジタル 教科書体 NK-R" panose="02020400000000000000" pitchFamily="18" charset="-128"/>
                </a:rPr>
                <a:t>の高い意思疎通支援を行う者</a:t>
              </a:r>
              <a:r>
                <a:rPr kumimoji="1" lang="ja-JP" altLang="en-US" sz="1050" dirty="0" smtClean="0">
                  <a:latin typeface="UD デジタル 教科書体 NK-R" panose="02020400000000000000" pitchFamily="18" charset="-128"/>
                  <a:ea typeface="UD デジタル 教科書体 NK-R" panose="02020400000000000000" pitchFamily="18" charset="-128"/>
                </a:rPr>
                <a:t>の派遣</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p:txBody>
        </p:sp>
        <p:sp>
          <p:nvSpPr>
            <p:cNvPr id="46" name="テキスト ボックス 45"/>
            <p:cNvSpPr txBox="1"/>
            <p:nvPr/>
          </p:nvSpPr>
          <p:spPr>
            <a:xfrm>
              <a:off x="4516075" y="6314754"/>
              <a:ext cx="4040125" cy="253916"/>
            </a:xfrm>
            <a:prstGeom prst="rect">
              <a:avLst/>
            </a:prstGeom>
            <a:noFill/>
            <a:ln>
              <a:noFill/>
            </a:ln>
          </p:spPr>
          <p:txBody>
            <a:bodyPr wrap="square" numCol="1" rtlCol="0">
              <a:spAutoFit/>
            </a:bodyPr>
            <a:lstStyle/>
            <a:p>
              <a:r>
                <a:rPr kumimoji="1" lang="ja-JP" altLang="en-US" sz="1050" dirty="0">
                  <a:latin typeface="UD デジタル 教科書体 NK-R" panose="02020400000000000000" pitchFamily="18" charset="-128"/>
                  <a:ea typeface="UD デジタル 教科書体 NK-R" panose="02020400000000000000" pitchFamily="18" charset="-128"/>
                </a:rPr>
                <a:t>○市民向け手話</a:t>
              </a:r>
              <a:r>
                <a:rPr kumimoji="1" lang="ja-JP" altLang="en-US" sz="1050">
                  <a:latin typeface="UD デジタル 教科書体 NK-R" panose="02020400000000000000" pitchFamily="18" charset="-128"/>
                  <a:ea typeface="UD デジタル 教科書体 NK-R" panose="02020400000000000000" pitchFamily="18" charset="-128"/>
                </a:rPr>
                <a:t>講座</a:t>
              </a:r>
              <a:r>
                <a:rPr kumimoji="1" lang="ja-JP" altLang="en-US" sz="1050" smtClean="0">
                  <a:latin typeface="UD デジタル 教科書体 NK-R" panose="02020400000000000000" pitchFamily="18" charset="-128"/>
                  <a:ea typeface="UD デジタル 教科書体 NK-R" panose="02020400000000000000" pitchFamily="18" charset="-128"/>
                </a:rPr>
                <a:t>の内容の充実</a:t>
              </a:r>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47" name="正方形/長方形 46"/>
            <p:cNvSpPr/>
            <p:nvPr/>
          </p:nvSpPr>
          <p:spPr>
            <a:xfrm>
              <a:off x="293249" y="6136567"/>
              <a:ext cx="8490038" cy="582693"/>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8" name="山形 37"/>
          <p:cNvSpPr/>
          <p:nvPr/>
        </p:nvSpPr>
        <p:spPr>
          <a:xfrm>
            <a:off x="4410894" y="5422108"/>
            <a:ext cx="339298" cy="484632"/>
          </a:xfrm>
          <a:prstGeom prst="chevron">
            <a:avLst/>
          </a:prstGeom>
          <a:solidFill>
            <a:srgbClr val="4B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7609377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658</TotalTime>
  <Words>1139</Words>
  <Application>Microsoft Office PowerPoint</Application>
  <PresentationFormat>画面に合わせる (4:3)</PresentationFormat>
  <Paragraphs>87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UD デジタル 教科書体 NK-B</vt:lpstr>
      <vt:lpstr>UD デジタル 教科書体 NK-R</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吹田市</dc:creator>
  <cp:revision>51</cp:revision>
  <dcterms:created xsi:type="dcterms:W3CDTF">2024-06-27T06:09:08Z</dcterms:created>
  <dcterms:modified xsi:type="dcterms:W3CDTF">2024-08-13T08:32:10Z</dcterms:modified>
</cp:coreProperties>
</file>