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00FF"/>
    <a:srgbClr val="4BD0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D6052-92DD-4C4B-9A71-C0255BEB1E40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5602E-C49D-455C-AC39-0F07C4849C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959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4F3CC-D1DC-41CA-921B-8092D71ABA97}" type="datetime1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7175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9A8C-F009-45F9-91BF-78A4545045CA}" type="datetime1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16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1CB9-C159-48CD-87B4-98084E078D57}" type="datetime1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278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6982F-5980-4BF4-80F6-4A98ED8F20CA}" type="datetime1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09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0CBB-E24A-4798-B7F2-89411356A3C0}" type="datetime1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303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8803-9A49-4E2F-942F-4B7CB882DAFE}" type="datetime1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714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2D66E-F51F-4734-98E3-8E6395EB46B0}" type="datetime1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513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998A-2F35-473A-B53D-DD9731499B16}" type="datetime1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042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86FE0-7B0E-484D-AC75-7590A483C945}" type="datetime1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596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E5F0C-D21F-4654-ACBB-2A1A69BB6C9B}" type="datetime1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792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F37D-ECDA-4782-9404-9F7819643A08}" type="datetime1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375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1A171-2F32-4C2E-968B-88A4AEF92663}" type="datetime1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018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38545" y="37872"/>
            <a:ext cx="8885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吹田市手話言語等促進条例施策推進方針（案）の概要</a:t>
            </a:r>
            <a:endParaRPr kumimoji="1" lang="ja-JP" altLang="en-US" sz="20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81018" y="394963"/>
            <a:ext cx="72921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　手話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への理解の促進と普及</a:t>
            </a:r>
          </a:p>
          <a:p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　</a:t>
            </a:r>
            <a:r>
              <a:rPr kumimoji="1" lang="ja-JP" altLang="en-US" sz="1400" dirty="0" err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障</a:t>
            </a:r>
            <a:r>
              <a:rPr kumimoji="1" lang="ja-JP" altLang="en-US" sz="1400" dirty="0" err="1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がい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者の情報の取得及びコミュニケーションの円滑化の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推進</a:t>
            </a:r>
            <a:endParaRPr kumimoji="1" lang="ja-JP" altLang="en-US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8545" y="459626"/>
            <a:ext cx="1544400" cy="307777"/>
          </a:xfrm>
          <a:prstGeom prst="rect">
            <a:avLst/>
          </a:prstGeom>
          <a:solidFill>
            <a:srgbClr val="CCFFFF"/>
          </a:solidFill>
        </p:spPr>
        <p:txBody>
          <a:bodyPr wrap="square" rtlCol="0" anchor="ctr" anchorCtr="0">
            <a:spAutoFit/>
          </a:bodyPr>
          <a:lstStyle/>
          <a:p>
            <a:r>
              <a:rPr kumimoji="1"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第１　目標</a:t>
            </a:r>
            <a:endParaRPr kumimoji="1" lang="ja-JP" altLang="en-US" sz="1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8545" y="913012"/>
            <a:ext cx="1542473" cy="307777"/>
          </a:xfrm>
          <a:prstGeom prst="rect">
            <a:avLst/>
          </a:prstGeom>
          <a:solidFill>
            <a:srgbClr val="CCFFFF"/>
          </a:solidFill>
        </p:spPr>
        <p:txBody>
          <a:bodyPr wrap="square" rtlCol="0" anchor="ctr" anchorCtr="0">
            <a:spAutoFit/>
          </a:bodyPr>
          <a:lstStyle/>
          <a:p>
            <a:r>
              <a:rPr kumimoji="1"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第２　現状と課題</a:t>
            </a:r>
            <a:endParaRPr kumimoji="1" lang="ja-JP" altLang="en-US" sz="1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681018" y="913012"/>
            <a:ext cx="7462982" cy="2780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アンケート結果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（コミュニケーション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を取るときに必要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な支援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ついて）</a:t>
            </a:r>
            <a:r>
              <a:rPr kumimoji="1" lang="en-US" altLang="ja-JP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</a:p>
          <a:p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kumimoji="1" lang="ja-JP" altLang="en-US" sz="1400" dirty="0" err="1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視覚障がい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者は「わかりやすい言葉で話す」が、聴覚障がい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者は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「大きな声でゆっくり話す」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が</a:t>
            </a:r>
            <a:endParaRPr kumimoji="1" lang="en-US" altLang="ja-JP" sz="14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最も多い</a:t>
            </a:r>
            <a:endParaRPr kumimoji="1" lang="en-US" altLang="ja-JP" sz="14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kumimoji="1" lang="ja-JP" altLang="en-US" sz="1400" dirty="0" err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聴覚障がい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者のうち「手話」は</a:t>
            </a:r>
            <a:r>
              <a:rPr kumimoji="1" lang="en-US" altLang="ja-JP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29.6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％、「文字」は</a:t>
            </a:r>
            <a:r>
              <a:rPr kumimoji="1" lang="en-US" altLang="ja-JP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42.3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％、</a:t>
            </a:r>
            <a:r>
              <a:rPr kumimoji="1" lang="ja-JP" altLang="en-US" sz="1400" dirty="0" err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視覚障がい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者のうち「点字」は</a:t>
            </a:r>
            <a:r>
              <a:rPr kumimoji="1" lang="en-US" altLang="ja-JP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14.3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％</a:t>
            </a:r>
            <a:endParaRPr kumimoji="1" lang="en-US" altLang="ja-JP" sz="14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800"/>
              </a:lnSpc>
            </a:pPr>
            <a:endParaRPr kumimoji="1"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en-US" altLang="ja-JP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庁内作業部会の意見</a:t>
            </a:r>
            <a:r>
              <a:rPr kumimoji="1" lang="en-US" altLang="ja-JP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</a:p>
          <a:p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kumimoji="1"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手話への普及・啓発の取組が限定的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で、広がりがまだ不十分である</a:t>
            </a:r>
            <a:endParaRPr kumimoji="1" lang="en-US" altLang="ja-JP" sz="14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市職員への手話研修を実施しているが、使用機会が少なく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r>
              <a:rPr kumimoji="1"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実際に窓口での対応に生かせて</a:t>
            </a:r>
            <a:endParaRPr kumimoji="1" lang="en-US" altLang="ja-JP" sz="1400" b="1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いない</a:t>
            </a:r>
            <a:endParaRPr kumimoji="1" lang="en-US" altLang="ja-JP" sz="1400" b="1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市から手話通訳者の派遣を行っているが、</a:t>
            </a:r>
            <a:r>
              <a:rPr kumimoji="1"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確保している人数が不十分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なため、急な対応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が</a:t>
            </a:r>
            <a:endParaRPr kumimoji="1" lang="en-US" altLang="ja-JP" sz="14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できない</a:t>
            </a:r>
            <a:endParaRPr kumimoji="1" lang="ja-JP" altLang="en-US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市民向けの手話講習会などを実施しているが、手話の啓発と普及にとどまり、</a:t>
            </a:r>
            <a:r>
              <a:rPr kumimoji="1"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コミュニケーショ</a:t>
            </a:r>
            <a:endParaRPr kumimoji="1" lang="en-US" altLang="ja-JP" sz="1400" b="1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ン</a:t>
            </a:r>
            <a:r>
              <a:rPr kumimoji="1"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支援者へ</a:t>
            </a:r>
            <a:r>
              <a:rPr kumimoji="1"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発展する</a:t>
            </a:r>
            <a:r>
              <a:rPr kumimoji="1"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場や技術を活用する場の提供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ができて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いない</a:t>
            </a:r>
            <a:endParaRPr kumimoji="1" lang="ja-JP" altLang="en-US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8550" y="3674497"/>
            <a:ext cx="1542473" cy="307777"/>
          </a:xfrm>
          <a:prstGeom prst="rect">
            <a:avLst/>
          </a:prstGeom>
          <a:solidFill>
            <a:srgbClr val="CCFFFF"/>
          </a:solidFill>
        </p:spPr>
        <p:txBody>
          <a:bodyPr wrap="square" rtlCol="0" anchor="ctr" anchorCtr="0">
            <a:spAutoFit/>
          </a:bodyPr>
          <a:lstStyle/>
          <a:p>
            <a:r>
              <a:rPr kumimoji="1"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第</a:t>
            </a:r>
            <a:r>
              <a:rPr kumimoji="1"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３</a:t>
            </a:r>
            <a:r>
              <a:rPr kumimoji="1"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推進方針</a:t>
            </a:r>
            <a:endParaRPr kumimoji="1" lang="ja-JP" altLang="en-US" sz="1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81018" y="3674497"/>
            <a:ext cx="7342909" cy="1297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手話言語等促進条例第</a:t>
            </a:r>
            <a:r>
              <a:rPr kumimoji="1"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8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条により、施策推進方針は以下の３点とします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</a:t>
            </a:r>
            <a:endParaRPr kumimoji="1" lang="en-US" altLang="ja-JP" sz="14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（方向性・到達点・主な取組は次ページ）</a:t>
            </a:r>
          </a:p>
          <a:p>
            <a:pPr>
              <a:lnSpc>
                <a:spcPts val="800"/>
              </a:lnSpc>
            </a:pPr>
            <a:endParaRPr kumimoji="1" lang="en-US" altLang="ja-JP" sz="14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　手話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への理解の促進及び普及</a:t>
            </a:r>
          </a:p>
          <a:p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　</a:t>
            </a:r>
            <a:r>
              <a:rPr kumimoji="1" lang="ja-JP" altLang="en-US" sz="1400" dirty="0" err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障</a:t>
            </a:r>
            <a:r>
              <a:rPr kumimoji="1" lang="ja-JP" altLang="en-US" sz="1400" dirty="0" err="1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がい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者が情報を取得しやすく、コミュニケーション手段を選択して利用しやすい環境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の整備</a:t>
            </a:r>
            <a:endParaRPr kumimoji="1" lang="ja-JP" altLang="en-US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３　コミュニケーション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支援者の育成及び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確保</a:t>
            </a:r>
            <a:endParaRPr kumimoji="1" lang="en-US" altLang="ja-JP" sz="14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38545" y="4988830"/>
            <a:ext cx="1542473" cy="307777"/>
          </a:xfrm>
          <a:prstGeom prst="rect">
            <a:avLst/>
          </a:prstGeom>
          <a:solidFill>
            <a:srgbClr val="CCFFFF"/>
          </a:solidFill>
        </p:spPr>
        <p:txBody>
          <a:bodyPr wrap="square" rtlCol="0" anchor="ctr" anchorCtr="0">
            <a:spAutoFit/>
          </a:bodyPr>
          <a:lstStyle/>
          <a:p>
            <a:r>
              <a:rPr kumimoji="1"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第４　推進体制</a:t>
            </a:r>
            <a:endParaRPr kumimoji="1" lang="ja-JP" altLang="en-US" sz="1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681018" y="4988830"/>
            <a:ext cx="7342909" cy="18671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　進捗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状況の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確認</a:t>
            </a:r>
            <a:endParaRPr kumimoji="1"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市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の取組状況について全室課に１年に</a:t>
            </a:r>
            <a:r>
              <a:rPr kumimoji="1"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回照会をして進捗状況を確認していく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</a:t>
            </a:r>
            <a:endParaRPr kumimoji="1" lang="ja-JP" altLang="en-US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200"/>
              </a:lnSpc>
            </a:pPr>
            <a:endParaRPr kumimoji="1" lang="en-US" altLang="ja-JP" sz="14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　進捗管理</a:t>
            </a:r>
            <a:endParaRPr kumimoji="1"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kumimoji="1" lang="en-US" altLang="ja-JP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庁外</a:t>
            </a:r>
            <a:r>
              <a:rPr kumimoji="1" lang="en-US" altLang="ja-JP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r>
              <a:rPr kumimoji="1" lang="zh-TW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手話</a:t>
            </a:r>
            <a:r>
              <a:rPr kumimoji="1" lang="zh-TW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言語等促進条例作業</a:t>
            </a:r>
            <a:r>
              <a:rPr kumimoji="1" lang="zh-TW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部会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を年に１回開催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するとともに、</a:t>
            </a:r>
            <a:r>
              <a:rPr kumimoji="1" lang="ja-JP" altLang="en-US" sz="1400" dirty="0" err="1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障がい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者施策推進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専門</a:t>
            </a:r>
            <a:endParaRPr kumimoji="1" lang="en-US" altLang="ja-JP" sz="14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分科会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も報告</a:t>
            </a:r>
            <a:endParaRPr kumimoji="1" lang="en-US" altLang="ja-JP" sz="14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en-US" altLang="ja-JP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庁内</a:t>
            </a:r>
            <a:r>
              <a:rPr kumimoji="1" lang="en-US" altLang="ja-JP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r>
              <a:rPr kumimoji="1" lang="ja-JP" altLang="en-US" sz="1400" dirty="0" err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障がい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者福祉事業推進本部に報告</a:t>
            </a:r>
            <a:endParaRPr kumimoji="1"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200"/>
              </a:lnSpc>
            </a:pPr>
            <a:endParaRPr kumimoji="1"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３　方針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見直し</a:t>
            </a:r>
            <a:endParaRPr kumimoji="1"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kumimoji="1" lang="ja-JP" altLang="en-US" sz="1400" dirty="0" err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障がい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福祉計画の見直しに合わせ、３年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ごと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に方針の見直しを行う。</a:t>
            </a:r>
            <a:endParaRPr kumimoji="1" lang="ja-JP" altLang="en-US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0A20B21E-C0A9-4421-9142-572B700E5EB7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160325" y="85194"/>
            <a:ext cx="86360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資料６</a:t>
            </a:r>
            <a:endParaRPr kumimoji="1" lang="ja-JP" altLang="en-US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4283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/>
          <p:cNvSpPr txBox="1"/>
          <p:nvPr/>
        </p:nvSpPr>
        <p:spPr>
          <a:xfrm>
            <a:off x="0" y="292180"/>
            <a:ext cx="72413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推進方針１　手話</a:t>
            </a:r>
            <a:r>
              <a:rPr kumimoji="1"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への理解の促進及び</a:t>
            </a:r>
            <a:r>
              <a:rPr kumimoji="1"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普及</a:t>
            </a:r>
            <a:endParaRPr kumimoji="1" lang="ja-JP" altLang="en-US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3146" y="513857"/>
            <a:ext cx="42672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 smtClean="0">
                <a:solidFill>
                  <a:srgbClr val="0000FF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kumimoji="1" lang="ja-JP" altLang="en-US" sz="1100" b="1" dirty="0" smtClean="0">
                <a:solidFill>
                  <a:srgbClr val="0000FF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方向性</a:t>
            </a:r>
            <a:r>
              <a:rPr kumimoji="1" lang="en-US" altLang="ja-JP" sz="1100" b="1" dirty="0" smtClean="0">
                <a:solidFill>
                  <a:srgbClr val="0000FF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</a:p>
          <a:p>
            <a:r>
              <a:rPr kumimoji="1"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手話が言語</a:t>
            </a:r>
            <a:r>
              <a:rPr kumimoji="1"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であることについて理解を広め、多くの</a:t>
            </a:r>
            <a:r>
              <a:rPr kumimoji="1"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人</a:t>
            </a:r>
            <a:r>
              <a:rPr kumimoji="1"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が</a:t>
            </a:r>
            <a:r>
              <a:rPr kumimoji="1"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手話</a:t>
            </a:r>
            <a:r>
              <a:rPr kumimoji="1"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に関心を</a:t>
            </a:r>
            <a:r>
              <a:rPr kumimoji="1"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持ち、</a:t>
            </a:r>
            <a:r>
              <a:rPr kumimoji="1"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気軽に手話を使い、学ぶ機会を提供する。また</a:t>
            </a:r>
            <a:r>
              <a:rPr kumimoji="1"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、意思</a:t>
            </a:r>
            <a:r>
              <a:rPr kumimoji="1"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疎通手段の一つとして安心して</a:t>
            </a:r>
            <a:r>
              <a:rPr kumimoji="1"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手話を使える環境をつくる。</a:t>
            </a:r>
            <a:endParaRPr kumimoji="1" lang="ja-JP" altLang="en-US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719783" y="513857"/>
            <a:ext cx="428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 smtClean="0">
                <a:solidFill>
                  <a:srgbClr val="0000FF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kumimoji="1" lang="ja-JP" altLang="en-US" sz="1100" b="1" dirty="0" smtClean="0">
                <a:solidFill>
                  <a:srgbClr val="0000FF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到達点</a:t>
            </a:r>
            <a:r>
              <a:rPr kumimoji="1" lang="en-US" altLang="ja-JP" sz="1100" b="1" dirty="0" smtClean="0">
                <a:solidFill>
                  <a:srgbClr val="0000FF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</a:p>
          <a:p>
            <a:r>
              <a:rPr kumimoji="1"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あいさつなどの簡単な手話を身に着けて</a:t>
            </a:r>
            <a:r>
              <a:rPr kumimoji="1"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、誰もがコミュニケーション</a:t>
            </a:r>
            <a:r>
              <a:rPr kumimoji="1"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をとりやすいまちにします。</a:t>
            </a:r>
            <a:endParaRPr kumimoji="1" lang="ja-JP" altLang="en-US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0A20B21E-C0A9-4421-9142-572B700E5EB7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0" y="0"/>
            <a:ext cx="4567382" cy="307777"/>
          </a:xfrm>
          <a:prstGeom prst="rect">
            <a:avLst/>
          </a:prstGeom>
          <a:solidFill>
            <a:srgbClr val="CCFFFF"/>
          </a:solidFill>
        </p:spPr>
        <p:txBody>
          <a:bodyPr wrap="square" rtlCol="0" anchor="ctr" anchorCtr="0">
            <a:spAutoFit/>
          </a:bodyPr>
          <a:lstStyle/>
          <a:p>
            <a:r>
              <a:rPr kumimoji="1"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第</a:t>
            </a:r>
            <a:r>
              <a:rPr kumimoji="1"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３</a:t>
            </a:r>
            <a:r>
              <a:rPr kumimoji="1"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推進方針　（方向性・到達点・主な取組）</a:t>
            </a:r>
            <a:endParaRPr kumimoji="1" lang="ja-JP" altLang="en-US" sz="1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" name="山形 2"/>
          <p:cNvSpPr/>
          <p:nvPr/>
        </p:nvSpPr>
        <p:spPr>
          <a:xfrm>
            <a:off x="4380485" y="748951"/>
            <a:ext cx="339298" cy="484632"/>
          </a:xfrm>
          <a:prstGeom prst="chevron">
            <a:avLst/>
          </a:prstGeom>
          <a:solidFill>
            <a:srgbClr val="4BD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8241" y="2236233"/>
            <a:ext cx="90037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推進方針２</a:t>
            </a:r>
            <a:r>
              <a:rPr kumimoji="1"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200" b="1" dirty="0" err="1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障がい</a:t>
            </a:r>
            <a:r>
              <a:rPr kumimoji="1"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者が情報を取得しやすく、コミュニケーション手段を選択</a:t>
            </a:r>
            <a:r>
              <a:rPr kumimoji="1"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して利用</a:t>
            </a:r>
            <a:r>
              <a:rPr kumimoji="1"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しやすい環境の整備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43555" y="2471766"/>
            <a:ext cx="42672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 smtClean="0">
                <a:solidFill>
                  <a:srgbClr val="0000FF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kumimoji="1" lang="ja-JP" altLang="en-US" sz="1100" b="1" dirty="0" smtClean="0">
                <a:solidFill>
                  <a:srgbClr val="0000FF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方向性</a:t>
            </a:r>
            <a:r>
              <a:rPr kumimoji="1" lang="en-US" altLang="ja-JP" sz="1100" b="1" dirty="0" smtClean="0">
                <a:solidFill>
                  <a:srgbClr val="0000FF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</a:p>
          <a:p>
            <a:r>
              <a:rPr kumimoji="1"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100" dirty="0" err="1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障がい</a:t>
            </a:r>
            <a:r>
              <a:rPr kumimoji="1"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者</a:t>
            </a:r>
            <a:r>
              <a:rPr kumimoji="1"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が情報取得やコミュニケーション</a:t>
            </a:r>
            <a:r>
              <a:rPr kumimoji="1"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で困ることがないよう、何らかの手段を用意し、また用意していることを広く周知することで、安心して利用できる環境を整備する</a:t>
            </a:r>
            <a:r>
              <a:rPr kumimoji="1"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</a:t>
            </a:r>
            <a:endParaRPr kumimoji="1" lang="ja-JP" altLang="en-US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750192" y="2471766"/>
            <a:ext cx="428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 smtClean="0">
                <a:solidFill>
                  <a:srgbClr val="0000FF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kumimoji="1" lang="ja-JP" altLang="en-US" sz="1100" b="1" dirty="0" smtClean="0">
                <a:solidFill>
                  <a:srgbClr val="0000FF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到達点</a:t>
            </a:r>
            <a:r>
              <a:rPr kumimoji="1" lang="en-US" altLang="ja-JP" sz="1100" b="1" dirty="0" smtClean="0">
                <a:solidFill>
                  <a:srgbClr val="0000FF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</a:p>
          <a:p>
            <a:r>
              <a:rPr kumimoji="1"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障がいの特性に応じた多様なコミュニケーション手段を用いて、</a:t>
            </a:r>
            <a:r>
              <a:rPr kumimoji="1" lang="ja-JP" altLang="en-US" sz="1100" dirty="0" err="1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障がい</a:t>
            </a:r>
            <a:r>
              <a:rPr kumimoji="1"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者が容易に情報を取得することができ、スムーズに意思疎通が</a:t>
            </a:r>
            <a:r>
              <a:rPr kumimoji="1"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できるまちにします。</a:t>
            </a:r>
            <a:endParaRPr kumimoji="1" lang="ja-JP" altLang="en-US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4" name="山形 33"/>
          <p:cNvSpPr/>
          <p:nvPr/>
        </p:nvSpPr>
        <p:spPr>
          <a:xfrm>
            <a:off x="4410894" y="2681460"/>
            <a:ext cx="339298" cy="484632"/>
          </a:xfrm>
          <a:prstGeom prst="chevron">
            <a:avLst/>
          </a:prstGeom>
          <a:solidFill>
            <a:srgbClr val="4BD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8124" y="5005368"/>
            <a:ext cx="72413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推進方針</a:t>
            </a:r>
            <a:r>
              <a:rPr kumimoji="1"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３　コミュニケーション支援者の育成及び確保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13145" y="5234551"/>
            <a:ext cx="42672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 smtClean="0">
                <a:solidFill>
                  <a:srgbClr val="0000FF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kumimoji="1" lang="ja-JP" altLang="en-US" sz="1100" b="1" dirty="0" smtClean="0">
                <a:solidFill>
                  <a:srgbClr val="0000FF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方向性</a:t>
            </a:r>
            <a:r>
              <a:rPr kumimoji="1" lang="en-US" altLang="ja-JP" sz="1100" b="1" dirty="0" smtClean="0">
                <a:solidFill>
                  <a:srgbClr val="0000FF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</a:p>
          <a:p>
            <a:r>
              <a:rPr kumimoji="1"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市民</a:t>
            </a:r>
            <a:r>
              <a:rPr kumimoji="1"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が手話をはじめとしたコミュニケーション技術</a:t>
            </a:r>
            <a:r>
              <a:rPr kumimoji="1"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の習得を</a:t>
            </a:r>
            <a:r>
              <a:rPr kumimoji="1"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気軽に目指すことが</a:t>
            </a:r>
            <a:r>
              <a:rPr kumimoji="1"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できる環境を整備し、技術</a:t>
            </a:r>
            <a:r>
              <a:rPr kumimoji="1"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を持った人材の育成を継続的に進めていく。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719782" y="5234551"/>
            <a:ext cx="428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 smtClean="0">
                <a:solidFill>
                  <a:srgbClr val="0000FF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kumimoji="1" lang="ja-JP" altLang="en-US" sz="1100" b="1" dirty="0" smtClean="0">
                <a:solidFill>
                  <a:srgbClr val="0000FF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到達点</a:t>
            </a:r>
            <a:r>
              <a:rPr kumimoji="1" lang="en-US" altLang="ja-JP" sz="1100" b="1" dirty="0" smtClean="0">
                <a:solidFill>
                  <a:srgbClr val="0000FF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</a:p>
          <a:p>
            <a:r>
              <a:rPr kumimoji="1"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100" dirty="0" err="1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障がい</a:t>
            </a:r>
            <a:r>
              <a:rPr kumimoji="1"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者が必要なときに必要なコミュケーション支援を</a:t>
            </a:r>
            <a:r>
              <a:rPr kumimoji="1"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受けられるまちにします。</a:t>
            </a:r>
            <a:endParaRPr kumimoji="1" lang="ja-JP" altLang="en-US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93249" y="5938869"/>
            <a:ext cx="6874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kumimoji="1"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コミュニケーション</a:t>
            </a:r>
            <a:r>
              <a:rPr kumimoji="1"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支援者</a:t>
            </a:r>
            <a:r>
              <a:rPr kumimoji="1"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：</a:t>
            </a:r>
            <a:r>
              <a:rPr kumimoji="1"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手話通</a:t>
            </a:r>
            <a:r>
              <a:rPr kumimoji="1"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訳者、要約筆記者、点訳者、音</a:t>
            </a:r>
            <a:r>
              <a:rPr kumimoji="1"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訳者</a:t>
            </a:r>
            <a:r>
              <a:rPr kumimoji="1"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r>
              <a:rPr kumimoji="1"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盲</a:t>
            </a:r>
            <a:r>
              <a:rPr kumimoji="1" lang="ja-JP" altLang="en-US" sz="1000" dirty="0" err="1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ろう</a:t>
            </a:r>
            <a:r>
              <a:rPr kumimoji="1"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者通訳・介助員など</a:t>
            </a:r>
          </a:p>
        </p:txBody>
      </p:sp>
      <p:grpSp>
        <p:nvGrpSpPr>
          <p:cNvPr id="4" name="グループ化 3"/>
          <p:cNvGrpSpPr/>
          <p:nvPr/>
        </p:nvGrpSpPr>
        <p:grpSpPr>
          <a:xfrm>
            <a:off x="293249" y="1251980"/>
            <a:ext cx="8490038" cy="900246"/>
            <a:chOff x="293249" y="1284703"/>
            <a:chExt cx="8490038" cy="900246"/>
          </a:xfrm>
        </p:grpSpPr>
        <p:sp>
          <p:nvSpPr>
            <p:cNvPr id="20" name="テキスト ボックス 19"/>
            <p:cNvSpPr txBox="1"/>
            <p:nvPr/>
          </p:nvSpPr>
          <p:spPr>
            <a:xfrm>
              <a:off x="293249" y="1284703"/>
              <a:ext cx="4348019" cy="90024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【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主な</a:t>
              </a:r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取組</a:t>
              </a:r>
              <a:r>
                <a:rPr kumimoji="1" lang="en-US" altLang="ja-JP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】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●既に実施中　○今後検討</a:t>
              </a:r>
              <a:endParaRPr kumimoji="1" lang="en-US" altLang="ja-JP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●市民向け</a:t>
              </a:r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の手話講座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開催</a:t>
              </a:r>
              <a:endParaRPr kumimoji="1" lang="en-US" altLang="ja-JP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●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動画</a:t>
              </a:r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配信チャンネルで手話の啓発動画を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配信</a:t>
              </a:r>
              <a:endParaRPr kumimoji="1" lang="en-US" altLang="ja-JP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●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市</a:t>
              </a:r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職員向け手話研修の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実施</a:t>
              </a:r>
              <a:endParaRPr kumimoji="1" lang="en-US" altLang="ja-JP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●パンフレットやポスターを用いた啓発</a:t>
              </a:r>
              <a:endParaRPr kumimoji="1" lang="en-US" altLang="ja-JP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4519727" y="1440303"/>
              <a:ext cx="4245018" cy="7386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●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公共施設のデジタルサイネージ等を</a:t>
              </a:r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活用した、手話への理解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促進</a:t>
              </a:r>
              <a:endParaRPr kumimoji="1"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●</a:t>
              </a:r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未就学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施設や学校に</a:t>
              </a:r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おける手話に接する機会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の</a:t>
              </a:r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提供</a:t>
              </a:r>
            </a:p>
            <a:p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○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市内</a:t>
              </a:r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大学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の学生の手話</a:t>
              </a:r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サークルと連携した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取組</a:t>
              </a:r>
              <a:endParaRPr kumimoji="1"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○手話サロン、手話サークルなどの情報収集及び紹介</a:t>
              </a:r>
              <a:endParaRPr kumimoji="1"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293249" y="1293940"/>
              <a:ext cx="8490038" cy="885027"/>
            </a:xfrm>
            <a:prstGeom prst="rect">
              <a:avLst/>
            </a:prstGeom>
            <a:noFill/>
            <a:ln w="635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305113" y="3191951"/>
            <a:ext cx="8490039" cy="1731356"/>
            <a:chOff x="305113" y="3309397"/>
            <a:chExt cx="8490039" cy="1731356"/>
          </a:xfrm>
        </p:grpSpPr>
        <p:sp>
          <p:nvSpPr>
            <p:cNvPr id="33" name="テキスト ボックス 32"/>
            <p:cNvSpPr txBox="1"/>
            <p:nvPr/>
          </p:nvSpPr>
          <p:spPr>
            <a:xfrm>
              <a:off x="4532299" y="3491704"/>
              <a:ext cx="4262853" cy="122341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●対面朗読、点訳・音訳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図書</a:t>
              </a:r>
              <a:endParaRPr kumimoji="1" lang="en-US" altLang="ja-JP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●</a:t>
              </a:r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市公式ウェブサイトのリニューアルに伴うウェブアクセシビリティの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向上</a:t>
              </a:r>
              <a:endParaRPr kumimoji="1" lang="en-US" altLang="ja-JP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○より視認</a:t>
              </a:r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性を高めるため、市からの通知文書等へのＵＤ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フォント使用</a:t>
              </a:r>
              <a:endParaRPr kumimoji="1" lang="en-US" altLang="ja-JP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○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イラスト等を</a:t>
              </a:r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指さしするコミュニケーション支援ボードの設置</a:t>
              </a:r>
            </a:p>
            <a:p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○音声を文字化するＩＣＴやＡＩなどのデジタル技術の活用</a:t>
              </a:r>
            </a:p>
            <a:p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○事業者等による手話を始めとしたコミュニケーション手段の学習会など</a:t>
              </a:r>
              <a:endParaRPr kumimoji="1" lang="en-US" altLang="ja-JP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</a:t>
              </a:r>
              <a:r>
                <a:rPr kumimoji="1" lang="ja-JP" altLang="en-US" sz="1050" dirty="0" err="1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への</a:t>
              </a:r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開催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支援</a:t>
              </a:r>
              <a:endParaRPr kumimoji="1"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323656" y="3332593"/>
              <a:ext cx="4226477" cy="170816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【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主</a:t>
              </a:r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な取組</a:t>
              </a:r>
              <a:r>
                <a:rPr kumimoji="1" lang="en-US" altLang="ja-JP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】</a:t>
              </a:r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●既に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実施中</a:t>
              </a:r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○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今後検討</a:t>
              </a:r>
              <a:endParaRPr kumimoji="1" lang="en-US" altLang="ja-JP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●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窓口</a:t>
              </a:r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やイベント・会議開催時に手話通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訳者を</a:t>
              </a:r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配置又は必要に応じ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手配</a:t>
              </a:r>
              <a:endParaRPr kumimoji="1" lang="en-US" altLang="ja-JP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●イベント</a:t>
              </a:r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・会議開催時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に要約筆記者を手配</a:t>
              </a:r>
              <a:endParaRPr kumimoji="1" lang="en-US" altLang="ja-JP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●社会的用務の際に手話通訳者及び要約筆記者を派遣</a:t>
              </a:r>
              <a:endParaRPr kumimoji="1" lang="en-US" altLang="ja-JP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●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遠隔手話通訳サービス</a:t>
              </a:r>
              <a:endParaRPr kumimoji="1"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●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窓口</a:t>
              </a:r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への筆談用の機器や筆談マニュアルの常設</a:t>
              </a:r>
            </a:p>
            <a:p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●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窓口</a:t>
              </a:r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やイベントで筆談対応が可能なことを示す掲示物を掲示</a:t>
              </a:r>
              <a:endParaRPr kumimoji="1" lang="en-US" altLang="ja-JP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●</a:t>
              </a:r>
              <a:r>
                <a:rPr kumimoji="1" lang="en-US" altLang="ja-JP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NET</a:t>
              </a:r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１１９の実施</a:t>
              </a:r>
              <a:endParaRPr kumimoji="1" lang="en-US" altLang="ja-JP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●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点訳版</a:t>
              </a:r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、音訳版の広報誌の発行</a:t>
              </a:r>
            </a:p>
            <a:p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●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動画</a:t>
              </a:r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や本会議放映システムでの字幕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表示</a:t>
              </a:r>
              <a:endParaRPr kumimoji="1" lang="en-US" altLang="ja-JP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305113" y="3309397"/>
              <a:ext cx="8490038" cy="1707452"/>
            </a:xfrm>
            <a:prstGeom prst="rect">
              <a:avLst/>
            </a:prstGeom>
            <a:noFill/>
            <a:ln w="635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293249" y="6153345"/>
            <a:ext cx="8490038" cy="582694"/>
            <a:chOff x="293249" y="6136567"/>
            <a:chExt cx="8490038" cy="582694"/>
          </a:xfrm>
        </p:grpSpPr>
        <p:sp>
          <p:nvSpPr>
            <p:cNvPr id="45" name="テキスト ボックス 44"/>
            <p:cNvSpPr txBox="1"/>
            <p:nvPr/>
          </p:nvSpPr>
          <p:spPr>
            <a:xfrm>
              <a:off x="339899" y="6142180"/>
              <a:ext cx="3850779" cy="577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numCol="1" rtlCol="0">
              <a:spAutoFit/>
            </a:bodyPr>
            <a:lstStyle/>
            <a:p>
              <a:r>
                <a:rPr kumimoji="1" lang="en-US" altLang="ja-JP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【</a:t>
              </a:r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主な取組</a:t>
              </a:r>
              <a:r>
                <a:rPr kumimoji="1" lang="en-US" altLang="ja-JP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】</a:t>
              </a:r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●既に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実施中</a:t>
              </a:r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○今後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検討</a:t>
              </a:r>
              <a:endParaRPr kumimoji="1" lang="en-US" altLang="ja-JP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●専門性の高い意思疎通支援を行う者の養成研修の実施</a:t>
              </a:r>
              <a:endParaRPr kumimoji="1" lang="en-US" altLang="ja-JP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●</a:t>
              </a:r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専門性の高い意思疎通支援を行う者</a:t>
              </a:r>
              <a:r>
                <a:rPr kumimoji="1" lang="ja-JP" altLang="en-US" sz="105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の派遣</a:t>
              </a:r>
              <a:endParaRPr kumimoji="1" lang="en-US" altLang="ja-JP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4516075" y="6314754"/>
              <a:ext cx="4040125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numCol="1" rtlCol="0">
              <a:spAutoFit/>
            </a:bodyPr>
            <a:lstStyle/>
            <a:p>
              <a:r>
                <a:rPr kumimoji="1" lang="ja-JP" altLang="en-US" sz="105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○市民向け手話</a:t>
              </a:r>
              <a:r>
                <a:rPr kumimoji="1" lang="ja-JP" altLang="en-US" sz="105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講座</a:t>
              </a:r>
              <a:r>
                <a:rPr kumimoji="1" lang="ja-JP" altLang="en-US" sz="105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の内容の充実</a:t>
              </a:r>
              <a:endParaRPr kumimoji="1"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293249" y="6136567"/>
              <a:ext cx="8490038" cy="582693"/>
            </a:xfrm>
            <a:prstGeom prst="rect">
              <a:avLst/>
            </a:prstGeom>
            <a:noFill/>
            <a:ln w="635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8" name="山形 37"/>
          <p:cNvSpPr/>
          <p:nvPr/>
        </p:nvSpPr>
        <p:spPr>
          <a:xfrm>
            <a:off x="4410894" y="5422108"/>
            <a:ext cx="339298" cy="484632"/>
          </a:xfrm>
          <a:prstGeom prst="chevron">
            <a:avLst/>
          </a:prstGeom>
          <a:solidFill>
            <a:srgbClr val="4BD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937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495</TotalTime>
  <Words>1096</Words>
  <Application>Microsoft Office PowerPoint</Application>
  <PresentationFormat>画面に合わせる (4:3)</PresentationFormat>
  <Paragraphs>86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UD デジタル 教科書体 NK-B</vt:lpstr>
      <vt:lpstr>UD デジタル 教科書体 NK-R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吹田市</dc:creator>
  <cp:lastModifiedBy>吹田市</cp:lastModifiedBy>
  <cp:revision>35</cp:revision>
  <dcterms:created xsi:type="dcterms:W3CDTF">2024-06-27T06:09:08Z</dcterms:created>
  <dcterms:modified xsi:type="dcterms:W3CDTF">2024-06-28T09:01:19Z</dcterms:modified>
</cp:coreProperties>
</file>