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6" r:id="rId2"/>
    <p:sldId id="257" r:id="rId3"/>
  </p:sldIdLst>
  <p:sldSz cx="9144000" cy="6858000" type="screen4x3"/>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4BD0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9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348"/>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348"/>
          </a:xfrm>
          <a:prstGeom prst="rect">
            <a:avLst/>
          </a:prstGeom>
        </p:spPr>
        <p:txBody>
          <a:bodyPr vert="horz" lIns="91434" tIns="45716" rIns="91434" bIns="45716" rtlCol="0"/>
          <a:lstStyle>
            <a:lvl1pPr algn="r">
              <a:defRPr sz="1200"/>
            </a:lvl1pPr>
          </a:lstStyle>
          <a:p>
            <a:fld id="{690D6052-92DD-4C4B-9A71-C0255BEB1E40}" type="datetimeFigureOut">
              <a:rPr kumimoji="1" lang="ja-JP" altLang="en-US" smtClean="0"/>
              <a:t>2025/1/22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1434" tIns="45716" rIns="91434" bIns="45716"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1"/>
          </a:xfrm>
          <a:prstGeom prst="rect">
            <a:avLst/>
          </a:prstGeom>
        </p:spPr>
        <p:txBody>
          <a:bodyPr vert="horz" lIns="91434" tIns="45716" rIns="91434"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7317"/>
            <a:ext cx="2918831" cy="495347"/>
          </a:xfrm>
          <a:prstGeom prst="rect">
            <a:avLst/>
          </a:prstGeom>
        </p:spPr>
        <p:txBody>
          <a:bodyPr vert="horz" lIns="91434" tIns="45716" rIns="91434"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7317"/>
            <a:ext cx="2918831" cy="495347"/>
          </a:xfrm>
          <a:prstGeom prst="rect">
            <a:avLst/>
          </a:prstGeom>
        </p:spPr>
        <p:txBody>
          <a:bodyPr vert="horz" lIns="91434" tIns="45716" rIns="91434" bIns="45716" rtlCol="0" anchor="b"/>
          <a:lstStyle>
            <a:lvl1pPr algn="r">
              <a:defRPr sz="1200"/>
            </a:lvl1pPr>
          </a:lstStyle>
          <a:p>
            <a:fld id="{CFB5602E-C49D-455C-AC39-0F07C4849C8D}" type="slidenum">
              <a:rPr kumimoji="1" lang="ja-JP" altLang="en-US" smtClean="0"/>
              <a:t>‹#›</a:t>
            </a:fld>
            <a:endParaRPr kumimoji="1" lang="ja-JP" altLang="en-US"/>
          </a:p>
        </p:txBody>
      </p:sp>
    </p:spTree>
    <p:extLst>
      <p:ext uri="{BB962C8B-B14F-4D97-AF65-F5344CB8AC3E}">
        <p14:creationId xmlns:p14="http://schemas.microsoft.com/office/powerpoint/2010/main" val="19849590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CC4F3CC-D1DC-41CA-921B-8092D71ABA97}"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30717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A9A8C-F009-45F9-91BF-78A4545045CA}"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94816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981CB9-C159-48CD-87B4-98084E078D57}"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410527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86982F-5980-4BF4-80F6-4A98ED8F20CA}"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19709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DAF0CBB-E24A-4798-B7F2-89411356A3C0}"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763303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0738803-9A49-4E2F-942F-4B7CB882DAFE}" type="datetime1">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329714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362D66E-F51F-4734-98E3-8E6395EB46B0}" type="datetime1">
              <a:rPr kumimoji="1" lang="ja-JP" altLang="en-US" smtClean="0"/>
              <a:t>2025/1/22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2205513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1BB998A-2F35-473A-B53D-DD9731499B16}" type="datetime1">
              <a:rPr kumimoji="1" lang="ja-JP" altLang="en-US" smtClean="0"/>
              <a:t>2025/1/22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91104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86FE0-7B0E-484D-AC75-7590A483C945}" type="datetime1">
              <a:rPr kumimoji="1" lang="ja-JP" altLang="en-US" smtClean="0"/>
              <a:t>2025/1/22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42059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CE5F0C-D21F-4654-ACBB-2A1A69BB6C9B}" type="datetime1">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825792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F6F37D-ECDA-4782-9404-9F7819643A08}" type="datetime1">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86337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1A171-2F32-4C2E-968B-88A4AEF92663}" type="datetime1">
              <a:rPr kumimoji="1" lang="ja-JP" altLang="en-US" smtClean="0"/>
              <a:t>2025/1/22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400018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7746" y="63676"/>
            <a:ext cx="8885381" cy="584775"/>
          </a:xfrm>
          <a:prstGeom prst="rect">
            <a:avLst/>
          </a:prstGeom>
          <a:noFill/>
        </p:spPr>
        <p:txBody>
          <a:bodyPr wrap="square" rtlCol="0">
            <a:spAutoFit/>
          </a:bodyPr>
          <a:lstStyle/>
          <a:p>
            <a:pPr algn="ctr"/>
            <a:r>
              <a:rPr lang="ja-JP" altLang="en-US" sz="1600" b="1" dirty="0">
                <a:latin typeface="UD デジタル 教科書体 NK-R" panose="02020400000000000000" pitchFamily="18" charset="-128"/>
                <a:ea typeface="UD デジタル 教科書体 NK-R" panose="02020400000000000000" pitchFamily="18" charset="-128"/>
              </a:rPr>
              <a:t>吹田市手話言語の普及及び障害者の意思疎通手段の利用を促進する</a:t>
            </a:r>
            <a:r>
              <a:rPr lang="ja-JP" altLang="en-US" sz="1600" b="1" dirty="0" smtClean="0">
                <a:latin typeface="UD デジタル 教科書体 NK-R" panose="02020400000000000000" pitchFamily="18" charset="-128"/>
                <a:ea typeface="UD デジタル 教科書体 NK-R" panose="02020400000000000000" pitchFamily="18" charset="-128"/>
              </a:rPr>
              <a:t>条例</a:t>
            </a:r>
            <a:endParaRPr lang="en-US" altLang="ja-JP" sz="1600" b="1" dirty="0" smtClean="0">
              <a:latin typeface="UD デジタル 教科書体 NK-R" panose="02020400000000000000" pitchFamily="18" charset="-128"/>
              <a:ea typeface="UD デジタル 教科書体 NK-R" panose="02020400000000000000" pitchFamily="18" charset="-128"/>
            </a:endParaRPr>
          </a:p>
          <a:p>
            <a:pPr algn="ctr"/>
            <a:r>
              <a:rPr lang="ja-JP" altLang="ja-JP" sz="1600" b="1" dirty="0" smtClean="0">
                <a:latin typeface="UD デジタル 教科書体 NK-R" panose="02020400000000000000" pitchFamily="18" charset="-128"/>
                <a:ea typeface="UD デジタル 教科書体 NK-R" panose="02020400000000000000" pitchFamily="18" charset="-128"/>
              </a:rPr>
              <a:t>施策</a:t>
            </a:r>
            <a:r>
              <a:rPr lang="ja-JP" altLang="ja-JP" sz="1600" b="1" dirty="0">
                <a:latin typeface="UD デジタル 教科書体 NK-R" panose="02020400000000000000" pitchFamily="18" charset="-128"/>
                <a:ea typeface="UD デジタル 教科書体 NK-R" panose="02020400000000000000" pitchFamily="18" charset="-128"/>
              </a:rPr>
              <a:t>推進</a:t>
            </a:r>
            <a:r>
              <a:rPr lang="ja-JP" altLang="ja-JP" sz="1600" b="1" dirty="0" smtClean="0">
                <a:latin typeface="UD デジタル 教科書体 NK-R" panose="02020400000000000000" pitchFamily="18" charset="-128"/>
                <a:ea typeface="UD デジタル 教科書体 NK-R" panose="02020400000000000000" pitchFamily="18" charset="-128"/>
              </a:rPr>
              <a:t>方針</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751739" y="3671337"/>
            <a:ext cx="7292109" cy="461665"/>
          </a:xfrm>
          <a:prstGeom prst="rect">
            <a:avLst/>
          </a:prstGeom>
          <a:noFill/>
        </p:spPr>
        <p:txBody>
          <a:bodyPr wrap="square" rtlCol="0">
            <a:spAutoFit/>
          </a:bodyPr>
          <a:lstStyle/>
          <a:p>
            <a:r>
              <a:rPr kumimoji="1" lang="ja-JP" altLang="en-US" sz="1200" dirty="0" smtClean="0">
                <a:latin typeface="UD デジタル 教科書体 NK-R" panose="02020400000000000000" pitchFamily="18" charset="-128"/>
                <a:ea typeface="UD デジタル 教科書体 NK-R" panose="02020400000000000000" pitchFamily="18" charset="-128"/>
              </a:rPr>
              <a:t>１　手話への</a:t>
            </a:r>
            <a:r>
              <a:rPr kumimoji="1" lang="ja-JP" altLang="en-US" sz="1200" dirty="0">
                <a:latin typeface="UD デジタル 教科書体 NK-R" panose="02020400000000000000" pitchFamily="18" charset="-128"/>
                <a:ea typeface="UD デジタル 教科書体 NK-R" panose="02020400000000000000" pitchFamily="18" charset="-128"/>
              </a:rPr>
              <a:t>理解の促進と普及</a:t>
            </a:r>
          </a:p>
          <a:p>
            <a:r>
              <a:rPr kumimoji="1" lang="ja-JP" altLang="en-US" sz="1200" dirty="0" smtClean="0">
                <a:latin typeface="UD デジタル 教科書体 NK-R" panose="02020400000000000000" pitchFamily="18" charset="-128"/>
                <a:ea typeface="UD デジタル 教科書体 NK-R" panose="02020400000000000000" pitchFamily="18" charset="-128"/>
              </a:rPr>
              <a:t>２　</a:t>
            </a:r>
            <a:r>
              <a:rPr kumimoji="1" lang="ja-JP" altLang="en-US" sz="12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200" dirty="0" err="1">
                <a:latin typeface="UD デジタル 教科書体 NK-R" panose="02020400000000000000" pitchFamily="18" charset="-128"/>
                <a:ea typeface="UD デジタル 教科書体 NK-R" panose="02020400000000000000" pitchFamily="18" charset="-128"/>
              </a:rPr>
              <a:t>がい</a:t>
            </a:r>
            <a:r>
              <a:rPr kumimoji="1" lang="ja-JP" altLang="en-US" sz="1200" dirty="0">
                <a:latin typeface="UD デジタル 教科書体 NK-R" panose="02020400000000000000" pitchFamily="18" charset="-128"/>
                <a:ea typeface="UD デジタル 教科書体 NK-R" panose="02020400000000000000" pitchFamily="18" charset="-128"/>
              </a:rPr>
              <a:t>者の</a:t>
            </a:r>
            <a:r>
              <a:rPr kumimoji="1" lang="ja-JP" altLang="en-US" sz="1200" dirty="0" smtClean="0">
                <a:latin typeface="UD デジタル 教科書体 NK-R" panose="02020400000000000000" pitchFamily="18" charset="-128"/>
                <a:ea typeface="UD デジタル 教科書体 NK-R" panose="02020400000000000000" pitchFamily="18" charset="-128"/>
              </a:rPr>
              <a:t>情報取得及び障がいの有無に関わらず全ての人の円滑なコミュニケーションの推進</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35653" y="3764518"/>
            <a:ext cx="1544400" cy="276999"/>
          </a:xfrm>
          <a:prstGeom prst="rect">
            <a:avLst/>
          </a:prstGeom>
          <a:solidFill>
            <a:srgbClr val="CCFFFF"/>
          </a:solidFill>
        </p:spPr>
        <p:txBody>
          <a:bodyPr wrap="square" rtlCol="0" anchor="ctr" anchorCtr="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第３　目標</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135652" y="1590388"/>
            <a:ext cx="1542473" cy="276999"/>
          </a:xfrm>
          <a:prstGeom prst="rect">
            <a:avLst/>
          </a:prstGeom>
          <a:solidFill>
            <a:srgbClr val="CCFFFF"/>
          </a:solidFill>
        </p:spPr>
        <p:txBody>
          <a:bodyPr wrap="square" rtlCol="0" anchor="ctr" anchorCtr="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第２　現状と課題</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678125" y="1565319"/>
            <a:ext cx="7462982" cy="2123658"/>
          </a:xfrm>
          <a:prstGeom prst="rect">
            <a:avLst/>
          </a:prstGeom>
          <a:noFill/>
        </p:spPr>
        <p:txBody>
          <a:bodyPr wrap="square" rtlCol="0">
            <a:spAutoFit/>
          </a:bodyPr>
          <a:lstStyle/>
          <a:p>
            <a:r>
              <a:rPr kumimoji="1" lang="en-US" altLang="ja-JP" sz="1200" dirty="0" smtClean="0">
                <a:latin typeface="UD デジタル 教科書体 NK-R" panose="02020400000000000000" pitchFamily="18" charset="-128"/>
                <a:ea typeface="UD デジタル 教科書体 NK-R" panose="02020400000000000000" pitchFamily="18" charset="-128"/>
              </a:rPr>
              <a:t>【</a:t>
            </a:r>
            <a:r>
              <a:rPr kumimoji="1" lang="ja-JP" altLang="en-US" sz="1200" dirty="0" smtClean="0">
                <a:latin typeface="UD デジタル 教科書体 NK-R" panose="02020400000000000000" pitchFamily="18" charset="-128"/>
                <a:ea typeface="UD デジタル 教科書体 NK-R" panose="02020400000000000000" pitchFamily="18" charset="-128"/>
              </a:rPr>
              <a:t>現状</a:t>
            </a:r>
            <a:r>
              <a:rPr kumimoji="1" lang="en-US" altLang="ja-JP" sz="1200" dirty="0" smtClean="0">
                <a:latin typeface="UD デジタル 教科書体 NK-R" panose="02020400000000000000" pitchFamily="18" charset="-128"/>
                <a:ea typeface="UD デジタル 教科書体 NK-R" panose="02020400000000000000" pitchFamily="18" charset="-128"/>
              </a:rPr>
              <a:t>】</a:t>
            </a:r>
          </a:p>
          <a:p>
            <a:r>
              <a:rPr kumimoji="1" lang="ja-JP" altLang="en-US" sz="1200" dirty="0" smtClean="0">
                <a:latin typeface="UD デジタル 教科書体 NK-R" panose="02020400000000000000" pitchFamily="18" charset="-128"/>
                <a:ea typeface="UD デジタル 教科書体 NK-R" panose="02020400000000000000" pitchFamily="18" charset="-128"/>
              </a:rPr>
              <a:t>　コミュニケーション</a:t>
            </a:r>
            <a:r>
              <a:rPr kumimoji="1" lang="ja-JP" altLang="en-US" sz="1200" dirty="0">
                <a:latin typeface="UD デジタル 教科書体 NK-R" panose="02020400000000000000" pitchFamily="18" charset="-128"/>
                <a:ea typeface="UD デジタル 教科書体 NK-R" panose="02020400000000000000" pitchFamily="18" charset="-128"/>
              </a:rPr>
              <a:t>を取るときに求める支援について</a:t>
            </a:r>
          </a:p>
          <a:p>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err="1">
                <a:latin typeface="UD デジタル 教科書体 NK-R" panose="02020400000000000000" pitchFamily="18" charset="-128"/>
                <a:ea typeface="UD デジタル 教科書体 NK-R" panose="02020400000000000000" pitchFamily="18" charset="-128"/>
              </a:rPr>
              <a:t>視覚障がい</a:t>
            </a:r>
            <a:r>
              <a:rPr kumimoji="1" lang="ja-JP" altLang="en-US" sz="1200" dirty="0">
                <a:latin typeface="UD デジタル 教科書体 NK-R" panose="02020400000000000000" pitchFamily="18" charset="-128"/>
                <a:ea typeface="UD デジタル 教科書体 NK-R" panose="02020400000000000000" pitchFamily="18" charset="-128"/>
              </a:rPr>
              <a:t>者は「わかりやすい言葉で</a:t>
            </a:r>
            <a:r>
              <a:rPr kumimoji="1" lang="ja-JP" altLang="en-US" sz="1200" dirty="0" smtClean="0">
                <a:latin typeface="UD デジタル 教科書体 NK-R" panose="02020400000000000000" pitchFamily="18" charset="-128"/>
                <a:ea typeface="UD デジタル 教科書体 NK-R" panose="02020400000000000000" pitchFamily="18" charset="-128"/>
              </a:rPr>
              <a:t>話してほしい」</a:t>
            </a:r>
            <a:r>
              <a:rPr kumimoji="1" lang="ja-JP" altLang="en-US" sz="1200" dirty="0">
                <a:latin typeface="UD デジタル 教科書体 NK-R" panose="02020400000000000000" pitchFamily="18" charset="-128"/>
                <a:ea typeface="UD デジタル 教科書体 NK-R" panose="02020400000000000000" pitchFamily="18" charset="-128"/>
              </a:rPr>
              <a:t>が最も多く、「</a:t>
            </a:r>
            <a:r>
              <a:rPr kumimoji="1" lang="ja-JP" altLang="en-US" sz="1200" dirty="0" smtClean="0">
                <a:latin typeface="UD デジタル 教科書体 NK-R" panose="02020400000000000000" pitchFamily="18" charset="-128"/>
                <a:ea typeface="UD デジタル 教科書体 NK-R" panose="02020400000000000000" pitchFamily="18" charset="-128"/>
              </a:rPr>
              <a:t>点字を使ってほしい」</a:t>
            </a:r>
            <a:r>
              <a:rPr kumimoji="1" lang="ja-JP" altLang="en-US" sz="1200" dirty="0">
                <a:latin typeface="UD デジタル 教科書体 NK-R" panose="02020400000000000000" pitchFamily="18" charset="-128"/>
                <a:ea typeface="UD デジタル 教科書体 NK-R" panose="02020400000000000000" pitchFamily="18" charset="-128"/>
              </a:rPr>
              <a:t>は</a:t>
            </a:r>
            <a:r>
              <a:rPr kumimoji="1" lang="en-US" altLang="ja-JP" sz="1200" dirty="0">
                <a:latin typeface="UD デジタル 教科書体 NK-R" panose="02020400000000000000" pitchFamily="18" charset="-128"/>
                <a:ea typeface="UD デジタル 教科書体 NK-R" panose="02020400000000000000" pitchFamily="18" charset="-128"/>
              </a:rPr>
              <a:t>14.3</a:t>
            </a:r>
            <a:r>
              <a:rPr kumimoji="1" lang="ja-JP" altLang="en-US" sz="1200" dirty="0" smtClean="0">
                <a:latin typeface="UD デジタル 教科書体 NK-R" panose="02020400000000000000" pitchFamily="18" charset="-128"/>
                <a:ea typeface="UD デジタル 教科書体 NK-R" panose="02020400000000000000" pitchFamily="18" charset="-128"/>
              </a:rPr>
              <a:t>％</a:t>
            </a:r>
            <a:endParaRPr kumimoji="1" lang="ja-JP" altLang="en-US"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err="1">
                <a:latin typeface="UD デジタル 教科書体 NK-R" panose="02020400000000000000" pitchFamily="18" charset="-128"/>
                <a:ea typeface="UD デジタル 教科書体 NK-R" panose="02020400000000000000" pitchFamily="18" charset="-128"/>
              </a:rPr>
              <a:t>聴覚障がい</a:t>
            </a:r>
            <a:r>
              <a:rPr kumimoji="1" lang="ja-JP" altLang="en-US" sz="1200" dirty="0">
                <a:latin typeface="UD デジタル 教科書体 NK-R" panose="02020400000000000000" pitchFamily="18" charset="-128"/>
                <a:ea typeface="UD デジタル 教科書体 NK-R" panose="02020400000000000000" pitchFamily="18" charset="-128"/>
              </a:rPr>
              <a:t>者は「大きな声でゆっくり</a:t>
            </a:r>
            <a:r>
              <a:rPr kumimoji="1" lang="ja-JP" altLang="en-US" sz="1200" dirty="0" smtClean="0">
                <a:latin typeface="UD デジタル 教科書体 NK-R" panose="02020400000000000000" pitchFamily="18" charset="-128"/>
                <a:ea typeface="UD デジタル 教科書体 NK-R" panose="02020400000000000000" pitchFamily="18" charset="-128"/>
              </a:rPr>
              <a:t>話してほしい」</a:t>
            </a:r>
            <a:r>
              <a:rPr kumimoji="1" lang="ja-JP" altLang="en-US" sz="1200" dirty="0">
                <a:latin typeface="UD デジタル 教科書体 NK-R" panose="02020400000000000000" pitchFamily="18" charset="-128"/>
                <a:ea typeface="UD デジタル 教科書体 NK-R" panose="02020400000000000000" pitchFamily="18" charset="-128"/>
              </a:rPr>
              <a:t>が最も多く、「</a:t>
            </a:r>
            <a:r>
              <a:rPr kumimoji="1" lang="ja-JP" altLang="en-US" sz="1200" dirty="0" smtClean="0">
                <a:latin typeface="UD デジタル 教科書体 NK-R" panose="02020400000000000000" pitchFamily="18" charset="-128"/>
                <a:ea typeface="UD デジタル 教科書体 NK-R" panose="02020400000000000000" pitchFamily="18" charset="-128"/>
              </a:rPr>
              <a:t>手話を使ってほしい」</a:t>
            </a:r>
            <a:r>
              <a:rPr kumimoji="1" lang="ja-JP" altLang="en-US" sz="1200" dirty="0">
                <a:latin typeface="UD デジタル 教科書体 NK-R" panose="02020400000000000000" pitchFamily="18" charset="-128"/>
                <a:ea typeface="UD デジタル 教科書体 NK-R" panose="02020400000000000000" pitchFamily="18" charset="-128"/>
              </a:rPr>
              <a:t>は</a:t>
            </a:r>
            <a:r>
              <a:rPr kumimoji="1" lang="en-US" altLang="ja-JP" sz="1200" dirty="0">
                <a:latin typeface="UD デジタル 教科書体 NK-R" panose="02020400000000000000" pitchFamily="18" charset="-128"/>
                <a:ea typeface="UD デジタル 教科書体 NK-R" panose="02020400000000000000" pitchFamily="18" charset="-128"/>
              </a:rPr>
              <a:t>29.6</a:t>
            </a: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smtClean="0">
                <a:latin typeface="UD デジタル 教科書体 NK-R" panose="02020400000000000000" pitchFamily="18" charset="-128"/>
                <a:ea typeface="UD デジタル 教科書体 NK-R" panose="02020400000000000000" pitchFamily="18" charset="-128"/>
              </a:rPr>
              <a:t>、</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「文字を使ってほしい」</a:t>
            </a:r>
            <a:r>
              <a:rPr kumimoji="1" lang="ja-JP" altLang="en-US" sz="1200" dirty="0">
                <a:latin typeface="UD デジタル 教科書体 NK-R" panose="02020400000000000000" pitchFamily="18" charset="-128"/>
                <a:ea typeface="UD デジタル 教科書体 NK-R" panose="02020400000000000000" pitchFamily="18" charset="-128"/>
              </a:rPr>
              <a:t>は</a:t>
            </a:r>
            <a:r>
              <a:rPr kumimoji="1" lang="en-US" altLang="ja-JP" sz="1200" dirty="0">
                <a:latin typeface="UD デジタル 教科書体 NK-R" panose="02020400000000000000" pitchFamily="18" charset="-128"/>
                <a:ea typeface="UD デジタル 教科書体 NK-R" panose="02020400000000000000" pitchFamily="18" charset="-128"/>
              </a:rPr>
              <a:t>42.3</a:t>
            </a:r>
            <a:r>
              <a:rPr kumimoji="1" lang="ja-JP" altLang="en-US" sz="1200" dirty="0" smtClean="0">
                <a:latin typeface="UD デジタル 教科書体 NK-R" panose="02020400000000000000" pitchFamily="18" charset="-128"/>
                <a:ea typeface="UD デジタル 教科書体 NK-R" panose="02020400000000000000" pitchFamily="18" charset="-128"/>
              </a:rPr>
              <a:t>％　　　　</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第７期</a:t>
            </a:r>
            <a:r>
              <a:rPr kumimoji="1" lang="ja-JP" altLang="en-US" sz="105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050" dirty="0" smtClean="0">
                <a:latin typeface="UD デジタル 教科書体 NK-R" panose="02020400000000000000" pitchFamily="18" charset="-128"/>
                <a:ea typeface="UD デジタル 教科書体 NK-R" panose="02020400000000000000" pitchFamily="18" charset="-128"/>
              </a:rPr>
              <a:t>福祉計画の策定に向けたアンケート結果より（令和５年（</a:t>
            </a:r>
            <a:r>
              <a:rPr kumimoji="1" lang="en-US" altLang="ja-JP" sz="1050" dirty="0" smtClean="0">
                <a:latin typeface="UD デジタル 教科書体 NK-R" panose="02020400000000000000" pitchFamily="18" charset="-128"/>
                <a:ea typeface="UD デジタル 教科書体 NK-R" panose="02020400000000000000" pitchFamily="18" charset="-128"/>
              </a:rPr>
              <a:t>2023</a:t>
            </a:r>
            <a:r>
              <a:rPr kumimoji="1" lang="ja-JP" altLang="en-US" sz="1050" dirty="0" smtClean="0">
                <a:latin typeface="UD デジタル 教科書体 NK-R" panose="02020400000000000000" pitchFamily="18" charset="-128"/>
                <a:ea typeface="UD デジタル 教科書体 NK-R" panose="02020400000000000000" pitchFamily="18" charset="-128"/>
              </a:rPr>
              <a:t>年）実施・対象</a:t>
            </a:r>
            <a:r>
              <a:rPr kumimoji="1" lang="en-US" altLang="ja-JP" sz="1050" dirty="0" smtClean="0">
                <a:latin typeface="UD デジタル 教科書体 NK-R" panose="02020400000000000000" pitchFamily="18" charset="-128"/>
                <a:ea typeface="UD デジタル 教科書体 NK-R" panose="02020400000000000000" pitchFamily="18" charset="-128"/>
              </a:rPr>
              <a:t>2,000</a:t>
            </a:r>
            <a:r>
              <a:rPr kumimoji="1" lang="ja-JP" altLang="en-US" sz="1050" dirty="0" smtClean="0">
                <a:latin typeface="UD デジタル 教科書体 NK-R" panose="02020400000000000000" pitchFamily="18" charset="-128"/>
                <a:ea typeface="UD デジタル 教科書体 NK-R" panose="02020400000000000000" pitchFamily="18" charset="-128"/>
              </a:rPr>
              <a:t>人）</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en-US" altLang="ja-JP" sz="1200" dirty="0" smtClean="0">
                <a:latin typeface="UD デジタル 教科書体 NK-R" panose="02020400000000000000" pitchFamily="18" charset="-128"/>
                <a:ea typeface="UD デジタル 教科書体 NK-R" panose="02020400000000000000" pitchFamily="18" charset="-128"/>
              </a:rPr>
              <a:t>【</a:t>
            </a:r>
            <a:r>
              <a:rPr kumimoji="1" lang="ja-JP" altLang="en-US" sz="1200" dirty="0" smtClean="0">
                <a:latin typeface="UD デジタル 教科書体 NK-R" panose="02020400000000000000" pitchFamily="18" charset="-128"/>
                <a:ea typeface="UD デジタル 教科書体 NK-R" panose="02020400000000000000" pitchFamily="18" charset="-128"/>
              </a:rPr>
              <a:t>主な課題</a:t>
            </a:r>
            <a:r>
              <a:rPr kumimoji="1" lang="en-US" altLang="ja-JP" sz="1200" dirty="0" smtClean="0">
                <a:latin typeface="UD デジタル 教科書体 NK-R" panose="02020400000000000000" pitchFamily="18" charset="-128"/>
                <a:ea typeface="UD デジタル 教科書体 NK-R" panose="02020400000000000000" pitchFamily="18" charset="-128"/>
              </a:rPr>
              <a:t>】</a:t>
            </a:r>
          </a:p>
          <a:p>
            <a:r>
              <a:rPr kumimoji="1" lang="ja-JP" altLang="en-US" sz="1200" dirty="0" smtClean="0">
                <a:latin typeface="UD デジタル 教科書体 NK-R" panose="02020400000000000000" pitchFamily="18" charset="-128"/>
                <a:ea typeface="UD デジタル 教科書体 NK-R" panose="02020400000000000000" pitchFamily="18" charset="-128"/>
              </a:rPr>
              <a:t>・手話の普及・啓発の取組が限定的で、幅広く周知できていない面がある</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・多様なコミュニケーション手段に対しての理解が不十分で、コミュニケーション手段への配慮がさらに必要</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・市の各部局で統一的な対応ができていない</a:t>
            </a:r>
            <a:endParaRPr kumimoji="1" lang="ja-JP" altLang="en-US"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・病院を受診する際など、専門性の高いコミュニケーション支援者が十分に確保されていない</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p:cNvSpPr txBox="1"/>
          <p:nvPr/>
        </p:nvSpPr>
        <p:spPr>
          <a:xfrm>
            <a:off x="138545" y="580690"/>
            <a:ext cx="1542473" cy="276999"/>
          </a:xfrm>
          <a:prstGeom prst="rect">
            <a:avLst/>
          </a:prstGeom>
          <a:solidFill>
            <a:srgbClr val="CCFFFF"/>
          </a:solidFill>
        </p:spPr>
        <p:txBody>
          <a:bodyPr wrap="square" rtlCol="0" anchor="ctr" anchorCtr="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第１　推進方針</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1666304" y="571718"/>
            <a:ext cx="7342909" cy="933589"/>
          </a:xfrm>
          <a:prstGeom prst="rect">
            <a:avLst/>
          </a:prstGeom>
          <a:noFill/>
        </p:spPr>
        <p:txBody>
          <a:bodyPr wrap="square" rtlCol="0">
            <a:spAutoFit/>
          </a:bodyPr>
          <a:lstStyle/>
          <a:p>
            <a:r>
              <a:rPr kumimoji="1" lang="ja-JP" altLang="en-US" sz="1200" dirty="0" smtClean="0">
                <a:latin typeface="UD デジタル 教科書体 NK-R" panose="02020400000000000000" pitchFamily="18" charset="-128"/>
                <a:ea typeface="UD デジタル 教科書体 NK-R" panose="02020400000000000000" pitchFamily="18" charset="-128"/>
              </a:rPr>
              <a:t>条例</a:t>
            </a:r>
            <a:r>
              <a:rPr kumimoji="1" lang="ja-JP" altLang="en-US" sz="1200" dirty="0">
                <a:latin typeface="UD デジタル 教科書体 NK-R" panose="02020400000000000000" pitchFamily="18" charset="-128"/>
                <a:ea typeface="UD デジタル 教科書体 NK-R" panose="02020400000000000000" pitchFamily="18" charset="-128"/>
              </a:rPr>
              <a:t>第</a:t>
            </a:r>
            <a:r>
              <a:rPr kumimoji="1" lang="en-US" altLang="ja-JP" sz="1200" dirty="0">
                <a:latin typeface="UD デジタル 教科書体 NK-R" panose="02020400000000000000" pitchFamily="18" charset="-128"/>
                <a:ea typeface="UD デジタル 教科書体 NK-R" panose="02020400000000000000" pitchFamily="18" charset="-128"/>
              </a:rPr>
              <a:t>8</a:t>
            </a:r>
            <a:r>
              <a:rPr kumimoji="1" lang="ja-JP" altLang="en-US" sz="1200" dirty="0">
                <a:latin typeface="UD デジタル 教科書体 NK-R" panose="02020400000000000000" pitchFamily="18" charset="-128"/>
                <a:ea typeface="UD デジタル 教科書体 NK-R" panose="02020400000000000000" pitchFamily="18" charset="-128"/>
              </a:rPr>
              <a:t>条に</a:t>
            </a:r>
            <a:r>
              <a:rPr kumimoji="1" lang="ja-JP" altLang="en-US" sz="1200" dirty="0" smtClean="0">
                <a:latin typeface="UD デジタル 教科書体 NK-R" panose="02020400000000000000" pitchFamily="18" charset="-128"/>
                <a:ea typeface="UD デジタル 教科書体 NK-R" panose="02020400000000000000" pitchFamily="18" charset="-128"/>
              </a:rPr>
              <a:t>より、市が施策を推進するための方針</a:t>
            </a:r>
            <a:r>
              <a:rPr kumimoji="1" lang="ja-JP" altLang="en-US" sz="1200" dirty="0">
                <a:latin typeface="UD デジタル 教科書体 NK-R" panose="02020400000000000000" pitchFamily="18" charset="-128"/>
                <a:ea typeface="UD デジタル 教科書体 NK-R" panose="02020400000000000000" pitchFamily="18" charset="-128"/>
              </a:rPr>
              <a:t>は以下の３点とします</a:t>
            </a:r>
            <a:r>
              <a:rPr kumimoji="1" lang="ja-JP" altLang="en-US" sz="1200" dirty="0" smtClean="0">
                <a:latin typeface="UD デジタル 教科書体 NK-R" panose="02020400000000000000" pitchFamily="18" charset="-128"/>
                <a:ea typeface="UD デジタル 教科書体 NK-R" panose="02020400000000000000" pitchFamily="18" charset="-128"/>
              </a:rPr>
              <a:t>。</a:t>
            </a:r>
          </a:p>
          <a:p>
            <a:pPr>
              <a:lnSpc>
                <a:spcPts val="600"/>
              </a:lnSpc>
            </a:pP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１　手話</a:t>
            </a:r>
            <a:r>
              <a:rPr kumimoji="1" lang="ja-JP" altLang="en-US" sz="1200" dirty="0">
                <a:latin typeface="UD デジタル 教科書体 NK-R" panose="02020400000000000000" pitchFamily="18" charset="-128"/>
                <a:ea typeface="UD デジタル 教科書体 NK-R" panose="02020400000000000000" pitchFamily="18" charset="-128"/>
              </a:rPr>
              <a:t>への理解の促進及び普及</a:t>
            </a:r>
          </a:p>
          <a:p>
            <a:r>
              <a:rPr kumimoji="1" lang="ja-JP" altLang="en-US" sz="1200" dirty="0" smtClean="0">
                <a:latin typeface="UD デジタル 教科書体 NK-R" panose="02020400000000000000" pitchFamily="18" charset="-128"/>
                <a:ea typeface="UD デジタル 教科書体 NK-R" panose="02020400000000000000" pitchFamily="18" charset="-128"/>
              </a:rPr>
              <a:t>２　</a:t>
            </a:r>
            <a:r>
              <a:rPr kumimoji="1" lang="ja-JP" altLang="en-US" sz="12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200" dirty="0" err="1">
                <a:latin typeface="UD デジタル 教科書体 NK-R" panose="02020400000000000000" pitchFamily="18" charset="-128"/>
                <a:ea typeface="UD デジタル 教科書体 NK-R" panose="02020400000000000000" pitchFamily="18" charset="-128"/>
              </a:rPr>
              <a:t>がい</a:t>
            </a:r>
            <a:r>
              <a:rPr kumimoji="1" lang="ja-JP" altLang="en-US" sz="1200" dirty="0">
                <a:latin typeface="UD デジタル 教科書体 NK-R" panose="02020400000000000000" pitchFamily="18" charset="-128"/>
                <a:ea typeface="UD デジタル 教科書体 NK-R" panose="02020400000000000000" pitchFamily="18" charset="-128"/>
              </a:rPr>
              <a:t>者が情報を取得しやすく、コミュニケーション手段を選択して利用しやすい環境</a:t>
            </a:r>
            <a:r>
              <a:rPr kumimoji="1" lang="ja-JP" altLang="en-US" sz="1200" dirty="0" smtClean="0">
                <a:latin typeface="UD デジタル 教科書体 NK-R" panose="02020400000000000000" pitchFamily="18" charset="-128"/>
                <a:ea typeface="UD デジタル 教科書体 NK-R" panose="02020400000000000000" pitchFamily="18" charset="-128"/>
              </a:rPr>
              <a:t>の整備</a:t>
            </a:r>
            <a:endParaRPr kumimoji="1" lang="ja-JP" altLang="en-US"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３　コミュニケーション</a:t>
            </a:r>
            <a:r>
              <a:rPr kumimoji="1" lang="ja-JP" altLang="en-US" sz="1200" dirty="0">
                <a:latin typeface="UD デジタル 教科書体 NK-R" panose="02020400000000000000" pitchFamily="18" charset="-128"/>
                <a:ea typeface="UD デジタル 教科書体 NK-R" panose="02020400000000000000" pitchFamily="18" charset="-128"/>
              </a:rPr>
              <a:t>支援者の育成及び</a:t>
            </a:r>
            <a:r>
              <a:rPr kumimoji="1" lang="ja-JP" altLang="en-US" sz="1200" dirty="0" smtClean="0">
                <a:latin typeface="UD デジタル 教科書体 NK-R" panose="02020400000000000000" pitchFamily="18" charset="-128"/>
                <a:ea typeface="UD デジタル 教科書体 NK-R" panose="02020400000000000000" pitchFamily="18" charset="-128"/>
              </a:rPr>
              <a:t>確保</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135652" y="4813926"/>
            <a:ext cx="1542473" cy="276999"/>
          </a:xfrm>
          <a:prstGeom prst="rect">
            <a:avLst/>
          </a:prstGeom>
          <a:solidFill>
            <a:srgbClr val="CCFFFF"/>
          </a:solidFill>
        </p:spPr>
        <p:txBody>
          <a:bodyPr wrap="square" rtlCol="0" anchor="ctr" anchorCtr="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第</a:t>
            </a:r>
            <a:r>
              <a:rPr kumimoji="1" lang="en-US" altLang="ja-JP" sz="1200" b="1" dirty="0" smtClean="0">
                <a:latin typeface="UD デジタル 教科書体 NK-R" panose="02020400000000000000" pitchFamily="18" charset="-128"/>
                <a:ea typeface="UD デジタル 教科書体 NK-R" panose="02020400000000000000" pitchFamily="18" charset="-128"/>
              </a:rPr>
              <a:t>5</a:t>
            </a:r>
            <a:r>
              <a:rPr kumimoji="1" lang="ja-JP" altLang="en-US" sz="1200" b="1" dirty="0" smtClean="0">
                <a:latin typeface="UD デジタル 教科書体 NK-R" panose="02020400000000000000" pitchFamily="18" charset="-128"/>
                <a:ea typeface="UD デジタル 教科書体 NK-R" panose="02020400000000000000" pitchFamily="18" charset="-128"/>
              </a:rPr>
              <a:t>　推進体制</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p:cNvSpPr txBox="1"/>
          <p:nvPr/>
        </p:nvSpPr>
        <p:spPr>
          <a:xfrm>
            <a:off x="1700939" y="4770249"/>
            <a:ext cx="7342909" cy="2087751"/>
          </a:xfrm>
          <a:prstGeom prst="rect">
            <a:avLst/>
          </a:prstGeom>
          <a:noFill/>
        </p:spPr>
        <p:txBody>
          <a:bodyPr wrap="square" rtlCol="0">
            <a:spAutoFit/>
          </a:bodyPr>
          <a:lstStyle/>
          <a:p>
            <a:r>
              <a:rPr kumimoji="1" lang="ja-JP" altLang="en-US" sz="1200" dirty="0" smtClean="0">
                <a:latin typeface="UD デジタル 教科書体 NK-R" panose="02020400000000000000" pitchFamily="18" charset="-128"/>
                <a:ea typeface="UD デジタル 教科書体 NK-R" panose="02020400000000000000" pitchFamily="18" charset="-128"/>
              </a:rPr>
              <a:t>１　進捗</a:t>
            </a:r>
            <a:r>
              <a:rPr kumimoji="1" lang="ja-JP" altLang="en-US" sz="1200" dirty="0">
                <a:latin typeface="UD デジタル 教科書体 NK-R" panose="02020400000000000000" pitchFamily="18" charset="-128"/>
                <a:ea typeface="UD デジタル 教科書体 NK-R" panose="02020400000000000000" pitchFamily="18" charset="-128"/>
              </a:rPr>
              <a:t>状況の</a:t>
            </a:r>
            <a:r>
              <a:rPr kumimoji="1" lang="ja-JP" altLang="en-US" sz="1200" dirty="0" smtClean="0">
                <a:latin typeface="UD デジタル 教科書体 NK-R" panose="02020400000000000000" pitchFamily="18" charset="-128"/>
                <a:ea typeface="UD デジタル 教科書体 NK-R" panose="02020400000000000000" pitchFamily="18" charset="-128"/>
              </a:rPr>
              <a:t>確認</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    推進方針ごとに進めるべき市</a:t>
            </a:r>
            <a:r>
              <a:rPr kumimoji="1" lang="ja-JP" altLang="en-US" sz="1200" dirty="0">
                <a:latin typeface="UD デジタル 教科書体 NK-R" panose="02020400000000000000" pitchFamily="18" charset="-128"/>
                <a:ea typeface="UD デジタル 教科書体 NK-R" panose="02020400000000000000" pitchFamily="18" charset="-128"/>
              </a:rPr>
              <a:t>の</a:t>
            </a:r>
            <a:r>
              <a:rPr kumimoji="1" lang="ja-JP" altLang="en-US" sz="1200" dirty="0" smtClean="0">
                <a:latin typeface="UD デジタル 教科書体 NK-R" panose="02020400000000000000" pitchFamily="18" charset="-128"/>
                <a:ea typeface="UD デジタル 教科書体 NK-R" panose="02020400000000000000" pitchFamily="18" charset="-128"/>
              </a:rPr>
              <a:t>取組の進捗状況</a:t>
            </a:r>
            <a:r>
              <a:rPr kumimoji="1" lang="ja-JP" altLang="en-US" sz="1200" dirty="0">
                <a:latin typeface="UD デジタル 教科書体 NK-R" panose="02020400000000000000" pitchFamily="18" charset="-128"/>
                <a:ea typeface="UD デジタル 教科書体 NK-R" panose="02020400000000000000" pitchFamily="18" charset="-128"/>
              </a:rPr>
              <a:t>について全室課</a:t>
            </a:r>
            <a:r>
              <a:rPr kumimoji="1" lang="ja-JP" altLang="en-US" sz="1200" dirty="0" smtClean="0">
                <a:latin typeface="UD デジタル 教科書体 NK-R" panose="02020400000000000000" pitchFamily="18" charset="-128"/>
                <a:ea typeface="UD デジタル 教科書体 NK-R" panose="02020400000000000000" pitchFamily="18" charset="-128"/>
              </a:rPr>
              <a:t>に年</a:t>
            </a:r>
            <a:r>
              <a:rPr kumimoji="1" lang="ja-JP" altLang="en-US" sz="1200" dirty="0">
                <a:latin typeface="UD デジタル 教科書体 NK-R" panose="02020400000000000000" pitchFamily="18" charset="-128"/>
                <a:ea typeface="UD デジタル 教科書体 NK-R" panose="02020400000000000000" pitchFamily="18" charset="-128"/>
              </a:rPr>
              <a:t>に</a:t>
            </a:r>
            <a:r>
              <a:rPr kumimoji="1" lang="en-US" altLang="ja-JP" sz="1200" dirty="0">
                <a:latin typeface="UD デジタル 教科書体 NK-R" panose="02020400000000000000" pitchFamily="18" charset="-128"/>
                <a:ea typeface="UD デジタル 教科書体 NK-R" panose="02020400000000000000" pitchFamily="18" charset="-128"/>
              </a:rPr>
              <a:t>1</a:t>
            </a:r>
            <a:r>
              <a:rPr kumimoji="1" lang="ja-JP" altLang="en-US" sz="1200" dirty="0">
                <a:latin typeface="UD デジタル 教科書体 NK-R" panose="02020400000000000000" pitchFamily="18" charset="-128"/>
                <a:ea typeface="UD デジタル 教科書体 NK-R" panose="02020400000000000000" pitchFamily="18" charset="-128"/>
              </a:rPr>
              <a:t>回照会</a:t>
            </a:r>
            <a:r>
              <a:rPr kumimoji="1" lang="ja-JP" altLang="en-US" sz="1200" dirty="0" smtClean="0">
                <a:latin typeface="UD デジタル 教科書体 NK-R" panose="02020400000000000000" pitchFamily="18" charset="-128"/>
                <a:ea typeface="UD デジタル 教科書体 NK-R" panose="02020400000000000000" pitchFamily="18" charset="-128"/>
              </a:rPr>
              <a:t>を行い、確認</a:t>
            </a:r>
            <a:r>
              <a:rPr kumimoji="1" lang="ja-JP" altLang="en-US" sz="1200" dirty="0">
                <a:latin typeface="UD デジタル 教科書体 NK-R" panose="02020400000000000000" pitchFamily="18" charset="-128"/>
                <a:ea typeface="UD デジタル 教科書体 NK-R" panose="02020400000000000000" pitchFamily="18" charset="-128"/>
              </a:rPr>
              <a:t>していく</a:t>
            </a:r>
            <a:r>
              <a:rPr kumimoji="1" lang="ja-JP" altLang="en-US" sz="1200" dirty="0" smtClean="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２　進捗管理</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en-US" altLang="ja-JP" sz="1200" dirty="0" smtClean="0">
                <a:latin typeface="UD デジタル 教科書体 NK-R" panose="02020400000000000000" pitchFamily="18" charset="-128"/>
                <a:ea typeface="UD デジタル 教科書体 NK-R" panose="02020400000000000000" pitchFamily="18" charset="-128"/>
              </a:rPr>
              <a:t>【</a:t>
            </a:r>
            <a:r>
              <a:rPr kumimoji="1" lang="ja-JP" altLang="en-US" sz="1200" dirty="0" smtClean="0">
                <a:latin typeface="UD デジタル 教科書体 NK-R" panose="02020400000000000000" pitchFamily="18" charset="-128"/>
                <a:ea typeface="UD デジタル 教科書体 NK-R" panose="02020400000000000000" pitchFamily="18" charset="-128"/>
              </a:rPr>
              <a:t>庁外</a:t>
            </a:r>
            <a:r>
              <a:rPr kumimoji="1" lang="en-US" altLang="ja-JP" sz="1200" dirty="0" smtClean="0">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rgbClr val="7030A0"/>
                </a:solidFill>
                <a:latin typeface="UD デジタル 教科書体 NK-R" panose="02020400000000000000" pitchFamily="18" charset="-128"/>
                <a:ea typeface="UD デジタル 教科書体 NK-R" panose="02020400000000000000" pitchFamily="18" charset="-128"/>
              </a:rPr>
              <a:t>・</a:t>
            </a:r>
            <a:r>
              <a:rPr kumimoji="1" lang="zh-TW" altLang="en-US" sz="1200" dirty="0" smtClean="0">
                <a:latin typeface="UD デジタル 教科書体 NK-R" panose="02020400000000000000" pitchFamily="18" charset="-128"/>
                <a:ea typeface="UD デジタル 教科書体 NK-R" panose="02020400000000000000" pitchFamily="18" charset="-128"/>
              </a:rPr>
              <a:t>手話</a:t>
            </a:r>
            <a:r>
              <a:rPr kumimoji="1" lang="zh-TW" altLang="en-US" sz="1200" dirty="0">
                <a:latin typeface="UD デジタル 教科書体 NK-R" panose="02020400000000000000" pitchFamily="18" charset="-128"/>
                <a:ea typeface="UD デジタル 教科書体 NK-R" panose="02020400000000000000" pitchFamily="18" charset="-128"/>
              </a:rPr>
              <a:t>言語等促進条例作業</a:t>
            </a:r>
            <a:r>
              <a:rPr kumimoji="1" lang="zh-TW" altLang="en-US" sz="1200" dirty="0" smtClean="0">
                <a:latin typeface="UD デジタル 教科書体 NK-R" panose="02020400000000000000" pitchFamily="18" charset="-128"/>
                <a:ea typeface="UD デジタル 教科書体 NK-R" panose="02020400000000000000" pitchFamily="18" charset="-128"/>
              </a:rPr>
              <a:t>部会</a:t>
            </a:r>
            <a:r>
              <a:rPr kumimoji="1" lang="ja-JP" altLang="en-US" sz="1200" dirty="0" smtClean="0">
                <a:latin typeface="UD デジタル 教科書体 NK-R" panose="02020400000000000000" pitchFamily="18" charset="-128"/>
                <a:ea typeface="UD デジタル 教科書体 NK-R" panose="02020400000000000000" pitchFamily="18" charset="-128"/>
              </a:rPr>
              <a:t>を毎年開催し、進捗状況の報告及び意見を聴取</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a:solidFill>
                  <a:srgbClr val="0000FF"/>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rgbClr val="0000FF"/>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rgbClr val="7030A0"/>
                </a:solidFill>
                <a:latin typeface="UD デジタル 教科書体 NK-R" panose="02020400000000000000" pitchFamily="18" charset="-128"/>
                <a:ea typeface="UD デジタル 教科書体 NK-R" panose="02020400000000000000" pitchFamily="18" charset="-128"/>
              </a:rPr>
              <a:t>・</a:t>
            </a:r>
            <a:r>
              <a:rPr kumimoji="1" lang="ja-JP" altLang="en-US" sz="12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200" dirty="0" err="1">
                <a:latin typeface="UD デジタル 教科書体 NK-R" panose="02020400000000000000" pitchFamily="18" charset="-128"/>
                <a:ea typeface="UD デジタル 教科書体 NK-R" panose="02020400000000000000" pitchFamily="18" charset="-128"/>
              </a:rPr>
              <a:t>がい</a:t>
            </a:r>
            <a:r>
              <a:rPr kumimoji="1" lang="ja-JP" altLang="en-US" sz="1200" dirty="0">
                <a:latin typeface="UD デジタル 教科書体 NK-R" panose="02020400000000000000" pitchFamily="18" charset="-128"/>
                <a:ea typeface="UD デジタル 教科書体 NK-R" panose="02020400000000000000" pitchFamily="18" charset="-128"/>
              </a:rPr>
              <a:t>者施策推進</a:t>
            </a:r>
            <a:r>
              <a:rPr kumimoji="1" lang="ja-JP" altLang="en-US" sz="1200" dirty="0" smtClean="0">
                <a:latin typeface="UD デジタル 教科書体 NK-R" panose="02020400000000000000" pitchFamily="18" charset="-128"/>
                <a:ea typeface="UD デジタル 教科書体 NK-R" panose="02020400000000000000" pitchFamily="18" charset="-128"/>
              </a:rPr>
              <a:t>専門分科会に報告</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000"/>
              </a:lnSpc>
            </a:pP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en-US" altLang="ja-JP" sz="1200" dirty="0" smtClean="0">
                <a:latin typeface="UD デジタル 教科書体 NK-R" panose="02020400000000000000" pitchFamily="18" charset="-128"/>
                <a:ea typeface="UD デジタル 教科書体 NK-R" panose="02020400000000000000" pitchFamily="18" charset="-128"/>
              </a:rPr>
              <a:t>【</a:t>
            </a:r>
            <a:r>
              <a:rPr kumimoji="1" lang="ja-JP" altLang="en-US" sz="1200" dirty="0" smtClean="0">
                <a:latin typeface="UD デジタル 教科書体 NK-R" panose="02020400000000000000" pitchFamily="18" charset="-128"/>
                <a:ea typeface="UD デジタル 教科書体 NK-R" panose="02020400000000000000" pitchFamily="18" charset="-128"/>
              </a:rPr>
              <a:t>庁内</a:t>
            </a:r>
            <a:r>
              <a:rPr kumimoji="1" lang="en-US" altLang="ja-JP" sz="1200" dirty="0" smtClean="0">
                <a:latin typeface="UD デジタル 教科書体 NK-R" panose="02020400000000000000" pitchFamily="18" charset="-128"/>
                <a:ea typeface="UD デジタル 教科書体 NK-R" panose="02020400000000000000" pitchFamily="18" charset="-128"/>
              </a:rPr>
              <a:t>】</a:t>
            </a:r>
            <a:r>
              <a:rPr kumimoji="1" lang="ja-JP" altLang="en-US" sz="1200" dirty="0" smtClean="0">
                <a:latin typeface="UD デジタル 教科書体 NK-R" panose="02020400000000000000" pitchFamily="18" charset="-128"/>
                <a:ea typeface="UD デジタル 教科書体 NK-R" panose="02020400000000000000" pitchFamily="18" charset="-128"/>
              </a:rPr>
              <a:t>・市長をトップとする</a:t>
            </a:r>
            <a:r>
              <a:rPr kumimoji="1" lang="ja-JP" altLang="en-US" sz="12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200" dirty="0" smtClean="0">
                <a:latin typeface="UD デジタル 教科書体 NK-R" panose="02020400000000000000" pitchFamily="18" charset="-128"/>
                <a:ea typeface="UD デジタル 教科書体 NK-R" panose="02020400000000000000" pitchFamily="18" charset="-128"/>
              </a:rPr>
              <a:t>者福祉事業推進本部に報告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３　方針</a:t>
            </a:r>
            <a:r>
              <a:rPr kumimoji="1" lang="ja-JP" altLang="en-US" sz="1200" dirty="0">
                <a:latin typeface="UD デジタル 教科書体 NK-R" panose="02020400000000000000" pitchFamily="18" charset="-128"/>
                <a:ea typeface="UD デジタル 教科書体 NK-R" panose="02020400000000000000" pitchFamily="18" charset="-128"/>
              </a:rPr>
              <a:t>の</a:t>
            </a:r>
            <a:r>
              <a:rPr kumimoji="1" lang="ja-JP" altLang="en-US" sz="1200" dirty="0" smtClean="0">
                <a:latin typeface="UD デジタル 教科書体 NK-R" panose="02020400000000000000" pitchFamily="18" charset="-128"/>
                <a:ea typeface="UD デジタル 教科書体 NK-R" panose="02020400000000000000" pitchFamily="18" charset="-128"/>
              </a:rPr>
              <a:t>見直し</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ja-JP" altLang="en-US" sz="12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200" dirty="0" smtClean="0">
                <a:latin typeface="UD デジタル 教科書体 NK-R" panose="02020400000000000000" pitchFamily="18" charset="-128"/>
                <a:ea typeface="UD デジタル 教科書体 NK-R" panose="02020400000000000000" pitchFamily="18" charset="-128"/>
              </a:rPr>
              <a:t>福祉計画に合わせ、</a:t>
            </a:r>
            <a:r>
              <a:rPr kumimoji="1" lang="en-US" altLang="ja-JP" sz="1200" dirty="0" smtClean="0">
                <a:latin typeface="UD デジタル 教科書体 NK-R" panose="02020400000000000000" pitchFamily="18" charset="-128"/>
                <a:ea typeface="UD デジタル 教科書体 NK-R" panose="02020400000000000000" pitchFamily="18" charset="-128"/>
              </a:rPr>
              <a:t>3</a:t>
            </a:r>
            <a:r>
              <a:rPr kumimoji="1" lang="ja-JP" altLang="en-US" sz="1200" dirty="0" smtClean="0">
                <a:latin typeface="UD デジタル 教科書体 NK-R" panose="02020400000000000000" pitchFamily="18" charset="-128"/>
                <a:ea typeface="UD デジタル 教科書体 NK-R" panose="02020400000000000000" pitchFamily="18" charset="-128"/>
              </a:rPr>
              <a:t>年ごとの見直しを基本とするが、庁外の作業部会や専門分科会での当事者など</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en-US" altLang="ja-JP" sz="1200" dirty="0">
                <a:latin typeface="UD デジタル 教科書体 NK-R" panose="02020400000000000000" pitchFamily="18" charset="-128"/>
                <a:ea typeface="UD デジタル 教科書体 NK-R" panose="02020400000000000000" pitchFamily="18" charset="-128"/>
              </a:rPr>
              <a:t> </a:t>
            </a:r>
            <a:r>
              <a:rPr kumimoji="1" lang="en-US" altLang="ja-JP" sz="1200" dirty="0" smtClean="0">
                <a:latin typeface="UD デジタル 教科書体 NK-R" panose="02020400000000000000" pitchFamily="18" charset="-128"/>
                <a:ea typeface="UD デジタル 教科書体 NK-R" panose="020204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の意見を踏まえ柔軟に対応していく。</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0A20B21E-C0A9-4421-9142-572B700E5EB7}" type="slidenum">
              <a:rPr kumimoji="1" lang="ja-JP" altLang="en-US" smtClean="0"/>
              <a:t>1</a:t>
            </a:fld>
            <a:endParaRPr kumimoji="1" lang="ja-JP" altLang="en-US" dirty="0"/>
          </a:p>
        </p:txBody>
      </p:sp>
      <p:sp>
        <p:nvSpPr>
          <p:cNvPr id="14" name="テキスト ボックス 13"/>
          <p:cNvSpPr txBox="1"/>
          <p:nvPr/>
        </p:nvSpPr>
        <p:spPr>
          <a:xfrm>
            <a:off x="135652" y="4216250"/>
            <a:ext cx="1544401" cy="461665"/>
          </a:xfrm>
          <a:prstGeom prst="rect">
            <a:avLst/>
          </a:prstGeom>
          <a:solidFill>
            <a:srgbClr val="CCFFFF"/>
          </a:solidFill>
        </p:spPr>
        <p:txBody>
          <a:bodyPr wrap="square" rtlCol="0" anchor="ctr" anchorCtr="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第４　方向性・到達点</a:t>
            </a:r>
            <a:endParaRPr kumimoji="1" lang="en-US" altLang="ja-JP" sz="12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200" b="1" dirty="0" smtClean="0">
                <a:latin typeface="UD デジタル 教科書体 NK-R" panose="02020400000000000000" pitchFamily="18" charset="-128"/>
                <a:ea typeface="UD デジタル 教科書体 NK-R" panose="02020400000000000000" pitchFamily="18" charset="-128"/>
              </a:rPr>
              <a:t>・主な取組</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15" name="テキスト ボックス 14"/>
          <p:cNvSpPr txBox="1"/>
          <p:nvPr/>
        </p:nvSpPr>
        <p:spPr>
          <a:xfrm>
            <a:off x="1751739" y="4294383"/>
            <a:ext cx="7292109" cy="276999"/>
          </a:xfrm>
          <a:prstGeom prst="rect">
            <a:avLst/>
          </a:prstGeom>
          <a:noFill/>
        </p:spPr>
        <p:txBody>
          <a:bodyPr wrap="square" rtlCol="0">
            <a:spAutoFit/>
          </a:bodyPr>
          <a:lstStyle/>
          <a:p>
            <a:r>
              <a:rPr kumimoji="1" lang="ja-JP" altLang="en-US" sz="1200" dirty="0" smtClean="0">
                <a:latin typeface="UD デジタル 教科書体 NK-R" panose="02020400000000000000" pitchFamily="18" charset="-128"/>
                <a:ea typeface="UD デジタル 教科書体 NK-R" panose="02020400000000000000" pitchFamily="18" charset="-128"/>
              </a:rPr>
              <a:t>２ページのとおり</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p:cNvSpPr txBox="1"/>
          <p:nvPr/>
        </p:nvSpPr>
        <p:spPr>
          <a:xfrm>
            <a:off x="2756450" y="1412203"/>
            <a:ext cx="6874631" cy="246221"/>
          </a:xfrm>
          <a:prstGeom prst="rect">
            <a:avLst/>
          </a:prstGeom>
          <a:noFill/>
        </p:spPr>
        <p:txBody>
          <a:bodyPr wrap="square" rtlCol="0">
            <a:spAutoFit/>
          </a:bodyPr>
          <a:lstStyle/>
          <a:p>
            <a:r>
              <a:rPr kumimoji="1" lang="en-US" altLang="ja-JP" sz="1000" dirty="0" smtClean="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コミュニケーション</a:t>
            </a:r>
            <a:r>
              <a:rPr kumimoji="1" lang="ja-JP" altLang="en-US" sz="1000" dirty="0" smtClean="0">
                <a:latin typeface="UD デジタル 教科書体 NK-R" panose="02020400000000000000" pitchFamily="18" charset="-128"/>
                <a:ea typeface="UD デジタル 教科書体 NK-R" panose="02020400000000000000" pitchFamily="18" charset="-128"/>
              </a:rPr>
              <a:t>支援者</a:t>
            </a:r>
            <a:r>
              <a:rPr kumimoji="1" lang="ja-JP" altLang="en-US" sz="1000" dirty="0">
                <a:latin typeface="UD デジタル 教科書体 NK-R" panose="02020400000000000000" pitchFamily="18" charset="-128"/>
                <a:ea typeface="UD デジタル 教科書体 NK-R" panose="02020400000000000000" pitchFamily="18" charset="-128"/>
              </a:rPr>
              <a:t>：</a:t>
            </a:r>
            <a:r>
              <a:rPr kumimoji="1" lang="ja-JP" altLang="en-US" sz="1000" dirty="0" smtClean="0">
                <a:latin typeface="UD デジタル 教科書体 NK-R" panose="02020400000000000000" pitchFamily="18" charset="-128"/>
                <a:ea typeface="UD デジタル 教科書体 NK-R" panose="02020400000000000000" pitchFamily="18" charset="-128"/>
              </a:rPr>
              <a:t>手話通</a:t>
            </a:r>
            <a:r>
              <a:rPr kumimoji="1" lang="ja-JP" altLang="en-US" sz="1000" dirty="0">
                <a:latin typeface="UD デジタル 教科書体 NK-R" panose="02020400000000000000" pitchFamily="18" charset="-128"/>
                <a:ea typeface="UD デジタル 教科書体 NK-R" panose="02020400000000000000" pitchFamily="18" charset="-128"/>
              </a:rPr>
              <a:t>訳者、要約筆記者、点訳者、音</a:t>
            </a:r>
            <a:r>
              <a:rPr kumimoji="1" lang="ja-JP" altLang="en-US" sz="1000" dirty="0" smtClean="0">
                <a:latin typeface="UD デジタル 教科書体 NK-R" panose="02020400000000000000" pitchFamily="18" charset="-128"/>
                <a:ea typeface="UD デジタル 教科書体 NK-R" panose="02020400000000000000" pitchFamily="18" charset="-128"/>
              </a:rPr>
              <a:t>訳者</a:t>
            </a:r>
            <a:r>
              <a:rPr kumimoji="1" lang="ja-JP" altLang="en-US" sz="1000" dirty="0">
                <a:latin typeface="UD デジタル 教科書体 NK-R" panose="02020400000000000000" pitchFamily="18" charset="-128"/>
                <a:ea typeface="UD デジタル 教科書体 NK-R" panose="02020400000000000000" pitchFamily="18" charset="-128"/>
              </a:rPr>
              <a:t>、</a:t>
            </a:r>
            <a:r>
              <a:rPr kumimoji="1" lang="ja-JP" altLang="en-US" sz="1000" dirty="0" smtClean="0">
                <a:latin typeface="UD デジタル 教科書体 NK-R" panose="02020400000000000000" pitchFamily="18" charset="-128"/>
                <a:ea typeface="UD デジタル 教科書体 NK-R" panose="02020400000000000000" pitchFamily="18" charset="-128"/>
              </a:rPr>
              <a:t>盲</a:t>
            </a:r>
            <a:r>
              <a:rPr kumimoji="1" lang="ja-JP" altLang="en-US" sz="1000" dirty="0" err="1">
                <a:latin typeface="UD デジタル 教科書体 NK-R" panose="02020400000000000000" pitchFamily="18" charset="-128"/>
                <a:ea typeface="UD デジタル 教科書体 NK-R" panose="02020400000000000000" pitchFamily="18" charset="-128"/>
              </a:rPr>
              <a:t>ろう</a:t>
            </a:r>
            <a:r>
              <a:rPr kumimoji="1" lang="ja-JP" altLang="en-US" sz="1000" dirty="0">
                <a:latin typeface="UD デジタル 教科書体 NK-R" panose="02020400000000000000" pitchFamily="18" charset="-128"/>
                <a:ea typeface="UD デジタル 教科書体 NK-R" panose="02020400000000000000" pitchFamily="18" charset="-128"/>
              </a:rPr>
              <a:t>者通訳・介助員など</a:t>
            </a:r>
          </a:p>
        </p:txBody>
      </p:sp>
    </p:spTree>
    <p:extLst>
      <p:ext uri="{BB962C8B-B14F-4D97-AF65-F5344CB8AC3E}">
        <p14:creationId xmlns:p14="http://schemas.microsoft.com/office/powerpoint/2010/main" val="2084283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0" y="292180"/>
            <a:ext cx="7241308"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推進方針１　手話</a:t>
            </a:r>
            <a:r>
              <a:rPr kumimoji="1" lang="ja-JP" altLang="en-US" sz="1200" b="1" dirty="0">
                <a:latin typeface="UD デジタル 教科書体 NK-R" panose="02020400000000000000" pitchFamily="18" charset="-128"/>
                <a:ea typeface="UD デジタル 教科書体 NK-R" panose="02020400000000000000" pitchFamily="18" charset="-128"/>
              </a:rPr>
              <a:t>への理解の促進及び</a:t>
            </a:r>
            <a:r>
              <a:rPr kumimoji="1" lang="ja-JP" altLang="en-US" sz="1200" b="1" dirty="0" smtClean="0">
                <a:latin typeface="UD デジタル 教科書体 NK-R" panose="02020400000000000000" pitchFamily="18" charset="-128"/>
                <a:ea typeface="UD デジタル 教科書体 NK-R" panose="02020400000000000000" pitchFamily="18" charset="-128"/>
              </a:rPr>
              <a:t>普及</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p:cNvSpPr txBox="1"/>
          <p:nvPr/>
        </p:nvSpPr>
        <p:spPr>
          <a:xfrm>
            <a:off x="113146" y="513857"/>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　手話が言語</a:t>
            </a:r>
            <a:r>
              <a:rPr kumimoji="1" lang="ja-JP" altLang="en-US" sz="1100" dirty="0">
                <a:latin typeface="UD デジタル 教科書体 NK-R" panose="02020400000000000000" pitchFamily="18" charset="-128"/>
                <a:ea typeface="UD デジタル 教科書体 NK-R" panose="02020400000000000000" pitchFamily="18" charset="-128"/>
              </a:rPr>
              <a:t>であることについて理解を広め、多くの</a:t>
            </a:r>
            <a:r>
              <a:rPr kumimoji="1" lang="ja-JP" altLang="en-US" sz="1100" dirty="0" smtClean="0">
                <a:latin typeface="UD デジタル 教科書体 NK-R" panose="02020400000000000000" pitchFamily="18" charset="-128"/>
                <a:ea typeface="UD デジタル 教科書体 NK-R" panose="02020400000000000000" pitchFamily="18" charset="-128"/>
              </a:rPr>
              <a:t>人に手話</a:t>
            </a:r>
            <a:r>
              <a:rPr kumimoji="1" lang="ja-JP" altLang="en-US" sz="1100" dirty="0">
                <a:latin typeface="UD デジタル 教科書体 NK-R" panose="02020400000000000000" pitchFamily="18" charset="-128"/>
                <a:ea typeface="UD デジタル 教科書体 NK-R" panose="02020400000000000000" pitchFamily="18" charset="-128"/>
              </a:rPr>
              <a:t>に関心を</a:t>
            </a:r>
            <a:r>
              <a:rPr kumimoji="1" lang="ja-JP" altLang="en-US" sz="1100" dirty="0" smtClean="0">
                <a:latin typeface="UD デジタル 教科書体 NK-R" panose="02020400000000000000" pitchFamily="18" charset="-128"/>
                <a:ea typeface="UD デジタル 教科書体 NK-R" panose="02020400000000000000" pitchFamily="18" charset="-128"/>
              </a:rPr>
              <a:t>持ってもらい、</a:t>
            </a:r>
            <a:r>
              <a:rPr kumimoji="1" lang="ja-JP" altLang="en-US" sz="1100" dirty="0">
                <a:latin typeface="UD デジタル 教科書体 NK-R" panose="02020400000000000000" pitchFamily="18" charset="-128"/>
                <a:ea typeface="UD デジタル 教科書体 NK-R" panose="02020400000000000000" pitchFamily="18" charset="-128"/>
              </a:rPr>
              <a:t>気軽に</a:t>
            </a:r>
            <a:r>
              <a:rPr kumimoji="1" lang="ja-JP" altLang="en-US" sz="1100" dirty="0" smtClean="0">
                <a:latin typeface="UD デジタル 教科書体 NK-R" panose="02020400000000000000" pitchFamily="18" charset="-128"/>
                <a:ea typeface="UD デジタル 教科書体 NK-R" panose="02020400000000000000" pitchFamily="18" charset="-128"/>
              </a:rPr>
              <a:t>手話が使えるよう、</a:t>
            </a:r>
            <a:r>
              <a:rPr kumimoji="1" lang="ja-JP" altLang="en-US" sz="1100" dirty="0">
                <a:latin typeface="UD デジタル 教科書体 NK-R" panose="02020400000000000000" pitchFamily="18" charset="-128"/>
                <a:ea typeface="UD デジタル 教科書体 NK-R" panose="02020400000000000000" pitchFamily="18" charset="-128"/>
              </a:rPr>
              <a:t>学ぶ機会を提供する。また</a:t>
            </a:r>
            <a:r>
              <a:rPr kumimoji="1" lang="ja-JP" altLang="en-US" sz="1100" dirty="0" smtClean="0">
                <a:latin typeface="UD デジタル 教科書体 NK-R" panose="02020400000000000000" pitchFamily="18" charset="-128"/>
                <a:ea typeface="UD デジタル 教科書体 NK-R" panose="02020400000000000000" pitchFamily="18" charset="-128"/>
              </a:rPr>
              <a:t>、意思</a:t>
            </a:r>
            <a:r>
              <a:rPr kumimoji="1" lang="ja-JP" altLang="en-US" sz="1100" dirty="0">
                <a:latin typeface="UD デジタル 教科書体 NK-R" panose="02020400000000000000" pitchFamily="18" charset="-128"/>
                <a:ea typeface="UD デジタル 教科書体 NK-R" panose="02020400000000000000" pitchFamily="18" charset="-128"/>
              </a:rPr>
              <a:t>疎通手段の一つとして安心して</a:t>
            </a:r>
            <a:r>
              <a:rPr kumimoji="1" lang="ja-JP" altLang="en-US" sz="1100" dirty="0" smtClean="0">
                <a:latin typeface="UD デジタル 教科書体 NK-R" panose="02020400000000000000" pitchFamily="18" charset="-128"/>
                <a:ea typeface="UD デジタル 教科書体 NK-R" panose="02020400000000000000" pitchFamily="18" charset="-128"/>
              </a:rPr>
              <a:t>手話を使える環境をつくる。</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19" name="テキスト ボックス 18"/>
          <p:cNvSpPr txBox="1"/>
          <p:nvPr/>
        </p:nvSpPr>
        <p:spPr>
          <a:xfrm>
            <a:off x="4719783" y="513857"/>
            <a:ext cx="4284000" cy="600164"/>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　あいさつ程度の簡単な手話を身に付けるなど、誰もが手話に親しみ、コミュニケーションをとりやすいまちにします。</a:t>
            </a:r>
            <a:endParaRPr kumimoji="1" lang="ja-JP" altLang="en-US" sz="11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0A20B21E-C0A9-4421-9142-572B700E5EB7}" type="slidenum">
              <a:rPr kumimoji="1" lang="ja-JP" altLang="en-US" smtClean="0"/>
              <a:t>2</a:t>
            </a:fld>
            <a:endParaRPr kumimoji="1" lang="ja-JP" altLang="en-US" dirty="0"/>
          </a:p>
        </p:txBody>
      </p:sp>
      <p:sp>
        <p:nvSpPr>
          <p:cNvPr id="21" name="テキスト ボックス 20"/>
          <p:cNvSpPr txBox="1"/>
          <p:nvPr/>
        </p:nvSpPr>
        <p:spPr>
          <a:xfrm>
            <a:off x="0" y="0"/>
            <a:ext cx="4567382"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第４　</a:t>
            </a:r>
            <a:r>
              <a:rPr kumimoji="1" lang="ja-JP" altLang="en-US" sz="1400" b="1" dirty="0">
                <a:latin typeface="UD デジタル 教科書体 NK-R" panose="02020400000000000000" pitchFamily="18" charset="-128"/>
                <a:ea typeface="UD デジタル 教科書体 NK-R" panose="02020400000000000000" pitchFamily="18" charset="-128"/>
              </a:rPr>
              <a:t>方向性・</a:t>
            </a:r>
            <a:r>
              <a:rPr kumimoji="1" lang="ja-JP" altLang="en-US" sz="1400" b="1" dirty="0" smtClean="0">
                <a:latin typeface="UD デジタル 教科書体 NK-R" panose="02020400000000000000" pitchFamily="18" charset="-128"/>
                <a:ea typeface="UD デジタル 教科書体 NK-R" panose="02020400000000000000" pitchFamily="18" charset="-128"/>
              </a:rPr>
              <a:t>到達点・</a:t>
            </a:r>
            <a:r>
              <a:rPr kumimoji="1" lang="ja-JP" altLang="en-US" sz="1400" b="1" dirty="0">
                <a:latin typeface="UD デジタル 教科書体 NK-R" panose="02020400000000000000" pitchFamily="18" charset="-128"/>
                <a:ea typeface="UD デジタル 教科書体 NK-R" panose="02020400000000000000" pitchFamily="18" charset="-128"/>
              </a:rPr>
              <a:t>主な取組</a:t>
            </a:r>
          </a:p>
        </p:txBody>
      </p:sp>
      <p:sp>
        <p:nvSpPr>
          <p:cNvPr id="3" name="山形 2"/>
          <p:cNvSpPr/>
          <p:nvPr/>
        </p:nvSpPr>
        <p:spPr>
          <a:xfrm>
            <a:off x="4380485" y="748951"/>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テキスト ボックス 28"/>
          <p:cNvSpPr txBox="1"/>
          <p:nvPr/>
        </p:nvSpPr>
        <p:spPr>
          <a:xfrm>
            <a:off x="48241" y="2204562"/>
            <a:ext cx="9003783"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推進方針２</a:t>
            </a:r>
            <a:r>
              <a:rPr kumimoji="1" lang="ja-JP" altLang="en-US" sz="1200" b="1" dirty="0">
                <a:latin typeface="UD デジタル 教科書体 NK-R" panose="02020400000000000000" pitchFamily="18" charset="-128"/>
                <a:ea typeface="UD デジタル 教科書体 NK-R" panose="02020400000000000000" pitchFamily="18" charset="-128"/>
              </a:rPr>
              <a:t>　</a:t>
            </a:r>
            <a:r>
              <a:rPr kumimoji="1" lang="ja-JP" altLang="en-US" sz="1200" b="1" dirty="0" err="1">
                <a:latin typeface="UD デジタル 教科書体 NK-R" panose="02020400000000000000" pitchFamily="18" charset="-128"/>
                <a:ea typeface="UD デジタル 教科書体 NK-R" panose="02020400000000000000" pitchFamily="18" charset="-128"/>
              </a:rPr>
              <a:t>障がい</a:t>
            </a:r>
            <a:r>
              <a:rPr kumimoji="1" lang="ja-JP" altLang="en-US" sz="1200" b="1" dirty="0">
                <a:latin typeface="UD デジタル 教科書体 NK-R" panose="02020400000000000000" pitchFamily="18" charset="-128"/>
                <a:ea typeface="UD デジタル 教科書体 NK-R" panose="02020400000000000000" pitchFamily="18" charset="-128"/>
              </a:rPr>
              <a:t>者が情報を取得しやすく、コミュニケーション手段を選択</a:t>
            </a:r>
            <a:r>
              <a:rPr kumimoji="1" lang="ja-JP" altLang="en-US" sz="1200" b="1" dirty="0" smtClean="0">
                <a:latin typeface="UD デジタル 教科書体 NK-R" panose="02020400000000000000" pitchFamily="18" charset="-128"/>
                <a:ea typeface="UD デジタル 教科書体 NK-R" panose="02020400000000000000" pitchFamily="18" charset="-128"/>
              </a:rPr>
              <a:t>して利用</a:t>
            </a:r>
            <a:r>
              <a:rPr kumimoji="1" lang="ja-JP" altLang="en-US" sz="1200" b="1" dirty="0">
                <a:latin typeface="UD デジタル 教科書体 NK-R" panose="02020400000000000000" pitchFamily="18" charset="-128"/>
                <a:ea typeface="UD デジタル 教科書体 NK-R" panose="02020400000000000000" pitchFamily="18" charset="-128"/>
              </a:rPr>
              <a:t>しやすい環境の整備</a:t>
            </a:r>
          </a:p>
        </p:txBody>
      </p:sp>
      <p:sp>
        <p:nvSpPr>
          <p:cNvPr id="30" name="テキスト ボックス 29"/>
          <p:cNvSpPr txBox="1"/>
          <p:nvPr/>
        </p:nvSpPr>
        <p:spPr>
          <a:xfrm>
            <a:off x="143692" y="2424902"/>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100" dirty="0" err="1">
                <a:latin typeface="UD デジタル 教科書体 NK-R" panose="02020400000000000000" pitchFamily="18" charset="-128"/>
                <a:ea typeface="UD デジタル 教科書体 NK-R" panose="02020400000000000000" pitchFamily="18" charset="-128"/>
              </a:rPr>
              <a:t>がい</a:t>
            </a:r>
            <a:r>
              <a:rPr kumimoji="1" lang="ja-JP" altLang="en-US" sz="1100" dirty="0">
                <a:latin typeface="UD デジタル 教科書体 NK-R" panose="02020400000000000000" pitchFamily="18" charset="-128"/>
                <a:ea typeface="UD デジタル 教科書体 NK-R" panose="02020400000000000000" pitchFamily="18" charset="-128"/>
              </a:rPr>
              <a:t>者</a:t>
            </a:r>
            <a:r>
              <a:rPr kumimoji="1" lang="ja-JP" altLang="en-US" sz="1100" dirty="0" smtClean="0">
                <a:latin typeface="UD デジタル 教科書体 NK-R" panose="02020400000000000000" pitchFamily="18" charset="-128"/>
                <a:ea typeface="UD デジタル 教科書体 NK-R" panose="02020400000000000000" pitchFamily="18" charset="-128"/>
              </a:rPr>
              <a:t>が情報取得やコミュニケーション</a:t>
            </a:r>
            <a:r>
              <a:rPr kumimoji="1" lang="ja-JP" altLang="en-US" sz="1100" dirty="0">
                <a:latin typeface="UD デジタル 教科書体 NK-R" panose="02020400000000000000" pitchFamily="18" charset="-128"/>
                <a:ea typeface="UD デジタル 教科書体 NK-R" panose="02020400000000000000" pitchFamily="18" charset="-128"/>
              </a:rPr>
              <a:t>で困ることがないよう、何らかの手段を用意し、また用意していることを広く周知することで、</a:t>
            </a:r>
            <a:r>
              <a:rPr kumimoji="1" lang="ja-JP" altLang="en-US" sz="1100" dirty="0" smtClean="0">
                <a:latin typeface="UD デジタル 教科書体 NK-R" panose="02020400000000000000" pitchFamily="18" charset="-128"/>
                <a:ea typeface="UD デジタル 教科書体 NK-R" panose="02020400000000000000" pitchFamily="18" charset="-128"/>
              </a:rPr>
              <a:t>安心　して</a:t>
            </a:r>
            <a:r>
              <a:rPr kumimoji="1" lang="ja-JP" altLang="en-US" sz="1100" dirty="0">
                <a:latin typeface="UD デジタル 教科書体 NK-R" panose="02020400000000000000" pitchFamily="18" charset="-128"/>
                <a:ea typeface="UD デジタル 教科書体 NK-R" panose="02020400000000000000" pitchFamily="18" charset="-128"/>
              </a:rPr>
              <a:t>利用できる環境を整備する</a:t>
            </a:r>
            <a:r>
              <a:rPr kumimoji="1" lang="ja-JP" altLang="en-US" sz="1100" dirty="0" smtClean="0">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31" name="テキスト ボックス 30"/>
          <p:cNvSpPr txBox="1"/>
          <p:nvPr/>
        </p:nvSpPr>
        <p:spPr>
          <a:xfrm>
            <a:off x="4768024" y="2384294"/>
            <a:ext cx="4284000"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　障</a:t>
            </a:r>
            <a:r>
              <a:rPr kumimoji="1" lang="ja-JP" altLang="en-US" sz="1100" dirty="0">
                <a:latin typeface="UD デジタル 教科書体 NK-R" panose="02020400000000000000" pitchFamily="18" charset="-128"/>
                <a:ea typeface="UD デジタル 教科書体 NK-R" panose="02020400000000000000" pitchFamily="18" charset="-128"/>
              </a:rPr>
              <a:t>がいの特性に応じた多様なコミュニケーション手段を用いて</a:t>
            </a:r>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100" dirty="0" err="1">
                <a:latin typeface="UD デジタル 教科書体 NK-R" panose="02020400000000000000" pitchFamily="18" charset="-128"/>
                <a:ea typeface="UD デジタル 教科書体 NK-R" panose="02020400000000000000" pitchFamily="18" charset="-128"/>
              </a:rPr>
              <a:t>がい</a:t>
            </a:r>
            <a:r>
              <a:rPr kumimoji="1" lang="ja-JP" altLang="en-US" sz="1100" dirty="0">
                <a:latin typeface="UD デジタル 教科書体 NK-R" panose="02020400000000000000" pitchFamily="18" charset="-128"/>
                <a:ea typeface="UD デジタル 教科書体 NK-R" panose="02020400000000000000" pitchFamily="18" charset="-128"/>
              </a:rPr>
              <a:t>者が容易に情報を取得することができ、スムーズに意思疎通が</a:t>
            </a:r>
            <a:r>
              <a:rPr kumimoji="1" lang="ja-JP" altLang="en-US" sz="1100" dirty="0" smtClean="0">
                <a:latin typeface="UD デジタル 教科書体 NK-R" panose="02020400000000000000" pitchFamily="18" charset="-128"/>
                <a:ea typeface="UD デジタル 教科書体 NK-R" panose="02020400000000000000" pitchFamily="18" charset="-128"/>
              </a:rPr>
              <a:t>できるまちにします。</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34" name="山形 33"/>
          <p:cNvSpPr/>
          <p:nvPr/>
        </p:nvSpPr>
        <p:spPr>
          <a:xfrm>
            <a:off x="4437171" y="2573798"/>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テキスト ボックス 34"/>
          <p:cNvSpPr txBox="1"/>
          <p:nvPr/>
        </p:nvSpPr>
        <p:spPr>
          <a:xfrm>
            <a:off x="48241" y="5066549"/>
            <a:ext cx="7241308"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a:t>
            </a:r>
            <a:r>
              <a:rPr kumimoji="1" lang="ja-JP" altLang="en-US" sz="1200" b="1" dirty="0">
                <a:latin typeface="UD デジタル 教科書体 NK-R" panose="02020400000000000000" pitchFamily="18" charset="-128"/>
                <a:ea typeface="UD デジタル 教科書体 NK-R" panose="02020400000000000000" pitchFamily="18" charset="-128"/>
              </a:rPr>
              <a:t>３　コミュニケーション支援者の育成及び確保</a:t>
            </a:r>
          </a:p>
        </p:txBody>
      </p:sp>
      <p:sp>
        <p:nvSpPr>
          <p:cNvPr id="36" name="テキスト ボックス 35"/>
          <p:cNvSpPr txBox="1"/>
          <p:nvPr/>
        </p:nvSpPr>
        <p:spPr>
          <a:xfrm>
            <a:off x="113146" y="5331613"/>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市民</a:t>
            </a:r>
            <a:r>
              <a:rPr kumimoji="1" lang="ja-JP" altLang="en-US" sz="1100" dirty="0">
                <a:latin typeface="UD デジタル 教科書体 NK-R" panose="02020400000000000000" pitchFamily="18" charset="-128"/>
                <a:ea typeface="UD デジタル 教科書体 NK-R" panose="02020400000000000000" pitchFamily="18" charset="-128"/>
              </a:rPr>
              <a:t>が手話をはじめとしたコミュニケーション技術</a:t>
            </a:r>
            <a:r>
              <a:rPr kumimoji="1" lang="ja-JP" altLang="en-US" sz="1100" dirty="0" smtClean="0">
                <a:latin typeface="UD デジタル 教科書体 NK-R" panose="02020400000000000000" pitchFamily="18" charset="-128"/>
                <a:ea typeface="UD デジタル 教科書体 NK-R" panose="02020400000000000000" pitchFamily="18" charset="-128"/>
              </a:rPr>
              <a:t>の習得を目指す　こと</a:t>
            </a:r>
            <a:r>
              <a:rPr kumimoji="1" lang="ja-JP" altLang="en-US" sz="1100" dirty="0">
                <a:latin typeface="UD デジタル 教科書体 NK-R" panose="02020400000000000000" pitchFamily="18" charset="-128"/>
                <a:ea typeface="UD デジタル 教科書体 NK-R" panose="02020400000000000000" pitchFamily="18" charset="-128"/>
              </a:rPr>
              <a:t>が</a:t>
            </a:r>
            <a:r>
              <a:rPr kumimoji="1" lang="ja-JP" altLang="en-US" sz="1100" dirty="0" smtClean="0">
                <a:latin typeface="UD デジタル 教科書体 NK-R" panose="02020400000000000000" pitchFamily="18" charset="-128"/>
                <a:ea typeface="UD デジタル 教科書体 NK-R" panose="02020400000000000000" pitchFamily="18" charset="-128"/>
              </a:rPr>
              <a:t>できる環境を整備し、技術</a:t>
            </a:r>
            <a:r>
              <a:rPr kumimoji="1" lang="ja-JP" altLang="en-US" sz="1100" dirty="0">
                <a:latin typeface="UD デジタル 教科書体 NK-R" panose="02020400000000000000" pitchFamily="18" charset="-128"/>
                <a:ea typeface="UD デジタル 教科書体 NK-R" panose="02020400000000000000" pitchFamily="18" charset="-128"/>
              </a:rPr>
              <a:t>を持った人材の育成を継続的に進めていく。</a:t>
            </a:r>
          </a:p>
        </p:txBody>
      </p:sp>
      <p:sp>
        <p:nvSpPr>
          <p:cNvPr id="37" name="テキスト ボックス 36"/>
          <p:cNvSpPr txBox="1"/>
          <p:nvPr/>
        </p:nvSpPr>
        <p:spPr>
          <a:xfrm>
            <a:off x="4719783" y="5326960"/>
            <a:ext cx="4284000" cy="600164"/>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100" dirty="0" err="1">
                <a:latin typeface="UD デジタル 教科書体 NK-R" panose="02020400000000000000" pitchFamily="18" charset="-128"/>
                <a:ea typeface="UD デジタル 教科書体 NK-R" panose="02020400000000000000" pitchFamily="18" charset="-128"/>
              </a:rPr>
              <a:t>がい</a:t>
            </a:r>
            <a:r>
              <a:rPr kumimoji="1" lang="ja-JP" altLang="en-US" sz="1100" dirty="0">
                <a:latin typeface="UD デジタル 教科書体 NK-R" panose="02020400000000000000" pitchFamily="18" charset="-128"/>
                <a:ea typeface="UD デジタル 教科書体 NK-R" panose="02020400000000000000" pitchFamily="18" charset="-128"/>
              </a:rPr>
              <a:t>者</a:t>
            </a:r>
            <a:r>
              <a:rPr kumimoji="1" lang="ja-JP" altLang="en-US" sz="1100" dirty="0" smtClean="0">
                <a:latin typeface="UD デジタル 教科書体 NK-R" panose="02020400000000000000" pitchFamily="18" charset="-128"/>
                <a:ea typeface="UD デジタル 教科書体 NK-R" panose="02020400000000000000" pitchFamily="18" charset="-128"/>
              </a:rPr>
              <a:t>が必要に応じて、専門的なコミュニケーション支援を受け　　られるまちにします。</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grpSp>
        <p:nvGrpSpPr>
          <p:cNvPr id="4" name="グループ化 3"/>
          <p:cNvGrpSpPr/>
          <p:nvPr/>
        </p:nvGrpSpPr>
        <p:grpSpPr>
          <a:xfrm>
            <a:off x="293249" y="1251980"/>
            <a:ext cx="8490038" cy="912815"/>
            <a:chOff x="293249" y="1284703"/>
            <a:chExt cx="8490038" cy="912815"/>
          </a:xfrm>
        </p:grpSpPr>
        <p:sp>
          <p:nvSpPr>
            <p:cNvPr id="20" name="テキスト ボックス 19"/>
            <p:cNvSpPr txBox="1"/>
            <p:nvPr/>
          </p:nvSpPr>
          <p:spPr>
            <a:xfrm>
              <a:off x="293249" y="1284703"/>
              <a:ext cx="4348019" cy="900246"/>
            </a:xfrm>
            <a:prstGeom prst="rect">
              <a:avLst/>
            </a:prstGeom>
            <a:noFill/>
            <a:ln>
              <a:noFill/>
            </a:ln>
          </p:spPr>
          <p:txBody>
            <a:bodyPr wrap="square" rtlCol="0">
              <a:spAutoFit/>
            </a:bodyPr>
            <a:lstStyle/>
            <a:p>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主な</a:t>
              </a:r>
              <a:r>
                <a:rPr kumimoji="1" lang="ja-JP" altLang="en-US" sz="1050" dirty="0">
                  <a:latin typeface="UD デジタル 教科書体 NK-R" panose="02020400000000000000" pitchFamily="18" charset="-128"/>
                  <a:ea typeface="UD デジタル 教科書体 NK-R" panose="02020400000000000000" pitchFamily="18" charset="-128"/>
                </a:rPr>
                <a:t>取組</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　●既に実施中で、今後さらに推進</a:t>
              </a:r>
              <a:r>
                <a:rPr kumimoji="1" lang="ja-JP" altLang="en-US" sz="1050" dirty="0" smtClean="0">
                  <a:solidFill>
                    <a:srgbClr val="FF0000"/>
                  </a:solidFill>
                  <a:latin typeface="UD デジタル 教科書体 NK-R" panose="02020400000000000000" pitchFamily="18" charset="-128"/>
                  <a:ea typeface="UD デジタル 教科書体 NK-R" panose="02020400000000000000" pitchFamily="18" charset="-128"/>
                </a:rPr>
                <a:t>　</a:t>
              </a:r>
              <a:r>
                <a:rPr kumimoji="1" lang="ja-JP" altLang="en-US" sz="1050" dirty="0" smtClean="0">
                  <a:latin typeface="UD デジタル 教科書体 NK-R" panose="02020400000000000000" pitchFamily="18" charset="-128"/>
                  <a:ea typeface="UD デジタル 教科書体 NK-R" panose="02020400000000000000" pitchFamily="18" charset="-128"/>
                </a:rPr>
                <a:t>▲一部実施　○今後検討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●市民向け</a:t>
              </a:r>
              <a:r>
                <a:rPr kumimoji="1" lang="ja-JP" altLang="en-US" sz="1050" dirty="0">
                  <a:latin typeface="UD デジタル 教科書体 NK-R" panose="02020400000000000000" pitchFamily="18" charset="-128"/>
                  <a:ea typeface="UD デジタル 教科書体 NK-R" panose="02020400000000000000" pitchFamily="18" charset="-128"/>
                </a:rPr>
                <a:t>の手話</a:t>
              </a:r>
              <a:r>
                <a:rPr kumimoji="1" lang="ja-JP" altLang="en-US" sz="1050" dirty="0" smtClean="0">
                  <a:latin typeface="UD デジタル 教科書体 NK-R" panose="02020400000000000000" pitchFamily="18" charset="-128"/>
                  <a:ea typeface="UD デジタル 教科書体 NK-R" panose="02020400000000000000" pitchFamily="18" charset="-128"/>
                </a:rPr>
                <a:t>講座</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●動画</a:t>
              </a:r>
              <a:r>
                <a:rPr kumimoji="1" lang="ja-JP" altLang="en-US" sz="1050" dirty="0">
                  <a:latin typeface="UD デジタル 教科書体 NK-R" panose="02020400000000000000" pitchFamily="18" charset="-128"/>
                  <a:ea typeface="UD デジタル 教科書体 NK-R" panose="02020400000000000000" pitchFamily="18" charset="-128"/>
                </a:rPr>
                <a:t>配信チャンネルで手話の啓発動画を</a:t>
              </a:r>
              <a:r>
                <a:rPr kumimoji="1" lang="ja-JP" altLang="en-US" sz="1050" dirty="0" smtClean="0">
                  <a:latin typeface="UD デジタル 教科書体 NK-R" panose="02020400000000000000" pitchFamily="18" charset="-128"/>
                  <a:ea typeface="UD デジタル 教科書体 NK-R" panose="02020400000000000000" pitchFamily="18" charset="-128"/>
                </a:rPr>
                <a:t>配信</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市</a:t>
              </a:r>
              <a:r>
                <a:rPr kumimoji="1" lang="ja-JP" altLang="en-US" sz="1050" dirty="0">
                  <a:latin typeface="UD デジタル 教科書体 NK-R" panose="02020400000000000000" pitchFamily="18" charset="-128"/>
                  <a:ea typeface="UD デジタル 教科書体 NK-R" panose="02020400000000000000" pitchFamily="18" charset="-128"/>
                </a:rPr>
                <a:t>職員向け手話研修の</a:t>
              </a:r>
              <a:r>
                <a:rPr kumimoji="1" lang="ja-JP" altLang="en-US" sz="1050" dirty="0" smtClean="0">
                  <a:latin typeface="UD デジタル 教科書体 NK-R" panose="02020400000000000000" pitchFamily="18" charset="-128"/>
                  <a:ea typeface="UD デジタル 教科書体 NK-R" panose="02020400000000000000" pitchFamily="18" charset="-128"/>
                </a:rPr>
                <a:t>実施</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●市内</a:t>
              </a:r>
              <a:r>
                <a:rPr kumimoji="1" lang="ja-JP" altLang="en-US" sz="1050" dirty="0">
                  <a:latin typeface="UD デジタル 教科書体 NK-R" panose="02020400000000000000" pitchFamily="18" charset="-128"/>
                  <a:ea typeface="UD デジタル 教科書体 NK-R" panose="02020400000000000000" pitchFamily="18" charset="-128"/>
                </a:rPr>
                <a:t>大学の学生の手話サークルと連携した</a:t>
              </a:r>
              <a:r>
                <a:rPr kumimoji="1" lang="ja-JP" altLang="en-US" sz="1050" dirty="0" smtClean="0">
                  <a:latin typeface="UD デジタル 教科書体 NK-R" panose="02020400000000000000" pitchFamily="18" charset="-128"/>
                  <a:ea typeface="UD デジタル 教科書体 NK-R" panose="02020400000000000000" pitchFamily="18" charset="-128"/>
                </a:rPr>
                <a:t>取組</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22" name="テキスト ボックス 21"/>
            <p:cNvSpPr txBox="1"/>
            <p:nvPr/>
          </p:nvSpPr>
          <p:spPr>
            <a:xfrm>
              <a:off x="4493499" y="1458854"/>
              <a:ext cx="4245018" cy="738664"/>
            </a:xfrm>
            <a:prstGeom prst="rect">
              <a:avLst/>
            </a:prstGeom>
            <a:noFill/>
            <a:ln>
              <a:noFill/>
            </a:ln>
          </p:spPr>
          <p:txBody>
            <a:bodyPr wrap="square" rtlCol="0">
              <a:spAutoFit/>
            </a:bodyPr>
            <a:lstStyle/>
            <a:p>
              <a:r>
                <a:rPr kumimoji="1" lang="ja-JP" altLang="en-US" sz="1050" dirty="0" smtClean="0">
                  <a:latin typeface="UD デジタル 教科書体 NK-R" panose="02020400000000000000" pitchFamily="18" charset="-128"/>
                  <a:ea typeface="UD デジタル 教科書体 NK-R" panose="02020400000000000000" pitchFamily="18" charset="-128"/>
                </a:rPr>
                <a:t>▲市報</a:t>
              </a:r>
              <a:r>
                <a:rPr kumimoji="1" lang="ja-JP" altLang="en-US" sz="1050" dirty="0">
                  <a:latin typeface="UD デジタル 教科書体 NK-R" panose="02020400000000000000" pitchFamily="18" charset="-128"/>
                  <a:ea typeface="UD デジタル 教科書体 NK-R" panose="02020400000000000000" pitchFamily="18" charset="-128"/>
                </a:rPr>
                <a:t>やパンフレット・ポスターを用いた</a:t>
              </a:r>
              <a:r>
                <a:rPr kumimoji="1" lang="ja-JP" altLang="en-US" sz="1050" dirty="0" smtClean="0">
                  <a:latin typeface="UD デジタル 教科書体 NK-R" panose="02020400000000000000" pitchFamily="18" charset="-128"/>
                  <a:ea typeface="UD デジタル 教科書体 NK-R" panose="02020400000000000000" pitchFamily="18" charset="-128"/>
                </a:rPr>
                <a:t>啓発</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▲公共施設のデジタルサイネージ等を活用した、手話への理解促進</a:t>
              </a:r>
            </a:p>
            <a:p>
              <a:r>
                <a:rPr kumimoji="1" lang="ja-JP" altLang="en-US" sz="1050" dirty="0" smtClean="0">
                  <a:latin typeface="UD デジタル 教科書体 NK-R" panose="02020400000000000000" pitchFamily="18" charset="-128"/>
                  <a:ea typeface="UD デジタル 教科書体 NK-R" panose="02020400000000000000" pitchFamily="18" charset="-128"/>
                </a:rPr>
                <a:t>▲学校や未就学施設における</a:t>
              </a:r>
              <a:r>
                <a:rPr kumimoji="1" lang="ja-JP" altLang="en-US" sz="1050" dirty="0">
                  <a:latin typeface="UD デジタル 教科書体 NK-R" panose="02020400000000000000" pitchFamily="18" charset="-128"/>
                  <a:ea typeface="UD デジタル 教科書体 NK-R" panose="02020400000000000000" pitchFamily="18" charset="-128"/>
                </a:rPr>
                <a:t>子供</a:t>
              </a:r>
              <a:r>
                <a:rPr kumimoji="1" lang="ja-JP" altLang="en-US" sz="1050" dirty="0" smtClean="0">
                  <a:latin typeface="UD デジタル 教科書体 NK-R" panose="02020400000000000000" pitchFamily="18" charset="-128"/>
                  <a:ea typeface="UD デジタル 教科書体 NK-R" panose="02020400000000000000" pitchFamily="18" charset="-128"/>
                </a:rPr>
                <a:t>が手話に接する機会の提供</a:t>
              </a:r>
            </a:p>
            <a:p>
              <a:r>
                <a:rPr kumimoji="1" lang="ja-JP" altLang="en-US" sz="1050" dirty="0" smtClean="0">
                  <a:latin typeface="UD デジタル 教科書体 NK-R" panose="02020400000000000000" pitchFamily="18" charset="-128"/>
                  <a:ea typeface="UD デジタル 教科書体 NK-R" panose="02020400000000000000" pitchFamily="18" charset="-128"/>
                </a:rPr>
                <a:t>○手話サロン、手話サークルなどの情報収集や紹介、活動促進への協力</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3" name="正方形/長方形 42"/>
            <p:cNvSpPr/>
            <p:nvPr/>
          </p:nvSpPr>
          <p:spPr>
            <a:xfrm>
              <a:off x="293249" y="1293940"/>
              <a:ext cx="8490038" cy="885027"/>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297295" y="3136149"/>
            <a:ext cx="8524975" cy="2068883"/>
            <a:chOff x="297295" y="3225019"/>
            <a:chExt cx="8524975" cy="1946966"/>
          </a:xfrm>
        </p:grpSpPr>
        <p:sp>
          <p:nvSpPr>
            <p:cNvPr id="33" name="テキスト ボックス 32"/>
            <p:cNvSpPr txBox="1"/>
            <p:nvPr/>
          </p:nvSpPr>
          <p:spPr>
            <a:xfrm>
              <a:off x="4506345" y="3277664"/>
              <a:ext cx="4315925" cy="1759561"/>
            </a:xfrm>
            <a:prstGeom prst="rect">
              <a:avLst/>
            </a:prstGeom>
            <a:noFill/>
            <a:ln>
              <a:noFill/>
            </a:ln>
          </p:spPr>
          <p:txBody>
            <a:bodyPr wrap="square" rtlCol="0">
              <a:spAutoFit/>
            </a:bodyPr>
            <a:lstStyle/>
            <a:p>
              <a:r>
                <a:rPr kumimoji="1" lang="ja-JP" altLang="en-US" sz="1050" dirty="0" smtClean="0">
                  <a:latin typeface="UD デジタル 教科書体 NK-R" panose="02020400000000000000" pitchFamily="18" charset="-128"/>
                  <a:ea typeface="UD デジタル 教科書体 NK-R" panose="02020400000000000000" pitchFamily="18" charset="-128"/>
                </a:rPr>
                <a:t>▲市窓口での筆談ボードの配備</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▲市のイベントでの筆談</a:t>
              </a:r>
              <a:r>
                <a:rPr kumimoji="1" lang="ja-JP" altLang="en-US" sz="1050" dirty="0">
                  <a:latin typeface="UD デジタル 教科書体 NK-R" panose="02020400000000000000" pitchFamily="18" charset="-128"/>
                  <a:ea typeface="UD デジタル 教科書体 NK-R" panose="02020400000000000000" pitchFamily="18" charset="-128"/>
                </a:rPr>
                <a:t>対応が可能なことを示す掲示物の</a:t>
              </a:r>
              <a:r>
                <a:rPr kumimoji="1" lang="ja-JP" altLang="en-US" sz="1050" dirty="0" smtClean="0">
                  <a:latin typeface="UD デジタル 教科書体 NK-R" panose="02020400000000000000" pitchFamily="18" charset="-128"/>
                  <a:ea typeface="UD デジタル 教科書体 NK-R" panose="02020400000000000000" pitchFamily="18" charset="-128"/>
                </a:rPr>
                <a:t>設置</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▲災害</a:t>
              </a:r>
              <a:r>
                <a:rPr kumimoji="1" lang="ja-JP" altLang="en-US" sz="1050" dirty="0" smtClean="0">
                  <a:latin typeface="UD デジタル 教科書体 NK-R" panose="02020400000000000000" pitchFamily="18" charset="-128"/>
                  <a:ea typeface="UD デジタル 教科書体 NK-R" panose="02020400000000000000" pitchFamily="18" charset="-128"/>
                </a:rPr>
                <a:t>時・緊急時の</a:t>
              </a:r>
              <a:r>
                <a:rPr kumimoji="1" lang="ja-JP" altLang="en-US" sz="1050" dirty="0">
                  <a:latin typeface="UD デジタル 教科書体 NK-R" panose="02020400000000000000" pitchFamily="18" charset="-128"/>
                  <a:ea typeface="UD デジタル 教科書体 NK-R" panose="02020400000000000000" pitchFamily="18" charset="-128"/>
                </a:rPr>
                <a:t>情報伝達手段や</a:t>
              </a:r>
              <a:r>
                <a:rPr kumimoji="1" lang="ja-JP" altLang="en-US" sz="1050" dirty="0" smtClean="0">
                  <a:latin typeface="UD デジタル 教科書体 NK-R" panose="02020400000000000000" pitchFamily="18" charset="-128"/>
                  <a:ea typeface="UD デジタル 教科書体 NK-R" panose="02020400000000000000" pitchFamily="18" charset="-128"/>
                </a:rPr>
                <a:t>避難所等での支援準備及び周知</a:t>
              </a:r>
              <a:endParaRPr kumimoji="1" lang="ja-JP" altLang="en-US"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より視認</a:t>
              </a:r>
              <a:r>
                <a:rPr kumimoji="1" lang="ja-JP" altLang="en-US" sz="1050" dirty="0">
                  <a:latin typeface="UD デジタル 教科書体 NK-R" panose="02020400000000000000" pitchFamily="18" charset="-128"/>
                  <a:ea typeface="UD デジタル 教科書体 NK-R" panose="02020400000000000000" pitchFamily="18" charset="-128"/>
                </a:rPr>
                <a:t>性を高めるため、市からの通知文書</a:t>
              </a:r>
              <a:r>
                <a:rPr kumimoji="1" lang="ja-JP" altLang="en-US" sz="1050" dirty="0" smtClean="0">
                  <a:latin typeface="UD デジタル 教科書体 NK-R" panose="02020400000000000000" pitchFamily="18" charset="-128"/>
                  <a:ea typeface="UD デジタル 教科書体 NK-R" panose="02020400000000000000" pitchFamily="18" charset="-128"/>
                </a:rPr>
                <a:t>等の</a:t>
              </a:r>
              <a:r>
                <a:rPr kumimoji="1" lang="ja-JP" altLang="en-US" sz="1050" dirty="0">
                  <a:latin typeface="UD デジタル 教科書体 NK-R" panose="02020400000000000000" pitchFamily="18" charset="-128"/>
                  <a:ea typeface="UD デジタル 教科書体 NK-R" panose="02020400000000000000" pitchFamily="18" charset="-128"/>
                </a:rPr>
                <a:t>ＵＤ</a:t>
              </a:r>
              <a:r>
                <a:rPr kumimoji="1" lang="ja-JP" altLang="en-US" sz="1050" dirty="0" smtClean="0">
                  <a:latin typeface="UD デジタル 教科書体 NK-R" panose="02020400000000000000" pitchFamily="18" charset="-128"/>
                  <a:ea typeface="UD デジタル 教科書体 NK-R" panose="02020400000000000000" pitchFamily="18" charset="-128"/>
                </a:rPr>
                <a:t>フォント使用の統一</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市の発行物等におけるやさしい日本語の使用</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○イラスト等を</a:t>
              </a:r>
              <a:r>
                <a:rPr kumimoji="1" lang="ja-JP" altLang="en-US" sz="1050" dirty="0">
                  <a:latin typeface="UD デジタル 教科書体 NK-R" panose="02020400000000000000" pitchFamily="18" charset="-128"/>
                  <a:ea typeface="UD デジタル 教科書体 NK-R" panose="02020400000000000000" pitchFamily="18" charset="-128"/>
                </a:rPr>
                <a:t>指さしするコミュニケーション支援ボードの市</a:t>
              </a:r>
              <a:r>
                <a:rPr kumimoji="1" lang="ja-JP" altLang="en-US" sz="1050" dirty="0" smtClean="0">
                  <a:latin typeface="UD デジタル 教科書体 NK-R" panose="02020400000000000000" pitchFamily="18" charset="-128"/>
                  <a:ea typeface="UD デジタル 教科書体 NK-R" panose="02020400000000000000" pitchFamily="18" charset="-128"/>
                </a:rPr>
                <a:t>窓口への設置</a:t>
              </a:r>
              <a:endParaRPr kumimoji="1" lang="ja-JP" altLang="en-US"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○音声を文字化するＩＣＴやＡＩなどのデジタル技術の活用</a:t>
              </a:r>
            </a:p>
            <a:p>
              <a:r>
                <a:rPr kumimoji="1" lang="ja-JP" altLang="en-US" sz="1050" dirty="0">
                  <a:latin typeface="UD デジタル 教科書体 NK-R" panose="02020400000000000000" pitchFamily="18" charset="-128"/>
                  <a:ea typeface="UD デジタル 教科書体 NK-R" panose="02020400000000000000" pitchFamily="18" charset="-128"/>
                </a:rPr>
                <a:t>○事業者</a:t>
              </a:r>
              <a:r>
                <a:rPr kumimoji="1" lang="ja-JP" altLang="en-US" sz="1050" dirty="0" smtClean="0">
                  <a:latin typeface="UD デジタル 教科書体 NK-R" panose="02020400000000000000" pitchFamily="18" charset="-128"/>
                  <a:ea typeface="UD デジタル 教科書体 NK-R" panose="02020400000000000000" pitchFamily="18" charset="-128"/>
                </a:rPr>
                <a:t>等によるコミュニケーション</a:t>
              </a:r>
              <a:r>
                <a:rPr kumimoji="1" lang="ja-JP" altLang="en-US" sz="1050" dirty="0">
                  <a:latin typeface="UD デジタル 教科書体 NK-R" panose="02020400000000000000" pitchFamily="18" charset="-128"/>
                  <a:ea typeface="UD デジタル 教科書体 NK-R" panose="02020400000000000000" pitchFamily="18" charset="-128"/>
                </a:rPr>
                <a:t>手段</a:t>
              </a:r>
              <a:r>
                <a:rPr kumimoji="1" lang="ja-JP" altLang="en-US" sz="1050" dirty="0" smtClean="0">
                  <a:latin typeface="UD デジタル 教科書体 NK-R" panose="02020400000000000000" pitchFamily="18" charset="-128"/>
                  <a:ea typeface="UD デジタル 教科書体 NK-R" panose="02020400000000000000" pitchFamily="18" charset="-128"/>
                </a:rPr>
                <a:t>の確保などへの支援</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市のイベントや会議開催時の必要な支援をチェックリスト化</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指定管理者及び市の委託事業者における必要なコミュニケーション手段</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a:t>
              </a:r>
              <a:r>
                <a:rPr kumimoji="1" lang="ja-JP" altLang="en-US" sz="1050" dirty="0" smtClean="0">
                  <a:latin typeface="UD デジタル 教科書体 NK-R" panose="02020400000000000000" pitchFamily="18" charset="-128"/>
                  <a:ea typeface="UD デジタル 教科書体 NK-R" panose="02020400000000000000" pitchFamily="18" charset="-128"/>
                </a:rPr>
                <a:t>　の確保</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p:txBody>
        </p:sp>
        <p:sp>
          <p:nvSpPr>
            <p:cNvPr id="42" name="テキスト ボックス 41"/>
            <p:cNvSpPr txBox="1"/>
            <p:nvPr/>
          </p:nvSpPr>
          <p:spPr>
            <a:xfrm>
              <a:off x="297295" y="3260364"/>
              <a:ext cx="4343973" cy="1911621"/>
            </a:xfrm>
            <a:prstGeom prst="rect">
              <a:avLst/>
            </a:prstGeom>
            <a:noFill/>
            <a:ln>
              <a:noFill/>
            </a:ln>
          </p:spPr>
          <p:txBody>
            <a:bodyPr wrap="square" rtlCol="0">
              <a:spAutoFit/>
            </a:bodyPr>
            <a:lstStyle/>
            <a:p>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主</a:t>
              </a:r>
              <a:r>
                <a:rPr kumimoji="1" lang="ja-JP" altLang="en-US" sz="1050" dirty="0">
                  <a:latin typeface="UD デジタル 教科書体 NK-R" panose="02020400000000000000" pitchFamily="18" charset="-128"/>
                  <a:ea typeface="UD デジタル 教科書体 NK-R" panose="02020400000000000000" pitchFamily="18" charset="-128"/>
                </a:rPr>
                <a:t>な取組</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a:t>
              </a:r>
              <a:r>
                <a:rPr kumimoji="1" lang="ja-JP" altLang="en-US" sz="1050" dirty="0" smtClean="0">
                  <a:latin typeface="UD デジタル 教科書体 NK-R" panose="02020400000000000000" pitchFamily="18" charset="-128"/>
                  <a:ea typeface="UD デジタル 教科書体 NK-R" panose="02020400000000000000" pitchFamily="18" charset="-128"/>
                </a:rPr>
                <a:t>実施中で、今後さらに推進</a:t>
              </a:r>
              <a:r>
                <a:rPr kumimoji="1" lang="ja-JP" altLang="en-US" sz="1050" dirty="0">
                  <a:latin typeface="UD デジタル 教科書体 NK-R" panose="02020400000000000000" pitchFamily="18" charset="-128"/>
                  <a:ea typeface="UD デジタル 教科書体 NK-R" panose="02020400000000000000" pitchFamily="18" charset="-128"/>
                </a:rPr>
                <a:t>　▲一部実施　○</a:t>
              </a:r>
              <a:r>
                <a:rPr kumimoji="1" lang="ja-JP" altLang="en-US" sz="1050" dirty="0" smtClean="0">
                  <a:latin typeface="UD デジタル 教科書体 NK-R" panose="02020400000000000000" pitchFamily="18" charset="-128"/>
                  <a:ea typeface="UD デジタル 教科書体 NK-R" panose="02020400000000000000" pitchFamily="18" charset="-128"/>
                </a:rPr>
                <a:t>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●市窓口での筆談可能を</a:t>
              </a:r>
              <a:r>
                <a:rPr kumimoji="1" lang="ja-JP" altLang="en-US" sz="1050" dirty="0">
                  <a:latin typeface="UD デジタル 教科書体 NK-R" panose="02020400000000000000" pitchFamily="18" charset="-128"/>
                  <a:ea typeface="UD デジタル 教科書体 NK-R" panose="02020400000000000000" pitchFamily="18" charset="-128"/>
                </a:rPr>
                <a:t>示す掲示物の</a:t>
              </a:r>
              <a:r>
                <a:rPr kumimoji="1" lang="ja-JP" altLang="en-US" sz="1050" dirty="0" smtClean="0">
                  <a:latin typeface="UD デジタル 教科書体 NK-R" panose="02020400000000000000" pitchFamily="18" charset="-128"/>
                  <a:ea typeface="UD デジタル 教科書体 NK-R" panose="02020400000000000000" pitchFamily="18" charset="-128"/>
                </a:rPr>
                <a:t>設置及び筆談</a:t>
              </a:r>
              <a:r>
                <a:rPr kumimoji="1" lang="ja-JP" altLang="en-US" sz="1050" dirty="0">
                  <a:latin typeface="UD デジタル 教科書体 NK-R" panose="02020400000000000000" pitchFamily="18" charset="-128"/>
                  <a:ea typeface="UD デジタル 教科書体 NK-R" panose="02020400000000000000" pitchFamily="18" charset="-128"/>
                </a:rPr>
                <a:t>マニュアル</a:t>
              </a:r>
              <a:r>
                <a:rPr kumimoji="1" lang="ja-JP" altLang="en-US" sz="1050" dirty="0" smtClean="0">
                  <a:latin typeface="UD デジタル 教科書体 NK-R" panose="02020400000000000000" pitchFamily="18" charset="-128"/>
                  <a:ea typeface="UD デジタル 教科書体 NK-R" panose="02020400000000000000" pitchFamily="18" charset="-128"/>
                </a:rPr>
                <a:t>の常備</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●市窓口に</a:t>
              </a:r>
              <a:r>
                <a:rPr kumimoji="1" lang="ja-JP" altLang="en-US" sz="1050" dirty="0">
                  <a:latin typeface="UD デジタル 教科書体 NK-R" panose="02020400000000000000" pitchFamily="18" charset="-128"/>
                  <a:ea typeface="UD デジタル 教科書体 NK-R" panose="02020400000000000000" pitchFamily="18" charset="-128"/>
                </a:rPr>
                <a:t>手話通</a:t>
              </a:r>
              <a:r>
                <a:rPr kumimoji="1" lang="ja-JP" altLang="en-US" sz="1050" dirty="0" smtClean="0">
                  <a:latin typeface="UD デジタル 教科書体 NK-R" panose="02020400000000000000" pitchFamily="18" charset="-128"/>
                  <a:ea typeface="UD デジタル 教科書体 NK-R" panose="02020400000000000000" pitchFamily="18" charset="-128"/>
                </a:rPr>
                <a:t>訳者を</a:t>
              </a:r>
              <a:r>
                <a:rPr kumimoji="1" lang="ja-JP" altLang="en-US" sz="1050" dirty="0">
                  <a:latin typeface="UD デジタル 教科書体 NK-R" panose="02020400000000000000" pitchFamily="18" charset="-128"/>
                  <a:ea typeface="UD デジタル 教科書体 NK-R" panose="02020400000000000000" pitchFamily="18" charset="-128"/>
                </a:rPr>
                <a:t>配置又は必要に応じ</a:t>
              </a:r>
              <a:r>
                <a:rPr kumimoji="1" lang="ja-JP" altLang="en-US" sz="1050" dirty="0" smtClean="0">
                  <a:latin typeface="UD デジタル 教科書体 NK-R" panose="02020400000000000000" pitchFamily="18" charset="-128"/>
                  <a:ea typeface="UD デジタル 教科書体 NK-R" panose="02020400000000000000" pitchFamily="18" charset="-128"/>
                </a:rPr>
                <a:t>手配</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●社会的用務の際に手話通訳者及び要約筆記者を派遣</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遠隔手話通訳サービス</a:t>
              </a:r>
              <a:endParaRPr kumimoji="1" lang="ja-JP" altLang="en-US"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a:t>
              </a:r>
              <a:r>
                <a:rPr kumimoji="1" lang="en-US" altLang="ja-JP" sz="1050" dirty="0" smtClean="0">
                  <a:latin typeface="UD デジタル 教科書体 NK-R" panose="02020400000000000000" pitchFamily="18" charset="-128"/>
                  <a:ea typeface="UD デジタル 教科書体 NK-R" panose="02020400000000000000" pitchFamily="18" charset="-128"/>
                </a:rPr>
                <a:t>NET</a:t>
              </a:r>
              <a:r>
                <a:rPr kumimoji="1" lang="ja-JP" altLang="en-US" sz="1050" dirty="0">
                  <a:latin typeface="UD デジタル 教科書体 NK-R" panose="02020400000000000000" pitchFamily="18" charset="-128"/>
                  <a:ea typeface="UD デジタル 教科書体 NK-R" panose="02020400000000000000" pitchFamily="18" charset="-128"/>
                </a:rPr>
                <a:t>１１９の実施</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点訳版</a:t>
              </a:r>
              <a:r>
                <a:rPr kumimoji="1" lang="ja-JP" altLang="en-US" sz="1050" dirty="0">
                  <a:latin typeface="UD デジタル 教科書体 NK-R" panose="02020400000000000000" pitchFamily="18" charset="-128"/>
                  <a:ea typeface="UD デジタル 教科書体 NK-R" panose="02020400000000000000" pitchFamily="18" charset="-128"/>
                </a:rPr>
                <a:t>、音訳版</a:t>
              </a:r>
              <a:r>
                <a:rPr kumimoji="1" lang="ja-JP" altLang="en-US" sz="1050" dirty="0" smtClean="0">
                  <a:latin typeface="UD デジタル 教科書体 NK-R" panose="02020400000000000000" pitchFamily="18" charset="-128"/>
                  <a:ea typeface="UD デジタル 教科書体 NK-R" panose="02020400000000000000" pitchFamily="18" charset="-128"/>
                </a:rPr>
                <a:t>の市広報誌</a:t>
              </a:r>
              <a:r>
                <a:rPr kumimoji="1" lang="ja-JP" altLang="en-US" sz="1050" dirty="0">
                  <a:latin typeface="UD デジタル 教科書体 NK-R" panose="02020400000000000000" pitchFamily="18" charset="-128"/>
                  <a:ea typeface="UD デジタル 教科書体 NK-R" panose="02020400000000000000" pitchFamily="18" charset="-128"/>
                </a:rPr>
                <a:t>の発行</a:t>
              </a:r>
            </a:p>
            <a:p>
              <a:r>
                <a:rPr kumimoji="1" lang="ja-JP" altLang="en-US" sz="1050" dirty="0" smtClean="0">
                  <a:latin typeface="UD デジタル 教科書体 NK-R" panose="02020400000000000000" pitchFamily="18" charset="-128"/>
                  <a:ea typeface="UD デジタル 教科書体 NK-R" panose="02020400000000000000" pitchFamily="18" charset="-128"/>
                </a:rPr>
                <a:t>●市が発信</a:t>
              </a:r>
              <a:r>
                <a:rPr kumimoji="1" lang="ja-JP" altLang="en-US" sz="1050" dirty="0">
                  <a:latin typeface="UD デジタル 教科書体 NK-R" panose="02020400000000000000" pitchFamily="18" charset="-128"/>
                  <a:ea typeface="UD デジタル 教科書体 NK-R" panose="02020400000000000000" pitchFamily="18" charset="-128"/>
                </a:rPr>
                <a:t>する</a:t>
              </a:r>
              <a:r>
                <a:rPr kumimoji="1" lang="ja-JP" altLang="en-US" sz="1050" dirty="0" smtClean="0">
                  <a:latin typeface="UD デジタル 教科書体 NK-R" panose="02020400000000000000" pitchFamily="18" charset="-128"/>
                  <a:ea typeface="UD デジタル 教科書体 NK-R" panose="02020400000000000000" pitchFamily="18" charset="-128"/>
                </a:rPr>
                <a:t>動画や市議会本</a:t>
              </a:r>
              <a:r>
                <a:rPr kumimoji="1" lang="ja-JP" altLang="en-US" sz="1050" dirty="0">
                  <a:latin typeface="UD デジタル 教科書体 NK-R" panose="02020400000000000000" pitchFamily="18" charset="-128"/>
                  <a:ea typeface="UD デジタル 教科書体 NK-R" panose="02020400000000000000" pitchFamily="18" charset="-128"/>
                </a:rPr>
                <a:t>会議放映システムでの字幕</a:t>
              </a:r>
              <a:r>
                <a:rPr kumimoji="1" lang="ja-JP" altLang="en-US" sz="1050" dirty="0" smtClean="0">
                  <a:latin typeface="UD デジタル 教科書体 NK-R" panose="02020400000000000000" pitchFamily="18" charset="-128"/>
                  <a:ea typeface="UD デジタル 教科書体 NK-R" panose="02020400000000000000" pitchFamily="18" charset="-128"/>
                </a:rPr>
                <a:t>表示</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●市立図書館での対面朗読の実施、</a:t>
              </a:r>
              <a:r>
                <a:rPr kumimoji="1" lang="ja-JP" altLang="en-US" sz="1050" dirty="0">
                  <a:latin typeface="UD デジタル 教科書体 NK-R" panose="02020400000000000000" pitchFamily="18" charset="-128"/>
                  <a:ea typeface="UD デジタル 教科書体 NK-R" panose="02020400000000000000" pitchFamily="18" charset="-128"/>
                </a:rPr>
                <a:t>点訳・音訳</a:t>
              </a:r>
              <a:r>
                <a:rPr kumimoji="1" lang="ja-JP" altLang="en-US" sz="1050" dirty="0" smtClean="0">
                  <a:latin typeface="UD デジタル 教科書体 NK-R" panose="02020400000000000000" pitchFamily="18" charset="-128"/>
                  <a:ea typeface="UD デジタル 教科書体 NK-R" panose="02020400000000000000" pitchFamily="18" charset="-128"/>
                </a:rPr>
                <a:t>図書の製作・貸出</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市公式ウェブサイトのリニューアルに伴うウェブアクセシビリティの向上</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▲市のイベント・会議開催時に手話通訳者や要約筆記者を必要に応じ手配</a:t>
              </a:r>
              <a:endParaRPr kumimoji="1" lang="en-US" altLang="ja-JP" sz="1050" dirty="0">
                <a:latin typeface="UD デジタル 教科書体 NK-R" panose="02020400000000000000" pitchFamily="18" charset="-128"/>
                <a:ea typeface="UD デジタル 教科書体 NK-R" panose="02020400000000000000" pitchFamily="18" charset="-128"/>
              </a:endParaRPr>
            </a:p>
            <a:p>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p:txBody>
        </p:sp>
        <p:sp>
          <p:nvSpPr>
            <p:cNvPr id="44" name="正方形/長方形 43"/>
            <p:cNvSpPr/>
            <p:nvPr/>
          </p:nvSpPr>
          <p:spPr>
            <a:xfrm>
              <a:off x="305113" y="3225019"/>
              <a:ext cx="8490038" cy="1791830"/>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 name="グループ化 8"/>
          <p:cNvGrpSpPr/>
          <p:nvPr/>
        </p:nvGrpSpPr>
        <p:grpSpPr>
          <a:xfrm>
            <a:off x="305113" y="6105303"/>
            <a:ext cx="8490038" cy="775144"/>
            <a:chOff x="293249" y="6123688"/>
            <a:chExt cx="8490038" cy="775144"/>
          </a:xfrm>
        </p:grpSpPr>
        <p:sp>
          <p:nvSpPr>
            <p:cNvPr id="45" name="テキスト ボックス 44"/>
            <p:cNvSpPr txBox="1"/>
            <p:nvPr/>
          </p:nvSpPr>
          <p:spPr>
            <a:xfrm>
              <a:off x="339899" y="6142180"/>
              <a:ext cx="4301369" cy="577081"/>
            </a:xfrm>
            <a:prstGeom prst="rect">
              <a:avLst/>
            </a:prstGeom>
            <a:noFill/>
            <a:ln>
              <a:noFill/>
            </a:ln>
          </p:spPr>
          <p:txBody>
            <a:bodyPr wrap="square" numCol="1" rtlCol="0">
              <a:spAutoFit/>
            </a:bodyPr>
            <a:lstStyle/>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主な取組</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a:t>
              </a:r>
              <a:r>
                <a:rPr kumimoji="1" lang="ja-JP" altLang="en-US" sz="1050" dirty="0" smtClean="0">
                  <a:latin typeface="UD デジタル 教科書体 NK-R" panose="02020400000000000000" pitchFamily="18" charset="-128"/>
                  <a:ea typeface="UD デジタル 教科書体 NK-R" panose="02020400000000000000" pitchFamily="18" charset="-128"/>
                </a:rPr>
                <a:t>実施中で、今後さらに推進</a:t>
              </a:r>
              <a:r>
                <a:rPr kumimoji="1" lang="ja-JP" altLang="en-US" sz="1050" dirty="0">
                  <a:latin typeface="UD デジタル 教科書体 NK-R" panose="02020400000000000000" pitchFamily="18" charset="-128"/>
                  <a:ea typeface="UD デジタル 教科書体 NK-R" panose="02020400000000000000" pitchFamily="18" charset="-128"/>
                </a:rPr>
                <a:t>　▲一部実施　○今後</a:t>
              </a:r>
              <a:r>
                <a:rPr kumimoji="1" lang="ja-JP" altLang="en-US" sz="1050" dirty="0" smtClean="0">
                  <a:latin typeface="UD デジタル 教科書体 NK-R" panose="02020400000000000000" pitchFamily="18" charset="-128"/>
                  <a:ea typeface="UD デジタル 教科書体 NK-R" panose="02020400000000000000" pitchFamily="18" charset="-128"/>
                </a:rPr>
                <a:t>検討</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●専門性の高い意思疎通支援を行う者の養成研修</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●専門性</a:t>
              </a:r>
              <a:r>
                <a:rPr kumimoji="1" lang="ja-JP" altLang="en-US" sz="1050" dirty="0">
                  <a:latin typeface="UD デジタル 教科書体 NK-R" panose="02020400000000000000" pitchFamily="18" charset="-128"/>
                  <a:ea typeface="UD デジタル 教科書体 NK-R" panose="02020400000000000000" pitchFamily="18" charset="-128"/>
                </a:rPr>
                <a:t>の高い意思疎通支援を行う者</a:t>
              </a:r>
              <a:r>
                <a:rPr kumimoji="1" lang="ja-JP" altLang="en-US" sz="1050" dirty="0" smtClean="0">
                  <a:latin typeface="UD デジタル 教科書体 NK-R" panose="02020400000000000000" pitchFamily="18" charset="-128"/>
                  <a:ea typeface="UD デジタル 教科書体 NK-R" panose="02020400000000000000" pitchFamily="18" charset="-128"/>
                </a:rPr>
                <a:t>の派遣</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p:txBody>
        </p:sp>
        <p:sp>
          <p:nvSpPr>
            <p:cNvPr id="46" name="テキスト ボックス 45"/>
            <p:cNvSpPr txBox="1"/>
            <p:nvPr/>
          </p:nvSpPr>
          <p:spPr>
            <a:xfrm>
              <a:off x="4530304" y="6160168"/>
              <a:ext cx="4040125" cy="738664"/>
            </a:xfrm>
            <a:prstGeom prst="rect">
              <a:avLst/>
            </a:prstGeom>
            <a:noFill/>
            <a:ln>
              <a:noFill/>
            </a:ln>
          </p:spPr>
          <p:txBody>
            <a:bodyPr wrap="square" numCol="1" rtlCol="0">
              <a:spAutoFit/>
            </a:bodyPr>
            <a:lstStyle/>
            <a:p>
              <a:r>
                <a:rPr kumimoji="1" lang="ja-JP" altLang="en-US" sz="1050" dirty="0" smtClean="0">
                  <a:latin typeface="UD デジタル 教科書体 NK-R" panose="02020400000000000000" pitchFamily="18" charset="-128"/>
                  <a:ea typeface="UD デジタル 教科書体 NK-R" panose="02020400000000000000" pitchFamily="18" charset="-128"/>
                </a:rPr>
                <a:t>○よりレベルの高い市民向け</a:t>
              </a:r>
              <a:r>
                <a:rPr kumimoji="1" lang="ja-JP" altLang="en-US" sz="1050" dirty="0">
                  <a:latin typeface="UD デジタル 教科書体 NK-R" panose="02020400000000000000" pitchFamily="18" charset="-128"/>
                  <a:ea typeface="UD デジタル 教科書体 NK-R" panose="02020400000000000000" pitchFamily="18" charset="-128"/>
                </a:rPr>
                <a:t>手話講座</a:t>
              </a:r>
              <a:r>
                <a:rPr kumimoji="1" lang="ja-JP" altLang="en-US" sz="1050" dirty="0" smtClean="0">
                  <a:latin typeface="UD デジタル 教科書体 NK-R" panose="02020400000000000000" pitchFamily="18" charset="-128"/>
                  <a:ea typeface="UD デジタル 教科書体 NK-R" panose="02020400000000000000" pitchFamily="18" charset="-128"/>
                </a:rPr>
                <a:t>の開催</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○手話通訳者が配置されている医療機関リスト等の提供</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遠隔手話など</a:t>
              </a:r>
              <a:r>
                <a:rPr kumimoji="1" lang="en-US" altLang="ja-JP" sz="1050" dirty="0" smtClean="0">
                  <a:latin typeface="UD デジタル 教科書体 NK-R" panose="02020400000000000000" pitchFamily="18" charset="-128"/>
                  <a:ea typeface="UD デジタル 教科書体 NK-R" panose="02020400000000000000" pitchFamily="18" charset="-128"/>
                </a:rPr>
                <a:t>ICT</a:t>
              </a:r>
              <a:r>
                <a:rPr kumimoji="1" lang="ja-JP" altLang="en-US" sz="1050" dirty="0" smtClean="0">
                  <a:latin typeface="UD デジタル 教科書体 NK-R" panose="02020400000000000000" pitchFamily="18" charset="-128"/>
                  <a:ea typeface="UD デジタル 教科書体 NK-R" panose="02020400000000000000" pitchFamily="18" charset="-128"/>
                </a:rPr>
                <a:t>技術の活用</a:t>
              </a:r>
              <a:endParaRPr kumimoji="1" lang="ja-JP" altLang="en-US" sz="1050" dirty="0">
                <a:latin typeface="UD デジタル 教科書体 NK-R" panose="02020400000000000000" pitchFamily="18" charset="-128"/>
                <a:ea typeface="UD デジタル 教科書体 NK-R" panose="02020400000000000000" pitchFamily="18" charset="-128"/>
              </a:endParaRPr>
            </a:p>
            <a:p>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7" name="正方形/長方形 46"/>
            <p:cNvSpPr/>
            <p:nvPr/>
          </p:nvSpPr>
          <p:spPr>
            <a:xfrm>
              <a:off x="293249" y="6123688"/>
              <a:ext cx="8490038" cy="582693"/>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kumimoji="1" lang="ja-JP" altLang="en-US" dirty="0"/>
            </a:p>
          </p:txBody>
        </p:sp>
      </p:grpSp>
      <p:sp>
        <p:nvSpPr>
          <p:cNvPr id="38" name="山形 37"/>
          <p:cNvSpPr/>
          <p:nvPr/>
        </p:nvSpPr>
        <p:spPr>
          <a:xfrm>
            <a:off x="4410894" y="5551920"/>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760937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1311</Words>
  <Application>Microsoft Office PowerPoint</Application>
  <PresentationFormat>画面に合わせる (4:3)</PresentationFormat>
  <Paragraphs>95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NK-R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2025-01-22T03:13:39Z</dcterms:created>
  <dcterms:modified xsi:type="dcterms:W3CDTF">2025-01-22T03:14:40Z</dcterms:modified>
</cp:coreProperties>
</file>