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5"/>
  </p:notesMasterIdLst>
  <p:sldIdLst>
    <p:sldId id="256" r:id="rId2"/>
    <p:sldId id="257" r:id="rId3"/>
    <p:sldId id="258" r:id="rId4"/>
  </p:sldIdLst>
  <p:sldSz cx="9144000" cy="6858000" type="screen4x3"/>
  <p:notesSz cx="6735763" cy="98726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66"/>
    <a:srgbClr val="4BD0FF"/>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8" d="100"/>
          <a:sy n="68" d="100"/>
        </p:scale>
        <p:origin x="147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831" cy="495348"/>
          </a:xfrm>
          <a:prstGeom prst="rect">
            <a:avLst/>
          </a:prstGeom>
        </p:spPr>
        <p:txBody>
          <a:bodyPr vert="horz" lIns="91434" tIns="45716" rIns="91434" bIns="45716"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4" y="0"/>
            <a:ext cx="2918831" cy="495348"/>
          </a:xfrm>
          <a:prstGeom prst="rect">
            <a:avLst/>
          </a:prstGeom>
        </p:spPr>
        <p:txBody>
          <a:bodyPr vert="horz" lIns="91434" tIns="45716" rIns="91434" bIns="45716" rtlCol="0"/>
          <a:lstStyle>
            <a:lvl1pPr algn="r">
              <a:defRPr sz="1200"/>
            </a:lvl1pPr>
          </a:lstStyle>
          <a:p>
            <a:fld id="{690D6052-92DD-4C4B-9A71-C0255BEB1E40}" type="datetimeFigureOut">
              <a:rPr kumimoji="1" lang="ja-JP" altLang="en-US" smtClean="0"/>
              <a:t>2026/8/24</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32162"/>
          </a:xfrm>
          <a:prstGeom prst="rect">
            <a:avLst/>
          </a:prstGeom>
          <a:noFill/>
          <a:ln w="12700">
            <a:solidFill>
              <a:prstClr val="black"/>
            </a:solidFill>
          </a:ln>
        </p:spPr>
        <p:txBody>
          <a:bodyPr vert="horz" lIns="91434" tIns="45716" rIns="91434" bIns="45716" rtlCol="0" anchor="ctr"/>
          <a:lstStyle/>
          <a:p>
            <a:endParaRPr lang="ja-JP" altLang="en-US"/>
          </a:p>
        </p:txBody>
      </p:sp>
      <p:sp>
        <p:nvSpPr>
          <p:cNvPr id="5" name="ノート プレースホルダー 4"/>
          <p:cNvSpPr>
            <a:spLocks noGrp="1"/>
          </p:cNvSpPr>
          <p:nvPr>
            <p:ph type="body" sz="quarter" idx="3"/>
          </p:nvPr>
        </p:nvSpPr>
        <p:spPr>
          <a:xfrm>
            <a:off x="673577" y="4751220"/>
            <a:ext cx="5388610" cy="3887361"/>
          </a:xfrm>
          <a:prstGeom prst="rect">
            <a:avLst/>
          </a:prstGeom>
        </p:spPr>
        <p:txBody>
          <a:bodyPr vert="horz" lIns="91434" tIns="45716" rIns="91434" bIns="45716"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7317"/>
            <a:ext cx="2918831" cy="495347"/>
          </a:xfrm>
          <a:prstGeom prst="rect">
            <a:avLst/>
          </a:prstGeom>
        </p:spPr>
        <p:txBody>
          <a:bodyPr vert="horz" lIns="91434" tIns="45716" rIns="91434" bIns="45716"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4" y="9377317"/>
            <a:ext cx="2918831" cy="495347"/>
          </a:xfrm>
          <a:prstGeom prst="rect">
            <a:avLst/>
          </a:prstGeom>
        </p:spPr>
        <p:txBody>
          <a:bodyPr vert="horz" lIns="91434" tIns="45716" rIns="91434" bIns="45716" rtlCol="0" anchor="b"/>
          <a:lstStyle>
            <a:lvl1pPr algn="r">
              <a:defRPr sz="1200"/>
            </a:lvl1pPr>
          </a:lstStyle>
          <a:p>
            <a:fld id="{CFB5602E-C49D-455C-AC39-0F07C4849C8D}" type="slidenum">
              <a:rPr kumimoji="1" lang="ja-JP" altLang="en-US" smtClean="0"/>
              <a:t>‹#›</a:t>
            </a:fld>
            <a:endParaRPr kumimoji="1" lang="ja-JP" altLang="en-US"/>
          </a:p>
        </p:txBody>
      </p:sp>
    </p:spTree>
    <p:extLst>
      <p:ext uri="{BB962C8B-B14F-4D97-AF65-F5344CB8AC3E}">
        <p14:creationId xmlns:p14="http://schemas.microsoft.com/office/powerpoint/2010/main" val="198495909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CC4F3CC-D1DC-41CA-921B-8092D71ABA97}" type="datetime1">
              <a:rPr kumimoji="1" lang="ja-JP" altLang="en-US" smtClean="0"/>
              <a:t>2026/8/24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A20B21E-C0A9-4421-9142-572B700E5EB7}" type="slidenum">
              <a:rPr kumimoji="1" lang="ja-JP" altLang="en-US" smtClean="0"/>
              <a:t>‹#›</a:t>
            </a:fld>
            <a:endParaRPr kumimoji="1" lang="ja-JP" altLang="en-US"/>
          </a:p>
        </p:txBody>
      </p:sp>
    </p:spTree>
    <p:extLst>
      <p:ext uri="{BB962C8B-B14F-4D97-AF65-F5344CB8AC3E}">
        <p14:creationId xmlns:p14="http://schemas.microsoft.com/office/powerpoint/2010/main" val="13071753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48A9A8C-F009-45F9-91BF-78A4545045CA}" type="datetime1">
              <a:rPr kumimoji="1" lang="ja-JP" altLang="en-US" smtClean="0"/>
              <a:t>2026/8/24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A20B21E-C0A9-4421-9142-572B700E5EB7}" type="slidenum">
              <a:rPr kumimoji="1" lang="ja-JP" altLang="en-US" smtClean="0"/>
              <a:t>‹#›</a:t>
            </a:fld>
            <a:endParaRPr kumimoji="1" lang="ja-JP" altLang="en-US"/>
          </a:p>
        </p:txBody>
      </p:sp>
    </p:spTree>
    <p:extLst>
      <p:ext uri="{BB962C8B-B14F-4D97-AF65-F5344CB8AC3E}">
        <p14:creationId xmlns:p14="http://schemas.microsoft.com/office/powerpoint/2010/main" val="3948168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7981CB9-C159-48CD-87B4-98084E078D57}" type="datetime1">
              <a:rPr kumimoji="1" lang="ja-JP" altLang="en-US" smtClean="0"/>
              <a:t>2026/8/24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A20B21E-C0A9-4421-9142-572B700E5EB7}" type="slidenum">
              <a:rPr kumimoji="1" lang="ja-JP" altLang="en-US" smtClean="0"/>
              <a:t>‹#›</a:t>
            </a:fld>
            <a:endParaRPr kumimoji="1" lang="ja-JP" altLang="en-US"/>
          </a:p>
        </p:txBody>
      </p:sp>
    </p:spTree>
    <p:extLst>
      <p:ext uri="{BB962C8B-B14F-4D97-AF65-F5344CB8AC3E}">
        <p14:creationId xmlns:p14="http://schemas.microsoft.com/office/powerpoint/2010/main" val="4105278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886982F-5980-4BF4-80F6-4A98ED8F20CA}" type="datetime1">
              <a:rPr kumimoji="1" lang="ja-JP" altLang="en-US" smtClean="0"/>
              <a:t>2026/8/24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A20B21E-C0A9-4421-9142-572B700E5EB7}" type="slidenum">
              <a:rPr kumimoji="1" lang="ja-JP" altLang="en-US" smtClean="0"/>
              <a:t>‹#›</a:t>
            </a:fld>
            <a:endParaRPr kumimoji="1" lang="ja-JP" altLang="en-US"/>
          </a:p>
        </p:txBody>
      </p:sp>
    </p:spTree>
    <p:extLst>
      <p:ext uri="{BB962C8B-B14F-4D97-AF65-F5344CB8AC3E}">
        <p14:creationId xmlns:p14="http://schemas.microsoft.com/office/powerpoint/2010/main" val="31970954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DAF0CBB-E24A-4798-B7F2-89411356A3C0}" type="datetime1">
              <a:rPr kumimoji="1" lang="ja-JP" altLang="en-US" smtClean="0"/>
              <a:t>2026/8/24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0A20B21E-C0A9-4421-9142-572B700E5EB7}" type="slidenum">
              <a:rPr kumimoji="1" lang="ja-JP" altLang="en-US" smtClean="0"/>
              <a:t>‹#›</a:t>
            </a:fld>
            <a:endParaRPr kumimoji="1" lang="ja-JP" altLang="en-US"/>
          </a:p>
        </p:txBody>
      </p:sp>
    </p:spTree>
    <p:extLst>
      <p:ext uri="{BB962C8B-B14F-4D97-AF65-F5344CB8AC3E}">
        <p14:creationId xmlns:p14="http://schemas.microsoft.com/office/powerpoint/2010/main" val="17633033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0738803-9A49-4E2F-942F-4B7CB882DAFE}" type="datetime1">
              <a:rPr kumimoji="1" lang="ja-JP" altLang="en-US" smtClean="0"/>
              <a:t>2026/8/24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A20B21E-C0A9-4421-9142-572B700E5EB7}" type="slidenum">
              <a:rPr kumimoji="1" lang="ja-JP" altLang="en-US" smtClean="0"/>
              <a:t>‹#›</a:t>
            </a:fld>
            <a:endParaRPr kumimoji="1" lang="ja-JP" altLang="en-US"/>
          </a:p>
        </p:txBody>
      </p:sp>
    </p:spTree>
    <p:extLst>
      <p:ext uri="{BB962C8B-B14F-4D97-AF65-F5344CB8AC3E}">
        <p14:creationId xmlns:p14="http://schemas.microsoft.com/office/powerpoint/2010/main" val="3329714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4362D66E-F51F-4734-98E3-8E6395EB46B0}" type="datetime1">
              <a:rPr kumimoji="1" lang="ja-JP" altLang="en-US" smtClean="0"/>
              <a:t>2026/8/24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0A20B21E-C0A9-4421-9142-572B700E5EB7}" type="slidenum">
              <a:rPr kumimoji="1" lang="ja-JP" altLang="en-US" smtClean="0"/>
              <a:t>‹#›</a:t>
            </a:fld>
            <a:endParaRPr kumimoji="1" lang="ja-JP" altLang="en-US"/>
          </a:p>
        </p:txBody>
      </p:sp>
    </p:spTree>
    <p:extLst>
      <p:ext uri="{BB962C8B-B14F-4D97-AF65-F5344CB8AC3E}">
        <p14:creationId xmlns:p14="http://schemas.microsoft.com/office/powerpoint/2010/main" val="22055130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A1BB998A-2F35-473A-B53D-DD9731499B16}" type="datetime1">
              <a:rPr kumimoji="1" lang="ja-JP" altLang="en-US" smtClean="0"/>
              <a:t>2026/8/24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0A20B21E-C0A9-4421-9142-572B700E5EB7}" type="slidenum">
              <a:rPr kumimoji="1" lang="ja-JP" altLang="en-US" smtClean="0"/>
              <a:t>‹#›</a:t>
            </a:fld>
            <a:endParaRPr kumimoji="1" lang="ja-JP" altLang="en-US"/>
          </a:p>
        </p:txBody>
      </p:sp>
    </p:spTree>
    <p:extLst>
      <p:ext uri="{BB962C8B-B14F-4D97-AF65-F5344CB8AC3E}">
        <p14:creationId xmlns:p14="http://schemas.microsoft.com/office/powerpoint/2010/main" val="19110423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886FE0-7B0E-484D-AC75-7590A483C945}" type="datetime1">
              <a:rPr kumimoji="1" lang="ja-JP" altLang="en-US" smtClean="0"/>
              <a:t>2026/8/24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0A20B21E-C0A9-4421-9142-572B700E5EB7}" type="slidenum">
              <a:rPr kumimoji="1" lang="ja-JP" altLang="en-US" smtClean="0"/>
              <a:t>‹#›</a:t>
            </a:fld>
            <a:endParaRPr kumimoji="1" lang="ja-JP" altLang="en-US"/>
          </a:p>
        </p:txBody>
      </p:sp>
    </p:spTree>
    <p:extLst>
      <p:ext uri="{BB962C8B-B14F-4D97-AF65-F5344CB8AC3E}">
        <p14:creationId xmlns:p14="http://schemas.microsoft.com/office/powerpoint/2010/main" val="1420596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FCE5F0C-D21F-4654-ACBB-2A1A69BB6C9B}" type="datetime1">
              <a:rPr kumimoji="1" lang="ja-JP" altLang="en-US" smtClean="0"/>
              <a:t>2026/8/24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A20B21E-C0A9-4421-9142-572B700E5EB7}" type="slidenum">
              <a:rPr kumimoji="1" lang="ja-JP" altLang="en-US" smtClean="0"/>
              <a:t>‹#›</a:t>
            </a:fld>
            <a:endParaRPr kumimoji="1" lang="ja-JP" altLang="en-US"/>
          </a:p>
        </p:txBody>
      </p:sp>
    </p:spTree>
    <p:extLst>
      <p:ext uri="{BB962C8B-B14F-4D97-AF65-F5344CB8AC3E}">
        <p14:creationId xmlns:p14="http://schemas.microsoft.com/office/powerpoint/2010/main" val="38257921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1F6F37D-ECDA-4782-9404-9F7819643A08}" type="datetime1">
              <a:rPr kumimoji="1" lang="ja-JP" altLang="en-US" smtClean="0"/>
              <a:t>2026/8/24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0A20B21E-C0A9-4421-9142-572B700E5EB7}" type="slidenum">
              <a:rPr kumimoji="1" lang="ja-JP" altLang="en-US" smtClean="0"/>
              <a:t>‹#›</a:t>
            </a:fld>
            <a:endParaRPr kumimoji="1" lang="ja-JP" altLang="en-US"/>
          </a:p>
        </p:txBody>
      </p:sp>
    </p:spTree>
    <p:extLst>
      <p:ext uri="{BB962C8B-B14F-4D97-AF65-F5344CB8AC3E}">
        <p14:creationId xmlns:p14="http://schemas.microsoft.com/office/powerpoint/2010/main" val="38633750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A1A171-2F32-4C2E-968B-88A4AEF92663}" type="datetime1">
              <a:rPr kumimoji="1" lang="ja-JP" altLang="en-US" smtClean="0"/>
              <a:t>2026/8/24</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20B21E-C0A9-4421-9142-572B700E5EB7}" type="slidenum">
              <a:rPr kumimoji="1" lang="ja-JP" altLang="en-US" smtClean="0"/>
              <a:t>‹#›</a:t>
            </a:fld>
            <a:endParaRPr kumimoji="1" lang="ja-JP" altLang="en-US"/>
          </a:p>
        </p:txBody>
      </p:sp>
    </p:spTree>
    <p:extLst>
      <p:ext uri="{BB962C8B-B14F-4D97-AF65-F5344CB8AC3E}">
        <p14:creationId xmlns:p14="http://schemas.microsoft.com/office/powerpoint/2010/main" val="14000185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87746" y="63676"/>
            <a:ext cx="8885381" cy="584775"/>
          </a:xfrm>
          <a:prstGeom prst="rect">
            <a:avLst/>
          </a:prstGeom>
          <a:noFill/>
        </p:spPr>
        <p:txBody>
          <a:bodyPr wrap="square" rtlCol="0">
            <a:spAutoFit/>
          </a:bodyPr>
          <a:lstStyle/>
          <a:p>
            <a:pPr algn="ctr"/>
            <a:r>
              <a:rPr lang="ja-JP" altLang="en-US" sz="1600" b="1" dirty="0">
                <a:latin typeface="UD デジタル 教科書体 NK-R" panose="02020400000000000000" pitchFamily="18" charset="-128"/>
                <a:ea typeface="UD デジタル 教科書体 NK-R" panose="02020400000000000000" pitchFamily="18" charset="-128"/>
              </a:rPr>
              <a:t>吹田市手話言語の普及及び障害者の意思疎通手段の利用を促進する条例</a:t>
            </a:r>
            <a:endParaRPr lang="en-US" altLang="ja-JP" sz="1600" b="1" dirty="0">
              <a:latin typeface="UD デジタル 教科書体 NK-R" panose="02020400000000000000" pitchFamily="18" charset="-128"/>
              <a:ea typeface="UD デジタル 教科書体 NK-R" panose="02020400000000000000" pitchFamily="18" charset="-128"/>
            </a:endParaRPr>
          </a:p>
          <a:p>
            <a:pPr algn="ctr"/>
            <a:r>
              <a:rPr lang="ja-JP" altLang="ja-JP" sz="1600" b="1" dirty="0">
                <a:latin typeface="UD デジタル 教科書体 NK-R" panose="02020400000000000000" pitchFamily="18" charset="-128"/>
                <a:ea typeface="UD デジタル 教科書体 NK-R" panose="02020400000000000000" pitchFamily="18" charset="-128"/>
              </a:rPr>
              <a:t>施策推進方針</a:t>
            </a:r>
            <a:endParaRPr kumimoji="1" lang="ja-JP" altLang="en-US" sz="1600" b="1" dirty="0">
              <a:latin typeface="UD デジタル 教科書体 NK-R" panose="02020400000000000000" pitchFamily="18" charset="-128"/>
              <a:ea typeface="UD デジタル 教科書体 NK-R" panose="02020400000000000000" pitchFamily="18" charset="-128"/>
            </a:endParaRPr>
          </a:p>
        </p:txBody>
      </p:sp>
      <p:sp>
        <p:nvSpPr>
          <p:cNvPr id="6" name="テキスト ボックス 5"/>
          <p:cNvSpPr txBox="1"/>
          <p:nvPr/>
        </p:nvSpPr>
        <p:spPr>
          <a:xfrm>
            <a:off x="1751739" y="3671337"/>
            <a:ext cx="7292109" cy="461665"/>
          </a:xfrm>
          <a:prstGeom prst="rect">
            <a:avLst/>
          </a:prstGeom>
          <a:noFill/>
        </p:spPr>
        <p:txBody>
          <a:bodyPr wrap="square" rtlCol="0">
            <a:spAutoFit/>
          </a:bodyPr>
          <a:lstStyle/>
          <a:p>
            <a:r>
              <a:rPr kumimoji="1" lang="ja-JP" altLang="en-US" sz="1200" dirty="0">
                <a:latin typeface="UD デジタル 教科書体 NK-R" panose="02020400000000000000" pitchFamily="18" charset="-128"/>
                <a:ea typeface="UD デジタル 教科書体 NK-R" panose="02020400000000000000" pitchFamily="18" charset="-128"/>
              </a:rPr>
              <a:t>１　手話への理解の促進と普及</a:t>
            </a:r>
          </a:p>
          <a:p>
            <a:r>
              <a:rPr kumimoji="1" lang="ja-JP" altLang="en-US" sz="1200" dirty="0">
                <a:latin typeface="UD デジタル 教科書体 NK-R" panose="02020400000000000000" pitchFamily="18" charset="-128"/>
                <a:ea typeface="UD デジタル 教科書体 NK-R" panose="02020400000000000000" pitchFamily="18" charset="-128"/>
              </a:rPr>
              <a:t>２　</a:t>
            </a:r>
            <a:r>
              <a:rPr kumimoji="1" lang="ja-JP" altLang="en-US" sz="1200" dirty="0" err="1">
                <a:latin typeface="UD デジタル 教科書体 NK-R" panose="02020400000000000000" pitchFamily="18" charset="-128"/>
                <a:ea typeface="UD デジタル 教科書体 NK-R" panose="02020400000000000000" pitchFamily="18" charset="-128"/>
              </a:rPr>
              <a:t>障がい</a:t>
            </a:r>
            <a:r>
              <a:rPr kumimoji="1" lang="ja-JP" altLang="en-US" sz="1200" dirty="0">
                <a:latin typeface="UD デジタル 教科書体 NK-R" panose="02020400000000000000" pitchFamily="18" charset="-128"/>
                <a:ea typeface="UD デジタル 教科書体 NK-R" panose="02020400000000000000" pitchFamily="18" charset="-128"/>
              </a:rPr>
              <a:t>者の情報取得及び障がいの有無に関わらず全ての人の円滑なコミュニケーションの推進</a:t>
            </a:r>
          </a:p>
        </p:txBody>
      </p:sp>
      <p:sp>
        <p:nvSpPr>
          <p:cNvPr id="7" name="テキスト ボックス 6"/>
          <p:cNvSpPr txBox="1"/>
          <p:nvPr/>
        </p:nvSpPr>
        <p:spPr>
          <a:xfrm>
            <a:off x="135653" y="3764518"/>
            <a:ext cx="1544400" cy="276999"/>
          </a:xfrm>
          <a:prstGeom prst="rect">
            <a:avLst/>
          </a:prstGeom>
          <a:solidFill>
            <a:srgbClr val="CCFFFF"/>
          </a:solidFill>
        </p:spPr>
        <p:txBody>
          <a:bodyPr wrap="square" rtlCol="0" anchor="ctr" anchorCtr="0">
            <a:spAutoFit/>
          </a:bodyPr>
          <a:lstStyle/>
          <a:p>
            <a:r>
              <a:rPr kumimoji="1" lang="ja-JP" altLang="en-US" sz="1200" b="1" dirty="0">
                <a:latin typeface="UD デジタル 教科書体 NK-R" panose="02020400000000000000" pitchFamily="18" charset="-128"/>
                <a:ea typeface="UD デジタル 教科書体 NK-R" panose="02020400000000000000" pitchFamily="18" charset="-128"/>
              </a:rPr>
              <a:t>第３　目標</a:t>
            </a:r>
          </a:p>
        </p:txBody>
      </p:sp>
      <p:sp>
        <p:nvSpPr>
          <p:cNvPr id="8" name="テキスト ボックス 7"/>
          <p:cNvSpPr txBox="1"/>
          <p:nvPr/>
        </p:nvSpPr>
        <p:spPr>
          <a:xfrm>
            <a:off x="135652" y="1590388"/>
            <a:ext cx="1542473" cy="276999"/>
          </a:xfrm>
          <a:prstGeom prst="rect">
            <a:avLst/>
          </a:prstGeom>
          <a:solidFill>
            <a:srgbClr val="CCFFFF"/>
          </a:solidFill>
        </p:spPr>
        <p:txBody>
          <a:bodyPr wrap="square" rtlCol="0" anchor="ctr" anchorCtr="0">
            <a:spAutoFit/>
          </a:bodyPr>
          <a:lstStyle/>
          <a:p>
            <a:r>
              <a:rPr kumimoji="1" lang="ja-JP" altLang="en-US" sz="1200" b="1" dirty="0">
                <a:latin typeface="UD デジタル 教科書体 NK-R" panose="02020400000000000000" pitchFamily="18" charset="-128"/>
                <a:ea typeface="UD デジタル 教科書体 NK-R" panose="02020400000000000000" pitchFamily="18" charset="-128"/>
              </a:rPr>
              <a:t>第２　現状と課題</a:t>
            </a:r>
          </a:p>
        </p:txBody>
      </p:sp>
      <p:sp>
        <p:nvSpPr>
          <p:cNvPr id="9" name="テキスト ボックス 8"/>
          <p:cNvSpPr txBox="1"/>
          <p:nvPr/>
        </p:nvSpPr>
        <p:spPr>
          <a:xfrm>
            <a:off x="1678125" y="1565319"/>
            <a:ext cx="7462982" cy="2123658"/>
          </a:xfrm>
          <a:prstGeom prst="rect">
            <a:avLst/>
          </a:prstGeom>
          <a:noFill/>
        </p:spPr>
        <p:txBody>
          <a:bodyPr wrap="square" rtlCol="0">
            <a:spAutoFit/>
          </a:bodyPr>
          <a:lstStyle/>
          <a:p>
            <a:r>
              <a:rPr kumimoji="1" lang="en-US" altLang="ja-JP" sz="1200" dirty="0">
                <a:latin typeface="UD デジタル 教科書体 NK-R" panose="02020400000000000000" pitchFamily="18" charset="-128"/>
                <a:ea typeface="UD デジタル 教科書体 NK-R" panose="02020400000000000000" pitchFamily="18" charset="-128"/>
              </a:rPr>
              <a:t>【</a:t>
            </a:r>
            <a:r>
              <a:rPr kumimoji="1" lang="ja-JP" altLang="en-US" sz="1200" dirty="0">
                <a:latin typeface="UD デジタル 教科書体 NK-R" panose="02020400000000000000" pitchFamily="18" charset="-128"/>
                <a:ea typeface="UD デジタル 教科書体 NK-R" panose="02020400000000000000" pitchFamily="18" charset="-128"/>
              </a:rPr>
              <a:t>現状</a:t>
            </a:r>
            <a:r>
              <a:rPr kumimoji="1" lang="en-US" altLang="ja-JP" sz="1200" dirty="0">
                <a:latin typeface="UD デジタル 教科書体 NK-R" panose="02020400000000000000" pitchFamily="18" charset="-128"/>
                <a:ea typeface="UD デジタル 教科書体 NK-R" panose="02020400000000000000" pitchFamily="18" charset="-128"/>
              </a:rPr>
              <a:t>】</a:t>
            </a:r>
          </a:p>
          <a:p>
            <a:r>
              <a:rPr kumimoji="1" lang="ja-JP" altLang="en-US" sz="1200" dirty="0">
                <a:latin typeface="UD デジタル 教科書体 NK-R" panose="02020400000000000000" pitchFamily="18" charset="-128"/>
                <a:ea typeface="UD デジタル 教科書体 NK-R" panose="02020400000000000000" pitchFamily="18" charset="-128"/>
              </a:rPr>
              <a:t>　コミュニケーションを取るときに求める支援について</a:t>
            </a:r>
          </a:p>
          <a:p>
            <a:r>
              <a:rPr kumimoji="1" lang="ja-JP" altLang="en-US" sz="1200" dirty="0">
                <a:latin typeface="UD デジタル 教科書体 NK-R" panose="02020400000000000000" pitchFamily="18" charset="-128"/>
                <a:ea typeface="UD デジタル 教科書体 NK-R" panose="02020400000000000000" pitchFamily="18" charset="-128"/>
              </a:rPr>
              <a:t>・</a:t>
            </a:r>
            <a:r>
              <a:rPr kumimoji="1" lang="ja-JP" altLang="en-US" sz="1200" dirty="0" err="1">
                <a:latin typeface="UD デジタル 教科書体 NK-R" panose="02020400000000000000" pitchFamily="18" charset="-128"/>
                <a:ea typeface="UD デジタル 教科書体 NK-R" panose="02020400000000000000" pitchFamily="18" charset="-128"/>
              </a:rPr>
              <a:t>視覚障がい</a:t>
            </a:r>
            <a:r>
              <a:rPr kumimoji="1" lang="ja-JP" altLang="en-US" sz="1200" dirty="0">
                <a:latin typeface="UD デジタル 教科書体 NK-R" panose="02020400000000000000" pitchFamily="18" charset="-128"/>
                <a:ea typeface="UD デジタル 教科書体 NK-R" panose="02020400000000000000" pitchFamily="18" charset="-128"/>
              </a:rPr>
              <a:t>者は「わかりやすい言葉で話してほしい」が最も多く、「点字を使ってほしい」は</a:t>
            </a:r>
            <a:r>
              <a:rPr kumimoji="1" lang="en-US" altLang="ja-JP" sz="1200" dirty="0">
                <a:latin typeface="UD デジタル 教科書体 NK-R" panose="02020400000000000000" pitchFamily="18" charset="-128"/>
                <a:ea typeface="UD デジタル 教科書体 NK-R" panose="02020400000000000000" pitchFamily="18" charset="-128"/>
              </a:rPr>
              <a:t>14.3</a:t>
            </a:r>
            <a:r>
              <a:rPr kumimoji="1" lang="ja-JP" altLang="en-US" sz="1200" dirty="0">
                <a:latin typeface="UD デジタル 教科書体 NK-R" panose="02020400000000000000" pitchFamily="18" charset="-128"/>
                <a:ea typeface="UD デジタル 教科書体 NK-R" panose="02020400000000000000" pitchFamily="18" charset="-128"/>
              </a:rPr>
              <a:t>％</a:t>
            </a:r>
          </a:p>
          <a:p>
            <a:r>
              <a:rPr kumimoji="1" lang="ja-JP" altLang="en-US" sz="1200" dirty="0">
                <a:latin typeface="UD デジタル 教科書体 NK-R" panose="02020400000000000000" pitchFamily="18" charset="-128"/>
                <a:ea typeface="UD デジタル 教科書体 NK-R" panose="02020400000000000000" pitchFamily="18" charset="-128"/>
              </a:rPr>
              <a:t>・</a:t>
            </a:r>
            <a:r>
              <a:rPr kumimoji="1" lang="ja-JP" altLang="en-US" sz="1200" dirty="0" err="1">
                <a:latin typeface="UD デジタル 教科書体 NK-R" panose="02020400000000000000" pitchFamily="18" charset="-128"/>
                <a:ea typeface="UD デジタル 教科書体 NK-R" panose="02020400000000000000" pitchFamily="18" charset="-128"/>
              </a:rPr>
              <a:t>聴覚障がい</a:t>
            </a:r>
            <a:r>
              <a:rPr kumimoji="1" lang="ja-JP" altLang="en-US" sz="1200" dirty="0">
                <a:latin typeface="UD デジタル 教科書体 NK-R" panose="02020400000000000000" pitchFamily="18" charset="-128"/>
                <a:ea typeface="UD デジタル 教科書体 NK-R" panose="02020400000000000000" pitchFamily="18" charset="-128"/>
              </a:rPr>
              <a:t>者は「大きな声でゆっくり話してほしい」が最も多く、「手話を使ってほしい」は</a:t>
            </a:r>
            <a:r>
              <a:rPr kumimoji="1" lang="en-US" altLang="ja-JP" sz="1200" dirty="0">
                <a:latin typeface="UD デジタル 教科書体 NK-R" panose="02020400000000000000" pitchFamily="18" charset="-128"/>
                <a:ea typeface="UD デジタル 教科書体 NK-R" panose="02020400000000000000" pitchFamily="18" charset="-128"/>
              </a:rPr>
              <a:t>29.6</a:t>
            </a:r>
            <a:r>
              <a:rPr kumimoji="1" lang="ja-JP" altLang="en-US" sz="1200" dirty="0">
                <a:latin typeface="UD デジタル 教科書体 NK-R" panose="02020400000000000000" pitchFamily="18" charset="-128"/>
                <a:ea typeface="UD デジタル 教科書体 NK-R" panose="02020400000000000000" pitchFamily="18" charset="-128"/>
              </a:rPr>
              <a:t>％、</a:t>
            </a:r>
            <a:endParaRPr kumimoji="1" lang="en-US" altLang="ja-JP" sz="1200" dirty="0">
              <a:latin typeface="UD デジタル 教科書体 NK-R" panose="02020400000000000000" pitchFamily="18" charset="-128"/>
              <a:ea typeface="UD デジタル 教科書体 NK-R" panose="02020400000000000000" pitchFamily="18" charset="-128"/>
            </a:endParaRPr>
          </a:p>
          <a:p>
            <a:r>
              <a:rPr kumimoji="1" lang="ja-JP" altLang="en-US" sz="1200" dirty="0">
                <a:latin typeface="UD デジタル 教科書体 NK-R" panose="02020400000000000000" pitchFamily="18" charset="-128"/>
                <a:ea typeface="UD デジタル 教科書体 NK-R" panose="02020400000000000000" pitchFamily="18" charset="-128"/>
              </a:rPr>
              <a:t>「文字を使ってほしい」は</a:t>
            </a:r>
            <a:r>
              <a:rPr kumimoji="1" lang="en-US" altLang="ja-JP" sz="1200" dirty="0">
                <a:latin typeface="UD デジタル 教科書体 NK-R" panose="02020400000000000000" pitchFamily="18" charset="-128"/>
                <a:ea typeface="UD デジタル 教科書体 NK-R" panose="02020400000000000000" pitchFamily="18" charset="-128"/>
              </a:rPr>
              <a:t>42.3</a:t>
            </a:r>
            <a:r>
              <a:rPr kumimoji="1" lang="ja-JP" altLang="en-US" sz="1200" dirty="0">
                <a:latin typeface="UD デジタル 教科書体 NK-R" panose="02020400000000000000" pitchFamily="18" charset="-128"/>
                <a:ea typeface="UD デジタル 教科書体 NK-R" panose="02020400000000000000" pitchFamily="18" charset="-128"/>
              </a:rPr>
              <a:t>％　　　　</a:t>
            </a:r>
            <a:endParaRPr kumimoji="1" lang="en-US" altLang="ja-JP" sz="1200" dirty="0">
              <a:latin typeface="UD デジタル 教科書体 NK-R" panose="02020400000000000000" pitchFamily="18" charset="-128"/>
              <a:ea typeface="UD デジタル 教科書体 NK-R" panose="02020400000000000000" pitchFamily="18" charset="-128"/>
            </a:endParaRPr>
          </a:p>
          <a:p>
            <a:r>
              <a:rPr kumimoji="1" lang="ja-JP" altLang="en-US" sz="1200" dirty="0">
                <a:latin typeface="UD デジタル 教科書体 NK-R" panose="02020400000000000000" pitchFamily="18" charset="-128"/>
                <a:ea typeface="UD デジタル 教科書体 NK-R" panose="02020400000000000000" pitchFamily="18" charset="-128"/>
              </a:rPr>
              <a:t>　　　　　　　　　　　　　　</a:t>
            </a:r>
            <a:r>
              <a:rPr kumimoji="1" lang="en-US" altLang="ja-JP" sz="1050" dirty="0">
                <a:latin typeface="UD デジタル 教科書体 NK-R" panose="02020400000000000000" pitchFamily="18" charset="-128"/>
                <a:ea typeface="UD デジタル 教科書体 NK-R" panose="02020400000000000000" pitchFamily="18" charset="-128"/>
              </a:rPr>
              <a:t>※</a:t>
            </a:r>
            <a:r>
              <a:rPr kumimoji="1" lang="ja-JP" altLang="en-US" sz="1050" dirty="0">
                <a:latin typeface="UD デジタル 教科書体 NK-R" panose="02020400000000000000" pitchFamily="18" charset="-128"/>
                <a:ea typeface="UD デジタル 教科書体 NK-R" panose="02020400000000000000" pitchFamily="18" charset="-128"/>
              </a:rPr>
              <a:t>第７期</a:t>
            </a:r>
            <a:r>
              <a:rPr kumimoji="1" lang="ja-JP" altLang="en-US" sz="1050" dirty="0" err="1">
                <a:latin typeface="UD デジタル 教科書体 NK-R" panose="02020400000000000000" pitchFamily="18" charset="-128"/>
                <a:ea typeface="UD デジタル 教科書体 NK-R" panose="02020400000000000000" pitchFamily="18" charset="-128"/>
              </a:rPr>
              <a:t>障がい</a:t>
            </a:r>
            <a:r>
              <a:rPr kumimoji="1" lang="ja-JP" altLang="en-US" sz="1050" dirty="0">
                <a:latin typeface="UD デジタル 教科書体 NK-R" panose="02020400000000000000" pitchFamily="18" charset="-128"/>
                <a:ea typeface="UD デジタル 教科書体 NK-R" panose="02020400000000000000" pitchFamily="18" charset="-128"/>
              </a:rPr>
              <a:t>福祉計画の策定に向けたアンケート結果より（令和５年（</a:t>
            </a:r>
            <a:r>
              <a:rPr kumimoji="1" lang="en-US" altLang="ja-JP" sz="1050" dirty="0">
                <a:latin typeface="UD デジタル 教科書体 NK-R" panose="02020400000000000000" pitchFamily="18" charset="-128"/>
                <a:ea typeface="UD デジタル 教科書体 NK-R" panose="02020400000000000000" pitchFamily="18" charset="-128"/>
              </a:rPr>
              <a:t>2023</a:t>
            </a:r>
            <a:r>
              <a:rPr kumimoji="1" lang="ja-JP" altLang="en-US" sz="1050" dirty="0">
                <a:latin typeface="UD デジタル 教科書体 NK-R" panose="02020400000000000000" pitchFamily="18" charset="-128"/>
                <a:ea typeface="UD デジタル 教科書体 NK-R" panose="02020400000000000000" pitchFamily="18" charset="-128"/>
              </a:rPr>
              <a:t>年）実施・対象</a:t>
            </a:r>
            <a:r>
              <a:rPr kumimoji="1" lang="en-US" altLang="ja-JP" sz="1050" dirty="0">
                <a:latin typeface="UD デジタル 教科書体 NK-R" panose="02020400000000000000" pitchFamily="18" charset="-128"/>
                <a:ea typeface="UD デジタル 教科書体 NK-R" panose="02020400000000000000" pitchFamily="18" charset="-128"/>
              </a:rPr>
              <a:t>2,000</a:t>
            </a:r>
            <a:r>
              <a:rPr kumimoji="1" lang="ja-JP" altLang="en-US" sz="1050" dirty="0">
                <a:latin typeface="UD デジタル 教科書体 NK-R" panose="02020400000000000000" pitchFamily="18" charset="-128"/>
                <a:ea typeface="UD デジタル 教科書体 NK-R" panose="02020400000000000000" pitchFamily="18" charset="-128"/>
              </a:rPr>
              <a:t>人）</a:t>
            </a:r>
            <a:endParaRPr kumimoji="1" lang="en-US" altLang="ja-JP" sz="1050" dirty="0">
              <a:latin typeface="UD デジタル 教科書体 NK-R" panose="02020400000000000000" pitchFamily="18" charset="-128"/>
              <a:ea typeface="UD デジタル 教科書体 NK-R" panose="02020400000000000000" pitchFamily="18" charset="-128"/>
            </a:endParaRPr>
          </a:p>
          <a:p>
            <a:r>
              <a:rPr kumimoji="1" lang="en-US" altLang="ja-JP" sz="1200" dirty="0">
                <a:latin typeface="UD デジタル 教科書体 NK-R" panose="02020400000000000000" pitchFamily="18" charset="-128"/>
                <a:ea typeface="UD デジタル 教科書体 NK-R" panose="02020400000000000000" pitchFamily="18" charset="-128"/>
              </a:rPr>
              <a:t>【</a:t>
            </a:r>
            <a:r>
              <a:rPr kumimoji="1" lang="ja-JP" altLang="en-US" sz="1200" dirty="0">
                <a:latin typeface="UD デジタル 教科書体 NK-R" panose="02020400000000000000" pitchFamily="18" charset="-128"/>
                <a:ea typeface="UD デジタル 教科書体 NK-R" panose="02020400000000000000" pitchFamily="18" charset="-128"/>
              </a:rPr>
              <a:t>主な課題</a:t>
            </a:r>
            <a:r>
              <a:rPr kumimoji="1" lang="en-US" altLang="ja-JP" sz="1200" dirty="0">
                <a:latin typeface="UD デジタル 教科書体 NK-R" panose="02020400000000000000" pitchFamily="18" charset="-128"/>
                <a:ea typeface="UD デジタル 教科書体 NK-R" panose="02020400000000000000" pitchFamily="18" charset="-128"/>
              </a:rPr>
              <a:t>】</a:t>
            </a:r>
          </a:p>
          <a:p>
            <a:r>
              <a:rPr kumimoji="1" lang="ja-JP" altLang="en-US" sz="1200" dirty="0">
                <a:latin typeface="UD デジタル 教科書体 NK-R" panose="02020400000000000000" pitchFamily="18" charset="-128"/>
                <a:ea typeface="UD デジタル 教科書体 NK-R" panose="02020400000000000000" pitchFamily="18" charset="-128"/>
              </a:rPr>
              <a:t>・手話の普及・啓発の取組が限定的で、幅広く周知できていない面がある</a:t>
            </a:r>
            <a:endParaRPr kumimoji="1" lang="en-US" altLang="ja-JP" sz="1200" dirty="0">
              <a:latin typeface="UD デジタル 教科書体 NK-R" panose="02020400000000000000" pitchFamily="18" charset="-128"/>
              <a:ea typeface="UD デジタル 教科書体 NK-R" panose="02020400000000000000" pitchFamily="18" charset="-128"/>
            </a:endParaRPr>
          </a:p>
          <a:p>
            <a:r>
              <a:rPr kumimoji="1" lang="ja-JP" altLang="en-US" sz="1200" dirty="0">
                <a:latin typeface="UD デジタル 教科書体 NK-R" panose="02020400000000000000" pitchFamily="18" charset="-128"/>
                <a:ea typeface="UD デジタル 教科書体 NK-R" panose="02020400000000000000" pitchFamily="18" charset="-128"/>
              </a:rPr>
              <a:t>・多様なコミュニケーション手段に対しての理解が不十分で、コミュニケーション手段への配慮がさらに必要</a:t>
            </a:r>
            <a:endParaRPr kumimoji="1" lang="en-US" altLang="ja-JP" sz="1200" dirty="0">
              <a:latin typeface="UD デジタル 教科書体 NK-R" panose="02020400000000000000" pitchFamily="18" charset="-128"/>
              <a:ea typeface="UD デジタル 教科書体 NK-R" panose="02020400000000000000" pitchFamily="18" charset="-128"/>
            </a:endParaRPr>
          </a:p>
          <a:p>
            <a:r>
              <a:rPr kumimoji="1" lang="ja-JP" altLang="en-US" sz="1200" dirty="0">
                <a:latin typeface="UD デジタル 教科書体 NK-R" panose="02020400000000000000" pitchFamily="18" charset="-128"/>
                <a:ea typeface="UD デジタル 教科書体 NK-R" panose="02020400000000000000" pitchFamily="18" charset="-128"/>
              </a:rPr>
              <a:t>・市の各部局で統一的な対応ができていない</a:t>
            </a:r>
          </a:p>
          <a:p>
            <a:r>
              <a:rPr kumimoji="1" lang="ja-JP" altLang="en-US" sz="1200" dirty="0">
                <a:latin typeface="UD デジタル 教科書体 NK-R" panose="02020400000000000000" pitchFamily="18" charset="-128"/>
                <a:ea typeface="UD デジタル 教科書体 NK-R" panose="02020400000000000000" pitchFamily="18" charset="-128"/>
              </a:rPr>
              <a:t>・病院を受診する際など、専門性の高いコミュニケーション支援者が十分に確保されていない</a:t>
            </a:r>
          </a:p>
        </p:txBody>
      </p:sp>
      <p:sp>
        <p:nvSpPr>
          <p:cNvPr id="10" name="テキスト ボックス 9"/>
          <p:cNvSpPr txBox="1"/>
          <p:nvPr/>
        </p:nvSpPr>
        <p:spPr>
          <a:xfrm>
            <a:off x="138545" y="580690"/>
            <a:ext cx="1542473" cy="276999"/>
          </a:xfrm>
          <a:prstGeom prst="rect">
            <a:avLst/>
          </a:prstGeom>
          <a:solidFill>
            <a:srgbClr val="CCFFFF"/>
          </a:solidFill>
        </p:spPr>
        <p:txBody>
          <a:bodyPr wrap="square" rtlCol="0" anchor="ctr" anchorCtr="0">
            <a:spAutoFit/>
          </a:bodyPr>
          <a:lstStyle/>
          <a:p>
            <a:r>
              <a:rPr kumimoji="1" lang="ja-JP" altLang="en-US" sz="1200" b="1" dirty="0">
                <a:latin typeface="UD デジタル 教科書体 NK-R" panose="02020400000000000000" pitchFamily="18" charset="-128"/>
                <a:ea typeface="UD デジタル 教科書体 NK-R" panose="02020400000000000000" pitchFamily="18" charset="-128"/>
              </a:rPr>
              <a:t>第１　推進方針</a:t>
            </a:r>
          </a:p>
        </p:txBody>
      </p:sp>
      <p:sp>
        <p:nvSpPr>
          <p:cNvPr id="11" name="テキスト ボックス 10"/>
          <p:cNvSpPr txBox="1"/>
          <p:nvPr/>
        </p:nvSpPr>
        <p:spPr>
          <a:xfrm>
            <a:off x="1666304" y="571718"/>
            <a:ext cx="7342909" cy="933589"/>
          </a:xfrm>
          <a:prstGeom prst="rect">
            <a:avLst/>
          </a:prstGeom>
          <a:noFill/>
        </p:spPr>
        <p:txBody>
          <a:bodyPr wrap="square" rtlCol="0">
            <a:spAutoFit/>
          </a:bodyPr>
          <a:lstStyle/>
          <a:p>
            <a:r>
              <a:rPr kumimoji="1" lang="ja-JP" altLang="en-US" sz="1200" dirty="0">
                <a:latin typeface="UD デジタル 教科書体 NK-R" panose="02020400000000000000" pitchFamily="18" charset="-128"/>
                <a:ea typeface="UD デジタル 教科書体 NK-R" panose="02020400000000000000" pitchFamily="18" charset="-128"/>
              </a:rPr>
              <a:t>条例第</a:t>
            </a:r>
            <a:r>
              <a:rPr kumimoji="1" lang="en-US" altLang="ja-JP" sz="1200" dirty="0">
                <a:latin typeface="UD デジタル 教科書体 NK-R" panose="02020400000000000000" pitchFamily="18" charset="-128"/>
                <a:ea typeface="UD デジタル 教科書体 NK-R" panose="02020400000000000000" pitchFamily="18" charset="-128"/>
              </a:rPr>
              <a:t>8</a:t>
            </a:r>
            <a:r>
              <a:rPr kumimoji="1" lang="ja-JP" altLang="en-US" sz="1200" dirty="0">
                <a:latin typeface="UD デジタル 教科書体 NK-R" panose="02020400000000000000" pitchFamily="18" charset="-128"/>
                <a:ea typeface="UD デジタル 教科書体 NK-R" panose="02020400000000000000" pitchFamily="18" charset="-128"/>
              </a:rPr>
              <a:t>条により、市が施策を推進するための方針は以下の３点とします。</a:t>
            </a:r>
          </a:p>
          <a:p>
            <a:pPr>
              <a:lnSpc>
                <a:spcPts val="600"/>
              </a:lnSpc>
            </a:pPr>
            <a:endParaRPr kumimoji="1" lang="en-US" altLang="ja-JP" sz="1200" dirty="0">
              <a:latin typeface="UD デジタル 教科書体 NK-R" panose="02020400000000000000" pitchFamily="18" charset="-128"/>
              <a:ea typeface="UD デジタル 教科書体 NK-R" panose="02020400000000000000" pitchFamily="18" charset="-128"/>
            </a:endParaRPr>
          </a:p>
          <a:p>
            <a:r>
              <a:rPr kumimoji="1" lang="ja-JP" altLang="en-US" sz="1200" dirty="0">
                <a:latin typeface="UD デジタル 教科書体 NK-R" panose="02020400000000000000" pitchFamily="18" charset="-128"/>
                <a:ea typeface="UD デジタル 教科書体 NK-R" panose="02020400000000000000" pitchFamily="18" charset="-128"/>
              </a:rPr>
              <a:t>１　手話への理解の促進及び普及</a:t>
            </a:r>
          </a:p>
          <a:p>
            <a:r>
              <a:rPr kumimoji="1" lang="ja-JP" altLang="en-US" sz="1200" dirty="0">
                <a:latin typeface="UD デジタル 教科書体 NK-R" panose="02020400000000000000" pitchFamily="18" charset="-128"/>
                <a:ea typeface="UD デジタル 教科書体 NK-R" panose="02020400000000000000" pitchFamily="18" charset="-128"/>
              </a:rPr>
              <a:t>２　</a:t>
            </a:r>
            <a:r>
              <a:rPr kumimoji="1" lang="ja-JP" altLang="en-US" sz="1200" dirty="0" err="1">
                <a:latin typeface="UD デジタル 教科書体 NK-R" panose="02020400000000000000" pitchFamily="18" charset="-128"/>
                <a:ea typeface="UD デジタル 教科書体 NK-R" panose="02020400000000000000" pitchFamily="18" charset="-128"/>
              </a:rPr>
              <a:t>障がい</a:t>
            </a:r>
            <a:r>
              <a:rPr kumimoji="1" lang="ja-JP" altLang="en-US" sz="1200" dirty="0">
                <a:latin typeface="UD デジタル 教科書体 NK-R" panose="02020400000000000000" pitchFamily="18" charset="-128"/>
                <a:ea typeface="UD デジタル 教科書体 NK-R" panose="02020400000000000000" pitchFamily="18" charset="-128"/>
              </a:rPr>
              <a:t>者が情報を取得しやすく、コミュニケーション手段を選択して利用しやすい環境の整備</a:t>
            </a:r>
          </a:p>
          <a:p>
            <a:r>
              <a:rPr kumimoji="1" lang="ja-JP" altLang="en-US" sz="1200" dirty="0">
                <a:latin typeface="UD デジタル 教科書体 NK-R" panose="02020400000000000000" pitchFamily="18" charset="-128"/>
                <a:ea typeface="UD デジタル 教科書体 NK-R" panose="02020400000000000000" pitchFamily="18" charset="-128"/>
              </a:rPr>
              <a:t>３　コミュニケーション支援者の育成及び確保</a:t>
            </a:r>
            <a:endParaRPr kumimoji="1" lang="en-US" altLang="ja-JP" sz="1200" dirty="0">
              <a:latin typeface="UD デジタル 教科書体 NK-R" panose="02020400000000000000" pitchFamily="18" charset="-128"/>
              <a:ea typeface="UD デジタル 教科書体 NK-R" panose="02020400000000000000" pitchFamily="18" charset="-128"/>
            </a:endParaRPr>
          </a:p>
        </p:txBody>
      </p:sp>
      <p:sp>
        <p:nvSpPr>
          <p:cNvPr id="12" name="テキスト ボックス 11"/>
          <p:cNvSpPr txBox="1"/>
          <p:nvPr/>
        </p:nvSpPr>
        <p:spPr>
          <a:xfrm>
            <a:off x="135652" y="4813926"/>
            <a:ext cx="1542473" cy="276999"/>
          </a:xfrm>
          <a:prstGeom prst="rect">
            <a:avLst/>
          </a:prstGeom>
          <a:solidFill>
            <a:srgbClr val="CCFFFF"/>
          </a:solidFill>
        </p:spPr>
        <p:txBody>
          <a:bodyPr wrap="square" rtlCol="0" anchor="ctr" anchorCtr="0">
            <a:spAutoFit/>
          </a:bodyPr>
          <a:lstStyle/>
          <a:p>
            <a:r>
              <a:rPr kumimoji="1" lang="ja-JP" altLang="en-US" sz="1200" b="1" dirty="0">
                <a:latin typeface="UD デジタル 教科書体 NK-R" panose="02020400000000000000" pitchFamily="18" charset="-128"/>
                <a:ea typeface="UD デジタル 教科書体 NK-R" panose="02020400000000000000" pitchFamily="18" charset="-128"/>
              </a:rPr>
              <a:t>第</a:t>
            </a:r>
            <a:r>
              <a:rPr kumimoji="1" lang="en-US" altLang="ja-JP" sz="1200" b="1" dirty="0">
                <a:latin typeface="UD デジタル 教科書体 NK-R" panose="02020400000000000000" pitchFamily="18" charset="-128"/>
                <a:ea typeface="UD デジタル 教科書体 NK-R" panose="02020400000000000000" pitchFamily="18" charset="-128"/>
              </a:rPr>
              <a:t>5</a:t>
            </a:r>
            <a:r>
              <a:rPr kumimoji="1" lang="ja-JP" altLang="en-US" sz="1200" b="1" dirty="0">
                <a:latin typeface="UD デジタル 教科書体 NK-R" panose="02020400000000000000" pitchFamily="18" charset="-128"/>
                <a:ea typeface="UD デジタル 教科書体 NK-R" panose="02020400000000000000" pitchFamily="18" charset="-128"/>
              </a:rPr>
              <a:t>　推進体制</a:t>
            </a:r>
          </a:p>
        </p:txBody>
      </p:sp>
      <p:sp>
        <p:nvSpPr>
          <p:cNvPr id="13" name="テキスト ボックス 12"/>
          <p:cNvSpPr txBox="1"/>
          <p:nvPr/>
        </p:nvSpPr>
        <p:spPr>
          <a:xfrm>
            <a:off x="1700939" y="4770249"/>
            <a:ext cx="7342909" cy="2087751"/>
          </a:xfrm>
          <a:prstGeom prst="rect">
            <a:avLst/>
          </a:prstGeom>
          <a:noFill/>
        </p:spPr>
        <p:txBody>
          <a:bodyPr wrap="square" rtlCol="0">
            <a:spAutoFit/>
          </a:bodyPr>
          <a:lstStyle/>
          <a:p>
            <a:r>
              <a:rPr kumimoji="1" lang="ja-JP" altLang="en-US" sz="1200" dirty="0">
                <a:latin typeface="UD デジタル 教科書体 NK-R" panose="02020400000000000000" pitchFamily="18" charset="-128"/>
                <a:ea typeface="UD デジタル 教科書体 NK-R" panose="02020400000000000000" pitchFamily="18" charset="-128"/>
              </a:rPr>
              <a:t>１　進捗状況の確認</a:t>
            </a:r>
            <a:endParaRPr kumimoji="1" lang="en-US" altLang="ja-JP" sz="1200" dirty="0">
              <a:latin typeface="UD デジタル 教科書体 NK-R" panose="02020400000000000000" pitchFamily="18" charset="-128"/>
              <a:ea typeface="UD デジタル 教科書体 NK-R" panose="02020400000000000000" pitchFamily="18" charset="-128"/>
            </a:endParaRPr>
          </a:p>
          <a:p>
            <a:r>
              <a:rPr kumimoji="1" lang="ja-JP" altLang="en-US" sz="1200" dirty="0">
                <a:latin typeface="UD デジタル 教科書体 NK-R" panose="02020400000000000000" pitchFamily="18" charset="-128"/>
                <a:ea typeface="UD デジタル 教科書体 NK-R" panose="02020400000000000000" pitchFamily="18" charset="-128"/>
              </a:rPr>
              <a:t>    推進方針ごとに進めるべき市の取組の進捗状況について全室課に年に</a:t>
            </a:r>
            <a:r>
              <a:rPr kumimoji="1" lang="en-US" altLang="ja-JP" sz="1200" dirty="0">
                <a:latin typeface="UD デジタル 教科書体 NK-R" panose="02020400000000000000" pitchFamily="18" charset="-128"/>
                <a:ea typeface="UD デジタル 教科書体 NK-R" panose="02020400000000000000" pitchFamily="18" charset="-128"/>
              </a:rPr>
              <a:t>1</a:t>
            </a:r>
            <a:r>
              <a:rPr kumimoji="1" lang="ja-JP" altLang="en-US" sz="1200" dirty="0">
                <a:latin typeface="UD デジタル 教科書体 NK-R" panose="02020400000000000000" pitchFamily="18" charset="-128"/>
                <a:ea typeface="UD デジタル 教科書体 NK-R" panose="02020400000000000000" pitchFamily="18" charset="-128"/>
              </a:rPr>
              <a:t>回照会を行い、確認していく。</a:t>
            </a:r>
            <a:endParaRPr kumimoji="1" lang="en-US" altLang="ja-JP" sz="1200" dirty="0">
              <a:latin typeface="UD デジタル 教科書体 NK-R" panose="02020400000000000000" pitchFamily="18" charset="-128"/>
              <a:ea typeface="UD デジタル 教科書体 NK-R" panose="02020400000000000000" pitchFamily="18" charset="-128"/>
            </a:endParaRPr>
          </a:p>
          <a:p>
            <a:pPr>
              <a:lnSpc>
                <a:spcPts val="800"/>
              </a:lnSpc>
            </a:pPr>
            <a:endParaRPr kumimoji="1" lang="en-US" altLang="ja-JP" sz="1200" dirty="0">
              <a:latin typeface="UD デジタル 教科書体 NK-R" panose="02020400000000000000" pitchFamily="18" charset="-128"/>
              <a:ea typeface="UD デジタル 教科書体 NK-R" panose="02020400000000000000" pitchFamily="18" charset="-128"/>
            </a:endParaRPr>
          </a:p>
          <a:p>
            <a:r>
              <a:rPr kumimoji="1" lang="ja-JP" altLang="en-US" sz="1200" dirty="0">
                <a:latin typeface="UD デジタル 教科書体 NK-R" panose="02020400000000000000" pitchFamily="18" charset="-128"/>
                <a:ea typeface="UD デジタル 教科書体 NK-R" panose="02020400000000000000" pitchFamily="18" charset="-128"/>
              </a:rPr>
              <a:t>２　進捗管理</a:t>
            </a:r>
            <a:endParaRPr kumimoji="1" lang="en-US" altLang="ja-JP" sz="1200" dirty="0">
              <a:latin typeface="UD デジタル 教科書体 NK-R" panose="02020400000000000000" pitchFamily="18" charset="-128"/>
              <a:ea typeface="UD デジタル 教科書体 NK-R" panose="02020400000000000000" pitchFamily="18" charset="-128"/>
            </a:endParaRPr>
          </a:p>
          <a:p>
            <a:r>
              <a:rPr kumimoji="1" lang="ja-JP" altLang="en-US" sz="1200" dirty="0">
                <a:latin typeface="UD デジタル 教科書体 NK-R" panose="02020400000000000000" pitchFamily="18" charset="-128"/>
                <a:ea typeface="UD デジタル 教科書体 NK-R" panose="02020400000000000000" pitchFamily="18" charset="-128"/>
              </a:rPr>
              <a:t>　　</a:t>
            </a:r>
            <a:r>
              <a:rPr kumimoji="1" lang="en-US" altLang="ja-JP" sz="1200" dirty="0">
                <a:latin typeface="UD デジタル 教科書体 NK-R" panose="02020400000000000000" pitchFamily="18" charset="-128"/>
                <a:ea typeface="UD デジタル 教科書体 NK-R" panose="02020400000000000000" pitchFamily="18" charset="-128"/>
              </a:rPr>
              <a:t>【</a:t>
            </a:r>
            <a:r>
              <a:rPr kumimoji="1" lang="ja-JP" altLang="en-US" sz="1200" dirty="0">
                <a:latin typeface="UD デジタル 教科書体 NK-R" panose="02020400000000000000" pitchFamily="18" charset="-128"/>
                <a:ea typeface="UD デジタル 教科書体 NK-R" panose="02020400000000000000" pitchFamily="18" charset="-128"/>
              </a:rPr>
              <a:t>庁外</a:t>
            </a:r>
            <a:r>
              <a:rPr kumimoji="1" lang="en-US" altLang="ja-JP" sz="1200" dirty="0">
                <a:latin typeface="UD デジタル 教科書体 NK-R" panose="02020400000000000000" pitchFamily="18" charset="-128"/>
                <a:ea typeface="UD デジタル 教科書体 NK-R" panose="02020400000000000000" pitchFamily="18" charset="-128"/>
              </a:rPr>
              <a:t>】</a:t>
            </a:r>
            <a:r>
              <a:rPr kumimoji="1" lang="ja-JP" altLang="en-US" sz="1200" dirty="0">
                <a:solidFill>
                  <a:srgbClr val="7030A0"/>
                </a:solidFill>
                <a:latin typeface="UD デジタル 教科書体 NK-R" panose="02020400000000000000" pitchFamily="18" charset="-128"/>
                <a:ea typeface="UD デジタル 教科書体 NK-R" panose="02020400000000000000" pitchFamily="18" charset="-128"/>
              </a:rPr>
              <a:t>・</a:t>
            </a:r>
            <a:r>
              <a:rPr kumimoji="1" lang="zh-TW" altLang="en-US" sz="1200" dirty="0">
                <a:latin typeface="UD デジタル 教科書体 NK-R" panose="02020400000000000000" pitchFamily="18" charset="-128"/>
                <a:ea typeface="UD デジタル 教科書体 NK-R" panose="02020400000000000000" pitchFamily="18" charset="-128"/>
              </a:rPr>
              <a:t>手話言語等促進条例作業部会</a:t>
            </a:r>
            <a:r>
              <a:rPr kumimoji="1" lang="ja-JP" altLang="en-US" sz="1200" dirty="0">
                <a:latin typeface="UD デジタル 教科書体 NK-R" panose="02020400000000000000" pitchFamily="18" charset="-128"/>
                <a:ea typeface="UD デジタル 教科書体 NK-R" panose="02020400000000000000" pitchFamily="18" charset="-128"/>
              </a:rPr>
              <a:t>を毎年開催し、進捗状況の報告及び意見を聴取</a:t>
            </a:r>
            <a:endParaRPr kumimoji="1" lang="en-US" altLang="ja-JP" sz="1200" dirty="0">
              <a:latin typeface="UD デジタル 教科書体 NK-R" panose="02020400000000000000" pitchFamily="18" charset="-128"/>
              <a:ea typeface="UD デジタル 教科書体 NK-R" panose="02020400000000000000" pitchFamily="18" charset="-128"/>
            </a:endParaRPr>
          </a:p>
          <a:p>
            <a:r>
              <a:rPr kumimoji="1" lang="ja-JP" altLang="en-US" sz="1200" dirty="0">
                <a:solidFill>
                  <a:srgbClr val="0000FF"/>
                </a:solidFill>
                <a:latin typeface="UD デジタル 教科書体 NK-R" panose="02020400000000000000" pitchFamily="18" charset="-128"/>
                <a:ea typeface="UD デジタル 教科書体 NK-R" panose="02020400000000000000" pitchFamily="18" charset="-128"/>
              </a:rPr>
              <a:t>　　　　　　　　 </a:t>
            </a:r>
            <a:r>
              <a:rPr kumimoji="1" lang="ja-JP" altLang="en-US" sz="1200" dirty="0">
                <a:solidFill>
                  <a:srgbClr val="7030A0"/>
                </a:solidFill>
                <a:latin typeface="UD デジタル 教科書体 NK-R" panose="02020400000000000000" pitchFamily="18" charset="-128"/>
                <a:ea typeface="UD デジタル 教科書体 NK-R" panose="02020400000000000000" pitchFamily="18" charset="-128"/>
              </a:rPr>
              <a:t>・</a:t>
            </a:r>
            <a:r>
              <a:rPr kumimoji="1" lang="ja-JP" altLang="en-US" sz="1200" dirty="0" err="1">
                <a:latin typeface="UD デジタル 教科書体 NK-R" panose="02020400000000000000" pitchFamily="18" charset="-128"/>
                <a:ea typeface="UD デジタル 教科書体 NK-R" panose="02020400000000000000" pitchFamily="18" charset="-128"/>
              </a:rPr>
              <a:t>障がい</a:t>
            </a:r>
            <a:r>
              <a:rPr kumimoji="1" lang="ja-JP" altLang="en-US" sz="1200" dirty="0">
                <a:latin typeface="UD デジタル 教科書体 NK-R" panose="02020400000000000000" pitchFamily="18" charset="-128"/>
                <a:ea typeface="UD デジタル 教科書体 NK-R" panose="02020400000000000000" pitchFamily="18" charset="-128"/>
              </a:rPr>
              <a:t>者施策推進専門分科会に報告</a:t>
            </a:r>
            <a:endParaRPr kumimoji="1" lang="en-US" altLang="ja-JP" sz="1200" dirty="0">
              <a:latin typeface="UD デジタル 教科書体 NK-R" panose="02020400000000000000" pitchFamily="18" charset="-128"/>
              <a:ea typeface="UD デジタル 教科書体 NK-R" panose="02020400000000000000" pitchFamily="18" charset="-128"/>
            </a:endParaRPr>
          </a:p>
          <a:p>
            <a:pPr>
              <a:lnSpc>
                <a:spcPts val="1000"/>
              </a:lnSpc>
            </a:pPr>
            <a:endParaRPr kumimoji="1" lang="en-US" altLang="ja-JP" sz="1200" dirty="0">
              <a:latin typeface="UD デジタル 教科書体 NK-R" panose="02020400000000000000" pitchFamily="18" charset="-128"/>
              <a:ea typeface="UD デジタル 教科書体 NK-R" panose="02020400000000000000" pitchFamily="18" charset="-128"/>
            </a:endParaRPr>
          </a:p>
          <a:p>
            <a:r>
              <a:rPr kumimoji="1" lang="ja-JP" altLang="en-US" sz="1200" dirty="0">
                <a:latin typeface="UD デジタル 教科書体 NK-R" panose="02020400000000000000" pitchFamily="18" charset="-128"/>
                <a:ea typeface="UD デジタル 教科書体 NK-R" panose="02020400000000000000" pitchFamily="18" charset="-128"/>
              </a:rPr>
              <a:t>　　</a:t>
            </a:r>
            <a:r>
              <a:rPr kumimoji="1" lang="en-US" altLang="ja-JP" sz="1200" dirty="0">
                <a:latin typeface="UD デジタル 教科書体 NK-R" panose="02020400000000000000" pitchFamily="18" charset="-128"/>
                <a:ea typeface="UD デジタル 教科書体 NK-R" panose="02020400000000000000" pitchFamily="18" charset="-128"/>
              </a:rPr>
              <a:t>【</a:t>
            </a:r>
            <a:r>
              <a:rPr kumimoji="1" lang="ja-JP" altLang="en-US" sz="1200" dirty="0">
                <a:latin typeface="UD デジタル 教科書体 NK-R" panose="02020400000000000000" pitchFamily="18" charset="-128"/>
                <a:ea typeface="UD デジタル 教科書体 NK-R" panose="02020400000000000000" pitchFamily="18" charset="-128"/>
              </a:rPr>
              <a:t>庁内</a:t>
            </a:r>
            <a:r>
              <a:rPr kumimoji="1" lang="en-US" altLang="ja-JP" sz="1200" dirty="0">
                <a:latin typeface="UD デジタル 教科書体 NK-R" panose="02020400000000000000" pitchFamily="18" charset="-128"/>
                <a:ea typeface="UD デジタル 教科書体 NK-R" panose="02020400000000000000" pitchFamily="18" charset="-128"/>
              </a:rPr>
              <a:t>】</a:t>
            </a:r>
            <a:r>
              <a:rPr kumimoji="1" lang="ja-JP" altLang="en-US" sz="1200" dirty="0">
                <a:latin typeface="UD デジタル 教科書体 NK-R" panose="02020400000000000000" pitchFamily="18" charset="-128"/>
                <a:ea typeface="UD デジタル 教科書体 NK-R" panose="02020400000000000000" pitchFamily="18" charset="-128"/>
              </a:rPr>
              <a:t>・市長をトップとする</a:t>
            </a:r>
            <a:r>
              <a:rPr kumimoji="1" lang="ja-JP" altLang="en-US" sz="1200" dirty="0" err="1">
                <a:latin typeface="UD デジタル 教科書体 NK-R" panose="02020400000000000000" pitchFamily="18" charset="-128"/>
                <a:ea typeface="UD デジタル 教科書体 NK-R" panose="02020400000000000000" pitchFamily="18" charset="-128"/>
              </a:rPr>
              <a:t>障がい</a:t>
            </a:r>
            <a:r>
              <a:rPr kumimoji="1" lang="ja-JP" altLang="en-US" sz="1200" dirty="0">
                <a:latin typeface="UD デジタル 教科書体 NK-R" panose="02020400000000000000" pitchFamily="18" charset="-128"/>
                <a:ea typeface="UD デジタル 教科書体 NK-R" panose="02020400000000000000" pitchFamily="18" charset="-128"/>
              </a:rPr>
              <a:t>者福祉事業推進本部に報告</a:t>
            </a:r>
            <a:endParaRPr kumimoji="1" lang="en-US" altLang="ja-JP" sz="1200" dirty="0">
              <a:latin typeface="UD デジタル 教科書体 NK-R" panose="02020400000000000000" pitchFamily="18" charset="-128"/>
              <a:ea typeface="UD デジタル 教科書体 NK-R" panose="02020400000000000000" pitchFamily="18" charset="-128"/>
            </a:endParaRPr>
          </a:p>
          <a:p>
            <a:pPr>
              <a:lnSpc>
                <a:spcPts val="800"/>
              </a:lnSpc>
            </a:pPr>
            <a:endParaRPr kumimoji="1" lang="en-US" altLang="ja-JP" sz="1200" dirty="0">
              <a:latin typeface="UD デジタル 教科書体 NK-R" panose="02020400000000000000" pitchFamily="18" charset="-128"/>
              <a:ea typeface="UD デジタル 教科書体 NK-R" panose="02020400000000000000" pitchFamily="18" charset="-128"/>
            </a:endParaRPr>
          </a:p>
          <a:p>
            <a:r>
              <a:rPr kumimoji="1" lang="ja-JP" altLang="en-US" sz="1200" dirty="0">
                <a:latin typeface="UD デジタル 教科書体 NK-R" panose="02020400000000000000" pitchFamily="18" charset="-128"/>
                <a:ea typeface="UD デジタル 教科書体 NK-R" panose="02020400000000000000" pitchFamily="18" charset="-128"/>
              </a:rPr>
              <a:t>３　方針の見直し</a:t>
            </a:r>
            <a:endParaRPr kumimoji="1" lang="en-US" altLang="ja-JP" sz="1200" dirty="0">
              <a:latin typeface="UD デジタル 教科書体 NK-R" panose="02020400000000000000" pitchFamily="18" charset="-128"/>
              <a:ea typeface="UD デジタル 教科書体 NK-R" panose="02020400000000000000" pitchFamily="18" charset="-128"/>
            </a:endParaRPr>
          </a:p>
          <a:p>
            <a:r>
              <a:rPr kumimoji="1" lang="ja-JP" altLang="en-US" sz="1200" dirty="0">
                <a:latin typeface="UD デジタル 教科書体 NK-R" panose="02020400000000000000" pitchFamily="18" charset="-128"/>
                <a:ea typeface="UD デジタル 教科書体 NK-R" panose="02020400000000000000" pitchFamily="18" charset="-128"/>
              </a:rPr>
              <a:t>　   </a:t>
            </a:r>
            <a:r>
              <a:rPr kumimoji="1" lang="ja-JP" altLang="en-US" sz="1200" dirty="0" err="1">
                <a:latin typeface="UD デジタル 教科書体 NK-R" panose="02020400000000000000" pitchFamily="18" charset="-128"/>
                <a:ea typeface="UD デジタル 教科書体 NK-R" panose="02020400000000000000" pitchFamily="18" charset="-128"/>
              </a:rPr>
              <a:t>障がい</a:t>
            </a:r>
            <a:r>
              <a:rPr kumimoji="1" lang="ja-JP" altLang="en-US" sz="1200" dirty="0">
                <a:latin typeface="UD デジタル 教科書体 NK-R" panose="02020400000000000000" pitchFamily="18" charset="-128"/>
                <a:ea typeface="UD デジタル 教科書体 NK-R" panose="02020400000000000000" pitchFamily="18" charset="-128"/>
              </a:rPr>
              <a:t>福祉計画に合わせ、</a:t>
            </a:r>
            <a:r>
              <a:rPr kumimoji="1" lang="en-US" altLang="ja-JP" sz="1200" dirty="0">
                <a:latin typeface="UD デジタル 教科書体 NK-R" panose="02020400000000000000" pitchFamily="18" charset="-128"/>
                <a:ea typeface="UD デジタル 教科書体 NK-R" panose="02020400000000000000" pitchFamily="18" charset="-128"/>
              </a:rPr>
              <a:t>3</a:t>
            </a:r>
            <a:r>
              <a:rPr kumimoji="1" lang="ja-JP" altLang="en-US" sz="1200" dirty="0">
                <a:latin typeface="UD デジタル 教科書体 NK-R" panose="02020400000000000000" pitchFamily="18" charset="-128"/>
                <a:ea typeface="UD デジタル 教科書体 NK-R" panose="02020400000000000000" pitchFamily="18" charset="-128"/>
              </a:rPr>
              <a:t>年ごとの見直しを基本とするが、庁外の作業部会や専門分科会での当事者など</a:t>
            </a:r>
            <a:endParaRPr kumimoji="1" lang="en-US" altLang="ja-JP" sz="1200" dirty="0">
              <a:latin typeface="UD デジタル 教科書体 NK-R" panose="02020400000000000000" pitchFamily="18" charset="-128"/>
              <a:ea typeface="UD デジタル 教科書体 NK-R" panose="02020400000000000000" pitchFamily="18" charset="-128"/>
            </a:endParaRPr>
          </a:p>
          <a:p>
            <a:r>
              <a:rPr kumimoji="1" lang="en-US" altLang="ja-JP" sz="1200" dirty="0">
                <a:latin typeface="UD デジタル 教科書体 NK-R" panose="02020400000000000000" pitchFamily="18" charset="-128"/>
                <a:ea typeface="UD デジタル 教科書体 NK-R" panose="02020400000000000000" pitchFamily="18" charset="-128"/>
              </a:rPr>
              <a:t>     </a:t>
            </a:r>
            <a:r>
              <a:rPr kumimoji="1" lang="ja-JP" altLang="en-US" sz="1200" dirty="0">
                <a:latin typeface="UD デジタル 教科書体 NK-R" panose="02020400000000000000" pitchFamily="18" charset="-128"/>
                <a:ea typeface="UD デジタル 教科書体 NK-R" panose="02020400000000000000" pitchFamily="18" charset="-128"/>
              </a:rPr>
              <a:t>の意見を踏まえ柔軟に対応していく。</a:t>
            </a:r>
          </a:p>
        </p:txBody>
      </p:sp>
      <p:sp>
        <p:nvSpPr>
          <p:cNvPr id="2" name="スライド番号プレースホルダー 1"/>
          <p:cNvSpPr>
            <a:spLocks noGrp="1"/>
          </p:cNvSpPr>
          <p:nvPr>
            <p:ph type="sldNum" sz="quarter" idx="12"/>
          </p:nvPr>
        </p:nvSpPr>
        <p:spPr>
          <a:xfrm>
            <a:off x="7086600" y="6492875"/>
            <a:ext cx="2057400" cy="365125"/>
          </a:xfrm>
        </p:spPr>
        <p:txBody>
          <a:bodyPr/>
          <a:lstStyle/>
          <a:p>
            <a:fld id="{0A20B21E-C0A9-4421-9142-572B700E5EB7}" type="slidenum">
              <a:rPr kumimoji="1" lang="ja-JP" altLang="en-US" smtClean="0"/>
              <a:t>1</a:t>
            </a:fld>
            <a:endParaRPr kumimoji="1" lang="ja-JP" altLang="en-US" dirty="0"/>
          </a:p>
        </p:txBody>
      </p:sp>
      <p:sp>
        <p:nvSpPr>
          <p:cNvPr id="14" name="テキスト ボックス 13"/>
          <p:cNvSpPr txBox="1"/>
          <p:nvPr/>
        </p:nvSpPr>
        <p:spPr>
          <a:xfrm>
            <a:off x="135652" y="4216250"/>
            <a:ext cx="1544401" cy="461665"/>
          </a:xfrm>
          <a:prstGeom prst="rect">
            <a:avLst/>
          </a:prstGeom>
          <a:solidFill>
            <a:srgbClr val="CCFFFF"/>
          </a:solidFill>
        </p:spPr>
        <p:txBody>
          <a:bodyPr wrap="square" rtlCol="0" anchor="ctr" anchorCtr="0">
            <a:spAutoFit/>
          </a:bodyPr>
          <a:lstStyle/>
          <a:p>
            <a:r>
              <a:rPr kumimoji="1" lang="ja-JP" altLang="en-US" sz="1200" b="1" dirty="0">
                <a:latin typeface="UD デジタル 教科書体 NK-R" panose="02020400000000000000" pitchFamily="18" charset="-128"/>
                <a:ea typeface="UD デジタル 教科書体 NK-R" panose="02020400000000000000" pitchFamily="18" charset="-128"/>
              </a:rPr>
              <a:t>第４　方向性・到達点</a:t>
            </a:r>
            <a:endParaRPr kumimoji="1" lang="en-US" altLang="ja-JP" sz="1200" b="1" dirty="0">
              <a:latin typeface="UD デジタル 教科書体 NK-R" panose="02020400000000000000" pitchFamily="18" charset="-128"/>
              <a:ea typeface="UD デジタル 教科書体 NK-R" panose="02020400000000000000" pitchFamily="18" charset="-128"/>
            </a:endParaRPr>
          </a:p>
          <a:p>
            <a:r>
              <a:rPr kumimoji="1" lang="ja-JP" altLang="en-US" sz="1200" b="1" dirty="0">
                <a:latin typeface="UD デジタル 教科書体 NK-R" panose="02020400000000000000" pitchFamily="18" charset="-128"/>
                <a:ea typeface="UD デジタル 教科書体 NK-R" panose="02020400000000000000" pitchFamily="18" charset="-128"/>
              </a:rPr>
              <a:t>・主な取組</a:t>
            </a:r>
          </a:p>
        </p:txBody>
      </p:sp>
      <p:sp>
        <p:nvSpPr>
          <p:cNvPr id="15" name="テキスト ボックス 14"/>
          <p:cNvSpPr txBox="1"/>
          <p:nvPr/>
        </p:nvSpPr>
        <p:spPr>
          <a:xfrm>
            <a:off x="1751739" y="4294383"/>
            <a:ext cx="7292109" cy="276999"/>
          </a:xfrm>
          <a:prstGeom prst="rect">
            <a:avLst/>
          </a:prstGeom>
          <a:noFill/>
        </p:spPr>
        <p:txBody>
          <a:bodyPr wrap="square" rtlCol="0">
            <a:spAutoFit/>
          </a:bodyPr>
          <a:lstStyle/>
          <a:p>
            <a:r>
              <a:rPr kumimoji="1" lang="ja-JP" altLang="en-US" sz="1200" dirty="0">
                <a:latin typeface="UD デジタル 教科書体 NK-R" panose="02020400000000000000" pitchFamily="18" charset="-128"/>
                <a:ea typeface="UD デジタル 教科書体 NK-R" panose="02020400000000000000" pitchFamily="18" charset="-128"/>
              </a:rPr>
              <a:t>２ページのとおり</a:t>
            </a:r>
          </a:p>
        </p:txBody>
      </p:sp>
      <p:sp>
        <p:nvSpPr>
          <p:cNvPr id="16" name="テキスト ボックス 15"/>
          <p:cNvSpPr txBox="1"/>
          <p:nvPr/>
        </p:nvSpPr>
        <p:spPr>
          <a:xfrm>
            <a:off x="2756450" y="1412203"/>
            <a:ext cx="6874631" cy="246221"/>
          </a:xfrm>
          <a:prstGeom prst="rect">
            <a:avLst/>
          </a:prstGeom>
          <a:noFill/>
        </p:spPr>
        <p:txBody>
          <a:bodyPr wrap="square" rtlCol="0">
            <a:spAutoFit/>
          </a:bodyPr>
          <a:lstStyle/>
          <a:p>
            <a:r>
              <a:rPr kumimoji="1" lang="en-US" altLang="ja-JP" sz="1000" dirty="0">
                <a:latin typeface="UD デジタル 教科書体 NK-R" panose="02020400000000000000" pitchFamily="18" charset="-128"/>
                <a:ea typeface="UD デジタル 教科書体 NK-R" panose="02020400000000000000" pitchFamily="18" charset="-128"/>
              </a:rPr>
              <a:t>※</a:t>
            </a:r>
            <a:r>
              <a:rPr kumimoji="1" lang="ja-JP" altLang="en-US" sz="1000" dirty="0">
                <a:latin typeface="UD デジタル 教科書体 NK-R" panose="02020400000000000000" pitchFamily="18" charset="-128"/>
                <a:ea typeface="UD デジタル 教科書体 NK-R" panose="02020400000000000000" pitchFamily="18" charset="-128"/>
              </a:rPr>
              <a:t>コミュニケーション支援者：手話通訳者、要約筆記者、点訳者、音訳者、盲</a:t>
            </a:r>
            <a:r>
              <a:rPr kumimoji="1" lang="ja-JP" altLang="en-US" sz="1000" dirty="0" err="1">
                <a:latin typeface="UD デジタル 教科書体 NK-R" panose="02020400000000000000" pitchFamily="18" charset="-128"/>
                <a:ea typeface="UD デジタル 教科書体 NK-R" panose="02020400000000000000" pitchFamily="18" charset="-128"/>
              </a:rPr>
              <a:t>ろう</a:t>
            </a:r>
            <a:r>
              <a:rPr kumimoji="1" lang="ja-JP" altLang="en-US" sz="1000" dirty="0">
                <a:latin typeface="UD デジタル 教科書体 NK-R" panose="02020400000000000000" pitchFamily="18" charset="-128"/>
                <a:ea typeface="UD デジタル 教科書体 NK-R" panose="02020400000000000000" pitchFamily="18" charset="-128"/>
              </a:rPr>
              <a:t>者通訳・介助員など</a:t>
            </a:r>
          </a:p>
        </p:txBody>
      </p:sp>
    </p:spTree>
    <p:extLst>
      <p:ext uri="{BB962C8B-B14F-4D97-AF65-F5344CB8AC3E}">
        <p14:creationId xmlns:p14="http://schemas.microsoft.com/office/powerpoint/2010/main" val="20842837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テキスト ボックス 16"/>
          <p:cNvSpPr txBox="1"/>
          <p:nvPr/>
        </p:nvSpPr>
        <p:spPr>
          <a:xfrm>
            <a:off x="0" y="333124"/>
            <a:ext cx="7241308" cy="276999"/>
          </a:xfrm>
          <a:prstGeom prst="rect">
            <a:avLst/>
          </a:prstGeom>
          <a:noFill/>
        </p:spPr>
        <p:txBody>
          <a:bodyPr wrap="square" rtlCol="0">
            <a:spAutoFit/>
          </a:bodyPr>
          <a:lstStyle/>
          <a:p>
            <a:r>
              <a:rPr kumimoji="1" lang="ja-JP" altLang="en-US" sz="1200" b="1" dirty="0">
                <a:latin typeface="UD デジタル 教科書体 NK-R" panose="02020400000000000000" pitchFamily="18" charset="-128"/>
                <a:ea typeface="UD デジタル 教科書体 NK-R" panose="02020400000000000000" pitchFamily="18" charset="-128"/>
              </a:rPr>
              <a:t>推進方針１　手話への理解の促進及び普及</a:t>
            </a:r>
          </a:p>
        </p:txBody>
      </p:sp>
      <p:sp>
        <p:nvSpPr>
          <p:cNvPr id="18" name="テキスト ボックス 17"/>
          <p:cNvSpPr txBox="1"/>
          <p:nvPr/>
        </p:nvSpPr>
        <p:spPr>
          <a:xfrm>
            <a:off x="113146" y="554801"/>
            <a:ext cx="4267202" cy="769441"/>
          </a:xfrm>
          <a:prstGeom prst="rect">
            <a:avLst/>
          </a:prstGeom>
          <a:noFill/>
        </p:spPr>
        <p:txBody>
          <a:bodyPr wrap="square" rtlCol="0">
            <a:spAutoFit/>
          </a:bodyPr>
          <a:lstStyle/>
          <a:p>
            <a:r>
              <a:rPr kumimoji="1" lang="en-US" altLang="ja-JP" sz="1100" b="1" dirty="0">
                <a:solidFill>
                  <a:srgbClr val="0000FF"/>
                </a:solidFill>
                <a:latin typeface="UD デジタル 教科書体 NK-R" panose="02020400000000000000" pitchFamily="18" charset="-128"/>
                <a:ea typeface="UD デジタル 教科書体 NK-R" panose="02020400000000000000" pitchFamily="18" charset="-128"/>
              </a:rPr>
              <a:t>【</a:t>
            </a:r>
            <a:r>
              <a:rPr kumimoji="1" lang="ja-JP" altLang="en-US" sz="1100" b="1" dirty="0">
                <a:solidFill>
                  <a:srgbClr val="0000FF"/>
                </a:solidFill>
                <a:latin typeface="UD デジタル 教科書体 NK-R" panose="02020400000000000000" pitchFamily="18" charset="-128"/>
                <a:ea typeface="UD デジタル 教科書体 NK-R" panose="02020400000000000000" pitchFamily="18" charset="-128"/>
              </a:rPr>
              <a:t>方向性</a:t>
            </a:r>
            <a:r>
              <a:rPr kumimoji="1" lang="en-US" altLang="ja-JP" sz="1100" b="1" dirty="0">
                <a:solidFill>
                  <a:srgbClr val="0000FF"/>
                </a:solidFill>
                <a:latin typeface="UD デジタル 教科書体 NK-R" panose="02020400000000000000" pitchFamily="18" charset="-128"/>
                <a:ea typeface="UD デジタル 教科書体 NK-R" panose="02020400000000000000" pitchFamily="18" charset="-128"/>
              </a:rPr>
              <a:t>】</a:t>
            </a:r>
          </a:p>
          <a:p>
            <a:r>
              <a:rPr kumimoji="1" lang="ja-JP" altLang="en-US" sz="1100" dirty="0">
                <a:latin typeface="UD デジタル 教科書体 NK-R" panose="02020400000000000000" pitchFamily="18" charset="-128"/>
                <a:ea typeface="UD デジタル 教科書体 NK-R" panose="02020400000000000000" pitchFamily="18" charset="-128"/>
              </a:rPr>
              <a:t>　　手話が言語であることについて理解を広め、多くの人に手話に関心を持ってもらい、気軽に手話が使えるよう、学ぶ機会を提供する。また、意思疎通手段の一つとして安心して手話を使える環境をつくる。</a:t>
            </a:r>
          </a:p>
        </p:txBody>
      </p:sp>
      <p:sp>
        <p:nvSpPr>
          <p:cNvPr id="19" name="テキスト ボックス 18"/>
          <p:cNvSpPr txBox="1"/>
          <p:nvPr/>
        </p:nvSpPr>
        <p:spPr>
          <a:xfrm>
            <a:off x="4719783" y="554801"/>
            <a:ext cx="4284000" cy="600164"/>
          </a:xfrm>
          <a:prstGeom prst="rect">
            <a:avLst/>
          </a:prstGeom>
          <a:noFill/>
        </p:spPr>
        <p:txBody>
          <a:bodyPr wrap="square" rtlCol="0">
            <a:spAutoFit/>
          </a:bodyPr>
          <a:lstStyle/>
          <a:p>
            <a:r>
              <a:rPr kumimoji="1" lang="en-US" altLang="ja-JP" sz="1100" b="1" dirty="0">
                <a:solidFill>
                  <a:srgbClr val="0000FF"/>
                </a:solidFill>
                <a:latin typeface="UD デジタル 教科書体 NK-R" panose="02020400000000000000" pitchFamily="18" charset="-128"/>
                <a:ea typeface="UD デジタル 教科書体 NK-R" panose="02020400000000000000" pitchFamily="18" charset="-128"/>
              </a:rPr>
              <a:t>【</a:t>
            </a:r>
            <a:r>
              <a:rPr kumimoji="1" lang="ja-JP" altLang="en-US" sz="1100" b="1" dirty="0">
                <a:solidFill>
                  <a:srgbClr val="0000FF"/>
                </a:solidFill>
                <a:latin typeface="UD デジタル 教科書体 NK-R" panose="02020400000000000000" pitchFamily="18" charset="-128"/>
                <a:ea typeface="UD デジタル 教科書体 NK-R" panose="02020400000000000000" pitchFamily="18" charset="-128"/>
              </a:rPr>
              <a:t>到達点</a:t>
            </a:r>
            <a:r>
              <a:rPr kumimoji="1" lang="en-US" altLang="ja-JP" sz="1100" b="1" dirty="0">
                <a:solidFill>
                  <a:srgbClr val="0000FF"/>
                </a:solidFill>
                <a:latin typeface="UD デジタル 教科書体 NK-R" panose="02020400000000000000" pitchFamily="18" charset="-128"/>
                <a:ea typeface="UD デジタル 教科書体 NK-R" panose="02020400000000000000" pitchFamily="18" charset="-128"/>
              </a:rPr>
              <a:t>】</a:t>
            </a:r>
          </a:p>
          <a:p>
            <a:r>
              <a:rPr kumimoji="1" lang="ja-JP" altLang="en-US" sz="1100" dirty="0">
                <a:latin typeface="UD デジタル 教科書体 NK-R" panose="02020400000000000000" pitchFamily="18" charset="-128"/>
                <a:ea typeface="UD デジタル 教科書体 NK-R" panose="02020400000000000000" pitchFamily="18" charset="-128"/>
              </a:rPr>
              <a:t>　　あいさつ程度の簡単な手話を身に付けるなど、誰もが手話に親しみ、コミュニケーションをとりやすいまちにします。</a:t>
            </a:r>
            <a:endParaRPr kumimoji="1" lang="ja-JP" altLang="en-US" sz="1100" dirty="0">
              <a:solidFill>
                <a:srgbClr val="FF0000"/>
              </a:solidFill>
              <a:latin typeface="UD デジタル 教科書体 NK-R" panose="02020400000000000000" pitchFamily="18" charset="-128"/>
              <a:ea typeface="UD デジタル 教科書体 NK-R" panose="02020400000000000000" pitchFamily="18" charset="-128"/>
            </a:endParaRPr>
          </a:p>
        </p:txBody>
      </p:sp>
      <p:sp>
        <p:nvSpPr>
          <p:cNvPr id="2" name="スライド番号プレースホルダー 1"/>
          <p:cNvSpPr>
            <a:spLocks noGrp="1"/>
          </p:cNvSpPr>
          <p:nvPr>
            <p:ph type="sldNum" sz="quarter" idx="12"/>
          </p:nvPr>
        </p:nvSpPr>
        <p:spPr>
          <a:xfrm>
            <a:off x="7086600" y="6492875"/>
            <a:ext cx="2057400" cy="365125"/>
          </a:xfrm>
        </p:spPr>
        <p:txBody>
          <a:bodyPr/>
          <a:lstStyle/>
          <a:p>
            <a:fld id="{0A20B21E-C0A9-4421-9142-572B700E5EB7}" type="slidenum">
              <a:rPr kumimoji="1" lang="ja-JP" altLang="en-US" smtClean="0"/>
              <a:t>2</a:t>
            </a:fld>
            <a:endParaRPr kumimoji="1" lang="ja-JP" altLang="en-US" dirty="0"/>
          </a:p>
        </p:txBody>
      </p:sp>
      <p:sp>
        <p:nvSpPr>
          <p:cNvPr id="21" name="テキスト ボックス 20"/>
          <p:cNvSpPr txBox="1"/>
          <p:nvPr/>
        </p:nvSpPr>
        <p:spPr>
          <a:xfrm>
            <a:off x="0" y="0"/>
            <a:ext cx="4567382" cy="307777"/>
          </a:xfrm>
          <a:prstGeom prst="rect">
            <a:avLst/>
          </a:prstGeom>
          <a:solidFill>
            <a:srgbClr val="CCFFFF"/>
          </a:solidFill>
        </p:spPr>
        <p:txBody>
          <a:bodyPr wrap="square" rtlCol="0" anchor="ctr" anchorCtr="0">
            <a:spAutoFit/>
          </a:bodyPr>
          <a:lstStyle/>
          <a:p>
            <a:r>
              <a:rPr kumimoji="1" lang="ja-JP" altLang="en-US" sz="1400" b="1" dirty="0">
                <a:latin typeface="UD デジタル 教科書体 NK-R" panose="02020400000000000000" pitchFamily="18" charset="-128"/>
                <a:ea typeface="UD デジタル 教科書体 NK-R" panose="02020400000000000000" pitchFamily="18" charset="-128"/>
              </a:rPr>
              <a:t>第４　方向性・到達点・主な取組</a:t>
            </a:r>
          </a:p>
        </p:txBody>
      </p:sp>
      <p:sp>
        <p:nvSpPr>
          <p:cNvPr id="3" name="山形 2"/>
          <p:cNvSpPr/>
          <p:nvPr/>
        </p:nvSpPr>
        <p:spPr>
          <a:xfrm>
            <a:off x="4380485" y="748951"/>
            <a:ext cx="339298" cy="484632"/>
          </a:xfrm>
          <a:prstGeom prst="chevron">
            <a:avLst/>
          </a:prstGeom>
          <a:solidFill>
            <a:srgbClr val="4BD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9" name="テキスト ボックス 28"/>
          <p:cNvSpPr txBox="1"/>
          <p:nvPr/>
        </p:nvSpPr>
        <p:spPr>
          <a:xfrm>
            <a:off x="48241" y="2682272"/>
            <a:ext cx="9003783" cy="276999"/>
          </a:xfrm>
          <a:prstGeom prst="rect">
            <a:avLst/>
          </a:prstGeom>
          <a:noFill/>
        </p:spPr>
        <p:txBody>
          <a:bodyPr wrap="square" rtlCol="0">
            <a:spAutoFit/>
          </a:bodyPr>
          <a:lstStyle/>
          <a:p>
            <a:r>
              <a:rPr kumimoji="1" lang="ja-JP" altLang="en-US" sz="1200" b="1" dirty="0">
                <a:latin typeface="UD デジタル 教科書体 NK-R" panose="02020400000000000000" pitchFamily="18" charset="-128"/>
                <a:ea typeface="UD デジタル 教科書体 NK-R" panose="02020400000000000000" pitchFamily="18" charset="-128"/>
              </a:rPr>
              <a:t>推進方針２　</a:t>
            </a:r>
            <a:r>
              <a:rPr kumimoji="1" lang="ja-JP" altLang="en-US" sz="1200" b="1" dirty="0" err="1">
                <a:latin typeface="UD デジタル 教科書体 NK-R" panose="02020400000000000000" pitchFamily="18" charset="-128"/>
                <a:ea typeface="UD デジタル 教科書体 NK-R" panose="02020400000000000000" pitchFamily="18" charset="-128"/>
              </a:rPr>
              <a:t>障がい</a:t>
            </a:r>
            <a:r>
              <a:rPr kumimoji="1" lang="ja-JP" altLang="en-US" sz="1200" b="1" dirty="0">
                <a:latin typeface="UD デジタル 教科書体 NK-R" panose="02020400000000000000" pitchFamily="18" charset="-128"/>
                <a:ea typeface="UD デジタル 教科書体 NK-R" panose="02020400000000000000" pitchFamily="18" charset="-128"/>
              </a:rPr>
              <a:t>者が情報を取得しやすく、コミュニケーション手段を選択して利用しやすい環境の整備</a:t>
            </a:r>
          </a:p>
        </p:txBody>
      </p:sp>
      <p:sp>
        <p:nvSpPr>
          <p:cNvPr id="30" name="テキスト ボックス 29"/>
          <p:cNvSpPr txBox="1"/>
          <p:nvPr/>
        </p:nvSpPr>
        <p:spPr>
          <a:xfrm>
            <a:off x="150090" y="2943836"/>
            <a:ext cx="4267202" cy="769441"/>
          </a:xfrm>
          <a:prstGeom prst="rect">
            <a:avLst/>
          </a:prstGeom>
          <a:noFill/>
        </p:spPr>
        <p:txBody>
          <a:bodyPr wrap="square" rtlCol="0">
            <a:spAutoFit/>
          </a:bodyPr>
          <a:lstStyle/>
          <a:p>
            <a:r>
              <a:rPr kumimoji="1" lang="en-US" altLang="ja-JP" sz="1100" b="1" dirty="0">
                <a:solidFill>
                  <a:srgbClr val="0000FF"/>
                </a:solidFill>
                <a:latin typeface="UD デジタル 教科書体 NK-R" panose="02020400000000000000" pitchFamily="18" charset="-128"/>
                <a:ea typeface="UD デジタル 教科書体 NK-R" panose="02020400000000000000" pitchFamily="18" charset="-128"/>
              </a:rPr>
              <a:t>【</a:t>
            </a:r>
            <a:r>
              <a:rPr kumimoji="1" lang="ja-JP" altLang="en-US" sz="1100" b="1" dirty="0">
                <a:solidFill>
                  <a:srgbClr val="0000FF"/>
                </a:solidFill>
                <a:latin typeface="UD デジタル 教科書体 NK-R" panose="02020400000000000000" pitchFamily="18" charset="-128"/>
                <a:ea typeface="UD デジタル 教科書体 NK-R" panose="02020400000000000000" pitchFamily="18" charset="-128"/>
              </a:rPr>
              <a:t>方向性</a:t>
            </a:r>
            <a:r>
              <a:rPr kumimoji="1" lang="en-US" altLang="ja-JP" sz="1100" b="1" dirty="0">
                <a:solidFill>
                  <a:srgbClr val="0000FF"/>
                </a:solidFill>
                <a:latin typeface="UD デジタル 教科書体 NK-R" panose="02020400000000000000" pitchFamily="18" charset="-128"/>
                <a:ea typeface="UD デジタル 教科書体 NK-R" panose="02020400000000000000" pitchFamily="18" charset="-128"/>
              </a:rPr>
              <a:t>】</a:t>
            </a:r>
          </a:p>
          <a:p>
            <a:r>
              <a:rPr kumimoji="1" lang="ja-JP" altLang="en-US" sz="1100" dirty="0">
                <a:latin typeface="UD デジタル 教科書体 NK-R" panose="02020400000000000000" pitchFamily="18" charset="-128"/>
                <a:ea typeface="UD デジタル 教科書体 NK-R" panose="02020400000000000000" pitchFamily="18" charset="-128"/>
              </a:rPr>
              <a:t>　　</a:t>
            </a:r>
            <a:r>
              <a:rPr kumimoji="1" lang="ja-JP" altLang="en-US" sz="1100" dirty="0" err="1">
                <a:latin typeface="UD デジタル 教科書体 NK-R" panose="02020400000000000000" pitchFamily="18" charset="-128"/>
                <a:ea typeface="UD デジタル 教科書体 NK-R" panose="02020400000000000000" pitchFamily="18" charset="-128"/>
              </a:rPr>
              <a:t>障がい</a:t>
            </a:r>
            <a:r>
              <a:rPr kumimoji="1" lang="ja-JP" altLang="en-US" sz="1100" dirty="0">
                <a:latin typeface="UD デジタル 教科書体 NK-R" panose="02020400000000000000" pitchFamily="18" charset="-128"/>
                <a:ea typeface="UD デジタル 教科書体 NK-R" panose="02020400000000000000" pitchFamily="18" charset="-128"/>
              </a:rPr>
              <a:t>者が情報取得やコミュニケーションで困ることがないよう、何らかの手段を用意し、また用意していることを広く周知することで、安心　して利用できる環境を整備する。</a:t>
            </a:r>
          </a:p>
        </p:txBody>
      </p:sp>
      <p:sp>
        <p:nvSpPr>
          <p:cNvPr id="31" name="テキスト ボックス 30"/>
          <p:cNvSpPr txBox="1"/>
          <p:nvPr/>
        </p:nvSpPr>
        <p:spPr>
          <a:xfrm>
            <a:off x="4768024" y="2927399"/>
            <a:ext cx="4284000" cy="769441"/>
          </a:xfrm>
          <a:prstGeom prst="rect">
            <a:avLst/>
          </a:prstGeom>
          <a:noFill/>
        </p:spPr>
        <p:txBody>
          <a:bodyPr wrap="square" rtlCol="0">
            <a:spAutoFit/>
          </a:bodyPr>
          <a:lstStyle/>
          <a:p>
            <a:r>
              <a:rPr kumimoji="1" lang="en-US" altLang="ja-JP" sz="1100" b="1" dirty="0">
                <a:solidFill>
                  <a:srgbClr val="0000FF"/>
                </a:solidFill>
                <a:latin typeface="UD デジタル 教科書体 NK-R" panose="02020400000000000000" pitchFamily="18" charset="-128"/>
                <a:ea typeface="UD デジタル 教科書体 NK-R" panose="02020400000000000000" pitchFamily="18" charset="-128"/>
              </a:rPr>
              <a:t>【</a:t>
            </a:r>
            <a:r>
              <a:rPr kumimoji="1" lang="ja-JP" altLang="en-US" sz="1100" b="1" dirty="0">
                <a:solidFill>
                  <a:srgbClr val="0000FF"/>
                </a:solidFill>
                <a:latin typeface="UD デジタル 教科書体 NK-R" panose="02020400000000000000" pitchFamily="18" charset="-128"/>
                <a:ea typeface="UD デジタル 教科書体 NK-R" panose="02020400000000000000" pitchFamily="18" charset="-128"/>
              </a:rPr>
              <a:t>到達点</a:t>
            </a:r>
            <a:r>
              <a:rPr kumimoji="1" lang="en-US" altLang="ja-JP" sz="1100" b="1" dirty="0">
                <a:solidFill>
                  <a:srgbClr val="0000FF"/>
                </a:solidFill>
                <a:latin typeface="UD デジタル 教科書体 NK-R" panose="02020400000000000000" pitchFamily="18" charset="-128"/>
                <a:ea typeface="UD デジタル 教科書体 NK-R" panose="02020400000000000000" pitchFamily="18" charset="-128"/>
              </a:rPr>
              <a:t>】</a:t>
            </a:r>
          </a:p>
          <a:p>
            <a:r>
              <a:rPr kumimoji="1" lang="ja-JP" altLang="en-US" sz="1100" dirty="0">
                <a:latin typeface="UD デジタル 教科書体 NK-R" panose="02020400000000000000" pitchFamily="18" charset="-128"/>
                <a:ea typeface="UD デジタル 教科書体 NK-R" panose="02020400000000000000" pitchFamily="18" charset="-128"/>
              </a:rPr>
              <a:t>　　障がいの特性に応じた多様なコミュニケーション手段を用いて、　　　　</a:t>
            </a:r>
            <a:r>
              <a:rPr kumimoji="1" lang="ja-JP" altLang="en-US" sz="1100" dirty="0" err="1">
                <a:latin typeface="UD デジタル 教科書体 NK-R" panose="02020400000000000000" pitchFamily="18" charset="-128"/>
                <a:ea typeface="UD デジタル 教科書体 NK-R" panose="02020400000000000000" pitchFamily="18" charset="-128"/>
              </a:rPr>
              <a:t>障がい</a:t>
            </a:r>
            <a:r>
              <a:rPr kumimoji="1" lang="ja-JP" altLang="en-US" sz="1100" dirty="0">
                <a:latin typeface="UD デジタル 教科書体 NK-R" panose="02020400000000000000" pitchFamily="18" charset="-128"/>
                <a:ea typeface="UD デジタル 教科書体 NK-R" panose="02020400000000000000" pitchFamily="18" charset="-128"/>
              </a:rPr>
              <a:t>者が容易に情報を取得することができ、スムーズに意思疎通ができるまちにします。</a:t>
            </a:r>
          </a:p>
        </p:txBody>
      </p:sp>
      <p:sp>
        <p:nvSpPr>
          <p:cNvPr id="34" name="山形 33"/>
          <p:cNvSpPr/>
          <p:nvPr/>
        </p:nvSpPr>
        <p:spPr>
          <a:xfrm>
            <a:off x="4450104" y="3102686"/>
            <a:ext cx="339298" cy="484632"/>
          </a:xfrm>
          <a:prstGeom prst="chevron">
            <a:avLst/>
          </a:prstGeom>
          <a:solidFill>
            <a:srgbClr val="4BD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grpSp>
        <p:nvGrpSpPr>
          <p:cNvPr id="4" name="グループ化 3"/>
          <p:cNvGrpSpPr/>
          <p:nvPr/>
        </p:nvGrpSpPr>
        <p:grpSpPr>
          <a:xfrm>
            <a:off x="293249" y="1331637"/>
            <a:ext cx="8490038" cy="1241113"/>
            <a:chOff x="293249" y="1293940"/>
            <a:chExt cx="8490038" cy="957750"/>
          </a:xfrm>
        </p:grpSpPr>
        <p:sp>
          <p:nvSpPr>
            <p:cNvPr id="20" name="テキスト ボックス 19"/>
            <p:cNvSpPr txBox="1"/>
            <p:nvPr/>
          </p:nvSpPr>
          <p:spPr>
            <a:xfrm>
              <a:off x="293249" y="1316299"/>
              <a:ext cx="4348019" cy="935391"/>
            </a:xfrm>
            <a:prstGeom prst="rect">
              <a:avLst/>
            </a:prstGeom>
            <a:noFill/>
            <a:ln>
              <a:noFill/>
            </a:ln>
          </p:spPr>
          <p:txBody>
            <a:bodyPr wrap="square" rtlCol="0">
              <a:spAutoFit/>
            </a:bodyPr>
            <a:lstStyle/>
            <a:p>
              <a:r>
                <a:rPr kumimoji="1" lang="en-US" altLang="ja-JP" sz="1050" dirty="0">
                  <a:latin typeface="UD デジタル 教科書体 NK-R" panose="02020400000000000000" pitchFamily="18" charset="-128"/>
                  <a:ea typeface="UD デジタル 教科書体 NK-R" panose="02020400000000000000" pitchFamily="18" charset="-128"/>
                </a:rPr>
                <a:t>【</a:t>
              </a:r>
              <a:r>
                <a:rPr kumimoji="1" lang="ja-JP" altLang="en-US" sz="1050" dirty="0">
                  <a:latin typeface="UD デジタル 教科書体 NK-R" panose="02020400000000000000" pitchFamily="18" charset="-128"/>
                  <a:ea typeface="UD デジタル 教科書体 NK-R" panose="02020400000000000000" pitchFamily="18" charset="-128"/>
                </a:rPr>
                <a:t>主な取組</a:t>
              </a:r>
              <a:r>
                <a:rPr kumimoji="1" lang="en-US" altLang="ja-JP" sz="1050" dirty="0">
                  <a:latin typeface="UD デジタル 教科書体 NK-R" panose="02020400000000000000" pitchFamily="18" charset="-128"/>
                  <a:ea typeface="UD デジタル 教科書体 NK-R" panose="02020400000000000000" pitchFamily="18" charset="-128"/>
                </a:rPr>
                <a:t>】</a:t>
              </a:r>
              <a:r>
                <a:rPr kumimoji="1" lang="ja-JP" altLang="en-US" sz="1050" dirty="0">
                  <a:latin typeface="UD デジタル 教科書体 NK-R" panose="02020400000000000000" pitchFamily="18" charset="-128"/>
                  <a:ea typeface="UD デジタル 教科書体 NK-R" panose="02020400000000000000" pitchFamily="18" charset="-128"/>
                </a:rPr>
                <a:t>　●既に実施中で、今後さらに推進</a:t>
              </a:r>
              <a:r>
                <a:rPr kumimoji="1" lang="ja-JP" altLang="en-US" sz="1050" dirty="0">
                  <a:solidFill>
                    <a:srgbClr val="FF0000"/>
                  </a:solidFill>
                  <a:latin typeface="UD デジタル 教科書体 NK-R" panose="02020400000000000000" pitchFamily="18" charset="-128"/>
                  <a:ea typeface="UD デジタル 教科書体 NK-R" panose="02020400000000000000" pitchFamily="18" charset="-128"/>
                </a:rPr>
                <a:t>　</a:t>
              </a:r>
              <a:r>
                <a:rPr kumimoji="1" lang="ja-JP" altLang="en-US" sz="1050" dirty="0">
                  <a:latin typeface="UD デジタル 教科書体 NK-R" panose="02020400000000000000" pitchFamily="18" charset="-128"/>
                  <a:ea typeface="UD デジタル 教科書体 NK-R" panose="02020400000000000000" pitchFamily="18" charset="-128"/>
                </a:rPr>
                <a:t>▲一部実施　○今後検討</a:t>
              </a:r>
              <a:endParaRPr kumimoji="1" lang="en-US" altLang="ja-JP" sz="1050" dirty="0">
                <a:latin typeface="UD デジタル 教科書体 NK-R" panose="02020400000000000000" pitchFamily="18" charset="-128"/>
                <a:ea typeface="UD デジタル 教科書体 NK-R" panose="02020400000000000000" pitchFamily="18" charset="-128"/>
              </a:endParaRPr>
            </a:p>
            <a:p>
              <a:endParaRPr kumimoji="1" lang="en-US" altLang="ja-JP" sz="1050" dirty="0">
                <a:latin typeface="UD デジタル 教科書体 NK-R" panose="02020400000000000000" pitchFamily="18" charset="-128"/>
                <a:ea typeface="UD デジタル 教科書体 NK-R" panose="02020400000000000000" pitchFamily="18" charset="-128"/>
              </a:endParaRPr>
            </a:p>
            <a:p>
              <a:r>
                <a:rPr kumimoji="1" lang="ja-JP" altLang="en-US" sz="1050" dirty="0">
                  <a:latin typeface="UD デジタル 教科書体 NK-R" panose="02020400000000000000" pitchFamily="18" charset="-128"/>
                  <a:ea typeface="UD デジタル 教科書体 NK-R" panose="02020400000000000000" pitchFamily="18" charset="-128"/>
                </a:rPr>
                <a:t>●市民向けの手話講座</a:t>
              </a:r>
              <a:endParaRPr kumimoji="1" lang="en-US" altLang="ja-JP" sz="1050" dirty="0">
                <a:latin typeface="UD デジタル 教科書体 NK-R" panose="02020400000000000000" pitchFamily="18" charset="-128"/>
                <a:ea typeface="UD デジタル 教科書体 NK-R" panose="02020400000000000000" pitchFamily="18" charset="-128"/>
              </a:endParaRPr>
            </a:p>
            <a:p>
              <a:r>
                <a:rPr kumimoji="1" lang="ja-JP" altLang="en-US" sz="1050" dirty="0">
                  <a:latin typeface="UD デジタル 教科書体 NK-R" panose="02020400000000000000" pitchFamily="18" charset="-128"/>
                  <a:ea typeface="UD デジタル 教科書体 NK-R" panose="02020400000000000000" pitchFamily="18" charset="-128"/>
                </a:rPr>
                <a:t>●動画配信チャンネルで手話の啓発動画を配信</a:t>
              </a:r>
              <a:endParaRPr kumimoji="1" lang="en-US" altLang="ja-JP" sz="1050" dirty="0">
                <a:latin typeface="UD デジタル 教科書体 NK-R" panose="02020400000000000000" pitchFamily="18" charset="-128"/>
                <a:ea typeface="UD デジタル 教科書体 NK-R" panose="02020400000000000000" pitchFamily="18" charset="-128"/>
              </a:endParaRPr>
            </a:p>
            <a:p>
              <a:r>
                <a:rPr kumimoji="1" lang="ja-JP" altLang="en-US" sz="1050" dirty="0">
                  <a:latin typeface="UD デジタル 教科書体 NK-R" panose="02020400000000000000" pitchFamily="18" charset="-128"/>
                  <a:ea typeface="UD デジタル 教科書体 NK-R" panose="02020400000000000000" pitchFamily="18" charset="-128"/>
                </a:rPr>
                <a:t>●市職員向け手話研修の実施</a:t>
              </a:r>
              <a:endParaRPr kumimoji="1" lang="en-US" altLang="ja-JP" sz="1050" dirty="0">
                <a:latin typeface="UD デジタル 教科書体 NK-R" panose="02020400000000000000" pitchFamily="18" charset="-128"/>
                <a:ea typeface="UD デジタル 教科書体 NK-R" panose="02020400000000000000" pitchFamily="18" charset="-128"/>
              </a:endParaRPr>
            </a:p>
            <a:p>
              <a:r>
                <a:rPr kumimoji="1" lang="ja-JP" altLang="en-US" sz="1050" dirty="0">
                  <a:latin typeface="UD デジタル 教科書体 NK-R" panose="02020400000000000000" pitchFamily="18" charset="-128"/>
                  <a:ea typeface="UD デジタル 教科書体 NK-R" panose="02020400000000000000" pitchFamily="18" charset="-128"/>
                </a:rPr>
                <a:t>●市内大学の学生の手話サークルと連携した取組</a:t>
              </a:r>
            </a:p>
          </p:txBody>
        </p:sp>
        <p:sp>
          <p:nvSpPr>
            <p:cNvPr id="22" name="テキスト ボックス 21"/>
            <p:cNvSpPr txBox="1"/>
            <p:nvPr/>
          </p:nvSpPr>
          <p:spPr>
            <a:xfrm>
              <a:off x="4493499" y="1454381"/>
              <a:ext cx="4245018" cy="793049"/>
            </a:xfrm>
            <a:prstGeom prst="rect">
              <a:avLst/>
            </a:prstGeom>
            <a:noFill/>
            <a:ln>
              <a:noFill/>
            </a:ln>
          </p:spPr>
          <p:txBody>
            <a:bodyPr wrap="square" rtlCol="0">
              <a:spAutoFit/>
            </a:bodyPr>
            <a:lstStyle/>
            <a:p>
              <a:endParaRPr kumimoji="1" lang="en-US" altLang="ja-JP" sz="1050" dirty="0">
                <a:latin typeface="UD デジタル 教科書体 NK-R" panose="02020400000000000000" pitchFamily="18" charset="-128"/>
                <a:ea typeface="UD デジタル 教科書体 NK-R" panose="02020400000000000000" pitchFamily="18" charset="-128"/>
              </a:endParaRPr>
            </a:p>
            <a:p>
              <a:r>
                <a:rPr kumimoji="1" lang="ja-JP" altLang="en-US" sz="1050" dirty="0">
                  <a:latin typeface="UD デジタル 教科書体 NK-R" panose="02020400000000000000" pitchFamily="18" charset="-128"/>
                  <a:ea typeface="UD デジタル 教科書体 NK-R" panose="02020400000000000000" pitchFamily="18" charset="-128"/>
                </a:rPr>
                <a:t>▲市報やパンフレット・ポスターを用いた啓発</a:t>
              </a:r>
              <a:endParaRPr kumimoji="1" lang="en-US" altLang="ja-JP" sz="1050" dirty="0">
                <a:latin typeface="UD デジタル 教科書体 NK-R" panose="02020400000000000000" pitchFamily="18" charset="-128"/>
                <a:ea typeface="UD デジタル 教科書体 NK-R" panose="02020400000000000000" pitchFamily="18" charset="-128"/>
              </a:endParaRPr>
            </a:p>
            <a:p>
              <a:r>
                <a:rPr kumimoji="1" lang="ja-JP" altLang="en-US" sz="1050" dirty="0">
                  <a:latin typeface="UD デジタル 教科書体 NK-R" panose="02020400000000000000" pitchFamily="18" charset="-128"/>
                  <a:ea typeface="UD デジタル 教科書体 NK-R" panose="02020400000000000000" pitchFamily="18" charset="-128"/>
                </a:rPr>
                <a:t>▲公共施設のデジタルサイネージ等を活用した、手話への理解促進</a:t>
              </a:r>
            </a:p>
            <a:p>
              <a:r>
                <a:rPr kumimoji="1" lang="ja-JP" altLang="en-US" sz="1050" dirty="0">
                  <a:latin typeface="UD デジタル 教科書体 NK-R" panose="02020400000000000000" pitchFamily="18" charset="-128"/>
                  <a:ea typeface="UD デジタル 教科書体 NK-R" panose="02020400000000000000" pitchFamily="18" charset="-128"/>
                </a:rPr>
                <a:t>▲学校や未就学施設における子供が手話に接する機会の提供</a:t>
              </a:r>
            </a:p>
            <a:p>
              <a:r>
                <a:rPr kumimoji="1" lang="ja-JP" altLang="en-US" sz="1050" dirty="0">
                  <a:latin typeface="UD デジタル 教科書体 NK-R" panose="02020400000000000000" pitchFamily="18" charset="-128"/>
                  <a:ea typeface="UD デジタル 教科書体 NK-R" panose="02020400000000000000" pitchFamily="18" charset="-128"/>
                </a:rPr>
                <a:t>○手話サロン、手話サークルなどの情報収集や紹介、活動促進への協力</a:t>
              </a:r>
            </a:p>
          </p:txBody>
        </p:sp>
        <p:sp>
          <p:nvSpPr>
            <p:cNvPr id="43" name="正方形/長方形 42"/>
            <p:cNvSpPr/>
            <p:nvPr/>
          </p:nvSpPr>
          <p:spPr>
            <a:xfrm>
              <a:off x="293249" y="1293940"/>
              <a:ext cx="8490038" cy="885027"/>
            </a:xfrm>
            <a:prstGeom prst="rect">
              <a:avLst/>
            </a:prstGeom>
            <a:noFill/>
            <a:ln w="63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0" name="グループ化 9"/>
          <p:cNvGrpSpPr/>
          <p:nvPr/>
        </p:nvGrpSpPr>
        <p:grpSpPr>
          <a:xfrm>
            <a:off x="275780" y="3848255"/>
            <a:ext cx="8592440" cy="2644620"/>
            <a:chOff x="297295" y="3326988"/>
            <a:chExt cx="8592440" cy="1791830"/>
          </a:xfrm>
        </p:grpSpPr>
        <p:sp>
          <p:nvSpPr>
            <p:cNvPr id="33" name="テキスト ボックス 32"/>
            <p:cNvSpPr txBox="1"/>
            <p:nvPr/>
          </p:nvSpPr>
          <p:spPr>
            <a:xfrm>
              <a:off x="4506345" y="3338900"/>
              <a:ext cx="4383390" cy="1704735"/>
            </a:xfrm>
            <a:prstGeom prst="rect">
              <a:avLst/>
            </a:prstGeom>
            <a:noFill/>
            <a:ln>
              <a:noFill/>
            </a:ln>
          </p:spPr>
          <p:txBody>
            <a:bodyPr wrap="square" rtlCol="0">
              <a:spAutoFit/>
            </a:bodyPr>
            <a:lstStyle/>
            <a:p>
              <a:endParaRPr kumimoji="1" lang="en-US" altLang="ja-JP" sz="1050" dirty="0">
                <a:latin typeface="UD デジタル 教科書体 NK-R" panose="02020400000000000000" pitchFamily="18" charset="-128"/>
                <a:ea typeface="UD デジタル 教科書体 NK-R" panose="02020400000000000000" pitchFamily="18" charset="-128"/>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effectLst/>
                  <a:uLnTx/>
                  <a:uFillTx/>
                  <a:latin typeface="UD デジタル 教科書体 NK-R" panose="02020400000000000000" pitchFamily="18" charset="-128"/>
                  <a:ea typeface="UD デジタル 教科書体 NK-R" panose="02020400000000000000" pitchFamily="18" charset="-128"/>
                  <a:cs typeface="+mn-cs"/>
                </a:rPr>
                <a:t>▲市のイベント・会議開催時に手話通訳者や要約筆記者を必要に応じ手配</a:t>
              </a:r>
              <a:endParaRPr kumimoji="1" lang="en-US" altLang="ja-JP" sz="1050" dirty="0">
                <a:latin typeface="UD デジタル 教科書体 NK-R" panose="02020400000000000000" pitchFamily="18" charset="-128"/>
                <a:ea typeface="UD デジタル 教科書体 NK-R" panose="02020400000000000000" pitchFamily="18" charset="-128"/>
              </a:endParaRPr>
            </a:p>
            <a:p>
              <a:r>
                <a:rPr kumimoji="1" lang="ja-JP" altLang="en-US" sz="1050" dirty="0">
                  <a:latin typeface="UD デジタル 教科書体 NK-R" panose="02020400000000000000" pitchFamily="18" charset="-128"/>
                  <a:ea typeface="UD デジタル 教科書体 NK-R" panose="02020400000000000000" pitchFamily="18" charset="-128"/>
                </a:rPr>
                <a:t>▲市窓口での筆談ボードの配備</a:t>
              </a:r>
              <a:endParaRPr kumimoji="1" lang="en-US" altLang="ja-JP" sz="1050" dirty="0">
                <a:latin typeface="UD デジタル 教科書体 NK-R" panose="02020400000000000000" pitchFamily="18" charset="-128"/>
                <a:ea typeface="UD デジタル 教科書体 NK-R" panose="02020400000000000000" pitchFamily="18" charset="-128"/>
              </a:endParaRPr>
            </a:p>
            <a:p>
              <a:r>
                <a:rPr kumimoji="1" lang="ja-JP" altLang="en-US" sz="1050" dirty="0">
                  <a:latin typeface="UD デジタル 教科書体 NK-R" panose="02020400000000000000" pitchFamily="18" charset="-128"/>
                  <a:ea typeface="UD デジタル 教科書体 NK-R" panose="02020400000000000000" pitchFamily="18" charset="-128"/>
                </a:rPr>
                <a:t>▲市のイベントで手話通訳を用意している場合、耳マークや筆談マークに</a:t>
              </a:r>
              <a:endParaRPr kumimoji="1" lang="en-US" altLang="ja-JP" sz="1050" dirty="0">
                <a:latin typeface="UD デジタル 教科書体 NK-R" panose="02020400000000000000" pitchFamily="18" charset="-128"/>
                <a:ea typeface="UD デジタル 教科書体 NK-R" panose="02020400000000000000" pitchFamily="18" charset="-128"/>
              </a:endParaRPr>
            </a:p>
            <a:p>
              <a:r>
                <a:rPr kumimoji="1" lang="ja-JP" altLang="en-US" sz="1050" dirty="0">
                  <a:latin typeface="UD デジタル 教科書体 NK-R" panose="02020400000000000000" pitchFamily="18" charset="-128"/>
                  <a:ea typeface="UD デジタル 教科書体 NK-R" panose="02020400000000000000" pitchFamily="18" charset="-128"/>
                </a:rPr>
                <a:t>　　加えて手話マークを掲示</a:t>
              </a:r>
              <a:endParaRPr kumimoji="1" lang="en-US" altLang="ja-JP" sz="1050" dirty="0">
                <a:latin typeface="UD デジタル 教科書体 NK-R" panose="02020400000000000000" pitchFamily="18" charset="-128"/>
                <a:ea typeface="UD デジタル 教科書体 NK-R" panose="02020400000000000000" pitchFamily="18" charset="-128"/>
              </a:endParaRPr>
            </a:p>
            <a:p>
              <a:r>
                <a:rPr kumimoji="1" lang="ja-JP" altLang="en-US" sz="1050" dirty="0">
                  <a:latin typeface="UD デジタル 教科書体 NK-R" panose="02020400000000000000" pitchFamily="18" charset="-128"/>
                  <a:ea typeface="UD デジタル 教科書体 NK-R" panose="02020400000000000000" pitchFamily="18" charset="-128"/>
                </a:rPr>
                <a:t>▲災害時・緊急時の情報伝達手段や避難所等での支援準備及び周知</a:t>
              </a:r>
            </a:p>
            <a:p>
              <a:r>
                <a:rPr kumimoji="1" lang="ja-JP" altLang="en-US" sz="1050" dirty="0">
                  <a:latin typeface="UD デジタル 教科書体 NK-R" panose="02020400000000000000" pitchFamily="18" charset="-128"/>
                  <a:ea typeface="UD デジタル 教科書体 NK-R" panose="02020400000000000000" pitchFamily="18" charset="-128"/>
                </a:rPr>
                <a:t>▲より視認性を高めるため、市からの通知文書等のＵＤフォント使用の統一</a:t>
              </a:r>
              <a:endParaRPr kumimoji="1" lang="en-US" altLang="ja-JP" sz="1050" dirty="0">
                <a:latin typeface="UD デジタル 教科書体 NK-R" panose="02020400000000000000" pitchFamily="18" charset="-128"/>
                <a:ea typeface="UD デジタル 教科書体 NK-R" panose="02020400000000000000" pitchFamily="18" charset="-128"/>
              </a:endParaRPr>
            </a:p>
            <a:p>
              <a:r>
                <a:rPr kumimoji="1" lang="ja-JP" altLang="en-US" sz="1050" dirty="0">
                  <a:latin typeface="UD デジタル 教科書体 NK-R" panose="02020400000000000000" pitchFamily="18" charset="-128"/>
                  <a:ea typeface="UD デジタル 教科書体 NK-R" panose="02020400000000000000" pitchFamily="18" charset="-128"/>
                </a:rPr>
                <a:t>▲市の発行物等におけるやさしい日本語の使用</a:t>
              </a:r>
              <a:endParaRPr kumimoji="1" lang="en-US" altLang="ja-JP" sz="1050" dirty="0">
                <a:latin typeface="UD デジタル 教科書体 NK-R" panose="02020400000000000000" pitchFamily="18" charset="-128"/>
                <a:ea typeface="UD デジタル 教科書体 NK-R" panose="02020400000000000000" pitchFamily="18" charset="-128"/>
              </a:endParaRPr>
            </a:p>
            <a:p>
              <a:r>
                <a:rPr kumimoji="1" lang="ja-JP" altLang="en-US" sz="1050" dirty="0">
                  <a:latin typeface="UD デジタル 教科書体 NK-R" panose="02020400000000000000" pitchFamily="18" charset="-128"/>
                  <a:ea typeface="UD デジタル 教科書体 NK-R" panose="02020400000000000000" pitchFamily="18" charset="-128"/>
                </a:rPr>
                <a:t>○イラスト等を指さしするコミュニケーション支援ボードの市窓口への設置</a:t>
              </a:r>
            </a:p>
            <a:p>
              <a:r>
                <a:rPr kumimoji="1" lang="ja-JP" altLang="en-US" sz="1050" dirty="0">
                  <a:latin typeface="UD デジタル 教科書体 NK-R" panose="02020400000000000000" pitchFamily="18" charset="-128"/>
                  <a:ea typeface="UD デジタル 教科書体 NK-R" panose="02020400000000000000" pitchFamily="18" charset="-128"/>
                </a:rPr>
                <a:t>○音声を文字化するＩＣＴやＡＩなどのデジタル技術の活用</a:t>
              </a:r>
            </a:p>
            <a:p>
              <a:r>
                <a:rPr kumimoji="1" lang="ja-JP" altLang="en-US" sz="1050" dirty="0">
                  <a:latin typeface="UD デジタル 教科書体 NK-R" panose="02020400000000000000" pitchFamily="18" charset="-128"/>
                  <a:ea typeface="UD デジタル 教科書体 NK-R" panose="02020400000000000000" pitchFamily="18" charset="-128"/>
                </a:rPr>
                <a:t>○事業者等によるコミュニケーション手段の確保などへの支援</a:t>
              </a:r>
              <a:endParaRPr kumimoji="1" lang="en-US" altLang="ja-JP" sz="1050" dirty="0">
                <a:latin typeface="UD デジタル 教科書体 NK-R" panose="02020400000000000000" pitchFamily="18" charset="-128"/>
                <a:ea typeface="UD デジタル 教科書体 NK-R" panose="02020400000000000000" pitchFamily="18" charset="-128"/>
              </a:endParaRPr>
            </a:p>
            <a:p>
              <a:r>
                <a:rPr kumimoji="1" lang="ja-JP" altLang="en-US" sz="1050" dirty="0">
                  <a:latin typeface="UD デジタル 教科書体 NK-R" panose="02020400000000000000" pitchFamily="18" charset="-128"/>
                  <a:ea typeface="UD デジタル 教科書体 NK-R" panose="02020400000000000000" pitchFamily="18" charset="-128"/>
                </a:rPr>
                <a:t>○市のイベントや会議開催時の必要な支援をチェックリスト化</a:t>
              </a:r>
              <a:endParaRPr kumimoji="1" lang="en-US" altLang="ja-JP" sz="1050" dirty="0">
                <a:latin typeface="UD デジタル 教科書体 NK-R" panose="02020400000000000000" pitchFamily="18" charset="-128"/>
                <a:ea typeface="UD デジタル 教科書体 NK-R" panose="02020400000000000000" pitchFamily="18" charset="-128"/>
              </a:endParaRPr>
            </a:p>
            <a:p>
              <a:r>
                <a:rPr kumimoji="1" lang="ja-JP" altLang="en-US" sz="1050" dirty="0">
                  <a:latin typeface="UD デジタル 教科書体 NK-R" panose="02020400000000000000" pitchFamily="18" charset="-128"/>
                  <a:ea typeface="UD デジタル 教科書体 NK-R" panose="02020400000000000000" pitchFamily="18" charset="-128"/>
                </a:rPr>
                <a:t>○指定管理者及び市の委託事業者における必要なコミュニケーション手段</a:t>
              </a:r>
              <a:endParaRPr kumimoji="1" lang="en-US" altLang="ja-JP" sz="1050" dirty="0">
                <a:latin typeface="UD デジタル 教科書体 NK-R" panose="02020400000000000000" pitchFamily="18" charset="-128"/>
                <a:ea typeface="UD デジタル 教科書体 NK-R" panose="02020400000000000000" pitchFamily="18" charset="-128"/>
              </a:endParaRPr>
            </a:p>
            <a:p>
              <a:r>
                <a:rPr kumimoji="1" lang="ja-JP" altLang="en-US" sz="1050" dirty="0">
                  <a:latin typeface="UD デジタル 教科書体 NK-R" panose="02020400000000000000" pitchFamily="18" charset="-128"/>
                  <a:ea typeface="UD デジタル 教科書体 NK-R" panose="02020400000000000000" pitchFamily="18" charset="-128"/>
                </a:rPr>
                <a:t>　　の確保</a:t>
              </a:r>
              <a:endParaRPr kumimoji="1" lang="en-US" altLang="ja-JP" sz="1050" dirty="0">
                <a:latin typeface="UD デジタル 教科書体 NK-R" panose="02020400000000000000" pitchFamily="18" charset="-128"/>
                <a:ea typeface="UD デジタル 教科書体 NK-R" panose="02020400000000000000" pitchFamily="18" charset="-128"/>
              </a:endParaRPr>
            </a:p>
          </p:txBody>
        </p:sp>
        <p:sp>
          <p:nvSpPr>
            <p:cNvPr id="42" name="テキスト ボックス 41"/>
            <p:cNvSpPr txBox="1"/>
            <p:nvPr/>
          </p:nvSpPr>
          <p:spPr>
            <a:xfrm>
              <a:off x="297295" y="3353061"/>
              <a:ext cx="4343973" cy="1595257"/>
            </a:xfrm>
            <a:prstGeom prst="rect">
              <a:avLst/>
            </a:prstGeom>
            <a:noFill/>
            <a:ln>
              <a:noFill/>
            </a:ln>
          </p:spPr>
          <p:txBody>
            <a:bodyPr wrap="square" rtlCol="0">
              <a:spAutoFit/>
            </a:bodyPr>
            <a:lstStyle/>
            <a:p>
              <a:r>
                <a:rPr kumimoji="1" lang="en-US" altLang="ja-JP" sz="1050" dirty="0">
                  <a:latin typeface="UD デジタル 教科書体 NK-R" panose="02020400000000000000" pitchFamily="18" charset="-128"/>
                  <a:ea typeface="UD デジタル 教科書体 NK-R" panose="02020400000000000000" pitchFamily="18" charset="-128"/>
                </a:rPr>
                <a:t>【</a:t>
              </a:r>
              <a:r>
                <a:rPr kumimoji="1" lang="ja-JP" altLang="en-US" sz="1050" dirty="0">
                  <a:latin typeface="UD デジタル 教科書体 NK-R" panose="02020400000000000000" pitchFamily="18" charset="-128"/>
                  <a:ea typeface="UD デジタル 教科書体 NK-R" panose="02020400000000000000" pitchFamily="18" charset="-128"/>
                </a:rPr>
                <a:t>主な取組</a:t>
              </a:r>
              <a:r>
                <a:rPr kumimoji="1" lang="en-US" altLang="ja-JP" sz="1050" dirty="0">
                  <a:latin typeface="UD デジタル 教科書体 NK-R" panose="02020400000000000000" pitchFamily="18" charset="-128"/>
                  <a:ea typeface="UD デジタル 教科書体 NK-R" panose="02020400000000000000" pitchFamily="18" charset="-128"/>
                </a:rPr>
                <a:t>】</a:t>
              </a:r>
              <a:r>
                <a:rPr kumimoji="1" lang="ja-JP" altLang="en-US" sz="1050" dirty="0">
                  <a:latin typeface="UD デジタル 教科書体 NK-R" panose="02020400000000000000" pitchFamily="18" charset="-128"/>
                  <a:ea typeface="UD デジタル 教科書体 NK-R" panose="02020400000000000000" pitchFamily="18" charset="-128"/>
                </a:rPr>
                <a:t>　●既に実施中で、今後さらに推進　▲一部実施　○今後検討</a:t>
              </a:r>
              <a:endParaRPr kumimoji="1" lang="en-US" altLang="ja-JP" sz="1050" dirty="0">
                <a:latin typeface="UD デジタル 教科書体 NK-R" panose="02020400000000000000" pitchFamily="18" charset="-128"/>
                <a:ea typeface="UD デジタル 教科書体 NK-R" panose="02020400000000000000" pitchFamily="18" charset="-128"/>
              </a:endParaRPr>
            </a:p>
            <a:p>
              <a:endParaRPr kumimoji="1" lang="en-US" altLang="ja-JP" sz="1050" dirty="0">
                <a:latin typeface="UD デジタル 教科書体 NK-R" panose="02020400000000000000" pitchFamily="18" charset="-128"/>
                <a:ea typeface="UD デジタル 教科書体 NK-R" panose="02020400000000000000" pitchFamily="18" charset="-128"/>
              </a:endParaRPr>
            </a:p>
            <a:p>
              <a:r>
                <a:rPr kumimoji="1" lang="ja-JP" altLang="en-US" sz="1050" dirty="0">
                  <a:latin typeface="UD デジタル 教科書体 NK-R" panose="02020400000000000000" pitchFamily="18" charset="-128"/>
                  <a:ea typeface="UD デジタル 教科書体 NK-R" panose="02020400000000000000" pitchFamily="18" charset="-128"/>
                </a:rPr>
                <a:t>●市窓口での筆談可能を示す掲示物の設置及び筆談マニュアルの常備</a:t>
              </a:r>
              <a:endParaRPr kumimoji="1" lang="en-US" altLang="ja-JP" sz="1050" dirty="0">
                <a:latin typeface="UD デジタル 教科書体 NK-R" panose="02020400000000000000" pitchFamily="18" charset="-128"/>
                <a:ea typeface="UD デジタル 教科書体 NK-R" panose="02020400000000000000" pitchFamily="18" charset="-128"/>
              </a:endParaRPr>
            </a:p>
            <a:p>
              <a:r>
                <a:rPr kumimoji="1" lang="ja-JP" altLang="en-US" sz="1050" dirty="0">
                  <a:latin typeface="UD デジタル 教科書体 NK-R" panose="02020400000000000000" pitchFamily="18" charset="-128"/>
                  <a:ea typeface="UD デジタル 教科書体 NK-R" panose="02020400000000000000" pitchFamily="18" charset="-128"/>
                </a:rPr>
                <a:t>●市窓口に手話通訳者を配置又は必要に応じ手配</a:t>
              </a:r>
              <a:endParaRPr kumimoji="1" lang="en-US" altLang="ja-JP" sz="1050" dirty="0">
                <a:latin typeface="UD デジタル 教科書体 NK-R" panose="02020400000000000000" pitchFamily="18" charset="-128"/>
                <a:ea typeface="UD デジタル 教科書体 NK-R" panose="02020400000000000000" pitchFamily="18" charset="-128"/>
              </a:endParaRPr>
            </a:p>
            <a:p>
              <a:r>
                <a:rPr kumimoji="1" lang="ja-JP" altLang="en-US" sz="1050" dirty="0">
                  <a:latin typeface="UD デジタル 教科書体 NK-R" panose="02020400000000000000" pitchFamily="18" charset="-128"/>
                  <a:ea typeface="UD デジタル 教科書体 NK-R" panose="02020400000000000000" pitchFamily="18" charset="-128"/>
                </a:rPr>
                <a:t>●社会的用務の際に手話通訳者及び要約筆記者を派遣</a:t>
              </a:r>
              <a:endParaRPr kumimoji="1" lang="en-US" altLang="ja-JP" sz="1050" dirty="0">
                <a:latin typeface="UD デジタル 教科書体 NK-R" panose="02020400000000000000" pitchFamily="18" charset="-128"/>
                <a:ea typeface="UD デジタル 教科書体 NK-R" panose="02020400000000000000" pitchFamily="18" charset="-128"/>
              </a:endParaRPr>
            </a:p>
            <a:p>
              <a:r>
                <a:rPr kumimoji="1" lang="ja-JP" altLang="en-US" sz="1050" dirty="0">
                  <a:latin typeface="UD デジタル 教科書体 NK-R" panose="02020400000000000000" pitchFamily="18" charset="-128"/>
                  <a:ea typeface="UD デジタル 教科書体 NK-R" panose="02020400000000000000" pitchFamily="18" charset="-128"/>
                </a:rPr>
                <a:t>●遠隔手話通訳サービス</a:t>
              </a:r>
            </a:p>
            <a:p>
              <a:r>
                <a:rPr kumimoji="1" lang="ja-JP" altLang="en-US" sz="1050" dirty="0">
                  <a:latin typeface="UD デジタル 教科書体 NK-R" panose="02020400000000000000" pitchFamily="18" charset="-128"/>
                  <a:ea typeface="UD デジタル 教科書体 NK-R" panose="02020400000000000000" pitchFamily="18" charset="-128"/>
                </a:rPr>
                <a:t>●</a:t>
              </a:r>
              <a:r>
                <a:rPr kumimoji="1" lang="en-US" altLang="ja-JP" sz="1050" dirty="0">
                  <a:latin typeface="UD デジタル 教科書体 NK-R" panose="02020400000000000000" pitchFamily="18" charset="-128"/>
                  <a:ea typeface="UD デジタル 教科書体 NK-R" panose="02020400000000000000" pitchFamily="18" charset="-128"/>
                </a:rPr>
                <a:t>NET</a:t>
              </a:r>
              <a:r>
                <a:rPr kumimoji="1" lang="ja-JP" altLang="en-US" sz="1050" dirty="0">
                  <a:latin typeface="UD デジタル 教科書体 NK-R" panose="02020400000000000000" pitchFamily="18" charset="-128"/>
                  <a:ea typeface="UD デジタル 教科書体 NK-R" panose="02020400000000000000" pitchFamily="18" charset="-128"/>
                </a:rPr>
                <a:t>１１９の実施</a:t>
              </a:r>
              <a:endParaRPr kumimoji="1" lang="en-US" altLang="ja-JP" sz="1050" dirty="0">
                <a:latin typeface="UD デジタル 教科書体 NK-R" panose="02020400000000000000" pitchFamily="18" charset="-128"/>
                <a:ea typeface="UD デジタル 教科書体 NK-R" panose="02020400000000000000" pitchFamily="18" charset="-128"/>
              </a:endParaRPr>
            </a:p>
            <a:p>
              <a:r>
                <a:rPr kumimoji="1" lang="ja-JP" altLang="en-US" sz="1050" dirty="0">
                  <a:latin typeface="UD デジタル 教科書体 NK-R" panose="02020400000000000000" pitchFamily="18" charset="-128"/>
                  <a:ea typeface="UD デジタル 教科書体 NK-R" panose="02020400000000000000" pitchFamily="18" charset="-128"/>
                </a:rPr>
                <a:t>●点訳版、音訳版の市広報誌の発行</a:t>
              </a:r>
            </a:p>
            <a:p>
              <a:r>
                <a:rPr kumimoji="1" lang="ja-JP" altLang="en-US" sz="1050" dirty="0">
                  <a:latin typeface="UD デジタル 教科書体 NK-R" panose="02020400000000000000" pitchFamily="18" charset="-128"/>
                  <a:ea typeface="UD デジタル 教科書体 NK-R" panose="02020400000000000000" pitchFamily="18" charset="-128"/>
                </a:rPr>
                <a:t>●市が発信する動画や市議会本会議放映システムでの字幕表示</a:t>
              </a:r>
              <a:endParaRPr kumimoji="1" lang="en-US" altLang="ja-JP" sz="1050" dirty="0">
                <a:latin typeface="UD デジタル 教科書体 NK-R" panose="02020400000000000000" pitchFamily="18" charset="-128"/>
                <a:ea typeface="UD デジタル 教科書体 NK-R" panose="02020400000000000000" pitchFamily="18" charset="-128"/>
              </a:endParaRPr>
            </a:p>
            <a:p>
              <a:r>
                <a:rPr kumimoji="1" lang="ja-JP" altLang="en-US" sz="1050" dirty="0">
                  <a:latin typeface="UD デジタル 教科書体 NK-R" panose="02020400000000000000" pitchFamily="18" charset="-128"/>
                  <a:ea typeface="UD デジタル 教科書体 NK-R" panose="02020400000000000000" pitchFamily="18" charset="-128"/>
                </a:rPr>
                <a:t>●市立図書館での対面朗読の実施、点訳・音訳図書の製作・貸出</a:t>
              </a:r>
              <a:endParaRPr kumimoji="1" lang="en-US" altLang="ja-JP" sz="1050" dirty="0">
                <a:latin typeface="UD デジタル 教科書体 NK-R" panose="02020400000000000000" pitchFamily="18" charset="-128"/>
                <a:ea typeface="UD デジタル 教科書体 NK-R" panose="02020400000000000000" pitchFamily="18" charset="-128"/>
              </a:endParaRPr>
            </a:p>
            <a:p>
              <a:r>
                <a:rPr kumimoji="1" lang="ja-JP" altLang="en-US" sz="1050" dirty="0">
                  <a:latin typeface="UD デジタル 教科書体 NK-R" panose="02020400000000000000" pitchFamily="18" charset="-128"/>
                  <a:ea typeface="UD デジタル 教科書体 NK-R" panose="02020400000000000000" pitchFamily="18" charset="-128"/>
                </a:rPr>
                <a:t>●市公式ウェブサイトのリニューアルに伴うウェブアクセシビリティの向上</a:t>
              </a:r>
              <a:endParaRPr kumimoji="1" lang="en-US" altLang="ja-JP" sz="1050" dirty="0">
                <a:latin typeface="UD デジタル 教科書体 NK-R" panose="02020400000000000000" pitchFamily="18" charset="-128"/>
                <a:ea typeface="UD デジタル 教科書体 NK-R" panose="02020400000000000000" pitchFamily="18" charset="-128"/>
              </a:endParaRPr>
            </a:p>
            <a:p>
              <a:r>
                <a:rPr kumimoji="1" lang="ja-JP" altLang="en-US" sz="1050" dirty="0">
                  <a:latin typeface="UD デジタル 教科書体 NK-R" panose="02020400000000000000" pitchFamily="18" charset="-128"/>
                  <a:ea typeface="UD デジタル 教科書体 NK-R" panose="02020400000000000000" pitchFamily="18" charset="-128"/>
                </a:rPr>
                <a:t>●市政に関する、多様な手段での情報発信</a:t>
              </a:r>
              <a:endParaRPr kumimoji="1" lang="en-US" altLang="ja-JP" sz="1050" dirty="0">
                <a:latin typeface="UD デジタル 教科書体 NK-R" panose="02020400000000000000" pitchFamily="18" charset="-128"/>
                <a:ea typeface="UD デジタル 教科書体 NK-R" panose="02020400000000000000" pitchFamily="18" charset="-128"/>
              </a:endParaRPr>
            </a:p>
            <a:p>
              <a:r>
                <a:rPr kumimoji="1" lang="ja-JP" altLang="en-US" sz="1050" dirty="0">
                  <a:latin typeface="UD デジタル 教科書体 NK-R" panose="02020400000000000000" pitchFamily="18" charset="-128"/>
                  <a:ea typeface="UD デジタル 教科書体 NK-R" panose="02020400000000000000" pitchFamily="18" charset="-128"/>
                </a:rPr>
                <a:t>●点字講習会において、中途失明者を対象とした触読コースを実施</a:t>
              </a:r>
              <a:endParaRPr kumimoji="1" lang="en-US" altLang="ja-JP" sz="1050" dirty="0">
                <a:latin typeface="UD デジタル 教科書体 NK-R" panose="02020400000000000000" pitchFamily="18" charset="-128"/>
                <a:ea typeface="UD デジタル 教科書体 NK-R" panose="02020400000000000000" pitchFamily="18" charset="-128"/>
              </a:endParaRPr>
            </a:p>
            <a:p>
              <a:endParaRPr kumimoji="1" lang="en-US" altLang="ja-JP" sz="1050" dirty="0">
                <a:latin typeface="UD デジタル 教科書体 NK-R" panose="02020400000000000000" pitchFamily="18" charset="-128"/>
                <a:ea typeface="UD デジタル 教科書体 NK-R" panose="02020400000000000000" pitchFamily="18" charset="-128"/>
              </a:endParaRPr>
            </a:p>
          </p:txBody>
        </p:sp>
        <p:sp>
          <p:nvSpPr>
            <p:cNvPr id="44" name="正方形/長方形 43"/>
            <p:cNvSpPr/>
            <p:nvPr/>
          </p:nvSpPr>
          <p:spPr>
            <a:xfrm>
              <a:off x="305113" y="3326988"/>
              <a:ext cx="8490038" cy="1791830"/>
            </a:xfrm>
            <a:prstGeom prst="rect">
              <a:avLst/>
            </a:prstGeom>
            <a:noFill/>
            <a:ln w="63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Tree>
    <p:extLst>
      <p:ext uri="{BB962C8B-B14F-4D97-AF65-F5344CB8AC3E}">
        <p14:creationId xmlns:p14="http://schemas.microsoft.com/office/powerpoint/2010/main" val="27609377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2"/>
          </p:nvPr>
        </p:nvSpPr>
        <p:spPr>
          <a:xfrm>
            <a:off x="7086600" y="6492875"/>
            <a:ext cx="2057400" cy="365125"/>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20B21E-C0A9-4421-9142-572B700E5EB7}" type="slidenum">
              <a:rPr kumimoji="1" lang="ja-JP" altLang="en-US" sz="1200" b="0" i="0" u="none" strike="noStrike" kern="1200" cap="none" spc="0" normalizeH="0" baseline="0" noProof="0" smtClean="0">
                <a:ln>
                  <a:noFill/>
                </a:ln>
                <a:solidFill>
                  <a:prstClr val="black">
                    <a:tint val="75000"/>
                  </a:prstClr>
                </a:solidFill>
                <a:effectLst/>
                <a:uLnTx/>
                <a:uFillTx/>
                <a:latin typeface="Calibri"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1" lang="ja-JP" altLang="en-US" sz="1200" b="0" i="0" u="none" strike="noStrike" kern="1200" cap="none" spc="0" normalizeH="0" baseline="0" noProof="0" dirty="0">
              <a:ln>
                <a:noFill/>
              </a:ln>
              <a:solidFill>
                <a:prstClr val="black">
                  <a:tint val="75000"/>
                </a:prstClr>
              </a:solidFill>
              <a:effectLst/>
              <a:uLnTx/>
              <a:uFillTx/>
              <a:latin typeface="Calibri" panose="020F0502020204030204"/>
              <a:ea typeface="游ゴシック" panose="020B0400000000000000" pitchFamily="50" charset="-128"/>
              <a:cs typeface="+mn-cs"/>
            </a:endParaRPr>
          </a:p>
        </p:txBody>
      </p:sp>
      <p:sp>
        <p:nvSpPr>
          <p:cNvPr id="21" name="テキスト ボックス 20"/>
          <p:cNvSpPr txBox="1"/>
          <p:nvPr/>
        </p:nvSpPr>
        <p:spPr>
          <a:xfrm>
            <a:off x="0" y="0"/>
            <a:ext cx="4567382" cy="307777"/>
          </a:xfrm>
          <a:prstGeom prst="rect">
            <a:avLst/>
          </a:prstGeom>
          <a:solidFill>
            <a:srgbClr val="CCFFFF"/>
          </a:solidFill>
        </p:spPr>
        <p:txBody>
          <a:bodyPr wrap="square" rtlCol="0" anchor="ctr" anchorCtr="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第４　方向性・到達点・主な取組</a:t>
            </a:r>
          </a:p>
        </p:txBody>
      </p:sp>
      <p:sp>
        <p:nvSpPr>
          <p:cNvPr id="35" name="テキスト ボックス 34"/>
          <p:cNvSpPr txBox="1"/>
          <p:nvPr/>
        </p:nvSpPr>
        <p:spPr>
          <a:xfrm>
            <a:off x="113146" y="520369"/>
            <a:ext cx="7241308"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推進方針３　コミュニケーション支援者の育成及び確保</a:t>
            </a:r>
          </a:p>
        </p:txBody>
      </p:sp>
      <p:sp>
        <p:nvSpPr>
          <p:cNvPr id="36" name="テキスト ボックス 35"/>
          <p:cNvSpPr txBox="1"/>
          <p:nvPr/>
        </p:nvSpPr>
        <p:spPr>
          <a:xfrm>
            <a:off x="113146" y="975547"/>
            <a:ext cx="4267202" cy="76944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100" b="1" i="0" u="none" strike="noStrike" kern="1200" cap="none" spc="0" normalizeH="0" baseline="0" noProof="0" dirty="0">
                <a:ln>
                  <a:noFill/>
                </a:ln>
                <a:solidFill>
                  <a:srgbClr val="0000FF"/>
                </a:solidFill>
                <a:effectLst/>
                <a:uLnTx/>
                <a:uFillTx/>
                <a:latin typeface="UD デジタル 教科書体 NK-R" panose="02020400000000000000" pitchFamily="18" charset="-128"/>
                <a:ea typeface="UD デジタル 教科書体 NK-R" panose="02020400000000000000" pitchFamily="18" charset="-128"/>
                <a:cs typeface="+mn-cs"/>
              </a:rPr>
              <a:t>【</a:t>
            </a:r>
            <a:r>
              <a:rPr kumimoji="1" lang="ja-JP" altLang="en-US" sz="1100" b="1" i="0" u="none" strike="noStrike" kern="1200" cap="none" spc="0" normalizeH="0" baseline="0" noProof="0" dirty="0">
                <a:ln>
                  <a:noFill/>
                </a:ln>
                <a:solidFill>
                  <a:srgbClr val="0000FF"/>
                </a:solidFill>
                <a:effectLst/>
                <a:uLnTx/>
                <a:uFillTx/>
                <a:latin typeface="UD デジタル 教科書体 NK-R" panose="02020400000000000000" pitchFamily="18" charset="-128"/>
                <a:ea typeface="UD デジタル 教科書体 NK-R" panose="02020400000000000000" pitchFamily="18" charset="-128"/>
                <a:cs typeface="+mn-cs"/>
              </a:rPr>
              <a:t>方向性</a:t>
            </a:r>
            <a:r>
              <a:rPr kumimoji="1" lang="en-US" altLang="ja-JP" sz="1100" b="1" i="0" u="none" strike="noStrike" kern="1200" cap="none" spc="0" normalizeH="0" baseline="0" noProof="0" dirty="0">
                <a:ln>
                  <a:noFill/>
                </a:ln>
                <a:solidFill>
                  <a:srgbClr val="0000FF"/>
                </a:solidFill>
                <a:effectLst/>
                <a:uLnTx/>
                <a:uFillTx/>
                <a:latin typeface="UD デジタル 教科書体 NK-R" panose="02020400000000000000" pitchFamily="18" charset="-128"/>
                <a:ea typeface="UD デジタル 教科書体 NK-R" panose="02020400000000000000" pitchFamily="18" charset="-128"/>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　　市民が手話をはじめとしたコミュニケーション技術の習得を目指す　ことができる環境を整備し、技術を持った人材の育成を継続的に進めていく。</a:t>
            </a:r>
          </a:p>
        </p:txBody>
      </p:sp>
      <p:sp>
        <p:nvSpPr>
          <p:cNvPr id="37" name="テキスト ボックス 36"/>
          <p:cNvSpPr txBox="1"/>
          <p:nvPr/>
        </p:nvSpPr>
        <p:spPr>
          <a:xfrm>
            <a:off x="4674044" y="1002419"/>
            <a:ext cx="4284000" cy="60016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100" b="1" i="0" u="none" strike="noStrike" kern="1200" cap="none" spc="0" normalizeH="0" baseline="0" noProof="0" dirty="0">
                <a:ln>
                  <a:noFill/>
                </a:ln>
                <a:solidFill>
                  <a:srgbClr val="0000FF"/>
                </a:solidFill>
                <a:effectLst/>
                <a:uLnTx/>
                <a:uFillTx/>
                <a:latin typeface="UD デジタル 教科書体 NK-R" panose="02020400000000000000" pitchFamily="18" charset="-128"/>
                <a:ea typeface="UD デジタル 教科書体 NK-R" panose="02020400000000000000" pitchFamily="18" charset="-128"/>
                <a:cs typeface="+mn-cs"/>
              </a:rPr>
              <a:t>【</a:t>
            </a:r>
            <a:r>
              <a:rPr kumimoji="1" lang="ja-JP" altLang="en-US" sz="1100" b="1" i="0" u="none" strike="noStrike" kern="1200" cap="none" spc="0" normalizeH="0" baseline="0" noProof="0" dirty="0">
                <a:ln>
                  <a:noFill/>
                </a:ln>
                <a:solidFill>
                  <a:srgbClr val="0000FF"/>
                </a:solidFill>
                <a:effectLst/>
                <a:uLnTx/>
                <a:uFillTx/>
                <a:latin typeface="UD デジタル 教科書体 NK-R" panose="02020400000000000000" pitchFamily="18" charset="-128"/>
                <a:ea typeface="UD デジタル 教科書体 NK-R" panose="02020400000000000000" pitchFamily="18" charset="-128"/>
                <a:cs typeface="+mn-cs"/>
              </a:rPr>
              <a:t>到達点</a:t>
            </a:r>
            <a:r>
              <a:rPr kumimoji="1" lang="en-US" altLang="ja-JP" sz="1100" b="1" i="0" u="none" strike="noStrike" kern="1200" cap="none" spc="0" normalizeH="0" baseline="0" noProof="0" dirty="0">
                <a:ln>
                  <a:noFill/>
                </a:ln>
                <a:solidFill>
                  <a:srgbClr val="0000FF"/>
                </a:solidFill>
                <a:effectLst/>
                <a:uLnTx/>
                <a:uFillTx/>
                <a:latin typeface="UD デジタル 教科書体 NK-R" panose="02020400000000000000" pitchFamily="18" charset="-128"/>
                <a:ea typeface="UD デジタル 教科書体 NK-R" panose="02020400000000000000" pitchFamily="18" charset="-128"/>
                <a:cs typeface="+mn-cs"/>
              </a:rPr>
              <a:t>】</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　　</a:t>
            </a:r>
            <a:r>
              <a:rPr kumimoji="1" lang="ja-JP" altLang="en-US" sz="1100" b="0" i="0" u="none" strike="noStrike" kern="1200" cap="none" spc="0" normalizeH="0" baseline="0" noProof="0" dirty="0" err="1">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障がい</a:t>
            </a:r>
            <a:r>
              <a:rPr kumimoji="1" lang="ja-JP" altLang="en-US" sz="110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者が必要に応じて、専門的なコミュニケーション支援を受け　　られるまちにします。</a:t>
            </a:r>
          </a:p>
        </p:txBody>
      </p:sp>
      <p:grpSp>
        <p:nvGrpSpPr>
          <p:cNvPr id="9" name="グループ化 8"/>
          <p:cNvGrpSpPr/>
          <p:nvPr/>
        </p:nvGrpSpPr>
        <p:grpSpPr>
          <a:xfrm>
            <a:off x="290576" y="1865265"/>
            <a:ext cx="8490038" cy="1423838"/>
            <a:chOff x="293249" y="6123688"/>
            <a:chExt cx="8490038" cy="743725"/>
          </a:xfrm>
        </p:grpSpPr>
        <p:sp>
          <p:nvSpPr>
            <p:cNvPr id="45" name="テキスト ボックス 44"/>
            <p:cNvSpPr txBox="1"/>
            <p:nvPr/>
          </p:nvSpPr>
          <p:spPr>
            <a:xfrm>
              <a:off x="339899" y="6170696"/>
              <a:ext cx="4301369" cy="503477"/>
            </a:xfrm>
            <a:prstGeom prst="rect">
              <a:avLst/>
            </a:prstGeom>
            <a:noFill/>
            <a:ln>
              <a:noFill/>
            </a:ln>
          </p:spPr>
          <p:txBody>
            <a:bodyPr wrap="square" numCol="1"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a:t>
              </a:r>
              <a:r>
                <a:rPr kumimoji="1" lang="ja-JP" altLang="en-US" sz="105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主な取組</a:t>
              </a:r>
              <a:r>
                <a:rPr kumimoji="1" lang="en-US" altLang="ja-JP" sz="105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a:t>
              </a:r>
              <a:r>
                <a:rPr kumimoji="1" lang="ja-JP" altLang="en-US" sz="105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　●既に実施中で、今後さらに推進　▲一部実施　○今後検討</a:t>
              </a:r>
              <a:endParaRPr kumimoji="1" lang="en-US" altLang="ja-JP" sz="105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●専門性の高い意思疎通支援を行う者の養成研修</a:t>
              </a:r>
              <a:endParaRPr kumimoji="1" lang="en-US" altLang="ja-JP" sz="105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●専門性の高い意思疎通支援を行う者の派遣</a:t>
              </a:r>
              <a:endParaRPr kumimoji="1" lang="en-US" altLang="ja-JP" sz="105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46" name="テキスト ボックス 45"/>
            <p:cNvSpPr txBox="1"/>
            <p:nvPr/>
          </p:nvSpPr>
          <p:spPr>
            <a:xfrm>
              <a:off x="4530304" y="6253801"/>
              <a:ext cx="4040125" cy="613612"/>
            </a:xfrm>
            <a:prstGeom prst="rect">
              <a:avLst/>
            </a:prstGeom>
            <a:noFill/>
            <a:ln>
              <a:noFill/>
            </a:ln>
          </p:spPr>
          <p:txBody>
            <a:bodyPr wrap="square" numCol="1"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105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○よりレベルの高い市民向け手話講座の開催</a:t>
              </a:r>
              <a:endParaRPr kumimoji="1" lang="en-US" altLang="ja-JP" sz="105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○手話通訳者が配置されている医療機関リスト等の提供</a:t>
              </a:r>
              <a:endParaRPr kumimoji="1" lang="en-US" altLang="ja-JP" sz="105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○遠隔手話など</a:t>
              </a:r>
              <a:r>
                <a:rPr kumimoji="1" lang="en-US" altLang="ja-JP" sz="105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ICT</a:t>
              </a:r>
              <a:r>
                <a:rPr kumimoji="1" lang="ja-JP" altLang="en-US" sz="105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rPr>
                <a:t>技術の活用</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ja-JP" altLang="en-US" sz="1050" b="0" i="0" u="none" strike="noStrike" kern="1200" cap="none" spc="0" normalizeH="0" baseline="0" noProof="0" dirty="0">
                <a:ln>
                  <a:noFill/>
                </a:ln>
                <a:solidFill>
                  <a:prstClr val="black"/>
                </a:solidFill>
                <a:effectLst/>
                <a:uLnTx/>
                <a:uFillTx/>
                <a:latin typeface="UD デジタル 教科書体 NK-R" panose="02020400000000000000" pitchFamily="18" charset="-128"/>
                <a:ea typeface="UD デジタル 教科書体 NK-R" panose="02020400000000000000" pitchFamily="18" charset="-128"/>
                <a:cs typeface="+mn-cs"/>
              </a:endParaRPr>
            </a:p>
          </p:txBody>
        </p:sp>
        <p:sp>
          <p:nvSpPr>
            <p:cNvPr id="47" name="正方形/長方形 46"/>
            <p:cNvSpPr/>
            <p:nvPr/>
          </p:nvSpPr>
          <p:spPr>
            <a:xfrm>
              <a:off x="293249" y="6123688"/>
              <a:ext cx="8490038" cy="582693"/>
            </a:xfrm>
            <a:prstGeom prst="rect">
              <a:avLst/>
            </a:prstGeom>
            <a:noFill/>
            <a:ln w="63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en-US" altLang="ja-JP" sz="1800" b="0"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endParaRPr>
            </a:p>
          </p:txBody>
        </p:sp>
      </p:grpSp>
      <p:sp>
        <p:nvSpPr>
          <p:cNvPr id="38" name="山形 37"/>
          <p:cNvSpPr/>
          <p:nvPr/>
        </p:nvSpPr>
        <p:spPr>
          <a:xfrm>
            <a:off x="4365946" y="1117951"/>
            <a:ext cx="339298" cy="484632"/>
          </a:xfrm>
          <a:prstGeom prst="chevron">
            <a:avLst/>
          </a:prstGeom>
          <a:solidFill>
            <a:srgbClr val="4BD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Calibri"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611691416"/>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vt="http://schemas.openxmlformats.org/officeDocument/2006/docPropsVTypes" xmlns="http://schemas.openxmlformats.org/officeDocument/2006/extended-properties">
  <Template>Office Theme</Template>
  <TotalTime>0</TotalTime>
  <Words>1287</Words>
  <PresentationFormat>画面に合わせる (4:3)</PresentationFormat>
  <Paragraphs>107</Paragraphs>
  <Slides>3</Slides>
  <Notes>0</Notes>
  <HiddenSlides>0</HiddenSlides>
  <MMClips>0</MMClips>
  <ScaleCrop>false</ScaleCrop>
  <HeadingPairs>
    <vt:vector baseType="variant" size="6">
      <vt:variant>
        <vt:lpstr>使用されているフォント</vt:lpstr>
      </vt:variant>
      <vt:variant>
        <vt:i4>5</vt:i4>
      </vt:variant>
      <vt:variant>
        <vt:lpstr>テーマ</vt:lpstr>
      </vt:variant>
      <vt:variant>
        <vt:i4>1</vt:i4>
      </vt:variant>
      <vt:variant>
        <vt:lpstr>スライド タイトル</vt:lpstr>
      </vt:variant>
      <vt:variant>
        <vt:i4>3</vt:i4>
      </vt:variant>
    </vt:vector>
  </HeadingPairs>
  <TitlesOfParts>
    <vt:vector baseType="lpstr" size="9">
      <vt:lpstr>UD デジタル 教科書体 NK-R</vt:lpstr>
      <vt:lpstr>游ゴシック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erms:created xsi:type="dcterms:W3CDTF">2025-01-22T03:13:39Z</dcterms:created>
  <dcterms:modified xsi:type="dcterms:W3CDTF">2026-08-24T04:29:26Z</dcterms:modified>
</cp:coreProperties>
</file>