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1" r:id="rId2"/>
  </p:sldMasterIdLst>
  <p:notesMasterIdLst>
    <p:notesMasterId r:id="rId27"/>
  </p:notesMasterIdLst>
  <p:sldIdLst>
    <p:sldId id="256" r:id="rId3"/>
    <p:sldId id="288" r:id="rId4"/>
    <p:sldId id="258" r:id="rId5"/>
    <p:sldId id="274" r:id="rId6"/>
    <p:sldId id="276" r:id="rId7"/>
    <p:sldId id="277" r:id="rId8"/>
    <p:sldId id="278" r:id="rId9"/>
    <p:sldId id="279" r:id="rId10"/>
    <p:sldId id="280" r:id="rId11"/>
    <p:sldId id="297" r:id="rId12"/>
    <p:sldId id="287" r:id="rId13"/>
    <p:sldId id="289" r:id="rId14"/>
    <p:sldId id="294" r:id="rId15"/>
    <p:sldId id="295" r:id="rId16"/>
    <p:sldId id="290" r:id="rId17"/>
    <p:sldId id="296" r:id="rId18"/>
    <p:sldId id="400" r:id="rId19"/>
    <p:sldId id="403" r:id="rId20"/>
    <p:sldId id="401" r:id="rId21"/>
    <p:sldId id="402" r:id="rId22"/>
    <p:sldId id="404" r:id="rId23"/>
    <p:sldId id="291" r:id="rId24"/>
    <p:sldId id="292" r:id="rId25"/>
    <p:sldId id="293" r:id="rId26"/>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50" autoAdjust="0"/>
    <p:restoredTop sz="53927" autoAdjust="0"/>
  </p:normalViewPr>
  <p:slideViewPr>
    <p:cSldViewPr snapToGrid="0">
      <p:cViewPr varScale="1">
        <p:scale>
          <a:sx n="44" d="100"/>
          <a:sy n="44" d="100"/>
        </p:scale>
        <p:origin x="2160" y="53"/>
      </p:cViewPr>
      <p:guideLst/>
    </p:cSldViewPr>
  </p:slideViewPr>
  <p:outlineViewPr>
    <p:cViewPr>
      <p:scale>
        <a:sx n="33" d="100"/>
        <a:sy n="33" d="100"/>
      </p:scale>
      <p:origin x="0" y="-4051"/>
    </p:cViewPr>
  </p:outlineViewPr>
  <p:notesTextViewPr>
    <p:cViewPr>
      <p:scale>
        <a:sx n="100" d="100"/>
        <a:sy n="100" d="100"/>
      </p:scale>
      <p:origin x="0" y="0"/>
    </p:cViewPr>
  </p:notesTextViewPr>
  <p:sorterViewPr>
    <p:cViewPr varScale="1">
      <p:scale>
        <a:sx n="100" d="100"/>
        <a:sy n="100" d="100"/>
      </p:scale>
      <p:origin x="0" y="-4978"/>
    </p:cViewPr>
  </p:sorterViewPr>
  <p:notesViewPr>
    <p:cSldViewPr snapToGrid="0">
      <p:cViewPr>
        <p:scale>
          <a:sx n="75" d="100"/>
          <a:sy n="75" d="100"/>
        </p:scale>
        <p:origin x="2410"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CB466715-FC90-442E-9656-154E42BE8424}"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BA0D4801-36BB-4E9A-8683-D0F4979045C2}" type="slidenum">
              <a:rPr kumimoji="1" lang="ja-JP" altLang="en-US" smtClean="0"/>
              <a:t>‹#›</a:t>
            </a:fld>
            <a:endParaRPr kumimoji="1" lang="ja-JP" altLang="en-US"/>
          </a:p>
        </p:txBody>
      </p:sp>
    </p:spTree>
    <p:extLst>
      <p:ext uri="{BB962C8B-B14F-4D97-AF65-F5344CB8AC3E}">
        <p14:creationId xmlns:p14="http://schemas.microsoft.com/office/powerpoint/2010/main" val="28778130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087" y="3982303"/>
            <a:ext cx="5760000" cy="3884861"/>
          </a:xfrm>
        </p:spPr>
        <p:txBody>
          <a:bodyPr/>
          <a:lstStyle/>
          <a:p>
            <a:endParaRPr kumimoji="1" lang="ja-JP" altLang="en-US"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1</a:t>
            </a:fld>
            <a:endParaRPr kumimoji="1" lang="ja-JP" altLang="en-US"/>
          </a:p>
        </p:txBody>
      </p:sp>
      <p:sp>
        <p:nvSpPr>
          <p:cNvPr id="2" name="スライド イメージ プレースホルダー 1"/>
          <p:cNvSpPr>
            <a:spLocks noGrp="1" noRot="1" noChangeAspect="1"/>
          </p:cNvSpPr>
          <p:nvPr>
            <p:ph type="sldImg"/>
          </p:nvPr>
        </p:nvSpPr>
        <p:spPr>
          <a:xfrm>
            <a:off x="127000" y="130175"/>
            <a:ext cx="6480175" cy="3644900"/>
          </a:xfrm>
        </p:spPr>
      </p:sp>
    </p:spTree>
    <p:extLst>
      <p:ext uri="{BB962C8B-B14F-4D97-AF65-F5344CB8AC3E}">
        <p14:creationId xmlns:p14="http://schemas.microsoft.com/office/powerpoint/2010/main" val="697556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09574" y="4008852"/>
            <a:ext cx="5916613" cy="3126239"/>
          </a:xfrm>
        </p:spPr>
        <p:txBody>
          <a:bodyPr/>
          <a:lstStyle/>
          <a:p>
            <a:endParaRPr kumimoji="1" lang="en-US" altLang="ja-JP"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10</a:t>
            </a:fld>
            <a:endParaRPr kumimoji="1" lang="ja-JP" altLang="en-US"/>
          </a:p>
        </p:txBody>
      </p:sp>
      <p:sp>
        <p:nvSpPr>
          <p:cNvPr id="2" name="スライド イメージ プレースホルダー 1"/>
          <p:cNvSpPr>
            <a:spLocks noGrp="1" noRot="1" noChangeAspect="1"/>
          </p:cNvSpPr>
          <p:nvPr>
            <p:ph type="sldImg"/>
          </p:nvPr>
        </p:nvSpPr>
        <p:spPr>
          <a:xfrm>
            <a:off x="127000" y="100013"/>
            <a:ext cx="6480175" cy="3644900"/>
          </a:xfrm>
        </p:spPr>
      </p:sp>
    </p:spTree>
    <p:extLst>
      <p:ext uri="{BB962C8B-B14F-4D97-AF65-F5344CB8AC3E}">
        <p14:creationId xmlns:p14="http://schemas.microsoft.com/office/powerpoint/2010/main" val="2534286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881" y="3972358"/>
            <a:ext cx="5760000" cy="3516348"/>
          </a:xfrm>
        </p:spPr>
        <p:txBody>
          <a:bodyPr/>
          <a:lstStyle/>
          <a:p>
            <a:endParaRPr kumimoji="1" lang="ja-JP" altLang="en-US"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11</a:t>
            </a:fld>
            <a:endParaRPr kumimoji="1" lang="ja-JP" altLang="en-US"/>
          </a:p>
        </p:txBody>
      </p:sp>
      <p:sp>
        <p:nvSpPr>
          <p:cNvPr id="2" name="スライド イメージ プレースホルダー 1"/>
          <p:cNvSpPr>
            <a:spLocks noGrp="1" noRot="1" noChangeAspect="1"/>
          </p:cNvSpPr>
          <p:nvPr>
            <p:ph type="sldImg"/>
          </p:nvPr>
        </p:nvSpPr>
        <p:spPr>
          <a:xfrm>
            <a:off x="127000" y="157163"/>
            <a:ext cx="6480175" cy="3644900"/>
          </a:xfrm>
        </p:spPr>
      </p:sp>
    </p:spTree>
    <p:extLst>
      <p:ext uri="{BB962C8B-B14F-4D97-AF65-F5344CB8AC3E}">
        <p14:creationId xmlns:p14="http://schemas.microsoft.com/office/powerpoint/2010/main" val="3112734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087" y="4131547"/>
            <a:ext cx="5760000" cy="4472539"/>
          </a:xfrm>
        </p:spPr>
        <p:txBody>
          <a:bodyPr/>
          <a:lstStyle/>
          <a:p>
            <a:endParaRPr kumimoji="1" lang="en-US" altLang="ja-JP"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12</a:t>
            </a:fld>
            <a:endParaRPr kumimoji="1" lang="ja-JP" altLang="en-US" dirty="0"/>
          </a:p>
        </p:txBody>
      </p:sp>
      <p:sp>
        <p:nvSpPr>
          <p:cNvPr id="2" name="スライド イメージ プレースホルダー 1"/>
          <p:cNvSpPr>
            <a:spLocks noGrp="1" noRot="1" noChangeAspect="1"/>
          </p:cNvSpPr>
          <p:nvPr>
            <p:ph type="sldImg"/>
          </p:nvPr>
        </p:nvSpPr>
        <p:spPr>
          <a:xfrm>
            <a:off x="127000" y="103188"/>
            <a:ext cx="6480175" cy="3644900"/>
          </a:xfrm>
        </p:spPr>
      </p:sp>
    </p:spTree>
    <p:extLst>
      <p:ext uri="{BB962C8B-B14F-4D97-AF65-F5344CB8AC3E}">
        <p14:creationId xmlns:p14="http://schemas.microsoft.com/office/powerpoint/2010/main" val="2161614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087" y="3977718"/>
            <a:ext cx="5760000" cy="4478154"/>
          </a:xfrm>
        </p:spPr>
        <p:txBody>
          <a:bodyPr/>
          <a:lstStyle/>
          <a:p>
            <a:endParaRPr kumimoji="1" lang="en-US" altLang="ja-JP"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13</a:t>
            </a:fld>
            <a:endParaRPr kumimoji="1" lang="ja-JP" altLang="en-US"/>
          </a:p>
        </p:txBody>
      </p:sp>
      <p:sp>
        <p:nvSpPr>
          <p:cNvPr id="2" name="スライド イメージ プレースホルダー 1"/>
          <p:cNvSpPr>
            <a:spLocks noGrp="1" noRot="1" noChangeAspect="1"/>
          </p:cNvSpPr>
          <p:nvPr>
            <p:ph type="sldImg"/>
          </p:nvPr>
        </p:nvSpPr>
        <p:spPr>
          <a:xfrm>
            <a:off x="127000" y="101600"/>
            <a:ext cx="6480175" cy="3644900"/>
          </a:xfrm>
        </p:spPr>
      </p:sp>
    </p:spTree>
    <p:extLst>
      <p:ext uri="{BB962C8B-B14F-4D97-AF65-F5344CB8AC3E}">
        <p14:creationId xmlns:p14="http://schemas.microsoft.com/office/powerpoint/2010/main" val="705197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087" y="3978733"/>
            <a:ext cx="5760000" cy="4478154"/>
          </a:xfrm>
        </p:spPr>
        <p:txBody>
          <a:bodyPr/>
          <a:lstStyle/>
          <a:p>
            <a:endParaRPr kumimoji="1" lang="en-US" altLang="ja-JP"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14</a:t>
            </a:fld>
            <a:endParaRPr kumimoji="1" lang="ja-JP" altLang="en-US"/>
          </a:p>
        </p:txBody>
      </p:sp>
      <p:sp>
        <p:nvSpPr>
          <p:cNvPr id="2" name="スライド イメージ プレースホルダー 1"/>
          <p:cNvSpPr>
            <a:spLocks noGrp="1" noRot="1" noChangeAspect="1"/>
          </p:cNvSpPr>
          <p:nvPr>
            <p:ph type="sldImg"/>
          </p:nvPr>
        </p:nvSpPr>
        <p:spPr>
          <a:xfrm>
            <a:off x="127000" y="117475"/>
            <a:ext cx="6480175" cy="3644900"/>
          </a:xfrm>
        </p:spPr>
      </p:sp>
    </p:spTree>
    <p:extLst>
      <p:ext uri="{BB962C8B-B14F-4D97-AF65-F5344CB8AC3E}">
        <p14:creationId xmlns:p14="http://schemas.microsoft.com/office/powerpoint/2010/main" val="3075904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087" y="3978733"/>
            <a:ext cx="5760000" cy="4478154"/>
          </a:xfrm>
        </p:spPr>
        <p:txBody>
          <a:bodyPr/>
          <a:lstStyle/>
          <a:p>
            <a:endParaRPr kumimoji="1" lang="en-US" altLang="ja-JP"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15</a:t>
            </a:fld>
            <a:endParaRPr kumimoji="1" lang="ja-JP" altLang="en-US"/>
          </a:p>
        </p:txBody>
      </p:sp>
      <p:sp>
        <p:nvSpPr>
          <p:cNvPr id="2" name="スライド イメージ プレースホルダー 1"/>
          <p:cNvSpPr>
            <a:spLocks noGrp="1" noRot="1" noChangeAspect="1"/>
          </p:cNvSpPr>
          <p:nvPr>
            <p:ph type="sldImg"/>
          </p:nvPr>
        </p:nvSpPr>
        <p:spPr>
          <a:xfrm>
            <a:off x="127000" y="112713"/>
            <a:ext cx="6480175" cy="3644900"/>
          </a:xfrm>
        </p:spPr>
      </p:sp>
    </p:spTree>
    <p:extLst>
      <p:ext uri="{BB962C8B-B14F-4D97-AF65-F5344CB8AC3E}">
        <p14:creationId xmlns:p14="http://schemas.microsoft.com/office/powerpoint/2010/main" val="1497336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087" y="3992587"/>
            <a:ext cx="5760000" cy="4478154"/>
          </a:xfrm>
        </p:spPr>
        <p:txBody>
          <a:bodyPr/>
          <a:lstStyle/>
          <a:p>
            <a:endParaRPr kumimoji="1" lang="en-US" altLang="ja-JP"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16</a:t>
            </a:fld>
            <a:endParaRPr kumimoji="1" lang="ja-JP" altLang="en-US"/>
          </a:p>
        </p:txBody>
      </p:sp>
      <p:sp>
        <p:nvSpPr>
          <p:cNvPr id="2" name="スライド イメージ プレースホルダー 1"/>
          <p:cNvSpPr>
            <a:spLocks noGrp="1" noRot="1" noChangeAspect="1"/>
          </p:cNvSpPr>
          <p:nvPr>
            <p:ph type="sldImg"/>
          </p:nvPr>
        </p:nvSpPr>
        <p:spPr>
          <a:xfrm>
            <a:off x="127000" y="112713"/>
            <a:ext cx="6480175" cy="3644900"/>
          </a:xfrm>
        </p:spPr>
      </p:sp>
    </p:spTree>
    <p:extLst>
      <p:ext uri="{BB962C8B-B14F-4D97-AF65-F5344CB8AC3E}">
        <p14:creationId xmlns:p14="http://schemas.microsoft.com/office/powerpoint/2010/main" val="3956851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7000" y="100013"/>
            <a:ext cx="6480175" cy="3644900"/>
          </a:xfrm>
        </p:spPr>
      </p:sp>
      <p:sp>
        <p:nvSpPr>
          <p:cNvPr id="3" name="ノート プレースホルダー 2"/>
          <p:cNvSpPr>
            <a:spLocks noGrp="1"/>
          </p:cNvSpPr>
          <p:nvPr>
            <p:ph type="body" idx="1"/>
          </p:nvPr>
        </p:nvSpPr>
        <p:spPr>
          <a:xfrm>
            <a:off x="487087" y="3930409"/>
            <a:ext cx="5760000" cy="4381982"/>
          </a:xfrm>
        </p:spPr>
        <p:txBody>
          <a:bodyPr/>
          <a:lstStyle/>
          <a:p>
            <a:endParaRPr kumimoji="1" lang="ja-JP" altLang="en-US" sz="1050" u="none" dirty="0">
              <a:solidFill>
                <a:srgbClr val="FF0000"/>
              </a:solidFill>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5"/>
          </p:nvPr>
        </p:nvSpPr>
        <p:spPr/>
        <p:txBody>
          <a:bodyPr/>
          <a:lstStyle/>
          <a:p>
            <a:fld id="{BA0D4801-36BB-4E9A-8683-D0F4979045C2}" type="slidenum">
              <a:rPr kumimoji="1" lang="ja-JP" altLang="en-US" smtClean="0"/>
              <a:t>17</a:t>
            </a:fld>
            <a:endParaRPr kumimoji="1" lang="ja-JP" altLang="en-US"/>
          </a:p>
        </p:txBody>
      </p:sp>
    </p:spTree>
    <p:extLst>
      <p:ext uri="{BB962C8B-B14F-4D97-AF65-F5344CB8AC3E}">
        <p14:creationId xmlns:p14="http://schemas.microsoft.com/office/powerpoint/2010/main" val="1004866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7000" y="130175"/>
            <a:ext cx="6480175" cy="3646488"/>
          </a:xfrm>
        </p:spPr>
      </p:sp>
      <p:sp>
        <p:nvSpPr>
          <p:cNvPr id="3" name="ノート プレースホルダー 2"/>
          <p:cNvSpPr>
            <a:spLocks noGrp="1"/>
          </p:cNvSpPr>
          <p:nvPr>
            <p:ph type="body" idx="1"/>
          </p:nvPr>
        </p:nvSpPr>
        <p:spPr>
          <a:xfrm>
            <a:off x="487087" y="4027726"/>
            <a:ext cx="5760000" cy="2719437"/>
          </a:xfrm>
        </p:spPr>
        <p:txBody>
          <a:bodyPr/>
          <a:lstStyle/>
          <a:p>
            <a:endParaRPr kumimoji="1" lang="ja-JP" altLang="en-US" sz="1050" u="none" dirty="0">
              <a:solidFill>
                <a:srgbClr val="FF0000"/>
              </a:solidFill>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5"/>
          </p:nvPr>
        </p:nvSpPr>
        <p:spPr/>
        <p:txBody>
          <a:bodyPr/>
          <a:lstStyle/>
          <a:p>
            <a:fld id="{BA0D4801-36BB-4E9A-8683-D0F4979045C2}" type="slidenum">
              <a:rPr kumimoji="1" lang="ja-JP" altLang="en-US" smtClean="0"/>
              <a:t>18</a:t>
            </a:fld>
            <a:endParaRPr kumimoji="1" lang="ja-JP" altLang="en-US"/>
          </a:p>
        </p:txBody>
      </p:sp>
    </p:spTree>
    <p:extLst>
      <p:ext uri="{BB962C8B-B14F-4D97-AF65-F5344CB8AC3E}">
        <p14:creationId xmlns:p14="http://schemas.microsoft.com/office/powerpoint/2010/main" val="1930730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7000" y="130175"/>
            <a:ext cx="6480175" cy="3644900"/>
          </a:xfrm>
        </p:spPr>
      </p:sp>
      <p:sp>
        <p:nvSpPr>
          <p:cNvPr id="3" name="ノート プレースホルダー 2"/>
          <p:cNvSpPr>
            <a:spLocks noGrp="1"/>
          </p:cNvSpPr>
          <p:nvPr>
            <p:ph type="body" idx="1"/>
          </p:nvPr>
        </p:nvSpPr>
        <p:spPr>
          <a:xfrm>
            <a:off x="487087" y="4000020"/>
            <a:ext cx="5760000" cy="2857982"/>
          </a:xfrm>
        </p:spPr>
        <p:txBody>
          <a:bodyPr/>
          <a:lstStyle/>
          <a:p>
            <a:endParaRPr kumimoji="1" lang="ja-JP" altLang="en-US" sz="1050" u="none" dirty="0">
              <a:solidFill>
                <a:srgbClr val="FF0000"/>
              </a:solidFill>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5"/>
          </p:nvPr>
        </p:nvSpPr>
        <p:spPr/>
        <p:txBody>
          <a:bodyPr/>
          <a:lstStyle/>
          <a:p>
            <a:fld id="{BA0D4801-36BB-4E9A-8683-D0F4979045C2}" type="slidenum">
              <a:rPr kumimoji="1" lang="ja-JP" altLang="en-US" smtClean="0"/>
              <a:t>19</a:t>
            </a:fld>
            <a:endParaRPr kumimoji="1" lang="ja-JP" altLang="en-US"/>
          </a:p>
        </p:txBody>
      </p:sp>
    </p:spTree>
    <p:extLst>
      <p:ext uri="{BB962C8B-B14F-4D97-AF65-F5344CB8AC3E}">
        <p14:creationId xmlns:p14="http://schemas.microsoft.com/office/powerpoint/2010/main" val="3934170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087" y="3956430"/>
            <a:ext cx="5760000" cy="3884861"/>
          </a:xfrm>
        </p:spPr>
        <p:txBody>
          <a:bodyPr/>
          <a:lstStyle/>
          <a:p>
            <a:endParaRPr lang="en-US" altLang="ja-JP"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2</a:t>
            </a:fld>
            <a:endParaRPr kumimoji="1" lang="ja-JP" altLang="en-US"/>
          </a:p>
        </p:txBody>
      </p:sp>
      <p:sp>
        <p:nvSpPr>
          <p:cNvPr id="2" name="スライド イメージ プレースホルダー 1"/>
          <p:cNvSpPr>
            <a:spLocks noGrp="1" noRot="1" noChangeAspect="1"/>
          </p:cNvSpPr>
          <p:nvPr>
            <p:ph type="sldImg"/>
          </p:nvPr>
        </p:nvSpPr>
        <p:spPr>
          <a:xfrm>
            <a:off x="127000" y="127000"/>
            <a:ext cx="6480175" cy="3646488"/>
          </a:xfrm>
        </p:spPr>
      </p:sp>
    </p:spTree>
    <p:extLst>
      <p:ext uri="{BB962C8B-B14F-4D97-AF65-F5344CB8AC3E}">
        <p14:creationId xmlns:p14="http://schemas.microsoft.com/office/powerpoint/2010/main" val="1735210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7000" y="117475"/>
            <a:ext cx="6480175" cy="3644900"/>
          </a:xfrm>
        </p:spPr>
      </p:sp>
      <p:sp>
        <p:nvSpPr>
          <p:cNvPr id="3" name="ノート プレースホルダー 2"/>
          <p:cNvSpPr>
            <a:spLocks noGrp="1"/>
          </p:cNvSpPr>
          <p:nvPr>
            <p:ph type="body" idx="1"/>
          </p:nvPr>
        </p:nvSpPr>
        <p:spPr>
          <a:xfrm>
            <a:off x="487087" y="3958453"/>
            <a:ext cx="5760000" cy="3884861"/>
          </a:xfrm>
        </p:spPr>
        <p:txBody>
          <a:bodyPr/>
          <a:lstStyle/>
          <a:p>
            <a:endParaRPr kumimoji="1" lang="ja-JP" altLang="en-US" sz="1050" u="none" dirty="0">
              <a:solidFill>
                <a:srgbClr val="FF0000"/>
              </a:solidFill>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5"/>
          </p:nvPr>
        </p:nvSpPr>
        <p:spPr/>
        <p:txBody>
          <a:bodyPr/>
          <a:lstStyle/>
          <a:p>
            <a:fld id="{BA0D4801-36BB-4E9A-8683-D0F4979045C2}" type="slidenum">
              <a:rPr kumimoji="1" lang="ja-JP" altLang="en-US" smtClean="0"/>
              <a:t>20</a:t>
            </a:fld>
            <a:endParaRPr kumimoji="1" lang="ja-JP" altLang="en-US"/>
          </a:p>
        </p:txBody>
      </p:sp>
    </p:spTree>
    <p:extLst>
      <p:ext uri="{BB962C8B-B14F-4D97-AF65-F5344CB8AC3E}">
        <p14:creationId xmlns:p14="http://schemas.microsoft.com/office/powerpoint/2010/main" val="35239862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7000" y="158750"/>
            <a:ext cx="6480175" cy="3644900"/>
          </a:xfrm>
        </p:spPr>
      </p:sp>
      <p:sp>
        <p:nvSpPr>
          <p:cNvPr id="3" name="ノート プレースホルダー 2"/>
          <p:cNvSpPr>
            <a:spLocks noGrp="1"/>
          </p:cNvSpPr>
          <p:nvPr>
            <p:ph type="body" idx="1"/>
          </p:nvPr>
        </p:nvSpPr>
        <p:spPr>
          <a:xfrm>
            <a:off x="449049" y="3958454"/>
            <a:ext cx="5916613" cy="3328988"/>
          </a:xfrm>
        </p:spPr>
        <p:txBody>
          <a:bodyPr/>
          <a:lstStyle/>
          <a:p>
            <a:endParaRPr kumimoji="1" lang="ja-JP" altLang="en-US" sz="1050" u="none" dirty="0">
              <a:solidFill>
                <a:srgbClr val="FF0000"/>
              </a:solidFill>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5"/>
          </p:nvPr>
        </p:nvSpPr>
        <p:spPr/>
        <p:txBody>
          <a:bodyPr/>
          <a:lstStyle/>
          <a:p>
            <a:fld id="{BA0D4801-36BB-4E9A-8683-D0F4979045C2}" type="slidenum">
              <a:rPr kumimoji="1" lang="ja-JP" altLang="en-US" smtClean="0"/>
              <a:t>21</a:t>
            </a:fld>
            <a:endParaRPr kumimoji="1" lang="ja-JP" altLang="en-US"/>
          </a:p>
        </p:txBody>
      </p:sp>
    </p:spTree>
    <p:extLst>
      <p:ext uri="{BB962C8B-B14F-4D97-AF65-F5344CB8AC3E}">
        <p14:creationId xmlns:p14="http://schemas.microsoft.com/office/powerpoint/2010/main" val="12767559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 y="63500"/>
            <a:ext cx="6480175" cy="3644900"/>
          </a:xfrm>
        </p:spPr>
      </p:sp>
      <p:sp>
        <p:nvSpPr>
          <p:cNvPr id="3" name="Notes Placeholder 2"/>
          <p:cNvSpPr>
            <a:spLocks noGrp="1"/>
          </p:cNvSpPr>
          <p:nvPr>
            <p:ph type="body" idx="1"/>
          </p:nvPr>
        </p:nvSpPr>
        <p:spPr>
          <a:xfrm>
            <a:off x="487087" y="3928578"/>
            <a:ext cx="5760000" cy="3884861"/>
          </a:xfrm>
        </p:spPr>
        <p:txBody>
          <a:bodyPr>
            <a:normAutofit/>
          </a:bodyPr>
          <a:lstStyle/>
          <a:p>
            <a:pPr marL="0" indent="0">
              <a:buNone/>
            </a:pPr>
            <a:endParaRPr kumimoji="1" lang="en-US" altLang="ja-JP"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fld id="{FE16532C-7DFC-4EC2-AFA5-3731AA0E8AFA}" type="slidenum">
              <a:rPr lang="en-US" smtClean="0"/>
              <a:pPr/>
              <a:t>22</a:t>
            </a:fld>
            <a:endParaRPr lang="en-US" dirty="0"/>
          </a:p>
        </p:txBody>
      </p:sp>
    </p:spTree>
    <p:extLst>
      <p:ext uri="{BB962C8B-B14F-4D97-AF65-F5344CB8AC3E}">
        <p14:creationId xmlns:p14="http://schemas.microsoft.com/office/powerpoint/2010/main" val="817387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 y="114300"/>
            <a:ext cx="6480175" cy="3644900"/>
          </a:xfrm>
        </p:spPr>
      </p:sp>
      <p:sp>
        <p:nvSpPr>
          <p:cNvPr id="3" name="Notes Placeholder 2"/>
          <p:cNvSpPr>
            <a:spLocks noGrp="1"/>
          </p:cNvSpPr>
          <p:nvPr>
            <p:ph type="body" idx="1"/>
          </p:nvPr>
        </p:nvSpPr>
        <p:spPr>
          <a:xfrm>
            <a:off x="407887" y="4000018"/>
            <a:ext cx="5760000" cy="3884861"/>
          </a:xfrm>
        </p:spPr>
        <p:txBody>
          <a:bodyPr>
            <a:normAutofit/>
          </a:bodyPr>
          <a:lstStyle/>
          <a:p>
            <a:pPr marL="0" indent="0">
              <a:buNone/>
              <a:defRPr/>
            </a:pPr>
            <a:endParaRPr lang="en-US" altLang="ja-JP" dirty="0">
              <a:solidFill>
                <a:prstClr val="black"/>
              </a:solidFill>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1"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4506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 y="157163"/>
            <a:ext cx="6480175" cy="3644900"/>
          </a:xfrm>
        </p:spPr>
      </p:sp>
      <p:sp>
        <p:nvSpPr>
          <p:cNvPr id="3" name="Notes Placeholder 2"/>
          <p:cNvSpPr>
            <a:spLocks noGrp="1"/>
          </p:cNvSpPr>
          <p:nvPr>
            <p:ph type="body" idx="1"/>
          </p:nvPr>
        </p:nvSpPr>
        <p:spPr>
          <a:xfrm>
            <a:off x="408681" y="4193980"/>
            <a:ext cx="5760000" cy="3884861"/>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sz="1050" dirty="0">
              <a:latin typeface="BIZ UDゴシック" panose="020B0400000000000000" pitchFamily="49" charset="-128"/>
              <a:ea typeface="BIZ UDゴシック" panose="020B0400000000000000" pitchFamily="49" charset="-128"/>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16532C-7DFC-4EC2-AFA5-3731AA0E8AFA}" type="slidenum">
              <a:rPr kumimoji="1" lang="en-US" altLang="ja-JP" sz="12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1" lang="ja-JP" altLang="en-US" sz="12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880651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087" y="4025271"/>
            <a:ext cx="5760000" cy="3884861"/>
          </a:xfrm>
        </p:spPr>
        <p:txBody>
          <a:bodyPr/>
          <a:lstStyle/>
          <a:p>
            <a:endParaRPr kumimoji="1" lang="ja-JP" altLang="en-US"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3</a:t>
            </a:fld>
            <a:endParaRPr kumimoji="1" lang="ja-JP" altLang="en-US"/>
          </a:p>
        </p:txBody>
      </p:sp>
      <p:sp>
        <p:nvSpPr>
          <p:cNvPr id="2" name="スライド イメージ プレースホルダー 1"/>
          <p:cNvSpPr>
            <a:spLocks noGrp="1" noRot="1" noChangeAspect="1"/>
          </p:cNvSpPr>
          <p:nvPr>
            <p:ph type="sldImg"/>
          </p:nvPr>
        </p:nvSpPr>
        <p:spPr>
          <a:xfrm>
            <a:off x="127000" y="142875"/>
            <a:ext cx="6480175" cy="3644900"/>
          </a:xfrm>
        </p:spPr>
      </p:sp>
    </p:spTree>
    <p:extLst>
      <p:ext uri="{BB962C8B-B14F-4D97-AF65-F5344CB8AC3E}">
        <p14:creationId xmlns:p14="http://schemas.microsoft.com/office/powerpoint/2010/main" val="2000649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087" y="4023432"/>
            <a:ext cx="5760000" cy="4898895"/>
          </a:xfrm>
        </p:spPr>
        <p:txBody>
          <a:bodyPr/>
          <a:lstStyle/>
          <a:p>
            <a:endParaRPr kumimoji="1" lang="ja-JP" altLang="en-US"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4</a:t>
            </a:fld>
            <a:endParaRPr kumimoji="1" lang="ja-JP" altLang="en-US" dirty="0"/>
          </a:p>
        </p:txBody>
      </p:sp>
      <p:sp>
        <p:nvSpPr>
          <p:cNvPr id="2" name="スライド イメージ プレースホルダー 1"/>
          <p:cNvSpPr>
            <a:spLocks noGrp="1" noRot="1" noChangeAspect="1"/>
          </p:cNvSpPr>
          <p:nvPr>
            <p:ph type="sldImg"/>
          </p:nvPr>
        </p:nvSpPr>
        <p:spPr>
          <a:xfrm>
            <a:off x="127000" y="122238"/>
            <a:ext cx="6480175" cy="3646487"/>
          </a:xfrm>
        </p:spPr>
      </p:sp>
    </p:spTree>
    <p:extLst>
      <p:ext uri="{BB962C8B-B14F-4D97-AF65-F5344CB8AC3E}">
        <p14:creationId xmlns:p14="http://schemas.microsoft.com/office/powerpoint/2010/main" val="2639404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881" y="4002096"/>
            <a:ext cx="5760000" cy="4850959"/>
          </a:xfrm>
        </p:spPr>
        <p:txBody>
          <a:bodyPr/>
          <a:lstStyle/>
          <a:p>
            <a:endParaRPr kumimoji="1" lang="en-US" altLang="ja-JP"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5</a:t>
            </a:fld>
            <a:endParaRPr kumimoji="1" lang="ja-JP" altLang="en-US"/>
          </a:p>
        </p:txBody>
      </p:sp>
      <p:sp>
        <p:nvSpPr>
          <p:cNvPr id="2" name="スライド イメージ プレースホルダー 1"/>
          <p:cNvSpPr>
            <a:spLocks noGrp="1" noRot="1" noChangeAspect="1"/>
          </p:cNvSpPr>
          <p:nvPr>
            <p:ph type="sldImg"/>
          </p:nvPr>
        </p:nvSpPr>
        <p:spPr>
          <a:xfrm>
            <a:off x="127000" y="107950"/>
            <a:ext cx="6480175" cy="3646488"/>
          </a:xfrm>
        </p:spPr>
      </p:sp>
    </p:spTree>
    <p:extLst>
      <p:ext uri="{BB962C8B-B14F-4D97-AF65-F5344CB8AC3E}">
        <p14:creationId xmlns:p14="http://schemas.microsoft.com/office/powerpoint/2010/main" val="2826293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087" y="3976255"/>
            <a:ext cx="5760000" cy="4910061"/>
          </a:xfrm>
        </p:spPr>
        <p:txBody>
          <a:bodyPr/>
          <a:lstStyle/>
          <a:p>
            <a:endParaRPr kumimoji="1" lang="ja-JP" altLang="en-US"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6</a:t>
            </a:fld>
            <a:endParaRPr kumimoji="1" lang="ja-JP" altLang="en-US"/>
          </a:p>
        </p:txBody>
      </p:sp>
      <p:sp>
        <p:nvSpPr>
          <p:cNvPr id="2" name="スライド イメージ プレースホルダー 1"/>
          <p:cNvSpPr>
            <a:spLocks noGrp="1" noRot="1" noChangeAspect="1"/>
          </p:cNvSpPr>
          <p:nvPr>
            <p:ph type="sldImg"/>
          </p:nvPr>
        </p:nvSpPr>
        <p:spPr>
          <a:xfrm>
            <a:off x="127000" y="88900"/>
            <a:ext cx="6480175" cy="3644900"/>
          </a:xfrm>
        </p:spPr>
      </p:sp>
    </p:spTree>
    <p:extLst>
      <p:ext uri="{BB962C8B-B14F-4D97-AF65-F5344CB8AC3E}">
        <p14:creationId xmlns:p14="http://schemas.microsoft.com/office/powerpoint/2010/main" val="2492332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08780" y="4031673"/>
            <a:ext cx="5916613" cy="3646487"/>
          </a:xfrm>
        </p:spPr>
        <p:txBody>
          <a:bodyPr/>
          <a:lstStyle/>
          <a:p>
            <a:endParaRPr kumimoji="1" lang="ja-JP" altLang="en-US"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7</a:t>
            </a:fld>
            <a:endParaRPr kumimoji="1" lang="ja-JP" altLang="en-US"/>
          </a:p>
        </p:txBody>
      </p:sp>
      <p:sp>
        <p:nvSpPr>
          <p:cNvPr id="2" name="スライド イメージ プレースホルダー 1"/>
          <p:cNvSpPr>
            <a:spLocks noGrp="1" noRot="1" noChangeAspect="1"/>
          </p:cNvSpPr>
          <p:nvPr>
            <p:ph type="sldImg"/>
          </p:nvPr>
        </p:nvSpPr>
        <p:spPr>
          <a:xfrm>
            <a:off x="127000" y="141288"/>
            <a:ext cx="6480175" cy="3646487"/>
          </a:xfrm>
        </p:spPr>
      </p:sp>
    </p:spTree>
    <p:extLst>
      <p:ext uri="{BB962C8B-B14F-4D97-AF65-F5344CB8AC3E}">
        <p14:creationId xmlns:p14="http://schemas.microsoft.com/office/powerpoint/2010/main" val="78148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087" y="4004375"/>
            <a:ext cx="5760000" cy="3851153"/>
          </a:xfrm>
        </p:spPr>
        <p:txBody>
          <a:bodyPr/>
          <a:lstStyle/>
          <a:p>
            <a:endParaRPr kumimoji="1" lang="ja-JP" altLang="en-US" sz="1050" dirty="0">
              <a:solidFill>
                <a:schemeClr val="tx1"/>
              </a:solidFill>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8</a:t>
            </a:fld>
            <a:endParaRPr kumimoji="1" lang="ja-JP" altLang="en-US"/>
          </a:p>
        </p:txBody>
      </p:sp>
      <p:sp>
        <p:nvSpPr>
          <p:cNvPr id="2" name="スライド イメージ プレースホルダー 1"/>
          <p:cNvSpPr>
            <a:spLocks noGrp="1" noRot="1" noChangeAspect="1"/>
          </p:cNvSpPr>
          <p:nvPr>
            <p:ph type="sldImg"/>
          </p:nvPr>
        </p:nvSpPr>
        <p:spPr>
          <a:xfrm>
            <a:off x="127000" y="98425"/>
            <a:ext cx="6480175" cy="3644900"/>
          </a:xfrm>
        </p:spPr>
      </p:sp>
    </p:spTree>
    <p:extLst>
      <p:ext uri="{BB962C8B-B14F-4D97-AF65-F5344CB8AC3E}">
        <p14:creationId xmlns:p14="http://schemas.microsoft.com/office/powerpoint/2010/main" val="1788270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a:xfrm>
            <a:off x="487087" y="3987334"/>
            <a:ext cx="5760000" cy="3175466"/>
          </a:xfrm>
        </p:spPr>
        <p:txBody>
          <a:bodyPr/>
          <a:lstStyle/>
          <a:p>
            <a:endParaRPr kumimoji="1" lang="en-US" altLang="ja-JP" sz="1050" dirty="0">
              <a:latin typeface="BIZ UDゴシック" panose="020B0400000000000000" pitchFamily="49" charset="-128"/>
              <a:ea typeface="BIZ UDゴシック" panose="020B0400000000000000" pitchFamily="49" charset="-128"/>
            </a:endParaRPr>
          </a:p>
        </p:txBody>
      </p:sp>
      <p:sp>
        <p:nvSpPr>
          <p:cNvPr id="4" name="スライド番号プレースホルダー 3"/>
          <p:cNvSpPr>
            <a:spLocks noGrp="1"/>
          </p:cNvSpPr>
          <p:nvPr>
            <p:ph type="sldNum" sz="quarter" idx="10"/>
          </p:nvPr>
        </p:nvSpPr>
        <p:spPr/>
        <p:txBody>
          <a:bodyPr/>
          <a:lstStyle/>
          <a:p>
            <a:fld id="{BA0D4801-36BB-4E9A-8683-D0F4979045C2}" type="slidenum">
              <a:rPr kumimoji="1" lang="ja-JP" altLang="en-US" smtClean="0"/>
              <a:t>9</a:t>
            </a:fld>
            <a:endParaRPr kumimoji="1" lang="ja-JP" altLang="en-US"/>
          </a:p>
        </p:txBody>
      </p:sp>
      <p:sp>
        <p:nvSpPr>
          <p:cNvPr id="2" name="スライド イメージ プレースホルダー 1"/>
          <p:cNvSpPr>
            <a:spLocks noGrp="1" noRot="1" noChangeAspect="1"/>
          </p:cNvSpPr>
          <p:nvPr>
            <p:ph type="sldImg"/>
          </p:nvPr>
        </p:nvSpPr>
        <p:spPr>
          <a:xfrm>
            <a:off x="127000" y="157163"/>
            <a:ext cx="6480175" cy="3644900"/>
          </a:xfrm>
        </p:spPr>
      </p:sp>
    </p:spTree>
    <p:extLst>
      <p:ext uri="{BB962C8B-B14F-4D97-AF65-F5344CB8AC3E}">
        <p14:creationId xmlns:p14="http://schemas.microsoft.com/office/powerpoint/2010/main" val="1108168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55256" y="1447802"/>
            <a:ext cx="8827957" cy="3329581"/>
          </a:xfrm>
        </p:spPr>
        <p:txBody>
          <a:bodyPr anchor="b"/>
          <a:lstStyle>
            <a:lvl1pPr>
              <a:defRPr sz="7200"/>
            </a:lvl1pPr>
          </a:lstStyle>
          <a:p>
            <a:r>
              <a:rPr lang="ja-JP" altLang="en-US"/>
              <a:t>マスター タイトルの書式設定</a:t>
            </a:r>
            <a:endParaRPr lang="en-US" dirty="0"/>
          </a:p>
        </p:txBody>
      </p:sp>
      <p:sp>
        <p:nvSpPr>
          <p:cNvPr id="3" name="Subtitle 2"/>
          <p:cNvSpPr>
            <a:spLocks noGrp="1"/>
          </p:cNvSpPr>
          <p:nvPr>
            <p:ph type="subTitle" idx="1"/>
          </p:nvPr>
        </p:nvSpPr>
        <p:spPr>
          <a:xfrm>
            <a:off x="1155256" y="4777380"/>
            <a:ext cx="8827957"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458422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0525E24-3A22-4797-98A3-092E7E66133D}" type="datetime1">
              <a:rPr lang="ja-JP" altLang="en-US" smtClean="0"/>
              <a:t>2026/8/3</a:t>
            </a:fld>
            <a:endParaRPr kumimoji="1" lang="ja-JP" dirty="0"/>
          </a:p>
        </p:txBody>
      </p:sp>
      <p:sp>
        <p:nvSpPr>
          <p:cNvPr id="5" name="Footer Placeholder 4"/>
          <p:cNvSpPr>
            <a:spLocks noGrp="1"/>
          </p:cNvSpPr>
          <p:nvPr>
            <p:ph type="ftr" sz="quarter" idx="11"/>
          </p:nvPr>
        </p:nvSpPr>
        <p:spPr/>
        <p:txBody>
          <a:bodyPr/>
          <a:lstStyle/>
          <a:p>
            <a:endParaRPr kumimoji="1" lang="ja-JP" dirty="0"/>
          </a:p>
        </p:txBody>
      </p:sp>
      <p:sp>
        <p:nvSpPr>
          <p:cNvPr id="6" name="Slide Number Placeholder 5"/>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2994357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155258" y="2861735"/>
            <a:ext cx="8827956" cy="1915647"/>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155256" y="4777381"/>
            <a:ext cx="8827957"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30082531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103601" y="2060577"/>
            <a:ext cx="4397484"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655967" y="2056093"/>
            <a:ext cx="4397487"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4904526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103600" y="1905000"/>
            <a:ext cx="439748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103601" y="2514600"/>
            <a:ext cx="4397484"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655969" y="1905000"/>
            <a:ext cx="439748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655969" y="2514600"/>
            <a:ext cx="4397484"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4180A85-4B8C-4093-954F-EC6C317FEA6D}" type="datetime1">
              <a:rPr lang="ja-JP" altLang="en-US" smtClean="0"/>
              <a:t>2026/8/3</a:t>
            </a:fld>
            <a:endParaRPr kumimoji="1" lang="ja-JP" dirty="0"/>
          </a:p>
        </p:txBody>
      </p:sp>
      <p:sp>
        <p:nvSpPr>
          <p:cNvPr id="8" name="Footer Placeholder 7"/>
          <p:cNvSpPr>
            <a:spLocks noGrp="1"/>
          </p:cNvSpPr>
          <p:nvPr>
            <p:ph type="ftr" sz="quarter" idx="11"/>
          </p:nvPr>
        </p:nvSpPr>
        <p:spPr/>
        <p:txBody>
          <a:bodyPr/>
          <a:lstStyle/>
          <a:p>
            <a:endParaRPr kumimoji="1" lang="ja-JP" dirty="0"/>
          </a:p>
        </p:txBody>
      </p:sp>
      <p:sp>
        <p:nvSpPr>
          <p:cNvPr id="9" name="Slide Number Placeholder 8"/>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851306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7" name="Date Placeholder 2"/>
          <p:cNvSpPr>
            <a:spLocks noGrp="1"/>
          </p:cNvSpPr>
          <p:nvPr>
            <p:ph type="dt" sz="half" idx="10"/>
          </p:nvPr>
        </p:nvSpPr>
        <p:spPr/>
        <p:txBody>
          <a:bodyPr/>
          <a:lstStyle/>
          <a:p>
            <a:fld id="{BB1706AA-7451-4483-9C58-5A67D3F9A48B}" type="datetime1">
              <a:rPr lang="ja-JP" altLang="en-US" smtClean="0"/>
              <a:t>2026/8/3</a:t>
            </a:fld>
            <a:endParaRPr kumimoji="1" lang="ja-JP" dirty="0"/>
          </a:p>
        </p:txBody>
      </p:sp>
      <p:sp>
        <p:nvSpPr>
          <p:cNvPr id="5" name="Footer Placeholder 3"/>
          <p:cNvSpPr>
            <a:spLocks noGrp="1"/>
          </p:cNvSpPr>
          <p:nvPr>
            <p:ph type="ftr" sz="quarter" idx="11"/>
          </p:nvPr>
        </p:nvSpPr>
        <p:spPr/>
        <p:txBody>
          <a:bodyPr/>
          <a:lstStyle/>
          <a:p>
            <a:endParaRPr kumimoji="1" lang="ja-JP" dirty="0"/>
          </a:p>
        </p:txBody>
      </p:sp>
      <p:sp>
        <p:nvSpPr>
          <p:cNvPr id="6" name="Slide Number Placeholder 4"/>
          <p:cNvSpPr>
            <a:spLocks noGrp="1"/>
          </p:cNvSpPr>
          <p:nvPr>
            <p:ph type="sldNum" sz="quarter" idx="12"/>
          </p:nvPr>
        </p:nvSpPr>
        <p:spPr/>
        <p:txBody>
          <a:bodyPr/>
          <a:lstStyle/>
          <a:p>
            <a:fld id="{4B6EAAFC-84C7-4BE1-BC5E-CE208EE20C26}" type="slidenum">
              <a:rPr lang="en-US" altLang="ja-JP" smtClean="0"/>
              <a:pPr/>
              <a:t>‹#›</a:t>
            </a:fld>
            <a:endParaRPr kumimoji="1" lang="ja-JP" altLang="en-US" dirty="0"/>
          </a:p>
        </p:txBody>
      </p:sp>
    </p:spTree>
    <p:extLst>
      <p:ext uri="{BB962C8B-B14F-4D97-AF65-F5344CB8AC3E}">
        <p14:creationId xmlns:p14="http://schemas.microsoft.com/office/powerpoint/2010/main" val="3229629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61BEF0D-F0BB-DE4B-95CE-6DB70DBA9567}" type="datetimeFigureOut">
              <a:rPr lang="en-US" smtClean="0"/>
              <a:pPr/>
              <a:t>8/3/2026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68061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55255" y="1447800"/>
            <a:ext cx="3401949" cy="1447800"/>
          </a:xfrm>
        </p:spPr>
        <p:txBody>
          <a:bodyPr anchor="b"/>
          <a:lstStyle>
            <a:lvl1pPr algn="l">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4785863" y="1447800"/>
            <a:ext cx="5197351"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155255" y="3129282"/>
            <a:ext cx="3401949"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7"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5" name="Footer Placeholder 5"/>
          <p:cNvSpPr>
            <a:spLocks noGrp="1"/>
          </p:cNvSpPr>
          <p:nvPr>
            <p:ph type="ftr" sz="quarter" idx="11"/>
          </p:nvPr>
        </p:nvSpPr>
        <p:spPr/>
        <p:txBody>
          <a:bodyPr/>
          <a:lstStyle/>
          <a:p>
            <a:endParaRPr kumimoji="1" lang="ja-JP" dirty="0">
              <a:solidFill>
                <a:schemeClr val="tx1"/>
              </a:solidFill>
            </a:endParaRPr>
          </a:p>
        </p:txBody>
      </p:sp>
      <p:sp>
        <p:nvSpPr>
          <p:cNvPr id="6"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92926977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154208" y="1854192"/>
            <a:ext cx="5094232" cy="1574808"/>
          </a:xfrm>
        </p:spPr>
        <p:txBody>
          <a:bodyPr anchor="b">
            <a:normAutofit/>
          </a:bodyPr>
          <a:lstStyle>
            <a:lvl1pPr algn="l">
              <a:defRPr sz="36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951357" y="1143000"/>
            <a:ext cx="320123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1155255" y="3657600"/>
            <a:ext cx="5086304"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617587197"/>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55258" y="4800587"/>
            <a:ext cx="8827956"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155256" y="685800"/>
            <a:ext cx="8827957"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1155257" y="5367325"/>
            <a:ext cx="882795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6" name="Footer Placeholder 5"/>
          <p:cNvSpPr>
            <a:spLocks noGrp="1"/>
          </p:cNvSpPr>
          <p:nvPr>
            <p:ph type="ftr" sz="quarter" idx="11"/>
          </p:nvPr>
        </p:nvSpPr>
        <p:spPr/>
        <p:txBody>
          <a:bodyPr/>
          <a:lstStyle/>
          <a:p>
            <a:endParaRPr kumimoji="1" lang="ja-JP" dirty="0">
              <a:solidFill>
                <a:schemeClr val="tx1"/>
              </a:solidFill>
            </a:endParaRPr>
          </a:p>
        </p:txBody>
      </p:sp>
      <p:sp>
        <p:nvSpPr>
          <p:cNvPr id="7" name="Slide Number Placeholder 6"/>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041972016"/>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1155256" y="1447800"/>
            <a:ext cx="8827957" cy="1981200"/>
          </a:xfrm>
        </p:spPr>
        <p:txBody>
          <a:bodyPr/>
          <a:lstStyle>
            <a:lvl1pPr>
              <a:defRPr sz="4800"/>
            </a:lvl1pPr>
          </a:lstStyle>
          <a:p>
            <a:r>
              <a:rPr lang="ja-JP" altLang="en-US"/>
              <a:t>マスター タイトルの書式設定</a:t>
            </a:r>
            <a:endParaRPr lang="en-US" dirty="0"/>
          </a:p>
        </p:txBody>
      </p:sp>
      <p:sp>
        <p:nvSpPr>
          <p:cNvPr id="8" name="Text Placeholder 3"/>
          <p:cNvSpPr>
            <a:spLocks noGrp="1"/>
          </p:cNvSpPr>
          <p:nvPr>
            <p:ph type="body" sz="half" idx="2"/>
          </p:nvPr>
        </p:nvSpPr>
        <p:spPr>
          <a:xfrm>
            <a:off x="1155256" y="3657600"/>
            <a:ext cx="8827957"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643945738"/>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575213" y="1447800"/>
            <a:ext cx="8001399" cy="2323374"/>
          </a:xfrm>
        </p:spPr>
        <p:txBody>
          <a:bodyPr/>
          <a:lstStyle>
            <a:lvl1pPr>
              <a:defRPr sz="4800"/>
            </a:lvl1pPr>
          </a:lstStyle>
          <a:p>
            <a:r>
              <a:rPr lang="ja-JP" altLang="en-US"/>
              <a:t>マスター タイトルの書式設定</a:t>
            </a:r>
            <a:endParaRPr lang="en-US" dirty="0"/>
          </a:p>
        </p:txBody>
      </p:sp>
      <p:sp>
        <p:nvSpPr>
          <p:cNvPr id="14" name="Text Placeholder 3"/>
          <p:cNvSpPr>
            <a:spLocks noGrp="1"/>
          </p:cNvSpPr>
          <p:nvPr>
            <p:ph type="body" sz="half" idx="13"/>
          </p:nvPr>
        </p:nvSpPr>
        <p:spPr>
          <a:xfrm>
            <a:off x="1930903" y="3771174"/>
            <a:ext cx="7387752"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0" name="Text Placeholder 3"/>
          <p:cNvSpPr>
            <a:spLocks noGrp="1"/>
          </p:cNvSpPr>
          <p:nvPr>
            <p:ph type="body" sz="half" idx="2"/>
          </p:nvPr>
        </p:nvSpPr>
        <p:spPr>
          <a:xfrm>
            <a:off x="1155256" y="4350657"/>
            <a:ext cx="8827957"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
        <p:nvSpPr>
          <p:cNvPr id="11" name="TextBox 10"/>
          <p:cNvSpPr txBox="1"/>
          <p:nvPr/>
        </p:nvSpPr>
        <p:spPr>
          <a:xfrm>
            <a:off x="898530" y="971253"/>
            <a:ext cx="80212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9332921" y="2613787"/>
            <a:ext cx="80212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450972873"/>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1155256" y="3124201"/>
            <a:ext cx="8827957" cy="1653180"/>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155256" y="4777381"/>
            <a:ext cx="8827957"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972858"/>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33113" y="1981200"/>
            <a:ext cx="294763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6" name="Text Placeholder 3"/>
          <p:cNvSpPr>
            <a:spLocks noGrp="1"/>
          </p:cNvSpPr>
          <p:nvPr>
            <p:ph type="body" sz="half" idx="15"/>
          </p:nvPr>
        </p:nvSpPr>
        <p:spPr>
          <a:xfrm>
            <a:off x="652633" y="2667000"/>
            <a:ext cx="2928112"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Text Placeholder 4"/>
          <p:cNvSpPr>
            <a:spLocks noGrp="1"/>
          </p:cNvSpPr>
          <p:nvPr>
            <p:ph type="body" sz="quarter" idx="3"/>
          </p:nvPr>
        </p:nvSpPr>
        <p:spPr>
          <a:xfrm>
            <a:off x="3884672" y="1981200"/>
            <a:ext cx="293700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19" name="Text Placeholder 3"/>
          <p:cNvSpPr>
            <a:spLocks noGrp="1"/>
          </p:cNvSpPr>
          <p:nvPr>
            <p:ph type="body" sz="half" idx="16"/>
          </p:nvPr>
        </p:nvSpPr>
        <p:spPr>
          <a:xfrm>
            <a:off x="3874116" y="2667000"/>
            <a:ext cx="294756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4" name="Text Placeholder 4"/>
          <p:cNvSpPr>
            <a:spLocks noGrp="1"/>
          </p:cNvSpPr>
          <p:nvPr>
            <p:ph type="body" sz="quarter" idx="13"/>
          </p:nvPr>
        </p:nvSpPr>
        <p:spPr>
          <a:xfrm>
            <a:off x="7126556" y="1981200"/>
            <a:ext cx="293287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0" name="Text Placeholder 3"/>
          <p:cNvSpPr>
            <a:spLocks noGrp="1"/>
          </p:cNvSpPr>
          <p:nvPr>
            <p:ph type="body" sz="half" idx="17"/>
          </p:nvPr>
        </p:nvSpPr>
        <p:spPr>
          <a:xfrm>
            <a:off x="7126556" y="2667000"/>
            <a:ext cx="2932877"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cxnSp>
        <p:nvCxnSpPr>
          <p:cNvPr id="17" name="Straight Connector 16"/>
          <p:cNvCxnSpPr/>
          <p:nvPr/>
        </p:nvCxnSpPr>
        <p:spPr>
          <a:xfrm>
            <a:off x="372711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404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4"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2252551252"/>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52633" y="4250949"/>
            <a:ext cx="294081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29" name="Picture Placeholder 2"/>
          <p:cNvSpPr>
            <a:spLocks noGrp="1" noChangeAspect="1"/>
          </p:cNvSpPr>
          <p:nvPr>
            <p:ph type="pic" idx="15"/>
          </p:nvPr>
        </p:nvSpPr>
        <p:spPr>
          <a:xfrm>
            <a:off x="652633" y="2209800"/>
            <a:ext cx="294081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22" name="Text Placeholder 3"/>
          <p:cNvSpPr>
            <a:spLocks noGrp="1"/>
          </p:cNvSpPr>
          <p:nvPr>
            <p:ph type="body" sz="half" idx="18"/>
          </p:nvPr>
        </p:nvSpPr>
        <p:spPr>
          <a:xfrm>
            <a:off x="652633" y="4827213"/>
            <a:ext cx="294081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Text Placeholder 4"/>
          <p:cNvSpPr>
            <a:spLocks noGrp="1"/>
          </p:cNvSpPr>
          <p:nvPr>
            <p:ph type="body" sz="quarter" idx="3"/>
          </p:nvPr>
        </p:nvSpPr>
        <p:spPr>
          <a:xfrm>
            <a:off x="3890389" y="4250949"/>
            <a:ext cx="293128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30" name="Picture Placeholder 2"/>
          <p:cNvSpPr>
            <a:spLocks noGrp="1" noChangeAspect="1"/>
          </p:cNvSpPr>
          <p:nvPr>
            <p:ph type="pic" idx="21"/>
          </p:nvPr>
        </p:nvSpPr>
        <p:spPr>
          <a:xfrm>
            <a:off x="3890388" y="2209800"/>
            <a:ext cx="293128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23" name="Text Placeholder 3"/>
          <p:cNvSpPr>
            <a:spLocks noGrp="1"/>
          </p:cNvSpPr>
          <p:nvPr>
            <p:ph type="body" sz="half" idx="19"/>
          </p:nvPr>
        </p:nvSpPr>
        <p:spPr>
          <a:xfrm>
            <a:off x="3889035" y="4827212"/>
            <a:ext cx="29351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14" name="Text Placeholder 4"/>
          <p:cNvSpPr>
            <a:spLocks noGrp="1"/>
          </p:cNvSpPr>
          <p:nvPr>
            <p:ph type="body" sz="quarter" idx="13"/>
          </p:nvPr>
        </p:nvSpPr>
        <p:spPr>
          <a:xfrm>
            <a:off x="7126556" y="4250949"/>
            <a:ext cx="293287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31" name="Picture Placeholder 2"/>
          <p:cNvSpPr>
            <a:spLocks noGrp="1" noChangeAspect="1"/>
          </p:cNvSpPr>
          <p:nvPr>
            <p:ph type="pic" idx="22"/>
          </p:nvPr>
        </p:nvSpPr>
        <p:spPr>
          <a:xfrm>
            <a:off x="7126555" y="2209800"/>
            <a:ext cx="2932877"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24" name="Text Placeholder 3"/>
          <p:cNvSpPr>
            <a:spLocks noGrp="1"/>
          </p:cNvSpPr>
          <p:nvPr>
            <p:ph type="body" sz="half" idx="20"/>
          </p:nvPr>
        </p:nvSpPr>
        <p:spPr>
          <a:xfrm>
            <a:off x="7126433" y="4827210"/>
            <a:ext cx="293676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cxnSp>
        <p:nvCxnSpPr>
          <p:cNvPr id="17" name="Straight Connector 16"/>
          <p:cNvCxnSpPr/>
          <p:nvPr/>
        </p:nvCxnSpPr>
        <p:spPr>
          <a:xfrm>
            <a:off x="372711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404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4"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39010803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nchorCtr="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1280558914"/>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6377" y="430215"/>
            <a:ext cx="1753057" cy="5826125"/>
          </a:xfrm>
        </p:spPr>
        <p:txBody>
          <a:bodyPr vert="eaVert" anchor="b" anchorCtr="0"/>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52633" y="773205"/>
            <a:ext cx="7425083" cy="5483134"/>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5" name="Footer Placeholder 4"/>
          <p:cNvSpPr>
            <a:spLocks noGrp="1"/>
          </p:cNvSpPr>
          <p:nvPr>
            <p:ph type="ftr" sz="quarter" idx="11"/>
          </p:nvPr>
        </p:nvSpPr>
        <p:spPr/>
        <p:txBody>
          <a:bodyPr/>
          <a:lstStyle/>
          <a:p>
            <a:endParaRPr kumimoji="1" lang="ja-JP" dirty="0">
              <a:solidFill>
                <a:schemeClr val="tx1"/>
              </a:solidFill>
            </a:endParaRPr>
          </a:p>
        </p:txBody>
      </p:sp>
      <p:sp>
        <p:nvSpPr>
          <p:cNvPr id="6" name="Slide Number Placeholder 5"/>
          <p:cNvSpPr>
            <a:spLocks noGrp="1"/>
          </p:cNvSpPr>
          <p:nvPr>
            <p:ph type="sldNum" sz="quarter" idx="12"/>
          </p:nvPr>
        </p:nvSpPr>
        <p:spPr/>
        <p:txBody>
          <a:body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409172573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0EBB0C4-6273-4C6E-B9BD-2EDC30F1CD52}" type="datetimeFigureOut">
              <a:rPr lang="en-US" dirty="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8/3/2026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8/3/2026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8/3/2026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8/3/2026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9CAD897-D46E-4AD2-BD9B-49DD3E640873}" type="datetimeFigureOut">
              <a:rPr lang="en-US" dirty="0"/>
              <a:t>8/3/2026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8/3/2026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8399243" y="1676400"/>
            <a:ext cx="37592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7586443" y="-457200"/>
            <a:ext cx="21336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399243" y="6096000"/>
            <a:ext cx="13208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205317" y="2667000"/>
            <a:ext cx="5588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1119717" y="2895600"/>
            <a:ext cx="31496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10327525" y="0"/>
            <a:ext cx="9144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280" y="452718"/>
            <a:ext cx="9407173" cy="1400530"/>
          </a:xfrm>
          <a:prstGeom prst="rect">
            <a:avLst/>
          </a:prstGeom>
        </p:spPr>
        <p:txBody>
          <a:bodyPr vert="horz" lIns="91440" tIns="45720" rIns="91440" bIns="45720" rtlCol="0" anchor="t">
            <a:no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103600" y="2052925"/>
            <a:ext cx="8948872" cy="419548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rot="5400000">
            <a:off x="10158419" y="1790661"/>
            <a:ext cx="990599" cy="30487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0A493D5-7D79-4D49-BF15-7A5097767888}" type="datetime1">
              <a:rPr kumimoji="1" lang="ja-JP" altLang="en-US" smtClean="0">
                <a:solidFill>
                  <a:schemeClr val="tx1"/>
                </a:solidFill>
              </a:rPr>
              <a:t>2026/8/3</a:t>
            </a:fld>
            <a:endParaRPr kumimoji="1" lang="ja-JP" dirty="0">
              <a:solidFill>
                <a:schemeClr val="tx1"/>
              </a:solidFill>
            </a:endParaRPr>
          </a:p>
        </p:txBody>
      </p:sp>
      <p:sp>
        <p:nvSpPr>
          <p:cNvPr id="5" name="Footer Placeholder 4"/>
          <p:cNvSpPr>
            <a:spLocks noGrp="1"/>
          </p:cNvSpPr>
          <p:nvPr>
            <p:ph type="ftr" sz="quarter" idx="3"/>
          </p:nvPr>
        </p:nvSpPr>
        <p:spPr>
          <a:xfrm rot="5400000">
            <a:off x="8954413" y="3225261"/>
            <a:ext cx="3859795" cy="30488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kumimoji="1" lang="ja-JP" dirty="0">
              <a:solidFill>
                <a:schemeClr val="tx1"/>
              </a:solidFill>
            </a:endParaRPr>
          </a:p>
        </p:txBody>
      </p:sp>
      <p:sp>
        <p:nvSpPr>
          <p:cNvPr id="6" name="Slide Number Placeholder 5"/>
          <p:cNvSpPr>
            <a:spLocks noGrp="1"/>
          </p:cNvSpPr>
          <p:nvPr>
            <p:ph type="sldNum" sz="quarter" idx="4"/>
          </p:nvPr>
        </p:nvSpPr>
        <p:spPr>
          <a:xfrm>
            <a:off x="10355242" y="295737"/>
            <a:ext cx="838417"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B6EAAFC-84C7-4BE1-BC5E-CE208EE20C26}" type="slidenum">
              <a:rPr kumimoji="1" lang="en-US" altLang="ja-JP" smtClean="0">
                <a:solidFill>
                  <a:schemeClr val="tx1"/>
                </a:solidFill>
              </a:rPr>
              <a:pPr/>
              <a:t>‹#›</a:t>
            </a:fld>
            <a:endParaRPr kumimoji="1" lang="ja-JP" dirty="0">
              <a:solidFill>
                <a:schemeClr val="tx1"/>
              </a:solidFill>
            </a:endParaRPr>
          </a:p>
        </p:txBody>
      </p:sp>
    </p:spTree>
    <p:extLst>
      <p:ext uri="{BB962C8B-B14F-4D97-AF65-F5344CB8AC3E}">
        <p14:creationId xmlns:p14="http://schemas.microsoft.com/office/powerpoint/2010/main" val="679258185"/>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ransition>
    <p:fade/>
  </p:transition>
  <p:hf hdr="0" ftr="0" dt="0"/>
  <p:txStyles>
    <p:titleStyle>
      <a:lvl1pPr algn="l" defTabSz="457200" rtl="0" eaLnBrk="1" latinLnBrk="0" hangingPunct="1">
        <a:spcBef>
          <a:spcPct val="0"/>
        </a:spcBef>
        <a:buNone/>
        <a:defRPr kumimoji="1" sz="4200" b="0" i="0" kern="1200">
          <a:solidFill>
            <a:schemeClr val="tx2"/>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400" b="0" i="0" kern="1200">
          <a:solidFill>
            <a:schemeClr val="tx1"/>
          </a:solidFill>
          <a:latin typeface="+mj-lt"/>
          <a:ea typeface="+mj-ea"/>
          <a:cs typeface="+mj-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72538" y="2694761"/>
            <a:ext cx="9707881" cy="1468478"/>
          </a:xfrm>
        </p:spPr>
        <p:txBody>
          <a:bodyPr>
            <a:normAutofit/>
          </a:bodyPr>
          <a:lstStyle/>
          <a:p>
            <a:r>
              <a:rPr lang="ja-JP" altLang="en-US" sz="4400" b="1" dirty="0">
                <a:latin typeface="BIZ UDゴシック" panose="020B0400000000000000" pitchFamily="49" charset="-128"/>
                <a:ea typeface="BIZ UDゴシック" panose="020B0400000000000000" pitchFamily="49" charset="-128"/>
              </a:rPr>
              <a:t>地域密着型サービス事業者の主な指導事項</a:t>
            </a:r>
            <a:endParaRPr kumimoji="1" lang="ja-JP" altLang="en-US" sz="4400" b="1" dirty="0">
              <a:latin typeface="BIZ UDゴシック" panose="020B0400000000000000" pitchFamily="49" charset="-128"/>
              <a:ea typeface="BIZ UDゴシック" panose="020B0400000000000000" pitchFamily="49" charset="-128"/>
            </a:endParaRPr>
          </a:p>
        </p:txBody>
      </p:sp>
      <p:sp>
        <p:nvSpPr>
          <p:cNvPr id="3" name="サブタイトル 2"/>
          <p:cNvSpPr>
            <a:spLocks noGrp="1"/>
          </p:cNvSpPr>
          <p:nvPr>
            <p:ph type="subTitle" idx="1"/>
          </p:nvPr>
        </p:nvSpPr>
        <p:spPr>
          <a:xfrm>
            <a:off x="1066800" y="4564063"/>
            <a:ext cx="10058400" cy="724834"/>
          </a:xfrm>
        </p:spPr>
        <p:txBody>
          <a:bodyPr>
            <a:normAutofit/>
          </a:bodyPr>
          <a:lstStyle/>
          <a:p>
            <a:pPr algn="ctr"/>
            <a:r>
              <a:rPr kumimoji="1" lang="ja-JP" altLang="en-US" b="1" dirty="0">
                <a:latin typeface="BIZ UDゴシック" panose="020B0400000000000000" pitchFamily="49" charset="-128"/>
                <a:ea typeface="BIZ UDゴシック" panose="020B0400000000000000" pitchFamily="49" charset="-128"/>
              </a:rPr>
              <a:t>地域密着型サービス共通及び各サービスごとの主な指導事項</a:t>
            </a:r>
            <a:endParaRPr kumimoji="1" lang="en-US" altLang="ja-JP" b="1" dirty="0">
              <a:latin typeface="BIZ UDゴシック" panose="020B0400000000000000" pitchFamily="49" charset="-128"/>
              <a:ea typeface="BIZ UDゴシック" panose="020B0400000000000000" pitchFamily="49" charset="-128"/>
            </a:endParaRPr>
          </a:p>
        </p:txBody>
      </p:sp>
      <p:sp>
        <p:nvSpPr>
          <p:cNvPr id="4" name="サブタイトル 2"/>
          <p:cNvSpPr txBox="1">
            <a:spLocks/>
          </p:cNvSpPr>
          <p:nvPr/>
        </p:nvSpPr>
        <p:spPr>
          <a:xfrm>
            <a:off x="248652" y="5985419"/>
            <a:ext cx="11694695" cy="379286"/>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kumimoji="1"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kumimoji="1"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kumimoji="1"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kumimoji="1"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kumimoji="1"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kumimoji="1"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kumimoji="1"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kumimoji="1"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kumimoji="1" sz="2000" kern="1200">
                <a:solidFill>
                  <a:schemeClr val="tx1">
                    <a:lumMod val="75000"/>
                    <a:lumOff val="25000"/>
                  </a:schemeClr>
                </a:solidFill>
                <a:latin typeface="+mn-lt"/>
                <a:ea typeface="+mn-ea"/>
                <a:cs typeface="+mn-cs"/>
              </a:defRPr>
            </a:lvl9pPr>
          </a:lstStyle>
          <a:p>
            <a:pPr algn="r"/>
            <a:r>
              <a:rPr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吹田市福祉指導監査室　介護事業者担当</a:t>
            </a:r>
          </a:p>
          <a:p>
            <a:endParaRPr lang="en-US" altLang="ja-JP" b="1" dirty="0">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1491756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9634"/>
            <a:ext cx="11155680" cy="794574"/>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en-US" altLang="ja-JP" sz="2000" b="1" dirty="0">
                <a:solidFill>
                  <a:schemeClr val="tx1"/>
                </a:solidFill>
                <a:latin typeface="BIZ UDゴシック" panose="020B0400000000000000" pitchFamily="49" charset="-128"/>
                <a:ea typeface="BIZ UDゴシック" panose="020B0400000000000000" pitchFamily="49" charset="-128"/>
              </a:rPr>
              <a:t>5-3.</a:t>
            </a:r>
            <a:r>
              <a:rPr kumimoji="1" lang="ja-JP" altLang="en-US" sz="2000" b="1" dirty="0">
                <a:solidFill>
                  <a:schemeClr val="tx1"/>
                </a:solidFill>
                <a:latin typeface="BIZ UDゴシック" panose="020B0400000000000000" pitchFamily="49" charset="-128"/>
                <a:ea typeface="BIZ UDゴシック" panose="020B0400000000000000" pitchFamily="49" charset="-128"/>
              </a:rPr>
              <a:t>人員配置について</a:t>
            </a:r>
            <a:r>
              <a:rPr kumimoji="1" lang="ja-JP" altLang="en-US" sz="1600" b="1" dirty="0">
                <a:solidFill>
                  <a:schemeClr val="tx1"/>
                </a:solidFill>
                <a:latin typeface="BIZ UDゴシック" panose="020B0400000000000000" pitchFamily="49" charset="-128"/>
                <a:ea typeface="BIZ UDゴシック" panose="020B0400000000000000" pitchFamily="49" charset="-128"/>
              </a:rPr>
              <a:t>（地域密着型介護老人福祉施設入居者生活介護、小規模多機能型居宅介護、看護小規模多機</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en-US" altLang="ja-JP" sz="1600" b="1" dirty="0">
                <a:solidFill>
                  <a:schemeClr val="tx1"/>
                </a:solidFill>
                <a:latin typeface="BIZ UDゴシック" panose="020B0400000000000000" pitchFamily="49" charset="-128"/>
                <a:ea typeface="BIZ UDゴシック" panose="020B0400000000000000" pitchFamily="49" charset="-128"/>
              </a:rPr>
              <a:t>     </a:t>
            </a:r>
            <a:r>
              <a:rPr kumimoji="1" lang="ja-JP" altLang="en-US" sz="1600" b="1" dirty="0">
                <a:solidFill>
                  <a:schemeClr val="tx1"/>
                </a:solidFill>
                <a:latin typeface="BIZ UDゴシック" panose="020B0400000000000000" pitchFamily="49" charset="-128"/>
                <a:ea typeface="BIZ UDゴシック" panose="020B0400000000000000" pitchFamily="49" charset="-128"/>
              </a:rPr>
              <a:t>能型居宅介護、</a:t>
            </a:r>
            <a:r>
              <a:rPr kumimoji="1" lang="zh-TW" altLang="en-US" sz="1600" b="1" dirty="0">
                <a:solidFill>
                  <a:schemeClr val="tx1"/>
                </a:solidFill>
                <a:latin typeface="BIZ UDゴシック" panose="020B0400000000000000" pitchFamily="49" charset="-128"/>
                <a:ea typeface="BIZ UDゴシック" panose="020B0400000000000000" pitchFamily="49" charset="-128"/>
              </a:rPr>
              <a:t>認知症対応型共同生活介護</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p>
        </p:txBody>
      </p:sp>
      <p:sp>
        <p:nvSpPr>
          <p:cNvPr id="4" name="正方形/長方形 3"/>
          <p:cNvSpPr/>
          <p:nvPr/>
        </p:nvSpPr>
        <p:spPr>
          <a:xfrm>
            <a:off x="536425" y="1470772"/>
            <a:ext cx="11155680" cy="1574654"/>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・介護支援専門員又は計画作成担当者（以下介護支援専門員等）が介護職員を兼務しているが、介護支援専門員等として</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en-US" altLang="ja-JP"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600" dirty="0">
                <a:solidFill>
                  <a:schemeClr val="tx1"/>
                </a:solidFill>
                <a:latin typeface="BIZ UDゴシック" panose="020B0400000000000000" pitchFamily="49" charset="-128"/>
                <a:ea typeface="BIZ UDゴシック" panose="020B0400000000000000" pitchFamily="49" charset="-128"/>
              </a:rPr>
              <a:t>の勤務時間が少なく、介護支援専門員等としての業務に支障をきたしている。</a:t>
            </a:r>
          </a:p>
          <a:p>
            <a:pPr>
              <a:spcBef>
                <a:spcPts val="600"/>
              </a:spcBef>
            </a:pPr>
            <a:r>
              <a:rPr kumimoji="1" lang="ja-JP" altLang="en-US" sz="1600" dirty="0">
                <a:solidFill>
                  <a:schemeClr val="tx1"/>
                </a:solidFill>
                <a:latin typeface="BIZ UDゴシック" panose="020B0400000000000000" pitchFamily="49" charset="-128"/>
                <a:ea typeface="BIZ UDゴシック" panose="020B0400000000000000" pitchFamily="49" charset="-128"/>
              </a:rPr>
              <a:t>・介護支援専門員等が管理者を兼務し、かつ夜勤職員としても定期的に勤務しているため、介護支援専門員等及び管理</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en-US" altLang="ja-JP"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600" dirty="0">
                <a:solidFill>
                  <a:schemeClr val="tx1"/>
                </a:solidFill>
                <a:latin typeface="BIZ UDゴシック" panose="020B0400000000000000" pitchFamily="49" charset="-128"/>
                <a:ea typeface="BIZ UDゴシック" panose="020B0400000000000000" pitchFamily="49" charset="-128"/>
              </a:rPr>
              <a:t>者としてのそれぞれの業務に支障をきたしている。</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p:txBody>
      </p:sp>
      <p:sp>
        <p:nvSpPr>
          <p:cNvPr id="8" name="角丸四角形 7"/>
          <p:cNvSpPr/>
          <p:nvPr/>
        </p:nvSpPr>
        <p:spPr>
          <a:xfrm>
            <a:off x="528128" y="1302490"/>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27491" y="3597282"/>
            <a:ext cx="11155680" cy="1478559"/>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a:t>
            </a:r>
            <a:r>
              <a:rPr kumimoji="1" lang="ja-JP" altLang="en-US" sz="1600" dirty="0">
                <a:solidFill>
                  <a:schemeClr val="tx1"/>
                </a:solidFill>
                <a:latin typeface="BIZ UDゴシック" panose="020B0400000000000000" pitchFamily="49" charset="-128"/>
                <a:ea typeface="BIZ UDゴシック" panose="020B0400000000000000" pitchFamily="49" charset="-128"/>
              </a:rPr>
              <a:t>介護支援専門員等</a:t>
            </a:r>
            <a:r>
              <a:rPr kumimoji="1" lang="ja-JP" altLang="en-US" sz="1600" dirty="0">
                <a:latin typeface="BIZ UDゴシック" panose="020B0400000000000000" pitchFamily="49" charset="-128"/>
                <a:ea typeface="BIZ UDゴシック" panose="020B0400000000000000" pitchFamily="49" charset="-128"/>
              </a:rPr>
              <a:t>は、</a:t>
            </a:r>
            <a:r>
              <a:rPr kumimoji="1" lang="ja-JP" altLang="en-US" sz="1600" b="1" u="sng" dirty="0">
                <a:solidFill>
                  <a:srgbClr val="FF0000"/>
                </a:solidFill>
                <a:latin typeface="BIZ UDゴシック" panose="020B0400000000000000" pitchFamily="49" charset="-128"/>
                <a:ea typeface="BIZ UDゴシック" panose="020B0400000000000000" pitchFamily="49" charset="-128"/>
              </a:rPr>
              <a:t>利用者の処遇に支障がない場合</a:t>
            </a:r>
            <a:r>
              <a:rPr kumimoji="1" lang="ja-JP" altLang="en-US" sz="1600" dirty="0">
                <a:latin typeface="BIZ UDゴシック" panose="020B0400000000000000" pitchFamily="49" charset="-128"/>
                <a:ea typeface="BIZ UDゴシック" panose="020B0400000000000000" pitchFamily="49" charset="-128"/>
              </a:rPr>
              <a:t>は、当該事業所における他の職務に従事することができる。</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solidFill>
                  <a:schemeClr val="tx1"/>
                </a:solidFill>
                <a:latin typeface="BIZ UDゴシック" panose="020B0400000000000000" pitchFamily="49" charset="-128"/>
                <a:ea typeface="BIZ UDゴシック" panose="020B0400000000000000" pitchFamily="49" charset="-128"/>
              </a:rPr>
              <a:t>　</a:t>
            </a:r>
            <a:r>
              <a:rPr kumimoji="1" lang="en-US" altLang="ja-JP" sz="1400" dirty="0">
                <a:solidFill>
                  <a:schemeClr val="tx1"/>
                </a:solidFill>
                <a:latin typeface="BIZ UDゴシック" panose="020B0400000000000000" pitchFamily="49" charset="-128"/>
                <a:ea typeface="BIZ UDゴシック" panose="020B0400000000000000" pitchFamily="49" charset="-128"/>
              </a:rPr>
              <a:t>※</a:t>
            </a:r>
            <a:r>
              <a:rPr kumimoji="1" lang="ja-JP" altLang="en-US" sz="1400" dirty="0">
                <a:solidFill>
                  <a:schemeClr val="tx1"/>
                </a:solidFill>
                <a:latin typeface="BIZ UDゴシック" panose="020B0400000000000000" pitchFamily="49" charset="-128"/>
                <a:ea typeface="BIZ UDゴシック" panose="020B0400000000000000" pitchFamily="49" charset="-128"/>
              </a:rPr>
              <a:t>利用者の処遇に支障がない場合は、</a:t>
            </a:r>
            <a:r>
              <a:rPr kumimoji="1" lang="ja-JP" altLang="en-US" sz="1400" dirty="0">
                <a:latin typeface="BIZ UDゴシック" panose="020B0400000000000000" pitchFamily="49" charset="-128"/>
                <a:ea typeface="BIZ UDゴシック" panose="020B0400000000000000" pitchFamily="49" charset="-128"/>
              </a:rPr>
              <a:t>管理者との兼務、又は介護職員との兼務も可能。</a:t>
            </a:r>
            <a:endParaRPr kumimoji="1" lang="en-US" altLang="ja-JP" sz="14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latin typeface="BIZ UDゴシック" panose="020B0400000000000000" pitchFamily="49" charset="-128"/>
                <a:ea typeface="BIZ UDゴシック" panose="020B0400000000000000" pitchFamily="49" charset="-128"/>
              </a:rPr>
              <a:t>●兼務する場合は、アセスメントや計画作成、モニタリングなどの運営基準を遵守</a:t>
            </a:r>
            <a:r>
              <a:rPr kumimoji="1" lang="ja-JP" altLang="en-US" sz="1600" dirty="0">
                <a:solidFill>
                  <a:schemeClr val="tx1"/>
                </a:solidFill>
                <a:latin typeface="BIZ UDゴシック" panose="020B0400000000000000" pitchFamily="49" charset="-128"/>
                <a:ea typeface="BIZ UDゴシック" panose="020B0400000000000000" pitchFamily="49" charset="-128"/>
              </a:rPr>
              <a:t>し、介護支援専門員等の業務について</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en-US" altLang="ja-JP"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600" dirty="0">
                <a:solidFill>
                  <a:schemeClr val="tx1"/>
                </a:solidFill>
                <a:latin typeface="BIZ UDゴシック" panose="020B0400000000000000" pitchFamily="49" charset="-128"/>
                <a:ea typeface="BIZ UDゴシック" panose="020B0400000000000000" pitchFamily="49" charset="-128"/>
              </a:rPr>
              <a:t>入居者の処遇に支障なく業務が行える時間配分を確保すること。</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800" dirty="0">
              <a:latin typeface="BIZ UDゴシック" panose="020B0400000000000000" pitchFamily="49" charset="-128"/>
              <a:ea typeface="BIZ UDゴシック" panose="020B0400000000000000" pitchFamily="49" charset="-128"/>
            </a:endParaRPr>
          </a:p>
        </p:txBody>
      </p:sp>
      <p:sp>
        <p:nvSpPr>
          <p:cNvPr id="10" name="角丸四角形 9"/>
          <p:cNvSpPr/>
          <p:nvPr/>
        </p:nvSpPr>
        <p:spPr>
          <a:xfrm>
            <a:off x="518160" y="3429000"/>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5" name="タイトル 1">
            <a:extLst>
              <a:ext uri="{FF2B5EF4-FFF2-40B4-BE49-F238E27FC236}">
                <a16:creationId xmlns:a16="http://schemas.microsoft.com/office/drawing/2014/main" id="{EF51B04D-D939-4DC1-3CE5-74B05E8BE6B6}"/>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151164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9634"/>
            <a:ext cx="11155680" cy="496800"/>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６</a:t>
            </a:r>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加算要件に係る認知症高齢者の日常生活自立度の確認</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地域密着型サービス共通</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p>
        </p:txBody>
      </p:sp>
      <p:sp>
        <p:nvSpPr>
          <p:cNvPr id="4" name="正方形/長方形 3"/>
          <p:cNvSpPr/>
          <p:nvPr/>
        </p:nvSpPr>
        <p:spPr>
          <a:xfrm>
            <a:off x="518160" y="1248281"/>
            <a:ext cx="11155680" cy="144000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・認知症高齢者の日常生活自立度の判定を主治医意見書等で確認していない。</a:t>
            </a:r>
          </a:p>
          <a:p>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endParaRPr kumimoji="1" lang="en-US" altLang="ja-JP" sz="9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例）認知症加算、認知症専門ケア加算、日常生活継続支援加算</a:t>
            </a:r>
          </a:p>
        </p:txBody>
      </p:sp>
      <p:sp>
        <p:nvSpPr>
          <p:cNvPr id="8" name="角丸四角形 7"/>
          <p:cNvSpPr/>
          <p:nvPr/>
        </p:nvSpPr>
        <p:spPr>
          <a:xfrm>
            <a:off x="518400" y="1080000"/>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04194" y="3100128"/>
            <a:ext cx="11155680" cy="2611908"/>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●認知症高齢者の日常生活</a:t>
            </a:r>
            <a:r>
              <a:rPr kumimoji="1" lang="ja-JP" altLang="en-US" sz="1600">
                <a:latin typeface="BIZ UDゴシック" panose="020B0400000000000000" pitchFamily="49" charset="-128"/>
                <a:ea typeface="BIZ UDゴシック" panose="020B0400000000000000" pitchFamily="49" charset="-128"/>
              </a:rPr>
              <a:t>自立度の確認に</a:t>
            </a:r>
            <a:r>
              <a:rPr kumimoji="1" lang="ja-JP" altLang="en-US" sz="1600" dirty="0">
                <a:latin typeface="BIZ UDゴシック" panose="020B0400000000000000" pitchFamily="49" charset="-128"/>
                <a:ea typeface="BIZ UDゴシック" panose="020B0400000000000000" pitchFamily="49" charset="-128"/>
              </a:rPr>
              <a:t>当たっては、「</a:t>
            </a:r>
            <a:r>
              <a:rPr kumimoji="1" lang="ja-JP" altLang="en-US" sz="1600" b="1" dirty="0">
                <a:latin typeface="BIZ UDゴシック" panose="020B0400000000000000" pitchFamily="49" charset="-128"/>
                <a:ea typeface="BIZ UDゴシック" panose="020B0400000000000000" pitchFamily="49" charset="-128"/>
              </a:rPr>
              <a:t>医師の判定結果又は主治医意見書</a:t>
            </a:r>
            <a:r>
              <a:rPr kumimoji="1" lang="ja-JP" altLang="en-US" sz="1600" dirty="0">
                <a:latin typeface="BIZ UDゴシック" panose="020B0400000000000000" pitchFamily="49" charset="-128"/>
                <a:ea typeface="BIZ UDゴシック" panose="020B0400000000000000" pitchFamily="49" charset="-128"/>
              </a:rPr>
              <a:t>」</a:t>
            </a:r>
            <a:r>
              <a:rPr kumimoji="1" lang="en-US" altLang="ja-JP"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を用いて、居宅サービ</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ス計画又は各サービスの計画に記載することとなる。なお、</a:t>
            </a:r>
            <a:r>
              <a:rPr kumimoji="1" lang="ja-JP" altLang="en-US" sz="1600" b="1" u="sng" dirty="0">
                <a:latin typeface="BIZ UDゴシック" panose="020B0400000000000000" pitchFamily="49" charset="-128"/>
                <a:ea typeface="BIZ UDゴシック" panose="020B0400000000000000" pitchFamily="49" charset="-128"/>
              </a:rPr>
              <a:t>複数の判定結果がある場合には、最も新しい判定を用いる</a:t>
            </a:r>
            <a:r>
              <a:rPr kumimoji="1" lang="ja-JP" altLang="en-US" sz="1600" dirty="0">
                <a:latin typeface="BIZ UDゴシック" panose="020B0400000000000000" pitchFamily="49" charset="-128"/>
                <a:ea typeface="BIZ UDゴシック" panose="020B0400000000000000" pitchFamily="49" charset="-128"/>
              </a:rPr>
              <a:t>。</a:t>
            </a:r>
            <a:endParaRPr kumimoji="1" lang="en-US" altLang="ja-JP" sz="16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latin typeface="BIZ UDゴシック" panose="020B0400000000000000" pitchFamily="49" charset="-128"/>
                <a:ea typeface="BIZ UDゴシック" panose="020B0400000000000000" pitchFamily="49" charset="-128"/>
              </a:rPr>
              <a:t>●</a:t>
            </a:r>
            <a:r>
              <a:rPr kumimoji="1" lang="ja-JP" altLang="en-US" sz="1600" u="sng" dirty="0">
                <a:latin typeface="BIZ UDゴシック" panose="020B0400000000000000" pitchFamily="49" charset="-128"/>
                <a:ea typeface="BIZ UDゴシック" panose="020B0400000000000000" pitchFamily="49" charset="-128"/>
              </a:rPr>
              <a:t>医師の判定が無い場合</a:t>
            </a:r>
            <a:r>
              <a:rPr kumimoji="1" lang="ja-JP" altLang="en-US" sz="1600" dirty="0">
                <a:latin typeface="BIZ UDゴシック" panose="020B0400000000000000" pitchFamily="49" charset="-128"/>
                <a:ea typeface="BIZ UDゴシック" panose="020B0400000000000000" pitchFamily="49" charset="-128"/>
              </a:rPr>
              <a:t>は、「要介護認定等の実施について（平成</a:t>
            </a:r>
            <a:r>
              <a:rPr kumimoji="1" lang="en-US" altLang="ja-JP" sz="1600" dirty="0">
                <a:latin typeface="BIZ UDゴシック" panose="020B0400000000000000" pitchFamily="49" charset="-128"/>
                <a:ea typeface="BIZ UDゴシック" panose="020B0400000000000000" pitchFamily="49" charset="-128"/>
              </a:rPr>
              <a:t>21</a:t>
            </a:r>
            <a:r>
              <a:rPr kumimoji="1" lang="ja-JP" altLang="en-US" sz="1600" dirty="0">
                <a:latin typeface="BIZ UDゴシック" panose="020B0400000000000000" pitchFamily="49" charset="-128"/>
                <a:ea typeface="BIZ UDゴシック" panose="020B0400000000000000" pitchFamily="49" charset="-128"/>
              </a:rPr>
              <a:t>年</a:t>
            </a:r>
            <a:r>
              <a:rPr kumimoji="1" lang="en-US" altLang="ja-JP" sz="1600" dirty="0">
                <a:latin typeface="BIZ UDゴシック" panose="020B0400000000000000" pitchFamily="49" charset="-128"/>
                <a:ea typeface="BIZ UDゴシック" panose="020B0400000000000000" pitchFamily="49" charset="-128"/>
              </a:rPr>
              <a:t>9</a:t>
            </a:r>
            <a:r>
              <a:rPr kumimoji="1" lang="ja-JP" altLang="en-US" sz="1600" dirty="0">
                <a:latin typeface="BIZ UDゴシック" panose="020B0400000000000000" pitchFamily="49" charset="-128"/>
                <a:ea typeface="BIZ UDゴシック" panose="020B0400000000000000" pitchFamily="49" charset="-128"/>
              </a:rPr>
              <a:t>月</a:t>
            </a:r>
            <a:r>
              <a:rPr kumimoji="1" lang="en-US" altLang="ja-JP" sz="1600" dirty="0">
                <a:latin typeface="BIZ UDゴシック" panose="020B0400000000000000" pitchFamily="49" charset="-128"/>
                <a:ea typeface="BIZ UDゴシック" panose="020B0400000000000000" pitchFamily="49" charset="-128"/>
              </a:rPr>
              <a:t>30</a:t>
            </a:r>
            <a:r>
              <a:rPr kumimoji="1" lang="ja-JP" altLang="en-US" sz="1600" dirty="0">
                <a:latin typeface="BIZ UDゴシック" panose="020B0400000000000000" pitchFamily="49" charset="-128"/>
                <a:ea typeface="BIZ UDゴシック" panose="020B0400000000000000" pitchFamily="49" charset="-128"/>
              </a:rPr>
              <a:t>日老発</a:t>
            </a:r>
            <a:r>
              <a:rPr kumimoji="1" lang="en-US" altLang="ja-JP" sz="1600" dirty="0">
                <a:latin typeface="BIZ UDゴシック" panose="020B0400000000000000" pitchFamily="49" charset="-128"/>
                <a:ea typeface="BIZ UDゴシック" panose="020B0400000000000000" pitchFamily="49" charset="-128"/>
              </a:rPr>
              <a:t>0930</a:t>
            </a:r>
            <a:r>
              <a:rPr kumimoji="1" lang="ja-JP" altLang="en-US" sz="1600" dirty="0">
                <a:latin typeface="BIZ UDゴシック" panose="020B0400000000000000" pitchFamily="49" charset="-128"/>
                <a:ea typeface="BIZ UDゴシック" panose="020B0400000000000000" pitchFamily="49" charset="-128"/>
              </a:rPr>
              <a:t>第</a:t>
            </a:r>
            <a:r>
              <a:rPr kumimoji="1" lang="en-US" altLang="ja-JP" sz="1600" dirty="0">
                <a:latin typeface="BIZ UDゴシック" panose="020B0400000000000000" pitchFamily="49" charset="-128"/>
                <a:ea typeface="BIZ UDゴシック" panose="020B0400000000000000" pitchFamily="49" charset="-128"/>
              </a:rPr>
              <a:t>5</a:t>
            </a:r>
            <a:r>
              <a:rPr kumimoji="1" lang="ja-JP" altLang="en-US" sz="1600" dirty="0">
                <a:latin typeface="BIZ UDゴシック" panose="020B0400000000000000" pitchFamily="49" charset="-128"/>
                <a:ea typeface="BIZ UDゴシック" panose="020B0400000000000000" pitchFamily="49" charset="-128"/>
              </a:rPr>
              <a:t>号）」に基づき、認定調査員</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が記入した「認定調査票」の「認知症高齢者の日常生活自立度」欄の記載を用いるものとする。</a:t>
            </a:r>
            <a:endParaRPr kumimoji="1" lang="en-US" altLang="ja-JP" sz="16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latin typeface="BIZ UDゴシック" panose="020B0400000000000000" pitchFamily="49" charset="-128"/>
                <a:ea typeface="BIZ UDゴシック" panose="020B0400000000000000" pitchFamily="49" charset="-128"/>
              </a:rPr>
              <a:t>●これらについて、介護支援専門員はサービス担当者会議などを通じて、認知症高齢者の日常生活自立度も含めて情報を</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共有することとなる。</a:t>
            </a:r>
            <a:endParaRPr kumimoji="1" lang="en-US" altLang="ja-JP" sz="1600" dirty="0">
              <a:latin typeface="BIZ UDゴシック" panose="020B0400000000000000" pitchFamily="49" charset="-128"/>
              <a:ea typeface="BIZ UDゴシック" panose="020B0400000000000000" pitchFamily="49" charset="-128"/>
            </a:endParaRPr>
          </a:p>
          <a:p>
            <a:pPr>
              <a:spcBef>
                <a:spcPts val="600"/>
              </a:spcBef>
            </a:pPr>
            <a:r>
              <a:rPr kumimoji="1" lang="en-US" altLang="ja-JP"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医師が判定した場合の情報提供の方法については特に定めず、必ずしも診断書や文書による診療情報提供を義務づける</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ものではない。</a:t>
            </a:r>
            <a:endParaRPr kumimoji="1" lang="en-US" altLang="ja-JP" sz="1600" dirty="0">
              <a:latin typeface="BIZ UDゴシック" panose="020B0400000000000000" pitchFamily="49" charset="-128"/>
              <a:ea typeface="BIZ UDゴシック" panose="020B0400000000000000" pitchFamily="49" charset="-128"/>
            </a:endParaRPr>
          </a:p>
        </p:txBody>
      </p:sp>
      <p:sp>
        <p:nvSpPr>
          <p:cNvPr id="10" name="角丸四角形 9"/>
          <p:cNvSpPr/>
          <p:nvPr/>
        </p:nvSpPr>
        <p:spPr>
          <a:xfrm>
            <a:off x="504000" y="2931846"/>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5" name="タイトル 1">
            <a:extLst>
              <a:ext uri="{FF2B5EF4-FFF2-40B4-BE49-F238E27FC236}">
                <a16:creationId xmlns:a16="http://schemas.microsoft.com/office/drawing/2014/main" id="{2F173F96-A2CC-7C91-5D41-07589E594DD7}"/>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61036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9634"/>
            <a:ext cx="11155680" cy="496389"/>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7</a:t>
            </a:r>
            <a:r>
              <a:rPr kumimoji="1" lang="en-US" altLang="ja-JP" sz="2000" b="1" dirty="0">
                <a:solidFill>
                  <a:schemeClr val="tx1"/>
                </a:solidFill>
                <a:latin typeface="BIZ UDゴシック" panose="020B0400000000000000" pitchFamily="49" charset="-128"/>
                <a:ea typeface="BIZ UDゴシック" panose="020B0400000000000000" pitchFamily="49" charset="-128"/>
              </a:rPr>
              <a:t>-1.</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運営推進会議（介護・医療連携推進会議）について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（地域密着型サービス共通）</a:t>
            </a:r>
          </a:p>
        </p:txBody>
      </p:sp>
      <p:sp>
        <p:nvSpPr>
          <p:cNvPr id="4" name="正方形/長方形 3"/>
          <p:cNvSpPr/>
          <p:nvPr/>
        </p:nvSpPr>
        <p:spPr>
          <a:xfrm>
            <a:off x="513728" y="1248282"/>
            <a:ext cx="11155680" cy="1440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600" dirty="0">
                <a:latin typeface="BIZ UDゴシック" panose="020B0400000000000000" pitchFamily="49" charset="-128"/>
                <a:ea typeface="BIZ UDゴシック" panose="020B0400000000000000" pitchFamily="49" charset="-128"/>
              </a:rPr>
              <a:t>・運営推進会議</a:t>
            </a: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（介護・医療連携推進会議）</a:t>
            </a:r>
            <a:r>
              <a:rPr kumimoji="1" lang="ja-JP" altLang="en-US" sz="1600" dirty="0">
                <a:latin typeface="BIZ UDゴシック" panose="020B0400000000000000" pitchFamily="49" charset="-128"/>
                <a:ea typeface="BIZ UDゴシック" panose="020B0400000000000000" pitchFamily="49" charset="-128"/>
              </a:rPr>
              <a:t>は、概ね２か月に１回以上（地域密着型通所介護・認知症対応型通所介護に</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ついては６か月に１回以上）開催する必要があるが、１年に１回しか行っていなかった。</a:t>
            </a:r>
            <a:endParaRPr kumimoji="1" lang="ja-JP" altLang="en-US" sz="800" dirty="0">
              <a:latin typeface="BIZ UDゴシック" panose="020B0400000000000000" pitchFamily="49" charset="-128"/>
              <a:ea typeface="BIZ UDゴシック" panose="020B0400000000000000" pitchFamily="49" charset="-128"/>
            </a:endParaRPr>
          </a:p>
        </p:txBody>
      </p:sp>
      <p:sp>
        <p:nvSpPr>
          <p:cNvPr id="8" name="角丸四角形 7"/>
          <p:cNvSpPr/>
          <p:nvPr/>
        </p:nvSpPr>
        <p:spPr>
          <a:xfrm>
            <a:off x="518400" y="1080000"/>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04000" y="3100541"/>
            <a:ext cx="11155680" cy="2820484"/>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２か月に１回以上（地域密着型通所介護・認知症対応型通所介護については６か月に１回以上）開催し、活動状況を</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報告し、運営推進会議による評価を受けるとともに、運営推進会議から必要な要望、助言等を聴く機会を設けること。</a:t>
            </a:r>
            <a:endParaRPr kumimoji="1" lang="en-US" altLang="ja-JP" sz="1600" dirty="0">
              <a:latin typeface="BIZ UDゴシック" panose="020B0400000000000000" pitchFamily="49" charset="-128"/>
              <a:ea typeface="BIZ UDゴシック" panose="020B0400000000000000" pitchFamily="49" charset="-128"/>
            </a:endParaRPr>
          </a:p>
          <a:p>
            <a:pPr>
              <a:spcBef>
                <a:spcPts val="600"/>
              </a:spcBef>
            </a:pPr>
            <a:r>
              <a:rPr lang="ja-JP" altLang="en-US" sz="1600" dirty="0">
                <a:latin typeface="BIZ UDゴシック" panose="020B0400000000000000" pitchFamily="49" charset="-128"/>
                <a:ea typeface="BIZ UDゴシック" panose="020B0400000000000000" pitchFamily="49" charset="-128"/>
              </a:rPr>
              <a:t>●テレビ電話装置等を活用して行うことができる。ただし、利用者又はその家族が参加する場合は、当該利用者等の同意</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　をもらうこと。なお、テレビ電話装置等の活用に当たっては、「医療・介護関係事業者における個人情報の適切な取り</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　扱いのためのガイダンス」「医療情報システムの安全管理に関するガイドライン」を遵守すること。</a:t>
            </a:r>
            <a:endParaRPr lang="en-US" altLang="ja-JP" sz="1600" dirty="0">
              <a:latin typeface="BIZ UDゴシック" panose="020B0400000000000000" pitchFamily="49" charset="-128"/>
              <a:ea typeface="BIZ UDゴシック" panose="020B0400000000000000" pitchFamily="49" charset="-128"/>
            </a:endParaRPr>
          </a:p>
          <a:p>
            <a:pPr>
              <a:spcBef>
                <a:spcPts val="600"/>
              </a:spcBef>
            </a:pPr>
            <a:r>
              <a:rPr lang="ja-JP" altLang="en-US" sz="1600" dirty="0">
                <a:latin typeface="BIZ UDゴシック" panose="020B0400000000000000" pitchFamily="49" charset="-128"/>
                <a:ea typeface="BIZ UDゴシック" panose="020B0400000000000000" pitchFamily="49" charset="-128"/>
              </a:rPr>
              <a:t>●</a:t>
            </a:r>
            <a:r>
              <a:rPr lang="ja-JP" altLang="ja-JP" sz="1600" dirty="0">
                <a:latin typeface="BIZ UDゴシック" panose="020B0400000000000000" pitchFamily="49" charset="-128"/>
                <a:ea typeface="BIZ UDゴシック" panose="020B0400000000000000" pitchFamily="49" charset="-128"/>
              </a:rPr>
              <a:t>運営推進会議を複数の事業所で合同開催する場合については、</a:t>
            </a:r>
            <a:r>
              <a:rPr lang="ja-JP" altLang="en-US" sz="1600" dirty="0">
                <a:latin typeface="BIZ UDゴシック" panose="020B0400000000000000" pitchFamily="49" charset="-128"/>
                <a:ea typeface="BIZ UDゴシック" panose="020B0400000000000000" pitchFamily="49" charset="-128"/>
              </a:rPr>
              <a:t>「</a:t>
            </a:r>
            <a:r>
              <a:rPr lang="ja-JP" altLang="ja-JP" sz="1600" dirty="0">
                <a:latin typeface="BIZ UDゴシック" panose="020B0400000000000000" pitchFamily="49" charset="-128"/>
                <a:ea typeface="BIZ UDゴシック" panose="020B0400000000000000" pitchFamily="49" charset="-128"/>
              </a:rPr>
              <a:t>利用者及び利用者家族については個人情報・プライバ</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　</a:t>
            </a:r>
            <a:r>
              <a:rPr lang="ja-JP" altLang="ja-JP" sz="1600" dirty="0">
                <a:latin typeface="BIZ UDゴシック" panose="020B0400000000000000" pitchFamily="49" charset="-128"/>
                <a:ea typeface="BIZ UDゴシック" panose="020B0400000000000000" pitchFamily="49" charset="-128"/>
              </a:rPr>
              <a:t>シーを保護すること</a:t>
            </a:r>
            <a:r>
              <a:rPr lang="ja-JP" altLang="en-US" sz="1600" dirty="0">
                <a:latin typeface="BIZ UDゴシック" panose="020B0400000000000000" pitchFamily="49" charset="-128"/>
                <a:ea typeface="BIZ UDゴシック" panose="020B0400000000000000" pitchFamily="49" charset="-128"/>
              </a:rPr>
              <a:t>」「</a:t>
            </a:r>
            <a:r>
              <a:rPr lang="ja-JP" altLang="ja-JP" sz="1600" dirty="0">
                <a:latin typeface="BIZ UDゴシック" panose="020B0400000000000000" pitchFamily="49" charset="-128"/>
                <a:ea typeface="BIZ UDゴシック" panose="020B0400000000000000" pitchFamily="49" charset="-128"/>
              </a:rPr>
              <a:t>同一の日常生活圏域内に所在する事業所であること</a:t>
            </a:r>
            <a:r>
              <a:rPr lang="ja-JP" altLang="en-US" sz="1600" dirty="0">
                <a:latin typeface="BIZ UDゴシック" panose="020B0400000000000000" pitchFamily="49" charset="-128"/>
                <a:ea typeface="BIZ UDゴシック" panose="020B0400000000000000" pitchFamily="49" charset="-128"/>
              </a:rPr>
              <a:t>」「合</a:t>
            </a:r>
            <a:r>
              <a:rPr lang="ja-JP" altLang="ja-JP" sz="1600" dirty="0">
                <a:latin typeface="BIZ UDゴシック" panose="020B0400000000000000" pitchFamily="49" charset="-128"/>
                <a:ea typeface="BIZ UDゴシック" panose="020B0400000000000000" pitchFamily="49" charset="-128"/>
              </a:rPr>
              <a:t>同で開催する回数が、１年度に開催</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　</a:t>
            </a:r>
            <a:r>
              <a:rPr lang="ja-JP" altLang="ja-JP" sz="1600" dirty="0">
                <a:latin typeface="BIZ UDゴシック" panose="020B0400000000000000" pitchFamily="49" charset="-128"/>
                <a:ea typeface="BIZ UDゴシック" panose="020B0400000000000000" pitchFamily="49" charset="-128"/>
              </a:rPr>
              <a:t>すべき運営推進会議の開催回数の半数を超えないこと</a:t>
            </a:r>
            <a:r>
              <a:rPr lang="ja-JP" altLang="en-US" sz="1600" dirty="0">
                <a:latin typeface="BIZ UDゴシック" panose="020B0400000000000000" pitchFamily="49" charset="-128"/>
                <a:ea typeface="BIZ UDゴシック" panose="020B0400000000000000" pitchFamily="49" charset="-128"/>
              </a:rPr>
              <a:t>」「</a:t>
            </a:r>
            <a:r>
              <a:rPr lang="ja-JP" altLang="ja-JP" sz="1600" dirty="0">
                <a:latin typeface="BIZ UDゴシック" panose="020B0400000000000000" pitchFamily="49" charset="-128"/>
                <a:ea typeface="BIZ UDゴシック" panose="020B0400000000000000" pitchFamily="49" charset="-128"/>
              </a:rPr>
              <a:t>外部評価を行う運営推進会議は、単独で行うこと</a:t>
            </a:r>
            <a:r>
              <a:rPr lang="ja-JP" altLang="en-US" sz="1600" dirty="0">
                <a:latin typeface="BIZ UDゴシック" panose="020B0400000000000000" pitchFamily="49" charset="-128"/>
                <a:ea typeface="BIZ UDゴシック" panose="020B0400000000000000" pitchFamily="49" charset="-128"/>
              </a:rPr>
              <a:t>」の要件を</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　満たすこと。</a:t>
            </a:r>
            <a:endParaRPr lang="en-US" altLang="ja-JP" sz="1600" dirty="0">
              <a:latin typeface="BIZ UDゴシック" panose="020B0400000000000000" pitchFamily="49" charset="-128"/>
              <a:ea typeface="BIZ UDゴシック" panose="020B0400000000000000" pitchFamily="49" charset="-128"/>
            </a:endParaRPr>
          </a:p>
        </p:txBody>
      </p:sp>
      <p:sp>
        <p:nvSpPr>
          <p:cNvPr id="10" name="角丸四角形 9"/>
          <p:cNvSpPr/>
          <p:nvPr/>
        </p:nvSpPr>
        <p:spPr>
          <a:xfrm>
            <a:off x="499568" y="2936562"/>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5" name="タイトル 1">
            <a:extLst>
              <a:ext uri="{FF2B5EF4-FFF2-40B4-BE49-F238E27FC236}">
                <a16:creationId xmlns:a16="http://schemas.microsoft.com/office/drawing/2014/main" id="{C3D9BB55-44D5-8061-1C74-2D4ECF920753}"/>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2530856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9634"/>
            <a:ext cx="11155680" cy="496389"/>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7</a:t>
            </a:r>
            <a:r>
              <a:rPr kumimoji="1" lang="en-US" altLang="ja-JP" sz="2000" b="1" dirty="0">
                <a:solidFill>
                  <a:schemeClr val="tx1"/>
                </a:solidFill>
                <a:latin typeface="BIZ UDゴシック" panose="020B0400000000000000" pitchFamily="49" charset="-128"/>
                <a:ea typeface="BIZ UDゴシック" panose="020B0400000000000000" pitchFamily="49" charset="-128"/>
              </a:rPr>
              <a:t>-2.</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運営推進会議（介護・医療連携推進会議）について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（地域密着型サービス共通）</a:t>
            </a:r>
          </a:p>
        </p:txBody>
      </p:sp>
      <p:sp>
        <p:nvSpPr>
          <p:cNvPr id="4" name="正方形/長方形 3"/>
          <p:cNvSpPr/>
          <p:nvPr/>
        </p:nvSpPr>
        <p:spPr>
          <a:xfrm>
            <a:off x="518160" y="1248280"/>
            <a:ext cx="11155680" cy="1440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600" dirty="0">
                <a:latin typeface="BIZ UDゴシック" panose="020B0400000000000000" pitchFamily="49" charset="-128"/>
                <a:ea typeface="BIZ UDゴシック" panose="020B0400000000000000" pitchFamily="49" charset="-128"/>
              </a:rPr>
              <a:t>・運営推進会議</a:t>
            </a: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（介護・医療連携推進会議）</a:t>
            </a:r>
            <a:r>
              <a:rPr kumimoji="1" lang="ja-JP" altLang="en-US" sz="1600" dirty="0">
                <a:latin typeface="BIZ UDゴシック" panose="020B0400000000000000" pitchFamily="49" charset="-128"/>
                <a:ea typeface="BIZ UDゴシック" panose="020B0400000000000000" pitchFamily="49" charset="-128"/>
              </a:rPr>
              <a:t>の構成員として、地域住民の代表や市職員又は地域包括支援センターの職員</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が出席していなかった。</a:t>
            </a:r>
            <a:endParaRPr kumimoji="1" lang="ja-JP" altLang="en-US" sz="800" dirty="0">
              <a:latin typeface="BIZ UDゴシック" panose="020B0400000000000000" pitchFamily="49" charset="-128"/>
              <a:ea typeface="BIZ UDゴシック" panose="020B0400000000000000" pitchFamily="49" charset="-128"/>
            </a:endParaRPr>
          </a:p>
        </p:txBody>
      </p:sp>
      <p:sp>
        <p:nvSpPr>
          <p:cNvPr id="8" name="角丸四角形 7"/>
          <p:cNvSpPr/>
          <p:nvPr/>
        </p:nvSpPr>
        <p:spPr>
          <a:xfrm>
            <a:off x="518160" y="1080000"/>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18160" y="3100537"/>
            <a:ext cx="11155680" cy="144000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●構成員として「利用者」「利用者の家族」「地域住民の代表」「事業所が所在する市町村の職員又は事業所が所在する</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　区域を管轄する地域包括支援センターの職員」「各実施事業について知見を有する者」を含めること。</a:t>
            </a:r>
            <a:endParaRPr lang="en-US" altLang="ja-JP" sz="1600" dirty="0">
              <a:latin typeface="BIZ UDゴシック" panose="020B0400000000000000" pitchFamily="49" charset="-128"/>
              <a:ea typeface="BIZ UDゴシック" panose="020B0400000000000000" pitchFamily="49" charset="-128"/>
            </a:endParaRPr>
          </a:p>
          <a:p>
            <a:pPr>
              <a:spcBef>
                <a:spcPts val="600"/>
              </a:spcBef>
            </a:pPr>
            <a:r>
              <a:rPr lang="ja-JP" altLang="en-US" dirty="0">
                <a:latin typeface="BIZ UDゴシック" panose="020B0400000000000000" pitchFamily="49" charset="-128"/>
                <a:ea typeface="BIZ UDゴシック" panose="020B0400000000000000" pitchFamily="49" charset="-128"/>
              </a:rPr>
              <a:t>●</a:t>
            </a:r>
            <a:r>
              <a:rPr lang="ja-JP" altLang="en-US" sz="1600" dirty="0">
                <a:latin typeface="BIZ UDゴシック" panose="020B0400000000000000" pitchFamily="49" charset="-128"/>
                <a:ea typeface="BIZ UDゴシック" panose="020B0400000000000000" pitchFamily="49" charset="-128"/>
              </a:rPr>
              <a:t>地域の住民の代表者とは、町内会役員、民生委員、老人クラブの代表者等が考えられる。</a:t>
            </a:r>
            <a:endParaRPr lang="ja-JP" altLang="ja-JP" sz="1600" dirty="0">
              <a:latin typeface="BIZ UDゴシック" panose="020B0400000000000000" pitchFamily="49" charset="-128"/>
              <a:ea typeface="BIZ UDゴシック" panose="020B0400000000000000" pitchFamily="49" charset="-128"/>
            </a:endParaRPr>
          </a:p>
        </p:txBody>
      </p:sp>
      <p:sp>
        <p:nvSpPr>
          <p:cNvPr id="10" name="角丸四角形 9"/>
          <p:cNvSpPr/>
          <p:nvPr/>
        </p:nvSpPr>
        <p:spPr>
          <a:xfrm>
            <a:off x="508432" y="2934376"/>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5" name="タイトル 1">
            <a:extLst>
              <a:ext uri="{FF2B5EF4-FFF2-40B4-BE49-F238E27FC236}">
                <a16:creationId xmlns:a16="http://schemas.microsoft.com/office/drawing/2014/main" id="{1A63C0AE-D8F6-FCBB-DADA-60B2E3E65EA8}"/>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383468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9634"/>
            <a:ext cx="11155680" cy="496389"/>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7-</a:t>
            </a:r>
            <a:r>
              <a:rPr kumimoji="1" lang="en-US" altLang="ja-JP" sz="2000" b="1" dirty="0">
                <a:solidFill>
                  <a:schemeClr val="tx1"/>
                </a:solidFill>
                <a:latin typeface="BIZ UDゴシック" panose="020B0400000000000000" pitchFamily="49" charset="-128"/>
                <a:ea typeface="BIZ UDゴシック" panose="020B0400000000000000" pitchFamily="49" charset="-128"/>
              </a:rPr>
              <a:t>3</a:t>
            </a:r>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運営推進会議議（介護・医療連携推進会議）について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（地域密着型サービス共通）</a:t>
            </a:r>
          </a:p>
        </p:txBody>
      </p:sp>
      <p:sp>
        <p:nvSpPr>
          <p:cNvPr id="4" name="正方形/長方形 3"/>
          <p:cNvSpPr/>
          <p:nvPr/>
        </p:nvSpPr>
        <p:spPr>
          <a:xfrm>
            <a:off x="518160" y="1248201"/>
            <a:ext cx="11155680" cy="1440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・運営推進会議（介護・医療連携推進会議）の議事録が記録されていなかった。</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・運営推進会議（介護・医療連携推進会議）を行っているが、報告内容について公表されていなかった。</a:t>
            </a:r>
            <a:endParaRPr kumimoji="1" lang="ja-JP" altLang="en-US" sz="1600" dirty="0">
              <a:latin typeface="BIZ UDゴシック" panose="020B0400000000000000" pitchFamily="49" charset="-128"/>
              <a:ea typeface="BIZ UDゴシック" panose="020B0400000000000000" pitchFamily="49" charset="-128"/>
            </a:endParaRPr>
          </a:p>
        </p:txBody>
      </p:sp>
      <p:sp>
        <p:nvSpPr>
          <p:cNvPr id="8" name="角丸四角形 7"/>
          <p:cNvSpPr/>
          <p:nvPr/>
        </p:nvSpPr>
        <p:spPr>
          <a:xfrm>
            <a:off x="518160" y="1079921"/>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32560" y="3100379"/>
            <a:ext cx="11155680" cy="1440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a:t>
            </a:r>
            <a:r>
              <a:rPr lang="ja-JP" altLang="ja-JP" sz="1600" dirty="0">
                <a:latin typeface="BIZ UDゴシック" panose="020B0400000000000000" pitchFamily="49" charset="-128"/>
                <a:ea typeface="BIZ UDゴシック" panose="020B0400000000000000" pitchFamily="49" charset="-128"/>
              </a:rPr>
              <a:t>運営推進会議の報告、評価、要望、助言等についての記録を作成すると共に、当該記録を公表</a:t>
            </a:r>
            <a:r>
              <a:rPr lang="ja-JP" altLang="en-US" sz="1600" dirty="0">
                <a:latin typeface="BIZ UDゴシック" panose="020B0400000000000000" pitchFamily="49" charset="-128"/>
                <a:ea typeface="BIZ UDゴシック" panose="020B0400000000000000" pitchFamily="49" charset="-128"/>
              </a:rPr>
              <a:t>すること。</a:t>
            </a:r>
            <a:r>
              <a:rPr lang="ja-JP" altLang="ja-JP" sz="1600" dirty="0">
                <a:latin typeface="BIZ UDゴシック" panose="020B0400000000000000" pitchFamily="49" charset="-128"/>
                <a:ea typeface="BIZ UDゴシック" panose="020B0400000000000000" pitchFamily="49" charset="-128"/>
              </a:rPr>
              <a:t>公表の仕方</a:t>
            </a:r>
            <a:r>
              <a:rPr lang="ja-JP" altLang="en-US" sz="1600" dirty="0">
                <a:latin typeface="BIZ UDゴシック" panose="020B0400000000000000" pitchFamily="49" charset="-128"/>
                <a:ea typeface="BIZ UDゴシック" panose="020B0400000000000000" pitchFamily="49" charset="-128"/>
              </a:rPr>
              <a:t>と</a:t>
            </a:r>
            <a:endParaRPr lang="en-US" altLang="ja-JP" sz="1600" dirty="0">
              <a:latin typeface="BIZ UDゴシック" panose="020B0400000000000000" pitchFamily="49" charset="-128"/>
              <a:ea typeface="BIZ UDゴシック" panose="020B0400000000000000" pitchFamily="49" charset="-128"/>
            </a:endParaRPr>
          </a:p>
          <a:p>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しては、「</a:t>
            </a:r>
            <a:r>
              <a:rPr lang="ja-JP" altLang="ja-JP" sz="1600" dirty="0">
                <a:latin typeface="BIZ UDゴシック" panose="020B0400000000000000" pitchFamily="49" charset="-128"/>
                <a:ea typeface="BIZ UDゴシック" panose="020B0400000000000000" pitchFamily="49" charset="-128"/>
              </a:rPr>
              <a:t>事業所のホームページに掲載</a:t>
            </a:r>
            <a:r>
              <a:rPr lang="ja-JP" altLang="en-US" sz="1600" dirty="0">
                <a:latin typeface="BIZ UDゴシック" panose="020B0400000000000000" pitchFamily="49" charset="-128"/>
                <a:ea typeface="BIZ UDゴシック" panose="020B0400000000000000" pitchFamily="49" charset="-128"/>
              </a:rPr>
              <a:t>」「</a:t>
            </a:r>
            <a:r>
              <a:rPr lang="ja-JP" altLang="ja-JP" sz="1600" dirty="0">
                <a:latin typeface="BIZ UDゴシック" panose="020B0400000000000000" pitchFamily="49" charset="-128"/>
                <a:ea typeface="BIZ UDゴシック" panose="020B0400000000000000" pitchFamily="49" charset="-128"/>
              </a:rPr>
              <a:t>事業所の玄関</a:t>
            </a:r>
            <a:r>
              <a:rPr lang="ja-JP" altLang="en-US" sz="1600" dirty="0">
                <a:latin typeface="BIZ UDゴシック" panose="020B0400000000000000" pitchFamily="49" charset="-128"/>
                <a:ea typeface="BIZ UDゴシック" panose="020B0400000000000000" pitchFamily="49" charset="-128"/>
              </a:rPr>
              <a:t>等</a:t>
            </a:r>
            <a:r>
              <a:rPr lang="ja-JP" altLang="ja-JP" sz="1600" dirty="0">
                <a:latin typeface="BIZ UDゴシック" panose="020B0400000000000000" pitchFamily="49" charset="-128"/>
                <a:ea typeface="BIZ UDゴシック" panose="020B0400000000000000" pitchFamily="49" charset="-128"/>
              </a:rPr>
              <a:t>、訪問者が見やすいところへ掲示</a:t>
            </a:r>
            <a:r>
              <a:rPr lang="ja-JP" altLang="en-US" sz="1600" dirty="0">
                <a:latin typeface="BIZ UDゴシック" panose="020B0400000000000000" pitchFamily="49" charset="-128"/>
                <a:ea typeface="BIZ UDゴシック" panose="020B0400000000000000" pitchFamily="49" charset="-128"/>
              </a:rPr>
              <a:t>」「</a:t>
            </a:r>
            <a:r>
              <a:rPr lang="ja-JP" altLang="ja-JP" sz="1600" dirty="0">
                <a:latin typeface="BIZ UDゴシック" panose="020B0400000000000000" pitchFamily="49" charset="-128"/>
                <a:ea typeface="BIZ UDゴシック" panose="020B0400000000000000" pitchFamily="49" charset="-128"/>
              </a:rPr>
              <a:t>会報</a:t>
            </a:r>
            <a:r>
              <a:rPr lang="ja-JP" altLang="en-US" sz="1600" dirty="0">
                <a:latin typeface="BIZ UDゴシック" panose="020B0400000000000000" pitchFamily="49" charset="-128"/>
                <a:ea typeface="BIZ UDゴシック" panose="020B0400000000000000" pitchFamily="49" charset="-128"/>
              </a:rPr>
              <a:t>等</a:t>
            </a:r>
            <a:r>
              <a:rPr lang="ja-JP" altLang="ja-JP" sz="1600" dirty="0">
                <a:latin typeface="BIZ UDゴシック" panose="020B0400000000000000" pitchFamily="49" charset="-128"/>
                <a:ea typeface="BIZ UDゴシック" panose="020B0400000000000000" pitchFamily="49" charset="-128"/>
              </a:rPr>
              <a:t>により、</a:t>
            </a:r>
            <a:endParaRPr lang="en-US" altLang="ja-JP" sz="1600" dirty="0">
              <a:latin typeface="BIZ UDゴシック" panose="020B0400000000000000" pitchFamily="49" charset="-128"/>
              <a:ea typeface="BIZ UDゴシック" panose="020B0400000000000000" pitchFamily="49" charset="-128"/>
            </a:endParaRPr>
          </a:p>
          <a:p>
            <a:r>
              <a:rPr lang="en-US" altLang="ja-JP" sz="1600" dirty="0">
                <a:latin typeface="BIZ UDゴシック" panose="020B0400000000000000" pitchFamily="49" charset="-128"/>
                <a:ea typeface="BIZ UDゴシック" panose="020B0400000000000000" pitchFamily="49" charset="-128"/>
              </a:rPr>
              <a:t>  </a:t>
            </a:r>
            <a:r>
              <a:rPr lang="ja-JP" altLang="ja-JP" sz="1600" dirty="0">
                <a:latin typeface="BIZ UDゴシック" panose="020B0400000000000000" pitchFamily="49" charset="-128"/>
                <a:ea typeface="BIZ UDゴシック" panose="020B0400000000000000" pitchFamily="49" charset="-128"/>
              </a:rPr>
              <a:t>利用者宅、地域団体、会議出席者その他の関係者へ配布</a:t>
            </a:r>
            <a:r>
              <a:rPr lang="ja-JP" altLang="en-US" sz="1600" dirty="0">
                <a:latin typeface="BIZ UDゴシック" panose="020B0400000000000000" pitchFamily="49" charset="-128"/>
                <a:ea typeface="BIZ UDゴシック" panose="020B0400000000000000" pitchFamily="49" charset="-128"/>
              </a:rPr>
              <a:t>」等が挙げられる。</a:t>
            </a:r>
            <a:endParaRPr lang="ja-JP" altLang="ja-JP" sz="1600" dirty="0">
              <a:latin typeface="BIZ UDゴシック" panose="020B0400000000000000" pitchFamily="49" charset="-128"/>
              <a:ea typeface="BIZ UDゴシック" panose="020B0400000000000000" pitchFamily="49" charset="-128"/>
            </a:endParaRPr>
          </a:p>
          <a:p>
            <a:endParaRPr kumimoji="1" lang="en-US" altLang="ja-JP" sz="800" dirty="0">
              <a:latin typeface="BIZ UDゴシック" panose="020B0400000000000000" pitchFamily="49" charset="-128"/>
              <a:ea typeface="BIZ UDゴシック" panose="020B0400000000000000" pitchFamily="49" charset="-128"/>
            </a:endParaRPr>
          </a:p>
        </p:txBody>
      </p:sp>
      <p:sp>
        <p:nvSpPr>
          <p:cNvPr id="10" name="角丸四角形 9"/>
          <p:cNvSpPr/>
          <p:nvPr/>
        </p:nvSpPr>
        <p:spPr>
          <a:xfrm>
            <a:off x="518160" y="2932099"/>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5" name="タイトル 1">
            <a:extLst>
              <a:ext uri="{FF2B5EF4-FFF2-40B4-BE49-F238E27FC236}">
                <a16:creationId xmlns:a16="http://schemas.microsoft.com/office/drawing/2014/main" id="{57744FD8-26E5-5FBE-B0EE-EC30C2103219}"/>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3348059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8400"/>
            <a:ext cx="11155680" cy="795600"/>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8-1.</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自己評価・外部評価について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（小規模多機能型居宅介護、看護小規模多機能型居宅介護、定期巡回随時対応</a:t>
            </a:r>
            <a:endParaRPr kumimoji="1" lang="en-US" altLang="ja-JP" sz="16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en-US" altLang="ja-JP" sz="1600" b="1"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型訪問介護看護）</a:t>
            </a:r>
          </a:p>
        </p:txBody>
      </p:sp>
      <p:sp>
        <p:nvSpPr>
          <p:cNvPr id="4" name="正方形/長方形 3"/>
          <p:cNvSpPr/>
          <p:nvPr/>
        </p:nvSpPr>
        <p:spPr>
          <a:xfrm>
            <a:off x="518160" y="1391055"/>
            <a:ext cx="11155680" cy="1179839"/>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lang="en-US" altLang="ja-JP" sz="11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・年に１回、</a:t>
            </a:r>
            <a:r>
              <a:rPr lang="ja-JP" altLang="ja-JP" sz="1600" dirty="0">
                <a:latin typeface="BIZ UDゴシック" panose="020B0400000000000000" pitchFamily="49" charset="-128"/>
                <a:ea typeface="BIZ UDゴシック" panose="020B0400000000000000" pitchFamily="49" charset="-128"/>
              </a:rPr>
              <a:t>自己評価と外部評価が行われていなかった。</a:t>
            </a:r>
            <a:endParaRPr lang="en-US" altLang="ja-JP" sz="16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latin typeface="BIZ UDゴシック" panose="020B0400000000000000" pitchFamily="49" charset="-128"/>
                <a:ea typeface="BIZ UDゴシック" panose="020B0400000000000000" pitchFamily="49" charset="-128"/>
              </a:rPr>
              <a:t>・外部評価の結果を利用者及び利用者の家族へ提供していなかった。</a:t>
            </a:r>
            <a:endParaRPr kumimoji="1" lang="en-US" altLang="ja-JP" sz="16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latin typeface="BIZ UDゴシック" panose="020B0400000000000000" pitchFamily="49" charset="-128"/>
                <a:ea typeface="BIZ UDゴシック" panose="020B0400000000000000" pitchFamily="49" charset="-128"/>
              </a:rPr>
              <a:t>・外部評価の結果を公表していなかった。</a:t>
            </a:r>
            <a:endParaRPr kumimoji="1" lang="en-US" altLang="ja-JP" sz="1600" dirty="0">
              <a:latin typeface="BIZ UDゴシック" panose="020B0400000000000000" pitchFamily="49" charset="-128"/>
              <a:ea typeface="BIZ UDゴシック" panose="020B0400000000000000" pitchFamily="49" charset="-128"/>
            </a:endParaRPr>
          </a:p>
        </p:txBody>
      </p:sp>
      <p:sp>
        <p:nvSpPr>
          <p:cNvPr id="8" name="角丸四角形 7"/>
          <p:cNvSpPr/>
          <p:nvPr/>
        </p:nvSpPr>
        <p:spPr>
          <a:xfrm>
            <a:off x="518160" y="1215648"/>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18160" y="2813224"/>
            <a:ext cx="11155680" cy="3461118"/>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ja-JP" sz="1600" dirty="0">
                <a:latin typeface="BIZ UDゴシック" panose="020B0400000000000000" pitchFamily="49" charset="-128"/>
                <a:ea typeface="BIZ UDゴシック" panose="020B0400000000000000" pitchFamily="49" charset="-128"/>
              </a:rPr>
              <a:t>●１年に１回以上、サービスの改善及び質の向上を目的として、各事業所が自ら提供するサービスについて評価・点検</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a:t>
            </a:r>
            <a:r>
              <a:rPr kumimoji="1" lang="ja-JP" altLang="ja-JP" sz="1600" dirty="0">
                <a:latin typeface="BIZ UDゴシック" panose="020B0400000000000000" pitchFamily="49" charset="-128"/>
                <a:ea typeface="BIZ UDゴシック" panose="020B0400000000000000" pitchFamily="49" charset="-128"/>
              </a:rPr>
              <a:t>（自己評価）を行うこと。</a:t>
            </a:r>
            <a:endParaRPr lang="ja-JP" altLang="ja-JP" sz="1600" dirty="0">
              <a:latin typeface="BIZ UDゴシック" panose="020B0400000000000000" pitchFamily="49" charset="-128"/>
              <a:ea typeface="BIZ UDゴシック" panose="020B0400000000000000" pitchFamily="49" charset="-128"/>
            </a:endParaRPr>
          </a:p>
          <a:p>
            <a:pPr>
              <a:spcBef>
                <a:spcPts val="600"/>
              </a:spcBef>
            </a:pPr>
            <a:r>
              <a:rPr lang="ja-JP" altLang="ja-JP" sz="1600" dirty="0">
                <a:latin typeface="BIZ UDゴシック" panose="020B0400000000000000" pitchFamily="49" charset="-128"/>
                <a:ea typeface="BIZ UDゴシック" panose="020B0400000000000000" pitchFamily="49" charset="-128"/>
              </a:rPr>
              <a:t>●</a:t>
            </a:r>
            <a:r>
              <a:rPr kumimoji="1" lang="ja-JP" altLang="ja-JP" sz="1600" dirty="0">
                <a:latin typeface="BIZ UDゴシック" panose="020B0400000000000000" pitchFamily="49" charset="-128"/>
                <a:ea typeface="BIZ UDゴシック" panose="020B0400000000000000" pitchFamily="49" charset="-128"/>
              </a:rPr>
              <a:t>自己評価結果について、運営推進会議（介護・医療連携推進会議）において</a:t>
            </a:r>
            <a:r>
              <a:rPr kumimoji="1" lang="ja-JP" altLang="en-US" sz="1600" dirty="0">
                <a:latin typeface="BIZ UDゴシック" panose="020B0400000000000000" pitchFamily="49" charset="-128"/>
                <a:ea typeface="BIZ UDゴシック" panose="020B0400000000000000" pitchFamily="49" charset="-128"/>
              </a:rPr>
              <a:t>、</a:t>
            </a:r>
            <a:r>
              <a:rPr kumimoji="1" lang="ja-JP" altLang="ja-JP" sz="1600" dirty="0">
                <a:latin typeface="BIZ UDゴシック" panose="020B0400000000000000" pitchFamily="49" charset="-128"/>
                <a:ea typeface="BIZ UDゴシック" panose="020B0400000000000000" pitchFamily="49" charset="-128"/>
              </a:rPr>
              <a:t>第三者の観点からサービスの評価（外部</a:t>
            </a:r>
            <a:r>
              <a:rPr kumimoji="1" lang="ja-JP" altLang="en-US" sz="1600" dirty="0">
                <a:latin typeface="BIZ UDゴシック" panose="020B0400000000000000" pitchFamily="49" charset="-128"/>
                <a:ea typeface="BIZ UDゴシック" panose="020B0400000000000000" pitchFamily="49" charset="-128"/>
              </a:rPr>
              <a:t>　</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a:t>
            </a:r>
            <a:r>
              <a:rPr kumimoji="1" lang="ja-JP" altLang="ja-JP" sz="1600" dirty="0">
                <a:latin typeface="BIZ UDゴシック" panose="020B0400000000000000" pitchFamily="49" charset="-128"/>
                <a:ea typeface="BIZ UDゴシック" panose="020B0400000000000000" pitchFamily="49" charset="-128"/>
              </a:rPr>
              <a:t>評価）を行うこと。</a:t>
            </a:r>
            <a:r>
              <a:rPr lang="ja-JP" altLang="ja-JP" sz="1600" dirty="0">
                <a:latin typeface="BIZ UDゴシック" panose="020B0400000000000000" pitchFamily="49" charset="-128"/>
                <a:ea typeface="BIZ UDゴシック" panose="020B0400000000000000" pitchFamily="49" charset="-128"/>
              </a:rPr>
              <a:t>（外部評価を行う運営推進会議は、各事業所単独で行うこと。）</a:t>
            </a:r>
          </a:p>
          <a:p>
            <a:pPr>
              <a:spcBef>
                <a:spcPts val="600"/>
              </a:spcBef>
            </a:pPr>
            <a:r>
              <a:rPr lang="ja-JP" altLang="ja-JP" sz="1600" dirty="0">
                <a:latin typeface="BIZ UDゴシック" panose="020B0400000000000000" pitchFamily="49" charset="-128"/>
                <a:ea typeface="BIZ UDゴシック" panose="020B0400000000000000" pitchFamily="49" charset="-128"/>
              </a:rPr>
              <a:t>●自己評価結果及び外部評価結果は、利用者及び利用者の家族へ提供すること</a:t>
            </a:r>
            <a:endParaRPr lang="en-US" altLang="ja-JP" sz="1600" dirty="0">
              <a:latin typeface="BIZ UDゴシック" panose="020B0400000000000000" pitchFamily="49" charset="-128"/>
              <a:ea typeface="BIZ UDゴシック" panose="020B0400000000000000" pitchFamily="49" charset="-128"/>
            </a:endParaRPr>
          </a:p>
          <a:p>
            <a:pPr>
              <a:spcBef>
                <a:spcPts val="600"/>
              </a:spcBef>
            </a:pPr>
            <a:r>
              <a:rPr lang="ja-JP" altLang="ja-JP" sz="1600" dirty="0">
                <a:latin typeface="BIZ UDゴシック" panose="020B0400000000000000" pitchFamily="49" charset="-128"/>
                <a:ea typeface="BIZ UDゴシック" panose="020B0400000000000000" pitchFamily="49" charset="-128"/>
              </a:rPr>
              <a:t>●介護サービス情報公開システムの活用、法人のホームページの掲載、事業所内の者にも確認しやすい場所へ掲示等に</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　</a:t>
            </a:r>
            <a:r>
              <a:rPr lang="ja-JP" altLang="ja-JP" sz="1600" dirty="0">
                <a:latin typeface="BIZ UDゴシック" panose="020B0400000000000000" pitchFamily="49" charset="-128"/>
                <a:ea typeface="BIZ UDゴシック" panose="020B0400000000000000" pitchFamily="49" charset="-128"/>
              </a:rPr>
              <a:t>より公表すること。</a:t>
            </a:r>
          </a:p>
          <a:p>
            <a:pPr>
              <a:spcBef>
                <a:spcPts val="600"/>
              </a:spcBef>
            </a:pPr>
            <a:r>
              <a:rPr lang="ja-JP" altLang="ja-JP" sz="1600" dirty="0">
                <a:latin typeface="BIZ UDゴシック" panose="020B0400000000000000" pitchFamily="49" charset="-128"/>
                <a:ea typeface="BIZ UDゴシック" panose="020B0400000000000000" pitchFamily="49" charset="-128"/>
              </a:rPr>
              <a:t>●自己評価について、当該事業所として提供するサービスについて個々の従業者の問題意識を向上させ、事業所全体の</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　</a:t>
            </a:r>
            <a:r>
              <a:rPr lang="ja-JP" altLang="ja-JP" sz="1600" dirty="0">
                <a:latin typeface="BIZ UDゴシック" panose="020B0400000000000000" pitchFamily="49" charset="-128"/>
                <a:ea typeface="BIZ UDゴシック" panose="020B0400000000000000" pitchFamily="49" charset="-128"/>
              </a:rPr>
              <a:t>質の向上につなげていくことを目指すものとなっていること。</a:t>
            </a:r>
          </a:p>
          <a:p>
            <a:pPr>
              <a:spcBef>
                <a:spcPts val="600"/>
              </a:spcBef>
            </a:pPr>
            <a:r>
              <a:rPr lang="ja-JP" altLang="ja-JP" sz="1600" dirty="0">
                <a:latin typeface="BIZ UDゴシック" panose="020B0400000000000000" pitchFamily="49" charset="-128"/>
                <a:ea typeface="BIZ UDゴシック" panose="020B0400000000000000" pitchFamily="49" charset="-128"/>
              </a:rPr>
              <a:t>●外部評価は、当該事業所で提供されているサービスの内容や課題等について共有を図るとともに、第三者の観点から</a:t>
            </a:r>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　</a:t>
            </a:r>
            <a:r>
              <a:rPr lang="ja-JP" altLang="ja-JP" sz="1600" dirty="0">
                <a:latin typeface="BIZ UDゴシック" panose="020B0400000000000000" pitchFamily="49" charset="-128"/>
                <a:ea typeface="BIZ UDゴシック" panose="020B0400000000000000" pitchFamily="49" charset="-128"/>
              </a:rPr>
              <a:t>評価を行うことにより、新たな課題や改善点を明らかにすること。</a:t>
            </a:r>
            <a:endParaRPr kumimoji="1" lang="en-US" altLang="ja-JP" sz="1600" dirty="0">
              <a:latin typeface="BIZ UDゴシック" panose="020B0400000000000000" pitchFamily="49" charset="-128"/>
              <a:ea typeface="BIZ UDゴシック" panose="020B0400000000000000" pitchFamily="49" charset="-128"/>
            </a:endParaRPr>
          </a:p>
        </p:txBody>
      </p:sp>
      <p:sp>
        <p:nvSpPr>
          <p:cNvPr id="10" name="角丸四角形 9"/>
          <p:cNvSpPr/>
          <p:nvPr/>
        </p:nvSpPr>
        <p:spPr>
          <a:xfrm>
            <a:off x="504000" y="2648718"/>
            <a:ext cx="2405514" cy="338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5" name="タイトル 1">
            <a:extLst>
              <a:ext uri="{FF2B5EF4-FFF2-40B4-BE49-F238E27FC236}">
                <a16:creationId xmlns:a16="http://schemas.microsoft.com/office/drawing/2014/main" id="{9D7A64CF-7AC4-2343-4C75-AD4E3A9A7C96}"/>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1213512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8400"/>
            <a:ext cx="11155680" cy="496800"/>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8-2.</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自己評価・外部評価について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（認知症対応型共同生活介護）</a:t>
            </a:r>
          </a:p>
        </p:txBody>
      </p:sp>
      <p:sp>
        <p:nvSpPr>
          <p:cNvPr id="4" name="正方形/長方形 3"/>
          <p:cNvSpPr/>
          <p:nvPr/>
        </p:nvSpPr>
        <p:spPr>
          <a:xfrm>
            <a:off x="518160" y="1248282"/>
            <a:ext cx="11155680" cy="76553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・年に１回評価機関又は運営推進会議において外部評価が行われていなかった。</a:t>
            </a:r>
            <a:endParaRPr lang="en-US" altLang="ja-JP" sz="1600" dirty="0">
              <a:latin typeface="BIZ UDゴシック" panose="020B0400000000000000" pitchFamily="49" charset="-128"/>
              <a:ea typeface="BIZ UDゴシック" panose="020B0400000000000000" pitchFamily="49" charset="-128"/>
            </a:endParaRPr>
          </a:p>
          <a:p>
            <a:endParaRPr lang="en-US" altLang="ja-JP" sz="1600" dirty="0">
              <a:latin typeface="BIZ UDゴシック" panose="020B0400000000000000" pitchFamily="49" charset="-128"/>
              <a:ea typeface="BIZ UDゴシック" panose="020B0400000000000000" pitchFamily="49" charset="-128"/>
            </a:endParaRPr>
          </a:p>
          <a:p>
            <a:endParaRPr kumimoji="1" lang="en-US" altLang="ja-JP" sz="1600" dirty="0">
              <a:latin typeface="BIZ UDゴシック" panose="020B0400000000000000" pitchFamily="49" charset="-128"/>
              <a:ea typeface="BIZ UDゴシック" panose="020B0400000000000000" pitchFamily="49" charset="-128"/>
            </a:endParaRPr>
          </a:p>
          <a:p>
            <a:endParaRPr kumimoji="1" lang="en-US" altLang="ja-JP" sz="1600" dirty="0">
              <a:latin typeface="BIZ UDゴシック" panose="020B0400000000000000" pitchFamily="49" charset="-128"/>
              <a:ea typeface="BIZ UDゴシック" panose="020B0400000000000000" pitchFamily="49" charset="-128"/>
            </a:endParaRPr>
          </a:p>
          <a:p>
            <a:endParaRPr kumimoji="1" lang="ja-JP" altLang="en-US" sz="1600" dirty="0">
              <a:latin typeface="BIZ UDゴシック" panose="020B0400000000000000" pitchFamily="49" charset="-128"/>
              <a:ea typeface="BIZ UDゴシック" panose="020B0400000000000000" pitchFamily="49" charset="-128"/>
            </a:endParaRPr>
          </a:p>
        </p:txBody>
      </p:sp>
      <p:sp>
        <p:nvSpPr>
          <p:cNvPr id="8" name="角丸四角形 7"/>
          <p:cNvSpPr/>
          <p:nvPr/>
        </p:nvSpPr>
        <p:spPr>
          <a:xfrm>
            <a:off x="518160" y="1080000"/>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18160" y="2508282"/>
            <a:ext cx="11155680" cy="2527661"/>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●少なくとも年に１回は自己評価及び外部評価を実施すること。</a:t>
            </a:r>
            <a:endParaRPr lang="en-US" altLang="ja-JP" sz="1600" dirty="0">
              <a:latin typeface="BIZ UDゴシック" panose="020B0400000000000000" pitchFamily="49" charset="-128"/>
              <a:ea typeface="BIZ UDゴシック" panose="020B0400000000000000" pitchFamily="49" charset="-128"/>
            </a:endParaRPr>
          </a:p>
          <a:p>
            <a:pPr>
              <a:spcBef>
                <a:spcPts val="600"/>
              </a:spcBef>
            </a:pPr>
            <a:r>
              <a:rPr lang="ja-JP" altLang="en-US" sz="1600" dirty="0">
                <a:latin typeface="BIZ UDゴシック" panose="020B0400000000000000" pitchFamily="49" charset="-128"/>
                <a:ea typeface="BIZ UDゴシック" panose="020B0400000000000000" pitchFamily="49" charset="-128"/>
              </a:rPr>
              <a:t>●評価機関により外部評価を実施すること。</a:t>
            </a:r>
            <a:endParaRPr lang="en-US" altLang="ja-JP" sz="1600" dirty="0">
              <a:latin typeface="BIZ UDゴシック" panose="020B0400000000000000" pitchFamily="49" charset="-128"/>
              <a:ea typeface="BIZ UDゴシック" panose="020B0400000000000000" pitchFamily="49" charset="-128"/>
            </a:endParaRPr>
          </a:p>
          <a:p>
            <a:pPr>
              <a:spcBef>
                <a:spcPts val="600"/>
              </a:spcBef>
            </a:pPr>
            <a:r>
              <a:rPr lang="ja-JP" altLang="en-US" sz="1600" dirty="0">
                <a:latin typeface="BIZ UDゴシック" panose="020B0400000000000000" pitchFamily="49" charset="-128"/>
                <a:ea typeface="BIZ UDゴシック" panose="020B0400000000000000" pitchFamily="49" charset="-128"/>
              </a:rPr>
              <a:t>●運営推進会議を活用し、外部の者による評価を受けた場合は、外部評価を受けたものとみなす。なお、以下の点に留意</a:t>
            </a:r>
            <a:endParaRPr lang="en-US" altLang="ja-JP" sz="1600" dirty="0">
              <a:latin typeface="BIZ UDゴシック" panose="020B0400000000000000" pitchFamily="49" charset="-128"/>
              <a:ea typeface="BIZ UDゴシック" panose="020B0400000000000000" pitchFamily="49" charset="-128"/>
            </a:endParaRPr>
          </a:p>
          <a:p>
            <a:r>
              <a:rPr lang="en-US" altLang="ja-JP" sz="1600" dirty="0">
                <a:latin typeface="BIZ UDゴシック" panose="020B0400000000000000" pitchFamily="49" charset="-128"/>
                <a:ea typeface="BIZ UDゴシック" panose="020B0400000000000000" pitchFamily="49" charset="-128"/>
              </a:rPr>
              <a:t>  </a:t>
            </a:r>
            <a:r>
              <a:rPr lang="ja-JP" altLang="en-US" sz="1600" dirty="0">
                <a:latin typeface="BIZ UDゴシック" panose="020B0400000000000000" pitchFamily="49" charset="-128"/>
                <a:ea typeface="BIZ UDゴシック" panose="020B0400000000000000" pitchFamily="49" charset="-128"/>
              </a:rPr>
              <a:t>すること。</a:t>
            </a:r>
            <a:endParaRPr lang="en-US" altLang="ja-JP" sz="1600" dirty="0">
              <a:latin typeface="BIZ UDゴシック" panose="020B0400000000000000" pitchFamily="49" charset="-128"/>
              <a:ea typeface="BIZ UDゴシック" panose="020B0400000000000000" pitchFamily="49" charset="-128"/>
            </a:endParaRPr>
          </a:p>
          <a:p>
            <a:pPr lvl="1"/>
            <a:r>
              <a:rPr lang="ja-JP" altLang="en-US" sz="1400" dirty="0">
                <a:latin typeface="BIZ UDゴシック" panose="020B0400000000000000" pitchFamily="49" charset="-128"/>
                <a:ea typeface="BIZ UDゴシック" panose="020B0400000000000000" pitchFamily="49" charset="-128"/>
              </a:rPr>
              <a:t>１</a:t>
            </a: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複数の事業所による合同開催ではなく、単独で開催すること。</a:t>
            </a:r>
            <a:endParaRPr lang="en-US" altLang="ja-JP" sz="1400" dirty="0">
              <a:latin typeface="BIZ UDゴシック" panose="020B0400000000000000" pitchFamily="49" charset="-128"/>
              <a:ea typeface="BIZ UDゴシック" panose="020B0400000000000000" pitchFamily="49" charset="-128"/>
            </a:endParaRPr>
          </a:p>
          <a:p>
            <a:pPr lvl="1"/>
            <a:r>
              <a:rPr lang="ja-JP" altLang="en-US" sz="1400" dirty="0">
                <a:latin typeface="BIZ UDゴシック" panose="020B0400000000000000" pitchFamily="49" charset="-128"/>
                <a:ea typeface="BIZ UDゴシック" panose="020B0400000000000000" pitchFamily="49" charset="-128"/>
              </a:rPr>
              <a:t>２</a:t>
            </a: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地域包括支援センターの職員又は市の職員、サービスに関する知見を有し、公正・中立な第三者の立場にある者の参加が必要。</a:t>
            </a:r>
            <a:endParaRPr lang="en-US" altLang="ja-JP" sz="1400" dirty="0">
              <a:latin typeface="BIZ UDゴシック" panose="020B0400000000000000" pitchFamily="49" charset="-128"/>
              <a:ea typeface="BIZ UDゴシック" panose="020B0400000000000000" pitchFamily="49" charset="-128"/>
            </a:endParaRPr>
          </a:p>
          <a:p>
            <a:pPr lvl="1"/>
            <a:r>
              <a:rPr lang="ja-JP" altLang="en-US" sz="1400" dirty="0">
                <a:latin typeface="BIZ UDゴシック" panose="020B0400000000000000" pitchFamily="49" charset="-128"/>
                <a:ea typeface="BIZ UDゴシック" panose="020B0400000000000000" pitchFamily="49" charset="-128"/>
              </a:rPr>
              <a:t>３</a:t>
            </a:r>
            <a:r>
              <a:rPr lang="en-US" altLang="ja-JP" sz="1400" dirty="0">
                <a:latin typeface="BIZ UDゴシック" panose="020B0400000000000000" pitchFamily="49" charset="-128"/>
                <a:ea typeface="BIZ UDゴシック" panose="020B0400000000000000" pitchFamily="49" charset="-128"/>
              </a:rPr>
              <a:t>.</a:t>
            </a:r>
            <a:r>
              <a:rPr lang="ja-JP" altLang="en-US" sz="1400" dirty="0">
                <a:latin typeface="BIZ UDゴシック" panose="020B0400000000000000" pitchFamily="49" charset="-128"/>
                <a:ea typeface="BIZ UDゴシック" panose="020B0400000000000000" pitchFamily="49" charset="-128"/>
              </a:rPr>
              <a:t>外部評価機関による評価を２年に１回にする受審頻度緩和の要件の一つ「過去に外部評価を５年間継続して実施している」の</a:t>
            </a:r>
            <a:endParaRPr lang="en-US" altLang="ja-JP" sz="1400" dirty="0">
              <a:latin typeface="BIZ UDゴシック" panose="020B0400000000000000" pitchFamily="49" charset="-128"/>
              <a:ea typeface="BIZ UDゴシック" panose="020B0400000000000000" pitchFamily="49" charset="-128"/>
            </a:endParaRPr>
          </a:p>
          <a:p>
            <a:pPr lvl="1"/>
            <a:r>
              <a:rPr lang="ja-JP" altLang="en-US" sz="1400" dirty="0">
                <a:latin typeface="BIZ UDゴシック" panose="020B0400000000000000" pitchFamily="49" charset="-128"/>
                <a:ea typeface="BIZ UDゴシック" panose="020B0400000000000000" pitchFamily="49" charset="-128"/>
              </a:rPr>
              <a:t>　 継続年数に含めることはできない。</a:t>
            </a:r>
            <a:endParaRPr lang="ja-JP" altLang="ja-JP" sz="1400" dirty="0">
              <a:latin typeface="BIZ UDゴシック" panose="020B0400000000000000" pitchFamily="49" charset="-128"/>
              <a:ea typeface="BIZ UDゴシック" panose="020B0400000000000000" pitchFamily="49" charset="-128"/>
            </a:endParaRPr>
          </a:p>
          <a:p>
            <a:endParaRPr kumimoji="1" lang="en-US" altLang="ja-JP" sz="800" dirty="0">
              <a:latin typeface="BIZ UDゴシック" panose="020B0400000000000000" pitchFamily="49" charset="-128"/>
              <a:ea typeface="BIZ UDゴシック" panose="020B0400000000000000" pitchFamily="49" charset="-128"/>
            </a:endParaRPr>
          </a:p>
        </p:txBody>
      </p:sp>
      <p:sp>
        <p:nvSpPr>
          <p:cNvPr id="10" name="角丸四角形 9"/>
          <p:cNvSpPr/>
          <p:nvPr/>
        </p:nvSpPr>
        <p:spPr>
          <a:xfrm>
            <a:off x="518400" y="2340000"/>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5" name="タイトル 1">
            <a:extLst>
              <a:ext uri="{FF2B5EF4-FFF2-40B4-BE49-F238E27FC236}">
                <a16:creationId xmlns:a16="http://schemas.microsoft.com/office/drawing/2014/main" id="{13006A74-58EA-C706-1D88-85E828F81C9D}"/>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1938955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518400" y="338400"/>
            <a:ext cx="11156400" cy="496800"/>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altLang="ja-JP" sz="2000" b="1" kern="0" dirty="0">
                <a:solidFill>
                  <a:srgbClr val="000000">
                    <a:lumMod val="85000"/>
                    <a:lumOff val="15000"/>
                  </a:srgbClr>
                </a:solidFill>
                <a:latin typeface="BIZ UDゴシック" panose="020B0400000000000000" pitchFamily="49" charset="-128"/>
                <a:ea typeface="BIZ UDゴシック" panose="020B0400000000000000" pitchFamily="49" charset="-128"/>
              </a:rPr>
              <a:t>9-1.</a:t>
            </a:r>
            <a:r>
              <a:rPr kumimoji="0" lang="ja-JP" altLang="en-US"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事業所外におけるサービス提供について</a:t>
            </a:r>
            <a:r>
              <a:rPr kumimoji="0" lang="ja-JP" altLang="en-US" sz="16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（通所サービス共通）</a:t>
            </a:r>
            <a:endParaRPr kumimoji="0" lang="en-US" altLang="ja-JP"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504000" y="2508282"/>
            <a:ext cx="11156400" cy="2829528"/>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●通所サービスについては、基本的に事業所内において提供されるものであるが、例外的に事業所外でのサービス提供に</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　</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ついては、以下の２つの要件を満たす場合に限り、算定の対象とすること。</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ア　あらかじめ通所介護計画に、その必要性及び具体的なサービスの内容が位置付けられていること。</a:t>
            </a: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イ　効果的な機能訓練等のサービスが提供できること。</a:t>
            </a: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●事業所外でサービス提供を行う</a:t>
            </a:r>
            <a:r>
              <a:rPr lang="ja-JP" altLang="en-US" sz="1600" dirty="0">
                <a:latin typeface="BIZ UDゴシック" panose="020B0400000000000000" pitchFamily="49" charset="-128"/>
                <a:ea typeface="BIZ UDゴシック" panose="020B0400000000000000" pitchFamily="49" charset="-128"/>
              </a:rPr>
              <a:t>場合</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、場所の選定や時間については、利用者が参加しやすい場所で、機能訓練等の見込　</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　</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める場所であるか、利用者に負担の生じない時間であるか等を検討すること。</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●遠方に移動してのサービス提供や日帰りの小旅行は、移動時間が長時間になり、機能訓練等が適正に行えないため通所</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　</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サービスとしての目的が達成できないので保険外サービスとすること。</a:t>
            </a:r>
          </a:p>
        </p:txBody>
      </p:sp>
      <p:sp>
        <p:nvSpPr>
          <p:cNvPr id="2" name="タイトル 1">
            <a:extLst>
              <a:ext uri="{FF2B5EF4-FFF2-40B4-BE49-F238E27FC236}">
                <a16:creationId xmlns:a16="http://schemas.microsoft.com/office/drawing/2014/main" id="{D03C9320-264C-8FBB-8F8A-471B67CE1F78}"/>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
        <p:nvSpPr>
          <p:cNvPr id="3" name="正方形/長方形 2">
            <a:extLst>
              <a:ext uri="{FF2B5EF4-FFF2-40B4-BE49-F238E27FC236}">
                <a16:creationId xmlns:a16="http://schemas.microsoft.com/office/drawing/2014/main" id="{B56ED817-521E-77F2-5691-CD7893343B59}"/>
              </a:ext>
            </a:extLst>
          </p:cNvPr>
          <p:cNvSpPr/>
          <p:nvPr/>
        </p:nvSpPr>
        <p:spPr>
          <a:xfrm>
            <a:off x="518160" y="1248282"/>
            <a:ext cx="11155680" cy="76553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・通所サービスにおいて、「事業所外」でサービスを提供している。</a:t>
            </a:r>
            <a:endParaRPr lang="en-US" altLang="ja-JP" sz="1600" dirty="0">
              <a:latin typeface="BIZ UDゴシック" panose="020B0400000000000000" pitchFamily="49" charset="-128"/>
              <a:ea typeface="BIZ UDゴシック" panose="020B0400000000000000" pitchFamily="49" charset="-128"/>
            </a:endParaRPr>
          </a:p>
          <a:p>
            <a:endParaRPr lang="en-US" altLang="ja-JP" sz="1600" dirty="0">
              <a:latin typeface="BIZ UDゴシック" panose="020B0400000000000000" pitchFamily="49" charset="-128"/>
              <a:ea typeface="BIZ UDゴシック" panose="020B0400000000000000" pitchFamily="49" charset="-128"/>
            </a:endParaRPr>
          </a:p>
          <a:p>
            <a:endParaRPr kumimoji="1" lang="en-US" altLang="ja-JP" sz="1600" dirty="0">
              <a:latin typeface="BIZ UDゴシック" panose="020B0400000000000000" pitchFamily="49" charset="-128"/>
              <a:ea typeface="BIZ UDゴシック" panose="020B0400000000000000" pitchFamily="49" charset="-128"/>
            </a:endParaRPr>
          </a:p>
          <a:p>
            <a:endParaRPr kumimoji="1" lang="en-US" altLang="ja-JP" sz="1600" dirty="0">
              <a:latin typeface="BIZ UDゴシック" panose="020B0400000000000000" pitchFamily="49" charset="-128"/>
              <a:ea typeface="BIZ UDゴシック" panose="020B0400000000000000" pitchFamily="49" charset="-128"/>
            </a:endParaRPr>
          </a:p>
          <a:p>
            <a:endParaRPr kumimoji="1" lang="ja-JP" altLang="en-US" sz="1600" dirty="0">
              <a:latin typeface="BIZ UDゴシック" panose="020B0400000000000000" pitchFamily="49" charset="-128"/>
              <a:ea typeface="BIZ UDゴシック" panose="020B0400000000000000" pitchFamily="49" charset="-128"/>
            </a:endParaRPr>
          </a:p>
        </p:txBody>
      </p:sp>
      <p:sp>
        <p:nvSpPr>
          <p:cNvPr id="6" name="角丸四角形 7">
            <a:extLst>
              <a:ext uri="{FF2B5EF4-FFF2-40B4-BE49-F238E27FC236}">
                <a16:creationId xmlns:a16="http://schemas.microsoft.com/office/drawing/2014/main" id="{0F92F113-73EA-3412-249E-E209371FDFB2}"/>
              </a:ext>
            </a:extLst>
          </p:cNvPr>
          <p:cNvSpPr/>
          <p:nvPr/>
        </p:nvSpPr>
        <p:spPr>
          <a:xfrm>
            <a:off x="518160" y="1080000"/>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角丸四角形 10">
            <a:extLst>
              <a:ext uri="{FF2B5EF4-FFF2-40B4-BE49-F238E27FC236}">
                <a16:creationId xmlns:a16="http://schemas.microsoft.com/office/drawing/2014/main" id="{101B6BA9-C7E7-5592-F140-20841BEDA745}"/>
              </a:ext>
            </a:extLst>
          </p:cNvPr>
          <p:cNvSpPr/>
          <p:nvPr/>
        </p:nvSpPr>
        <p:spPr>
          <a:xfrm>
            <a:off x="518400" y="2340000"/>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Tree>
    <p:extLst>
      <p:ext uri="{BB962C8B-B14F-4D97-AF65-F5344CB8AC3E}">
        <p14:creationId xmlns:p14="http://schemas.microsoft.com/office/powerpoint/2010/main" val="1381092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518160" y="338400"/>
            <a:ext cx="11155680" cy="496800"/>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altLang="ja-JP" sz="2000" b="1" kern="0" dirty="0">
                <a:solidFill>
                  <a:srgbClr val="000000">
                    <a:lumMod val="85000"/>
                    <a:lumOff val="15000"/>
                  </a:srgbClr>
                </a:solidFill>
                <a:latin typeface="BIZ UDゴシック" panose="020B0400000000000000" pitchFamily="49" charset="-128"/>
                <a:ea typeface="BIZ UDゴシック" panose="020B0400000000000000" pitchFamily="49" charset="-128"/>
              </a:rPr>
              <a:t>9-2.</a:t>
            </a:r>
            <a:r>
              <a:rPr kumimoji="0" lang="ja-JP" altLang="en-US"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運動器機能向上サービスについて</a:t>
            </a:r>
            <a:r>
              <a:rPr kumimoji="0" lang="ja-JP" altLang="en-US" sz="16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（通所型サポートサービス）</a:t>
            </a:r>
            <a:endParaRPr kumimoji="0" lang="en-US" altLang="ja-JP"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518160" y="1260001"/>
            <a:ext cx="11155680" cy="906356"/>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ja-JP" altLang="en-US" sz="18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令和６年度介護報酬改定に伴い、運動器機能向上加算廃止。</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518160" y="3478482"/>
            <a:ext cx="11155680" cy="1617393"/>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基本報酬に包括化されたため、</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要支援者全員</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に運動器機能向上サービスを提供すること。</a:t>
            </a: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●別途、運動器機能向上計画の作成は不要。</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通所型サポートサービス計画</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に運動器機能向上サービスを計画、実施、</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評価</a:t>
            </a:r>
            <a:endParaRPr kumimoji="1" lang="en-US" altLang="ja-JP"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ja-JP" altLang="en-US" sz="1600" b="1" dirty="0">
                <a:solidFill>
                  <a:srgbClr val="000000"/>
                </a:solidFill>
                <a:latin typeface="BIZ UDゴシック" panose="020B0400000000000000" pitchFamily="49" charset="-128"/>
                <a:ea typeface="BIZ UDゴシック" panose="020B0400000000000000" pitchFamily="49" charset="-128"/>
              </a:rPr>
              <a:t>　</a:t>
            </a:r>
            <a:r>
              <a:rPr kumimoji="1" lang="ja-JP" altLang="en-US" sz="1600" b="1" i="0" u="sng"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していることが</a:t>
            </a:r>
            <a:r>
              <a:rPr lang="ja-JP" altLang="en-US" sz="1600" b="1" u="sng" dirty="0">
                <a:solidFill>
                  <a:srgbClr val="000000"/>
                </a:solidFill>
                <a:latin typeface="BIZ UDゴシック" panose="020B0400000000000000" pitchFamily="49" charset="-128"/>
                <a:ea typeface="BIZ UDゴシック" panose="020B0400000000000000" pitchFamily="49" charset="-128"/>
              </a:rPr>
              <a:t>分かるように記載すること</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●見直しの期間の定めはないため、利用者の状態の変化等に応じて見直しを行うこと。</a:t>
            </a:r>
          </a:p>
        </p:txBody>
      </p:sp>
      <p:sp>
        <p:nvSpPr>
          <p:cNvPr id="7" name="下矢印 7">
            <a:extLst>
              <a:ext uri="{FF2B5EF4-FFF2-40B4-BE49-F238E27FC236}">
                <a16:creationId xmlns:a16="http://schemas.microsoft.com/office/drawing/2014/main" id="{295AEE78-8BE9-6423-77C6-90264D7262B5}"/>
              </a:ext>
            </a:extLst>
          </p:cNvPr>
          <p:cNvSpPr/>
          <p:nvPr/>
        </p:nvSpPr>
        <p:spPr>
          <a:xfrm>
            <a:off x="5682362" y="2617495"/>
            <a:ext cx="827276" cy="409848"/>
          </a:xfrm>
          <a:prstGeom prst="downArrow">
            <a:avLst/>
          </a:prstGeom>
          <a:solidFill>
            <a:srgbClr val="E48312"/>
          </a:solidFill>
          <a:ln w="15875" cap="flat" cmpd="sng" algn="ctr">
            <a:solidFill>
              <a:srgbClr val="E48312">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endParaRPr>
          </a:p>
        </p:txBody>
      </p:sp>
      <p:sp>
        <p:nvSpPr>
          <p:cNvPr id="9" name="角丸四角形 10">
            <a:extLst>
              <a:ext uri="{FF2B5EF4-FFF2-40B4-BE49-F238E27FC236}">
                <a16:creationId xmlns:a16="http://schemas.microsoft.com/office/drawing/2014/main" id="{B73043BD-7C09-4DDA-17F8-CB7DAD3D19C1}"/>
              </a:ext>
            </a:extLst>
          </p:cNvPr>
          <p:cNvSpPr/>
          <p:nvPr/>
        </p:nvSpPr>
        <p:spPr>
          <a:xfrm>
            <a:off x="518160" y="3310200"/>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
        <p:nvSpPr>
          <p:cNvPr id="2" name="タイトル 1">
            <a:extLst>
              <a:ext uri="{FF2B5EF4-FFF2-40B4-BE49-F238E27FC236}">
                <a16:creationId xmlns:a16="http://schemas.microsoft.com/office/drawing/2014/main" id="{EB958BB9-2F15-2245-B5BD-14F80FD0050F}"/>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1031453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518400" y="338400"/>
            <a:ext cx="11155680" cy="496800"/>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altLang="ja-JP" sz="2000" b="1" kern="0" dirty="0">
                <a:solidFill>
                  <a:srgbClr val="000000">
                    <a:lumMod val="85000"/>
                    <a:lumOff val="15000"/>
                  </a:srgbClr>
                </a:solidFill>
                <a:latin typeface="BIZ UDゴシック" panose="020B0400000000000000" pitchFamily="49" charset="-128"/>
                <a:ea typeface="BIZ UDゴシック" panose="020B0400000000000000" pitchFamily="49" charset="-128"/>
              </a:rPr>
              <a:t>9-3.</a:t>
            </a:r>
            <a:r>
              <a:rPr kumimoji="0" lang="ja-JP" altLang="en-US"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保険外サービスについて</a:t>
            </a:r>
            <a:r>
              <a:rPr kumimoji="0" lang="ja-JP" altLang="en-US" sz="16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（通所サービス共通）</a:t>
            </a:r>
            <a:endParaRPr kumimoji="0" lang="en-US" altLang="ja-JP"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518400" y="1105200"/>
            <a:ext cx="11155680" cy="1481575"/>
          </a:xfrm>
          <a:prstGeom prst="rect">
            <a:avLst/>
          </a:prstGeom>
          <a:solidFill>
            <a:sysClr val="window" lastClr="FFFFFF"/>
          </a:solidFill>
          <a:ln w="15875" cap="flat" cmpd="sng" algn="ctr">
            <a:solidFill>
              <a:srgbClr val="94A088"/>
            </a:solidFill>
            <a:prstDash val="solid"/>
          </a:ln>
          <a:effectLst/>
        </p:spPr>
        <p:txBody>
          <a:bodyPr vert="horz" rtlCol="0" anchor="t">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a:buNone/>
              <a:tabLst/>
              <a:defRPr/>
            </a:pP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・「介護保険サービスと保険外サービスを組み合わせて提供する場合の取扱いについて」</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altLang="ja-JP" sz="1600" dirty="0">
                <a:latin typeface="BIZ UDゴシック" panose="020B0400000000000000" pitchFamily="49" charset="-128"/>
                <a:ea typeface="BIZ UDゴシック" panose="020B0400000000000000" pitchFamily="49" charset="-128"/>
              </a:rPr>
              <a:t>  </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（平成</a:t>
            </a:r>
            <a:r>
              <a:rPr kumimoji="1" lang="en-US" altLang="ja-JP"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30</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年９月</a:t>
            </a:r>
            <a:r>
              <a:rPr kumimoji="1" lang="en-US" altLang="ja-JP"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28</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日　老推発</a:t>
            </a:r>
            <a:r>
              <a:rPr kumimoji="1" lang="en-US" altLang="ja-JP"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0928</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第１号・老高発</a:t>
            </a:r>
            <a:r>
              <a:rPr kumimoji="1" lang="en-US" altLang="ja-JP"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0928</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第１号・老振発</a:t>
            </a:r>
            <a:r>
              <a:rPr kumimoji="1" lang="en-US" altLang="ja-JP"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0928</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第１号・老老発</a:t>
            </a:r>
            <a:r>
              <a:rPr kumimoji="1" lang="en-US" altLang="ja-JP"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0928</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第１号</a:t>
            </a:r>
            <a:r>
              <a:rPr lang="en-US" altLang="ja-JP" sz="1400" dirty="0">
                <a:latin typeface="BIZ UDゴシック" panose="020B0400000000000000" pitchFamily="49" charset="-128"/>
                <a:ea typeface="BIZ UDゴシック" panose="020B0400000000000000" pitchFamily="49" charset="-128"/>
              </a:rPr>
              <a:t> </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介護保険最新情報Ｖｏｌ．</a:t>
            </a:r>
            <a:r>
              <a:rPr kumimoji="1" lang="en-US" altLang="ja-JP"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678</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・通所介護事業所への送迎の前後又は送迎と一体的な保険外サービスの提供について</a:t>
            </a:r>
            <a:endParaRPr lang="en-US" altLang="ja-JP" sz="160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「通所介護に係る送迎に関する道路運送法上の取扱いについて」</a:t>
            </a:r>
            <a:r>
              <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平成</a:t>
            </a:r>
            <a:r>
              <a:rPr kumimoji="1" lang="en-US" altLang="ja-JP"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30</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年</a:t>
            </a:r>
            <a:r>
              <a:rPr kumimoji="1" lang="en-US" altLang="ja-JP"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9</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月</a:t>
            </a:r>
            <a:r>
              <a:rPr kumimoji="1" lang="en-US" altLang="ja-JP"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28</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日付事務連絡</a:t>
            </a:r>
            <a:r>
              <a:rPr lang="en-US" altLang="ja-JP" sz="1400" dirty="0">
                <a:latin typeface="BIZ UDゴシック" panose="020B0400000000000000" pitchFamily="49" charset="-128"/>
                <a:ea typeface="BIZ UDゴシック" panose="020B0400000000000000" pitchFamily="49" charset="-128"/>
              </a:rPr>
              <a:t>)(</a:t>
            </a:r>
            <a:r>
              <a:rPr kumimoji="1" lang="ja-JP" altLang="en-US"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国土交通省自動車局旅客課</a:t>
            </a:r>
            <a:r>
              <a:rPr lang="en-US" altLang="ja-JP" sz="1400" dirty="0">
                <a:latin typeface="BIZ UDゴシック" panose="020B0400000000000000" pitchFamily="49" charset="-128"/>
                <a:ea typeface="BIZ UDゴシック" panose="020B0400000000000000" pitchFamily="49" charset="-128"/>
              </a:rPr>
              <a:t>)</a:t>
            </a:r>
            <a:endParaRPr kumimoji="1" lang="en-US" altLang="ja-JP" sz="14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532320" y="2918059"/>
            <a:ext cx="11155680" cy="3327097"/>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１</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保険外サービスの目的、運営方針、利用料を、事業所の運営規程とは別に定めること。</a:t>
            </a: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２</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保険外サービスの内容、提供時間、利用料等について利用者に文書をもって説明し、利用者の同意を得ること。</a:t>
            </a: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３</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介護保険サービスとは別サービスで、当該サービスが介護保険給付の対象とならないサービスであることを利用者が</a:t>
            </a:r>
            <a:endPar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altLang="ja-JP" sz="1600" dirty="0">
                <a:solidFill>
                  <a:srgbClr val="000000"/>
                </a:solidFill>
                <a:latin typeface="BIZ UDゴシック" panose="020B0400000000000000" pitchFamily="49" charset="-128"/>
                <a:ea typeface="BIZ UDゴシック" panose="020B0400000000000000" pitchFamily="49" charset="-128"/>
              </a:rPr>
              <a:t>   </a:t>
            </a:r>
            <a:r>
              <a:rPr lang="ja-JP" altLang="en-US" sz="1600" dirty="0">
                <a:solidFill>
                  <a:srgbClr val="000000"/>
                </a:solidFill>
                <a:latin typeface="BIZ UDゴシック" panose="020B0400000000000000" pitchFamily="49" charset="-128"/>
                <a:ea typeface="BIZ UDゴシック" panose="020B0400000000000000" pitchFamily="49" charset="-128"/>
              </a:rPr>
              <a:t>理解</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しやすくなるよう、工夫を行うこと。</a:t>
            </a: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４</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契約締結前後に、担当の介護支援専門員に保険外サービスの内容や提供時間を報告すること。介護支援専門員は、必</a:t>
            </a:r>
            <a:endPar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altLang="ja-JP" sz="1600" dirty="0">
                <a:solidFill>
                  <a:srgbClr val="000000"/>
                </a:solidFill>
                <a:latin typeface="BIZ UDゴシック" panose="020B0400000000000000" pitchFamily="49" charset="-128"/>
                <a:ea typeface="BIZ UDゴシック" panose="020B0400000000000000" pitchFamily="49" charset="-128"/>
              </a:rPr>
              <a:t>   </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要に応じて保険外サービスを居宅サービス計画に記載すること。</a:t>
            </a: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５</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保険外サービスの提供時間は介護保険サービスの提供時間に含めないこととし、通所介護の提供時間の算定に当たっ </a:t>
            </a:r>
            <a:endPar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altLang="ja-JP" sz="1600" dirty="0">
                <a:solidFill>
                  <a:srgbClr val="000000"/>
                </a:solidFill>
                <a:latin typeface="BIZ UDゴシック" panose="020B0400000000000000" pitchFamily="49" charset="-128"/>
                <a:ea typeface="BIZ UDゴシック" panose="020B0400000000000000" pitchFamily="49" charset="-128"/>
              </a:rPr>
              <a:t>   </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ては、前後に提供した通所介護の提供の時間を合算して、１回の通所介護の提供として取り扱うこと。</a:t>
            </a: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６</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介護保険サービスと別に費用請求し、会計も区分すること。</a:t>
            </a:r>
          </a:p>
          <a:p>
            <a:pPr marL="0" marR="0" lvl="0" indent="0" algn="l" defTabSz="914400" rtl="0" eaLnBrk="1" fontAlgn="auto" latinLnBrk="0" hangingPunct="1">
              <a:lnSpc>
                <a:spcPct val="100000"/>
              </a:lnSpc>
              <a:spcAft>
                <a:spcPts val="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７</a:t>
            </a:r>
            <a:r>
              <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保険外サービス提供時の苦情の窓口を設置する等必要な措置を講じること。</a:t>
            </a:r>
          </a:p>
        </p:txBody>
      </p:sp>
      <p:sp>
        <p:nvSpPr>
          <p:cNvPr id="8" name="角丸四角形 12">
            <a:extLst>
              <a:ext uri="{FF2B5EF4-FFF2-40B4-BE49-F238E27FC236}">
                <a16:creationId xmlns:a16="http://schemas.microsoft.com/office/drawing/2014/main" id="{A16E54A6-B84C-0B9C-01B2-FF1178E463F0}"/>
              </a:ext>
            </a:extLst>
          </p:cNvPr>
          <p:cNvSpPr/>
          <p:nvPr/>
        </p:nvSpPr>
        <p:spPr>
          <a:xfrm>
            <a:off x="518400" y="936000"/>
            <a:ext cx="1151398" cy="338400"/>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lang="ja-JP" altLang="en-US" b="1" kern="0" dirty="0">
                <a:solidFill>
                  <a:srgbClr val="000000"/>
                </a:solidFill>
                <a:latin typeface="BIZ UDゴシック" panose="020B0400000000000000" pitchFamily="49" charset="-128"/>
                <a:ea typeface="BIZ UDゴシック" panose="020B0400000000000000" pitchFamily="49" charset="-128"/>
              </a:rPr>
              <a:t>通知</a:t>
            </a:r>
            <a:r>
              <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p:txBody>
      </p:sp>
      <p:sp>
        <p:nvSpPr>
          <p:cNvPr id="9" name="角丸四角形 10">
            <a:extLst>
              <a:ext uri="{FF2B5EF4-FFF2-40B4-BE49-F238E27FC236}">
                <a16:creationId xmlns:a16="http://schemas.microsoft.com/office/drawing/2014/main" id="{B73043BD-7C09-4DDA-17F8-CB7DAD3D19C1}"/>
              </a:ext>
            </a:extLst>
          </p:cNvPr>
          <p:cNvSpPr/>
          <p:nvPr/>
        </p:nvSpPr>
        <p:spPr>
          <a:xfrm>
            <a:off x="504000" y="2755975"/>
            <a:ext cx="1613095" cy="324552"/>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
        <p:nvSpPr>
          <p:cNvPr id="2" name="タイトル 1">
            <a:extLst>
              <a:ext uri="{FF2B5EF4-FFF2-40B4-BE49-F238E27FC236}">
                <a16:creationId xmlns:a16="http://schemas.microsoft.com/office/drawing/2014/main" id="{59144B4C-5784-336E-F2AD-D163A36F3666}"/>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1823679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1066800" y="432000"/>
            <a:ext cx="10058400" cy="424934"/>
          </a:xfrm>
          <a:prstGeom prst="rect">
            <a:avLst/>
          </a:prstGeom>
        </p:spPr>
        <p:txBody>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r>
              <a:rPr lang="ja-JP" altLang="en-US" sz="2400" dirty="0">
                <a:solidFill>
                  <a:schemeClr val="tx1">
                    <a:lumMod val="85000"/>
                    <a:lumOff val="15000"/>
                  </a:schemeClr>
                </a:solidFill>
                <a:latin typeface="BIZ UDゴシック" panose="020B0400000000000000" pitchFamily="49" charset="-128"/>
                <a:ea typeface="BIZ UDゴシック" panose="020B0400000000000000" pitchFamily="49" charset="-128"/>
              </a:rPr>
              <a:t>－目次－ </a:t>
            </a:r>
            <a:r>
              <a:rPr lang="ja-JP" altLang="en-US" sz="2400" dirty="0">
                <a:latin typeface="BIZ UDゴシック" panose="020B0400000000000000" pitchFamily="49" charset="-128"/>
                <a:ea typeface="BIZ UDゴシック" panose="020B0400000000000000" pitchFamily="49" charset="-128"/>
              </a:rPr>
              <a:t>地域密着型サービス事業者の主な指導事項</a:t>
            </a:r>
            <a:endParaRPr lang="ja-JP" altLang="en-US" sz="2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3" name="コンテンツ プレースホルダー 2"/>
          <p:cNvSpPr txBox="1">
            <a:spLocks/>
          </p:cNvSpPr>
          <p:nvPr/>
        </p:nvSpPr>
        <p:spPr>
          <a:xfrm>
            <a:off x="971970" y="1263652"/>
            <a:ext cx="10533246" cy="4816305"/>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a:spcBef>
                <a:spcPts val="1800"/>
              </a:spcBef>
              <a:spcAft>
                <a:spcPts val="0"/>
              </a:spcAft>
            </a:pP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１</a:t>
            </a:r>
            <a:r>
              <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人員基準欠如について</a:t>
            </a:r>
            <a:r>
              <a:rPr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（地域密着型サービス共通）</a:t>
            </a:r>
            <a:endParaRPr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1800"/>
              </a:spcBef>
              <a:spcAft>
                <a:spcPts val="0"/>
              </a:spcAft>
            </a:pP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２</a:t>
            </a:r>
            <a:r>
              <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他市町村の被保険者の利用について</a:t>
            </a:r>
            <a:r>
              <a:rPr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（地域密着型サービス共通）</a:t>
            </a:r>
          </a:p>
          <a:p>
            <a:pPr>
              <a:spcBef>
                <a:spcPts val="1800"/>
              </a:spcBef>
              <a:spcAft>
                <a:spcPts val="0"/>
              </a:spcAft>
            </a:pP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３</a:t>
            </a:r>
            <a:r>
              <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計画の作成について</a:t>
            </a:r>
            <a:r>
              <a:rPr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（認知症対応型共同生活介護、（看護）小規模多機能型居宅介護、地域密着型介護老人福祉施設</a:t>
            </a:r>
            <a:endParaRPr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0"/>
              </a:spcBef>
              <a:spcAft>
                <a:spcPts val="0"/>
              </a:spcAft>
            </a:pP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入所者生活介護）</a:t>
            </a:r>
            <a:endPar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1800"/>
              </a:spcBef>
              <a:spcAft>
                <a:spcPts val="0"/>
              </a:spcAft>
            </a:pP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４</a:t>
            </a:r>
            <a:r>
              <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身体拘束廃止未実施減算について</a:t>
            </a:r>
            <a:r>
              <a:rPr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zh-TW"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認知症対応型共同生活介護、地域密着型介護老人福祉施設入所者生活介護</a:t>
            </a:r>
            <a:r>
              <a:rPr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endParaRPr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0"/>
              </a:spcBef>
              <a:spcAft>
                <a:spcPts val="0"/>
              </a:spcAft>
            </a:pP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小規模多機能型居宅介護、看護小規模多機能型居宅介護）</a:t>
            </a:r>
            <a:endPar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1800"/>
              </a:spcBef>
              <a:spcAft>
                <a:spcPts val="0"/>
              </a:spcAft>
            </a:pP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５</a:t>
            </a:r>
            <a:r>
              <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人員配置について</a:t>
            </a:r>
            <a:endPar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1800"/>
              </a:spcBef>
              <a:spcAft>
                <a:spcPts val="0"/>
              </a:spcAft>
            </a:pP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６</a:t>
            </a:r>
            <a:r>
              <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加算要件に係る認知症高齢者の日常生活自立度の判定</a:t>
            </a:r>
            <a:r>
              <a:rPr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（地域密着型サービス共通）</a:t>
            </a:r>
            <a:endPar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1800"/>
              </a:spcBef>
              <a:spcAft>
                <a:spcPts val="0"/>
              </a:spcAft>
            </a:pP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７</a:t>
            </a:r>
            <a:r>
              <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運営推進会議</a:t>
            </a:r>
            <a:r>
              <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介護・医療連携推進会議</a:t>
            </a:r>
            <a:r>
              <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について</a:t>
            </a:r>
            <a:r>
              <a:rPr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（地域密着型サービス共通）</a:t>
            </a:r>
            <a:endParaRPr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1800"/>
              </a:spcBef>
              <a:spcAft>
                <a:spcPts val="0"/>
              </a:spcAft>
            </a:pP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８</a:t>
            </a:r>
            <a:r>
              <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自己評価・外部評価について</a:t>
            </a:r>
            <a:r>
              <a:rPr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（認知症対応型共同生活介護、小規模多機能型居宅介護、看護小規模多機能型居宅介護、</a:t>
            </a:r>
            <a:endParaRPr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0"/>
              </a:spcBef>
              <a:spcAft>
                <a:spcPts val="0"/>
              </a:spcAft>
            </a:pP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定期巡回随時対応型訪問介護看護</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endPar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1800"/>
              </a:spcBef>
              <a:spcAft>
                <a:spcPts val="0"/>
              </a:spcAft>
            </a:pP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９</a:t>
            </a:r>
            <a:r>
              <a:rPr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サービスに関連する事項について</a:t>
            </a:r>
            <a:endParaRPr lang="en-US" altLang="ja-JP" sz="8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endParaRPr kumimoji="0" lang="en-US" altLang="ja-JP" sz="1600" i="0"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a:p>
            <a:endParaRPr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endParaRPr lang="en-US" altLang="ja-JP" sz="1800"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6" name="タイトル 1"/>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2668013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518400" y="338400"/>
            <a:ext cx="11155680" cy="496800"/>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altLang="ja-JP" sz="2000" b="1" kern="0" dirty="0">
                <a:solidFill>
                  <a:srgbClr val="000000">
                    <a:lumMod val="85000"/>
                    <a:lumOff val="15000"/>
                  </a:srgbClr>
                </a:solidFill>
                <a:latin typeface="BIZ UDゴシック" panose="020B0400000000000000" pitchFamily="49" charset="-128"/>
                <a:ea typeface="BIZ UDゴシック" panose="020B0400000000000000" pitchFamily="49" charset="-128"/>
              </a:rPr>
              <a:t>9-4.</a:t>
            </a:r>
            <a:r>
              <a:rPr kumimoji="0" lang="ja-JP" altLang="en-US"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送迎記録について</a:t>
            </a:r>
            <a:r>
              <a:rPr kumimoji="0" lang="ja-JP" altLang="en-US" sz="16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（通所</a:t>
            </a:r>
            <a:r>
              <a:rPr lang="ja-JP" altLang="en-US" sz="1600" b="1" kern="0" dirty="0">
                <a:solidFill>
                  <a:srgbClr val="000000">
                    <a:lumMod val="85000"/>
                    <a:lumOff val="15000"/>
                  </a:srgbClr>
                </a:solidFill>
                <a:latin typeface="BIZ UDゴシック" panose="020B0400000000000000" pitchFamily="49" charset="-128"/>
                <a:ea typeface="BIZ UDゴシック" panose="020B0400000000000000" pitchFamily="49" charset="-128"/>
              </a:rPr>
              <a:t>サービス共通</a:t>
            </a:r>
            <a:r>
              <a:rPr kumimoji="0" lang="ja-JP" altLang="en-US" sz="16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a:t>
            </a:r>
            <a:endParaRPr kumimoji="0" lang="en-US" altLang="ja-JP"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532320" y="2600075"/>
            <a:ext cx="11155680" cy="1112731"/>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送迎減算の有無に関しては、個別サービス計画上、送迎が往復か片道かを位置付けさせた上で、</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実際の送迎の有無を確認の上、送迎を行っていなければ減算となる</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。なお、徒歩での送迎は減算の対象にはならない。</a:t>
            </a: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532320" y="4299069"/>
            <a:ext cx="11155680" cy="1449295"/>
          </a:xfrm>
          <a:prstGeom prst="rect">
            <a:avLst/>
          </a:prstGeom>
          <a:solidFill>
            <a:sysClr val="window" lastClr="FFFFFF"/>
          </a:solidFill>
          <a:ln w="15875" cap="flat" cmpd="sng" algn="ctr">
            <a:solidFill>
              <a:srgbClr val="94A088"/>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●車両運行記録簿や送迎記録簿等を整備し、送迎時刻（個々の利用者宅、事業所の発着時刻）を実績に基づいて、</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正確に</a:t>
            </a:r>
            <a:endParaRPr kumimoji="1" lang="en-US" altLang="ja-JP"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r>
              <a:rPr kumimoji="1" lang="ja-JP" altLang="en-US" sz="1600" b="1" i="0" u="sng"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記録、保管</a:t>
            </a:r>
            <a:r>
              <a:rPr kumimoji="1" lang="ja-JP" altLang="en-US" sz="1600" i="0" u="none"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しておくこと。</a:t>
            </a:r>
          </a:p>
          <a:p>
            <a:pPr marL="0" marR="0" lvl="0" indent="0" algn="l" defTabSz="914400" rtl="0" eaLnBrk="1" fontAlgn="auto" latinLnBrk="0" hangingPunct="1">
              <a:lnSpc>
                <a:spcPct val="100000"/>
              </a:lnSpc>
              <a:spcBef>
                <a:spcPts val="600"/>
              </a:spcBef>
              <a:spcAft>
                <a:spcPts val="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●送迎担当者、利用者、送迎先等を明確にすること。</a:t>
            </a:r>
          </a:p>
        </p:txBody>
      </p:sp>
      <p:sp>
        <p:nvSpPr>
          <p:cNvPr id="8" name="角丸四角形 12">
            <a:extLst>
              <a:ext uri="{FF2B5EF4-FFF2-40B4-BE49-F238E27FC236}">
                <a16:creationId xmlns:a16="http://schemas.microsoft.com/office/drawing/2014/main" id="{A16E54A6-B84C-0B9C-01B2-FF1178E463F0}"/>
              </a:ext>
            </a:extLst>
          </p:cNvPr>
          <p:cNvSpPr/>
          <p:nvPr/>
        </p:nvSpPr>
        <p:spPr>
          <a:xfrm>
            <a:off x="532320" y="2431793"/>
            <a:ext cx="2427263" cy="336564"/>
          </a:xfrm>
          <a:prstGeom prst="roundRect">
            <a:avLst/>
          </a:prstGeom>
          <a:gradFill rotWithShape="1">
            <a:gsLst>
              <a:gs pos="0">
                <a:srgbClr val="C2BC80">
                  <a:tint val="65000"/>
                  <a:shade val="92000"/>
                  <a:satMod val="130000"/>
                </a:srgbClr>
              </a:gs>
              <a:gs pos="45000">
                <a:srgbClr val="C2BC80">
                  <a:tint val="60000"/>
                  <a:shade val="99000"/>
                  <a:satMod val="120000"/>
                </a:srgbClr>
              </a:gs>
              <a:gs pos="100000">
                <a:srgbClr val="C2BC80">
                  <a:tint val="55000"/>
                  <a:satMod val="140000"/>
                </a:srgbClr>
              </a:gs>
            </a:gsLst>
            <a:path path="circle">
              <a:fillToRect l="100000" t="100000" r="100000" b="100000"/>
            </a:path>
          </a:gradFill>
          <a:ln w="12700" cap="flat" cmpd="sng" algn="ctr">
            <a:solidFill>
              <a:srgbClr val="C2BC80"/>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0" lang="zh-TW" altLang="en-US"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基準等（要旨）</a:t>
            </a:r>
            <a:r>
              <a:rPr kumimoji="0" lang="en-US" altLang="ja-JP" sz="1800" b="1" i="0" u="none" strike="noStrike" kern="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p:txBody>
      </p:sp>
      <p:sp>
        <p:nvSpPr>
          <p:cNvPr id="9" name="角丸四角形 10">
            <a:extLst>
              <a:ext uri="{FF2B5EF4-FFF2-40B4-BE49-F238E27FC236}">
                <a16:creationId xmlns:a16="http://schemas.microsoft.com/office/drawing/2014/main" id="{B73043BD-7C09-4DDA-17F8-CB7DAD3D19C1}"/>
              </a:ext>
            </a:extLst>
          </p:cNvPr>
          <p:cNvSpPr/>
          <p:nvPr/>
        </p:nvSpPr>
        <p:spPr>
          <a:xfrm>
            <a:off x="532320" y="4130787"/>
            <a:ext cx="1613095" cy="336564"/>
          </a:xfrm>
          <a:prstGeom prst="roundRect">
            <a:avLst/>
          </a:prstGeom>
          <a:gradFill rotWithShape="1">
            <a:gsLst>
              <a:gs pos="0">
                <a:srgbClr val="BD582C">
                  <a:tint val="65000"/>
                  <a:shade val="92000"/>
                  <a:satMod val="130000"/>
                </a:srgbClr>
              </a:gs>
              <a:gs pos="45000">
                <a:srgbClr val="BD582C">
                  <a:tint val="60000"/>
                  <a:shade val="99000"/>
                  <a:satMod val="120000"/>
                </a:srgbClr>
              </a:gs>
              <a:gs pos="100000">
                <a:srgbClr val="BD582C">
                  <a:tint val="55000"/>
                  <a:satMod val="140000"/>
                </a:srgbClr>
              </a:gs>
            </a:gsLst>
            <a:path path="circle">
              <a:fillToRect l="100000" t="100000" r="100000" b="100000"/>
            </a:path>
          </a:gradFill>
          <a:ln w="12700" cap="flat" cmpd="sng" algn="ctr">
            <a:solidFill>
              <a:srgbClr val="BD582C"/>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8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ポイント</a:t>
            </a:r>
          </a:p>
        </p:txBody>
      </p:sp>
      <p:sp>
        <p:nvSpPr>
          <p:cNvPr id="2" name="タイトル 1">
            <a:extLst>
              <a:ext uri="{FF2B5EF4-FFF2-40B4-BE49-F238E27FC236}">
                <a16:creationId xmlns:a16="http://schemas.microsoft.com/office/drawing/2014/main" id="{FB434310-7AD3-9553-F2A3-5E9AF48B1DD2}"/>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
        <p:nvSpPr>
          <p:cNvPr id="3" name="正方形/長方形 2">
            <a:extLst>
              <a:ext uri="{FF2B5EF4-FFF2-40B4-BE49-F238E27FC236}">
                <a16:creationId xmlns:a16="http://schemas.microsoft.com/office/drawing/2014/main" id="{F1788C6D-E198-A714-6924-F977987E1038}"/>
              </a:ext>
            </a:extLst>
          </p:cNvPr>
          <p:cNvSpPr/>
          <p:nvPr/>
        </p:nvSpPr>
        <p:spPr>
          <a:xfrm>
            <a:off x="518160" y="1260000"/>
            <a:ext cx="11155680" cy="76553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lang="en-US" altLang="ja-JP" sz="1600" dirty="0">
              <a:latin typeface="BIZ UDゴシック" panose="020B0400000000000000" pitchFamily="49" charset="-128"/>
              <a:ea typeface="BIZ UDゴシック" panose="020B0400000000000000" pitchFamily="49" charset="-128"/>
            </a:endParaRPr>
          </a:p>
          <a:p>
            <a:r>
              <a:rPr lang="ja-JP" altLang="en-US" sz="1600" dirty="0">
                <a:latin typeface="BIZ UDゴシック" panose="020B0400000000000000" pitchFamily="49" charset="-128"/>
                <a:ea typeface="BIZ UDゴシック" panose="020B0400000000000000" pitchFamily="49" charset="-128"/>
              </a:rPr>
              <a:t>・個々の利用者宅の発着時刻が記録されておらず、送迎記録簿の内容が不十分。</a:t>
            </a:r>
            <a:endParaRPr kumimoji="1" lang="en-US" altLang="ja-JP" sz="1600" dirty="0">
              <a:latin typeface="BIZ UDゴシック" panose="020B0400000000000000" pitchFamily="49" charset="-128"/>
              <a:ea typeface="BIZ UDゴシック" panose="020B0400000000000000" pitchFamily="49" charset="-128"/>
            </a:endParaRPr>
          </a:p>
          <a:p>
            <a:endParaRPr kumimoji="1" lang="en-US" altLang="ja-JP" sz="1600" dirty="0">
              <a:latin typeface="BIZ UDゴシック" panose="020B0400000000000000" pitchFamily="49" charset="-128"/>
              <a:ea typeface="BIZ UDゴシック" panose="020B0400000000000000" pitchFamily="49" charset="-128"/>
            </a:endParaRPr>
          </a:p>
          <a:p>
            <a:endParaRPr kumimoji="1" lang="ja-JP" altLang="en-US" sz="1600" dirty="0">
              <a:latin typeface="BIZ UDゴシック" panose="020B0400000000000000" pitchFamily="49" charset="-128"/>
              <a:ea typeface="BIZ UDゴシック" panose="020B0400000000000000" pitchFamily="49" charset="-128"/>
            </a:endParaRPr>
          </a:p>
        </p:txBody>
      </p:sp>
      <p:sp>
        <p:nvSpPr>
          <p:cNvPr id="10" name="角丸四角形 7">
            <a:extLst>
              <a:ext uri="{FF2B5EF4-FFF2-40B4-BE49-F238E27FC236}">
                <a16:creationId xmlns:a16="http://schemas.microsoft.com/office/drawing/2014/main" id="{FBDE93F2-311B-A9AA-209A-51DE66DEE477}"/>
              </a:ext>
            </a:extLst>
          </p:cNvPr>
          <p:cNvSpPr/>
          <p:nvPr/>
        </p:nvSpPr>
        <p:spPr>
          <a:xfrm>
            <a:off x="518160" y="1091718"/>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2907296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C02D860-C22B-CA76-EB34-BD9D25DF7257}"/>
              </a:ext>
            </a:extLst>
          </p:cNvPr>
          <p:cNvSpPr/>
          <p:nvPr/>
        </p:nvSpPr>
        <p:spPr>
          <a:xfrm>
            <a:off x="518400" y="338400"/>
            <a:ext cx="11155680" cy="496800"/>
          </a:xfrm>
          <a:prstGeom prst="rect">
            <a:avLst/>
          </a:prstGeom>
          <a:solidFill>
            <a:srgbClr val="BD582C">
              <a:lumMod val="20000"/>
              <a:lumOff val="80000"/>
            </a:srgbClr>
          </a:solidFill>
          <a:ln w="12700" cap="flat" cmpd="sng" algn="ctr">
            <a:solidFill>
              <a:srgbClr val="94A088"/>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9-5.</a:t>
            </a:r>
            <a:r>
              <a:rPr kumimoji="0" lang="ja-JP" altLang="en-US" sz="20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その他留意すべき事項</a:t>
            </a:r>
            <a:r>
              <a:rPr kumimoji="0" lang="ja-JP" altLang="en-US" sz="16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rPr>
              <a:t>（通所サービス共通）</a:t>
            </a:r>
            <a:endParaRPr kumimoji="0" lang="en-US" altLang="ja-JP" sz="2400" b="1" i="0" u="none" strike="noStrike" kern="0" cap="none" spc="0" normalizeH="0" baseline="0" noProof="0" dirty="0">
              <a:ln>
                <a:noFill/>
              </a:ln>
              <a:solidFill>
                <a:srgbClr val="000000">
                  <a:lumMod val="85000"/>
                  <a:lumOff val="15000"/>
                </a:srgbClr>
              </a:solidFill>
              <a:effectLst/>
              <a:uLnTx/>
              <a:uFillTx/>
              <a:latin typeface="BIZ UDゴシック" panose="020B0400000000000000" pitchFamily="49" charset="-128"/>
              <a:ea typeface="BIZ UDゴシック" panose="020B0400000000000000" pitchFamily="49" charset="-128"/>
            </a:endParaRPr>
          </a:p>
        </p:txBody>
      </p:sp>
      <p:sp>
        <p:nvSpPr>
          <p:cNvPr id="5" name="コンテンツ プレースホルダー 4">
            <a:extLst>
              <a:ext uri="{FF2B5EF4-FFF2-40B4-BE49-F238E27FC236}">
                <a16:creationId xmlns:a16="http://schemas.microsoft.com/office/drawing/2014/main" id="{5D359393-25BB-C996-10D6-0ED00AD5202A}"/>
              </a:ext>
            </a:extLst>
          </p:cNvPr>
          <p:cNvSpPr txBox="1">
            <a:spLocks/>
          </p:cNvSpPr>
          <p:nvPr/>
        </p:nvSpPr>
        <p:spPr>
          <a:xfrm>
            <a:off x="518160" y="1259999"/>
            <a:ext cx="11155680" cy="2088000"/>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en-US" altLang="zh-TW"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zh-TW"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指導対象</a:t>
            </a:r>
            <a:r>
              <a:rPr kumimoji="1" lang="en-US" altLang="zh-TW"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利用者の手の届く範囲に、</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洗剤</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等を置いている。</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事務所内の掲示に</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押しピン、小さなマグネット</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等を使用している。</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r>
              <a:rPr kumimoji="1" lang="ja-JP" altLang="en-US"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指導内容</a:t>
            </a:r>
            <a:r>
              <a:rPr kumimoji="1" lang="en-US" altLang="ja-JP" sz="1600" b="1"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ja-JP" altLang="en-US" sz="1600" dirty="0">
                <a:latin typeface="BIZ UDゴシック" panose="020B0400000000000000" pitchFamily="49" charset="-128"/>
                <a:ea typeface="BIZ UDゴシック" panose="020B0400000000000000" pitchFamily="49" charset="-128"/>
              </a:rPr>
              <a:t>　　洗剤等は、扉のついた棚の中など利用者の手の届かない場所に置くこと。 </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　　押しピン</a:t>
            </a:r>
            <a:r>
              <a:rPr lang="ja-JP" altLang="en-US" sz="1600" dirty="0">
                <a:latin typeface="BIZ UDゴシック" panose="020B0400000000000000" pitchFamily="49" charset="-128"/>
                <a:ea typeface="BIZ UDゴシック" panose="020B0400000000000000" pitchFamily="49" charset="-128"/>
              </a:rPr>
              <a:t>、</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小さなマグネット等は、</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誤飲等、事故の恐れ</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があるので、</a:t>
            </a:r>
            <a:r>
              <a:rPr kumimoji="1" lang="ja-JP" altLang="en-US" sz="1600" b="1"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使用しない</a:t>
            </a:r>
            <a:r>
              <a:rPr kumimoji="1" lang="ja-JP" altLang="en-US"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rPr>
              <a:t>ようにすること。</a:t>
            </a:r>
            <a:endParaRPr kumimoji="1" lang="en-US" altLang="ja-JP" sz="1600" i="0" strike="noStrike" kern="1200" cap="none" spc="0" normalizeH="0" baseline="0" noProof="0" dirty="0">
              <a:ln>
                <a:noFill/>
              </a:ln>
              <a:effectLst/>
              <a:uLnTx/>
              <a:uFillTx/>
              <a:latin typeface="BIZ UDゴシック" panose="020B0400000000000000" pitchFamily="49" charset="-128"/>
              <a:ea typeface="BIZ UDゴシック" panose="020B0400000000000000" pitchFamily="49" charset="-128"/>
            </a:endParaRPr>
          </a:p>
        </p:txBody>
      </p:sp>
      <p:sp>
        <p:nvSpPr>
          <p:cNvPr id="6" name="コンテンツ プレースホルダー 4">
            <a:extLst>
              <a:ext uri="{FF2B5EF4-FFF2-40B4-BE49-F238E27FC236}">
                <a16:creationId xmlns:a16="http://schemas.microsoft.com/office/drawing/2014/main" id="{C2EFF717-B588-5814-3936-E958CEB47E35}"/>
              </a:ext>
            </a:extLst>
          </p:cNvPr>
          <p:cNvSpPr txBox="1">
            <a:spLocks/>
          </p:cNvSpPr>
          <p:nvPr/>
        </p:nvSpPr>
        <p:spPr>
          <a:xfrm>
            <a:off x="518160" y="3772798"/>
            <a:ext cx="11155680" cy="2088000"/>
          </a:xfrm>
          <a:prstGeom prst="rect">
            <a:avLst/>
          </a:prstGeom>
          <a:solidFill>
            <a:sysClr val="window" lastClr="FFFFFF"/>
          </a:solidFill>
          <a:ln w="15875" cap="flat" cmpd="sng" algn="ctr">
            <a:solidFill>
              <a:schemeClr val="accent5"/>
            </a:solidFill>
            <a:prstDash val="solid"/>
          </a:ln>
          <a:effectLst/>
        </p:spPr>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指導対象</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　　食事代及びおむつ代以外で、</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利用者の個別事由に関わらない日常生活費</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については、</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請求することはできない</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r>
              <a:rPr kumimoji="1" lang="ja-JP" altLang="en-US"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指導内容</a:t>
            </a:r>
            <a:r>
              <a:rPr kumimoji="1" lang="en-US" altLang="ja-JP" sz="16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a:t>
            </a:r>
          </a:p>
          <a:p>
            <a:pPr marL="0" marR="0" lvl="0" indent="0" algn="l" defTabSz="914400" rtl="0" eaLnBrk="1" fontAlgn="auto" latinLnBrk="0" hangingPunct="1">
              <a:lnSpc>
                <a:spcPct val="100000"/>
              </a:lnSpc>
              <a:spcBef>
                <a:spcPts val="0"/>
              </a:spcBef>
              <a:spcAft>
                <a:spcPts val="0"/>
              </a:spcAft>
              <a:buClrTx/>
              <a:buSzTx/>
              <a:buFont typeface="Arial"/>
              <a:buNone/>
              <a:tabLst/>
              <a:defRPr/>
            </a:pPr>
            <a:r>
              <a:rPr kumimoji="1" lang="ja-JP" altLang="en-US" sz="1600" b="1" i="0"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　　</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費用徴収ができる場合</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は、</a:t>
            </a:r>
            <a:r>
              <a:rPr kumimoji="1" lang="ja-JP" altLang="en-US" sz="1600" b="1" i="0" u="sng"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rPr>
              <a:t>利用者の希望による身の回り品、又は教養・娯楽として日常生活に必要なもの</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を事業者が　　</a:t>
            </a:r>
            <a:endParaRPr kumimoji="1" lang="en-US" altLang="ja-JP"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ja-JP" altLang="en-US" sz="1600" dirty="0">
                <a:solidFill>
                  <a:srgbClr val="000000"/>
                </a:solidFill>
                <a:latin typeface="BIZ UDゴシック" panose="020B0400000000000000" pitchFamily="49" charset="-128"/>
                <a:ea typeface="BIZ UDゴシック" panose="020B0400000000000000" pitchFamily="49" charset="-128"/>
              </a:rPr>
              <a:t>　　</a:t>
            </a:r>
            <a:r>
              <a:rPr kumimoji="1" lang="ja-JP" altLang="en-US" sz="1600"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rPr>
              <a:t>提供する場合であること。</a:t>
            </a:r>
          </a:p>
        </p:txBody>
      </p:sp>
      <p:sp>
        <p:nvSpPr>
          <p:cNvPr id="2" name="タイトル 1">
            <a:extLst>
              <a:ext uri="{FF2B5EF4-FFF2-40B4-BE49-F238E27FC236}">
                <a16:creationId xmlns:a16="http://schemas.microsoft.com/office/drawing/2014/main" id="{A0A80078-B0D2-E864-2721-E2A242A07624}"/>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2036229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コンテンツ プレースホルダー 4"/>
          <p:cNvSpPr txBox="1">
            <a:spLocks/>
          </p:cNvSpPr>
          <p:nvPr/>
        </p:nvSpPr>
        <p:spPr>
          <a:xfrm>
            <a:off x="1198881" y="2083504"/>
            <a:ext cx="10013602" cy="3474016"/>
          </a:xfrm>
          <a:prstGeom prst="rect">
            <a:avLst/>
          </a:prstGeom>
          <a:solidFill>
            <a:srgbClr val="CCECFF"/>
          </a:solidFill>
        </p:spPr>
        <p:style>
          <a:lnRef idx="1">
            <a:schemeClr val="accent3"/>
          </a:lnRef>
          <a:fillRef idx="2">
            <a:schemeClr val="accent3"/>
          </a:fillRef>
          <a:effectRef idx="1">
            <a:schemeClr val="accent3"/>
          </a:effectRef>
          <a:fontRef idx="minor">
            <a:schemeClr val="dk1"/>
          </a:fontRef>
        </p:style>
        <p:txBody>
          <a:bodyPr vert="horz"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pPr>
            <a:r>
              <a:rPr lang="ja-JP" altLang="en-US" sz="2400" dirty="0">
                <a:latin typeface="BIZ UDゴシック" panose="020B0400000000000000" pitchFamily="49" charset="-128"/>
                <a:ea typeface="BIZ UDゴシック" panose="020B0400000000000000" pitchFamily="49" charset="-128"/>
              </a:rPr>
              <a:t>　　　居宅サービス担当            </a:t>
            </a:r>
            <a:r>
              <a:rPr lang="en-US" altLang="ja-JP" sz="2400" dirty="0">
                <a:latin typeface="BIZ UDゴシック" panose="020B0400000000000000" pitchFamily="49" charset="-128"/>
                <a:ea typeface="BIZ UDゴシック" panose="020B0400000000000000" pitchFamily="49" charset="-128"/>
              </a:rPr>
              <a:t>06-6155-4668</a:t>
            </a:r>
          </a:p>
          <a:p>
            <a:pPr marL="0" indent="0">
              <a:buNone/>
            </a:pPr>
            <a:r>
              <a:rPr lang="ja-JP" altLang="en-US" sz="2400" dirty="0">
                <a:latin typeface="BIZ UDゴシック" panose="020B0400000000000000" pitchFamily="49" charset="-128"/>
                <a:ea typeface="BIZ UDゴシック" panose="020B0400000000000000" pitchFamily="49" charset="-128"/>
              </a:rPr>
              <a:t>　　　地域密着型サービス担当　　　</a:t>
            </a:r>
            <a:r>
              <a:rPr lang="en-US" altLang="ja-JP" sz="2400" dirty="0">
                <a:latin typeface="BIZ UDゴシック" panose="020B0400000000000000" pitchFamily="49" charset="-128"/>
                <a:ea typeface="BIZ UDゴシック" panose="020B0400000000000000" pitchFamily="49" charset="-128"/>
              </a:rPr>
              <a:t>06-6155-4667</a:t>
            </a:r>
          </a:p>
          <a:p>
            <a:pPr marL="0" indent="0">
              <a:buNone/>
            </a:pPr>
            <a:r>
              <a:rPr lang="ja-JP" altLang="en-US" sz="2400" dirty="0">
                <a:latin typeface="BIZ UDゴシック" panose="020B0400000000000000" pitchFamily="49" charset="-128"/>
                <a:ea typeface="BIZ UDゴシック" panose="020B0400000000000000" pitchFamily="49" charset="-128"/>
              </a:rPr>
              <a:t>　　　施設サービス担当　　　　　　</a:t>
            </a:r>
            <a:r>
              <a:rPr lang="en-US" altLang="ja-JP" sz="2400" dirty="0">
                <a:latin typeface="BIZ UDゴシック" panose="020B0400000000000000" pitchFamily="49" charset="-128"/>
                <a:ea typeface="BIZ UDゴシック" panose="020B0400000000000000" pitchFamily="49" charset="-128"/>
              </a:rPr>
              <a:t>06-6105-8009</a:t>
            </a:r>
            <a:r>
              <a:rPr lang="ja-JP" altLang="en-US" sz="2400" dirty="0">
                <a:latin typeface="BIZ UDゴシック" panose="020B0400000000000000" pitchFamily="49" charset="-128"/>
                <a:ea typeface="BIZ UDゴシック" panose="020B0400000000000000" pitchFamily="49" charset="-128"/>
              </a:rPr>
              <a:t>　</a:t>
            </a:r>
            <a:endParaRPr lang="en-US" altLang="ja-JP" sz="2400" dirty="0">
              <a:latin typeface="BIZ UDゴシック" panose="020B0400000000000000" pitchFamily="49" charset="-128"/>
              <a:ea typeface="BIZ UDゴシック" panose="020B0400000000000000" pitchFamily="49" charset="-128"/>
            </a:endParaRPr>
          </a:p>
          <a:p>
            <a:pPr marL="0" indent="0">
              <a:buNone/>
            </a:pPr>
            <a:r>
              <a:rPr lang="ja-JP" altLang="en-US" sz="2400" dirty="0">
                <a:latin typeface="BIZ UDゴシック" panose="020B0400000000000000" pitchFamily="49" charset="-128"/>
                <a:ea typeface="BIZ UDゴシック" panose="020B0400000000000000" pitchFamily="49" charset="-128"/>
              </a:rPr>
              <a:t>　　　メールアドレス　　　</a:t>
            </a:r>
            <a:r>
              <a:rPr lang="en-US" altLang="ja-JP" b="1" dirty="0">
                <a:latin typeface="BIZ UDゴシック" panose="020B0400000000000000" pitchFamily="49" charset="-128"/>
                <a:ea typeface="BIZ UDゴシック" panose="020B0400000000000000" pitchFamily="49" charset="-128"/>
              </a:rPr>
              <a:t>fsk-kaigo@city.suita.osaka.jp</a:t>
            </a:r>
            <a:endParaRPr lang="en-US" altLang="ja-JP" sz="2400" b="1" dirty="0">
              <a:latin typeface="BIZ UDゴシック" panose="020B0400000000000000" pitchFamily="49" charset="-128"/>
              <a:ea typeface="BIZ UDゴシック" panose="020B0400000000000000" pitchFamily="49" charset="-128"/>
            </a:endParaRPr>
          </a:p>
        </p:txBody>
      </p:sp>
      <p:sp>
        <p:nvSpPr>
          <p:cNvPr id="4" name="Rectangle 1"/>
          <p:cNvSpPr>
            <a:spLocks noGrp="1"/>
          </p:cNvSpPr>
          <p:nvPr>
            <p:ph type="title"/>
          </p:nvPr>
        </p:nvSpPr>
        <p:spPr>
          <a:xfrm>
            <a:off x="2028664" y="883920"/>
            <a:ext cx="8134672" cy="639728"/>
          </a:xfrm>
        </p:spPr>
        <p:txBody>
          <a:bodyPr anchor="ctr">
            <a:noAutofit/>
          </a:bodyPr>
          <a:lstStyle/>
          <a:p>
            <a:pPr algn="ctr"/>
            <a:r>
              <a:rPr lang="ja-JP" altLang="en-US" sz="2800" b="1" dirty="0">
                <a:latin typeface="BIZ UDゴシック" panose="020B0400000000000000" pitchFamily="49" charset="-128"/>
                <a:ea typeface="BIZ UDゴシック" panose="020B0400000000000000" pitchFamily="49" charset="-128"/>
              </a:rPr>
              <a:t>福祉指導監査室へのお問合せ先について</a:t>
            </a:r>
            <a:endParaRPr lang="en-US" sz="2800" b="1" dirty="0">
              <a:latin typeface="BIZ UDゴシック" panose="020B0400000000000000" pitchFamily="49" charset="-128"/>
              <a:ea typeface="BIZ UDゴシック" panose="020B0400000000000000" pitchFamily="49" charset="-128"/>
            </a:endParaRPr>
          </a:p>
        </p:txBody>
      </p:sp>
      <p:sp>
        <p:nvSpPr>
          <p:cNvPr id="5" name="タイトル 1">
            <a:extLst>
              <a:ext uri="{FF2B5EF4-FFF2-40B4-BE49-F238E27FC236}">
                <a16:creationId xmlns:a16="http://schemas.microsoft.com/office/drawing/2014/main" id="{BBD9239B-6866-A54C-7517-C582BD9B7FC5}"/>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52311107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345026" y="338400"/>
            <a:ext cx="9501945" cy="498452"/>
          </a:xfrm>
        </p:spPr>
        <p:txBody>
          <a:bodyPr>
            <a:noAutofit/>
          </a:bodyPr>
          <a:lstStyle/>
          <a:p>
            <a:pPr algn="ctr"/>
            <a:r>
              <a:rPr lang="ja-JP" altLang="en-US" sz="2400" b="1" dirty="0">
                <a:latin typeface="BIZ UDゴシック" panose="020B0400000000000000" pitchFamily="49" charset="-128"/>
                <a:ea typeface="BIZ UDゴシック" panose="020B0400000000000000" pitchFamily="49" charset="-128"/>
              </a:rPr>
              <a:t>電子申込システムで集団指導の受講報告を御提出いただく際のお願い</a:t>
            </a:r>
            <a:endParaRPr lang="en-US" sz="2400" b="1" dirty="0">
              <a:latin typeface="BIZ UDゴシック" panose="020B0400000000000000" pitchFamily="49" charset="-128"/>
              <a:ea typeface="BIZ UDゴシック" panose="020B0400000000000000" pitchFamily="49" charset="-128"/>
            </a:endParaRPr>
          </a:p>
        </p:txBody>
      </p:sp>
      <p:sp>
        <p:nvSpPr>
          <p:cNvPr id="7" name="コンテンツ プレースホルダー 4"/>
          <p:cNvSpPr txBox="1">
            <a:spLocks/>
          </p:cNvSpPr>
          <p:nvPr/>
        </p:nvSpPr>
        <p:spPr>
          <a:xfrm>
            <a:off x="919157" y="921957"/>
            <a:ext cx="10353682" cy="3088967"/>
          </a:xfrm>
          <a:prstGeom prst="rect">
            <a:avLst/>
          </a:prstGeom>
          <a:solidFill>
            <a:srgbClr val="CCECFF"/>
          </a:solidFill>
        </p:spPr>
        <p:style>
          <a:lnRef idx="1">
            <a:schemeClr val="accent3"/>
          </a:lnRef>
          <a:fillRef idx="2">
            <a:schemeClr val="accent3"/>
          </a:fillRef>
          <a:effectRef idx="1">
            <a:schemeClr val="accent3"/>
          </a:effectRef>
          <a:fontRef idx="minor">
            <a:schemeClr val="dk1"/>
          </a:fontRef>
        </p:style>
        <p:txBody>
          <a:bodyPr vert="horz" lIns="180000" tIns="180000" rIns="180000" bIns="180000" rtlCol="0" anchor="ctr">
            <a:noAutofit/>
          </a:bodyPr>
          <a:lstStyle>
            <a:lvl1pPr marL="342900" indent="-342900" algn="l" rtl="0" eaLnBrk="1" latinLnBrk="0" hangingPunct="1">
              <a:spcBef>
                <a:spcPts val="600"/>
              </a:spcBef>
              <a:spcAft>
                <a:spcPts val="600"/>
              </a:spcAft>
              <a:buFont typeface="Arial"/>
              <a:buChar char="•"/>
              <a:defRPr kumimoji="1" lang="ja-JP" sz="2800" kern="1200">
                <a:solidFill>
                  <a:schemeClr val="tx1"/>
                </a:solidFill>
                <a:latin typeface="+mn-lt"/>
                <a:ea typeface="+mn-ea"/>
                <a:cs typeface="+mn-cs"/>
              </a:defRPr>
            </a:lvl1pPr>
            <a:lvl2pPr marL="742950" indent="-285750" algn="l" rtl="0" eaLnBrk="1" latinLnBrk="0" hangingPunct="1">
              <a:spcBef>
                <a:spcPts val="600"/>
              </a:spcBef>
              <a:spcAft>
                <a:spcPts val="600"/>
              </a:spcAft>
              <a:buFont typeface="Arial"/>
              <a:buChar char="–"/>
              <a:defRPr kumimoji="1" lang="ja-JP" sz="2400" kern="1200">
                <a:solidFill>
                  <a:schemeClr val="tx1"/>
                </a:solidFill>
                <a:latin typeface="+mn-lt"/>
                <a:ea typeface="+mn-ea"/>
                <a:cs typeface="+mn-cs"/>
              </a:defRPr>
            </a:lvl2pPr>
            <a:lvl3pPr marL="1143000" indent="-228600" algn="l" rtl="0" eaLnBrk="1" latinLnBrk="0" hangingPunct="1">
              <a:spcBef>
                <a:spcPts val="600"/>
              </a:spcBef>
              <a:spcAft>
                <a:spcPts val="600"/>
              </a:spcAft>
              <a:buFont typeface="Arial"/>
              <a:buChar char="•"/>
              <a:defRPr kumimoji="1" lang="ja-JP" sz="2000" kern="1200">
                <a:solidFill>
                  <a:schemeClr val="tx1"/>
                </a:solidFill>
                <a:latin typeface="+mn-lt"/>
                <a:ea typeface="+mn-ea"/>
                <a:cs typeface="+mn-cs"/>
              </a:defRPr>
            </a:lvl3pPr>
            <a:lvl4pPr marL="16002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4pPr>
            <a:lvl5pPr marL="2057400" indent="-228600" algn="l" rtl="0" eaLnBrk="1" latinLnBrk="0" hangingPunct="1">
              <a:spcBef>
                <a:spcPts val="600"/>
              </a:spcBef>
              <a:spcAft>
                <a:spcPts val="600"/>
              </a:spcAft>
              <a:buFont typeface="Arial"/>
              <a:buChar char="»"/>
              <a:defRPr kumimoji="1" lang="ja-JP" sz="18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1" lang="ja-JP"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1" lang="ja-JP"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1" lang="ja-JP"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1" lang="ja-JP" sz="2000" kern="1200">
                <a:solidFill>
                  <a:schemeClr val="tx1"/>
                </a:solidFill>
                <a:latin typeface="+mn-lt"/>
                <a:ea typeface="+mn-ea"/>
                <a:cs typeface="+mn-cs"/>
              </a:defRPr>
            </a:lvl9pPr>
          </a:lstStyle>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集団指導の動画を見終えられましたら、電子申込システムから受講の御報告をお願いします。恐れ入りますが、御報告の際にお願いしたいことがございます。</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受講報告を御提出いただく際に、誤った内容が入力されることがあり、毎年、確認作業にかなりの時間がかかっております。</a:t>
            </a:r>
          </a:p>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電子申込システムには、福祉指導監査室が発行した指定書に記載されている、正確な事業所名、事業所番号、サービス名を御入力ください。</a:t>
            </a:r>
            <a:endParaRPr lang="en-US" altLang="ja-JP" sz="1600" dirty="0">
              <a:solidFill>
                <a:prstClr val="black"/>
              </a:solidFill>
              <a:latin typeface="BIZ UDゴシック" panose="020B0400000000000000" pitchFamily="49" charset="-128"/>
              <a:ea typeface="BIZ UDゴシック" panose="020B0400000000000000" pitchFamily="49" charset="-128"/>
            </a:endParaRPr>
          </a:p>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通称の事業所名が入力されている、事業所名を記載いただく欄にサービス名が一緒に入力されている、介護予防のサービスをされている事業所が介護予防支援にチェックを入れられているなどの誤りが多くみられます。</a:t>
            </a:r>
          </a:p>
          <a:p>
            <a:pPr marL="0" indent="0">
              <a:buNone/>
              <a:defRPr/>
            </a:pPr>
            <a:r>
              <a:rPr lang="ja-JP" altLang="en-US" sz="1600" dirty="0">
                <a:solidFill>
                  <a:prstClr val="black"/>
                </a:solidFill>
                <a:latin typeface="BIZ UDゴシック" panose="020B0400000000000000" pitchFamily="49" charset="-128"/>
                <a:ea typeface="BIZ UDゴシック" panose="020B0400000000000000" pitchFamily="49" charset="-128"/>
              </a:rPr>
              <a:t>お手数をおかけしますが、指定書を見ながら御入力いただくようお願いします。</a:t>
            </a:r>
            <a:endParaRPr lang="en-US" altLang="ja-JP" sz="2000" dirty="0">
              <a:solidFill>
                <a:prstClr val="black"/>
              </a:solidFill>
              <a:latin typeface="BIZ UDゴシック" panose="020B0400000000000000" pitchFamily="49" charset="-128"/>
              <a:ea typeface="BIZ UDゴシック" panose="020B0400000000000000" pitchFamily="49" charset="-128"/>
            </a:endParaRPr>
          </a:p>
        </p:txBody>
      </p:sp>
      <p:sp>
        <p:nvSpPr>
          <p:cNvPr id="4" name="タイトル 1">
            <a:extLst>
              <a:ext uri="{FF2B5EF4-FFF2-40B4-BE49-F238E27FC236}">
                <a16:creationId xmlns:a16="http://schemas.microsoft.com/office/drawing/2014/main" id="{652C7BCF-E123-7F35-D827-B5D41C1789BD}"/>
              </a:ext>
            </a:extLst>
          </p:cNvPr>
          <p:cNvSpPr txBox="1">
            <a:spLocks/>
          </p:cNvSpPr>
          <p:nvPr/>
        </p:nvSpPr>
        <p:spPr>
          <a:xfrm>
            <a:off x="504000" y="6433066"/>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pic>
        <p:nvPicPr>
          <p:cNvPr id="3" name="図 2">
            <a:extLst>
              <a:ext uri="{FF2B5EF4-FFF2-40B4-BE49-F238E27FC236}">
                <a16:creationId xmlns:a16="http://schemas.microsoft.com/office/drawing/2014/main" id="{63B9D78C-AC27-6EED-3CC7-456B690EF524}"/>
              </a:ext>
            </a:extLst>
          </p:cNvPr>
          <p:cNvPicPr>
            <a:picLocks noChangeAspect="1"/>
          </p:cNvPicPr>
          <p:nvPr/>
        </p:nvPicPr>
        <p:blipFill>
          <a:blip r:embed="rId3"/>
          <a:stretch>
            <a:fillRect/>
          </a:stretch>
        </p:blipFill>
        <p:spPr>
          <a:xfrm>
            <a:off x="3541552" y="4121571"/>
            <a:ext cx="5108891" cy="2200847"/>
          </a:xfrm>
          <a:prstGeom prst="rect">
            <a:avLst/>
          </a:prstGeom>
        </p:spPr>
      </p:pic>
    </p:spTree>
    <p:extLst>
      <p:ext uri="{BB962C8B-B14F-4D97-AF65-F5344CB8AC3E}">
        <p14:creationId xmlns:p14="http://schemas.microsoft.com/office/powerpoint/2010/main" val="70076509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0">
              <a:srgbClr val="F7FDBF"/>
            </a:gs>
            <a:gs pos="100000">
              <a:schemeClr val="bg2">
                <a:lumMod val="40000"/>
                <a:lumOff val="60000"/>
              </a:schemeClr>
            </a:gs>
          </a:gsLst>
          <a:path path="circle">
            <a:fillToRect b="100000"/>
          </a:path>
          <a:tileRect/>
        </a:gradFill>
        <a:effectLst/>
      </p:bgPr>
    </p:bg>
    <p:spTree>
      <p:nvGrpSpPr>
        <p:cNvPr id="1" name=""/>
        <p:cNvGrpSpPr/>
        <p:nvPr/>
      </p:nvGrpSpPr>
      <p:grpSpPr>
        <a:xfrm>
          <a:off x="0" y="0"/>
          <a:ext cx="0" cy="0"/>
          <a:chOff x="0" y="0"/>
          <a:chExt cx="0" cy="0"/>
        </a:xfrm>
      </p:grpSpPr>
      <p:sp>
        <p:nvSpPr>
          <p:cNvPr id="8" name="タイトル 7"/>
          <p:cNvSpPr>
            <a:spLocks noGrp="1"/>
          </p:cNvSpPr>
          <p:nvPr>
            <p:ph type="title"/>
          </p:nvPr>
        </p:nvSpPr>
        <p:spPr>
          <a:xfrm>
            <a:off x="518747" y="1851843"/>
            <a:ext cx="10621108" cy="1400530"/>
          </a:xfrm>
        </p:spPr>
        <p:txBody>
          <a:bodyPr/>
          <a:lstStyle/>
          <a:p>
            <a:r>
              <a:rPr kumimoji="1" lang="ja-JP" altLang="en-US" dirty="0">
                <a:solidFill>
                  <a:schemeClr val="bg1"/>
                </a:solidFill>
                <a:latin typeface="BIZ UDゴシック" panose="020B0400000000000000" pitchFamily="49" charset="-128"/>
                <a:ea typeface="BIZ UDゴシック" panose="020B0400000000000000" pitchFamily="49" charset="-128"/>
              </a:rPr>
              <a:t>以上で、</a:t>
            </a:r>
            <a:r>
              <a:rPr lang="ja-JP" altLang="en-US" dirty="0">
                <a:solidFill>
                  <a:schemeClr val="bg1"/>
                </a:solidFill>
                <a:latin typeface="BIZ UDゴシック" panose="020B0400000000000000" pitchFamily="49" charset="-128"/>
                <a:ea typeface="BIZ UDゴシック" panose="020B0400000000000000" pitchFamily="49" charset="-128"/>
              </a:rPr>
              <a:t>地域密着型サービス</a:t>
            </a:r>
            <a:r>
              <a:rPr lang="ja-JP" altLang="en-US" sz="4000" dirty="0">
                <a:solidFill>
                  <a:schemeClr val="bg1"/>
                </a:solidFill>
                <a:latin typeface="BIZ UDゴシック" panose="020B0400000000000000" pitchFamily="49" charset="-128"/>
                <a:ea typeface="BIZ UDゴシック" panose="020B0400000000000000" pitchFamily="49" charset="-128"/>
              </a:rPr>
              <a:t>事業者</a:t>
            </a:r>
            <a:r>
              <a:rPr kumimoji="1" lang="ja-JP" altLang="en-US" dirty="0">
                <a:solidFill>
                  <a:schemeClr val="bg1"/>
                </a:solidFill>
                <a:latin typeface="BIZ UDゴシック" panose="020B0400000000000000" pitchFamily="49" charset="-128"/>
                <a:ea typeface="BIZ UDゴシック" panose="020B0400000000000000" pitchFamily="49" charset="-128"/>
              </a:rPr>
              <a:t>の</a:t>
            </a:r>
            <a:br>
              <a:rPr kumimoji="1" lang="en-US" altLang="ja-JP" dirty="0">
                <a:solidFill>
                  <a:schemeClr val="bg1"/>
                </a:solidFill>
                <a:latin typeface="BIZ UDゴシック" panose="020B0400000000000000" pitchFamily="49" charset="-128"/>
                <a:ea typeface="BIZ UDゴシック" panose="020B0400000000000000" pitchFamily="49" charset="-128"/>
              </a:rPr>
            </a:br>
            <a:r>
              <a:rPr kumimoji="1" lang="ja-JP" altLang="en-US" dirty="0">
                <a:solidFill>
                  <a:schemeClr val="bg1"/>
                </a:solidFill>
                <a:latin typeface="BIZ UDゴシック" panose="020B0400000000000000" pitchFamily="49" charset="-128"/>
                <a:ea typeface="BIZ UDゴシック" panose="020B0400000000000000" pitchFamily="49" charset="-128"/>
              </a:rPr>
              <a:t>集団指導を終わります。</a:t>
            </a:r>
            <a:br>
              <a:rPr kumimoji="1" lang="en-US" altLang="ja-JP" dirty="0">
                <a:solidFill>
                  <a:schemeClr val="bg1"/>
                </a:solidFill>
                <a:latin typeface="BIZ UDゴシック" panose="020B0400000000000000" pitchFamily="49" charset="-128"/>
                <a:ea typeface="BIZ UDゴシック" panose="020B0400000000000000" pitchFamily="49" charset="-128"/>
              </a:rPr>
            </a:br>
            <a:br>
              <a:rPr kumimoji="1" lang="en-US" altLang="ja-JP" dirty="0">
                <a:solidFill>
                  <a:schemeClr val="bg1"/>
                </a:solidFill>
                <a:latin typeface="BIZ UDゴシック" panose="020B0400000000000000" pitchFamily="49" charset="-128"/>
                <a:ea typeface="BIZ UDゴシック" panose="020B0400000000000000" pitchFamily="49" charset="-128"/>
              </a:rPr>
            </a:br>
            <a:r>
              <a:rPr lang="ja-JP" altLang="en-US" dirty="0">
                <a:solidFill>
                  <a:schemeClr val="bg1"/>
                </a:solidFill>
                <a:latin typeface="BIZ UDゴシック" panose="020B0400000000000000" pitchFamily="49" charset="-128"/>
                <a:ea typeface="BIZ UDゴシック" panose="020B0400000000000000" pitchFamily="49" charset="-128"/>
              </a:rPr>
              <a:t>御視聴いただき、ありがとうございました。</a:t>
            </a:r>
            <a:endParaRPr kumimoji="1" lang="ja-JP" altLang="en-US" dirty="0">
              <a:solidFill>
                <a:schemeClr val="bg1"/>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413980170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9634"/>
            <a:ext cx="11155680" cy="496389"/>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１</a:t>
            </a:r>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人員基準欠如について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（地域密着型サービス共通）</a:t>
            </a:r>
          </a:p>
        </p:txBody>
      </p:sp>
      <p:sp>
        <p:nvSpPr>
          <p:cNvPr id="4" name="正方形/長方形 3"/>
          <p:cNvSpPr/>
          <p:nvPr/>
        </p:nvSpPr>
        <p:spPr>
          <a:xfrm>
            <a:off x="518160" y="1101636"/>
            <a:ext cx="11155680" cy="3972003"/>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・基準上必要な人員配置ができていない（人員欠如による減算は原則</a:t>
            </a:r>
            <a:r>
              <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100</a:t>
            </a: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分の</a:t>
            </a:r>
            <a:r>
              <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70</a:t>
            </a: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endPar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graphicFrame>
        <p:nvGraphicFramePr>
          <p:cNvPr id="5" name="表 4"/>
          <p:cNvGraphicFramePr>
            <a:graphicFrameLocks noGrp="1"/>
          </p:cNvGraphicFramePr>
          <p:nvPr>
            <p:extLst>
              <p:ext uri="{D42A27DB-BD31-4B8C-83A1-F6EECF244321}">
                <p14:modId xmlns:p14="http://schemas.microsoft.com/office/powerpoint/2010/main" val="2660423894"/>
              </p:ext>
            </p:extLst>
          </p:nvPr>
        </p:nvGraphicFramePr>
        <p:xfrm>
          <a:off x="597159" y="1736972"/>
          <a:ext cx="11000791" cy="3230880"/>
        </p:xfrm>
        <a:graphic>
          <a:graphicData uri="http://schemas.openxmlformats.org/drawingml/2006/table">
            <a:tbl>
              <a:tblPr firstRow="1" bandRow="1">
                <a:tableStyleId>{8799B23B-EC83-4686-B30A-512413B5E67A}</a:tableStyleId>
              </a:tblPr>
              <a:tblGrid>
                <a:gridCol w="4910319">
                  <a:extLst>
                    <a:ext uri="{9D8B030D-6E8A-4147-A177-3AD203B41FA5}">
                      <a16:colId xmlns:a16="http://schemas.microsoft.com/office/drawing/2014/main" val="868365239"/>
                    </a:ext>
                  </a:extLst>
                </a:gridCol>
                <a:gridCol w="6090472">
                  <a:extLst>
                    <a:ext uri="{9D8B030D-6E8A-4147-A177-3AD203B41FA5}">
                      <a16:colId xmlns:a16="http://schemas.microsoft.com/office/drawing/2014/main" val="1327066658"/>
                    </a:ext>
                  </a:extLst>
                </a:gridCol>
              </a:tblGrid>
              <a:tr h="0">
                <a:tc>
                  <a:txBody>
                    <a:bodyPr/>
                    <a:lstStyle/>
                    <a:p>
                      <a:r>
                        <a:rPr kumimoji="1" lang="ja-JP" altLang="en-US" sz="1400" dirty="0">
                          <a:latin typeface="BIZ UDゴシック" panose="020B0400000000000000" pitchFamily="49" charset="-128"/>
                          <a:ea typeface="BIZ UDゴシック" panose="020B0400000000000000" pitchFamily="49" charset="-128"/>
                        </a:rPr>
                        <a:t>人員基準欠如の職種</a:t>
                      </a:r>
                      <a:endPar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txBody>
                  <a:tcPr>
                    <a:solidFill>
                      <a:schemeClr val="accent3">
                        <a:lumMod val="60000"/>
                        <a:lumOff val="40000"/>
                      </a:schemeClr>
                    </a:solidFill>
                  </a:tcPr>
                </a:tc>
                <a:tc>
                  <a:txBody>
                    <a:bodyPr/>
                    <a:lstStyle/>
                    <a:p>
                      <a:r>
                        <a:rPr kumimoji="1" lang="ja-JP" altLang="en-US" sz="1400" dirty="0">
                          <a:latin typeface="BIZ UDゴシック" panose="020B0400000000000000" pitchFamily="49" charset="-128"/>
                          <a:ea typeface="BIZ UDゴシック" panose="020B0400000000000000" pitchFamily="49" charset="-128"/>
                        </a:rPr>
                        <a:t>減算が行われる期間</a:t>
                      </a:r>
                      <a:endPar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txBody>
                  <a:tcPr>
                    <a:solidFill>
                      <a:schemeClr val="accent3">
                        <a:lumMod val="60000"/>
                        <a:lumOff val="40000"/>
                      </a:schemeClr>
                    </a:solidFill>
                  </a:tcPr>
                </a:tc>
                <a:extLst>
                  <a:ext uri="{0D108BD9-81ED-4DB2-BD59-A6C34878D82A}">
                    <a16:rowId xmlns:a16="http://schemas.microsoft.com/office/drawing/2014/main" val="918243065"/>
                  </a:ext>
                </a:extLst>
              </a:tr>
              <a:tr h="945914">
                <a:tc>
                  <a:txBody>
                    <a:bodyPr/>
                    <a:lstStyle/>
                    <a:p>
                      <a:r>
                        <a:rPr kumimoji="1" lang="ja-JP" altLang="en-US" sz="1400" dirty="0">
                          <a:latin typeface="BIZ UDゴシック" panose="020B0400000000000000" pitchFamily="49" charset="-128"/>
                          <a:ea typeface="BIZ UDゴシック" panose="020B0400000000000000" pitchFamily="49" charset="-128"/>
                        </a:rPr>
                        <a:t>看護職員（下記以外）</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介護職員</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小規模多機能型居宅介護・看護小規模多機能型居宅介護従業者（通い及び訪問サービスの提供に当たる者）</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介護従業者（認知症対応型共同生活介護）</a:t>
                      </a:r>
                      <a:endPar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txBody>
                  <a:tcPr anchor="ctr">
                    <a:lnB w="12700" cap="flat" cmpd="sng" algn="ctr">
                      <a:solidFill>
                        <a:schemeClr val="tx1"/>
                      </a:solidFill>
                      <a:prstDash val="dot"/>
                      <a:round/>
                      <a:headEnd type="none" w="med" len="med"/>
                      <a:tailEnd type="none" w="med" len="med"/>
                    </a:lnB>
                    <a:solidFill>
                      <a:schemeClr val="accent3">
                        <a:lumMod val="20000"/>
                        <a:lumOff val="80000"/>
                      </a:schemeClr>
                    </a:solidFill>
                  </a:tcPr>
                </a:tc>
                <a:tc>
                  <a:txBody>
                    <a:bodyPr/>
                    <a:lstStyle/>
                    <a:p>
                      <a:r>
                        <a:rPr kumimoji="1" lang="ja-JP" altLang="en-US" sz="1400" dirty="0">
                          <a:latin typeface="BIZ UDゴシック" panose="020B0400000000000000" pitchFamily="49" charset="-128"/>
                          <a:ea typeface="BIZ UDゴシック" panose="020B0400000000000000" pitchFamily="49" charset="-128"/>
                        </a:rPr>
                        <a:t>①人員欠如の割合が１割を超える場合</a:t>
                      </a:r>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400" dirty="0">
                          <a:latin typeface="BIZ UDゴシック" panose="020B0400000000000000" pitchFamily="49" charset="-128"/>
                          <a:ea typeface="BIZ UDゴシック" panose="020B0400000000000000" pitchFamily="49" charset="-128"/>
                        </a:rPr>
                        <a:t>　人員基準欠如開始月の翌月から解消月まで</a:t>
                      </a:r>
                      <a:endParaRPr kumimoji="1" lang="en-US" altLang="ja-JP" sz="140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BIZ UDゴシック" panose="020B0400000000000000" pitchFamily="49" charset="-128"/>
                          <a:ea typeface="BIZ UDゴシック" panose="020B0400000000000000" pitchFamily="49" charset="-128"/>
                        </a:rPr>
                        <a:t>②人員欠如の割合が１割以下である場合</a:t>
                      </a:r>
                      <a:endParaRPr kumimoji="1" lang="en-US" altLang="ja-JP" sz="140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BIZ UDゴシック" panose="020B0400000000000000" pitchFamily="49" charset="-128"/>
                          <a:ea typeface="BIZ UDゴシック" panose="020B0400000000000000" pitchFamily="49" charset="-128"/>
                        </a:rPr>
                        <a:t>　人員基準欠如開始月の翌々月から解消月まで（翌月の末日に人員基準を</a:t>
                      </a:r>
                      <a:endParaRPr kumimoji="1" lang="en-US" altLang="ja-JP" sz="1400" dirty="0">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BIZ UDゴシック" panose="020B0400000000000000" pitchFamily="49" charset="-128"/>
                          <a:ea typeface="BIZ UDゴシック" panose="020B0400000000000000" pitchFamily="49" charset="-128"/>
                        </a:rPr>
                        <a:t> </a:t>
                      </a:r>
                      <a:r>
                        <a:rPr kumimoji="1" lang="ja-JP" altLang="en-US" sz="1400" dirty="0">
                          <a:latin typeface="BIZ UDゴシック" panose="020B0400000000000000" pitchFamily="49" charset="-128"/>
                          <a:ea typeface="BIZ UDゴシック" panose="020B0400000000000000" pitchFamily="49" charset="-128"/>
                        </a:rPr>
                        <a:t> 満たすようになっていれば減算は行われない）</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txBody>
                  <a:tcPr anchor="ctr">
                    <a:lnB w="12700" cap="flat" cmpd="sng" algn="ctr">
                      <a:solidFill>
                        <a:schemeClr val="tx1"/>
                      </a:solidFill>
                      <a:prstDash val="dot"/>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504829296"/>
                  </a:ext>
                </a:extLst>
              </a:tr>
              <a:tr h="4231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BIZ UDゴシック" panose="020B0400000000000000" pitchFamily="49" charset="-128"/>
                          <a:ea typeface="BIZ UDゴシック" panose="020B0400000000000000" pitchFamily="49" charset="-128"/>
                        </a:rPr>
                        <a:t>小規模多機能型居宅介護・看護小規模多機能型居宅介護従業者（看護職員）</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txBody>
                  <a:tcPr anchor="ctr">
                    <a:lnT w="12700" cap="flat" cmpd="sng" algn="ctr">
                      <a:solidFill>
                        <a:schemeClr val="tx1"/>
                      </a:solidFill>
                      <a:prstDash val="dot"/>
                      <a:round/>
                      <a:headEnd type="none" w="med" len="med"/>
                      <a:tailEnd type="none" w="med" len="med"/>
                    </a:lnT>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BIZ UDゴシック" panose="020B0400000000000000" pitchFamily="49" charset="-128"/>
                          <a:ea typeface="BIZ UDゴシック" panose="020B0400000000000000" pitchFamily="49" charset="-128"/>
                        </a:rPr>
                        <a:t>人員基準欠如開始月の翌々月から解消月まで（翌月の末日に人員基準を満たすようになっていれば減算は行われない）</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txBody>
                  <a:tcPr anchor="ctr">
                    <a:lnT w="12700" cap="flat" cmpd="sng" algn="ctr">
                      <a:solidFill>
                        <a:schemeClr val="tx1"/>
                      </a:solidFill>
                      <a:prstDash val="dot"/>
                      <a:round/>
                      <a:headEnd type="none" w="med" len="med"/>
                      <a:tailEnd type="none" w="med" len="med"/>
                    </a:lnT>
                    <a:solidFill>
                      <a:schemeClr val="accent3">
                        <a:lumMod val="20000"/>
                        <a:lumOff val="80000"/>
                      </a:schemeClr>
                    </a:solidFill>
                  </a:tcPr>
                </a:tc>
                <a:extLst>
                  <a:ext uri="{0D108BD9-81ED-4DB2-BD59-A6C34878D82A}">
                    <a16:rowId xmlns:a16="http://schemas.microsoft.com/office/drawing/2014/main" val="4062686806"/>
                  </a:ext>
                </a:extLst>
              </a:tr>
              <a:tr h="597419">
                <a:tc>
                  <a:txBody>
                    <a:bodyPr/>
                    <a:lstStyle/>
                    <a:p>
                      <a:r>
                        <a:rPr kumimoji="1" lang="ja-JP" altLang="en-US" sz="1400" dirty="0">
                          <a:latin typeface="BIZ UDゴシック" panose="020B0400000000000000" pitchFamily="49" charset="-128"/>
                          <a:ea typeface="BIZ UDゴシック" panose="020B0400000000000000" pitchFamily="49" charset="-128"/>
                        </a:rPr>
                        <a:t>小規模多機能型居宅介護・看護小規模多機能型居宅介護従業者（夜勤職員、宿直職員及びサテライト型事業所の訪問サービスの提供に当たる者）</a:t>
                      </a:r>
                      <a:endPar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txBody>
                  <a:tcPr anchor="ctr">
                    <a:noFill/>
                  </a:tcPr>
                </a:tc>
                <a:tc>
                  <a:txBody>
                    <a:bodyPr/>
                    <a:lstStyle/>
                    <a:p>
                      <a:r>
                        <a:rPr kumimoji="1" lang="ja-JP" altLang="en-US" sz="1400" dirty="0">
                          <a:latin typeface="BIZ UDゴシック" panose="020B0400000000000000" pitchFamily="49" charset="-128"/>
                          <a:ea typeface="BIZ UDゴシック" panose="020B0400000000000000" pitchFamily="49" charset="-128"/>
                        </a:rPr>
                        <a:t>人員基準欠如の翌月</a:t>
                      </a:r>
                      <a:endPar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txBody>
                  <a:tcPr anchor="ctr">
                    <a:noFill/>
                  </a:tcPr>
                </a:tc>
                <a:extLst>
                  <a:ext uri="{0D108BD9-81ED-4DB2-BD59-A6C34878D82A}">
                    <a16:rowId xmlns:a16="http://schemas.microsoft.com/office/drawing/2014/main" val="1743685824"/>
                  </a:ext>
                </a:extLst>
              </a:tr>
              <a:tr h="450626">
                <a:tc>
                  <a:txBody>
                    <a:bodyPr/>
                    <a:lstStyle/>
                    <a:p>
                      <a:r>
                        <a:rPr kumimoji="1" lang="ja-JP" altLang="en-US" sz="1400" dirty="0">
                          <a:latin typeface="BIZ UDゴシック" panose="020B0400000000000000" pitchFamily="49" charset="-128"/>
                          <a:ea typeface="BIZ UDゴシック" panose="020B0400000000000000" pitchFamily="49" charset="-128"/>
                        </a:rPr>
                        <a:t>上記以外の従業者</a:t>
                      </a:r>
                      <a:endPar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txBody>
                  <a:tcPr anchor="ct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BIZ UDゴシック" panose="020B0400000000000000" pitchFamily="49" charset="-128"/>
                          <a:ea typeface="BIZ UDゴシック" panose="020B0400000000000000" pitchFamily="49" charset="-128"/>
                        </a:rPr>
                        <a:t>人員基準欠如開始月の翌々月から解消月まで（翌月の末日に人員基準を満たすようになっていれば減算は行われない）</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txBody>
                  <a:tcPr anchor="ctr">
                    <a:solidFill>
                      <a:schemeClr val="accent3">
                        <a:lumMod val="20000"/>
                        <a:lumOff val="80000"/>
                      </a:schemeClr>
                    </a:solidFill>
                  </a:tcPr>
                </a:tc>
                <a:extLst>
                  <a:ext uri="{0D108BD9-81ED-4DB2-BD59-A6C34878D82A}">
                    <a16:rowId xmlns:a16="http://schemas.microsoft.com/office/drawing/2014/main" val="3034128720"/>
                  </a:ext>
                </a:extLst>
              </a:tr>
            </a:tbl>
          </a:graphicData>
        </a:graphic>
      </p:graphicFrame>
      <p:sp>
        <p:nvSpPr>
          <p:cNvPr id="8" name="角丸四角形 7"/>
          <p:cNvSpPr/>
          <p:nvPr/>
        </p:nvSpPr>
        <p:spPr>
          <a:xfrm>
            <a:off x="508635" y="943596"/>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18160" y="5330898"/>
            <a:ext cx="11155680" cy="931815"/>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●必要な員数が確保されなくなった場合は、早急に改善すること。</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600"/>
              </a:spcBef>
            </a:pPr>
            <a:r>
              <a:rPr kumimoji="1" lang="en-US" altLang="ja-JP" sz="1600" b="1" dirty="0">
                <a:solidFill>
                  <a:srgbClr val="FF0000"/>
                </a:solidFill>
                <a:latin typeface="BIZ UDゴシック" panose="020B0400000000000000" pitchFamily="49" charset="-128"/>
                <a:ea typeface="BIZ UDゴシック" panose="020B0400000000000000" pitchFamily="49" charset="-128"/>
              </a:rPr>
              <a:t>※</a:t>
            </a:r>
            <a:r>
              <a:rPr kumimoji="1" lang="ja-JP" altLang="en-US" sz="1600" b="1" dirty="0">
                <a:solidFill>
                  <a:srgbClr val="FF0000"/>
                </a:solidFill>
                <a:latin typeface="BIZ UDゴシック" panose="020B0400000000000000" pitchFamily="49" charset="-128"/>
                <a:ea typeface="BIZ UDゴシック" panose="020B0400000000000000" pitchFamily="49" charset="-128"/>
              </a:rPr>
              <a:t>人員基準を満たさなくなった場合は、速やかに福祉指導監査室に相談すること。</a:t>
            </a:r>
          </a:p>
        </p:txBody>
      </p:sp>
      <p:sp>
        <p:nvSpPr>
          <p:cNvPr id="10" name="角丸四角形 9"/>
          <p:cNvSpPr/>
          <p:nvPr/>
        </p:nvSpPr>
        <p:spPr>
          <a:xfrm>
            <a:off x="499304" y="5179781"/>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9" name="タイトル 1">
            <a:extLst>
              <a:ext uri="{FF2B5EF4-FFF2-40B4-BE49-F238E27FC236}">
                <a16:creationId xmlns:a16="http://schemas.microsoft.com/office/drawing/2014/main" id="{345ABBAD-F3C9-599F-8C44-495A8836AE33}"/>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3237701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9634"/>
            <a:ext cx="11155680" cy="496389"/>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２</a:t>
            </a:r>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他市町村の被保険者の利用について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（地域密着型サービス共通）</a:t>
            </a:r>
          </a:p>
        </p:txBody>
      </p:sp>
      <p:sp>
        <p:nvSpPr>
          <p:cNvPr id="4" name="正方形/長方形 3"/>
          <p:cNvSpPr/>
          <p:nvPr/>
        </p:nvSpPr>
        <p:spPr>
          <a:xfrm>
            <a:off x="518160" y="1101635"/>
            <a:ext cx="11155680" cy="3153123"/>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・他市町村の被保険者（住所地特例者以外）を当該市町村及び指定権者（吹田市）の許可なく受け入れている。</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・他市町村の被保険者（住所地特例者以外）の住民票を直接、吹田市内の認知症対応型共同生活介護事業所などに異動</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させている。</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600"/>
              </a:spcBef>
            </a:pP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⇒地域密着型サービスは、高齢者が可能な限り住み慣れた身近な地域において、きめ細かい介護サービスを受けながら生活を継続できるようにとの配慮から、</a:t>
            </a:r>
            <a:r>
              <a:rPr kumimoji="1" lang="ja-JP" altLang="en-US" sz="1400" u="sng" dirty="0">
                <a:solidFill>
                  <a:srgbClr val="FF0000"/>
                </a:solidFill>
                <a:latin typeface="BIZ UDゴシック" panose="020B0400000000000000" pitchFamily="49" charset="-128"/>
                <a:ea typeface="BIZ UDゴシック" panose="020B0400000000000000" pitchFamily="49" charset="-128"/>
              </a:rPr>
              <a:t>原則、吹田市の被保険者のみが吹田市の地域密着型サービスを利用できる</a:t>
            </a: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こととなっています。</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600"/>
              </a:spcBef>
            </a:pP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認知症対応型共同生活介護・地域密着型特別養護老人ホームにおいて、事業所の所在地を住所とした転入は、明らかに本サービス利用を目的としたものであり、本来の地域密着型サービスの制度の趣旨とは異なりますのでご留意ください。</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600"/>
              </a:spcBef>
            </a:pP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例外として、他市町村の被保険者が、居住地に住所登録を継続することができない理由があり、吹田市に住民登録を変更することがやむを得ない場合で、居住している他市町村内の介護サービス事業所の利用が困難である場合等に限り、吹田市への転入による地域密着型サービスの利用を認めています。</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8" name="角丸四角形 7"/>
          <p:cNvSpPr/>
          <p:nvPr/>
        </p:nvSpPr>
        <p:spPr>
          <a:xfrm>
            <a:off x="508635" y="943596"/>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18160" y="4508635"/>
            <a:ext cx="11155680" cy="1748596"/>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●利用契約前に必要な被保険者証の確認、アセスメント等を行い、吹田市の地域密着型サービスを利用できるか確認をす</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ること。</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●他市町村の被保険者から、やむを得ない事情（災害・虐待等）での利用相談があれば、</a:t>
            </a:r>
            <a:r>
              <a:rPr kumimoji="1" lang="ja-JP" altLang="en-US" sz="1600" u="sng" dirty="0">
                <a:solidFill>
                  <a:srgbClr val="FF0000"/>
                </a:solidFill>
                <a:latin typeface="BIZ UDゴシック" panose="020B0400000000000000" pitchFamily="49" charset="-128"/>
                <a:ea typeface="BIZ UDゴシック" panose="020B0400000000000000" pitchFamily="49" charset="-128"/>
              </a:rPr>
              <a:t>吹田市（福祉指導監査室）及び</a:t>
            </a:r>
            <a:endParaRPr kumimoji="1" lang="en-US" altLang="ja-JP" sz="1600" u="sng" dirty="0">
              <a:solidFill>
                <a:srgbClr val="FF0000"/>
              </a:solidFill>
              <a:latin typeface="BIZ UDゴシック" panose="020B0400000000000000" pitchFamily="49" charset="-128"/>
              <a:ea typeface="BIZ UDゴシック" panose="020B0400000000000000" pitchFamily="49" charset="-128"/>
            </a:endParaRPr>
          </a:p>
          <a:p>
            <a:r>
              <a:rPr kumimoji="1" lang="en-US" altLang="ja-JP" sz="1600" dirty="0">
                <a:solidFill>
                  <a:srgbClr val="FF0000"/>
                </a:solidFill>
                <a:latin typeface="BIZ UDゴシック" panose="020B0400000000000000" pitchFamily="49" charset="-128"/>
                <a:ea typeface="BIZ UDゴシック" panose="020B0400000000000000" pitchFamily="49" charset="-128"/>
              </a:rPr>
              <a:t>  </a:t>
            </a:r>
            <a:r>
              <a:rPr kumimoji="1" lang="ja-JP" altLang="en-US" sz="1600" u="sng" dirty="0">
                <a:solidFill>
                  <a:srgbClr val="FF0000"/>
                </a:solidFill>
                <a:latin typeface="BIZ UDゴシック" panose="020B0400000000000000" pitchFamily="49" charset="-128"/>
                <a:ea typeface="BIZ UDゴシック" panose="020B0400000000000000" pitchFamily="49" charset="-128"/>
              </a:rPr>
              <a:t>保険者の市町村に事前に相談すること。</a:t>
            </a:r>
          </a:p>
          <a:p>
            <a:pPr>
              <a:spcBef>
                <a:spcPts val="600"/>
              </a:spcBef>
            </a:pPr>
            <a:r>
              <a:rPr kumimoji="1" lang="en-US" altLang="ja-JP" sz="1600" b="1" dirty="0">
                <a:solidFill>
                  <a:srgbClr val="FF0000"/>
                </a:solidFill>
                <a:latin typeface="BIZ UDゴシック" panose="020B0400000000000000" pitchFamily="49" charset="-128"/>
                <a:ea typeface="BIZ UDゴシック" panose="020B0400000000000000" pitchFamily="49" charset="-128"/>
              </a:rPr>
              <a:t>  ※</a:t>
            </a:r>
            <a:r>
              <a:rPr kumimoji="1" lang="ja-JP" altLang="en-US" sz="1600" b="1" dirty="0">
                <a:solidFill>
                  <a:srgbClr val="FF0000"/>
                </a:solidFill>
                <a:latin typeface="BIZ UDゴシック" panose="020B0400000000000000" pitchFamily="49" charset="-128"/>
                <a:ea typeface="BIZ UDゴシック" panose="020B0400000000000000" pitchFamily="49" charset="-128"/>
              </a:rPr>
              <a:t>必ず事前に相談していただき、事業所で勝手に判断して、利用を開始することがないようにしてください。</a:t>
            </a:r>
          </a:p>
          <a:p>
            <a:endParaRPr kumimoji="1" lang="ja-JP" altLang="en-US" sz="1600" dirty="0">
              <a:latin typeface="BIZ UDゴシック" panose="020B0400000000000000" pitchFamily="49" charset="-128"/>
              <a:ea typeface="BIZ UDゴシック" panose="020B0400000000000000" pitchFamily="49" charset="-128"/>
            </a:endParaRPr>
          </a:p>
        </p:txBody>
      </p:sp>
      <p:sp>
        <p:nvSpPr>
          <p:cNvPr id="10" name="角丸四角形 9"/>
          <p:cNvSpPr/>
          <p:nvPr/>
        </p:nvSpPr>
        <p:spPr>
          <a:xfrm>
            <a:off x="508829" y="4340353"/>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5" name="タイトル 1">
            <a:extLst>
              <a:ext uri="{FF2B5EF4-FFF2-40B4-BE49-F238E27FC236}">
                <a16:creationId xmlns:a16="http://schemas.microsoft.com/office/drawing/2014/main" id="{F5B43578-C30D-A9B2-31C6-3EA00419EBD3}"/>
              </a:ext>
            </a:extLst>
          </p:cNvPr>
          <p:cNvSpPr txBox="1">
            <a:spLocks/>
          </p:cNvSpPr>
          <p:nvPr/>
        </p:nvSpPr>
        <p:spPr>
          <a:xfrm>
            <a:off x="504000" y="6433066"/>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27362121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9634"/>
            <a:ext cx="11155680" cy="779303"/>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３</a:t>
            </a:r>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計画の作成について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（認知症対応型共同生活介護、（看護）小規模多機能型居宅介護、地域密着型介護老人福</a:t>
            </a:r>
            <a:endParaRPr kumimoji="1" lang="en-US" altLang="ja-JP" sz="16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en-US" altLang="ja-JP" sz="1600" b="1"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祉施設入所者生活介護）</a:t>
            </a:r>
          </a:p>
        </p:txBody>
      </p:sp>
      <p:sp>
        <p:nvSpPr>
          <p:cNvPr id="4" name="正方形/長方形 3"/>
          <p:cNvSpPr/>
          <p:nvPr/>
        </p:nvSpPr>
        <p:spPr>
          <a:xfrm>
            <a:off x="518160" y="1402420"/>
            <a:ext cx="11155680" cy="1947292"/>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利用者の心身の状況、希望及びその置かれている環境を踏まえた計画の作成が行われていない。</a:t>
            </a:r>
            <a:endParaRPr kumimoji="1" lang="en-US" altLang="ja-JP" sz="16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latin typeface="BIZ UDゴシック" panose="020B0400000000000000" pitchFamily="49" charset="-128"/>
                <a:ea typeface="BIZ UDゴシック" panose="020B0400000000000000" pitchFamily="49" charset="-128"/>
              </a:rPr>
              <a:t>・アセスメントやモニタリング、サービス担当者会議の記録が不十分。</a:t>
            </a:r>
            <a:endParaRPr kumimoji="1" lang="en-US" altLang="ja-JP" sz="16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latin typeface="BIZ UDゴシック" panose="020B0400000000000000" pitchFamily="49" charset="-128"/>
                <a:ea typeface="BIZ UDゴシック" panose="020B0400000000000000" pitchFamily="49" charset="-128"/>
              </a:rPr>
              <a:t>・計画の内容について、利用者又は家族に対し説明し同意を得ていない、あるいは交付していない。</a:t>
            </a:r>
          </a:p>
          <a:p>
            <a:pPr>
              <a:spcBef>
                <a:spcPts val="600"/>
              </a:spcBef>
            </a:pPr>
            <a:r>
              <a:rPr kumimoji="1" lang="ja-JP" altLang="en-US" sz="1600" dirty="0">
                <a:latin typeface="BIZ UDゴシック" panose="020B0400000000000000" pitchFamily="49" charset="-128"/>
                <a:ea typeface="BIZ UDゴシック" panose="020B0400000000000000" pitchFamily="49" charset="-128"/>
              </a:rPr>
              <a:t>・利用者の状態の変化に応じて、適宜、計画の見直しや変更がなされていない。</a:t>
            </a:r>
            <a:endParaRPr kumimoji="1" lang="en-US" altLang="ja-JP" sz="16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latin typeface="BIZ UDゴシック" panose="020B0400000000000000" pitchFamily="49" charset="-128"/>
                <a:ea typeface="BIZ UDゴシック" panose="020B0400000000000000" pitchFamily="49" charset="-128"/>
              </a:rPr>
              <a:t>・ほかの職種の職員と協議を実施していない。実施していても記録がなされていない。</a:t>
            </a:r>
            <a:endParaRPr kumimoji="1" lang="en-US" altLang="ja-JP" sz="1600" dirty="0">
              <a:latin typeface="BIZ UDゴシック" panose="020B0400000000000000" pitchFamily="49" charset="-128"/>
              <a:ea typeface="BIZ UDゴシック" panose="020B0400000000000000" pitchFamily="49" charset="-128"/>
            </a:endParaRPr>
          </a:p>
        </p:txBody>
      </p:sp>
      <p:sp>
        <p:nvSpPr>
          <p:cNvPr id="8" name="角丸四角形 7"/>
          <p:cNvSpPr/>
          <p:nvPr/>
        </p:nvSpPr>
        <p:spPr>
          <a:xfrm>
            <a:off x="508635" y="1224000"/>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18160" y="3653342"/>
            <a:ext cx="11155680" cy="2607502"/>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●計画作成担当者は、利用者の心身の状況、希望及びその置かれている環境を踏まえて、他の介護従業者との協議の上、</a:t>
            </a:r>
            <a:endParaRPr kumimoji="1" lang="en-US" altLang="ja-JP" sz="1600" dirty="0">
              <a:latin typeface="BIZ UDゴシック" panose="020B0400000000000000" pitchFamily="49" charset="-128"/>
              <a:ea typeface="BIZ UDゴシック" panose="020B0400000000000000" pitchFamily="49" charset="-128"/>
            </a:endParaRPr>
          </a:p>
          <a:p>
            <a:r>
              <a:rPr kumimoji="1" lang="en-US" altLang="ja-JP" sz="1600" dirty="0">
                <a:latin typeface="BIZ UDゴシック" panose="020B0400000000000000" pitchFamily="49" charset="-128"/>
                <a:ea typeface="BIZ UDゴシック" panose="020B0400000000000000" pitchFamily="49" charset="-128"/>
              </a:rPr>
              <a:t>  </a:t>
            </a:r>
            <a:r>
              <a:rPr kumimoji="1" lang="ja-JP" altLang="en-US" sz="1600" dirty="0">
                <a:latin typeface="BIZ UDゴシック" panose="020B0400000000000000" pitchFamily="49" charset="-128"/>
                <a:ea typeface="BIZ UDゴシック" panose="020B0400000000000000" pitchFamily="49" charset="-128"/>
              </a:rPr>
              <a:t>援助の目標、当該目標を達成するための具体的なサービスの内容等を記載した計画を作成すること。</a:t>
            </a:r>
            <a:endParaRPr kumimoji="1" lang="en-US" altLang="ja-JP" sz="16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latin typeface="BIZ UDゴシック" panose="020B0400000000000000" pitchFamily="49" charset="-128"/>
                <a:ea typeface="BIZ UDゴシック" panose="020B0400000000000000" pitchFamily="49" charset="-128"/>
              </a:rPr>
              <a:t>●サービス内容等への利用者の意向の反映の機会を保障するため、計画作成担当者は計画の作成に当たっては、その内容</a:t>
            </a:r>
            <a:endParaRPr kumimoji="1" lang="en-US" altLang="ja-JP" sz="1600" dirty="0">
              <a:latin typeface="BIZ UDゴシック" panose="020B0400000000000000" pitchFamily="49" charset="-128"/>
              <a:ea typeface="BIZ UDゴシック" panose="020B0400000000000000" pitchFamily="49" charset="-128"/>
            </a:endParaRPr>
          </a:p>
          <a:p>
            <a:r>
              <a:rPr kumimoji="1" lang="en-US" altLang="ja-JP" sz="1600" dirty="0">
                <a:latin typeface="BIZ UDゴシック" panose="020B0400000000000000" pitchFamily="49" charset="-128"/>
                <a:ea typeface="BIZ UDゴシック" panose="020B0400000000000000" pitchFamily="49" charset="-128"/>
              </a:rPr>
              <a:t>  </a:t>
            </a:r>
            <a:r>
              <a:rPr kumimoji="1" lang="ja-JP" altLang="en-US" sz="1600" dirty="0">
                <a:latin typeface="BIZ UDゴシック" panose="020B0400000000000000" pitchFamily="49" charset="-128"/>
                <a:ea typeface="BIZ UDゴシック" panose="020B0400000000000000" pitchFamily="49" charset="-128"/>
              </a:rPr>
              <a:t>等を説明した上で利用者の同意を得ること。また、当該計画を書面等で利用者に交付すること。</a:t>
            </a:r>
            <a:endParaRPr kumimoji="1" lang="en-US" altLang="ja-JP" sz="16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1600" dirty="0">
                <a:latin typeface="BIZ UDゴシック" panose="020B0400000000000000" pitchFamily="49" charset="-128"/>
                <a:ea typeface="BIZ UDゴシック" panose="020B0400000000000000" pitchFamily="49" charset="-128"/>
              </a:rPr>
              <a:t>計画作成担当者は、</a:t>
            </a: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他の介護従業者及び他の居宅サービス等を行う者と連携して当該計画に基づいたサービスの実施状</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況を把握し、また、必要に応じて計画の変更を行うこと。</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●計画作成担当者のうち１以上の者は、介護支援専門員を充て、介護支援専門員は、介護支援専門員でない他の計画作成</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担当者の業務を監督すること。（</a:t>
            </a:r>
            <a:r>
              <a:rPr kumimoji="1" lang="zh-TW"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認知症対応型共同生活介護</a:t>
            </a: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a:t>
            </a:r>
            <a:endParaRPr kumimoji="1" lang="en-US" altLang="ja-JP" sz="800"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10" name="角丸四角形 9"/>
          <p:cNvSpPr/>
          <p:nvPr/>
        </p:nvSpPr>
        <p:spPr>
          <a:xfrm>
            <a:off x="508635" y="3508288"/>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5" name="タイトル 1">
            <a:extLst>
              <a:ext uri="{FF2B5EF4-FFF2-40B4-BE49-F238E27FC236}">
                <a16:creationId xmlns:a16="http://schemas.microsoft.com/office/drawing/2014/main" id="{BAEA76EB-ADE8-9E1B-92FC-6D080C2CA5B3}"/>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540850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9634"/>
            <a:ext cx="11155680" cy="779303"/>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4-1.</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身体拘束廃止未実施減算について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（認知症対応型共同生活介護、地域密着型介護老人福祉施設入所者生活</a:t>
            </a:r>
            <a:endParaRPr kumimoji="1" lang="en-US" altLang="ja-JP" sz="16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en-US" altLang="ja-JP" sz="1600" b="1"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介護、小規模多機能型居宅介護、看護小規模多機能型居宅介護）</a:t>
            </a:r>
          </a:p>
        </p:txBody>
      </p:sp>
      <p:sp>
        <p:nvSpPr>
          <p:cNvPr id="4" name="正方形/長方形 3"/>
          <p:cNvSpPr/>
          <p:nvPr/>
        </p:nvSpPr>
        <p:spPr>
          <a:xfrm>
            <a:off x="518160" y="1373237"/>
            <a:ext cx="11155680" cy="967555"/>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・身体的拘束等を行う場合の記録を行っていない。</a:t>
            </a:r>
            <a:endParaRPr kumimoji="1" lang="en-US" altLang="ja-JP" sz="16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latin typeface="BIZ UDゴシック" panose="020B0400000000000000" pitchFamily="49" charset="-128"/>
                <a:ea typeface="BIZ UDゴシック" panose="020B0400000000000000" pitchFamily="49" charset="-128"/>
              </a:rPr>
              <a:t>・身体的拘束等の適正化のための指針を整備していない。</a:t>
            </a:r>
          </a:p>
        </p:txBody>
      </p:sp>
      <p:sp>
        <p:nvSpPr>
          <p:cNvPr id="8" name="角丸四角形 7"/>
          <p:cNvSpPr/>
          <p:nvPr/>
        </p:nvSpPr>
        <p:spPr>
          <a:xfrm>
            <a:off x="508829" y="1224000"/>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18160" y="2618429"/>
            <a:ext cx="11155680" cy="3646076"/>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●緊急やむを得ない場合（「切迫性」「非代替性」「一時性」の３要件を満たし、かつ、それらの要件の確認等の手続き</a:t>
            </a:r>
            <a:endParaRPr kumimoji="1" lang="en-US" altLang="ja-JP" sz="1600" dirty="0">
              <a:latin typeface="BIZ UDゴシック" panose="020B0400000000000000" pitchFamily="49" charset="-128"/>
              <a:ea typeface="BIZ UDゴシック" panose="020B0400000000000000" pitchFamily="49" charset="-128"/>
            </a:endParaRPr>
          </a:p>
          <a:p>
            <a:r>
              <a:rPr kumimoji="1" lang="en-US" altLang="ja-JP" sz="1600" dirty="0">
                <a:latin typeface="BIZ UDゴシック" panose="020B0400000000000000" pitchFamily="49" charset="-128"/>
                <a:ea typeface="BIZ UDゴシック" panose="020B0400000000000000" pitchFamily="49" charset="-128"/>
              </a:rPr>
              <a:t>  </a:t>
            </a:r>
            <a:r>
              <a:rPr kumimoji="1" lang="ja-JP" altLang="en-US" sz="1600" dirty="0">
                <a:latin typeface="BIZ UDゴシック" panose="020B0400000000000000" pitchFamily="49" charset="-128"/>
                <a:ea typeface="BIZ UDゴシック" panose="020B0400000000000000" pitchFamily="49" charset="-128"/>
              </a:rPr>
              <a:t>が極めて慎重に実施される場合）に、身体的拘束等を行う場合には、その態様及び時間、その際の入所者の心身の状況  </a:t>
            </a:r>
            <a:endParaRPr kumimoji="1" lang="en-US" altLang="ja-JP" sz="1600" dirty="0">
              <a:latin typeface="BIZ UDゴシック" panose="020B0400000000000000" pitchFamily="49" charset="-128"/>
              <a:ea typeface="BIZ UDゴシック" panose="020B0400000000000000" pitchFamily="49" charset="-128"/>
            </a:endParaRPr>
          </a:p>
          <a:p>
            <a:r>
              <a:rPr kumimoji="1" lang="en-US" altLang="ja-JP" sz="1600" dirty="0">
                <a:latin typeface="BIZ UDゴシック" panose="020B0400000000000000" pitchFamily="49" charset="-128"/>
                <a:ea typeface="BIZ UDゴシック" panose="020B0400000000000000" pitchFamily="49" charset="-128"/>
              </a:rPr>
              <a:t>  </a:t>
            </a:r>
            <a:r>
              <a:rPr kumimoji="1" lang="ja-JP" altLang="en-US" sz="1600" dirty="0">
                <a:latin typeface="BIZ UDゴシック" panose="020B0400000000000000" pitchFamily="49" charset="-128"/>
                <a:ea typeface="BIZ UDゴシック" panose="020B0400000000000000" pitchFamily="49" charset="-128"/>
              </a:rPr>
              <a:t>並びに緊急やむを得ない理由を記録すること。</a:t>
            </a:r>
          </a:p>
          <a:p>
            <a:pPr lvl="1"/>
            <a:r>
              <a:rPr kumimoji="1" lang="ja-JP" altLang="en-US" sz="1400" dirty="0">
                <a:latin typeface="BIZ UDゴシック" panose="020B0400000000000000" pitchFamily="49" charset="-128"/>
                <a:ea typeface="BIZ UDゴシック" panose="020B0400000000000000" pitchFamily="49" charset="-128"/>
              </a:rPr>
              <a:t>（切迫性）利用者本人または他の利用者等の生命または身体が危険にさらされる可能性が著しく高いこと</a:t>
            </a:r>
          </a:p>
          <a:p>
            <a:pPr lvl="1"/>
            <a:r>
              <a:rPr kumimoji="1" lang="ja-JP" altLang="en-US" sz="1400" dirty="0">
                <a:latin typeface="BIZ UDゴシック" panose="020B0400000000000000" pitchFamily="49" charset="-128"/>
                <a:ea typeface="BIZ UDゴシック" panose="020B0400000000000000" pitchFamily="49" charset="-128"/>
              </a:rPr>
              <a:t>（非代替性）身体的拘束その他の行動制限を行う以外に代替する介護方法がないこと</a:t>
            </a:r>
          </a:p>
          <a:p>
            <a:pPr lvl="1"/>
            <a:r>
              <a:rPr kumimoji="1" lang="ja-JP" altLang="en-US" sz="1400" dirty="0">
                <a:latin typeface="BIZ UDゴシック" panose="020B0400000000000000" pitchFamily="49" charset="-128"/>
                <a:ea typeface="BIZ UDゴシック" panose="020B0400000000000000" pitchFamily="49" charset="-128"/>
              </a:rPr>
              <a:t>（一時性）身体的拘束その他の行動制限が一時的なものであること</a:t>
            </a:r>
            <a:endParaRPr kumimoji="1" lang="en-US" altLang="ja-JP" sz="14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●指針には次の７項目を盛り込むこと。</a:t>
            </a:r>
          </a:p>
          <a:p>
            <a:pPr lvl="1"/>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１</a:t>
            </a:r>
            <a:r>
              <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事業所（施設）における身体的拘束等の適正化に関する基本的考え方</a:t>
            </a:r>
          </a:p>
          <a:p>
            <a:pPr lvl="1"/>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２</a:t>
            </a:r>
            <a:r>
              <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身体的拘束適正化検討委員会その他事業所（施設）内の組織に関する事項</a:t>
            </a:r>
          </a:p>
          <a:p>
            <a:pPr lvl="1"/>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３</a:t>
            </a:r>
            <a:r>
              <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身体的拘束等の適正化のための職員研修に関する基本方針</a:t>
            </a:r>
          </a:p>
          <a:p>
            <a:pPr lvl="1"/>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４</a:t>
            </a:r>
            <a:r>
              <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事業所（施設）内で発生した身体的拘束等の報告方法等のための方策に関する基本方針</a:t>
            </a:r>
          </a:p>
          <a:p>
            <a:pPr lvl="1"/>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５</a:t>
            </a:r>
            <a:r>
              <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身体的拘束等発生時の対応に関する基本方針</a:t>
            </a:r>
          </a:p>
          <a:p>
            <a:pPr lvl="1"/>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６</a:t>
            </a:r>
            <a:r>
              <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利用者（入所者）等に対する当該指針の閲覧に関する基本方針</a:t>
            </a:r>
          </a:p>
          <a:p>
            <a:pPr lvl="1"/>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７</a:t>
            </a:r>
            <a:r>
              <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その他身体的拘束等の適正化の推進のために必要な基本方針</a:t>
            </a:r>
          </a:p>
        </p:txBody>
      </p:sp>
      <p:sp>
        <p:nvSpPr>
          <p:cNvPr id="10" name="角丸四角形 9"/>
          <p:cNvSpPr/>
          <p:nvPr/>
        </p:nvSpPr>
        <p:spPr>
          <a:xfrm>
            <a:off x="508829" y="2450147"/>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2" name="タイトル 1">
            <a:extLst>
              <a:ext uri="{FF2B5EF4-FFF2-40B4-BE49-F238E27FC236}">
                <a16:creationId xmlns:a16="http://schemas.microsoft.com/office/drawing/2014/main" id="{A8A39A56-7E5F-FBC7-DEDC-5C0B5256E61C}"/>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400673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9634"/>
            <a:ext cx="11155680" cy="779303"/>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4-2.</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身体拘束廃止未実施減算について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（認知症対応型共同生活介護、地域密着型介護老人福祉施設入所者生活</a:t>
            </a:r>
            <a:endParaRPr kumimoji="1" lang="en-US" altLang="ja-JP" sz="16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en-US" altLang="ja-JP" sz="1600" b="1"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kumimoji="1" lang="ja-JP" altLang="en-US" sz="1600" b="1" dirty="0">
                <a:solidFill>
                  <a:schemeClr val="tx1"/>
                </a:solidFill>
                <a:latin typeface="BIZ UDゴシック" panose="020B0400000000000000" pitchFamily="49" charset="-128"/>
                <a:ea typeface="BIZ UDゴシック" panose="020B0400000000000000" pitchFamily="49" charset="-128"/>
              </a:rPr>
              <a:t>介護、小規模多機能型居宅介護、看護小規模多機能型居宅介護）</a:t>
            </a:r>
          </a:p>
        </p:txBody>
      </p:sp>
      <p:sp>
        <p:nvSpPr>
          <p:cNvPr id="4" name="正方形/長方形 3"/>
          <p:cNvSpPr/>
          <p:nvPr/>
        </p:nvSpPr>
        <p:spPr>
          <a:xfrm>
            <a:off x="518160" y="1378675"/>
            <a:ext cx="11155680" cy="1185307"/>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4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・身体的拘束等の適正化のための対策を検討する委員会を、３か月に１回以上開催するとともに、その結果について、</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従業者に周知徹底していない。</a:t>
            </a:r>
          </a:p>
          <a:p>
            <a:pPr>
              <a:spcBef>
                <a:spcPts val="600"/>
              </a:spcBef>
            </a:pPr>
            <a:r>
              <a:rPr kumimoji="1" lang="ja-JP" altLang="en-US" sz="1600" dirty="0">
                <a:latin typeface="BIZ UDゴシック" panose="020B0400000000000000" pitchFamily="49" charset="-128"/>
                <a:ea typeface="BIZ UDゴシック" panose="020B0400000000000000" pitchFamily="49" charset="-128"/>
              </a:rPr>
              <a:t>・介護従業者その他の従業者に対し、身体的拘束等の適正化のための研修を定期的（年２回）に実施していない。</a:t>
            </a:r>
            <a:endParaRPr kumimoji="1" lang="en-US" altLang="ja-JP" sz="1600" dirty="0">
              <a:latin typeface="BIZ UDゴシック" panose="020B0400000000000000" pitchFamily="49" charset="-128"/>
              <a:ea typeface="BIZ UDゴシック" panose="020B0400000000000000" pitchFamily="49" charset="-128"/>
            </a:endParaRPr>
          </a:p>
        </p:txBody>
      </p:sp>
      <p:sp>
        <p:nvSpPr>
          <p:cNvPr id="8" name="角丸四角形 7"/>
          <p:cNvSpPr/>
          <p:nvPr/>
        </p:nvSpPr>
        <p:spPr>
          <a:xfrm>
            <a:off x="508432" y="1224000"/>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18160" y="2781903"/>
            <a:ext cx="11155680" cy="3469607"/>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●委員会の目的を留意し、３か月に１回以上開催するとともに、その結果について、従業者に周知徹底すること。</a:t>
            </a:r>
            <a:endParaRPr kumimoji="1" lang="en-US" altLang="ja-JP" sz="1600" dirty="0">
              <a:latin typeface="BIZ UDゴシック" panose="020B0400000000000000" pitchFamily="49" charset="-128"/>
              <a:ea typeface="BIZ UDゴシック" panose="020B0400000000000000" pitchFamily="49" charset="-128"/>
            </a:endParaRPr>
          </a:p>
          <a:p>
            <a:pPr lvl="1"/>
            <a:r>
              <a:rPr kumimoji="1" lang="ja-JP" altLang="en-US" sz="1400" dirty="0">
                <a:latin typeface="BIZ UDゴシック" panose="020B0400000000000000" pitchFamily="49" charset="-128"/>
                <a:ea typeface="BIZ UDゴシック" panose="020B0400000000000000" pitchFamily="49" charset="-128"/>
              </a:rPr>
              <a:t>１</a:t>
            </a:r>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身体的拘束等について報告するための様式を整備すること。</a:t>
            </a:r>
          </a:p>
          <a:p>
            <a:pPr lvl="1"/>
            <a:r>
              <a:rPr kumimoji="1" lang="ja-JP" altLang="en-US" sz="1400" dirty="0">
                <a:latin typeface="BIZ UDゴシック" panose="020B0400000000000000" pitchFamily="49" charset="-128"/>
                <a:ea typeface="BIZ UDゴシック" panose="020B0400000000000000" pitchFamily="49" charset="-128"/>
              </a:rPr>
              <a:t>２</a:t>
            </a:r>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介護従業者その他の従業者は、身体的拘束等の発生ごとにその状況、背景等を記録するとともに、イの様式に従い、身体的拘束</a:t>
            </a:r>
            <a:endParaRPr kumimoji="1" lang="en-US" altLang="ja-JP" sz="1400" dirty="0">
              <a:latin typeface="BIZ UDゴシック" panose="020B0400000000000000" pitchFamily="49" charset="-128"/>
              <a:ea typeface="BIZ UDゴシック" panose="020B0400000000000000" pitchFamily="49" charset="-128"/>
            </a:endParaRPr>
          </a:p>
          <a:p>
            <a:pPr lvl="1"/>
            <a:r>
              <a:rPr kumimoji="1" lang="ja-JP" altLang="en-US" sz="1400" dirty="0">
                <a:latin typeface="BIZ UDゴシック" panose="020B0400000000000000" pitchFamily="49" charset="-128"/>
                <a:ea typeface="BIZ UDゴシック" panose="020B0400000000000000" pitchFamily="49" charset="-128"/>
              </a:rPr>
              <a:t>　 等について報告すること。</a:t>
            </a:r>
          </a:p>
          <a:p>
            <a:pPr lvl="1"/>
            <a:r>
              <a:rPr kumimoji="1" lang="ja-JP" altLang="en-US" sz="1400" dirty="0">
                <a:latin typeface="BIZ UDゴシック" panose="020B0400000000000000" pitchFamily="49" charset="-128"/>
                <a:ea typeface="BIZ UDゴシック" panose="020B0400000000000000" pitchFamily="49" charset="-128"/>
              </a:rPr>
              <a:t>３</a:t>
            </a:r>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身体的拘束適正化検討委員会において、ロにより報告された事例を集計し、分析すること。</a:t>
            </a:r>
          </a:p>
          <a:p>
            <a:pPr lvl="1"/>
            <a:r>
              <a:rPr kumimoji="1" lang="ja-JP" altLang="en-US" sz="1400" dirty="0">
                <a:latin typeface="BIZ UDゴシック" panose="020B0400000000000000" pitchFamily="49" charset="-128"/>
                <a:ea typeface="BIZ UDゴシック" panose="020B0400000000000000" pitchFamily="49" charset="-128"/>
              </a:rPr>
              <a:t>４</a:t>
            </a:r>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事例の分析に当たっては、身体的拘束等の発生時の状況等を分析し、身体的拘束等の発生原因、結果等をとりまとめ、当該事例</a:t>
            </a:r>
            <a:endParaRPr kumimoji="1" lang="en-US" altLang="ja-JP" sz="1400" dirty="0">
              <a:latin typeface="BIZ UDゴシック" panose="020B0400000000000000" pitchFamily="49" charset="-128"/>
              <a:ea typeface="BIZ UDゴシック" panose="020B0400000000000000" pitchFamily="49" charset="-128"/>
            </a:endParaRPr>
          </a:p>
          <a:p>
            <a:pPr lvl="1"/>
            <a:r>
              <a:rPr kumimoji="1" lang="ja-JP" altLang="en-US" sz="1400" dirty="0">
                <a:latin typeface="BIZ UDゴシック" panose="020B0400000000000000" pitchFamily="49" charset="-128"/>
                <a:ea typeface="BIZ UDゴシック" panose="020B0400000000000000" pitchFamily="49" charset="-128"/>
              </a:rPr>
              <a:t>　 の適正性と適正化策を検討すること。</a:t>
            </a:r>
          </a:p>
          <a:p>
            <a:pPr lvl="1"/>
            <a:r>
              <a:rPr kumimoji="1" lang="ja-JP" altLang="en-US" sz="1400" dirty="0">
                <a:latin typeface="BIZ UDゴシック" panose="020B0400000000000000" pitchFamily="49" charset="-128"/>
                <a:ea typeface="BIZ UDゴシック" panose="020B0400000000000000" pitchFamily="49" charset="-128"/>
              </a:rPr>
              <a:t>５</a:t>
            </a:r>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報告された事例及び分析結果を従業者に周知徹底すること。</a:t>
            </a:r>
          </a:p>
          <a:p>
            <a:pPr lvl="1"/>
            <a:r>
              <a:rPr kumimoji="1" lang="ja-JP" altLang="en-US" sz="1400" dirty="0">
                <a:latin typeface="BIZ UDゴシック" panose="020B0400000000000000" pitchFamily="49" charset="-128"/>
                <a:ea typeface="BIZ UDゴシック" panose="020B0400000000000000" pitchFamily="49" charset="-128"/>
              </a:rPr>
              <a:t>６</a:t>
            </a:r>
            <a:r>
              <a:rPr kumimoji="1" lang="en-US" altLang="ja-JP" sz="1400" dirty="0">
                <a:latin typeface="BIZ UDゴシック" panose="020B0400000000000000" pitchFamily="49" charset="-128"/>
                <a:ea typeface="BIZ UDゴシック" panose="020B0400000000000000" pitchFamily="49" charset="-128"/>
              </a:rPr>
              <a:t>.</a:t>
            </a:r>
            <a:r>
              <a:rPr kumimoji="1" lang="ja-JP" altLang="en-US" sz="1400" dirty="0">
                <a:latin typeface="BIZ UDゴシック" panose="020B0400000000000000" pitchFamily="49" charset="-128"/>
                <a:ea typeface="BIZ UDゴシック" panose="020B0400000000000000" pitchFamily="49" charset="-128"/>
              </a:rPr>
              <a:t>適正化策を講じた後に、その効果について評価すること。</a:t>
            </a:r>
            <a:endParaRPr kumimoji="1" lang="en-US" altLang="ja-JP" sz="1400" dirty="0">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●年２回以上の定期的な教育を開催するとともに、</a:t>
            </a:r>
            <a:r>
              <a:rPr kumimoji="1" lang="ja-JP" altLang="en-US" sz="1600" dirty="0">
                <a:latin typeface="BIZ UDゴシック" panose="020B0400000000000000" pitchFamily="49" charset="-128"/>
                <a:ea typeface="BIZ UDゴシック" panose="020B0400000000000000" pitchFamily="49" charset="-128"/>
              </a:rPr>
              <a:t>新規採用時には必ず、身体的拘束等の適正化の研修を実施すること。</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　なお、研修の実施内容についても記録すること。</a:t>
            </a:r>
            <a:endParaRPr kumimoji="1" lang="en-US" altLang="ja-JP" sz="1600" dirty="0">
              <a:latin typeface="BIZ UDゴシック" panose="020B0400000000000000" pitchFamily="49" charset="-128"/>
              <a:ea typeface="BIZ UDゴシック" panose="020B0400000000000000" pitchFamily="49" charset="-128"/>
            </a:endParaRPr>
          </a:p>
          <a:p>
            <a:pPr>
              <a:spcBef>
                <a:spcPts val="600"/>
              </a:spcBef>
            </a:pPr>
            <a:r>
              <a:rPr kumimoji="1" lang="en-US" altLang="ja-JP" sz="1600" b="1" dirty="0">
                <a:solidFill>
                  <a:srgbClr val="FF0000"/>
                </a:solidFill>
                <a:latin typeface="BIZ UDゴシック" panose="020B0400000000000000" pitchFamily="49" charset="-128"/>
                <a:ea typeface="BIZ UDゴシック" panose="020B0400000000000000" pitchFamily="49" charset="-128"/>
              </a:rPr>
              <a:t>※</a:t>
            </a:r>
            <a:r>
              <a:rPr kumimoji="1" lang="ja-JP" altLang="en-US" sz="1600" b="1" dirty="0">
                <a:solidFill>
                  <a:srgbClr val="FF0000"/>
                </a:solidFill>
                <a:latin typeface="BIZ UDゴシック" panose="020B0400000000000000" pitchFamily="49" charset="-128"/>
                <a:ea typeface="BIZ UDゴシック" panose="020B0400000000000000" pitchFamily="49" charset="-128"/>
              </a:rPr>
              <a:t>事業所において身体的拘束が行われていた場合ではなく、身体的拘束等の適正化のための措置を講じていない場合に、</a:t>
            </a:r>
            <a:endParaRPr kumimoji="1" lang="en-US" altLang="ja-JP" sz="1600" b="1" dirty="0">
              <a:solidFill>
                <a:srgbClr val="FF0000"/>
              </a:solidFill>
              <a:latin typeface="BIZ UDゴシック" panose="020B0400000000000000" pitchFamily="49" charset="-128"/>
              <a:ea typeface="BIZ UDゴシック" panose="020B0400000000000000" pitchFamily="49" charset="-128"/>
            </a:endParaRPr>
          </a:p>
          <a:p>
            <a:r>
              <a:rPr kumimoji="1" lang="en-US" altLang="ja-JP" sz="1600" b="1" dirty="0">
                <a:solidFill>
                  <a:srgbClr val="FF0000"/>
                </a:solidFill>
                <a:latin typeface="BIZ UDゴシック" panose="020B0400000000000000" pitchFamily="49" charset="-128"/>
                <a:ea typeface="BIZ UDゴシック" panose="020B0400000000000000" pitchFamily="49" charset="-128"/>
              </a:rPr>
              <a:t>  </a:t>
            </a:r>
            <a:r>
              <a:rPr kumimoji="1" lang="ja-JP" altLang="en-US" sz="1600" b="1" dirty="0">
                <a:solidFill>
                  <a:srgbClr val="FF0000"/>
                </a:solidFill>
                <a:latin typeface="BIZ UDゴシック" panose="020B0400000000000000" pitchFamily="49" charset="-128"/>
                <a:ea typeface="BIZ UDゴシック" panose="020B0400000000000000" pitchFamily="49" charset="-128"/>
              </a:rPr>
              <a:t>利用者全員について、所定単位数から減算することになります。</a:t>
            </a:r>
          </a:p>
        </p:txBody>
      </p:sp>
      <p:sp>
        <p:nvSpPr>
          <p:cNvPr id="10" name="角丸四角形 9"/>
          <p:cNvSpPr/>
          <p:nvPr/>
        </p:nvSpPr>
        <p:spPr>
          <a:xfrm>
            <a:off x="508829" y="2638733"/>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5" name="タイトル 1">
            <a:extLst>
              <a:ext uri="{FF2B5EF4-FFF2-40B4-BE49-F238E27FC236}">
                <a16:creationId xmlns:a16="http://schemas.microsoft.com/office/drawing/2014/main" id="{39CDE45C-5AE6-4C45-50A2-4D76C3133794}"/>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861494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9634"/>
            <a:ext cx="11155680" cy="496389"/>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5-1.</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人員配置について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（地域密着型通所介護）</a:t>
            </a:r>
          </a:p>
        </p:txBody>
      </p:sp>
      <p:sp>
        <p:nvSpPr>
          <p:cNvPr id="4" name="正方形/長方形 3"/>
          <p:cNvSpPr/>
          <p:nvPr/>
        </p:nvSpPr>
        <p:spPr>
          <a:xfrm>
            <a:off x="518160" y="1101637"/>
            <a:ext cx="11155680" cy="3347866"/>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・看護職員が適切に配置されていない。</a:t>
            </a:r>
          </a:p>
          <a:p>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endParaRPr kumimoji="1" lang="en-US" altLang="ja-JP" sz="800" dirty="0">
              <a:latin typeface="BIZ UDゴシック" panose="020B0400000000000000" pitchFamily="49" charset="-128"/>
              <a:ea typeface="BIZ UDゴシック" panose="020B0400000000000000" pitchFamily="49" charset="-128"/>
            </a:endParaRPr>
          </a:p>
          <a:p>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看護職員（</a:t>
            </a:r>
            <a:r>
              <a:rPr kumimoji="1" lang="ja-JP" altLang="en-US" sz="1400" dirty="0">
                <a:solidFill>
                  <a:srgbClr val="000000"/>
                </a:solidFill>
                <a:latin typeface="BIZ UDゴシック" panose="020B0400000000000000" pitchFamily="49" charset="-128"/>
                <a:ea typeface="BIZ UDゴシック" panose="020B0400000000000000" pitchFamily="49" charset="-128"/>
              </a:rPr>
              <a:t>定員が </a:t>
            </a:r>
            <a:r>
              <a:rPr kumimoji="1" lang="en-US" altLang="ja-JP" sz="1400" dirty="0">
                <a:solidFill>
                  <a:srgbClr val="000000"/>
                </a:solidFill>
                <a:latin typeface="BIZ UDゴシック" panose="020B0400000000000000" pitchFamily="49" charset="-128"/>
                <a:ea typeface="BIZ UDゴシック" panose="020B0400000000000000" pitchFamily="49" charset="-128"/>
              </a:rPr>
              <a:t>11 </a:t>
            </a:r>
            <a:r>
              <a:rPr kumimoji="1" lang="ja-JP" altLang="en-US" sz="1400" dirty="0">
                <a:solidFill>
                  <a:srgbClr val="000000"/>
                </a:solidFill>
                <a:latin typeface="BIZ UDゴシック" panose="020B0400000000000000" pitchFamily="49" charset="-128"/>
                <a:ea typeface="BIZ UDゴシック" panose="020B0400000000000000" pitchFamily="49" charset="-128"/>
              </a:rPr>
              <a:t>名以上である事業所は</a:t>
            </a: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単位ごとに、専らサービスの提供に当たる者を１以上配置）</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事業所の従業者により確保することに加え、病院、診療所、訪問看護ステーションとの連携により確保することも可能である。</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endParaRPr kumimoji="1" lang="en-US" altLang="ja-JP" sz="8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　ア　従業者により確保する場合</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lvl="1"/>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提供時間帯を通じて、専ら当該事業所の提供に当たる必要はないが、当該看護職員は提供時間帯を通じて、事業所と密接かつ適切な連携を図るものとする。</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lvl="1"/>
            <a:endParaRPr kumimoji="1" lang="ja-JP" altLang="en-US" sz="8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　イ　病院、診療所、訪問看護ステーションとの連携により確保する場合</a:t>
            </a:r>
          </a:p>
          <a:p>
            <a:pPr lvl="1"/>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看護職員が事業所の営業日ごとに利用者の健康状態の確認を行い、病院、診療所、訪問看護ステーションと事業所が提供時間帯を通じて密接かつ適切な連携を図るものとする。</a:t>
            </a:r>
          </a:p>
          <a:p>
            <a:pPr lvl="1"/>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なお、アとイにおける「密接かつ適切な連携」とは、事業所へ駆けつけることができる体制や適切な指示がでる連絡体制などを確保することである。</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8" name="角丸四角形 7"/>
          <p:cNvSpPr/>
          <p:nvPr/>
        </p:nvSpPr>
        <p:spPr>
          <a:xfrm>
            <a:off x="508635" y="936000"/>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18160" y="4713099"/>
            <a:ext cx="11155680" cy="1511237"/>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●必要な員数が確保されなくなった場合は、早急に改善すること。</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600"/>
              </a:spcBef>
            </a:pPr>
            <a:r>
              <a:rPr kumimoji="1" lang="en-US" altLang="ja-JP" sz="1600" b="1" dirty="0">
                <a:solidFill>
                  <a:srgbClr val="FF0000"/>
                </a:solidFill>
                <a:latin typeface="BIZ UDゴシック" panose="020B0400000000000000" pitchFamily="49" charset="-128"/>
                <a:ea typeface="BIZ UDゴシック" panose="020B0400000000000000" pitchFamily="49" charset="-128"/>
              </a:rPr>
              <a:t>※</a:t>
            </a:r>
            <a:r>
              <a:rPr kumimoji="1" lang="ja-JP" altLang="en-US" sz="1600" b="1" dirty="0">
                <a:solidFill>
                  <a:srgbClr val="FF0000"/>
                </a:solidFill>
                <a:latin typeface="BIZ UDゴシック" panose="020B0400000000000000" pitchFamily="49" charset="-128"/>
                <a:ea typeface="BIZ UDゴシック" panose="020B0400000000000000" pitchFamily="49" charset="-128"/>
              </a:rPr>
              <a:t>人員基準を満たさなくなった場合は、速やかに福祉指導監査室に相談すること。</a:t>
            </a:r>
            <a:endParaRPr kumimoji="1" lang="en-US" altLang="ja-JP" sz="1600" b="1" dirty="0">
              <a:solidFill>
                <a:srgbClr val="FF0000"/>
              </a:solidFill>
              <a:latin typeface="BIZ UDゴシック" panose="020B0400000000000000" pitchFamily="49" charset="-128"/>
              <a:ea typeface="BIZ UDゴシック" panose="020B0400000000000000" pitchFamily="49" charset="-128"/>
            </a:endParaRPr>
          </a:p>
          <a:p>
            <a:pPr>
              <a:spcBef>
                <a:spcPts val="600"/>
              </a:spcBef>
            </a:pPr>
            <a:r>
              <a:rPr kumimoji="1" lang="ja-JP" altLang="en-US" sz="1600" dirty="0">
                <a:solidFill>
                  <a:schemeClr val="tx1"/>
                </a:solidFill>
                <a:latin typeface="BIZ UDゴシック" panose="020B0400000000000000" pitchFamily="49" charset="-128"/>
                <a:ea typeface="BIZ UDゴシック" panose="020B0400000000000000" pitchFamily="49" charset="-128"/>
              </a:rPr>
              <a:t>●</a:t>
            </a:r>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病院、診療所、訪問看護ステーションとの連携により確保する場合は、</a:t>
            </a:r>
            <a:r>
              <a:rPr kumimoji="1" lang="ja-JP" altLang="en-US" sz="1600" dirty="0">
                <a:solidFill>
                  <a:schemeClr val="tx1"/>
                </a:solidFill>
                <a:latin typeface="BIZ UDゴシック" panose="020B0400000000000000" pitchFamily="49" charset="-128"/>
                <a:ea typeface="BIZ UDゴシック" panose="020B0400000000000000" pitchFamily="49" charset="-128"/>
              </a:rPr>
              <a:t>利用者全員に対して適切に健康状態の確認を行</a:t>
            </a:r>
            <a:endParaRPr kumimoji="1" lang="en-US" altLang="ja-JP" sz="1600" dirty="0">
              <a:solidFill>
                <a:schemeClr val="tx1"/>
              </a:solidFill>
              <a:latin typeface="BIZ UDゴシック" panose="020B0400000000000000" pitchFamily="49" charset="-128"/>
              <a:ea typeface="BIZ UDゴシック" panose="020B0400000000000000" pitchFamily="49" charset="-128"/>
            </a:endParaRPr>
          </a:p>
          <a:p>
            <a:r>
              <a:rPr kumimoji="1" lang="en-US" altLang="ja-JP" sz="1600" dirty="0">
                <a:solidFill>
                  <a:schemeClr val="tx1"/>
                </a:solidFill>
                <a:latin typeface="BIZ UDゴシック" panose="020B0400000000000000" pitchFamily="49" charset="-128"/>
                <a:ea typeface="BIZ UDゴシック" panose="020B0400000000000000" pitchFamily="49" charset="-128"/>
              </a:rPr>
              <a:t>  </a:t>
            </a:r>
            <a:r>
              <a:rPr kumimoji="1" lang="ja-JP" altLang="en-US" sz="1600" dirty="0">
                <a:solidFill>
                  <a:schemeClr val="tx1"/>
                </a:solidFill>
                <a:latin typeface="BIZ UDゴシック" panose="020B0400000000000000" pitchFamily="49" charset="-128"/>
                <a:ea typeface="BIZ UDゴシック" panose="020B0400000000000000" pitchFamily="49" charset="-128"/>
              </a:rPr>
              <a:t>えるように当該病院、診療所又は訪問看護ステーションと契約を結ぶこと。</a:t>
            </a:r>
          </a:p>
        </p:txBody>
      </p:sp>
      <p:sp>
        <p:nvSpPr>
          <p:cNvPr id="10" name="角丸四角形 9"/>
          <p:cNvSpPr/>
          <p:nvPr/>
        </p:nvSpPr>
        <p:spPr>
          <a:xfrm>
            <a:off x="508635" y="4561981"/>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sp>
        <p:nvSpPr>
          <p:cNvPr id="5" name="タイトル 1">
            <a:extLst>
              <a:ext uri="{FF2B5EF4-FFF2-40B4-BE49-F238E27FC236}">
                <a16:creationId xmlns:a16="http://schemas.microsoft.com/office/drawing/2014/main" id="{FFDCF122-FF20-6E6A-4CAC-B2E8C1A2D18A}"/>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370627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518160" y="339634"/>
            <a:ext cx="11155680" cy="496389"/>
          </a:xfrm>
          <a:prstGeom prst="rect">
            <a:avLst/>
          </a:prstGeom>
          <a:solidFill>
            <a:schemeClr val="accent2">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r>
              <a:rPr kumimoji="1" lang="en-US" altLang="ja-JP" sz="2000" b="1" dirty="0">
                <a:solidFill>
                  <a:schemeClr val="tx1">
                    <a:lumMod val="85000"/>
                    <a:lumOff val="15000"/>
                  </a:schemeClr>
                </a:solidFill>
                <a:latin typeface="BIZ UDゴシック" panose="020B0400000000000000" pitchFamily="49" charset="-128"/>
                <a:ea typeface="BIZ UDゴシック" panose="020B0400000000000000" pitchFamily="49" charset="-128"/>
              </a:rPr>
              <a:t>5-2.</a:t>
            </a:r>
            <a:r>
              <a:rPr kumimoji="1" lang="ja-JP" altLang="en-US" sz="2000" b="1" dirty="0">
                <a:solidFill>
                  <a:schemeClr val="tx1">
                    <a:lumMod val="85000"/>
                    <a:lumOff val="15000"/>
                  </a:schemeClr>
                </a:solidFill>
                <a:latin typeface="BIZ UDゴシック" panose="020B0400000000000000" pitchFamily="49" charset="-128"/>
                <a:ea typeface="BIZ UDゴシック" panose="020B0400000000000000" pitchFamily="49" charset="-128"/>
              </a:rPr>
              <a:t>人員配置について</a:t>
            </a:r>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（地域密着型通所介護）</a:t>
            </a:r>
          </a:p>
        </p:txBody>
      </p:sp>
      <p:sp>
        <p:nvSpPr>
          <p:cNvPr id="4" name="正方形/長方形 3"/>
          <p:cNvSpPr/>
          <p:nvPr/>
        </p:nvSpPr>
        <p:spPr>
          <a:xfrm>
            <a:off x="518160" y="1101639"/>
            <a:ext cx="11155680" cy="3934316"/>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latin typeface="BIZ UDゴシック" panose="020B0400000000000000" pitchFamily="49" charset="-128"/>
                <a:ea typeface="BIZ UDゴシック" panose="020B0400000000000000" pitchFamily="49" charset="-128"/>
              </a:rPr>
              <a:t>・機能訓練指導員が適切に配置されていない。</a:t>
            </a:r>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endParaRPr kumimoji="1" lang="en-US" altLang="ja-JP" sz="1600" dirty="0">
              <a:latin typeface="BIZ UDゴシック" panose="020B0400000000000000" pitchFamily="49" charset="-128"/>
              <a:ea typeface="BIZ UDゴシック" panose="020B0400000000000000" pitchFamily="49" charset="-128"/>
            </a:endParaRPr>
          </a:p>
          <a:p>
            <a:endParaRPr kumimoji="1" lang="en-US" altLang="ja-JP" sz="1600" dirty="0">
              <a:latin typeface="BIZ UDゴシック" panose="020B0400000000000000" pitchFamily="49" charset="-128"/>
              <a:ea typeface="BIZ UDゴシック" panose="020B0400000000000000" pitchFamily="49" charset="-128"/>
            </a:endParaRPr>
          </a:p>
          <a:p>
            <a:endParaRPr kumimoji="1" lang="en-US" altLang="ja-JP" sz="1600" dirty="0">
              <a:latin typeface="BIZ UDゴシック" panose="020B0400000000000000" pitchFamily="49" charset="-128"/>
              <a:ea typeface="BIZ UDゴシック" panose="020B0400000000000000" pitchFamily="49" charset="-128"/>
            </a:endParaRPr>
          </a:p>
          <a:p>
            <a:endParaRPr kumimoji="1" lang="en-US" altLang="ja-JP" sz="1600" dirty="0">
              <a:latin typeface="BIZ UDゴシック" panose="020B0400000000000000" pitchFamily="49" charset="-128"/>
              <a:ea typeface="BIZ UDゴシック" panose="020B0400000000000000" pitchFamily="49" charset="-128"/>
            </a:endParaRPr>
          </a:p>
          <a:p>
            <a:endParaRPr kumimoji="1" lang="en-US" altLang="ja-JP" sz="1600" dirty="0">
              <a:latin typeface="BIZ UDゴシック" panose="020B0400000000000000" pitchFamily="49" charset="-128"/>
              <a:ea typeface="BIZ UDゴシック" panose="020B0400000000000000" pitchFamily="49" charset="-128"/>
            </a:endParaRPr>
          </a:p>
          <a:p>
            <a:endParaRPr kumimoji="1" lang="en-US" altLang="ja-JP" sz="1600" dirty="0">
              <a:latin typeface="BIZ UDゴシック" panose="020B0400000000000000" pitchFamily="49" charset="-128"/>
              <a:ea typeface="BIZ UDゴシック" panose="020B0400000000000000" pitchFamily="49" charset="-128"/>
            </a:endParaRPr>
          </a:p>
          <a:p>
            <a:endParaRPr kumimoji="1" lang="en-US" altLang="ja-JP" sz="1600" dirty="0">
              <a:latin typeface="BIZ UDゴシック" panose="020B0400000000000000" pitchFamily="49" charset="-128"/>
              <a:ea typeface="BIZ UDゴシック" panose="020B0400000000000000" pitchFamily="49" charset="-128"/>
            </a:endParaRPr>
          </a:p>
          <a:p>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 ⇒　看護職員、機能訓練指導員とも配置時間に関する規定はないことから、看護職員としての業務に従事していない時間帯において、</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rPr>
              <a:t>     </a:t>
            </a: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機能訓練指導員として勤務することは差し支えないが、機能訓練指導員として勤務している時間数は、専ら指定地域密着型通所</a:t>
            </a:r>
            <a:endParaRPr kumimoji="1" lang="en-US" altLang="ja-JP" sz="14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     介護の提供に当たる看護職員としての勤務時間数に含めない。</a:t>
            </a:r>
          </a:p>
        </p:txBody>
      </p:sp>
      <p:sp>
        <p:nvSpPr>
          <p:cNvPr id="8" name="角丸四角形 7"/>
          <p:cNvSpPr/>
          <p:nvPr/>
        </p:nvSpPr>
        <p:spPr>
          <a:xfrm>
            <a:off x="508635" y="933356"/>
            <a:ext cx="1672045" cy="3365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指導事例</a:t>
            </a:r>
            <a:endParaRPr kumimoji="1" lang="en-US" altLang="ja-JP"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7" name="正方形/長方形 6"/>
          <p:cNvSpPr/>
          <p:nvPr/>
        </p:nvSpPr>
        <p:spPr>
          <a:xfrm>
            <a:off x="527685" y="5301571"/>
            <a:ext cx="11155680" cy="959270"/>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endParaRPr kumimoji="1" lang="en-US" altLang="ja-JP" sz="1600" dirty="0">
              <a:latin typeface="BIZ UDゴシック" panose="020B0400000000000000" pitchFamily="49" charset="-128"/>
              <a:ea typeface="BIZ UDゴシック" panose="020B0400000000000000" pitchFamily="49" charset="-128"/>
            </a:endParaRPr>
          </a:p>
          <a:p>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●必要な員数が確保されなくなった場合は、早急に改善すること。</a:t>
            </a:r>
            <a:endParaRPr kumimoji="1" lang="en-US" altLang="ja-JP"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a:spcBef>
                <a:spcPts val="600"/>
              </a:spcBef>
            </a:pPr>
            <a:r>
              <a:rPr kumimoji="1" lang="en-US" altLang="ja-JP" sz="1600" b="1" dirty="0">
                <a:solidFill>
                  <a:srgbClr val="FF0000"/>
                </a:solidFill>
                <a:latin typeface="BIZ UDゴシック" panose="020B0400000000000000" pitchFamily="49" charset="-128"/>
                <a:ea typeface="BIZ UDゴシック" panose="020B0400000000000000" pitchFamily="49" charset="-128"/>
              </a:rPr>
              <a:t>※</a:t>
            </a:r>
            <a:r>
              <a:rPr kumimoji="1" lang="ja-JP" altLang="en-US" sz="1600" b="1" dirty="0">
                <a:solidFill>
                  <a:srgbClr val="FF0000"/>
                </a:solidFill>
                <a:latin typeface="BIZ UDゴシック" panose="020B0400000000000000" pitchFamily="49" charset="-128"/>
                <a:ea typeface="BIZ UDゴシック" panose="020B0400000000000000" pitchFamily="49" charset="-128"/>
              </a:rPr>
              <a:t>人員基準を満たさなくなった場合は、速やかに福祉指導監査室に相談すること。</a:t>
            </a:r>
            <a:endPar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endParaRPr>
          </a:p>
        </p:txBody>
      </p:sp>
      <p:sp>
        <p:nvSpPr>
          <p:cNvPr id="10" name="角丸四角形 9"/>
          <p:cNvSpPr/>
          <p:nvPr/>
        </p:nvSpPr>
        <p:spPr>
          <a:xfrm>
            <a:off x="517966" y="5133289"/>
            <a:ext cx="2405514" cy="33656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kumimoji="1" lang="ja-JP" altLang="en-US" b="1" dirty="0">
                <a:solidFill>
                  <a:schemeClr val="tx1">
                    <a:lumMod val="85000"/>
                    <a:lumOff val="15000"/>
                  </a:schemeClr>
                </a:solidFill>
                <a:latin typeface="BIZ UDゴシック" panose="020B0400000000000000" pitchFamily="49" charset="-128"/>
                <a:ea typeface="BIZ UDゴシック" panose="020B0400000000000000" pitchFamily="49" charset="-128"/>
              </a:rPr>
              <a:t>改善のポイント</a:t>
            </a:r>
          </a:p>
        </p:txBody>
      </p:sp>
      <p:graphicFrame>
        <p:nvGraphicFramePr>
          <p:cNvPr id="2" name="表 1"/>
          <p:cNvGraphicFramePr>
            <a:graphicFrameLocks noGrp="1"/>
          </p:cNvGraphicFramePr>
          <p:nvPr>
            <p:extLst>
              <p:ext uri="{D42A27DB-BD31-4B8C-83A1-F6EECF244321}">
                <p14:modId xmlns:p14="http://schemas.microsoft.com/office/powerpoint/2010/main" val="3944103221"/>
              </p:ext>
            </p:extLst>
          </p:nvPr>
        </p:nvGraphicFramePr>
        <p:xfrm>
          <a:off x="597157" y="2023365"/>
          <a:ext cx="11000794" cy="2090863"/>
        </p:xfrm>
        <a:graphic>
          <a:graphicData uri="http://schemas.openxmlformats.org/drawingml/2006/table">
            <a:tbl>
              <a:tblPr firstRow="1" bandRow="1">
                <a:tableStyleId>{8799B23B-EC83-4686-B30A-512413B5E67A}</a:tableStyleId>
              </a:tblPr>
              <a:tblGrid>
                <a:gridCol w="1689207">
                  <a:extLst>
                    <a:ext uri="{9D8B030D-6E8A-4147-A177-3AD203B41FA5}">
                      <a16:colId xmlns:a16="http://schemas.microsoft.com/office/drawing/2014/main" val="2318779073"/>
                    </a:ext>
                  </a:extLst>
                </a:gridCol>
                <a:gridCol w="9311587">
                  <a:extLst>
                    <a:ext uri="{9D8B030D-6E8A-4147-A177-3AD203B41FA5}">
                      <a16:colId xmlns:a16="http://schemas.microsoft.com/office/drawing/2014/main" val="3740388800"/>
                    </a:ext>
                  </a:extLst>
                </a:gridCol>
              </a:tblGrid>
              <a:tr h="354464">
                <a:tc>
                  <a:txBody>
                    <a:bodyPr/>
                    <a:lstStyle/>
                    <a:p>
                      <a:r>
                        <a:rPr kumimoji="1" lang="ja-JP" altLang="en-US" sz="1600" dirty="0">
                          <a:solidFill>
                            <a:schemeClr val="tx1">
                              <a:lumMod val="85000"/>
                              <a:lumOff val="15000"/>
                            </a:schemeClr>
                          </a:solidFill>
                          <a:latin typeface="BIZ UDゴシック" panose="020B0400000000000000" pitchFamily="49" charset="-128"/>
                          <a:ea typeface="BIZ UDゴシック" panose="020B0400000000000000" pitchFamily="49" charset="-128"/>
                        </a:rPr>
                        <a:t>機能訓練指導員</a:t>
                      </a:r>
                      <a:endParaRPr kumimoji="1" lang="ja-JP" altLang="en-US" sz="1600" dirty="0">
                        <a:latin typeface="BIZ UDゴシック" panose="020B0400000000000000" pitchFamily="49" charset="-128"/>
                        <a:ea typeface="BIZ UDゴシック" panose="020B0400000000000000" pitchFamily="49" charset="-128"/>
                      </a:endParaRPr>
                    </a:p>
                  </a:txBody>
                  <a:tcPr anchor="ct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dirty="0">
                          <a:solidFill>
                            <a:schemeClr val="tx1">
                              <a:lumMod val="85000"/>
                              <a:lumOff val="15000"/>
                            </a:schemeClr>
                          </a:solidFill>
                          <a:latin typeface="BIZ UDゴシック" panose="020B0400000000000000" pitchFamily="49" charset="-128"/>
                          <a:ea typeface="BIZ UDゴシック" panose="020B0400000000000000" pitchFamily="49" charset="-128"/>
                        </a:rPr>
                        <a:t>指定地域密着型通所介護事業所ごとに１以上</a:t>
                      </a:r>
                    </a:p>
                  </a:txBody>
                  <a:tcPr anchor="ctr">
                    <a:noFill/>
                  </a:tcPr>
                </a:tc>
                <a:extLst>
                  <a:ext uri="{0D108BD9-81ED-4DB2-BD59-A6C34878D82A}">
                    <a16:rowId xmlns:a16="http://schemas.microsoft.com/office/drawing/2014/main" val="627440168"/>
                  </a:ext>
                </a:extLst>
              </a:tr>
              <a:tr h="757701">
                <a:tc rowSpan="2">
                  <a:txBody>
                    <a:bodyPr/>
                    <a:lstStyle/>
                    <a:p>
                      <a:r>
                        <a:rPr kumimoji="1" lang="ja-JP" altLang="en-US" sz="1600" b="1" dirty="0">
                          <a:solidFill>
                            <a:schemeClr val="tx1">
                              <a:lumMod val="85000"/>
                              <a:lumOff val="15000"/>
                            </a:schemeClr>
                          </a:solidFill>
                          <a:latin typeface="BIZ UDゴシック" panose="020B0400000000000000" pitchFamily="49" charset="-128"/>
                          <a:ea typeface="BIZ UDゴシック" panose="020B0400000000000000" pitchFamily="49" charset="-128"/>
                        </a:rPr>
                        <a:t>看護職員</a:t>
                      </a:r>
                      <a:endParaRPr kumimoji="1" lang="ja-JP" altLang="en-US" sz="1600" b="1" dirty="0">
                        <a:latin typeface="BIZ UDゴシック" panose="020B0400000000000000" pitchFamily="49" charset="-128"/>
                        <a:ea typeface="BIZ UDゴシック" panose="020B0400000000000000" pitchFamily="49" charset="-128"/>
                      </a:endParaRPr>
                    </a:p>
                  </a:txBody>
                  <a:tcPr anchor="ctr">
                    <a:solidFill>
                      <a:schemeClr val="accent3">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①指定地域密着型通所介護事業所（定員が </a:t>
                      </a:r>
                      <a:r>
                        <a:rPr kumimoji="1" lang="en-US" altLang="ja-JP" sz="14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11 </a:t>
                      </a:r>
                      <a:r>
                        <a:rPr kumimoji="1" lang="ja-JP" altLang="en-US" sz="1400" b="1" i="0" u="none" strike="noStrike" kern="1200" cap="none" spc="0" normalizeH="0" baseline="0" noProof="0" dirty="0">
                          <a:ln>
                            <a:noFill/>
                          </a:ln>
                          <a:solidFill>
                            <a:srgbClr val="000000"/>
                          </a:solidFill>
                          <a:effectLst/>
                          <a:uLnTx/>
                          <a:uFillTx/>
                          <a:latin typeface="BIZ UDゴシック" panose="020B0400000000000000" pitchFamily="49" charset="-128"/>
                          <a:ea typeface="BIZ UDゴシック" panose="020B0400000000000000" pitchFamily="49" charset="-128"/>
                          <a:cs typeface="+mn-cs"/>
                        </a:rPr>
                        <a:t>名以上である事業所に限る）における取扱い</a:t>
                      </a:r>
                    </a:p>
                    <a:p>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指定地域密着型通所介護の単位ごとに、専ら当該指定地域密着型通所介護の提供に当たる看護職員が１以上確保されるために必要と認められる数</a:t>
                      </a:r>
                      <a:endParaRPr kumimoji="1" lang="ja-JP" altLang="en-US" sz="1400" dirty="0">
                        <a:latin typeface="BIZ UDゴシック" panose="020B0400000000000000" pitchFamily="49" charset="-128"/>
                        <a:ea typeface="BIZ UDゴシック" panose="020B0400000000000000" pitchFamily="49" charset="-128"/>
                      </a:endParaRPr>
                    </a:p>
                  </a:txBody>
                  <a:tcPr anchor="ctr">
                    <a:noFill/>
                  </a:tcPr>
                </a:tc>
                <a:extLst>
                  <a:ext uri="{0D108BD9-81ED-4DB2-BD59-A6C34878D82A}">
                    <a16:rowId xmlns:a16="http://schemas.microsoft.com/office/drawing/2014/main" val="3766334032"/>
                  </a:ext>
                </a:extLst>
              </a:tr>
              <a:tr h="978698">
                <a:tc vMerge="1">
                  <a:txBody>
                    <a:bodyPr/>
                    <a:lstStyle/>
                    <a:p>
                      <a:endParaRPr kumimoji="1" lang="ja-JP" altLang="en-US" sz="1600" dirty="0">
                        <a:latin typeface="游ゴシック" panose="020B0400000000000000" pitchFamily="50" charset="-128"/>
                        <a:ea typeface="游ゴシック" panose="020B0400000000000000"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lumMod val="85000"/>
                              <a:lumOff val="15000"/>
                            </a:schemeClr>
                          </a:solidFill>
                          <a:latin typeface="BIZ UDゴシック" panose="020B0400000000000000" pitchFamily="49" charset="-128"/>
                          <a:ea typeface="BIZ UDゴシック" panose="020B0400000000000000" pitchFamily="49" charset="-128"/>
                        </a:rPr>
                        <a:t>②指定地域密着型通所介護事業所</a:t>
                      </a:r>
                      <a:r>
                        <a:rPr kumimoji="1" lang="en-US" altLang="ja-JP" sz="14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1400" b="1" dirty="0">
                          <a:solidFill>
                            <a:schemeClr val="tx1">
                              <a:lumMod val="85000"/>
                              <a:lumOff val="15000"/>
                            </a:schemeClr>
                          </a:solidFill>
                          <a:latin typeface="BIZ UDゴシック" panose="020B0400000000000000" pitchFamily="49" charset="-128"/>
                          <a:ea typeface="BIZ UDゴシック" panose="020B0400000000000000" pitchFamily="49" charset="-128"/>
                        </a:rPr>
                        <a:t>定員が </a:t>
                      </a:r>
                      <a:r>
                        <a:rPr kumimoji="1" lang="en-US" altLang="ja-JP" sz="1400" b="1" dirty="0">
                          <a:solidFill>
                            <a:schemeClr val="tx1">
                              <a:lumMod val="85000"/>
                              <a:lumOff val="15000"/>
                            </a:schemeClr>
                          </a:solidFill>
                          <a:latin typeface="BIZ UDゴシック" panose="020B0400000000000000" pitchFamily="49" charset="-128"/>
                          <a:ea typeface="BIZ UDゴシック" panose="020B0400000000000000" pitchFamily="49" charset="-128"/>
                        </a:rPr>
                        <a:t>10 </a:t>
                      </a:r>
                      <a:r>
                        <a:rPr kumimoji="1" lang="ja-JP" altLang="en-US" sz="1400" b="1" dirty="0">
                          <a:solidFill>
                            <a:schemeClr val="tx1">
                              <a:lumMod val="85000"/>
                              <a:lumOff val="15000"/>
                            </a:schemeClr>
                          </a:solidFill>
                          <a:latin typeface="BIZ UDゴシック" panose="020B0400000000000000" pitchFamily="49" charset="-128"/>
                          <a:ea typeface="BIZ UDゴシック" panose="020B0400000000000000" pitchFamily="49" charset="-128"/>
                        </a:rPr>
                        <a:t>名以下である事業所に限る</a:t>
                      </a:r>
                      <a:r>
                        <a:rPr kumimoji="1" lang="en-US" altLang="ja-JP" sz="1400" b="1" dirty="0">
                          <a:solidFill>
                            <a:schemeClr val="tx1">
                              <a:lumMod val="85000"/>
                              <a:lumOff val="15000"/>
                            </a:schemeClr>
                          </a:solidFill>
                          <a:latin typeface="BIZ UDゴシック" panose="020B0400000000000000" pitchFamily="49" charset="-128"/>
                          <a:ea typeface="BIZ UDゴシック" panose="020B0400000000000000" pitchFamily="49" charset="-128"/>
                        </a:rPr>
                        <a:t>)</a:t>
                      </a:r>
                      <a:r>
                        <a:rPr kumimoji="1" lang="ja-JP" altLang="en-US" sz="1400" b="1" dirty="0">
                          <a:solidFill>
                            <a:schemeClr val="tx1">
                              <a:lumMod val="85000"/>
                              <a:lumOff val="15000"/>
                            </a:schemeClr>
                          </a:solidFill>
                          <a:latin typeface="BIZ UDゴシック" panose="020B0400000000000000" pitchFamily="49" charset="-128"/>
                          <a:ea typeface="BIZ UDゴシック" panose="020B0400000000000000" pitchFamily="49" charset="-128"/>
                        </a:rPr>
                        <a:t>における取扱い</a:t>
                      </a:r>
                      <a:endParaRPr kumimoji="1" lang="en-US" altLang="ja-JP" sz="1400" b="1" dirty="0">
                        <a:solidFill>
                          <a:schemeClr val="tx1">
                            <a:lumMod val="85000"/>
                            <a:lumOff val="15000"/>
                          </a:schemeClr>
                        </a:solidFill>
                        <a:latin typeface="BIZ UDゴシック" panose="020B0400000000000000" pitchFamily="49" charset="-128"/>
                        <a:ea typeface="BIZ UDゴシック" panose="020B0400000000000000"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lumMod val="85000"/>
                              <a:lumOff val="15000"/>
                            </a:schemeClr>
                          </a:solidFill>
                          <a:latin typeface="BIZ UDゴシック" panose="020B0400000000000000" pitchFamily="49" charset="-128"/>
                          <a:ea typeface="BIZ UDゴシック" panose="020B0400000000000000" pitchFamily="49" charset="-128"/>
                        </a:rPr>
                        <a:t>介護職員と一体のものとして定められており、指定地域密着型通所介護の単位ごとに、指定地域密着型通所介護を提供している時間帯に、専ら指定地域密着型通所介護の提供に当たる看護職員又は介護職員が勤務している時間数の合計数を提供単位時間数で除して得た数が１以上確保されるために必要と認められる数</a:t>
                      </a:r>
                    </a:p>
                  </a:txBody>
                  <a:tcPr anchor="ctr">
                    <a:noFill/>
                  </a:tcPr>
                </a:tc>
                <a:extLst>
                  <a:ext uri="{0D108BD9-81ED-4DB2-BD59-A6C34878D82A}">
                    <a16:rowId xmlns:a16="http://schemas.microsoft.com/office/drawing/2014/main" val="3013364474"/>
                  </a:ext>
                </a:extLst>
              </a:tr>
            </a:tbl>
          </a:graphicData>
        </a:graphic>
      </p:graphicFrame>
      <p:sp>
        <p:nvSpPr>
          <p:cNvPr id="9" name="タイトル 1">
            <a:extLst>
              <a:ext uri="{FF2B5EF4-FFF2-40B4-BE49-F238E27FC236}">
                <a16:creationId xmlns:a16="http://schemas.microsoft.com/office/drawing/2014/main" id="{871FF052-C1E4-F52E-48A8-2CB350F2E4B7}"/>
              </a:ext>
            </a:extLst>
          </p:cNvPr>
          <p:cNvSpPr txBox="1">
            <a:spLocks/>
          </p:cNvSpPr>
          <p:nvPr/>
        </p:nvSpPr>
        <p:spPr>
          <a:xfrm>
            <a:off x="504000" y="6408000"/>
            <a:ext cx="11469187" cy="424934"/>
          </a:xfrm>
          <a:prstGeom prst="rect">
            <a:avLst/>
          </a:prstGeom>
        </p:spPr>
        <p:txBody>
          <a:bodyPr anchor="ctr">
            <a:normAutofit/>
          </a:bodyPr>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gn="r"/>
            <a:r>
              <a:rPr lang="ja-JP" altLang="en-US" sz="2000" dirty="0">
                <a:solidFill>
                  <a:schemeClr val="tx1">
                    <a:lumMod val="85000"/>
                    <a:lumOff val="15000"/>
                  </a:schemeClr>
                </a:solidFill>
                <a:latin typeface="BIZ UDゴシック" panose="020B0400000000000000" pitchFamily="49" charset="-128"/>
                <a:ea typeface="BIZ UDゴシック" panose="020B0400000000000000" pitchFamily="49" charset="-128"/>
              </a:rPr>
              <a:t>地域密着型サービス事業者の主な指導事項</a:t>
            </a:r>
          </a:p>
        </p:txBody>
      </p:sp>
    </p:spTree>
    <p:extLst>
      <p:ext uri="{BB962C8B-B14F-4D97-AF65-F5344CB8AC3E}">
        <p14:creationId xmlns:p14="http://schemas.microsoft.com/office/powerpoint/2010/main" val="1861589768"/>
      </p:ext>
    </p:extLst>
  </p:cSld>
  <p:clrMapOvr>
    <a:masterClrMapping/>
  </p:clrMapOvr>
</p:sld>
</file>

<file path=ppt/theme/theme1.xml><?xml version="1.0" encoding="utf-8"?>
<a:theme xmlns:a="http://schemas.openxmlformats.org/drawingml/2006/main" name="レトロスペクト">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イオン">
  <a:themeElements>
    <a:clrScheme name="イオン">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イオン">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イオン">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tint val="100000"/>
                <a:shade val="76000"/>
                <a:hueMod val="89000"/>
                <a:satMod val="164000"/>
                <a:lumMod val="68000"/>
              </a:schemeClr>
            </a:gs>
          </a:gsLst>
          <a:path path="circle">
            <a:fillToRect l="45000" t="65000" r="125000" b="100000"/>
          </a:path>
        </a:gradFill>
        <a:blipFill rotWithShape="1">
          <a:blip xmlns:r="http://schemas.openxmlformats.org/officeDocument/2006/relationships">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TotalTime>2769</TotalTime>
  <Words>5715</Words>
  <PresentationFormat>ワイド画面</PresentationFormat>
  <Paragraphs>394</Paragraphs>
  <Slides>24</Slides>
  <Notes>24</Notes>
  <HiddenSlides>0</HiddenSlides>
  <MMClips>0</MMClips>
  <ScaleCrop>false</ScaleCrop>
  <HeadingPairs>
    <vt:vector baseType="variant" size="6">
      <vt:variant>
        <vt:lpstr>使用されているフォント</vt:lpstr>
      </vt:variant>
      <vt:variant>
        <vt:i4>7</vt:i4>
      </vt:variant>
      <vt:variant>
        <vt:lpstr>テーマ</vt:lpstr>
      </vt:variant>
      <vt:variant>
        <vt:i4>2</vt:i4>
      </vt:variant>
      <vt:variant>
        <vt:lpstr>スライド タイトル</vt:lpstr>
      </vt:variant>
      <vt:variant>
        <vt:i4>24</vt:i4>
      </vt:variant>
    </vt:vector>
  </HeadingPairs>
  <TitlesOfParts>
    <vt:vector baseType="lpstr" size="33">
      <vt:lpstr>BIZ UDゴシック</vt:lpstr>
      <vt:lpstr>游ゴシック</vt:lpstr>
      <vt:lpstr>Arial</vt:lpstr>
      <vt:lpstr>Calibri</vt:lpstr>
      <vt:lpstr>Calibri Light</vt:lpstr>
      <vt:lpstr>Century Gothic</vt:lpstr>
      <vt:lpstr>Wingdings 3</vt:lpstr>
      <vt:lpstr>レトロスペクト</vt:lpstr>
      <vt:lpstr>イオン</vt:lpstr>
      <vt:lpstr>地域密着型サービス事業者の主な指導事項</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福祉指導監査室へのお問合せ先について</vt:lpstr>
      <vt:lpstr>電子申込システムで集団指導の受講報告を御提出いただく際のお願い</vt:lpstr>
      <vt:lpstr>以上で、地域密着型サービス事業者の 集団指導を終わります。  御視聴いただき、ありがとうございました。</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cp:lastPrinted>2026-07-10T06:52:10Z</cp:lastPrinted>
  <dcterms:modified xsi:type="dcterms:W3CDTF">2026-08-03T04:23:45Z</dcterms:modified>
</cp:coreProperties>
</file>