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1" r:id="rId2"/>
  </p:sldMasterIdLst>
  <p:notesMasterIdLst>
    <p:notesMasterId r:id="rId22"/>
  </p:notesMasterIdLst>
  <p:sldIdLst>
    <p:sldId id="256" r:id="rId3"/>
    <p:sldId id="312" r:id="rId4"/>
    <p:sldId id="298" r:id="rId5"/>
    <p:sldId id="299" r:id="rId6"/>
    <p:sldId id="300" r:id="rId7"/>
    <p:sldId id="301" r:id="rId8"/>
    <p:sldId id="302" r:id="rId9"/>
    <p:sldId id="303" r:id="rId10"/>
    <p:sldId id="304" r:id="rId11"/>
    <p:sldId id="305" r:id="rId12"/>
    <p:sldId id="306" r:id="rId13"/>
    <p:sldId id="307" r:id="rId14"/>
    <p:sldId id="308" r:id="rId15"/>
    <p:sldId id="309" r:id="rId16"/>
    <p:sldId id="310" r:id="rId17"/>
    <p:sldId id="311" r:id="rId18"/>
    <p:sldId id="408" r:id="rId19"/>
    <p:sldId id="409" r:id="rId20"/>
    <p:sldId id="293" r:id="rId21"/>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11" autoAdjust="0"/>
    <p:restoredTop sz="68063" autoAdjust="0"/>
  </p:normalViewPr>
  <p:slideViewPr>
    <p:cSldViewPr snapToGrid="0">
      <p:cViewPr varScale="1">
        <p:scale>
          <a:sx n="56" d="100"/>
          <a:sy n="56" d="100"/>
        </p:scale>
        <p:origin x="1608" y="43"/>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3408"/>
    </p:cViewPr>
  </p:sorterViewPr>
  <p:notesViewPr>
    <p:cSldViewPr snapToGrid="0">
      <p:cViewPr varScale="1">
        <p:scale>
          <a:sx n="55" d="100"/>
          <a:sy n="55" d="100"/>
        </p:scale>
        <p:origin x="2832"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CB466715-FC90-442E-9656-154E42BE8424}"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BA0D4801-36BB-4E9A-8683-D0F4979045C2}" type="slidenum">
              <a:rPr kumimoji="1" lang="ja-JP" altLang="en-US" smtClean="0"/>
              <a:t>‹#›</a:t>
            </a:fld>
            <a:endParaRPr kumimoji="1" lang="ja-JP" altLang="en-US"/>
          </a:p>
        </p:txBody>
      </p:sp>
    </p:spTree>
    <p:extLst>
      <p:ext uri="{BB962C8B-B14F-4D97-AF65-F5344CB8AC3E}">
        <p14:creationId xmlns:p14="http://schemas.microsoft.com/office/powerpoint/2010/main" val="28778130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667881" y="4128169"/>
            <a:ext cx="5400000" cy="3884861"/>
          </a:xfrm>
        </p:spPr>
        <p:txBody>
          <a:bodyPr/>
          <a:lstStyle/>
          <a:p>
            <a:endParaRPr kumimoji="1" lang="ja-JP" altLang="en-US"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1</a:t>
            </a:fld>
            <a:endParaRPr kumimoji="1" lang="ja-JP" altLang="en-US"/>
          </a:p>
        </p:txBody>
      </p:sp>
      <p:sp>
        <p:nvSpPr>
          <p:cNvPr id="2" name="スライド イメージ プレースホルダー 1"/>
          <p:cNvSpPr>
            <a:spLocks noGrp="1" noRot="1" noChangeAspect="1"/>
          </p:cNvSpPr>
          <p:nvPr>
            <p:ph type="sldImg"/>
          </p:nvPr>
        </p:nvSpPr>
        <p:spPr>
          <a:xfrm>
            <a:off x="98425" y="117475"/>
            <a:ext cx="6538913" cy="3678238"/>
          </a:xfrm>
        </p:spPr>
      </p:sp>
    </p:spTree>
    <p:extLst>
      <p:ext uri="{BB962C8B-B14F-4D97-AF65-F5344CB8AC3E}">
        <p14:creationId xmlns:p14="http://schemas.microsoft.com/office/powerpoint/2010/main" val="697556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03188"/>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lang="en-US"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8248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15888"/>
            <a:ext cx="6573837" cy="3698875"/>
          </a:xfrm>
        </p:spPr>
      </p:sp>
      <p:sp>
        <p:nvSpPr>
          <p:cNvPr id="3" name="Notes Placeholder 2"/>
          <p:cNvSpPr>
            <a:spLocks noGrp="1"/>
          </p:cNvSpPr>
          <p:nvPr>
            <p:ph type="body" idx="1"/>
          </p:nvPr>
        </p:nvSpPr>
        <p:spPr>
          <a:xfrm>
            <a:off x="673576" y="4140000"/>
            <a:ext cx="5400000" cy="4259026"/>
          </a:xfrm>
        </p:spPr>
        <p:txBody>
          <a:bodyPr>
            <a:noAutofit/>
          </a:bodyPr>
          <a:lstStyle/>
          <a:p>
            <a:endParaRPr lang="en-US"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1"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7780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30175"/>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kumimoji="1" lang="ja-JP" altLang="ja-JP" sz="1050" kern="1200" dirty="0">
              <a:solidFill>
                <a:schemeClr val="tx1"/>
              </a:solidFill>
              <a:effectLst/>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1"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1128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30175"/>
            <a:ext cx="6573837" cy="3698875"/>
          </a:xfrm>
        </p:spPr>
      </p:sp>
      <p:sp>
        <p:nvSpPr>
          <p:cNvPr id="3" name="Notes Placeholder 2"/>
          <p:cNvSpPr>
            <a:spLocks noGrp="1"/>
          </p:cNvSpPr>
          <p:nvPr>
            <p:ph type="body" idx="1"/>
          </p:nvPr>
        </p:nvSpPr>
        <p:spPr>
          <a:xfrm>
            <a:off x="673576" y="4140000"/>
            <a:ext cx="5400000" cy="4943151"/>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1"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3036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15888"/>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lang="en-US"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1"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1889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44463"/>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lang="en-US"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15</a:t>
            </a:fld>
            <a:endParaRPr lang="en-US" dirty="0"/>
          </a:p>
        </p:txBody>
      </p:sp>
    </p:spTree>
    <p:extLst>
      <p:ext uri="{BB962C8B-B14F-4D97-AF65-F5344CB8AC3E}">
        <p14:creationId xmlns:p14="http://schemas.microsoft.com/office/powerpoint/2010/main" val="3128780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44463"/>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kumimoji="1" lang="ja-JP" altLang="ja-JP" sz="1050" kern="1200" dirty="0">
              <a:solidFill>
                <a:schemeClr val="tx1"/>
              </a:solidFill>
              <a:effectLst/>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16</a:t>
            </a:fld>
            <a:endParaRPr lang="en-US" dirty="0"/>
          </a:p>
        </p:txBody>
      </p:sp>
    </p:spTree>
    <p:extLst>
      <p:ext uri="{BB962C8B-B14F-4D97-AF65-F5344CB8AC3E}">
        <p14:creationId xmlns:p14="http://schemas.microsoft.com/office/powerpoint/2010/main" val="21354610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 y="63500"/>
            <a:ext cx="6480175" cy="3644900"/>
          </a:xfrm>
        </p:spPr>
      </p:sp>
      <p:sp>
        <p:nvSpPr>
          <p:cNvPr id="3" name="Notes Placeholder 2"/>
          <p:cNvSpPr>
            <a:spLocks noGrp="1"/>
          </p:cNvSpPr>
          <p:nvPr>
            <p:ph type="body" idx="1"/>
          </p:nvPr>
        </p:nvSpPr>
        <p:spPr>
          <a:xfrm>
            <a:off x="667087" y="4140000"/>
            <a:ext cx="5400000" cy="3884861"/>
          </a:xfrm>
        </p:spPr>
        <p:txBody>
          <a:bodyPr>
            <a:normAutofit/>
          </a:bodyPr>
          <a:lstStyle/>
          <a:p>
            <a:pPr marL="0" indent="0">
              <a:buNone/>
            </a:pPr>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17</a:t>
            </a:fld>
            <a:endParaRPr lang="en-US" dirty="0"/>
          </a:p>
        </p:txBody>
      </p:sp>
    </p:spTree>
    <p:extLst>
      <p:ext uri="{BB962C8B-B14F-4D97-AF65-F5344CB8AC3E}">
        <p14:creationId xmlns:p14="http://schemas.microsoft.com/office/powerpoint/2010/main" val="81738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 y="114300"/>
            <a:ext cx="6480175" cy="3644900"/>
          </a:xfrm>
        </p:spPr>
      </p:sp>
      <p:sp>
        <p:nvSpPr>
          <p:cNvPr id="3" name="Notes Placeholder 2"/>
          <p:cNvSpPr>
            <a:spLocks noGrp="1"/>
          </p:cNvSpPr>
          <p:nvPr>
            <p:ph type="body" idx="1"/>
          </p:nvPr>
        </p:nvSpPr>
        <p:spPr>
          <a:xfrm>
            <a:off x="667087" y="4140000"/>
            <a:ext cx="5400000" cy="3884861"/>
          </a:xfrm>
        </p:spPr>
        <p:txBody>
          <a:bodyPr>
            <a:normAutofit/>
          </a:bodyPr>
          <a:lstStyle/>
          <a:p>
            <a:pPr marL="0" indent="0">
              <a:buNone/>
              <a:defRPr/>
            </a:pPr>
            <a:endParaRPr lang="en-US" altLang="ja-JP" dirty="0">
              <a:solidFill>
                <a:prstClr val="black"/>
              </a:solidFill>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1"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4506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03188"/>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lang="ja-JP"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altLang="ja-JP"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880651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667881" y="4140000"/>
            <a:ext cx="5400000" cy="3884861"/>
          </a:xfrm>
        </p:spPr>
        <p:txBody>
          <a:bodyPr/>
          <a:lstStyle/>
          <a:p>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2</a:t>
            </a:fld>
            <a:endParaRPr kumimoji="1" lang="ja-JP" altLang="en-US"/>
          </a:p>
        </p:txBody>
      </p:sp>
      <p:sp>
        <p:nvSpPr>
          <p:cNvPr id="2" name="スライド イメージ プレースホルダー 1"/>
          <p:cNvSpPr>
            <a:spLocks noGrp="1" noRot="1" noChangeAspect="1"/>
          </p:cNvSpPr>
          <p:nvPr>
            <p:ph type="sldImg"/>
          </p:nvPr>
        </p:nvSpPr>
        <p:spPr>
          <a:xfrm>
            <a:off x="146050" y="96838"/>
            <a:ext cx="6451600" cy="3630612"/>
          </a:xfrm>
        </p:spPr>
      </p:sp>
    </p:spTree>
    <p:extLst>
      <p:ext uri="{BB962C8B-B14F-4D97-AF65-F5344CB8AC3E}">
        <p14:creationId xmlns:p14="http://schemas.microsoft.com/office/powerpoint/2010/main" val="1712457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15888"/>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lang="en-US"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3</a:t>
            </a:fld>
            <a:endParaRPr lang="en-US" dirty="0"/>
          </a:p>
        </p:txBody>
      </p:sp>
    </p:spTree>
    <p:extLst>
      <p:ext uri="{BB962C8B-B14F-4D97-AF65-F5344CB8AC3E}">
        <p14:creationId xmlns:p14="http://schemas.microsoft.com/office/powerpoint/2010/main" val="1529047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03188"/>
            <a:ext cx="6573837" cy="3698875"/>
          </a:xfrm>
        </p:spPr>
      </p:sp>
      <p:sp>
        <p:nvSpPr>
          <p:cNvPr id="3" name="Notes Placeholder 2"/>
          <p:cNvSpPr>
            <a:spLocks noGrp="1"/>
          </p:cNvSpPr>
          <p:nvPr>
            <p:ph type="body" idx="1"/>
          </p:nvPr>
        </p:nvSpPr>
        <p:spPr>
          <a:xfrm>
            <a:off x="673576" y="4121819"/>
            <a:ext cx="5388610" cy="3884861"/>
          </a:xfrm>
        </p:spPr>
        <p:txBody>
          <a:bodyPr>
            <a:normAutofit/>
          </a:bodyPr>
          <a:lstStyle/>
          <a:p>
            <a:endParaRPr lang="en-US"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4</a:t>
            </a:fld>
            <a:endParaRPr lang="en-US" dirty="0"/>
          </a:p>
        </p:txBody>
      </p:sp>
    </p:spTree>
    <p:extLst>
      <p:ext uri="{BB962C8B-B14F-4D97-AF65-F5344CB8AC3E}">
        <p14:creationId xmlns:p14="http://schemas.microsoft.com/office/powerpoint/2010/main" val="3935871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03188"/>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lang="en-US"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5</a:t>
            </a:fld>
            <a:endParaRPr lang="en-US" dirty="0"/>
          </a:p>
        </p:txBody>
      </p:sp>
    </p:spTree>
    <p:extLst>
      <p:ext uri="{BB962C8B-B14F-4D97-AF65-F5344CB8AC3E}">
        <p14:creationId xmlns:p14="http://schemas.microsoft.com/office/powerpoint/2010/main" val="4143211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88900"/>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lang="en-US" altLang="ja-JP"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6</a:t>
            </a:fld>
            <a:endParaRPr lang="en-US" dirty="0"/>
          </a:p>
        </p:txBody>
      </p:sp>
    </p:spTree>
    <p:extLst>
      <p:ext uri="{BB962C8B-B14F-4D97-AF65-F5344CB8AC3E}">
        <p14:creationId xmlns:p14="http://schemas.microsoft.com/office/powerpoint/2010/main" val="1434923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15888"/>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lang="en-US"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7</a:t>
            </a:fld>
            <a:endParaRPr lang="en-US" dirty="0"/>
          </a:p>
        </p:txBody>
      </p:sp>
    </p:spTree>
    <p:extLst>
      <p:ext uri="{BB962C8B-B14F-4D97-AF65-F5344CB8AC3E}">
        <p14:creationId xmlns:p14="http://schemas.microsoft.com/office/powerpoint/2010/main" val="917744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03188"/>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lang="en-US"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8</a:t>
            </a:fld>
            <a:endParaRPr lang="en-US" dirty="0"/>
          </a:p>
        </p:txBody>
      </p:sp>
    </p:spTree>
    <p:extLst>
      <p:ext uri="{BB962C8B-B14F-4D97-AF65-F5344CB8AC3E}">
        <p14:creationId xmlns:p14="http://schemas.microsoft.com/office/powerpoint/2010/main" val="1490889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115888"/>
            <a:ext cx="6573837" cy="3698875"/>
          </a:xfrm>
        </p:spPr>
      </p:sp>
      <p:sp>
        <p:nvSpPr>
          <p:cNvPr id="3" name="Notes Placeholder 2"/>
          <p:cNvSpPr>
            <a:spLocks noGrp="1"/>
          </p:cNvSpPr>
          <p:nvPr>
            <p:ph type="body" idx="1"/>
          </p:nvPr>
        </p:nvSpPr>
        <p:spPr>
          <a:xfrm>
            <a:off x="673576" y="4140000"/>
            <a:ext cx="5400000" cy="3884861"/>
          </a:xfrm>
        </p:spPr>
        <p:txBody>
          <a:bodyPr>
            <a:normAutofit/>
          </a:bodyPr>
          <a:lstStyle/>
          <a:p>
            <a:endParaRPr lang="en-US"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9</a:t>
            </a:fld>
            <a:endParaRPr lang="en-US" dirty="0"/>
          </a:p>
        </p:txBody>
      </p:sp>
    </p:spTree>
    <p:extLst>
      <p:ext uri="{BB962C8B-B14F-4D97-AF65-F5344CB8AC3E}">
        <p14:creationId xmlns:p14="http://schemas.microsoft.com/office/powerpoint/2010/main" val="2482582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38EA3FE-37A6-4F35-AC6B-9FB4BD199B85}" type="datetime1">
              <a:rPr lang="en-US" altLang="ja-JP"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6E33062-BA28-418C-804F-4BA67839A975}" type="datetime1">
              <a:rPr lang="en-US" altLang="ja-JP"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A1712EC-DC1D-4134-A474-12AC06BB2623}" type="datetime1">
              <a:rPr lang="en-US" altLang="ja-JP"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55256" y="1447802"/>
            <a:ext cx="8827957" cy="3329581"/>
          </a:xfrm>
        </p:spPr>
        <p:txBody>
          <a:bodyPr anchor="b"/>
          <a:lstStyle>
            <a:lvl1pPr>
              <a:defRPr sz="7200"/>
            </a:lvl1pPr>
          </a:lstStyle>
          <a:p>
            <a:r>
              <a:rPr lang="ja-JP" altLang="en-US"/>
              <a:t>マスター タイトルの書式設定</a:t>
            </a:r>
            <a:endParaRPr lang="en-US" dirty="0"/>
          </a:p>
        </p:txBody>
      </p:sp>
      <p:sp>
        <p:nvSpPr>
          <p:cNvPr id="3" name="Subtitle 2"/>
          <p:cNvSpPr>
            <a:spLocks noGrp="1"/>
          </p:cNvSpPr>
          <p:nvPr>
            <p:ph type="subTitle" idx="1"/>
          </p:nvPr>
        </p:nvSpPr>
        <p:spPr>
          <a:xfrm>
            <a:off x="1155256" y="4777380"/>
            <a:ext cx="8827957"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4993C56-A2D4-4A10-9276-82DE0563620D}" type="datetime1">
              <a:rPr lang="en-US" altLang="ja-JP"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45842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B2BB50-DF40-442F-81FC-661D7C4F11F1}" type="datetime1">
              <a:rPr lang="en-US" altLang="ja-JP" smtClean="0"/>
              <a:t>8/3/2026</a:t>
            </a:fld>
            <a:endParaRPr kumimoji="1" lang="ja-JP" dirty="0"/>
          </a:p>
        </p:txBody>
      </p:sp>
      <p:sp>
        <p:nvSpPr>
          <p:cNvPr id="5" name="Footer Placeholder 4"/>
          <p:cNvSpPr>
            <a:spLocks noGrp="1"/>
          </p:cNvSpPr>
          <p:nvPr>
            <p:ph type="ftr" sz="quarter" idx="11"/>
          </p:nvPr>
        </p:nvSpPr>
        <p:spPr/>
        <p:txBody>
          <a:bodyPr/>
          <a:lstStyle/>
          <a:p>
            <a:endParaRPr kumimoji="1" lang="ja-JP" dirty="0"/>
          </a:p>
        </p:txBody>
      </p:sp>
      <p:sp>
        <p:nvSpPr>
          <p:cNvPr id="6" name="Slide Number Placeholder 5"/>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299435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155258" y="2861735"/>
            <a:ext cx="8827956" cy="1915647"/>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155256" y="4777381"/>
            <a:ext cx="8827957"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02FE2FE-50BE-4306-AB2F-B83AEA2B35A3}" type="datetime1">
              <a:rPr kumimoji="1" lang="en-US" altLang="ja-JP" smtClean="0">
                <a:solidFill>
                  <a:schemeClr val="tx1"/>
                </a:solidFill>
              </a:rPr>
              <a:t>8/3/2026</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300825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103601" y="2060577"/>
            <a:ext cx="4397484"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655967" y="2056093"/>
            <a:ext cx="4397487"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4DC79E6-7998-4710-A6D5-9D54E8F18047}" type="datetime1">
              <a:rPr kumimoji="1" lang="en-US" altLang="ja-JP" smtClean="0">
                <a:solidFill>
                  <a:schemeClr val="tx1"/>
                </a:solidFill>
              </a:rPr>
              <a:t>8/3/2026</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490452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103600" y="1905000"/>
            <a:ext cx="439748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103601" y="2514600"/>
            <a:ext cx="4397484"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655969" y="1905000"/>
            <a:ext cx="439748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655969" y="2514600"/>
            <a:ext cx="4397484"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9409406-EC34-4E97-BCC4-158A17FF27DD}" type="datetime1">
              <a:rPr lang="en-US" altLang="ja-JP" smtClean="0"/>
              <a:t>8/3/2026</a:t>
            </a:fld>
            <a:endParaRPr kumimoji="1" lang="ja-JP" dirty="0"/>
          </a:p>
        </p:txBody>
      </p:sp>
      <p:sp>
        <p:nvSpPr>
          <p:cNvPr id="8" name="Footer Placeholder 7"/>
          <p:cNvSpPr>
            <a:spLocks noGrp="1"/>
          </p:cNvSpPr>
          <p:nvPr>
            <p:ph type="ftr" sz="quarter" idx="11"/>
          </p:nvPr>
        </p:nvSpPr>
        <p:spPr/>
        <p:txBody>
          <a:bodyPr/>
          <a:lstStyle/>
          <a:p>
            <a:endParaRPr kumimoji="1" lang="ja-JP" dirty="0"/>
          </a:p>
        </p:txBody>
      </p:sp>
      <p:sp>
        <p:nvSpPr>
          <p:cNvPr id="9" name="Slide Number Placeholder 8"/>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851306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7" name="Date Placeholder 2"/>
          <p:cNvSpPr>
            <a:spLocks noGrp="1"/>
          </p:cNvSpPr>
          <p:nvPr>
            <p:ph type="dt" sz="half" idx="10"/>
          </p:nvPr>
        </p:nvSpPr>
        <p:spPr/>
        <p:txBody>
          <a:bodyPr/>
          <a:lstStyle/>
          <a:p>
            <a:fld id="{0AFC1032-7050-42DB-988B-C567FF3ABB41}" type="datetime1">
              <a:rPr lang="en-US" altLang="ja-JP" smtClean="0"/>
              <a:t>8/3/2026</a:t>
            </a:fld>
            <a:endParaRPr kumimoji="1" lang="ja-JP" dirty="0"/>
          </a:p>
        </p:txBody>
      </p:sp>
      <p:sp>
        <p:nvSpPr>
          <p:cNvPr id="5" name="Footer Placeholder 3"/>
          <p:cNvSpPr>
            <a:spLocks noGrp="1"/>
          </p:cNvSpPr>
          <p:nvPr>
            <p:ph type="ftr" sz="quarter" idx="11"/>
          </p:nvPr>
        </p:nvSpPr>
        <p:spPr/>
        <p:txBody>
          <a:bodyPr/>
          <a:lstStyle/>
          <a:p>
            <a:endParaRPr kumimoji="1" lang="ja-JP" dirty="0"/>
          </a:p>
        </p:txBody>
      </p:sp>
      <p:sp>
        <p:nvSpPr>
          <p:cNvPr id="6" name="Slide Number Placeholder 4"/>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3229629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26DAB4-61B7-4D6B-94E4-D502EB3920B2}" type="datetime1">
              <a:rPr lang="en-US" altLang="ja-JP" smtClean="0"/>
              <a:t>8/3/2026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8061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55255" y="1447800"/>
            <a:ext cx="3401949" cy="1447800"/>
          </a:xfrm>
        </p:spPr>
        <p:txBody>
          <a:bodyPr anchor="b"/>
          <a:lstStyle>
            <a:lvl1pPr algn="l">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4785863" y="1447800"/>
            <a:ext cx="5197351"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155255" y="3129282"/>
            <a:ext cx="3401949"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7" name="Date Placeholder 4"/>
          <p:cNvSpPr>
            <a:spLocks noGrp="1"/>
          </p:cNvSpPr>
          <p:nvPr>
            <p:ph type="dt" sz="half" idx="10"/>
          </p:nvPr>
        </p:nvSpPr>
        <p:spPr/>
        <p:txBody>
          <a:bodyPr/>
          <a:lstStyle/>
          <a:p>
            <a:fld id="{28FBDAFA-CBF4-4ED6-9255-6BDA48E3D1B6}" type="datetime1">
              <a:rPr kumimoji="1" lang="en-US" altLang="ja-JP" smtClean="0">
                <a:solidFill>
                  <a:schemeClr val="tx1"/>
                </a:solidFill>
              </a:rPr>
              <a:t>8/3/2026</a:t>
            </a:fld>
            <a:endParaRPr kumimoji="1" lang="ja-JP" dirty="0">
              <a:solidFill>
                <a:schemeClr val="tx1"/>
              </a:solidFill>
            </a:endParaRPr>
          </a:p>
        </p:txBody>
      </p:sp>
      <p:sp>
        <p:nvSpPr>
          <p:cNvPr id="5" name="Footer Placeholder 5"/>
          <p:cNvSpPr>
            <a:spLocks noGrp="1"/>
          </p:cNvSpPr>
          <p:nvPr>
            <p:ph type="ftr" sz="quarter" idx="11"/>
          </p:nvPr>
        </p:nvSpPr>
        <p:spPr/>
        <p:txBody>
          <a:bodyPr/>
          <a:lstStyle/>
          <a:p>
            <a:endParaRPr kumimoji="1" lang="ja-JP" dirty="0">
              <a:solidFill>
                <a:schemeClr val="tx1"/>
              </a:solidFill>
            </a:endParaRPr>
          </a:p>
        </p:txBody>
      </p:sp>
      <p:sp>
        <p:nvSpPr>
          <p:cNvPr id="6"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929269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C3CBFF1-340A-45FF-8437-5742C9A8AA12}" type="datetime1">
              <a:rPr lang="en-US" altLang="ja-JP"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54208" y="1854192"/>
            <a:ext cx="5094232" cy="1574808"/>
          </a:xfrm>
        </p:spPr>
        <p:txBody>
          <a:bodyPr anchor="b">
            <a:normAutofit/>
          </a:bodyPr>
          <a:lstStyle>
            <a:lvl1pPr algn="l">
              <a:defRPr sz="36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951357" y="1143000"/>
            <a:ext cx="320123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1155255" y="3657600"/>
            <a:ext cx="5086304"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4DA1C74-FAE1-4DEE-81AC-DB3CBC024032}" type="datetime1">
              <a:rPr kumimoji="1" lang="en-US" altLang="ja-JP" smtClean="0">
                <a:solidFill>
                  <a:schemeClr val="tx1"/>
                </a:solidFill>
              </a:rPr>
              <a:t>8/3/2026</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6175871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55258" y="4800587"/>
            <a:ext cx="8827956"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155256" y="685800"/>
            <a:ext cx="8827957"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1155257" y="5367325"/>
            <a:ext cx="882795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41A0D0-549E-48B3-AF35-F6A28F3E787D}" type="datetime1">
              <a:rPr kumimoji="1" lang="en-US" altLang="ja-JP" smtClean="0">
                <a:solidFill>
                  <a:schemeClr val="tx1"/>
                </a:solidFill>
              </a:rPr>
              <a:t>8/3/2026</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041972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155256" y="1447800"/>
            <a:ext cx="8827957" cy="1981200"/>
          </a:xfrm>
        </p:spPr>
        <p:txBody>
          <a:bodyPr/>
          <a:lstStyle>
            <a:lvl1pPr>
              <a:defRPr sz="4800"/>
            </a:lvl1pPr>
          </a:lstStyle>
          <a:p>
            <a:r>
              <a:rPr lang="ja-JP" altLang="en-US"/>
              <a:t>マスター タイトルの書式設定</a:t>
            </a:r>
            <a:endParaRPr lang="en-US" dirty="0"/>
          </a:p>
        </p:txBody>
      </p:sp>
      <p:sp>
        <p:nvSpPr>
          <p:cNvPr id="8" name="Text Placeholder 3"/>
          <p:cNvSpPr>
            <a:spLocks noGrp="1"/>
          </p:cNvSpPr>
          <p:nvPr>
            <p:ph type="body" sz="half" idx="2"/>
          </p:nvPr>
        </p:nvSpPr>
        <p:spPr>
          <a:xfrm>
            <a:off x="1155256" y="3657600"/>
            <a:ext cx="8827957"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4A3EA4F-78F6-45FE-9116-EE8EB5239BCC}" type="datetime1">
              <a:rPr kumimoji="1" lang="en-US" altLang="ja-JP" smtClean="0">
                <a:solidFill>
                  <a:schemeClr val="tx1"/>
                </a:solidFill>
              </a:rPr>
              <a:t>8/3/2026</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643945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575213" y="1447800"/>
            <a:ext cx="8001399" cy="2323374"/>
          </a:xfrm>
        </p:spPr>
        <p:txBody>
          <a:bodyPr/>
          <a:lstStyle>
            <a:lvl1pPr>
              <a:defRPr sz="4800"/>
            </a:lvl1pPr>
          </a:lstStyle>
          <a:p>
            <a:r>
              <a:rPr lang="ja-JP" altLang="en-US"/>
              <a:t>マスター タイトルの書式設定</a:t>
            </a:r>
            <a:endParaRPr lang="en-US" dirty="0"/>
          </a:p>
        </p:txBody>
      </p:sp>
      <p:sp>
        <p:nvSpPr>
          <p:cNvPr id="14" name="Text Placeholder 3"/>
          <p:cNvSpPr>
            <a:spLocks noGrp="1"/>
          </p:cNvSpPr>
          <p:nvPr>
            <p:ph type="body" sz="half" idx="13"/>
          </p:nvPr>
        </p:nvSpPr>
        <p:spPr>
          <a:xfrm>
            <a:off x="1930903" y="3771174"/>
            <a:ext cx="7387752"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0" name="Text Placeholder 3"/>
          <p:cNvSpPr>
            <a:spLocks noGrp="1"/>
          </p:cNvSpPr>
          <p:nvPr>
            <p:ph type="body" sz="half" idx="2"/>
          </p:nvPr>
        </p:nvSpPr>
        <p:spPr>
          <a:xfrm>
            <a:off x="1155256" y="4350657"/>
            <a:ext cx="8827957"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CF2CBF0-255F-4059-A3F2-2C03885EB6F9}" type="datetime1">
              <a:rPr kumimoji="1" lang="en-US" altLang="ja-JP" smtClean="0">
                <a:solidFill>
                  <a:schemeClr val="tx1"/>
                </a:solidFill>
              </a:rPr>
              <a:t>8/3/2026</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
        <p:nvSpPr>
          <p:cNvPr id="11" name="TextBox 10"/>
          <p:cNvSpPr txBox="1"/>
          <p:nvPr/>
        </p:nvSpPr>
        <p:spPr>
          <a:xfrm>
            <a:off x="898530" y="971253"/>
            <a:ext cx="80212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9332921" y="2613787"/>
            <a:ext cx="80212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50972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155256" y="3124201"/>
            <a:ext cx="8827957" cy="1653180"/>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155256" y="4777381"/>
            <a:ext cx="8827957"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5489BAA-DBAB-4D9D-96C3-3DF215E84F5E}" type="datetime1">
              <a:rPr kumimoji="1" lang="en-US" altLang="ja-JP" smtClean="0">
                <a:solidFill>
                  <a:schemeClr val="tx1"/>
                </a:solidFill>
              </a:rPr>
              <a:t>8/3/2026</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9728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33113" y="1981200"/>
            <a:ext cx="294763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6" name="Text Placeholder 3"/>
          <p:cNvSpPr>
            <a:spLocks noGrp="1"/>
          </p:cNvSpPr>
          <p:nvPr>
            <p:ph type="body" sz="half" idx="15"/>
          </p:nvPr>
        </p:nvSpPr>
        <p:spPr>
          <a:xfrm>
            <a:off x="652633" y="2667000"/>
            <a:ext cx="2928112"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Text Placeholder 4"/>
          <p:cNvSpPr>
            <a:spLocks noGrp="1"/>
          </p:cNvSpPr>
          <p:nvPr>
            <p:ph type="body" sz="quarter" idx="3"/>
          </p:nvPr>
        </p:nvSpPr>
        <p:spPr>
          <a:xfrm>
            <a:off x="3884672" y="1981200"/>
            <a:ext cx="293700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9" name="Text Placeholder 3"/>
          <p:cNvSpPr>
            <a:spLocks noGrp="1"/>
          </p:cNvSpPr>
          <p:nvPr>
            <p:ph type="body" sz="half" idx="16"/>
          </p:nvPr>
        </p:nvSpPr>
        <p:spPr>
          <a:xfrm>
            <a:off x="3874116" y="2667000"/>
            <a:ext cx="294756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4" name="Text Placeholder 4"/>
          <p:cNvSpPr>
            <a:spLocks noGrp="1"/>
          </p:cNvSpPr>
          <p:nvPr>
            <p:ph type="body" sz="quarter" idx="13"/>
          </p:nvPr>
        </p:nvSpPr>
        <p:spPr>
          <a:xfrm>
            <a:off x="7126556" y="1981200"/>
            <a:ext cx="293287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 name="Text Placeholder 3"/>
          <p:cNvSpPr>
            <a:spLocks noGrp="1"/>
          </p:cNvSpPr>
          <p:nvPr>
            <p:ph type="body" sz="half" idx="17"/>
          </p:nvPr>
        </p:nvSpPr>
        <p:spPr>
          <a:xfrm>
            <a:off x="7126556" y="2667000"/>
            <a:ext cx="2932877"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cxnSp>
        <p:nvCxnSpPr>
          <p:cNvPr id="17" name="Straight Connector 16"/>
          <p:cNvCxnSpPr/>
          <p:nvPr/>
        </p:nvCxnSpPr>
        <p:spPr>
          <a:xfrm>
            <a:off x="372711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404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D733805-2F04-4B93-A48E-392C470E9C6A}" type="datetime1">
              <a:rPr kumimoji="1" lang="en-US" altLang="ja-JP" smtClean="0">
                <a:solidFill>
                  <a:schemeClr val="tx1"/>
                </a:solidFill>
              </a:rPr>
              <a:t>8/3/2026</a:t>
            </a:fld>
            <a:endParaRPr kumimoji="1" lang="ja-JP" dirty="0">
              <a:solidFill>
                <a:schemeClr val="tx1"/>
              </a:solidFill>
            </a:endParaRPr>
          </a:p>
        </p:txBody>
      </p:sp>
      <p:sp>
        <p:nvSpPr>
          <p:cNvPr id="4"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2525512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52633" y="4250949"/>
            <a:ext cx="294081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9" name="Picture Placeholder 2"/>
          <p:cNvSpPr>
            <a:spLocks noGrp="1" noChangeAspect="1"/>
          </p:cNvSpPr>
          <p:nvPr>
            <p:ph type="pic" idx="15"/>
          </p:nvPr>
        </p:nvSpPr>
        <p:spPr>
          <a:xfrm>
            <a:off x="652633" y="2209800"/>
            <a:ext cx="294081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22" name="Text Placeholder 3"/>
          <p:cNvSpPr>
            <a:spLocks noGrp="1"/>
          </p:cNvSpPr>
          <p:nvPr>
            <p:ph type="body" sz="half" idx="18"/>
          </p:nvPr>
        </p:nvSpPr>
        <p:spPr>
          <a:xfrm>
            <a:off x="652633" y="4827213"/>
            <a:ext cx="294081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Text Placeholder 4"/>
          <p:cNvSpPr>
            <a:spLocks noGrp="1"/>
          </p:cNvSpPr>
          <p:nvPr>
            <p:ph type="body" sz="quarter" idx="3"/>
          </p:nvPr>
        </p:nvSpPr>
        <p:spPr>
          <a:xfrm>
            <a:off x="3890389" y="4250949"/>
            <a:ext cx="293128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30" name="Picture Placeholder 2"/>
          <p:cNvSpPr>
            <a:spLocks noGrp="1" noChangeAspect="1"/>
          </p:cNvSpPr>
          <p:nvPr>
            <p:ph type="pic" idx="21"/>
          </p:nvPr>
        </p:nvSpPr>
        <p:spPr>
          <a:xfrm>
            <a:off x="3890388" y="2209800"/>
            <a:ext cx="293128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23" name="Text Placeholder 3"/>
          <p:cNvSpPr>
            <a:spLocks noGrp="1"/>
          </p:cNvSpPr>
          <p:nvPr>
            <p:ph type="body" sz="half" idx="19"/>
          </p:nvPr>
        </p:nvSpPr>
        <p:spPr>
          <a:xfrm>
            <a:off x="3889035" y="4827212"/>
            <a:ext cx="29351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4" name="Text Placeholder 4"/>
          <p:cNvSpPr>
            <a:spLocks noGrp="1"/>
          </p:cNvSpPr>
          <p:nvPr>
            <p:ph type="body" sz="quarter" idx="13"/>
          </p:nvPr>
        </p:nvSpPr>
        <p:spPr>
          <a:xfrm>
            <a:off x="7126556" y="4250949"/>
            <a:ext cx="293287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31" name="Picture Placeholder 2"/>
          <p:cNvSpPr>
            <a:spLocks noGrp="1" noChangeAspect="1"/>
          </p:cNvSpPr>
          <p:nvPr>
            <p:ph type="pic" idx="22"/>
          </p:nvPr>
        </p:nvSpPr>
        <p:spPr>
          <a:xfrm>
            <a:off x="7126555" y="2209800"/>
            <a:ext cx="2932877"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24" name="Text Placeholder 3"/>
          <p:cNvSpPr>
            <a:spLocks noGrp="1"/>
          </p:cNvSpPr>
          <p:nvPr>
            <p:ph type="body" sz="half" idx="20"/>
          </p:nvPr>
        </p:nvSpPr>
        <p:spPr>
          <a:xfrm>
            <a:off x="7126433" y="4827210"/>
            <a:ext cx="293676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cxnSp>
        <p:nvCxnSpPr>
          <p:cNvPr id="17" name="Straight Connector 16"/>
          <p:cNvCxnSpPr/>
          <p:nvPr/>
        </p:nvCxnSpPr>
        <p:spPr>
          <a:xfrm>
            <a:off x="372711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404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C0620D5-D134-4CE9-85F4-16F6ED75A534}" type="datetime1">
              <a:rPr kumimoji="1" lang="en-US" altLang="ja-JP" smtClean="0">
                <a:solidFill>
                  <a:schemeClr val="tx1"/>
                </a:solidFill>
              </a:rPr>
              <a:t>8/3/2026</a:t>
            </a:fld>
            <a:endParaRPr kumimoji="1" lang="ja-JP" dirty="0">
              <a:solidFill>
                <a:schemeClr val="tx1"/>
              </a:solidFill>
            </a:endParaRPr>
          </a:p>
        </p:txBody>
      </p:sp>
      <p:sp>
        <p:nvSpPr>
          <p:cNvPr id="4"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901080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7C9B036-37FE-49F2-8904-5EB8F2402C77}" type="datetime1">
              <a:rPr kumimoji="1" lang="en-US" altLang="ja-JP" smtClean="0">
                <a:solidFill>
                  <a:schemeClr val="tx1"/>
                </a:solidFill>
              </a:rPr>
              <a:t>8/3/2026</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2805589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6377" y="430215"/>
            <a:ext cx="1753057" cy="5826125"/>
          </a:xfrm>
        </p:spPr>
        <p:txBody>
          <a:bodyPr vert="eaVert" anchor="b" anchorCtr="0"/>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52633" y="773205"/>
            <a:ext cx="7425083" cy="5483134"/>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F9B974E-45F5-4058-B093-B78C085A8879}" type="datetime1">
              <a:rPr kumimoji="1" lang="en-US" altLang="ja-JP" smtClean="0">
                <a:solidFill>
                  <a:schemeClr val="tx1"/>
                </a:solidFill>
              </a:rPr>
              <a:t>8/3/2026</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4091725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C419D98-484B-4F16-B404-9A832E893DDD}" type="datetime1">
              <a:rPr lang="en-US" altLang="ja-JP"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A1CAD80-821A-4DDC-A9CC-09A3858862E5}" type="datetime1">
              <a:rPr lang="en-US" altLang="ja-JP" smtClean="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CF952C5-DBD1-43C6-A313-522E3635B8C6}" type="datetime1">
              <a:rPr lang="en-US" altLang="ja-JP" smtClean="0"/>
              <a:t>8/3/2026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9EE153A-53E3-489D-837C-41793CE4F6A4}" type="datetime1">
              <a:rPr lang="en-US" altLang="ja-JP" smtClean="0"/>
              <a:t>8/3/2026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A4C1A1D-7247-477B-B916-9D765CFD5A1C}" type="datetime1">
              <a:rPr lang="en-US" altLang="ja-JP" smtClean="0"/>
              <a:t>8/3/2026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64A8120-1FDB-40EA-8AD5-03AE933D7647}" type="datetime1">
              <a:rPr lang="en-US" altLang="ja-JP" smtClean="0"/>
              <a:t>8/3/2026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6977FFD-9797-4C40-8C1E-81E331EB9BEB}" type="datetime1">
              <a:rPr lang="en-US" altLang="ja-JP" smtClean="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0FDA52A-D772-48A3-8E56-573ECBC191DB}" type="datetime1">
              <a:rPr lang="en-US" altLang="ja-JP" smtClean="0"/>
              <a:t>8/3/2026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8399243" y="1676400"/>
            <a:ext cx="37592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7586443" y="-457200"/>
            <a:ext cx="21336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399243" y="6096000"/>
            <a:ext cx="13208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05317" y="2667000"/>
            <a:ext cx="5588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119717" y="2895600"/>
            <a:ext cx="31496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10327525" y="0"/>
            <a:ext cx="9144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280" y="452718"/>
            <a:ext cx="9407173" cy="1400530"/>
          </a:xfrm>
          <a:prstGeom prst="rect">
            <a:avLst/>
          </a:prstGeom>
        </p:spPr>
        <p:txBody>
          <a:bodyPr vert="horz" lIns="91440" tIns="45720" rIns="91440" bIns="45720" rtlCol="0" anchor="t">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03600" y="2052925"/>
            <a:ext cx="8948872" cy="419548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rot="5400000">
            <a:off x="10158419" y="1790661"/>
            <a:ext cx="990599" cy="30487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37FE62B-FB84-43E7-B440-D008205FACC2}" type="datetime1">
              <a:rPr kumimoji="1" lang="en-US" altLang="ja-JP" smtClean="0">
                <a:solidFill>
                  <a:schemeClr val="tx1"/>
                </a:solidFill>
              </a:rPr>
              <a:t>8/3/2026</a:t>
            </a:fld>
            <a:endParaRPr kumimoji="1" lang="ja-JP" dirty="0">
              <a:solidFill>
                <a:schemeClr val="tx1"/>
              </a:solidFill>
            </a:endParaRPr>
          </a:p>
        </p:txBody>
      </p:sp>
      <p:sp>
        <p:nvSpPr>
          <p:cNvPr id="5" name="Footer Placeholder 4"/>
          <p:cNvSpPr>
            <a:spLocks noGrp="1"/>
          </p:cNvSpPr>
          <p:nvPr>
            <p:ph type="ftr" sz="quarter" idx="3"/>
          </p:nvPr>
        </p:nvSpPr>
        <p:spPr>
          <a:xfrm rot="5400000">
            <a:off x="8954413" y="3225261"/>
            <a:ext cx="3859795" cy="30488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kumimoji="1" lang="ja-JP" dirty="0">
              <a:solidFill>
                <a:schemeClr val="tx1"/>
              </a:solidFill>
            </a:endParaRPr>
          </a:p>
        </p:txBody>
      </p:sp>
      <p:sp>
        <p:nvSpPr>
          <p:cNvPr id="6" name="Slide Number Placeholder 5"/>
          <p:cNvSpPr>
            <a:spLocks noGrp="1"/>
          </p:cNvSpPr>
          <p:nvPr>
            <p:ph type="sldNum" sz="quarter" idx="4"/>
          </p:nvPr>
        </p:nvSpPr>
        <p:spPr>
          <a:xfrm>
            <a:off x="10355242" y="295737"/>
            <a:ext cx="838417"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679258185"/>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ransition>
    <p:fade/>
  </p:transition>
  <p:hf sldNum="0" hdr="0" ftr="0" dt="0"/>
  <p:txStyles>
    <p:titleStyle>
      <a:lvl1pPr algn="l" defTabSz="457200" rtl="0" eaLnBrk="1" latinLnBrk="0" hangingPunct="1">
        <a:spcBef>
          <a:spcPct val="0"/>
        </a:spcBef>
        <a:buNone/>
        <a:defRPr kumimoji="1" sz="4200" b="0" i="0" kern="1200">
          <a:solidFill>
            <a:schemeClr val="tx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66800" y="2673349"/>
            <a:ext cx="10058400" cy="1489215"/>
          </a:xfrm>
        </p:spPr>
        <p:txBody>
          <a:bodyPr>
            <a:normAutofit/>
          </a:bodyPr>
          <a:lstStyle/>
          <a:p>
            <a:r>
              <a:rPr lang="ja-JP" altLang="en-US" sz="4400" b="1" dirty="0">
                <a:latin typeface="BIZ UDゴシック" panose="020B0400000000000000" pitchFamily="49" charset="-128"/>
                <a:ea typeface="BIZ UDゴシック" panose="020B0400000000000000" pitchFamily="49" charset="-128"/>
              </a:rPr>
              <a:t>居宅介護支援及び介護予防支援事業者の主な指導事項</a:t>
            </a:r>
            <a:endParaRPr kumimoji="1" lang="ja-JP" altLang="en-US" sz="4400" b="1" dirty="0">
              <a:latin typeface="BIZ UDゴシック" panose="020B0400000000000000" pitchFamily="49" charset="-128"/>
              <a:ea typeface="BIZ UDゴシック" panose="020B0400000000000000" pitchFamily="49" charset="-128"/>
            </a:endParaRPr>
          </a:p>
        </p:txBody>
      </p:sp>
      <p:sp>
        <p:nvSpPr>
          <p:cNvPr id="3" name="サブタイトル 2"/>
          <p:cNvSpPr>
            <a:spLocks noGrp="1"/>
          </p:cNvSpPr>
          <p:nvPr>
            <p:ph type="subTitle" idx="1"/>
          </p:nvPr>
        </p:nvSpPr>
        <p:spPr>
          <a:xfrm>
            <a:off x="1100051" y="4520934"/>
            <a:ext cx="10058400" cy="486495"/>
          </a:xfrm>
        </p:spPr>
        <p:txBody>
          <a:bodyPr>
            <a:normAutofit/>
          </a:bodyPr>
          <a:lstStyle/>
          <a:p>
            <a:pPr algn="ctr"/>
            <a:r>
              <a:rPr kumimoji="1" lang="ja-JP" altLang="en-US" b="1" dirty="0">
                <a:latin typeface="BIZ UDゴシック" panose="020B0400000000000000" pitchFamily="49" charset="-128"/>
                <a:ea typeface="BIZ UDゴシック" panose="020B0400000000000000" pitchFamily="49" charset="-128"/>
              </a:rPr>
              <a:t>共通及び各サービスごとの主な指導事項</a:t>
            </a:r>
            <a:endParaRPr kumimoji="1" lang="en-US" altLang="ja-JP" b="1" dirty="0">
              <a:latin typeface="BIZ UDゴシック" panose="020B0400000000000000" pitchFamily="49" charset="-128"/>
              <a:ea typeface="BIZ UDゴシック" panose="020B0400000000000000" pitchFamily="49" charset="-128"/>
            </a:endParaRPr>
          </a:p>
        </p:txBody>
      </p:sp>
      <p:sp>
        <p:nvSpPr>
          <p:cNvPr id="4" name="サブタイトル 2"/>
          <p:cNvSpPr txBox="1">
            <a:spLocks/>
          </p:cNvSpPr>
          <p:nvPr/>
        </p:nvSpPr>
        <p:spPr>
          <a:xfrm>
            <a:off x="279132" y="5985419"/>
            <a:ext cx="11694695" cy="379286"/>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kumimoji="1"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kumimoji="1"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kumimoji="1"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9pPr>
          </a:lstStyle>
          <a:p>
            <a:pPr algn="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吹田市福祉指導監査室　介護事業者担当</a:t>
            </a:r>
          </a:p>
          <a:p>
            <a:endParaRPr lang="en-US" altLang="ja-JP"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491756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7200" y="1439331"/>
            <a:ext cx="11156400" cy="2488398"/>
          </a:xfrm>
          <a:prstGeom prst="rect">
            <a:avLst/>
          </a:prstGeom>
        </p:spPr>
        <p:style>
          <a:lnRef idx="2">
            <a:schemeClr val="accent6"/>
          </a:lnRef>
          <a:fillRef idx="1">
            <a:schemeClr val="lt1"/>
          </a:fillRef>
          <a:effectRef idx="0">
            <a:schemeClr val="accent6"/>
          </a:effectRef>
          <a:fontRef idx="minor">
            <a:schemeClr val="dk1"/>
          </a:fontRef>
        </p:style>
        <p:txBody>
          <a:bodyPr vert="horz" rtlCol="0" anchor="t">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defRPr/>
            </a:pPr>
            <a:endParaRPr lang="en-US" altLang="ja-JP" sz="1600" b="1" dirty="0">
              <a:solidFill>
                <a:prstClr val="black"/>
              </a:solidFill>
              <a:latin typeface="BIZ UDゴシック" panose="020B0400000000000000" pitchFamily="49" charset="-128"/>
              <a:ea typeface="BIZ UDゴシック" panose="020B0400000000000000" pitchFamily="49" charset="-128"/>
            </a:endParaRPr>
          </a:p>
          <a:p>
            <a:pPr marL="0" indent="0">
              <a:buNone/>
              <a:defRPr/>
            </a:pPr>
            <a:r>
              <a:rPr lang="ja-JP" altLang="en-US" sz="1600" b="1" dirty="0">
                <a:solidFill>
                  <a:prstClr val="black"/>
                </a:solidFill>
                <a:latin typeface="BIZ UDゴシック" panose="020B0400000000000000" pitchFamily="49" charset="-128"/>
                <a:ea typeface="BIZ UDゴシック" panose="020B0400000000000000" pitchFamily="49" charset="-128"/>
              </a:rPr>
              <a:t>次の（</a:t>
            </a:r>
            <a:r>
              <a:rPr lang="en-US" altLang="ja-JP" sz="1600" b="1" dirty="0">
                <a:solidFill>
                  <a:prstClr val="black"/>
                </a:solidFill>
                <a:latin typeface="BIZ UDゴシック" panose="020B0400000000000000" pitchFamily="49" charset="-128"/>
                <a:ea typeface="BIZ UDゴシック" panose="020B0400000000000000" pitchFamily="49" charset="-128"/>
              </a:rPr>
              <a:t>1</a:t>
            </a:r>
            <a:r>
              <a:rPr lang="ja-JP" altLang="en-US" sz="1600" b="1" dirty="0">
                <a:solidFill>
                  <a:prstClr val="black"/>
                </a:solidFill>
                <a:latin typeface="BIZ UDゴシック" panose="020B0400000000000000" pitchFamily="49" charset="-128"/>
                <a:ea typeface="BIZ UDゴシック" panose="020B0400000000000000" pitchFamily="49" charset="-128"/>
              </a:rPr>
              <a:t>）～（</a:t>
            </a:r>
            <a:r>
              <a:rPr lang="en-US" altLang="ja-JP" sz="1600" b="1" dirty="0">
                <a:solidFill>
                  <a:prstClr val="black"/>
                </a:solidFill>
                <a:latin typeface="BIZ UDゴシック" panose="020B0400000000000000" pitchFamily="49" charset="-128"/>
                <a:ea typeface="BIZ UDゴシック" panose="020B0400000000000000" pitchFamily="49" charset="-128"/>
              </a:rPr>
              <a:t>4</a:t>
            </a:r>
            <a:r>
              <a:rPr lang="ja-JP" altLang="en-US" sz="1600" b="1" dirty="0">
                <a:solidFill>
                  <a:prstClr val="black"/>
                </a:solidFill>
                <a:latin typeface="BIZ UDゴシック" panose="020B0400000000000000" pitchFamily="49" charset="-128"/>
                <a:ea typeface="BIZ UDゴシック" panose="020B0400000000000000" pitchFamily="49" charset="-128"/>
              </a:rPr>
              <a:t>）のいずれかに該当する場合に減算される。</a:t>
            </a:r>
            <a:endParaRPr lang="en-US" altLang="ja-JP" sz="1600" b="1"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a:t>
            </a:r>
            <a:r>
              <a:rPr lang="en-US" altLang="ja-JP" sz="1600" dirty="0">
                <a:solidFill>
                  <a:prstClr val="black"/>
                </a:solidFill>
                <a:latin typeface="BIZ UDゴシック" panose="020B0400000000000000" pitchFamily="49" charset="-128"/>
                <a:ea typeface="BIZ UDゴシック" panose="020B0400000000000000" pitchFamily="49" charset="-128"/>
              </a:rPr>
              <a:t>1</a:t>
            </a:r>
            <a:r>
              <a:rPr lang="ja-JP" altLang="en-US" sz="1600" dirty="0">
                <a:solidFill>
                  <a:prstClr val="black"/>
                </a:solidFill>
                <a:latin typeface="BIZ UDゴシック" panose="020B0400000000000000" pitchFamily="49" charset="-128"/>
                <a:ea typeface="BIZ UDゴシック" panose="020B0400000000000000" pitchFamily="49" charset="-128"/>
              </a:rPr>
              <a:t>）</a:t>
            </a:r>
            <a:r>
              <a:rPr lang="ja-JP" altLang="en-US" sz="1600" u="sng" dirty="0">
                <a:solidFill>
                  <a:prstClr val="black"/>
                </a:solidFill>
                <a:latin typeface="BIZ UDゴシック" panose="020B0400000000000000" pitchFamily="49" charset="-128"/>
                <a:ea typeface="BIZ UDゴシック" panose="020B0400000000000000" pitchFamily="49" charset="-128"/>
              </a:rPr>
              <a:t>指定居宅介護支援の</a:t>
            </a:r>
            <a:r>
              <a:rPr lang="ja-JP" altLang="en-US" sz="1600" b="1" u="sng" dirty="0">
                <a:solidFill>
                  <a:srgbClr val="FF0000"/>
                </a:solidFill>
                <a:latin typeface="BIZ UDゴシック" panose="020B0400000000000000" pitchFamily="49" charset="-128"/>
                <a:ea typeface="BIZ UDゴシック" panose="020B0400000000000000" pitchFamily="49" charset="-128"/>
              </a:rPr>
              <a:t>提供の開始に際し、あらかじめ利用者に対して、複数の指定居宅サービス事業者等を紹介する</a:t>
            </a:r>
            <a:endParaRPr lang="en-US" altLang="ja-JP" sz="1600" b="1" u="sng" dirty="0">
              <a:solidFill>
                <a:srgbClr val="FF0000"/>
              </a:solidFill>
              <a:latin typeface="BIZ UDゴシック" panose="020B0400000000000000" pitchFamily="49" charset="-128"/>
              <a:ea typeface="BIZ UDゴシック" panose="020B0400000000000000" pitchFamily="49" charset="-128"/>
            </a:endParaRPr>
          </a:p>
          <a:p>
            <a:pPr marL="0" indent="0">
              <a:spcBef>
                <a:spcPts val="200"/>
              </a:spcBef>
              <a:spcAft>
                <a:spcPts val="0"/>
              </a:spcAft>
              <a:buNone/>
              <a:defRPr/>
            </a:pPr>
            <a:r>
              <a:rPr lang="ja-JP" altLang="en-US" sz="1600" b="1" dirty="0">
                <a:solidFill>
                  <a:srgbClr val="FF0000"/>
                </a:solidFill>
                <a:latin typeface="BIZ UDゴシック" panose="020B0400000000000000" pitchFamily="49" charset="-128"/>
                <a:ea typeface="BIZ UDゴシック" panose="020B0400000000000000" pitchFamily="49" charset="-128"/>
              </a:rPr>
              <a:t>　　 </a:t>
            </a:r>
            <a:r>
              <a:rPr lang="ja-JP" altLang="en-US" sz="1600" b="1" u="sng" dirty="0">
                <a:solidFill>
                  <a:srgbClr val="FF0000"/>
                </a:solidFill>
                <a:latin typeface="BIZ UDゴシック" panose="020B0400000000000000" pitchFamily="49" charset="-128"/>
                <a:ea typeface="BIZ UDゴシック" panose="020B0400000000000000" pitchFamily="49" charset="-128"/>
              </a:rPr>
              <a:t>よう求めることができることについて</a:t>
            </a:r>
            <a:r>
              <a:rPr lang="ja-JP" altLang="en-US" sz="1600" b="1" dirty="0">
                <a:solidFill>
                  <a:srgbClr val="FF0000"/>
                </a:solidFill>
                <a:latin typeface="BIZ UDゴシック" panose="020B0400000000000000" pitchFamily="49" charset="-128"/>
                <a:ea typeface="BIZ UDゴシック" panose="020B0400000000000000" pitchFamily="49" charset="-128"/>
              </a:rPr>
              <a:t>説明を行っていない場合には、</a:t>
            </a:r>
            <a:r>
              <a:rPr lang="ja-JP" altLang="en-US" sz="1600" dirty="0">
                <a:solidFill>
                  <a:prstClr val="black"/>
                </a:solidFill>
                <a:latin typeface="BIZ UDゴシック" panose="020B0400000000000000" pitchFamily="49" charset="-128"/>
                <a:ea typeface="BIZ UDゴシック" panose="020B0400000000000000" pitchFamily="49" charset="-128"/>
              </a:rPr>
              <a:t>契約月から当該状態が解消されるに至った月</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20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の前月まで減算する。</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Aft>
                <a:spcPts val="0"/>
              </a:spcAft>
              <a:buNone/>
              <a:defRPr/>
            </a:pPr>
            <a:r>
              <a:rPr lang="en-US" altLang="ja-JP" sz="1600" dirty="0">
                <a:solidFill>
                  <a:prstClr val="black"/>
                </a:solidFill>
                <a:latin typeface="BIZ UDゴシック" panose="020B0400000000000000" pitchFamily="49" charset="-128"/>
                <a:ea typeface="BIZ UDゴシック" panose="020B0400000000000000" pitchFamily="49" charset="-128"/>
              </a:rPr>
              <a:t>   </a:t>
            </a:r>
            <a:r>
              <a:rPr lang="ja-JP" altLang="en-US" sz="1600" dirty="0">
                <a:solidFill>
                  <a:prstClr val="black"/>
                </a:solidFill>
                <a:latin typeface="BIZ UDゴシック" panose="020B0400000000000000" pitchFamily="49" charset="-128"/>
                <a:ea typeface="BIZ UDゴシック" panose="020B0400000000000000" pitchFamily="49" charset="-128"/>
              </a:rPr>
              <a:t>　</a:t>
            </a:r>
            <a:r>
              <a:rPr lang="en-US" altLang="ja-JP" sz="1600" dirty="0">
                <a:solidFill>
                  <a:prstClr val="black"/>
                </a:solidFill>
                <a:latin typeface="BIZ UDゴシック" panose="020B0400000000000000" pitchFamily="49" charset="-128"/>
                <a:ea typeface="BIZ UDゴシック" panose="020B0400000000000000" pitchFamily="49" charset="-128"/>
              </a:rPr>
              <a:t>※</a:t>
            </a:r>
            <a:r>
              <a:rPr lang="ja-JP" altLang="en-US" sz="1600" dirty="0">
                <a:solidFill>
                  <a:prstClr val="black"/>
                </a:solidFill>
                <a:latin typeface="BIZ UDゴシック" panose="020B0400000000000000" pitchFamily="49" charset="-128"/>
                <a:ea typeface="BIZ UDゴシック" panose="020B0400000000000000" pitchFamily="49" charset="-128"/>
              </a:rPr>
              <a:t>上記、下線部について重要事項説明書に追記し、既存の重要事項説明書の内容と合わせて説明を行ってもよい。</a:t>
            </a:r>
            <a:endParaRPr lang="en-US" altLang="ja-JP" sz="1400" b="1" dirty="0">
              <a:solidFill>
                <a:prstClr val="black"/>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18160" y="315329"/>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8-1.</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運営基準減算について</a:t>
            </a:r>
            <a:r>
              <a:rPr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4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18400" y="1260000"/>
            <a:ext cx="2172870"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defRPr/>
            </a:pPr>
            <a:r>
              <a:rPr lang="en-US" altLang="ja-JP" b="1" dirty="0">
                <a:solidFill>
                  <a:prstClr val="black"/>
                </a:solidFill>
                <a:latin typeface="BIZ UDゴシック" panose="020B0400000000000000" pitchFamily="49" charset="-128"/>
                <a:ea typeface="BIZ UDゴシック" panose="020B0400000000000000" pitchFamily="49" charset="-128"/>
              </a:rPr>
              <a:t>【</a:t>
            </a:r>
            <a:r>
              <a:rPr lang="ja-JP" altLang="en-US" b="1" dirty="0">
                <a:solidFill>
                  <a:prstClr val="black"/>
                </a:solidFill>
                <a:latin typeface="BIZ UDゴシック" panose="020B0400000000000000" pitchFamily="49" charset="-128"/>
                <a:ea typeface="BIZ UDゴシック" panose="020B0400000000000000" pitchFamily="49" charset="-128"/>
              </a:rPr>
              <a:t>運営基準減算</a:t>
            </a:r>
            <a:r>
              <a:rPr lang="en-US" altLang="ja-JP" b="1" dirty="0">
                <a:solidFill>
                  <a:prstClr val="black"/>
                </a:solidFill>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230359505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8160" y="1428282"/>
            <a:ext cx="11155680" cy="3113238"/>
          </a:xfrm>
          <a:prstGeom prst="rect">
            <a:avLst/>
          </a:prstGeom>
        </p:spPr>
        <p:style>
          <a:lnRef idx="2">
            <a:schemeClr val="accent6"/>
          </a:lnRef>
          <a:fillRef idx="1">
            <a:schemeClr val="lt1"/>
          </a:fillRef>
          <a:effectRef idx="0">
            <a:schemeClr val="accent6"/>
          </a:effectRef>
          <a:fontRef idx="minor">
            <a:schemeClr val="dk1"/>
          </a:fontRef>
        </p:style>
        <p:txBody>
          <a:bodyPr vert="horz" rtlCol="0" anchor="t">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defRPr/>
            </a:pP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a:t>
            </a:r>
            <a:r>
              <a:rPr lang="en-US" altLang="ja-JP" sz="1600" dirty="0">
                <a:solidFill>
                  <a:prstClr val="black"/>
                </a:solidFill>
                <a:latin typeface="BIZ UDゴシック" panose="020B0400000000000000" pitchFamily="49" charset="-128"/>
                <a:ea typeface="BIZ UDゴシック" panose="020B0400000000000000" pitchFamily="49" charset="-128"/>
              </a:rPr>
              <a:t>2</a:t>
            </a:r>
            <a:r>
              <a:rPr lang="ja-JP" altLang="en-US" sz="1600" dirty="0">
                <a:solidFill>
                  <a:prstClr val="black"/>
                </a:solidFill>
                <a:latin typeface="BIZ UDゴシック" panose="020B0400000000000000" pitchFamily="49" charset="-128"/>
                <a:ea typeface="BIZ UDゴシック" panose="020B0400000000000000" pitchFamily="49" charset="-128"/>
              </a:rPr>
              <a:t>）居宅サービス計画の</a:t>
            </a:r>
            <a:r>
              <a:rPr lang="ja-JP" altLang="en-US" sz="1600" b="1" dirty="0">
                <a:solidFill>
                  <a:srgbClr val="FF0000"/>
                </a:solidFill>
                <a:latin typeface="BIZ UDゴシック" panose="020B0400000000000000" pitchFamily="49" charset="-128"/>
                <a:ea typeface="BIZ UDゴシック" panose="020B0400000000000000" pitchFamily="49" charset="-128"/>
              </a:rPr>
              <a:t>新規作成及びその変更に当たっては</a:t>
            </a:r>
            <a:r>
              <a:rPr lang="ja-JP" altLang="en-US" sz="1600" dirty="0">
                <a:solidFill>
                  <a:prstClr val="black"/>
                </a:solidFill>
                <a:latin typeface="BIZ UDゴシック" panose="020B0400000000000000" pitchFamily="49" charset="-128"/>
                <a:ea typeface="BIZ UDゴシック" panose="020B0400000000000000" pitchFamily="49" charset="-128"/>
              </a:rPr>
              <a:t>、次の場合に減算されるものであること。</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ア 当該事業所の介護支援専門員が、</a:t>
            </a:r>
            <a:r>
              <a:rPr lang="ja-JP" altLang="en-US" sz="1600" b="1" dirty="0">
                <a:solidFill>
                  <a:srgbClr val="FF0000"/>
                </a:solidFill>
                <a:latin typeface="BIZ UDゴシック" panose="020B0400000000000000" pitchFamily="49" charset="-128"/>
                <a:ea typeface="BIZ UDゴシック" panose="020B0400000000000000" pitchFamily="49" charset="-128"/>
              </a:rPr>
              <a:t>利用者の居宅を訪問し、利用者及びその家族に面接していない場合</a:t>
            </a:r>
            <a:r>
              <a:rPr lang="ja-JP" altLang="en-US" sz="1600" dirty="0">
                <a:solidFill>
                  <a:prstClr val="black"/>
                </a:solidFill>
                <a:latin typeface="BIZ UDゴシック" panose="020B0400000000000000" pitchFamily="49" charset="-128"/>
                <a:ea typeface="BIZ UDゴシック" panose="020B0400000000000000" pitchFamily="49" charset="-128"/>
              </a:rPr>
              <a:t>には、当該</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居宅サービス計画に係る月（以下「当該月」という。）から当該状態が解消されるに至った月の前月まで減算する。</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120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イ 当該事業所の介護支援専門員が、</a:t>
            </a:r>
            <a:r>
              <a:rPr lang="ja-JP" altLang="en-US" sz="1600" b="1" dirty="0">
                <a:solidFill>
                  <a:srgbClr val="FF0000"/>
                </a:solidFill>
                <a:latin typeface="BIZ UDゴシック" panose="020B0400000000000000" pitchFamily="49" charset="-128"/>
                <a:ea typeface="BIZ UDゴシック" panose="020B0400000000000000" pitchFamily="49" charset="-128"/>
              </a:rPr>
              <a:t>サービス担当者会議の開催等を行っていない場合</a:t>
            </a:r>
            <a:r>
              <a:rPr lang="ja-JP" altLang="en-US" sz="1600" dirty="0">
                <a:solidFill>
                  <a:prstClr val="black"/>
                </a:solidFill>
                <a:latin typeface="BIZ UDゴシック" panose="020B0400000000000000" pitchFamily="49" charset="-128"/>
                <a:ea typeface="BIZ UDゴシック" panose="020B0400000000000000" pitchFamily="49" charset="-128"/>
              </a:rPr>
              <a:t>（やむを得ない事情がある場合</a:t>
            </a:r>
            <a:r>
              <a:rPr lang="en-US" altLang="ja-JP" sz="1600" dirty="0">
                <a:solidFill>
                  <a:prstClr val="black"/>
                </a:solidFill>
                <a:latin typeface="BIZ UDゴシック" panose="020B0400000000000000" pitchFamily="49" charset="-128"/>
                <a:ea typeface="BIZ UDゴシック" panose="020B0400000000000000" pitchFamily="49" charset="-128"/>
              </a:rPr>
              <a:t> </a:t>
            </a:r>
          </a:p>
          <a:p>
            <a:pPr marL="0"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を除く。以下同じ。）には、当該月から当該状態が解消されるに至った月の前月まで減算する。</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120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ウ 当該事業所の介護支援専門員が、</a:t>
            </a:r>
            <a:r>
              <a:rPr lang="ja-JP" altLang="en-US" sz="1600" b="1" dirty="0">
                <a:solidFill>
                  <a:srgbClr val="FF0000"/>
                </a:solidFill>
                <a:latin typeface="BIZ UDゴシック" panose="020B0400000000000000" pitchFamily="49" charset="-128"/>
                <a:ea typeface="BIZ UDゴシック" panose="020B0400000000000000" pitchFamily="49" charset="-128"/>
              </a:rPr>
              <a:t>居宅サービス計画の原案の内容について利用者又はその家族に対して説明し、</a:t>
            </a:r>
            <a:endParaRPr lang="en-US" altLang="ja-JP" sz="1600" b="1" dirty="0">
              <a:solidFill>
                <a:srgbClr val="FF0000"/>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ja-JP" altLang="en-US" sz="1600" b="1" dirty="0">
                <a:solidFill>
                  <a:srgbClr val="FF0000"/>
                </a:solidFill>
                <a:latin typeface="BIZ UDゴシック" panose="020B0400000000000000" pitchFamily="49" charset="-128"/>
                <a:ea typeface="BIZ UDゴシック" panose="020B0400000000000000" pitchFamily="49" charset="-128"/>
              </a:rPr>
              <a:t>　　文書により利用者の同意を得た上で、居宅サービス計画を利用者及び担当者に交付していない場合</a:t>
            </a:r>
            <a:r>
              <a:rPr lang="ja-JP" altLang="en-US" sz="1600" dirty="0">
                <a:solidFill>
                  <a:prstClr val="black"/>
                </a:solidFill>
                <a:latin typeface="BIZ UDゴシック" panose="020B0400000000000000" pitchFamily="49" charset="-128"/>
                <a:ea typeface="BIZ UDゴシック" panose="020B0400000000000000" pitchFamily="49" charset="-128"/>
              </a:rPr>
              <a:t>には、当該月から</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当該状態が解消されるに至った月の前月まで減算する。</a:t>
            </a:r>
            <a:endParaRPr lang="en-US" altLang="ja-JP" sz="1400" b="1" dirty="0">
              <a:solidFill>
                <a:prstClr val="black"/>
              </a:solidFill>
              <a:latin typeface="BIZ UDゴシック" panose="020B0400000000000000" pitchFamily="49" charset="-128"/>
              <a:ea typeface="BIZ UDゴシック" panose="020B0400000000000000" pitchFamily="49" charset="-128"/>
            </a:endParaRPr>
          </a:p>
        </p:txBody>
      </p:sp>
      <p:sp>
        <p:nvSpPr>
          <p:cNvPr id="5" name="正方形/長方形 4"/>
          <p:cNvSpPr/>
          <p:nvPr/>
        </p:nvSpPr>
        <p:spPr>
          <a:xfrm>
            <a:off x="518160" y="315329"/>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8-2.</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運営基準減算について</a:t>
            </a:r>
            <a:r>
              <a:rPr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4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3" name="角丸四角形 7">
            <a:extLst>
              <a:ext uri="{FF2B5EF4-FFF2-40B4-BE49-F238E27FC236}">
                <a16:creationId xmlns:a16="http://schemas.microsoft.com/office/drawing/2014/main" id="{BAFC83B1-4D0E-0CCA-D476-3B6A85D5305A}"/>
              </a:ext>
            </a:extLst>
          </p:cNvPr>
          <p:cNvSpPr/>
          <p:nvPr/>
        </p:nvSpPr>
        <p:spPr>
          <a:xfrm>
            <a:off x="518400" y="1260000"/>
            <a:ext cx="2172870"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defRPr/>
            </a:pPr>
            <a:r>
              <a:rPr lang="en-US" altLang="ja-JP" b="1" dirty="0">
                <a:solidFill>
                  <a:prstClr val="black"/>
                </a:solidFill>
                <a:latin typeface="BIZ UDゴシック" panose="020B0400000000000000" pitchFamily="49" charset="-128"/>
                <a:ea typeface="BIZ UDゴシック" panose="020B0400000000000000" pitchFamily="49" charset="-128"/>
              </a:rPr>
              <a:t>【</a:t>
            </a:r>
            <a:r>
              <a:rPr lang="ja-JP" altLang="en-US" b="1" dirty="0">
                <a:solidFill>
                  <a:prstClr val="black"/>
                </a:solidFill>
                <a:latin typeface="BIZ UDゴシック" panose="020B0400000000000000" pitchFamily="49" charset="-128"/>
                <a:ea typeface="BIZ UDゴシック" panose="020B0400000000000000" pitchFamily="49" charset="-128"/>
              </a:rPr>
              <a:t>運営基準減算</a:t>
            </a:r>
            <a:r>
              <a:rPr lang="en-US" altLang="ja-JP" b="1" dirty="0">
                <a:solidFill>
                  <a:prstClr val="black"/>
                </a:solidFill>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269812259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8160" y="1428283"/>
            <a:ext cx="11155680" cy="2510305"/>
          </a:xfrm>
          <a:prstGeom prst="rect">
            <a:avLst/>
          </a:prstGeom>
        </p:spPr>
        <p:style>
          <a:lnRef idx="2">
            <a:schemeClr val="accent6"/>
          </a:lnRef>
          <a:fillRef idx="1">
            <a:schemeClr val="lt1"/>
          </a:fillRef>
          <a:effectRef idx="0">
            <a:schemeClr val="accent6"/>
          </a:effectRef>
          <a:fontRef idx="minor">
            <a:schemeClr val="dk1"/>
          </a:fontRef>
        </p:style>
        <p:txBody>
          <a:bodyPr vert="horz" rtlCol="0" anchor="t">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defRPr/>
            </a:pP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a:t>
            </a:r>
            <a:r>
              <a:rPr lang="en-US" altLang="ja-JP" sz="1600" dirty="0">
                <a:solidFill>
                  <a:prstClr val="black"/>
                </a:solidFill>
                <a:latin typeface="BIZ UDゴシック" panose="020B0400000000000000" pitchFamily="49" charset="-128"/>
                <a:ea typeface="BIZ UDゴシック" panose="020B0400000000000000" pitchFamily="49" charset="-128"/>
              </a:rPr>
              <a:t>3</a:t>
            </a:r>
            <a:r>
              <a:rPr lang="ja-JP" altLang="en-US" sz="1600" dirty="0">
                <a:solidFill>
                  <a:prstClr val="black"/>
                </a:solidFill>
                <a:latin typeface="BIZ UDゴシック" panose="020B0400000000000000" pitchFamily="49" charset="-128"/>
                <a:ea typeface="BIZ UDゴシック" panose="020B0400000000000000" pitchFamily="49" charset="-128"/>
              </a:rPr>
              <a:t>）次に掲げる場合においては、</a:t>
            </a:r>
            <a:r>
              <a:rPr lang="ja-JP" altLang="en-US" sz="1600" b="1" dirty="0">
                <a:solidFill>
                  <a:srgbClr val="FF0000"/>
                </a:solidFill>
                <a:latin typeface="BIZ UDゴシック" panose="020B0400000000000000" pitchFamily="49" charset="-128"/>
                <a:ea typeface="BIZ UDゴシック" panose="020B0400000000000000" pitchFamily="49" charset="-128"/>
              </a:rPr>
              <a:t>当該事業所の介護支援専門員が、サービス担当者会議等を行っていないとき</a:t>
            </a:r>
            <a:r>
              <a:rPr lang="ja-JP" altLang="en-US" sz="1600" dirty="0">
                <a:solidFill>
                  <a:prstClr val="black"/>
                </a:solidFill>
                <a:latin typeface="BIZ UDゴシック" panose="020B0400000000000000" pitchFamily="49" charset="-128"/>
                <a:ea typeface="BIZ UDゴシック" panose="020B0400000000000000" pitchFamily="49" charset="-128"/>
              </a:rPr>
              <a:t>には、</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当該月から当該状態が解消されるに至った月の前月まで減算する。</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ア </a:t>
            </a:r>
            <a:r>
              <a:rPr lang="ja-JP" altLang="en-US" sz="1600" b="1" dirty="0">
                <a:solidFill>
                  <a:srgbClr val="FF0000"/>
                </a:solidFill>
                <a:latin typeface="BIZ UDゴシック" panose="020B0400000000000000" pitchFamily="49" charset="-128"/>
                <a:ea typeface="BIZ UDゴシック" panose="020B0400000000000000" pitchFamily="49" charset="-128"/>
              </a:rPr>
              <a:t>居宅サービス計画を新規に作成した場合</a:t>
            </a:r>
            <a:endParaRPr lang="en-US" altLang="ja-JP" sz="1600" b="1" dirty="0">
              <a:solidFill>
                <a:srgbClr val="FF0000"/>
              </a:solidFill>
              <a:latin typeface="BIZ UDゴシック" panose="020B0400000000000000" pitchFamily="49" charset="-128"/>
              <a:ea typeface="BIZ UDゴシック" panose="020B0400000000000000" pitchFamily="49" charset="-128"/>
            </a:endParaRP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イ 要介護認定を受けている利用者が</a:t>
            </a:r>
            <a:r>
              <a:rPr lang="ja-JP" altLang="en-US" sz="1600" b="1" dirty="0">
                <a:solidFill>
                  <a:srgbClr val="FF0000"/>
                </a:solidFill>
                <a:latin typeface="BIZ UDゴシック" panose="020B0400000000000000" pitchFamily="49" charset="-128"/>
                <a:ea typeface="BIZ UDゴシック" panose="020B0400000000000000" pitchFamily="49" charset="-128"/>
              </a:rPr>
              <a:t>要介護更新認定を受けた場合</a:t>
            </a:r>
            <a:endParaRPr lang="en-US" altLang="ja-JP" sz="1600" b="1" dirty="0">
              <a:solidFill>
                <a:srgbClr val="FF0000"/>
              </a:solidFill>
              <a:latin typeface="BIZ UDゴシック" panose="020B0400000000000000" pitchFamily="49" charset="-128"/>
              <a:ea typeface="BIZ UDゴシック" panose="020B0400000000000000" pitchFamily="49" charset="-128"/>
            </a:endParaRP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ウ 要介護認定を受けている利用者が</a:t>
            </a:r>
            <a:r>
              <a:rPr lang="ja-JP" altLang="en-US" sz="1600" b="1" dirty="0">
                <a:solidFill>
                  <a:srgbClr val="FF0000"/>
                </a:solidFill>
                <a:latin typeface="BIZ UDゴシック" panose="020B0400000000000000" pitchFamily="49" charset="-128"/>
                <a:ea typeface="BIZ UDゴシック" panose="020B0400000000000000" pitchFamily="49" charset="-128"/>
              </a:rPr>
              <a:t>要介護状態区分の変更の認定を受けた場合　</a:t>
            </a:r>
            <a:endParaRPr lang="en-US" altLang="ja-JP" sz="1600" b="1" dirty="0">
              <a:solidFill>
                <a:srgbClr val="FF0000"/>
              </a:solidFill>
              <a:latin typeface="BIZ UDゴシック" panose="020B0400000000000000" pitchFamily="49" charset="-128"/>
              <a:ea typeface="BIZ UDゴシック" panose="020B0400000000000000" pitchFamily="49" charset="-128"/>
            </a:endParaRPr>
          </a:p>
        </p:txBody>
      </p:sp>
      <p:sp>
        <p:nvSpPr>
          <p:cNvPr id="4" name="正方形/長方形 3"/>
          <p:cNvSpPr/>
          <p:nvPr/>
        </p:nvSpPr>
        <p:spPr>
          <a:xfrm>
            <a:off x="518160" y="315329"/>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8-3.</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運営基準減算について</a:t>
            </a:r>
            <a:r>
              <a:rPr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4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3" name="角丸四角形 7">
            <a:extLst>
              <a:ext uri="{FF2B5EF4-FFF2-40B4-BE49-F238E27FC236}">
                <a16:creationId xmlns:a16="http://schemas.microsoft.com/office/drawing/2014/main" id="{D7AEC976-2AE4-03AF-66D0-12886C0066C1}"/>
              </a:ext>
            </a:extLst>
          </p:cNvPr>
          <p:cNvSpPr/>
          <p:nvPr/>
        </p:nvSpPr>
        <p:spPr>
          <a:xfrm>
            <a:off x="518400" y="1260000"/>
            <a:ext cx="2172870"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defRPr/>
            </a:pPr>
            <a:r>
              <a:rPr lang="en-US" altLang="ja-JP" b="1" dirty="0">
                <a:solidFill>
                  <a:prstClr val="black"/>
                </a:solidFill>
                <a:latin typeface="BIZ UDゴシック" panose="020B0400000000000000" pitchFamily="49" charset="-128"/>
                <a:ea typeface="BIZ UDゴシック" panose="020B0400000000000000" pitchFamily="49" charset="-128"/>
              </a:rPr>
              <a:t>【</a:t>
            </a:r>
            <a:r>
              <a:rPr lang="ja-JP" altLang="en-US" b="1" dirty="0">
                <a:solidFill>
                  <a:prstClr val="black"/>
                </a:solidFill>
                <a:latin typeface="BIZ UDゴシック" panose="020B0400000000000000" pitchFamily="49" charset="-128"/>
                <a:ea typeface="BIZ UDゴシック" panose="020B0400000000000000" pitchFamily="49" charset="-128"/>
              </a:rPr>
              <a:t>運営基準減算</a:t>
            </a:r>
            <a:r>
              <a:rPr lang="en-US" altLang="ja-JP" b="1" dirty="0">
                <a:solidFill>
                  <a:prstClr val="black"/>
                </a:solidFill>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355141111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7920" y="1439322"/>
            <a:ext cx="11155680" cy="4748118"/>
          </a:xfrm>
          <a:prstGeom prst="rect">
            <a:avLst/>
          </a:prstGeom>
        </p:spPr>
        <p:style>
          <a:lnRef idx="2">
            <a:schemeClr val="accent6"/>
          </a:lnRef>
          <a:fillRef idx="1">
            <a:schemeClr val="lt1"/>
          </a:fillRef>
          <a:effectRef idx="0">
            <a:schemeClr val="accent6"/>
          </a:effectRef>
          <a:fontRef idx="minor">
            <a:schemeClr val="dk1"/>
          </a:fontRef>
        </p:style>
        <p:txBody>
          <a:bodyPr vert="horz" rtlCol="0" anchor="t">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defRPr/>
            </a:pP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a:t>
            </a:r>
            <a:r>
              <a:rPr lang="en-US" altLang="ja-JP" sz="1600" dirty="0">
                <a:solidFill>
                  <a:prstClr val="black"/>
                </a:solidFill>
                <a:latin typeface="BIZ UDゴシック" panose="020B0400000000000000" pitchFamily="49" charset="-128"/>
                <a:ea typeface="BIZ UDゴシック" panose="020B0400000000000000" pitchFamily="49" charset="-128"/>
              </a:rPr>
              <a:t>4</a:t>
            </a:r>
            <a:r>
              <a:rPr lang="ja-JP" altLang="en-US" sz="1600" dirty="0">
                <a:solidFill>
                  <a:prstClr val="black"/>
                </a:solidFill>
                <a:latin typeface="BIZ UDゴシック" panose="020B0400000000000000" pitchFamily="49" charset="-128"/>
                <a:ea typeface="BIZ UDゴシック" panose="020B0400000000000000" pitchFamily="49" charset="-128"/>
              </a:rPr>
              <a:t>）居宅サービス計画の作成後、</a:t>
            </a:r>
            <a:r>
              <a:rPr lang="ja-JP" altLang="en-US" sz="1600" b="1" dirty="0">
                <a:solidFill>
                  <a:srgbClr val="FF0000"/>
                </a:solidFill>
                <a:latin typeface="BIZ UDゴシック" panose="020B0400000000000000" pitchFamily="49" charset="-128"/>
                <a:ea typeface="BIZ UDゴシック" panose="020B0400000000000000" pitchFamily="49" charset="-128"/>
              </a:rPr>
              <a:t>居宅サービス計画の実施状況の把握（以下「モニタリング」という。）に当たって</a:t>
            </a:r>
            <a:r>
              <a:rPr lang="ja-JP" altLang="en-US" sz="1600" dirty="0">
                <a:solidFill>
                  <a:prstClr val="black"/>
                </a:solidFill>
                <a:latin typeface="BIZ UDゴシック" panose="020B0400000000000000" pitchFamily="49" charset="-128"/>
                <a:ea typeface="BIZ UDゴシック" panose="020B0400000000000000" pitchFamily="49" charset="-128"/>
              </a:rPr>
              <a:t>は、</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en-US" altLang="ja-JP" sz="1600" dirty="0">
                <a:solidFill>
                  <a:prstClr val="black"/>
                </a:solidFill>
                <a:latin typeface="BIZ UDゴシック" panose="020B0400000000000000" pitchFamily="49" charset="-128"/>
                <a:ea typeface="BIZ UDゴシック" panose="020B0400000000000000" pitchFamily="49" charset="-128"/>
              </a:rPr>
              <a:t>   </a:t>
            </a:r>
            <a:r>
              <a:rPr lang="ja-JP" altLang="en-US" sz="1600" dirty="0">
                <a:solidFill>
                  <a:prstClr val="black"/>
                </a:solidFill>
                <a:latin typeface="BIZ UDゴシック" panose="020B0400000000000000" pitchFamily="49" charset="-128"/>
                <a:ea typeface="BIZ UDゴシック" panose="020B0400000000000000" pitchFamily="49" charset="-128"/>
              </a:rPr>
              <a:t>次の場合に減算されるものであること。</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ア 当該事業所の介護支援専門員が 次に掲げるいずれかの方法により、利用者に面接していない場合には、特段の</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en-US" altLang="ja-JP" sz="1600" dirty="0">
                <a:solidFill>
                  <a:prstClr val="black"/>
                </a:solidFill>
                <a:latin typeface="BIZ UDゴシック" panose="020B0400000000000000" pitchFamily="49" charset="-128"/>
                <a:ea typeface="BIZ UDゴシック" panose="020B0400000000000000" pitchFamily="49" charset="-128"/>
              </a:rPr>
              <a:t>     </a:t>
            </a:r>
            <a:r>
              <a:rPr lang="ja-JP" altLang="en-US" sz="1600" dirty="0">
                <a:solidFill>
                  <a:prstClr val="black"/>
                </a:solidFill>
                <a:latin typeface="BIZ UDゴシック" panose="020B0400000000000000" pitchFamily="49" charset="-128"/>
                <a:ea typeface="BIZ UDゴシック" panose="020B0400000000000000" pitchFamily="49" charset="-128"/>
              </a:rPr>
              <a:t>事情のない限り、その月から当該状態が解消されるに至った月の前月まで減算する。</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（ア）</a:t>
            </a:r>
            <a:r>
              <a:rPr lang="ja-JP" altLang="en-US" sz="1600" b="1" dirty="0">
                <a:solidFill>
                  <a:srgbClr val="FF0000"/>
                </a:solidFill>
                <a:latin typeface="BIZ UDゴシック" panose="020B0400000000000000" pitchFamily="49" charset="-128"/>
                <a:ea typeface="BIZ UDゴシック" panose="020B0400000000000000" pitchFamily="49" charset="-128"/>
              </a:rPr>
              <a:t>１か月に１回、利用者の居宅を訪問することよって行う</a:t>
            </a:r>
            <a:r>
              <a:rPr lang="ja-JP" altLang="en-US" sz="1600" dirty="0">
                <a:solidFill>
                  <a:prstClr val="black"/>
                </a:solidFill>
                <a:latin typeface="BIZ UDゴシック" panose="020B0400000000000000" pitchFamily="49" charset="-128"/>
                <a:ea typeface="BIZ UDゴシック" panose="020B0400000000000000" pitchFamily="49" charset="-128"/>
              </a:rPr>
              <a:t>方法。</a:t>
            </a:r>
          </a:p>
          <a:p>
            <a:pPr marL="400050" lvl="1"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（イ）次のいずれにも該当する場合であって、</a:t>
            </a:r>
            <a:r>
              <a:rPr lang="ja-JP" altLang="en-US" sz="1600" b="1" dirty="0">
                <a:solidFill>
                  <a:srgbClr val="FF0000"/>
                </a:solidFill>
                <a:latin typeface="BIZ UDゴシック" panose="020B0400000000000000" pitchFamily="49" charset="-128"/>
                <a:ea typeface="BIZ UDゴシック" panose="020B0400000000000000" pitchFamily="49" charset="-128"/>
              </a:rPr>
              <a:t>２か月に１回</a:t>
            </a:r>
            <a:r>
              <a:rPr lang="ja-JP" altLang="en-US" sz="1600" dirty="0">
                <a:solidFill>
                  <a:srgbClr val="FF0000"/>
                </a:solidFill>
                <a:latin typeface="BIZ UDゴシック" panose="020B0400000000000000" pitchFamily="49" charset="-128"/>
                <a:ea typeface="BIZ UDゴシック" panose="020B0400000000000000" pitchFamily="49" charset="-128"/>
              </a:rPr>
              <a:t>、</a:t>
            </a:r>
            <a:r>
              <a:rPr lang="ja-JP" altLang="en-US" sz="1600" b="1" dirty="0">
                <a:solidFill>
                  <a:srgbClr val="FF0000"/>
                </a:solidFill>
                <a:latin typeface="BIZ UDゴシック" panose="020B0400000000000000" pitchFamily="49" charset="-128"/>
                <a:ea typeface="BIZ UDゴシック" panose="020B0400000000000000" pitchFamily="49" charset="-128"/>
              </a:rPr>
              <a:t>利用者の居宅を訪問し、利用者の居宅を訪問しない</a:t>
            </a:r>
            <a:endParaRPr lang="en-US" altLang="ja-JP" sz="1600" b="1" dirty="0">
              <a:solidFill>
                <a:srgbClr val="FF0000"/>
              </a:solidFill>
              <a:latin typeface="BIZ UDゴシック" panose="020B0400000000000000" pitchFamily="49" charset="-128"/>
              <a:ea typeface="BIZ UDゴシック" panose="020B0400000000000000" pitchFamily="49" charset="-128"/>
            </a:endParaRPr>
          </a:p>
          <a:p>
            <a:pPr marL="400050" lvl="1" indent="0">
              <a:spcBef>
                <a:spcPts val="0"/>
              </a:spcBef>
              <a:spcAft>
                <a:spcPts val="0"/>
              </a:spcAft>
              <a:buNone/>
              <a:defRPr/>
            </a:pPr>
            <a:r>
              <a:rPr lang="en-US" altLang="ja-JP" sz="1600" b="1" dirty="0">
                <a:solidFill>
                  <a:srgbClr val="FF0000"/>
                </a:solidFill>
                <a:latin typeface="BIZ UDゴシック" panose="020B0400000000000000" pitchFamily="49" charset="-128"/>
                <a:ea typeface="BIZ UDゴシック" panose="020B0400000000000000" pitchFamily="49" charset="-128"/>
              </a:rPr>
              <a:t>     </a:t>
            </a:r>
            <a:r>
              <a:rPr lang="ja-JP" altLang="en-US" sz="1600" b="1" dirty="0">
                <a:solidFill>
                  <a:srgbClr val="FF0000"/>
                </a:solidFill>
                <a:latin typeface="BIZ UDゴシック" panose="020B0400000000000000" pitchFamily="49" charset="-128"/>
                <a:ea typeface="BIZ UDゴシック" panose="020B0400000000000000" pitchFamily="49" charset="-128"/>
              </a:rPr>
              <a:t>月においては、テレビ電話装置等 を活用して行う</a:t>
            </a:r>
            <a:r>
              <a:rPr lang="ja-JP" altLang="en-US" sz="1600" dirty="0">
                <a:solidFill>
                  <a:prstClr val="black"/>
                </a:solidFill>
                <a:latin typeface="BIZ UDゴシック" panose="020B0400000000000000" pitchFamily="49" charset="-128"/>
                <a:ea typeface="BIZ UDゴシック" panose="020B0400000000000000" pitchFamily="49" charset="-128"/>
              </a:rPr>
              <a:t>方法。</a:t>
            </a:r>
          </a:p>
          <a:p>
            <a:pPr marL="800100" lvl="2" indent="0">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ａ テレビ電話装置等を活用して面接を行うことについて、文書により利用者の同意を得ていること。</a:t>
            </a:r>
          </a:p>
          <a:p>
            <a:pPr marL="800100" lvl="2"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ｂ サービス担当者会議等において、次に掲げる事項について主治の医師、担当者その他の関係者の合意を</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800100" lvl="2"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得ていること。</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800100" lvl="2" indent="0">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a:t>
            </a:r>
            <a:r>
              <a:rPr lang="en-US" altLang="ja-JP" sz="1600" dirty="0">
                <a:solidFill>
                  <a:prstClr val="black"/>
                </a:solidFill>
                <a:latin typeface="BIZ UDゴシック" panose="020B0400000000000000" pitchFamily="49" charset="-128"/>
                <a:ea typeface="BIZ UDゴシック" panose="020B0400000000000000" pitchFamily="49" charset="-128"/>
              </a:rPr>
              <a:t>a</a:t>
            </a:r>
            <a:r>
              <a:rPr lang="ja-JP" altLang="en-US" sz="1600" dirty="0">
                <a:solidFill>
                  <a:prstClr val="black"/>
                </a:solidFill>
                <a:latin typeface="BIZ UDゴシック" panose="020B0400000000000000" pitchFamily="49" charset="-128"/>
                <a:ea typeface="BIZ UDゴシック" panose="020B0400000000000000" pitchFamily="49" charset="-128"/>
              </a:rPr>
              <a:t>）利用者の心身状況が安定していること。</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800100" lvl="2"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a:t>
            </a:r>
            <a:r>
              <a:rPr lang="en-US" altLang="ja-JP" sz="1600" dirty="0">
                <a:solidFill>
                  <a:prstClr val="black"/>
                </a:solidFill>
                <a:latin typeface="BIZ UDゴシック" panose="020B0400000000000000" pitchFamily="49" charset="-128"/>
                <a:ea typeface="BIZ UDゴシック" panose="020B0400000000000000" pitchFamily="49" charset="-128"/>
              </a:rPr>
              <a:t>b</a:t>
            </a:r>
            <a:r>
              <a:rPr lang="ja-JP" altLang="en-US" sz="1600" dirty="0">
                <a:solidFill>
                  <a:prstClr val="black"/>
                </a:solidFill>
                <a:latin typeface="BIZ UDゴシック" panose="020B0400000000000000" pitchFamily="49" charset="-128"/>
                <a:ea typeface="BIZ UDゴシック" panose="020B0400000000000000" pitchFamily="49" charset="-128"/>
              </a:rPr>
              <a:t>）利用者がテレビ電話装置等を活用して意思疎通を行うことができること。</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800100" lvl="2"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a:t>
            </a:r>
            <a:r>
              <a:rPr lang="en-US" altLang="ja-JP" sz="1600" dirty="0">
                <a:solidFill>
                  <a:prstClr val="black"/>
                </a:solidFill>
                <a:latin typeface="BIZ UDゴシック" panose="020B0400000000000000" pitchFamily="49" charset="-128"/>
                <a:ea typeface="BIZ UDゴシック" panose="020B0400000000000000" pitchFamily="49" charset="-128"/>
              </a:rPr>
              <a:t>c</a:t>
            </a:r>
            <a:r>
              <a:rPr lang="ja-JP" altLang="en-US" sz="1600" dirty="0">
                <a:solidFill>
                  <a:prstClr val="black"/>
                </a:solidFill>
                <a:latin typeface="BIZ UDゴシック" panose="020B0400000000000000" pitchFamily="49" charset="-128"/>
                <a:ea typeface="BIZ UDゴシック" panose="020B0400000000000000" pitchFamily="49" charset="-128"/>
              </a:rPr>
              <a:t>）介護支援専門員が、テレビ電話装置等を活用したモニタリングでは把握できない情報について、</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800100" lvl="2" indent="0">
              <a:spcBef>
                <a:spcPts val="0"/>
              </a:spcBef>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担当者から提供を受けること。</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Aft>
                <a:spcPts val="0"/>
              </a:spcAft>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　 イ 当該事業所の介護支援専門員が</a:t>
            </a:r>
            <a:r>
              <a:rPr lang="ja-JP" altLang="en-US" sz="1600" b="1" dirty="0">
                <a:solidFill>
                  <a:srgbClr val="FF0000"/>
                </a:solidFill>
                <a:latin typeface="BIZ UDゴシック" panose="020B0400000000000000" pitchFamily="49" charset="-128"/>
                <a:ea typeface="BIZ UDゴシック" panose="020B0400000000000000" pitchFamily="49" charset="-128"/>
              </a:rPr>
              <a:t>モニタリングの結果を記録していない状態が１か月以上継続する場合</a:t>
            </a:r>
            <a:r>
              <a:rPr lang="ja-JP" altLang="en-US" sz="1600" dirty="0">
                <a:solidFill>
                  <a:prstClr val="black"/>
                </a:solidFill>
                <a:latin typeface="BIZ UDゴシック" panose="020B0400000000000000" pitchFamily="49" charset="-128"/>
                <a:ea typeface="BIZ UDゴシック" panose="020B0400000000000000" pitchFamily="49" charset="-128"/>
              </a:rPr>
              <a:t>には、特段の</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en-US" altLang="ja-JP" sz="1600" dirty="0">
                <a:solidFill>
                  <a:prstClr val="black"/>
                </a:solidFill>
                <a:latin typeface="BIZ UDゴシック" panose="020B0400000000000000" pitchFamily="49" charset="-128"/>
                <a:ea typeface="BIZ UDゴシック" panose="020B0400000000000000" pitchFamily="49" charset="-128"/>
              </a:rPr>
              <a:t>   </a:t>
            </a:r>
            <a:r>
              <a:rPr lang="ja-JP" altLang="en-US" sz="1600" dirty="0">
                <a:solidFill>
                  <a:prstClr val="black"/>
                </a:solidFill>
                <a:latin typeface="BIZ UDゴシック" panose="020B0400000000000000" pitchFamily="49" charset="-128"/>
                <a:ea typeface="BIZ UDゴシック" panose="020B0400000000000000" pitchFamily="49" charset="-128"/>
              </a:rPr>
              <a:t>　事情のない限り、その月から当該状態が解消されるに至った月の前月まで減算する。</a:t>
            </a:r>
            <a:endParaRPr lang="en-US" altLang="ja-JP" sz="1600" dirty="0">
              <a:solidFill>
                <a:prstClr val="black"/>
              </a:solidFill>
              <a:latin typeface="BIZ UDゴシック" panose="020B0400000000000000" pitchFamily="49" charset="-128"/>
              <a:ea typeface="BIZ UDゴシック" panose="020B0400000000000000" pitchFamily="49" charset="-128"/>
            </a:endParaRPr>
          </a:p>
        </p:txBody>
      </p:sp>
      <p:sp>
        <p:nvSpPr>
          <p:cNvPr id="4" name="正方形/長方形 3"/>
          <p:cNvSpPr/>
          <p:nvPr/>
        </p:nvSpPr>
        <p:spPr>
          <a:xfrm>
            <a:off x="518160" y="316800"/>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8-4.</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運営基準減算について</a:t>
            </a:r>
            <a:r>
              <a:rPr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4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3" name="角丸四角形 7">
            <a:extLst>
              <a:ext uri="{FF2B5EF4-FFF2-40B4-BE49-F238E27FC236}">
                <a16:creationId xmlns:a16="http://schemas.microsoft.com/office/drawing/2014/main" id="{C155E14E-FEF4-982D-B16E-AEC16DC29B59}"/>
              </a:ext>
            </a:extLst>
          </p:cNvPr>
          <p:cNvSpPr/>
          <p:nvPr/>
        </p:nvSpPr>
        <p:spPr>
          <a:xfrm>
            <a:off x="517920" y="1257392"/>
            <a:ext cx="2172870"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defRPr/>
            </a:pPr>
            <a:r>
              <a:rPr lang="en-US" altLang="ja-JP" b="1" dirty="0">
                <a:solidFill>
                  <a:prstClr val="black"/>
                </a:solidFill>
                <a:latin typeface="BIZ UDゴシック" panose="020B0400000000000000" pitchFamily="49" charset="-128"/>
                <a:ea typeface="BIZ UDゴシック" panose="020B0400000000000000" pitchFamily="49" charset="-128"/>
              </a:rPr>
              <a:t>【</a:t>
            </a:r>
            <a:r>
              <a:rPr lang="ja-JP" altLang="en-US" b="1" dirty="0">
                <a:solidFill>
                  <a:prstClr val="black"/>
                </a:solidFill>
                <a:latin typeface="BIZ UDゴシック" panose="020B0400000000000000" pitchFamily="49" charset="-128"/>
                <a:ea typeface="BIZ UDゴシック" panose="020B0400000000000000" pitchFamily="49" charset="-128"/>
              </a:rPr>
              <a:t>運営基準減算</a:t>
            </a:r>
            <a:r>
              <a:rPr lang="en-US" altLang="ja-JP" b="1" dirty="0">
                <a:solidFill>
                  <a:prstClr val="black"/>
                </a:solidFill>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176445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7920" y="1428282"/>
            <a:ext cx="11155680" cy="2294478"/>
          </a:xfrm>
          <a:prstGeom prst="rect">
            <a:avLst/>
          </a:prstGeom>
        </p:spPr>
        <p:style>
          <a:lnRef idx="2">
            <a:schemeClr val="accent6"/>
          </a:lnRef>
          <a:fillRef idx="1">
            <a:schemeClr val="lt1"/>
          </a:fillRef>
          <a:effectRef idx="0">
            <a:schemeClr val="accent6"/>
          </a:effectRef>
          <a:fontRef idx="minor">
            <a:schemeClr val="dk1"/>
          </a:fontRef>
        </p:style>
        <p:txBody>
          <a:bodyPr vert="horz" rtlCol="0" anchor="t">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Aft>
                <a:spcPts val="1200"/>
              </a:spcAft>
              <a:buNone/>
              <a:defRPr/>
            </a:pPr>
            <a:endParaRPr lang="en-US" altLang="ja-JP" sz="1600" b="1" u="sng" dirty="0">
              <a:solidFill>
                <a:srgbClr val="FF0000"/>
              </a:solidFill>
              <a:latin typeface="BIZ UDゴシック" panose="020B0400000000000000" pitchFamily="49" charset="-128"/>
              <a:ea typeface="BIZ UDゴシック" panose="020B0400000000000000" pitchFamily="49" charset="-128"/>
            </a:endParaRPr>
          </a:p>
          <a:p>
            <a:pPr marL="0" indent="0">
              <a:spcAft>
                <a:spcPts val="1200"/>
              </a:spcAft>
              <a:buNone/>
              <a:defRPr/>
            </a:pPr>
            <a:r>
              <a:rPr lang="ja-JP" altLang="en-US" sz="2000" b="1" dirty="0">
                <a:solidFill>
                  <a:srgbClr val="FF0000"/>
                </a:solidFill>
                <a:latin typeface="BIZ UDゴシック" panose="020B0400000000000000" pitchFamily="49" charset="-128"/>
                <a:ea typeface="BIZ UDゴシック" panose="020B0400000000000000" pitchFamily="49" charset="-128"/>
              </a:rPr>
              <a:t>　</a:t>
            </a:r>
            <a:r>
              <a:rPr lang="ja-JP" altLang="en-US" sz="2400" b="1" dirty="0">
                <a:solidFill>
                  <a:srgbClr val="FF0000"/>
                </a:solidFill>
                <a:latin typeface="BIZ UDゴシック" panose="020B0400000000000000" pitchFamily="49" charset="-128"/>
                <a:ea typeface="BIZ UDゴシック" panose="020B0400000000000000" pitchFamily="49" charset="-128"/>
              </a:rPr>
              <a:t>運営基準減算の対象となった場合</a:t>
            </a:r>
            <a:endParaRPr lang="en-US" altLang="ja-JP" sz="2000" b="1" dirty="0">
              <a:solidFill>
                <a:srgbClr val="FF0000"/>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ja-JP" altLang="en-US" sz="1800" b="1" dirty="0">
                <a:latin typeface="BIZ UDゴシック" panose="020B0400000000000000" pitchFamily="49" charset="-128"/>
                <a:ea typeface="BIZ UDゴシック" panose="020B0400000000000000" pitchFamily="49" charset="-128"/>
              </a:rPr>
              <a:t>　・</a:t>
            </a:r>
            <a:r>
              <a:rPr lang="ja-JP" altLang="en-US" sz="1800" dirty="0">
                <a:latin typeface="BIZ UDゴシック" panose="020B0400000000000000" pitchFamily="49" charset="-128"/>
                <a:ea typeface="BIZ UDゴシック" panose="020B0400000000000000" pitchFamily="49" charset="-128"/>
              </a:rPr>
              <a:t>所定単位数の</a:t>
            </a:r>
            <a:r>
              <a:rPr lang="en-US" altLang="ja-JP" sz="1800" b="1" dirty="0">
                <a:latin typeface="BIZ UDゴシック" panose="020B0400000000000000" pitchFamily="49" charset="-128"/>
                <a:ea typeface="BIZ UDゴシック" panose="020B0400000000000000" pitchFamily="49" charset="-128"/>
              </a:rPr>
              <a:t>100</a:t>
            </a:r>
            <a:r>
              <a:rPr lang="ja-JP" altLang="en-US" sz="1800" b="1" dirty="0">
                <a:latin typeface="BIZ UDゴシック" panose="020B0400000000000000" pitchFamily="49" charset="-128"/>
                <a:ea typeface="BIZ UDゴシック" panose="020B0400000000000000" pitchFamily="49" charset="-128"/>
              </a:rPr>
              <a:t>分の</a:t>
            </a:r>
            <a:r>
              <a:rPr lang="en-US" altLang="ja-JP" sz="1800" b="1" dirty="0">
                <a:latin typeface="BIZ UDゴシック" panose="020B0400000000000000" pitchFamily="49" charset="-128"/>
                <a:ea typeface="BIZ UDゴシック" panose="020B0400000000000000" pitchFamily="49" charset="-128"/>
              </a:rPr>
              <a:t>50</a:t>
            </a:r>
            <a:r>
              <a:rPr lang="ja-JP" altLang="en-US" sz="1800" dirty="0">
                <a:latin typeface="BIZ UDゴシック" panose="020B0400000000000000" pitchFamily="49" charset="-128"/>
                <a:ea typeface="BIZ UDゴシック" panose="020B0400000000000000" pitchFamily="49" charset="-128"/>
              </a:rPr>
              <a:t>に相当する単位数を算定する。また、運営基準減算が２か月以上継続している</a:t>
            </a:r>
            <a:endParaRPr lang="en-US" altLang="ja-JP" sz="18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defRPr/>
            </a:pPr>
            <a:r>
              <a:rPr lang="en-US" altLang="ja-JP" sz="1800" dirty="0">
                <a:latin typeface="BIZ UDゴシック" panose="020B0400000000000000" pitchFamily="49" charset="-128"/>
                <a:ea typeface="BIZ UDゴシック" panose="020B0400000000000000" pitchFamily="49" charset="-128"/>
              </a:rPr>
              <a:t>  </a:t>
            </a:r>
            <a:r>
              <a:rPr lang="ja-JP" altLang="en-US" sz="1800" dirty="0">
                <a:latin typeface="BIZ UDゴシック" panose="020B0400000000000000" pitchFamily="49" charset="-128"/>
                <a:ea typeface="BIZ UDゴシック" panose="020B0400000000000000" pitchFamily="49" charset="-128"/>
              </a:rPr>
              <a:t>　場合、所定単位数は</a:t>
            </a:r>
            <a:r>
              <a:rPr lang="ja-JP" altLang="en-US" sz="1800" b="1" dirty="0">
                <a:latin typeface="BIZ UDゴシック" panose="020B0400000000000000" pitchFamily="49" charset="-128"/>
                <a:ea typeface="BIZ UDゴシック" panose="020B0400000000000000" pitchFamily="49" charset="-128"/>
              </a:rPr>
              <a:t>算定しない。</a:t>
            </a:r>
            <a:endParaRPr lang="en-US" altLang="ja-JP" sz="1800" b="1" dirty="0">
              <a:latin typeface="BIZ UDゴシック" panose="020B0400000000000000" pitchFamily="49" charset="-128"/>
              <a:ea typeface="BIZ UDゴシック" panose="020B0400000000000000" pitchFamily="49" charset="-128"/>
            </a:endParaRPr>
          </a:p>
          <a:p>
            <a:pPr marL="0" indent="0">
              <a:buNone/>
              <a:defRPr/>
            </a:pPr>
            <a:r>
              <a:rPr lang="ja-JP" altLang="en-US" sz="1800" b="1" dirty="0">
                <a:latin typeface="BIZ UDゴシック" panose="020B0400000000000000" pitchFamily="49" charset="-128"/>
                <a:ea typeface="BIZ UDゴシック" panose="020B0400000000000000" pitchFamily="49" charset="-128"/>
              </a:rPr>
              <a:t>　・</a:t>
            </a:r>
            <a:r>
              <a:rPr lang="ja-JP" altLang="en-US" sz="1800" dirty="0">
                <a:latin typeface="BIZ UDゴシック" panose="020B0400000000000000" pitchFamily="49" charset="-128"/>
                <a:ea typeface="BIZ UDゴシック" panose="020B0400000000000000" pitchFamily="49" charset="-128"/>
              </a:rPr>
              <a:t>運営基準減算に該当する利用者について、初回加算を算定することはできない。</a:t>
            </a:r>
            <a:endParaRPr lang="en-US" altLang="ja-JP" sz="1800" dirty="0">
              <a:latin typeface="BIZ UDゴシック" panose="020B0400000000000000" pitchFamily="49" charset="-128"/>
              <a:ea typeface="BIZ UDゴシック" panose="020B0400000000000000" pitchFamily="49" charset="-128"/>
            </a:endParaRPr>
          </a:p>
        </p:txBody>
      </p:sp>
      <p:sp>
        <p:nvSpPr>
          <p:cNvPr id="4" name="正方形/長方形 3"/>
          <p:cNvSpPr/>
          <p:nvPr/>
        </p:nvSpPr>
        <p:spPr>
          <a:xfrm>
            <a:off x="518160" y="316800"/>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8-5.</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運営基準減算について</a:t>
            </a:r>
            <a:r>
              <a:rPr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4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3" name="角丸四角形 7">
            <a:extLst>
              <a:ext uri="{FF2B5EF4-FFF2-40B4-BE49-F238E27FC236}">
                <a16:creationId xmlns:a16="http://schemas.microsoft.com/office/drawing/2014/main" id="{7354073E-90B9-EACD-A452-F2970F3C7A7D}"/>
              </a:ext>
            </a:extLst>
          </p:cNvPr>
          <p:cNvSpPr/>
          <p:nvPr/>
        </p:nvSpPr>
        <p:spPr>
          <a:xfrm>
            <a:off x="518400" y="1260000"/>
            <a:ext cx="2172870"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defRPr/>
            </a:pPr>
            <a:r>
              <a:rPr lang="en-US" altLang="ja-JP" b="1" dirty="0">
                <a:solidFill>
                  <a:prstClr val="black"/>
                </a:solidFill>
                <a:latin typeface="BIZ UDゴシック" panose="020B0400000000000000" pitchFamily="49" charset="-128"/>
                <a:ea typeface="BIZ UDゴシック" panose="020B0400000000000000" pitchFamily="49" charset="-128"/>
              </a:rPr>
              <a:t>【</a:t>
            </a:r>
            <a:r>
              <a:rPr lang="ja-JP" altLang="en-US" b="1" dirty="0">
                <a:solidFill>
                  <a:prstClr val="black"/>
                </a:solidFill>
                <a:latin typeface="BIZ UDゴシック" panose="020B0400000000000000" pitchFamily="49" charset="-128"/>
                <a:ea typeface="BIZ UDゴシック" panose="020B0400000000000000" pitchFamily="49" charset="-128"/>
              </a:rPr>
              <a:t>運営基準減算</a:t>
            </a:r>
            <a:r>
              <a:rPr lang="en-US" altLang="ja-JP" b="1" dirty="0">
                <a:solidFill>
                  <a:prstClr val="black"/>
                </a:solidFill>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333006959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703513" y="71414"/>
            <a:ext cx="8640960" cy="549274"/>
          </a:xfrm>
        </p:spPr>
        <p:txBody>
          <a:bodyPr>
            <a:noAutofit/>
          </a:bodyPr>
          <a:lstStyle/>
          <a:p>
            <a:r>
              <a:rPr lang="ja-JP" altLang="en-US" sz="2000" b="1" dirty="0">
                <a:solidFill>
                  <a:schemeClr val="bg1"/>
                </a:solidFill>
                <a:latin typeface="BIZ UDゴシック" panose="020B0400000000000000" pitchFamily="49" charset="-128"/>
                <a:ea typeface="BIZ UDゴシック" panose="020B0400000000000000" pitchFamily="49" charset="-128"/>
              </a:rPr>
              <a:t>１　主な指導事項㉜　（介護予防支援－モニタリング）①</a:t>
            </a:r>
            <a:endParaRPr lang="en-US" sz="2000" b="1" dirty="0">
              <a:solidFill>
                <a:schemeClr val="bg1"/>
              </a:solidFill>
              <a:latin typeface="BIZ UDゴシック" panose="020B0400000000000000" pitchFamily="49" charset="-128"/>
              <a:ea typeface="BIZ UDゴシック" panose="020B0400000000000000" pitchFamily="49" charset="-128"/>
            </a:endParaRPr>
          </a:p>
        </p:txBody>
      </p:sp>
      <p:sp>
        <p:nvSpPr>
          <p:cNvPr id="6" name="コンテンツ プレースホルダー 4"/>
          <p:cNvSpPr txBox="1">
            <a:spLocks/>
          </p:cNvSpPr>
          <p:nvPr/>
        </p:nvSpPr>
        <p:spPr>
          <a:xfrm>
            <a:off x="518160" y="1454484"/>
            <a:ext cx="11155680" cy="4641516"/>
          </a:xfrm>
          <a:prstGeom prst="rect">
            <a:avLst/>
          </a:prstGeom>
        </p:spPr>
        <p:style>
          <a:lnRef idx="2">
            <a:schemeClr val="accent6"/>
          </a:lnRef>
          <a:fillRef idx="1">
            <a:schemeClr val="lt1"/>
          </a:fillRef>
          <a:effectRef idx="0">
            <a:schemeClr val="accent6"/>
          </a:effectRef>
          <a:fontRef idx="minor">
            <a:schemeClr val="dk1"/>
          </a:fontRef>
        </p:style>
        <p:txBody>
          <a:bodyPr vert="horz" rtlCol="0" anchor="t">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a:t>
            </a:r>
            <a:r>
              <a:rPr lang="en-US" altLang="ja-JP" sz="1600" dirty="0">
                <a:latin typeface="BIZ UDゴシック" panose="020B0400000000000000" pitchFamily="49" charset="-128"/>
                <a:ea typeface="BIZ UDゴシック" panose="020B0400000000000000" pitchFamily="49" charset="-128"/>
              </a:rPr>
              <a:t>1</a:t>
            </a:r>
            <a:r>
              <a:rPr lang="ja-JP" altLang="en-US" sz="1600" dirty="0">
                <a:latin typeface="BIZ UDゴシック" panose="020B0400000000000000" pitchFamily="49" charset="-128"/>
                <a:ea typeface="BIZ UDゴシック" panose="020B0400000000000000" pitchFamily="49" charset="-128"/>
              </a:rPr>
              <a:t>）</a:t>
            </a:r>
            <a:r>
              <a:rPr lang="ja-JP" altLang="en-US" sz="1600" b="1" u="sng" dirty="0">
                <a:latin typeface="BIZ UDゴシック" panose="020B0400000000000000" pitchFamily="49" charset="-128"/>
                <a:ea typeface="BIZ UDゴシック" panose="020B0400000000000000" pitchFamily="49" charset="-128"/>
              </a:rPr>
              <a:t>少なくとも３か月に１回、及びサービス評価期間が終了する月並びに利用者の状況に著しい変化があったとき</a:t>
            </a:r>
            <a:r>
              <a:rPr lang="ja-JP" altLang="en-US" sz="1600" dirty="0">
                <a:latin typeface="BIZ UDゴシック" panose="020B0400000000000000" pitchFamily="49" charset="-128"/>
                <a:ea typeface="BIZ UDゴシック" panose="020B0400000000000000" pitchFamily="49" charset="-128"/>
              </a:rPr>
              <a:t>は、</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b="1" dirty="0">
                <a:latin typeface="BIZ UDゴシック" panose="020B0400000000000000" pitchFamily="49" charset="-128"/>
                <a:ea typeface="BIZ UDゴシック" panose="020B0400000000000000" pitchFamily="49" charset="-128"/>
              </a:rPr>
              <a:t>　 </a:t>
            </a:r>
            <a:r>
              <a:rPr lang="ja-JP" altLang="en-US" sz="1600" b="1" u="sng" dirty="0">
                <a:latin typeface="BIZ UDゴシック" panose="020B0400000000000000" pitchFamily="49" charset="-128"/>
                <a:ea typeface="BIZ UDゴシック" panose="020B0400000000000000" pitchFamily="49" charset="-128"/>
              </a:rPr>
              <a:t>利用者の居宅を訪問し、面接</a:t>
            </a:r>
            <a:r>
              <a:rPr lang="ja-JP" altLang="en-US" sz="1600" dirty="0">
                <a:latin typeface="BIZ UDゴシック" panose="020B0400000000000000" pitchFamily="49" charset="-128"/>
                <a:ea typeface="BIZ UDゴシック" panose="020B0400000000000000" pitchFamily="49" charset="-128"/>
              </a:rPr>
              <a:t>すること。</a:t>
            </a:r>
            <a:endParaRPr lang="en-US" altLang="ja-JP" sz="1600" dirty="0">
              <a:latin typeface="BIZ UDゴシック" panose="020B0400000000000000" pitchFamily="49" charset="-128"/>
              <a:ea typeface="BIZ UDゴシック" panose="020B0400000000000000" pitchFamily="49" charset="-128"/>
            </a:endParaRPr>
          </a:p>
          <a:p>
            <a:pPr marL="0" indent="0">
              <a:spcAft>
                <a:spcPts val="0"/>
              </a:spcAft>
              <a:buNone/>
            </a:pPr>
            <a:r>
              <a:rPr lang="ja-JP" altLang="en-US" sz="1600" dirty="0">
                <a:latin typeface="BIZ UDゴシック" panose="020B0400000000000000" pitchFamily="49" charset="-128"/>
                <a:ea typeface="BIZ UDゴシック" panose="020B0400000000000000" pitchFamily="49" charset="-128"/>
              </a:rPr>
              <a:t>（</a:t>
            </a:r>
            <a:r>
              <a:rPr lang="en-US" altLang="ja-JP" sz="1600" dirty="0">
                <a:latin typeface="BIZ UDゴシック" panose="020B0400000000000000" pitchFamily="49" charset="-128"/>
                <a:ea typeface="BIZ UDゴシック" panose="020B0400000000000000" pitchFamily="49" charset="-128"/>
              </a:rPr>
              <a:t>2</a:t>
            </a:r>
            <a:r>
              <a:rPr lang="ja-JP" altLang="en-US" sz="1600" dirty="0">
                <a:latin typeface="BIZ UDゴシック" panose="020B0400000000000000" pitchFamily="49" charset="-128"/>
                <a:ea typeface="BIZ UDゴシック" panose="020B0400000000000000" pitchFamily="49" charset="-128"/>
              </a:rPr>
              <a:t>）上記の規定による面接は利用者の居宅を訪問することによって行うこと。ただし、次のいずれにも該当する場合で</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　 あって、</a:t>
            </a:r>
            <a:r>
              <a:rPr lang="ja-JP" altLang="en-US" sz="1600" b="1" u="sng" dirty="0">
                <a:latin typeface="BIZ UDゴシック" panose="020B0400000000000000" pitchFamily="49" charset="-128"/>
                <a:ea typeface="BIZ UDゴシック" panose="020B0400000000000000" pitchFamily="49" charset="-128"/>
              </a:rPr>
              <a:t>サービスの提供を開始する月の翌月から起算して３か月ごとの期間について、少なくとも連続する２期間に</a:t>
            </a:r>
            <a:endParaRPr lang="en-US" altLang="ja-JP" sz="1600" b="1" u="sng"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b="1" dirty="0">
                <a:latin typeface="BIZ UDゴシック" panose="020B0400000000000000" pitchFamily="49" charset="-128"/>
                <a:ea typeface="BIZ UDゴシック" panose="020B0400000000000000" pitchFamily="49" charset="-128"/>
              </a:rPr>
              <a:t>　 </a:t>
            </a:r>
            <a:r>
              <a:rPr lang="ja-JP" altLang="en-US" sz="1600" b="1" u="sng" dirty="0">
                <a:latin typeface="BIZ UDゴシック" panose="020B0400000000000000" pitchFamily="49" charset="-128"/>
                <a:ea typeface="BIZ UDゴシック" panose="020B0400000000000000" pitchFamily="49" charset="-128"/>
              </a:rPr>
              <a:t>１回利用者の居宅を訪問して面接するときは、利用者の居宅を訪問しない期間においてテレビ電話装置等を活用して</a:t>
            </a:r>
            <a:endParaRPr lang="en-US" altLang="ja-JP" sz="1600" b="1" u="sng"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b="1" dirty="0">
                <a:latin typeface="BIZ UDゴシック" panose="020B0400000000000000" pitchFamily="49" charset="-128"/>
                <a:ea typeface="BIZ UDゴシック" panose="020B0400000000000000" pitchFamily="49" charset="-128"/>
              </a:rPr>
              <a:t>　 </a:t>
            </a:r>
            <a:r>
              <a:rPr lang="ja-JP" altLang="en-US" sz="1600" b="1" u="sng" dirty="0">
                <a:latin typeface="BIZ UDゴシック" panose="020B0400000000000000" pitchFamily="49" charset="-128"/>
                <a:ea typeface="BIZ UDゴシック" panose="020B0400000000000000" pitchFamily="49" charset="-128"/>
              </a:rPr>
              <a:t>利用者に面接</a:t>
            </a:r>
            <a:r>
              <a:rPr lang="ja-JP" altLang="en-US" sz="1600" dirty="0">
                <a:latin typeface="BIZ UDゴシック" panose="020B0400000000000000" pitchFamily="49" charset="-128"/>
                <a:ea typeface="BIZ UDゴシック" panose="020B0400000000000000" pitchFamily="49" charset="-128"/>
              </a:rPr>
              <a:t>することができる。</a:t>
            </a:r>
            <a:endParaRPr lang="en-US" altLang="ja-JP" sz="1600" dirty="0">
              <a:latin typeface="BIZ UDゴシック" panose="020B0400000000000000" pitchFamily="49" charset="-128"/>
              <a:ea typeface="BIZ UDゴシック" panose="020B0400000000000000" pitchFamily="49" charset="-128"/>
            </a:endParaRPr>
          </a:p>
          <a:p>
            <a:pPr marL="0" indent="0">
              <a:spcAft>
                <a:spcPts val="0"/>
              </a:spcAft>
              <a:buNone/>
            </a:pPr>
            <a:r>
              <a:rPr lang="ja-JP" altLang="en-US" sz="1600" dirty="0">
                <a:latin typeface="BIZ UDゴシック" panose="020B0400000000000000" pitchFamily="49" charset="-128"/>
                <a:ea typeface="BIZ UDゴシック" panose="020B0400000000000000" pitchFamily="49" charset="-128"/>
              </a:rPr>
              <a:t>   ア テレビ電話装置等を活用して面接を行うことについて文書により利用者の同意を得ていること。</a:t>
            </a:r>
            <a:endParaRPr lang="en-US" altLang="ja-JP" sz="1600" dirty="0">
              <a:latin typeface="BIZ UDゴシック" panose="020B0400000000000000" pitchFamily="49" charset="-128"/>
              <a:ea typeface="BIZ UDゴシック" panose="020B0400000000000000" pitchFamily="49" charset="-128"/>
            </a:endParaRPr>
          </a:p>
          <a:p>
            <a:pPr marL="0" indent="0">
              <a:spcAft>
                <a:spcPts val="0"/>
              </a:spcAft>
              <a:buNone/>
            </a:pP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イ サービス担当者会議等において、次に掲げる事項について主治の医師、担当者その他の関係者の合意を得ている　</a:t>
            </a:r>
            <a:endParaRPr lang="en-US" altLang="ja-JP" sz="1600" dirty="0">
              <a:latin typeface="BIZ UDゴシック" panose="020B0400000000000000" pitchFamily="49" charset="-128"/>
              <a:ea typeface="BIZ UDゴシック" panose="020B0400000000000000" pitchFamily="49" charset="-128"/>
            </a:endParaRPr>
          </a:p>
          <a:p>
            <a:pPr marL="400050" lvl="1"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 こと。</a:t>
            </a:r>
            <a:endParaRPr lang="en-US" altLang="ja-JP" sz="1600" dirty="0">
              <a:latin typeface="BIZ UDゴシック" panose="020B0400000000000000" pitchFamily="49" charset="-128"/>
              <a:ea typeface="BIZ UDゴシック" panose="020B0400000000000000" pitchFamily="49" charset="-128"/>
            </a:endParaRPr>
          </a:p>
          <a:p>
            <a:pPr marL="400050" lvl="1" indent="0">
              <a:spcBef>
                <a:spcPts val="0"/>
              </a:spcBef>
              <a:spcAft>
                <a:spcPts val="0"/>
              </a:spcAft>
              <a:buNone/>
            </a:pP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ア</a:t>
            </a: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利用者の心身状況が安定していること。</a:t>
            </a:r>
            <a:endParaRPr lang="en-US" altLang="ja-JP" sz="1600" dirty="0">
              <a:latin typeface="BIZ UDゴシック" panose="020B0400000000000000" pitchFamily="49" charset="-128"/>
              <a:ea typeface="BIZ UDゴシック" panose="020B0400000000000000" pitchFamily="49" charset="-128"/>
            </a:endParaRPr>
          </a:p>
          <a:p>
            <a:pPr marL="400050" lvl="1" indent="0">
              <a:spcBef>
                <a:spcPts val="0"/>
              </a:spcBef>
              <a:spcAft>
                <a:spcPts val="0"/>
              </a:spcAft>
              <a:buNone/>
            </a:pP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イ</a:t>
            </a: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利用者がテレビ電話装置等を活用して意思疎通を行うことができること。</a:t>
            </a:r>
            <a:endParaRPr lang="en-US" altLang="ja-JP" sz="1600" dirty="0">
              <a:latin typeface="BIZ UDゴシック" panose="020B0400000000000000" pitchFamily="49" charset="-128"/>
              <a:ea typeface="BIZ UDゴシック" panose="020B0400000000000000" pitchFamily="49" charset="-128"/>
            </a:endParaRPr>
          </a:p>
          <a:p>
            <a:pPr marL="400050" lvl="1" indent="0">
              <a:spcBef>
                <a:spcPts val="0"/>
              </a:spcBef>
              <a:spcAft>
                <a:spcPts val="0"/>
              </a:spcAft>
              <a:buNone/>
            </a:pP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ウ</a:t>
            </a: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介護支援専門員が、テレビ電話装置等を活用したモニタリングでは把握できない情報について、担当者か</a:t>
            </a:r>
            <a:endParaRPr lang="en-US" altLang="ja-JP" sz="1600" dirty="0">
              <a:latin typeface="BIZ UDゴシック" panose="020B0400000000000000" pitchFamily="49" charset="-128"/>
              <a:ea typeface="BIZ UDゴシック" panose="020B0400000000000000" pitchFamily="49" charset="-128"/>
            </a:endParaRPr>
          </a:p>
          <a:p>
            <a:pPr marL="400050" lvl="1" indent="0">
              <a:spcBef>
                <a:spcPts val="0"/>
              </a:spcBef>
              <a:spcAft>
                <a:spcPts val="0"/>
              </a:spcAft>
              <a:buNone/>
            </a:pP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　　ら提供を受けること。</a:t>
            </a:r>
          </a:p>
          <a:p>
            <a:pPr marL="0" indent="0">
              <a:spcAft>
                <a:spcPts val="0"/>
              </a:spcAft>
              <a:buNone/>
            </a:pPr>
            <a:r>
              <a:rPr lang="ja-JP" altLang="en-US" sz="1600" dirty="0">
                <a:latin typeface="BIZ UDゴシック" panose="020B0400000000000000" pitchFamily="49" charset="-128"/>
                <a:ea typeface="BIZ UDゴシック" panose="020B0400000000000000" pitchFamily="49" charset="-128"/>
              </a:rPr>
              <a:t>（</a:t>
            </a:r>
            <a:r>
              <a:rPr lang="en-US" altLang="ja-JP" sz="1600" dirty="0">
                <a:latin typeface="BIZ UDゴシック" panose="020B0400000000000000" pitchFamily="49" charset="-128"/>
                <a:ea typeface="BIZ UDゴシック" panose="020B0400000000000000" pitchFamily="49" charset="-128"/>
              </a:rPr>
              <a:t>3</a:t>
            </a:r>
            <a:r>
              <a:rPr lang="ja-JP" altLang="en-US" sz="1600" dirty="0">
                <a:latin typeface="BIZ UDゴシック" panose="020B0400000000000000" pitchFamily="49" charset="-128"/>
                <a:ea typeface="BIZ UDゴシック" panose="020B0400000000000000" pitchFamily="49" charset="-128"/>
              </a:rPr>
              <a:t>）利用者居宅を訪問しない月においては、</a:t>
            </a:r>
            <a:r>
              <a:rPr lang="ja-JP" altLang="en-US" sz="1600" b="1" u="sng" dirty="0">
                <a:latin typeface="BIZ UDゴシック" panose="020B0400000000000000" pitchFamily="49" charset="-128"/>
                <a:ea typeface="BIZ UDゴシック" panose="020B0400000000000000" pitchFamily="49" charset="-128"/>
              </a:rPr>
              <a:t>電話等</a:t>
            </a:r>
            <a:r>
              <a:rPr lang="ja-JP" altLang="en-US" sz="1600" dirty="0">
                <a:latin typeface="BIZ UDゴシック" panose="020B0400000000000000" pitchFamily="49" charset="-128"/>
                <a:ea typeface="BIZ UDゴシック" panose="020B0400000000000000" pitchFamily="49" charset="-128"/>
              </a:rPr>
              <a:t>により利用者との連絡を実施すること。</a:t>
            </a:r>
            <a:endParaRPr lang="en-US" altLang="ja-JP" sz="1600" dirty="0">
              <a:latin typeface="BIZ UDゴシック" panose="020B0400000000000000" pitchFamily="49" charset="-128"/>
              <a:ea typeface="BIZ UDゴシック" panose="020B0400000000000000" pitchFamily="49" charset="-128"/>
            </a:endParaRPr>
          </a:p>
          <a:p>
            <a:pPr marL="0" indent="0">
              <a:spcAft>
                <a:spcPts val="0"/>
              </a:spcAft>
              <a:buNone/>
            </a:pPr>
            <a:r>
              <a:rPr lang="ja-JP" altLang="en-US" sz="1600" dirty="0">
                <a:latin typeface="BIZ UDゴシック" panose="020B0400000000000000" pitchFamily="49" charset="-128"/>
                <a:ea typeface="BIZ UDゴシック" panose="020B0400000000000000" pitchFamily="49" charset="-128"/>
              </a:rPr>
              <a:t>（</a:t>
            </a:r>
            <a:r>
              <a:rPr lang="en-US" altLang="ja-JP" sz="1600" dirty="0">
                <a:latin typeface="BIZ UDゴシック" panose="020B0400000000000000" pitchFamily="49" charset="-128"/>
                <a:ea typeface="BIZ UDゴシック" panose="020B0400000000000000" pitchFamily="49" charset="-128"/>
              </a:rPr>
              <a:t>4</a:t>
            </a:r>
            <a:r>
              <a:rPr lang="ja-JP" altLang="en-US" sz="1600" dirty="0">
                <a:latin typeface="BIZ UDゴシック" panose="020B0400000000000000" pitchFamily="49" charset="-128"/>
                <a:ea typeface="BIZ UDゴシック" panose="020B0400000000000000" pitchFamily="49" charset="-128"/>
              </a:rPr>
              <a:t>）少なくとも</a:t>
            </a:r>
            <a:r>
              <a:rPr lang="ja-JP" altLang="en-US" sz="1600" b="1" u="sng" dirty="0">
                <a:latin typeface="BIZ UDゴシック" panose="020B0400000000000000" pitchFamily="49" charset="-128"/>
                <a:ea typeface="BIZ UDゴシック" panose="020B0400000000000000" pitchFamily="49" charset="-128"/>
              </a:rPr>
              <a:t>１か月に１回</a:t>
            </a:r>
            <a:r>
              <a:rPr lang="ja-JP" altLang="en-US" sz="1600" dirty="0">
                <a:latin typeface="BIZ UDゴシック" panose="020B0400000000000000" pitchFamily="49" charset="-128"/>
                <a:ea typeface="BIZ UDゴシック" panose="020B0400000000000000" pitchFamily="49" charset="-128"/>
              </a:rPr>
              <a:t>、モニタリングの結果を</a:t>
            </a:r>
            <a:r>
              <a:rPr lang="ja-JP" altLang="en-US" sz="1600" b="1" u="sng" dirty="0">
                <a:latin typeface="BIZ UDゴシック" panose="020B0400000000000000" pitchFamily="49" charset="-128"/>
                <a:ea typeface="BIZ UDゴシック" panose="020B0400000000000000" pitchFamily="49" charset="-128"/>
              </a:rPr>
              <a:t>記録すること</a:t>
            </a:r>
            <a:r>
              <a:rPr lang="ja-JP" altLang="en-US" sz="1600" dirty="0">
                <a:latin typeface="BIZ UDゴシック" panose="020B0400000000000000" pitchFamily="49" charset="-128"/>
                <a:ea typeface="BIZ UDゴシック" panose="020B0400000000000000" pitchFamily="49" charset="-128"/>
              </a:rPr>
              <a:t>。</a:t>
            </a:r>
            <a:endParaRPr lang="en-US" altLang="ja-JP" sz="1600" dirty="0">
              <a:latin typeface="BIZ UDゴシック" panose="020B0400000000000000" pitchFamily="49" charset="-128"/>
              <a:ea typeface="BIZ UDゴシック" panose="020B0400000000000000" pitchFamily="49" charset="-128"/>
            </a:endParaRPr>
          </a:p>
        </p:txBody>
      </p:sp>
      <p:sp>
        <p:nvSpPr>
          <p:cNvPr id="5" name="正方形/長方形 4"/>
          <p:cNvSpPr/>
          <p:nvPr/>
        </p:nvSpPr>
        <p:spPr>
          <a:xfrm>
            <a:off x="446153" y="316800"/>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9-1.</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モニタリングについて（介護予防支援）</a:t>
            </a:r>
          </a:p>
        </p:txBody>
      </p:sp>
      <p:sp>
        <p:nvSpPr>
          <p:cNvPr id="7" name="角丸四角形 6"/>
          <p:cNvSpPr/>
          <p:nvPr/>
        </p:nvSpPr>
        <p:spPr>
          <a:xfrm>
            <a:off x="518160" y="1260000"/>
            <a:ext cx="2427263" cy="336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altLang="ja-JP" b="1" dirty="0">
                <a:latin typeface="BIZ UDゴシック" panose="020B0400000000000000" pitchFamily="49" charset="-128"/>
                <a:ea typeface="BIZ UDゴシック" panose="020B0400000000000000" pitchFamily="49" charset="-128"/>
              </a:rPr>
              <a:t>【</a:t>
            </a:r>
            <a:r>
              <a:rPr lang="zh-TW" altLang="en-US" b="1" dirty="0">
                <a:latin typeface="BIZ UDゴシック" panose="020B0400000000000000" pitchFamily="49" charset="-128"/>
                <a:ea typeface="BIZ UDゴシック" panose="020B0400000000000000" pitchFamily="49" charset="-128"/>
              </a:rPr>
              <a:t>基準等（要旨）</a:t>
            </a:r>
            <a:r>
              <a:rPr lang="en-US" altLang="ja-JP" b="1" dirty="0">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199345923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703513" y="71414"/>
            <a:ext cx="8640960" cy="549274"/>
          </a:xfrm>
        </p:spPr>
        <p:txBody>
          <a:bodyPr>
            <a:noAutofit/>
          </a:bodyPr>
          <a:lstStyle/>
          <a:p>
            <a:r>
              <a:rPr lang="ja-JP" altLang="en-US" sz="2000" b="1" dirty="0">
                <a:solidFill>
                  <a:schemeClr val="bg1"/>
                </a:solidFill>
                <a:latin typeface="BIZ UDゴシック" panose="020B0400000000000000" pitchFamily="49" charset="-128"/>
                <a:ea typeface="BIZ UDゴシック" panose="020B0400000000000000" pitchFamily="49" charset="-128"/>
              </a:rPr>
              <a:t>１　主な指導事項㉜　（介護予防支援－モニタリング）②</a:t>
            </a:r>
            <a:endParaRPr lang="en-US" sz="2000" b="1" dirty="0">
              <a:solidFill>
                <a:schemeClr val="bg1"/>
              </a:solidFill>
              <a:latin typeface="BIZ UDゴシック" panose="020B0400000000000000" pitchFamily="49" charset="-128"/>
              <a:ea typeface="BIZ UDゴシック" panose="020B0400000000000000" pitchFamily="49" charset="-128"/>
            </a:endParaRPr>
          </a:p>
        </p:txBody>
      </p:sp>
      <p:sp>
        <p:nvSpPr>
          <p:cNvPr id="7" name="コンテンツ プレースホルダー 4"/>
          <p:cNvSpPr txBox="1">
            <a:spLocks/>
          </p:cNvSpPr>
          <p:nvPr/>
        </p:nvSpPr>
        <p:spPr>
          <a:xfrm>
            <a:off x="518400" y="1500282"/>
            <a:ext cx="11155680" cy="2538318"/>
          </a:xfrm>
          <a:prstGeom prst="rect">
            <a:avLst/>
          </a:prstGeom>
        </p:spPr>
        <p:style>
          <a:lnRef idx="2">
            <a:schemeClr val="accent6"/>
          </a:lnRef>
          <a:fillRef idx="1">
            <a:schemeClr val="lt1"/>
          </a:fillRef>
          <a:effectRef idx="0">
            <a:schemeClr val="accent6"/>
          </a:effectRef>
          <a:fontRef idx="minor">
            <a:schemeClr val="dk1"/>
          </a:fontRef>
        </p:style>
        <p:txBody>
          <a:bodyPr vert="horz" rtlCol="0" anchor="t">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buNone/>
            </a:pPr>
            <a:r>
              <a:rPr lang="ja-JP" altLang="en-US" sz="1600" dirty="0">
                <a:latin typeface="BIZ UDゴシック" panose="020B0400000000000000" pitchFamily="49" charset="-128"/>
                <a:ea typeface="BIZ UDゴシック" panose="020B0400000000000000" pitchFamily="49" charset="-128"/>
              </a:rPr>
              <a:t>以下の内容を記録すること。</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 ① 要支援者等の意向・満足度等</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 ② 援助目標の達成度</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 ③ 事業者との調整内容</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 ④ 介護予防サービス・支援計画書の変更の必要性等</a:t>
            </a:r>
            <a:endParaRPr lang="en-US" altLang="ja-JP" sz="1600" dirty="0">
              <a:latin typeface="BIZ UDゴシック" panose="020B0400000000000000" pitchFamily="49" charset="-128"/>
              <a:ea typeface="BIZ UDゴシック" panose="020B0400000000000000" pitchFamily="49" charset="-128"/>
            </a:endParaRPr>
          </a:p>
        </p:txBody>
      </p:sp>
      <p:sp>
        <p:nvSpPr>
          <p:cNvPr id="4" name="正方形/長方形 3"/>
          <p:cNvSpPr/>
          <p:nvPr/>
        </p:nvSpPr>
        <p:spPr>
          <a:xfrm>
            <a:off x="446153" y="316800"/>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9-2.</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モニタリングについて（介護予防支援）</a:t>
            </a:r>
          </a:p>
        </p:txBody>
      </p:sp>
      <p:sp>
        <p:nvSpPr>
          <p:cNvPr id="5" name="角丸四角形 4"/>
          <p:cNvSpPr/>
          <p:nvPr/>
        </p:nvSpPr>
        <p:spPr>
          <a:xfrm>
            <a:off x="518400" y="1332000"/>
            <a:ext cx="1613095"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388970561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4"/>
          <p:cNvSpPr txBox="1">
            <a:spLocks/>
          </p:cNvSpPr>
          <p:nvPr/>
        </p:nvSpPr>
        <p:spPr>
          <a:xfrm>
            <a:off x="1198881" y="2083504"/>
            <a:ext cx="10013602" cy="3474016"/>
          </a:xfrm>
          <a:prstGeom prst="rect">
            <a:avLst/>
          </a:prstGeom>
          <a:solidFill>
            <a:srgbClr val="CCECFF"/>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2400" dirty="0">
                <a:latin typeface="BIZ UDゴシック" panose="020B0400000000000000" pitchFamily="49" charset="-128"/>
                <a:ea typeface="BIZ UDゴシック" panose="020B0400000000000000" pitchFamily="49" charset="-128"/>
              </a:rPr>
              <a:t>　　　居宅サービス担当            </a:t>
            </a:r>
            <a:r>
              <a:rPr lang="en-US" altLang="ja-JP" sz="2400" dirty="0">
                <a:latin typeface="BIZ UDゴシック" panose="020B0400000000000000" pitchFamily="49" charset="-128"/>
                <a:ea typeface="BIZ UDゴシック" panose="020B0400000000000000" pitchFamily="49" charset="-128"/>
              </a:rPr>
              <a:t>06-6155-4668</a:t>
            </a:r>
          </a:p>
          <a:p>
            <a:pPr marL="0" indent="0">
              <a:buNone/>
            </a:pPr>
            <a:r>
              <a:rPr lang="ja-JP" altLang="en-US" sz="2400" dirty="0">
                <a:latin typeface="BIZ UDゴシック" panose="020B0400000000000000" pitchFamily="49" charset="-128"/>
                <a:ea typeface="BIZ UDゴシック" panose="020B0400000000000000" pitchFamily="49" charset="-128"/>
              </a:rPr>
              <a:t>　　　地域密着型サービス担当　　　</a:t>
            </a:r>
            <a:r>
              <a:rPr lang="en-US" altLang="ja-JP" sz="2400" dirty="0">
                <a:latin typeface="BIZ UDゴシック" panose="020B0400000000000000" pitchFamily="49" charset="-128"/>
                <a:ea typeface="BIZ UDゴシック" panose="020B0400000000000000" pitchFamily="49" charset="-128"/>
              </a:rPr>
              <a:t>06-6155-4667</a:t>
            </a:r>
          </a:p>
          <a:p>
            <a:pPr marL="0" indent="0">
              <a:buNone/>
            </a:pPr>
            <a:r>
              <a:rPr lang="ja-JP" altLang="en-US" sz="2400" dirty="0">
                <a:latin typeface="BIZ UDゴシック" panose="020B0400000000000000" pitchFamily="49" charset="-128"/>
                <a:ea typeface="BIZ UDゴシック" panose="020B0400000000000000" pitchFamily="49" charset="-128"/>
              </a:rPr>
              <a:t>　　　施設サービス担当　　　　　　</a:t>
            </a:r>
            <a:r>
              <a:rPr lang="en-US" altLang="ja-JP" sz="2400" dirty="0">
                <a:latin typeface="BIZ UDゴシック" panose="020B0400000000000000" pitchFamily="49" charset="-128"/>
                <a:ea typeface="BIZ UDゴシック" panose="020B0400000000000000" pitchFamily="49" charset="-128"/>
              </a:rPr>
              <a:t>06-6105-8009</a:t>
            </a:r>
            <a:r>
              <a:rPr lang="ja-JP" altLang="en-US" sz="2400" dirty="0">
                <a:latin typeface="BIZ UDゴシック" panose="020B0400000000000000" pitchFamily="49" charset="-128"/>
                <a:ea typeface="BIZ UDゴシック" panose="020B0400000000000000" pitchFamily="49" charset="-128"/>
              </a:rPr>
              <a:t>　</a:t>
            </a:r>
            <a:endParaRPr lang="en-US" altLang="ja-JP" sz="2400" dirty="0">
              <a:latin typeface="BIZ UDゴシック" panose="020B0400000000000000" pitchFamily="49" charset="-128"/>
              <a:ea typeface="BIZ UDゴシック" panose="020B0400000000000000" pitchFamily="49" charset="-128"/>
            </a:endParaRPr>
          </a:p>
          <a:p>
            <a:pPr marL="0" indent="0">
              <a:buNone/>
            </a:pPr>
            <a:r>
              <a:rPr lang="ja-JP" altLang="en-US" sz="2400" dirty="0">
                <a:latin typeface="BIZ UDゴシック" panose="020B0400000000000000" pitchFamily="49" charset="-128"/>
                <a:ea typeface="BIZ UDゴシック" panose="020B0400000000000000" pitchFamily="49" charset="-128"/>
              </a:rPr>
              <a:t>　　　メールアドレス　　　</a:t>
            </a:r>
            <a:r>
              <a:rPr lang="en-US" altLang="ja-JP" b="1" dirty="0">
                <a:latin typeface="BIZ UDゴシック" panose="020B0400000000000000" pitchFamily="49" charset="-128"/>
                <a:ea typeface="BIZ UDゴシック" panose="020B0400000000000000" pitchFamily="49" charset="-128"/>
              </a:rPr>
              <a:t>fsk-kaigo@city.suita.osaka.jp</a:t>
            </a:r>
            <a:endParaRPr lang="en-US" altLang="ja-JP" sz="2400" b="1" dirty="0">
              <a:latin typeface="BIZ UDゴシック" panose="020B0400000000000000" pitchFamily="49" charset="-128"/>
              <a:ea typeface="BIZ UDゴシック" panose="020B0400000000000000" pitchFamily="49" charset="-128"/>
            </a:endParaRPr>
          </a:p>
        </p:txBody>
      </p:sp>
      <p:sp>
        <p:nvSpPr>
          <p:cNvPr id="4" name="Rectangle 1"/>
          <p:cNvSpPr>
            <a:spLocks noGrp="1"/>
          </p:cNvSpPr>
          <p:nvPr>
            <p:ph type="title"/>
          </p:nvPr>
        </p:nvSpPr>
        <p:spPr>
          <a:xfrm>
            <a:off x="2028664" y="883920"/>
            <a:ext cx="8134672" cy="639728"/>
          </a:xfrm>
        </p:spPr>
        <p:txBody>
          <a:bodyPr anchor="ctr">
            <a:noAutofit/>
          </a:bodyPr>
          <a:lstStyle/>
          <a:p>
            <a:pPr algn="ctr"/>
            <a:r>
              <a:rPr lang="ja-JP" altLang="en-US" sz="2800" b="1" dirty="0">
                <a:latin typeface="BIZ UDゴシック" panose="020B0400000000000000" pitchFamily="49" charset="-128"/>
                <a:ea typeface="BIZ UDゴシック" panose="020B0400000000000000" pitchFamily="49" charset="-128"/>
              </a:rPr>
              <a:t>福祉指導監査室へのお問合せ先について</a:t>
            </a:r>
            <a:endParaRPr lang="en-US" sz="28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424070936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345026" y="338400"/>
            <a:ext cx="9501945" cy="498452"/>
          </a:xfrm>
        </p:spPr>
        <p:txBody>
          <a:bodyPr>
            <a:noAutofit/>
          </a:bodyPr>
          <a:lstStyle/>
          <a:p>
            <a:pPr algn="ctr"/>
            <a:r>
              <a:rPr lang="ja-JP" altLang="en-US" sz="2400" b="1" dirty="0">
                <a:latin typeface="BIZ UDゴシック" panose="020B0400000000000000" pitchFamily="49" charset="-128"/>
                <a:ea typeface="BIZ UDゴシック" panose="020B0400000000000000" pitchFamily="49" charset="-128"/>
              </a:rPr>
              <a:t>電子申込システムで集団指導の受講報告を御提出いただく際のお願い</a:t>
            </a:r>
            <a:endParaRPr lang="en-US" sz="2400" b="1" dirty="0">
              <a:latin typeface="BIZ UDゴシック" panose="020B0400000000000000" pitchFamily="49" charset="-128"/>
              <a:ea typeface="BIZ UDゴシック" panose="020B0400000000000000" pitchFamily="49" charset="-128"/>
            </a:endParaRPr>
          </a:p>
        </p:txBody>
      </p:sp>
      <p:sp>
        <p:nvSpPr>
          <p:cNvPr id="7" name="コンテンツ プレースホルダー 4"/>
          <p:cNvSpPr txBox="1">
            <a:spLocks/>
          </p:cNvSpPr>
          <p:nvPr/>
        </p:nvSpPr>
        <p:spPr>
          <a:xfrm>
            <a:off x="919157" y="921957"/>
            <a:ext cx="10353682" cy="3088967"/>
          </a:xfrm>
          <a:prstGeom prst="rect">
            <a:avLst/>
          </a:prstGeom>
          <a:solidFill>
            <a:srgbClr val="CCECFF"/>
          </a:solidFill>
        </p:spPr>
        <p:style>
          <a:lnRef idx="1">
            <a:schemeClr val="accent3"/>
          </a:lnRef>
          <a:fillRef idx="2">
            <a:schemeClr val="accent3"/>
          </a:fillRef>
          <a:effectRef idx="1">
            <a:schemeClr val="accent3"/>
          </a:effectRef>
          <a:fontRef idx="minor">
            <a:schemeClr val="dk1"/>
          </a:fontRef>
        </p:style>
        <p:txBody>
          <a:bodyPr vert="horz" lIns="180000" tIns="180000" rIns="180000" bIns="180000"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集団指導の動画を見終えられましたら、電子申込システムから受講の御報告をお願いします。恐れ入ります</a:t>
            </a:r>
            <a:r>
              <a:rPr lang="ja-JP" altLang="en-US" sz="1600">
                <a:solidFill>
                  <a:prstClr val="black"/>
                </a:solidFill>
                <a:latin typeface="BIZ UDゴシック" panose="020B0400000000000000" pitchFamily="49" charset="-128"/>
                <a:ea typeface="BIZ UDゴシック" panose="020B0400000000000000" pitchFamily="49" charset="-128"/>
              </a:rPr>
              <a:t>が、御報告</a:t>
            </a:r>
            <a:r>
              <a:rPr lang="ja-JP" altLang="en-US" sz="1600" dirty="0">
                <a:solidFill>
                  <a:prstClr val="black"/>
                </a:solidFill>
                <a:latin typeface="BIZ UDゴシック" panose="020B0400000000000000" pitchFamily="49" charset="-128"/>
                <a:ea typeface="BIZ UDゴシック" panose="020B0400000000000000" pitchFamily="49" charset="-128"/>
              </a:rPr>
              <a:t>の際にお願いしたいことがございます。</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受講報告を御提出いただく際に、誤った内容が入力されることがあり、毎年、確認作業にかなりの時間がかかっております。</a:t>
            </a: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電子申込システムには、福祉指導監査室が発行した指定書に記載されている、正確な事業所名、事業所番号、サービス名を御入力ください。</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通称の事業所名が入力されている、事業所名を記載いただく欄にサービス名が一緒に入力されている、介護予防のサービスをされている事業所が介護予防支援にチェックを入れられているなどの誤りが多くみられます。</a:t>
            </a: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お手数をおかけしますが、指定書を見ながら御入力いただくようお願いします。</a:t>
            </a:r>
            <a:endParaRPr lang="en-US" altLang="ja-JP" sz="2000" dirty="0">
              <a:solidFill>
                <a:prstClr val="black"/>
              </a:solidFill>
              <a:latin typeface="BIZ UDゴシック" panose="020B0400000000000000" pitchFamily="49" charset="-128"/>
              <a:ea typeface="BIZ UDゴシック" panose="020B0400000000000000" pitchFamily="49" charset="-128"/>
            </a:endParaRPr>
          </a:p>
        </p:txBody>
      </p:sp>
      <p:pic>
        <p:nvPicPr>
          <p:cNvPr id="4" name="図 3">
            <a:extLst>
              <a:ext uri="{FF2B5EF4-FFF2-40B4-BE49-F238E27FC236}">
                <a16:creationId xmlns:a16="http://schemas.microsoft.com/office/drawing/2014/main" id="{3E6809C0-0195-FF55-898C-1074CD402EA7}"/>
              </a:ext>
            </a:extLst>
          </p:cNvPr>
          <p:cNvPicPr>
            <a:picLocks noChangeAspect="1"/>
          </p:cNvPicPr>
          <p:nvPr/>
        </p:nvPicPr>
        <p:blipFill>
          <a:blip r:embed="rId3"/>
          <a:stretch>
            <a:fillRect/>
          </a:stretch>
        </p:blipFill>
        <p:spPr>
          <a:xfrm>
            <a:off x="3541552" y="4096029"/>
            <a:ext cx="5108891" cy="2200847"/>
          </a:xfrm>
          <a:prstGeom prst="rect">
            <a:avLst/>
          </a:prstGeom>
        </p:spPr>
      </p:pic>
    </p:spTree>
    <p:extLst>
      <p:ext uri="{BB962C8B-B14F-4D97-AF65-F5344CB8AC3E}">
        <p14:creationId xmlns:p14="http://schemas.microsoft.com/office/powerpoint/2010/main" val="272745244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rgbClr val="F7FDBF"/>
            </a:gs>
            <a:gs pos="100000">
              <a:schemeClr val="bg2">
                <a:lumMod val="40000"/>
                <a:lumOff val="60000"/>
              </a:schemeClr>
            </a:gs>
          </a:gsLst>
          <a:path path="circle">
            <a:fillToRect b="100000"/>
          </a:path>
          <a:tileRect/>
        </a:gradFill>
        <a:effectLst/>
      </p:bgPr>
    </p:bg>
    <p:spTree>
      <p:nvGrpSpPr>
        <p:cNvPr id="1" name=""/>
        <p:cNvGrpSpPr/>
        <p:nvPr/>
      </p:nvGrpSpPr>
      <p:grpSpPr>
        <a:xfrm>
          <a:off x="0" y="0"/>
          <a:ext cx="0" cy="0"/>
          <a:chOff x="0" y="0"/>
          <a:chExt cx="0" cy="0"/>
        </a:xfrm>
      </p:grpSpPr>
      <p:sp>
        <p:nvSpPr>
          <p:cNvPr id="8" name="タイトル 7"/>
          <p:cNvSpPr>
            <a:spLocks noGrp="1"/>
          </p:cNvSpPr>
          <p:nvPr>
            <p:ph type="title"/>
          </p:nvPr>
        </p:nvSpPr>
        <p:spPr>
          <a:xfrm>
            <a:off x="518747" y="1851842"/>
            <a:ext cx="10621108" cy="2894329"/>
          </a:xfrm>
        </p:spPr>
        <p:txBody>
          <a:bodyPr/>
          <a:lstStyle/>
          <a:p>
            <a:r>
              <a:rPr kumimoji="1" lang="ja-JP" altLang="en-US" dirty="0">
                <a:solidFill>
                  <a:schemeClr val="bg1"/>
                </a:solidFill>
                <a:latin typeface="BIZ UDゴシック" panose="020B0400000000000000" pitchFamily="49" charset="-128"/>
                <a:ea typeface="BIZ UDゴシック" panose="020B0400000000000000" pitchFamily="49" charset="-128"/>
              </a:rPr>
              <a:t>以上で、</a:t>
            </a:r>
            <a:r>
              <a:rPr lang="ja-JP" altLang="en-US" sz="4000" dirty="0">
                <a:solidFill>
                  <a:schemeClr val="bg1"/>
                </a:solidFill>
                <a:latin typeface="BIZ UDゴシック" panose="020B0400000000000000" pitchFamily="49" charset="-128"/>
                <a:ea typeface="BIZ UDゴシック" panose="020B0400000000000000" pitchFamily="49" charset="-128"/>
              </a:rPr>
              <a:t>居宅介護支援及び介護予防支援事業者</a:t>
            </a:r>
            <a:r>
              <a:rPr kumimoji="1" lang="ja-JP" altLang="en-US" dirty="0">
                <a:solidFill>
                  <a:schemeClr val="bg1"/>
                </a:solidFill>
                <a:latin typeface="BIZ UDゴシック" panose="020B0400000000000000" pitchFamily="49" charset="-128"/>
                <a:ea typeface="BIZ UDゴシック" panose="020B0400000000000000" pitchFamily="49" charset="-128"/>
              </a:rPr>
              <a:t>の集団指導を終わります。</a:t>
            </a:r>
            <a:br>
              <a:rPr kumimoji="1" lang="en-US" altLang="ja-JP" dirty="0">
                <a:solidFill>
                  <a:schemeClr val="bg1"/>
                </a:solidFill>
                <a:latin typeface="BIZ UDゴシック" panose="020B0400000000000000" pitchFamily="49" charset="-128"/>
                <a:ea typeface="BIZ UDゴシック" panose="020B0400000000000000" pitchFamily="49" charset="-128"/>
              </a:rPr>
            </a:br>
            <a:br>
              <a:rPr kumimoji="1" lang="en-US" altLang="ja-JP" dirty="0">
                <a:solidFill>
                  <a:schemeClr val="bg1"/>
                </a:solidFill>
                <a:latin typeface="BIZ UDゴシック" panose="020B0400000000000000" pitchFamily="49" charset="-128"/>
                <a:ea typeface="BIZ UDゴシック" panose="020B0400000000000000" pitchFamily="49" charset="-128"/>
              </a:rPr>
            </a:br>
            <a:r>
              <a:rPr lang="ja-JP" altLang="en-US" dirty="0">
                <a:solidFill>
                  <a:schemeClr val="bg1"/>
                </a:solidFill>
                <a:latin typeface="BIZ UDゴシック" panose="020B0400000000000000" pitchFamily="49" charset="-128"/>
                <a:ea typeface="BIZ UDゴシック" panose="020B0400000000000000" pitchFamily="49" charset="-128"/>
              </a:rPr>
              <a:t>御視聴いただき、ありがとうございました。</a:t>
            </a:r>
            <a:endParaRPr kumimoji="1" lang="ja-JP" altLang="en-US" dirty="0">
              <a:solidFill>
                <a:schemeClr val="bg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413980170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517800" y="538680"/>
            <a:ext cx="11156400" cy="371628"/>
          </a:xfrm>
          <a:prstGeom prst="rect">
            <a:avLst/>
          </a:prstGeom>
        </p:spPr>
        <p:txBody>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r>
              <a:rPr lang="ja-JP" altLang="en-US" sz="2400" dirty="0">
                <a:solidFill>
                  <a:schemeClr val="tx1">
                    <a:lumMod val="85000"/>
                    <a:lumOff val="15000"/>
                  </a:schemeClr>
                </a:solidFill>
                <a:latin typeface="BIZ UDゴシック" panose="020B0400000000000000" pitchFamily="49" charset="-128"/>
                <a:ea typeface="BIZ UDゴシック" panose="020B0400000000000000" pitchFamily="49" charset="-128"/>
              </a:rPr>
              <a:t>－目次－ </a:t>
            </a:r>
            <a:r>
              <a:rPr lang="ja-JP" altLang="en-US" sz="2400" dirty="0">
                <a:latin typeface="BIZ UDゴシック" panose="020B0400000000000000" pitchFamily="49" charset="-128"/>
                <a:ea typeface="BIZ UDゴシック" panose="020B0400000000000000" pitchFamily="49" charset="-128"/>
              </a:rPr>
              <a:t>居宅介護支援及び介護予防支援事業者の主な指導事項</a:t>
            </a:r>
            <a:endParaRPr lang="ja-JP" altLang="en-US" sz="2800"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txBox="1">
            <a:spLocks/>
          </p:cNvSpPr>
          <p:nvPr/>
        </p:nvSpPr>
        <p:spPr>
          <a:xfrm>
            <a:off x="517800" y="1420288"/>
            <a:ext cx="11156400" cy="4017424"/>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１</a:t>
            </a:r>
            <a:r>
              <a:rPr lang="en-US" altLang="ja-JP" sz="18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公正中立性の確保について</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２</a:t>
            </a:r>
            <a:r>
              <a:rPr lang="en-US" altLang="ja-JP" sz="18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課題分析・アセスメントについて</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p>
          <a:p>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３</a:t>
            </a:r>
            <a:r>
              <a:rPr lang="en-US" altLang="ja-JP" sz="18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サービス担当者会議について</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p>
          <a:p>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４</a:t>
            </a:r>
            <a:r>
              <a:rPr lang="en-US" altLang="ja-JP" sz="18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総合的な計画の作成について</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p>
          <a:p>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５</a:t>
            </a:r>
            <a:r>
              <a:rPr lang="en-US" altLang="ja-JP" sz="18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居宅サービス計画の作成・交付について</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６</a:t>
            </a:r>
            <a:r>
              <a:rPr lang="en-US" altLang="ja-JP" sz="18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モニタリングについて</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７</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主治の医師の意見等について</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８</a:t>
            </a:r>
            <a:r>
              <a:rPr lang="en-US" altLang="ja-JP" sz="18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運営基準減算について</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９</a:t>
            </a:r>
            <a:r>
              <a:rPr lang="en-US" altLang="ja-JP" sz="18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800" dirty="0">
                <a:solidFill>
                  <a:schemeClr val="tx1">
                    <a:lumMod val="85000"/>
                    <a:lumOff val="15000"/>
                  </a:schemeClr>
                </a:solidFill>
                <a:latin typeface="BIZ UDゴシック" panose="020B0400000000000000" pitchFamily="49" charset="-128"/>
                <a:ea typeface="BIZ UDゴシック" panose="020B0400000000000000" pitchFamily="49" charset="-128"/>
              </a:rPr>
              <a:t>モニタリングについて</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（介護予防支援）</a:t>
            </a:r>
            <a:endPar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marL="0" indent="0">
              <a:buNone/>
            </a:pPr>
            <a:endParaRPr lang="en-US" altLang="ja-JP" sz="1800" u="dotted"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4919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8160" y="1428282"/>
            <a:ext cx="11155680" cy="2090128"/>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居宅介護支援の提供の開始に際して、あらかじめ</a:t>
            </a:r>
            <a:r>
              <a:rPr lang="ja-JP" altLang="en-US" sz="1600" b="1" u="sng" dirty="0">
                <a:latin typeface="BIZ UDゴシック" panose="020B0400000000000000" pitchFamily="49" charset="-128"/>
                <a:ea typeface="BIZ UDゴシック" panose="020B0400000000000000" pitchFamily="49" charset="-128"/>
              </a:rPr>
              <a:t>利用者又はその家族</a:t>
            </a:r>
            <a:r>
              <a:rPr lang="ja-JP" altLang="en-US" sz="1600" dirty="0">
                <a:latin typeface="BIZ UDゴシック" panose="020B0400000000000000" pitchFamily="49" charset="-128"/>
                <a:ea typeface="BIZ UDゴシック" panose="020B0400000000000000" pitchFamily="49" charset="-128"/>
              </a:rPr>
              <a:t>に対し、</a:t>
            </a:r>
            <a:endParaRPr lang="en-US" altLang="ja-JP" sz="1600" dirty="0">
              <a:latin typeface="BIZ UDゴシック" panose="020B0400000000000000" pitchFamily="49" charset="-128"/>
              <a:ea typeface="BIZ UDゴシック" panose="020B0400000000000000" pitchFamily="49" charset="-128"/>
            </a:endParaRPr>
          </a:p>
          <a:p>
            <a:pPr marL="0" indent="0">
              <a:spcBef>
                <a:spcPts val="1200"/>
              </a:spcBef>
              <a:buNone/>
            </a:pPr>
            <a:r>
              <a:rPr lang="ja-JP" altLang="en-US" sz="1600" dirty="0">
                <a:latin typeface="BIZ UDゴシック" panose="020B0400000000000000" pitchFamily="49" charset="-128"/>
                <a:ea typeface="BIZ UDゴシック" panose="020B0400000000000000" pitchFamily="49" charset="-128"/>
              </a:rPr>
              <a:t>　・「利用者は、複数の指定居宅サービス事業者等を紹介するよう求めることができること」等について</a:t>
            </a:r>
            <a:r>
              <a:rPr lang="ja-JP" altLang="en-US" sz="1600" b="1" u="sng" dirty="0">
                <a:latin typeface="BIZ UDゴシック" panose="020B0400000000000000" pitchFamily="49" charset="-128"/>
                <a:ea typeface="BIZ UDゴシック" panose="020B0400000000000000" pitchFamily="49" charset="-128"/>
              </a:rPr>
              <a:t>説明を行うこと</a:t>
            </a:r>
            <a:r>
              <a:rPr lang="ja-JP" altLang="en-US" sz="1600" dirty="0">
                <a:latin typeface="BIZ UDゴシック" panose="020B0400000000000000" pitchFamily="49" charset="-128"/>
                <a:ea typeface="BIZ UDゴシック" panose="020B0400000000000000" pitchFamily="49" charset="-128"/>
              </a:rPr>
              <a:t>。 </a:t>
            </a:r>
            <a:endParaRPr lang="en-US" altLang="ja-JP" sz="1600" dirty="0">
              <a:latin typeface="BIZ UDゴシック" panose="020B0400000000000000" pitchFamily="49" charset="-128"/>
              <a:ea typeface="BIZ UDゴシック" panose="020B0400000000000000" pitchFamily="49" charset="-128"/>
            </a:endParaRPr>
          </a:p>
          <a:p>
            <a:pPr marL="0" indent="0">
              <a:spcAft>
                <a:spcPts val="0"/>
              </a:spcAft>
              <a:buNone/>
            </a:pPr>
            <a:r>
              <a:rPr lang="ja-JP" altLang="en-US" sz="1600" dirty="0">
                <a:latin typeface="BIZ UDゴシック" panose="020B0400000000000000" pitchFamily="49" charset="-128"/>
                <a:ea typeface="BIZ UDゴシック" panose="020B0400000000000000" pitchFamily="49" charset="-128"/>
              </a:rPr>
              <a:t>　・「利用者は、居宅サービス計画原案に位置付けた指定居宅サービス事業者等の選定理由の説明を求めることができる</a:t>
            </a:r>
            <a:endParaRPr lang="en-US" altLang="ja-JP" sz="1600" dirty="0">
              <a:latin typeface="BIZ UDゴシック" panose="020B0400000000000000" pitchFamily="49" charset="-128"/>
              <a:ea typeface="BIZ UDゴシック" panose="020B0400000000000000" pitchFamily="49" charset="-128"/>
            </a:endParaRPr>
          </a:p>
          <a:p>
            <a:pPr marL="0" indent="0">
              <a:spcAft>
                <a:spcPts val="0"/>
              </a:spcAft>
              <a:buNone/>
            </a:pPr>
            <a:r>
              <a:rPr lang="ja-JP" altLang="en-US" sz="1600" dirty="0">
                <a:latin typeface="BIZ UDゴシック" panose="020B0400000000000000" pitchFamily="49" charset="-128"/>
                <a:ea typeface="BIZ UDゴシック" panose="020B0400000000000000" pitchFamily="49" charset="-128"/>
              </a:rPr>
              <a:t>　　こと」につき、文書の交付に加えて口頭での説明を行い、利用者から署名を得ることが望ましい。</a:t>
            </a:r>
            <a:endParaRPr lang="en-US" altLang="ja-JP" sz="1600" dirty="0">
              <a:latin typeface="BIZ UDゴシック" panose="020B0400000000000000" pitchFamily="49" charset="-128"/>
              <a:ea typeface="BIZ UDゴシック" panose="020B0400000000000000" pitchFamily="49" charset="-128"/>
            </a:endParaRPr>
          </a:p>
        </p:txBody>
      </p:sp>
      <p:sp>
        <p:nvSpPr>
          <p:cNvPr id="7" name="コンテンツ プレースホルダー 4"/>
          <p:cNvSpPr txBox="1">
            <a:spLocks/>
          </p:cNvSpPr>
          <p:nvPr/>
        </p:nvSpPr>
        <p:spPr>
          <a:xfrm>
            <a:off x="518160" y="4584543"/>
            <a:ext cx="11155680" cy="1098108"/>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800" b="1" dirty="0">
                <a:latin typeface="BIZ UDゴシック" panose="020B0400000000000000" pitchFamily="49" charset="-128"/>
                <a:ea typeface="BIZ UDゴシック" panose="020B0400000000000000" pitchFamily="49" charset="-128"/>
              </a:rPr>
              <a:t>重要事項説明書等に複数事業所が選択できる事等を記載すること。</a:t>
            </a:r>
            <a:endParaRPr lang="en-US" altLang="ja-JP" sz="1800" b="1" dirty="0">
              <a:latin typeface="BIZ UDゴシック" panose="020B0400000000000000" pitchFamily="49" charset="-128"/>
              <a:ea typeface="BIZ UDゴシック" panose="020B0400000000000000" pitchFamily="49" charset="-128"/>
            </a:endParaRPr>
          </a:p>
        </p:txBody>
      </p:sp>
      <p:sp>
        <p:nvSpPr>
          <p:cNvPr id="8" name="下矢印 7"/>
          <p:cNvSpPr/>
          <p:nvPr/>
        </p:nvSpPr>
        <p:spPr>
          <a:xfrm>
            <a:off x="5682362" y="3846552"/>
            <a:ext cx="827276" cy="409848"/>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ゴシック" panose="020B0400000000000000" pitchFamily="49" charset="-128"/>
              <a:ea typeface="BIZ UDゴシック" panose="020B0400000000000000" pitchFamily="49" charset="-128"/>
            </a:endParaRPr>
          </a:p>
        </p:txBody>
      </p:sp>
      <p:sp>
        <p:nvSpPr>
          <p:cNvPr id="9" name="正方形/長方形 8"/>
          <p:cNvSpPr/>
          <p:nvPr/>
        </p:nvSpPr>
        <p:spPr>
          <a:xfrm>
            <a:off x="518160" y="316800"/>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１</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公正中立性の確保について</a:t>
            </a:r>
            <a:r>
              <a:rPr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kumimoji="1" lang="en-US" altLang="ja-JP" sz="1600" b="1" dirty="0">
                <a:solidFill>
                  <a:schemeClr val="tx1">
                    <a:lumMod val="85000"/>
                    <a:lumOff val="15000"/>
                  </a:schemeClr>
                </a:solidFill>
                <a:latin typeface="BIZ UDゴシック" panose="020B0400000000000000" pitchFamily="49" charset="-128"/>
                <a:ea typeface="BIZ UDゴシック" panose="020B0400000000000000" pitchFamily="49" charset="-128"/>
              </a:rPr>
              <a:t> </a:t>
            </a:r>
            <a:endParaRPr lang="en-US" altLang="ja-JP" sz="14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11" name="角丸四角形 10"/>
          <p:cNvSpPr/>
          <p:nvPr/>
        </p:nvSpPr>
        <p:spPr>
          <a:xfrm>
            <a:off x="518160" y="4416261"/>
            <a:ext cx="1613095"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ポイント</a:t>
            </a:r>
          </a:p>
        </p:txBody>
      </p:sp>
      <p:sp>
        <p:nvSpPr>
          <p:cNvPr id="13" name="角丸四角形 12"/>
          <p:cNvSpPr/>
          <p:nvPr/>
        </p:nvSpPr>
        <p:spPr>
          <a:xfrm>
            <a:off x="518160" y="1260000"/>
            <a:ext cx="2427263" cy="336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altLang="ja-JP" b="1" dirty="0">
                <a:latin typeface="BIZ UDゴシック" panose="020B0400000000000000" pitchFamily="49" charset="-128"/>
                <a:ea typeface="BIZ UDゴシック" panose="020B0400000000000000" pitchFamily="49" charset="-128"/>
              </a:rPr>
              <a:t>【</a:t>
            </a:r>
            <a:r>
              <a:rPr lang="zh-TW" altLang="en-US" b="1" dirty="0">
                <a:latin typeface="BIZ UDゴシック" panose="020B0400000000000000" pitchFamily="49" charset="-128"/>
                <a:ea typeface="BIZ UDゴシック" panose="020B0400000000000000" pitchFamily="49" charset="-128"/>
              </a:rPr>
              <a:t>基準等（要旨）</a:t>
            </a:r>
            <a:r>
              <a:rPr lang="en-US" altLang="ja-JP" b="1" dirty="0">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61184216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8160" y="1428282"/>
            <a:ext cx="11155680" cy="2292229"/>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600" b="1" dirty="0">
                <a:latin typeface="BIZ UDゴシック" panose="020B0400000000000000" pitchFamily="49" charset="-128"/>
                <a:ea typeface="BIZ UDゴシック" panose="020B0400000000000000" pitchFamily="49" charset="-128"/>
              </a:rPr>
              <a:t>・</a:t>
            </a:r>
            <a:r>
              <a:rPr lang="ja-JP" altLang="en-US" sz="1600" dirty="0">
                <a:latin typeface="BIZ UDゴシック" panose="020B0400000000000000" pitchFamily="49" charset="-128"/>
                <a:ea typeface="BIZ UDゴシック" panose="020B0400000000000000" pitchFamily="49" charset="-128"/>
              </a:rPr>
              <a:t>居宅サービス計画の</a:t>
            </a:r>
            <a:r>
              <a:rPr lang="ja-JP" altLang="en-US" sz="1600" b="1" u="sng" dirty="0">
                <a:latin typeface="BIZ UDゴシック" panose="020B0400000000000000" pitchFamily="49" charset="-128"/>
                <a:ea typeface="BIZ UDゴシック" panose="020B0400000000000000" pitchFamily="49" charset="-128"/>
              </a:rPr>
              <a:t>新規作成時・変更時・要介護認定更新時・区分変更時に実施すること。</a:t>
            </a:r>
            <a:endParaRPr lang="en-US" altLang="ja-JP" sz="1600" b="1" u="sng"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・利用者の</a:t>
            </a:r>
            <a:r>
              <a:rPr lang="ja-JP" altLang="en-US" sz="1600" b="1" u="sng" dirty="0">
                <a:latin typeface="BIZ UDゴシック" panose="020B0400000000000000" pitchFamily="49" charset="-128"/>
                <a:ea typeface="BIZ UDゴシック" panose="020B0400000000000000" pitchFamily="49" charset="-128"/>
              </a:rPr>
              <a:t>居宅を訪問</a:t>
            </a:r>
            <a:r>
              <a:rPr lang="ja-JP" altLang="en-US" sz="1600" dirty="0">
                <a:latin typeface="BIZ UDゴシック" panose="020B0400000000000000" pitchFamily="49" charset="-128"/>
                <a:ea typeface="BIZ UDゴシック" panose="020B0400000000000000" pitchFamily="49" charset="-128"/>
              </a:rPr>
              <a:t>し、利用者及びその家族にアセスメントを実施すること。</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a:t>
            </a:r>
            <a:r>
              <a:rPr lang="ja-JP" altLang="en-US" sz="1600" b="1" u="sng" dirty="0">
                <a:latin typeface="BIZ UDゴシック" panose="020B0400000000000000" pitchFamily="49" charset="-128"/>
                <a:ea typeface="BIZ UDゴシック" panose="020B0400000000000000" pitchFamily="49" charset="-128"/>
              </a:rPr>
              <a:t>課題分析標準項目（２３項目）すべて</a:t>
            </a:r>
            <a:r>
              <a:rPr lang="ja-JP" altLang="en-US" sz="1600" dirty="0">
                <a:latin typeface="BIZ UDゴシック" panose="020B0400000000000000" pitchFamily="49" charset="-128"/>
                <a:ea typeface="BIZ UDゴシック" panose="020B0400000000000000" pitchFamily="49" charset="-128"/>
              </a:rPr>
              <a:t>について分析し、記録すること。</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・利用者が自立した日常生活を営むことができるよう支援する上で解決すべき課題を把握すること。</a:t>
            </a:r>
            <a:endParaRPr lang="en-US" altLang="ja-JP" sz="1600" dirty="0">
              <a:latin typeface="BIZ UDゴシック" panose="020B0400000000000000" pitchFamily="49" charset="-128"/>
              <a:ea typeface="BIZ UDゴシック" panose="020B0400000000000000" pitchFamily="49" charset="-128"/>
            </a:endParaRPr>
          </a:p>
        </p:txBody>
      </p:sp>
      <p:sp>
        <p:nvSpPr>
          <p:cNvPr id="4" name="正方形/長方形 3"/>
          <p:cNvSpPr/>
          <p:nvPr/>
        </p:nvSpPr>
        <p:spPr>
          <a:xfrm>
            <a:off x="518160" y="315329"/>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２</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課題分析・</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アセスメントについて</a:t>
            </a:r>
            <a:r>
              <a:rPr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p>
        </p:txBody>
      </p:sp>
      <p:sp>
        <p:nvSpPr>
          <p:cNvPr id="8" name="角丸四角形 7"/>
          <p:cNvSpPr/>
          <p:nvPr/>
        </p:nvSpPr>
        <p:spPr>
          <a:xfrm>
            <a:off x="518400" y="1260000"/>
            <a:ext cx="2427263" cy="336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altLang="ja-JP" b="1" dirty="0">
                <a:latin typeface="BIZ UDゴシック" panose="020B0400000000000000" pitchFamily="49" charset="-128"/>
                <a:ea typeface="BIZ UDゴシック" panose="020B0400000000000000" pitchFamily="49" charset="-128"/>
              </a:rPr>
              <a:t>【</a:t>
            </a:r>
            <a:r>
              <a:rPr lang="zh-TW" altLang="en-US" b="1" dirty="0">
                <a:latin typeface="BIZ UDゴシック" panose="020B0400000000000000" pitchFamily="49" charset="-128"/>
                <a:ea typeface="BIZ UDゴシック" panose="020B0400000000000000" pitchFamily="49" charset="-128"/>
              </a:rPr>
              <a:t>基準等（要旨）</a:t>
            </a:r>
            <a:r>
              <a:rPr lang="en-US" altLang="ja-JP" b="1" dirty="0">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241101503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8160" y="1424636"/>
            <a:ext cx="11156400" cy="1538487"/>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600" dirty="0">
                <a:latin typeface="BIZ UDゴシック" panose="020B0400000000000000" pitchFamily="49" charset="-128"/>
                <a:ea typeface="BIZ UDゴシック" panose="020B0400000000000000" pitchFamily="49" charset="-128"/>
              </a:rPr>
              <a:t>居宅サービス計画の</a:t>
            </a:r>
            <a:r>
              <a:rPr lang="ja-JP" altLang="en-US" sz="1600" b="1" u="sng" dirty="0">
                <a:latin typeface="BIZ UDゴシック" panose="020B0400000000000000" pitchFamily="49" charset="-128"/>
                <a:ea typeface="BIZ UDゴシック" panose="020B0400000000000000" pitchFamily="49" charset="-128"/>
              </a:rPr>
              <a:t>新規作成時・変更時・要介護認定の更新時・区分変更時</a:t>
            </a:r>
            <a:r>
              <a:rPr lang="ja-JP" altLang="en-US" sz="1600" dirty="0">
                <a:latin typeface="BIZ UDゴシック" panose="020B0400000000000000" pitchFamily="49" charset="-128"/>
                <a:ea typeface="BIZ UDゴシック" panose="020B0400000000000000" pitchFamily="49" charset="-128"/>
              </a:rPr>
              <a:t>に必ず開催し、記録すること。</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利用者の状況等に関する情報を担当者と共有するとともに、居宅サービス計画の原案の内容について、</a:t>
            </a:r>
            <a:r>
              <a:rPr lang="ja-JP" altLang="en-US" sz="1600" b="1" u="sng" dirty="0">
                <a:latin typeface="BIZ UDゴシック" panose="020B0400000000000000" pitchFamily="49" charset="-128"/>
                <a:ea typeface="BIZ UDゴシック" panose="020B0400000000000000" pitchFamily="49" charset="-128"/>
              </a:rPr>
              <a:t>担当者から専門な見地からの意見を求めること</a:t>
            </a:r>
            <a:r>
              <a:rPr lang="ja-JP" altLang="en-US" sz="1600" dirty="0">
                <a:latin typeface="BIZ UDゴシック" panose="020B0400000000000000" pitchFamily="49" charset="-128"/>
                <a:ea typeface="BIZ UDゴシック" panose="020B0400000000000000" pitchFamily="49" charset="-128"/>
              </a:rPr>
              <a:t>。</a:t>
            </a:r>
            <a:endParaRPr lang="en-US" altLang="ja-JP" sz="1600" dirty="0">
              <a:latin typeface="BIZ UDゴシック" panose="020B0400000000000000" pitchFamily="49" charset="-128"/>
              <a:ea typeface="BIZ UDゴシック" panose="020B0400000000000000" pitchFamily="49" charset="-128"/>
            </a:endParaRPr>
          </a:p>
        </p:txBody>
      </p:sp>
      <p:sp>
        <p:nvSpPr>
          <p:cNvPr id="7" name="コンテンツ プレースホルダー 4"/>
          <p:cNvSpPr txBox="1">
            <a:spLocks/>
          </p:cNvSpPr>
          <p:nvPr/>
        </p:nvSpPr>
        <p:spPr>
          <a:xfrm>
            <a:off x="517200" y="3963195"/>
            <a:ext cx="11156400" cy="1940286"/>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サービス担当者会議の記録において、開催日時・開催場所・参加者の氏名・事業所名・職種・各参加者からの意見等を </a:t>
            </a:r>
            <a:r>
              <a:rPr lang="ja-JP" altLang="en-US" sz="1600" b="1" u="sng" dirty="0">
                <a:latin typeface="BIZ UDゴシック" panose="020B0400000000000000" pitchFamily="49" charset="-128"/>
                <a:ea typeface="BIZ UDゴシック" panose="020B0400000000000000" pitchFamily="49" charset="-128"/>
              </a:rPr>
              <a:t>明記</a:t>
            </a:r>
            <a:r>
              <a:rPr lang="ja-JP" altLang="en-US" sz="1600" dirty="0">
                <a:latin typeface="BIZ UDゴシック" panose="020B0400000000000000" pitchFamily="49" charset="-128"/>
                <a:ea typeface="BIZ UDゴシック" panose="020B0400000000000000" pitchFamily="49" charset="-128"/>
              </a:rPr>
              <a:t>しておくこと。</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やむを得ずサービス担当者会議を開催できない場合や、会議に出席できない担当者がいる場合は、その理由を明確にした上で、担当者等の意見照会を行い、日時や手段、内容等を分かりやすく記録し、</a:t>
            </a:r>
            <a:r>
              <a:rPr lang="ja-JP" altLang="en-US" sz="1600" b="1" u="sng" dirty="0">
                <a:latin typeface="BIZ UDゴシック" panose="020B0400000000000000" pitchFamily="49" charset="-128"/>
                <a:ea typeface="BIZ UDゴシック" panose="020B0400000000000000" pitchFamily="49" charset="-128"/>
              </a:rPr>
              <a:t>全ての担当者間でその情報を共有</a:t>
            </a:r>
            <a:r>
              <a:rPr lang="ja-JP" altLang="en-US" sz="1600" dirty="0">
                <a:latin typeface="BIZ UDゴシック" panose="020B0400000000000000" pitchFamily="49" charset="-128"/>
                <a:ea typeface="BIZ UDゴシック" panose="020B0400000000000000" pitchFamily="49" charset="-128"/>
              </a:rPr>
              <a:t>すること。</a:t>
            </a:r>
            <a:endParaRPr lang="en-US" altLang="ja-JP" sz="2000" b="1" dirty="0">
              <a:latin typeface="BIZ UDゴシック" panose="020B0400000000000000" pitchFamily="49" charset="-128"/>
              <a:ea typeface="BIZ UDゴシック" panose="020B0400000000000000" pitchFamily="49" charset="-128"/>
            </a:endParaRPr>
          </a:p>
        </p:txBody>
      </p:sp>
      <p:sp>
        <p:nvSpPr>
          <p:cNvPr id="9" name="正方形/長方形 8"/>
          <p:cNvSpPr/>
          <p:nvPr/>
        </p:nvSpPr>
        <p:spPr>
          <a:xfrm>
            <a:off x="518160" y="315329"/>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３</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サービス担当者会議について</a:t>
            </a:r>
            <a:r>
              <a:rPr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p>
        </p:txBody>
      </p:sp>
      <p:sp>
        <p:nvSpPr>
          <p:cNvPr id="10" name="下矢印 9"/>
          <p:cNvSpPr/>
          <p:nvPr/>
        </p:nvSpPr>
        <p:spPr>
          <a:xfrm>
            <a:off x="5682362" y="3270674"/>
            <a:ext cx="827276" cy="409848"/>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ゴシック" panose="020B0400000000000000" pitchFamily="49" charset="-128"/>
              <a:ea typeface="BIZ UDゴシック" panose="020B0400000000000000" pitchFamily="49" charset="-128"/>
            </a:endParaRPr>
          </a:p>
        </p:txBody>
      </p:sp>
      <p:sp>
        <p:nvSpPr>
          <p:cNvPr id="11" name="角丸四角形 10"/>
          <p:cNvSpPr/>
          <p:nvPr/>
        </p:nvSpPr>
        <p:spPr>
          <a:xfrm>
            <a:off x="518400" y="3819792"/>
            <a:ext cx="1613095"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ポイント</a:t>
            </a:r>
          </a:p>
        </p:txBody>
      </p:sp>
      <p:sp>
        <p:nvSpPr>
          <p:cNvPr id="13" name="角丸四角形 12"/>
          <p:cNvSpPr/>
          <p:nvPr/>
        </p:nvSpPr>
        <p:spPr>
          <a:xfrm>
            <a:off x="518400" y="1260000"/>
            <a:ext cx="2427263" cy="336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altLang="ja-JP" b="1" dirty="0">
                <a:latin typeface="BIZ UDゴシック" panose="020B0400000000000000" pitchFamily="49" charset="-128"/>
                <a:ea typeface="BIZ UDゴシック" panose="020B0400000000000000" pitchFamily="49" charset="-128"/>
              </a:rPr>
              <a:t>【</a:t>
            </a:r>
            <a:r>
              <a:rPr lang="zh-TW" altLang="en-US" b="1" dirty="0">
                <a:latin typeface="BIZ UDゴシック" panose="020B0400000000000000" pitchFamily="49" charset="-128"/>
                <a:ea typeface="BIZ UDゴシック" panose="020B0400000000000000" pitchFamily="49" charset="-128"/>
              </a:rPr>
              <a:t>基準等（要旨）</a:t>
            </a:r>
            <a:r>
              <a:rPr lang="en-US" altLang="ja-JP" b="1" dirty="0">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2930715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7800" y="1427641"/>
            <a:ext cx="11156400" cy="1425798"/>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600" dirty="0">
                <a:latin typeface="BIZ UDゴシック" panose="020B0400000000000000" pitchFamily="49" charset="-128"/>
                <a:ea typeface="BIZ UDゴシック" panose="020B0400000000000000" pitchFamily="49" charset="-128"/>
              </a:rPr>
              <a:t>介護支援専門員は、居宅サービス計画の作成に当たっては、利用者の日常生活全般を支援する観点から、介護給付等対象サービス以外の保険医療サービス又は福祉サービス、当該地域の住民による自発的な活動によるサービス等の利用も含めて居宅サービス計画上に位置付けるよう努めること</a:t>
            </a:r>
            <a:r>
              <a:rPr lang="ja-JP" altLang="en-US" sz="1800" b="1" dirty="0">
                <a:latin typeface="BIZ UDゴシック" panose="020B0400000000000000" pitchFamily="49" charset="-128"/>
                <a:ea typeface="BIZ UDゴシック" panose="020B0400000000000000" pitchFamily="49" charset="-128"/>
              </a:rPr>
              <a:t>。</a:t>
            </a:r>
            <a:endParaRPr lang="en-US" altLang="ja-JP" sz="1800" b="1" dirty="0">
              <a:latin typeface="BIZ UDゴシック" panose="020B0400000000000000" pitchFamily="49" charset="-128"/>
              <a:ea typeface="BIZ UDゴシック" panose="020B0400000000000000" pitchFamily="49" charset="-128"/>
            </a:endParaRPr>
          </a:p>
        </p:txBody>
      </p:sp>
      <p:sp>
        <p:nvSpPr>
          <p:cNvPr id="7" name="コンテンツ プレースホルダー 4"/>
          <p:cNvSpPr txBox="1">
            <a:spLocks/>
          </p:cNvSpPr>
          <p:nvPr/>
        </p:nvSpPr>
        <p:spPr>
          <a:xfrm>
            <a:off x="518160" y="4198599"/>
            <a:ext cx="11156400" cy="1573075"/>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600" dirty="0">
                <a:latin typeface="BIZ UDゴシック" panose="020B0400000000000000" pitchFamily="49" charset="-128"/>
                <a:ea typeface="BIZ UDゴシック" panose="020B0400000000000000" pitchFamily="49" charset="-128"/>
              </a:rPr>
              <a:t>家族や親族等による介護、保健所又は保健センターなどによる保健指導、配食サービスなどの市町村や</a:t>
            </a:r>
            <a:r>
              <a:rPr lang="en-US" altLang="ja-JP" sz="1600" dirty="0">
                <a:latin typeface="BIZ UDゴシック" panose="020B0400000000000000" pitchFamily="49" charset="-128"/>
                <a:ea typeface="BIZ UDゴシック" panose="020B0400000000000000" pitchFamily="49" charset="-128"/>
              </a:rPr>
              <a:t>NPO</a:t>
            </a:r>
            <a:r>
              <a:rPr lang="ja-JP" altLang="en-US" sz="1600" dirty="0">
                <a:latin typeface="BIZ UDゴシック" panose="020B0400000000000000" pitchFamily="49" charset="-128"/>
                <a:ea typeface="BIZ UDゴシック" panose="020B0400000000000000" pitchFamily="49" charset="-128"/>
              </a:rPr>
              <a:t>などによるサービス、近隣住民や民生委員などによる見守りの状況、有料老人ホームなどの施設職員の見守りなど、利用者の支援にかかわる様々な機関や個人との連携が必要であり、これらの情報を</a:t>
            </a:r>
            <a:r>
              <a:rPr lang="ja-JP" altLang="en-US" sz="1600" u="sng" dirty="0">
                <a:latin typeface="BIZ UDゴシック" panose="020B0400000000000000" pitchFamily="49" charset="-128"/>
                <a:ea typeface="BIZ UDゴシック" panose="020B0400000000000000" pitchFamily="49" charset="-128"/>
              </a:rPr>
              <a:t>総合的に把握し、居宅サービス計画に位置付けるように努めること。</a:t>
            </a:r>
            <a:endParaRPr lang="en-US" altLang="ja-JP" sz="1600" u="sng" dirty="0">
              <a:latin typeface="BIZ UDゴシック" panose="020B0400000000000000" pitchFamily="49" charset="-128"/>
              <a:ea typeface="BIZ UDゴシック" panose="020B0400000000000000" pitchFamily="49" charset="-128"/>
            </a:endParaRPr>
          </a:p>
        </p:txBody>
      </p:sp>
      <p:sp>
        <p:nvSpPr>
          <p:cNvPr id="9" name="正方形/長方形 8"/>
          <p:cNvSpPr/>
          <p:nvPr/>
        </p:nvSpPr>
        <p:spPr>
          <a:xfrm>
            <a:off x="518160" y="315329"/>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４</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総合的な計画の作成について</a:t>
            </a:r>
            <a:r>
              <a:rPr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p>
        </p:txBody>
      </p:sp>
      <p:sp>
        <p:nvSpPr>
          <p:cNvPr id="10" name="下矢印 9"/>
          <p:cNvSpPr/>
          <p:nvPr/>
        </p:nvSpPr>
        <p:spPr>
          <a:xfrm>
            <a:off x="5682362" y="3321095"/>
            <a:ext cx="827276" cy="409848"/>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ゴシック" panose="020B0400000000000000" pitchFamily="49" charset="-128"/>
              <a:ea typeface="BIZ UDゴシック" panose="020B0400000000000000" pitchFamily="49" charset="-128"/>
            </a:endParaRPr>
          </a:p>
        </p:txBody>
      </p:sp>
      <p:sp>
        <p:nvSpPr>
          <p:cNvPr id="12" name="角丸四角形 11"/>
          <p:cNvSpPr/>
          <p:nvPr/>
        </p:nvSpPr>
        <p:spPr>
          <a:xfrm>
            <a:off x="517440" y="4030317"/>
            <a:ext cx="1613095"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ポイント</a:t>
            </a:r>
          </a:p>
        </p:txBody>
      </p:sp>
      <p:sp>
        <p:nvSpPr>
          <p:cNvPr id="14" name="角丸四角形 13"/>
          <p:cNvSpPr/>
          <p:nvPr/>
        </p:nvSpPr>
        <p:spPr>
          <a:xfrm>
            <a:off x="518400" y="1260000"/>
            <a:ext cx="2427263" cy="336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altLang="ja-JP" b="1" dirty="0">
                <a:latin typeface="BIZ UDゴシック" panose="020B0400000000000000" pitchFamily="49" charset="-128"/>
                <a:ea typeface="BIZ UDゴシック" panose="020B0400000000000000" pitchFamily="49" charset="-128"/>
              </a:rPr>
              <a:t>【</a:t>
            </a:r>
            <a:r>
              <a:rPr lang="zh-TW" altLang="en-US" b="1" dirty="0">
                <a:latin typeface="BIZ UDゴシック" panose="020B0400000000000000" pitchFamily="49" charset="-128"/>
                <a:ea typeface="BIZ UDゴシック" panose="020B0400000000000000" pitchFamily="49" charset="-128"/>
              </a:rPr>
              <a:t>基準等（要旨）</a:t>
            </a:r>
            <a:r>
              <a:rPr lang="en-US" altLang="ja-JP" b="1" dirty="0">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63626430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8160" y="1428282"/>
            <a:ext cx="11155680" cy="2000718"/>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・利用者及びその家族の生活に対する意向、総合的な援助方針、生活全般の解決すべき課題、提供されるサービスの目標</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　及びその達成時期、サービスの種類、内容及び利用料並びにサービスを提供する上での留意事項等を記載した居宅サー　</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　ビス計画の原案を作成すること。</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・居宅サービス計画を作成した際には、当該居宅サービス計画を</a:t>
            </a:r>
            <a:r>
              <a:rPr lang="ja-JP" altLang="en-US" sz="1600" b="1" u="sng" dirty="0">
                <a:latin typeface="BIZ UDゴシック" panose="020B0400000000000000" pitchFamily="49" charset="-128"/>
                <a:ea typeface="BIZ UDゴシック" panose="020B0400000000000000" pitchFamily="49" charset="-128"/>
              </a:rPr>
              <a:t>利用者及び担当者に交付すること。</a:t>
            </a:r>
            <a:endParaRPr lang="en-US" altLang="ja-JP" sz="1600" b="1" u="sng"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b="1" dirty="0">
                <a:latin typeface="BIZ UDゴシック" panose="020B0400000000000000" pitchFamily="49" charset="-128"/>
                <a:ea typeface="BIZ UDゴシック" panose="020B0400000000000000" pitchFamily="49" charset="-128"/>
              </a:rPr>
              <a:t>・</a:t>
            </a:r>
            <a:r>
              <a:rPr lang="ja-JP" altLang="en-US" sz="1600" dirty="0">
                <a:latin typeface="BIZ UDゴシック" panose="020B0400000000000000" pitchFamily="49" charset="-128"/>
                <a:ea typeface="BIZ UDゴシック" panose="020B0400000000000000" pitchFamily="49" charset="-128"/>
              </a:rPr>
              <a:t>また、居宅サービス計画に位置付けた事業所に対し、</a:t>
            </a:r>
            <a:r>
              <a:rPr lang="ja-JP" altLang="en-US" sz="1600" b="1" u="sng" dirty="0">
                <a:latin typeface="BIZ UDゴシック" panose="020B0400000000000000" pitchFamily="49" charset="-128"/>
                <a:ea typeface="BIZ UDゴシック" panose="020B0400000000000000" pitchFamily="49" charset="-128"/>
              </a:rPr>
              <a:t>個別サービス計画の提出</a:t>
            </a:r>
            <a:r>
              <a:rPr lang="ja-JP" altLang="en-US" sz="1600" dirty="0">
                <a:latin typeface="BIZ UDゴシック" panose="020B0400000000000000" pitchFamily="49" charset="-128"/>
                <a:ea typeface="BIZ UDゴシック" panose="020B0400000000000000" pitchFamily="49" charset="-128"/>
              </a:rPr>
              <a:t>を求め、居宅介護支援事業所で保管する</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　こと。</a:t>
            </a:r>
            <a:endParaRPr lang="en-US" altLang="ja-JP" sz="1600" dirty="0">
              <a:latin typeface="BIZ UDゴシック" panose="020B0400000000000000" pitchFamily="49" charset="-128"/>
              <a:ea typeface="BIZ UDゴシック" panose="020B0400000000000000" pitchFamily="49" charset="-128"/>
            </a:endParaRPr>
          </a:p>
        </p:txBody>
      </p:sp>
      <p:sp>
        <p:nvSpPr>
          <p:cNvPr id="7" name="コンテンツ プレースホルダー 4"/>
          <p:cNvSpPr txBox="1">
            <a:spLocks/>
          </p:cNvSpPr>
          <p:nvPr/>
        </p:nvSpPr>
        <p:spPr>
          <a:xfrm>
            <a:off x="518161" y="4607358"/>
            <a:ext cx="11155679" cy="1600201"/>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・居宅サービス計画における短期目標は、解決すべき課題及び長期目標に段階的に対応し、解決に結びつけるものとし、</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600" dirty="0">
                <a:latin typeface="BIZ UDゴシック" panose="020B0400000000000000" pitchFamily="49" charset="-128"/>
                <a:ea typeface="BIZ UDゴシック" panose="020B0400000000000000" pitchFamily="49" charset="-128"/>
              </a:rPr>
              <a:t>　長期、短期目標ともわかりやすい具体的な表現とすること。</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・居宅サービス計画を交付した日を明確にすること。</a:t>
            </a:r>
            <a:endParaRPr lang="en-US" altLang="ja-JP" sz="1800" dirty="0">
              <a:latin typeface="BIZ UDゴシック" panose="020B0400000000000000" pitchFamily="49" charset="-128"/>
              <a:ea typeface="BIZ UDゴシック" panose="020B0400000000000000" pitchFamily="49" charset="-128"/>
            </a:endParaRPr>
          </a:p>
        </p:txBody>
      </p:sp>
      <p:sp>
        <p:nvSpPr>
          <p:cNvPr id="9" name="正方形/長方形 8"/>
          <p:cNvSpPr/>
          <p:nvPr/>
        </p:nvSpPr>
        <p:spPr>
          <a:xfrm>
            <a:off x="518160" y="315329"/>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５</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居宅サービス計画の作成・交付について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ja-JP" altLang="en-US" sz="14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518160" y="4387843"/>
            <a:ext cx="1613095"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ポイント</a:t>
            </a:r>
          </a:p>
        </p:txBody>
      </p:sp>
      <p:sp>
        <p:nvSpPr>
          <p:cNvPr id="11" name="下矢印 10"/>
          <p:cNvSpPr/>
          <p:nvPr/>
        </p:nvSpPr>
        <p:spPr>
          <a:xfrm>
            <a:off x="5682362" y="3813255"/>
            <a:ext cx="827276" cy="409848"/>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ゴシック" panose="020B0400000000000000" pitchFamily="49" charset="-128"/>
              <a:ea typeface="BIZ UDゴシック" panose="020B0400000000000000" pitchFamily="49" charset="-128"/>
            </a:endParaRPr>
          </a:p>
        </p:txBody>
      </p:sp>
      <p:sp>
        <p:nvSpPr>
          <p:cNvPr id="13" name="角丸四角形 12"/>
          <p:cNvSpPr/>
          <p:nvPr/>
        </p:nvSpPr>
        <p:spPr>
          <a:xfrm>
            <a:off x="518400" y="1260000"/>
            <a:ext cx="2427263" cy="336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altLang="ja-JP" b="1" dirty="0">
                <a:latin typeface="BIZ UDゴシック" panose="020B0400000000000000" pitchFamily="49" charset="-128"/>
                <a:ea typeface="BIZ UDゴシック" panose="020B0400000000000000" pitchFamily="49" charset="-128"/>
              </a:rPr>
              <a:t>【</a:t>
            </a:r>
            <a:r>
              <a:rPr lang="zh-TW" altLang="en-US" b="1" dirty="0">
                <a:latin typeface="BIZ UDゴシック" panose="020B0400000000000000" pitchFamily="49" charset="-128"/>
                <a:ea typeface="BIZ UDゴシック" panose="020B0400000000000000" pitchFamily="49" charset="-128"/>
              </a:rPr>
              <a:t>基準等（要旨）</a:t>
            </a:r>
            <a:r>
              <a:rPr lang="en-US" altLang="ja-JP" b="1" dirty="0">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175758209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8160" y="1431091"/>
            <a:ext cx="11155680" cy="1855184"/>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600" dirty="0">
                <a:latin typeface="BIZ UDゴシック" panose="020B0400000000000000" pitchFamily="49" charset="-128"/>
                <a:ea typeface="BIZ UDゴシック" panose="020B0400000000000000" pitchFamily="49" charset="-128"/>
              </a:rPr>
              <a:t>利用者及び家族、指定居宅サービス事業者等との連絡を継続的に行うこととし、特段の事情のない限り次に定めるところにより行うこと。</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a:t>
            </a:r>
            <a:r>
              <a:rPr lang="ja-JP" altLang="en-US" sz="1600" b="1" u="sng" dirty="0">
                <a:latin typeface="BIZ UDゴシック" panose="020B0400000000000000" pitchFamily="49" charset="-128"/>
                <a:ea typeface="BIZ UDゴシック" panose="020B0400000000000000" pitchFamily="49" charset="-128"/>
              </a:rPr>
              <a:t>少なくとも１か月に１回</a:t>
            </a:r>
            <a:r>
              <a:rPr lang="ja-JP" altLang="en-US" sz="1600" dirty="0">
                <a:latin typeface="BIZ UDゴシック" panose="020B0400000000000000" pitchFamily="49" charset="-128"/>
                <a:ea typeface="BIZ UDゴシック" panose="020B0400000000000000" pitchFamily="49" charset="-128"/>
              </a:rPr>
              <a:t>、「利用者の居宅での面接」又は「テレビ電話装置等を活用した面接」を行うこと。</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dirty="0">
                <a:latin typeface="BIZ UDゴシック" panose="020B0400000000000000" pitchFamily="49" charset="-128"/>
                <a:ea typeface="BIZ UDゴシック" panose="020B0400000000000000" pitchFamily="49" charset="-128"/>
              </a:rPr>
              <a:t>・</a:t>
            </a:r>
            <a:r>
              <a:rPr lang="ja-JP" altLang="en-US" sz="1600" b="1" u="sng" dirty="0">
                <a:latin typeface="BIZ UDゴシック" panose="020B0400000000000000" pitchFamily="49" charset="-128"/>
                <a:ea typeface="BIZ UDゴシック" panose="020B0400000000000000" pitchFamily="49" charset="-128"/>
              </a:rPr>
              <a:t>少なくとも１か月に１回</a:t>
            </a:r>
            <a:r>
              <a:rPr lang="ja-JP" altLang="en-US" sz="1600" dirty="0">
                <a:latin typeface="BIZ UDゴシック" panose="020B0400000000000000" pitchFamily="49" charset="-128"/>
                <a:ea typeface="BIZ UDゴシック" panose="020B0400000000000000" pitchFamily="49" charset="-128"/>
              </a:rPr>
              <a:t>、モニタリングの</a:t>
            </a:r>
            <a:r>
              <a:rPr lang="ja-JP" altLang="en-US" sz="1600" b="1" u="sng" dirty="0">
                <a:latin typeface="BIZ UDゴシック" panose="020B0400000000000000" pitchFamily="49" charset="-128"/>
                <a:ea typeface="BIZ UDゴシック" panose="020B0400000000000000" pitchFamily="49" charset="-128"/>
              </a:rPr>
              <a:t>結果を記録すること</a:t>
            </a:r>
            <a:r>
              <a:rPr lang="ja-JP" altLang="en-US" sz="1600" b="1" dirty="0">
                <a:latin typeface="BIZ UDゴシック" panose="020B0400000000000000" pitchFamily="49" charset="-128"/>
                <a:ea typeface="BIZ UDゴシック" panose="020B0400000000000000" pitchFamily="49" charset="-128"/>
              </a:rPr>
              <a:t>。</a:t>
            </a:r>
            <a:endParaRPr lang="en-US" altLang="ja-JP" sz="1600" b="1" dirty="0">
              <a:latin typeface="BIZ UDゴシック" panose="020B0400000000000000" pitchFamily="49" charset="-128"/>
              <a:ea typeface="BIZ UDゴシック" panose="020B0400000000000000" pitchFamily="49" charset="-128"/>
            </a:endParaRPr>
          </a:p>
        </p:txBody>
      </p:sp>
      <p:sp>
        <p:nvSpPr>
          <p:cNvPr id="7" name="コンテンツ プレースホルダー 4"/>
          <p:cNvSpPr txBox="1">
            <a:spLocks/>
          </p:cNvSpPr>
          <p:nvPr/>
        </p:nvSpPr>
        <p:spPr>
          <a:xfrm>
            <a:off x="518160" y="4430938"/>
            <a:ext cx="11155679" cy="1584578"/>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600" dirty="0">
                <a:latin typeface="BIZ UDゴシック" panose="020B0400000000000000" pitchFamily="49" charset="-128"/>
                <a:ea typeface="BIZ UDゴシック" panose="020B0400000000000000" pitchFamily="49" charset="-128"/>
              </a:rPr>
              <a:t>モニタリングに当たっては、居宅サービス計画作成後も、少なくとも１月に１回は「利用者の居宅での面接」又は「テレビ電話装置等を活用した面接」を行い、利用者の解決すべき課題に変化がないかどうか把握し、解決すべき課題の変化が認められる場合、必要に応じて居宅サービス計画の変更等が必要となる。</a:t>
            </a:r>
            <a:r>
              <a:rPr lang="ja-JP" altLang="en-US" sz="1600" b="1" dirty="0">
                <a:latin typeface="BIZ UDゴシック" panose="020B0400000000000000" pitchFamily="49" charset="-128"/>
                <a:ea typeface="BIZ UDゴシック" panose="020B0400000000000000" pitchFamily="49" charset="-128"/>
              </a:rPr>
              <a:t>　</a:t>
            </a:r>
            <a:endParaRPr lang="en-US" altLang="ja-JP" sz="1600" b="1" dirty="0">
              <a:latin typeface="BIZ UDゴシック" panose="020B0400000000000000" pitchFamily="49" charset="-128"/>
              <a:ea typeface="BIZ UDゴシック" panose="020B0400000000000000" pitchFamily="49" charset="-128"/>
            </a:endParaRPr>
          </a:p>
        </p:txBody>
      </p:sp>
      <p:sp>
        <p:nvSpPr>
          <p:cNvPr id="9" name="正方形/長方形 8"/>
          <p:cNvSpPr/>
          <p:nvPr/>
        </p:nvSpPr>
        <p:spPr>
          <a:xfrm>
            <a:off x="518160" y="315329"/>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６</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モニタリングについて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p>
        </p:txBody>
      </p:sp>
      <p:sp>
        <p:nvSpPr>
          <p:cNvPr id="10" name="下矢印 9"/>
          <p:cNvSpPr/>
          <p:nvPr/>
        </p:nvSpPr>
        <p:spPr>
          <a:xfrm>
            <a:off x="5682361" y="3653682"/>
            <a:ext cx="827276" cy="409848"/>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ゴシック" panose="020B0400000000000000" pitchFamily="49" charset="-128"/>
              <a:ea typeface="BIZ UDゴシック" panose="020B0400000000000000" pitchFamily="49" charset="-128"/>
            </a:endParaRPr>
          </a:p>
        </p:txBody>
      </p:sp>
      <p:sp>
        <p:nvSpPr>
          <p:cNvPr id="12" name="角丸四角形 11"/>
          <p:cNvSpPr/>
          <p:nvPr/>
        </p:nvSpPr>
        <p:spPr>
          <a:xfrm>
            <a:off x="518160" y="4271335"/>
            <a:ext cx="1613095"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ポイント</a:t>
            </a:r>
          </a:p>
        </p:txBody>
      </p:sp>
      <p:sp>
        <p:nvSpPr>
          <p:cNvPr id="14" name="角丸四角形 13"/>
          <p:cNvSpPr/>
          <p:nvPr/>
        </p:nvSpPr>
        <p:spPr>
          <a:xfrm>
            <a:off x="518400" y="1260000"/>
            <a:ext cx="2427263" cy="336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altLang="ja-JP" b="1" dirty="0">
                <a:latin typeface="BIZ UDゴシック" panose="020B0400000000000000" pitchFamily="49" charset="-128"/>
                <a:ea typeface="BIZ UDゴシック" panose="020B0400000000000000" pitchFamily="49" charset="-128"/>
              </a:rPr>
              <a:t>【</a:t>
            </a:r>
            <a:r>
              <a:rPr lang="zh-TW" altLang="en-US" b="1" dirty="0">
                <a:latin typeface="BIZ UDゴシック" panose="020B0400000000000000" pitchFamily="49" charset="-128"/>
                <a:ea typeface="BIZ UDゴシック" panose="020B0400000000000000" pitchFamily="49" charset="-128"/>
              </a:rPr>
              <a:t>基準等（要旨）</a:t>
            </a:r>
            <a:r>
              <a:rPr lang="en-US" altLang="ja-JP" b="1" dirty="0">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62614954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518160" y="1424645"/>
            <a:ext cx="11155680" cy="2215136"/>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600" b="1" dirty="0">
                <a:latin typeface="BIZ UDゴシック" panose="020B0400000000000000" pitchFamily="49" charset="-128"/>
                <a:ea typeface="BIZ UDゴシック" panose="020B0400000000000000" pitchFamily="49" charset="-128"/>
              </a:rPr>
              <a:t>・</a:t>
            </a:r>
            <a:r>
              <a:rPr lang="ja-JP" altLang="en-US" sz="1600" dirty="0">
                <a:latin typeface="BIZ UDゴシック" panose="020B0400000000000000" pitchFamily="49" charset="-128"/>
                <a:ea typeface="BIZ UDゴシック" panose="020B0400000000000000" pitchFamily="49" charset="-128"/>
              </a:rPr>
              <a:t>利用者が訪問看護・通所リハビリテーション等の医療系サービスの利用を希望している場合やその他必要な場合には、</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en-US" altLang="ja-JP" sz="1600" b="1" dirty="0">
                <a:latin typeface="BIZ UDゴシック" panose="020B0400000000000000" pitchFamily="49" charset="-128"/>
                <a:ea typeface="BIZ UDゴシック" panose="020B0400000000000000" pitchFamily="49" charset="-128"/>
              </a:rPr>
              <a:t>  </a:t>
            </a:r>
            <a:r>
              <a:rPr lang="ja-JP" altLang="en-US" sz="1600" b="1" u="sng" dirty="0">
                <a:latin typeface="BIZ UDゴシック" panose="020B0400000000000000" pitchFamily="49" charset="-128"/>
                <a:ea typeface="BIZ UDゴシック" panose="020B0400000000000000" pitchFamily="49" charset="-128"/>
              </a:rPr>
              <a:t>利用者の同意を得て主治の医師等の意見を求めること。</a:t>
            </a:r>
            <a:endParaRPr lang="en-US" altLang="ja-JP" sz="1600" b="1" u="sng" dirty="0">
              <a:latin typeface="BIZ UDゴシック" panose="020B0400000000000000" pitchFamily="49" charset="-128"/>
              <a:ea typeface="BIZ UDゴシック" panose="020B0400000000000000" pitchFamily="49" charset="-128"/>
            </a:endParaRPr>
          </a:p>
          <a:p>
            <a:pPr marL="0" indent="0">
              <a:spcAft>
                <a:spcPts val="0"/>
              </a:spcAft>
              <a:buNone/>
            </a:pPr>
            <a:r>
              <a:rPr lang="ja-JP" altLang="en-US" sz="1600" dirty="0">
                <a:latin typeface="BIZ UDゴシック" panose="020B0400000000000000" pitchFamily="49" charset="-128"/>
                <a:ea typeface="BIZ UDゴシック" panose="020B0400000000000000" pitchFamily="49" charset="-128"/>
              </a:rPr>
              <a:t>・居宅サービス計画に訪問看護等の医療系サービスを位置付ける場合にあっては、当該医療に係る主治の医師等の指示が</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ある場合に限りこれを行うものとし、医療系サービス以外の指定居宅サービス等を位置付ける場合にあっては、当該居</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宅サービス等に係る主治の医師等の医学的観点から留意事項が示されているときは、当該留意点を尊重してこれを行う</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こと。</a:t>
            </a:r>
            <a:endParaRPr lang="en-US" altLang="ja-JP" sz="1600" dirty="0">
              <a:latin typeface="BIZ UDゴシック" panose="020B0400000000000000" pitchFamily="49" charset="-128"/>
              <a:ea typeface="BIZ UDゴシック" panose="020B0400000000000000" pitchFamily="49" charset="-128"/>
            </a:endParaRPr>
          </a:p>
        </p:txBody>
      </p:sp>
      <p:sp>
        <p:nvSpPr>
          <p:cNvPr id="7" name="コンテンツ プレースホルダー 4"/>
          <p:cNvSpPr txBox="1">
            <a:spLocks/>
          </p:cNvSpPr>
          <p:nvPr/>
        </p:nvSpPr>
        <p:spPr>
          <a:xfrm>
            <a:off x="518160" y="4829085"/>
            <a:ext cx="11155680" cy="1189305"/>
          </a:xfrm>
          <a:prstGeom prst="rect">
            <a:avLst/>
          </a:prstGeom>
        </p:spPr>
        <p:style>
          <a:lnRef idx="2">
            <a:schemeClr val="accent6"/>
          </a:lnRef>
          <a:fillRef idx="1">
            <a:schemeClr val="lt1"/>
          </a:fillRef>
          <a:effectRef idx="0">
            <a:schemeClr val="accent6"/>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600" dirty="0">
                <a:latin typeface="BIZ UDゴシック" panose="020B0400000000000000" pitchFamily="49" charset="-128"/>
                <a:ea typeface="BIZ UDゴシック" panose="020B0400000000000000" pitchFamily="49" charset="-128"/>
              </a:rPr>
              <a:t>医療系のサービスを計画に位置付けるにあたり、主治の医師等の意見を求めていない場合は、その必要性について、</a:t>
            </a:r>
            <a:endParaRPr lang="en-US" altLang="ja-JP" sz="1600" dirty="0">
              <a:latin typeface="BIZ UDゴシック" panose="020B0400000000000000" pitchFamily="49" charset="-128"/>
              <a:ea typeface="BIZ UDゴシック" panose="020B0400000000000000" pitchFamily="49" charset="-128"/>
            </a:endParaRPr>
          </a:p>
          <a:p>
            <a:pPr marL="0" indent="0">
              <a:buNone/>
            </a:pPr>
            <a:r>
              <a:rPr lang="ja-JP" altLang="en-US" sz="1600" b="1" u="sng" dirty="0">
                <a:latin typeface="BIZ UDゴシック" panose="020B0400000000000000" pitchFamily="49" charset="-128"/>
                <a:ea typeface="BIZ UDゴシック" panose="020B0400000000000000" pitchFamily="49" charset="-128"/>
              </a:rPr>
              <a:t>当該利用者の同意を得て、主治の医師等の指示があることを確認すること。</a:t>
            </a:r>
            <a:endParaRPr lang="en-US" altLang="ja-JP" sz="1600" b="1" u="sng" dirty="0">
              <a:latin typeface="BIZ UDゴシック" panose="020B0400000000000000" pitchFamily="49" charset="-128"/>
              <a:ea typeface="BIZ UDゴシック" panose="020B0400000000000000" pitchFamily="49" charset="-128"/>
            </a:endParaRPr>
          </a:p>
        </p:txBody>
      </p:sp>
      <p:sp>
        <p:nvSpPr>
          <p:cNvPr id="9" name="正方形/長方形 8"/>
          <p:cNvSpPr/>
          <p:nvPr/>
        </p:nvSpPr>
        <p:spPr>
          <a:xfrm>
            <a:off x="518160" y="315329"/>
            <a:ext cx="11155680" cy="625008"/>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７</a:t>
            </a:r>
            <a:r>
              <a:rPr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主治の医師の意見等について</a:t>
            </a:r>
            <a:r>
              <a:rPr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（居宅介護支援）</a:t>
            </a:r>
            <a:endParaRPr lang="en-US" altLang="ja-JP" sz="16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10" name="下矢印 9"/>
          <p:cNvSpPr/>
          <p:nvPr/>
        </p:nvSpPr>
        <p:spPr>
          <a:xfrm>
            <a:off x="5682362" y="4029509"/>
            <a:ext cx="827276" cy="409848"/>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ゴシック" panose="020B0400000000000000" pitchFamily="49" charset="-128"/>
              <a:ea typeface="BIZ UDゴシック" panose="020B0400000000000000" pitchFamily="49" charset="-128"/>
            </a:endParaRPr>
          </a:p>
        </p:txBody>
      </p:sp>
      <p:sp>
        <p:nvSpPr>
          <p:cNvPr id="11" name="角丸四角形 10"/>
          <p:cNvSpPr/>
          <p:nvPr/>
        </p:nvSpPr>
        <p:spPr>
          <a:xfrm>
            <a:off x="518160" y="4660803"/>
            <a:ext cx="1613095"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ポイント</a:t>
            </a:r>
          </a:p>
        </p:txBody>
      </p:sp>
      <p:sp>
        <p:nvSpPr>
          <p:cNvPr id="13" name="角丸四角形 12"/>
          <p:cNvSpPr/>
          <p:nvPr/>
        </p:nvSpPr>
        <p:spPr>
          <a:xfrm>
            <a:off x="518400" y="1260000"/>
            <a:ext cx="2427263" cy="3365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altLang="ja-JP" b="1" dirty="0">
                <a:latin typeface="BIZ UDゴシック" panose="020B0400000000000000" pitchFamily="49" charset="-128"/>
                <a:ea typeface="BIZ UDゴシック" panose="020B0400000000000000" pitchFamily="49" charset="-128"/>
              </a:rPr>
              <a:t>【</a:t>
            </a:r>
            <a:r>
              <a:rPr lang="zh-TW" altLang="en-US" b="1" dirty="0">
                <a:latin typeface="BIZ UDゴシック" panose="020B0400000000000000" pitchFamily="49" charset="-128"/>
                <a:ea typeface="BIZ UDゴシック" panose="020B0400000000000000" pitchFamily="49" charset="-128"/>
              </a:rPr>
              <a:t>基準等（要旨）</a:t>
            </a:r>
            <a:r>
              <a:rPr lang="en-US" altLang="ja-JP" b="1" dirty="0">
                <a:latin typeface="BIZ UDゴシック" panose="020B0400000000000000" pitchFamily="49" charset="-128"/>
                <a:ea typeface="BIZ UDゴシック" panose="020B0400000000000000" pitchFamily="49" charset="-128"/>
              </a:rPr>
              <a:t>】</a:t>
            </a:r>
          </a:p>
        </p:txBody>
      </p:sp>
    </p:spTree>
    <p:extLst>
      <p:ext uri="{BB962C8B-B14F-4D97-AF65-F5344CB8AC3E}">
        <p14:creationId xmlns:p14="http://schemas.microsoft.com/office/powerpoint/2010/main" val="2058679909"/>
      </p:ext>
    </p:extLst>
  </p:cSld>
  <p:clrMapOvr>
    <a:masterClrMapping/>
  </p:clrMapOvr>
  <p:transition/>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レトロスペクト">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イオン">
  <a:themeElements>
    <a:clrScheme name="イオン">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イオン">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イオン">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tint val="100000"/>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TotalTime>2278</TotalTime>
  <Words>2933</Words>
  <PresentationFormat>ワイド画面</PresentationFormat>
  <Paragraphs>182</Paragraphs>
  <Slides>19</Slides>
  <Notes>19</Notes>
  <HiddenSlides>0</HiddenSlides>
  <MMClips>0</MMClips>
  <ScaleCrop>false</ScaleCrop>
  <HeadingPairs>
    <vt:vector baseType="variant" size="6">
      <vt:variant>
        <vt:lpstr>使用されているフォント</vt:lpstr>
      </vt:variant>
      <vt:variant>
        <vt:i4>6</vt:i4>
      </vt:variant>
      <vt:variant>
        <vt:lpstr>テーマ</vt:lpstr>
      </vt:variant>
      <vt:variant>
        <vt:i4>2</vt:i4>
      </vt:variant>
      <vt:variant>
        <vt:lpstr>スライド タイトル</vt:lpstr>
      </vt:variant>
      <vt:variant>
        <vt:i4>19</vt:i4>
      </vt:variant>
    </vt:vector>
  </HeadingPairs>
  <TitlesOfParts>
    <vt:vector baseType="lpstr" size="27">
      <vt:lpstr>BIZ UDゴシック</vt:lpstr>
      <vt:lpstr>游ゴシック</vt:lpstr>
      <vt:lpstr>Calibri</vt:lpstr>
      <vt:lpstr>Calibri Light</vt:lpstr>
      <vt:lpstr>Century Gothic</vt:lpstr>
      <vt:lpstr>Wingdings 3</vt:lpstr>
      <vt:lpstr>レトロスペクト</vt:lpstr>
      <vt:lpstr>イオン</vt:lpstr>
      <vt:lpstr>居宅介護支援及び介護予防支援事業者の主な指導事項</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１　主な指導事項㉜　（介護予防支援－モニタリング）①</vt:lpstr>
      <vt:lpstr>１　主な指導事項㉜　（介護予防支援－モニタリング）②</vt:lpstr>
      <vt:lpstr>福祉指導監査室へのお問合せ先について</vt:lpstr>
      <vt:lpstr>電子申込システムで集団指導の受講報告を御提出いただく際のお願い</vt:lpstr>
      <vt:lpstr>以上で、居宅介護支援及び介護予防支援事業者の集団指導を終わります。  御視聴いただき、ありがとうございました。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cp:lastPrinted>2026-07-10T08:37:32Z</cp:lastPrinted>
  <dcterms:modified xsi:type="dcterms:W3CDTF">2026-08-03T02:51:57Z</dcterms:modified>
</cp:coreProperties>
</file>