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50" r:id="rId2"/>
  </p:sldMasterIdLst>
  <p:notesMasterIdLst>
    <p:notesMasterId r:id="rId34"/>
  </p:notesMasterIdLst>
  <p:handoutMasterIdLst>
    <p:handoutMasterId r:id="rId35"/>
  </p:handoutMasterIdLst>
  <p:sldIdLst>
    <p:sldId id="346" r:id="rId3"/>
    <p:sldId id="350" r:id="rId4"/>
    <p:sldId id="362" r:id="rId5"/>
    <p:sldId id="396" r:id="rId6"/>
    <p:sldId id="404" r:id="rId7"/>
    <p:sldId id="401" r:id="rId8"/>
    <p:sldId id="367" r:id="rId9"/>
    <p:sldId id="358" r:id="rId10"/>
    <p:sldId id="361" r:id="rId11"/>
    <p:sldId id="366" r:id="rId12"/>
    <p:sldId id="407" r:id="rId13"/>
    <p:sldId id="413" r:id="rId14"/>
    <p:sldId id="388" r:id="rId15"/>
    <p:sldId id="420" r:id="rId16"/>
    <p:sldId id="421" r:id="rId17"/>
    <p:sldId id="422" r:id="rId18"/>
    <p:sldId id="423" r:id="rId19"/>
    <p:sldId id="418" r:id="rId20"/>
    <p:sldId id="393" r:id="rId21"/>
    <p:sldId id="394" r:id="rId22"/>
    <p:sldId id="395" r:id="rId23"/>
    <p:sldId id="397" r:id="rId24"/>
    <p:sldId id="349" r:id="rId25"/>
    <p:sldId id="384" r:id="rId26"/>
    <p:sldId id="348" r:id="rId27"/>
    <p:sldId id="406" r:id="rId28"/>
    <p:sldId id="405" r:id="rId29"/>
    <p:sldId id="347" r:id="rId30"/>
    <p:sldId id="270" r:id="rId31"/>
    <p:sldId id="312" r:id="rId32"/>
    <p:sldId id="375" r:id="rId33"/>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AFF"/>
    <a:srgbClr val="1CADE4"/>
    <a:srgbClr val="FFFF99"/>
    <a:srgbClr val="E7FFB3"/>
    <a:srgbClr val="FFCC66"/>
    <a:srgbClr val="FF3737"/>
    <a:srgbClr val="F07F09"/>
    <a:srgbClr val="F9FAFF"/>
    <a:srgbClr val="EFFB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76" autoAdjust="0"/>
    <p:restoredTop sz="74223" autoAdjust="0"/>
  </p:normalViewPr>
  <p:slideViewPr>
    <p:cSldViewPr>
      <p:cViewPr varScale="1">
        <p:scale>
          <a:sx n="54" d="100"/>
          <a:sy n="54" d="100"/>
        </p:scale>
        <p:origin x="1740" y="72"/>
      </p:cViewPr>
      <p:guideLst>
        <p:guide orient="horz" pos="2160"/>
        <p:guide pos="2880"/>
      </p:guideLst>
    </p:cSldViewPr>
  </p:slideViewPr>
  <p:outlineViewPr>
    <p:cViewPr>
      <p:scale>
        <a:sx n="33" d="100"/>
        <a:sy n="33" d="100"/>
      </p:scale>
      <p:origin x="0" y="-5172"/>
    </p:cViewPr>
  </p:outlineViewPr>
  <p:notesTextViewPr>
    <p:cViewPr>
      <p:scale>
        <a:sx n="100" d="100"/>
        <a:sy n="100" d="100"/>
      </p:scale>
      <p:origin x="0" y="0"/>
    </p:cViewPr>
  </p:notesTextViewPr>
  <p:sorterViewPr>
    <p:cViewPr>
      <p:scale>
        <a:sx n="100" d="100"/>
        <a:sy n="100" d="100"/>
      </p:scale>
      <p:origin x="0" y="-28806"/>
    </p:cViewPr>
  </p:sorterViewPr>
  <p:notesViewPr>
    <p:cSldViewPr>
      <p:cViewPr>
        <p:scale>
          <a:sx n="100" d="100"/>
          <a:sy n="100" d="100"/>
        </p:scale>
        <p:origin x="1926" y="-7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sz="quarter"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010A63A4-3572-4B27-B383-84D7D9E3D83F}" type="datetimeFigureOut">
              <a:rPr kumimoji="1" lang="en-US" altLang="ja-JP" smtClean="0"/>
              <a:pPr/>
              <a:t>9/8/2023</a:t>
            </a:fld>
            <a:endParaRPr kumimoji="1" lang="ja-JP" dirty="0"/>
          </a:p>
        </p:txBody>
      </p:sp>
      <p:sp>
        <p:nvSpPr>
          <p:cNvPr id="4" name="Rectangle 3"/>
          <p:cNvSpPr>
            <a:spLocks noGrp="1"/>
          </p:cNvSpPr>
          <p:nvPr>
            <p:ph type="ftr" sz="quarter" idx="2"/>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5" name="Rectangle 4"/>
          <p:cNvSpPr>
            <a:spLocks noGrp="1"/>
          </p:cNvSpPr>
          <p:nvPr>
            <p:ph type="sldNum" sz="quarter" idx="3"/>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E10D0F4D-A9BC-4899-8372-3ED277D83E2A}" type="slidenum">
              <a:rPr kumimoji="1" lang="en-US" altLang="ja-JP" smtClean="0"/>
              <a:pPr/>
              <a:t>‹#›</a:t>
            </a:fld>
            <a:endParaRPr kumimoji="1" lang="ja-JP"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Grp="1"/>
          </p:cNvSpPr>
          <p:nvPr>
            <p:ph type="hdr" sz="quarter"/>
          </p:nvPr>
        </p:nvSpPr>
        <p:spPr>
          <a:xfrm>
            <a:off x="0" y="0"/>
            <a:ext cx="2918831" cy="493316"/>
          </a:xfrm>
          <a:prstGeom prst="rect">
            <a:avLst/>
          </a:prstGeom>
        </p:spPr>
        <p:txBody>
          <a:bodyPr vert="horz" lIns="90690" tIns="45345" rIns="90690" bIns="45345" rtlCol="0"/>
          <a:lstStyle>
            <a:lvl1pPr algn="l" latinLnBrk="0">
              <a:defRPr kumimoji="1" lang="ja-JP" sz="1200"/>
            </a:lvl1pPr>
          </a:lstStyle>
          <a:p>
            <a:endParaRPr kumimoji="1" lang="ja-JP" dirty="0"/>
          </a:p>
        </p:txBody>
      </p:sp>
      <p:sp>
        <p:nvSpPr>
          <p:cNvPr id="3" name="Rectangle 2"/>
          <p:cNvSpPr>
            <a:spLocks noGrp="1"/>
          </p:cNvSpPr>
          <p:nvPr>
            <p:ph type="dt" idx="1"/>
          </p:nvPr>
        </p:nvSpPr>
        <p:spPr>
          <a:xfrm>
            <a:off x="3815374" y="0"/>
            <a:ext cx="2918831" cy="493316"/>
          </a:xfrm>
          <a:prstGeom prst="rect">
            <a:avLst/>
          </a:prstGeom>
        </p:spPr>
        <p:txBody>
          <a:bodyPr vert="horz" lIns="90690" tIns="45345" rIns="90690" bIns="45345" rtlCol="0"/>
          <a:lstStyle>
            <a:lvl1pPr algn="r" latinLnBrk="0">
              <a:defRPr kumimoji="1" lang="ja-JP" sz="1200"/>
            </a:lvl1pPr>
          </a:lstStyle>
          <a:p>
            <a:fld id="{FE58EE69-A876-4E74-86C2-628494CDF3AA}" type="datetimeFigureOut">
              <a:rPr lang="ja-JP" altLang="en-US"/>
              <a:pPr/>
              <a:t>2023/9/8</a:t>
            </a:fld>
            <a:endParaRPr kumimoji="1" lang="ja-JP" dirty="0"/>
          </a:p>
        </p:txBody>
      </p:sp>
      <p:sp>
        <p:nvSpPr>
          <p:cNvPr id="4" name="Rectangle 3"/>
          <p:cNvSpPr>
            <a:spLocks noGrp="1" noRot="1" noChangeAspect="1"/>
          </p:cNvSpPr>
          <p:nvPr>
            <p:ph type="sldImg" idx="2"/>
          </p:nvPr>
        </p:nvSpPr>
        <p:spPr>
          <a:xfrm>
            <a:off x="903288" y="739775"/>
            <a:ext cx="4929187" cy="3698875"/>
          </a:xfrm>
          <a:prstGeom prst="rect">
            <a:avLst/>
          </a:prstGeom>
          <a:noFill/>
          <a:ln w="12700">
            <a:solidFill>
              <a:prstClr val="black"/>
            </a:solidFill>
          </a:ln>
        </p:spPr>
        <p:txBody>
          <a:bodyPr vert="horz" lIns="90690" tIns="45345" rIns="90690" bIns="45345" rtlCol="0" anchor="ctr"/>
          <a:lstStyle/>
          <a:p>
            <a:endParaRPr kumimoji="1" lang="ja-JP" dirty="0"/>
          </a:p>
        </p:txBody>
      </p:sp>
      <p:sp>
        <p:nvSpPr>
          <p:cNvPr id="5" name="Rectangle 4"/>
          <p:cNvSpPr>
            <a:spLocks noGrp="1"/>
          </p:cNvSpPr>
          <p:nvPr>
            <p:ph type="body" sz="quarter" idx="3"/>
          </p:nvPr>
        </p:nvSpPr>
        <p:spPr>
          <a:xfrm>
            <a:off x="673577" y="4686499"/>
            <a:ext cx="5388610" cy="4439841"/>
          </a:xfrm>
          <a:prstGeom prst="rect">
            <a:avLst/>
          </a:prstGeom>
        </p:spPr>
        <p:txBody>
          <a:bodyPr vert="horz" lIns="90690" tIns="45345" rIns="90690" bIns="45345" rtlCol="0">
            <a:normAutofit/>
          </a:bodyPr>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Rectangle 5"/>
          <p:cNvSpPr>
            <a:spLocks noGrp="1"/>
          </p:cNvSpPr>
          <p:nvPr>
            <p:ph type="ftr" sz="quarter" idx="4"/>
          </p:nvPr>
        </p:nvSpPr>
        <p:spPr>
          <a:xfrm>
            <a:off x="0" y="9371286"/>
            <a:ext cx="2918831" cy="493316"/>
          </a:xfrm>
          <a:prstGeom prst="rect">
            <a:avLst/>
          </a:prstGeom>
        </p:spPr>
        <p:txBody>
          <a:bodyPr vert="horz" lIns="90690" tIns="45345" rIns="90690" bIns="45345" rtlCol="0" anchor="b"/>
          <a:lstStyle>
            <a:lvl1pPr algn="l" latinLnBrk="0">
              <a:defRPr kumimoji="1" lang="ja-JP" sz="1200"/>
            </a:lvl1pPr>
          </a:lstStyle>
          <a:p>
            <a:endParaRPr kumimoji="1" lang="ja-JP" dirty="0"/>
          </a:p>
        </p:txBody>
      </p:sp>
      <p:sp>
        <p:nvSpPr>
          <p:cNvPr id="7" name="Rectangle 6"/>
          <p:cNvSpPr>
            <a:spLocks noGrp="1"/>
          </p:cNvSpPr>
          <p:nvPr>
            <p:ph type="sldNum" sz="quarter" idx="5"/>
          </p:nvPr>
        </p:nvSpPr>
        <p:spPr>
          <a:xfrm>
            <a:off x="3815374" y="9371286"/>
            <a:ext cx="2918831" cy="493316"/>
          </a:xfrm>
          <a:prstGeom prst="rect">
            <a:avLst/>
          </a:prstGeom>
        </p:spPr>
        <p:txBody>
          <a:bodyPr vert="horz" lIns="90690" tIns="45345" rIns="90690" bIns="45345" rtlCol="0" anchor="b"/>
          <a:lstStyle>
            <a:lvl1pPr algn="r" latinLnBrk="0">
              <a:defRPr kumimoji="1" lang="ja-JP" sz="1200"/>
            </a:lvl1pPr>
          </a:lstStyle>
          <a:p>
            <a:fld id="{FE16532C-7DFC-4EC2-AFA5-3731AA0E8AFA}" type="slidenum">
              <a:rPr/>
              <a:pPr/>
              <a:t>‹#›</a:t>
            </a:fld>
            <a:endParaRPr kumimoji="1" lang="ja-JP" dirty="0"/>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a:defRPr kumimoji="1" lang="ja-JP" sz="1200" kern="1200">
        <a:solidFill>
          <a:schemeClr val="tx1"/>
        </a:solidFill>
        <a:latin typeface="+mn-lt"/>
        <a:ea typeface="+mn-ea"/>
        <a:cs typeface="+mn-cs"/>
      </a:defRPr>
    </a:lvl2pPr>
    <a:lvl3pPr marL="914400" algn="l" rtl="0">
      <a:defRPr kumimoji="1" lang="ja-JP" sz="1200" kern="1200">
        <a:solidFill>
          <a:schemeClr val="tx1"/>
        </a:solidFill>
        <a:latin typeface="+mn-lt"/>
        <a:ea typeface="+mn-ea"/>
        <a:cs typeface="+mn-cs"/>
      </a:defRPr>
    </a:lvl3pPr>
    <a:lvl4pPr marL="1371600" algn="l" rtl="0">
      <a:defRPr kumimoji="1" lang="ja-JP" sz="1200" kern="1200">
        <a:solidFill>
          <a:schemeClr val="tx1"/>
        </a:solidFill>
        <a:latin typeface="+mn-lt"/>
        <a:ea typeface="+mn-ea"/>
        <a:cs typeface="+mn-cs"/>
      </a:defRPr>
    </a:lvl4pPr>
    <a:lvl5pPr marL="1828800" algn="l" rtl="0">
      <a:defRPr kumimoji="1" lang="ja-JP" sz="1200" kern="1200">
        <a:solidFill>
          <a:schemeClr val="tx1"/>
        </a:solidFill>
        <a:latin typeface="+mn-lt"/>
        <a:ea typeface="+mn-ea"/>
        <a:cs typeface="+mn-cs"/>
      </a:defRPr>
    </a:lvl5pPr>
    <a:lvl6pPr marL="2286000" algn="l" rtl="0">
      <a:defRPr kumimoji="1" lang="ja-JP" sz="1200" kern="1200">
        <a:solidFill>
          <a:schemeClr val="tx1"/>
        </a:solidFill>
        <a:latin typeface="+mn-lt"/>
        <a:ea typeface="+mn-ea"/>
        <a:cs typeface="+mn-cs"/>
      </a:defRPr>
    </a:lvl6pPr>
    <a:lvl7pPr marL="2743200" algn="l" rtl="0">
      <a:defRPr kumimoji="1" lang="ja-JP" sz="1200" kern="1200">
        <a:solidFill>
          <a:schemeClr val="tx1"/>
        </a:solidFill>
        <a:latin typeface="+mn-lt"/>
        <a:ea typeface="+mn-ea"/>
        <a:cs typeface="+mn-cs"/>
      </a:defRPr>
    </a:lvl7pPr>
    <a:lvl8pPr marL="3200400" algn="l" rtl="0">
      <a:defRPr kumimoji="1" lang="ja-JP" sz="1200" kern="1200">
        <a:solidFill>
          <a:schemeClr val="tx1"/>
        </a:solidFill>
        <a:latin typeface="+mn-lt"/>
        <a:ea typeface="+mn-ea"/>
        <a:cs typeface="+mn-cs"/>
      </a:defRPr>
    </a:lvl8pPr>
    <a:lvl9pPr marL="3657600" algn="l" rtl="0">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a:t>
            </a:fld>
            <a:endParaRPr kumimoji="1" lang="ja-JP" dirty="0"/>
          </a:p>
        </p:txBody>
      </p:sp>
    </p:spTree>
    <p:extLst>
      <p:ext uri="{BB962C8B-B14F-4D97-AF65-F5344CB8AC3E}">
        <p14:creationId xmlns:p14="http://schemas.microsoft.com/office/powerpoint/2010/main" val="74605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10</a:t>
            </a:fld>
            <a:endParaRPr kumimoji="1" lang="ja-JP" dirty="0"/>
          </a:p>
        </p:txBody>
      </p:sp>
    </p:spTree>
    <p:extLst>
      <p:ext uri="{BB962C8B-B14F-4D97-AF65-F5344CB8AC3E}">
        <p14:creationId xmlns:p14="http://schemas.microsoft.com/office/powerpoint/2010/main" val="857639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ja-JP"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16532C-7DFC-4EC2-AFA5-3731AA0E8AFA}" type="slidenum">
              <a:rPr lang="en-US" smtClean="0"/>
              <a:pPr/>
              <a:t>11</a:t>
            </a:fld>
            <a:endParaRPr lang="en-US" dirty="0"/>
          </a:p>
        </p:txBody>
      </p:sp>
    </p:spTree>
    <p:extLst>
      <p:ext uri="{BB962C8B-B14F-4D97-AF65-F5344CB8AC3E}">
        <p14:creationId xmlns:p14="http://schemas.microsoft.com/office/powerpoint/2010/main" val="1543227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p>
        </p:txBody>
      </p:sp>
      <p:sp>
        <p:nvSpPr>
          <p:cNvPr id="4" name="Slide Number Placeholder 3"/>
          <p:cNvSpPr>
            <a:spLocks noGrp="1"/>
          </p:cNvSpPr>
          <p:nvPr>
            <p:ph type="sldNum" sz="quarter" idx="10"/>
          </p:nvPr>
        </p:nvSpPr>
        <p:spPr/>
        <p:txBody>
          <a:bodyPr/>
          <a:lstStyle/>
          <a:p>
            <a:fld id="{FE16532C-7DFC-4EC2-AFA5-3731AA0E8AFA}" type="slidenum">
              <a:rPr lang="en-US" smtClean="0"/>
              <a:pPr/>
              <a:t>12</a:t>
            </a:fld>
            <a:endParaRPr lang="en-US" dirty="0"/>
          </a:p>
        </p:txBody>
      </p:sp>
    </p:spTree>
    <p:extLst>
      <p:ext uri="{BB962C8B-B14F-4D97-AF65-F5344CB8AC3E}">
        <p14:creationId xmlns:p14="http://schemas.microsoft.com/office/powerpoint/2010/main" val="3209671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13</a:t>
            </a:fld>
            <a:endParaRPr kumimoji="1" lang="ja-JP" dirty="0"/>
          </a:p>
        </p:txBody>
      </p:sp>
    </p:spTree>
    <p:extLst>
      <p:ext uri="{BB962C8B-B14F-4D97-AF65-F5344CB8AC3E}">
        <p14:creationId xmlns:p14="http://schemas.microsoft.com/office/powerpoint/2010/main" val="2297985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ja-JP"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14</a:t>
            </a:fld>
            <a:endParaRPr kumimoji="1" lang="ja-JP" dirty="0"/>
          </a:p>
        </p:txBody>
      </p:sp>
    </p:spTree>
    <p:extLst>
      <p:ext uri="{BB962C8B-B14F-4D97-AF65-F5344CB8AC3E}">
        <p14:creationId xmlns:p14="http://schemas.microsoft.com/office/powerpoint/2010/main" val="1930343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altLang="ja-JP"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15</a:t>
            </a:fld>
            <a:endParaRPr kumimoji="1" lang="ja-JP" dirty="0"/>
          </a:p>
        </p:txBody>
      </p:sp>
    </p:spTree>
    <p:extLst>
      <p:ext uri="{BB962C8B-B14F-4D97-AF65-F5344CB8AC3E}">
        <p14:creationId xmlns:p14="http://schemas.microsoft.com/office/powerpoint/2010/main" val="38110767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en-US" altLang="ja-JP" sz="1200" b="0" u="none" kern="1200" dirty="0" smtClean="0">
              <a:solidFill>
                <a:schemeClr val="tx1"/>
              </a:solidFill>
              <a:latin typeface="+mn-ea"/>
              <a:ea typeface="+mn-ea"/>
              <a:cs typeface="+mn-cs"/>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16</a:t>
            </a:fld>
            <a:endParaRPr kumimoji="1" lang="ja-JP" dirty="0"/>
          </a:p>
        </p:txBody>
      </p:sp>
    </p:spTree>
    <p:extLst>
      <p:ext uri="{BB962C8B-B14F-4D97-AF65-F5344CB8AC3E}">
        <p14:creationId xmlns:p14="http://schemas.microsoft.com/office/powerpoint/2010/main" val="17193361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17</a:t>
            </a:fld>
            <a:endParaRPr kumimoji="1" lang="ja-JP" dirty="0"/>
          </a:p>
        </p:txBody>
      </p:sp>
    </p:spTree>
    <p:extLst>
      <p:ext uri="{BB962C8B-B14F-4D97-AF65-F5344CB8AC3E}">
        <p14:creationId xmlns:p14="http://schemas.microsoft.com/office/powerpoint/2010/main" val="36840677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ja-JP"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E16532C-7DFC-4EC2-AFA5-3731AA0E8AFA}" type="slidenum">
              <a:rPr kumimoji="1"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693442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en-US" altLang="ja-JP" dirty="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19</a:t>
            </a:fld>
            <a:endParaRPr kumimoji="1" lang="ja-JP" dirty="0"/>
          </a:p>
        </p:txBody>
      </p:sp>
    </p:spTree>
    <p:extLst>
      <p:ext uri="{BB962C8B-B14F-4D97-AF65-F5344CB8AC3E}">
        <p14:creationId xmlns:p14="http://schemas.microsoft.com/office/powerpoint/2010/main" val="100041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en-US" altLang="ja-JP"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a:t>
            </a:fld>
            <a:endParaRPr kumimoji="1" lang="ja-JP" dirty="0"/>
          </a:p>
        </p:txBody>
      </p:sp>
    </p:spTree>
    <p:extLst>
      <p:ext uri="{BB962C8B-B14F-4D97-AF65-F5344CB8AC3E}">
        <p14:creationId xmlns:p14="http://schemas.microsoft.com/office/powerpoint/2010/main" val="3457220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en-US" altLang="ja-JP"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20</a:t>
            </a:fld>
            <a:endParaRPr kumimoji="1" lang="ja-JP" dirty="0"/>
          </a:p>
        </p:txBody>
      </p:sp>
    </p:spTree>
    <p:extLst>
      <p:ext uri="{BB962C8B-B14F-4D97-AF65-F5344CB8AC3E}">
        <p14:creationId xmlns:p14="http://schemas.microsoft.com/office/powerpoint/2010/main" val="2467022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21</a:t>
            </a:fld>
            <a:endParaRPr kumimoji="1" lang="ja-JP" dirty="0"/>
          </a:p>
        </p:txBody>
      </p:sp>
    </p:spTree>
    <p:extLst>
      <p:ext uri="{BB962C8B-B14F-4D97-AF65-F5344CB8AC3E}">
        <p14:creationId xmlns:p14="http://schemas.microsoft.com/office/powerpoint/2010/main" val="15645332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22</a:t>
            </a:fld>
            <a:endParaRPr kumimoji="1" lang="ja-JP" dirty="0"/>
          </a:p>
        </p:txBody>
      </p:sp>
    </p:spTree>
    <p:extLst>
      <p:ext uri="{BB962C8B-B14F-4D97-AF65-F5344CB8AC3E}">
        <p14:creationId xmlns:p14="http://schemas.microsoft.com/office/powerpoint/2010/main" val="244017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a:xfrm>
            <a:off x="703585" y="4717132"/>
            <a:ext cx="5388610" cy="4536504"/>
          </a:xfrm>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23</a:t>
            </a:fld>
            <a:endParaRPr kumimoji="1" lang="ja-JP" dirty="0"/>
          </a:p>
        </p:txBody>
      </p:sp>
    </p:spTree>
    <p:extLst>
      <p:ext uri="{BB962C8B-B14F-4D97-AF65-F5344CB8AC3E}">
        <p14:creationId xmlns:p14="http://schemas.microsoft.com/office/powerpoint/2010/main" val="81542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a:xfrm>
            <a:off x="703585" y="4717132"/>
            <a:ext cx="5388610" cy="4536504"/>
          </a:xfrm>
        </p:spPr>
        <p:txBody>
          <a:bodyPr>
            <a:normAutofit/>
          </a:bodyPr>
          <a:lstStyle/>
          <a:p>
            <a:pPr marL="0" marR="0" lvl="0" indent="0" algn="l" defTabSz="914400" rtl="0" eaLnBrk="1" fontAlgn="auto" latinLnBrk="0" hangingPunct="1">
              <a:lnSpc>
                <a:spcPct val="110000"/>
              </a:lnSpc>
              <a:spcBef>
                <a:spcPts val="0"/>
              </a:spcBef>
              <a:spcAft>
                <a:spcPts val="0"/>
              </a:spcAft>
              <a:buClrTx/>
              <a:buSzTx/>
              <a:buFontTx/>
              <a:buNone/>
              <a:tabLst/>
              <a:defRPr/>
            </a:pPr>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24</a:t>
            </a:fld>
            <a:endParaRPr kumimoji="1" lang="ja-JP" dirty="0"/>
          </a:p>
        </p:txBody>
      </p:sp>
    </p:spTree>
    <p:extLst>
      <p:ext uri="{BB962C8B-B14F-4D97-AF65-F5344CB8AC3E}">
        <p14:creationId xmlns:p14="http://schemas.microsoft.com/office/powerpoint/2010/main" val="669753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lvl="0" indent="0">
              <a:spcBef>
                <a:spcPts val="0"/>
              </a:spcBef>
              <a:spcAft>
                <a:spcPts val="0"/>
              </a:spcAft>
              <a:buNone/>
            </a:pPr>
            <a:endParaRPr lang="ja-JP" altLang="en-US" sz="1200" dirty="0" smtClean="0">
              <a:solidFill>
                <a:prstClr val="black"/>
              </a:solidFill>
              <a:latin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25</a:t>
            </a:fld>
            <a:endParaRPr kumimoji="1" lang="ja-JP" dirty="0"/>
          </a:p>
        </p:txBody>
      </p:sp>
    </p:spTree>
    <p:extLst>
      <p:ext uri="{BB962C8B-B14F-4D97-AF65-F5344CB8AC3E}">
        <p14:creationId xmlns:p14="http://schemas.microsoft.com/office/powerpoint/2010/main" val="27805056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lvl="0" indent="0">
              <a:spcBef>
                <a:spcPts val="0"/>
              </a:spcBef>
              <a:spcAft>
                <a:spcPts val="0"/>
              </a:spcAft>
              <a:buNone/>
            </a:pPr>
            <a:endParaRPr lang="en-US" altLang="ja-JP" sz="1200" dirty="0" smtClean="0">
              <a:solidFill>
                <a:prstClr val="black"/>
              </a:solidFill>
              <a:latin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26</a:t>
            </a:fld>
            <a:endParaRPr kumimoji="1" lang="ja-JP" dirty="0"/>
          </a:p>
        </p:txBody>
      </p:sp>
    </p:spTree>
    <p:extLst>
      <p:ext uri="{BB962C8B-B14F-4D97-AF65-F5344CB8AC3E}">
        <p14:creationId xmlns:p14="http://schemas.microsoft.com/office/powerpoint/2010/main" val="34438457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lvl="0" indent="0">
              <a:spcBef>
                <a:spcPts val="0"/>
              </a:spcBef>
              <a:spcAft>
                <a:spcPts val="0"/>
              </a:spcAft>
              <a:buNone/>
            </a:pPr>
            <a:endParaRPr lang="ja-JP" altLang="en-US" sz="1200" dirty="0" smtClean="0">
              <a:latin typeface="+mn-ea"/>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27</a:t>
            </a:fld>
            <a:endParaRPr kumimoji="1" lang="ja-JP" dirty="0"/>
          </a:p>
        </p:txBody>
      </p:sp>
    </p:spTree>
    <p:extLst>
      <p:ext uri="{BB962C8B-B14F-4D97-AF65-F5344CB8AC3E}">
        <p14:creationId xmlns:p14="http://schemas.microsoft.com/office/powerpoint/2010/main" val="24456907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28</a:t>
            </a:fld>
            <a:endParaRPr kumimoji="1" lang="ja-JP" dirty="0"/>
          </a:p>
        </p:txBody>
      </p:sp>
    </p:spTree>
    <p:extLst>
      <p:ext uri="{BB962C8B-B14F-4D97-AF65-F5344CB8AC3E}">
        <p14:creationId xmlns:p14="http://schemas.microsoft.com/office/powerpoint/2010/main" val="8323436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5"/>
          </p:nvPr>
        </p:nvSpPr>
        <p:spPr/>
        <p:txBody>
          <a:bodyPr/>
          <a:lstStyle/>
          <a:p>
            <a:fld id="{FE16532C-7DFC-4EC2-AFA5-3731AA0E8AFA}" type="slidenum">
              <a:rPr lang="en-US" altLang="ja-JP" smtClean="0"/>
              <a:pPr/>
              <a:t>29</a:t>
            </a:fld>
            <a:endParaRPr kumimoji="1" lang="ja-JP" altLang="en-US" dirty="0"/>
          </a:p>
        </p:txBody>
      </p:sp>
    </p:spTree>
    <p:extLst>
      <p:ext uri="{BB962C8B-B14F-4D97-AF65-F5344CB8AC3E}">
        <p14:creationId xmlns:p14="http://schemas.microsoft.com/office/powerpoint/2010/main" val="951269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3</a:t>
            </a:fld>
            <a:endParaRPr kumimoji="1" lang="ja-JP" dirty="0"/>
          </a:p>
        </p:txBody>
      </p:sp>
    </p:spTree>
    <p:extLst>
      <p:ext uri="{BB962C8B-B14F-4D97-AF65-F5344CB8AC3E}">
        <p14:creationId xmlns:p14="http://schemas.microsoft.com/office/powerpoint/2010/main" val="8318717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30</a:t>
            </a:fld>
            <a:endParaRPr kumimoji="1" lang="ja-JP" dirty="0"/>
          </a:p>
        </p:txBody>
      </p:sp>
    </p:spTree>
    <p:extLst>
      <p:ext uri="{BB962C8B-B14F-4D97-AF65-F5344CB8AC3E}">
        <p14:creationId xmlns:p14="http://schemas.microsoft.com/office/powerpoint/2010/main" val="21945856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a:bodyPr>
          <a:lstStyle/>
          <a:p>
            <a:endParaRPr kumimoji="1" lang="en-US" altLang="ja-JP"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E16532C-7DFC-4EC2-AFA5-3731AA0E8AFA}" type="slidenum">
              <a:rPr lang="en-US" altLang="ja-JP" smtClean="0"/>
              <a:pPr/>
              <a:t>31</a:t>
            </a:fld>
            <a:endParaRPr kumimoji="1" lang="ja-JP" altLang="en-US" dirty="0"/>
          </a:p>
        </p:txBody>
      </p:sp>
    </p:spTree>
    <p:extLst>
      <p:ext uri="{BB962C8B-B14F-4D97-AF65-F5344CB8AC3E}">
        <p14:creationId xmlns:p14="http://schemas.microsoft.com/office/powerpoint/2010/main" val="949496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latin typeface="+mn-ea"/>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4</a:t>
            </a:fld>
            <a:endParaRPr kumimoji="1" lang="ja-JP" dirty="0"/>
          </a:p>
        </p:txBody>
      </p:sp>
    </p:spTree>
    <p:extLst>
      <p:ext uri="{BB962C8B-B14F-4D97-AF65-F5344CB8AC3E}">
        <p14:creationId xmlns:p14="http://schemas.microsoft.com/office/powerpoint/2010/main" val="1103219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pPr marL="0" indent="0">
              <a:spcBef>
                <a:spcPts val="0"/>
              </a:spcBef>
              <a:spcAft>
                <a:spcPts val="0"/>
              </a:spcAft>
              <a:buFont typeface="Arial"/>
              <a:buNone/>
            </a:pPr>
            <a:endParaRPr kumimoji="1"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5</a:t>
            </a:fld>
            <a:endParaRPr kumimoji="1" lang="ja-JP" dirty="0"/>
          </a:p>
        </p:txBody>
      </p:sp>
    </p:spTree>
    <p:extLst>
      <p:ext uri="{BB962C8B-B14F-4D97-AF65-F5344CB8AC3E}">
        <p14:creationId xmlns:p14="http://schemas.microsoft.com/office/powerpoint/2010/main" val="2810972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ja-JP" altLang="en-US" dirty="0" err="1"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6</a:t>
            </a:fld>
            <a:endParaRPr kumimoji="1" lang="ja-JP" dirty="0"/>
          </a:p>
        </p:txBody>
      </p:sp>
    </p:spTree>
    <p:extLst>
      <p:ext uri="{BB962C8B-B14F-4D97-AF65-F5344CB8AC3E}">
        <p14:creationId xmlns:p14="http://schemas.microsoft.com/office/powerpoint/2010/main" val="1100454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7725" y="757238"/>
            <a:ext cx="4929188"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7</a:t>
            </a:fld>
            <a:endParaRPr kumimoji="1" lang="ja-JP" dirty="0"/>
          </a:p>
        </p:txBody>
      </p:sp>
    </p:spTree>
    <p:extLst>
      <p:ext uri="{BB962C8B-B14F-4D97-AF65-F5344CB8AC3E}">
        <p14:creationId xmlns:p14="http://schemas.microsoft.com/office/powerpoint/2010/main" val="3775536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995363"/>
            <a:ext cx="4929187" cy="3698875"/>
          </a:xfrm>
        </p:spPr>
      </p:sp>
      <p:sp>
        <p:nvSpPr>
          <p:cNvPr id="3" name="Notes Placeholder 2"/>
          <p:cNvSpPr>
            <a:spLocks noGrp="1"/>
          </p:cNvSpPr>
          <p:nvPr>
            <p:ph type="body" idx="1"/>
          </p:nvPr>
        </p:nvSpPr>
        <p:spPr/>
        <p:txBody>
          <a:bodyPr>
            <a:normAutofit/>
          </a:bodyPr>
          <a:lstStyle/>
          <a:p>
            <a:endParaRPr lang="ja-JP" altLang="en-US"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8</a:t>
            </a:fld>
            <a:endParaRPr kumimoji="1" lang="ja-JP" dirty="0"/>
          </a:p>
        </p:txBody>
      </p:sp>
    </p:spTree>
    <p:extLst>
      <p:ext uri="{BB962C8B-B14F-4D97-AF65-F5344CB8AC3E}">
        <p14:creationId xmlns:p14="http://schemas.microsoft.com/office/powerpoint/2010/main" val="208206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3288" y="739775"/>
            <a:ext cx="4929187" cy="3698875"/>
          </a:xfrm>
        </p:spPr>
      </p:sp>
      <p:sp>
        <p:nvSpPr>
          <p:cNvPr id="3" name="Notes Placeholder 2"/>
          <p:cNvSpPr>
            <a:spLocks noGrp="1"/>
          </p:cNvSpPr>
          <p:nvPr>
            <p:ph type="body" idx="1"/>
          </p:nvPr>
        </p:nvSpPr>
        <p:spPr/>
        <p:txBody>
          <a:bodyPr>
            <a:normAutofit/>
          </a:bodyPr>
          <a:lstStyle/>
          <a:p>
            <a:endParaRPr kumimoji="1" lang="en-US" altLang="ja-JP" dirty="0" smtClean="0">
              <a:latin typeface="メイリオ" panose="020B0604030504040204" pitchFamily="50" charset="-128"/>
              <a:ea typeface="メイリオ" panose="020B0604030504040204" pitchFamily="50" charset="-128"/>
            </a:endParaRPr>
          </a:p>
        </p:txBody>
      </p:sp>
      <p:sp>
        <p:nvSpPr>
          <p:cNvPr id="4" name="Slide Number Placeholder 3"/>
          <p:cNvSpPr>
            <a:spLocks noGrp="1"/>
          </p:cNvSpPr>
          <p:nvPr>
            <p:ph type="sldNum" sz="quarter" idx="10"/>
          </p:nvPr>
        </p:nvSpPr>
        <p:spPr/>
        <p:txBody>
          <a:bodyPr/>
          <a:lstStyle/>
          <a:p>
            <a:fld id="{FE16532C-7DFC-4EC2-AFA5-3731AA0E8AFA}" type="slidenum">
              <a:rPr kumimoji="1" lang="en-US" altLang="ja-JP" smtClean="0"/>
              <a:pPr/>
              <a:t>9</a:t>
            </a:fld>
            <a:endParaRPr kumimoji="1" lang="ja-JP" dirty="0"/>
          </a:p>
        </p:txBody>
      </p:sp>
    </p:spTree>
    <p:extLst>
      <p:ext uri="{BB962C8B-B14F-4D97-AF65-F5344CB8AC3E}">
        <p14:creationId xmlns:p14="http://schemas.microsoft.com/office/powerpoint/2010/main" val="285446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132736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836190370"/>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0962626"/>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817314344"/>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99660497"/>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270936069"/>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290236733"/>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352569243"/>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0525E24-3A22-4797-98A3-092E7E66133D}" type="datetime1">
              <a:rPr lang="ja-JP" altLang="en-US" smtClean="0"/>
              <a:t>2023/9/8</a:t>
            </a:fld>
            <a:endParaRPr kumimoji="1" lang="ja-JP" dirty="0"/>
          </a:p>
        </p:txBody>
      </p:sp>
      <p:sp>
        <p:nvSpPr>
          <p:cNvPr id="5" name="Footer Placeholder 4"/>
          <p:cNvSpPr>
            <a:spLocks noGrp="1"/>
          </p:cNvSpPr>
          <p:nvPr>
            <p:ph type="ftr" sz="quarter" idx="11"/>
          </p:nvPr>
        </p:nvSpPr>
        <p:spPr/>
        <p:txBody>
          <a:bodyPr/>
          <a:lstStyle/>
          <a:p>
            <a:endParaRPr kumimoji="1" lang="ja-JP"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22517073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5" name="Footer Placeholder 4"/>
          <p:cNvSpPr>
            <a:spLocks noGrp="1"/>
          </p:cNvSpPr>
          <p:nvPr>
            <p:ph type="ftr" sz="quarter" idx="11"/>
          </p:nvPr>
        </p:nvSpPr>
        <p:spPr/>
        <p:txBody>
          <a:bodyPr/>
          <a:lstStyle/>
          <a:p>
            <a:endParaRPr kumimoji="1" lang="ja-JP" dirty="0">
              <a:solidFill>
                <a:schemeClr val="tx1"/>
              </a:solidFill>
            </a:endParaRP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3296885035"/>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DA85A3B-40A2-4A4C-8705-5964F6129D33}" type="datetime1">
              <a:rPr lang="ja-JP" altLang="en-US" smtClean="0"/>
              <a:t>2023/9/8</a:t>
            </a:fld>
            <a:endParaRPr kumimoji="1" lang="ja-JP" dirty="0"/>
          </a:p>
        </p:txBody>
      </p:sp>
      <p:sp>
        <p:nvSpPr>
          <p:cNvPr id="6" name="Footer Placeholder 5"/>
          <p:cNvSpPr>
            <a:spLocks noGrp="1"/>
          </p:cNvSpPr>
          <p:nvPr>
            <p:ph type="ftr" sz="quarter" idx="11"/>
          </p:nvPr>
        </p:nvSpPr>
        <p:spPr/>
        <p:txBody>
          <a:bodyPr/>
          <a:lstStyle/>
          <a:p>
            <a:endParaRPr kumimoji="1" lang="ja-JP"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29530097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180A85-4B8C-4093-954F-EC6C317FEA6D}" type="datetime1">
              <a:rPr lang="ja-JP" altLang="en-US" smtClean="0"/>
              <a:t>2023/9/8</a:t>
            </a:fld>
            <a:endParaRPr kumimoji="1" lang="ja-JP" dirty="0"/>
          </a:p>
        </p:txBody>
      </p:sp>
      <p:sp>
        <p:nvSpPr>
          <p:cNvPr id="8" name="Footer Placeholder 7"/>
          <p:cNvSpPr>
            <a:spLocks noGrp="1"/>
          </p:cNvSpPr>
          <p:nvPr>
            <p:ph type="ftr" sz="quarter" idx="11"/>
          </p:nvPr>
        </p:nvSpPr>
        <p:spPr/>
        <p:txBody>
          <a:bodyPr/>
          <a:lstStyle/>
          <a:p>
            <a:endParaRPr kumimoji="1" lang="ja-JP"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26216255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1706AA-7451-4483-9C58-5A67D3F9A48B}" type="datetime1">
              <a:rPr lang="ja-JP" altLang="en-US" smtClean="0"/>
              <a:t>2023/9/8</a:t>
            </a:fld>
            <a:endParaRPr kumimoji="1" lang="ja-JP" dirty="0"/>
          </a:p>
        </p:txBody>
      </p:sp>
      <p:sp>
        <p:nvSpPr>
          <p:cNvPr id="4" name="Footer Placeholder 3"/>
          <p:cNvSpPr>
            <a:spLocks noGrp="1"/>
          </p:cNvSpPr>
          <p:nvPr>
            <p:ph type="ftr" sz="quarter" idx="11"/>
          </p:nvPr>
        </p:nvSpPr>
        <p:spPr/>
        <p:txBody>
          <a:bodyPr/>
          <a:lstStyle/>
          <a:p>
            <a:endParaRPr kumimoji="1" lang="ja-JP"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167721560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462287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6" name="Footer Placeholder 5"/>
          <p:cNvSpPr>
            <a:spLocks noGrp="1"/>
          </p:cNvSpPr>
          <p:nvPr>
            <p:ph type="ftr" sz="quarter" idx="11"/>
          </p:nvPr>
        </p:nvSpPr>
        <p:spPr/>
        <p:txBody>
          <a:bodyPr/>
          <a:lstStyle/>
          <a:p>
            <a:endParaRPr kumimoji="1" lang="ja-JP" dirty="0">
              <a:solidFill>
                <a:schemeClr val="tx1"/>
              </a:solidFill>
            </a:endParaRP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128551163"/>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CBF52AD-E1DB-48A7-AA16-25C354F7E027}" type="datetime1">
              <a:rPr lang="ja-JP" altLang="en-US" smtClean="0"/>
              <a:t>2023/9/8</a:t>
            </a:fld>
            <a:endParaRPr kumimoji="1" lang="ja-JP" dirty="0"/>
          </a:p>
        </p:txBody>
      </p:sp>
      <p:sp>
        <p:nvSpPr>
          <p:cNvPr id="6" name="Footer Placeholder 5"/>
          <p:cNvSpPr>
            <a:spLocks noGrp="1"/>
          </p:cNvSpPr>
          <p:nvPr>
            <p:ph type="ftr" sz="quarter" idx="11"/>
          </p:nvPr>
        </p:nvSpPr>
        <p:spPr/>
        <p:txBody>
          <a:bodyPr/>
          <a:lstStyle/>
          <a:p>
            <a:endParaRPr kumimoji="1" lang="ja-JP"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B6EAAFC-84C7-4BE1-BC5E-CE208EE20C26}" type="slidenum">
              <a:rPr lang="en-US" altLang="ja-JP" smtClean="0"/>
              <a:pPr/>
              <a:t>‹#›</a:t>
            </a:fld>
            <a:endParaRPr kumimoji="1" lang="ja-JP" altLang="en-US" dirty="0"/>
          </a:p>
        </p:txBody>
      </p:sp>
    </p:spTree>
    <p:extLst>
      <p:ext uri="{BB962C8B-B14F-4D97-AF65-F5344CB8AC3E}">
        <p14:creationId xmlns:p14="http://schemas.microsoft.com/office/powerpoint/2010/main" val="6587001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0A493D5-7D79-4D49-BF15-7A5097767888}" type="datetime1">
              <a:rPr kumimoji="1" lang="ja-JP" altLang="en-US" smtClean="0">
                <a:solidFill>
                  <a:schemeClr val="tx1"/>
                </a:solidFill>
              </a:rPr>
              <a:t>2023/9/8</a:t>
            </a:fld>
            <a:endParaRPr kumimoji="1" lang="ja-JP" dirty="0">
              <a:solidFill>
                <a:schemeClr val="tx1"/>
              </a:solidFill>
            </a:endParaRP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dirty="0">
              <a:solidFill>
                <a:schemeClr val="tx1"/>
              </a:solidFill>
            </a:endParaRP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B6EAAFC-84C7-4BE1-BC5E-CE208EE20C26}" type="slidenum">
              <a:rPr kumimoji="1" lang="en-US" altLang="ja-JP" smtClean="0">
                <a:solidFill>
                  <a:schemeClr val="tx1"/>
                </a:solidFill>
              </a:rPr>
              <a:pPr/>
              <a:t>‹#›</a:t>
            </a:fld>
            <a:endParaRPr kumimoji="1" lang="ja-JP" dirty="0">
              <a:solidFill>
                <a:schemeClr val="tx1"/>
              </a:solidFill>
            </a:endParaRPr>
          </a:p>
        </p:txBody>
      </p:sp>
    </p:spTree>
    <p:extLst>
      <p:ext uri="{BB962C8B-B14F-4D97-AF65-F5344CB8AC3E}">
        <p14:creationId xmlns:p14="http://schemas.microsoft.com/office/powerpoint/2010/main" val="2212394922"/>
      </p:ext>
    </p:extLst>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 id="2147483964" r:id="rId14"/>
    <p:sldLayoutId id="2147483965" r:id="rId15"/>
    <p:sldLayoutId id="2147483966" r:id="rId16"/>
  </p:sldLayoutIdLst>
  <p:transition>
    <p:fade/>
  </p:transition>
  <p:timing>
    <p:tnLst>
      <p:par>
        <p:cTn id="1" dur="indefinite" restart="never" nodeType="tmRoot"/>
      </p:par>
    </p:tnLst>
  </p:timing>
  <p:hf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www.yurokyo.or.jp/kakodata/news/pdf/20150924_01.pdf" TargetMode="External"/><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ity.suita.osaka.jp/home/soshiki/div-fukushi/fukushido/_72694.html"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ref.osaka.lg.jp/koreishisetsu/yuryou/sintaikousoku.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a:t>
            </a:fld>
            <a:endParaRPr kumimoji="1" lang="ja-JP" altLang="en-US" dirty="0"/>
          </a:p>
        </p:txBody>
      </p:sp>
      <p:sp>
        <p:nvSpPr>
          <p:cNvPr id="5" name="タイトル 4">
            <a:extLst>
              <a:ext uri="{FF2B5EF4-FFF2-40B4-BE49-F238E27FC236}">
                <a16:creationId xmlns:a16="http://schemas.microsoft.com/office/drawing/2014/main" id="{C8E22281-DBFE-4571-A60F-A27554C3D0F9}"/>
              </a:ext>
            </a:extLst>
          </p:cNvPr>
          <p:cNvSpPr>
            <a:spLocks noGrp="1"/>
          </p:cNvSpPr>
          <p:nvPr>
            <p:ph type="title" idx="4294967295"/>
          </p:nvPr>
        </p:nvSpPr>
        <p:spPr>
          <a:xfrm>
            <a:off x="933450" y="1660525"/>
            <a:ext cx="8210550" cy="3290888"/>
          </a:xfrm>
        </p:spPr>
        <p:txBody>
          <a:bodyPr>
            <a:normAutofit/>
          </a:bodyPr>
          <a:lstStyle/>
          <a:p>
            <a:pPr>
              <a:spcBef>
                <a:spcPts val="0"/>
              </a:spcBef>
            </a:pPr>
            <a:r>
              <a:rPr lang="ja-JP" altLang="en-US" sz="3600" dirty="0" smtClean="0">
                <a:solidFill>
                  <a:srgbClr val="C00000"/>
                </a:solidFill>
                <a:latin typeface="+mj-ea"/>
              </a:rPr>
              <a:t>有料老人ホーム等事業者</a:t>
            </a:r>
            <a:r>
              <a:rPr lang="en-US" altLang="ja-JP" sz="3600" dirty="0" smtClean="0">
                <a:solidFill>
                  <a:srgbClr val="C00000"/>
                </a:solidFill>
                <a:latin typeface="+mj-ea"/>
              </a:rPr>
              <a:t/>
            </a:r>
            <a:br>
              <a:rPr lang="en-US" altLang="ja-JP" sz="3600" dirty="0" smtClean="0">
                <a:solidFill>
                  <a:srgbClr val="C00000"/>
                </a:solidFill>
                <a:latin typeface="+mj-ea"/>
              </a:rPr>
            </a:br>
            <a:r>
              <a:rPr lang="ja-JP" altLang="en-US" sz="1400" dirty="0" smtClean="0">
                <a:solidFill>
                  <a:srgbClr val="C00000"/>
                </a:solidFill>
                <a:latin typeface="+mj-ea"/>
              </a:rPr>
              <a:t>　</a:t>
            </a:r>
            <a:r>
              <a:rPr lang="en-US" altLang="ja-JP" sz="1400" dirty="0" smtClean="0">
                <a:solidFill>
                  <a:srgbClr val="C00000"/>
                </a:solidFill>
                <a:latin typeface="+mj-ea"/>
              </a:rPr>
              <a:t>(</a:t>
            </a:r>
            <a:r>
              <a:rPr lang="ja-JP" altLang="en-US" sz="1400" dirty="0" smtClean="0">
                <a:solidFill>
                  <a:srgbClr val="C00000"/>
                </a:solidFill>
                <a:latin typeface="+mn-ea"/>
                <a:ea typeface="+mn-ea"/>
              </a:rPr>
              <a:t>有料</a:t>
            </a:r>
            <a:r>
              <a:rPr lang="ja-JP" altLang="en-US" sz="1400" dirty="0">
                <a:solidFill>
                  <a:srgbClr val="C00000"/>
                </a:solidFill>
                <a:latin typeface="+mn-ea"/>
                <a:ea typeface="+mn-ea"/>
              </a:rPr>
              <a:t>老人ホーム、有料老人ホームに該当するサービス付き高齢者向け</a:t>
            </a:r>
            <a:r>
              <a:rPr lang="ja-JP" altLang="en-US" sz="1400" dirty="0" smtClean="0">
                <a:solidFill>
                  <a:srgbClr val="C00000"/>
                </a:solidFill>
                <a:latin typeface="+mn-ea"/>
                <a:ea typeface="+mn-ea"/>
              </a:rPr>
              <a:t>住宅</a:t>
            </a:r>
            <a:r>
              <a:rPr lang="en-US" altLang="ja-JP" sz="1400" dirty="0" smtClean="0">
                <a:solidFill>
                  <a:srgbClr val="C00000"/>
                </a:solidFill>
                <a:latin typeface="+mn-ea"/>
                <a:ea typeface="+mn-ea"/>
              </a:rPr>
              <a:t>)</a:t>
            </a:r>
            <a:r>
              <a:rPr lang="en-US" altLang="ja-JP" sz="1400" dirty="0">
                <a:solidFill>
                  <a:srgbClr val="C00000"/>
                </a:solidFill>
                <a:latin typeface="+mn-ea"/>
                <a:ea typeface="+mn-ea"/>
              </a:rPr>
              <a:t/>
            </a:r>
            <a:br>
              <a:rPr lang="en-US" altLang="ja-JP" sz="1400" dirty="0">
                <a:solidFill>
                  <a:srgbClr val="C00000"/>
                </a:solidFill>
                <a:latin typeface="+mn-ea"/>
                <a:ea typeface="+mn-ea"/>
              </a:rPr>
            </a:br>
            <a:r>
              <a:rPr lang="en-US" altLang="ja-JP" sz="1400" dirty="0" smtClean="0">
                <a:solidFill>
                  <a:srgbClr val="C00000"/>
                </a:solidFill>
                <a:latin typeface="+mn-ea"/>
                <a:ea typeface="+mn-ea"/>
              </a:rPr>
              <a:t/>
            </a:r>
            <a:br>
              <a:rPr lang="en-US" altLang="ja-JP" sz="1400" dirty="0" smtClean="0">
                <a:solidFill>
                  <a:srgbClr val="C00000"/>
                </a:solidFill>
                <a:latin typeface="+mn-ea"/>
                <a:ea typeface="+mn-ea"/>
              </a:rPr>
            </a:br>
            <a:r>
              <a:rPr lang="ja-JP" altLang="en-US" sz="3600" dirty="0" smtClean="0">
                <a:solidFill>
                  <a:srgbClr val="C00000"/>
                </a:solidFill>
                <a:latin typeface="+mj-ea"/>
              </a:rPr>
              <a:t>軽費</a:t>
            </a:r>
            <a:r>
              <a:rPr lang="ja-JP" altLang="en-US" sz="3600" dirty="0">
                <a:solidFill>
                  <a:srgbClr val="C00000"/>
                </a:solidFill>
                <a:latin typeface="+mj-ea"/>
              </a:rPr>
              <a:t>老人</a:t>
            </a:r>
            <a:r>
              <a:rPr lang="ja-JP" altLang="en-US" sz="3600" dirty="0" smtClean="0">
                <a:solidFill>
                  <a:srgbClr val="C00000"/>
                </a:solidFill>
                <a:latin typeface="+mj-ea"/>
              </a:rPr>
              <a:t>ホーム事業者</a:t>
            </a:r>
            <a:endParaRPr lang="ja-JP" altLang="en-US" sz="3600" dirty="0">
              <a:solidFill>
                <a:srgbClr val="C00000"/>
              </a:solidFill>
              <a:latin typeface="+mj-ea"/>
            </a:endParaRPr>
          </a:p>
        </p:txBody>
      </p:sp>
      <p:sp>
        <p:nvSpPr>
          <p:cNvPr id="11" name="テキスト プレースホルダー 10">
            <a:extLst>
              <a:ext uri="{FF2B5EF4-FFF2-40B4-BE49-F238E27FC236}">
                <a16:creationId xmlns:a16="http://schemas.microsoft.com/office/drawing/2014/main" id="{BA197372-6893-445A-B5FC-BF3DB517E6C3}"/>
              </a:ext>
            </a:extLst>
          </p:cNvPr>
          <p:cNvSpPr>
            <a:spLocks noGrp="1"/>
          </p:cNvSpPr>
          <p:nvPr>
            <p:ph type="body" idx="4294967295"/>
          </p:nvPr>
        </p:nvSpPr>
        <p:spPr>
          <a:xfrm>
            <a:off x="6981825" y="3789363"/>
            <a:ext cx="2162175" cy="1570037"/>
          </a:xfrm>
        </p:spPr>
        <p:txBody>
          <a:bodyPr>
            <a:normAutofit/>
          </a:bodyPr>
          <a:lstStyle/>
          <a:p>
            <a:pPr marL="0" indent="0">
              <a:buNone/>
            </a:pPr>
            <a:r>
              <a:rPr lang="ja-JP" altLang="en-US" sz="3600" dirty="0">
                <a:solidFill>
                  <a:srgbClr val="CC0000"/>
                </a:solidFill>
              </a:rPr>
              <a:t>集団指導</a:t>
            </a:r>
          </a:p>
        </p:txBody>
      </p:sp>
      <p:pic>
        <p:nvPicPr>
          <p:cNvPr id="6" name="図 5">
            <a:extLst>
              <a:ext uri="{FF2B5EF4-FFF2-40B4-BE49-F238E27FC236}">
                <a16:creationId xmlns:a16="http://schemas.microsoft.com/office/drawing/2014/main" id="{270AF953-6463-45AF-8A08-7055940DB194}"/>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34490" y="4035344"/>
            <a:ext cx="1621286" cy="2161715"/>
          </a:xfrm>
          <a:prstGeom prst="rect">
            <a:avLst/>
          </a:prstGeom>
          <a:noFill/>
        </p:spPr>
      </p:pic>
      <p:sp>
        <p:nvSpPr>
          <p:cNvPr id="7" name="タイトル 4"/>
          <p:cNvSpPr txBox="1">
            <a:spLocks/>
          </p:cNvSpPr>
          <p:nvPr/>
        </p:nvSpPr>
        <p:spPr>
          <a:xfrm>
            <a:off x="2771800" y="5229200"/>
            <a:ext cx="6159201" cy="1325796"/>
          </a:xfrm>
          <a:prstGeom prst="rect">
            <a:avLst/>
          </a:prstGeom>
        </p:spPr>
        <p:txBody>
          <a:bodyPr vert="horz" rtlCol="0" anchor="t" anchorCtr="0">
            <a:normAutofit/>
          </a:bodyPr>
          <a:lstStyle>
            <a:lvl1pPr algn="l" rtl="0" eaLnBrk="1" latinLnBrk="0" hangingPunct="1">
              <a:spcBef>
                <a:spcPct val="0"/>
              </a:spcBef>
              <a:buNone/>
              <a:defRPr kumimoji="1" lang="ja-JP" sz="4000" b="1" kern="1200" cap="all" baseline="0">
                <a:solidFill>
                  <a:schemeClr val="tx1"/>
                </a:solidFill>
                <a:latin typeface="+mj-lt"/>
                <a:ea typeface="+mj-ea"/>
                <a:cs typeface="+mj-cs"/>
              </a:defRPr>
            </a:lvl1pPr>
          </a:lstStyle>
          <a:p>
            <a:r>
              <a:rPr lang="ja-JP" altLang="en-US" sz="2800" b="0" dirty="0" smtClean="0">
                <a:latin typeface="ＭＳ Ｐゴシック" panose="020B0600070205080204" pitchFamily="50" charset="-128"/>
                <a:ea typeface="ＭＳ Ｐゴシック" panose="020B0600070205080204" pitchFamily="50" charset="-128"/>
              </a:rPr>
              <a:t>吹田</a:t>
            </a:r>
            <a:r>
              <a:rPr lang="ja-JP" altLang="en-US" sz="2800" b="0" dirty="0">
                <a:latin typeface="ＭＳ Ｐゴシック" panose="020B0600070205080204" pitchFamily="50" charset="-128"/>
                <a:ea typeface="ＭＳ Ｐゴシック" panose="020B0600070205080204" pitchFamily="50" charset="-128"/>
              </a:rPr>
              <a:t>市</a:t>
            </a:r>
            <a:r>
              <a:rPr lang="ja-JP" altLang="en-US" sz="2800" b="0" dirty="0" smtClean="0">
                <a:latin typeface="ＭＳ Ｐゴシック" panose="020B0600070205080204" pitchFamily="50" charset="-128"/>
                <a:ea typeface="ＭＳ Ｐゴシック" panose="020B0600070205080204" pitchFamily="50" charset="-128"/>
              </a:rPr>
              <a:t>　福祉部　福祉指導監査</a:t>
            </a:r>
            <a:r>
              <a:rPr lang="ja-JP" altLang="en-US" sz="2800" b="0" dirty="0">
                <a:latin typeface="ＭＳ Ｐゴシック" panose="020B0600070205080204" pitchFamily="50" charset="-128"/>
                <a:ea typeface="ＭＳ Ｐゴシック" panose="020B0600070205080204" pitchFamily="50" charset="-128"/>
              </a:rPr>
              <a:t>室</a:t>
            </a:r>
            <a:endParaRPr lang="en-US" altLang="ja-JP" sz="2800" b="0" dirty="0" smtClean="0">
              <a:latin typeface="ＭＳ Ｐゴシック" panose="020B0600070205080204" pitchFamily="50" charset="-128"/>
              <a:ea typeface="ＭＳ Ｐゴシック" panose="020B0600070205080204" pitchFamily="50" charset="-128"/>
            </a:endParaRPr>
          </a:p>
          <a:p>
            <a:r>
              <a:rPr lang="ja-JP" altLang="en-US" sz="2800" b="0" dirty="0" smtClean="0">
                <a:latin typeface="ＭＳ Ｐゴシック" panose="020B0600070205080204" pitchFamily="50" charset="-128"/>
                <a:ea typeface="ＭＳ Ｐゴシック" panose="020B0600070205080204" pitchFamily="50" charset="-128"/>
              </a:rPr>
              <a:t>　介護</a:t>
            </a:r>
            <a:r>
              <a:rPr lang="ja-JP" altLang="en-US" sz="2800" b="0" dirty="0">
                <a:latin typeface="ＭＳ Ｐゴシック" panose="020B0600070205080204" pitchFamily="50" charset="-128"/>
                <a:ea typeface="ＭＳ Ｐゴシック" panose="020B0600070205080204" pitchFamily="50" charset="-128"/>
              </a:rPr>
              <a:t>事</a:t>
            </a:r>
            <a:r>
              <a:rPr lang="ja-JP" altLang="en-US" sz="2800" b="0" dirty="0" smtClean="0">
                <a:latin typeface="ＭＳ Ｐゴシック" panose="020B0600070205080204" pitchFamily="50" charset="-128"/>
                <a:ea typeface="ＭＳ Ｐゴシック" panose="020B0600070205080204" pitchFamily="50" charset="-128"/>
              </a:rPr>
              <a:t>業者担当</a:t>
            </a:r>
            <a:endParaRPr lang="ja-JP" altLang="en-US" sz="2800" b="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72945485"/>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10</a:t>
            </a:fld>
            <a:endParaRPr kumimoji="1" lang="ja-JP" altLang="en-US" dirty="0"/>
          </a:p>
        </p:txBody>
      </p:sp>
      <p:sp>
        <p:nvSpPr>
          <p:cNvPr id="5" name="ホームベース 4"/>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t>　 身体拘束等その他入居者の行動制限について</a:t>
            </a:r>
            <a:r>
              <a:rPr kumimoji="1" lang="ja-JP" altLang="en-US" sz="2000" b="1" dirty="0" smtClean="0"/>
              <a:t>（４）</a:t>
            </a:r>
            <a:endParaRPr kumimoji="1" lang="ja-JP" altLang="en-US" sz="2000" b="1" dirty="0"/>
          </a:p>
        </p:txBody>
      </p:sp>
      <p:graphicFrame>
        <p:nvGraphicFramePr>
          <p:cNvPr id="6" name="コンテンツ プレースホルダー 9"/>
          <p:cNvGraphicFramePr>
            <a:graphicFrameLocks/>
          </p:cNvGraphicFramePr>
          <p:nvPr>
            <p:extLst>
              <p:ext uri="{D42A27DB-BD31-4B8C-83A1-F6EECF244321}">
                <p14:modId xmlns:p14="http://schemas.microsoft.com/office/powerpoint/2010/main" val="172875446"/>
              </p:ext>
            </p:extLst>
          </p:nvPr>
        </p:nvGraphicFramePr>
        <p:xfrm>
          <a:off x="608775" y="1988840"/>
          <a:ext cx="7774632" cy="3384376"/>
        </p:xfrm>
        <a:graphic>
          <a:graphicData uri="http://schemas.openxmlformats.org/drawingml/2006/table">
            <a:tbl>
              <a:tblPr firstRow="1" bandRow="1">
                <a:tableStyleId>{B301B821-A1FF-4177-AEE7-76D212191A09}</a:tableStyleId>
              </a:tblPr>
              <a:tblGrid>
                <a:gridCol w="7774632">
                  <a:extLst>
                    <a:ext uri="{9D8B030D-6E8A-4147-A177-3AD203B41FA5}">
                      <a16:colId xmlns:a16="http://schemas.microsoft.com/office/drawing/2014/main" val="1592839817"/>
                    </a:ext>
                  </a:extLst>
                </a:gridCol>
              </a:tblGrid>
              <a:tr h="429762">
                <a:tc>
                  <a:txBody>
                    <a:bodyPr/>
                    <a:lstStyle/>
                    <a:p>
                      <a:r>
                        <a:rPr lang="ja-JP" altLang="en-US" b="1" dirty="0" smtClean="0">
                          <a:latin typeface="+mn-ea"/>
                        </a:rPr>
                        <a:t>　身体的拘束等の適正化のための指針</a:t>
                      </a:r>
                      <a:endParaRPr kumimoji="1" lang="ja-JP" altLang="en-US" sz="1200" b="1" dirty="0"/>
                    </a:p>
                  </a:txBody>
                  <a:tcPr anchor="ctr">
                    <a:solidFill>
                      <a:schemeClr val="accent1"/>
                    </a:solidFill>
                  </a:tcPr>
                </a:tc>
                <a:extLst>
                  <a:ext uri="{0D108BD9-81ED-4DB2-BD59-A6C34878D82A}">
                    <a16:rowId xmlns:a16="http://schemas.microsoft.com/office/drawing/2014/main" val="2276792428"/>
                  </a:ext>
                </a:extLst>
              </a:tr>
              <a:tr h="2954614">
                <a:tc>
                  <a:txBody>
                    <a:bodyPr/>
                    <a:lstStyle/>
                    <a:p>
                      <a:pPr marL="0" indent="0">
                        <a:spcBef>
                          <a:spcPts val="0"/>
                        </a:spcBef>
                        <a:spcAft>
                          <a:spcPts val="1800"/>
                        </a:spcAft>
                        <a:buNone/>
                      </a:pPr>
                      <a:r>
                        <a:rPr lang="ja-JP" altLang="en-US" sz="1800" dirty="0" smtClean="0">
                          <a:solidFill>
                            <a:schemeClr val="tx1">
                              <a:lumMod val="85000"/>
                              <a:lumOff val="15000"/>
                            </a:schemeClr>
                          </a:solidFill>
                          <a:latin typeface="+mn-ea"/>
                        </a:rPr>
                        <a:t>　</a:t>
                      </a:r>
                      <a:r>
                        <a:rPr kumimoji="1" lang="ja-JP" altLang="en-US" sz="1800" b="1" dirty="0" smtClean="0">
                          <a:solidFill>
                            <a:schemeClr val="tx1">
                              <a:lumMod val="85000"/>
                              <a:lumOff val="15000"/>
                            </a:schemeClr>
                          </a:solidFill>
                          <a:latin typeface="+mn-ea"/>
                        </a:rPr>
                        <a:t>指針には次の７項目を盛り込むこと。</a:t>
                      </a:r>
                      <a:endParaRPr lang="en-US" altLang="ja-JP" sz="1800" b="1" dirty="0" smtClean="0">
                        <a:solidFill>
                          <a:schemeClr val="tx1">
                            <a:lumMod val="85000"/>
                            <a:lumOff val="15000"/>
                          </a:schemeClr>
                        </a:solidFill>
                        <a:latin typeface="+mn-ea"/>
                      </a:endParaRPr>
                    </a:p>
                    <a:p>
                      <a:pPr marL="0" indent="0">
                        <a:spcBef>
                          <a:spcPts val="0"/>
                        </a:spcBef>
                        <a:buNone/>
                      </a:pPr>
                      <a:r>
                        <a:rPr kumimoji="1" lang="ja-JP" altLang="en-US" sz="1800" dirty="0" smtClean="0">
                          <a:solidFill>
                            <a:schemeClr val="tx1">
                              <a:lumMod val="85000"/>
                              <a:lumOff val="15000"/>
                            </a:schemeClr>
                          </a:solidFill>
                          <a:latin typeface="+mn-ea"/>
                        </a:rPr>
                        <a:t>１ 施設における身体的拘束等の適正化に関する基本的考え方</a:t>
                      </a:r>
                      <a:endParaRPr kumimoji="1" lang="en-US" altLang="ja-JP" sz="1800" dirty="0" smtClean="0">
                        <a:solidFill>
                          <a:schemeClr val="tx1">
                            <a:lumMod val="85000"/>
                            <a:lumOff val="15000"/>
                          </a:schemeClr>
                        </a:solidFill>
                        <a:latin typeface="+mn-ea"/>
                      </a:endParaRPr>
                    </a:p>
                    <a:p>
                      <a:pPr marL="0" indent="0">
                        <a:spcBef>
                          <a:spcPts val="0"/>
                        </a:spcBef>
                        <a:buNone/>
                      </a:pPr>
                      <a:r>
                        <a:rPr kumimoji="1" lang="ja-JP" altLang="en-US" sz="1800" dirty="0" smtClean="0">
                          <a:solidFill>
                            <a:schemeClr val="tx1">
                              <a:lumMod val="85000"/>
                              <a:lumOff val="15000"/>
                            </a:schemeClr>
                          </a:solidFill>
                          <a:latin typeface="+mn-ea"/>
                        </a:rPr>
                        <a:t>２ 身体的拘束適正化検討委員会その他施設内の組織に関する事項</a:t>
                      </a:r>
                      <a:endParaRPr kumimoji="1" lang="en-US" altLang="ja-JP" sz="1800" dirty="0" smtClean="0">
                        <a:solidFill>
                          <a:schemeClr val="tx1">
                            <a:lumMod val="85000"/>
                            <a:lumOff val="15000"/>
                          </a:schemeClr>
                        </a:solidFill>
                        <a:latin typeface="+mn-ea"/>
                      </a:endParaRPr>
                    </a:p>
                    <a:p>
                      <a:pPr marL="0" indent="0">
                        <a:spcBef>
                          <a:spcPts val="0"/>
                        </a:spcBef>
                        <a:buNone/>
                      </a:pPr>
                      <a:r>
                        <a:rPr kumimoji="1" lang="ja-JP" altLang="en-US" sz="1800" dirty="0" smtClean="0">
                          <a:solidFill>
                            <a:schemeClr val="tx1">
                              <a:lumMod val="85000"/>
                              <a:lumOff val="15000"/>
                            </a:schemeClr>
                          </a:solidFill>
                          <a:latin typeface="+mn-ea"/>
                        </a:rPr>
                        <a:t>３ 身体的拘束等の適正化のための職員研修に関する基本方針</a:t>
                      </a:r>
                      <a:endParaRPr kumimoji="1" lang="en-US" altLang="ja-JP" sz="1800" dirty="0" smtClean="0">
                        <a:solidFill>
                          <a:schemeClr val="tx1">
                            <a:lumMod val="85000"/>
                            <a:lumOff val="15000"/>
                          </a:schemeClr>
                        </a:solidFill>
                        <a:latin typeface="+mn-ea"/>
                      </a:endParaRPr>
                    </a:p>
                    <a:p>
                      <a:pPr marL="0" indent="0">
                        <a:spcBef>
                          <a:spcPts val="0"/>
                        </a:spcBef>
                        <a:spcAft>
                          <a:spcPts val="0"/>
                        </a:spcAft>
                        <a:buNone/>
                      </a:pPr>
                      <a:r>
                        <a:rPr kumimoji="1" lang="ja-JP" altLang="en-US" sz="1800" dirty="0" smtClean="0">
                          <a:solidFill>
                            <a:schemeClr val="tx1">
                              <a:lumMod val="85000"/>
                              <a:lumOff val="15000"/>
                            </a:schemeClr>
                          </a:solidFill>
                          <a:latin typeface="+mn-ea"/>
                        </a:rPr>
                        <a:t>４ 施設内で発生した身体的拘束等の報告方法等のための方策に関する</a:t>
                      </a:r>
                      <a:endParaRPr kumimoji="1" lang="en-US" altLang="ja-JP" sz="1800" dirty="0" smtClean="0">
                        <a:solidFill>
                          <a:schemeClr val="tx1">
                            <a:lumMod val="85000"/>
                            <a:lumOff val="15000"/>
                          </a:schemeClr>
                        </a:solidFill>
                        <a:latin typeface="+mn-ea"/>
                      </a:endParaRPr>
                    </a:p>
                    <a:p>
                      <a:pPr marL="0" indent="0">
                        <a:spcBef>
                          <a:spcPts val="0"/>
                        </a:spcBef>
                        <a:spcAft>
                          <a:spcPts val="0"/>
                        </a:spcAft>
                        <a:buNone/>
                      </a:pPr>
                      <a:r>
                        <a:rPr lang="en-US" altLang="ja-JP" sz="1800" dirty="0" smtClean="0">
                          <a:solidFill>
                            <a:schemeClr val="tx1">
                              <a:lumMod val="85000"/>
                              <a:lumOff val="15000"/>
                            </a:schemeClr>
                          </a:solidFill>
                          <a:latin typeface="+mn-ea"/>
                        </a:rPr>
                        <a:t>    </a:t>
                      </a:r>
                      <a:r>
                        <a:rPr kumimoji="1" lang="ja-JP" altLang="en-US" sz="1800" dirty="0" smtClean="0">
                          <a:solidFill>
                            <a:schemeClr val="tx1">
                              <a:lumMod val="85000"/>
                              <a:lumOff val="15000"/>
                            </a:schemeClr>
                          </a:solidFill>
                          <a:latin typeface="+mn-ea"/>
                        </a:rPr>
                        <a:t>基本方針</a:t>
                      </a:r>
                      <a:endParaRPr kumimoji="1" lang="en-US" altLang="ja-JP" sz="1800" dirty="0" smtClean="0">
                        <a:solidFill>
                          <a:schemeClr val="tx1">
                            <a:lumMod val="85000"/>
                            <a:lumOff val="15000"/>
                          </a:schemeClr>
                        </a:solidFill>
                        <a:latin typeface="+mn-ea"/>
                      </a:endParaRPr>
                    </a:p>
                    <a:p>
                      <a:pPr marL="0" indent="0">
                        <a:buNone/>
                      </a:pPr>
                      <a:r>
                        <a:rPr kumimoji="1" lang="ja-JP" altLang="en-US" sz="1800" dirty="0" smtClean="0">
                          <a:solidFill>
                            <a:schemeClr val="tx1">
                              <a:lumMod val="85000"/>
                              <a:lumOff val="15000"/>
                            </a:schemeClr>
                          </a:solidFill>
                          <a:latin typeface="+mn-ea"/>
                        </a:rPr>
                        <a:t>５ 身体的拘束等発生時の対応に関する基本方針</a:t>
                      </a:r>
                      <a:endParaRPr kumimoji="1" lang="en-US" altLang="ja-JP" sz="1800" dirty="0" smtClean="0">
                        <a:solidFill>
                          <a:schemeClr val="tx1">
                            <a:lumMod val="85000"/>
                            <a:lumOff val="15000"/>
                          </a:schemeClr>
                        </a:solidFill>
                        <a:latin typeface="+mn-ea"/>
                      </a:endParaRPr>
                    </a:p>
                    <a:p>
                      <a:pPr marL="0" indent="0">
                        <a:spcBef>
                          <a:spcPts val="0"/>
                        </a:spcBef>
                        <a:buNone/>
                      </a:pPr>
                      <a:r>
                        <a:rPr kumimoji="1" lang="ja-JP" altLang="en-US" sz="1800" dirty="0" smtClean="0">
                          <a:solidFill>
                            <a:schemeClr val="tx1">
                              <a:lumMod val="85000"/>
                              <a:lumOff val="15000"/>
                            </a:schemeClr>
                          </a:solidFill>
                          <a:latin typeface="+mn-ea"/>
                        </a:rPr>
                        <a:t>６ 入居者等に対する当該指針の閲覧に関する基本方針</a:t>
                      </a:r>
                      <a:endParaRPr kumimoji="1" lang="en-US" altLang="ja-JP" sz="1800" dirty="0" smtClean="0">
                        <a:solidFill>
                          <a:schemeClr val="tx1">
                            <a:lumMod val="85000"/>
                            <a:lumOff val="15000"/>
                          </a:schemeClr>
                        </a:solidFill>
                        <a:latin typeface="+mn-ea"/>
                      </a:endParaRPr>
                    </a:p>
                    <a:p>
                      <a:pPr marL="0" indent="0">
                        <a:spcBef>
                          <a:spcPts val="0"/>
                        </a:spcBef>
                        <a:buNone/>
                      </a:pPr>
                      <a:r>
                        <a:rPr kumimoji="1" lang="ja-JP" altLang="en-US" sz="1800" dirty="0" smtClean="0">
                          <a:solidFill>
                            <a:schemeClr val="tx1">
                              <a:lumMod val="85000"/>
                              <a:lumOff val="15000"/>
                            </a:schemeClr>
                          </a:solidFill>
                          <a:latin typeface="+mn-ea"/>
                        </a:rPr>
                        <a:t>７ その他身体的拘束等の適正化の推進のために必要な基本方針</a:t>
                      </a:r>
                      <a:endParaRPr lang="en-US" altLang="ja-JP" sz="1800" dirty="0">
                        <a:latin typeface="+mn-ea"/>
                      </a:endParaRPr>
                    </a:p>
                  </a:txBody>
                  <a:tcPr anchor="ctr">
                    <a:solidFill>
                      <a:srgbClr val="FFFF99"/>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402528865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2809" y="171865"/>
            <a:ext cx="8354670" cy="1112838"/>
          </a:xfrm>
        </p:spPr>
        <p:txBody>
          <a:bodyPr>
            <a:noAutofit/>
          </a:bodyPr>
          <a:lstStyle/>
          <a:p>
            <a:r>
              <a:rPr lang="ja-JP" altLang="en-US" sz="2400" b="1" dirty="0"/>
              <a:t>３　令和</a:t>
            </a:r>
            <a:r>
              <a:rPr lang="en-US" altLang="ja-JP" sz="2400" b="1" dirty="0"/>
              <a:t>3</a:t>
            </a:r>
            <a:r>
              <a:rPr lang="ja-JP" altLang="en-US" sz="2400" b="1" dirty="0"/>
              <a:t>年度報酬改定に</a:t>
            </a:r>
            <a:r>
              <a:rPr lang="ja-JP" altLang="en-US" sz="2400" b="1" dirty="0" smtClean="0"/>
              <a:t>おける経過措置事項</a:t>
            </a:r>
            <a:endParaRPr lang="en-US" sz="2400" b="1" dirty="0"/>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11</a:t>
            </a:fld>
            <a:endParaRPr kumimoji="1" lang="ja-JP" altLang="en-US" dirty="0"/>
          </a:p>
        </p:txBody>
      </p:sp>
      <p:sp>
        <p:nvSpPr>
          <p:cNvPr id="7" name="コンテンツ プレースホルダー 4"/>
          <p:cNvSpPr txBox="1">
            <a:spLocks/>
          </p:cNvSpPr>
          <p:nvPr/>
        </p:nvSpPr>
        <p:spPr>
          <a:xfrm>
            <a:off x="683569" y="1900621"/>
            <a:ext cx="7920880" cy="3816424"/>
          </a:xfrm>
          <a:prstGeom prst="rect">
            <a:avLst/>
          </a:prstGeom>
          <a:solidFill>
            <a:srgbClr val="F4FAFF">
              <a:alpha val="65000"/>
            </a:srgbClr>
          </a:solidFill>
          <a:ln>
            <a:no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457200" indent="-457200">
              <a:buFont typeface="+mj-lt"/>
              <a:buAutoNum type="arabicPeriod"/>
            </a:pPr>
            <a:r>
              <a:rPr lang="ja-JP" altLang="en-US" sz="2000" b="1" dirty="0"/>
              <a:t>高齢者虐待の防止</a:t>
            </a:r>
          </a:p>
          <a:p>
            <a:pPr marL="457200" indent="-457200">
              <a:buFont typeface="+mj-lt"/>
              <a:buAutoNum type="arabicPeriod"/>
            </a:pPr>
            <a:r>
              <a:rPr lang="ja-JP" altLang="en-US" sz="2000" b="1" dirty="0" smtClean="0"/>
              <a:t>衛生管理等</a:t>
            </a:r>
            <a:endParaRPr lang="en-US" altLang="ja-JP" sz="2000" b="1" dirty="0"/>
          </a:p>
          <a:p>
            <a:pPr marL="457200" indent="-457200">
              <a:buFont typeface="+mj-lt"/>
              <a:buAutoNum type="arabicPeriod"/>
            </a:pPr>
            <a:r>
              <a:rPr lang="ja-JP" altLang="ja-JP" sz="2000" b="1" dirty="0" smtClean="0"/>
              <a:t>業務</a:t>
            </a:r>
            <a:r>
              <a:rPr lang="ja-JP" altLang="ja-JP" sz="2000" b="1" dirty="0"/>
              <a:t>継続計画（</a:t>
            </a:r>
            <a:r>
              <a:rPr lang="en-US" altLang="ja-JP" sz="2000" b="1" dirty="0"/>
              <a:t>BCP</a:t>
            </a:r>
            <a:r>
              <a:rPr lang="ja-JP" altLang="ja-JP" sz="2000" b="1" dirty="0"/>
              <a:t>）の</a:t>
            </a:r>
            <a:r>
              <a:rPr lang="ja-JP" altLang="ja-JP" sz="2000" b="1" dirty="0" smtClean="0"/>
              <a:t>策定</a:t>
            </a:r>
            <a:r>
              <a:rPr lang="ja-JP" altLang="en-US" sz="2000" b="1" dirty="0" smtClean="0"/>
              <a:t>等</a:t>
            </a:r>
            <a:endParaRPr lang="en-US" altLang="ja-JP" sz="2000" b="1" dirty="0"/>
          </a:p>
          <a:p>
            <a:pPr marL="457200" indent="-457200">
              <a:buFont typeface="+mj-lt"/>
              <a:buAutoNum type="arabicPeriod"/>
            </a:pPr>
            <a:r>
              <a:rPr lang="ja-JP" altLang="ja-JP" sz="2000" b="1" dirty="0" smtClean="0"/>
              <a:t>無資格者</a:t>
            </a:r>
            <a:r>
              <a:rPr lang="ja-JP" altLang="ja-JP" sz="2000" b="1" dirty="0"/>
              <a:t>への認知症介護基礎研修受講の</a:t>
            </a:r>
            <a:r>
              <a:rPr lang="ja-JP" altLang="ja-JP" sz="2000" b="1" dirty="0" smtClean="0"/>
              <a:t>義務付け</a:t>
            </a:r>
            <a:endParaRPr lang="en-US" altLang="ja-JP" sz="2000" b="1" dirty="0"/>
          </a:p>
          <a:p>
            <a:pPr marL="0" indent="0">
              <a:buNone/>
            </a:pPr>
            <a:endParaRPr lang="en-US" altLang="ja-JP" sz="1800" dirty="0" smtClean="0">
              <a:solidFill>
                <a:srgbClr val="FF0000"/>
              </a:solidFill>
            </a:endParaRPr>
          </a:p>
          <a:p>
            <a:pPr marL="0" indent="0">
              <a:spcBef>
                <a:spcPts val="0"/>
              </a:spcBef>
              <a:spcAft>
                <a:spcPts val="0"/>
              </a:spcAft>
              <a:buNone/>
            </a:pPr>
            <a:r>
              <a:rPr lang="en-US" altLang="ja-JP" sz="1800" dirty="0">
                <a:solidFill>
                  <a:srgbClr val="C00000"/>
                </a:solidFill>
              </a:rPr>
              <a:t>※</a:t>
            </a:r>
            <a:r>
              <a:rPr lang="ja-JP" altLang="en-US" sz="1800" dirty="0" smtClean="0">
                <a:solidFill>
                  <a:srgbClr val="C00000"/>
                </a:solidFill>
              </a:rPr>
              <a:t>上記</a:t>
            </a:r>
            <a:r>
              <a:rPr lang="ja-JP" altLang="en-US" sz="1800" dirty="0">
                <a:solidFill>
                  <a:srgbClr val="C00000"/>
                </a:solidFill>
              </a:rPr>
              <a:t>の事項は現在、努力義務とされていますが、令和</a:t>
            </a:r>
            <a:r>
              <a:rPr lang="en-US" altLang="ja-JP" sz="1800" dirty="0">
                <a:solidFill>
                  <a:srgbClr val="C00000"/>
                </a:solidFill>
              </a:rPr>
              <a:t>6</a:t>
            </a:r>
            <a:r>
              <a:rPr lang="ja-JP" altLang="en-US" sz="1800" dirty="0" smtClean="0">
                <a:solidFill>
                  <a:srgbClr val="C00000"/>
                </a:solidFill>
              </a:rPr>
              <a:t>年</a:t>
            </a:r>
            <a:r>
              <a:rPr lang="en-US" altLang="ja-JP" sz="1800" dirty="0">
                <a:solidFill>
                  <a:srgbClr val="C00000"/>
                </a:solidFill>
              </a:rPr>
              <a:t>4</a:t>
            </a:r>
            <a:r>
              <a:rPr lang="ja-JP" altLang="en-US" sz="1800" dirty="0" smtClean="0">
                <a:solidFill>
                  <a:srgbClr val="C00000"/>
                </a:solidFill>
              </a:rPr>
              <a:t>月</a:t>
            </a:r>
            <a:r>
              <a:rPr lang="en-US" altLang="ja-JP" sz="1800" dirty="0" smtClean="0">
                <a:solidFill>
                  <a:srgbClr val="C00000"/>
                </a:solidFill>
              </a:rPr>
              <a:t>1</a:t>
            </a:r>
            <a:r>
              <a:rPr lang="ja-JP" altLang="en-US" sz="1800" dirty="0" smtClean="0">
                <a:solidFill>
                  <a:srgbClr val="C00000"/>
                </a:solidFill>
              </a:rPr>
              <a:t>日</a:t>
            </a:r>
            <a:r>
              <a:rPr lang="ja-JP" altLang="en-US" sz="1800" dirty="0">
                <a:solidFill>
                  <a:srgbClr val="C00000"/>
                </a:solidFill>
              </a:rPr>
              <a:t>から</a:t>
            </a:r>
            <a:r>
              <a:rPr lang="ja-JP" altLang="en-US" sz="1800" dirty="0" smtClean="0">
                <a:solidFill>
                  <a:srgbClr val="C00000"/>
                </a:solidFill>
              </a:rPr>
              <a:t>義務　</a:t>
            </a:r>
            <a:endParaRPr lang="en-US" altLang="ja-JP" sz="1800" dirty="0" smtClean="0">
              <a:solidFill>
                <a:srgbClr val="C00000"/>
              </a:solidFill>
            </a:endParaRPr>
          </a:p>
          <a:p>
            <a:pPr marL="0" indent="0">
              <a:spcBef>
                <a:spcPts val="0"/>
              </a:spcBef>
              <a:spcAft>
                <a:spcPts val="0"/>
              </a:spcAft>
              <a:buNone/>
            </a:pPr>
            <a:r>
              <a:rPr lang="ja-JP" altLang="en-US" sz="1800" dirty="0">
                <a:solidFill>
                  <a:srgbClr val="C00000"/>
                </a:solidFill>
              </a:rPr>
              <a:t>　</a:t>
            </a:r>
            <a:r>
              <a:rPr lang="ja-JP" altLang="en-US" sz="1800" dirty="0" smtClean="0">
                <a:solidFill>
                  <a:srgbClr val="C00000"/>
                </a:solidFill>
              </a:rPr>
              <a:t>化されます。</a:t>
            </a:r>
            <a:endParaRPr lang="en-US" altLang="ja-JP" sz="1800" dirty="0" smtClean="0">
              <a:solidFill>
                <a:srgbClr val="C00000"/>
              </a:solidFill>
            </a:endParaRPr>
          </a:p>
          <a:p>
            <a:pPr marL="0" indent="0">
              <a:spcBef>
                <a:spcPts val="0"/>
              </a:spcBef>
              <a:spcAft>
                <a:spcPts val="0"/>
              </a:spcAft>
              <a:buNone/>
            </a:pPr>
            <a:r>
              <a:rPr lang="ja-JP" altLang="en-US" sz="1800" dirty="0" smtClean="0">
                <a:solidFill>
                  <a:srgbClr val="C00000"/>
                </a:solidFill>
              </a:rPr>
              <a:t>　令和</a:t>
            </a:r>
            <a:r>
              <a:rPr lang="en-US" altLang="ja-JP" sz="1800" dirty="0">
                <a:solidFill>
                  <a:srgbClr val="C00000"/>
                </a:solidFill>
              </a:rPr>
              <a:t>6</a:t>
            </a:r>
            <a:r>
              <a:rPr lang="ja-JP" altLang="en-US" sz="1800" dirty="0" smtClean="0">
                <a:solidFill>
                  <a:srgbClr val="C00000"/>
                </a:solidFill>
              </a:rPr>
              <a:t>年</a:t>
            </a:r>
            <a:r>
              <a:rPr lang="en-US" altLang="ja-JP" sz="1800" dirty="0">
                <a:solidFill>
                  <a:srgbClr val="C00000"/>
                </a:solidFill>
              </a:rPr>
              <a:t>3</a:t>
            </a:r>
            <a:r>
              <a:rPr lang="ja-JP" altLang="en-US" sz="1800" dirty="0" smtClean="0">
                <a:solidFill>
                  <a:srgbClr val="C00000"/>
                </a:solidFill>
              </a:rPr>
              <a:t>月</a:t>
            </a:r>
            <a:r>
              <a:rPr lang="en-US" altLang="ja-JP" sz="1800" dirty="0">
                <a:solidFill>
                  <a:srgbClr val="C00000"/>
                </a:solidFill>
              </a:rPr>
              <a:t>31</a:t>
            </a:r>
            <a:r>
              <a:rPr lang="ja-JP" altLang="en-US" sz="1800" dirty="0" smtClean="0">
                <a:solidFill>
                  <a:srgbClr val="C00000"/>
                </a:solidFill>
              </a:rPr>
              <a:t>日</a:t>
            </a:r>
            <a:r>
              <a:rPr lang="ja-JP" altLang="en-US" sz="1800" dirty="0">
                <a:solidFill>
                  <a:srgbClr val="C00000"/>
                </a:solidFill>
              </a:rPr>
              <a:t>までに整備していただくようお願いします</a:t>
            </a:r>
            <a:r>
              <a:rPr lang="ja-JP" altLang="en-US" sz="1800" dirty="0" smtClean="0">
                <a:solidFill>
                  <a:srgbClr val="C00000"/>
                </a:solidFill>
              </a:rPr>
              <a:t>。</a:t>
            </a:r>
            <a:endParaRPr lang="en-US" altLang="ja-JP" sz="1800" dirty="0">
              <a:solidFill>
                <a:srgbClr val="C00000"/>
              </a:solidFill>
            </a:endParaRPr>
          </a:p>
        </p:txBody>
      </p:sp>
      <p:sp>
        <p:nvSpPr>
          <p:cNvPr id="6" name="ホームベース 5"/>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mn-ea"/>
              </a:rPr>
              <a:t>　</a:t>
            </a:r>
            <a:r>
              <a:rPr lang="ja-JP" altLang="en-US" sz="2000" b="1" dirty="0"/>
              <a:t>経過</a:t>
            </a:r>
            <a:r>
              <a:rPr lang="ja-JP" altLang="en-US" sz="2000" b="1" dirty="0" smtClean="0"/>
              <a:t>措置事項</a:t>
            </a:r>
            <a:endParaRPr kumimoji="1" lang="ja-JP" altLang="en-US" sz="1400" b="1" dirty="0">
              <a:solidFill>
                <a:schemeClr val="bg1"/>
              </a:solidFill>
            </a:endParaRPr>
          </a:p>
        </p:txBody>
      </p:sp>
    </p:spTree>
    <p:extLst>
      <p:ext uri="{BB962C8B-B14F-4D97-AF65-F5344CB8AC3E}">
        <p14:creationId xmlns:p14="http://schemas.microsoft.com/office/powerpoint/2010/main" val="225224803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12</a:t>
            </a:fld>
            <a:endParaRPr kumimoji="1" lang="ja-JP" altLang="en-US" dirty="0"/>
          </a:p>
        </p:txBody>
      </p:sp>
      <p:sp>
        <p:nvSpPr>
          <p:cNvPr id="6" name="コンテンツ プレースホルダー 4"/>
          <p:cNvSpPr txBox="1">
            <a:spLocks/>
          </p:cNvSpPr>
          <p:nvPr/>
        </p:nvSpPr>
        <p:spPr>
          <a:xfrm>
            <a:off x="755576" y="1556792"/>
            <a:ext cx="7920880" cy="4608512"/>
          </a:xfrm>
          <a:prstGeom prst="rect">
            <a:avLst/>
          </a:prstGeom>
          <a:solidFill>
            <a:srgbClr val="F4FAFF">
              <a:alpha val="65000"/>
            </a:srgbClr>
          </a:solidFill>
          <a:ln>
            <a:no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b="1" dirty="0" smtClean="0">
                <a:solidFill>
                  <a:srgbClr val="FF0000"/>
                </a:solidFill>
              </a:rPr>
              <a:t>虐待の発生又はその再発防止のため</a:t>
            </a:r>
            <a:r>
              <a:rPr lang="ja-JP" altLang="en-US" sz="1800" b="1" dirty="0">
                <a:solidFill>
                  <a:srgbClr val="FF0000"/>
                </a:solidFill>
              </a:rPr>
              <a:t>に</a:t>
            </a:r>
            <a:r>
              <a:rPr lang="ja-JP" altLang="en-US" sz="1800" b="1" dirty="0" smtClean="0">
                <a:solidFill>
                  <a:srgbClr val="FF0000"/>
                </a:solidFill>
              </a:rPr>
              <a:t>講ずべき措置</a:t>
            </a:r>
            <a:endParaRPr lang="en-US" altLang="ja-JP" sz="1800" b="1" dirty="0" smtClean="0">
              <a:solidFill>
                <a:srgbClr val="FF0000"/>
              </a:solidFill>
            </a:endParaRPr>
          </a:p>
          <a:p>
            <a:pPr marL="0" indent="0">
              <a:buNone/>
            </a:pPr>
            <a:endParaRPr lang="en-US" altLang="ja-JP" sz="1800" b="1" dirty="0">
              <a:solidFill>
                <a:srgbClr val="FF0000"/>
              </a:solidFill>
            </a:endParaRPr>
          </a:p>
          <a:p>
            <a:pPr marL="0" indent="0">
              <a:spcBef>
                <a:spcPts val="0"/>
              </a:spcBef>
              <a:spcAft>
                <a:spcPts val="0"/>
              </a:spcAft>
              <a:buNone/>
            </a:pPr>
            <a:r>
              <a:rPr lang="ja-JP" altLang="en-US" sz="1800" dirty="0" smtClean="0"/>
              <a:t>（１）事業所、施設に</a:t>
            </a:r>
            <a:r>
              <a:rPr lang="ja-JP" altLang="en-US" sz="1800" dirty="0"/>
              <a:t>おける、</a:t>
            </a:r>
            <a:r>
              <a:rPr lang="ja-JP" altLang="en-US" sz="1800" b="1" u="sng" dirty="0">
                <a:solidFill>
                  <a:srgbClr val="C00000"/>
                </a:solidFill>
              </a:rPr>
              <a:t>虐待の防止のため</a:t>
            </a:r>
            <a:r>
              <a:rPr lang="ja-JP" altLang="en-US" sz="1800" b="1" u="sng" dirty="0" smtClean="0">
                <a:solidFill>
                  <a:srgbClr val="C00000"/>
                </a:solidFill>
              </a:rPr>
              <a:t>の対策を検討する委員会</a:t>
            </a:r>
            <a:endParaRPr lang="en-US" altLang="ja-JP" sz="1800" b="1" u="sng" dirty="0" smtClean="0">
              <a:solidFill>
                <a:srgbClr val="C00000"/>
              </a:solidFill>
            </a:endParaRPr>
          </a:p>
          <a:p>
            <a:pPr marL="0" indent="0">
              <a:spcBef>
                <a:spcPts val="0"/>
              </a:spcBef>
              <a:spcAft>
                <a:spcPts val="0"/>
              </a:spcAft>
              <a:buNone/>
            </a:pPr>
            <a:r>
              <a:rPr lang="ja-JP" altLang="en-US" sz="1800" b="1" dirty="0">
                <a:solidFill>
                  <a:srgbClr val="C00000"/>
                </a:solidFill>
              </a:rPr>
              <a:t>　</a:t>
            </a:r>
            <a:r>
              <a:rPr lang="ja-JP" altLang="en-US" sz="1800" b="1" dirty="0" smtClean="0">
                <a:solidFill>
                  <a:srgbClr val="C00000"/>
                </a:solidFill>
              </a:rPr>
              <a:t>　　</a:t>
            </a:r>
            <a:r>
              <a:rPr lang="ja-JP" altLang="en-US" sz="1800" b="1" u="sng" dirty="0" smtClean="0">
                <a:solidFill>
                  <a:srgbClr val="C00000"/>
                </a:solidFill>
              </a:rPr>
              <a:t>を定期的に開催</a:t>
            </a:r>
            <a:r>
              <a:rPr lang="ja-JP" altLang="en-US" sz="1800" dirty="0" smtClean="0"/>
              <a:t>するとともに、その結果について、従業者に周知徹</a:t>
            </a:r>
            <a:endParaRPr lang="en-US" altLang="ja-JP" sz="1800" dirty="0" smtClean="0"/>
          </a:p>
          <a:p>
            <a:pPr marL="0" indent="0">
              <a:spcBef>
                <a:spcPts val="0"/>
              </a:spcBef>
              <a:buNone/>
            </a:pPr>
            <a:r>
              <a:rPr lang="ja-JP" altLang="en-US" sz="1800" dirty="0"/>
              <a:t>　</a:t>
            </a:r>
            <a:r>
              <a:rPr lang="ja-JP" altLang="en-US" sz="1800" dirty="0" smtClean="0"/>
              <a:t>　　底を図ること。</a:t>
            </a:r>
            <a:endParaRPr lang="en-US" altLang="ja-JP" sz="1800" dirty="0" smtClean="0"/>
          </a:p>
          <a:p>
            <a:pPr marL="0" indent="0">
              <a:buNone/>
            </a:pPr>
            <a:r>
              <a:rPr lang="ja-JP" altLang="en-US" sz="1800" dirty="0" smtClean="0"/>
              <a:t>（２）事業所、施設における、</a:t>
            </a:r>
            <a:r>
              <a:rPr lang="ja-JP" altLang="en-US" sz="1800" b="1" u="sng" dirty="0" smtClean="0">
                <a:solidFill>
                  <a:srgbClr val="C00000"/>
                </a:solidFill>
              </a:rPr>
              <a:t>虐待の防止のための指針を整備</a:t>
            </a:r>
            <a:r>
              <a:rPr lang="ja-JP" altLang="en-US" sz="1800" dirty="0" smtClean="0"/>
              <a:t>すること。</a:t>
            </a:r>
            <a:endParaRPr lang="en-US" altLang="ja-JP" sz="1800" dirty="0" smtClean="0"/>
          </a:p>
          <a:p>
            <a:pPr marL="0" indent="0">
              <a:spcAft>
                <a:spcPts val="0"/>
              </a:spcAft>
              <a:buNone/>
            </a:pPr>
            <a:r>
              <a:rPr lang="ja-JP" altLang="en-US" sz="1800" dirty="0"/>
              <a:t>（３）</a:t>
            </a:r>
            <a:r>
              <a:rPr lang="ja-JP" altLang="en-US" sz="1800" dirty="0" smtClean="0"/>
              <a:t>事業所、施設において、</a:t>
            </a:r>
            <a:r>
              <a:rPr lang="ja-JP" altLang="en-US" sz="1800" b="1" u="sng" dirty="0" smtClean="0">
                <a:solidFill>
                  <a:srgbClr val="C00000"/>
                </a:solidFill>
              </a:rPr>
              <a:t>従業者に対し、虐待の防止のための研修を</a:t>
            </a:r>
            <a:endParaRPr lang="en-US" altLang="ja-JP" sz="1800" b="1" u="sng" dirty="0" smtClean="0">
              <a:solidFill>
                <a:srgbClr val="C00000"/>
              </a:solidFill>
            </a:endParaRPr>
          </a:p>
          <a:p>
            <a:pPr marL="0" indent="0">
              <a:spcBef>
                <a:spcPts val="0"/>
              </a:spcBef>
              <a:buNone/>
            </a:pPr>
            <a:r>
              <a:rPr lang="ja-JP" altLang="en-US" sz="1800" b="1" dirty="0">
                <a:solidFill>
                  <a:srgbClr val="C00000"/>
                </a:solidFill>
              </a:rPr>
              <a:t>　</a:t>
            </a:r>
            <a:r>
              <a:rPr lang="ja-JP" altLang="en-US" sz="1800" b="1" dirty="0" smtClean="0">
                <a:solidFill>
                  <a:srgbClr val="C00000"/>
                </a:solidFill>
              </a:rPr>
              <a:t>　　</a:t>
            </a:r>
            <a:r>
              <a:rPr lang="ja-JP" altLang="en-US" sz="1800" b="1" u="sng" dirty="0" smtClean="0">
                <a:solidFill>
                  <a:srgbClr val="C00000"/>
                </a:solidFill>
              </a:rPr>
              <a:t>定期的に（年１回以上）実施</a:t>
            </a:r>
            <a:r>
              <a:rPr lang="ja-JP" altLang="en-US" sz="1800" dirty="0" smtClean="0"/>
              <a:t>すること。</a:t>
            </a:r>
            <a:endParaRPr lang="en-US" altLang="ja-JP" sz="1800" dirty="0" smtClean="0"/>
          </a:p>
          <a:p>
            <a:pPr marL="0" indent="0">
              <a:spcAft>
                <a:spcPts val="0"/>
              </a:spcAft>
              <a:buNone/>
            </a:pPr>
            <a:r>
              <a:rPr lang="ja-JP" altLang="en-US" sz="1800" dirty="0" smtClean="0"/>
              <a:t>（４）上記１～３に掲げる、</a:t>
            </a:r>
            <a:r>
              <a:rPr lang="ja-JP" altLang="en-US" sz="1800" b="1" u="sng" dirty="0" smtClean="0">
                <a:solidFill>
                  <a:srgbClr val="C00000"/>
                </a:solidFill>
              </a:rPr>
              <a:t>虐待の防止に関する措置を適切に実施する</a:t>
            </a:r>
            <a:r>
              <a:rPr lang="ja-JP" altLang="en-US" sz="1800" b="1" u="sng" dirty="0" err="1" smtClean="0">
                <a:solidFill>
                  <a:srgbClr val="C00000"/>
                </a:solidFill>
              </a:rPr>
              <a:t>た</a:t>
            </a:r>
            <a:endParaRPr lang="en-US" altLang="ja-JP" sz="1800" b="1" u="sng" dirty="0" smtClean="0">
              <a:solidFill>
                <a:srgbClr val="C00000"/>
              </a:solidFill>
            </a:endParaRPr>
          </a:p>
          <a:p>
            <a:pPr marL="0" indent="0">
              <a:spcBef>
                <a:spcPts val="0"/>
              </a:spcBef>
              <a:spcAft>
                <a:spcPts val="0"/>
              </a:spcAft>
              <a:buNone/>
            </a:pPr>
            <a:r>
              <a:rPr lang="ja-JP" altLang="en-US" sz="1800" b="1" dirty="0">
                <a:solidFill>
                  <a:srgbClr val="C00000"/>
                </a:solidFill>
              </a:rPr>
              <a:t>　</a:t>
            </a:r>
            <a:r>
              <a:rPr lang="ja-JP" altLang="en-US" sz="1800" b="1" dirty="0" smtClean="0">
                <a:solidFill>
                  <a:srgbClr val="C00000"/>
                </a:solidFill>
              </a:rPr>
              <a:t>　　</a:t>
            </a:r>
            <a:r>
              <a:rPr lang="ja-JP" altLang="en-US" sz="1800" b="1" u="sng" dirty="0" err="1" smtClean="0">
                <a:solidFill>
                  <a:srgbClr val="C00000"/>
                </a:solidFill>
              </a:rPr>
              <a:t>めの</a:t>
            </a:r>
            <a:r>
              <a:rPr lang="ja-JP" altLang="en-US" sz="1800" b="1" u="sng" dirty="0" smtClean="0">
                <a:solidFill>
                  <a:srgbClr val="C00000"/>
                </a:solidFill>
              </a:rPr>
              <a:t>担当者</a:t>
            </a:r>
            <a:r>
              <a:rPr lang="ja-JP" altLang="en-US" sz="1800" dirty="0" smtClean="0"/>
              <a:t>を置くこと</a:t>
            </a:r>
            <a:endParaRPr lang="ja-JP" altLang="en-US" sz="1800" dirty="0"/>
          </a:p>
        </p:txBody>
      </p:sp>
      <p:sp>
        <p:nvSpPr>
          <p:cNvPr id="8" name="ホームベース 7"/>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mn-ea"/>
              </a:rPr>
              <a:t>　</a:t>
            </a:r>
            <a:r>
              <a:rPr lang="ja-JP" altLang="en-US" sz="2000" b="1" dirty="0"/>
              <a:t>虐待の防止に関する</a:t>
            </a:r>
            <a:r>
              <a:rPr lang="ja-JP" altLang="en-US" sz="2000" b="1" dirty="0" smtClean="0"/>
              <a:t>措置</a:t>
            </a:r>
            <a:endParaRPr kumimoji="1" lang="ja-JP" altLang="en-US" sz="1400" b="1" dirty="0">
              <a:solidFill>
                <a:schemeClr val="bg1"/>
              </a:solidFill>
            </a:endParaRPr>
          </a:p>
        </p:txBody>
      </p:sp>
    </p:spTree>
    <p:extLst>
      <p:ext uri="{BB962C8B-B14F-4D97-AF65-F5344CB8AC3E}">
        <p14:creationId xmlns:p14="http://schemas.microsoft.com/office/powerpoint/2010/main" val="10770289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13</a:t>
            </a:fld>
            <a:endParaRPr kumimoji="1" lang="ja-JP" altLang="en-US" dirty="0"/>
          </a:p>
        </p:txBody>
      </p:sp>
      <p:sp>
        <p:nvSpPr>
          <p:cNvPr id="11" name="Rectangle 2"/>
          <p:cNvSpPr txBox="1">
            <a:spLocks/>
          </p:cNvSpPr>
          <p:nvPr/>
        </p:nvSpPr>
        <p:spPr>
          <a:xfrm>
            <a:off x="683568" y="4149080"/>
            <a:ext cx="8001000" cy="2296293"/>
          </a:xfrm>
          <a:prstGeom prst="rect">
            <a:avLst/>
          </a:prstGeom>
          <a:solidFill>
            <a:srgbClr val="FFFF99"/>
          </a:solidFill>
          <a:ln>
            <a:solidFill>
              <a:srgbClr val="1CADE4"/>
            </a:solid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200"/>
              </a:spcBef>
              <a:spcAft>
                <a:spcPts val="1200"/>
              </a:spcAft>
              <a:buNone/>
            </a:pPr>
            <a:r>
              <a:rPr lang="ja-JP" altLang="en-US" sz="1800" b="1" dirty="0" smtClean="0">
                <a:solidFill>
                  <a:srgbClr val="FF0000"/>
                </a:solidFill>
              </a:rPr>
              <a:t>● 委員会の構成員は幅広い職種で</a:t>
            </a:r>
            <a:endParaRPr lang="en-US" altLang="ja-JP" sz="1800" b="1" dirty="0" smtClean="0">
              <a:solidFill>
                <a:srgbClr val="FF0000"/>
              </a:solidFill>
            </a:endParaRPr>
          </a:p>
          <a:p>
            <a:pPr marL="0" indent="0">
              <a:spcBef>
                <a:spcPts val="0"/>
              </a:spcBef>
              <a:spcAft>
                <a:spcPts val="0"/>
              </a:spcAft>
              <a:buNone/>
            </a:pPr>
            <a:r>
              <a:rPr lang="ja-JP" altLang="en-US" sz="1800" dirty="0" smtClean="0"/>
              <a:t>例：施設長</a:t>
            </a:r>
            <a:r>
              <a:rPr lang="en-US" altLang="ja-JP" sz="1800" dirty="0" smtClean="0"/>
              <a:t>(</a:t>
            </a:r>
            <a:r>
              <a:rPr lang="ja-JP" altLang="en-US" sz="1800" dirty="0" smtClean="0"/>
              <a:t>管理者</a:t>
            </a:r>
            <a:r>
              <a:rPr lang="en-US" altLang="ja-JP" sz="1800" dirty="0" smtClean="0"/>
              <a:t>)</a:t>
            </a:r>
            <a:r>
              <a:rPr lang="ja-JP" altLang="en-US" sz="1800" dirty="0"/>
              <a:t> 、事務</a:t>
            </a:r>
            <a:r>
              <a:rPr lang="ja-JP" altLang="en-US" sz="1800" dirty="0" smtClean="0"/>
              <a:t>長、医師、看護職員、介護職員、栄養士又は管理　</a:t>
            </a:r>
            <a:endParaRPr lang="en-US" altLang="ja-JP" sz="1800" dirty="0" smtClean="0"/>
          </a:p>
          <a:p>
            <a:pPr marL="0" indent="0">
              <a:spcBef>
                <a:spcPts val="0"/>
              </a:spcBef>
              <a:spcAft>
                <a:spcPts val="0"/>
              </a:spcAft>
              <a:buNone/>
            </a:pPr>
            <a:r>
              <a:rPr lang="ja-JP" altLang="en-US" sz="1800" dirty="0"/>
              <a:t>　</a:t>
            </a:r>
            <a:r>
              <a:rPr lang="ja-JP" altLang="en-US" sz="1800" dirty="0" smtClean="0"/>
              <a:t>　栄養士、生活相談員　等</a:t>
            </a:r>
            <a:endParaRPr lang="en-US" altLang="ja-JP" sz="1800" dirty="0"/>
          </a:p>
          <a:p>
            <a:pPr marL="0" indent="0">
              <a:spcBef>
                <a:spcPts val="0"/>
              </a:spcBef>
              <a:spcAft>
                <a:spcPts val="0"/>
              </a:spcAft>
              <a:buNone/>
            </a:pPr>
            <a:endParaRPr lang="en-US" altLang="ja-JP" sz="1800" dirty="0"/>
          </a:p>
          <a:p>
            <a:pPr marL="0" indent="0">
              <a:spcBef>
                <a:spcPts val="0"/>
              </a:spcBef>
              <a:spcAft>
                <a:spcPts val="1200"/>
              </a:spcAft>
              <a:buNone/>
            </a:pPr>
            <a:r>
              <a:rPr lang="en-US" altLang="ja-JP" sz="1800" b="1" dirty="0" smtClean="0">
                <a:solidFill>
                  <a:srgbClr val="C00000"/>
                </a:solidFill>
              </a:rPr>
              <a:t>※</a:t>
            </a:r>
            <a:r>
              <a:rPr lang="ja-JP" altLang="en-US" sz="1800" b="1" dirty="0" smtClean="0">
                <a:solidFill>
                  <a:srgbClr val="C00000"/>
                </a:solidFill>
              </a:rPr>
              <a:t> 構成メンバーの責務及び役割分担を明確にすること</a:t>
            </a:r>
            <a:endParaRPr lang="en-US" altLang="ja-JP" sz="1800" b="1" dirty="0" smtClean="0">
              <a:solidFill>
                <a:srgbClr val="C00000"/>
              </a:solidFill>
            </a:endParaRPr>
          </a:p>
          <a:p>
            <a:pPr marL="0" indent="0">
              <a:spcBef>
                <a:spcPts val="0"/>
              </a:spcBef>
              <a:spcAft>
                <a:spcPts val="1200"/>
              </a:spcAft>
              <a:buNone/>
            </a:pPr>
            <a:r>
              <a:rPr lang="en-US" altLang="ja-JP" sz="1800" b="1" dirty="0" smtClean="0">
                <a:solidFill>
                  <a:srgbClr val="C00000"/>
                </a:solidFill>
                <a:latin typeface="+mn-ea"/>
              </a:rPr>
              <a:t>※ </a:t>
            </a:r>
            <a:r>
              <a:rPr lang="ja-JP" altLang="en-US" sz="1800" b="1" dirty="0" smtClean="0">
                <a:solidFill>
                  <a:srgbClr val="C00000"/>
                </a:solidFill>
                <a:latin typeface="+mn-ea"/>
              </a:rPr>
              <a:t>専任の感染対策を担当する者を決めておくこと</a:t>
            </a:r>
            <a:r>
              <a:rPr lang="ja-JP" altLang="en-US" sz="1800" dirty="0" smtClean="0"/>
              <a:t>　</a:t>
            </a:r>
            <a:endParaRPr lang="en-US" altLang="ja-JP" sz="1800" dirty="0"/>
          </a:p>
        </p:txBody>
      </p:sp>
      <p:sp>
        <p:nvSpPr>
          <p:cNvPr id="9" name="下矢印 8"/>
          <p:cNvSpPr/>
          <p:nvPr/>
        </p:nvSpPr>
        <p:spPr>
          <a:xfrm>
            <a:off x="3995936" y="3501008"/>
            <a:ext cx="1368152" cy="504056"/>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07F09"/>
              </a:solidFill>
            </a:endParaRPr>
          </a:p>
        </p:txBody>
      </p:sp>
      <p:sp>
        <p:nvSpPr>
          <p:cNvPr id="8" name="ホームベース 7"/>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mn-ea"/>
              </a:rPr>
              <a:t>　</a:t>
            </a:r>
            <a:r>
              <a:rPr lang="ja-JP" altLang="en-US" sz="2000" b="1" dirty="0">
                <a:latin typeface="メイリオ" panose="020B0604030504040204" pitchFamily="50" charset="-128"/>
              </a:rPr>
              <a:t>衛生管理等</a:t>
            </a:r>
            <a:r>
              <a:rPr kumimoji="1" lang="ja-JP" altLang="en-US" sz="2000" b="1" dirty="0" smtClean="0"/>
              <a:t>（</a:t>
            </a:r>
            <a:r>
              <a:rPr kumimoji="1" lang="ja-JP" altLang="en-US" sz="2000" b="1" dirty="0"/>
              <a:t>１）</a:t>
            </a:r>
            <a:endParaRPr kumimoji="1" lang="ja-JP" altLang="en-US" sz="1400" b="1" dirty="0">
              <a:solidFill>
                <a:schemeClr val="bg1"/>
              </a:solidFill>
            </a:endParaRPr>
          </a:p>
        </p:txBody>
      </p:sp>
      <p:sp>
        <p:nvSpPr>
          <p:cNvPr id="12" name="Rectangle 2"/>
          <p:cNvSpPr txBox="1">
            <a:spLocks/>
          </p:cNvSpPr>
          <p:nvPr/>
        </p:nvSpPr>
        <p:spPr>
          <a:xfrm>
            <a:off x="708111" y="1412777"/>
            <a:ext cx="8001000" cy="1944216"/>
          </a:xfrm>
          <a:prstGeom prst="rect">
            <a:avLst/>
          </a:prstGeom>
          <a:solidFill>
            <a:srgbClr val="F4FAFF">
              <a:alpha val="25000"/>
            </a:srgbClr>
          </a:solidFill>
          <a:ln>
            <a:solidFill>
              <a:srgbClr val="1CADE4"/>
            </a:solid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200"/>
              </a:spcBef>
              <a:spcAft>
                <a:spcPts val="1200"/>
              </a:spcAft>
              <a:buNone/>
            </a:pPr>
            <a:r>
              <a:rPr lang="ja-JP" altLang="en-US" sz="1800" dirty="0" smtClean="0"/>
              <a:t>　施設</a:t>
            </a:r>
            <a:r>
              <a:rPr lang="ja-JP" altLang="en-US" sz="1800" dirty="0"/>
              <a:t>における感染症の予防又はまん延の防止のための対策を検討する委員会（テレビ電話装置等を活用して行うことができるものとする）をおおむね</a:t>
            </a:r>
            <a:r>
              <a:rPr lang="en-US" altLang="ja-JP" sz="1800" dirty="0"/>
              <a:t>6</a:t>
            </a:r>
            <a:r>
              <a:rPr lang="ja-JP" altLang="en-US" sz="1800" dirty="0"/>
              <a:t>か月に</a:t>
            </a:r>
            <a:r>
              <a:rPr lang="en-US" altLang="ja-JP" sz="1800" dirty="0"/>
              <a:t>1</a:t>
            </a:r>
            <a:r>
              <a:rPr lang="ja-JP" altLang="en-US" sz="1800" dirty="0"/>
              <a:t>回以上（</a:t>
            </a:r>
            <a:r>
              <a:rPr lang="en-US" altLang="ja-JP" sz="1800" dirty="0"/>
              <a:t>※</a:t>
            </a:r>
            <a:r>
              <a:rPr lang="ja-JP" altLang="en-US" sz="1800" dirty="0"/>
              <a:t>軽費老人ホームは、おおむね</a:t>
            </a:r>
            <a:r>
              <a:rPr lang="en-US" altLang="ja-JP" sz="1800" dirty="0"/>
              <a:t>3</a:t>
            </a:r>
            <a:r>
              <a:rPr lang="ja-JP" altLang="en-US" sz="1800" dirty="0"/>
              <a:t>か月に</a:t>
            </a:r>
            <a:r>
              <a:rPr lang="en-US" altLang="ja-JP" sz="1800" dirty="0"/>
              <a:t>1</a:t>
            </a:r>
            <a:r>
              <a:rPr lang="ja-JP" altLang="en-US" sz="1800" dirty="0"/>
              <a:t>回以上）開催するとともに、その結果について職員に周知徹底を図ること</a:t>
            </a:r>
            <a:r>
              <a:rPr lang="ja-JP" altLang="en-US" sz="1800" dirty="0" smtClean="0"/>
              <a:t>。</a:t>
            </a:r>
            <a:endParaRPr lang="en-US" altLang="ja-JP" sz="1800" dirty="0"/>
          </a:p>
        </p:txBody>
      </p:sp>
    </p:spTree>
    <p:extLst>
      <p:ext uri="{BB962C8B-B14F-4D97-AF65-F5344CB8AC3E}">
        <p14:creationId xmlns:p14="http://schemas.microsoft.com/office/powerpoint/2010/main" val="153935367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14</a:t>
            </a:fld>
            <a:endParaRPr kumimoji="1" lang="ja-JP" altLang="en-US" dirty="0"/>
          </a:p>
        </p:txBody>
      </p:sp>
      <p:sp>
        <p:nvSpPr>
          <p:cNvPr id="11" name="Rectangle 2"/>
          <p:cNvSpPr txBox="1">
            <a:spLocks/>
          </p:cNvSpPr>
          <p:nvPr/>
        </p:nvSpPr>
        <p:spPr>
          <a:xfrm>
            <a:off x="675456" y="3443084"/>
            <a:ext cx="8001000" cy="3082260"/>
          </a:xfrm>
          <a:prstGeom prst="rect">
            <a:avLst/>
          </a:prstGeom>
          <a:solidFill>
            <a:srgbClr val="FFFF99"/>
          </a:solidFill>
          <a:ln>
            <a:solidFill>
              <a:srgbClr val="1CADE4"/>
            </a:solid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200"/>
              </a:spcBef>
              <a:spcAft>
                <a:spcPts val="1200"/>
              </a:spcAft>
              <a:buNone/>
            </a:pPr>
            <a:r>
              <a:rPr lang="ja-JP" altLang="en-US" sz="1800" b="1" dirty="0" smtClean="0">
                <a:solidFill>
                  <a:srgbClr val="FF0000"/>
                </a:solidFill>
              </a:rPr>
              <a:t>● 平常時の対策</a:t>
            </a:r>
            <a:endParaRPr lang="en-US" altLang="ja-JP" sz="1800" b="1" dirty="0" smtClean="0">
              <a:solidFill>
                <a:srgbClr val="FF0000"/>
              </a:solidFill>
            </a:endParaRPr>
          </a:p>
          <a:p>
            <a:pPr marL="0" indent="0">
              <a:spcBef>
                <a:spcPts val="0"/>
              </a:spcBef>
              <a:spcAft>
                <a:spcPts val="0"/>
              </a:spcAft>
              <a:buNone/>
            </a:pPr>
            <a:r>
              <a:rPr lang="ja-JP" altLang="en-US" sz="1800" b="1" dirty="0">
                <a:solidFill>
                  <a:srgbClr val="FF0000"/>
                </a:solidFill>
              </a:rPr>
              <a:t>　</a:t>
            </a:r>
            <a:r>
              <a:rPr lang="ja-JP" altLang="en-US" sz="1800" dirty="0" smtClean="0"/>
              <a:t>施設内の衛生管理等、日常のケアにかかる感染対策</a:t>
            </a:r>
            <a:endParaRPr lang="en-US" altLang="ja-JP" sz="1800" dirty="0"/>
          </a:p>
          <a:p>
            <a:pPr marL="0" indent="0">
              <a:spcBef>
                <a:spcPts val="0"/>
              </a:spcBef>
              <a:spcAft>
                <a:spcPts val="0"/>
              </a:spcAft>
              <a:buNone/>
            </a:pPr>
            <a:endParaRPr lang="en-US" altLang="ja-JP" sz="1800" dirty="0"/>
          </a:p>
          <a:p>
            <a:pPr marL="0" indent="0">
              <a:spcBef>
                <a:spcPts val="0"/>
              </a:spcBef>
              <a:spcAft>
                <a:spcPts val="1200"/>
              </a:spcAft>
              <a:buNone/>
            </a:pPr>
            <a:r>
              <a:rPr lang="ja-JP" altLang="en-US" sz="1800" b="1" dirty="0">
                <a:solidFill>
                  <a:srgbClr val="FF0000"/>
                </a:solidFill>
              </a:rPr>
              <a:t>● </a:t>
            </a:r>
            <a:r>
              <a:rPr lang="ja-JP" altLang="en-US" sz="1800" b="1" dirty="0" smtClean="0">
                <a:solidFill>
                  <a:srgbClr val="FF0000"/>
                </a:solidFill>
              </a:rPr>
              <a:t>発生時の対応</a:t>
            </a:r>
            <a:endParaRPr lang="en-US" altLang="ja-JP" sz="1800" b="1" dirty="0" smtClean="0">
              <a:solidFill>
                <a:srgbClr val="FF0000"/>
              </a:solidFill>
            </a:endParaRPr>
          </a:p>
          <a:p>
            <a:pPr marL="0" indent="0">
              <a:spcBef>
                <a:spcPts val="0"/>
              </a:spcBef>
              <a:spcAft>
                <a:spcPts val="1200"/>
              </a:spcAft>
              <a:buNone/>
            </a:pPr>
            <a:r>
              <a:rPr lang="ja-JP" altLang="en-US" sz="1800" b="1" dirty="0">
                <a:solidFill>
                  <a:srgbClr val="FF0000"/>
                </a:solidFill>
              </a:rPr>
              <a:t>　</a:t>
            </a:r>
            <a:r>
              <a:rPr lang="ja-JP" altLang="en-US" sz="1800" dirty="0" smtClean="0"/>
              <a:t>発生状況の把握、感染拡大の防止、関係機関との連携、行政への報告等</a:t>
            </a:r>
            <a:endParaRPr lang="en-US" altLang="ja-JP" sz="1800" dirty="0" smtClean="0"/>
          </a:p>
          <a:p>
            <a:pPr marL="0" indent="0">
              <a:spcBef>
                <a:spcPts val="1200"/>
              </a:spcBef>
              <a:spcAft>
                <a:spcPts val="0"/>
              </a:spcAft>
              <a:buNone/>
            </a:pPr>
            <a:r>
              <a:rPr lang="ja-JP" altLang="en-US" sz="1800" dirty="0">
                <a:solidFill>
                  <a:srgbClr val="C00000"/>
                </a:solidFill>
                <a:latin typeface="+mn-ea"/>
              </a:rPr>
              <a:t>参考：厚生労働省</a:t>
            </a:r>
            <a:r>
              <a:rPr lang="en-US" altLang="ja-JP" sz="1800" dirty="0">
                <a:solidFill>
                  <a:srgbClr val="C00000"/>
                </a:solidFill>
                <a:latin typeface="+mn-ea"/>
              </a:rPr>
              <a:t>HP</a:t>
            </a:r>
          </a:p>
          <a:p>
            <a:pPr marL="0" indent="0">
              <a:lnSpc>
                <a:spcPct val="110000"/>
              </a:lnSpc>
              <a:spcBef>
                <a:spcPts val="0"/>
              </a:spcBef>
              <a:spcAft>
                <a:spcPts val="0"/>
              </a:spcAft>
              <a:buNone/>
            </a:pPr>
            <a:r>
              <a:rPr lang="ja-JP" altLang="en-US" sz="1800" dirty="0" smtClean="0">
                <a:solidFill>
                  <a:srgbClr val="C00000"/>
                </a:solidFill>
                <a:latin typeface="+mn-ea"/>
              </a:rPr>
              <a:t>　「介護現場における感染対策の手引き」</a:t>
            </a:r>
            <a:endParaRPr lang="en-US" altLang="ja-JP" sz="1800" dirty="0" smtClean="0">
              <a:solidFill>
                <a:srgbClr val="C00000"/>
              </a:solidFill>
            </a:endParaRPr>
          </a:p>
        </p:txBody>
      </p:sp>
      <p:sp>
        <p:nvSpPr>
          <p:cNvPr id="9" name="下矢印 8"/>
          <p:cNvSpPr/>
          <p:nvPr/>
        </p:nvSpPr>
        <p:spPr>
          <a:xfrm>
            <a:off x="3995936" y="2708920"/>
            <a:ext cx="1368152" cy="504056"/>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ホームベース 5"/>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mn-ea"/>
              </a:rPr>
              <a:t>　</a:t>
            </a:r>
            <a:r>
              <a:rPr lang="ja-JP" altLang="en-US" sz="2000" b="1" dirty="0">
                <a:latin typeface="メイリオ" panose="020B0604030504040204" pitchFamily="50" charset="-128"/>
              </a:rPr>
              <a:t>衛生管理等</a:t>
            </a:r>
            <a:r>
              <a:rPr kumimoji="1" lang="ja-JP" altLang="en-US" sz="2000" b="1" dirty="0" smtClean="0"/>
              <a:t>（２）</a:t>
            </a:r>
            <a:endParaRPr kumimoji="1" lang="ja-JP" altLang="en-US" sz="1400" b="1" dirty="0">
              <a:solidFill>
                <a:schemeClr val="bg1"/>
              </a:solidFill>
            </a:endParaRPr>
          </a:p>
        </p:txBody>
      </p:sp>
      <p:sp>
        <p:nvSpPr>
          <p:cNvPr id="7" name="Rectangle 2"/>
          <p:cNvSpPr txBox="1">
            <a:spLocks/>
          </p:cNvSpPr>
          <p:nvPr/>
        </p:nvSpPr>
        <p:spPr>
          <a:xfrm>
            <a:off x="708111" y="1600756"/>
            <a:ext cx="8001000" cy="878057"/>
          </a:xfrm>
          <a:prstGeom prst="rect">
            <a:avLst/>
          </a:prstGeom>
          <a:solidFill>
            <a:srgbClr val="F4FAFF">
              <a:alpha val="25000"/>
            </a:srgbClr>
          </a:solidFill>
          <a:ln>
            <a:solidFill>
              <a:srgbClr val="1CADE4"/>
            </a:solid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lvl="0" indent="0">
              <a:buNone/>
            </a:pPr>
            <a:r>
              <a:rPr lang="ja-JP" altLang="en-US" sz="1800" dirty="0">
                <a:solidFill>
                  <a:prstClr val="black"/>
                </a:solidFill>
              </a:rPr>
              <a:t>　</a:t>
            </a:r>
            <a:r>
              <a:rPr lang="ja-JP" altLang="en-US" sz="1800" dirty="0" smtClean="0">
                <a:solidFill>
                  <a:prstClr val="black"/>
                </a:solidFill>
              </a:rPr>
              <a:t>感染症の予防及び</a:t>
            </a:r>
            <a:r>
              <a:rPr lang="ja-JP" altLang="en-US" sz="1800" dirty="0">
                <a:solidFill>
                  <a:prstClr val="black"/>
                </a:solidFill>
              </a:rPr>
              <a:t>まん延の防止のための指針を整備すること。</a:t>
            </a:r>
            <a:endParaRPr lang="en-US" altLang="ja-JP" sz="1800" dirty="0">
              <a:solidFill>
                <a:prstClr val="black"/>
              </a:solidFill>
              <a:latin typeface="メイリオ" panose="020B0604030504040204" pitchFamily="50" charset="-128"/>
            </a:endParaRPr>
          </a:p>
        </p:txBody>
      </p:sp>
    </p:spTree>
    <p:extLst>
      <p:ext uri="{BB962C8B-B14F-4D97-AF65-F5344CB8AC3E}">
        <p14:creationId xmlns:p14="http://schemas.microsoft.com/office/powerpoint/2010/main" val="299862341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15</a:t>
            </a:fld>
            <a:endParaRPr kumimoji="1" lang="ja-JP" altLang="en-US" dirty="0"/>
          </a:p>
        </p:txBody>
      </p:sp>
      <p:sp>
        <p:nvSpPr>
          <p:cNvPr id="11" name="Rectangle 2"/>
          <p:cNvSpPr txBox="1">
            <a:spLocks/>
          </p:cNvSpPr>
          <p:nvPr/>
        </p:nvSpPr>
        <p:spPr>
          <a:xfrm>
            <a:off x="675456" y="3933056"/>
            <a:ext cx="8001000" cy="1800200"/>
          </a:xfrm>
          <a:prstGeom prst="rect">
            <a:avLst/>
          </a:prstGeom>
          <a:solidFill>
            <a:srgbClr val="FFFF99"/>
          </a:solidFill>
          <a:ln w="15875">
            <a:solidFill>
              <a:schemeClr val="accent2"/>
            </a:solid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1200"/>
              </a:spcBef>
              <a:buNone/>
            </a:pPr>
            <a:r>
              <a:rPr lang="ja-JP" altLang="en-US" sz="1800" b="1" dirty="0">
                <a:solidFill>
                  <a:srgbClr val="FF0000"/>
                </a:solidFill>
              </a:rPr>
              <a:t>● 定期的な教育の</a:t>
            </a:r>
            <a:r>
              <a:rPr lang="ja-JP" altLang="en-US" sz="1800" b="1" dirty="0" smtClean="0">
                <a:solidFill>
                  <a:srgbClr val="FF0000"/>
                </a:solidFill>
              </a:rPr>
              <a:t>開催</a:t>
            </a:r>
            <a:endParaRPr lang="en-US" altLang="ja-JP" sz="1800" b="1" dirty="0" smtClean="0">
              <a:solidFill>
                <a:srgbClr val="FF0000"/>
              </a:solidFill>
            </a:endParaRPr>
          </a:p>
          <a:p>
            <a:pPr marL="0" indent="0">
              <a:spcAft>
                <a:spcPts val="1200"/>
              </a:spcAft>
              <a:buNone/>
            </a:pPr>
            <a:r>
              <a:rPr lang="ja-JP" altLang="en-US" sz="1800" b="1" dirty="0">
                <a:solidFill>
                  <a:srgbClr val="FF0000"/>
                </a:solidFill>
              </a:rPr>
              <a:t>　</a:t>
            </a:r>
            <a:r>
              <a:rPr lang="ja-JP" altLang="en-US" sz="1800" dirty="0" smtClean="0"/>
              <a:t>指針に基づいた研修プログラムを作成し、定期的な教育（年</a:t>
            </a:r>
            <a:r>
              <a:rPr lang="en-US" altLang="ja-JP" sz="1800" dirty="0" smtClean="0"/>
              <a:t>2</a:t>
            </a:r>
            <a:r>
              <a:rPr lang="ja-JP" altLang="en-US" sz="1800" dirty="0" smtClean="0"/>
              <a:t>回以上）を行ってください。</a:t>
            </a:r>
            <a:endParaRPr lang="en-US" altLang="ja-JP" sz="1800" dirty="0" smtClean="0"/>
          </a:p>
          <a:p>
            <a:pPr marL="0" indent="0">
              <a:spcAft>
                <a:spcPts val="1200"/>
              </a:spcAft>
              <a:buNone/>
            </a:pPr>
            <a:r>
              <a:rPr lang="en-US" altLang="ja-JP" sz="1800" b="1" dirty="0" smtClean="0">
                <a:solidFill>
                  <a:srgbClr val="C00000"/>
                </a:solidFill>
              </a:rPr>
              <a:t>※</a:t>
            </a:r>
            <a:r>
              <a:rPr lang="ja-JP" altLang="en-US" sz="1800" b="1" dirty="0" smtClean="0">
                <a:solidFill>
                  <a:srgbClr val="C00000"/>
                </a:solidFill>
              </a:rPr>
              <a:t> </a:t>
            </a:r>
            <a:r>
              <a:rPr lang="ja-JP" altLang="en-US" sz="1800" b="1" dirty="0">
                <a:solidFill>
                  <a:srgbClr val="C00000"/>
                </a:solidFill>
                <a:latin typeface="+mn-ea"/>
              </a:rPr>
              <a:t>研修の実施</a:t>
            </a:r>
            <a:r>
              <a:rPr lang="ja-JP" altLang="en-US" sz="1800" b="1" dirty="0" smtClean="0">
                <a:solidFill>
                  <a:srgbClr val="C00000"/>
                </a:solidFill>
                <a:latin typeface="+mn-ea"/>
              </a:rPr>
              <a:t>内容を記録すること。</a:t>
            </a:r>
            <a:r>
              <a:rPr lang="ja-JP" altLang="en-US" sz="1800" dirty="0"/>
              <a:t>　</a:t>
            </a:r>
            <a:endParaRPr lang="en-US" altLang="ja-JP" sz="1800" dirty="0" smtClean="0"/>
          </a:p>
        </p:txBody>
      </p:sp>
      <p:sp>
        <p:nvSpPr>
          <p:cNvPr id="8" name="下矢印 7"/>
          <p:cNvSpPr/>
          <p:nvPr/>
        </p:nvSpPr>
        <p:spPr>
          <a:xfrm>
            <a:off x="3991880" y="3133288"/>
            <a:ext cx="1368152" cy="504056"/>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ホームベース 5"/>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a:solidFill>
                  <a:schemeClr val="bg1"/>
                </a:solidFill>
                <a:latin typeface="+mn-ea"/>
              </a:rPr>
              <a:t>　</a:t>
            </a:r>
            <a:r>
              <a:rPr lang="ja-JP" altLang="en-US" sz="2000" b="1" dirty="0">
                <a:latin typeface="メイリオ" panose="020B0604030504040204" pitchFamily="50" charset="-128"/>
              </a:rPr>
              <a:t>衛生管理等</a:t>
            </a:r>
            <a:r>
              <a:rPr kumimoji="1" lang="ja-JP" altLang="en-US" sz="2000" b="1" dirty="0" smtClean="0"/>
              <a:t>（３）</a:t>
            </a:r>
            <a:endParaRPr kumimoji="1" lang="ja-JP" altLang="en-US" sz="1400" b="1" dirty="0">
              <a:solidFill>
                <a:schemeClr val="bg1"/>
              </a:solidFill>
            </a:endParaRPr>
          </a:p>
        </p:txBody>
      </p:sp>
      <p:sp>
        <p:nvSpPr>
          <p:cNvPr id="7" name="Rectangle 2"/>
          <p:cNvSpPr txBox="1">
            <a:spLocks/>
          </p:cNvSpPr>
          <p:nvPr/>
        </p:nvSpPr>
        <p:spPr>
          <a:xfrm>
            <a:off x="675456" y="1564472"/>
            <a:ext cx="8001000" cy="1452964"/>
          </a:xfrm>
          <a:prstGeom prst="rect">
            <a:avLst/>
          </a:prstGeom>
          <a:solidFill>
            <a:srgbClr val="F4FAFF">
              <a:alpha val="65000"/>
            </a:srgbClr>
          </a:solidFill>
          <a:ln w="15875">
            <a:solidFill>
              <a:schemeClr val="accent2"/>
            </a:solidFill>
          </a:ln>
        </p:spPr>
        <p:style>
          <a:lnRef idx="1">
            <a:schemeClr val="accent3"/>
          </a:lnRef>
          <a:fillRef idx="2">
            <a:schemeClr val="accent3"/>
          </a:fillRef>
          <a:effectRef idx="1">
            <a:schemeClr val="accent3"/>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ja-JP" altLang="en-US" sz="1800" dirty="0"/>
              <a:t>　職員に対し、感染症の予防及びまん延の防止のための研修及び訓練を定期的に実施すること。</a:t>
            </a:r>
            <a:endParaRPr lang="en-US" altLang="ja-JP" sz="1800" dirty="0"/>
          </a:p>
          <a:p>
            <a:pPr marL="0" indent="0" algn="ctr">
              <a:buNone/>
            </a:pPr>
            <a:r>
              <a:rPr lang="ja-JP" altLang="en-US" sz="1800" dirty="0">
                <a:latin typeface="+mn-ea"/>
              </a:rPr>
              <a:t>　　　　　</a:t>
            </a:r>
            <a:r>
              <a:rPr lang="ja-JP" altLang="en-US" sz="1800" dirty="0" smtClean="0">
                <a:latin typeface="+mn-ea"/>
              </a:rPr>
              <a:t>　　　　　　　　　　　　　　</a:t>
            </a:r>
            <a:r>
              <a:rPr lang="ja-JP" altLang="en-US" sz="1800" b="1" dirty="0" smtClean="0">
                <a:solidFill>
                  <a:srgbClr val="C00000"/>
                </a:solidFill>
                <a:latin typeface="+mn-ea"/>
              </a:rPr>
              <a:t>令和</a:t>
            </a:r>
            <a:r>
              <a:rPr lang="en-US" altLang="ja-JP" sz="1800" b="1" dirty="0">
                <a:solidFill>
                  <a:srgbClr val="C00000"/>
                </a:solidFill>
                <a:latin typeface="+mn-ea"/>
              </a:rPr>
              <a:t>6</a:t>
            </a:r>
            <a:r>
              <a:rPr lang="ja-JP" altLang="en-US" sz="1800" b="1" dirty="0">
                <a:solidFill>
                  <a:srgbClr val="C00000"/>
                </a:solidFill>
                <a:latin typeface="+mn-ea"/>
              </a:rPr>
              <a:t>年</a:t>
            </a:r>
            <a:r>
              <a:rPr lang="en-US" altLang="ja-JP" sz="1800" b="1" dirty="0">
                <a:solidFill>
                  <a:srgbClr val="C00000"/>
                </a:solidFill>
                <a:latin typeface="+mn-ea"/>
              </a:rPr>
              <a:t>4</a:t>
            </a:r>
            <a:r>
              <a:rPr lang="ja-JP" altLang="en-US" sz="1800" b="1" dirty="0">
                <a:solidFill>
                  <a:srgbClr val="C00000"/>
                </a:solidFill>
                <a:latin typeface="+mn-ea"/>
              </a:rPr>
              <a:t>月</a:t>
            </a:r>
            <a:r>
              <a:rPr lang="en-US" altLang="ja-JP" sz="1800" b="1" dirty="0">
                <a:solidFill>
                  <a:srgbClr val="C00000"/>
                </a:solidFill>
                <a:latin typeface="+mn-ea"/>
              </a:rPr>
              <a:t>1</a:t>
            </a:r>
            <a:r>
              <a:rPr lang="ja-JP" altLang="en-US" sz="1800" b="1" dirty="0">
                <a:solidFill>
                  <a:srgbClr val="C00000"/>
                </a:solidFill>
                <a:latin typeface="+mn-ea"/>
              </a:rPr>
              <a:t>日から</a:t>
            </a:r>
            <a:r>
              <a:rPr lang="ja-JP" altLang="en-US" sz="1800" b="1" dirty="0" smtClean="0">
                <a:solidFill>
                  <a:srgbClr val="C00000"/>
                </a:solidFill>
                <a:latin typeface="+mn-ea"/>
              </a:rPr>
              <a:t>義務化</a:t>
            </a:r>
            <a:endParaRPr lang="en-US" altLang="ja-JP" sz="1800" b="1" dirty="0">
              <a:solidFill>
                <a:srgbClr val="C00000"/>
              </a:solidFill>
              <a:latin typeface="+mn-ea"/>
            </a:endParaRPr>
          </a:p>
        </p:txBody>
      </p:sp>
    </p:spTree>
    <p:extLst>
      <p:ext uri="{BB962C8B-B14F-4D97-AF65-F5344CB8AC3E}">
        <p14:creationId xmlns:p14="http://schemas.microsoft.com/office/powerpoint/2010/main" val="78163243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4254940676"/>
              </p:ext>
            </p:extLst>
          </p:nvPr>
        </p:nvGraphicFramePr>
        <p:xfrm>
          <a:off x="611560" y="1567637"/>
          <a:ext cx="8001000" cy="4885699"/>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885699">
                <a:tc>
                  <a:txBody>
                    <a:bodyPr/>
                    <a:lstStyle/>
                    <a:p>
                      <a:pPr marL="0" marR="0" lvl="0" indent="0" algn="l" defTabSz="457200" rtl="0" eaLnBrk="1" fontAlgn="auto" latinLnBrk="0" hangingPunct="1">
                        <a:lnSpc>
                          <a:spcPct val="100000"/>
                        </a:lnSpc>
                        <a:spcBef>
                          <a:spcPts val="600"/>
                        </a:spcBef>
                        <a:spcAft>
                          <a:spcPts val="600"/>
                        </a:spcAft>
                        <a:buClrTx/>
                        <a:buSzTx/>
                        <a:buFontTx/>
                        <a:buNone/>
                        <a:tabLst/>
                        <a:defRPr/>
                      </a:pPr>
                      <a:r>
                        <a:rPr kumimoji="1" lang="ja-JP" altLang="en-US" sz="1800" kern="1200" dirty="0" smtClean="0"/>
                        <a:t>　</a:t>
                      </a:r>
                      <a:r>
                        <a:rPr lang="en-US" altLang="ja-JP" sz="1800" b="0" dirty="0" smtClean="0">
                          <a:solidFill>
                            <a:schemeClr val="accent2">
                              <a:lumMod val="50000"/>
                            </a:schemeClr>
                          </a:solidFill>
                          <a:latin typeface="+mn-ea"/>
                        </a:rPr>
                        <a:t>※BCP</a:t>
                      </a:r>
                      <a:r>
                        <a:rPr lang="ja-JP" altLang="en-US" sz="1800" b="0" dirty="0" smtClean="0">
                          <a:solidFill>
                            <a:schemeClr val="accent2">
                              <a:lumMod val="50000"/>
                            </a:schemeClr>
                          </a:solidFill>
                          <a:latin typeface="+mn-ea"/>
                        </a:rPr>
                        <a:t>（ビー・シー・ピー）とは </a:t>
                      </a:r>
                      <a:r>
                        <a:rPr lang="en-US" altLang="ja-JP" sz="1800" b="0" dirty="0" smtClean="0">
                          <a:solidFill>
                            <a:schemeClr val="accent2">
                              <a:lumMod val="50000"/>
                            </a:schemeClr>
                          </a:solidFill>
                          <a:latin typeface="+mn-ea"/>
                        </a:rPr>
                        <a:t>Business Continuity Plan </a:t>
                      </a:r>
                      <a:r>
                        <a:rPr lang="ja-JP" altLang="en-US" sz="1800" b="0" dirty="0" smtClean="0">
                          <a:solidFill>
                            <a:schemeClr val="accent2">
                              <a:lumMod val="50000"/>
                            </a:schemeClr>
                          </a:solidFill>
                          <a:latin typeface="+mn-ea"/>
                        </a:rPr>
                        <a:t>の略称</a:t>
                      </a:r>
                      <a:endParaRPr lang="en-US" altLang="ja-JP" sz="1800" b="0" dirty="0" smtClean="0">
                        <a:solidFill>
                          <a:schemeClr val="accent2">
                            <a:lumMod val="50000"/>
                          </a:schemeClr>
                        </a:solidFill>
                        <a:latin typeface="+mn-ea"/>
                      </a:endParaRPr>
                    </a:p>
                    <a:p>
                      <a:pPr marL="0" indent="0">
                        <a:spcBef>
                          <a:spcPts val="600"/>
                        </a:spcBef>
                        <a:spcAft>
                          <a:spcPts val="600"/>
                        </a:spcAft>
                        <a:buNone/>
                      </a:pPr>
                      <a:r>
                        <a:rPr kumimoji="1" lang="ja-JP" altLang="en-US" sz="1800" b="0" kern="1200" dirty="0" smtClean="0">
                          <a:solidFill>
                            <a:schemeClr val="tx1"/>
                          </a:solidFill>
                        </a:rPr>
                        <a:t>　感染症や非常災害の発生時において、入居者に対する処遇を継続的に行うための、及び非常時の体制で早期の業務再開を図るための計画（以下「業務継続計画」という。）を策定し、当該業務継続計画に従い必要な措置を講じること。</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lgn="ctr">
                        <a:spcBef>
                          <a:spcPts val="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C00000"/>
                          </a:solidFill>
                          <a:latin typeface="+mn-ea"/>
                          <a:ea typeface="+mn-ea"/>
                          <a:cs typeface="+mn-cs"/>
                        </a:rPr>
                        <a:t>令和</a:t>
                      </a:r>
                      <a:r>
                        <a:rPr kumimoji="1" lang="en-US" altLang="ja-JP" sz="1800" b="1" u="none" kern="1200" dirty="0" smtClean="0">
                          <a:solidFill>
                            <a:srgbClr val="C00000"/>
                          </a:solidFill>
                          <a:latin typeface="+mn-ea"/>
                          <a:ea typeface="+mn-ea"/>
                          <a:cs typeface="+mn-cs"/>
                        </a:rPr>
                        <a:t>6</a:t>
                      </a:r>
                      <a:r>
                        <a:rPr kumimoji="1" lang="ja-JP" altLang="en-US" sz="1800" b="1" u="none" kern="1200" dirty="0" smtClean="0">
                          <a:solidFill>
                            <a:srgbClr val="C00000"/>
                          </a:solidFill>
                          <a:latin typeface="+mn-ea"/>
                          <a:ea typeface="+mn-ea"/>
                          <a:cs typeface="+mn-cs"/>
                        </a:rPr>
                        <a:t>年</a:t>
                      </a:r>
                      <a:r>
                        <a:rPr kumimoji="1" lang="en-US" altLang="ja-JP" sz="1800" b="1" u="none" kern="1200" dirty="0" smtClean="0">
                          <a:solidFill>
                            <a:srgbClr val="C00000"/>
                          </a:solidFill>
                          <a:latin typeface="+mn-ea"/>
                          <a:ea typeface="+mn-ea"/>
                          <a:cs typeface="+mn-cs"/>
                        </a:rPr>
                        <a:t>4</a:t>
                      </a:r>
                      <a:r>
                        <a:rPr kumimoji="1" lang="ja-JP" altLang="en-US" sz="1800" b="1" u="none" kern="1200" dirty="0" smtClean="0">
                          <a:solidFill>
                            <a:srgbClr val="C00000"/>
                          </a:solidFill>
                          <a:latin typeface="+mn-ea"/>
                          <a:ea typeface="+mn-ea"/>
                          <a:cs typeface="+mn-cs"/>
                        </a:rPr>
                        <a:t>月</a:t>
                      </a:r>
                      <a:r>
                        <a:rPr kumimoji="1" lang="en-US" altLang="ja-JP" sz="1800" b="1" u="none" kern="1200" dirty="0" smtClean="0">
                          <a:solidFill>
                            <a:srgbClr val="C00000"/>
                          </a:solidFill>
                          <a:latin typeface="+mn-ea"/>
                          <a:ea typeface="+mn-ea"/>
                          <a:cs typeface="+mn-cs"/>
                        </a:rPr>
                        <a:t>1</a:t>
                      </a:r>
                      <a:r>
                        <a:rPr kumimoji="1" lang="ja-JP" altLang="en-US" sz="1800" b="1" u="none" kern="1200" dirty="0" smtClean="0">
                          <a:solidFill>
                            <a:srgbClr val="C00000"/>
                          </a:solidFill>
                          <a:latin typeface="+mn-ea"/>
                          <a:ea typeface="+mn-ea"/>
                          <a:cs typeface="+mn-cs"/>
                        </a:rPr>
                        <a:t>日から義務化</a:t>
                      </a:r>
                      <a:endParaRPr kumimoji="1" lang="en-US" altLang="ja-JP" sz="1800" b="1" u="none" kern="1200" dirty="0" smtClean="0">
                        <a:solidFill>
                          <a:srgbClr val="C00000"/>
                        </a:solidFill>
                        <a:latin typeface="+mn-ea"/>
                        <a:ea typeface="+mn-ea"/>
                        <a:cs typeface="+mn-cs"/>
                      </a:endParaRPr>
                    </a:p>
                    <a:p>
                      <a:pPr marL="0" indent="0">
                        <a:spcBef>
                          <a:spcPts val="600"/>
                        </a:spcBef>
                        <a:spcAft>
                          <a:spcPts val="600"/>
                        </a:spcAft>
                        <a:buNone/>
                      </a:pPr>
                      <a:r>
                        <a:rPr kumimoji="1" lang="ja-JP" altLang="en-US" sz="1800" b="0" u="none" kern="1200" dirty="0" smtClean="0">
                          <a:solidFill>
                            <a:schemeClr val="tx1"/>
                          </a:solidFill>
                          <a:latin typeface="+mn-ea"/>
                          <a:ea typeface="+mn-ea"/>
                          <a:cs typeface="+mn-cs"/>
                        </a:rPr>
                        <a:t>　職員に対し、業務継続計画について周知するとともに、必要な研修及び訓練を定期的（年</a:t>
                      </a:r>
                      <a:r>
                        <a:rPr kumimoji="1" lang="en-US" altLang="ja-JP" sz="1800" b="0" u="none" kern="1200" dirty="0" smtClean="0">
                          <a:solidFill>
                            <a:schemeClr val="tx1"/>
                          </a:solidFill>
                          <a:latin typeface="+mn-ea"/>
                          <a:ea typeface="+mn-ea"/>
                          <a:cs typeface="+mn-cs"/>
                        </a:rPr>
                        <a:t>2</a:t>
                      </a:r>
                      <a:r>
                        <a:rPr kumimoji="1" lang="ja-JP" altLang="en-US" sz="1800" b="0" u="none" kern="1200" dirty="0" smtClean="0">
                          <a:solidFill>
                            <a:schemeClr val="tx1"/>
                          </a:solidFill>
                          <a:latin typeface="+mn-ea"/>
                          <a:ea typeface="+mn-ea"/>
                          <a:cs typeface="+mn-cs"/>
                        </a:rPr>
                        <a:t>回以上）に実施すること</a:t>
                      </a:r>
                      <a:r>
                        <a:rPr kumimoji="1" lang="ja-JP" altLang="en-US" sz="1800" kern="1200" dirty="0" smtClean="0"/>
                        <a:t>。</a:t>
                      </a:r>
                      <a:r>
                        <a:rPr kumimoji="1" lang="ja-JP" altLang="en-US" sz="1800" b="0" u="none" kern="1200" dirty="0" smtClean="0">
                          <a:solidFill>
                            <a:schemeClr val="tx1"/>
                          </a:solidFill>
                          <a:latin typeface="+mn-ea"/>
                          <a:ea typeface="+mn-ea"/>
                          <a:cs typeface="+mn-cs"/>
                        </a:rPr>
                        <a:t>   </a:t>
                      </a:r>
                      <a:endParaRPr kumimoji="1" lang="en-US" altLang="ja-JP" sz="1800" b="0" u="none" kern="1200" dirty="0" smtClean="0">
                        <a:solidFill>
                          <a:schemeClr val="tx1"/>
                        </a:solidFill>
                        <a:latin typeface="+mn-ea"/>
                        <a:ea typeface="+mn-ea"/>
                        <a:cs typeface="+mn-cs"/>
                      </a:endParaRPr>
                    </a:p>
                    <a:p>
                      <a:pPr marL="0" indent="0" algn="ctr">
                        <a:spcBef>
                          <a:spcPts val="600"/>
                        </a:spcBef>
                        <a:spcAft>
                          <a:spcPts val="600"/>
                        </a:spcAft>
                        <a:buNone/>
                      </a:pPr>
                      <a:r>
                        <a:rPr kumimoji="1" lang="ja-JP" altLang="en-US" sz="1800" b="0" u="none" kern="1200" dirty="0" smtClean="0">
                          <a:solidFill>
                            <a:schemeClr val="tx1"/>
                          </a:solidFill>
                          <a:latin typeface="+mn-ea"/>
                          <a:ea typeface="+mn-ea"/>
                          <a:cs typeface="+mn-cs"/>
                        </a:rPr>
                        <a:t>　　　　　　　　　　　　　</a:t>
                      </a:r>
                      <a:r>
                        <a:rPr kumimoji="1" lang="ja-JP" altLang="en-US" sz="1800" b="1" u="none" kern="1200" dirty="0" smtClean="0">
                          <a:solidFill>
                            <a:srgbClr val="C00000"/>
                          </a:solidFill>
                          <a:latin typeface="+mn-ea"/>
                          <a:ea typeface="+mn-ea"/>
                          <a:cs typeface="+mn-cs"/>
                        </a:rPr>
                        <a:t>令和</a:t>
                      </a:r>
                      <a:r>
                        <a:rPr kumimoji="1" lang="en-US" altLang="ja-JP" sz="1800" b="1" u="none" kern="1200" dirty="0" smtClean="0">
                          <a:solidFill>
                            <a:srgbClr val="C00000"/>
                          </a:solidFill>
                          <a:latin typeface="+mn-ea"/>
                          <a:ea typeface="+mn-ea"/>
                          <a:cs typeface="+mn-cs"/>
                        </a:rPr>
                        <a:t>6</a:t>
                      </a:r>
                      <a:r>
                        <a:rPr kumimoji="1" lang="ja-JP" altLang="en-US" sz="1800" b="1" u="none" kern="1200" dirty="0" smtClean="0">
                          <a:solidFill>
                            <a:srgbClr val="C00000"/>
                          </a:solidFill>
                          <a:latin typeface="+mn-ea"/>
                          <a:ea typeface="+mn-ea"/>
                          <a:cs typeface="+mn-cs"/>
                        </a:rPr>
                        <a:t>年</a:t>
                      </a:r>
                      <a:r>
                        <a:rPr kumimoji="1" lang="en-US" altLang="ja-JP" sz="1800" b="1" u="none" kern="1200" dirty="0" smtClean="0">
                          <a:solidFill>
                            <a:srgbClr val="C00000"/>
                          </a:solidFill>
                          <a:latin typeface="+mn-ea"/>
                          <a:ea typeface="+mn-ea"/>
                          <a:cs typeface="+mn-cs"/>
                        </a:rPr>
                        <a:t>4</a:t>
                      </a:r>
                      <a:r>
                        <a:rPr kumimoji="1" lang="ja-JP" altLang="en-US" sz="1800" b="1" u="none" kern="1200" dirty="0" smtClean="0">
                          <a:solidFill>
                            <a:srgbClr val="C00000"/>
                          </a:solidFill>
                          <a:latin typeface="+mn-ea"/>
                          <a:ea typeface="+mn-ea"/>
                          <a:cs typeface="+mn-cs"/>
                        </a:rPr>
                        <a:t>月</a:t>
                      </a:r>
                      <a:r>
                        <a:rPr kumimoji="1" lang="en-US" altLang="ja-JP" sz="1800" b="1" u="none" kern="1200" dirty="0" smtClean="0">
                          <a:solidFill>
                            <a:srgbClr val="C00000"/>
                          </a:solidFill>
                          <a:latin typeface="+mn-ea"/>
                          <a:ea typeface="+mn-ea"/>
                          <a:cs typeface="+mn-cs"/>
                        </a:rPr>
                        <a:t>1</a:t>
                      </a:r>
                      <a:r>
                        <a:rPr kumimoji="1" lang="ja-JP" altLang="en-US" sz="1800" b="1" u="none" kern="1200" dirty="0" smtClean="0">
                          <a:solidFill>
                            <a:srgbClr val="C00000"/>
                          </a:solidFill>
                          <a:latin typeface="+mn-ea"/>
                          <a:ea typeface="+mn-ea"/>
                          <a:cs typeface="+mn-cs"/>
                        </a:rPr>
                        <a:t>日から義務化</a:t>
                      </a:r>
                      <a:endParaRPr kumimoji="1" lang="en-US" altLang="ja-JP" sz="1800" b="1" u="none" kern="1200" dirty="0" smtClean="0">
                        <a:solidFill>
                          <a:srgbClr val="C00000"/>
                        </a:solidFill>
                        <a:latin typeface="+mn-ea"/>
                        <a:ea typeface="+mn-ea"/>
                        <a:cs typeface="+mn-cs"/>
                      </a:endParaRPr>
                    </a:p>
                    <a:p>
                      <a:pPr marL="0" indent="0">
                        <a:spcBef>
                          <a:spcPts val="600"/>
                        </a:spcBef>
                        <a:spcAft>
                          <a:spcPts val="600"/>
                        </a:spcAft>
                        <a:buNone/>
                      </a:pPr>
                      <a:r>
                        <a:rPr kumimoji="1" lang="ja-JP" altLang="en-US" sz="1800" b="1" u="none" kern="1200" dirty="0" smtClean="0">
                          <a:solidFill>
                            <a:schemeClr val="tx1"/>
                          </a:solidFill>
                          <a:latin typeface="+mn-ea"/>
                          <a:ea typeface="+mn-ea"/>
                          <a:cs typeface="+mn-cs"/>
                        </a:rPr>
                        <a:t>　</a:t>
                      </a:r>
                      <a:r>
                        <a:rPr kumimoji="1" lang="ja-JP" altLang="en-US" sz="1800" b="0" u="none" kern="1200" dirty="0" smtClean="0">
                          <a:solidFill>
                            <a:schemeClr val="tx1"/>
                          </a:solidFill>
                          <a:latin typeface="+mn-ea"/>
                          <a:ea typeface="+mn-ea"/>
                          <a:cs typeface="+mn-cs"/>
                        </a:rPr>
                        <a:t>定期的に業務継続計画の見直しを行い、必要に応じて業務継続計画の変更を行うものとする。</a:t>
                      </a:r>
                      <a:endParaRPr kumimoji="1" lang="en-US" altLang="ja-JP" sz="1800" b="0" u="none" kern="1200" dirty="0" smtClean="0">
                        <a:solidFill>
                          <a:schemeClr val="tx1"/>
                        </a:solidFill>
                        <a:latin typeface="+mn-ea"/>
                        <a:ea typeface="+mn-ea"/>
                        <a:cs typeface="+mn-cs"/>
                      </a:endParaRPr>
                    </a:p>
                    <a:p>
                      <a:pPr marL="0" indent="0" algn="ctr">
                        <a:spcBef>
                          <a:spcPts val="600"/>
                        </a:spcBef>
                        <a:spcAft>
                          <a:spcPts val="0"/>
                        </a:spcAft>
                        <a:buNone/>
                      </a:pPr>
                      <a:r>
                        <a:rPr kumimoji="1" lang="ja-JP" altLang="en-US" sz="1800" b="0" u="none" kern="1200" dirty="0" smtClean="0">
                          <a:solidFill>
                            <a:schemeClr val="tx1"/>
                          </a:solidFill>
                          <a:latin typeface="+mn-ea"/>
                          <a:ea typeface="+mn-ea"/>
                          <a:cs typeface="+mn-cs"/>
                        </a:rPr>
                        <a:t>　　　　　　　　　　　　</a:t>
                      </a:r>
                      <a:r>
                        <a:rPr kumimoji="1" lang="ja-JP" altLang="en-US" sz="1800" b="0" u="none" kern="1200" dirty="0" smtClean="0">
                          <a:solidFill>
                            <a:srgbClr val="C00000"/>
                          </a:solidFill>
                          <a:latin typeface="+mn-ea"/>
                          <a:ea typeface="+mn-ea"/>
                          <a:cs typeface="+mn-cs"/>
                        </a:rPr>
                        <a:t>　</a:t>
                      </a:r>
                      <a:r>
                        <a:rPr kumimoji="1" lang="ja-JP" altLang="en-US" sz="1800" b="1" u="none" kern="1200" dirty="0" smtClean="0">
                          <a:solidFill>
                            <a:srgbClr val="C00000"/>
                          </a:solidFill>
                          <a:latin typeface="+mn-ea"/>
                          <a:ea typeface="+mn-ea"/>
                          <a:cs typeface="+mn-cs"/>
                        </a:rPr>
                        <a:t>令和</a:t>
                      </a:r>
                      <a:r>
                        <a:rPr kumimoji="1" lang="en-US" altLang="ja-JP" sz="1800" b="1" u="none" kern="1200" dirty="0" smtClean="0">
                          <a:solidFill>
                            <a:srgbClr val="C00000"/>
                          </a:solidFill>
                          <a:latin typeface="+mn-ea"/>
                          <a:ea typeface="+mn-ea"/>
                          <a:cs typeface="+mn-cs"/>
                        </a:rPr>
                        <a:t>6</a:t>
                      </a:r>
                      <a:r>
                        <a:rPr kumimoji="1" lang="ja-JP" altLang="en-US" sz="1800" b="1" u="none" kern="1200" dirty="0" smtClean="0">
                          <a:solidFill>
                            <a:srgbClr val="C00000"/>
                          </a:solidFill>
                          <a:latin typeface="+mn-ea"/>
                          <a:ea typeface="+mn-ea"/>
                          <a:cs typeface="+mn-cs"/>
                        </a:rPr>
                        <a:t>年</a:t>
                      </a:r>
                      <a:r>
                        <a:rPr kumimoji="1" lang="en-US" altLang="ja-JP" sz="1800" b="1" u="none" kern="1200" dirty="0" smtClean="0">
                          <a:solidFill>
                            <a:srgbClr val="C00000"/>
                          </a:solidFill>
                          <a:latin typeface="+mn-ea"/>
                          <a:ea typeface="+mn-ea"/>
                          <a:cs typeface="+mn-cs"/>
                        </a:rPr>
                        <a:t>4</a:t>
                      </a:r>
                      <a:r>
                        <a:rPr kumimoji="1" lang="ja-JP" altLang="en-US" sz="1800" b="1" u="none" kern="1200" dirty="0" smtClean="0">
                          <a:solidFill>
                            <a:srgbClr val="C00000"/>
                          </a:solidFill>
                          <a:latin typeface="+mn-ea"/>
                          <a:ea typeface="+mn-ea"/>
                          <a:cs typeface="+mn-cs"/>
                        </a:rPr>
                        <a:t>月</a:t>
                      </a:r>
                      <a:r>
                        <a:rPr kumimoji="1" lang="en-US" altLang="ja-JP" sz="1800" b="1" u="none" kern="1200" dirty="0" smtClean="0">
                          <a:solidFill>
                            <a:srgbClr val="C00000"/>
                          </a:solidFill>
                          <a:latin typeface="+mn-ea"/>
                          <a:ea typeface="+mn-ea"/>
                          <a:cs typeface="+mn-cs"/>
                        </a:rPr>
                        <a:t>1</a:t>
                      </a:r>
                      <a:r>
                        <a:rPr kumimoji="1" lang="ja-JP" altLang="en-US" sz="1800" b="1" u="none" kern="1200" dirty="0" smtClean="0">
                          <a:solidFill>
                            <a:srgbClr val="C00000"/>
                          </a:solidFill>
                          <a:latin typeface="+mn-ea"/>
                          <a:ea typeface="+mn-ea"/>
                          <a:cs typeface="+mn-cs"/>
                        </a:rPr>
                        <a:t>日から義務化</a:t>
                      </a:r>
                      <a:endParaRPr kumimoji="1" lang="en-US" altLang="ja-JP" sz="1800" b="1" u="none" kern="1200" dirty="0" smtClean="0">
                        <a:solidFill>
                          <a:srgbClr val="C00000"/>
                        </a:solidFill>
                        <a:latin typeface="+mn-ea"/>
                        <a:ea typeface="+mn-ea"/>
                      </a:endParaRPr>
                    </a:p>
                  </a:txBody>
                  <a:tcPr anchor="ctr">
                    <a:solidFill>
                      <a:srgbClr val="F4FAFF">
                        <a:alpha val="65000"/>
                      </a:srgbClr>
                    </a:solidFill>
                  </a:tcPr>
                </a:tc>
                <a:extLst>
                  <a:ext uri="{0D108BD9-81ED-4DB2-BD59-A6C34878D82A}">
                    <a16:rowId xmlns:a16="http://schemas.microsoft.com/office/drawing/2014/main" val="2276792428"/>
                  </a:ext>
                </a:extLst>
              </a:tr>
            </a:tbl>
          </a:graphicData>
        </a:graphic>
      </p:graphicFrame>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16</a:t>
            </a:fld>
            <a:endParaRPr kumimoji="1" lang="ja-JP" altLang="en-US" dirty="0"/>
          </a:p>
        </p:txBody>
      </p:sp>
      <p:sp>
        <p:nvSpPr>
          <p:cNvPr id="6" name="ホームベース 5"/>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000" b="1" dirty="0"/>
              <a:t>　</a:t>
            </a:r>
            <a:r>
              <a:rPr kumimoji="1" lang="ja-JP" altLang="en-US" sz="2000" b="1" dirty="0" smtClean="0"/>
              <a:t>業務</a:t>
            </a:r>
            <a:r>
              <a:rPr kumimoji="1" lang="ja-JP" altLang="en-US" sz="2000" b="1" dirty="0"/>
              <a:t>継続計画</a:t>
            </a:r>
            <a:r>
              <a:rPr lang="ja-JP" altLang="en-US" sz="2000" b="1" dirty="0">
                <a:latin typeface="+mn-ea"/>
              </a:rPr>
              <a:t>（</a:t>
            </a:r>
            <a:r>
              <a:rPr lang="en-US" altLang="ja-JP" sz="2000" b="1" dirty="0">
                <a:latin typeface="+mn-ea"/>
              </a:rPr>
              <a:t>BCP</a:t>
            </a:r>
            <a:r>
              <a:rPr lang="ja-JP" altLang="en-US" sz="2000" b="1" dirty="0">
                <a:latin typeface="+mn-ea"/>
              </a:rPr>
              <a:t>）</a:t>
            </a:r>
            <a:r>
              <a:rPr kumimoji="1" lang="ja-JP" altLang="en-US" sz="2000" b="1" dirty="0"/>
              <a:t>の策定等（１）</a:t>
            </a:r>
            <a:endParaRPr kumimoji="1" lang="ja-JP" altLang="en-US" sz="2000" b="1" dirty="0">
              <a:solidFill>
                <a:schemeClr val="bg1"/>
              </a:solidFill>
            </a:endParaRPr>
          </a:p>
        </p:txBody>
      </p:sp>
    </p:spTree>
    <p:extLst>
      <p:ext uri="{BB962C8B-B14F-4D97-AF65-F5344CB8AC3E}">
        <p14:creationId xmlns:p14="http://schemas.microsoft.com/office/powerpoint/2010/main" val="531166818"/>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17</a:t>
            </a:fld>
            <a:endParaRPr kumimoji="1" lang="ja-JP" altLang="en-US" dirty="0"/>
          </a:p>
        </p:txBody>
      </p:sp>
      <p:sp>
        <p:nvSpPr>
          <p:cNvPr id="10" name="Rectangle 2"/>
          <p:cNvSpPr txBox="1">
            <a:spLocks/>
          </p:cNvSpPr>
          <p:nvPr/>
        </p:nvSpPr>
        <p:spPr>
          <a:xfrm>
            <a:off x="621514" y="1529408"/>
            <a:ext cx="7761893" cy="5328592"/>
          </a:xfrm>
          <a:prstGeom prst="rect">
            <a:avLst/>
          </a:prstGeom>
          <a:solidFill>
            <a:srgbClr val="F4FAFF">
              <a:alpha val="65000"/>
            </a:srgbClr>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lnSpcReduction="100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buFont typeface="Arial"/>
              <a:buNone/>
            </a:pPr>
            <a:r>
              <a:rPr lang="ja-JP" altLang="en-US" sz="2000" b="1" dirty="0" smtClean="0">
                <a:solidFill>
                  <a:srgbClr val="FF0000"/>
                </a:solidFill>
                <a:latin typeface="+mn-ea"/>
              </a:rPr>
              <a:t>感染症に係る業務継続計画</a:t>
            </a:r>
            <a:endParaRPr lang="en-US" altLang="ja-JP" sz="2000" b="1" dirty="0" smtClean="0">
              <a:solidFill>
                <a:srgbClr val="FF0000"/>
              </a:solidFill>
              <a:latin typeface="+mn-ea"/>
            </a:endParaRPr>
          </a:p>
          <a:p>
            <a:pPr marL="0" indent="0">
              <a:spcBef>
                <a:spcPts val="0"/>
              </a:spcBef>
              <a:spcAft>
                <a:spcPts val="0"/>
              </a:spcAft>
              <a:buFont typeface="Arial"/>
              <a:buNone/>
            </a:pPr>
            <a:r>
              <a:rPr lang="ja-JP" altLang="en-US" sz="1800" dirty="0" smtClean="0">
                <a:latin typeface="+mn-ea"/>
              </a:rPr>
              <a:t>イ</a:t>
            </a:r>
            <a:r>
              <a:rPr lang="ja-JP" altLang="en-US" sz="1800" dirty="0" smtClean="0">
                <a:solidFill>
                  <a:srgbClr val="C00000"/>
                </a:solidFill>
                <a:latin typeface="+mn-ea"/>
              </a:rPr>
              <a:t>　</a:t>
            </a:r>
            <a:r>
              <a:rPr lang="ja-JP" altLang="en-US" sz="1800" b="1" dirty="0" smtClean="0">
                <a:solidFill>
                  <a:srgbClr val="C00000"/>
                </a:solidFill>
                <a:latin typeface="+mn-ea"/>
              </a:rPr>
              <a:t>平時からの備え</a:t>
            </a:r>
            <a:endParaRPr lang="en-US" altLang="ja-JP" sz="1800" b="1" dirty="0" smtClean="0">
              <a:solidFill>
                <a:srgbClr val="C00000"/>
              </a:solidFill>
              <a:latin typeface="+mn-ea"/>
            </a:endParaRPr>
          </a:p>
          <a:p>
            <a:pPr marL="0" indent="0">
              <a:spcBef>
                <a:spcPts val="0"/>
              </a:spcBef>
              <a:buFont typeface="Arial"/>
              <a:buNone/>
            </a:pPr>
            <a:r>
              <a:rPr lang="ja-JP" altLang="en-US" sz="1800" dirty="0">
                <a:latin typeface="+mn-ea"/>
              </a:rPr>
              <a:t>　　</a:t>
            </a:r>
            <a:r>
              <a:rPr lang="ja-JP" altLang="en-US" sz="1800" dirty="0" smtClean="0">
                <a:latin typeface="+mn-ea"/>
              </a:rPr>
              <a:t>体制構築・整備、感染症防止に向けた取組の実施、備蓄品の確保等</a:t>
            </a:r>
            <a:endParaRPr lang="en-US" altLang="ja-JP" sz="1800" dirty="0" smtClean="0">
              <a:latin typeface="+mn-ea"/>
            </a:endParaRPr>
          </a:p>
          <a:p>
            <a:pPr marL="0" indent="0">
              <a:spcBef>
                <a:spcPts val="0"/>
              </a:spcBef>
              <a:buFont typeface="Arial"/>
              <a:buNone/>
            </a:pPr>
            <a:r>
              <a:rPr lang="ja-JP" altLang="en-US" sz="1800" dirty="0" smtClean="0">
                <a:latin typeface="+mn-ea"/>
              </a:rPr>
              <a:t>ロ　</a:t>
            </a:r>
            <a:r>
              <a:rPr lang="ja-JP" altLang="en-US" sz="1800" b="1" dirty="0" smtClean="0">
                <a:solidFill>
                  <a:srgbClr val="C00000"/>
                </a:solidFill>
                <a:latin typeface="+mn-ea"/>
              </a:rPr>
              <a:t>初動対応</a:t>
            </a:r>
            <a:endParaRPr lang="en-US" altLang="ja-JP" sz="1800" b="1" dirty="0" smtClean="0">
              <a:solidFill>
                <a:srgbClr val="C00000"/>
              </a:solidFill>
              <a:latin typeface="+mn-ea"/>
            </a:endParaRPr>
          </a:p>
          <a:p>
            <a:pPr marL="0" indent="0">
              <a:spcBef>
                <a:spcPts val="0"/>
              </a:spcBef>
              <a:buFont typeface="Arial"/>
              <a:buNone/>
            </a:pPr>
            <a:r>
              <a:rPr lang="ja-JP" altLang="en-US" sz="1800" dirty="0" smtClean="0">
                <a:latin typeface="+mn-ea"/>
              </a:rPr>
              <a:t>ハ　</a:t>
            </a:r>
            <a:r>
              <a:rPr lang="ja-JP" altLang="en-US" sz="1800" b="1" dirty="0" smtClean="0">
                <a:solidFill>
                  <a:srgbClr val="C00000"/>
                </a:solidFill>
                <a:latin typeface="+mn-ea"/>
              </a:rPr>
              <a:t>感染拡大防止体制の確立</a:t>
            </a:r>
            <a:endParaRPr lang="en-US" altLang="ja-JP" sz="1800" b="1" dirty="0" smtClean="0">
              <a:solidFill>
                <a:srgbClr val="C00000"/>
              </a:solidFill>
              <a:latin typeface="+mn-ea"/>
            </a:endParaRPr>
          </a:p>
          <a:p>
            <a:pPr marL="0" indent="0">
              <a:spcBef>
                <a:spcPts val="0"/>
              </a:spcBef>
              <a:buFont typeface="Arial"/>
              <a:buNone/>
            </a:pPr>
            <a:r>
              <a:rPr lang="ja-JP" altLang="en-US" sz="1800" dirty="0">
                <a:latin typeface="+mn-ea"/>
              </a:rPr>
              <a:t>　</a:t>
            </a:r>
            <a:r>
              <a:rPr lang="ja-JP" altLang="en-US" sz="1800" dirty="0" smtClean="0">
                <a:latin typeface="+mn-ea"/>
              </a:rPr>
              <a:t>　保健所との連携、濃厚接触者への対応、関係者との情報共有等</a:t>
            </a:r>
            <a:endParaRPr lang="en-US" altLang="ja-JP" sz="1800" dirty="0" smtClean="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buFont typeface="Arial"/>
              <a:buNone/>
            </a:pPr>
            <a:r>
              <a:rPr lang="ja-JP" altLang="en-US" sz="2000" b="1" dirty="0" smtClean="0">
                <a:solidFill>
                  <a:srgbClr val="FF0000"/>
                </a:solidFill>
                <a:latin typeface="+mn-ea"/>
              </a:rPr>
              <a:t>非常災害に係る業務継続計画</a:t>
            </a:r>
            <a:endParaRPr lang="en-US" altLang="ja-JP" sz="2000" b="1" dirty="0" smtClean="0">
              <a:solidFill>
                <a:srgbClr val="FF0000"/>
              </a:solidFill>
              <a:latin typeface="+mn-ea"/>
            </a:endParaRPr>
          </a:p>
          <a:p>
            <a:pPr marL="0" indent="0">
              <a:spcBef>
                <a:spcPts val="0"/>
              </a:spcBef>
              <a:spcAft>
                <a:spcPts val="0"/>
              </a:spcAft>
              <a:buFont typeface="Arial"/>
              <a:buNone/>
            </a:pPr>
            <a:r>
              <a:rPr lang="ja-JP" altLang="en-US" sz="1800" dirty="0" smtClean="0">
                <a:latin typeface="+mn-ea"/>
              </a:rPr>
              <a:t>イ　</a:t>
            </a:r>
            <a:r>
              <a:rPr lang="ja-JP" altLang="en-US" sz="1800" b="1" dirty="0" smtClean="0">
                <a:solidFill>
                  <a:srgbClr val="C00000"/>
                </a:solidFill>
                <a:latin typeface="+mn-ea"/>
              </a:rPr>
              <a:t>平常時の対応</a:t>
            </a:r>
            <a:endParaRPr lang="en-US" altLang="ja-JP" sz="1800" b="1" dirty="0" smtClean="0">
              <a:solidFill>
                <a:srgbClr val="C00000"/>
              </a:solidFill>
              <a:latin typeface="+mn-ea"/>
            </a:endParaRPr>
          </a:p>
          <a:p>
            <a:pPr marL="0" indent="0">
              <a:spcBef>
                <a:spcPts val="0"/>
              </a:spcBef>
              <a:spcAft>
                <a:spcPts val="0"/>
              </a:spcAft>
              <a:buFont typeface="Arial"/>
              <a:buNone/>
            </a:pPr>
            <a:r>
              <a:rPr lang="ja-JP" altLang="en-US" sz="1800" dirty="0">
                <a:latin typeface="+mn-ea"/>
              </a:rPr>
              <a:t>　</a:t>
            </a:r>
            <a:r>
              <a:rPr lang="ja-JP" altLang="en-US" sz="1800" dirty="0" smtClean="0">
                <a:latin typeface="+mn-ea"/>
              </a:rPr>
              <a:t>　建物・設備の安全対策、電気・水道等のライフラインが停止した場合</a:t>
            </a:r>
            <a:endParaRPr lang="en-US" altLang="ja-JP" sz="1800" dirty="0" smtClean="0">
              <a:latin typeface="+mn-ea"/>
            </a:endParaRPr>
          </a:p>
          <a:p>
            <a:pPr marL="0" indent="0">
              <a:spcBef>
                <a:spcPts val="0"/>
              </a:spcBef>
              <a:buFont typeface="Arial"/>
              <a:buNone/>
            </a:pPr>
            <a:r>
              <a:rPr lang="ja-JP" altLang="en-US" sz="1800" dirty="0">
                <a:latin typeface="+mn-ea"/>
              </a:rPr>
              <a:t>　</a:t>
            </a:r>
            <a:r>
              <a:rPr lang="ja-JP" altLang="en-US" sz="1800" dirty="0" smtClean="0">
                <a:latin typeface="+mn-ea"/>
              </a:rPr>
              <a:t>の対策、必要品の備蓄等</a:t>
            </a:r>
            <a:endParaRPr lang="en-US" altLang="ja-JP" sz="1800" dirty="0" smtClean="0">
              <a:latin typeface="+mn-ea"/>
            </a:endParaRPr>
          </a:p>
          <a:p>
            <a:pPr marL="0" indent="0">
              <a:spcBef>
                <a:spcPts val="0"/>
              </a:spcBef>
              <a:spcAft>
                <a:spcPts val="0"/>
              </a:spcAft>
              <a:buFont typeface="Arial"/>
              <a:buNone/>
            </a:pPr>
            <a:r>
              <a:rPr lang="ja-JP" altLang="en-US" sz="1800" dirty="0" smtClean="0">
                <a:latin typeface="+mn-ea"/>
              </a:rPr>
              <a:t>ロ　</a:t>
            </a:r>
            <a:r>
              <a:rPr lang="ja-JP" altLang="en-US" sz="1800" b="1" dirty="0" smtClean="0">
                <a:solidFill>
                  <a:srgbClr val="C00000"/>
                </a:solidFill>
                <a:latin typeface="+mn-ea"/>
              </a:rPr>
              <a:t>緊急時の対応</a:t>
            </a:r>
            <a:endParaRPr lang="en-US" altLang="ja-JP" sz="1800" b="1" dirty="0" smtClean="0">
              <a:solidFill>
                <a:srgbClr val="C00000"/>
              </a:solidFill>
              <a:latin typeface="+mn-ea"/>
            </a:endParaRPr>
          </a:p>
          <a:p>
            <a:pPr marL="0" indent="0">
              <a:spcBef>
                <a:spcPts val="0"/>
              </a:spcBef>
              <a:buFont typeface="Arial"/>
              <a:buNone/>
            </a:pPr>
            <a:r>
              <a:rPr lang="ja-JP" altLang="en-US" sz="1800" dirty="0">
                <a:latin typeface="+mn-ea"/>
              </a:rPr>
              <a:t>　</a:t>
            </a:r>
            <a:r>
              <a:rPr lang="ja-JP" altLang="en-US" sz="1800" dirty="0" smtClean="0">
                <a:latin typeface="+mn-ea"/>
              </a:rPr>
              <a:t>　業務継続計画発動基準、対応体制等</a:t>
            </a:r>
            <a:endParaRPr lang="en-US" altLang="ja-JP" sz="1800" dirty="0" smtClean="0">
              <a:latin typeface="+mn-ea"/>
            </a:endParaRPr>
          </a:p>
          <a:p>
            <a:pPr marL="0" indent="0">
              <a:spcBef>
                <a:spcPts val="0"/>
              </a:spcBef>
              <a:spcAft>
                <a:spcPts val="1200"/>
              </a:spcAft>
              <a:buNone/>
            </a:pPr>
            <a:r>
              <a:rPr lang="ja-JP" altLang="en-US" sz="1800" dirty="0" smtClean="0">
                <a:latin typeface="+mn-ea"/>
              </a:rPr>
              <a:t>ハ　</a:t>
            </a:r>
            <a:r>
              <a:rPr lang="ja-JP" altLang="en-US" sz="1800" b="1" dirty="0" smtClean="0">
                <a:solidFill>
                  <a:srgbClr val="C00000"/>
                </a:solidFill>
                <a:latin typeface="+mn-ea"/>
              </a:rPr>
              <a:t>他施設及び地域との連携</a:t>
            </a:r>
            <a:endParaRPr lang="en-US" altLang="ja-JP" sz="1600" dirty="0"/>
          </a:p>
          <a:p>
            <a:pPr marL="0" indent="0">
              <a:spcBef>
                <a:spcPts val="1200"/>
              </a:spcBef>
              <a:spcAft>
                <a:spcPts val="0"/>
              </a:spcAft>
              <a:buNone/>
            </a:pPr>
            <a:r>
              <a:rPr lang="ja-JP" altLang="en-US" sz="1600" dirty="0">
                <a:solidFill>
                  <a:schemeClr val="accent2">
                    <a:lumMod val="50000"/>
                  </a:schemeClr>
                </a:solidFill>
                <a:latin typeface="+mn-ea"/>
              </a:rPr>
              <a:t>参考：厚生</a:t>
            </a:r>
            <a:r>
              <a:rPr lang="ja-JP" altLang="en-US" sz="1600" dirty="0" smtClean="0">
                <a:solidFill>
                  <a:schemeClr val="accent2">
                    <a:lumMod val="50000"/>
                  </a:schemeClr>
                </a:solidFill>
                <a:latin typeface="+mn-ea"/>
              </a:rPr>
              <a:t>労働省</a:t>
            </a:r>
            <a:r>
              <a:rPr lang="en-US" altLang="ja-JP" sz="1600" dirty="0" smtClean="0">
                <a:solidFill>
                  <a:schemeClr val="accent2">
                    <a:lumMod val="50000"/>
                  </a:schemeClr>
                </a:solidFill>
                <a:latin typeface="+mn-ea"/>
              </a:rPr>
              <a:t>HP</a:t>
            </a:r>
            <a:endParaRPr lang="en-US" altLang="ja-JP" sz="1600" dirty="0">
              <a:solidFill>
                <a:schemeClr val="accent2">
                  <a:lumMod val="50000"/>
                </a:schemeClr>
              </a:solidFill>
              <a:latin typeface="+mn-ea"/>
            </a:endParaRPr>
          </a:p>
          <a:p>
            <a:pPr marL="0" indent="0">
              <a:spcBef>
                <a:spcPts val="0"/>
              </a:spcBef>
              <a:spcAft>
                <a:spcPts val="0"/>
              </a:spcAft>
              <a:buNone/>
            </a:pPr>
            <a:r>
              <a:rPr lang="ja-JP" altLang="en-US" sz="1600" dirty="0">
                <a:solidFill>
                  <a:schemeClr val="accent2">
                    <a:lumMod val="50000"/>
                  </a:schemeClr>
                </a:solidFill>
                <a:latin typeface="+mn-ea"/>
              </a:rPr>
              <a:t>　</a:t>
            </a:r>
            <a:r>
              <a:rPr lang="ja-JP" altLang="en-US" sz="1600" dirty="0" smtClean="0">
                <a:solidFill>
                  <a:schemeClr val="accent2">
                    <a:lumMod val="50000"/>
                  </a:schemeClr>
                </a:solidFill>
                <a:latin typeface="+mn-ea"/>
              </a:rPr>
              <a:t>「介護施設・事業者における業務継続計画</a:t>
            </a:r>
            <a:r>
              <a:rPr lang="en-US" altLang="ja-JP" sz="1600" dirty="0" smtClean="0">
                <a:solidFill>
                  <a:schemeClr val="accent2">
                    <a:lumMod val="50000"/>
                  </a:schemeClr>
                </a:solidFill>
                <a:latin typeface="+mn-ea"/>
              </a:rPr>
              <a:t>(BCP)</a:t>
            </a:r>
            <a:r>
              <a:rPr lang="ja-JP" altLang="en-US" sz="1600" dirty="0" smtClean="0">
                <a:solidFill>
                  <a:schemeClr val="accent2">
                    <a:lumMod val="50000"/>
                  </a:schemeClr>
                </a:solidFill>
                <a:latin typeface="+mn-ea"/>
              </a:rPr>
              <a:t>作成支援に関する研修」</a:t>
            </a:r>
            <a:endParaRPr lang="en-US" altLang="ja-JP" sz="1600" b="1" dirty="0">
              <a:solidFill>
                <a:schemeClr val="accent2">
                  <a:lumMod val="50000"/>
                </a:schemeClr>
              </a:solidFill>
              <a:latin typeface="+mn-ea"/>
            </a:endParaRPr>
          </a:p>
        </p:txBody>
      </p:sp>
      <p:sp>
        <p:nvSpPr>
          <p:cNvPr id="6" name="ホームベース 5"/>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000" b="1" dirty="0" smtClean="0"/>
              <a:t>　業務</a:t>
            </a:r>
            <a:r>
              <a:rPr kumimoji="1" lang="ja-JP" altLang="en-US" sz="2000" b="1" dirty="0"/>
              <a:t>継続計画</a:t>
            </a:r>
            <a:r>
              <a:rPr lang="ja-JP" altLang="en-US" sz="2000" b="1" dirty="0">
                <a:latin typeface="+mn-ea"/>
              </a:rPr>
              <a:t>（</a:t>
            </a:r>
            <a:r>
              <a:rPr lang="en-US" altLang="ja-JP" sz="2000" b="1" dirty="0">
                <a:latin typeface="+mn-ea"/>
              </a:rPr>
              <a:t>BCP</a:t>
            </a:r>
            <a:r>
              <a:rPr lang="ja-JP" altLang="en-US" sz="2000" b="1" dirty="0">
                <a:latin typeface="+mn-ea"/>
              </a:rPr>
              <a:t>）</a:t>
            </a:r>
            <a:r>
              <a:rPr kumimoji="1" lang="ja-JP" altLang="en-US" sz="2000" b="1" dirty="0"/>
              <a:t>の策定等</a:t>
            </a:r>
            <a:r>
              <a:rPr kumimoji="1" lang="ja-JP" altLang="en-US" sz="2000" b="1" dirty="0" smtClean="0"/>
              <a:t>（２）</a:t>
            </a:r>
            <a:endParaRPr kumimoji="1" lang="ja-JP" altLang="en-US" sz="2000" b="1" dirty="0">
              <a:solidFill>
                <a:schemeClr val="bg1"/>
              </a:solidFill>
            </a:endParaRPr>
          </a:p>
        </p:txBody>
      </p:sp>
    </p:spTree>
    <p:extLst>
      <p:ext uri="{BB962C8B-B14F-4D97-AF65-F5344CB8AC3E}">
        <p14:creationId xmlns:p14="http://schemas.microsoft.com/office/powerpoint/2010/main" val="47780105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B6EAAFC-84C7-4BE1-BC5E-CE208EE20C26}" type="slidenum">
              <a:rPr kumimoji="0" lang="en-US" altLang="ja-JP" sz="2000" b="0" i="0" u="none" strike="noStrike" kern="1200" cap="none" spc="0" normalizeH="0" baseline="0" noProof="0" smtClean="0">
                <a:ln>
                  <a:noFill/>
                </a:ln>
                <a:solidFill>
                  <a:srgbClr val="FEFFFF"/>
                </a:solidFill>
                <a:effectLst/>
                <a:uLnTx/>
                <a:uFillTx/>
                <a:latin typeface="Century Gothic" panose="020B0502020202020204"/>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1" lang="ja-JP" altLang="en-US" sz="2000" b="0" i="0" u="none" strike="noStrike" kern="1200" cap="none" spc="0" normalizeH="0" baseline="0" noProof="0" dirty="0">
              <a:ln>
                <a:noFill/>
              </a:ln>
              <a:solidFill>
                <a:srgbClr val="FEFFFF"/>
              </a:solidFill>
              <a:effectLst/>
              <a:uLnTx/>
              <a:uFillTx/>
              <a:latin typeface="Century Gothic" panose="020B0502020202020204"/>
              <a:ea typeface="メイリオ" panose="020B0604030504040204" pitchFamily="50" charset="-128"/>
              <a:cs typeface="+mn-cs"/>
            </a:endParaRPr>
          </a:p>
        </p:txBody>
      </p:sp>
      <p:sp>
        <p:nvSpPr>
          <p:cNvPr id="6" name="コンテンツ プレースホルダー 4"/>
          <p:cNvSpPr txBox="1">
            <a:spLocks/>
          </p:cNvSpPr>
          <p:nvPr/>
        </p:nvSpPr>
        <p:spPr>
          <a:xfrm>
            <a:off x="683568" y="1484785"/>
            <a:ext cx="7699840" cy="4320479"/>
          </a:xfrm>
          <a:prstGeom prst="rect">
            <a:avLst/>
          </a:prstGeom>
          <a:solidFill>
            <a:srgbClr val="F4FAFF">
              <a:alpha val="65000"/>
            </a:srgbClr>
          </a:solidFill>
          <a:ln>
            <a:no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r>
              <a:rPr lang="ja-JP" altLang="en-US" sz="1800" b="1" dirty="0" smtClean="0">
                <a:solidFill>
                  <a:srgbClr val="FF0000"/>
                </a:solidFill>
              </a:rPr>
              <a:t>認知症</a:t>
            </a:r>
            <a:r>
              <a:rPr lang="ja-JP" altLang="en-US" sz="1800" b="1" dirty="0">
                <a:solidFill>
                  <a:srgbClr val="FF0000"/>
                </a:solidFill>
              </a:rPr>
              <a:t>介護に係る基礎的な</a:t>
            </a:r>
            <a:r>
              <a:rPr lang="ja-JP" altLang="en-US" sz="1800" b="1" dirty="0" smtClean="0">
                <a:solidFill>
                  <a:srgbClr val="FF0000"/>
                </a:solidFill>
              </a:rPr>
              <a:t>研修の受講</a:t>
            </a:r>
            <a:endParaRPr lang="en-US" altLang="ja-JP" sz="1800" b="1" dirty="0">
              <a:solidFill>
                <a:srgbClr val="FF0000"/>
              </a:solidFill>
            </a:endParaRPr>
          </a:p>
          <a:p>
            <a:pPr marL="216000" indent="0">
              <a:buNone/>
            </a:pPr>
            <a:r>
              <a:rPr lang="ja-JP" altLang="en-US" sz="1800" dirty="0" smtClean="0"/>
              <a:t>　認知症</a:t>
            </a:r>
            <a:r>
              <a:rPr lang="ja-JP" altLang="en-US" sz="1800" dirty="0"/>
              <a:t>についての理解の下、利用者主体の介護と尊厳の保障を実現していく観点から、介護に関わる全ての者の認知症対応力を向上させていくため、</a:t>
            </a:r>
            <a:r>
              <a:rPr lang="ja-JP" altLang="en-US" sz="1800" b="1" u="sng" dirty="0">
                <a:solidFill>
                  <a:srgbClr val="C00000"/>
                </a:solidFill>
              </a:rPr>
              <a:t>介護に直接携わる職員のうち、医療・福祉関係の資格を有しない者について、「認知症介護基礎研修を受講させるために必要な措置」</a:t>
            </a:r>
            <a:r>
              <a:rPr lang="ja-JP" altLang="en-US" sz="1800" b="1" u="sng" dirty="0" smtClean="0">
                <a:solidFill>
                  <a:srgbClr val="C00000"/>
                </a:solidFill>
              </a:rPr>
              <a:t>を義務づける</a:t>
            </a:r>
            <a:r>
              <a:rPr lang="ja-JP" altLang="en-US" sz="1800" dirty="0"/>
              <a:t>もの</a:t>
            </a:r>
            <a:r>
              <a:rPr lang="ja-JP" altLang="en-US" sz="1800" dirty="0" smtClean="0"/>
              <a:t>。</a:t>
            </a:r>
            <a:endParaRPr lang="en-US" altLang="ja-JP" sz="1800" dirty="0" smtClean="0"/>
          </a:p>
          <a:p>
            <a:pPr marL="0" indent="0">
              <a:buNone/>
            </a:pPr>
            <a:endParaRPr lang="en-US" altLang="ja-JP" sz="1800" dirty="0" smtClean="0"/>
          </a:p>
          <a:p>
            <a:pPr marL="0" indent="0">
              <a:buNone/>
            </a:pPr>
            <a:r>
              <a:rPr lang="en-US" altLang="ja-JP" sz="1800" dirty="0">
                <a:solidFill>
                  <a:srgbClr val="C00000"/>
                </a:solidFill>
              </a:rPr>
              <a:t>※</a:t>
            </a:r>
            <a:r>
              <a:rPr lang="ja-JP" altLang="en-US" sz="1800" dirty="0">
                <a:solidFill>
                  <a:srgbClr val="C00000"/>
                </a:solidFill>
              </a:rPr>
              <a:t>医療・福祉関係の資格を有しない者</a:t>
            </a:r>
          </a:p>
          <a:p>
            <a:pPr marL="0" indent="0">
              <a:buNone/>
            </a:pPr>
            <a:r>
              <a:rPr lang="ja-JP" altLang="en-US" sz="1800" dirty="0"/>
              <a:t>　看護師、准看護師、介護福祉士、介護支援専門員、介護保険法第八条第二項に規定する政令で定める者等の資格を有する者その他これに類する者を</a:t>
            </a:r>
            <a:r>
              <a:rPr lang="ja-JP" altLang="en-US" sz="1800" dirty="0">
                <a:solidFill>
                  <a:srgbClr val="C00000"/>
                </a:solidFill>
              </a:rPr>
              <a:t>除いた者</a:t>
            </a:r>
            <a:r>
              <a:rPr lang="ja-JP" altLang="en-US" sz="1800" dirty="0" smtClean="0"/>
              <a:t>。</a:t>
            </a:r>
            <a:endParaRPr lang="ja-JP" altLang="en-US" sz="1800" dirty="0"/>
          </a:p>
        </p:txBody>
      </p:sp>
      <p:sp>
        <p:nvSpPr>
          <p:cNvPr id="8" name="ホームベース 7"/>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0" lang="ja-JP" altLang="en-US" sz="2000" b="1"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rPr>
              <a:t>　</a:t>
            </a:r>
            <a:r>
              <a:rPr lang="ja-JP" altLang="en-US" sz="2000" b="1" dirty="0"/>
              <a:t>認知症介護基礎研修受講の義務づけ</a:t>
            </a:r>
            <a:endParaRPr kumimoji="1" lang="ja-JP" altLang="en-US" sz="1400" b="1" i="0" u="none" strike="noStrike" kern="1200" cap="none" spc="0" normalizeH="0" baseline="0" noProof="0" dirty="0">
              <a:ln>
                <a:noFill/>
              </a:ln>
              <a:solidFill>
                <a:prstClr val="white"/>
              </a:solidFill>
              <a:effectLst/>
              <a:uLnTx/>
              <a:uFillTx/>
              <a:latin typeface="Century Gothic" panose="020B0502020202020204"/>
              <a:ea typeface="メイリオ" panose="020B0604030504040204" pitchFamily="50" charset="-128"/>
              <a:cs typeface="+mn-cs"/>
            </a:endParaRPr>
          </a:p>
        </p:txBody>
      </p:sp>
    </p:spTree>
    <p:extLst>
      <p:ext uri="{BB962C8B-B14F-4D97-AF65-F5344CB8AC3E}">
        <p14:creationId xmlns:p14="http://schemas.microsoft.com/office/powerpoint/2010/main" val="15607753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DFAD3597-0D85-4281-8028-5C2602BB1D87}"/>
              </a:ext>
            </a:extLst>
          </p:cNvPr>
          <p:cNvSpPr>
            <a:spLocks noGrp="1"/>
          </p:cNvSpPr>
          <p:nvPr>
            <p:ph type="title"/>
          </p:nvPr>
        </p:nvSpPr>
        <p:spPr>
          <a:xfrm>
            <a:off x="179512" y="120996"/>
            <a:ext cx="8001000" cy="779854"/>
          </a:xfrm>
        </p:spPr>
        <p:txBody>
          <a:bodyPr>
            <a:normAutofit/>
          </a:bodyPr>
          <a:lstStyle/>
          <a:p>
            <a:r>
              <a:rPr lang="ja-JP" altLang="en-US" sz="2800" b="1" dirty="0">
                <a:solidFill>
                  <a:schemeClr val="tx1"/>
                </a:solidFill>
              </a:rPr>
              <a:t>４　非常災害対策について</a:t>
            </a:r>
            <a:endParaRPr kumimoji="1" lang="ja-JP" sz="2800" b="1" dirty="0">
              <a:solidFill>
                <a:schemeClr val="tx1"/>
              </a:solidFill>
              <a:latin typeface="+mj-ea"/>
            </a:endParaRPr>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19</a:t>
            </a:fld>
            <a:endParaRPr kumimoji="1" lang="ja-JP" altLang="en-US" dirty="0"/>
          </a:p>
        </p:txBody>
      </p:sp>
      <p:sp>
        <p:nvSpPr>
          <p:cNvPr id="10" name="Rectangle 2"/>
          <p:cNvSpPr txBox="1">
            <a:spLocks/>
          </p:cNvSpPr>
          <p:nvPr/>
        </p:nvSpPr>
        <p:spPr>
          <a:xfrm>
            <a:off x="673061" y="1700808"/>
            <a:ext cx="7774632" cy="4633674"/>
          </a:xfrm>
          <a:prstGeom prst="rect">
            <a:avLst/>
          </a:prstGeom>
          <a:solidFill>
            <a:srgbClr val="F4FAFF">
              <a:alpha val="65000"/>
            </a:srgbClr>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1200"/>
              </a:spcAft>
              <a:buFont typeface="Arial"/>
              <a:buNone/>
            </a:pPr>
            <a:r>
              <a:rPr lang="ja-JP" altLang="en-US" sz="1600" dirty="0">
                <a:solidFill>
                  <a:schemeClr val="tx1"/>
                </a:solidFill>
                <a:latin typeface="+mn-ea"/>
              </a:rPr>
              <a:t>　</a:t>
            </a:r>
            <a:r>
              <a:rPr lang="ja-JP" altLang="en-US" sz="1600" dirty="0" smtClean="0">
                <a:latin typeface="+mn-ea"/>
              </a:rPr>
              <a:t>施設等</a:t>
            </a:r>
            <a:r>
              <a:rPr lang="ja-JP" altLang="en-US" sz="1600" dirty="0" smtClean="0">
                <a:solidFill>
                  <a:schemeClr val="tx1"/>
                </a:solidFill>
                <a:latin typeface="+mn-ea"/>
              </a:rPr>
              <a:t>は</a:t>
            </a:r>
            <a:r>
              <a:rPr lang="ja-JP" altLang="en-US" sz="1600" dirty="0">
                <a:solidFill>
                  <a:schemeClr val="tx1"/>
                </a:solidFill>
                <a:latin typeface="+mn-ea"/>
              </a:rPr>
              <a:t>、自力避難困難な方々も多く利用していることから、今後の各種</a:t>
            </a:r>
            <a:r>
              <a:rPr lang="ja-JP" altLang="en-US" sz="1600" dirty="0" smtClean="0">
                <a:solidFill>
                  <a:schemeClr val="tx1"/>
                </a:solidFill>
                <a:latin typeface="+mn-ea"/>
              </a:rPr>
              <a:t>災害</a:t>
            </a:r>
            <a:r>
              <a:rPr lang="ja-JP" altLang="en-US" sz="1600" dirty="0">
                <a:solidFill>
                  <a:schemeClr val="tx1"/>
                </a:solidFill>
                <a:latin typeface="+mn-ea"/>
              </a:rPr>
              <a:t>に備えた十分な防災対策を講ずるため、次の項目について、改めて点検、確認等を行うこと。</a:t>
            </a:r>
            <a:endParaRPr lang="en-US" altLang="ja-JP" sz="1600" dirty="0">
              <a:solidFill>
                <a:schemeClr val="tx1"/>
              </a:solidFill>
              <a:latin typeface="+mn-ea"/>
            </a:endParaRPr>
          </a:p>
          <a:p>
            <a:pPr marL="0" indent="0">
              <a:spcBef>
                <a:spcPts val="0"/>
              </a:spcBef>
              <a:spcAft>
                <a:spcPts val="0"/>
              </a:spcAft>
              <a:buFont typeface="Arial"/>
              <a:buNone/>
            </a:pPr>
            <a:r>
              <a:rPr lang="ja-JP" altLang="en-US" sz="1600" dirty="0">
                <a:solidFill>
                  <a:schemeClr val="tx1"/>
                </a:solidFill>
                <a:latin typeface="+mn-ea"/>
              </a:rPr>
              <a:t> 　「介護保険施設等における防災対策の強化について（厚生労働省老健局）」</a:t>
            </a:r>
            <a:endParaRPr lang="en-US" altLang="ja-JP" sz="1600" b="1" u="sng" dirty="0">
              <a:solidFill>
                <a:schemeClr val="tx1"/>
              </a:solidFill>
              <a:latin typeface="+mn-ea"/>
            </a:endParaRPr>
          </a:p>
          <a:p>
            <a:pPr marL="0" indent="0">
              <a:spcBef>
                <a:spcPts val="0"/>
              </a:spcBef>
              <a:spcAft>
                <a:spcPts val="0"/>
              </a:spcAft>
              <a:buFont typeface="Arial"/>
              <a:buNone/>
            </a:pPr>
            <a:endParaRPr lang="en-US" altLang="ja-JP" sz="1600" dirty="0"/>
          </a:p>
          <a:p>
            <a:pPr marL="0" indent="0">
              <a:spcBef>
                <a:spcPts val="0"/>
              </a:spcBef>
              <a:spcAft>
                <a:spcPts val="0"/>
              </a:spcAft>
              <a:buFont typeface="Arial"/>
              <a:buNone/>
            </a:pPr>
            <a:r>
              <a:rPr lang="ja-JP" altLang="en-US" sz="1600" b="1" dirty="0">
                <a:solidFill>
                  <a:srgbClr val="FF0000"/>
                </a:solidFill>
              </a:rPr>
              <a:t>（１）情報の把握</a:t>
            </a:r>
            <a:endParaRPr lang="en-US" altLang="ja-JP" sz="1600" b="1" dirty="0">
              <a:solidFill>
                <a:srgbClr val="FF0000"/>
              </a:solidFill>
            </a:endParaRPr>
          </a:p>
          <a:p>
            <a:pPr marL="0" indent="0">
              <a:spcBef>
                <a:spcPts val="0"/>
              </a:spcBef>
              <a:spcAft>
                <a:spcPts val="0"/>
              </a:spcAft>
              <a:buFont typeface="Arial"/>
              <a:buNone/>
            </a:pPr>
            <a:r>
              <a:rPr lang="ja-JP" altLang="en-US" sz="1600" dirty="0"/>
              <a:t>　・職員は、災害発生直後に情報の収集に努めること</a:t>
            </a:r>
            <a:endParaRPr lang="en-US" altLang="ja-JP" sz="1600" dirty="0"/>
          </a:p>
          <a:p>
            <a:pPr marL="0" indent="0">
              <a:spcBef>
                <a:spcPts val="0"/>
              </a:spcBef>
              <a:spcAft>
                <a:spcPts val="0"/>
              </a:spcAft>
              <a:buFont typeface="Arial"/>
              <a:buNone/>
            </a:pPr>
            <a:r>
              <a:rPr lang="ja-JP" altLang="en-US" sz="1600" dirty="0"/>
              <a:t>   ・管理者は、情報が事業所に確実に伝わるよう防災機関と連携体制を確立し、速</a:t>
            </a:r>
            <a:endParaRPr lang="en-US" altLang="ja-JP" sz="1600" dirty="0"/>
          </a:p>
          <a:p>
            <a:pPr marL="0" indent="0">
              <a:spcBef>
                <a:spcPts val="0"/>
              </a:spcBef>
              <a:spcAft>
                <a:spcPts val="0"/>
              </a:spcAft>
              <a:buFont typeface="Arial"/>
              <a:buNone/>
            </a:pPr>
            <a:r>
              <a:rPr lang="en-US" altLang="ja-JP" sz="1600" dirty="0"/>
              <a:t>      </a:t>
            </a:r>
            <a:r>
              <a:rPr lang="ja-JP" altLang="en-US" sz="1600" dirty="0"/>
              <a:t>やかに避難体制を整えること</a:t>
            </a:r>
            <a:endParaRPr lang="en-US" altLang="ja-JP" sz="1600" dirty="0">
              <a:latin typeface="+mn-ea"/>
            </a:endParaRPr>
          </a:p>
          <a:p>
            <a:pPr marL="0" indent="0">
              <a:spcBef>
                <a:spcPts val="0"/>
              </a:spcBef>
              <a:spcAft>
                <a:spcPts val="0"/>
              </a:spcAft>
              <a:buFont typeface="Arial"/>
              <a:buNone/>
            </a:pPr>
            <a:endParaRPr lang="en-US" altLang="ja-JP" sz="1600" b="1" dirty="0">
              <a:latin typeface="+mn-ea"/>
            </a:endParaRPr>
          </a:p>
          <a:p>
            <a:pPr marL="0" indent="0">
              <a:spcBef>
                <a:spcPts val="0"/>
              </a:spcBef>
              <a:spcAft>
                <a:spcPts val="0"/>
              </a:spcAft>
              <a:buFont typeface="Arial"/>
              <a:buNone/>
            </a:pPr>
            <a:r>
              <a:rPr lang="ja-JP" altLang="en-US" sz="1600" b="1" dirty="0">
                <a:solidFill>
                  <a:srgbClr val="FF0000"/>
                </a:solidFill>
                <a:latin typeface="+mn-ea"/>
              </a:rPr>
              <a:t>（２）指揮組織の確立</a:t>
            </a:r>
            <a:endParaRPr lang="en-US" altLang="ja-JP" sz="1600" b="1" dirty="0">
              <a:solidFill>
                <a:srgbClr val="FF0000"/>
              </a:solidFill>
              <a:latin typeface="+mn-ea"/>
            </a:endParaRPr>
          </a:p>
          <a:p>
            <a:pPr marL="0" indent="0">
              <a:spcBef>
                <a:spcPts val="0"/>
              </a:spcBef>
              <a:spcAft>
                <a:spcPts val="0"/>
              </a:spcAft>
              <a:buFont typeface="Arial"/>
              <a:buNone/>
            </a:pPr>
            <a:r>
              <a:rPr lang="ja-JP" altLang="en-US" sz="1600" dirty="0"/>
              <a:t>   ・災害対応の指揮機能を有する組織を設置し、あらかじめ任務分担を定めておく</a:t>
            </a:r>
            <a:endParaRPr lang="en-US" altLang="ja-JP" sz="1600" dirty="0"/>
          </a:p>
          <a:p>
            <a:pPr marL="0" indent="0">
              <a:spcBef>
                <a:spcPts val="0"/>
              </a:spcBef>
              <a:spcAft>
                <a:spcPts val="0"/>
              </a:spcAft>
              <a:buFont typeface="Arial"/>
              <a:buNone/>
            </a:pPr>
            <a:r>
              <a:rPr lang="en-US" altLang="ja-JP" sz="1600" dirty="0"/>
              <a:t>      </a:t>
            </a:r>
            <a:r>
              <a:rPr lang="ja-JP" altLang="en-US" sz="1600" dirty="0"/>
              <a:t>こと</a:t>
            </a:r>
            <a:endParaRPr lang="en-US" altLang="ja-JP" sz="1600" dirty="0"/>
          </a:p>
          <a:p>
            <a:pPr marL="0" indent="0">
              <a:spcBef>
                <a:spcPts val="0"/>
              </a:spcBef>
              <a:spcAft>
                <a:spcPts val="0"/>
              </a:spcAft>
              <a:buFont typeface="Arial"/>
              <a:buNone/>
            </a:pPr>
            <a:r>
              <a:rPr lang="en-US" altLang="ja-JP" sz="1600" dirty="0"/>
              <a:t>  </a:t>
            </a:r>
            <a:r>
              <a:rPr lang="ja-JP" altLang="en-US" sz="1600" dirty="0"/>
              <a:t> ・指揮命令を行う職員が不在時の対応、通信機能が不能になった場合の対応等に</a:t>
            </a:r>
            <a:endParaRPr lang="en-US" altLang="ja-JP" sz="1600" dirty="0"/>
          </a:p>
          <a:p>
            <a:pPr marL="0" indent="0">
              <a:spcBef>
                <a:spcPts val="0"/>
              </a:spcBef>
              <a:spcAft>
                <a:spcPts val="0"/>
              </a:spcAft>
              <a:buFont typeface="Arial"/>
              <a:buNone/>
            </a:pPr>
            <a:r>
              <a:rPr lang="en-US" altLang="ja-JP" sz="1600" dirty="0"/>
              <a:t>      </a:t>
            </a:r>
            <a:r>
              <a:rPr lang="ja-JP" altLang="en-US" sz="1600" dirty="0"/>
              <a:t>ついてもあらかじめ定めて</a:t>
            </a:r>
            <a:r>
              <a:rPr lang="ja-JP" altLang="en-US" sz="1600" dirty="0" smtClean="0"/>
              <a:t>おく</a:t>
            </a:r>
            <a:r>
              <a:rPr lang="ja-JP" altLang="en-US" sz="1600" dirty="0"/>
              <a:t>こと</a:t>
            </a:r>
            <a:endParaRPr lang="en-US" altLang="ja-JP" sz="1600" b="1" u="sng" dirty="0">
              <a:solidFill>
                <a:srgbClr val="CC0000"/>
              </a:solidFill>
              <a:latin typeface="+mn-ea"/>
            </a:endParaRPr>
          </a:p>
        </p:txBody>
      </p:sp>
      <p:sp>
        <p:nvSpPr>
          <p:cNvPr id="6" name="ホームベース 5"/>
          <p:cNvSpPr/>
          <p:nvPr/>
        </p:nvSpPr>
        <p:spPr>
          <a:xfrm flipH="1">
            <a:off x="1410338" y="692696"/>
            <a:ext cx="6973069" cy="576064"/>
          </a:xfrm>
          <a:prstGeom prst="homePlate">
            <a:avLst/>
          </a:prstGeom>
          <a:solidFill>
            <a:schemeClr val="accent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t>　</a:t>
            </a:r>
            <a:r>
              <a:rPr kumimoji="1" lang="ja-JP" altLang="en-US" sz="2000" b="1" dirty="0" smtClean="0"/>
              <a:t>非常</a:t>
            </a:r>
            <a:r>
              <a:rPr kumimoji="1" lang="ja-JP" altLang="en-US" sz="2000" b="1" dirty="0"/>
              <a:t>災害対策について（１）</a:t>
            </a:r>
            <a:endParaRPr kumimoji="1" lang="en-US" altLang="ja-JP" sz="2000" b="1" dirty="0"/>
          </a:p>
        </p:txBody>
      </p:sp>
    </p:spTree>
    <p:extLst>
      <p:ext uri="{BB962C8B-B14F-4D97-AF65-F5344CB8AC3E}">
        <p14:creationId xmlns:p14="http://schemas.microsoft.com/office/powerpoint/2010/main" val="322011906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4FAFF">
            <a:alpha val="73000"/>
          </a:srgbClr>
        </a:solidFill>
        <a:effectLst/>
      </p:bgPr>
    </p:bg>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a:t>
            </a:fld>
            <a:endParaRPr kumimoji="1" lang="ja-JP" altLang="en-US" dirty="0"/>
          </a:p>
        </p:txBody>
      </p:sp>
      <p:sp>
        <p:nvSpPr>
          <p:cNvPr id="7" name="テキスト プレースホルダー 6">
            <a:extLst>
              <a:ext uri="{FF2B5EF4-FFF2-40B4-BE49-F238E27FC236}">
                <a16:creationId xmlns:a16="http://schemas.microsoft.com/office/drawing/2014/main" id="{C77144A2-10BD-4929-BD43-FFEDFA153202}"/>
              </a:ext>
            </a:extLst>
          </p:cNvPr>
          <p:cNvSpPr>
            <a:spLocks noGrp="1"/>
          </p:cNvSpPr>
          <p:nvPr>
            <p:ph type="body" idx="4294967295"/>
          </p:nvPr>
        </p:nvSpPr>
        <p:spPr>
          <a:xfrm>
            <a:off x="683568" y="1341438"/>
            <a:ext cx="7993062" cy="5111750"/>
          </a:xfrm>
          <a:solidFill>
            <a:srgbClr val="F4FAFF">
              <a:alpha val="65000"/>
            </a:srgbClr>
          </a:solidFill>
          <a:ln>
            <a:noFill/>
          </a:ln>
        </p:spPr>
        <p:txBody>
          <a:bodyPr>
            <a:noAutofit/>
          </a:bodyPr>
          <a:lstStyle/>
          <a:p>
            <a:pPr marL="0" indent="0">
              <a:spcAft>
                <a:spcPts val="2400"/>
              </a:spcAft>
              <a:buNone/>
            </a:pPr>
            <a:r>
              <a:rPr lang="ja-JP" altLang="en-US" sz="2400" dirty="0">
                <a:solidFill>
                  <a:schemeClr val="tx1"/>
                </a:solidFill>
                <a:latin typeface="+mn-ea"/>
              </a:rPr>
              <a:t>（</a:t>
            </a:r>
            <a:r>
              <a:rPr lang="ja-JP" altLang="en-US" sz="2400" dirty="0" smtClean="0">
                <a:solidFill>
                  <a:schemeClr val="tx1">
                    <a:lumMod val="95000"/>
                    <a:lumOff val="5000"/>
                  </a:schemeClr>
                </a:solidFill>
                <a:latin typeface="+mn-ea"/>
              </a:rPr>
              <a:t>目次</a:t>
            </a:r>
            <a:r>
              <a:rPr lang="en-US" altLang="ja-JP" sz="2400" dirty="0" smtClean="0">
                <a:solidFill>
                  <a:schemeClr val="tx1">
                    <a:lumMod val="95000"/>
                    <a:lumOff val="5000"/>
                  </a:schemeClr>
                </a:solidFill>
                <a:latin typeface="+mn-ea"/>
              </a:rPr>
              <a:t>〉</a:t>
            </a:r>
            <a:endParaRPr lang="en-US" altLang="ja-JP" sz="2400" dirty="0">
              <a:solidFill>
                <a:schemeClr val="tx1">
                  <a:lumMod val="95000"/>
                  <a:lumOff val="5000"/>
                </a:schemeClr>
              </a:solidFill>
              <a:latin typeface="+mn-ea"/>
            </a:endParaRPr>
          </a:p>
          <a:p>
            <a:pPr marL="0" indent="0">
              <a:buNone/>
            </a:pPr>
            <a:r>
              <a:rPr lang="ja-JP" altLang="en-US" sz="2400" dirty="0" smtClean="0">
                <a:latin typeface="+mn-ea"/>
              </a:rPr>
              <a:t>❍  有料</a:t>
            </a:r>
            <a:r>
              <a:rPr lang="ja-JP" altLang="en-US" sz="2400" dirty="0">
                <a:latin typeface="+mn-ea"/>
              </a:rPr>
              <a:t>老人ホーム等事</a:t>
            </a:r>
            <a:r>
              <a:rPr lang="ja-JP" altLang="en-US" sz="2400" dirty="0" smtClean="0">
                <a:latin typeface="+mn-ea"/>
              </a:rPr>
              <a:t>業者と軽費</a:t>
            </a:r>
            <a:r>
              <a:rPr lang="ja-JP" altLang="en-US" sz="2400" dirty="0">
                <a:latin typeface="+mn-ea"/>
              </a:rPr>
              <a:t>老人</a:t>
            </a:r>
            <a:r>
              <a:rPr lang="ja-JP" altLang="en-US" sz="2400" dirty="0" smtClean="0">
                <a:latin typeface="+mn-ea"/>
              </a:rPr>
              <a:t>ホーム事業者</a:t>
            </a:r>
            <a:endParaRPr lang="en-US" altLang="ja-JP" sz="2400" dirty="0" smtClean="0">
              <a:latin typeface="+mn-ea"/>
            </a:endParaRPr>
          </a:p>
          <a:p>
            <a:pPr marL="0" indent="0">
              <a:spcBef>
                <a:spcPts val="0"/>
              </a:spcBef>
              <a:buNone/>
            </a:pPr>
            <a:r>
              <a:rPr lang="en-US" altLang="ja-JP" sz="2400" dirty="0">
                <a:latin typeface="+mn-ea"/>
              </a:rPr>
              <a:t> </a:t>
            </a:r>
            <a:r>
              <a:rPr lang="en-US" altLang="ja-JP" sz="2400" dirty="0" smtClean="0">
                <a:latin typeface="+mn-ea"/>
              </a:rPr>
              <a:t>   </a:t>
            </a:r>
            <a:r>
              <a:rPr lang="ja-JP" altLang="en-US" sz="2400" dirty="0" smtClean="0">
                <a:latin typeface="+mn-ea"/>
              </a:rPr>
              <a:t>の</a:t>
            </a:r>
            <a:r>
              <a:rPr lang="ja-JP" altLang="en-US" sz="2400" dirty="0" smtClean="0">
                <a:solidFill>
                  <a:schemeClr val="tx1">
                    <a:lumMod val="95000"/>
                    <a:lumOff val="5000"/>
                  </a:schemeClr>
                </a:solidFill>
                <a:latin typeface="+mn-ea"/>
              </a:rPr>
              <a:t>共通事項</a:t>
            </a:r>
            <a:endParaRPr lang="en-US" altLang="ja-JP" sz="2400" dirty="0" smtClean="0">
              <a:solidFill>
                <a:schemeClr val="tx1">
                  <a:lumMod val="95000"/>
                  <a:lumOff val="5000"/>
                </a:schemeClr>
              </a:solidFill>
              <a:latin typeface="+mn-ea"/>
            </a:endParaRPr>
          </a:p>
          <a:p>
            <a:pPr marL="0" indent="0">
              <a:spcBef>
                <a:spcPts val="0"/>
              </a:spcBef>
              <a:buNone/>
            </a:pPr>
            <a:r>
              <a:rPr lang="en-US" altLang="ja-JP" sz="1400" dirty="0" smtClean="0">
                <a:solidFill>
                  <a:srgbClr val="C00000"/>
                </a:solidFill>
                <a:latin typeface="+mn-ea"/>
              </a:rPr>
              <a:t>        (</a:t>
            </a:r>
            <a:r>
              <a:rPr lang="ja-JP" altLang="en-US" sz="1400" dirty="0" smtClean="0">
                <a:solidFill>
                  <a:srgbClr val="C00000"/>
                </a:solidFill>
                <a:latin typeface="+mn-ea"/>
              </a:rPr>
              <a:t>注</a:t>
            </a:r>
            <a:r>
              <a:rPr lang="en-US" altLang="ja-JP" sz="1400" dirty="0" smtClean="0">
                <a:solidFill>
                  <a:srgbClr val="C00000"/>
                </a:solidFill>
                <a:latin typeface="+mn-ea"/>
              </a:rPr>
              <a:t>) </a:t>
            </a:r>
            <a:r>
              <a:rPr lang="ja-JP" altLang="en-US" sz="1400" b="1" dirty="0">
                <a:solidFill>
                  <a:srgbClr val="C00000"/>
                </a:solidFill>
                <a:latin typeface="+mn-ea"/>
              </a:rPr>
              <a:t>有料老人ホーム</a:t>
            </a:r>
            <a:r>
              <a:rPr lang="ja-JP" altLang="en-US" sz="1400" b="1" dirty="0" smtClean="0">
                <a:solidFill>
                  <a:srgbClr val="C00000"/>
                </a:solidFill>
                <a:latin typeface="+mn-ea"/>
              </a:rPr>
              <a:t>等：</a:t>
            </a:r>
            <a:r>
              <a:rPr lang="ja-JP" altLang="en-US" sz="1400" dirty="0" smtClean="0">
                <a:solidFill>
                  <a:srgbClr val="C00000"/>
                </a:solidFill>
                <a:latin typeface="+mn-ea"/>
              </a:rPr>
              <a:t>有料</a:t>
            </a:r>
            <a:r>
              <a:rPr lang="ja-JP" altLang="en-US" sz="1400" dirty="0">
                <a:solidFill>
                  <a:srgbClr val="C00000"/>
                </a:solidFill>
                <a:latin typeface="+mn-ea"/>
              </a:rPr>
              <a:t>老人</a:t>
            </a:r>
            <a:r>
              <a:rPr lang="ja-JP" altLang="en-US" sz="1400" dirty="0" smtClean="0">
                <a:solidFill>
                  <a:srgbClr val="C00000"/>
                </a:solidFill>
                <a:latin typeface="+mn-ea"/>
              </a:rPr>
              <a:t>ホーム</a:t>
            </a:r>
            <a:endParaRPr lang="en-US" altLang="ja-JP" sz="1400" dirty="0" smtClean="0">
              <a:solidFill>
                <a:srgbClr val="C00000"/>
              </a:solidFill>
              <a:latin typeface="+mn-ea"/>
            </a:endParaRPr>
          </a:p>
          <a:p>
            <a:pPr marL="0" indent="0">
              <a:spcBef>
                <a:spcPts val="0"/>
              </a:spcBef>
              <a:spcAft>
                <a:spcPts val="600"/>
              </a:spcAft>
              <a:buNone/>
            </a:pPr>
            <a:r>
              <a:rPr lang="ja-JP" altLang="en-US" sz="1400" dirty="0">
                <a:solidFill>
                  <a:srgbClr val="C00000"/>
                </a:solidFill>
                <a:latin typeface="+mn-ea"/>
              </a:rPr>
              <a:t>　</a:t>
            </a:r>
            <a:r>
              <a:rPr lang="ja-JP" altLang="en-US" sz="1400" dirty="0" smtClean="0">
                <a:solidFill>
                  <a:srgbClr val="C00000"/>
                </a:solidFill>
                <a:latin typeface="+mn-ea"/>
              </a:rPr>
              <a:t>　　　　　　　　　　　　   有料</a:t>
            </a:r>
            <a:r>
              <a:rPr lang="ja-JP" altLang="en-US" sz="1400" dirty="0">
                <a:solidFill>
                  <a:srgbClr val="C00000"/>
                </a:solidFill>
                <a:latin typeface="+mn-ea"/>
              </a:rPr>
              <a:t>老人ホームに該当する</a:t>
            </a:r>
            <a:r>
              <a:rPr lang="ja-JP" altLang="en-US" sz="1400" dirty="0" smtClean="0">
                <a:solidFill>
                  <a:srgbClr val="C00000"/>
                </a:solidFill>
                <a:latin typeface="+mn-ea"/>
              </a:rPr>
              <a:t>サービス付き高齢者向け</a:t>
            </a:r>
            <a:r>
              <a:rPr lang="ja-JP" altLang="en-US" sz="1400" dirty="0">
                <a:solidFill>
                  <a:srgbClr val="C00000"/>
                </a:solidFill>
                <a:latin typeface="+mn-ea"/>
              </a:rPr>
              <a:t>住宅</a:t>
            </a:r>
            <a:endParaRPr lang="en-US" altLang="ja-JP" sz="1400" dirty="0">
              <a:solidFill>
                <a:srgbClr val="C00000"/>
              </a:solidFill>
              <a:latin typeface="+mn-ea"/>
            </a:endParaRPr>
          </a:p>
          <a:p>
            <a:pPr marL="0" indent="0">
              <a:spcBef>
                <a:spcPts val="0"/>
              </a:spcBef>
              <a:buNone/>
            </a:pPr>
            <a:r>
              <a:rPr lang="ja-JP" altLang="en-US" sz="2000" dirty="0" smtClean="0">
                <a:solidFill>
                  <a:schemeClr val="tx1">
                    <a:lumMod val="95000"/>
                    <a:lumOff val="5000"/>
                  </a:schemeClr>
                </a:solidFill>
                <a:latin typeface="+mn-ea"/>
              </a:rPr>
              <a:t>　   </a:t>
            </a:r>
            <a:r>
              <a:rPr lang="en-US" altLang="ja-JP" sz="2000" dirty="0" smtClean="0">
                <a:solidFill>
                  <a:schemeClr val="tx1">
                    <a:lumMod val="95000"/>
                    <a:lumOff val="5000"/>
                  </a:schemeClr>
                </a:solidFill>
                <a:latin typeface="+mn-ea"/>
              </a:rPr>
              <a:t>1. </a:t>
            </a:r>
            <a:r>
              <a:rPr lang="ja-JP" altLang="en-US" sz="2000" dirty="0" smtClean="0">
                <a:solidFill>
                  <a:schemeClr val="tx1">
                    <a:lumMod val="95000"/>
                    <a:lumOff val="5000"/>
                  </a:schemeClr>
                </a:solidFill>
                <a:latin typeface="+mn-ea"/>
              </a:rPr>
              <a:t>吹田市からのお知らせ</a:t>
            </a:r>
            <a:endParaRPr lang="en-US" altLang="ja-JP" sz="2000" dirty="0" smtClean="0">
              <a:solidFill>
                <a:schemeClr val="tx1">
                  <a:lumMod val="95000"/>
                  <a:lumOff val="5000"/>
                </a:schemeClr>
              </a:solidFill>
              <a:latin typeface="+mn-ea"/>
            </a:endParaRPr>
          </a:p>
          <a:p>
            <a:pPr marL="0" indent="0">
              <a:spcBef>
                <a:spcPts val="0"/>
              </a:spcBef>
              <a:buNone/>
            </a:pPr>
            <a:r>
              <a:rPr lang="ja-JP" altLang="en-US" sz="2000" dirty="0">
                <a:solidFill>
                  <a:schemeClr val="tx1">
                    <a:lumMod val="95000"/>
                    <a:lumOff val="5000"/>
                  </a:schemeClr>
                </a:solidFill>
                <a:latin typeface="+mn-ea"/>
              </a:rPr>
              <a:t>　</a:t>
            </a:r>
            <a:r>
              <a:rPr lang="ja-JP" altLang="en-US" sz="2000" dirty="0" smtClean="0">
                <a:solidFill>
                  <a:schemeClr val="tx1">
                    <a:lumMod val="95000"/>
                    <a:lumOff val="5000"/>
                  </a:schemeClr>
                </a:solidFill>
                <a:latin typeface="+mn-ea"/>
              </a:rPr>
              <a:t>　</a:t>
            </a:r>
            <a:r>
              <a:rPr lang="en-US" altLang="ja-JP" sz="2000" dirty="0">
                <a:solidFill>
                  <a:schemeClr val="tx1">
                    <a:lumMod val="95000"/>
                    <a:lumOff val="5000"/>
                  </a:schemeClr>
                </a:solidFill>
                <a:latin typeface="+mn-ea"/>
              </a:rPr>
              <a:t>2</a:t>
            </a:r>
            <a:r>
              <a:rPr lang="en-US" altLang="ja-JP" sz="2000" dirty="0" smtClean="0">
                <a:solidFill>
                  <a:schemeClr val="tx1">
                    <a:lumMod val="95000"/>
                    <a:lumOff val="5000"/>
                  </a:schemeClr>
                </a:solidFill>
                <a:latin typeface="+mn-ea"/>
              </a:rPr>
              <a:t>.</a:t>
            </a:r>
            <a:r>
              <a:rPr lang="ja-JP" altLang="en-US" sz="2000" dirty="0" smtClean="0">
                <a:solidFill>
                  <a:schemeClr val="tx1">
                    <a:lumMod val="95000"/>
                    <a:lumOff val="5000"/>
                  </a:schemeClr>
                </a:solidFill>
                <a:latin typeface="+mn-ea"/>
              </a:rPr>
              <a:t> 虐待</a:t>
            </a:r>
            <a:r>
              <a:rPr lang="ja-JP" altLang="en-US" sz="2000" dirty="0">
                <a:solidFill>
                  <a:schemeClr val="tx1">
                    <a:lumMod val="95000"/>
                    <a:lumOff val="5000"/>
                  </a:schemeClr>
                </a:solidFill>
                <a:latin typeface="+mn-ea"/>
              </a:rPr>
              <a:t>防止・身体拘束廃止について</a:t>
            </a:r>
            <a:endParaRPr lang="en-US" altLang="ja-JP" sz="2000" dirty="0">
              <a:solidFill>
                <a:schemeClr val="tx1">
                  <a:lumMod val="95000"/>
                  <a:lumOff val="5000"/>
                </a:schemeClr>
              </a:solidFill>
              <a:latin typeface="+mn-ea"/>
            </a:endParaRPr>
          </a:p>
          <a:p>
            <a:pPr marL="0" indent="0">
              <a:spcBef>
                <a:spcPts val="0"/>
              </a:spcBef>
              <a:buNone/>
            </a:pPr>
            <a:r>
              <a:rPr lang="ja-JP" altLang="en-US" sz="2000" dirty="0" smtClean="0">
                <a:solidFill>
                  <a:schemeClr val="tx1">
                    <a:lumMod val="95000"/>
                    <a:lumOff val="5000"/>
                  </a:schemeClr>
                </a:solidFill>
                <a:latin typeface="+mn-ea"/>
              </a:rPr>
              <a:t> 　  </a:t>
            </a:r>
            <a:r>
              <a:rPr lang="en-US" altLang="ja-JP" sz="2000" dirty="0" smtClean="0">
                <a:solidFill>
                  <a:schemeClr val="tx1">
                    <a:lumMod val="95000"/>
                    <a:lumOff val="5000"/>
                  </a:schemeClr>
                </a:solidFill>
                <a:latin typeface="+mn-ea"/>
              </a:rPr>
              <a:t>3. </a:t>
            </a:r>
            <a:r>
              <a:rPr lang="ja-JP" altLang="en-US" sz="2000" dirty="0" smtClean="0">
                <a:solidFill>
                  <a:schemeClr val="tx1">
                    <a:lumMod val="95000"/>
                    <a:lumOff val="5000"/>
                  </a:schemeClr>
                </a:solidFill>
                <a:latin typeface="+mn-ea"/>
              </a:rPr>
              <a:t>令和</a:t>
            </a:r>
            <a:r>
              <a:rPr lang="en-US" altLang="ja-JP" sz="2000" dirty="0">
                <a:solidFill>
                  <a:schemeClr val="tx1">
                    <a:lumMod val="95000"/>
                    <a:lumOff val="5000"/>
                  </a:schemeClr>
                </a:solidFill>
                <a:latin typeface="+mn-ea"/>
              </a:rPr>
              <a:t>3</a:t>
            </a:r>
            <a:r>
              <a:rPr lang="ja-JP" altLang="en-US" sz="2000" dirty="0">
                <a:solidFill>
                  <a:schemeClr val="tx1">
                    <a:lumMod val="95000"/>
                    <a:lumOff val="5000"/>
                  </a:schemeClr>
                </a:solidFill>
                <a:latin typeface="+mn-ea"/>
              </a:rPr>
              <a:t>年度報酬改定における経過措置事項</a:t>
            </a:r>
            <a:endParaRPr lang="en-US" altLang="ja-JP" sz="2000" dirty="0">
              <a:solidFill>
                <a:schemeClr val="tx1">
                  <a:lumMod val="95000"/>
                  <a:lumOff val="5000"/>
                </a:schemeClr>
              </a:solidFill>
              <a:latin typeface="+mn-ea"/>
            </a:endParaRPr>
          </a:p>
          <a:p>
            <a:pPr marL="0" indent="0">
              <a:spcBef>
                <a:spcPts val="0"/>
              </a:spcBef>
              <a:buNone/>
            </a:pPr>
            <a:r>
              <a:rPr lang="ja-JP" altLang="en-US" sz="2000" dirty="0" smtClean="0">
                <a:solidFill>
                  <a:schemeClr val="tx1">
                    <a:lumMod val="95000"/>
                    <a:lumOff val="5000"/>
                  </a:schemeClr>
                </a:solidFill>
                <a:latin typeface="+mn-ea"/>
              </a:rPr>
              <a:t>　   </a:t>
            </a:r>
            <a:r>
              <a:rPr lang="en-US" altLang="ja-JP" sz="2000" dirty="0">
                <a:solidFill>
                  <a:schemeClr val="tx1">
                    <a:lumMod val="95000"/>
                    <a:lumOff val="5000"/>
                  </a:schemeClr>
                </a:solidFill>
                <a:latin typeface="+mn-ea"/>
              </a:rPr>
              <a:t>4</a:t>
            </a:r>
            <a:r>
              <a:rPr lang="en-US" altLang="ja-JP" sz="2000" dirty="0" smtClean="0">
                <a:solidFill>
                  <a:schemeClr val="tx1">
                    <a:lumMod val="95000"/>
                    <a:lumOff val="5000"/>
                  </a:schemeClr>
                </a:solidFill>
                <a:latin typeface="+mn-ea"/>
              </a:rPr>
              <a:t>.</a:t>
            </a:r>
            <a:r>
              <a:rPr lang="ja-JP" altLang="en-US" sz="2000" dirty="0">
                <a:solidFill>
                  <a:schemeClr val="tx1">
                    <a:lumMod val="95000"/>
                    <a:lumOff val="5000"/>
                  </a:schemeClr>
                </a:solidFill>
                <a:latin typeface="+mn-ea"/>
              </a:rPr>
              <a:t> </a:t>
            </a:r>
            <a:r>
              <a:rPr lang="ja-JP" altLang="en-US" sz="2000" dirty="0" smtClean="0">
                <a:solidFill>
                  <a:schemeClr val="tx1">
                    <a:lumMod val="95000"/>
                    <a:lumOff val="5000"/>
                  </a:schemeClr>
                </a:solidFill>
                <a:latin typeface="+mn-ea"/>
              </a:rPr>
              <a:t>非常災害対策について</a:t>
            </a:r>
            <a:endParaRPr lang="en-US" altLang="ja-JP" sz="2000" dirty="0" smtClean="0">
              <a:solidFill>
                <a:schemeClr val="tx1">
                  <a:lumMod val="95000"/>
                  <a:lumOff val="5000"/>
                </a:schemeClr>
              </a:solidFill>
              <a:latin typeface="+mn-ea"/>
            </a:endParaRPr>
          </a:p>
          <a:p>
            <a:pPr marL="0" indent="0">
              <a:spcBef>
                <a:spcPts val="1200"/>
              </a:spcBef>
              <a:buNone/>
            </a:pPr>
            <a:r>
              <a:rPr lang="ja-JP" altLang="en-US" sz="2400" dirty="0" smtClean="0">
                <a:solidFill>
                  <a:schemeClr val="tx1">
                    <a:lumMod val="95000"/>
                    <a:lumOff val="5000"/>
                  </a:schemeClr>
                </a:solidFill>
                <a:latin typeface="+mn-ea"/>
              </a:rPr>
              <a:t>❍  有料老人ホーム等事業者の主な指導事項</a:t>
            </a:r>
            <a:endParaRPr lang="en-US" altLang="ja-JP" sz="2400" dirty="0" smtClean="0">
              <a:solidFill>
                <a:schemeClr val="tx1">
                  <a:lumMod val="95000"/>
                  <a:lumOff val="5000"/>
                </a:schemeClr>
              </a:solidFill>
              <a:latin typeface="+mn-ea"/>
            </a:endParaRPr>
          </a:p>
        </p:txBody>
      </p:sp>
    </p:spTree>
    <p:extLst>
      <p:ext uri="{BB962C8B-B14F-4D97-AF65-F5344CB8AC3E}">
        <p14:creationId xmlns:p14="http://schemas.microsoft.com/office/powerpoint/2010/main" val="349050793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20</a:t>
            </a:fld>
            <a:endParaRPr kumimoji="1" lang="ja-JP" altLang="en-US" dirty="0"/>
          </a:p>
        </p:txBody>
      </p:sp>
      <p:sp>
        <p:nvSpPr>
          <p:cNvPr id="10" name="Rectangle 2"/>
          <p:cNvSpPr txBox="1">
            <a:spLocks/>
          </p:cNvSpPr>
          <p:nvPr/>
        </p:nvSpPr>
        <p:spPr>
          <a:xfrm>
            <a:off x="673061" y="1484784"/>
            <a:ext cx="7774632" cy="5156778"/>
          </a:xfrm>
          <a:prstGeom prst="rect">
            <a:avLst/>
          </a:prstGeom>
          <a:solidFill>
            <a:srgbClr val="F4FAFF">
              <a:alpha val="65000"/>
            </a:srgbClr>
          </a:solidFill>
          <a:ln>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r>
              <a:rPr lang="ja-JP" altLang="en-US" sz="1600" dirty="0">
                <a:solidFill>
                  <a:srgbClr val="FF0000"/>
                </a:solidFill>
                <a:latin typeface="+mn-ea"/>
              </a:rPr>
              <a:t>（</a:t>
            </a:r>
            <a:r>
              <a:rPr lang="ja-JP" altLang="en-US" sz="1600" b="1" dirty="0">
                <a:solidFill>
                  <a:srgbClr val="FF0000"/>
                </a:solidFill>
                <a:latin typeface="+mn-ea"/>
              </a:rPr>
              <a:t>３）防災管理体制の整備 </a:t>
            </a:r>
            <a:endParaRPr lang="en-US" altLang="ja-JP" sz="1600" b="1" dirty="0">
              <a:solidFill>
                <a:srgbClr val="FF0000"/>
              </a:solidFill>
              <a:latin typeface="+mn-ea"/>
            </a:endParaRPr>
          </a:p>
          <a:p>
            <a:pPr marL="0" indent="0">
              <a:spcBef>
                <a:spcPts val="0"/>
              </a:spcBef>
              <a:spcAft>
                <a:spcPts val="0"/>
              </a:spcAft>
              <a:buFont typeface="Arial"/>
              <a:buNone/>
            </a:pPr>
            <a:r>
              <a:rPr lang="ja-JP" altLang="en-US" sz="1600" dirty="0">
                <a:latin typeface="+mn-ea"/>
              </a:rPr>
              <a:t>　・管理者は、防災管理体制の整備を図るとともに、全職員の責任分担を明確にし </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ておくこと </a:t>
            </a:r>
            <a:endParaRPr lang="en-US" altLang="ja-JP" sz="1600" dirty="0">
              <a:latin typeface="+mn-ea"/>
            </a:endParaRPr>
          </a:p>
          <a:p>
            <a:pPr marL="0" indent="0">
              <a:spcBef>
                <a:spcPts val="0"/>
              </a:spcBef>
              <a:spcAft>
                <a:spcPts val="0"/>
              </a:spcAft>
              <a:buFont typeface="Arial"/>
              <a:buNone/>
            </a:pPr>
            <a:endParaRPr lang="en-US" altLang="ja-JP" sz="1600" b="1" dirty="0">
              <a:latin typeface="+mn-ea"/>
            </a:endParaRPr>
          </a:p>
          <a:p>
            <a:pPr marL="0" indent="0">
              <a:spcBef>
                <a:spcPts val="0"/>
              </a:spcBef>
              <a:spcAft>
                <a:spcPts val="0"/>
              </a:spcAft>
              <a:buFont typeface="Arial"/>
              <a:buNone/>
            </a:pPr>
            <a:r>
              <a:rPr lang="ja-JP" altLang="en-US" sz="1600" b="1" dirty="0">
                <a:solidFill>
                  <a:srgbClr val="FF0000"/>
                </a:solidFill>
                <a:latin typeface="+mn-ea"/>
              </a:rPr>
              <a:t>（４）職員等の防災意識の高揚</a:t>
            </a:r>
            <a:endParaRPr lang="en-US" altLang="ja-JP" sz="1600" b="1" dirty="0">
              <a:solidFill>
                <a:srgbClr val="FF0000"/>
              </a:solidFill>
              <a:latin typeface="+mn-ea"/>
            </a:endParaRPr>
          </a:p>
          <a:p>
            <a:pPr marL="0" indent="0">
              <a:spcBef>
                <a:spcPts val="0"/>
              </a:spcBef>
              <a:spcAft>
                <a:spcPts val="0"/>
              </a:spcAft>
              <a:buFont typeface="Arial"/>
              <a:buNone/>
            </a:pPr>
            <a:r>
              <a:rPr lang="ja-JP" altLang="en-US" sz="1600" dirty="0">
                <a:latin typeface="+mn-ea"/>
              </a:rPr>
              <a:t>   ・管理者、職員、入所者等が日頃から防災意識を強く持つこと</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 ・管理者は、職員、入所者等に対し、防災意識の啓発・育成を行い、人為的な被</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害防止に努めること</a:t>
            </a:r>
            <a:endParaRPr lang="en-US" altLang="ja-JP" sz="1600" dirty="0">
              <a:latin typeface="+mn-ea"/>
            </a:endParaRPr>
          </a:p>
          <a:p>
            <a:pPr marL="0" indent="0">
              <a:spcBef>
                <a:spcPts val="0"/>
              </a:spcBef>
              <a:spcAft>
                <a:spcPts val="0"/>
              </a:spcAft>
              <a:buFont typeface="Arial"/>
              <a:buNone/>
            </a:pPr>
            <a:endParaRPr lang="en-US" altLang="ja-JP" sz="1600" dirty="0">
              <a:latin typeface="+mn-ea"/>
            </a:endParaRPr>
          </a:p>
          <a:p>
            <a:pPr marL="0" indent="0">
              <a:spcBef>
                <a:spcPts val="0"/>
              </a:spcBef>
              <a:spcAft>
                <a:spcPts val="0"/>
              </a:spcAft>
              <a:buFont typeface="Arial"/>
              <a:buNone/>
            </a:pPr>
            <a:r>
              <a:rPr lang="ja-JP" altLang="en-US" sz="1600" b="1" dirty="0">
                <a:solidFill>
                  <a:srgbClr val="FF0000"/>
                </a:solidFill>
                <a:latin typeface="+mn-ea"/>
              </a:rPr>
              <a:t>（５）消防用設備及び避難設備の点検</a:t>
            </a:r>
            <a:endParaRPr lang="en-US" altLang="ja-JP" sz="1600" b="1" dirty="0">
              <a:solidFill>
                <a:srgbClr val="FF0000"/>
              </a:solidFill>
              <a:latin typeface="+mn-ea"/>
            </a:endParaRPr>
          </a:p>
          <a:p>
            <a:pPr marL="0" indent="0">
              <a:spcBef>
                <a:spcPts val="0"/>
              </a:spcBef>
              <a:spcAft>
                <a:spcPts val="0"/>
              </a:spcAft>
              <a:buFont typeface="Arial"/>
              <a:buNone/>
            </a:pPr>
            <a:r>
              <a:rPr lang="ja-JP" altLang="en-US" sz="1600" dirty="0">
                <a:latin typeface="+mn-ea"/>
              </a:rPr>
              <a:t>   ・消火設備、警報設備等が常時機能するよう点検を行い適切に管理すること</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 ・非常口、避難器具付近に障害物を置かない、落下・転倒防止策の強化等、細か</a:t>
            </a:r>
            <a:endParaRPr lang="en-US" altLang="ja-JP" sz="1600" dirty="0">
              <a:latin typeface="+mn-ea"/>
            </a:endParaRPr>
          </a:p>
          <a:p>
            <a:pPr marL="0" indent="0">
              <a:spcBef>
                <a:spcPts val="0"/>
              </a:spcBef>
              <a:spcAft>
                <a:spcPts val="0"/>
              </a:spcAft>
              <a:buFont typeface="Arial"/>
              <a:buNone/>
            </a:pPr>
            <a:r>
              <a:rPr lang="en-US" altLang="ja-JP" sz="1600" dirty="0">
                <a:latin typeface="+mn-ea"/>
              </a:rPr>
              <a:t>      </a:t>
            </a:r>
            <a:r>
              <a:rPr lang="ja-JP" altLang="en-US" sz="1600" dirty="0">
                <a:latin typeface="+mn-ea"/>
              </a:rPr>
              <a:t>な防災対策を心がける</a:t>
            </a:r>
            <a:r>
              <a:rPr lang="ja-JP" altLang="en-US" sz="1600" dirty="0" smtClean="0">
                <a:latin typeface="+mn-ea"/>
              </a:rPr>
              <a:t>こと</a:t>
            </a:r>
            <a:endParaRPr lang="en-US" altLang="ja-JP" sz="1600" dirty="0" smtClean="0">
              <a:latin typeface="+mn-ea"/>
            </a:endParaRPr>
          </a:p>
          <a:p>
            <a:pPr marL="0" indent="0">
              <a:spcBef>
                <a:spcPts val="0"/>
              </a:spcBef>
              <a:spcAft>
                <a:spcPts val="0"/>
              </a:spcAft>
              <a:buFont typeface="Arial"/>
              <a:buNone/>
            </a:pPr>
            <a:endParaRPr lang="en-US" altLang="ja-JP" sz="1600" dirty="0" smtClean="0">
              <a:latin typeface="+mn-ea"/>
            </a:endParaRPr>
          </a:p>
          <a:p>
            <a:pPr marL="0" indent="0">
              <a:spcBef>
                <a:spcPts val="0"/>
              </a:spcBef>
              <a:spcAft>
                <a:spcPts val="0"/>
              </a:spcAft>
              <a:buNone/>
            </a:pPr>
            <a:r>
              <a:rPr lang="ja-JP" altLang="en-US" sz="1600" b="1" dirty="0">
                <a:solidFill>
                  <a:srgbClr val="FF0000"/>
                </a:solidFill>
                <a:latin typeface="+mn-ea"/>
              </a:rPr>
              <a:t>（６）有効な避難訓練の実施</a:t>
            </a:r>
            <a:endParaRPr lang="en-US" altLang="ja-JP" sz="1600" b="1" dirty="0">
              <a:solidFill>
                <a:srgbClr val="FF0000"/>
              </a:solidFill>
              <a:latin typeface="+mn-ea"/>
            </a:endParaRPr>
          </a:p>
          <a:p>
            <a:pPr marL="0" indent="0">
              <a:spcBef>
                <a:spcPts val="0"/>
              </a:spcBef>
              <a:spcAft>
                <a:spcPts val="0"/>
              </a:spcAft>
              <a:buNone/>
            </a:pPr>
            <a:r>
              <a:rPr lang="ja-JP" altLang="en-US" sz="1600" dirty="0">
                <a:latin typeface="+mn-ea"/>
              </a:rPr>
              <a:t>   ・災害時における対応方法を周知し、夜間想定の避難訓練を計画的に実施する</a:t>
            </a:r>
            <a:endParaRPr lang="en-US" altLang="ja-JP" sz="1600" dirty="0">
              <a:latin typeface="+mn-ea"/>
            </a:endParaRPr>
          </a:p>
          <a:p>
            <a:pPr marL="0" indent="0">
              <a:spcBef>
                <a:spcPts val="0"/>
              </a:spcBef>
              <a:spcAft>
                <a:spcPts val="0"/>
              </a:spcAft>
              <a:buNone/>
            </a:pPr>
            <a:r>
              <a:rPr lang="en-US" altLang="ja-JP" sz="1600" dirty="0">
                <a:latin typeface="+mn-ea"/>
              </a:rPr>
              <a:t>      </a:t>
            </a:r>
            <a:r>
              <a:rPr lang="ja-JP" altLang="en-US" sz="1600" dirty="0">
                <a:latin typeface="+mn-ea"/>
              </a:rPr>
              <a:t>こと</a:t>
            </a:r>
            <a:endParaRPr lang="en-US" altLang="ja-JP" sz="1600" dirty="0">
              <a:latin typeface="+mn-ea"/>
            </a:endParaRPr>
          </a:p>
          <a:p>
            <a:pPr marL="0" indent="0">
              <a:spcBef>
                <a:spcPts val="0"/>
              </a:spcBef>
              <a:spcAft>
                <a:spcPts val="0"/>
              </a:spcAft>
              <a:buNone/>
            </a:pPr>
            <a:r>
              <a:rPr lang="ja-JP" altLang="en-US" sz="1600" dirty="0">
                <a:latin typeface="+mn-ea"/>
              </a:rPr>
              <a:t>   ・特に、河川が近い、</a:t>
            </a:r>
            <a:r>
              <a:rPr lang="ja-JP" altLang="en-US" sz="1600" dirty="0"/>
              <a:t>土砂崩れの恐れがある地域である場合は、</a:t>
            </a:r>
            <a:r>
              <a:rPr lang="ja-JP" altLang="en-US" sz="1600" dirty="0">
                <a:latin typeface="+mn-ea"/>
              </a:rPr>
              <a:t>あらかじめ避難</a:t>
            </a:r>
            <a:endParaRPr lang="en-US" altLang="ja-JP" sz="1600" dirty="0">
              <a:latin typeface="+mn-ea"/>
            </a:endParaRPr>
          </a:p>
          <a:p>
            <a:pPr marL="0" indent="0">
              <a:spcBef>
                <a:spcPts val="0"/>
              </a:spcBef>
              <a:spcAft>
                <a:spcPts val="0"/>
              </a:spcAft>
              <a:buNone/>
            </a:pPr>
            <a:r>
              <a:rPr lang="ja-JP" altLang="en-US" sz="1600" dirty="0">
                <a:latin typeface="+mn-ea"/>
              </a:rPr>
              <a:t>　　場所、避難経路の確認と周知をする</a:t>
            </a:r>
            <a:r>
              <a:rPr lang="ja-JP" altLang="en-US" sz="1600" dirty="0" smtClean="0">
                <a:latin typeface="+mn-ea"/>
              </a:rPr>
              <a:t>こと</a:t>
            </a:r>
            <a:endParaRPr lang="en-US" altLang="ja-JP" sz="1600" b="1" u="sng" dirty="0">
              <a:solidFill>
                <a:srgbClr val="CC0000"/>
              </a:solidFill>
              <a:latin typeface="+mn-ea"/>
            </a:endParaRPr>
          </a:p>
        </p:txBody>
      </p:sp>
      <p:sp>
        <p:nvSpPr>
          <p:cNvPr id="6" name="ホームベース 5"/>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　非常</a:t>
            </a:r>
            <a:r>
              <a:rPr kumimoji="1" lang="ja-JP" altLang="en-US" sz="2000" b="1" dirty="0"/>
              <a:t>災害対策について</a:t>
            </a:r>
            <a:r>
              <a:rPr kumimoji="1" lang="ja-JP" altLang="en-US" sz="2000" b="1" dirty="0" smtClean="0"/>
              <a:t>（２）</a:t>
            </a:r>
            <a:endParaRPr kumimoji="1" lang="en-US" altLang="ja-JP" sz="2000" b="1" dirty="0"/>
          </a:p>
        </p:txBody>
      </p:sp>
    </p:spTree>
    <p:extLst>
      <p:ext uri="{BB962C8B-B14F-4D97-AF65-F5344CB8AC3E}">
        <p14:creationId xmlns:p14="http://schemas.microsoft.com/office/powerpoint/2010/main" val="296797135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9"/>
          <p:cNvGraphicFramePr>
            <a:graphicFrameLocks noGrp="1"/>
          </p:cNvGraphicFramePr>
          <p:nvPr>
            <p:ph idx="1"/>
            <p:extLst>
              <p:ext uri="{D42A27DB-BD31-4B8C-83A1-F6EECF244321}">
                <p14:modId xmlns:p14="http://schemas.microsoft.com/office/powerpoint/2010/main" val="4029364250"/>
              </p:ext>
            </p:extLst>
          </p:nvPr>
        </p:nvGraphicFramePr>
        <p:xfrm>
          <a:off x="673061" y="4149080"/>
          <a:ext cx="7774632" cy="2591645"/>
        </p:xfrm>
        <a:graphic>
          <a:graphicData uri="http://schemas.openxmlformats.org/drawingml/2006/table">
            <a:tbl>
              <a:tblPr firstRow="1" bandRow="1">
                <a:tableStyleId>{B301B821-A1FF-4177-AEE7-76D212191A09}</a:tableStyleId>
              </a:tblPr>
              <a:tblGrid>
                <a:gridCol w="7774632">
                  <a:extLst>
                    <a:ext uri="{9D8B030D-6E8A-4147-A177-3AD203B41FA5}">
                      <a16:colId xmlns:a16="http://schemas.microsoft.com/office/drawing/2014/main" val="1592839817"/>
                    </a:ext>
                  </a:extLst>
                </a:gridCol>
              </a:tblGrid>
              <a:tr h="350035">
                <a:tc>
                  <a:txBody>
                    <a:bodyPr/>
                    <a:lstStyle/>
                    <a:p>
                      <a:r>
                        <a:rPr kumimoji="1" lang="ja-JP" altLang="en-US" sz="2000" b="1" dirty="0" smtClean="0"/>
                        <a:t> 非常災害対策について（４）</a:t>
                      </a:r>
                      <a:endParaRPr kumimoji="1" lang="ja-JP" altLang="en-US" sz="2000" b="1" dirty="0"/>
                    </a:p>
                  </a:txBody>
                  <a:tcPr anchor="ctr">
                    <a:solidFill>
                      <a:schemeClr val="accent1"/>
                    </a:solidFill>
                  </a:tcPr>
                </a:tc>
                <a:extLst>
                  <a:ext uri="{0D108BD9-81ED-4DB2-BD59-A6C34878D82A}">
                    <a16:rowId xmlns:a16="http://schemas.microsoft.com/office/drawing/2014/main" val="2276792428"/>
                  </a:ext>
                </a:extLst>
              </a:tr>
              <a:tr h="2195405">
                <a:tc>
                  <a:txBody>
                    <a:bodyPr/>
                    <a:lstStyle/>
                    <a:p>
                      <a:pPr marL="0" indent="0">
                        <a:spcBef>
                          <a:spcPts val="600"/>
                        </a:spcBef>
                        <a:buNone/>
                      </a:pPr>
                      <a:r>
                        <a:rPr kumimoji="1" lang="ja-JP" altLang="en-US" sz="1600" kern="1200" dirty="0" smtClean="0"/>
                        <a:t>●非常災害に関する具体的計画を立て、非常災害時の関係機関への通報及び連携体</a:t>
                      </a:r>
                    </a:p>
                    <a:p>
                      <a:pPr marL="0" indent="0">
                        <a:spcBef>
                          <a:spcPts val="0"/>
                        </a:spcBef>
                        <a:buNone/>
                      </a:pPr>
                      <a:r>
                        <a:rPr kumimoji="1" lang="ja-JP" altLang="en-US" sz="1600" kern="1200" dirty="0" smtClean="0"/>
                        <a:t> </a:t>
                      </a:r>
                      <a:r>
                        <a:rPr kumimoji="1" lang="en-US" altLang="ja-JP" sz="1600" kern="1200" dirty="0" smtClean="0"/>
                        <a:t>  </a:t>
                      </a:r>
                      <a:r>
                        <a:rPr kumimoji="1" lang="ja-JP" altLang="en-US" sz="1600" kern="1200" dirty="0" smtClean="0"/>
                        <a:t>制を整備し、それらを定期的に職員に周知するとともに、定期的に避難、救出</a:t>
                      </a:r>
                      <a:r>
                        <a:rPr kumimoji="1" lang="ja-JP" altLang="en-US" sz="1600" kern="1200" dirty="0" err="1" smtClean="0"/>
                        <a:t>そ</a:t>
                      </a:r>
                      <a:r>
                        <a:rPr kumimoji="1" lang="ja-JP" altLang="en-US" sz="1600" kern="1200" dirty="0" smtClean="0"/>
                        <a:t>　</a:t>
                      </a:r>
                      <a:endParaRPr kumimoji="1" lang="en-US" altLang="ja-JP" sz="1600" kern="1200" dirty="0" smtClean="0"/>
                    </a:p>
                    <a:p>
                      <a:pPr marL="0" indent="0">
                        <a:spcBef>
                          <a:spcPts val="0"/>
                        </a:spcBef>
                        <a:buNone/>
                      </a:pPr>
                      <a:r>
                        <a:rPr kumimoji="1" lang="ja-JP" altLang="en-US" sz="1600" kern="1200" dirty="0" smtClean="0"/>
                        <a:t>　の他必要な訓練を行うこと。</a:t>
                      </a:r>
                      <a:endParaRPr kumimoji="1" lang="en-US" altLang="ja-JP" sz="1600" kern="1200" dirty="0" smtClean="0"/>
                    </a:p>
                    <a:p>
                      <a:pPr marL="0" indent="0">
                        <a:spcBef>
                          <a:spcPts val="600"/>
                        </a:spcBef>
                        <a:buNone/>
                      </a:pPr>
                      <a:endParaRPr kumimoji="1" lang="en-US" altLang="ja-JP" sz="1400" kern="1200" dirty="0" smtClean="0">
                        <a:latin typeface="+mn-ea"/>
                        <a:ea typeface="+mn-ea"/>
                      </a:endParaRPr>
                    </a:p>
                    <a:p>
                      <a:pPr marL="0" indent="0">
                        <a:spcBef>
                          <a:spcPts val="600"/>
                        </a:spcBef>
                        <a:buNone/>
                      </a:pPr>
                      <a:r>
                        <a:rPr kumimoji="1" lang="en-US" altLang="ja-JP" sz="1400" kern="1200" dirty="0" smtClean="0">
                          <a:latin typeface="+mn-ea"/>
                          <a:ea typeface="+mn-ea"/>
                        </a:rPr>
                        <a:t>    ※ </a:t>
                      </a:r>
                      <a:r>
                        <a:rPr kumimoji="1" lang="ja-JP" altLang="en-US" sz="1400" b="1" kern="1200" dirty="0" smtClean="0">
                          <a:solidFill>
                            <a:srgbClr val="C00000"/>
                          </a:solidFill>
                          <a:latin typeface="+mn-ea"/>
                          <a:ea typeface="+mn-ea"/>
                        </a:rPr>
                        <a:t>非常災害に関する具体的計画</a:t>
                      </a:r>
                      <a:r>
                        <a:rPr kumimoji="1" lang="ja-JP" altLang="en-US" sz="1400" kern="1200" dirty="0" smtClean="0">
                          <a:latin typeface="+mn-ea"/>
                          <a:ea typeface="+mn-ea"/>
                        </a:rPr>
                        <a:t>とは、</a:t>
                      </a:r>
                      <a:endParaRPr kumimoji="1" lang="en-US" altLang="ja-JP" sz="1400" kern="1200" dirty="0" smtClean="0">
                        <a:latin typeface="+mn-ea"/>
                        <a:ea typeface="+mn-ea"/>
                      </a:endParaRPr>
                    </a:p>
                    <a:p>
                      <a:pPr marL="0" indent="0">
                        <a:spcBef>
                          <a:spcPts val="0"/>
                        </a:spcBef>
                        <a:buNone/>
                      </a:pPr>
                      <a:r>
                        <a:rPr kumimoji="1" lang="ja-JP" altLang="en-US" sz="1400" kern="1200" dirty="0" smtClean="0">
                          <a:latin typeface="+mn-ea"/>
                          <a:ea typeface="+mn-ea"/>
                        </a:rPr>
                        <a:t>        消防法施行規則第３条に規定する消防計画（これに準ずる計画を含む。）及び風水害、</a:t>
                      </a:r>
                      <a:endParaRPr kumimoji="1" lang="en-US" altLang="ja-JP" sz="1400" kern="1200" dirty="0" smtClean="0">
                        <a:latin typeface="+mn-ea"/>
                        <a:ea typeface="+mn-ea"/>
                      </a:endParaRPr>
                    </a:p>
                    <a:p>
                      <a:pPr marL="0" indent="0">
                        <a:spcBef>
                          <a:spcPts val="0"/>
                        </a:spcBef>
                        <a:buNone/>
                      </a:pPr>
                      <a:r>
                        <a:rPr kumimoji="1" lang="en-US" altLang="ja-JP" sz="1400" kern="1200" dirty="0" smtClean="0">
                          <a:latin typeface="+mn-ea"/>
                          <a:ea typeface="+mn-ea"/>
                        </a:rPr>
                        <a:t>        </a:t>
                      </a:r>
                      <a:r>
                        <a:rPr kumimoji="1" lang="ja-JP" altLang="en-US" sz="1400" kern="1200" dirty="0" smtClean="0">
                          <a:latin typeface="+mn-ea"/>
                          <a:ea typeface="+mn-ea"/>
                        </a:rPr>
                        <a:t>地震等の災害に対処するための計画をいう。</a:t>
                      </a:r>
                      <a:endParaRPr kumimoji="1" lang="en-US" altLang="ja-JP" sz="1400" kern="1200" dirty="0">
                        <a:solidFill>
                          <a:srgbClr val="C00000"/>
                        </a:solidFill>
                        <a:latin typeface="+mn-ea"/>
                        <a:ea typeface="+mn-ea"/>
                      </a:endParaRPr>
                    </a:p>
                  </a:txBody>
                  <a:tcPr anchor="ctr">
                    <a:solidFill>
                      <a:srgbClr val="F4FAFF">
                        <a:alpha val="65000"/>
                      </a:srgbClr>
                    </a:solidFill>
                  </a:tcPr>
                </a:tc>
                <a:extLst>
                  <a:ext uri="{0D108BD9-81ED-4DB2-BD59-A6C34878D82A}">
                    <a16:rowId xmlns:a16="http://schemas.microsoft.com/office/drawing/2014/main" val="2428180773"/>
                  </a:ext>
                </a:extLst>
              </a:tr>
            </a:tbl>
          </a:graphicData>
        </a:graphic>
      </p:graphicFrame>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21</a:t>
            </a:fld>
            <a:endParaRPr kumimoji="1" lang="ja-JP" altLang="en-US" dirty="0"/>
          </a:p>
        </p:txBody>
      </p:sp>
      <p:graphicFrame>
        <p:nvGraphicFramePr>
          <p:cNvPr id="9" name="コンテンツ プレースホルダー 9"/>
          <p:cNvGraphicFramePr>
            <a:graphicFrameLocks/>
          </p:cNvGraphicFramePr>
          <p:nvPr>
            <p:extLst>
              <p:ext uri="{D42A27DB-BD31-4B8C-83A1-F6EECF244321}">
                <p14:modId xmlns:p14="http://schemas.microsoft.com/office/powerpoint/2010/main" val="4253511414"/>
              </p:ext>
            </p:extLst>
          </p:nvPr>
        </p:nvGraphicFramePr>
        <p:xfrm>
          <a:off x="673061" y="1370411"/>
          <a:ext cx="7774632" cy="2591645"/>
        </p:xfrm>
        <a:graphic>
          <a:graphicData uri="http://schemas.openxmlformats.org/drawingml/2006/table">
            <a:tbl>
              <a:tblPr firstRow="1" bandRow="1">
                <a:tableStyleId>{B301B821-A1FF-4177-AEE7-76D212191A09}</a:tableStyleId>
              </a:tblPr>
              <a:tblGrid>
                <a:gridCol w="7774632">
                  <a:extLst>
                    <a:ext uri="{9D8B030D-6E8A-4147-A177-3AD203B41FA5}">
                      <a16:colId xmlns:a16="http://schemas.microsoft.com/office/drawing/2014/main" val="1592839817"/>
                    </a:ext>
                  </a:extLst>
                </a:gridCol>
              </a:tblGrid>
              <a:tr h="350035">
                <a:tc>
                  <a:txBody>
                    <a:bodyPr/>
                    <a:lstStyle/>
                    <a:p>
                      <a:r>
                        <a:rPr kumimoji="1" lang="ja-JP" altLang="en-US" sz="2000" b="1" dirty="0" smtClean="0"/>
                        <a:t> 非常災害対策について（３）</a:t>
                      </a:r>
                      <a:endParaRPr kumimoji="1" lang="ja-JP" altLang="en-US" sz="2000" b="1" dirty="0"/>
                    </a:p>
                  </a:txBody>
                  <a:tcPr anchor="ctr">
                    <a:solidFill>
                      <a:schemeClr val="accent1"/>
                    </a:solidFill>
                  </a:tcPr>
                </a:tc>
                <a:extLst>
                  <a:ext uri="{0D108BD9-81ED-4DB2-BD59-A6C34878D82A}">
                    <a16:rowId xmlns:a16="http://schemas.microsoft.com/office/drawing/2014/main" val="2276792428"/>
                  </a:ext>
                </a:extLst>
              </a:tr>
              <a:tr h="2195405">
                <a:tc>
                  <a:txBody>
                    <a:bodyPr/>
                    <a:lstStyle/>
                    <a:p>
                      <a:pPr marL="0" indent="0">
                        <a:spcBef>
                          <a:spcPts val="0"/>
                        </a:spcBef>
                        <a:spcAft>
                          <a:spcPts val="0"/>
                        </a:spcAft>
                        <a:buFont typeface="Arial"/>
                        <a:buNone/>
                      </a:pPr>
                      <a:r>
                        <a:rPr lang="ja-JP" altLang="en-US" sz="1600" b="1" dirty="0" smtClean="0">
                          <a:solidFill>
                            <a:srgbClr val="FF0000"/>
                          </a:solidFill>
                          <a:latin typeface="+mn-ea"/>
                        </a:rPr>
                        <a:t>（７）消防機関等関係諸機関との協力体制の確立</a:t>
                      </a:r>
                      <a:endParaRPr lang="en-US" altLang="ja-JP" sz="1600" b="1" dirty="0" smtClean="0">
                        <a:solidFill>
                          <a:srgbClr val="FF0000"/>
                        </a:solidFill>
                        <a:latin typeface="+mn-ea"/>
                      </a:endParaRPr>
                    </a:p>
                    <a:p>
                      <a:pPr marL="0" indent="0">
                        <a:spcBef>
                          <a:spcPts val="0"/>
                        </a:spcBef>
                        <a:spcAft>
                          <a:spcPts val="0"/>
                        </a:spcAft>
                        <a:buFont typeface="Arial"/>
                        <a:buNone/>
                      </a:pPr>
                      <a:r>
                        <a:rPr lang="ja-JP" altLang="en-US" sz="1600" dirty="0" smtClean="0">
                          <a:latin typeface="+mn-ea"/>
                        </a:rPr>
                        <a:t>　・管理者は、消防機関等との連携を密にし、施設の内部構造や入所者の状況を</a:t>
                      </a:r>
                      <a:endParaRPr lang="en-US" altLang="ja-JP" sz="1600" dirty="0" smtClean="0">
                        <a:latin typeface="+mn-ea"/>
                      </a:endParaRPr>
                    </a:p>
                    <a:p>
                      <a:pPr marL="0" indent="0">
                        <a:spcBef>
                          <a:spcPts val="0"/>
                        </a:spcBef>
                        <a:spcAft>
                          <a:spcPts val="0"/>
                        </a:spcAft>
                        <a:buFont typeface="Arial"/>
                        <a:buNone/>
                      </a:pPr>
                      <a:r>
                        <a:rPr lang="en-US" altLang="ja-JP" sz="1600" dirty="0" smtClean="0">
                          <a:latin typeface="+mn-ea"/>
                        </a:rPr>
                        <a:t>      </a:t>
                      </a:r>
                      <a:r>
                        <a:rPr lang="ja-JP" altLang="en-US" sz="1600" dirty="0" smtClean="0">
                          <a:latin typeface="+mn-ea"/>
                        </a:rPr>
                        <a:t>十分認識してもらうとともに、協力体制の確立に努めること</a:t>
                      </a:r>
                      <a:endParaRPr lang="en-US" altLang="ja-JP" sz="1600" dirty="0" smtClean="0">
                        <a:latin typeface="+mn-ea"/>
                      </a:endParaRPr>
                    </a:p>
                    <a:p>
                      <a:pPr marL="0" indent="0">
                        <a:spcBef>
                          <a:spcPts val="0"/>
                        </a:spcBef>
                        <a:spcAft>
                          <a:spcPts val="0"/>
                        </a:spcAft>
                        <a:buFont typeface="Arial"/>
                        <a:buNone/>
                      </a:pPr>
                      <a:endParaRPr lang="en-US" altLang="ja-JP" sz="1600" b="1" dirty="0" smtClean="0">
                        <a:latin typeface="+mn-ea"/>
                      </a:endParaRPr>
                    </a:p>
                    <a:p>
                      <a:pPr marL="0" indent="0">
                        <a:spcBef>
                          <a:spcPts val="0"/>
                        </a:spcBef>
                        <a:spcAft>
                          <a:spcPts val="0"/>
                        </a:spcAft>
                        <a:buFont typeface="Arial"/>
                        <a:buNone/>
                      </a:pPr>
                      <a:r>
                        <a:rPr lang="ja-JP" altLang="en-US" sz="1600" b="1" dirty="0" smtClean="0">
                          <a:solidFill>
                            <a:srgbClr val="FF0000"/>
                          </a:solidFill>
                          <a:latin typeface="+mn-ea"/>
                        </a:rPr>
                        <a:t>（８）危険物の管理</a:t>
                      </a:r>
                      <a:endParaRPr lang="en-US" altLang="ja-JP" sz="1600" b="1" dirty="0" smtClean="0">
                        <a:solidFill>
                          <a:srgbClr val="FF0000"/>
                        </a:solidFill>
                        <a:latin typeface="+mn-ea"/>
                      </a:endParaRPr>
                    </a:p>
                    <a:p>
                      <a:pPr marL="0" indent="0">
                        <a:spcBef>
                          <a:spcPts val="0"/>
                        </a:spcBef>
                        <a:spcAft>
                          <a:spcPts val="0"/>
                        </a:spcAft>
                        <a:buFont typeface="Arial"/>
                        <a:buNone/>
                      </a:pPr>
                      <a:r>
                        <a:rPr lang="ja-JP" altLang="en-US" sz="1600" dirty="0" smtClean="0">
                          <a:latin typeface="+mn-ea"/>
                        </a:rPr>
                        <a:t>　・防火管理責任者は、プロパンガス、重油等の危険物の保管状況について、十分</a:t>
                      </a:r>
                      <a:endParaRPr lang="en-US" altLang="ja-JP" sz="1600" dirty="0" smtClean="0">
                        <a:latin typeface="+mn-ea"/>
                      </a:endParaRPr>
                    </a:p>
                    <a:p>
                      <a:pPr marL="0" indent="0">
                        <a:spcBef>
                          <a:spcPts val="0"/>
                        </a:spcBef>
                        <a:spcAft>
                          <a:spcPts val="0"/>
                        </a:spcAft>
                        <a:buFont typeface="Arial"/>
                        <a:buNone/>
                      </a:pPr>
                      <a:r>
                        <a:rPr lang="ja-JP" altLang="en-US" sz="1600" dirty="0" smtClean="0">
                          <a:latin typeface="+mn-ea"/>
                        </a:rPr>
                        <a:t>　　な点検と確認を行うこと</a:t>
                      </a:r>
                      <a:endParaRPr lang="en-US" altLang="ja-JP" sz="1600" b="1" u="sng" dirty="0">
                        <a:solidFill>
                          <a:srgbClr val="CC0000"/>
                        </a:solidFill>
                        <a:latin typeface="+mn-ea"/>
                      </a:endParaRPr>
                    </a:p>
                  </a:txBody>
                  <a:tcPr anchor="ctr">
                    <a:solidFill>
                      <a:srgbClr val="F4FAFF">
                        <a:alpha val="65000"/>
                      </a:srgbClr>
                    </a:solidFill>
                  </a:tcPr>
                </a:tc>
                <a:extLst>
                  <a:ext uri="{0D108BD9-81ED-4DB2-BD59-A6C34878D82A}">
                    <a16:rowId xmlns:a16="http://schemas.microsoft.com/office/drawing/2014/main" val="2428180773"/>
                  </a:ext>
                </a:extLst>
              </a:tr>
            </a:tbl>
          </a:graphicData>
        </a:graphic>
      </p:graphicFrame>
      <p:sp>
        <p:nvSpPr>
          <p:cNvPr id="5" name="ホームベース 4"/>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　非常</a:t>
            </a:r>
            <a:r>
              <a:rPr kumimoji="1" lang="ja-JP" altLang="en-US" sz="2000" b="1" dirty="0"/>
              <a:t>災害対策について</a:t>
            </a:r>
            <a:r>
              <a:rPr kumimoji="1" lang="ja-JP" altLang="en-US" sz="2000" b="1" dirty="0" smtClean="0"/>
              <a:t>（３）・（４）</a:t>
            </a:r>
            <a:endParaRPr kumimoji="1" lang="en-US" altLang="ja-JP" sz="2000" b="1" dirty="0"/>
          </a:p>
        </p:txBody>
      </p:sp>
    </p:spTree>
    <p:extLst>
      <p:ext uri="{BB962C8B-B14F-4D97-AF65-F5344CB8AC3E}">
        <p14:creationId xmlns:p14="http://schemas.microsoft.com/office/powerpoint/2010/main" val="17414371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70AF953-6463-45AF-8A08-7055940DB194}"/>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34490" y="4035343"/>
            <a:ext cx="1621286" cy="2161715"/>
          </a:xfrm>
          <a:prstGeom prst="rect">
            <a:avLst/>
          </a:prstGeom>
          <a:noFill/>
        </p:spPr>
      </p:pic>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22</a:t>
            </a:fld>
            <a:endParaRPr kumimoji="1" lang="ja-JP" altLang="en-US" dirty="0"/>
          </a:p>
        </p:txBody>
      </p:sp>
      <p:sp>
        <p:nvSpPr>
          <p:cNvPr id="4" name="正方形/長方形 3"/>
          <p:cNvSpPr/>
          <p:nvPr/>
        </p:nvSpPr>
        <p:spPr>
          <a:xfrm>
            <a:off x="1187624" y="1844824"/>
            <a:ext cx="6840760" cy="2523768"/>
          </a:xfrm>
          <a:prstGeom prst="rect">
            <a:avLst/>
          </a:prstGeom>
        </p:spPr>
        <p:txBody>
          <a:bodyPr wrap="square">
            <a:spAutoFit/>
          </a:bodyPr>
          <a:lstStyle/>
          <a:p>
            <a:r>
              <a:rPr lang="ja-JP" altLang="en-US" sz="4000" dirty="0" smtClean="0"/>
              <a:t>有料</a:t>
            </a:r>
            <a:r>
              <a:rPr lang="ja-JP" altLang="en-US" sz="4000" dirty="0"/>
              <a:t>老人ホーム等事業者</a:t>
            </a:r>
            <a:r>
              <a:rPr lang="ja-JP" altLang="en-US" sz="4000" dirty="0" smtClean="0"/>
              <a:t>の</a:t>
            </a:r>
            <a:endParaRPr lang="en-US" altLang="ja-JP" sz="4000" dirty="0" smtClean="0"/>
          </a:p>
          <a:p>
            <a:r>
              <a:rPr lang="ja-JP" altLang="en-US" sz="4000" dirty="0" smtClean="0"/>
              <a:t>主な指導事項</a:t>
            </a:r>
            <a:endParaRPr lang="en-US" altLang="ja-JP" sz="4000" dirty="0" smtClean="0"/>
          </a:p>
          <a:p>
            <a:pPr>
              <a:spcBef>
                <a:spcPts val="600"/>
              </a:spcBef>
            </a:pPr>
            <a:r>
              <a:rPr lang="en-US" altLang="ja-JP" sz="1400" dirty="0">
                <a:solidFill>
                  <a:schemeClr val="accent6">
                    <a:lumMod val="50000"/>
                  </a:schemeClr>
                </a:solidFill>
                <a:latin typeface="+mn-ea"/>
              </a:rPr>
              <a:t>※ </a:t>
            </a:r>
            <a:r>
              <a:rPr lang="ja-JP" altLang="en-US" sz="1400" b="1" dirty="0">
                <a:solidFill>
                  <a:schemeClr val="accent6">
                    <a:lumMod val="50000"/>
                  </a:schemeClr>
                </a:solidFill>
                <a:latin typeface="+mn-ea"/>
              </a:rPr>
              <a:t>有料老人ホーム等</a:t>
            </a:r>
            <a:endParaRPr lang="en-US" altLang="ja-JP" sz="1400" b="1" dirty="0">
              <a:solidFill>
                <a:schemeClr val="accent6">
                  <a:lumMod val="50000"/>
                </a:schemeClr>
              </a:solidFill>
              <a:latin typeface="+mn-ea"/>
            </a:endParaRPr>
          </a:p>
          <a:p>
            <a:pPr>
              <a:spcBef>
                <a:spcPts val="0"/>
              </a:spcBef>
              <a:spcAft>
                <a:spcPts val="600"/>
              </a:spcAft>
            </a:pPr>
            <a:r>
              <a:rPr lang="ja-JP" altLang="en-US" sz="1400" dirty="0">
                <a:solidFill>
                  <a:schemeClr val="accent6">
                    <a:lumMod val="50000"/>
                  </a:schemeClr>
                </a:solidFill>
                <a:latin typeface="+mn-ea"/>
              </a:rPr>
              <a:t>    </a:t>
            </a:r>
            <a:r>
              <a:rPr lang="ja-JP" altLang="en-US" sz="1400" dirty="0" smtClean="0">
                <a:solidFill>
                  <a:schemeClr val="accent6">
                    <a:lumMod val="50000"/>
                  </a:schemeClr>
                </a:solidFill>
                <a:latin typeface="+mn-ea"/>
              </a:rPr>
              <a:t>有料</a:t>
            </a:r>
            <a:r>
              <a:rPr lang="ja-JP" altLang="en-US" sz="1400" dirty="0">
                <a:solidFill>
                  <a:schemeClr val="accent6">
                    <a:lumMod val="50000"/>
                  </a:schemeClr>
                </a:solidFill>
                <a:latin typeface="+mn-ea"/>
              </a:rPr>
              <a:t>老人ホーム、有料老人ホームに該当するサービス付き高齢者向け住宅</a:t>
            </a:r>
            <a:endParaRPr lang="en-US" altLang="ja-JP" sz="1400" dirty="0">
              <a:solidFill>
                <a:schemeClr val="accent6">
                  <a:lumMod val="50000"/>
                </a:schemeClr>
              </a:solidFill>
              <a:latin typeface="+mn-ea"/>
            </a:endParaRPr>
          </a:p>
          <a:p>
            <a:endParaRPr lang="en-US" altLang="ja-JP" sz="4000" u="sng" dirty="0">
              <a:solidFill>
                <a:srgbClr val="CC0000"/>
              </a:solidFill>
              <a:latin typeface="+mn-ea"/>
            </a:endParaRPr>
          </a:p>
        </p:txBody>
      </p:sp>
    </p:spTree>
    <p:extLst>
      <p:ext uri="{BB962C8B-B14F-4D97-AF65-F5344CB8AC3E}">
        <p14:creationId xmlns:p14="http://schemas.microsoft.com/office/powerpoint/2010/main" val="77963143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23</a:t>
            </a:fld>
            <a:endParaRPr kumimoji="1" lang="ja-JP" altLang="en-US" dirty="0"/>
          </a:p>
        </p:txBody>
      </p:sp>
      <p:sp>
        <p:nvSpPr>
          <p:cNvPr id="6" name="Rectangle 2"/>
          <p:cNvSpPr txBox="1">
            <a:spLocks/>
          </p:cNvSpPr>
          <p:nvPr/>
        </p:nvSpPr>
        <p:spPr>
          <a:xfrm>
            <a:off x="664687" y="3789040"/>
            <a:ext cx="8001000" cy="2808312"/>
          </a:xfrm>
          <a:prstGeom prst="rect">
            <a:avLst/>
          </a:prstGeom>
          <a:solidFill>
            <a:srgbClr val="FFFF99"/>
          </a:solidFill>
          <a:ln w="12700">
            <a:solidFill>
              <a:srgbClr val="1CADE4"/>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nSpc>
                <a:spcPct val="110000"/>
              </a:lnSpc>
              <a:spcBef>
                <a:spcPts val="0"/>
              </a:spcBef>
              <a:spcAft>
                <a:spcPts val="0"/>
              </a:spcAft>
              <a:buFont typeface="Arial"/>
              <a:buNone/>
            </a:pPr>
            <a:r>
              <a:rPr lang="ja-JP" altLang="en-US" sz="1700" dirty="0">
                <a:latin typeface="+mn-ea"/>
              </a:rPr>
              <a:t>● 有料老人</a:t>
            </a:r>
            <a:r>
              <a:rPr lang="ja-JP" altLang="en-US" sz="1700" dirty="0" smtClean="0">
                <a:latin typeface="+mn-ea"/>
              </a:rPr>
              <a:t>ホーム等の</a:t>
            </a:r>
            <a:r>
              <a:rPr lang="ja-JP" altLang="en-US" sz="1700" dirty="0">
                <a:latin typeface="+mn-ea"/>
              </a:rPr>
              <a:t>事業</a:t>
            </a:r>
            <a:r>
              <a:rPr lang="ja-JP" altLang="en-US" sz="1700" dirty="0" smtClean="0">
                <a:latin typeface="+mn-ea"/>
              </a:rPr>
              <a:t>と、介護保険サービスの</a:t>
            </a:r>
            <a:r>
              <a:rPr lang="ja-JP" altLang="en-US" sz="1700" dirty="0">
                <a:latin typeface="+mn-ea"/>
              </a:rPr>
              <a:t>事業は、それぞれ別の</a:t>
            </a:r>
            <a:r>
              <a:rPr lang="ja-JP" altLang="en-US" sz="1700" dirty="0" smtClean="0">
                <a:latin typeface="+mn-ea"/>
              </a:rPr>
              <a:t>事業</a:t>
            </a:r>
            <a:endParaRPr lang="en-US" altLang="ja-JP" sz="1700" dirty="0" smtClean="0">
              <a:latin typeface="+mn-ea"/>
            </a:endParaRPr>
          </a:p>
          <a:p>
            <a:pPr marL="0" indent="0">
              <a:lnSpc>
                <a:spcPct val="110000"/>
              </a:lnSpc>
              <a:spcBef>
                <a:spcPts val="0"/>
              </a:spcBef>
              <a:spcAft>
                <a:spcPts val="0"/>
              </a:spcAft>
              <a:buFont typeface="Arial"/>
              <a:buNone/>
            </a:pPr>
            <a:r>
              <a:rPr lang="ja-JP" altLang="en-US" sz="1700" dirty="0">
                <a:latin typeface="+mn-ea"/>
              </a:rPr>
              <a:t>　 </a:t>
            </a:r>
            <a:r>
              <a:rPr lang="ja-JP" altLang="en-US" sz="1700" dirty="0" smtClean="0">
                <a:latin typeface="+mn-ea"/>
              </a:rPr>
              <a:t>であるため、勤務時間</a:t>
            </a:r>
            <a:r>
              <a:rPr lang="ja-JP" altLang="en-US" sz="1700" dirty="0">
                <a:latin typeface="+mn-ea"/>
              </a:rPr>
              <a:t>・勤務内容等を明確に切り分けること</a:t>
            </a:r>
            <a:r>
              <a:rPr lang="ja-JP" altLang="en-US" sz="1700" dirty="0" smtClean="0">
                <a:latin typeface="+mn-ea"/>
              </a:rPr>
              <a:t>。</a:t>
            </a:r>
            <a:endParaRPr lang="en-US" altLang="ja-JP" sz="1700" dirty="0" smtClean="0">
              <a:latin typeface="+mn-ea"/>
            </a:endParaRPr>
          </a:p>
          <a:p>
            <a:pPr marL="0" indent="0">
              <a:lnSpc>
                <a:spcPct val="110000"/>
              </a:lnSpc>
              <a:spcBef>
                <a:spcPts val="0"/>
              </a:spcBef>
              <a:spcAft>
                <a:spcPts val="0"/>
              </a:spcAft>
              <a:buNone/>
            </a:pPr>
            <a:r>
              <a:rPr lang="ja-JP" altLang="en-US" sz="1700" dirty="0" smtClean="0">
                <a:latin typeface="+mn-ea"/>
              </a:rPr>
              <a:t>● </a:t>
            </a:r>
            <a:r>
              <a:rPr lang="ja-JP" altLang="en-US" sz="1700" dirty="0">
                <a:latin typeface="+mn-ea"/>
              </a:rPr>
              <a:t>事業ごとの区画を明確にすること。（指定を受けた区画以外での事務</a:t>
            </a:r>
            <a:r>
              <a:rPr lang="ja-JP" altLang="en-US" sz="1700" dirty="0" smtClean="0">
                <a:latin typeface="+mn-ea"/>
              </a:rPr>
              <a:t>を行う</a:t>
            </a:r>
            <a:endParaRPr lang="en-US" altLang="ja-JP" sz="1700" dirty="0" smtClean="0">
              <a:latin typeface="+mn-ea"/>
            </a:endParaRPr>
          </a:p>
          <a:p>
            <a:pPr marL="0" indent="0">
              <a:lnSpc>
                <a:spcPct val="110000"/>
              </a:lnSpc>
              <a:spcBef>
                <a:spcPts val="0"/>
              </a:spcBef>
              <a:spcAft>
                <a:spcPts val="0"/>
              </a:spcAft>
              <a:buNone/>
            </a:pPr>
            <a:r>
              <a:rPr lang="en-US" altLang="ja-JP" sz="1700" dirty="0">
                <a:latin typeface="+mn-ea"/>
              </a:rPr>
              <a:t> </a:t>
            </a:r>
            <a:r>
              <a:rPr lang="en-US" altLang="ja-JP" sz="1700" dirty="0" smtClean="0">
                <a:latin typeface="+mn-ea"/>
              </a:rPr>
              <a:t>   </a:t>
            </a:r>
            <a:r>
              <a:rPr lang="ja-JP" altLang="en-US" sz="1700" dirty="0" smtClean="0">
                <a:latin typeface="+mn-ea"/>
              </a:rPr>
              <a:t>ことは</a:t>
            </a:r>
            <a:r>
              <a:rPr lang="ja-JP" altLang="en-US" sz="1700" dirty="0">
                <a:latin typeface="+mn-ea"/>
              </a:rPr>
              <a:t>、介護保険法の指定基準違反として、行政処分を行う場合</a:t>
            </a:r>
            <a:r>
              <a:rPr lang="ja-JP" altLang="en-US" sz="1700" dirty="0" smtClean="0">
                <a:latin typeface="+mn-ea"/>
              </a:rPr>
              <a:t>がありま </a:t>
            </a:r>
            <a:endParaRPr lang="en-US" altLang="ja-JP" sz="1700" dirty="0" smtClean="0">
              <a:latin typeface="+mn-ea"/>
            </a:endParaRPr>
          </a:p>
          <a:p>
            <a:pPr marL="0" indent="0">
              <a:lnSpc>
                <a:spcPct val="110000"/>
              </a:lnSpc>
              <a:spcBef>
                <a:spcPts val="0"/>
              </a:spcBef>
              <a:spcAft>
                <a:spcPts val="0"/>
              </a:spcAft>
              <a:buNone/>
            </a:pPr>
            <a:r>
              <a:rPr lang="en-US" altLang="ja-JP" sz="1700" dirty="0">
                <a:latin typeface="+mn-ea"/>
              </a:rPr>
              <a:t> </a:t>
            </a:r>
            <a:r>
              <a:rPr lang="en-US" altLang="ja-JP" sz="1700" dirty="0" smtClean="0">
                <a:latin typeface="+mn-ea"/>
              </a:rPr>
              <a:t>   </a:t>
            </a:r>
            <a:r>
              <a:rPr lang="ja-JP" altLang="en-US" sz="1700" dirty="0" smtClean="0">
                <a:latin typeface="+mn-ea"/>
              </a:rPr>
              <a:t>す</a:t>
            </a:r>
            <a:r>
              <a:rPr lang="ja-JP" altLang="en-US" sz="1700" dirty="0">
                <a:latin typeface="+mn-ea"/>
              </a:rPr>
              <a:t>。</a:t>
            </a:r>
            <a:r>
              <a:rPr lang="en-US" altLang="ja-JP" sz="1700" dirty="0" smtClean="0">
                <a:latin typeface="+mn-ea"/>
              </a:rPr>
              <a:t>)</a:t>
            </a:r>
          </a:p>
          <a:p>
            <a:pPr marL="0" indent="0">
              <a:lnSpc>
                <a:spcPct val="110000"/>
              </a:lnSpc>
              <a:spcBef>
                <a:spcPts val="0"/>
              </a:spcBef>
              <a:spcAft>
                <a:spcPts val="0"/>
              </a:spcAft>
              <a:buNone/>
            </a:pPr>
            <a:r>
              <a:rPr lang="ja-JP" altLang="en-US" sz="1700" dirty="0" smtClean="0">
                <a:latin typeface="+mn-ea"/>
              </a:rPr>
              <a:t>●</a:t>
            </a:r>
            <a:r>
              <a:rPr lang="ja-JP" altLang="en-US" sz="1700" dirty="0">
                <a:latin typeface="+mn-ea"/>
              </a:rPr>
              <a:t>入居者の実態に即し、夜間の介護及び緊急時に対応できる職員体制とし、昼</a:t>
            </a:r>
            <a:endParaRPr lang="en-US" altLang="ja-JP" sz="1700" dirty="0">
              <a:latin typeface="+mn-ea"/>
            </a:endParaRPr>
          </a:p>
          <a:p>
            <a:pPr marL="0" indent="0">
              <a:lnSpc>
                <a:spcPct val="110000"/>
              </a:lnSpc>
              <a:spcBef>
                <a:spcPts val="0"/>
              </a:spcBef>
              <a:spcAft>
                <a:spcPts val="0"/>
              </a:spcAft>
              <a:buNone/>
            </a:pPr>
            <a:r>
              <a:rPr lang="en-US" altLang="ja-JP" sz="1700" dirty="0">
                <a:latin typeface="+mn-ea"/>
              </a:rPr>
              <a:t>    </a:t>
            </a:r>
            <a:r>
              <a:rPr lang="ja-JP" altLang="en-US" sz="1700" dirty="0">
                <a:latin typeface="+mn-ea"/>
              </a:rPr>
              <a:t>夜を問わず、１名以上の職員（有料老人ホーム等職員）が常勤していること</a:t>
            </a:r>
            <a:r>
              <a:rPr lang="ja-JP" altLang="en-US" sz="1700" dirty="0" smtClean="0">
                <a:latin typeface="+mn-ea"/>
              </a:rPr>
              <a:t>。</a:t>
            </a:r>
            <a:endParaRPr lang="en-US" altLang="ja-JP" sz="1700" dirty="0">
              <a:latin typeface="+mn-ea"/>
            </a:endParaRPr>
          </a:p>
          <a:p>
            <a:pPr marL="0" indent="0">
              <a:lnSpc>
                <a:spcPct val="110000"/>
              </a:lnSpc>
              <a:spcBef>
                <a:spcPts val="0"/>
              </a:spcBef>
              <a:spcAft>
                <a:spcPts val="0"/>
              </a:spcAft>
              <a:buFont typeface="Arial"/>
              <a:buNone/>
            </a:pPr>
            <a:r>
              <a:rPr lang="ja-JP" altLang="en-US" sz="1700" dirty="0">
                <a:latin typeface="+mn-ea"/>
              </a:rPr>
              <a:t>● 高齢者住まい事業者の外付けサービス活用のためのポイント </a:t>
            </a:r>
            <a:endParaRPr lang="en-US" altLang="ja-JP" sz="1700" dirty="0">
              <a:latin typeface="+mn-ea"/>
            </a:endParaRPr>
          </a:p>
          <a:p>
            <a:pPr marL="0" indent="0">
              <a:lnSpc>
                <a:spcPct val="110000"/>
              </a:lnSpc>
              <a:spcBef>
                <a:spcPts val="0"/>
              </a:spcBef>
              <a:spcAft>
                <a:spcPts val="0"/>
              </a:spcAft>
              <a:buFont typeface="Arial"/>
              <a:buNone/>
            </a:pPr>
            <a:r>
              <a:rPr lang="en-US" altLang="ja-JP" sz="1700" dirty="0">
                <a:solidFill>
                  <a:srgbClr val="FF0000"/>
                </a:solidFill>
                <a:latin typeface="+mn-ea"/>
              </a:rPr>
              <a:t>    </a:t>
            </a:r>
            <a:r>
              <a:rPr lang="en-US" altLang="ja-JP" sz="1700" dirty="0" smtClean="0">
                <a:solidFill>
                  <a:srgbClr val="FF0000"/>
                </a:solidFill>
                <a:latin typeface="+mn-ea"/>
                <a:hlinkClick r:id="rId3">
                  <a:extLst>
                    <a:ext uri="{A12FA001-AC4F-418D-AE19-62706E023703}">
                      <ahyp:hlinkClr xmlns="" xmlns:ahyp="http://schemas.microsoft.com/office/drawing/2018/hyperlinkcolor" val="tx"/>
                    </a:ext>
                  </a:extLst>
                </a:hlinkClick>
              </a:rPr>
              <a:t>http</a:t>
            </a:r>
            <a:r>
              <a:rPr lang="en-US" altLang="ja-JP" sz="1700" dirty="0">
                <a:solidFill>
                  <a:srgbClr val="FF0000"/>
                </a:solidFill>
                <a:latin typeface="+mn-ea"/>
                <a:hlinkClick r:id="rId3">
                  <a:extLst>
                    <a:ext uri="{A12FA001-AC4F-418D-AE19-62706E023703}">
                      <ahyp:hlinkClr xmlns="" xmlns:ahyp="http://schemas.microsoft.com/office/drawing/2018/hyperlinkcolor" val="tx"/>
                    </a:ext>
                  </a:extLst>
                </a:hlinkClick>
              </a:rPr>
              <a:t>://www.yurokyo.or.jp/news/20150924_01.html </a:t>
            </a:r>
            <a:endParaRPr lang="en-US" altLang="ja-JP" sz="1700" dirty="0">
              <a:solidFill>
                <a:srgbClr val="FF0000"/>
              </a:solidFill>
              <a:latin typeface="+mn-ea"/>
            </a:endParaRPr>
          </a:p>
        </p:txBody>
      </p:sp>
      <p:sp>
        <p:nvSpPr>
          <p:cNvPr id="7" name="下矢印 6"/>
          <p:cNvSpPr/>
          <p:nvPr/>
        </p:nvSpPr>
        <p:spPr>
          <a:xfrm>
            <a:off x="3851920" y="3356992"/>
            <a:ext cx="1584176" cy="288032"/>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ホームベース 7"/>
          <p:cNvSpPr/>
          <p:nvPr/>
        </p:nvSpPr>
        <p:spPr>
          <a:xfrm flipH="1">
            <a:off x="1410337" y="692696"/>
            <a:ext cx="7286992"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pPr>
            <a:r>
              <a:rPr kumimoji="1" lang="ja-JP" altLang="en-US" b="1" dirty="0">
                <a:solidFill>
                  <a:prstClr val="white"/>
                </a:solidFill>
              </a:rPr>
              <a:t> </a:t>
            </a:r>
            <a:r>
              <a:rPr kumimoji="1" lang="ja-JP" altLang="en-US" b="1" dirty="0" smtClean="0">
                <a:solidFill>
                  <a:prstClr val="white"/>
                </a:solidFill>
              </a:rPr>
              <a:t> </a:t>
            </a:r>
            <a:r>
              <a:rPr kumimoji="1" lang="ja-JP" altLang="en-US" sz="2000" b="1" dirty="0" smtClean="0">
                <a:solidFill>
                  <a:prstClr val="white"/>
                </a:solidFill>
              </a:rPr>
              <a:t>① </a:t>
            </a:r>
            <a:r>
              <a:rPr kumimoji="1" lang="ja-JP" altLang="en-US" sz="2000" b="1" dirty="0">
                <a:solidFill>
                  <a:prstClr val="white"/>
                </a:solidFill>
              </a:rPr>
              <a:t>人員に関する基準</a:t>
            </a:r>
            <a:r>
              <a:rPr kumimoji="1" lang="en-US" altLang="ja-JP" sz="1400" b="1" dirty="0">
                <a:solidFill>
                  <a:prstClr val="white"/>
                </a:solidFill>
              </a:rPr>
              <a:t>【 </a:t>
            </a:r>
            <a:r>
              <a:rPr kumimoji="1" lang="ja-JP" altLang="en-US" sz="1400" b="1" dirty="0">
                <a:solidFill>
                  <a:prstClr val="white"/>
                </a:solidFill>
              </a:rPr>
              <a:t>吹田市有料老人ホーム設置運営指導指針</a:t>
            </a:r>
            <a:r>
              <a:rPr kumimoji="1" lang="en-US" altLang="ja-JP" sz="1400" b="1" dirty="0">
                <a:solidFill>
                  <a:prstClr val="white"/>
                </a:solidFill>
              </a:rPr>
              <a:t>9-(1) 】</a:t>
            </a:r>
            <a:endParaRPr kumimoji="1" lang="ja-JP" altLang="en-US" sz="1100" b="1" dirty="0">
              <a:solidFill>
                <a:prstClr val="white"/>
              </a:solidFill>
            </a:endParaRPr>
          </a:p>
        </p:txBody>
      </p:sp>
      <p:sp>
        <p:nvSpPr>
          <p:cNvPr id="9" name="Rectangle 2"/>
          <p:cNvSpPr txBox="1">
            <a:spLocks/>
          </p:cNvSpPr>
          <p:nvPr/>
        </p:nvSpPr>
        <p:spPr>
          <a:xfrm>
            <a:off x="678684" y="1412776"/>
            <a:ext cx="7987003" cy="1828364"/>
          </a:xfrm>
          <a:prstGeom prst="rect">
            <a:avLst/>
          </a:prstGeom>
          <a:solidFill>
            <a:schemeClr val="accent1">
              <a:lumMod val="20000"/>
              <a:lumOff val="80000"/>
              <a:alpha val="25000"/>
            </a:schemeClr>
          </a:solidFill>
          <a:ln w="12700">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lvl="0" indent="0">
              <a:spcBef>
                <a:spcPts val="0"/>
              </a:spcBef>
              <a:spcAft>
                <a:spcPts val="0"/>
              </a:spcAft>
              <a:buNone/>
            </a:pPr>
            <a:r>
              <a:rPr lang="ja-JP" altLang="en-US" sz="1700" dirty="0">
                <a:solidFill>
                  <a:prstClr val="black"/>
                </a:solidFill>
                <a:latin typeface="メイリオ" panose="020B0604030504040204" pitchFamily="50" charset="-128"/>
              </a:rPr>
              <a:t>● 有料老人ホーム等の職員が訪問介護事業者等の業務にも従事しているが、</a:t>
            </a:r>
            <a:endParaRPr lang="en-US" altLang="ja-JP" sz="1700" dirty="0">
              <a:solidFill>
                <a:prstClr val="black"/>
              </a:solidFill>
              <a:latin typeface="メイリオ" panose="020B0604030504040204" pitchFamily="50" charset="-128"/>
            </a:endParaRPr>
          </a:p>
          <a:p>
            <a:pPr marL="0" lvl="0" indent="0">
              <a:spcBef>
                <a:spcPts val="0"/>
              </a:spcBef>
              <a:spcAft>
                <a:spcPts val="0"/>
              </a:spcAft>
              <a:buNone/>
            </a:pPr>
            <a:r>
              <a:rPr lang="ja-JP" altLang="en-US" sz="1700" dirty="0">
                <a:solidFill>
                  <a:prstClr val="black"/>
                </a:solidFill>
                <a:latin typeface="メイリオ" panose="020B0604030504040204" pitchFamily="50" charset="-128"/>
              </a:rPr>
              <a:t>　 日中、夜間含めて勤務表（シフト表）で勤務時間・業務内容が整理され</a:t>
            </a:r>
            <a:endParaRPr lang="en-US" altLang="ja-JP" sz="1700" dirty="0">
              <a:solidFill>
                <a:prstClr val="black"/>
              </a:solidFill>
              <a:latin typeface="メイリオ" panose="020B0604030504040204" pitchFamily="50" charset="-128"/>
            </a:endParaRPr>
          </a:p>
          <a:p>
            <a:pPr marL="0" lvl="0" indent="0">
              <a:spcBef>
                <a:spcPts val="0"/>
              </a:spcBef>
              <a:buNone/>
            </a:pPr>
            <a:r>
              <a:rPr lang="en-US" altLang="ja-JP" sz="1700" dirty="0">
                <a:solidFill>
                  <a:prstClr val="black"/>
                </a:solidFill>
                <a:latin typeface="メイリオ" panose="020B0604030504040204" pitchFamily="50" charset="-128"/>
              </a:rPr>
              <a:t>    </a:t>
            </a:r>
            <a:r>
              <a:rPr lang="ja-JP" altLang="en-US" sz="1700" dirty="0">
                <a:solidFill>
                  <a:prstClr val="black"/>
                </a:solidFill>
                <a:latin typeface="メイリオ" panose="020B0604030504040204" pitchFamily="50" charset="-128"/>
              </a:rPr>
              <a:t>ていない。 </a:t>
            </a:r>
            <a:endParaRPr lang="en-US" altLang="ja-JP" sz="1700" dirty="0">
              <a:solidFill>
                <a:prstClr val="black"/>
              </a:solidFill>
              <a:latin typeface="メイリオ" panose="020B0604030504040204" pitchFamily="50" charset="-128"/>
            </a:endParaRPr>
          </a:p>
          <a:p>
            <a:pPr marL="0" lvl="0" indent="0">
              <a:spcBef>
                <a:spcPts val="0"/>
              </a:spcBef>
              <a:spcAft>
                <a:spcPts val="0"/>
              </a:spcAft>
              <a:buNone/>
            </a:pPr>
            <a:r>
              <a:rPr lang="ja-JP" altLang="en-US" sz="1700" dirty="0">
                <a:solidFill>
                  <a:prstClr val="black"/>
                </a:solidFill>
                <a:latin typeface="メイリオ" panose="020B0604030504040204" pitchFamily="50" charset="-128"/>
              </a:rPr>
              <a:t>● 別の場所で指定を受けている事業所が、実態として事務所の機能や実務 </a:t>
            </a:r>
            <a:endParaRPr lang="en-US" altLang="ja-JP" sz="1700" dirty="0">
              <a:solidFill>
                <a:prstClr val="black"/>
              </a:solidFill>
              <a:latin typeface="メイリオ" panose="020B0604030504040204" pitchFamily="50" charset="-128"/>
            </a:endParaRPr>
          </a:p>
          <a:p>
            <a:pPr marL="0" lvl="0" indent="0">
              <a:spcBef>
                <a:spcPts val="0"/>
              </a:spcBef>
              <a:buNone/>
            </a:pPr>
            <a:r>
              <a:rPr lang="en-US" altLang="ja-JP" sz="1700" dirty="0">
                <a:solidFill>
                  <a:prstClr val="black"/>
                </a:solidFill>
                <a:latin typeface="メイリオ" panose="020B0604030504040204" pitchFamily="50" charset="-128"/>
              </a:rPr>
              <a:t>    </a:t>
            </a:r>
            <a:r>
              <a:rPr lang="ja-JP" altLang="en-US" sz="1700" dirty="0">
                <a:solidFill>
                  <a:prstClr val="black"/>
                </a:solidFill>
                <a:latin typeface="メイリオ" panose="020B0604030504040204" pitchFamily="50" charset="-128"/>
              </a:rPr>
              <a:t>が有料老人ホーム等内で稼動している。</a:t>
            </a:r>
            <a:endParaRPr lang="en-US" altLang="ja-JP" sz="1700" dirty="0">
              <a:solidFill>
                <a:prstClr val="black"/>
              </a:solidFill>
              <a:latin typeface="メイリオ" panose="020B0604030504040204" pitchFamily="50" charset="-128"/>
            </a:endParaRPr>
          </a:p>
          <a:p>
            <a:pPr marL="0" lvl="0" indent="0">
              <a:spcBef>
                <a:spcPts val="0"/>
              </a:spcBef>
              <a:buNone/>
              <a:defRPr/>
            </a:pPr>
            <a:r>
              <a:rPr lang="ja-JP" altLang="en-US" sz="1700" dirty="0">
                <a:solidFill>
                  <a:prstClr val="black"/>
                </a:solidFill>
                <a:latin typeface="メイリオ" panose="020B0604030504040204" pitchFamily="50" charset="-128"/>
              </a:rPr>
              <a:t>● 有料老人ホーム等の職員が、１名以上配置されていない。</a:t>
            </a:r>
            <a:endParaRPr lang="en-US" altLang="ja-JP" sz="1700" dirty="0">
              <a:solidFill>
                <a:prstClr val="black"/>
              </a:solidFill>
              <a:latin typeface="メイリオ" panose="020B0604030504040204" pitchFamily="50" charset="-128"/>
            </a:endParaRPr>
          </a:p>
        </p:txBody>
      </p:sp>
    </p:spTree>
    <p:extLst>
      <p:ext uri="{BB962C8B-B14F-4D97-AF65-F5344CB8AC3E}">
        <p14:creationId xmlns:p14="http://schemas.microsoft.com/office/powerpoint/2010/main" val="201291357"/>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24</a:t>
            </a:fld>
            <a:endParaRPr kumimoji="1" lang="ja-JP" altLang="en-US" dirty="0"/>
          </a:p>
        </p:txBody>
      </p:sp>
      <p:sp>
        <p:nvSpPr>
          <p:cNvPr id="6" name="Rectangle 2"/>
          <p:cNvSpPr txBox="1">
            <a:spLocks/>
          </p:cNvSpPr>
          <p:nvPr/>
        </p:nvSpPr>
        <p:spPr>
          <a:xfrm>
            <a:off x="664687" y="3789040"/>
            <a:ext cx="8001000" cy="2808312"/>
          </a:xfrm>
          <a:prstGeom prst="rect">
            <a:avLst/>
          </a:prstGeom>
          <a:solidFill>
            <a:srgbClr val="FFFF99"/>
          </a:solidFill>
          <a:ln w="12700">
            <a:solidFill>
              <a:srgbClr val="F07F09"/>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nSpc>
                <a:spcPct val="110000"/>
              </a:lnSpc>
              <a:spcBef>
                <a:spcPts val="0"/>
              </a:spcBef>
              <a:spcAft>
                <a:spcPts val="0"/>
              </a:spcAft>
              <a:buFont typeface="Arial"/>
              <a:buNone/>
            </a:pPr>
            <a:r>
              <a:rPr lang="ja-JP" altLang="en-US" sz="1700" dirty="0">
                <a:latin typeface="+mn-ea"/>
              </a:rPr>
              <a:t>● 有料老人</a:t>
            </a:r>
            <a:r>
              <a:rPr lang="ja-JP" altLang="en-US" sz="1700" dirty="0" smtClean="0">
                <a:latin typeface="+mn-ea"/>
              </a:rPr>
              <a:t>ホーム等の</a:t>
            </a:r>
            <a:r>
              <a:rPr lang="ja-JP" altLang="en-US" sz="1700" dirty="0">
                <a:latin typeface="+mn-ea"/>
              </a:rPr>
              <a:t>事業</a:t>
            </a:r>
            <a:r>
              <a:rPr lang="ja-JP" altLang="en-US" sz="1700" dirty="0" smtClean="0">
                <a:latin typeface="+mn-ea"/>
              </a:rPr>
              <a:t>と、介護保険サービスの</a:t>
            </a:r>
            <a:r>
              <a:rPr lang="ja-JP" altLang="en-US" sz="1700" dirty="0">
                <a:latin typeface="+mn-ea"/>
              </a:rPr>
              <a:t>事業は、それぞれ別の</a:t>
            </a:r>
            <a:r>
              <a:rPr lang="ja-JP" altLang="en-US" sz="1700" dirty="0" smtClean="0">
                <a:latin typeface="+mn-ea"/>
              </a:rPr>
              <a:t>事業</a:t>
            </a:r>
            <a:endParaRPr lang="en-US" altLang="ja-JP" sz="1700" dirty="0" smtClean="0">
              <a:latin typeface="+mn-ea"/>
            </a:endParaRPr>
          </a:p>
          <a:p>
            <a:pPr marL="0" indent="0">
              <a:lnSpc>
                <a:spcPct val="110000"/>
              </a:lnSpc>
              <a:spcBef>
                <a:spcPts val="0"/>
              </a:spcBef>
              <a:spcAft>
                <a:spcPts val="0"/>
              </a:spcAft>
              <a:buFont typeface="Arial"/>
              <a:buNone/>
            </a:pPr>
            <a:r>
              <a:rPr lang="ja-JP" altLang="en-US" sz="1700" dirty="0">
                <a:latin typeface="+mn-ea"/>
              </a:rPr>
              <a:t>　 </a:t>
            </a:r>
            <a:r>
              <a:rPr lang="ja-JP" altLang="en-US" sz="1700" dirty="0" smtClean="0">
                <a:latin typeface="+mn-ea"/>
              </a:rPr>
              <a:t>であるため、勤務時間</a:t>
            </a:r>
            <a:r>
              <a:rPr lang="ja-JP" altLang="en-US" sz="1700" dirty="0">
                <a:latin typeface="+mn-ea"/>
              </a:rPr>
              <a:t>・勤務内容等を明確に切り分けること</a:t>
            </a:r>
            <a:r>
              <a:rPr lang="ja-JP" altLang="en-US" sz="1700" dirty="0" smtClean="0">
                <a:latin typeface="+mn-ea"/>
              </a:rPr>
              <a:t>。</a:t>
            </a:r>
            <a:endParaRPr lang="en-US" altLang="ja-JP" sz="1700" dirty="0" smtClean="0">
              <a:latin typeface="+mn-ea"/>
            </a:endParaRPr>
          </a:p>
          <a:p>
            <a:pPr marL="0" indent="0">
              <a:lnSpc>
                <a:spcPct val="110000"/>
              </a:lnSpc>
              <a:spcBef>
                <a:spcPts val="0"/>
              </a:spcBef>
              <a:spcAft>
                <a:spcPts val="0"/>
              </a:spcAft>
              <a:buNone/>
            </a:pPr>
            <a:r>
              <a:rPr lang="ja-JP" altLang="en-US" sz="1700" dirty="0" smtClean="0">
                <a:latin typeface="+mn-ea"/>
              </a:rPr>
              <a:t>● </a:t>
            </a:r>
            <a:r>
              <a:rPr lang="ja-JP" altLang="en-US" sz="1700" dirty="0">
                <a:latin typeface="+mn-ea"/>
              </a:rPr>
              <a:t>事業ごとの区画を明確にすること。（指定を受けた区画以外での事務</a:t>
            </a:r>
            <a:r>
              <a:rPr lang="ja-JP" altLang="en-US" sz="1700" dirty="0" smtClean="0">
                <a:latin typeface="+mn-ea"/>
              </a:rPr>
              <a:t>を行う</a:t>
            </a:r>
            <a:endParaRPr lang="en-US" altLang="ja-JP" sz="1700" dirty="0" smtClean="0">
              <a:latin typeface="+mn-ea"/>
            </a:endParaRPr>
          </a:p>
          <a:p>
            <a:pPr marL="0" indent="0">
              <a:lnSpc>
                <a:spcPct val="110000"/>
              </a:lnSpc>
              <a:spcBef>
                <a:spcPts val="0"/>
              </a:spcBef>
              <a:spcAft>
                <a:spcPts val="0"/>
              </a:spcAft>
              <a:buNone/>
            </a:pPr>
            <a:r>
              <a:rPr lang="en-US" altLang="ja-JP" sz="1700" dirty="0">
                <a:latin typeface="+mn-ea"/>
              </a:rPr>
              <a:t> </a:t>
            </a:r>
            <a:r>
              <a:rPr lang="en-US" altLang="ja-JP" sz="1700" dirty="0" smtClean="0">
                <a:latin typeface="+mn-ea"/>
              </a:rPr>
              <a:t>   </a:t>
            </a:r>
            <a:r>
              <a:rPr lang="ja-JP" altLang="en-US" sz="1700" dirty="0" smtClean="0">
                <a:latin typeface="+mn-ea"/>
              </a:rPr>
              <a:t>ことは</a:t>
            </a:r>
            <a:r>
              <a:rPr lang="ja-JP" altLang="en-US" sz="1700" dirty="0">
                <a:latin typeface="+mn-ea"/>
              </a:rPr>
              <a:t>、介護保険法の指定基準違反として、行政処分を行う場合</a:t>
            </a:r>
            <a:r>
              <a:rPr lang="ja-JP" altLang="en-US" sz="1700" dirty="0" smtClean="0">
                <a:latin typeface="+mn-ea"/>
              </a:rPr>
              <a:t>がありま </a:t>
            </a:r>
            <a:endParaRPr lang="en-US" altLang="ja-JP" sz="1700" dirty="0" smtClean="0">
              <a:latin typeface="+mn-ea"/>
            </a:endParaRPr>
          </a:p>
          <a:p>
            <a:pPr marL="0" indent="0">
              <a:lnSpc>
                <a:spcPct val="110000"/>
              </a:lnSpc>
              <a:spcBef>
                <a:spcPts val="0"/>
              </a:spcBef>
              <a:spcAft>
                <a:spcPts val="0"/>
              </a:spcAft>
              <a:buNone/>
            </a:pPr>
            <a:r>
              <a:rPr lang="en-US" altLang="ja-JP" sz="1700" dirty="0">
                <a:latin typeface="+mn-ea"/>
              </a:rPr>
              <a:t> </a:t>
            </a:r>
            <a:r>
              <a:rPr lang="en-US" altLang="ja-JP" sz="1700" dirty="0" smtClean="0">
                <a:latin typeface="+mn-ea"/>
              </a:rPr>
              <a:t>   </a:t>
            </a:r>
            <a:r>
              <a:rPr lang="ja-JP" altLang="en-US" sz="1700" dirty="0" smtClean="0">
                <a:latin typeface="+mn-ea"/>
              </a:rPr>
              <a:t>す</a:t>
            </a:r>
            <a:r>
              <a:rPr lang="ja-JP" altLang="en-US" sz="1700" dirty="0">
                <a:latin typeface="+mn-ea"/>
              </a:rPr>
              <a:t>。</a:t>
            </a:r>
            <a:r>
              <a:rPr lang="en-US" altLang="ja-JP" sz="1700" dirty="0" smtClean="0">
                <a:latin typeface="+mn-ea"/>
              </a:rPr>
              <a:t>)</a:t>
            </a:r>
          </a:p>
          <a:p>
            <a:pPr marL="0" indent="0">
              <a:lnSpc>
                <a:spcPct val="110000"/>
              </a:lnSpc>
              <a:spcBef>
                <a:spcPts val="0"/>
              </a:spcBef>
              <a:spcAft>
                <a:spcPts val="0"/>
              </a:spcAft>
              <a:buNone/>
            </a:pPr>
            <a:r>
              <a:rPr lang="ja-JP" altLang="en-US" sz="1700" dirty="0" smtClean="0">
                <a:latin typeface="+mn-ea"/>
              </a:rPr>
              <a:t>●</a:t>
            </a:r>
            <a:r>
              <a:rPr lang="ja-JP" altLang="en-US" sz="1700" dirty="0">
                <a:latin typeface="+mn-ea"/>
              </a:rPr>
              <a:t>入居者の実態に即し、夜間の介護及び緊急時に対応できる職員体制とし、昼</a:t>
            </a:r>
            <a:endParaRPr lang="en-US" altLang="ja-JP" sz="1700" dirty="0">
              <a:latin typeface="+mn-ea"/>
            </a:endParaRPr>
          </a:p>
          <a:p>
            <a:pPr marL="0" indent="0">
              <a:lnSpc>
                <a:spcPct val="110000"/>
              </a:lnSpc>
              <a:spcBef>
                <a:spcPts val="0"/>
              </a:spcBef>
              <a:spcAft>
                <a:spcPts val="0"/>
              </a:spcAft>
              <a:buNone/>
            </a:pPr>
            <a:r>
              <a:rPr lang="en-US" altLang="ja-JP" sz="1700" dirty="0">
                <a:latin typeface="+mn-ea"/>
              </a:rPr>
              <a:t>    </a:t>
            </a:r>
            <a:r>
              <a:rPr lang="ja-JP" altLang="en-US" sz="1700" dirty="0">
                <a:latin typeface="+mn-ea"/>
              </a:rPr>
              <a:t>夜を問わず、１名以上の職員（有料老人ホーム等職員）が常勤していること</a:t>
            </a:r>
            <a:r>
              <a:rPr lang="ja-JP" altLang="en-US" sz="1700" dirty="0" smtClean="0">
                <a:latin typeface="+mn-ea"/>
              </a:rPr>
              <a:t>。</a:t>
            </a:r>
          </a:p>
          <a:p>
            <a:pPr marL="0" indent="0">
              <a:lnSpc>
                <a:spcPct val="110000"/>
              </a:lnSpc>
              <a:spcBef>
                <a:spcPts val="0"/>
              </a:spcBef>
              <a:spcAft>
                <a:spcPts val="0"/>
              </a:spcAft>
              <a:buNone/>
            </a:pPr>
            <a:r>
              <a:rPr lang="ja-JP" altLang="en-US" sz="1700" dirty="0" smtClean="0">
                <a:latin typeface="+mn-ea"/>
              </a:rPr>
              <a:t>    </a:t>
            </a:r>
            <a:r>
              <a:rPr lang="ja-JP" altLang="en-US" sz="1700" b="1" dirty="0" smtClean="0">
                <a:solidFill>
                  <a:srgbClr val="FF0000"/>
                </a:solidFill>
                <a:latin typeface="+mn-ea"/>
              </a:rPr>
              <a:t>➡ </a:t>
            </a:r>
            <a:r>
              <a:rPr lang="ja-JP" altLang="en-US" sz="1700" b="1" u="sng" dirty="0" smtClean="0">
                <a:solidFill>
                  <a:srgbClr val="FF0000"/>
                </a:solidFill>
                <a:latin typeface="+mn-ea"/>
              </a:rPr>
              <a:t>訪問</a:t>
            </a:r>
            <a:r>
              <a:rPr lang="ja-JP" altLang="en-US" sz="1700" b="1" u="sng" dirty="0">
                <a:solidFill>
                  <a:srgbClr val="FF0000"/>
                </a:solidFill>
                <a:latin typeface="+mn-ea"/>
              </a:rPr>
              <a:t>介護事業所の職員</a:t>
            </a:r>
            <a:r>
              <a:rPr lang="en-US" altLang="ja-JP" sz="1700" b="1" u="sng" dirty="0">
                <a:solidFill>
                  <a:srgbClr val="FF0000"/>
                </a:solidFill>
                <a:latin typeface="+mn-ea"/>
              </a:rPr>
              <a:t>1</a:t>
            </a:r>
            <a:r>
              <a:rPr lang="ja-JP" altLang="en-US" sz="1700" b="1" u="sng" dirty="0" smtClean="0">
                <a:solidFill>
                  <a:srgbClr val="FF0000"/>
                </a:solidFill>
                <a:latin typeface="+mn-ea"/>
              </a:rPr>
              <a:t>名の配置で足りると誤認</a:t>
            </a:r>
            <a:r>
              <a:rPr lang="ja-JP" altLang="en-US" sz="1700" b="1" u="sng" dirty="0">
                <a:solidFill>
                  <a:srgbClr val="FF0000"/>
                </a:solidFill>
                <a:latin typeface="+mn-ea"/>
              </a:rPr>
              <a:t>して</a:t>
            </a:r>
            <a:r>
              <a:rPr lang="ja-JP" altLang="en-US" sz="1700" b="1" u="sng" dirty="0" smtClean="0">
                <a:solidFill>
                  <a:srgbClr val="FF0000"/>
                </a:solidFill>
                <a:latin typeface="+mn-ea"/>
              </a:rPr>
              <a:t>いるケースが見受け</a:t>
            </a:r>
            <a:endParaRPr lang="en-US" altLang="ja-JP" sz="1700" b="1" u="sng" dirty="0" smtClean="0">
              <a:solidFill>
                <a:srgbClr val="FF0000"/>
              </a:solidFill>
              <a:latin typeface="+mn-ea"/>
            </a:endParaRPr>
          </a:p>
          <a:p>
            <a:pPr marL="0" indent="0">
              <a:lnSpc>
                <a:spcPct val="110000"/>
              </a:lnSpc>
              <a:spcBef>
                <a:spcPts val="0"/>
              </a:spcBef>
              <a:spcAft>
                <a:spcPts val="0"/>
              </a:spcAft>
              <a:buNone/>
            </a:pPr>
            <a:r>
              <a:rPr lang="en-US" altLang="ja-JP" sz="1700" b="1" dirty="0">
                <a:solidFill>
                  <a:srgbClr val="FF0000"/>
                </a:solidFill>
                <a:latin typeface="+mn-ea"/>
              </a:rPr>
              <a:t> </a:t>
            </a:r>
            <a:r>
              <a:rPr lang="en-US" altLang="ja-JP" sz="1700" b="1" dirty="0" smtClean="0">
                <a:solidFill>
                  <a:srgbClr val="FF0000"/>
                </a:solidFill>
                <a:latin typeface="+mn-ea"/>
              </a:rPr>
              <a:t>       </a:t>
            </a:r>
            <a:r>
              <a:rPr lang="ja-JP" altLang="en-US" sz="1700" b="1" u="sng" dirty="0" smtClean="0">
                <a:solidFill>
                  <a:srgbClr val="FF0000"/>
                </a:solidFill>
                <a:latin typeface="+mn-ea"/>
              </a:rPr>
              <a:t>られます。</a:t>
            </a:r>
            <a:r>
              <a:rPr lang="ja-JP" altLang="en-US" sz="1700" b="1" u="sng" dirty="0">
                <a:solidFill>
                  <a:srgbClr val="FF0000"/>
                </a:solidFill>
                <a:latin typeface="+mn-ea"/>
              </a:rPr>
              <a:t>有料老人</a:t>
            </a:r>
            <a:r>
              <a:rPr lang="ja-JP" altLang="en-US" sz="1700" b="1" u="sng" dirty="0" smtClean="0">
                <a:solidFill>
                  <a:srgbClr val="FF0000"/>
                </a:solidFill>
                <a:latin typeface="+mn-ea"/>
              </a:rPr>
              <a:t>ホーム等の</a:t>
            </a:r>
            <a:r>
              <a:rPr lang="ja-JP" altLang="en-US" sz="1700" b="1" u="sng" dirty="0">
                <a:solidFill>
                  <a:srgbClr val="FF0000"/>
                </a:solidFill>
                <a:latin typeface="+mn-ea"/>
              </a:rPr>
              <a:t>職員として</a:t>
            </a:r>
            <a:r>
              <a:rPr lang="en-US" altLang="ja-JP" sz="1700" b="1" u="sng" dirty="0">
                <a:solidFill>
                  <a:srgbClr val="FF0000"/>
                </a:solidFill>
                <a:latin typeface="+mn-ea"/>
              </a:rPr>
              <a:t>1</a:t>
            </a:r>
            <a:r>
              <a:rPr lang="ja-JP" altLang="en-US" sz="1700" b="1" u="sng" dirty="0">
                <a:solidFill>
                  <a:srgbClr val="FF0000"/>
                </a:solidFill>
                <a:latin typeface="+mn-ea"/>
              </a:rPr>
              <a:t>名以上の</a:t>
            </a:r>
            <a:r>
              <a:rPr lang="ja-JP" altLang="en-US" sz="1700" b="1" u="sng" dirty="0" smtClean="0">
                <a:solidFill>
                  <a:srgbClr val="FF0000"/>
                </a:solidFill>
                <a:latin typeface="+mn-ea"/>
              </a:rPr>
              <a:t>配置が必要です。</a:t>
            </a:r>
            <a:endParaRPr lang="en-US" altLang="ja-JP" sz="1700" b="1" u="sng" dirty="0">
              <a:solidFill>
                <a:srgbClr val="FF0000"/>
              </a:solidFill>
              <a:latin typeface="+mn-ea"/>
            </a:endParaRPr>
          </a:p>
        </p:txBody>
      </p:sp>
      <p:sp>
        <p:nvSpPr>
          <p:cNvPr id="7" name="下矢印 6"/>
          <p:cNvSpPr/>
          <p:nvPr/>
        </p:nvSpPr>
        <p:spPr>
          <a:xfrm>
            <a:off x="3851920" y="3356992"/>
            <a:ext cx="1584176" cy="288032"/>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ホームベース 8"/>
          <p:cNvSpPr/>
          <p:nvPr/>
        </p:nvSpPr>
        <p:spPr>
          <a:xfrm flipH="1">
            <a:off x="1410337" y="692696"/>
            <a:ext cx="7286992"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b="1" dirty="0"/>
              <a:t> </a:t>
            </a:r>
            <a:r>
              <a:rPr kumimoji="1" lang="ja-JP" altLang="en-US" b="1" dirty="0" smtClean="0"/>
              <a:t> </a:t>
            </a:r>
            <a:r>
              <a:rPr kumimoji="1" lang="ja-JP" altLang="en-US" sz="2000" b="1" dirty="0" smtClean="0"/>
              <a:t>① </a:t>
            </a:r>
            <a:r>
              <a:rPr kumimoji="1" lang="ja-JP" altLang="en-US" sz="2000" b="1" dirty="0"/>
              <a:t>人員に関する</a:t>
            </a:r>
            <a:r>
              <a:rPr kumimoji="1" lang="ja-JP" altLang="en-US" sz="2000" b="1" dirty="0" smtClean="0"/>
              <a:t>基準</a:t>
            </a:r>
            <a:r>
              <a:rPr kumimoji="1" lang="en-US" altLang="ja-JP" sz="1400" b="1" dirty="0" smtClean="0"/>
              <a:t>【 </a:t>
            </a:r>
            <a:r>
              <a:rPr kumimoji="1" lang="ja-JP" altLang="en-US" sz="1400" b="1" dirty="0" smtClean="0"/>
              <a:t>吹田市有料老人ホーム設置運営指導指針</a:t>
            </a:r>
            <a:r>
              <a:rPr kumimoji="1" lang="en-US" altLang="ja-JP" sz="1400" b="1" dirty="0"/>
              <a:t>9-(1) </a:t>
            </a:r>
            <a:r>
              <a:rPr kumimoji="1" lang="en-US" altLang="ja-JP" sz="1400" b="1" dirty="0" smtClean="0"/>
              <a:t>】</a:t>
            </a:r>
            <a:endParaRPr kumimoji="1" lang="ja-JP" altLang="en-US" sz="1100" b="1" dirty="0">
              <a:solidFill>
                <a:schemeClr val="bg1"/>
              </a:solidFill>
            </a:endParaRPr>
          </a:p>
        </p:txBody>
      </p:sp>
      <p:sp>
        <p:nvSpPr>
          <p:cNvPr id="10" name="Rectangle 2"/>
          <p:cNvSpPr txBox="1">
            <a:spLocks/>
          </p:cNvSpPr>
          <p:nvPr/>
        </p:nvSpPr>
        <p:spPr>
          <a:xfrm>
            <a:off x="678684" y="1412776"/>
            <a:ext cx="7987003" cy="1828364"/>
          </a:xfrm>
          <a:prstGeom prst="rect">
            <a:avLst/>
          </a:prstGeom>
          <a:solidFill>
            <a:schemeClr val="accent1">
              <a:lumMod val="20000"/>
              <a:lumOff val="80000"/>
              <a:alpha val="25000"/>
            </a:schemeClr>
          </a:solidFill>
          <a:ln w="12700">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lvl="0" indent="0">
              <a:spcBef>
                <a:spcPts val="0"/>
              </a:spcBef>
              <a:spcAft>
                <a:spcPts val="0"/>
              </a:spcAft>
              <a:buNone/>
            </a:pPr>
            <a:r>
              <a:rPr lang="ja-JP" altLang="en-US" sz="1700" dirty="0">
                <a:solidFill>
                  <a:prstClr val="black"/>
                </a:solidFill>
                <a:latin typeface="メイリオ" panose="020B0604030504040204" pitchFamily="50" charset="-128"/>
              </a:rPr>
              <a:t>● 有料老人ホーム等の職員が訪問介護事業者等の業務にも従事しているが、</a:t>
            </a:r>
          </a:p>
          <a:p>
            <a:pPr marL="0" lvl="0" indent="0">
              <a:spcBef>
                <a:spcPts val="0"/>
              </a:spcBef>
              <a:spcAft>
                <a:spcPts val="0"/>
              </a:spcAft>
              <a:buNone/>
            </a:pPr>
            <a:r>
              <a:rPr lang="ja-JP" altLang="en-US" sz="1700" dirty="0">
                <a:solidFill>
                  <a:prstClr val="black"/>
                </a:solidFill>
                <a:latin typeface="メイリオ" panose="020B0604030504040204" pitchFamily="50" charset="-128"/>
              </a:rPr>
              <a:t>　 日中、夜間含めて勤務表（シフト表）で勤務時間・業務内容が整理され</a:t>
            </a:r>
          </a:p>
          <a:p>
            <a:pPr marL="0" lvl="0" indent="0">
              <a:spcBef>
                <a:spcPts val="0"/>
              </a:spcBef>
              <a:buNone/>
            </a:pPr>
            <a:r>
              <a:rPr lang="ja-JP" altLang="en-US" sz="1700" dirty="0">
                <a:solidFill>
                  <a:prstClr val="black"/>
                </a:solidFill>
                <a:latin typeface="メイリオ" panose="020B0604030504040204" pitchFamily="50" charset="-128"/>
              </a:rPr>
              <a:t>    ていない。 </a:t>
            </a:r>
          </a:p>
          <a:p>
            <a:pPr marL="0" lvl="0" indent="0">
              <a:spcBef>
                <a:spcPts val="0"/>
              </a:spcBef>
              <a:spcAft>
                <a:spcPts val="0"/>
              </a:spcAft>
              <a:buNone/>
            </a:pPr>
            <a:r>
              <a:rPr lang="ja-JP" altLang="en-US" sz="1700" dirty="0">
                <a:solidFill>
                  <a:prstClr val="black"/>
                </a:solidFill>
                <a:latin typeface="メイリオ" panose="020B0604030504040204" pitchFamily="50" charset="-128"/>
              </a:rPr>
              <a:t>● 別の場所で指定を受けている事業所が、実態として事務所の機能や実務 </a:t>
            </a:r>
          </a:p>
          <a:p>
            <a:pPr marL="0" lvl="0" indent="0">
              <a:spcBef>
                <a:spcPts val="0"/>
              </a:spcBef>
              <a:buNone/>
            </a:pPr>
            <a:r>
              <a:rPr lang="ja-JP" altLang="en-US" sz="1700" dirty="0">
                <a:solidFill>
                  <a:prstClr val="black"/>
                </a:solidFill>
                <a:latin typeface="メイリオ" panose="020B0604030504040204" pitchFamily="50" charset="-128"/>
              </a:rPr>
              <a:t>    が有料老人ホーム等内で稼動している。</a:t>
            </a:r>
          </a:p>
          <a:p>
            <a:pPr marL="0" lvl="0" indent="0">
              <a:spcBef>
                <a:spcPts val="0"/>
              </a:spcBef>
              <a:spcAft>
                <a:spcPts val="0"/>
              </a:spcAft>
              <a:buNone/>
            </a:pPr>
            <a:r>
              <a:rPr lang="ja-JP" altLang="en-US" sz="1700" dirty="0">
                <a:solidFill>
                  <a:prstClr val="black"/>
                </a:solidFill>
                <a:latin typeface="メイリオ" panose="020B0604030504040204" pitchFamily="50" charset="-128"/>
              </a:rPr>
              <a:t>● 有料老人ホーム等の職員が、１名以上配置されていない。</a:t>
            </a:r>
          </a:p>
        </p:txBody>
      </p:sp>
    </p:spTree>
    <p:extLst>
      <p:ext uri="{BB962C8B-B14F-4D97-AF65-F5344CB8AC3E}">
        <p14:creationId xmlns:p14="http://schemas.microsoft.com/office/powerpoint/2010/main" val="45496899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25</a:t>
            </a:fld>
            <a:endParaRPr kumimoji="1" lang="ja-JP" altLang="en-US" dirty="0"/>
          </a:p>
        </p:txBody>
      </p:sp>
      <p:sp>
        <p:nvSpPr>
          <p:cNvPr id="5" name="ホームベース 4"/>
          <p:cNvSpPr/>
          <p:nvPr/>
        </p:nvSpPr>
        <p:spPr>
          <a:xfrm flipH="1">
            <a:off x="1410337" y="692696"/>
            <a:ext cx="7286992" cy="576064"/>
          </a:xfrm>
          <a:prstGeom prst="homePlate">
            <a:avLst/>
          </a:prstGeom>
          <a:solidFill>
            <a:schemeClr val="accent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pPr>
            <a:r>
              <a:rPr kumimoji="1" lang="ja-JP" altLang="en-US" sz="2000" b="1" dirty="0" smtClean="0">
                <a:solidFill>
                  <a:prstClr val="white"/>
                </a:solidFill>
              </a:rPr>
              <a:t>  ① </a:t>
            </a:r>
            <a:r>
              <a:rPr kumimoji="1" lang="ja-JP" altLang="en-US" sz="2000" b="1" dirty="0">
                <a:solidFill>
                  <a:prstClr val="white"/>
                </a:solidFill>
              </a:rPr>
              <a:t>人員に関する基準</a:t>
            </a:r>
            <a:r>
              <a:rPr kumimoji="1" lang="en-US" altLang="ja-JP" sz="1400" b="1" dirty="0">
                <a:solidFill>
                  <a:prstClr val="white"/>
                </a:solidFill>
              </a:rPr>
              <a:t>【 </a:t>
            </a:r>
            <a:r>
              <a:rPr kumimoji="1" lang="ja-JP" altLang="en-US" sz="1400" b="1" dirty="0">
                <a:solidFill>
                  <a:prstClr val="white"/>
                </a:solidFill>
              </a:rPr>
              <a:t>吹田市有料老人ホーム設置運営指導指針</a:t>
            </a:r>
            <a:r>
              <a:rPr kumimoji="1" lang="en-US" altLang="ja-JP" sz="1400" b="1" dirty="0">
                <a:solidFill>
                  <a:prstClr val="white"/>
                </a:solidFill>
              </a:rPr>
              <a:t>9-(1) 】</a:t>
            </a:r>
            <a:endParaRPr kumimoji="1" lang="ja-JP" altLang="en-US" sz="1100" b="1" dirty="0">
              <a:solidFill>
                <a:prstClr val="white"/>
              </a:solidFill>
            </a:endParaRPr>
          </a:p>
        </p:txBody>
      </p:sp>
      <p:sp>
        <p:nvSpPr>
          <p:cNvPr id="8" name="下矢印 7"/>
          <p:cNvSpPr/>
          <p:nvPr/>
        </p:nvSpPr>
        <p:spPr>
          <a:xfrm>
            <a:off x="3851920" y="3379148"/>
            <a:ext cx="1584176" cy="288032"/>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Rectangle 2"/>
          <p:cNvSpPr txBox="1">
            <a:spLocks/>
          </p:cNvSpPr>
          <p:nvPr/>
        </p:nvSpPr>
        <p:spPr>
          <a:xfrm>
            <a:off x="664687" y="3933056"/>
            <a:ext cx="8001000" cy="2520280"/>
          </a:xfrm>
          <a:prstGeom prst="rect">
            <a:avLst/>
          </a:prstGeom>
          <a:solidFill>
            <a:srgbClr val="FFFF99"/>
          </a:solidFill>
          <a:ln w="12700">
            <a:solidFill>
              <a:srgbClr val="F07F09"/>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nSpc>
                <a:spcPct val="110000"/>
              </a:lnSpc>
              <a:spcBef>
                <a:spcPts val="0"/>
              </a:spcBef>
              <a:spcAft>
                <a:spcPts val="0"/>
              </a:spcAft>
              <a:buNone/>
            </a:pPr>
            <a:r>
              <a:rPr lang="ja-JP" altLang="en-US" sz="1700" dirty="0" smtClean="0">
                <a:latin typeface="+mn-ea"/>
              </a:rPr>
              <a:t>● 有料</a:t>
            </a:r>
            <a:r>
              <a:rPr lang="ja-JP" altLang="en-US" sz="1700" dirty="0">
                <a:latin typeface="+mn-ea"/>
              </a:rPr>
              <a:t>老人ホーム等の</a:t>
            </a:r>
            <a:r>
              <a:rPr lang="ja-JP" altLang="en-US" sz="1700" dirty="0" smtClean="0">
                <a:latin typeface="+mn-ea"/>
              </a:rPr>
              <a:t>管理者として、職員</a:t>
            </a:r>
            <a:r>
              <a:rPr lang="ja-JP" altLang="en-US" sz="1700" dirty="0">
                <a:latin typeface="+mn-ea"/>
              </a:rPr>
              <a:t>の管理、業務の実施状況の把握</a:t>
            </a:r>
            <a:r>
              <a:rPr lang="ja-JP" altLang="en-US" sz="1700" dirty="0" smtClean="0">
                <a:latin typeface="+mn-ea"/>
              </a:rPr>
              <a:t>その</a:t>
            </a:r>
            <a:endParaRPr lang="en-US" altLang="ja-JP" sz="1700" dirty="0" smtClean="0">
              <a:latin typeface="+mn-ea"/>
            </a:endParaRPr>
          </a:p>
          <a:p>
            <a:pPr marL="0" indent="0">
              <a:lnSpc>
                <a:spcPct val="110000"/>
              </a:lnSpc>
              <a:spcBef>
                <a:spcPts val="0"/>
              </a:spcBef>
              <a:spcAft>
                <a:spcPts val="0"/>
              </a:spcAft>
              <a:buNone/>
            </a:pPr>
            <a:r>
              <a:rPr lang="ja-JP" altLang="en-US" sz="1700" dirty="0">
                <a:latin typeface="+mn-ea"/>
              </a:rPr>
              <a:t>　</a:t>
            </a:r>
            <a:r>
              <a:rPr lang="ja-JP" altLang="en-US" sz="1700" dirty="0" smtClean="0">
                <a:latin typeface="+mn-ea"/>
              </a:rPr>
              <a:t>他</a:t>
            </a:r>
            <a:r>
              <a:rPr lang="ja-JP" altLang="en-US" sz="1700" dirty="0">
                <a:latin typeface="+mn-ea"/>
              </a:rPr>
              <a:t>の管理を一元的に行う立場</a:t>
            </a:r>
            <a:r>
              <a:rPr lang="ja-JP" altLang="en-US" sz="1700" dirty="0" smtClean="0">
                <a:latin typeface="+mn-ea"/>
              </a:rPr>
              <a:t>にある者を配置すること。</a:t>
            </a:r>
            <a:endParaRPr lang="en-US" altLang="ja-JP" sz="1700" dirty="0" smtClean="0">
              <a:latin typeface="+mn-ea"/>
            </a:endParaRPr>
          </a:p>
          <a:p>
            <a:pPr marL="0" indent="0">
              <a:lnSpc>
                <a:spcPct val="110000"/>
              </a:lnSpc>
              <a:spcBef>
                <a:spcPts val="0"/>
              </a:spcBef>
              <a:spcAft>
                <a:spcPts val="0"/>
              </a:spcAft>
              <a:buNone/>
            </a:pPr>
            <a:r>
              <a:rPr lang="ja-JP" altLang="en-US" sz="1700" dirty="0" smtClean="0">
                <a:latin typeface="+mn-ea"/>
              </a:rPr>
              <a:t>　 そのため、同一敷地内にある等管理業務に支障がないと認められる範囲を越</a:t>
            </a:r>
            <a:endParaRPr lang="en-US" altLang="ja-JP" sz="1700" dirty="0" smtClean="0">
              <a:latin typeface="+mn-ea"/>
            </a:endParaRPr>
          </a:p>
          <a:p>
            <a:pPr marL="0" indent="0">
              <a:lnSpc>
                <a:spcPct val="110000"/>
              </a:lnSpc>
              <a:spcBef>
                <a:spcPts val="0"/>
              </a:spcBef>
              <a:spcAft>
                <a:spcPts val="0"/>
              </a:spcAft>
              <a:buNone/>
            </a:pPr>
            <a:r>
              <a:rPr lang="ja-JP" altLang="en-US" sz="1700" dirty="0">
                <a:latin typeface="+mn-ea"/>
              </a:rPr>
              <a:t>　</a:t>
            </a:r>
            <a:r>
              <a:rPr lang="ja-JP" altLang="en-US" sz="1700" dirty="0" smtClean="0">
                <a:latin typeface="+mn-ea"/>
              </a:rPr>
              <a:t>えた事業所の管理者との兼務は認められない。</a:t>
            </a:r>
          </a:p>
          <a:p>
            <a:pPr marL="0" indent="0">
              <a:lnSpc>
                <a:spcPct val="110000"/>
              </a:lnSpc>
              <a:spcBef>
                <a:spcPts val="0"/>
              </a:spcBef>
              <a:spcAft>
                <a:spcPts val="0"/>
              </a:spcAft>
              <a:buNone/>
            </a:pPr>
            <a:endParaRPr lang="en-US" altLang="ja-JP" sz="1700" dirty="0" smtClean="0">
              <a:latin typeface="+mn-ea"/>
            </a:endParaRPr>
          </a:p>
          <a:p>
            <a:pPr marL="0" indent="0">
              <a:lnSpc>
                <a:spcPct val="110000"/>
              </a:lnSpc>
              <a:spcBef>
                <a:spcPts val="0"/>
              </a:spcBef>
              <a:spcAft>
                <a:spcPts val="0"/>
              </a:spcAft>
              <a:buNone/>
            </a:pPr>
            <a:r>
              <a:rPr lang="ja-JP" altLang="en-US" sz="1700" dirty="0" smtClean="0">
                <a:latin typeface="+mn-ea"/>
              </a:rPr>
              <a:t>● 管理者その他の介護サービスの責任者の地位にある者は、老人の介護につい</a:t>
            </a:r>
            <a:endParaRPr lang="en-US" altLang="ja-JP" sz="1700" dirty="0" smtClean="0">
              <a:latin typeface="+mn-ea"/>
            </a:endParaRPr>
          </a:p>
          <a:p>
            <a:pPr marL="0" indent="0">
              <a:lnSpc>
                <a:spcPct val="110000"/>
              </a:lnSpc>
              <a:spcBef>
                <a:spcPts val="0"/>
              </a:spcBef>
              <a:spcAft>
                <a:spcPts val="0"/>
              </a:spcAft>
              <a:buNone/>
            </a:pPr>
            <a:r>
              <a:rPr lang="en-US" altLang="ja-JP" sz="1700" dirty="0" smtClean="0">
                <a:latin typeface="+mn-ea"/>
              </a:rPr>
              <a:t>  </a:t>
            </a:r>
            <a:r>
              <a:rPr lang="ja-JP" altLang="en-US" sz="1700" dirty="0" smtClean="0">
                <a:latin typeface="+mn-ea"/>
              </a:rPr>
              <a:t>て知識、経験を有する者を配置すること。</a:t>
            </a:r>
            <a:endParaRPr lang="en-US" altLang="ja-JP" sz="1700" dirty="0" smtClean="0">
              <a:latin typeface="+mn-ea"/>
            </a:endParaRPr>
          </a:p>
        </p:txBody>
      </p:sp>
      <p:sp>
        <p:nvSpPr>
          <p:cNvPr id="10" name="Rectangle 2"/>
          <p:cNvSpPr txBox="1">
            <a:spLocks/>
          </p:cNvSpPr>
          <p:nvPr/>
        </p:nvSpPr>
        <p:spPr>
          <a:xfrm>
            <a:off x="678684" y="1412776"/>
            <a:ext cx="7987003" cy="1828364"/>
          </a:xfrm>
          <a:prstGeom prst="rect">
            <a:avLst/>
          </a:prstGeom>
          <a:solidFill>
            <a:schemeClr val="accent1">
              <a:lumMod val="20000"/>
              <a:lumOff val="80000"/>
              <a:alpha val="25000"/>
            </a:schemeClr>
          </a:solidFill>
          <a:ln w="12700">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lvl="0" indent="0">
              <a:spcBef>
                <a:spcPts val="0"/>
              </a:spcBef>
              <a:spcAft>
                <a:spcPts val="0"/>
              </a:spcAft>
              <a:buNone/>
            </a:pPr>
            <a:r>
              <a:rPr lang="ja-JP" altLang="en-US" sz="1700" dirty="0">
                <a:solidFill>
                  <a:prstClr val="black"/>
                </a:solidFill>
                <a:latin typeface="メイリオ" panose="020B0604030504040204" pitchFamily="50" charset="-128"/>
              </a:rPr>
              <a:t>● 有料老人ホーム等の管理者が、施設外で勤務することが常態化しているなど</a:t>
            </a:r>
          </a:p>
          <a:p>
            <a:pPr marL="0" lvl="0" indent="0">
              <a:spcBef>
                <a:spcPts val="0"/>
              </a:spcBef>
              <a:spcAft>
                <a:spcPts val="0"/>
              </a:spcAft>
              <a:buNone/>
            </a:pPr>
            <a:r>
              <a:rPr lang="ja-JP" altLang="en-US" sz="1700" dirty="0">
                <a:solidFill>
                  <a:prstClr val="black"/>
                </a:solidFill>
                <a:latin typeface="メイリオ" panose="020B0604030504040204" pitchFamily="50" charset="-128"/>
              </a:rPr>
              <a:t>　実質的に不在の状態であり、職員の管理、業務の実施状況の把握及びその他の　</a:t>
            </a:r>
          </a:p>
          <a:p>
            <a:pPr marL="0" lvl="0" indent="0">
              <a:spcBef>
                <a:spcPts val="0"/>
              </a:spcBef>
              <a:spcAft>
                <a:spcPts val="0"/>
              </a:spcAft>
              <a:buNone/>
            </a:pPr>
            <a:r>
              <a:rPr lang="ja-JP" altLang="en-US" sz="1700" dirty="0">
                <a:solidFill>
                  <a:prstClr val="black"/>
                </a:solidFill>
                <a:latin typeface="メイリオ" panose="020B0604030504040204" pitchFamily="50" charset="-128"/>
              </a:rPr>
              <a:t>　管理を一元的に行うことができて</a:t>
            </a:r>
            <a:r>
              <a:rPr lang="ja-JP" altLang="en-US" sz="1700" dirty="0" smtClean="0">
                <a:solidFill>
                  <a:prstClr val="black"/>
                </a:solidFill>
                <a:latin typeface="メイリオ" panose="020B0604030504040204" pitchFamily="50" charset="-128"/>
              </a:rPr>
              <a:t>いない。</a:t>
            </a:r>
            <a:endParaRPr lang="ja-JP" altLang="en-US" sz="1700" dirty="0">
              <a:solidFill>
                <a:prstClr val="black"/>
              </a:solidFill>
              <a:latin typeface="メイリオ" panose="020B0604030504040204" pitchFamily="50" charset="-128"/>
            </a:endParaRPr>
          </a:p>
          <a:p>
            <a:pPr marL="0" lvl="0" indent="0">
              <a:spcBef>
                <a:spcPts val="0"/>
              </a:spcBef>
              <a:spcAft>
                <a:spcPts val="0"/>
              </a:spcAft>
              <a:buNone/>
            </a:pPr>
            <a:endParaRPr lang="ja-JP" altLang="en-US" sz="1700" dirty="0">
              <a:solidFill>
                <a:prstClr val="black"/>
              </a:solidFill>
              <a:latin typeface="メイリオ" panose="020B0604030504040204" pitchFamily="50" charset="-128"/>
            </a:endParaRPr>
          </a:p>
          <a:p>
            <a:pPr marL="0" lvl="0" indent="0">
              <a:spcBef>
                <a:spcPts val="0"/>
              </a:spcBef>
              <a:spcAft>
                <a:spcPts val="0"/>
              </a:spcAft>
              <a:buNone/>
            </a:pPr>
            <a:r>
              <a:rPr lang="ja-JP" altLang="en-US" sz="1700" dirty="0">
                <a:solidFill>
                  <a:prstClr val="black"/>
                </a:solidFill>
                <a:latin typeface="メイリオ" panose="020B0604030504040204" pitchFamily="50" charset="-128"/>
              </a:rPr>
              <a:t>● 有料老人ホーム等の管理者その他の介護サービスの責任者の地位にある者が、　</a:t>
            </a:r>
          </a:p>
          <a:p>
            <a:pPr marL="0" lvl="0" indent="0">
              <a:spcBef>
                <a:spcPts val="0"/>
              </a:spcBef>
              <a:spcAft>
                <a:spcPts val="0"/>
              </a:spcAft>
              <a:buNone/>
            </a:pPr>
            <a:r>
              <a:rPr lang="ja-JP" altLang="en-US" sz="1700" dirty="0">
                <a:solidFill>
                  <a:prstClr val="black"/>
                </a:solidFill>
                <a:latin typeface="メイリオ" panose="020B0604030504040204" pitchFamily="50" charset="-128"/>
              </a:rPr>
              <a:t>　老人の介護について知識、経験を有していない。</a:t>
            </a:r>
          </a:p>
        </p:txBody>
      </p:sp>
    </p:spTree>
    <p:extLst>
      <p:ext uri="{BB962C8B-B14F-4D97-AF65-F5344CB8AC3E}">
        <p14:creationId xmlns:p14="http://schemas.microsoft.com/office/powerpoint/2010/main" val="347309010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26</a:t>
            </a:fld>
            <a:endParaRPr kumimoji="1" lang="ja-JP" altLang="en-US" dirty="0"/>
          </a:p>
        </p:txBody>
      </p:sp>
      <p:sp>
        <p:nvSpPr>
          <p:cNvPr id="5" name="ホームベース 4"/>
          <p:cNvSpPr/>
          <p:nvPr/>
        </p:nvSpPr>
        <p:spPr>
          <a:xfrm flipH="1">
            <a:off x="1410337" y="692696"/>
            <a:ext cx="7286992" cy="576064"/>
          </a:xfrm>
          <a:prstGeom prst="homePlate">
            <a:avLst/>
          </a:prstGeom>
          <a:solidFill>
            <a:schemeClr val="accent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pPr>
            <a:r>
              <a:rPr kumimoji="1" lang="ja-JP" altLang="en-US" sz="2000" b="1" dirty="0" smtClean="0"/>
              <a:t>  </a:t>
            </a:r>
            <a:r>
              <a:rPr kumimoji="1" lang="ja-JP" altLang="en-US" sz="2000" b="1" dirty="0" smtClean="0">
                <a:solidFill>
                  <a:prstClr val="white"/>
                </a:solidFill>
              </a:rPr>
              <a:t>① </a:t>
            </a:r>
            <a:r>
              <a:rPr kumimoji="1" lang="ja-JP" altLang="en-US" sz="2000" b="1" dirty="0">
                <a:solidFill>
                  <a:prstClr val="white"/>
                </a:solidFill>
              </a:rPr>
              <a:t>人員に関する基準</a:t>
            </a:r>
            <a:r>
              <a:rPr kumimoji="1" lang="en-US" altLang="ja-JP" sz="1400" b="1" dirty="0">
                <a:solidFill>
                  <a:prstClr val="white"/>
                </a:solidFill>
              </a:rPr>
              <a:t>【 </a:t>
            </a:r>
            <a:r>
              <a:rPr kumimoji="1" lang="ja-JP" altLang="en-US" sz="1400" b="1" dirty="0">
                <a:solidFill>
                  <a:prstClr val="white"/>
                </a:solidFill>
              </a:rPr>
              <a:t>吹田市有料老人ホーム設置運営指導指針</a:t>
            </a:r>
            <a:r>
              <a:rPr kumimoji="1" lang="en-US" altLang="ja-JP" sz="1400" b="1" dirty="0">
                <a:solidFill>
                  <a:prstClr val="white"/>
                </a:solidFill>
              </a:rPr>
              <a:t>9-(1) 】</a:t>
            </a:r>
            <a:endParaRPr kumimoji="1" lang="ja-JP" altLang="en-US" sz="1100" b="1" dirty="0">
              <a:solidFill>
                <a:prstClr val="white"/>
              </a:solidFill>
            </a:endParaRPr>
          </a:p>
        </p:txBody>
      </p:sp>
      <p:sp>
        <p:nvSpPr>
          <p:cNvPr id="8" name="下矢印 7"/>
          <p:cNvSpPr/>
          <p:nvPr/>
        </p:nvSpPr>
        <p:spPr>
          <a:xfrm>
            <a:off x="3851920" y="3379148"/>
            <a:ext cx="1584176" cy="288032"/>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Rectangle 2"/>
          <p:cNvSpPr txBox="1">
            <a:spLocks/>
          </p:cNvSpPr>
          <p:nvPr/>
        </p:nvSpPr>
        <p:spPr>
          <a:xfrm>
            <a:off x="664687" y="3933056"/>
            <a:ext cx="8001000" cy="2520280"/>
          </a:xfrm>
          <a:prstGeom prst="rect">
            <a:avLst/>
          </a:prstGeom>
          <a:solidFill>
            <a:srgbClr val="FFFF99"/>
          </a:solidFill>
          <a:ln w="12700">
            <a:solidFill>
              <a:srgbClr val="F07F09"/>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700" dirty="0" smtClean="0">
                <a:latin typeface="+mn-ea"/>
              </a:rPr>
              <a:t>● 報告が必要となる事故の</a:t>
            </a:r>
            <a:r>
              <a:rPr lang="ja-JP" altLang="en-US" sz="1800" dirty="0" smtClean="0">
                <a:latin typeface="+mn-ea"/>
              </a:rPr>
              <a:t>基準は市ホームページの有料</a:t>
            </a:r>
            <a:r>
              <a:rPr lang="ja-JP" altLang="en-US" sz="1800" dirty="0">
                <a:latin typeface="+mn-ea"/>
              </a:rPr>
              <a:t>老人ホーム、</a:t>
            </a:r>
            <a:r>
              <a:rPr lang="ja-JP" altLang="en-US" sz="1800" dirty="0" smtClean="0">
                <a:latin typeface="+mn-ea"/>
              </a:rPr>
              <a:t>サービ</a:t>
            </a:r>
            <a:endParaRPr lang="en-US" altLang="ja-JP" sz="1800" dirty="0" smtClean="0">
              <a:latin typeface="+mn-ea"/>
            </a:endParaRPr>
          </a:p>
          <a:p>
            <a:pPr marL="0" indent="0">
              <a:spcBef>
                <a:spcPts val="0"/>
              </a:spcBef>
              <a:spcAft>
                <a:spcPts val="0"/>
              </a:spcAft>
              <a:buNone/>
            </a:pPr>
            <a:r>
              <a:rPr lang="ja-JP" altLang="en-US" sz="1800" dirty="0">
                <a:latin typeface="+mn-ea"/>
              </a:rPr>
              <a:t>　</a:t>
            </a:r>
            <a:r>
              <a:rPr lang="ja-JP" altLang="en-US" sz="1800" dirty="0" smtClean="0">
                <a:latin typeface="+mn-ea"/>
              </a:rPr>
              <a:t>ス付き</a:t>
            </a:r>
            <a:r>
              <a:rPr lang="ja-JP" altLang="en-US" sz="1800" dirty="0">
                <a:latin typeface="+mn-ea"/>
              </a:rPr>
              <a:t>高齢者向け住宅の</a:t>
            </a:r>
            <a:r>
              <a:rPr lang="ja-JP" altLang="en-US" sz="1800" dirty="0" smtClean="0">
                <a:latin typeface="+mn-ea"/>
              </a:rPr>
              <a:t>各ページで公開されている。</a:t>
            </a:r>
            <a:endParaRPr lang="en-US" altLang="ja-JP" sz="1800" dirty="0">
              <a:latin typeface="+mn-ea"/>
            </a:endParaRPr>
          </a:p>
          <a:p>
            <a:pPr marL="0" indent="0">
              <a:spcBef>
                <a:spcPts val="0"/>
              </a:spcBef>
              <a:spcAft>
                <a:spcPts val="0"/>
              </a:spcAft>
              <a:buNone/>
            </a:pPr>
            <a:endParaRPr lang="en-US" altLang="ja-JP" sz="1800" dirty="0" smtClean="0">
              <a:latin typeface="+mn-ea"/>
            </a:endParaRPr>
          </a:p>
          <a:p>
            <a:pPr marL="0" indent="0">
              <a:spcBef>
                <a:spcPts val="0"/>
              </a:spcBef>
              <a:spcAft>
                <a:spcPts val="0"/>
              </a:spcAft>
              <a:buNone/>
            </a:pPr>
            <a:r>
              <a:rPr lang="ja-JP" altLang="en-US" sz="1800" dirty="0">
                <a:latin typeface="+mn-ea"/>
              </a:rPr>
              <a:t>●</a:t>
            </a:r>
            <a:r>
              <a:rPr lang="ja-JP" altLang="en-US" sz="1800" dirty="0" smtClean="0">
                <a:latin typeface="+mn-ea"/>
              </a:rPr>
              <a:t>集団</a:t>
            </a:r>
            <a:r>
              <a:rPr lang="ja-JP" altLang="en-US" sz="1800" dirty="0">
                <a:latin typeface="+mn-ea"/>
              </a:rPr>
              <a:t>指導資料に公開ページを記載</a:t>
            </a:r>
            <a:r>
              <a:rPr lang="ja-JP" altLang="en-US" sz="1800" dirty="0" smtClean="0">
                <a:latin typeface="+mn-ea"/>
              </a:rPr>
              <a:t>しているので、報告</a:t>
            </a:r>
            <a:r>
              <a:rPr lang="ja-JP" altLang="en-US" sz="1800" dirty="0">
                <a:latin typeface="+mn-ea"/>
              </a:rPr>
              <a:t>漏れのない</a:t>
            </a:r>
            <a:r>
              <a:rPr lang="ja-JP" altLang="en-US" sz="1800" dirty="0" smtClean="0">
                <a:latin typeface="+mn-ea"/>
              </a:rPr>
              <a:t>よう再度</a:t>
            </a:r>
            <a:endParaRPr lang="en-US" altLang="ja-JP" sz="1800" dirty="0" smtClean="0">
              <a:latin typeface="+mn-ea"/>
            </a:endParaRPr>
          </a:p>
          <a:p>
            <a:pPr marL="0" indent="0">
              <a:spcBef>
                <a:spcPts val="0"/>
              </a:spcBef>
              <a:spcAft>
                <a:spcPts val="0"/>
              </a:spcAft>
              <a:buNone/>
            </a:pPr>
            <a:r>
              <a:rPr lang="ja-JP" altLang="en-US" sz="1800" dirty="0">
                <a:latin typeface="+mn-ea"/>
              </a:rPr>
              <a:t> </a:t>
            </a:r>
            <a:r>
              <a:rPr lang="ja-JP" altLang="en-US" sz="1800" dirty="0" smtClean="0">
                <a:latin typeface="+mn-ea"/>
              </a:rPr>
              <a:t> 確認</a:t>
            </a:r>
            <a:r>
              <a:rPr lang="ja-JP" altLang="en-US" sz="1800" dirty="0">
                <a:latin typeface="+mn-ea"/>
              </a:rPr>
              <a:t>すること</a:t>
            </a:r>
            <a:r>
              <a:rPr lang="ja-JP" altLang="en-US" sz="1800" dirty="0" smtClean="0">
                <a:latin typeface="+mn-ea"/>
              </a:rPr>
              <a:t>。</a:t>
            </a:r>
            <a:endParaRPr lang="en-US" altLang="ja-JP" sz="1800" dirty="0">
              <a:solidFill>
                <a:srgbClr val="CC0000"/>
              </a:solidFill>
              <a:latin typeface="+mn-ea"/>
            </a:endParaRPr>
          </a:p>
        </p:txBody>
      </p:sp>
      <p:sp>
        <p:nvSpPr>
          <p:cNvPr id="10" name="Rectangle 2"/>
          <p:cNvSpPr txBox="1">
            <a:spLocks/>
          </p:cNvSpPr>
          <p:nvPr/>
        </p:nvSpPr>
        <p:spPr>
          <a:xfrm>
            <a:off x="678684" y="1412776"/>
            <a:ext cx="7987003" cy="1828364"/>
          </a:xfrm>
          <a:prstGeom prst="rect">
            <a:avLst/>
          </a:prstGeom>
          <a:solidFill>
            <a:schemeClr val="accent1">
              <a:lumMod val="20000"/>
              <a:lumOff val="80000"/>
              <a:alpha val="25000"/>
            </a:schemeClr>
          </a:solidFill>
          <a:ln w="12700">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700" dirty="0" smtClean="0">
                <a:solidFill>
                  <a:prstClr val="black"/>
                </a:solidFill>
                <a:latin typeface="メイリオ" panose="020B0604030504040204" pitchFamily="50" charset="-128"/>
              </a:rPr>
              <a:t>● 事業所において、</a:t>
            </a:r>
            <a:r>
              <a:rPr lang="ja-JP" altLang="en-US" sz="1600" dirty="0" smtClean="0">
                <a:latin typeface="+mn-ea"/>
              </a:rPr>
              <a:t>報告</a:t>
            </a:r>
            <a:r>
              <a:rPr lang="ja-JP" altLang="en-US" sz="1600" dirty="0">
                <a:latin typeface="+mn-ea"/>
              </a:rPr>
              <a:t>が義務付けられている</a:t>
            </a:r>
            <a:r>
              <a:rPr lang="ja-JP" altLang="en-US" sz="1600" dirty="0" smtClean="0">
                <a:latin typeface="+mn-ea"/>
              </a:rPr>
              <a:t>事故が発生したにも関わらず、事故報告書が提出されていない。</a:t>
            </a:r>
            <a:endParaRPr lang="en-US" altLang="ja-JP" sz="1600" dirty="0" smtClean="0">
              <a:latin typeface="+mn-ea"/>
            </a:endParaRPr>
          </a:p>
        </p:txBody>
      </p:sp>
    </p:spTree>
    <p:extLst>
      <p:ext uri="{BB962C8B-B14F-4D97-AF65-F5344CB8AC3E}">
        <p14:creationId xmlns:p14="http://schemas.microsoft.com/office/powerpoint/2010/main" val="25259163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27</a:t>
            </a:fld>
            <a:endParaRPr kumimoji="1" lang="ja-JP" altLang="en-US" dirty="0"/>
          </a:p>
        </p:txBody>
      </p:sp>
      <p:sp>
        <p:nvSpPr>
          <p:cNvPr id="5" name="ホームベース 4"/>
          <p:cNvSpPr/>
          <p:nvPr/>
        </p:nvSpPr>
        <p:spPr>
          <a:xfrm flipH="1">
            <a:off x="1410337" y="692696"/>
            <a:ext cx="7286992" cy="576064"/>
          </a:xfrm>
          <a:prstGeom prst="homePlate">
            <a:avLst/>
          </a:prstGeom>
          <a:solidFill>
            <a:schemeClr val="accent1"/>
          </a:solid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ts val="600"/>
              </a:spcBef>
            </a:pPr>
            <a:r>
              <a:rPr kumimoji="1" lang="ja-JP" altLang="en-US" sz="2000" b="1" dirty="0" smtClean="0"/>
              <a:t>  </a:t>
            </a:r>
            <a:r>
              <a:rPr kumimoji="1" lang="ja-JP" altLang="en-US" sz="2000" b="1" dirty="0" smtClean="0">
                <a:solidFill>
                  <a:prstClr val="white"/>
                </a:solidFill>
              </a:rPr>
              <a:t>① </a:t>
            </a:r>
            <a:r>
              <a:rPr kumimoji="1" lang="ja-JP" altLang="en-US" sz="2000" b="1" dirty="0">
                <a:solidFill>
                  <a:prstClr val="white"/>
                </a:solidFill>
              </a:rPr>
              <a:t>人員に関する基準</a:t>
            </a:r>
            <a:r>
              <a:rPr kumimoji="1" lang="en-US" altLang="ja-JP" sz="1400" b="1" dirty="0">
                <a:solidFill>
                  <a:prstClr val="white"/>
                </a:solidFill>
              </a:rPr>
              <a:t>【 </a:t>
            </a:r>
            <a:r>
              <a:rPr kumimoji="1" lang="ja-JP" altLang="en-US" sz="1400" b="1" dirty="0">
                <a:solidFill>
                  <a:prstClr val="white"/>
                </a:solidFill>
              </a:rPr>
              <a:t>吹田市有料老人ホーム設置運営指導指針</a:t>
            </a:r>
            <a:r>
              <a:rPr kumimoji="1" lang="en-US" altLang="ja-JP" sz="1400" b="1" dirty="0">
                <a:solidFill>
                  <a:prstClr val="white"/>
                </a:solidFill>
              </a:rPr>
              <a:t>9-</a:t>
            </a:r>
            <a:r>
              <a:rPr kumimoji="1" lang="en-US" altLang="ja-JP" sz="1400" b="1" dirty="0" smtClean="0">
                <a:solidFill>
                  <a:prstClr val="white"/>
                </a:solidFill>
              </a:rPr>
              <a:t>(2) </a:t>
            </a:r>
            <a:r>
              <a:rPr kumimoji="1" lang="en-US" altLang="ja-JP" sz="1400" b="1" dirty="0">
                <a:solidFill>
                  <a:prstClr val="white"/>
                </a:solidFill>
              </a:rPr>
              <a:t>】</a:t>
            </a:r>
            <a:endParaRPr kumimoji="1" lang="ja-JP" altLang="en-US" sz="1100" b="1" dirty="0">
              <a:solidFill>
                <a:prstClr val="white"/>
              </a:solidFill>
            </a:endParaRPr>
          </a:p>
        </p:txBody>
      </p:sp>
      <p:sp>
        <p:nvSpPr>
          <p:cNvPr id="8" name="下矢印 7"/>
          <p:cNvSpPr/>
          <p:nvPr/>
        </p:nvSpPr>
        <p:spPr>
          <a:xfrm>
            <a:off x="3851920" y="3545212"/>
            <a:ext cx="1584176" cy="288032"/>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Rectangle 2"/>
          <p:cNvSpPr txBox="1">
            <a:spLocks/>
          </p:cNvSpPr>
          <p:nvPr/>
        </p:nvSpPr>
        <p:spPr>
          <a:xfrm>
            <a:off x="664687" y="4149080"/>
            <a:ext cx="8001000" cy="1728192"/>
          </a:xfrm>
          <a:prstGeom prst="rect">
            <a:avLst/>
          </a:prstGeom>
          <a:solidFill>
            <a:srgbClr val="FFFF99"/>
          </a:solidFill>
          <a:ln w="12700">
            <a:solidFill>
              <a:srgbClr val="F07F09"/>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lnSpc>
                <a:spcPct val="110000"/>
              </a:lnSpc>
              <a:spcBef>
                <a:spcPts val="0"/>
              </a:spcBef>
              <a:spcAft>
                <a:spcPts val="0"/>
              </a:spcAft>
              <a:buNone/>
            </a:pPr>
            <a:r>
              <a:rPr lang="ja-JP" altLang="en-US" sz="1700" dirty="0" smtClean="0">
                <a:latin typeface="+mn-ea"/>
              </a:rPr>
              <a:t>● 事業者で定めた対応マニュアルの</a:t>
            </a:r>
            <a:r>
              <a:rPr lang="ja-JP" altLang="en-US" sz="1700" dirty="0">
                <a:latin typeface="+mn-ea"/>
              </a:rPr>
              <a:t>内容を、研修等に</a:t>
            </a:r>
            <a:r>
              <a:rPr lang="ja-JP" altLang="en-US" sz="1700" dirty="0" smtClean="0">
                <a:latin typeface="+mn-ea"/>
              </a:rPr>
              <a:t>より職員</a:t>
            </a:r>
            <a:r>
              <a:rPr lang="ja-JP" altLang="en-US" sz="1700" dirty="0">
                <a:latin typeface="+mn-ea"/>
              </a:rPr>
              <a:t>に</a:t>
            </a:r>
            <a:r>
              <a:rPr lang="ja-JP" altLang="en-US" sz="1700" dirty="0" smtClean="0">
                <a:latin typeface="+mn-ea"/>
              </a:rPr>
              <a:t>よく理解させ</a:t>
            </a:r>
            <a:endParaRPr lang="en-US" altLang="ja-JP" sz="1700" dirty="0" smtClean="0">
              <a:latin typeface="+mn-ea"/>
            </a:endParaRPr>
          </a:p>
          <a:p>
            <a:pPr marL="0" indent="0">
              <a:lnSpc>
                <a:spcPct val="110000"/>
              </a:lnSpc>
              <a:spcBef>
                <a:spcPts val="0"/>
              </a:spcBef>
              <a:spcAft>
                <a:spcPts val="0"/>
              </a:spcAft>
              <a:buNone/>
            </a:pPr>
            <a:r>
              <a:rPr lang="ja-JP" altLang="en-US" sz="1700" dirty="0">
                <a:latin typeface="+mn-ea"/>
              </a:rPr>
              <a:t>　</a:t>
            </a:r>
            <a:r>
              <a:rPr lang="ja-JP" altLang="en-US" sz="1700" dirty="0" smtClean="0">
                <a:latin typeface="+mn-ea"/>
              </a:rPr>
              <a:t>ること。</a:t>
            </a:r>
            <a:endParaRPr lang="en-US" altLang="ja-JP" sz="1700" dirty="0" smtClean="0">
              <a:latin typeface="+mn-ea"/>
            </a:endParaRPr>
          </a:p>
          <a:p>
            <a:pPr marL="0" indent="0">
              <a:lnSpc>
                <a:spcPct val="110000"/>
              </a:lnSpc>
              <a:spcBef>
                <a:spcPts val="0"/>
              </a:spcBef>
              <a:spcAft>
                <a:spcPts val="0"/>
              </a:spcAft>
              <a:buNone/>
            </a:pPr>
            <a:r>
              <a:rPr lang="ja-JP" altLang="en-US" sz="1700" dirty="0" smtClean="0">
                <a:latin typeface="+mn-ea"/>
              </a:rPr>
              <a:t>　</a:t>
            </a:r>
            <a:r>
              <a:rPr lang="ja-JP" altLang="en-US" sz="1700" dirty="0">
                <a:latin typeface="+mn-ea"/>
              </a:rPr>
              <a:t> </a:t>
            </a:r>
            <a:r>
              <a:rPr lang="ja-JP" altLang="en-US" sz="1700" dirty="0" smtClean="0">
                <a:latin typeface="+mn-ea"/>
              </a:rPr>
              <a:t>また、緊急</a:t>
            </a:r>
            <a:r>
              <a:rPr lang="ja-JP" altLang="en-US" sz="1700" dirty="0">
                <a:latin typeface="+mn-ea"/>
              </a:rPr>
              <a:t>時において適切な行動がとれる体制を整えること</a:t>
            </a:r>
            <a:r>
              <a:rPr lang="ja-JP" altLang="en-US" sz="1700" dirty="0" smtClean="0">
                <a:latin typeface="+mn-ea"/>
              </a:rPr>
              <a:t>。</a:t>
            </a:r>
            <a:endParaRPr lang="en-US" altLang="ja-JP" sz="1700" dirty="0" smtClean="0">
              <a:latin typeface="+mn-ea"/>
            </a:endParaRPr>
          </a:p>
        </p:txBody>
      </p:sp>
      <p:sp>
        <p:nvSpPr>
          <p:cNvPr id="10" name="Rectangle 2"/>
          <p:cNvSpPr txBox="1">
            <a:spLocks/>
          </p:cNvSpPr>
          <p:nvPr/>
        </p:nvSpPr>
        <p:spPr>
          <a:xfrm>
            <a:off x="678684" y="1584596"/>
            <a:ext cx="7987003" cy="1484364"/>
          </a:xfrm>
          <a:prstGeom prst="rect">
            <a:avLst/>
          </a:prstGeom>
          <a:solidFill>
            <a:schemeClr val="accent1">
              <a:lumMod val="20000"/>
              <a:lumOff val="80000"/>
              <a:alpha val="25000"/>
            </a:schemeClr>
          </a:solidFill>
          <a:ln w="12700">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lvl="0" indent="0">
              <a:spcBef>
                <a:spcPts val="0"/>
              </a:spcBef>
              <a:spcAft>
                <a:spcPts val="0"/>
              </a:spcAft>
              <a:buNone/>
            </a:pPr>
            <a:r>
              <a:rPr lang="ja-JP" altLang="en-US" sz="1700" dirty="0">
                <a:solidFill>
                  <a:prstClr val="black"/>
                </a:solidFill>
                <a:latin typeface="メイリオ" panose="020B0604030504040204" pitchFamily="50" charset="-128"/>
              </a:rPr>
              <a:t>● </a:t>
            </a:r>
            <a:r>
              <a:rPr lang="ja-JP" altLang="en-US" sz="1700" dirty="0" smtClean="0">
                <a:solidFill>
                  <a:prstClr val="black"/>
                </a:solidFill>
                <a:latin typeface="+mn-ea"/>
              </a:rPr>
              <a:t>発熱</a:t>
            </a:r>
            <a:r>
              <a:rPr lang="ja-JP" altLang="en-US" sz="1700" dirty="0">
                <a:solidFill>
                  <a:prstClr val="black"/>
                </a:solidFill>
                <a:latin typeface="+mn-ea"/>
              </a:rPr>
              <a:t>等</a:t>
            </a:r>
            <a:r>
              <a:rPr lang="ja-JP" altLang="en-US" sz="1700" dirty="0" smtClean="0">
                <a:solidFill>
                  <a:prstClr val="black"/>
                </a:solidFill>
                <a:latin typeface="+mn-ea"/>
              </a:rPr>
              <a:t>の症状から、新型</a:t>
            </a:r>
            <a:r>
              <a:rPr lang="ja-JP" altLang="en-US" sz="1700" dirty="0">
                <a:solidFill>
                  <a:prstClr val="black"/>
                </a:solidFill>
                <a:latin typeface="+mn-ea"/>
              </a:rPr>
              <a:t>コロナウイルス感染症が疑われた入居者に</a:t>
            </a:r>
            <a:r>
              <a:rPr lang="ja-JP" altLang="en-US" sz="1700" dirty="0" smtClean="0">
                <a:solidFill>
                  <a:prstClr val="black"/>
                </a:solidFill>
                <a:latin typeface="+mn-ea"/>
              </a:rPr>
              <a:t>対して、　　</a:t>
            </a:r>
            <a:endParaRPr lang="en-US" altLang="ja-JP" sz="1700" dirty="0" smtClean="0">
              <a:solidFill>
                <a:prstClr val="black"/>
              </a:solidFill>
              <a:latin typeface="+mn-ea"/>
            </a:endParaRPr>
          </a:p>
          <a:p>
            <a:pPr marL="0" lvl="0" indent="0">
              <a:spcBef>
                <a:spcPts val="0"/>
              </a:spcBef>
              <a:spcAft>
                <a:spcPts val="0"/>
              </a:spcAft>
              <a:buNone/>
            </a:pPr>
            <a:r>
              <a:rPr lang="ja-JP" altLang="en-US" sz="1700" dirty="0">
                <a:solidFill>
                  <a:prstClr val="black"/>
                </a:solidFill>
                <a:latin typeface="+mn-ea"/>
              </a:rPr>
              <a:t>　</a:t>
            </a:r>
            <a:r>
              <a:rPr lang="ja-JP" altLang="en-US" sz="1700" dirty="0" smtClean="0">
                <a:solidFill>
                  <a:prstClr val="black"/>
                </a:solidFill>
                <a:latin typeface="+mn-ea"/>
              </a:rPr>
              <a:t>マニュアルに記載されている対応を行っていないなど適切</a:t>
            </a:r>
            <a:r>
              <a:rPr lang="ja-JP" altLang="en-US" sz="1700" dirty="0">
                <a:solidFill>
                  <a:prstClr val="black"/>
                </a:solidFill>
                <a:latin typeface="+mn-ea"/>
              </a:rPr>
              <a:t>な対応が</a:t>
            </a:r>
            <a:r>
              <a:rPr lang="ja-JP" altLang="en-US" sz="1700" dirty="0" smtClean="0">
                <a:solidFill>
                  <a:prstClr val="black"/>
                </a:solidFill>
                <a:latin typeface="+mn-ea"/>
              </a:rPr>
              <a:t>できていな</a:t>
            </a:r>
            <a:endParaRPr lang="en-US" altLang="ja-JP" sz="1700" dirty="0" smtClean="0">
              <a:solidFill>
                <a:prstClr val="black"/>
              </a:solidFill>
              <a:latin typeface="+mn-ea"/>
            </a:endParaRPr>
          </a:p>
          <a:p>
            <a:pPr marL="0" lvl="0" indent="0">
              <a:spcBef>
                <a:spcPts val="0"/>
              </a:spcBef>
              <a:spcAft>
                <a:spcPts val="0"/>
              </a:spcAft>
              <a:buNone/>
            </a:pPr>
            <a:r>
              <a:rPr lang="ja-JP" altLang="en-US" sz="1700" dirty="0">
                <a:solidFill>
                  <a:prstClr val="black"/>
                </a:solidFill>
                <a:latin typeface="+mn-ea"/>
              </a:rPr>
              <a:t>　</a:t>
            </a:r>
            <a:r>
              <a:rPr lang="ja-JP" altLang="en-US" sz="1700" dirty="0" smtClean="0">
                <a:solidFill>
                  <a:prstClr val="black"/>
                </a:solidFill>
                <a:latin typeface="+mn-ea"/>
              </a:rPr>
              <a:t>い。</a:t>
            </a:r>
            <a:endParaRPr lang="ja-JP" altLang="en-US" sz="1700" dirty="0">
              <a:solidFill>
                <a:prstClr val="black"/>
              </a:solidFill>
              <a:latin typeface="+mn-ea"/>
            </a:endParaRPr>
          </a:p>
        </p:txBody>
      </p:sp>
    </p:spTree>
    <p:extLst>
      <p:ext uri="{BB962C8B-B14F-4D97-AF65-F5344CB8AC3E}">
        <p14:creationId xmlns:p14="http://schemas.microsoft.com/office/powerpoint/2010/main" val="22749181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4B6EAAFC-84C7-4BE1-BC5E-CE208EE20C26}" type="slidenum">
              <a:rPr lang="en-US" altLang="ja-JP" smtClean="0"/>
              <a:pPr/>
              <a:t>28</a:t>
            </a:fld>
            <a:endParaRPr kumimoji="1" lang="ja-JP" altLang="en-US" dirty="0"/>
          </a:p>
        </p:txBody>
      </p:sp>
      <p:graphicFrame>
        <p:nvGraphicFramePr>
          <p:cNvPr id="8" name="コンテンツ プレースホルダー 9">
            <a:extLst>
              <a:ext uri="{FF2B5EF4-FFF2-40B4-BE49-F238E27FC236}">
                <a16:creationId xmlns:a16="http://schemas.microsoft.com/office/drawing/2014/main" id="{F7838387-C784-4181-86CD-8ED7C6D86F64}"/>
              </a:ext>
            </a:extLst>
          </p:cNvPr>
          <p:cNvGraphicFramePr>
            <a:graphicFrameLocks/>
          </p:cNvGraphicFramePr>
          <p:nvPr>
            <p:extLst>
              <p:ext uri="{D42A27DB-BD31-4B8C-83A1-F6EECF244321}">
                <p14:modId xmlns:p14="http://schemas.microsoft.com/office/powerpoint/2010/main" val="3303956305"/>
              </p:ext>
            </p:extLst>
          </p:nvPr>
        </p:nvGraphicFramePr>
        <p:xfrm>
          <a:off x="539552" y="1274993"/>
          <a:ext cx="8001000" cy="2578051"/>
        </p:xfrm>
        <a:graphic>
          <a:graphicData uri="http://schemas.openxmlformats.org/drawingml/2006/table">
            <a:tbl>
              <a:tblPr firstRow="1" bandRow="1">
                <a:tableStyleId>{B301B821-A1FF-4177-AEE7-76D212191A09}</a:tableStyleId>
              </a:tblPr>
              <a:tblGrid>
                <a:gridCol w="8001000">
                  <a:extLst>
                    <a:ext uri="{9D8B030D-6E8A-4147-A177-3AD203B41FA5}">
                      <a16:colId xmlns:a16="http://schemas.microsoft.com/office/drawing/2014/main" val="1592839817"/>
                    </a:ext>
                  </a:extLst>
                </a:gridCol>
              </a:tblGrid>
              <a:tr h="338469">
                <a:tc>
                  <a:txBody>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2000" dirty="0" smtClean="0"/>
                        <a:t>③ </a:t>
                      </a:r>
                      <a:r>
                        <a:rPr kumimoji="1" lang="ja-JP" altLang="en-US" sz="2000" dirty="0"/>
                        <a:t>金銭</a:t>
                      </a:r>
                      <a:r>
                        <a:rPr kumimoji="1" lang="ja-JP" altLang="en-US" sz="2000" dirty="0" smtClean="0"/>
                        <a:t>管理</a:t>
                      </a:r>
                      <a:r>
                        <a:rPr kumimoji="1" lang="en-US" altLang="ja-JP" sz="1800" baseline="0" dirty="0" smtClean="0"/>
                        <a:t>【 </a:t>
                      </a:r>
                      <a:r>
                        <a:rPr kumimoji="1" lang="ja-JP" altLang="en-US" sz="1800" dirty="0" smtClean="0"/>
                        <a:t>吹田市有料老人ホーム設置運営指導指針</a:t>
                      </a:r>
                      <a:r>
                        <a:rPr kumimoji="1" lang="en-US" altLang="ja-JP" sz="1800" dirty="0" smtClean="0"/>
                        <a:t>11(1)</a:t>
                      </a:r>
                      <a:r>
                        <a:rPr kumimoji="1" lang="ja-JP" altLang="en-US" sz="1800" dirty="0" smtClean="0"/>
                        <a:t>サ</a:t>
                      </a:r>
                      <a:r>
                        <a:rPr kumimoji="1" lang="en-US" altLang="ja-JP" sz="1800" dirty="0" smtClean="0"/>
                        <a:t> 】</a:t>
                      </a:r>
                      <a:endParaRPr kumimoji="1" lang="ja-JP" altLang="en-US" sz="1800" dirty="0" smtClean="0">
                        <a:solidFill>
                          <a:schemeClr val="bg1"/>
                        </a:solidFill>
                      </a:endParaRPr>
                    </a:p>
                  </a:txBody>
                  <a:tcPr anchor="ctr">
                    <a:solidFill>
                      <a:schemeClr val="accent1"/>
                    </a:solidFill>
                  </a:tcPr>
                </a:tc>
                <a:extLst>
                  <a:ext uri="{0D108BD9-81ED-4DB2-BD59-A6C34878D82A}">
                    <a16:rowId xmlns:a16="http://schemas.microsoft.com/office/drawing/2014/main" val="2276792428"/>
                  </a:ext>
                </a:extLst>
              </a:tr>
              <a:tr h="2181811">
                <a:tc>
                  <a:txBody>
                    <a:bodyPr/>
                    <a:lstStyle/>
                    <a:p>
                      <a:pPr marL="0" indent="0">
                        <a:spcBef>
                          <a:spcPts val="600"/>
                        </a:spcBef>
                        <a:buNone/>
                      </a:pPr>
                      <a:r>
                        <a:rPr lang="ja-JP" altLang="en-US" sz="1700" dirty="0" smtClean="0">
                          <a:latin typeface="+mn-ea"/>
                          <a:ea typeface="+mn-ea"/>
                        </a:rPr>
                        <a:t>● 入居者の金銭、預金等の管理は、原則、入居者自身が行う</a:t>
                      </a:r>
                      <a:r>
                        <a:rPr lang="ja-JP" altLang="en-US" sz="1700" dirty="0">
                          <a:latin typeface="+mn-ea"/>
                          <a:ea typeface="+mn-ea"/>
                        </a:rPr>
                        <a:t>こと。</a:t>
                      </a:r>
                      <a:endParaRPr lang="en-US" altLang="ja-JP" sz="1700" dirty="0">
                        <a:latin typeface="+mn-ea"/>
                        <a:ea typeface="+mn-ea"/>
                      </a:endParaRPr>
                    </a:p>
                    <a:p>
                      <a:pPr marL="0" indent="0">
                        <a:spcBef>
                          <a:spcPts val="1200"/>
                        </a:spcBef>
                        <a:buNone/>
                      </a:pPr>
                      <a:r>
                        <a:rPr lang="ja-JP" altLang="en-US" sz="1700" dirty="0">
                          <a:latin typeface="+mn-ea"/>
                          <a:ea typeface="+mn-ea"/>
                        </a:rPr>
                        <a:t>● やむを得ず金銭管理を行う場合は、「入居者本人が特に施設</a:t>
                      </a:r>
                      <a:r>
                        <a:rPr lang="ja-JP" altLang="en-US" sz="1700" dirty="0" smtClean="0">
                          <a:latin typeface="+mn-ea"/>
                          <a:ea typeface="+mn-ea"/>
                        </a:rPr>
                        <a:t>に依頼</a:t>
                      </a:r>
                      <a:r>
                        <a:rPr lang="ja-JP" altLang="en-US" sz="1700" dirty="0">
                          <a:latin typeface="+mn-ea"/>
                          <a:ea typeface="+mn-ea"/>
                        </a:rPr>
                        <a:t>した場合</a:t>
                      </a:r>
                      <a:r>
                        <a:rPr lang="ja-JP" altLang="en-US" sz="1700" dirty="0" smtClean="0">
                          <a:latin typeface="+mn-ea"/>
                          <a:ea typeface="+mn-ea"/>
                        </a:rPr>
                        <a:t>、   </a:t>
                      </a:r>
                      <a:endParaRPr lang="en-US" altLang="ja-JP" sz="1700" dirty="0" smtClean="0">
                        <a:latin typeface="+mn-ea"/>
                        <a:ea typeface="+mn-ea"/>
                      </a:endParaRPr>
                    </a:p>
                    <a:p>
                      <a:pPr marL="0" indent="0">
                        <a:spcBef>
                          <a:spcPts val="0"/>
                        </a:spcBef>
                        <a:buNone/>
                      </a:pPr>
                      <a:r>
                        <a:rPr lang="en-US" altLang="ja-JP" sz="1700" dirty="0" smtClean="0">
                          <a:latin typeface="+mn-ea"/>
                          <a:ea typeface="+mn-ea"/>
                        </a:rPr>
                        <a:t>    </a:t>
                      </a:r>
                      <a:r>
                        <a:rPr lang="ja-JP" altLang="en-US" sz="1700" dirty="0" smtClean="0">
                          <a:latin typeface="+mn-ea"/>
                          <a:ea typeface="+mn-ea"/>
                        </a:rPr>
                        <a:t>又は入居者本人が認知症等により十分な判断能力を有せず金銭等の適切な管</a:t>
                      </a:r>
                      <a:endParaRPr lang="en-US" altLang="ja-JP" sz="1700" dirty="0" smtClean="0">
                        <a:latin typeface="+mn-ea"/>
                        <a:ea typeface="+mn-ea"/>
                      </a:endParaRPr>
                    </a:p>
                    <a:p>
                      <a:pPr marL="0" indent="0">
                        <a:spcBef>
                          <a:spcPts val="0"/>
                        </a:spcBef>
                        <a:buNone/>
                      </a:pPr>
                      <a:r>
                        <a:rPr lang="en-US" altLang="ja-JP" sz="1700" dirty="0" smtClean="0">
                          <a:latin typeface="+mn-ea"/>
                          <a:ea typeface="+mn-ea"/>
                        </a:rPr>
                        <a:t>    </a:t>
                      </a:r>
                      <a:r>
                        <a:rPr lang="ja-JP" altLang="en-US" sz="1700" dirty="0" smtClean="0">
                          <a:latin typeface="+mn-ea"/>
                          <a:ea typeface="+mn-ea"/>
                        </a:rPr>
                        <a:t>理が行えないと認められる場合であって、家族又は身元引受人等の承諾を得</a:t>
                      </a:r>
                      <a:endParaRPr lang="en-US" altLang="ja-JP" sz="1700" dirty="0" smtClean="0">
                        <a:latin typeface="+mn-ea"/>
                        <a:ea typeface="+mn-ea"/>
                      </a:endParaRPr>
                    </a:p>
                    <a:p>
                      <a:pPr marL="0" indent="0">
                        <a:spcBef>
                          <a:spcPts val="0"/>
                        </a:spcBef>
                        <a:buNone/>
                      </a:pPr>
                      <a:r>
                        <a:rPr lang="en-US" altLang="ja-JP" sz="1700" dirty="0" smtClean="0">
                          <a:latin typeface="+mn-ea"/>
                          <a:ea typeface="+mn-ea"/>
                        </a:rPr>
                        <a:t>    </a:t>
                      </a:r>
                      <a:r>
                        <a:rPr lang="ja-JP" altLang="en-US" sz="1700" dirty="0" smtClean="0">
                          <a:latin typeface="+mn-ea"/>
                          <a:ea typeface="+mn-ea"/>
                        </a:rPr>
                        <a:t>たとき」とし、依頼</a:t>
                      </a:r>
                      <a:r>
                        <a:rPr lang="ja-JP" altLang="en-US" sz="1700" dirty="0">
                          <a:latin typeface="+mn-ea"/>
                          <a:ea typeface="+mn-ea"/>
                        </a:rPr>
                        <a:t>、</a:t>
                      </a:r>
                      <a:r>
                        <a:rPr lang="ja-JP" altLang="en-US" sz="1700" dirty="0" smtClean="0">
                          <a:latin typeface="+mn-ea"/>
                          <a:ea typeface="+mn-ea"/>
                        </a:rPr>
                        <a:t>承諾を</a:t>
                      </a:r>
                      <a:r>
                        <a:rPr lang="ja-JP" altLang="en-US" sz="1700" dirty="0">
                          <a:latin typeface="+mn-ea"/>
                          <a:ea typeface="+mn-ea"/>
                        </a:rPr>
                        <a:t>書面で交わし、定期報告等の運用方法を</a:t>
                      </a:r>
                      <a:r>
                        <a:rPr lang="ja-JP" altLang="en-US" sz="1700" dirty="0" smtClean="0">
                          <a:latin typeface="+mn-ea"/>
                          <a:ea typeface="+mn-ea"/>
                        </a:rPr>
                        <a:t>金銭管</a:t>
                      </a:r>
                      <a:endParaRPr lang="en-US" altLang="ja-JP" sz="1700" dirty="0" smtClean="0">
                        <a:latin typeface="+mn-ea"/>
                        <a:ea typeface="+mn-ea"/>
                      </a:endParaRPr>
                    </a:p>
                    <a:p>
                      <a:pPr marL="0" indent="0">
                        <a:spcBef>
                          <a:spcPts val="0"/>
                        </a:spcBef>
                        <a:buNone/>
                      </a:pPr>
                      <a:r>
                        <a:rPr lang="en-US" altLang="ja-JP" sz="1700" dirty="0" smtClean="0">
                          <a:latin typeface="+mn-ea"/>
                          <a:ea typeface="+mn-ea"/>
                        </a:rPr>
                        <a:t>    </a:t>
                      </a:r>
                      <a:r>
                        <a:rPr lang="ja-JP" altLang="en-US" sz="1700" dirty="0" smtClean="0">
                          <a:latin typeface="+mn-ea"/>
                          <a:ea typeface="+mn-ea"/>
                        </a:rPr>
                        <a:t>理</a:t>
                      </a:r>
                      <a:r>
                        <a:rPr lang="ja-JP" altLang="en-US" sz="1700" dirty="0">
                          <a:latin typeface="+mn-ea"/>
                          <a:ea typeface="+mn-ea"/>
                        </a:rPr>
                        <a:t>規定等で定めること。</a:t>
                      </a:r>
                      <a:endParaRPr kumimoji="1" lang="en-US" altLang="ja-JP" sz="1700" kern="1200" dirty="0">
                        <a:solidFill>
                          <a:srgbClr val="C00000"/>
                        </a:solidFill>
                        <a:latin typeface="+mn-ea"/>
                        <a:ea typeface="+mn-ea"/>
                      </a:endParaRPr>
                    </a:p>
                  </a:txBody>
                  <a:tcPr anchor="ctr">
                    <a:solidFill>
                      <a:srgbClr val="FFFF99"/>
                    </a:solidFill>
                  </a:tcPr>
                </a:tc>
                <a:extLst>
                  <a:ext uri="{0D108BD9-81ED-4DB2-BD59-A6C34878D82A}">
                    <a16:rowId xmlns:a16="http://schemas.microsoft.com/office/drawing/2014/main" val="2428180773"/>
                  </a:ext>
                </a:extLst>
              </a:tr>
            </a:tbl>
          </a:graphicData>
        </a:graphic>
      </p:graphicFrame>
      <p:graphicFrame>
        <p:nvGraphicFramePr>
          <p:cNvPr id="6" name="コンテンツ プレースホルダー 9">
            <a:extLst>
              <a:ext uri="{FF2B5EF4-FFF2-40B4-BE49-F238E27FC236}">
                <a16:creationId xmlns:a16="http://schemas.microsoft.com/office/drawing/2014/main" id="{F7838387-C784-4181-86CD-8ED7C6D86F64}"/>
              </a:ext>
            </a:extLst>
          </p:cNvPr>
          <p:cNvGraphicFramePr>
            <a:graphicFrameLocks/>
          </p:cNvGraphicFramePr>
          <p:nvPr>
            <p:extLst>
              <p:ext uri="{D42A27DB-BD31-4B8C-83A1-F6EECF244321}">
                <p14:modId xmlns:p14="http://schemas.microsoft.com/office/powerpoint/2010/main" val="1754631393"/>
              </p:ext>
            </p:extLst>
          </p:nvPr>
        </p:nvGraphicFramePr>
        <p:xfrm>
          <a:off x="545359" y="3944650"/>
          <a:ext cx="8001000" cy="2257408"/>
        </p:xfrm>
        <a:graphic>
          <a:graphicData uri="http://schemas.openxmlformats.org/drawingml/2006/table">
            <a:tbl>
              <a:tblPr firstRow="1" bandRow="1">
                <a:tableStyleId>{00A15C55-8517-42AA-B614-E9B94910E393}</a:tableStyleId>
              </a:tblPr>
              <a:tblGrid>
                <a:gridCol w="8001000">
                  <a:extLst>
                    <a:ext uri="{9D8B030D-6E8A-4147-A177-3AD203B41FA5}">
                      <a16:colId xmlns:a16="http://schemas.microsoft.com/office/drawing/2014/main" val="1592839817"/>
                    </a:ext>
                  </a:extLst>
                </a:gridCol>
              </a:tblGrid>
              <a:tr h="434318">
                <a:tc>
                  <a:txBody>
                    <a:bodyPr/>
                    <a:lstStyle/>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2000" dirty="0" smtClean="0">
                          <a:solidFill>
                            <a:schemeClr val="lt1"/>
                          </a:solidFill>
                        </a:rPr>
                        <a:t>④ </a:t>
                      </a:r>
                      <a:r>
                        <a:rPr kumimoji="1" lang="ja-JP" altLang="en-US" sz="2000" dirty="0">
                          <a:solidFill>
                            <a:schemeClr val="lt1"/>
                          </a:solidFill>
                        </a:rPr>
                        <a:t>情報開示に</a:t>
                      </a:r>
                      <a:r>
                        <a:rPr kumimoji="1" lang="ja-JP" altLang="en-US" sz="2000" dirty="0" smtClean="0">
                          <a:solidFill>
                            <a:schemeClr val="lt1"/>
                          </a:solidFill>
                        </a:rPr>
                        <a:t>ついて</a:t>
                      </a:r>
                      <a:r>
                        <a:rPr kumimoji="1" lang="en-US" altLang="ja-JP" sz="1800" baseline="0" dirty="0" smtClean="0"/>
                        <a:t>【 </a:t>
                      </a:r>
                      <a:r>
                        <a:rPr kumimoji="1" lang="ja-JP" altLang="en-US" sz="1800" dirty="0" smtClean="0"/>
                        <a:t>吹田市有料老人ホーム設置運営指導指針</a:t>
                      </a:r>
                      <a:r>
                        <a:rPr kumimoji="1" lang="en-US" altLang="ja-JP" sz="1800" dirty="0" smtClean="0"/>
                        <a:t>15 】</a:t>
                      </a:r>
                      <a:endParaRPr kumimoji="1" lang="ja-JP" altLang="en-US" sz="1600" dirty="0" smtClean="0">
                        <a:solidFill>
                          <a:schemeClr val="bg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extLst>
                  <a:ext uri="{0D108BD9-81ED-4DB2-BD59-A6C34878D82A}">
                    <a16:rowId xmlns:a16="http://schemas.microsoft.com/office/drawing/2014/main" val="2276792428"/>
                  </a:ext>
                </a:extLst>
              </a:tr>
              <a:tr h="1823090">
                <a:tc>
                  <a:txBody>
                    <a:bodyPr/>
                    <a:lstStyle/>
                    <a:p>
                      <a:pPr marL="0" indent="0">
                        <a:spcBef>
                          <a:spcPts val="600"/>
                        </a:spcBef>
                        <a:buNone/>
                      </a:pPr>
                      <a:r>
                        <a:rPr lang="ja-JP" altLang="en-US" sz="1700" dirty="0">
                          <a:latin typeface="+mn-ea"/>
                          <a:ea typeface="+mn-ea"/>
                        </a:rPr>
                        <a:t>● 情報開示に資するため、情報開示事項一覧と重要事項説明書について、</a:t>
                      </a:r>
                      <a:r>
                        <a:rPr lang="ja-JP" altLang="en-US" sz="1700" dirty="0" smtClean="0">
                          <a:latin typeface="+mn-ea"/>
                          <a:ea typeface="+mn-ea"/>
                        </a:rPr>
                        <a:t>毎年</a:t>
                      </a:r>
                      <a:endParaRPr lang="en-US" altLang="ja-JP" sz="1700" dirty="0" smtClean="0">
                        <a:latin typeface="+mn-ea"/>
                        <a:ea typeface="+mn-ea"/>
                      </a:endParaRPr>
                    </a:p>
                    <a:p>
                      <a:pPr marL="0" indent="0">
                        <a:spcBef>
                          <a:spcPts val="0"/>
                        </a:spcBef>
                        <a:buNone/>
                      </a:pPr>
                      <a:r>
                        <a:rPr lang="en-US" altLang="ja-JP" sz="1700" dirty="0" smtClean="0">
                          <a:latin typeface="+mn-ea"/>
                          <a:ea typeface="+mn-ea"/>
                        </a:rPr>
                        <a:t>    7</a:t>
                      </a:r>
                      <a:r>
                        <a:rPr lang="ja-JP" altLang="en-US" sz="1700" dirty="0" smtClean="0">
                          <a:latin typeface="+mn-ea"/>
                          <a:ea typeface="+mn-ea"/>
                        </a:rPr>
                        <a:t>月</a:t>
                      </a:r>
                      <a:r>
                        <a:rPr lang="en-US" altLang="ja-JP" sz="1700" dirty="0" smtClean="0">
                          <a:latin typeface="+mn-ea"/>
                          <a:ea typeface="+mn-ea"/>
                        </a:rPr>
                        <a:t>1</a:t>
                      </a:r>
                      <a:r>
                        <a:rPr lang="ja-JP" altLang="en-US" sz="1700" dirty="0" smtClean="0">
                          <a:latin typeface="+mn-ea"/>
                          <a:ea typeface="+mn-ea"/>
                        </a:rPr>
                        <a:t>日</a:t>
                      </a:r>
                      <a:r>
                        <a:rPr lang="ja-JP" altLang="en-US" sz="1700" dirty="0">
                          <a:latin typeface="+mn-ea"/>
                          <a:ea typeface="+mn-ea"/>
                        </a:rPr>
                        <a:t>時点の情報を</a:t>
                      </a:r>
                      <a:r>
                        <a:rPr lang="ja-JP" altLang="en-US" sz="1700" dirty="0" smtClean="0">
                          <a:latin typeface="+mn-ea"/>
                          <a:ea typeface="+mn-ea"/>
                        </a:rPr>
                        <a:t>吹田市（福祉</a:t>
                      </a:r>
                      <a:r>
                        <a:rPr lang="ja-JP" altLang="en-US" sz="1700" dirty="0">
                          <a:latin typeface="+mn-ea"/>
                          <a:ea typeface="+mn-ea"/>
                        </a:rPr>
                        <a:t>指導</a:t>
                      </a:r>
                      <a:r>
                        <a:rPr lang="ja-JP" altLang="en-US" sz="1700" dirty="0" smtClean="0">
                          <a:latin typeface="+mn-ea"/>
                          <a:ea typeface="+mn-ea"/>
                        </a:rPr>
                        <a:t>監査室）に報告してください。</a:t>
                      </a:r>
                      <a:endParaRPr lang="en-US" altLang="ja-JP" sz="1700" dirty="0">
                        <a:latin typeface="+mn-ea"/>
                        <a:ea typeface="+mn-ea"/>
                      </a:endParaRPr>
                    </a:p>
                    <a:p>
                      <a:pPr marL="0" indent="0">
                        <a:spcBef>
                          <a:spcPts val="1200"/>
                        </a:spcBef>
                        <a:buNone/>
                      </a:pPr>
                      <a:r>
                        <a:rPr lang="ja-JP" altLang="en-US" sz="1700" dirty="0">
                          <a:latin typeface="+mn-ea"/>
                          <a:ea typeface="+mn-ea"/>
                        </a:rPr>
                        <a:t>● 外付けサービス（訪問介護、訪問看護等サービス</a:t>
                      </a:r>
                      <a:r>
                        <a:rPr lang="ja-JP" altLang="en-US" sz="1700" dirty="0" smtClean="0">
                          <a:latin typeface="+mn-ea"/>
                          <a:ea typeface="+mn-ea"/>
                        </a:rPr>
                        <a:t>）に</a:t>
                      </a:r>
                      <a:r>
                        <a:rPr lang="ja-JP" altLang="en-US" sz="1700" dirty="0">
                          <a:latin typeface="+mn-ea"/>
                          <a:ea typeface="+mn-ea"/>
                        </a:rPr>
                        <a:t>ついて、入居</a:t>
                      </a:r>
                      <a:r>
                        <a:rPr lang="ja-JP" altLang="en-US" sz="1700" dirty="0" smtClean="0">
                          <a:latin typeface="+mn-ea"/>
                          <a:ea typeface="+mn-ea"/>
                        </a:rPr>
                        <a:t>とサービ</a:t>
                      </a:r>
                      <a:endParaRPr lang="en-US" altLang="ja-JP" sz="1700" dirty="0" smtClean="0">
                        <a:latin typeface="+mn-ea"/>
                        <a:ea typeface="+mn-ea"/>
                      </a:endParaRPr>
                    </a:p>
                    <a:p>
                      <a:pPr marL="0" indent="0">
                        <a:spcBef>
                          <a:spcPts val="0"/>
                        </a:spcBef>
                        <a:buNone/>
                      </a:pPr>
                      <a:r>
                        <a:rPr lang="en-US" altLang="ja-JP" sz="1700" dirty="0" smtClean="0">
                          <a:latin typeface="+mn-ea"/>
                          <a:ea typeface="+mn-ea"/>
                        </a:rPr>
                        <a:t>    </a:t>
                      </a:r>
                      <a:r>
                        <a:rPr lang="ja-JP" altLang="en-US" sz="1700" dirty="0" smtClean="0">
                          <a:latin typeface="+mn-ea"/>
                          <a:ea typeface="+mn-ea"/>
                        </a:rPr>
                        <a:t>スの利用</a:t>
                      </a:r>
                      <a:r>
                        <a:rPr lang="ja-JP" altLang="en-US" sz="1700" dirty="0">
                          <a:latin typeface="+mn-ea"/>
                          <a:ea typeface="+mn-ea"/>
                        </a:rPr>
                        <a:t>が</a:t>
                      </a:r>
                      <a:r>
                        <a:rPr lang="ja-JP" altLang="en-US" sz="1700" dirty="0" smtClean="0">
                          <a:latin typeface="+mn-ea"/>
                          <a:ea typeface="+mn-ea"/>
                        </a:rPr>
                        <a:t>同一（一体）である</a:t>
                      </a:r>
                      <a:r>
                        <a:rPr lang="ja-JP" altLang="en-US" sz="1700" dirty="0">
                          <a:latin typeface="+mn-ea"/>
                          <a:ea typeface="+mn-ea"/>
                        </a:rPr>
                        <a:t>ような広告は、各事業ごとの案内に整理</a:t>
                      </a:r>
                      <a:r>
                        <a:rPr lang="ja-JP" altLang="en-US" sz="1700" dirty="0" smtClean="0">
                          <a:latin typeface="+mn-ea"/>
                          <a:ea typeface="+mn-ea"/>
                        </a:rPr>
                        <a:t>する</a:t>
                      </a:r>
                      <a:endParaRPr lang="en-US" altLang="ja-JP" sz="1700" dirty="0" smtClean="0">
                        <a:latin typeface="+mn-ea"/>
                        <a:ea typeface="+mn-ea"/>
                      </a:endParaRPr>
                    </a:p>
                    <a:p>
                      <a:pPr marL="0" indent="0">
                        <a:spcBef>
                          <a:spcPts val="0"/>
                        </a:spcBef>
                        <a:buNone/>
                      </a:pPr>
                      <a:r>
                        <a:rPr lang="en-US" altLang="ja-JP" sz="1700" dirty="0" smtClean="0">
                          <a:latin typeface="+mn-ea"/>
                          <a:ea typeface="+mn-ea"/>
                        </a:rPr>
                        <a:t>    </a:t>
                      </a:r>
                      <a:r>
                        <a:rPr lang="ja-JP" altLang="en-US" sz="1700" dirty="0" smtClean="0">
                          <a:latin typeface="+mn-ea"/>
                          <a:ea typeface="+mn-ea"/>
                        </a:rPr>
                        <a:t>こと</a:t>
                      </a:r>
                      <a:r>
                        <a:rPr lang="ja-JP" altLang="en-US" sz="1700" dirty="0">
                          <a:latin typeface="+mn-ea"/>
                          <a:ea typeface="+mn-ea"/>
                        </a:rPr>
                        <a:t>。</a:t>
                      </a:r>
                      <a:endParaRPr kumimoji="1" lang="en-US" altLang="ja-JP" sz="1700" kern="1200" dirty="0">
                        <a:solidFill>
                          <a:srgbClr val="C00000"/>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FF99"/>
                    </a:solidFill>
                  </a:tcPr>
                </a:tc>
                <a:extLst>
                  <a:ext uri="{0D108BD9-81ED-4DB2-BD59-A6C34878D82A}">
                    <a16:rowId xmlns:a16="http://schemas.microsoft.com/office/drawing/2014/main" val="2428180773"/>
                  </a:ext>
                </a:extLst>
              </a:tr>
            </a:tbl>
          </a:graphicData>
        </a:graphic>
      </p:graphicFrame>
    </p:spTree>
    <p:extLst>
      <p:ext uri="{BB962C8B-B14F-4D97-AF65-F5344CB8AC3E}">
        <p14:creationId xmlns:p14="http://schemas.microsoft.com/office/powerpoint/2010/main" val="1060616311"/>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ー 6"/>
          <p:cNvSpPr>
            <a:spLocks noGrp="1"/>
          </p:cNvSpPr>
          <p:nvPr>
            <p:ph type="sldNum" sz="quarter" idx="12"/>
          </p:nvPr>
        </p:nvSpPr>
        <p:spPr/>
        <p:txBody>
          <a:bodyPr/>
          <a:lstStyle/>
          <a:p>
            <a:fld id="{4B6EAAFC-84C7-4BE1-BC5E-CE208EE20C26}" type="slidenum">
              <a:rPr lang="en-US" altLang="ja-JP" smtClean="0"/>
              <a:pPr/>
              <a:t>29</a:t>
            </a:fld>
            <a:endParaRPr kumimoji="1" lang="ja-JP" altLang="en-US" dirty="0"/>
          </a:p>
        </p:txBody>
      </p:sp>
      <p:sp>
        <p:nvSpPr>
          <p:cNvPr id="13" name="Rectangle 1"/>
          <p:cNvSpPr>
            <a:spLocks noGrp="1"/>
          </p:cNvSpPr>
          <p:nvPr>
            <p:ph type="title" idx="4294967295"/>
          </p:nvPr>
        </p:nvSpPr>
        <p:spPr>
          <a:xfrm>
            <a:off x="696329" y="236992"/>
            <a:ext cx="8001000" cy="511175"/>
          </a:xfrm>
        </p:spPr>
        <p:txBody>
          <a:bodyPr>
            <a:normAutofit/>
          </a:bodyPr>
          <a:lstStyle/>
          <a:p>
            <a:r>
              <a:rPr lang="ja-JP" altLang="en-US" sz="2000" b="1" dirty="0" smtClean="0">
                <a:solidFill>
                  <a:schemeClr val="accent2">
                    <a:lumMod val="50000"/>
                  </a:schemeClr>
                </a:solidFill>
                <a:latin typeface="+mn-ea"/>
                <a:ea typeface="+mn-ea"/>
              </a:rPr>
              <a:t>＜ サービス付き高齢者向け住宅事業者のみ ＞</a:t>
            </a:r>
            <a:endParaRPr kumimoji="1" lang="ja-JP" sz="2000" b="1" dirty="0">
              <a:solidFill>
                <a:schemeClr val="accent2">
                  <a:lumMod val="50000"/>
                </a:schemeClr>
              </a:solidFill>
              <a:latin typeface="+mn-ea"/>
              <a:ea typeface="+mn-ea"/>
            </a:endParaRPr>
          </a:p>
        </p:txBody>
      </p:sp>
      <p:sp>
        <p:nvSpPr>
          <p:cNvPr id="14" name="Rectangle 2"/>
          <p:cNvSpPr txBox="1">
            <a:spLocks/>
          </p:cNvSpPr>
          <p:nvPr/>
        </p:nvSpPr>
        <p:spPr>
          <a:xfrm>
            <a:off x="696330" y="3573016"/>
            <a:ext cx="8001000" cy="2366472"/>
          </a:xfrm>
          <a:prstGeom prst="rect">
            <a:avLst/>
          </a:prstGeom>
          <a:solidFill>
            <a:srgbClr val="FFFF99"/>
          </a:solidFill>
          <a:ln>
            <a:solidFill>
              <a:srgbClr val="1CADE4"/>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a:t>● 状況把握、生活相談の提供は、サービス付き高齢者向け住宅の登録基準</a:t>
            </a:r>
            <a:endParaRPr lang="en-US" altLang="ja-JP" sz="1800" dirty="0"/>
          </a:p>
          <a:p>
            <a:pPr marL="0" indent="0">
              <a:spcBef>
                <a:spcPts val="0"/>
              </a:spcBef>
              <a:spcAft>
                <a:spcPts val="0"/>
              </a:spcAft>
              <a:buNone/>
            </a:pPr>
            <a:r>
              <a:rPr lang="en-US" altLang="ja-JP" sz="1800" dirty="0"/>
              <a:t>    </a:t>
            </a:r>
            <a:r>
              <a:rPr lang="ja-JP" altLang="en-US" sz="1800" dirty="0"/>
              <a:t>として必要。</a:t>
            </a:r>
            <a:endParaRPr lang="en-US" altLang="ja-JP" sz="1800" dirty="0"/>
          </a:p>
          <a:p>
            <a:pPr marL="0" indent="0">
              <a:spcBef>
                <a:spcPts val="0"/>
              </a:spcBef>
              <a:spcAft>
                <a:spcPts val="0"/>
              </a:spcAft>
              <a:buNone/>
            </a:pPr>
            <a:r>
              <a:rPr lang="en-US" altLang="ja-JP" sz="1800" dirty="0"/>
              <a:t>   </a:t>
            </a:r>
            <a:r>
              <a:rPr lang="ja-JP" altLang="en-US" sz="1800" dirty="0"/>
              <a:t> </a:t>
            </a:r>
            <a:r>
              <a:rPr lang="en-US" altLang="ja-JP" sz="1300" dirty="0">
                <a:latin typeface="+mn-ea"/>
              </a:rPr>
              <a:t>※ </a:t>
            </a:r>
            <a:r>
              <a:rPr lang="ja-JP" altLang="en-US" sz="1300" dirty="0">
                <a:latin typeface="+mn-ea"/>
              </a:rPr>
              <a:t>提供しなければ、登録違反に該当し、登録取消しとなる場合があります</a:t>
            </a:r>
            <a:r>
              <a:rPr lang="ja-JP" altLang="en-US" sz="1300" dirty="0" smtClean="0">
                <a:latin typeface="+mn-ea"/>
              </a:rPr>
              <a:t>。</a:t>
            </a:r>
            <a:r>
              <a:rPr lang="ja-JP" altLang="en-US" sz="1300" dirty="0">
                <a:latin typeface="+mn-ea"/>
              </a:rPr>
              <a:t>（</a:t>
            </a:r>
            <a:r>
              <a:rPr lang="ja-JP" altLang="en-US" sz="1300" dirty="0" smtClean="0">
                <a:latin typeface="+mn-ea"/>
              </a:rPr>
              <a:t>ただし</a:t>
            </a:r>
            <a:r>
              <a:rPr lang="ja-JP" altLang="en-US" sz="1300" dirty="0">
                <a:latin typeface="+mn-ea"/>
              </a:rPr>
              <a:t>、入院等に</a:t>
            </a:r>
            <a:r>
              <a:rPr lang="ja-JP" altLang="en-US" sz="1300" dirty="0" smtClean="0">
                <a:latin typeface="+mn-ea"/>
              </a:rPr>
              <a:t>より　　</a:t>
            </a:r>
            <a:endParaRPr lang="en-US" altLang="ja-JP" sz="1300" dirty="0" smtClean="0">
              <a:latin typeface="+mn-ea"/>
            </a:endParaRPr>
          </a:p>
          <a:p>
            <a:pPr marL="0" indent="0">
              <a:spcBef>
                <a:spcPts val="0"/>
              </a:spcBef>
              <a:spcAft>
                <a:spcPts val="0"/>
              </a:spcAft>
              <a:buNone/>
            </a:pPr>
            <a:r>
              <a:rPr lang="ja-JP" altLang="en-US" sz="1300" dirty="0">
                <a:latin typeface="+mn-ea"/>
              </a:rPr>
              <a:t>　</a:t>
            </a:r>
            <a:r>
              <a:rPr lang="ja-JP" altLang="en-US" sz="1300" dirty="0" smtClean="0">
                <a:latin typeface="+mn-ea"/>
              </a:rPr>
              <a:t>　　居住</a:t>
            </a:r>
            <a:r>
              <a:rPr lang="ja-JP" altLang="en-US" sz="1300" dirty="0">
                <a:latin typeface="+mn-ea"/>
              </a:rPr>
              <a:t>していない場合等を</a:t>
            </a:r>
            <a:r>
              <a:rPr lang="ja-JP" altLang="en-US" sz="1300" dirty="0" smtClean="0">
                <a:latin typeface="+mn-ea"/>
              </a:rPr>
              <a:t>除く。）</a:t>
            </a:r>
            <a:endParaRPr lang="en-US" altLang="ja-JP" sz="1300" smtClean="0">
              <a:latin typeface="+mn-ea"/>
            </a:endParaRPr>
          </a:p>
          <a:p>
            <a:pPr marL="0" indent="0">
              <a:spcBef>
                <a:spcPts val="0"/>
              </a:spcBef>
              <a:spcAft>
                <a:spcPts val="0"/>
              </a:spcAft>
              <a:buNone/>
            </a:pPr>
            <a:endParaRPr lang="en-US" altLang="ja-JP" sz="1300" dirty="0" smtClean="0">
              <a:latin typeface="+mn-ea"/>
            </a:endParaRPr>
          </a:p>
          <a:p>
            <a:pPr marL="0" indent="0">
              <a:spcBef>
                <a:spcPts val="0"/>
              </a:spcBef>
              <a:spcAft>
                <a:spcPts val="0"/>
              </a:spcAft>
              <a:buNone/>
            </a:pPr>
            <a:r>
              <a:rPr lang="ja-JP" altLang="en-US" sz="1800" dirty="0" smtClean="0"/>
              <a:t>● </a:t>
            </a:r>
            <a:r>
              <a:rPr lang="ja-JP" altLang="en-US" sz="1800" dirty="0"/>
              <a:t>提供したサービスについては、適切に記録し、保管しておくこと。</a:t>
            </a:r>
            <a:endParaRPr lang="en-US" altLang="ja-JP" sz="1800" dirty="0"/>
          </a:p>
          <a:p>
            <a:pPr marL="0" indent="0">
              <a:spcBef>
                <a:spcPts val="0"/>
              </a:spcBef>
              <a:spcAft>
                <a:spcPts val="0"/>
              </a:spcAft>
              <a:buNone/>
            </a:pPr>
            <a:r>
              <a:rPr lang="ja-JP" altLang="en-US" sz="1800" dirty="0"/>
              <a:t>    </a:t>
            </a:r>
            <a:r>
              <a:rPr lang="en-US" altLang="ja-JP" sz="1300" dirty="0">
                <a:latin typeface="+mn-ea"/>
              </a:rPr>
              <a:t>※ </a:t>
            </a:r>
            <a:r>
              <a:rPr lang="ja-JP" altLang="en-US" sz="1300" dirty="0">
                <a:latin typeface="+mn-ea"/>
              </a:rPr>
              <a:t>記録がない日については、サービスの提供を実施したと認められない場合があります。</a:t>
            </a:r>
            <a:endParaRPr lang="en-US" altLang="ja-JP" sz="1300" dirty="0">
              <a:latin typeface="+mn-ea"/>
            </a:endParaRPr>
          </a:p>
        </p:txBody>
      </p:sp>
      <p:sp>
        <p:nvSpPr>
          <p:cNvPr id="15" name="下矢印 14"/>
          <p:cNvSpPr/>
          <p:nvPr/>
        </p:nvSpPr>
        <p:spPr>
          <a:xfrm>
            <a:off x="3923928" y="2924944"/>
            <a:ext cx="1584176" cy="421875"/>
          </a:xfrm>
          <a:prstGeom prst="downArrow">
            <a:avLst/>
          </a:prstGeom>
          <a:solidFill>
            <a:srgbClr val="F07F09"/>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ホームベース 7"/>
          <p:cNvSpPr/>
          <p:nvPr/>
        </p:nvSpPr>
        <p:spPr>
          <a:xfrm flipH="1">
            <a:off x="1410337" y="692696"/>
            <a:ext cx="7286992" cy="576064"/>
          </a:xfrm>
          <a:prstGeom prst="homePlate">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b="1" dirty="0" smtClean="0"/>
              <a:t>　</a:t>
            </a:r>
            <a:r>
              <a:rPr kumimoji="1" lang="ja-JP" altLang="en-US" sz="2000" b="1" dirty="0" smtClean="0"/>
              <a:t>① </a:t>
            </a:r>
            <a:r>
              <a:rPr kumimoji="1" lang="ja-JP" altLang="en-US" sz="2000" b="1" dirty="0"/>
              <a:t>必須サービスの提供</a:t>
            </a:r>
            <a:endParaRPr kumimoji="1" lang="ja-JP" altLang="en-US" sz="2000" b="1" dirty="0">
              <a:solidFill>
                <a:schemeClr val="bg1"/>
              </a:solidFill>
            </a:endParaRPr>
          </a:p>
        </p:txBody>
      </p:sp>
      <p:sp>
        <p:nvSpPr>
          <p:cNvPr id="9" name="Rectangle 2"/>
          <p:cNvSpPr txBox="1">
            <a:spLocks/>
          </p:cNvSpPr>
          <p:nvPr/>
        </p:nvSpPr>
        <p:spPr>
          <a:xfrm>
            <a:off x="696329" y="1494957"/>
            <a:ext cx="8001000" cy="1314135"/>
          </a:xfrm>
          <a:prstGeom prst="rect">
            <a:avLst/>
          </a:prstGeom>
          <a:solidFill>
            <a:srgbClr val="F4FAFF">
              <a:alpha val="25000"/>
            </a:srgbClr>
          </a:solidFill>
          <a:ln>
            <a:solidFill>
              <a:srgbClr val="1CADE4"/>
            </a:solid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lvl="0" indent="0">
              <a:spcAft>
                <a:spcPts val="0"/>
              </a:spcAft>
              <a:buNone/>
            </a:pPr>
            <a:r>
              <a:rPr lang="ja-JP" altLang="en-US" sz="1800" dirty="0">
                <a:solidFill>
                  <a:prstClr val="black"/>
                </a:solidFill>
              </a:rPr>
              <a:t>● 状況把握や、生活相談を入居者の選択サービスに位置付けていたり、拒</a:t>
            </a:r>
            <a:endParaRPr lang="en-US" altLang="ja-JP" sz="1800" dirty="0">
              <a:solidFill>
                <a:prstClr val="black"/>
              </a:solidFill>
            </a:endParaRPr>
          </a:p>
          <a:p>
            <a:pPr marL="0" lvl="0" indent="0">
              <a:spcBef>
                <a:spcPts val="0"/>
              </a:spcBef>
              <a:spcAft>
                <a:spcPts val="0"/>
              </a:spcAft>
              <a:buNone/>
            </a:pPr>
            <a:r>
              <a:rPr lang="en-US" altLang="ja-JP" sz="1800" dirty="0">
                <a:solidFill>
                  <a:prstClr val="black"/>
                </a:solidFill>
              </a:rPr>
              <a:t>    </a:t>
            </a:r>
            <a:r>
              <a:rPr lang="ja-JP" altLang="en-US" sz="1800" dirty="0">
                <a:solidFill>
                  <a:prstClr val="black"/>
                </a:solidFill>
              </a:rPr>
              <a:t>否する入居者への提供を中止している 。</a:t>
            </a:r>
            <a:endParaRPr lang="en-US" altLang="ja-JP" sz="1800" dirty="0">
              <a:solidFill>
                <a:prstClr val="black"/>
              </a:solidFill>
            </a:endParaRPr>
          </a:p>
          <a:p>
            <a:pPr marL="0" lvl="0" indent="0">
              <a:spcAft>
                <a:spcPts val="0"/>
              </a:spcAft>
              <a:buNone/>
            </a:pPr>
            <a:r>
              <a:rPr lang="ja-JP" altLang="en-US" sz="1800" dirty="0">
                <a:solidFill>
                  <a:prstClr val="black"/>
                </a:solidFill>
              </a:rPr>
              <a:t>● 実際に提供したサービスとその記録の内容に相違がある。</a:t>
            </a:r>
            <a:endParaRPr lang="ja-JP" altLang="en-US" sz="1800" dirty="0">
              <a:solidFill>
                <a:prstClr val="black"/>
              </a:solidFill>
              <a:latin typeface="メイリオ" panose="020B0604030504040204" pitchFamily="50" charset="-128"/>
            </a:endParaRPr>
          </a:p>
        </p:txBody>
      </p:sp>
    </p:spTree>
    <p:extLst>
      <p:ext uri="{BB962C8B-B14F-4D97-AF65-F5344CB8AC3E}">
        <p14:creationId xmlns:p14="http://schemas.microsoft.com/office/powerpoint/2010/main" val="1195107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a:t>
            </a:fld>
            <a:endParaRPr kumimoji="1" lang="ja-JP" altLang="en-US" dirty="0"/>
          </a:p>
        </p:txBody>
      </p:sp>
      <p:sp>
        <p:nvSpPr>
          <p:cNvPr id="4" name="正方形/長方形 3"/>
          <p:cNvSpPr/>
          <p:nvPr/>
        </p:nvSpPr>
        <p:spPr>
          <a:xfrm>
            <a:off x="683568" y="2348880"/>
            <a:ext cx="7344816" cy="1200329"/>
          </a:xfrm>
          <a:prstGeom prst="rect">
            <a:avLst/>
          </a:prstGeom>
        </p:spPr>
        <p:txBody>
          <a:bodyPr wrap="square">
            <a:spAutoFit/>
          </a:bodyPr>
          <a:lstStyle/>
          <a:p>
            <a:r>
              <a:rPr lang="ja-JP" altLang="en-US" sz="3600" dirty="0" smtClean="0">
                <a:latin typeface="+mn-ea"/>
              </a:rPr>
              <a:t>有料老人ホーム等事業者と</a:t>
            </a:r>
            <a:endParaRPr lang="en-US" altLang="ja-JP" sz="3600" dirty="0" smtClean="0">
              <a:latin typeface="+mn-ea"/>
            </a:endParaRPr>
          </a:p>
          <a:p>
            <a:r>
              <a:rPr lang="ja-JP" altLang="en-US" sz="3600" dirty="0" smtClean="0">
                <a:latin typeface="+mn-ea"/>
              </a:rPr>
              <a:t>軽費老人ホーム事業者の共通事項</a:t>
            </a:r>
            <a:endParaRPr lang="en-US" altLang="ja-JP" sz="3600" b="1" u="sng" dirty="0">
              <a:solidFill>
                <a:srgbClr val="CC0000"/>
              </a:solidFill>
              <a:latin typeface="+mn-ea"/>
            </a:endParaRPr>
          </a:p>
        </p:txBody>
      </p:sp>
      <p:pic>
        <p:nvPicPr>
          <p:cNvPr id="8" name="図 7">
            <a:extLst>
              <a:ext uri="{FF2B5EF4-FFF2-40B4-BE49-F238E27FC236}">
                <a16:creationId xmlns:a16="http://schemas.microsoft.com/office/drawing/2014/main" id="{270AF953-6463-45AF-8A08-7055940DB194}"/>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34490" y="4035344"/>
            <a:ext cx="1621286" cy="2161715"/>
          </a:xfrm>
          <a:prstGeom prst="rect">
            <a:avLst/>
          </a:prstGeom>
        </p:spPr>
      </p:pic>
    </p:spTree>
    <p:extLst>
      <p:ext uri="{BB962C8B-B14F-4D97-AF65-F5344CB8AC3E}">
        <p14:creationId xmlns:p14="http://schemas.microsoft.com/office/powerpoint/2010/main" val="226961025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30</a:t>
            </a:fld>
            <a:endParaRPr kumimoji="1" lang="ja-JP" altLang="en-US" dirty="0"/>
          </a:p>
        </p:txBody>
      </p:sp>
      <p:sp>
        <p:nvSpPr>
          <p:cNvPr id="5" name="Rectangle 2"/>
          <p:cNvSpPr txBox="1">
            <a:spLocks/>
          </p:cNvSpPr>
          <p:nvPr/>
        </p:nvSpPr>
        <p:spPr>
          <a:xfrm>
            <a:off x="685800" y="4521620"/>
            <a:ext cx="8001000" cy="1413517"/>
          </a:xfrm>
          <a:prstGeom prst="rect">
            <a:avLst/>
          </a:prstGeom>
          <a:noFill/>
        </p:spPr>
        <p:txBody>
          <a:bodyPr vert="horz" rtlCol="0">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buNone/>
            </a:pPr>
            <a:endParaRPr lang="ja-JP" altLang="en-US" dirty="0"/>
          </a:p>
        </p:txBody>
      </p:sp>
      <p:grpSp>
        <p:nvGrpSpPr>
          <p:cNvPr id="2" name="グループ化 1">
            <a:extLst>
              <a:ext uri="{FF2B5EF4-FFF2-40B4-BE49-F238E27FC236}">
                <a16:creationId xmlns:a16="http://schemas.microsoft.com/office/drawing/2014/main" id="{EC07F11C-12F4-4D08-B4F7-D5B9CAC65301}"/>
              </a:ext>
            </a:extLst>
          </p:cNvPr>
          <p:cNvGrpSpPr/>
          <p:nvPr/>
        </p:nvGrpSpPr>
        <p:grpSpPr>
          <a:xfrm>
            <a:off x="685800" y="1404883"/>
            <a:ext cx="7778931" cy="1552769"/>
            <a:chOff x="685800" y="958057"/>
            <a:chExt cx="7778931" cy="1552769"/>
          </a:xfrm>
        </p:grpSpPr>
        <p:sp>
          <p:nvSpPr>
            <p:cNvPr id="7" name="角丸四角形 6"/>
            <p:cNvSpPr/>
            <p:nvPr/>
          </p:nvSpPr>
          <p:spPr>
            <a:xfrm>
              <a:off x="685800" y="958057"/>
              <a:ext cx="7774632" cy="382710"/>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t>② </a:t>
              </a:r>
              <a:r>
                <a:rPr lang="ja-JP" altLang="en-US" b="1" dirty="0"/>
                <a:t>サービス付き高齢者向け住宅情報提供システムへの登録について</a:t>
              </a:r>
              <a:endParaRPr kumimoji="1" lang="ja-JP" altLang="en-US" b="1" dirty="0"/>
            </a:p>
          </p:txBody>
        </p:sp>
        <p:sp>
          <p:nvSpPr>
            <p:cNvPr id="10" name="Rectangle 2"/>
            <p:cNvSpPr txBox="1">
              <a:spLocks/>
            </p:cNvSpPr>
            <p:nvPr/>
          </p:nvSpPr>
          <p:spPr>
            <a:xfrm>
              <a:off x="685800" y="1320907"/>
              <a:ext cx="7778931" cy="1189919"/>
            </a:xfrm>
            <a:prstGeom prst="rect">
              <a:avLst/>
            </a:prstGeom>
            <a:solidFill>
              <a:srgbClr val="FFFF99"/>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r>
                <a:rPr lang="ja-JP" altLang="en-US" sz="1800" dirty="0"/>
                <a:t>　情報提供システムへの登録時に、水道光熱費等で別途必要な料金の項目が抜けていたり、広告等と相違している箇所が多くみられますので、登録内容に漏れ、相違が無いように注意してください。</a:t>
              </a:r>
              <a:endParaRPr lang="en-US" altLang="ja-JP" sz="1800" dirty="0">
                <a:latin typeface="+mn-ea"/>
              </a:endParaRPr>
            </a:p>
          </p:txBody>
        </p:sp>
      </p:grpSp>
      <p:sp>
        <p:nvSpPr>
          <p:cNvPr id="6" name="Rectangle 2"/>
          <p:cNvSpPr txBox="1">
            <a:spLocks/>
          </p:cNvSpPr>
          <p:nvPr/>
        </p:nvSpPr>
        <p:spPr>
          <a:xfrm>
            <a:off x="685800" y="3915126"/>
            <a:ext cx="7774633" cy="2250178"/>
          </a:xfrm>
          <a:prstGeom prst="rect">
            <a:avLst/>
          </a:prstGeom>
          <a:solidFill>
            <a:srgbClr val="FFFF99"/>
          </a:solidFill>
          <a:ln>
            <a:solidFill>
              <a:schemeClr val="accent1"/>
            </a:solid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dirty="0">
                <a:latin typeface="+mn-ea"/>
              </a:rPr>
              <a:t>   有料老人ホームに該当するサービス付き高齢者向け住宅について、「吹田市有料老人ホーム設置運営指導指針」が一部適用されます。</a:t>
            </a:r>
            <a:endParaRPr lang="en-US" altLang="ja-JP" sz="1800" dirty="0">
              <a:latin typeface="+mn-ea"/>
            </a:endParaRPr>
          </a:p>
          <a:p>
            <a:pPr marL="0" indent="0">
              <a:spcBef>
                <a:spcPts val="0"/>
              </a:spcBef>
              <a:buNone/>
            </a:pPr>
            <a:r>
              <a:rPr lang="ja-JP" altLang="en-US" sz="1800" dirty="0">
                <a:latin typeface="+mn-ea"/>
              </a:rPr>
              <a:t>　 吹田市（福祉指導監査室）のホームページにて、内容を確認し、指針に沿った運営をお願いします。</a:t>
            </a:r>
            <a:endParaRPr lang="en-US" altLang="ja-JP" sz="1800" dirty="0">
              <a:latin typeface="+mn-ea"/>
            </a:endParaRPr>
          </a:p>
          <a:p>
            <a:pPr marL="0" indent="0">
              <a:spcBef>
                <a:spcPts val="0"/>
              </a:spcBef>
              <a:buNone/>
            </a:pPr>
            <a:r>
              <a:rPr lang="ja-JP" altLang="en-US" sz="1800" dirty="0">
                <a:latin typeface="+mn-ea"/>
              </a:rPr>
              <a:t>　</a:t>
            </a:r>
            <a:r>
              <a:rPr lang="en-US" altLang="ja-JP" sz="1500" dirty="0">
                <a:solidFill>
                  <a:srgbClr val="C00000"/>
                </a:solidFill>
                <a:latin typeface="+mn-ea"/>
              </a:rPr>
              <a:t>※</a:t>
            </a:r>
            <a:r>
              <a:rPr lang="ja-JP" altLang="en-US" sz="1500" dirty="0">
                <a:solidFill>
                  <a:srgbClr val="C00000"/>
                </a:solidFill>
                <a:latin typeface="+mn-ea"/>
              </a:rPr>
              <a:t>参考 「吹田市有料老人ホーム設置運営指導指針」</a:t>
            </a:r>
            <a:r>
              <a:rPr lang="en-US" altLang="ja-JP" sz="1500" dirty="0">
                <a:solidFill>
                  <a:srgbClr val="C00000"/>
                </a:solidFill>
                <a:latin typeface="+mn-ea"/>
              </a:rPr>
              <a:t> </a:t>
            </a:r>
            <a:r>
              <a:rPr lang="ja-JP" altLang="en-US" sz="1300" dirty="0">
                <a:solidFill>
                  <a:srgbClr val="C00000"/>
                </a:solidFill>
                <a:latin typeface="+mn-ea"/>
              </a:rPr>
              <a:t>　　</a:t>
            </a:r>
            <a:endParaRPr lang="en-US" altLang="ja-JP" sz="1300" dirty="0">
              <a:solidFill>
                <a:srgbClr val="C00000"/>
              </a:solidFill>
              <a:latin typeface="+mn-ea"/>
            </a:endParaRPr>
          </a:p>
          <a:p>
            <a:pPr marL="0" indent="0">
              <a:spcBef>
                <a:spcPts val="0"/>
              </a:spcBef>
              <a:spcAft>
                <a:spcPts val="0"/>
              </a:spcAft>
              <a:buNone/>
            </a:pPr>
            <a:r>
              <a:rPr lang="ja-JP" altLang="en-US" sz="1300" dirty="0">
                <a:solidFill>
                  <a:srgbClr val="C00000"/>
                </a:solidFill>
                <a:latin typeface="+mn-ea"/>
              </a:rPr>
              <a:t>　　</a:t>
            </a:r>
            <a:r>
              <a:rPr lang="en-US" altLang="ja-JP" sz="1300" dirty="0">
                <a:solidFill>
                  <a:srgbClr val="C00000"/>
                </a:solidFill>
                <a:latin typeface="+mn-ea"/>
                <a:hlinkClick r:id="rId3">
                  <a:extLst>
                    <a:ext uri="{A12FA001-AC4F-418D-AE19-62706E023703}">
                      <ahyp:hlinkClr xmlns="" xmlns:ahyp="http://schemas.microsoft.com/office/drawing/2018/hyperlinkcolor" val="tx"/>
                    </a:ext>
                  </a:extLst>
                </a:hlinkClick>
              </a:rPr>
              <a:t>https://www.city.suita.osaka.jp/home/soshiki/div-fukushi/fukushido/_72694.html</a:t>
            </a:r>
            <a:endParaRPr lang="en-US" altLang="ja-JP" sz="1300" dirty="0">
              <a:solidFill>
                <a:srgbClr val="C00000"/>
              </a:solidFill>
              <a:latin typeface="+mn-ea"/>
            </a:endParaRPr>
          </a:p>
        </p:txBody>
      </p:sp>
      <p:sp>
        <p:nvSpPr>
          <p:cNvPr id="8" name="角丸四角形 7"/>
          <p:cNvSpPr/>
          <p:nvPr/>
        </p:nvSpPr>
        <p:spPr>
          <a:xfrm>
            <a:off x="685801" y="3495923"/>
            <a:ext cx="7774632" cy="40291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t>③ </a:t>
            </a:r>
            <a:r>
              <a:rPr kumimoji="1" lang="ja-JP" altLang="en-US" sz="2000" b="1" dirty="0" smtClean="0"/>
              <a:t>設置</a:t>
            </a:r>
            <a:r>
              <a:rPr lang="ja-JP" altLang="en-US" sz="2000" b="1" dirty="0" smtClean="0"/>
              <a:t>運営</a:t>
            </a:r>
            <a:r>
              <a:rPr lang="ja-JP" altLang="en-US" sz="2000" b="1" dirty="0"/>
              <a:t>指導指針の適用について</a:t>
            </a:r>
            <a:endParaRPr kumimoji="1" lang="en-US" altLang="ja-JP" sz="2000" b="1" dirty="0"/>
          </a:p>
        </p:txBody>
      </p:sp>
      <p:sp>
        <p:nvSpPr>
          <p:cNvPr id="4" name="正方形/長方形 3"/>
          <p:cNvSpPr/>
          <p:nvPr/>
        </p:nvSpPr>
        <p:spPr>
          <a:xfrm>
            <a:off x="685800" y="214527"/>
            <a:ext cx="5484194" cy="400110"/>
          </a:xfrm>
          <a:prstGeom prst="rect">
            <a:avLst/>
          </a:prstGeom>
        </p:spPr>
        <p:txBody>
          <a:bodyPr wrap="none">
            <a:spAutoFit/>
          </a:bodyPr>
          <a:lstStyle/>
          <a:p>
            <a:r>
              <a:rPr lang="ja-JP" altLang="en-US" sz="2000" b="1" dirty="0">
                <a:solidFill>
                  <a:schemeClr val="accent2">
                    <a:lumMod val="50000"/>
                  </a:schemeClr>
                </a:solidFill>
                <a:latin typeface="+mn-ea"/>
              </a:rPr>
              <a:t>＜ サービス付き高齢者向け</a:t>
            </a:r>
            <a:r>
              <a:rPr lang="ja-JP" altLang="en-US" sz="2000" b="1" dirty="0" smtClean="0">
                <a:solidFill>
                  <a:schemeClr val="accent2">
                    <a:lumMod val="50000"/>
                  </a:schemeClr>
                </a:solidFill>
                <a:latin typeface="+mn-ea"/>
              </a:rPr>
              <a:t>住宅</a:t>
            </a:r>
            <a:r>
              <a:rPr lang="ja-JP" altLang="en-US" sz="2000" b="1" dirty="0">
                <a:solidFill>
                  <a:schemeClr val="accent2">
                    <a:lumMod val="50000"/>
                  </a:schemeClr>
                </a:solidFill>
                <a:latin typeface="+mn-ea"/>
              </a:rPr>
              <a:t>事業者</a:t>
            </a:r>
            <a:r>
              <a:rPr lang="ja-JP" altLang="en-US" sz="2000" b="1" dirty="0" smtClean="0">
                <a:solidFill>
                  <a:schemeClr val="accent2">
                    <a:lumMod val="50000"/>
                  </a:schemeClr>
                </a:solidFill>
                <a:latin typeface="+mn-ea"/>
              </a:rPr>
              <a:t>のみ </a:t>
            </a:r>
            <a:r>
              <a:rPr lang="ja-JP" altLang="en-US" sz="2000" b="1" dirty="0">
                <a:solidFill>
                  <a:schemeClr val="accent2">
                    <a:lumMod val="50000"/>
                  </a:schemeClr>
                </a:solidFill>
                <a:latin typeface="+mn-ea"/>
              </a:rPr>
              <a:t>＞</a:t>
            </a:r>
            <a:endParaRPr lang="ja-JP" altLang="en-US" sz="2000" dirty="0"/>
          </a:p>
        </p:txBody>
      </p:sp>
    </p:spTree>
    <p:extLst>
      <p:ext uri="{BB962C8B-B14F-4D97-AF65-F5344CB8AC3E}">
        <p14:creationId xmlns:p14="http://schemas.microsoft.com/office/powerpoint/2010/main" val="47114169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4D3D6797-1016-44D1-BB10-C8BB6E5E06E8}"/>
              </a:ext>
            </a:extLst>
          </p:cNvPr>
          <p:cNvSpPr txBox="1">
            <a:spLocks/>
          </p:cNvSpPr>
          <p:nvPr/>
        </p:nvSpPr>
        <p:spPr>
          <a:xfrm>
            <a:off x="753509" y="1628800"/>
            <a:ext cx="7778931" cy="2448272"/>
          </a:xfrm>
          <a:prstGeom prst="rect">
            <a:avLst/>
          </a:prstGeom>
          <a:noFill/>
          <a:ln w="31750">
            <a:noFill/>
          </a:ln>
        </p:spPr>
        <p:style>
          <a:lnRef idx="1">
            <a:schemeClr val="accent1"/>
          </a:lnRef>
          <a:fillRef idx="2">
            <a:schemeClr val="accent1"/>
          </a:fillRef>
          <a:effectRef idx="1">
            <a:schemeClr val="accent1"/>
          </a:effectRef>
          <a:fontRef idx="minor">
            <a:schemeClr val="dk1"/>
          </a:fontRef>
        </p:style>
        <p:txBody>
          <a:bodyPr vert="horz" rtlCol="0" anchor="ctr">
            <a:no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Aft>
                <a:spcPts val="0"/>
              </a:spcAft>
              <a:buNone/>
            </a:pPr>
            <a:r>
              <a:rPr lang="ja-JP" altLang="en-US" sz="2400" dirty="0" smtClean="0">
                <a:latin typeface="+mn-ea"/>
              </a:rPr>
              <a:t>　</a:t>
            </a:r>
            <a:r>
              <a:rPr lang="ja-JP" altLang="en-US" sz="3200" dirty="0" smtClean="0">
                <a:solidFill>
                  <a:srgbClr val="00B050"/>
                </a:solidFill>
                <a:latin typeface="+mn-ea"/>
              </a:rPr>
              <a:t>📩</a:t>
            </a:r>
            <a:r>
              <a:rPr lang="ja-JP" altLang="en-US" dirty="0" smtClean="0">
                <a:solidFill>
                  <a:srgbClr val="00B050"/>
                </a:solidFill>
                <a:latin typeface="+mn-ea"/>
              </a:rPr>
              <a:t> </a:t>
            </a:r>
            <a:r>
              <a:rPr lang="ja-JP" altLang="en-US" dirty="0" smtClean="0">
                <a:latin typeface="+mn-ea"/>
              </a:rPr>
              <a:t> </a:t>
            </a:r>
            <a:r>
              <a:rPr lang="ja-JP" altLang="en-US" sz="2400" dirty="0" smtClean="0">
                <a:latin typeface="+mn-ea"/>
              </a:rPr>
              <a:t>吹田市</a:t>
            </a:r>
            <a:r>
              <a:rPr lang="ja-JP" altLang="en-US" sz="2400" dirty="0">
                <a:latin typeface="+mn-ea"/>
              </a:rPr>
              <a:t>電子申込</a:t>
            </a:r>
            <a:r>
              <a:rPr lang="ja-JP" altLang="en-US" sz="2400" dirty="0" smtClean="0">
                <a:latin typeface="+mn-ea"/>
              </a:rPr>
              <a:t>システムにより、</a:t>
            </a:r>
            <a:r>
              <a:rPr lang="ja-JP" altLang="en-US" sz="2400" b="1" u="sng" dirty="0" smtClean="0">
                <a:solidFill>
                  <a:srgbClr val="C00000"/>
                </a:solidFill>
                <a:latin typeface="+mn-ea"/>
              </a:rPr>
              <a:t>集団指導の確</a:t>
            </a:r>
            <a:endParaRPr lang="en-US" altLang="ja-JP" sz="2400" b="1" u="sng" dirty="0" smtClean="0">
              <a:solidFill>
                <a:srgbClr val="C00000"/>
              </a:solidFill>
              <a:latin typeface="+mn-ea"/>
            </a:endParaRPr>
          </a:p>
          <a:p>
            <a:pPr marL="0" indent="0">
              <a:spcAft>
                <a:spcPts val="0"/>
              </a:spcAft>
              <a:buNone/>
            </a:pPr>
            <a:r>
              <a:rPr lang="ja-JP" altLang="en-US" sz="2400" b="1" dirty="0">
                <a:solidFill>
                  <a:srgbClr val="C00000"/>
                </a:solidFill>
                <a:latin typeface="+mn-ea"/>
              </a:rPr>
              <a:t>　</a:t>
            </a:r>
            <a:r>
              <a:rPr lang="ja-JP" altLang="en-US" sz="2400" b="1" dirty="0" smtClean="0">
                <a:solidFill>
                  <a:srgbClr val="C00000"/>
                </a:solidFill>
                <a:latin typeface="+mn-ea"/>
              </a:rPr>
              <a:t>　　</a:t>
            </a:r>
            <a:r>
              <a:rPr lang="ja-JP" altLang="en-US" sz="2400" b="1" u="sng" dirty="0" smtClean="0">
                <a:solidFill>
                  <a:srgbClr val="C00000"/>
                </a:solidFill>
                <a:latin typeface="+mn-ea"/>
              </a:rPr>
              <a:t>認報告の提出</a:t>
            </a:r>
            <a:r>
              <a:rPr lang="ja-JP" altLang="en-US" sz="2400" dirty="0" smtClean="0">
                <a:latin typeface="+mn-ea"/>
              </a:rPr>
              <a:t>をお願いします。</a:t>
            </a:r>
            <a:endParaRPr lang="en-US" altLang="ja-JP" sz="2000" dirty="0" smtClean="0">
              <a:latin typeface="+mn-ea"/>
            </a:endParaRPr>
          </a:p>
        </p:txBody>
      </p:sp>
      <p:sp>
        <p:nvSpPr>
          <p:cNvPr id="3" name="正方形/長方形 2"/>
          <p:cNvSpPr/>
          <p:nvPr/>
        </p:nvSpPr>
        <p:spPr>
          <a:xfrm>
            <a:off x="5508104" y="4077072"/>
            <a:ext cx="2646878" cy="723275"/>
          </a:xfrm>
          <a:prstGeom prst="rect">
            <a:avLst/>
          </a:prstGeom>
        </p:spPr>
        <p:txBody>
          <a:bodyPr wrap="none">
            <a:spAutoFit/>
          </a:bodyPr>
          <a:lstStyle/>
          <a:p>
            <a:pPr>
              <a:spcAft>
                <a:spcPts val="600"/>
              </a:spcAft>
            </a:pPr>
            <a:r>
              <a:rPr lang="ja-JP" altLang="ja-JP" b="1" dirty="0">
                <a:latin typeface="+mn-ea"/>
              </a:rPr>
              <a:t>以上で</a:t>
            </a:r>
            <a:r>
              <a:rPr lang="ja-JP" altLang="en-US" b="1" dirty="0">
                <a:latin typeface="+mn-ea"/>
              </a:rPr>
              <a:t>、終了</a:t>
            </a:r>
            <a:r>
              <a:rPr lang="ja-JP" altLang="en-US" b="1" dirty="0" smtClean="0">
                <a:latin typeface="+mn-ea"/>
              </a:rPr>
              <a:t>です。</a:t>
            </a:r>
            <a:endParaRPr lang="en-US" altLang="ja-JP" b="1" dirty="0" smtClean="0">
              <a:latin typeface="+mn-ea"/>
            </a:endParaRPr>
          </a:p>
          <a:p>
            <a:r>
              <a:rPr lang="ja-JP" altLang="en-US" b="1" dirty="0">
                <a:latin typeface="+mn-ea"/>
              </a:rPr>
              <a:t>おつかれさまでした。</a:t>
            </a:r>
            <a:r>
              <a:rPr lang="en-US" altLang="ja-JP" b="1" dirty="0" smtClean="0">
                <a:latin typeface="+mn-ea"/>
              </a:rPr>
              <a:t>  </a:t>
            </a:r>
            <a:endParaRPr lang="en-US" altLang="ja-JP" b="1" dirty="0">
              <a:latin typeface="+mn-ea"/>
            </a:endParaRPr>
          </a:p>
        </p:txBody>
      </p:sp>
      <p:sp>
        <p:nvSpPr>
          <p:cNvPr id="6" name="スライド番号プレースホルダー 2"/>
          <p:cNvSpPr>
            <a:spLocks noGrp="1"/>
          </p:cNvSpPr>
          <p:nvPr>
            <p:ph type="sldNum" sz="quarter" idx="12"/>
          </p:nvPr>
        </p:nvSpPr>
        <p:spPr>
          <a:xfrm>
            <a:off x="511228" y="787783"/>
            <a:ext cx="584978" cy="365125"/>
          </a:xfrm>
        </p:spPr>
        <p:txBody>
          <a:bodyPr/>
          <a:lstStyle/>
          <a:p>
            <a:fld id="{4B6EAAFC-84C7-4BE1-BC5E-CE208EE20C26}" type="slidenum">
              <a:rPr lang="en-US" altLang="ja-JP" smtClean="0"/>
              <a:pPr/>
              <a:t>31</a:t>
            </a:fld>
            <a:endParaRPr kumimoji="1" lang="ja-JP" altLang="en-US" dirty="0"/>
          </a:p>
        </p:txBody>
      </p:sp>
      <p:sp>
        <p:nvSpPr>
          <p:cNvPr id="9" name="ホームベース 8"/>
          <p:cNvSpPr/>
          <p:nvPr/>
        </p:nvSpPr>
        <p:spPr>
          <a:xfrm flipH="1">
            <a:off x="1410337" y="692696"/>
            <a:ext cx="7286992" cy="576064"/>
          </a:xfrm>
          <a:prstGeom prst="homePlate">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kumimoji="1" lang="ja-JP" altLang="en-US" sz="2000" b="1" dirty="0" smtClean="0">
                <a:solidFill>
                  <a:schemeClr val="bg1"/>
                </a:solidFill>
              </a:rPr>
              <a:t>　さいごに</a:t>
            </a:r>
            <a:endParaRPr kumimoji="1" lang="ja-JP" altLang="en-US" sz="2000" b="1" dirty="0">
              <a:solidFill>
                <a:schemeClr val="bg1"/>
              </a:solidFill>
            </a:endParaRPr>
          </a:p>
        </p:txBody>
      </p:sp>
    </p:spTree>
    <p:extLst>
      <p:ext uri="{BB962C8B-B14F-4D97-AF65-F5344CB8AC3E}">
        <p14:creationId xmlns:p14="http://schemas.microsoft.com/office/powerpoint/2010/main" val="159203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5000">
              <a:schemeClr val="bg2">
                <a:tint val="90000"/>
                <a:satMod val="92000"/>
                <a:lumMod val="120000"/>
              </a:schemeClr>
            </a:gs>
            <a:gs pos="100000">
              <a:schemeClr val="bg2">
                <a:shade val="98000"/>
                <a:satMod val="120000"/>
                <a:lumMod val="98000"/>
              </a:schemeClr>
            </a:gs>
          </a:gsLst>
          <a:lin ang="2700000" scaled="1"/>
          <a:tileRect/>
        </a:gradFill>
        <a:effectLst/>
      </p:bgPr>
    </p:bg>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DFAD3597-0D85-4281-8028-5C2602BB1D87}"/>
              </a:ext>
            </a:extLst>
          </p:cNvPr>
          <p:cNvSpPr>
            <a:spLocks noGrp="1"/>
          </p:cNvSpPr>
          <p:nvPr>
            <p:ph type="title"/>
          </p:nvPr>
        </p:nvSpPr>
        <p:spPr>
          <a:xfrm>
            <a:off x="179512" y="190491"/>
            <a:ext cx="8001000" cy="779854"/>
          </a:xfrm>
        </p:spPr>
        <p:txBody>
          <a:bodyPr>
            <a:normAutofit/>
          </a:bodyPr>
          <a:lstStyle/>
          <a:p>
            <a:r>
              <a:rPr lang="ja-JP" altLang="en-US" sz="2400" b="1" dirty="0">
                <a:solidFill>
                  <a:schemeClr val="tx1"/>
                </a:solidFill>
              </a:rPr>
              <a:t>１　吹田市からのお知らせ</a:t>
            </a:r>
            <a:endParaRPr kumimoji="1" lang="ja-JP" sz="2400" b="1" dirty="0">
              <a:solidFill>
                <a:schemeClr val="bg1"/>
              </a:solidFill>
            </a:endParaRPr>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4</a:t>
            </a:fld>
            <a:endParaRPr kumimoji="1" lang="ja-JP" altLang="en-US" dirty="0"/>
          </a:p>
        </p:txBody>
      </p:sp>
      <p:sp>
        <p:nvSpPr>
          <p:cNvPr id="10" name="Rectangle 2"/>
          <p:cNvSpPr txBox="1">
            <a:spLocks/>
          </p:cNvSpPr>
          <p:nvPr/>
        </p:nvSpPr>
        <p:spPr>
          <a:xfrm>
            <a:off x="703595" y="1750200"/>
            <a:ext cx="7730431" cy="4102476"/>
          </a:xfrm>
          <a:prstGeom prst="rect">
            <a:avLst/>
          </a:prstGeom>
          <a:solidFill>
            <a:srgbClr val="F4FAFF">
              <a:alpha val="65000"/>
            </a:srgbClr>
          </a:solidFill>
          <a:ln w="15875">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endParaRPr lang="en-US" altLang="ja-JP" sz="1800" dirty="0" smtClean="0">
              <a:solidFill>
                <a:srgbClr val="CC0000"/>
              </a:solidFill>
              <a:latin typeface="+mn-ea"/>
            </a:endParaRPr>
          </a:p>
          <a:p>
            <a:pPr marL="0" indent="0">
              <a:spcBef>
                <a:spcPts val="0"/>
              </a:spcBef>
              <a:spcAft>
                <a:spcPts val="0"/>
              </a:spcAft>
              <a:buNone/>
            </a:pPr>
            <a:r>
              <a:rPr lang="ja-JP" altLang="en-US" sz="1800" b="1" u="sng" dirty="0" smtClean="0">
                <a:solidFill>
                  <a:srgbClr val="C00000"/>
                </a:solidFill>
                <a:latin typeface="+mn-ea"/>
              </a:rPr>
              <a:t>事故報告書の様式は最新のものを使用してください</a:t>
            </a:r>
            <a:endParaRPr lang="en-US" altLang="ja-JP" sz="1800" b="1" u="sng" dirty="0" smtClean="0">
              <a:solidFill>
                <a:srgbClr val="C00000"/>
              </a:solidFill>
              <a:latin typeface="+mn-ea"/>
            </a:endParaRPr>
          </a:p>
          <a:p>
            <a:pPr marL="0" indent="0">
              <a:spcBef>
                <a:spcPts val="0"/>
              </a:spcBef>
              <a:spcAft>
                <a:spcPts val="0"/>
              </a:spcAft>
              <a:buNone/>
            </a:pPr>
            <a:endParaRPr lang="en-US" altLang="ja-JP" sz="1800" dirty="0" smtClean="0">
              <a:solidFill>
                <a:srgbClr val="CC0000"/>
              </a:solidFill>
              <a:latin typeface="+mn-ea"/>
            </a:endParaRPr>
          </a:p>
          <a:p>
            <a:pPr marL="0" indent="0">
              <a:spcBef>
                <a:spcPts val="0"/>
              </a:spcBef>
              <a:spcAft>
                <a:spcPts val="0"/>
              </a:spcAft>
              <a:buNone/>
            </a:pPr>
            <a:r>
              <a:rPr lang="ja-JP" altLang="en-US" sz="1800" dirty="0" smtClean="0">
                <a:latin typeface="+mn-ea"/>
              </a:rPr>
              <a:t>有料老人ホーム事業者向けの事故報告書を以前の様式のまま使用されている事業者があります。</a:t>
            </a:r>
            <a:endParaRPr lang="en-US" altLang="ja-JP" sz="1800" dirty="0" smtClean="0">
              <a:latin typeface="+mn-ea"/>
            </a:endParaRPr>
          </a:p>
          <a:p>
            <a:pPr marL="0" indent="0">
              <a:spcBef>
                <a:spcPts val="0"/>
              </a:spcBef>
              <a:spcAft>
                <a:spcPts val="0"/>
              </a:spcAft>
              <a:buNone/>
            </a:pPr>
            <a:r>
              <a:rPr lang="ja-JP" altLang="en-US" sz="1800" dirty="0">
                <a:latin typeface="+mn-ea"/>
              </a:rPr>
              <a:t>令和３年に新しい様式</a:t>
            </a:r>
            <a:r>
              <a:rPr lang="ja-JP" altLang="en-US" sz="1800" dirty="0" smtClean="0">
                <a:latin typeface="+mn-ea"/>
              </a:rPr>
              <a:t>へ更新していますので、必ず新しい様式を使用して報告してください。</a:t>
            </a:r>
            <a:endParaRPr lang="en-US" altLang="ja-JP" sz="1800" dirty="0" smtClean="0">
              <a:latin typeface="+mn-ea"/>
            </a:endParaRPr>
          </a:p>
          <a:p>
            <a:pPr marL="0" indent="0">
              <a:spcBef>
                <a:spcPts val="0"/>
              </a:spcBef>
              <a:spcAft>
                <a:spcPts val="0"/>
              </a:spcAft>
              <a:buNone/>
            </a:pPr>
            <a:endParaRPr lang="en-US" altLang="ja-JP" sz="1800" dirty="0">
              <a:latin typeface="+mn-ea"/>
            </a:endParaRPr>
          </a:p>
          <a:p>
            <a:pPr marL="0" indent="0">
              <a:spcBef>
                <a:spcPts val="0"/>
              </a:spcBef>
              <a:spcAft>
                <a:spcPts val="0"/>
              </a:spcAft>
              <a:buNone/>
            </a:pPr>
            <a:r>
              <a:rPr lang="ja-JP" altLang="en-US" sz="1800" b="1" u="sng" dirty="0">
                <a:solidFill>
                  <a:srgbClr val="C00000"/>
                </a:solidFill>
                <a:latin typeface="+mn-ea"/>
              </a:rPr>
              <a:t>運営懇談会について</a:t>
            </a:r>
            <a:endParaRPr lang="en-US" altLang="ja-JP" sz="1800" b="1" u="sng" dirty="0">
              <a:solidFill>
                <a:srgbClr val="C00000"/>
              </a:solidFill>
              <a:latin typeface="+mn-ea"/>
            </a:endParaRPr>
          </a:p>
          <a:p>
            <a:pPr marL="0" indent="0">
              <a:spcBef>
                <a:spcPts val="0"/>
              </a:spcBef>
              <a:spcAft>
                <a:spcPts val="0"/>
              </a:spcAft>
              <a:buNone/>
            </a:pPr>
            <a:endParaRPr lang="en-US" altLang="ja-JP" sz="1800" b="1" u="sng" dirty="0">
              <a:solidFill>
                <a:srgbClr val="C00000"/>
              </a:solidFill>
              <a:latin typeface="+mn-ea"/>
            </a:endParaRPr>
          </a:p>
          <a:p>
            <a:pPr marL="0" indent="0">
              <a:spcBef>
                <a:spcPts val="0"/>
              </a:spcBef>
              <a:spcAft>
                <a:spcPts val="0"/>
              </a:spcAft>
              <a:buNone/>
            </a:pPr>
            <a:r>
              <a:rPr lang="ja-JP" altLang="en-US" sz="1800" dirty="0">
                <a:latin typeface="+mn-ea"/>
              </a:rPr>
              <a:t>新型コロナウイルス感染症の拡大防止のため、今年度の運営懇談会について書面開催も可能としています。ただし、外部からの点検が働くよう、職員及び入居者以外の第三者的立場にある学識経験者、民生委員などを加えるように</a:t>
            </a:r>
            <a:r>
              <a:rPr lang="ja-JP" altLang="en-US" sz="1800" dirty="0" smtClean="0">
                <a:latin typeface="+mn-ea"/>
              </a:rPr>
              <a:t>努めてください。</a:t>
            </a:r>
            <a:endParaRPr lang="en-US" altLang="ja-JP" sz="1800" dirty="0">
              <a:latin typeface="+mn-ea"/>
            </a:endParaRPr>
          </a:p>
          <a:p>
            <a:pPr marL="0" indent="0">
              <a:spcBef>
                <a:spcPts val="0"/>
              </a:spcBef>
              <a:spcAft>
                <a:spcPts val="0"/>
              </a:spcAft>
              <a:buNone/>
            </a:pPr>
            <a:endParaRPr lang="en-US" altLang="ja-JP" sz="1800" dirty="0" smtClean="0">
              <a:latin typeface="+mn-ea"/>
            </a:endParaRPr>
          </a:p>
        </p:txBody>
      </p:sp>
      <p:sp>
        <p:nvSpPr>
          <p:cNvPr id="6" name="ホームベース 5"/>
          <p:cNvSpPr/>
          <p:nvPr/>
        </p:nvSpPr>
        <p:spPr>
          <a:xfrm flipH="1">
            <a:off x="1410338" y="692696"/>
            <a:ext cx="6973069" cy="576064"/>
          </a:xfrm>
          <a:prstGeom prst="homePlate">
            <a:avLst/>
          </a:prstGeom>
          <a:solidFill>
            <a:schemeClr val="accent1"/>
          </a:solid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bg1"/>
                </a:solidFill>
              </a:rPr>
              <a:t>　</a:t>
            </a:r>
            <a:r>
              <a:rPr kumimoji="1" lang="ja-JP" altLang="en-US" sz="2000" b="1" dirty="0" smtClean="0">
                <a:solidFill>
                  <a:schemeClr val="bg1"/>
                </a:solidFill>
              </a:rPr>
              <a:t>事故報告書</a:t>
            </a:r>
            <a:endParaRPr kumimoji="1" lang="ja-JP" altLang="en-US" sz="2000" b="1" dirty="0">
              <a:solidFill>
                <a:schemeClr val="bg1"/>
              </a:solidFill>
            </a:endParaRPr>
          </a:p>
        </p:txBody>
      </p:sp>
    </p:spTree>
    <p:extLst>
      <p:ext uri="{BB962C8B-B14F-4D97-AF65-F5344CB8AC3E}">
        <p14:creationId xmlns:p14="http://schemas.microsoft.com/office/powerpoint/2010/main" val="329341851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5</a:t>
            </a:fld>
            <a:endParaRPr kumimoji="1" lang="ja-JP" altLang="en-US" dirty="0"/>
          </a:p>
        </p:txBody>
      </p:sp>
      <p:sp>
        <p:nvSpPr>
          <p:cNvPr id="10" name="Rectangle 2"/>
          <p:cNvSpPr txBox="1">
            <a:spLocks/>
          </p:cNvSpPr>
          <p:nvPr/>
        </p:nvSpPr>
        <p:spPr>
          <a:xfrm>
            <a:off x="652976" y="1844824"/>
            <a:ext cx="7730431" cy="4365608"/>
          </a:xfrm>
          <a:prstGeom prst="rect">
            <a:avLst/>
          </a:prstGeom>
          <a:solidFill>
            <a:srgbClr val="F4FAFF">
              <a:alpha val="65000"/>
            </a:srgbClr>
          </a:solidFill>
          <a:ln w="15875">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None/>
            </a:pPr>
            <a:r>
              <a:rPr lang="ja-JP" altLang="en-US" sz="1800" b="1" u="sng" dirty="0">
                <a:solidFill>
                  <a:srgbClr val="C00000"/>
                </a:solidFill>
              </a:rPr>
              <a:t>月額利用料等を改定する</a:t>
            </a:r>
            <a:r>
              <a:rPr lang="ja-JP" altLang="en-US" sz="1800" b="1" u="sng" dirty="0" smtClean="0">
                <a:solidFill>
                  <a:srgbClr val="C00000"/>
                </a:solidFill>
              </a:rPr>
              <a:t>場合は、</a:t>
            </a:r>
            <a:r>
              <a:rPr lang="ja-JP" altLang="en-US" sz="1800" b="1" u="sng" dirty="0" smtClean="0">
                <a:solidFill>
                  <a:srgbClr val="C00000"/>
                </a:solidFill>
                <a:latin typeface="+mn-ea"/>
              </a:rPr>
              <a:t>事前協議が必要になります</a:t>
            </a:r>
            <a:endParaRPr lang="en-US" altLang="ja-JP" sz="1800" b="1" u="sng" dirty="0" smtClean="0">
              <a:solidFill>
                <a:srgbClr val="C00000"/>
              </a:solidFill>
              <a:latin typeface="+mn-ea"/>
            </a:endParaRPr>
          </a:p>
          <a:p>
            <a:pPr marL="0" indent="0">
              <a:spcBef>
                <a:spcPts val="0"/>
              </a:spcBef>
              <a:spcAft>
                <a:spcPts val="0"/>
              </a:spcAft>
              <a:buFont typeface="Arial"/>
              <a:buNone/>
            </a:pPr>
            <a:endParaRPr lang="en-US" altLang="ja-JP" sz="1800" dirty="0" smtClean="0">
              <a:latin typeface="+mn-ea"/>
            </a:endParaRPr>
          </a:p>
          <a:p>
            <a:pPr marL="0" indent="0">
              <a:spcBef>
                <a:spcPts val="0"/>
              </a:spcBef>
              <a:spcAft>
                <a:spcPts val="0"/>
              </a:spcAft>
              <a:buFont typeface="Arial"/>
              <a:buNone/>
            </a:pPr>
            <a:r>
              <a:rPr lang="ja-JP" altLang="en-US" sz="1800" dirty="0" smtClean="0">
                <a:latin typeface="+mn-ea"/>
              </a:rPr>
              <a:t>光熱水費・共益費・食費等の利用者が支払う料金に変更がある場合、福祉指導監査室へ</a:t>
            </a:r>
            <a:r>
              <a:rPr lang="ja-JP" altLang="en-US" sz="1800" b="1" dirty="0" smtClean="0">
                <a:solidFill>
                  <a:srgbClr val="C00000"/>
                </a:solidFill>
                <a:latin typeface="+mn-ea"/>
              </a:rPr>
              <a:t>事前協議</a:t>
            </a:r>
            <a:r>
              <a:rPr lang="ja-JP" altLang="en-US" sz="1800" dirty="0" smtClean="0">
                <a:latin typeface="+mn-ea"/>
              </a:rPr>
              <a:t>が必要となります。</a:t>
            </a:r>
            <a:endParaRPr lang="en-US" altLang="ja-JP" sz="1800" dirty="0" smtClean="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buFont typeface="Arial"/>
              <a:buNone/>
            </a:pPr>
            <a:r>
              <a:rPr lang="ja-JP" altLang="en-US" sz="1800" dirty="0" smtClean="0">
                <a:latin typeface="+mn-ea"/>
              </a:rPr>
              <a:t>事前協議の際は</a:t>
            </a:r>
            <a:endParaRPr lang="en-US" altLang="ja-JP" sz="1800" dirty="0" smtClean="0">
              <a:latin typeface="+mn-ea"/>
            </a:endParaRPr>
          </a:p>
          <a:p>
            <a:pPr marL="0" indent="0">
              <a:spcBef>
                <a:spcPts val="0"/>
              </a:spcBef>
              <a:buFont typeface="Arial"/>
              <a:buNone/>
            </a:pPr>
            <a:r>
              <a:rPr lang="ja-JP" altLang="en-US" sz="1800" dirty="0" smtClean="0">
                <a:latin typeface="+mn-ea"/>
              </a:rPr>
              <a:t>・料金改定前後の金額</a:t>
            </a:r>
            <a:endParaRPr lang="en-US" altLang="ja-JP" sz="1800" dirty="0" smtClean="0">
              <a:latin typeface="+mn-ea"/>
            </a:endParaRPr>
          </a:p>
          <a:p>
            <a:pPr marL="0" indent="0">
              <a:spcBef>
                <a:spcPts val="0"/>
              </a:spcBef>
              <a:buFont typeface="Arial"/>
              <a:buNone/>
            </a:pPr>
            <a:r>
              <a:rPr lang="ja-JP" altLang="en-US" sz="1800" dirty="0" smtClean="0">
                <a:latin typeface="+mn-ea"/>
              </a:rPr>
              <a:t>・料金改定の根拠</a:t>
            </a:r>
            <a:endParaRPr lang="en-US" altLang="ja-JP" sz="1800" dirty="0" smtClean="0">
              <a:latin typeface="+mn-ea"/>
            </a:endParaRPr>
          </a:p>
          <a:p>
            <a:pPr marL="0" indent="0">
              <a:spcBef>
                <a:spcPts val="0"/>
              </a:spcBef>
              <a:buFont typeface="Arial"/>
              <a:buNone/>
            </a:pPr>
            <a:r>
              <a:rPr lang="ja-JP" altLang="en-US" sz="1800" dirty="0">
                <a:latin typeface="+mn-ea"/>
              </a:rPr>
              <a:t>・</a:t>
            </a:r>
            <a:r>
              <a:rPr lang="ja-JP" altLang="en-US" sz="1800" dirty="0" smtClean="0">
                <a:latin typeface="+mn-ea"/>
              </a:rPr>
              <a:t>利用者への周知文書</a:t>
            </a:r>
            <a:endParaRPr lang="en-US" altLang="ja-JP" sz="1800" dirty="0" smtClean="0">
              <a:latin typeface="+mn-ea"/>
            </a:endParaRPr>
          </a:p>
          <a:p>
            <a:pPr marL="0" indent="0">
              <a:spcBef>
                <a:spcPts val="0"/>
              </a:spcBef>
              <a:buFont typeface="Arial"/>
              <a:buNone/>
            </a:pPr>
            <a:r>
              <a:rPr lang="ja-JP" altLang="en-US" sz="1800" dirty="0" smtClean="0">
                <a:latin typeface="+mn-ea"/>
              </a:rPr>
              <a:t>・担当者のご連絡先</a:t>
            </a:r>
            <a:endParaRPr lang="en-US" altLang="ja-JP" sz="1800" dirty="0">
              <a:latin typeface="+mn-ea"/>
            </a:endParaRPr>
          </a:p>
          <a:p>
            <a:pPr marL="0" indent="0">
              <a:spcBef>
                <a:spcPts val="0"/>
              </a:spcBef>
              <a:spcAft>
                <a:spcPts val="0"/>
              </a:spcAft>
              <a:buNone/>
            </a:pPr>
            <a:r>
              <a:rPr lang="ja-JP" altLang="en-US" sz="1800" dirty="0" smtClean="0">
                <a:latin typeface="+mn-ea"/>
              </a:rPr>
              <a:t>を、事前連絡のうえメール</a:t>
            </a:r>
            <a:r>
              <a:rPr lang="ja-JP" altLang="en-US" sz="1800" dirty="0">
                <a:latin typeface="+mn-ea"/>
              </a:rPr>
              <a:t>もしくは郵送で</a:t>
            </a:r>
            <a:r>
              <a:rPr lang="ja-JP" altLang="en-US" sz="1800" dirty="0" smtClean="0">
                <a:latin typeface="+mn-ea"/>
              </a:rPr>
              <a:t>福祉指導監査室までお送りください。</a:t>
            </a:r>
            <a:endParaRPr lang="en-US" altLang="ja-JP" sz="1800" dirty="0" smtClean="0">
              <a:latin typeface="+mn-ea"/>
            </a:endParaRPr>
          </a:p>
        </p:txBody>
      </p:sp>
      <p:sp>
        <p:nvSpPr>
          <p:cNvPr id="5" name="ホームベース 4"/>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t>　</a:t>
            </a:r>
            <a:r>
              <a:rPr kumimoji="1" lang="ja-JP" altLang="en-US" sz="2000" b="1" dirty="0" smtClean="0"/>
              <a:t>月額</a:t>
            </a:r>
            <a:r>
              <a:rPr kumimoji="1" lang="ja-JP" altLang="en-US" sz="2000" b="1" dirty="0"/>
              <a:t>利用料等を改定する場合の</a:t>
            </a:r>
            <a:r>
              <a:rPr kumimoji="1" lang="ja-JP" altLang="en-US" sz="2000" b="1" dirty="0" smtClean="0"/>
              <a:t>手続き</a:t>
            </a:r>
            <a:endParaRPr kumimoji="1" lang="en-US" altLang="ja-JP" sz="2000" b="1" dirty="0"/>
          </a:p>
        </p:txBody>
      </p:sp>
    </p:spTree>
    <p:extLst>
      <p:ext uri="{BB962C8B-B14F-4D97-AF65-F5344CB8AC3E}">
        <p14:creationId xmlns:p14="http://schemas.microsoft.com/office/powerpoint/2010/main" val="43175675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DFAD3597-0D85-4281-8028-5C2602BB1D87}"/>
              </a:ext>
            </a:extLst>
          </p:cNvPr>
          <p:cNvSpPr>
            <a:spLocks noGrp="1"/>
          </p:cNvSpPr>
          <p:nvPr>
            <p:ph type="title"/>
          </p:nvPr>
        </p:nvSpPr>
        <p:spPr>
          <a:xfrm>
            <a:off x="251520" y="188763"/>
            <a:ext cx="8001000" cy="779854"/>
          </a:xfrm>
        </p:spPr>
        <p:txBody>
          <a:bodyPr>
            <a:normAutofit/>
          </a:bodyPr>
          <a:lstStyle/>
          <a:p>
            <a:r>
              <a:rPr lang="ja-JP" altLang="en-US" sz="2400" b="1" dirty="0" smtClean="0">
                <a:solidFill>
                  <a:schemeClr val="tx1"/>
                </a:solidFill>
              </a:rPr>
              <a:t>２</a:t>
            </a:r>
            <a:r>
              <a:rPr lang="ja-JP" altLang="en-US" sz="2400" b="1" dirty="0">
                <a:solidFill>
                  <a:schemeClr val="tx1"/>
                </a:solidFill>
              </a:rPr>
              <a:t>　虐待防止・身体拘束廃止に</a:t>
            </a:r>
            <a:r>
              <a:rPr lang="ja-JP" altLang="en-US" sz="2400" b="1" dirty="0" smtClean="0">
                <a:solidFill>
                  <a:schemeClr val="tx1"/>
                </a:solidFill>
              </a:rPr>
              <a:t>つ</a:t>
            </a:r>
            <a:r>
              <a:rPr lang="ja-JP" altLang="en-US" sz="2400" b="1" dirty="0">
                <a:solidFill>
                  <a:schemeClr val="tx1"/>
                </a:solidFill>
              </a:rPr>
              <a:t>いて</a:t>
            </a:r>
            <a:endParaRPr kumimoji="1" lang="ja-JP" sz="2400" b="1" dirty="0">
              <a:solidFill>
                <a:schemeClr val="bg1"/>
              </a:solidFill>
            </a:endParaRPr>
          </a:p>
        </p:txBody>
      </p:sp>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6</a:t>
            </a:fld>
            <a:endParaRPr kumimoji="1" lang="ja-JP" altLang="en-US" dirty="0"/>
          </a:p>
        </p:txBody>
      </p:sp>
      <p:sp>
        <p:nvSpPr>
          <p:cNvPr id="10" name="Rectangle 2"/>
          <p:cNvSpPr txBox="1">
            <a:spLocks/>
          </p:cNvSpPr>
          <p:nvPr/>
        </p:nvSpPr>
        <p:spPr>
          <a:xfrm>
            <a:off x="703595" y="1630780"/>
            <a:ext cx="7730431" cy="4030468"/>
          </a:xfrm>
          <a:prstGeom prst="rect">
            <a:avLst/>
          </a:prstGeom>
          <a:solidFill>
            <a:srgbClr val="F4FAFF">
              <a:alpha val="65000"/>
            </a:srgbClr>
          </a:solidFill>
          <a:ln w="15875">
            <a:noFill/>
          </a:ln>
        </p:spPr>
        <p:style>
          <a:lnRef idx="1">
            <a:schemeClr val="accent1"/>
          </a:lnRef>
          <a:fillRef idx="2">
            <a:schemeClr val="accent1"/>
          </a:fillRef>
          <a:effectRef idx="1">
            <a:schemeClr val="accent1"/>
          </a:effectRef>
          <a:fontRef idx="minor">
            <a:schemeClr val="dk1"/>
          </a:fontRef>
        </p:style>
        <p:txBody>
          <a:bodyPr vert="horz" rtlCol="0" anchor="ctr">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r>
              <a:rPr lang="ja-JP" altLang="en-US" sz="1800" dirty="0">
                <a:latin typeface="+mn-ea"/>
              </a:rPr>
              <a:t>高齢者虐待には社会的</a:t>
            </a:r>
            <a:r>
              <a:rPr lang="ja-JP" altLang="en-US" sz="1800" dirty="0" smtClean="0">
                <a:latin typeface="+mn-ea"/>
              </a:rPr>
              <a:t>要因、人間</a:t>
            </a:r>
            <a:r>
              <a:rPr lang="ja-JP" altLang="en-US" sz="1800" dirty="0">
                <a:latin typeface="+mn-ea"/>
              </a:rPr>
              <a:t>関係、高齢者や虐待者の状況などさまざまな要因が考えられます。</a:t>
            </a: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None/>
            </a:pPr>
            <a:r>
              <a:rPr lang="ja-JP" altLang="en-US" sz="1800" dirty="0">
                <a:latin typeface="+mn-ea"/>
              </a:rPr>
              <a:t>（１）教育・知識・介護技術等に関する問題</a:t>
            </a:r>
            <a:endParaRPr lang="en-US" altLang="ja-JP" sz="1800" dirty="0">
              <a:latin typeface="+mn-ea"/>
            </a:endParaRPr>
          </a:p>
          <a:p>
            <a:pPr marL="0" indent="0">
              <a:spcBef>
                <a:spcPts val="0"/>
              </a:spcBef>
              <a:spcAft>
                <a:spcPts val="0"/>
              </a:spcAft>
              <a:buNone/>
            </a:pPr>
            <a:r>
              <a:rPr lang="ja-JP" altLang="en-US" sz="1800" dirty="0">
                <a:latin typeface="+mn-ea"/>
              </a:rPr>
              <a:t> 　　  十分な教育・研修を受けないまま介護に従事</a:t>
            </a:r>
            <a:endParaRPr lang="en-US" altLang="ja-JP" sz="1800" dirty="0">
              <a:latin typeface="+mn-ea"/>
            </a:endParaRPr>
          </a:p>
          <a:p>
            <a:pPr marL="0" indent="0">
              <a:spcBef>
                <a:spcPts val="0"/>
              </a:spcBef>
              <a:spcAft>
                <a:spcPts val="0"/>
              </a:spcAft>
              <a:buNone/>
            </a:pPr>
            <a:r>
              <a:rPr lang="ja-JP" altLang="en-US" sz="1800" dirty="0">
                <a:latin typeface="+mn-ea"/>
              </a:rPr>
              <a:t> 　    </a:t>
            </a:r>
            <a:r>
              <a:rPr lang="ja-JP" altLang="en-US" sz="1800" b="1" dirty="0">
                <a:solidFill>
                  <a:srgbClr val="CC0000"/>
                </a:solidFill>
                <a:latin typeface="+mn-ea"/>
              </a:rPr>
              <a:t>⇒ 虐待防止マニュアル（指針）を作成し、定期的に職員研修を</a:t>
            </a:r>
            <a:endParaRPr lang="en-US" altLang="ja-JP" sz="1800" b="1" dirty="0">
              <a:solidFill>
                <a:srgbClr val="CC0000"/>
              </a:solidFill>
              <a:latin typeface="+mn-ea"/>
            </a:endParaRPr>
          </a:p>
          <a:p>
            <a:pPr marL="0" indent="0">
              <a:spcBef>
                <a:spcPts val="0"/>
              </a:spcBef>
              <a:spcAft>
                <a:spcPts val="0"/>
              </a:spcAft>
              <a:buNone/>
            </a:pPr>
            <a:r>
              <a:rPr lang="ja-JP" altLang="en-US" sz="1800" b="1" dirty="0">
                <a:solidFill>
                  <a:srgbClr val="CC0000"/>
                </a:solidFill>
                <a:latin typeface="+mn-ea"/>
              </a:rPr>
              <a:t>　　　　実施</a:t>
            </a:r>
            <a:endParaRPr lang="en-US" altLang="ja-JP" sz="1800" dirty="0">
              <a:solidFill>
                <a:srgbClr val="CC0000"/>
              </a:solidFill>
              <a:latin typeface="+mn-ea"/>
            </a:endParaRPr>
          </a:p>
          <a:p>
            <a:pPr marL="0" indent="0">
              <a:spcBef>
                <a:spcPts val="0"/>
              </a:spcBef>
              <a:spcAft>
                <a:spcPts val="0"/>
              </a:spcAft>
              <a:buNone/>
            </a:pPr>
            <a:r>
              <a:rPr lang="ja-JP" altLang="en-US" sz="1800" dirty="0">
                <a:solidFill>
                  <a:srgbClr val="CC0000"/>
                </a:solidFill>
                <a:latin typeface="+mn-ea"/>
              </a:rPr>
              <a:t> </a:t>
            </a:r>
            <a:endParaRPr lang="en-US" altLang="ja-JP" sz="1800" dirty="0">
              <a:solidFill>
                <a:srgbClr val="CC0000"/>
              </a:solidFill>
              <a:latin typeface="+mn-ea"/>
            </a:endParaRPr>
          </a:p>
          <a:p>
            <a:pPr marL="0" indent="0">
              <a:spcBef>
                <a:spcPts val="0"/>
              </a:spcBef>
              <a:buNone/>
            </a:pPr>
            <a:r>
              <a:rPr lang="ja-JP" altLang="en-US" sz="1800" dirty="0">
                <a:latin typeface="+mn-ea"/>
              </a:rPr>
              <a:t>（２）職員のストレスや感情コントロールの問題</a:t>
            </a:r>
            <a:endParaRPr lang="en-US" altLang="ja-JP" sz="1800" dirty="0">
              <a:latin typeface="+mn-ea"/>
            </a:endParaRPr>
          </a:p>
          <a:p>
            <a:pPr marL="0" indent="0">
              <a:spcBef>
                <a:spcPts val="0"/>
              </a:spcBef>
              <a:buNone/>
            </a:pPr>
            <a:r>
              <a:rPr lang="en-US" altLang="ja-JP" sz="1800" dirty="0">
                <a:latin typeface="+mn-ea"/>
              </a:rPr>
              <a:t>       </a:t>
            </a:r>
            <a:r>
              <a:rPr lang="ja-JP" altLang="en-US" sz="1800" b="1" dirty="0">
                <a:solidFill>
                  <a:srgbClr val="CC0000"/>
                </a:solidFill>
                <a:latin typeface="+mn-ea"/>
              </a:rPr>
              <a:t>⇒ 業務負担増、閉鎖的な組織風土などが影響</a:t>
            </a:r>
            <a:endParaRPr lang="en-US" altLang="ja-JP" sz="1800" b="1" dirty="0">
              <a:solidFill>
                <a:srgbClr val="CC0000"/>
              </a:solidFill>
              <a:latin typeface="+mn-ea"/>
            </a:endParaRPr>
          </a:p>
          <a:p>
            <a:pPr marL="0" indent="0">
              <a:spcBef>
                <a:spcPts val="0"/>
              </a:spcBef>
              <a:buNone/>
            </a:pPr>
            <a:r>
              <a:rPr lang="ja-JP" altLang="en-US" sz="1800" b="1" dirty="0">
                <a:solidFill>
                  <a:srgbClr val="CC0000"/>
                </a:solidFill>
                <a:latin typeface="+mn-ea"/>
              </a:rPr>
              <a:t>　　 ⇒</a:t>
            </a:r>
            <a:r>
              <a:rPr lang="en-US" altLang="ja-JP" sz="1800" dirty="0">
                <a:latin typeface="+mn-ea"/>
              </a:rPr>
              <a:t> </a:t>
            </a:r>
            <a:r>
              <a:rPr lang="ja-JP" altLang="en-US" sz="1800" b="1" dirty="0">
                <a:solidFill>
                  <a:srgbClr val="C00000"/>
                </a:solidFill>
                <a:latin typeface="+mn-ea"/>
              </a:rPr>
              <a:t>職場の中で意見を言える風通しの良い環境が重要</a:t>
            </a:r>
            <a:endParaRPr lang="en-US" altLang="ja-JP" sz="1800" b="1" u="sng" dirty="0">
              <a:solidFill>
                <a:srgbClr val="C00000"/>
              </a:solidFill>
              <a:latin typeface="+mn-ea"/>
            </a:endParaRPr>
          </a:p>
        </p:txBody>
      </p:sp>
      <p:sp>
        <p:nvSpPr>
          <p:cNvPr id="6" name="ホームベース 5"/>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　施設</a:t>
            </a:r>
            <a:r>
              <a:rPr kumimoji="1" lang="ja-JP" altLang="en-US" sz="2000" b="1" dirty="0"/>
              <a:t>における虐待について</a:t>
            </a:r>
          </a:p>
        </p:txBody>
      </p:sp>
    </p:spTree>
    <p:extLst>
      <p:ext uri="{BB962C8B-B14F-4D97-AF65-F5344CB8AC3E}">
        <p14:creationId xmlns:p14="http://schemas.microsoft.com/office/powerpoint/2010/main" val="319516947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7</a:t>
            </a:fld>
            <a:endParaRPr kumimoji="1" lang="ja-JP" altLang="en-US" dirty="0"/>
          </a:p>
        </p:txBody>
      </p:sp>
      <p:sp>
        <p:nvSpPr>
          <p:cNvPr id="10" name="Rectangle 2"/>
          <p:cNvSpPr txBox="1">
            <a:spLocks/>
          </p:cNvSpPr>
          <p:nvPr/>
        </p:nvSpPr>
        <p:spPr>
          <a:xfrm>
            <a:off x="673061" y="1484784"/>
            <a:ext cx="7774632" cy="5209736"/>
          </a:xfrm>
          <a:prstGeom prst="rect">
            <a:avLst/>
          </a:prstGeom>
          <a:solidFill>
            <a:srgbClr val="F4FAFF">
              <a:alpha val="65000"/>
            </a:srgbClr>
          </a:solidFill>
          <a:ln>
            <a:noFill/>
          </a:ln>
        </p:spPr>
        <p:style>
          <a:lnRef idx="1">
            <a:schemeClr val="accent1"/>
          </a:lnRef>
          <a:fillRef idx="2">
            <a:schemeClr val="accent1"/>
          </a:fillRef>
          <a:effectRef idx="1">
            <a:schemeClr val="accent1"/>
          </a:effectRef>
          <a:fontRef idx="minor">
            <a:schemeClr val="dk1"/>
          </a:fontRef>
        </p:style>
        <p:txBody>
          <a:bodyPr vert="horz" rtlCol="0" anchor="t">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endParaRPr lang="en-US" altLang="ja-JP" sz="200" dirty="0">
              <a:latin typeface="+mn-ea"/>
            </a:endParaRPr>
          </a:p>
          <a:p>
            <a:pPr marL="0" indent="0">
              <a:spcAft>
                <a:spcPts val="0"/>
              </a:spcAft>
              <a:buFont typeface="Arial"/>
              <a:buNone/>
            </a:pPr>
            <a:r>
              <a:rPr lang="ja-JP" altLang="en-US" sz="1800" dirty="0">
                <a:latin typeface="+mn-ea"/>
              </a:rPr>
              <a:t>  </a:t>
            </a:r>
            <a:r>
              <a:rPr lang="ja-JP" altLang="en-US" sz="2400" b="1" u="sng" dirty="0">
                <a:solidFill>
                  <a:schemeClr val="tx1">
                    <a:lumMod val="95000"/>
                    <a:lumOff val="5000"/>
                  </a:schemeClr>
                </a:solidFill>
                <a:latin typeface="+mn-ea"/>
              </a:rPr>
              <a:t>身体拘束は原則禁止</a:t>
            </a:r>
            <a:endParaRPr lang="en-US" altLang="ja-JP" sz="2400" b="1" u="sng" dirty="0">
              <a:solidFill>
                <a:schemeClr val="tx1">
                  <a:lumMod val="95000"/>
                  <a:lumOff val="5000"/>
                </a:schemeClr>
              </a:solidFill>
              <a:latin typeface="+mn-ea"/>
            </a:endParaRPr>
          </a:p>
          <a:p>
            <a:pPr marL="0" indent="0">
              <a:spcAft>
                <a:spcPts val="0"/>
              </a:spcAft>
              <a:buFont typeface="Arial"/>
              <a:buNone/>
            </a:pPr>
            <a:r>
              <a:rPr lang="ja-JP" altLang="en-US" sz="1800" b="1" dirty="0">
                <a:solidFill>
                  <a:schemeClr val="tx1">
                    <a:lumMod val="95000"/>
                    <a:lumOff val="5000"/>
                  </a:schemeClr>
                </a:solidFill>
                <a:latin typeface="+mn-ea"/>
              </a:rPr>
              <a:t>  </a:t>
            </a:r>
            <a:r>
              <a:rPr lang="ja-JP" altLang="en-US" sz="1800" b="1" dirty="0" smtClean="0">
                <a:solidFill>
                  <a:schemeClr val="tx1">
                    <a:lumMod val="95000"/>
                    <a:lumOff val="5000"/>
                  </a:schemeClr>
                </a:solidFill>
                <a:latin typeface="+mn-ea"/>
              </a:rPr>
              <a:t>　</a:t>
            </a:r>
            <a:r>
              <a:rPr lang="ja-JP" altLang="en-US" sz="1800" dirty="0" smtClean="0">
                <a:solidFill>
                  <a:schemeClr val="tx1">
                    <a:lumMod val="95000"/>
                    <a:lumOff val="5000"/>
                  </a:schemeClr>
                </a:solidFill>
                <a:latin typeface="+mn-ea"/>
              </a:rPr>
              <a:t>緊急</a:t>
            </a:r>
            <a:r>
              <a:rPr lang="ja-JP" altLang="en-US" sz="1800" dirty="0">
                <a:solidFill>
                  <a:schemeClr val="tx1">
                    <a:lumMod val="95000"/>
                    <a:lumOff val="5000"/>
                  </a:schemeClr>
                </a:solidFill>
                <a:latin typeface="+mn-ea"/>
              </a:rPr>
              <a:t>やむを得ず身体拘束を行わざるを得ない場合</a:t>
            </a:r>
            <a:endParaRPr lang="en-US" altLang="ja-JP" sz="1800" dirty="0">
              <a:solidFill>
                <a:schemeClr val="tx1">
                  <a:lumMod val="95000"/>
                  <a:lumOff val="5000"/>
                </a:schemeClr>
              </a:solidFill>
              <a:latin typeface="+mn-ea"/>
            </a:endParaRPr>
          </a:p>
          <a:p>
            <a:pPr marL="0" indent="0">
              <a:spcAft>
                <a:spcPts val="0"/>
              </a:spcAft>
              <a:buFont typeface="Arial"/>
              <a:buNone/>
            </a:pPr>
            <a:r>
              <a:rPr lang="en-US" altLang="ja-JP" sz="1800" dirty="0">
                <a:latin typeface="+mn-ea"/>
              </a:rPr>
              <a:t>   </a:t>
            </a:r>
            <a:r>
              <a:rPr lang="ja-JP" altLang="en-US" sz="1800" dirty="0" smtClean="0">
                <a:latin typeface="+mn-ea"/>
              </a:rPr>
              <a:t>　●</a:t>
            </a:r>
            <a:r>
              <a:rPr lang="ja-JP" altLang="en-US" sz="1800" dirty="0">
                <a:latin typeface="+mn-ea"/>
              </a:rPr>
              <a:t>「</a:t>
            </a:r>
            <a:r>
              <a:rPr lang="ja-JP" altLang="en-US" sz="1800" dirty="0">
                <a:solidFill>
                  <a:schemeClr val="tx1">
                    <a:lumMod val="95000"/>
                    <a:lumOff val="5000"/>
                  </a:schemeClr>
                </a:solidFill>
                <a:latin typeface="+mn-ea"/>
              </a:rPr>
              <a:t>緊急やむを得ない場合」とは</a:t>
            </a:r>
            <a:endParaRPr lang="en-US" altLang="ja-JP" sz="1800" dirty="0">
              <a:solidFill>
                <a:schemeClr val="tx1">
                  <a:lumMod val="95000"/>
                  <a:lumOff val="5000"/>
                </a:schemeClr>
              </a:solidFill>
              <a:latin typeface="+mn-ea"/>
            </a:endParaRPr>
          </a:p>
          <a:p>
            <a:pPr marL="0" indent="0">
              <a:spcBef>
                <a:spcPts val="300"/>
              </a:spcBef>
              <a:spcAft>
                <a:spcPts val="0"/>
              </a:spcAft>
              <a:buFont typeface="Arial"/>
              <a:buNone/>
            </a:pPr>
            <a:r>
              <a:rPr lang="ja-JP" altLang="en-US" sz="1800" b="1" dirty="0">
                <a:solidFill>
                  <a:srgbClr val="C00000"/>
                </a:solidFill>
                <a:latin typeface="+mn-ea"/>
              </a:rPr>
              <a:t>　　</a:t>
            </a:r>
            <a:r>
              <a:rPr lang="ja-JP" altLang="en-US" sz="1800" b="1" dirty="0" smtClean="0">
                <a:solidFill>
                  <a:srgbClr val="C00000"/>
                </a:solidFill>
                <a:latin typeface="+mn-ea"/>
              </a:rPr>
              <a:t>　　⇒    </a:t>
            </a:r>
            <a:r>
              <a:rPr lang="ja-JP" altLang="en-US" sz="1800" dirty="0">
                <a:solidFill>
                  <a:schemeClr val="tx1">
                    <a:lumMod val="95000"/>
                    <a:lumOff val="5000"/>
                  </a:schemeClr>
                </a:solidFill>
                <a:latin typeface="+mn-ea"/>
              </a:rPr>
              <a:t>以下の</a:t>
            </a:r>
            <a:r>
              <a:rPr lang="ja-JP" altLang="en-US" sz="1800" b="1" u="sng" dirty="0">
                <a:solidFill>
                  <a:srgbClr val="C00000"/>
                </a:solidFill>
                <a:latin typeface="+mn-ea"/>
              </a:rPr>
              <a:t>３つの要件を全て満たし</a:t>
            </a:r>
            <a:r>
              <a:rPr lang="ja-JP" altLang="en-US" sz="1800" dirty="0">
                <a:latin typeface="+mn-ea"/>
              </a:rPr>
              <a:t>、要件の確認等の手続き</a:t>
            </a:r>
            <a:r>
              <a:rPr lang="ja-JP" altLang="en-US" sz="1800" dirty="0" smtClean="0">
                <a:latin typeface="+mn-ea"/>
              </a:rPr>
              <a:t>が</a:t>
            </a:r>
            <a:endParaRPr lang="en-US" altLang="ja-JP" sz="1800" dirty="0" smtClean="0">
              <a:latin typeface="+mn-ea"/>
            </a:endParaRPr>
          </a:p>
          <a:p>
            <a:pPr marL="0" indent="0">
              <a:spcBef>
                <a:spcPts val="300"/>
              </a:spcBef>
              <a:spcAft>
                <a:spcPts val="0"/>
              </a:spcAft>
              <a:buFont typeface="Arial"/>
              <a:buNone/>
            </a:pPr>
            <a:r>
              <a:rPr lang="ja-JP" altLang="en-US" sz="1800" dirty="0">
                <a:latin typeface="+mn-ea"/>
              </a:rPr>
              <a:t>　</a:t>
            </a:r>
            <a:r>
              <a:rPr lang="ja-JP" altLang="en-US" sz="1800" dirty="0" smtClean="0">
                <a:latin typeface="+mn-ea"/>
              </a:rPr>
              <a:t>　　　　極めて</a:t>
            </a:r>
            <a:r>
              <a:rPr lang="ja-JP" altLang="en-US" sz="1800" dirty="0">
                <a:latin typeface="+mn-ea"/>
              </a:rPr>
              <a:t>慎重に実施されていることが必要。</a:t>
            </a: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None/>
            </a:pPr>
            <a:r>
              <a:rPr lang="ja-JP" altLang="en-US" sz="1800" dirty="0">
                <a:latin typeface="+mn-ea"/>
              </a:rPr>
              <a:t>  </a:t>
            </a:r>
            <a:endParaRPr lang="en-US" altLang="ja-JP" sz="1800" dirty="0">
              <a:latin typeface="+mn-ea"/>
            </a:endParaRPr>
          </a:p>
          <a:p>
            <a:pPr marL="0" indent="0">
              <a:spcBef>
                <a:spcPts val="0"/>
              </a:spcBef>
              <a:spcAft>
                <a:spcPts val="0"/>
              </a:spcAft>
              <a:buNone/>
            </a:pPr>
            <a:endParaRPr lang="en-US" altLang="ja-JP" sz="1800" dirty="0" smtClean="0">
              <a:latin typeface="+mn-ea"/>
            </a:endParaRPr>
          </a:p>
          <a:p>
            <a:pPr marL="0" indent="0">
              <a:spcBef>
                <a:spcPts val="0"/>
              </a:spcBef>
              <a:spcAft>
                <a:spcPts val="0"/>
              </a:spcAft>
              <a:buNone/>
            </a:pPr>
            <a:r>
              <a:rPr lang="ja-JP" altLang="en-US" sz="1800" dirty="0" smtClean="0">
                <a:latin typeface="+mn-ea"/>
              </a:rPr>
              <a:t>   </a:t>
            </a:r>
            <a:endParaRPr lang="en-US" altLang="ja-JP" sz="1800" dirty="0">
              <a:latin typeface="+mn-ea"/>
            </a:endParaRPr>
          </a:p>
        </p:txBody>
      </p:sp>
      <p:grpSp>
        <p:nvGrpSpPr>
          <p:cNvPr id="16" name="グループ化 15">
            <a:extLst>
              <a:ext uri="{FF2B5EF4-FFF2-40B4-BE49-F238E27FC236}">
                <a16:creationId xmlns:a16="http://schemas.microsoft.com/office/drawing/2014/main" id="{C35534B4-8383-49BC-BF03-5DB8339DEF62}"/>
              </a:ext>
            </a:extLst>
          </p:cNvPr>
          <p:cNvGrpSpPr/>
          <p:nvPr/>
        </p:nvGrpSpPr>
        <p:grpSpPr>
          <a:xfrm>
            <a:off x="1185039" y="3360352"/>
            <a:ext cx="6750675" cy="1827490"/>
            <a:chOff x="1209412" y="3230084"/>
            <a:chExt cx="6750675" cy="1495061"/>
          </a:xfrm>
        </p:grpSpPr>
        <p:sp>
          <p:nvSpPr>
            <p:cNvPr id="2" name="四角形: 角を丸くする 1">
              <a:extLst>
                <a:ext uri="{FF2B5EF4-FFF2-40B4-BE49-F238E27FC236}">
                  <a16:creationId xmlns:a16="http://schemas.microsoft.com/office/drawing/2014/main" id="{8B9CAECD-C480-4E5A-A5A9-B8616CCB76CD}"/>
                </a:ext>
              </a:extLst>
            </p:cNvPr>
            <p:cNvSpPr/>
            <p:nvPr/>
          </p:nvSpPr>
          <p:spPr>
            <a:xfrm>
              <a:off x="1209412" y="3429000"/>
              <a:ext cx="2138451" cy="1296145"/>
            </a:xfrm>
            <a:prstGeom prst="roundRect">
              <a:avLst/>
            </a:prstGeom>
            <a:solidFill>
              <a:schemeClr val="bg1"/>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lang="ja-JP" altLang="en-US" sz="1400" dirty="0" smtClean="0">
                  <a:solidFill>
                    <a:schemeClr val="tx1"/>
                  </a:solidFill>
                </a:rPr>
                <a:t>入居者</a:t>
              </a:r>
              <a:r>
                <a:rPr lang="ja-JP" altLang="en-US" sz="1400" dirty="0">
                  <a:solidFill>
                    <a:schemeClr val="tx1"/>
                  </a:solidFill>
                </a:rPr>
                <a:t>本人または他</a:t>
              </a:r>
              <a:r>
                <a:rPr lang="ja-JP" altLang="en-US" sz="1400" dirty="0" smtClean="0">
                  <a:solidFill>
                    <a:schemeClr val="tx1"/>
                  </a:solidFill>
                </a:rPr>
                <a:t>の入居者の</a:t>
              </a:r>
              <a:r>
                <a:rPr lang="ja-JP" altLang="en-US" sz="1400" dirty="0">
                  <a:solidFill>
                    <a:schemeClr val="tx1"/>
                  </a:solidFill>
                </a:rPr>
                <a:t>生命または身体が危険にさらされる可能性が著しく</a:t>
              </a:r>
              <a:r>
                <a:rPr lang="ja-JP" altLang="en-US" sz="1400" dirty="0" smtClean="0">
                  <a:solidFill>
                    <a:schemeClr val="tx1"/>
                  </a:solidFill>
                </a:rPr>
                <a:t>高い場合</a:t>
              </a:r>
              <a:endParaRPr kumimoji="1" lang="ja-JP" altLang="en-US" sz="1400" dirty="0">
                <a:solidFill>
                  <a:schemeClr val="tx1"/>
                </a:solidFill>
              </a:endParaRPr>
            </a:p>
          </p:txBody>
        </p:sp>
        <p:sp>
          <p:nvSpPr>
            <p:cNvPr id="11" name="四角形: 角を丸くする 10">
              <a:extLst>
                <a:ext uri="{FF2B5EF4-FFF2-40B4-BE49-F238E27FC236}">
                  <a16:creationId xmlns:a16="http://schemas.microsoft.com/office/drawing/2014/main" id="{D9FC606A-0B48-4813-AAF3-F9DCDE64E743}"/>
                </a:ext>
              </a:extLst>
            </p:cNvPr>
            <p:cNvSpPr/>
            <p:nvPr/>
          </p:nvSpPr>
          <p:spPr>
            <a:xfrm>
              <a:off x="5821636" y="3429000"/>
              <a:ext cx="2138451" cy="1296144"/>
            </a:xfrm>
            <a:prstGeom prst="roundRect">
              <a:avLst/>
            </a:prstGeom>
            <a:solidFill>
              <a:schemeClr val="bg1"/>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身体拘束その他の行動制限が一時的なものであること</a:t>
              </a:r>
              <a:endParaRPr kumimoji="1" lang="ja-JP" altLang="en-US" sz="1400" dirty="0">
                <a:solidFill>
                  <a:schemeClr val="tx1"/>
                </a:solidFill>
              </a:endParaRPr>
            </a:p>
          </p:txBody>
        </p:sp>
        <p:sp>
          <p:nvSpPr>
            <p:cNvPr id="12" name="四角形: 角を丸くする 11">
              <a:extLst>
                <a:ext uri="{FF2B5EF4-FFF2-40B4-BE49-F238E27FC236}">
                  <a16:creationId xmlns:a16="http://schemas.microsoft.com/office/drawing/2014/main" id="{76404FC2-D5B8-4F33-9246-8C84EB791F9F}"/>
                </a:ext>
              </a:extLst>
            </p:cNvPr>
            <p:cNvSpPr/>
            <p:nvPr/>
          </p:nvSpPr>
          <p:spPr>
            <a:xfrm>
              <a:off x="3502774" y="3448561"/>
              <a:ext cx="2138451" cy="1276583"/>
            </a:xfrm>
            <a:prstGeom prst="roundRect">
              <a:avLst/>
            </a:prstGeom>
            <a:solidFill>
              <a:schemeClr val="bg1"/>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dirty="0">
                <a:solidFill>
                  <a:schemeClr val="tx1"/>
                </a:solidFill>
              </a:endParaRPr>
            </a:p>
            <a:p>
              <a:r>
                <a:rPr lang="ja-JP" altLang="en-US" sz="1400" dirty="0">
                  <a:solidFill>
                    <a:schemeClr val="tx1"/>
                  </a:solidFill>
                </a:rPr>
                <a:t>身体拘束その他の行動制限を行う以外に代替</a:t>
              </a:r>
              <a:r>
                <a:rPr lang="ja-JP" altLang="en-US" sz="1400" dirty="0" smtClean="0">
                  <a:solidFill>
                    <a:schemeClr val="tx1"/>
                  </a:solidFill>
                </a:rPr>
                <a:t>する</a:t>
              </a:r>
              <a:r>
                <a:rPr lang="ja-JP" altLang="en-US" sz="1400" dirty="0">
                  <a:solidFill>
                    <a:schemeClr val="tx1"/>
                  </a:solidFill>
                </a:rPr>
                <a:t>介護方法が</a:t>
              </a:r>
              <a:r>
                <a:rPr lang="ja-JP" altLang="en-US" sz="1400" dirty="0" smtClean="0">
                  <a:solidFill>
                    <a:schemeClr val="tx1"/>
                  </a:solidFill>
                </a:rPr>
                <a:t>ないこと</a:t>
              </a:r>
              <a:endParaRPr kumimoji="1" lang="ja-JP" altLang="en-US" sz="1400" dirty="0">
                <a:solidFill>
                  <a:schemeClr val="tx1"/>
                </a:solidFill>
              </a:endParaRPr>
            </a:p>
          </p:txBody>
        </p:sp>
        <p:sp>
          <p:nvSpPr>
            <p:cNvPr id="4" name="四角形: 角を丸くする 3">
              <a:extLst>
                <a:ext uri="{FF2B5EF4-FFF2-40B4-BE49-F238E27FC236}">
                  <a16:creationId xmlns:a16="http://schemas.microsoft.com/office/drawing/2014/main" id="{EE3A1EF8-1BCF-4F9E-9326-74680DA5AB5A}"/>
                </a:ext>
              </a:extLst>
            </p:cNvPr>
            <p:cNvSpPr/>
            <p:nvPr/>
          </p:nvSpPr>
          <p:spPr>
            <a:xfrm>
              <a:off x="1835499" y="3230084"/>
              <a:ext cx="864096" cy="397830"/>
            </a:xfrm>
            <a:prstGeom prst="roundRect">
              <a:avLst/>
            </a:prstGeom>
            <a:solidFill>
              <a:schemeClr val="bg1"/>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CC0000"/>
                  </a:solidFill>
                </a:rPr>
                <a:t>切迫性</a:t>
              </a:r>
            </a:p>
          </p:txBody>
        </p:sp>
        <p:sp>
          <p:nvSpPr>
            <p:cNvPr id="13" name="四角形: 角を丸くする 12">
              <a:extLst>
                <a:ext uri="{FF2B5EF4-FFF2-40B4-BE49-F238E27FC236}">
                  <a16:creationId xmlns:a16="http://schemas.microsoft.com/office/drawing/2014/main" id="{B92BC4EF-846B-45B1-BD6B-13CF2D988A1A}"/>
                </a:ext>
              </a:extLst>
            </p:cNvPr>
            <p:cNvSpPr/>
            <p:nvPr/>
          </p:nvSpPr>
          <p:spPr>
            <a:xfrm>
              <a:off x="4128329" y="3249646"/>
              <a:ext cx="864096" cy="397830"/>
            </a:xfrm>
            <a:prstGeom prst="roundRect">
              <a:avLst/>
            </a:prstGeom>
            <a:solidFill>
              <a:schemeClr val="bg1"/>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CC0000"/>
                  </a:solidFill>
                </a:rPr>
                <a:t>非代替性</a:t>
              </a:r>
            </a:p>
          </p:txBody>
        </p:sp>
        <p:sp>
          <p:nvSpPr>
            <p:cNvPr id="14" name="四角形: 角を丸くする 13">
              <a:extLst>
                <a:ext uri="{FF2B5EF4-FFF2-40B4-BE49-F238E27FC236}">
                  <a16:creationId xmlns:a16="http://schemas.microsoft.com/office/drawing/2014/main" id="{F2E43688-5BBF-42A4-991E-F5B3FDA53224}"/>
                </a:ext>
              </a:extLst>
            </p:cNvPr>
            <p:cNvSpPr/>
            <p:nvPr/>
          </p:nvSpPr>
          <p:spPr>
            <a:xfrm>
              <a:off x="6421159" y="3249646"/>
              <a:ext cx="864096" cy="397830"/>
            </a:xfrm>
            <a:prstGeom prst="roundRect">
              <a:avLst/>
            </a:prstGeom>
            <a:solidFill>
              <a:schemeClr val="bg1"/>
            </a:solidFill>
            <a:ln>
              <a:solidFill>
                <a:srgbClr val="F07F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rgbClr val="CC0000"/>
                  </a:solidFill>
                </a:rPr>
                <a:t>一時性</a:t>
              </a:r>
            </a:p>
          </p:txBody>
        </p:sp>
      </p:grpSp>
      <p:sp>
        <p:nvSpPr>
          <p:cNvPr id="6" name="正方形/長方形 5"/>
          <p:cNvSpPr/>
          <p:nvPr/>
        </p:nvSpPr>
        <p:spPr>
          <a:xfrm>
            <a:off x="1031985" y="5238929"/>
            <a:ext cx="7056784"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solidFill>
                  <a:schemeClr val="tx1">
                    <a:lumMod val="95000"/>
                    <a:lumOff val="5000"/>
                  </a:schemeClr>
                </a:solidFill>
                <a:latin typeface="+mn-ea"/>
              </a:rPr>
              <a:t>&lt;</a:t>
            </a:r>
            <a:r>
              <a:rPr lang="ja-JP" altLang="en-US" b="1" dirty="0" smtClean="0">
                <a:solidFill>
                  <a:schemeClr val="tx1">
                    <a:lumMod val="95000"/>
                    <a:lumOff val="5000"/>
                  </a:schemeClr>
                </a:solidFill>
                <a:latin typeface="+mn-ea"/>
              </a:rPr>
              <a:t>身体</a:t>
            </a:r>
            <a:r>
              <a:rPr lang="ja-JP" altLang="en-US" b="1" dirty="0">
                <a:solidFill>
                  <a:schemeClr val="tx1">
                    <a:lumMod val="95000"/>
                    <a:lumOff val="5000"/>
                  </a:schemeClr>
                </a:solidFill>
                <a:latin typeface="+mn-ea"/>
              </a:rPr>
              <a:t>拘束時の</a:t>
            </a:r>
            <a:r>
              <a:rPr lang="ja-JP" altLang="en-US" b="1" dirty="0" smtClean="0">
                <a:solidFill>
                  <a:schemeClr val="tx1">
                    <a:lumMod val="95000"/>
                    <a:lumOff val="5000"/>
                  </a:schemeClr>
                </a:solidFill>
                <a:latin typeface="+mn-ea"/>
              </a:rPr>
              <a:t>記録</a:t>
            </a:r>
            <a:r>
              <a:rPr lang="en-US" altLang="ja-JP" b="1" dirty="0" smtClean="0">
                <a:solidFill>
                  <a:schemeClr val="tx1">
                    <a:lumMod val="95000"/>
                    <a:lumOff val="5000"/>
                  </a:schemeClr>
                </a:solidFill>
                <a:latin typeface="+mn-ea"/>
              </a:rPr>
              <a:t>&gt;</a:t>
            </a:r>
            <a:endParaRPr lang="en-US" altLang="ja-JP" b="1" dirty="0">
              <a:solidFill>
                <a:schemeClr val="tx1">
                  <a:lumMod val="95000"/>
                  <a:lumOff val="5000"/>
                </a:schemeClr>
              </a:solidFill>
              <a:latin typeface="+mn-ea"/>
            </a:endParaRPr>
          </a:p>
          <a:p>
            <a:pPr>
              <a:spcBef>
                <a:spcPts val="600"/>
              </a:spcBef>
            </a:pPr>
            <a:r>
              <a:rPr lang="en-US" altLang="ja-JP" dirty="0">
                <a:solidFill>
                  <a:schemeClr val="tx1">
                    <a:lumMod val="95000"/>
                    <a:lumOff val="5000"/>
                  </a:schemeClr>
                </a:solidFill>
                <a:latin typeface="+mn-ea"/>
              </a:rPr>
              <a:t>   </a:t>
            </a:r>
            <a:r>
              <a:rPr lang="ja-JP" altLang="en-US" dirty="0" smtClean="0">
                <a:solidFill>
                  <a:schemeClr val="tx1">
                    <a:lumMod val="95000"/>
                    <a:lumOff val="5000"/>
                  </a:schemeClr>
                </a:solidFill>
                <a:latin typeface="+mn-ea"/>
              </a:rPr>
              <a:t>その</a:t>
            </a:r>
            <a:r>
              <a:rPr lang="ja-JP" altLang="en-US" b="1" dirty="0">
                <a:solidFill>
                  <a:srgbClr val="CC0000"/>
                </a:solidFill>
                <a:latin typeface="+mn-ea"/>
              </a:rPr>
              <a:t>態様</a:t>
            </a:r>
            <a:r>
              <a:rPr lang="ja-JP" altLang="en-US" dirty="0">
                <a:solidFill>
                  <a:schemeClr val="tx1">
                    <a:lumMod val="95000"/>
                    <a:lumOff val="5000"/>
                  </a:schemeClr>
                </a:solidFill>
                <a:latin typeface="+mn-ea"/>
              </a:rPr>
              <a:t>、</a:t>
            </a:r>
            <a:r>
              <a:rPr lang="ja-JP" altLang="en-US" b="1" dirty="0">
                <a:solidFill>
                  <a:srgbClr val="CC0000"/>
                </a:solidFill>
                <a:latin typeface="+mn-ea"/>
              </a:rPr>
              <a:t>時間</a:t>
            </a:r>
            <a:r>
              <a:rPr lang="ja-JP" altLang="en-US" dirty="0">
                <a:solidFill>
                  <a:schemeClr val="tx1">
                    <a:lumMod val="95000"/>
                    <a:lumOff val="5000"/>
                  </a:schemeClr>
                </a:solidFill>
                <a:latin typeface="+mn-ea"/>
              </a:rPr>
              <a:t>、その際</a:t>
            </a:r>
            <a:r>
              <a:rPr lang="ja-JP" altLang="en-US" dirty="0" smtClean="0">
                <a:solidFill>
                  <a:schemeClr val="tx1">
                    <a:lumMod val="95000"/>
                    <a:lumOff val="5000"/>
                  </a:schemeClr>
                </a:solidFill>
                <a:latin typeface="+mn-ea"/>
              </a:rPr>
              <a:t>の</a:t>
            </a:r>
            <a:r>
              <a:rPr lang="ja-JP" altLang="en-US" b="1" dirty="0" smtClean="0">
                <a:solidFill>
                  <a:srgbClr val="CC0000"/>
                </a:solidFill>
                <a:latin typeface="+mn-ea"/>
              </a:rPr>
              <a:t>入居者の</a:t>
            </a:r>
            <a:r>
              <a:rPr lang="ja-JP" altLang="en-US" b="1" dirty="0">
                <a:solidFill>
                  <a:srgbClr val="CC0000"/>
                </a:solidFill>
                <a:latin typeface="+mn-ea"/>
              </a:rPr>
              <a:t>心身の状況</a:t>
            </a:r>
            <a:r>
              <a:rPr lang="ja-JP" altLang="en-US" dirty="0">
                <a:solidFill>
                  <a:schemeClr val="tx1">
                    <a:lumMod val="95000"/>
                    <a:lumOff val="5000"/>
                  </a:schemeClr>
                </a:solidFill>
                <a:latin typeface="+mn-ea"/>
              </a:rPr>
              <a:t>、</a:t>
            </a:r>
            <a:r>
              <a:rPr lang="ja-JP" altLang="en-US" b="1" dirty="0" smtClean="0">
                <a:solidFill>
                  <a:srgbClr val="CC0000"/>
                </a:solidFill>
                <a:latin typeface="+mn-ea"/>
              </a:rPr>
              <a:t>緊急やむを得ない</a:t>
            </a:r>
            <a:r>
              <a:rPr lang="ja-JP" altLang="en-US" b="1" dirty="0">
                <a:solidFill>
                  <a:srgbClr val="CC0000"/>
                </a:solidFill>
                <a:latin typeface="+mn-ea"/>
              </a:rPr>
              <a:t>理由</a:t>
            </a:r>
            <a:r>
              <a:rPr lang="ja-JP" altLang="en-US" dirty="0">
                <a:solidFill>
                  <a:schemeClr val="tx1">
                    <a:lumMod val="95000"/>
                    <a:lumOff val="5000"/>
                  </a:schemeClr>
                </a:solidFill>
                <a:latin typeface="+mn-ea"/>
              </a:rPr>
              <a:t>を記録すること</a:t>
            </a:r>
            <a:r>
              <a:rPr lang="ja-JP" altLang="en-US" dirty="0" smtClean="0">
                <a:solidFill>
                  <a:schemeClr val="tx1">
                    <a:lumMod val="95000"/>
                    <a:lumOff val="5000"/>
                  </a:schemeClr>
                </a:solidFill>
                <a:latin typeface="+mn-ea"/>
              </a:rPr>
              <a:t>。</a:t>
            </a:r>
            <a:endParaRPr lang="en-US" altLang="ja-JP" dirty="0">
              <a:solidFill>
                <a:schemeClr val="tx1">
                  <a:lumMod val="95000"/>
                  <a:lumOff val="5000"/>
                </a:schemeClr>
              </a:solidFill>
              <a:latin typeface="+mn-ea"/>
            </a:endParaRPr>
          </a:p>
        </p:txBody>
      </p:sp>
      <p:sp>
        <p:nvSpPr>
          <p:cNvPr id="15" name="ホームベース 14"/>
          <p:cNvSpPr/>
          <p:nvPr/>
        </p:nvSpPr>
        <p:spPr>
          <a:xfrm flipH="1">
            <a:off x="1410338" y="692696"/>
            <a:ext cx="6973069" cy="576064"/>
          </a:xfrm>
          <a:prstGeom prst="homePlate">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t>　</a:t>
            </a:r>
            <a:r>
              <a:rPr kumimoji="1" lang="ja-JP" altLang="en-US" sz="2000" b="1" dirty="0" smtClean="0"/>
              <a:t> </a:t>
            </a:r>
            <a:r>
              <a:rPr kumimoji="1" lang="ja-JP" altLang="en-US" sz="2000" b="1" dirty="0"/>
              <a:t>身体拘束等その他入居者の行動制限について（１）</a:t>
            </a:r>
          </a:p>
        </p:txBody>
      </p:sp>
    </p:spTree>
    <p:extLst>
      <p:ext uri="{BB962C8B-B14F-4D97-AF65-F5344CB8AC3E}">
        <p14:creationId xmlns:p14="http://schemas.microsoft.com/office/powerpoint/2010/main" val="39752952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8</a:t>
            </a:fld>
            <a:endParaRPr kumimoji="1" lang="ja-JP" altLang="en-US" dirty="0"/>
          </a:p>
        </p:txBody>
      </p:sp>
      <p:sp>
        <p:nvSpPr>
          <p:cNvPr id="10" name="Rectangle 2"/>
          <p:cNvSpPr txBox="1">
            <a:spLocks/>
          </p:cNvSpPr>
          <p:nvPr/>
        </p:nvSpPr>
        <p:spPr>
          <a:xfrm>
            <a:off x="673061" y="1560232"/>
            <a:ext cx="7774632" cy="5292394"/>
          </a:xfrm>
          <a:prstGeom prst="rect">
            <a:avLst/>
          </a:prstGeom>
          <a:solidFill>
            <a:srgbClr val="E7FFB3">
              <a:alpha val="25098"/>
            </a:srgbClr>
          </a:solidFill>
          <a:ln>
            <a:noFill/>
          </a:ln>
        </p:spPr>
        <p:style>
          <a:lnRef idx="1">
            <a:schemeClr val="accent1"/>
          </a:lnRef>
          <a:fillRef idx="2">
            <a:schemeClr val="accent1"/>
          </a:fillRef>
          <a:effectRef idx="1">
            <a:schemeClr val="accent1"/>
          </a:effectRef>
          <a:fontRef idx="minor">
            <a:schemeClr val="dk1"/>
          </a:fontRef>
        </p:style>
        <p:txBody>
          <a:bodyPr vert="horz" rtlCol="0" anchor="t">
            <a:normAutofit/>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Bef>
                <a:spcPts val="0"/>
              </a:spcBef>
              <a:spcAft>
                <a:spcPts val="0"/>
              </a:spcAft>
              <a:buFont typeface="Arial"/>
              <a:buNone/>
            </a:pPr>
            <a:endParaRPr lang="en-US" altLang="ja-JP" sz="200" dirty="0">
              <a:latin typeface="+mn-ea"/>
            </a:endParaRPr>
          </a:p>
          <a:p>
            <a:pPr marL="0" indent="0">
              <a:spcAft>
                <a:spcPts val="0"/>
              </a:spcAft>
              <a:buFont typeface="Arial"/>
              <a:buNone/>
            </a:pPr>
            <a:r>
              <a:rPr lang="ja-JP" altLang="en-US" sz="1800" dirty="0">
                <a:latin typeface="+mn-ea"/>
              </a:rPr>
              <a:t>  </a:t>
            </a: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Font typeface="Arial"/>
              <a:buNone/>
            </a:pPr>
            <a:endParaRPr lang="en-US" altLang="ja-JP" sz="1800" dirty="0">
              <a:latin typeface="+mn-ea"/>
            </a:endParaRPr>
          </a:p>
          <a:p>
            <a:pPr marL="0" indent="0">
              <a:spcBef>
                <a:spcPts val="0"/>
              </a:spcBef>
              <a:spcAft>
                <a:spcPts val="0"/>
              </a:spcAft>
              <a:buNone/>
            </a:pPr>
            <a:r>
              <a:rPr lang="ja-JP" altLang="en-US" sz="1800" dirty="0">
                <a:latin typeface="+mn-ea"/>
              </a:rPr>
              <a:t>  </a:t>
            </a:r>
            <a:endParaRPr lang="en-US" altLang="ja-JP" sz="1800" dirty="0">
              <a:latin typeface="+mn-ea"/>
            </a:endParaRPr>
          </a:p>
          <a:p>
            <a:pPr marL="0" indent="0">
              <a:spcBef>
                <a:spcPts val="0"/>
              </a:spcBef>
              <a:spcAft>
                <a:spcPts val="0"/>
              </a:spcAft>
              <a:buNone/>
            </a:pPr>
            <a:endParaRPr lang="en-US" altLang="ja-JP" sz="1800" dirty="0">
              <a:latin typeface="+mn-ea"/>
            </a:endParaRPr>
          </a:p>
          <a:p>
            <a:pPr marL="0" indent="0">
              <a:spcBef>
                <a:spcPts val="0"/>
              </a:spcBef>
              <a:spcAft>
                <a:spcPts val="0"/>
              </a:spcAft>
              <a:buNone/>
            </a:pPr>
            <a:r>
              <a:rPr lang="ja-JP" altLang="en-US" sz="1800" dirty="0">
                <a:latin typeface="+mn-ea"/>
              </a:rPr>
              <a:t>   </a:t>
            </a:r>
            <a:endParaRPr lang="en-US" altLang="ja-JP" sz="1800" dirty="0">
              <a:latin typeface="+mn-ea"/>
            </a:endParaRPr>
          </a:p>
        </p:txBody>
      </p:sp>
      <p:grpSp>
        <p:nvGrpSpPr>
          <p:cNvPr id="5" name="グループ化 4"/>
          <p:cNvGrpSpPr/>
          <p:nvPr/>
        </p:nvGrpSpPr>
        <p:grpSpPr>
          <a:xfrm>
            <a:off x="1008299" y="1706609"/>
            <a:ext cx="7072473" cy="2272564"/>
            <a:chOff x="1362786" y="4817133"/>
            <a:chExt cx="7072473" cy="1868109"/>
          </a:xfrm>
        </p:grpSpPr>
        <p:sp>
          <p:nvSpPr>
            <p:cNvPr id="17" name="四角形: 角を丸くする 5">
              <a:extLst>
                <a:ext uri="{FF2B5EF4-FFF2-40B4-BE49-F238E27FC236}">
                  <a16:creationId xmlns:a16="http://schemas.microsoft.com/office/drawing/2014/main" id="{B35EDDBA-99E7-4707-BA7C-C42C5F7850D7}"/>
                </a:ext>
              </a:extLst>
            </p:cNvPr>
            <p:cNvSpPr/>
            <p:nvPr/>
          </p:nvSpPr>
          <p:spPr>
            <a:xfrm>
              <a:off x="1572943" y="4817133"/>
              <a:ext cx="6862316" cy="1868109"/>
            </a:xfrm>
            <a:prstGeom prst="roundRect">
              <a:avLst/>
            </a:prstGeom>
            <a:solidFill>
              <a:srgbClr val="FFFF99"/>
            </a:solidFill>
            <a:ln>
              <a:solidFill>
                <a:srgbClr val="1CAD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n-ea"/>
                </a:rPr>
                <a:t>（</a:t>
              </a:r>
              <a:r>
                <a:rPr lang="ja-JP" altLang="en-US" dirty="0">
                  <a:solidFill>
                    <a:schemeClr val="tx1"/>
                  </a:solidFill>
                  <a:latin typeface="+mn-ea"/>
                </a:rPr>
                <a:t>１）</a:t>
              </a:r>
              <a:r>
                <a:rPr lang="en-US" altLang="ja-JP" dirty="0">
                  <a:solidFill>
                    <a:schemeClr val="tx1"/>
                  </a:solidFill>
                  <a:latin typeface="+mn-ea"/>
                </a:rPr>
                <a:t>『</a:t>
              </a:r>
              <a:r>
                <a:rPr lang="ja-JP" altLang="en-US" dirty="0">
                  <a:solidFill>
                    <a:schemeClr val="tx1"/>
                  </a:solidFill>
                  <a:latin typeface="+mn-ea"/>
                </a:rPr>
                <a:t>緊急やむを得ない場合</a:t>
              </a:r>
              <a:r>
                <a:rPr lang="en-US" altLang="ja-JP" dirty="0">
                  <a:solidFill>
                    <a:schemeClr val="tx1"/>
                  </a:solidFill>
                  <a:latin typeface="+mn-ea"/>
                </a:rPr>
                <a:t>』</a:t>
              </a:r>
              <a:r>
                <a:rPr lang="ja-JP" altLang="en-US" dirty="0">
                  <a:solidFill>
                    <a:schemeClr val="tx1"/>
                  </a:solidFill>
                  <a:latin typeface="+mn-ea"/>
                </a:rPr>
                <a:t>の判断は、担当の職員</a:t>
              </a:r>
              <a:r>
                <a:rPr lang="ja-JP" altLang="en-US" dirty="0" smtClean="0">
                  <a:solidFill>
                    <a:schemeClr val="tx1"/>
                  </a:solidFill>
                  <a:latin typeface="+mn-ea"/>
                </a:rPr>
                <a:t>個人</a:t>
              </a:r>
              <a:endParaRPr lang="en-US" altLang="ja-JP" dirty="0" smtClean="0">
                <a:solidFill>
                  <a:schemeClr val="tx1"/>
                </a:solidFill>
                <a:latin typeface="+mn-ea"/>
              </a:endParaRPr>
            </a:p>
            <a:p>
              <a:r>
                <a:rPr lang="en-US" altLang="ja-JP" dirty="0">
                  <a:solidFill>
                    <a:schemeClr val="tx1"/>
                  </a:solidFill>
                  <a:latin typeface="+mn-ea"/>
                </a:rPr>
                <a:t> </a:t>
              </a:r>
              <a:r>
                <a:rPr lang="en-US" altLang="ja-JP" dirty="0" smtClean="0">
                  <a:solidFill>
                    <a:schemeClr val="tx1"/>
                  </a:solidFill>
                  <a:latin typeface="+mn-ea"/>
                </a:rPr>
                <a:t>     </a:t>
              </a:r>
              <a:r>
                <a:rPr lang="ja-JP" altLang="en-US" dirty="0" smtClean="0">
                  <a:solidFill>
                    <a:schemeClr val="tx1"/>
                  </a:solidFill>
                  <a:latin typeface="+mn-ea"/>
                </a:rPr>
                <a:t>又は</a:t>
              </a:r>
              <a:r>
                <a:rPr lang="ja-JP" altLang="en-US" dirty="0">
                  <a:solidFill>
                    <a:schemeClr val="tx1"/>
                  </a:solidFill>
                  <a:latin typeface="+mn-ea"/>
                </a:rPr>
                <a:t>チームで行う</a:t>
              </a:r>
              <a:r>
                <a:rPr lang="ja-JP" altLang="en-US" dirty="0" smtClean="0">
                  <a:solidFill>
                    <a:schemeClr val="tx1"/>
                  </a:solidFill>
                  <a:latin typeface="+mn-ea"/>
                </a:rPr>
                <a:t>のでは</a:t>
              </a:r>
              <a:r>
                <a:rPr lang="ja-JP" altLang="en-US" dirty="0">
                  <a:solidFill>
                    <a:schemeClr val="tx1"/>
                  </a:solidFill>
                  <a:latin typeface="+mn-ea"/>
                </a:rPr>
                <a:t>なく施設全体で</a:t>
              </a:r>
              <a:r>
                <a:rPr lang="ja-JP" altLang="en-US" b="1" dirty="0">
                  <a:solidFill>
                    <a:srgbClr val="CC0000"/>
                  </a:solidFill>
                  <a:latin typeface="+mn-ea"/>
                </a:rPr>
                <a:t>組織として</a:t>
              </a:r>
              <a:r>
                <a:rPr lang="ja-JP" altLang="en-US" dirty="0" smtClean="0">
                  <a:solidFill>
                    <a:schemeClr val="tx1"/>
                  </a:solidFill>
                  <a:latin typeface="+mn-ea"/>
                </a:rPr>
                <a:t>判断</a:t>
              </a:r>
              <a:endParaRPr lang="en-US" altLang="ja-JP" dirty="0" smtClean="0">
                <a:solidFill>
                  <a:schemeClr val="tx1"/>
                </a:solidFill>
                <a:latin typeface="+mn-ea"/>
              </a:endParaRPr>
            </a:p>
            <a:p>
              <a:r>
                <a:rPr lang="en-US" altLang="ja-JP" dirty="0">
                  <a:solidFill>
                    <a:schemeClr val="tx1"/>
                  </a:solidFill>
                  <a:latin typeface="+mn-ea"/>
                </a:rPr>
                <a:t> </a:t>
              </a:r>
              <a:r>
                <a:rPr lang="en-US" altLang="ja-JP" dirty="0" smtClean="0">
                  <a:solidFill>
                    <a:schemeClr val="tx1"/>
                  </a:solidFill>
                  <a:latin typeface="+mn-ea"/>
                </a:rPr>
                <a:t>     </a:t>
              </a:r>
              <a:r>
                <a:rPr lang="ja-JP" altLang="en-US" dirty="0" smtClean="0">
                  <a:solidFill>
                    <a:schemeClr val="tx1"/>
                  </a:solidFill>
                  <a:latin typeface="+mn-ea"/>
                </a:rPr>
                <a:t>すること</a:t>
              </a:r>
              <a:r>
                <a:rPr lang="ja-JP" altLang="en-US" dirty="0">
                  <a:solidFill>
                    <a:schemeClr val="tx1"/>
                  </a:solidFill>
                  <a:latin typeface="+mn-ea"/>
                </a:rPr>
                <a:t>が必要</a:t>
              </a:r>
              <a:endParaRPr lang="en-US" altLang="ja-JP" dirty="0">
                <a:solidFill>
                  <a:schemeClr val="tx1"/>
                </a:solidFill>
                <a:latin typeface="+mn-ea"/>
              </a:endParaRPr>
            </a:p>
            <a:p>
              <a:pPr>
                <a:spcBef>
                  <a:spcPts val="600"/>
                </a:spcBef>
              </a:pPr>
              <a:r>
                <a:rPr lang="ja-JP" altLang="en-US" dirty="0">
                  <a:solidFill>
                    <a:schemeClr val="tx1"/>
                  </a:solidFill>
                  <a:latin typeface="+mn-ea"/>
                </a:rPr>
                <a:t>（２）身体拘束の内容、目的、時間、期間などを高齢者</a:t>
              </a:r>
              <a:r>
                <a:rPr lang="ja-JP" altLang="en-US" dirty="0" smtClean="0">
                  <a:solidFill>
                    <a:schemeClr val="tx1"/>
                  </a:solidFill>
                  <a:latin typeface="+mn-ea"/>
                </a:rPr>
                <a:t>本人</a:t>
              </a:r>
              <a:endParaRPr lang="en-US" altLang="ja-JP" dirty="0" smtClean="0">
                <a:solidFill>
                  <a:schemeClr val="tx1"/>
                </a:solidFill>
                <a:latin typeface="+mn-ea"/>
              </a:endParaRPr>
            </a:p>
            <a:p>
              <a:r>
                <a:rPr lang="en-US" altLang="ja-JP" dirty="0">
                  <a:solidFill>
                    <a:schemeClr val="tx1"/>
                  </a:solidFill>
                  <a:latin typeface="+mn-ea"/>
                </a:rPr>
                <a:t> </a:t>
              </a:r>
              <a:r>
                <a:rPr lang="en-US" altLang="ja-JP" dirty="0" smtClean="0">
                  <a:solidFill>
                    <a:schemeClr val="tx1"/>
                  </a:solidFill>
                  <a:latin typeface="+mn-ea"/>
                </a:rPr>
                <a:t>     </a:t>
              </a:r>
              <a:r>
                <a:rPr lang="ja-JP" altLang="en-US" dirty="0" smtClean="0">
                  <a:solidFill>
                    <a:schemeClr val="tx1"/>
                  </a:solidFill>
                  <a:latin typeface="+mn-ea"/>
                </a:rPr>
                <a:t>や家族</a:t>
              </a:r>
              <a:r>
                <a:rPr lang="ja-JP" altLang="en-US" dirty="0">
                  <a:solidFill>
                    <a:schemeClr val="tx1"/>
                  </a:solidFill>
                  <a:latin typeface="+mn-ea"/>
                </a:rPr>
                <a:t>に対して</a:t>
              </a:r>
              <a:r>
                <a:rPr lang="ja-JP" altLang="en-US" b="1" dirty="0" smtClean="0">
                  <a:solidFill>
                    <a:srgbClr val="CC0000"/>
                  </a:solidFill>
                  <a:latin typeface="+mn-ea"/>
                </a:rPr>
                <a:t>十分に</a:t>
              </a:r>
              <a:r>
                <a:rPr lang="ja-JP" altLang="en-US" b="1" dirty="0">
                  <a:solidFill>
                    <a:srgbClr val="CC0000"/>
                  </a:solidFill>
                  <a:latin typeface="+mn-ea"/>
                </a:rPr>
                <a:t>説明</a:t>
              </a:r>
              <a:r>
                <a:rPr lang="ja-JP" altLang="en-US" dirty="0">
                  <a:solidFill>
                    <a:schemeClr val="tx1"/>
                  </a:solidFill>
                  <a:latin typeface="+mn-ea"/>
                </a:rPr>
                <a:t>し、</a:t>
              </a:r>
              <a:r>
                <a:rPr lang="ja-JP" altLang="en-US" b="1" dirty="0">
                  <a:solidFill>
                    <a:srgbClr val="CC0000"/>
                  </a:solidFill>
                  <a:latin typeface="+mn-ea"/>
                </a:rPr>
                <a:t>理解</a:t>
              </a:r>
              <a:r>
                <a:rPr lang="ja-JP" altLang="en-US" dirty="0">
                  <a:solidFill>
                    <a:schemeClr val="tx1"/>
                  </a:solidFill>
                  <a:latin typeface="+mn-ea"/>
                </a:rPr>
                <a:t>を求めることが必要 </a:t>
              </a:r>
              <a:endParaRPr lang="en-US" altLang="ja-JP" dirty="0">
                <a:solidFill>
                  <a:schemeClr val="tx1"/>
                </a:solidFill>
                <a:latin typeface="+mn-ea"/>
              </a:endParaRPr>
            </a:p>
            <a:p>
              <a:pPr>
                <a:spcBef>
                  <a:spcPts val="600"/>
                </a:spcBef>
              </a:pPr>
              <a:r>
                <a:rPr lang="ja-JP" altLang="en-US" dirty="0">
                  <a:solidFill>
                    <a:schemeClr val="tx1"/>
                  </a:solidFill>
                  <a:latin typeface="+mn-ea"/>
                </a:rPr>
                <a:t>（３）介護サービス提供者には、身体拘束に関する</a:t>
              </a:r>
              <a:r>
                <a:rPr lang="ja-JP" altLang="en-US" b="1" dirty="0">
                  <a:solidFill>
                    <a:srgbClr val="CC0000"/>
                  </a:solidFill>
                  <a:latin typeface="+mn-ea"/>
                </a:rPr>
                <a:t>記録の</a:t>
              </a:r>
              <a:r>
                <a:rPr lang="ja-JP" altLang="en-US" b="1" dirty="0" smtClean="0">
                  <a:solidFill>
                    <a:srgbClr val="CC0000"/>
                  </a:solidFill>
                  <a:latin typeface="+mn-ea"/>
                </a:rPr>
                <a:t>作</a:t>
              </a:r>
              <a:endParaRPr lang="en-US" altLang="ja-JP" b="1" dirty="0" smtClean="0">
                <a:solidFill>
                  <a:srgbClr val="CC0000"/>
                </a:solidFill>
                <a:latin typeface="+mn-ea"/>
              </a:endParaRPr>
            </a:p>
            <a:p>
              <a:r>
                <a:rPr lang="en-US" altLang="ja-JP" b="1" dirty="0">
                  <a:solidFill>
                    <a:srgbClr val="CC0000"/>
                  </a:solidFill>
                  <a:latin typeface="+mn-ea"/>
                </a:rPr>
                <a:t> </a:t>
              </a:r>
              <a:r>
                <a:rPr lang="en-US" altLang="ja-JP" b="1" dirty="0" smtClean="0">
                  <a:solidFill>
                    <a:srgbClr val="CC0000"/>
                  </a:solidFill>
                  <a:latin typeface="+mn-ea"/>
                </a:rPr>
                <a:t>     </a:t>
              </a:r>
              <a:r>
                <a:rPr lang="ja-JP" altLang="en-US" b="1" dirty="0" smtClean="0">
                  <a:solidFill>
                    <a:srgbClr val="CC0000"/>
                  </a:solidFill>
                  <a:latin typeface="+mn-ea"/>
                </a:rPr>
                <a:t>成</a:t>
              </a:r>
              <a:r>
                <a:rPr lang="ja-JP" altLang="en-US" b="1" dirty="0">
                  <a:solidFill>
                    <a:srgbClr val="CC0000"/>
                  </a:solidFill>
                  <a:latin typeface="+mn-ea"/>
                </a:rPr>
                <a:t>等</a:t>
              </a:r>
              <a:r>
                <a:rPr lang="ja-JP" altLang="en-US" dirty="0">
                  <a:solidFill>
                    <a:schemeClr val="tx1"/>
                  </a:solidFill>
                  <a:latin typeface="+mn-ea"/>
                </a:rPr>
                <a:t>の義務</a:t>
              </a:r>
              <a:endParaRPr kumimoji="1" lang="ja-JP" altLang="en-US" dirty="0">
                <a:solidFill>
                  <a:schemeClr val="tx1"/>
                </a:solidFill>
                <a:latin typeface="+mn-ea"/>
              </a:endParaRPr>
            </a:p>
          </p:txBody>
        </p:sp>
        <p:sp>
          <p:nvSpPr>
            <p:cNvPr id="18" name="四角形: 角を丸くする 17">
              <a:extLst>
                <a:ext uri="{FF2B5EF4-FFF2-40B4-BE49-F238E27FC236}">
                  <a16:creationId xmlns:a16="http://schemas.microsoft.com/office/drawing/2014/main" id="{80E0DB1C-C444-44C3-8E37-33832D432FCA}"/>
                </a:ext>
              </a:extLst>
            </p:cNvPr>
            <p:cNvSpPr/>
            <p:nvPr/>
          </p:nvSpPr>
          <p:spPr>
            <a:xfrm>
              <a:off x="1362786" y="4819962"/>
              <a:ext cx="402039" cy="1865279"/>
            </a:xfrm>
            <a:prstGeom prst="roundRect">
              <a:avLst/>
            </a:prstGeom>
            <a:solidFill>
              <a:srgbClr val="FFC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留意事項</a:t>
              </a:r>
            </a:p>
          </p:txBody>
        </p:sp>
      </p:grpSp>
      <p:sp>
        <p:nvSpPr>
          <p:cNvPr id="6" name="正方形/長方形 5"/>
          <p:cNvSpPr/>
          <p:nvPr/>
        </p:nvSpPr>
        <p:spPr>
          <a:xfrm>
            <a:off x="1039981" y="4284051"/>
            <a:ext cx="7040791" cy="2257408"/>
          </a:xfrm>
          <a:prstGeom prst="rect">
            <a:avLst/>
          </a:prstGeom>
          <a:solidFill>
            <a:srgbClr val="F4FAFF">
              <a:alpha val="65000"/>
            </a:srgbClr>
          </a:solidFill>
          <a:ln>
            <a:solidFill>
              <a:srgbClr val="1CAD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200"/>
              </a:spcAft>
            </a:pPr>
            <a:r>
              <a:rPr kumimoji="1" lang="ja-JP" altLang="en-US" dirty="0" smtClean="0">
                <a:solidFill>
                  <a:schemeClr val="tx1">
                    <a:lumMod val="95000"/>
                    <a:lumOff val="5000"/>
                  </a:schemeClr>
                </a:solidFill>
                <a:latin typeface="メイリオ" panose="020B0604030504040204" pitchFamily="50" charset="-128"/>
                <a:ea typeface="メイリオ" panose="020B0604030504040204" pitchFamily="50" charset="-128"/>
              </a:rPr>
              <a:t>（参考）</a:t>
            </a:r>
            <a:endParaRPr kumimoji="1" lang="en-US" altLang="ja-JP" dirty="0" smtClean="0">
              <a:solidFill>
                <a:schemeClr val="tx1">
                  <a:lumMod val="95000"/>
                  <a:lumOff val="5000"/>
                </a:schemeClr>
              </a:solidFill>
              <a:latin typeface="メイリオ" panose="020B0604030504040204" pitchFamily="50" charset="-128"/>
              <a:hlinkClick r:id="rId3"/>
            </a:endParaRPr>
          </a:p>
          <a:p>
            <a:r>
              <a:rPr kumimoji="1" lang="en-US" altLang="ja-JP" dirty="0" smtClean="0">
                <a:solidFill>
                  <a:srgbClr val="F07F09"/>
                </a:solidFill>
                <a:latin typeface="メイリオ" panose="020B0604030504040204" pitchFamily="50" charset="-128"/>
                <a:hlinkClick r:id="rId3"/>
              </a:rPr>
              <a:t>https</a:t>
            </a:r>
            <a:r>
              <a:rPr kumimoji="1" lang="en-US" altLang="ja-JP" dirty="0">
                <a:solidFill>
                  <a:srgbClr val="F07F09"/>
                </a:solidFill>
                <a:latin typeface="メイリオ" panose="020B0604030504040204" pitchFamily="50" charset="-128"/>
                <a:hlinkClick r:id="rId3"/>
              </a:rPr>
              <a:t>://</a:t>
            </a:r>
            <a:r>
              <a:rPr kumimoji="1" lang="en-US" altLang="ja-JP" dirty="0" smtClean="0">
                <a:solidFill>
                  <a:srgbClr val="F07F09"/>
                </a:solidFill>
                <a:latin typeface="メイリオ" panose="020B0604030504040204" pitchFamily="50" charset="-128"/>
                <a:hlinkClick r:id="rId3"/>
              </a:rPr>
              <a:t>www.pref.osaka.lg.jp/koreishisetsu/yuryou/sintaikousoku.html</a:t>
            </a:r>
            <a:endParaRPr kumimoji="1" lang="en-US" altLang="ja-JP" dirty="0" smtClean="0">
              <a:solidFill>
                <a:srgbClr val="F07F09"/>
              </a:solidFill>
              <a:latin typeface="メイリオ" panose="020B0604030504040204" pitchFamily="50" charset="-128"/>
            </a:endParaRPr>
          </a:p>
          <a:p>
            <a:endParaRPr kumimoji="1" lang="en-US" altLang="ja-JP" dirty="0">
              <a:solidFill>
                <a:schemeClr val="tx1">
                  <a:lumMod val="95000"/>
                  <a:lumOff val="5000"/>
                </a:schemeClr>
              </a:solidFill>
              <a:latin typeface="メイリオ" panose="020B0604030504040204" pitchFamily="50" charset="-128"/>
              <a:ea typeface="メイリオ" panose="020B0604030504040204" pitchFamily="50" charset="-128"/>
            </a:endParaRPr>
          </a:p>
          <a:p>
            <a:r>
              <a:rPr kumimoji="1" lang="ja-JP" altLang="en-US" dirty="0" smtClean="0">
                <a:solidFill>
                  <a:schemeClr val="tx1">
                    <a:lumMod val="95000"/>
                    <a:lumOff val="5000"/>
                  </a:schemeClr>
                </a:solidFill>
                <a:latin typeface="メイリオ" panose="020B0604030504040204" pitchFamily="50" charset="-128"/>
                <a:ea typeface="メイリオ" panose="020B0604030504040204" pitchFamily="50" charset="-128"/>
              </a:rPr>
              <a:t>　・身体拘束ゼロへの手引き　</a:t>
            </a:r>
            <a:r>
              <a:rPr kumimoji="1" lang="en-US" altLang="ja-JP" dirty="0" smtClean="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dirty="0" smtClean="0">
                <a:solidFill>
                  <a:schemeClr val="tx1">
                    <a:lumMod val="95000"/>
                    <a:lumOff val="5000"/>
                  </a:schemeClr>
                </a:solidFill>
                <a:latin typeface="メイリオ" panose="020B0604030504040204" pitchFamily="50" charset="-128"/>
                <a:ea typeface="メイリオ" panose="020B0604030504040204" pitchFamily="50" charset="-128"/>
              </a:rPr>
              <a:t>厚生労働省発行</a:t>
            </a:r>
            <a:r>
              <a:rPr kumimoji="1" lang="en-US" altLang="ja-JP" dirty="0" smtClean="0">
                <a:solidFill>
                  <a:schemeClr val="tx1">
                    <a:lumMod val="95000"/>
                    <a:lumOff val="5000"/>
                  </a:schemeClr>
                </a:solidFill>
                <a:latin typeface="メイリオ" panose="020B0604030504040204" pitchFamily="50" charset="-128"/>
                <a:ea typeface="メイリオ" panose="020B0604030504040204" pitchFamily="50" charset="-128"/>
              </a:rPr>
              <a:t>】</a:t>
            </a:r>
          </a:p>
          <a:p>
            <a:pPr>
              <a:spcBef>
                <a:spcPts val="1200"/>
              </a:spcBef>
            </a:pPr>
            <a:r>
              <a:rPr kumimoji="1" lang="ja-JP" altLang="en-US" dirty="0" smtClean="0">
                <a:solidFill>
                  <a:schemeClr val="tx1">
                    <a:lumMod val="95000"/>
                    <a:lumOff val="5000"/>
                  </a:schemeClr>
                </a:solidFill>
                <a:latin typeface="メイリオ" panose="020B0604030504040204" pitchFamily="50" charset="-128"/>
                <a:ea typeface="メイリオ" panose="020B0604030504040204" pitchFamily="50" charset="-128"/>
              </a:rPr>
              <a:t>　・大阪府身体拘束ゼロ標準マニュアル　</a:t>
            </a:r>
            <a:r>
              <a:rPr kumimoji="1" lang="en-US" altLang="ja-JP" dirty="0" smtClean="0">
                <a:solidFill>
                  <a:schemeClr val="tx1">
                    <a:lumMod val="95000"/>
                    <a:lumOff val="5000"/>
                  </a:schemeClr>
                </a:solidFill>
                <a:latin typeface="メイリオ" panose="020B0604030504040204" pitchFamily="50" charset="-128"/>
                <a:ea typeface="メイリオ" panose="020B0604030504040204" pitchFamily="50" charset="-128"/>
              </a:rPr>
              <a:t>【</a:t>
            </a:r>
            <a:r>
              <a:rPr kumimoji="1" lang="ja-JP" altLang="en-US" dirty="0" smtClean="0">
                <a:solidFill>
                  <a:schemeClr val="tx1">
                    <a:lumMod val="95000"/>
                    <a:lumOff val="5000"/>
                  </a:schemeClr>
                </a:solidFill>
                <a:latin typeface="メイリオ" panose="020B0604030504040204" pitchFamily="50" charset="-128"/>
                <a:ea typeface="メイリオ" panose="020B0604030504040204" pitchFamily="50" charset="-128"/>
              </a:rPr>
              <a:t>大阪府発行</a:t>
            </a:r>
            <a:r>
              <a:rPr kumimoji="1" lang="en-US" altLang="ja-JP" dirty="0" smtClean="0">
                <a:solidFill>
                  <a:schemeClr val="tx1">
                    <a:lumMod val="95000"/>
                    <a:lumOff val="5000"/>
                  </a:schemeClr>
                </a:solidFill>
                <a:latin typeface="メイリオ" panose="020B0604030504040204" pitchFamily="50" charset="-128"/>
                <a:ea typeface="メイリオ" panose="020B0604030504040204" pitchFamily="50" charset="-128"/>
              </a:rPr>
              <a:t>】</a:t>
            </a:r>
            <a:endParaRPr kumimoji="1" lang="ja-JP" altLang="en-US" dirty="0">
              <a:solidFill>
                <a:schemeClr val="tx1">
                  <a:lumMod val="95000"/>
                  <a:lumOff val="5000"/>
                </a:schemeClr>
              </a:solidFill>
              <a:latin typeface="メイリオ" panose="020B0604030504040204" pitchFamily="50" charset="-128"/>
              <a:ea typeface="メイリオ" panose="020B0604030504040204" pitchFamily="50" charset="-128"/>
            </a:endParaRPr>
          </a:p>
        </p:txBody>
      </p:sp>
      <p:sp>
        <p:nvSpPr>
          <p:cNvPr id="9" name="ホームベース 8"/>
          <p:cNvSpPr/>
          <p:nvPr/>
        </p:nvSpPr>
        <p:spPr>
          <a:xfrm flipH="1">
            <a:off x="1410338" y="692696"/>
            <a:ext cx="6973069" cy="576064"/>
          </a:xfrm>
          <a:prstGeom prst="homePlate">
            <a:avLst/>
          </a:prstGeom>
          <a:solidFill>
            <a:srgbClr val="1CADE4"/>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　</a:t>
            </a:r>
            <a:r>
              <a:rPr kumimoji="1" lang="ja-JP" altLang="en-US" sz="2000" b="1" dirty="0"/>
              <a:t> 身体拘束等その他入居者の行動制限について</a:t>
            </a:r>
            <a:r>
              <a:rPr kumimoji="1" lang="ja-JP" altLang="en-US" sz="2000" b="1" dirty="0" smtClean="0"/>
              <a:t>（２）</a:t>
            </a:r>
            <a:endParaRPr kumimoji="1" lang="ja-JP" altLang="en-US" sz="2000" b="1" dirty="0"/>
          </a:p>
        </p:txBody>
      </p:sp>
    </p:spTree>
    <p:extLst>
      <p:ext uri="{BB962C8B-B14F-4D97-AF65-F5344CB8AC3E}">
        <p14:creationId xmlns:p14="http://schemas.microsoft.com/office/powerpoint/2010/main" val="19557685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4B6EAAFC-84C7-4BE1-BC5E-CE208EE20C26}" type="slidenum">
              <a:rPr lang="en-US" altLang="ja-JP" smtClean="0"/>
              <a:pPr/>
              <a:t>9</a:t>
            </a:fld>
            <a:endParaRPr kumimoji="1" lang="ja-JP" altLang="en-US" dirty="0"/>
          </a:p>
        </p:txBody>
      </p:sp>
      <p:sp>
        <p:nvSpPr>
          <p:cNvPr id="10" name="Rectangle 2"/>
          <p:cNvSpPr txBox="1">
            <a:spLocks/>
          </p:cNvSpPr>
          <p:nvPr/>
        </p:nvSpPr>
        <p:spPr>
          <a:xfrm>
            <a:off x="511228" y="1484784"/>
            <a:ext cx="7774632" cy="5093884"/>
          </a:xfrm>
          <a:prstGeom prst="rect">
            <a:avLst/>
          </a:prstGeom>
          <a:solidFill>
            <a:srgbClr val="F4FAFF">
              <a:alpha val="65000"/>
            </a:srgbClr>
          </a:solidFill>
          <a:ln>
            <a:noFill/>
          </a:ln>
        </p:spPr>
        <p:style>
          <a:lnRef idx="1">
            <a:schemeClr val="accent1"/>
          </a:lnRef>
          <a:fillRef idx="2">
            <a:schemeClr val="accent1"/>
          </a:fillRef>
          <a:effectRef idx="1">
            <a:schemeClr val="accent1"/>
          </a:effectRef>
          <a:fontRef idx="minor">
            <a:schemeClr val="dk1"/>
          </a:fontRef>
        </p:style>
        <p:txBody>
          <a:bodyPr vert="horz" rtlCol="0" anchor="t">
            <a:normAutofit fontScale="92500"/>
          </a:bodyPr>
          <a:lstStyle>
            <a:lvl1pPr marL="342900" indent="-342900" algn="l" rtl="0" eaLnBrk="1" latinLnBrk="0" hangingPunct="1">
              <a:spcBef>
                <a:spcPts val="600"/>
              </a:spcBef>
              <a:spcAft>
                <a:spcPts val="600"/>
              </a:spcAft>
              <a:buFont typeface="Arial"/>
              <a:buChar char="•"/>
              <a:defRPr kumimoji="1" lang="ja-JP" sz="2800" kern="1200">
                <a:solidFill>
                  <a:schemeClr val="tx1"/>
                </a:solidFill>
                <a:latin typeface="+mn-lt"/>
                <a:ea typeface="+mn-ea"/>
                <a:cs typeface="+mn-cs"/>
              </a:defRPr>
            </a:lvl1pPr>
            <a:lvl2pPr marL="742950" indent="-285750" algn="l" rtl="0" eaLnBrk="1" latinLnBrk="0" hangingPunct="1">
              <a:spcBef>
                <a:spcPts val="600"/>
              </a:spcBef>
              <a:spcAft>
                <a:spcPts val="600"/>
              </a:spcAft>
              <a:buFont typeface="Arial"/>
              <a:buChar char="–"/>
              <a:defRPr kumimoji="1" lang="ja-JP" sz="2400" kern="1200">
                <a:solidFill>
                  <a:schemeClr val="tx1"/>
                </a:solidFill>
                <a:latin typeface="+mn-lt"/>
                <a:ea typeface="+mn-ea"/>
                <a:cs typeface="+mn-cs"/>
              </a:defRPr>
            </a:lvl2pPr>
            <a:lvl3pPr marL="1143000" indent="-228600" algn="l" rtl="0" eaLnBrk="1" latinLnBrk="0" hangingPunct="1">
              <a:spcBef>
                <a:spcPts val="600"/>
              </a:spcBef>
              <a:spcAft>
                <a:spcPts val="600"/>
              </a:spcAft>
              <a:buFont typeface="Arial"/>
              <a:buChar char="•"/>
              <a:defRPr kumimoji="1" lang="ja-JP" sz="2000" kern="1200">
                <a:solidFill>
                  <a:schemeClr val="tx1"/>
                </a:solidFill>
                <a:latin typeface="+mn-lt"/>
                <a:ea typeface="+mn-ea"/>
                <a:cs typeface="+mn-cs"/>
              </a:defRPr>
            </a:lvl3pPr>
            <a:lvl4pPr marL="16002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4pPr>
            <a:lvl5pPr marL="2057400" indent="-228600" algn="l" rtl="0" eaLnBrk="1" latinLnBrk="0" hangingPunct="1">
              <a:spcBef>
                <a:spcPts val="600"/>
              </a:spcBef>
              <a:spcAft>
                <a:spcPts val="600"/>
              </a:spcAft>
              <a:buFont typeface="Arial"/>
              <a:buChar char="»"/>
              <a:defRPr kumimoji="1" lang="ja-JP" sz="18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1" lang="ja-JP"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1" lang="ja-JP"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1" lang="ja-JP"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1" lang="ja-JP" sz="2000" kern="1200">
                <a:solidFill>
                  <a:schemeClr val="tx1"/>
                </a:solidFill>
                <a:latin typeface="+mn-lt"/>
                <a:ea typeface="+mn-ea"/>
                <a:cs typeface="+mn-cs"/>
              </a:defRPr>
            </a:lvl9pPr>
          </a:lstStyle>
          <a:p>
            <a:pPr marL="0" indent="0">
              <a:spcAft>
                <a:spcPts val="0"/>
              </a:spcAft>
              <a:buFont typeface="Arial"/>
              <a:buNone/>
            </a:pPr>
            <a:endParaRPr lang="en-US" altLang="ja-JP" sz="800" dirty="0" smtClean="0">
              <a:latin typeface="+mn-ea"/>
            </a:endParaRPr>
          </a:p>
          <a:p>
            <a:pPr marL="0" indent="0">
              <a:spcAft>
                <a:spcPts val="0"/>
              </a:spcAft>
              <a:buNone/>
            </a:pPr>
            <a:r>
              <a:rPr lang="ja-JP" altLang="en-US" sz="1800" dirty="0" smtClean="0">
                <a:latin typeface="+mn-ea"/>
              </a:rPr>
              <a:t>   （１</a:t>
            </a:r>
            <a:r>
              <a:rPr lang="ja-JP" altLang="en-US" sz="1600" dirty="0" smtClean="0">
                <a:latin typeface="+mn-ea"/>
              </a:rPr>
              <a:t>）</a:t>
            </a:r>
            <a:r>
              <a:rPr lang="ja-JP" altLang="en-US" sz="1600" b="1" dirty="0">
                <a:latin typeface="+mn-ea"/>
              </a:rPr>
              <a:t>身体拘束時の記録</a:t>
            </a:r>
            <a:endParaRPr lang="en-US" altLang="ja-JP" sz="1600" b="1" dirty="0">
              <a:latin typeface="+mn-ea"/>
            </a:endParaRPr>
          </a:p>
          <a:p>
            <a:pPr marL="0" indent="0">
              <a:lnSpc>
                <a:spcPct val="120000"/>
              </a:lnSpc>
              <a:spcBef>
                <a:spcPts val="0"/>
              </a:spcBef>
              <a:spcAft>
                <a:spcPts val="0"/>
              </a:spcAft>
              <a:buNone/>
            </a:pPr>
            <a:r>
              <a:rPr lang="en-US" altLang="ja-JP" sz="1800" dirty="0" smtClean="0">
                <a:latin typeface="+mn-ea"/>
              </a:rPr>
              <a:t>              </a:t>
            </a:r>
            <a:r>
              <a:rPr lang="ja-JP" altLang="en-US" sz="1800" b="1" u="sng" dirty="0" smtClean="0">
                <a:solidFill>
                  <a:srgbClr val="C00000"/>
                </a:solidFill>
                <a:latin typeface="+mn-ea"/>
              </a:rPr>
              <a:t>その</a:t>
            </a:r>
            <a:r>
              <a:rPr lang="ja-JP" altLang="en-US" sz="1600" b="1" u="sng" dirty="0" smtClean="0">
                <a:solidFill>
                  <a:srgbClr val="C00000"/>
                </a:solidFill>
                <a:latin typeface="メイリオ" panose="020B0604030504040204" pitchFamily="50" charset="-128"/>
                <a:ea typeface="メイリオ" panose="020B0604030504040204" pitchFamily="50" charset="-128"/>
              </a:rPr>
              <a:t>態様、時間、その際の入居者の心身の状況、緊急やむを得ない理由</a:t>
            </a:r>
            <a:r>
              <a:rPr lang="ja-JP" altLang="en-US" sz="1600" dirty="0" smtClean="0">
                <a:latin typeface="メイリオ" panose="020B0604030504040204" pitchFamily="50" charset="-128"/>
                <a:ea typeface="メイリオ" panose="020B0604030504040204" pitchFamily="50" charset="-128"/>
              </a:rPr>
              <a:t>を</a:t>
            </a:r>
            <a:endParaRPr lang="en-US" altLang="ja-JP" sz="1600" dirty="0" smtClean="0">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記録すること。（当該記録は５年間保存）</a:t>
            </a:r>
            <a:endParaRPr lang="en-US" altLang="ja-JP" sz="1600" dirty="0" smtClean="0">
              <a:latin typeface="メイリオ" panose="020B0604030504040204" pitchFamily="50" charset="-128"/>
              <a:ea typeface="メイリオ" panose="020B0604030504040204" pitchFamily="50" charset="-128"/>
            </a:endParaRPr>
          </a:p>
          <a:p>
            <a:pPr marL="0" indent="0">
              <a:spcAft>
                <a:spcPts val="0"/>
              </a:spcAft>
              <a:buFont typeface="Arial"/>
              <a:buNone/>
            </a:pPr>
            <a:endParaRPr lang="en-US" altLang="ja-JP" sz="1800" dirty="0">
              <a:latin typeface="+mn-ea"/>
            </a:endParaRPr>
          </a:p>
          <a:p>
            <a:pPr marL="0" indent="0">
              <a:spcAft>
                <a:spcPts val="0"/>
              </a:spcAft>
              <a:buFont typeface="Arial"/>
              <a:buNone/>
            </a:pPr>
            <a:r>
              <a:rPr lang="ja-JP" altLang="en-US" sz="1800" dirty="0" smtClean="0">
                <a:latin typeface="+mn-ea"/>
              </a:rPr>
              <a:t>   （</a:t>
            </a:r>
            <a:r>
              <a:rPr lang="ja-JP" altLang="en-US" sz="1600" dirty="0">
                <a:latin typeface="メイリオ" panose="020B0604030504040204" pitchFamily="50" charset="-128"/>
                <a:ea typeface="メイリオ" panose="020B0604030504040204" pitchFamily="50" charset="-128"/>
              </a:rPr>
              <a:t>２</a:t>
            </a:r>
            <a:r>
              <a:rPr lang="ja-JP" altLang="en-US" sz="1600" dirty="0" smtClean="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身体的拘束等の適正化のための対策を検討する委員会</a:t>
            </a:r>
            <a:endParaRPr lang="en-US" altLang="ja-JP" sz="1600" b="1" dirty="0">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Font typeface="Arial"/>
              <a:buNone/>
            </a:pPr>
            <a:r>
              <a:rPr lang="en-US" altLang="ja-JP" sz="1600" b="1" dirty="0">
                <a:solidFill>
                  <a:srgbClr val="C00000"/>
                </a:solidFill>
                <a:latin typeface="メイリオ" panose="020B0604030504040204" pitchFamily="50" charset="-128"/>
                <a:ea typeface="メイリオ" panose="020B0604030504040204" pitchFamily="50" charset="-128"/>
              </a:rPr>
              <a:t>         </a:t>
            </a:r>
            <a:r>
              <a:rPr lang="ja-JP" altLang="en-US" sz="1600" b="1" dirty="0" smtClean="0">
                <a:solidFill>
                  <a:srgbClr val="C00000"/>
                </a:solidFill>
                <a:latin typeface="メイリオ" panose="020B0604030504040204" pitchFamily="50" charset="-128"/>
                <a:ea typeface="メイリオ" panose="020B0604030504040204" pitchFamily="50" charset="-128"/>
              </a:rPr>
              <a:t>　</a:t>
            </a:r>
            <a:r>
              <a:rPr lang="en-US" altLang="ja-JP" sz="1600" b="1" dirty="0" smtClean="0">
                <a:solidFill>
                  <a:srgbClr val="C00000"/>
                </a:solidFill>
                <a:latin typeface="メイリオ" panose="020B0604030504040204" pitchFamily="50" charset="-128"/>
                <a:ea typeface="メイリオ" panose="020B0604030504040204" pitchFamily="50" charset="-128"/>
              </a:rPr>
              <a:t>  </a:t>
            </a:r>
            <a:r>
              <a:rPr lang="ja-JP" altLang="en-US" sz="1600" b="1" u="sng" dirty="0" smtClean="0">
                <a:solidFill>
                  <a:srgbClr val="C00000"/>
                </a:solidFill>
                <a:latin typeface="メイリオ" panose="020B0604030504040204" pitchFamily="50" charset="-128"/>
                <a:ea typeface="メイリオ" panose="020B0604030504040204" pitchFamily="50" charset="-128"/>
              </a:rPr>
              <a:t> </a:t>
            </a:r>
            <a:r>
              <a:rPr lang="ja-JP" altLang="en-US" sz="1600" b="1" u="sng" dirty="0">
                <a:solidFill>
                  <a:srgbClr val="C00000"/>
                </a:solidFill>
                <a:latin typeface="メイリオ" panose="020B0604030504040204" pitchFamily="50" charset="-128"/>
                <a:ea typeface="メイリオ" panose="020B0604030504040204" pitchFamily="50" charset="-128"/>
              </a:rPr>
              <a:t>３か月に１回以上開催</a:t>
            </a:r>
            <a:r>
              <a:rPr lang="ja-JP" altLang="en-US" sz="1600" dirty="0">
                <a:latin typeface="メイリオ" panose="020B0604030504040204" pitchFamily="50" charset="-128"/>
                <a:ea typeface="メイリオ" panose="020B0604030504040204" pitchFamily="50" charset="-128"/>
              </a:rPr>
              <a:t>し、その結果を介護職員その他</a:t>
            </a:r>
            <a:r>
              <a:rPr lang="ja-JP" altLang="en-US" sz="1600" dirty="0" smtClean="0">
                <a:latin typeface="メイリオ" panose="020B0604030504040204" pitchFamily="50" charset="-128"/>
                <a:ea typeface="メイリオ" panose="020B0604030504040204" pitchFamily="50" charset="-128"/>
              </a:rPr>
              <a:t>の職員に</a:t>
            </a:r>
            <a:r>
              <a:rPr lang="ja-JP" altLang="en-US" sz="1600" b="1" u="sng" dirty="0" smtClean="0">
                <a:solidFill>
                  <a:srgbClr val="C00000"/>
                </a:solidFill>
                <a:latin typeface="メイリオ" panose="020B0604030504040204" pitchFamily="50" charset="-128"/>
                <a:ea typeface="メイリオ" panose="020B0604030504040204" pitchFamily="50" charset="-128"/>
              </a:rPr>
              <a:t>周知徹底</a:t>
            </a:r>
            <a:r>
              <a:rPr lang="ja-JP" altLang="en-US" sz="1600" dirty="0" smtClean="0">
                <a:latin typeface="メイリオ" panose="020B0604030504040204" pitchFamily="50" charset="-128"/>
                <a:ea typeface="メイリオ" panose="020B0604030504040204" pitchFamily="50" charset="-128"/>
              </a:rPr>
              <a:t>する</a:t>
            </a:r>
            <a:endParaRPr lang="en-US" altLang="ja-JP" sz="1600" dirty="0" smtClean="0">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Font typeface="Arial"/>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こと</a:t>
            </a:r>
            <a:r>
              <a:rPr lang="ja-JP" altLang="en-US" sz="1600" dirty="0">
                <a:latin typeface="メイリオ" panose="020B0604030504040204" pitchFamily="50" charset="-128"/>
                <a:ea typeface="メイリオ" panose="020B0604030504040204" pitchFamily="50" charset="-128"/>
              </a:rPr>
              <a:t>。</a:t>
            </a:r>
            <a:endParaRPr lang="en-US" altLang="ja-JP" sz="1600" dirty="0">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構成</a:t>
            </a:r>
            <a:r>
              <a:rPr lang="ja-JP" altLang="en-US" sz="1600" dirty="0" smtClean="0">
                <a:latin typeface="メイリオ" panose="020B0604030504040204" pitchFamily="50" charset="-128"/>
                <a:ea typeface="メイリオ" panose="020B0604030504040204" pitchFamily="50" charset="-128"/>
              </a:rPr>
              <a:t>メンバーは、施設</a:t>
            </a:r>
            <a:r>
              <a:rPr lang="ja-JP" altLang="en-US" sz="1600" dirty="0">
                <a:latin typeface="メイリオ" panose="020B0604030504040204" pitchFamily="50" charset="-128"/>
                <a:ea typeface="メイリオ" panose="020B0604030504040204" pitchFamily="50" charset="-128"/>
              </a:rPr>
              <a:t>長、介護支援専門員、介護職員、医師・</a:t>
            </a:r>
            <a:r>
              <a:rPr lang="ja-JP" altLang="en-US" sz="1600" dirty="0" smtClean="0">
                <a:latin typeface="メイリオ" panose="020B0604030504040204" pitchFamily="50" charset="-128"/>
                <a:ea typeface="メイリオ" panose="020B0604030504040204" pitchFamily="50" charset="-128"/>
              </a:rPr>
              <a:t>看護師</a:t>
            </a:r>
            <a:r>
              <a:rPr lang="ja-JP" altLang="en-US" sz="1600" dirty="0">
                <a:latin typeface="メイリオ" panose="020B0604030504040204" pitchFamily="50" charset="-128"/>
                <a:ea typeface="メイリオ" panose="020B0604030504040204" pitchFamily="50" charset="-128"/>
              </a:rPr>
              <a:t>・</a:t>
            </a:r>
            <a:r>
              <a:rPr lang="ja-JP" altLang="en-US" sz="1600" dirty="0" smtClean="0">
                <a:latin typeface="メイリオ" panose="020B0604030504040204" pitchFamily="50" charset="-128"/>
                <a:ea typeface="メイリオ" panose="020B0604030504040204" pitchFamily="50" charset="-128"/>
              </a:rPr>
              <a:t>作業</a:t>
            </a:r>
            <a:endParaRPr lang="en-US" altLang="ja-JP" sz="1600" dirty="0" smtClean="0">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None/>
            </a:pPr>
            <a:r>
              <a:rPr lang="ja-JP" altLang="en-US" sz="1600" dirty="0" smtClean="0">
                <a:latin typeface="メイリオ" panose="020B0604030504040204" pitchFamily="50" charset="-128"/>
                <a:ea typeface="メイリオ" panose="020B0604030504040204" pitchFamily="50" charset="-128"/>
              </a:rPr>
              <a:t>　　　　療法士・</a:t>
            </a:r>
            <a:r>
              <a:rPr lang="ja-JP" altLang="en-US" sz="1600" dirty="0">
                <a:latin typeface="メイリオ" panose="020B0604030504040204" pitchFamily="50" charset="-128"/>
                <a:ea typeface="メイリオ" panose="020B0604030504040204" pitchFamily="50" charset="-128"/>
              </a:rPr>
              <a:t>理学療法士等を構成員と</a:t>
            </a:r>
            <a:r>
              <a:rPr lang="ja-JP" altLang="en-US" sz="1600" dirty="0" smtClean="0">
                <a:latin typeface="メイリオ" panose="020B0604030504040204" pitchFamily="50" charset="-128"/>
                <a:ea typeface="メイリオ" panose="020B0604030504040204" pitchFamily="50" charset="-128"/>
              </a:rPr>
              <a:t>するこ</a:t>
            </a:r>
            <a:r>
              <a:rPr lang="ja-JP" altLang="en-US" sz="1600" dirty="0">
                <a:latin typeface="メイリオ" panose="020B0604030504040204" pitchFamily="50" charset="-128"/>
                <a:ea typeface="メイリオ" panose="020B0604030504040204" pitchFamily="50" charset="-128"/>
              </a:rPr>
              <a:t>と</a:t>
            </a:r>
            <a:r>
              <a:rPr lang="ja-JP" altLang="en-US" sz="1600" dirty="0" smtClean="0">
                <a:latin typeface="メイリオ" panose="020B0604030504040204" pitchFamily="50" charset="-128"/>
                <a:ea typeface="メイリオ" panose="020B0604030504040204" pitchFamily="50" charset="-128"/>
              </a:rPr>
              <a:t>。</a:t>
            </a:r>
            <a:endParaRPr lang="en-US" altLang="ja-JP" sz="1600" dirty="0" smtClean="0">
              <a:latin typeface="メイリオ" panose="020B0604030504040204" pitchFamily="50" charset="-128"/>
              <a:ea typeface="メイリオ" panose="020B0604030504040204" pitchFamily="50" charset="-128"/>
            </a:endParaRPr>
          </a:p>
          <a:p>
            <a:pPr marL="0" indent="0">
              <a:spcBef>
                <a:spcPts val="2400"/>
              </a:spcBef>
              <a:spcAft>
                <a:spcPts val="0"/>
              </a:spcAft>
              <a:buNone/>
            </a:pPr>
            <a:r>
              <a:rPr lang="ja-JP" altLang="en-US" sz="1600" dirty="0" smtClean="0">
                <a:latin typeface="メイリオ" panose="020B0604030504040204" pitchFamily="50" charset="-128"/>
                <a:ea typeface="メイリオ" panose="020B0604030504040204" pitchFamily="50" charset="-128"/>
              </a:rPr>
              <a:t>　（３）</a:t>
            </a:r>
            <a:r>
              <a:rPr lang="ja-JP" altLang="en-US" sz="1600" b="1" dirty="0">
                <a:latin typeface="メイリオ" panose="020B0604030504040204" pitchFamily="50" charset="-128"/>
                <a:ea typeface="メイリオ" panose="020B0604030504040204" pitchFamily="50" charset="-128"/>
              </a:rPr>
              <a:t>指針の整備</a:t>
            </a:r>
            <a:endParaRPr lang="en-US" altLang="ja-JP" sz="1600" b="1" dirty="0">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身体的拘束等の適正化のための</a:t>
            </a:r>
            <a:r>
              <a:rPr lang="ja-JP" altLang="en-US" sz="1600" b="1" u="sng" dirty="0">
                <a:solidFill>
                  <a:srgbClr val="C00000"/>
                </a:solidFill>
                <a:latin typeface="メイリオ" panose="020B0604030504040204" pitchFamily="50" charset="-128"/>
                <a:ea typeface="メイリオ" panose="020B0604030504040204" pitchFamily="50" charset="-128"/>
              </a:rPr>
              <a:t>指針を整備</a:t>
            </a:r>
            <a:r>
              <a:rPr lang="ja-JP" altLang="en-US" sz="1600" dirty="0">
                <a:latin typeface="メイリオ" panose="020B0604030504040204" pitchFamily="50" charset="-128"/>
                <a:ea typeface="メイリオ" panose="020B0604030504040204" pitchFamily="50" charset="-128"/>
              </a:rPr>
              <a:t>すること。</a:t>
            </a:r>
            <a:endParaRPr lang="en-US" altLang="ja-JP" sz="1600" dirty="0">
              <a:latin typeface="メイリオ" panose="020B0604030504040204" pitchFamily="50" charset="-128"/>
              <a:ea typeface="メイリオ" panose="020B0604030504040204" pitchFamily="50" charset="-128"/>
            </a:endParaRPr>
          </a:p>
          <a:p>
            <a:pPr marL="0" indent="0">
              <a:spcBef>
                <a:spcPts val="2400"/>
              </a:spcBef>
              <a:spcAft>
                <a:spcPts val="0"/>
              </a:spcAft>
              <a:buNone/>
            </a:pPr>
            <a:r>
              <a:rPr lang="ja-JP" altLang="en-US" sz="1600" dirty="0" smtClean="0">
                <a:latin typeface="メイリオ" panose="020B0604030504040204" pitchFamily="50" charset="-128"/>
                <a:ea typeface="メイリオ" panose="020B0604030504040204" pitchFamily="50" charset="-128"/>
              </a:rPr>
              <a:t>　（４）</a:t>
            </a:r>
            <a:r>
              <a:rPr lang="ja-JP" altLang="en-US" sz="1600" b="1" dirty="0">
                <a:latin typeface="メイリオ" panose="020B0604030504040204" pitchFamily="50" charset="-128"/>
                <a:ea typeface="メイリオ" panose="020B0604030504040204" pitchFamily="50" charset="-128"/>
              </a:rPr>
              <a:t>研修の実施</a:t>
            </a:r>
            <a:endParaRPr lang="en-US" altLang="ja-JP" sz="1600" b="1" dirty="0">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介護職員その他</a:t>
            </a:r>
            <a:r>
              <a:rPr lang="ja-JP" altLang="en-US" sz="1600" dirty="0" smtClean="0">
                <a:latin typeface="メイリオ" panose="020B0604030504040204" pitchFamily="50" charset="-128"/>
                <a:ea typeface="メイリオ" panose="020B0604030504040204" pitchFamily="50" charset="-128"/>
              </a:rPr>
              <a:t>の職員に</a:t>
            </a:r>
            <a:r>
              <a:rPr lang="ja-JP" altLang="en-US" sz="1600" dirty="0">
                <a:latin typeface="メイリオ" panose="020B0604030504040204" pitchFamily="50" charset="-128"/>
                <a:ea typeface="メイリオ" panose="020B0604030504040204" pitchFamily="50" charset="-128"/>
              </a:rPr>
              <a:t>対し、身体的拘束等の適正化のため</a:t>
            </a:r>
            <a:r>
              <a:rPr lang="ja-JP" altLang="en-US" sz="1600" dirty="0" smtClean="0">
                <a:latin typeface="メイリオ" panose="020B0604030504040204" pitchFamily="50" charset="-128"/>
                <a:ea typeface="メイリオ" panose="020B0604030504040204" pitchFamily="50" charset="-128"/>
              </a:rPr>
              <a:t>の</a:t>
            </a:r>
            <a:r>
              <a:rPr lang="ja-JP" altLang="en-US" sz="1600" b="1" u="sng" dirty="0" smtClean="0">
                <a:solidFill>
                  <a:srgbClr val="C00000"/>
                </a:solidFill>
                <a:latin typeface="メイリオ" panose="020B0604030504040204" pitchFamily="50" charset="-128"/>
                <a:ea typeface="メイリオ" panose="020B0604030504040204" pitchFamily="50" charset="-128"/>
              </a:rPr>
              <a:t>研修を定期</a:t>
            </a:r>
            <a:endParaRPr lang="en-US" altLang="ja-JP" sz="1600" b="1" u="sng" dirty="0" smtClean="0">
              <a:solidFill>
                <a:srgbClr val="C00000"/>
              </a:solidFill>
              <a:latin typeface="メイリオ" panose="020B0604030504040204" pitchFamily="50" charset="-128"/>
              <a:ea typeface="メイリオ" panose="020B0604030504040204" pitchFamily="50" charset="-128"/>
            </a:endParaRPr>
          </a:p>
          <a:p>
            <a:pPr marL="0" indent="0">
              <a:lnSpc>
                <a:spcPct val="120000"/>
              </a:lnSpc>
              <a:spcBef>
                <a:spcPts val="0"/>
              </a:spcBef>
              <a:spcAft>
                <a:spcPts val="0"/>
              </a:spcAft>
              <a:buNone/>
            </a:pPr>
            <a:r>
              <a:rPr lang="ja-JP" altLang="en-US" sz="1600" b="1" dirty="0">
                <a:solidFill>
                  <a:srgbClr val="C00000"/>
                </a:solidFill>
                <a:latin typeface="メイリオ" panose="020B0604030504040204" pitchFamily="50" charset="-128"/>
                <a:ea typeface="メイリオ" panose="020B0604030504040204" pitchFamily="50" charset="-128"/>
              </a:rPr>
              <a:t>　</a:t>
            </a:r>
            <a:r>
              <a:rPr lang="ja-JP" altLang="en-US" sz="1600" b="1" dirty="0" smtClean="0">
                <a:solidFill>
                  <a:srgbClr val="C00000"/>
                </a:solidFill>
                <a:latin typeface="メイリオ" panose="020B0604030504040204" pitchFamily="50" charset="-128"/>
                <a:ea typeface="メイリオ" panose="020B0604030504040204" pitchFamily="50" charset="-128"/>
              </a:rPr>
              <a:t>　　　</a:t>
            </a:r>
            <a:r>
              <a:rPr lang="ja-JP" altLang="en-US" sz="1600" b="1" u="sng" dirty="0" smtClean="0">
                <a:solidFill>
                  <a:srgbClr val="C00000"/>
                </a:solidFill>
                <a:latin typeface="メイリオ" panose="020B0604030504040204" pitchFamily="50" charset="-128"/>
                <a:ea typeface="メイリオ" panose="020B0604030504040204" pitchFamily="50" charset="-128"/>
              </a:rPr>
              <a:t>的（年２回以上）に</a:t>
            </a:r>
            <a:r>
              <a:rPr lang="ja-JP" altLang="en-US" sz="1600" b="1" u="sng" dirty="0">
                <a:solidFill>
                  <a:srgbClr val="C00000"/>
                </a:solidFill>
                <a:latin typeface="メイリオ" panose="020B0604030504040204" pitchFamily="50" charset="-128"/>
                <a:ea typeface="メイリオ" panose="020B0604030504040204" pitchFamily="50" charset="-128"/>
              </a:rPr>
              <a:t>実施</a:t>
            </a:r>
            <a:r>
              <a:rPr lang="ja-JP" altLang="en-US" sz="1600" dirty="0">
                <a:latin typeface="メイリオ" panose="020B0604030504040204" pitchFamily="50" charset="-128"/>
                <a:ea typeface="メイリオ" panose="020B0604030504040204" pitchFamily="50" charset="-128"/>
              </a:rPr>
              <a:t>する</a:t>
            </a:r>
            <a:r>
              <a:rPr lang="ja-JP" altLang="en-US" sz="1600" dirty="0" smtClean="0">
                <a:latin typeface="メイリオ" panose="020B0604030504040204" pitchFamily="50" charset="-128"/>
                <a:ea typeface="メイリオ" panose="020B0604030504040204" pitchFamily="50" charset="-128"/>
              </a:rPr>
              <a:t>こと。</a:t>
            </a:r>
            <a:endParaRPr lang="en-US" altLang="ja-JP" sz="1600" dirty="0">
              <a:latin typeface="メイリオ" panose="020B0604030504040204" pitchFamily="50" charset="-128"/>
              <a:ea typeface="メイリオ" panose="020B0604030504040204" pitchFamily="50" charset="-128"/>
            </a:endParaRPr>
          </a:p>
          <a:p>
            <a:pPr marL="0" indent="0">
              <a:spcAft>
                <a:spcPts val="0"/>
              </a:spcAft>
              <a:buNone/>
            </a:pPr>
            <a:r>
              <a:rPr lang="ja-JP" altLang="en-US" sz="1600" dirty="0">
                <a:latin typeface="メイリオ" panose="020B0604030504040204" pitchFamily="50" charset="-128"/>
                <a:ea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rPr>
              <a:t>　    ・研修の実施内容は記録が</a:t>
            </a:r>
            <a:r>
              <a:rPr lang="ja-JP" altLang="en-US" sz="1600" dirty="0" smtClean="0">
                <a:latin typeface="メイリオ" panose="020B0604030504040204" pitchFamily="50" charset="-128"/>
                <a:ea typeface="メイリオ" panose="020B0604030504040204" pitchFamily="50" charset="-128"/>
              </a:rPr>
              <a:t>必要</a:t>
            </a:r>
            <a:endParaRPr lang="en-US" altLang="ja-JP" sz="1600" dirty="0" smtClean="0">
              <a:latin typeface="メイリオ" panose="020B0604030504040204" pitchFamily="50" charset="-128"/>
              <a:ea typeface="メイリオ" panose="020B0604030504040204" pitchFamily="50" charset="-128"/>
            </a:endParaRPr>
          </a:p>
          <a:p>
            <a:pPr marL="0" indent="0">
              <a:spcAft>
                <a:spcPts val="0"/>
              </a:spcAft>
              <a:buNone/>
            </a:pPr>
            <a:endParaRPr lang="en-US" altLang="ja-JP" sz="1800" b="1" dirty="0">
              <a:solidFill>
                <a:srgbClr val="CC0000"/>
              </a:solidFill>
              <a:latin typeface="+mn-ea"/>
            </a:endParaRPr>
          </a:p>
        </p:txBody>
      </p:sp>
      <p:sp>
        <p:nvSpPr>
          <p:cNvPr id="5" name="ホームベース 4"/>
          <p:cNvSpPr/>
          <p:nvPr/>
        </p:nvSpPr>
        <p:spPr>
          <a:xfrm flipH="1">
            <a:off x="1410338" y="692696"/>
            <a:ext cx="6973069" cy="576064"/>
          </a:xfrm>
          <a:prstGeom prst="homePlate">
            <a:avLst/>
          </a:prstGeom>
          <a:solidFill>
            <a:schemeClr val="accent1"/>
          </a:solidFill>
          <a:ln w="317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smtClean="0"/>
              <a:t>　</a:t>
            </a:r>
            <a:r>
              <a:rPr kumimoji="1" lang="ja-JP" altLang="en-US" sz="2000" b="1" dirty="0"/>
              <a:t> 身体拘束等その他入居者の行動制限について</a:t>
            </a:r>
            <a:r>
              <a:rPr kumimoji="1" lang="ja-JP" altLang="en-US" sz="2000" b="1" dirty="0" smtClean="0"/>
              <a:t>（３）</a:t>
            </a:r>
            <a:endParaRPr kumimoji="1" lang="ja-JP" altLang="en-US" sz="2000" b="1" dirty="0"/>
          </a:p>
        </p:txBody>
      </p:sp>
    </p:spTree>
    <p:extLst>
      <p:ext uri="{BB962C8B-B14F-4D97-AF65-F5344CB8AC3E}">
        <p14:creationId xmlns:p14="http://schemas.microsoft.com/office/powerpoint/2010/main" val="12523140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ウィスプ">
  <a:themeElements>
    <a:clrScheme name="ユーザー定義 2">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FF0000"/>
      </a:hlink>
      <a:folHlink>
        <a:srgbClr val="C00000"/>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53F5DD-A01A-4DC6-80A9-674443BFAF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4560</Words>
  <Application>Microsoft Office PowerPoint</Application>
  <PresentationFormat>画面に合わせる (4:3)</PresentationFormat>
  <Paragraphs>418</Paragraphs>
  <Slides>31</Slides>
  <Notes>31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ＭＳ Ｐゴシック</vt:lpstr>
      <vt:lpstr>メイリオ</vt:lpstr>
      <vt:lpstr>Arial</vt:lpstr>
      <vt:lpstr>Calibri</vt:lpstr>
      <vt:lpstr>Century Gothic</vt:lpstr>
      <vt:lpstr>Wingdings 3</vt:lpstr>
      <vt:lpstr>ウィスプ</vt:lpstr>
      <vt:lpstr>有料老人ホーム等事業者 　(有料老人ホーム、有料老人ホームに該当するサービス付き高齢者向け住宅)  軽費老人ホーム事業者</vt:lpstr>
      <vt:lpstr>PowerPoint プレゼンテーション</vt:lpstr>
      <vt:lpstr>PowerPoint プレゼンテーション</vt:lpstr>
      <vt:lpstr>１　吹田市からのお知らせ</vt:lpstr>
      <vt:lpstr>PowerPoint プレゼンテーション</vt:lpstr>
      <vt:lpstr>２　虐待防止・身体拘束廃止について</vt:lpstr>
      <vt:lpstr>PowerPoint プレゼンテーション</vt:lpstr>
      <vt:lpstr>PowerPoint プレゼンテーション</vt:lpstr>
      <vt:lpstr>PowerPoint プレゼンテーション</vt:lpstr>
      <vt:lpstr>PowerPoint プレゼンテーション</vt:lpstr>
      <vt:lpstr>３　令和3年度報酬改定における経過措置事項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４　非常災害対策について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サービス付き高齢者向け住宅事業者のみ ＞</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2023-09-08T07:54:52Z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TC101659569990</vt:lpwstr>
  </property>
</Properties>
</file>