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33"/>
  </p:notesMasterIdLst>
  <p:handoutMasterIdLst>
    <p:handoutMasterId r:id="rId34"/>
  </p:handoutMasterIdLst>
  <p:sldIdLst>
    <p:sldId id="383" r:id="rId3"/>
    <p:sldId id="367" r:id="rId4"/>
    <p:sldId id="382" r:id="rId5"/>
    <p:sldId id="310" r:id="rId6"/>
    <p:sldId id="306" r:id="rId7"/>
    <p:sldId id="378" r:id="rId8"/>
    <p:sldId id="270" r:id="rId9"/>
    <p:sldId id="311" r:id="rId10"/>
    <p:sldId id="315" r:id="rId11"/>
    <p:sldId id="313" r:id="rId12"/>
    <p:sldId id="316" r:id="rId13"/>
    <p:sldId id="381" r:id="rId14"/>
    <p:sldId id="377" r:id="rId15"/>
    <p:sldId id="369" r:id="rId16"/>
    <p:sldId id="370" r:id="rId17"/>
    <p:sldId id="371" r:id="rId18"/>
    <p:sldId id="372" r:id="rId19"/>
    <p:sldId id="374" r:id="rId20"/>
    <p:sldId id="376" r:id="rId21"/>
    <p:sldId id="384" r:id="rId22"/>
    <p:sldId id="318" r:id="rId23"/>
    <p:sldId id="364" r:id="rId24"/>
    <p:sldId id="365" r:id="rId25"/>
    <p:sldId id="362" r:id="rId26"/>
    <p:sldId id="358" r:id="rId27"/>
    <p:sldId id="361" r:id="rId28"/>
    <p:sldId id="356" r:id="rId29"/>
    <p:sldId id="353" r:id="rId30"/>
    <p:sldId id="366" r:id="rId31"/>
    <p:sldId id="380" r:id="rId3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DFFF97"/>
    <a:srgbClr val="F1FFD3"/>
    <a:srgbClr val="AAFB8D"/>
    <a:srgbClr val="CCFF66"/>
    <a:srgbClr val="DDEA64"/>
    <a:srgbClr val="FFFFCC"/>
    <a:srgbClr val="CC00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6" autoAdjust="0"/>
    <p:restoredTop sz="63985" autoAdjust="0"/>
  </p:normalViewPr>
  <p:slideViewPr>
    <p:cSldViewPr>
      <p:cViewPr varScale="1">
        <p:scale>
          <a:sx n="40" d="100"/>
          <a:sy n="40" d="100"/>
        </p:scale>
        <p:origin x="189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806"/>
    </p:cViewPr>
  </p:sorterViewPr>
  <p:notesViewPr>
    <p:cSldViewPr>
      <p:cViewPr varScale="1">
        <p:scale>
          <a:sx n="60" d="100"/>
          <a:sy n="60"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sz="quarter"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010A63A4-3572-4B27-B383-84D7D9E3D83F}" type="datetimeFigureOut">
              <a:rPr kumimoji="1" lang="en-US" altLang="ja-JP" smtClean="0"/>
              <a:pPr/>
              <a:t>8/30/2023</a:t>
            </a:fld>
            <a:endParaRPr kumimoji="1" lang="ja-JP" dirty="0"/>
          </a:p>
        </p:txBody>
      </p:sp>
      <p:sp>
        <p:nvSpPr>
          <p:cNvPr id="4" name="Rectangle 3"/>
          <p:cNvSpPr>
            <a:spLocks noGrp="1"/>
          </p:cNvSpPr>
          <p:nvPr>
            <p:ph type="ftr" sz="quarter" idx="2"/>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5" name="Rectangle 4"/>
          <p:cNvSpPr>
            <a:spLocks noGrp="1"/>
          </p:cNvSpPr>
          <p:nvPr>
            <p:ph type="sldNum" sz="quarter" idx="3"/>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E10D0F4D-A9BC-4899-8372-3ED277D83E2A}" type="slidenum">
              <a:rPr kumimoji="1" lang="en-US" altLang="ja-JP" smtClean="0"/>
              <a:pPr/>
              <a:t>‹#›</a:t>
            </a:fld>
            <a:endParaRPr kumimoji="1" lang="ja-JP"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FE58EE69-A876-4E74-86C2-628494CDF3AA}" type="datetimeFigureOut">
              <a:rPr lang="ja-JP" altLang="en-US"/>
              <a:pPr/>
              <a:t>2023/8/30</a:t>
            </a:fld>
            <a:endParaRPr kumimoji="1" lang="ja-JP" dirty="0"/>
          </a:p>
        </p:txBody>
      </p:sp>
      <p:sp>
        <p:nvSpPr>
          <p:cNvPr id="4" name="Rectangle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90" tIns="45345" rIns="90690" bIns="45345" rtlCol="0" anchor="ctr"/>
          <a:lstStyle/>
          <a:p>
            <a:endParaRPr kumimoji="1" lang="ja-JP" dirty="0"/>
          </a:p>
        </p:txBody>
      </p:sp>
      <p:sp>
        <p:nvSpPr>
          <p:cNvPr id="5" name="Rectangle 4"/>
          <p:cNvSpPr>
            <a:spLocks noGrp="1"/>
          </p:cNvSpPr>
          <p:nvPr>
            <p:ph type="body" sz="quarter" idx="3"/>
          </p:nvPr>
        </p:nvSpPr>
        <p:spPr>
          <a:xfrm>
            <a:off x="673577" y="4686499"/>
            <a:ext cx="5388610" cy="4439841"/>
          </a:xfrm>
          <a:prstGeom prst="rect">
            <a:avLst/>
          </a:prstGeom>
        </p:spPr>
        <p:txBody>
          <a:bodyPr vert="horz" lIns="90690" tIns="45345" rIns="90690" bIns="45345" rtlCol="0">
            <a:normAutofit/>
          </a:bodyPr>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Rectangle 5"/>
          <p:cNvSpPr>
            <a:spLocks noGrp="1"/>
          </p:cNvSpPr>
          <p:nvPr>
            <p:ph type="ftr" sz="quarter" idx="4"/>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7" name="Rectangle 6"/>
          <p:cNvSpPr>
            <a:spLocks noGrp="1"/>
          </p:cNvSpPr>
          <p:nvPr>
            <p:ph type="sldNum" sz="quarter" idx="5"/>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FE16532C-7DFC-4EC2-AFA5-3731AA0E8AFA}" type="slidenum">
              <a:rPr/>
              <a:pPr/>
              <a:t>‹#›</a:t>
            </a:fld>
            <a:endParaRPr kumimoji="1" lang="ja-JP" dirty="0"/>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a:defRPr kumimoji="1" lang="ja-JP" sz="1200" kern="1200">
        <a:solidFill>
          <a:schemeClr val="tx1"/>
        </a:solidFill>
        <a:latin typeface="+mn-lt"/>
        <a:ea typeface="+mn-ea"/>
        <a:cs typeface="+mn-cs"/>
      </a:defRPr>
    </a:lvl2pPr>
    <a:lvl3pPr marL="914400" algn="l" rtl="0">
      <a:defRPr kumimoji="1" lang="ja-JP" sz="1200" kern="1200">
        <a:solidFill>
          <a:schemeClr val="tx1"/>
        </a:solidFill>
        <a:latin typeface="+mn-lt"/>
        <a:ea typeface="+mn-ea"/>
        <a:cs typeface="+mn-cs"/>
      </a:defRPr>
    </a:lvl3pPr>
    <a:lvl4pPr marL="1371600" algn="l" rtl="0">
      <a:defRPr kumimoji="1" lang="ja-JP" sz="1200" kern="1200">
        <a:solidFill>
          <a:schemeClr val="tx1"/>
        </a:solidFill>
        <a:latin typeface="+mn-lt"/>
        <a:ea typeface="+mn-ea"/>
        <a:cs typeface="+mn-cs"/>
      </a:defRPr>
    </a:lvl4pPr>
    <a:lvl5pPr marL="1828800" algn="l" rtl="0">
      <a:defRPr kumimoji="1" lang="ja-JP" sz="1200" kern="1200">
        <a:solidFill>
          <a:schemeClr val="tx1"/>
        </a:solidFill>
        <a:latin typeface="+mn-lt"/>
        <a:ea typeface="+mn-ea"/>
        <a:cs typeface="+mn-cs"/>
      </a:defRPr>
    </a:lvl5pPr>
    <a:lvl6pPr marL="2286000" algn="l" rtl="0">
      <a:defRPr kumimoji="1" lang="ja-JP" sz="1200" kern="1200">
        <a:solidFill>
          <a:schemeClr val="tx1"/>
        </a:solidFill>
        <a:latin typeface="+mn-lt"/>
        <a:ea typeface="+mn-ea"/>
        <a:cs typeface="+mn-cs"/>
      </a:defRPr>
    </a:lvl6pPr>
    <a:lvl7pPr marL="2743200" algn="l" rtl="0">
      <a:defRPr kumimoji="1" lang="ja-JP" sz="1200" kern="1200">
        <a:solidFill>
          <a:schemeClr val="tx1"/>
        </a:solidFill>
        <a:latin typeface="+mn-lt"/>
        <a:ea typeface="+mn-ea"/>
        <a:cs typeface="+mn-cs"/>
      </a:defRPr>
    </a:lvl7pPr>
    <a:lvl8pPr marL="3200400" algn="l" rtl="0">
      <a:defRPr kumimoji="1" lang="ja-JP" sz="1200" kern="1200">
        <a:solidFill>
          <a:schemeClr val="tx1"/>
        </a:solidFill>
        <a:latin typeface="+mn-lt"/>
        <a:ea typeface="+mn-ea"/>
        <a:cs typeface="+mn-cs"/>
      </a:defRPr>
    </a:lvl8pPr>
    <a:lvl9pPr marL="3657600" algn="l" rtl="0">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a:t>
            </a:fld>
            <a:endParaRPr kumimoji="1" lang="ja-JP" dirty="0"/>
          </a:p>
        </p:txBody>
      </p:sp>
    </p:spTree>
    <p:extLst>
      <p:ext uri="{BB962C8B-B14F-4D97-AF65-F5344CB8AC3E}">
        <p14:creationId xmlns:p14="http://schemas.microsoft.com/office/powerpoint/2010/main" val="1700855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indent="0">
              <a:spcBef>
                <a:spcPts val="0"/>
              </a:spcBef>
              <a:spcAft>
                <a:spcPts val="0"/>
              </a:spcAft>
              <a:buFont typeface="Arial"/>
              <a:buNone/>
            </a:pPr>
            <a:endParaRPr lang="en-US" altLang="ja-JP" sz="1200" dirty="0" smtClean="0">
              <a:latin typeface="+mn-ea"/>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10</a:t>
            </a:fld>
            <a:endParaRPr kumimoji="1" lang="ja-JP" dirty="0"/>
          </a:p>
        </p:txBody>
      </p:sp>
    </p:spTree>
    <p:extLst>
      <p:ext uri="{BB962C8B-B14F-4D97-AF65-F5344CB8AC3E}">
        <p14:creationId xmlns:p14="http://schemas.microsoft.com/office/powerpoint/2010/main" val="341604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11</a:t>
            </a:fld>
            <a:endParaRPr kumimoji="1" lang="ja-JP" dirty="0"/>
          </a:p>
        </p:txBody>
      </p:sp>
    </p:spTree>
    <p:extLst>
      <p:ext uri="{BB962C8B-B14F-4D97-AF65-F5344CB8AC3E}">
        <p14:creationId xmlns:p14="http://schemas.microsoft.com/office/powerpoint/2010/main" val="3667756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12</a:t>
            </a:fld>
            <a:endParaRPr kumimoji="1" lang="ja-JP" dirty="0"/>
          </a:p>
        </p:txBody>
      </p:sp>
    </p:spTree>
    <p:extLst>
      <p:ext uri="{BB962C8B-B14F-4D97-AF65-F5344CB8AC3E}">
        <p14:creationId xmlns:p14="http://schemas.microsoft.com/office/powerpoint/2010/main" val="698424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13</a:t>
            </a:fld>
            <a:endParaRPr kumimoji="1" lang="ja-JP" dirty="0"/>
          </a:p>
        </p:txBody>
      </p:sp>
    </p:spTree>
    <p:extLst>
      <p:ext uri="{BB962C8B-B14F-4D97-AF65-F5344CB8AC3E}">
        <p14:creationId xmlns:p14="http://schemas.microsoft.com/office/powerpoint/2010/main" val="1297800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14</a:t>
            </a:fld>
            <a:endParaRPr kumimoji="1" lang="ja-JP" dirty="0"/>
          </a:p>
        </p:txBody>
      </p:sp>
    </p:spTree>
    <p:extLst>
      <p:ext uri="{BB962C8B-B14F-4D97-AF65-F5344CB8AC3E}">
        <p14:creationId xmlns:p14="http://schemas.microsoft.com/office/powerpoint/2010/main" val="3380302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15</a:t>
            </a:fld>
            <a:endParaRPr kumimoji="1" lang="ja-JP" dirty="0"/>
          </a:p>
        </p:txBody>
      </p:sp>
    </p:spTree>
    <p:extLst>
      <p:ext uri="{BB962C8B-B14F-4D97-AF65-F5344CB8AC3E}">
        <p14:creationId xmlns:p14="http://schemas.microsoft.com/office/powerpoint/2010/main" val="4089950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16</a:t>
            </a:fld>
            <a:endParaRPr kumimoji="1" lang="ja-JP" dirty="0"/>
          </a:p>
        </p:txBody>
      </p:sp>
    </p:spTree>
    <p:extLst>
      <p:ext uri="{BB962C8B-B14F-4D97-AF65-F5344CB8AC3E}">
        <p14:creationId xmlns:p14="http://schemas.microsoft.com/office/powerpoint/2010/main" val="3272462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17</a:t>
            </a:fld>
            <a:endParaRPr kumimoji="1" lang="ja-JP" dirty="0"/>
          </a:p>
        </p:txBody>
      </p:sp>
    </p:spTree>
    <p:extLst>
      <p:ext uri="{BB962C8B-B14F-4D97-AF65-F5344CB8AC3E}">
        <p14:creationId xmlns:p14="http://schemas.microsoft.com/office/powerpoint/2010/main" val="2957252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18</a:t>
            </a:fld>
            <a:endParaRPr kumimoji="1" lang="ja-JP" dirty="0"/>
          </a:p>
        </p:txBody>
      </p:sp>
    </p:spTree>
    <p:extLst>
      <p:ext uri="{BB962C8B-B14F-4D97-AF65-F5344CB8AC3E}">
        <p14:creationId xmlns:p14="http://schemas.microsoft.com/office/powerpoint/2010/main" val="1355745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19</a:t>
            </a:fld>
            <a:endParaRPr kumimoji="1" lang="ja-JP" dirty="0"/>
          </a:p>
        </p:txBody>
      </p:sp>
    </p:spTree>
    <p:extLst>
      <p:ext uri="{BB962C8B-B14F-4D97-AF65-F5344CB8AC3E}">
        <p14:creationId xmlns:p14="http://schemas.microsoft.com/office/powerpoint/2010/main" val="3518392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a:t>
            </a:fld>
            <a:endParaRPr kumimoji="1" lang="ja-JP" dirty="0"/>
          </a:p>
        </p:txBody>
      </p:sp>
    </p:spTree>
    <p:extLst>
      <p:ext uri="{BB962C8B-B14F-4D97-AF65-F5344CB8AC3E}">
        <p14:creationId xmlns:p14="http://schemas.microsoft.com/office/powerpoint/2010/main" val="1913987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20</a:t>
            </a:fld>
            <a:endParaRPr kumimoji="1" lang="ja-JP" dirty="0"/>
          </a:p>
        </p:txBody>
      </p:sp>
    </p:spTree>
    <p:extLst>
      <p:ext uri="{BB962C8B-B14F-4D97-AF65-F5344CB8AC3E}">
        <p14:creationId xmlns:p14="http://schemas.microsoft.com/office/powerpoint/2010/main" val="2307856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21</a:t>
            </a:fld>
            <a:endParaRPr kumimoji="1" lang="ja-JP" dirty="0"/>
          </a:p>
        </p:txBody>
      </p:sp>
    </p:spTree>
    <p:extLst>
      <p:ext uri="{BB962C8B-B14F-4D97-AF65-F5344CB8AC3E}">
        <p14:creationId xmlns:p14="http://schemas.microsoft.com/office/powerpoint/2010/main" val="4129552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22</a:t>
            </a:fld>
            <a:endParaRPr kumimoji="1" lang="ja-JP" dirty="0"/>
          </a:p>
        </p:txBody>
      </p:sp>
    </p:spTree>
    <p:extLst>
      <p:ext uri="{BB962C8B-B14F-4D97-AF65-F5344CB8AC3E}">
        <p14:creationId xmlns:p14="http://schemas.microsoft.com/office/powerpoint/2010/main" val="2017743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23</a:t>
            </a:fld>
            <a:endParaRPr kumimoji="1" lang="ja-JP" dirty="0"/>
          </a:p>
        </p:txBody>
      </p:sp>
    </p:spTree>
    <p:extLst>
      <p:ext uri="{BB962C8B-B14F-4D97-AF65-F5344CB8AC3E}">
        <p14:creationId xmlns:p14="http://schemas.microsoft.com/office/powerpoint/2010/main" val="22498647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24</a:t>
            </a:fld>
            <a:endParaRPr kumimoji="1" lang="ja-JP" dirty="0"/>
          </a:p>
        </p:txBody>
      </p:sp>
    </p:spTree>
    <p:extLst>
      <p:ext uri="{BB962C8B-B14F-4D97-AF65-F5344CB8AC3E}">
        <p14:creationId xmlns:p14="http://schemas.microsoft.com/office/powerpoint/2010/main" val="8318717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25</a:t>
            </a:fld>
            <a:endParaRPr kumimoji="1" lang="ja-JP" dirty="0"/>
          </a:p>
        </p:txBody>
      </p:sp>
    </p:spTree>
    <p:extLst>
      <p:ext uri="{BB962C8B-B14F-4D97-AF65-F5344CB8AC3E}">
        <p14:creationId xmlns:p14="http://schemas.microsoft.com/office/powerpoint/2010/main" val="208206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26</a:t>
            </a:fld>
            <a:endParaRPr kumimoji="1" lang="ja-JP" dirty="0"/>
          </a:p>
        </p:txBody>
      </p:sp>
    </p:spTree>
    <p:extLst>
      <p:ext uri="{BB962C8B-B14F-4D97-AF65-F5344CB8AC3E}">
        <p14:creationId xmlns:p14="http://schemas.microsoft.com/office/powerpoint/2010/main" val="2854467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27</a:t>
            </a:fld>
            <a:endParaRPr kumimoji="1" lang="ja-JP" dirty="0"/>
          </a:p>
        </p:txBody>
      </p:sp>
    </p:spTree>
    <p:extLst>
      <p:ext uri="{BB962C8B-B14F-4D97-AF65-F5344CB8AC3E}">
        <p14:creationId xmlns:p14="http://schemas.microsoft.com/office/powerpoint/2010/main" val="258357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28</a:t>
            </a:fld>
            <a:endParaRPr kumimoji="1" lang="ja-JP" dirty="0"/>
          </a:p>
        </p:txBody>
      </p:sp>
    </p:spTree>
    <p:extLst>
      <p:ext uri="{BB962C8B-B14F-4D97-AF65-F5344CB8AC3E}">
        <p14:creationId xmlns:p14="http://schemas.microsoft.com/office/powerpoint/2010/main" val="21652220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29</a:t>
            </a:fld>
            <a:endParaRPr kumimoji="1" lang="ja-JP" dirty="0"/>
          </a:p>
        </p:txBody>
      </p:sp>
    </p:spTree>
    <p:extLst>
      <p:ext uri="{BB962C8B-B14F-4D97-AF65-F5344CB8AC3E}">
        <p14:creationId xmlns:p14="http://schemas.microsoft.com/office/powerpoint/2010/main" val="857639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3</a:t>
            </a:fld>
            <a:endParaRPr kumimoji="1" lang="ja-JP" dirty="0"/>
          </a:p>
        </p:txBody>
      </p:sp>
    </p:spTree>
    <p:extLst>
      <p:ext uri="{BB962C8B-B14F-4D97-AF65-F5344CB8AC3E}">
        <p14:creationId xmlns:p14="http://schemas.microsoft.com/office/powerpoint/2010/main" val="10642162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E16532C-7DFC-4EC2-AFA5-3731AA0E8AFA}" type="slidenum">
              <a:rPr lang="en-US" altLang="ja-JP" smtClean="0"/>
              <a:pPr/>
              <a:t>30</a:t>
            </a:fld>
            <a:endParaRPr kumimoji="1" lang="ja-JP" altLang="en-US" dirty="0"/>
          </a:p>
        </p:txBody>
      </p:sp>
    </p:spTree>
    <p:extLst>
      <p:ext uri="{BB962C8B-B14F-4D97-AF65-F5344CB8AC3E}">
        <p14:creationId xmlns:p14="http://schemas.microsoft.com/office/powerpoint/2010/main" val="428426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4</a:t>
            </a:fld>
            <a:endParaRPr kumimoji="1" lang="ja-JP" dirty="0"/>
          </a:p>
        </p:txBody>
      </p:sp>
    </p:spTree>
    <p:extLst>
      <p:ext uri="{BB962C8B-B14F-4D97-AF65-F5344CB8AC3E}">
        <p14:creationId xmlns:p14="http://schemas.microsoft.com/office/powerpoint/2010/main" val="369189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5</a:t>
            </a:fld>
            <a:endParaRPr kumimoji="1" lang="ja-JP" dirty="0"/>
          </a:p>
        </p:txBody>
      </p:sp>
    </p:spTree>
    <p:extLst>
      <p:ext uri="{BB962C8B-B14F-4D97-AF65-F5344CB8AC3E}">
        <p14:creationId xmlns:p14="http://schemas.microsoft.com/office/powerpoint/2010/main" val="4129468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indent="0">
              <a:spcBef>
                <a:spcPts val="600"/>
              </a:spcBef>
              <a:buNone/>
            </a:pPr>
            <a:endParaRPr kumimoji="1" lang="ja-JP"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6</a:t>
            </a:fld>
            <a:endParaRPr kumimoji="1" lang="ja-JP" dirty="0"/>
          </a:p>
        </p:txBody>
      </p:sp>
    </p:spTree>
    <p:extLst>
      <p:ext uri="{BB962C8B-B14F-4D97-AF65-F5344CB8AC3E}">
        <p14:creationId xmlns:p14="http://schemas.microsoft.com/office/powerpoint/2010/main" val="291317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E16532C-7DFC-4EC2-AFA5-3731AA0E8AFA}" type="slidenum">
              <a:rPr lang="en-US" altLang="ja-JP" smtClean="0"/>
              <a:pPr/>
              <a:t>7</a:t>
            </a:fld>
            <a:endParaRPr kumimoji="1" lang="ja-JP" altLang="en-US" dirty="0"/>
          </a:p>
        </p:txBody>
      </p:sp>
    </p:spTree>
    <p:extLst>
      <p:ext uri="{BB962C8B-B14F-4D97-AF65-F5344CB8AC3E}">
        <p14:creationId xmlns:p14="http://schemas.microsoft.com/office/powerpoint/2010/main" val="816690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8</a:t>
            </a:fld>
            <a:endParaRPr kumimoji="1" lang="ja-JP" dirty="0"/>
          </a:p>
        </p:txBody>
      </p:sp>
    </p:spTree>
    <p:extLst>
      <p:ext uri="{BB962C8B-B14F-4D97-AF65-F5344CB8AC3E}">
        <p14:creationId xmlns:p14="http://schemas.microsoft.com/office/powerpoint/2010/main" val="4129552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E16532C-7DFC-4EC2-AFA5-3731AA0E8AFA}" type="slidenum">
              <a:rPr lang="en-US" altLang="ja-JP" smtClean="0"/>
              <a:pPr/>
              <a:t>9</a:t>
            </a:fld>
            <a:endParaRPr kumimoji="1" lang="ja-JP" altLang="en-US" dirty="0"/>
          </a:p>
        </p:txBody>
      </p:sp>
    </p:spTree>
    <p:extLst>
      <p:ext uri="{BB962C8B-B14F-4D97-AF65-F5344CB8AC3E}">
        <p14:creationId xmlns:p14="http://schemas.microsoft.com/office/powerpoint/2010/main" val="36442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6573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23067745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553186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51246343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626712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2199484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76898634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18539991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525E24-3A22-4797-98A3-092E7E66133D}" type="datetime1">
              <a:rPr lang="ja-JP" altLang="en-US" smtClean="0"/>
              <a:t>2023/8/30</a:t>
            </a:fld>
            <a:endParaRPr kumimoji="1" lang="ja-JP" dirty="0"/>
          </a:p>
        </p:txBody>
      </p:sp>
      <p:sp>
        <p:nvSpPr>
          <p:cNvPr id="5" name="Footer Placeholder 4"/>
          <p:cNvSpPr>
            <a:spLocks noGrp="1"/>
          </p:cNvSpPr>
          <p:nvPr>
            <p:ph type="ftr" sz="quarter" idx="11"/>
          </p:nvPr>
        </p:nvSpPr>
        <p:spPr/>
        <p:txBody>
          <a:bodyPr/>
          <a:lstStyle/>
          <a:p>
            <a:endParaRPr kumimoji="1" lang="ja-JP" dirty="0"/>
          </a:p>
        </p:txBody>
      </p:sp>
      <p:sp>
        <p:nvSpPr>
          <p:cNvPr id="6" name="Slide Number Placeholder 5"/>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419504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13398377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A85A3B-40A2-4A4C-8705-5964F6129D33}" type="datetime1">
              <a:rPr lang="ja-JP" altLang="en-US" smtClean="0"/>
              <a:t>2023/8/30</a:t>
            </a:fld>
            <a:endParaRPr kumimoji="1" lang="ja-JP" dirty="0"/>
          </a:p>
        </p:txBody>
      </p:sp>
      <p:sp>
        <p:nvSpPr>
          <p:cNvPr id="6" name="Footer Placeholder 5"/>
          <p:cNvSpPr>
            <a:spLocks noGrp="1"/>
          </p:cNvSpPr>
          <p:nvPr>
            <p:ph type="ftr" sz="quarter" idx="11"/>
          </p:nvPr>
        </p:nvSpPr>
        <p:spPr/>
        <p:txBody>
          <a:bodyPr/>
          <a:lstStyle/>
          <a:p>
            <a:endParaRPr kumimoji="1" lang="ja-JP" dirty="0"/>
          </a:p>
        </p:txBody>
      </p:sp>
      <p:sp>
        <p:nvSpPr>
          <p:cNvPr id="7" name="Slide Number Placeholder 6"/>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47737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180A85-4B8C-4093-954F-EC6C317FEA6D}" type="datetime1">
              <a:rPr lang="ja-JP" altLang="en-US" smtClean="0"/>
              <a:t>2023/8/30</a:t>
            </a:fld>
            <a:endParaRPr kumimoji="1" lang="ja-JP" dirty="0"/>
          </a:p>
        </p:txBody>
      </p:sp>
      <p:sp>
        <p:nvSpPr>
          <p:cNvPr id="8" name="Footer Placeholder 7"/>
          <p:cNvSpPr>
            <a:spLocks noGrp="1"/>
          </p:cNvSpPr>
          <p:nvPr>
            <p:ph type="ftr" sz="quarter" idx="11"/>
          </p:nvPr>
        </p:nvSpPr>
        <p:spPr/>
        <p:txBody>
          <a:bodyPr/>
          <a:lstStyle/>
          <a:p>
            <a:endParaRPr kumimoji="1" lang="ja-JP" dirty="0"/>
          </a:p>
        </p:txBody>
      </p:sp>
      <p:sp>
        <p:nvSpPr>
          <p:cNvPr id="9" name="Slide Number Placeholder 8"/>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294111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B1706AA-7451-4483-9C58-5A67D3F9A48B}" type="datetime1">
              <a:rPr lang="ja-JP" altLang="en-US" smtClean="0"/>
              <a:t>2023/8/30</a:t>
            </a:fld>
            <a:endParaRPr kumimoji="1" lang="ja-JP" dirty="0"/>
          </a:p>
        </p:txBody>
      </p:sp>
      <p:sp>
        <p:nvSpPr>
          <p:cNvPr id="4" name="Footer Placeholder 3"/>
          <p:cNvSpPr>
            <a:spLocks noGrp="1"/>
          </p:cNvSpPr>
          <p:nvPr>
            <p:ph type="ftr" sz="quarter" idx="11"/>
          </p:nvPr>
        </p:nvSpPr>
        <p:spPr/>
        <p:txBody>
          <a:bodyPr/>
          <a:lstStyle/>
          <a:p>
            <a:endParaRPr kumimoji="1" lang="ja-JP" dirty="0"/>
          </a:p>
        </p:txBody>
      </p:sp>
      <p:sp>
        <p:nvSpPr>
          <p:cNvPr id="5" name="Slide Number Placeholder 4"/>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247488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4722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48770748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BF52AD-E1DB-48A7-AA16-25C354F7E027}" type="datetime1">
              <a:rPr lang="ja-JP" altLang="en-US" smtClean="0"/>
              <a:t>2023/8/30</a:t>
            </a:fld>
            <a:endParaRPr kumimoji="1" lang="ja-JP" dirty="0"/>
          </a:p>
        </p:txBody>
      </p:sp>
      <p:sp>
        <p:nvSpPr>
          <p:cNvPr id="6" name="Footer Placeholder 5"/>
          <p:cNvSpPr>
            <a:spLocks noGrp="1"/>
          </p:cNvSpPr>
          <p:nvPr>
            <p:ph type="ftr" sz="quarter" idx="11"/>
          </p:nvPr>
        </p:nvSpPr>
        <p:spPr/>
        <p:txBody>
          <a:bodyPr/>
          <a:lstStyle/>
          <a:p>
            <a:endParaRPr kumimoji="1" lang="ja-JP" dirty="0"/>
          </a:p>
        </p:txBody>
      </p:sp>
      <p:sp>
        <p:nvSpPr>
          <p:cNvPr id="7" name="Slide Number Placeholder 6"/>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340415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0A493D5-7D79-4D49-BF15-7A5097767888}" type="datetime1">
              <a:rPr kumimoji="1" lang="ja-JP" altLang="en-US" smtClean="0">
                <a:solidFill>
                  <a:schemeClr val="tx1"/>
                </a:solidFill>
              </a:rPr>
              <a:t>2023/8/30</a:t>
            </a:fld>
            <a:endParaRPr kumimoji="1" lang="ja-JP" dirty="0">
              <a:solidFill>
                <a:schemeClr val="tx1"/>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dirty="0">
              <a:solidFill>
                <a:schemeClr val="tx1"/>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47766323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Lst>
  <p:transition>
    <p:fade/>
  </p:transition>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f.osaka.lg.jp/koreishisetsu/tan/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mhlw.go.jp/stf/seisakunitsuite/bunya/hukushi_kaigo/seikatsuhogo/tannokyuuin/index.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270AF953-6463-45AF-8A08-7055940DB1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466" y="3787565"/>
            <a:ext cx="1621286" cy="2161715"/>
          </a:xfrm>
          <a:prstGeom prst="rect">
            <a:avLst/>
          </a:prstGeom>
        </p:spPr>
      </p:pic>
      <p:sp>
        <p:nvSpPr>
          <p:cNvPr id="8" name="タイトル 4">
            <a:extLst>
              <a:ext uri="{FF2B5EF4-FFF2-40B4-BE49-F238E27FC236}">
                <a16:creationId xmlns:a16="http://schemas.microsoft.com/office/drawing/2014/main" id="{C8E22281-DBFE-4571-A60F-A27554C3D0F9}"/>
              </a:ext>
            </a:extLst>
          </p:cNvPr>
          <p:cNvSpPr txBox="1">
            <a:spLocks/>
          </p:cNvSpPr>
          <p:nvPr/>
        </p:nvSpPr>
        <p:spPr>
          <a:xfrm>
            <a:off x="537592" y="1125882"/>
            <a:ext cx="8210872" cy="1295006"/>
          </a:xfrm>
          <a:prstGeom prst="rect">
            <a:avLst/>
          </a:prstGeom>
        </p:spPr>
        <p:txBody>
          <a:bodyPr vert="horz" lIns="91440" tIns="45720" rIns="91440" bIns="45720" rtlCol="0" anchor="ctr">
            <a:normAutofit/>
          </a:bodyPr>
          <a:lstStyle>
            <a:lvl1pPr algn="l" defTabSz="457200" rtl="0" eaLnBrk="1" latinLnBrk="0" hangingPunct="1">
              <a:spcBef>
                <a:spcPct val="0"/>
              </a:spcBef>
              <a:buNone/>
              <a:defRPr kumimoji="1" sz="4400" b="0" kern="1200" cap="none">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600" u="sng" dirty="0" smtClean="0">
                <a:solidFill>
                  <a:srgbClr val="C00000"/>
                </a:solidFill>
                <a:latin typeface="+mj-ea"/>
              </a:rPr>
              <a:t>施設サービス事業者の主な指導事</a:t>
            </a:r>
            <a:r>
              <a:rPr lang="ja-JP" altLang="en-US" sz="3600" u="sng" dirty="0" smtClean="0">
                <a:solidFill>
                  <a:schemeClr val="bg1"/>
                </a:solidFill>
                <a:latin typeface="+mj-ea"/>
              </a:rPr>
              <a:t>項等</a:t>
            </a:r>
            <a:endParaRPr lang="ja-JP" altLang="en-US" sz="3600" u="sng" dirty="0">
              <a:solidFill>
                <a:schemeClr val="bg1"/>
              </a:solidFill>
              <a:latin typeface="+mj-ea"/>
            </a:endParaRPr>
          </a:p>
        </p:txBody>
      </p:sp>
      <p:sp>
        <p:nvSpPr>
          <p:cNvPr id="9" name="タイトル 4">
            <a:extLst>
              <a:ext uri="{FF2B5EF4-FFF2-40B4-BE49-F238E27FC236}">
                <a16:creationId xmlns:a16="http://schemas.microsoft.com/office/drawing/2014/main" id="{C8E22281-DBFE-4571-A60F-A27554C3D0F9}"/>
              </a:ext>
            </a:extLst>
          </p:cNvPr>
          <p:cNvSpPr txBox="1">
            <a:spLocks/>
          </p:cNvSpPr>
          <p:nvPr/>
        </p:nvSpPr>
        <p:spPr>
          <a:xfrm>
            <a:off x="2749518" y="2348880"/>
            <a:ext cx="5856890" cy="3866433"/>
          </a:xfrm>
          <a:prstGeom prst="rect">
            <a:avLst/>
          </a:prstGeom>
        </p:spPr>
        <p:txBody>
          <a:bodyPr vert="horz" lIns="91440" tIns="45720" rIns="91440" bIns="45720" rtlCol="0" anchor="ctr">
            <a:normAutofit/>
          </a:bodyPr>
          <a:lstStyle>
            <a:lvl1pPr algn="l" defTabSz="457200" rtl="0" eaLnBrk="1" latinLnBrk="0" hangingPunct="1">
              <a:spcBef>
                <a:spcPct val="0"/>
              </a:spcBef>
              <a:buNone/>
              <a:defRPr kumimoji="1" sz="4400" b="0" kern="1200" cap="none">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ct val="200000"/>
              </a:lnSpc>
              <a:spcBef>
                <a:spcPts val="0"/>
              </a:spcBef>
            </a:pPr>
            <a:r>
              <a:rPr lang="ja-JP" altLang="en-US" sz="1800" dirty="0" smtClean="0">
                <a:solidFill>
                  <a:srgbClr val="C00000"/>
                </a:solidFill>
                <a:latin typeface="+mn-ea"/>
                <a:ea typeface="+mn-ea"/>
              </a:rPr>
              <a:t>１</a:t>
            </a:r>
            <a:r>
              <a:rPr lang="en-US" altLang="ja-JP" sz="1800" dirty="0">
                <a:solidFill>
                  <a:srgbClr val="C00000"/>
                </a:solidFill>
                <a:latin typeface="+mn-ea"/>
                <a:ea typeface="+mn-ea"/>
              </a:rPr>
              <a:t>. </a:t>
            </a:r>
            <a:r>
              <a:rPr lang="ja-JP" altLang="en-US" sz="1800" dirty="0">
                <a:solidFill>
                  <a:srgbClr val="C00000"/>
                </a:solidFill>
                <a:latin typeface="+mn-ea"/>
                <a:ea typeface="+mn-ea"/>
              </a:rPr>
              <a:t>施設サービスの主な</a:t>
            </a:r>
            <a:r>
              <a:rPr lang="ja-JP" altLang="en-US" sz="1800" dirty="0" smtClean="0">
                <a:solidFill>
                  <a:srgbClr val="C00000"/>
                </a:solidFill>
                <a:latin typeface="+mn-ea"/>
                <a:ea typeface="+mn-ea"/>
              </a:rPr>
              <a:t>指導事項</a:t>
            </a:r>
            <a:endParaRPr lang="en-US" altLang="ja-JP" sz="1800" dirty="0">
              <a:solidFill>
                <a:srgbClr val="C00000"/>
              </a:solidFill>
              <a:latin typeface="+mn-ea"/>
              <a:ea typeface="+mn-ea"/>
            </a:endParaRPr>
          </a:p>
          <a:p>
            <a:pPr>
              <a:lnSpc>
                <a:spcPct val="200000"/>
              </a:lnSpc>
              <a:spcBef>
                <a:spcPts val="0"/>
              </a:spcBef>
            </a:pPr>
            <a:r>
              <a:rPr lang="ja-JP" altLang="en-US" sz="1800" dirty="0">
                <a:solidFill>
                  <a:srgbClr val="C00000"/>
                </a:solidFill>
                <a:latin typeface="+mn-ea"/>
                <a:ea typeface="+mn-ea"/>
              </a:rPr>
              <a:t>２</a:t>
            </a:r>
            <a:r>
              <a:rPr lang="en-US" altLang="ja-JP" sz="1800" dirty="0">
                <a:solidFill>
                  <a:srgbClr val="C00000"/>
                </a:solidFill>
                <a:latin typeface="+mn-ea"/>
                <a:ea typeface="+mn-ea"/>
              </a:rPr>
              <a:t>. </a:t>
            </a:r>
            <a:r>
              <a:rPr lang="ja-JP" altLang="en-US" sz="1800" dirty="0">
                <a:solidFill>
                  <a:srgbClr val="C00000"/>
                </a:solidFill>
                <a:latin typeface="+mn-ea"/>
                <a:ea typeface="+mn-ea"/>
              </a:rPr>
              <a:t>介護老人福祉施設の主な指導事項</a:t>
            </a:r>
            <a:endParaRPr lang="en-US" altLang="ja-JP" sz="1800" dirty="0">
              <a:solidFill>
                <a:srgbClr val="C00000"/>
              </a:solidFill>
              <a:latin typeface="+mn-ea"/>
              <a:ea typeface="+mn-ea"/>
            </a:endParaRPr>
          </a:p>
          <a:p>
            <a:pPr>
              <a:lnSpc>
                <a:spcPct val="200000"/>
              </a:lnSpc>
              <a:spcBef>
                <a:spcPts val="0"/>
              </a:spcBef>
            </a:pPr>
            <a:r>
              <a:rPr lang="ja-JP" altLang="en-US" sz="1800" dirty="0">
                <a:solidFill>
                  <a:srgbClr val="C00000"/>
                </a:solidFill>
                <a:latin typeface="+mn-ea"/>
                <a:ea typeface="+mn-ea"/>
              </a:rPr>
              <a:t>３</a:t>
            </a:r>
            <a:r>
              <a:rPr lang="en-US" altLang="ja-JP" sz="1800" dirty="0">
                <a:solidFill>
                  <a:srgbClr val="C00000"/>
                </a:solidFill>
                <a:latin typeface="+mn-ea"/>
                <a:ea typeface="+mn-ea"/>
              </a:rPr>
              <a:t>. </a:t>
            </a:r>
            <a:r>
              <a:rPr lang="ja-JP" altLang="en-US" sz="1800" dirty="0">
                <a:solidFill>
                  <a:srgbClr val="C00000"/>
                </a:solidFill>
                <a:latin typeface="+mn-ea"/>
                <a:ea typeface="+mn-ea"/>
              </a:rPr>
              <a:t>介護老人保健施設の主な指導事項</a:t>
            </a:r>
            <a:endParaRPr lang="en-US" altLang="ja-JP" sz="1800" dirty="0">
              <a:solidFill>
                <a:srgbClr val="C00000"/>
              </a:solidFill>
              <a:latin typeface="+mn-ea"/>
              <a:ea typeface="+mn-ea"/>
            </a:endParaRPr>
          </a:p>
          <a:p>
            <a:pPr>
              <a:lnSpc>
                <a:spcPct val="200000"/>
              </a:lnSpc>
              <a:spcBef>
                <a:spcPts val="0"/>
              </a:spcBef>
            </a:pPr>
            <a:r>
              <a:rPr lang="ja-JP" altLang="en-US" sz="1800" dirty="0">
                <a:solidFill>
                  <a:srgbClr val="C00000"/>
                </a:solidFill>
                <a:latin typeface="+mn-ea"/>
                <a:ea typeface="+mn-ea"/>
              </a:rPr>
              <a:t>４</a:t>
            </a:r>
            <a:r>
              <a:rPr lang="en-US" altLang="ja-JP" sz="1800" dirty="0">
                <a:solidFill>
                  <a:srgbClr val="C00000"/>
                </a:solidFill>
                <a:latin typeface="+mn-ea"/>
                <a:ea typeface="+mn-ea"/>
              </a:rPr>
              <a:t>. </a:t>
            </a:r>
            <a:r>
              <a:rPr lang="ja-JP" altLang="en-US" sz="1800" dirty="0">
                <a:solidFill>
                  <a:srgbClr val="C00000"/>
                </a:solidFill>
                <a:latin typeface="+mn-ea"/>
                <a:ea typeface="+mn-ea"/>
              </a:rPr>
              <a:t>その他 留意事項（施設サービス共通）</a:t>
            </a:r>
            <a:endParaRPr lang="en-US" altLang="ja-JP" sz="1800" dirty="0">
              <a:solidFill>
                <a:srgbClr val="C00000"/>
              </a:solidFill>
              <a:latin typeface="+mn-ea"/>
              <a:ea typeface="+mn-ea"/>
            </a:endParaRPr>
          </a:p>
          <a:p>
            <a:pPr>
              <a:lnSpc>
                <a:spcPct val="200000"/>
              </a:lnSpc>
              <a:spcBef>
                <a:spcPts val="0"/>
              </a:spcBef>
            </a:pPr>
            <a:r>
              <a:rPr lang="ja-JP" altLang="en-US" sz="1800" dirty="0">
                <a:solidFill>
                  <a:srgbClr val="C00000"/>
                </a:solidFill>
                <a:latin typeface="+mn-ea"/>
                <a:ea typeface="+mn-ea"/>
              </a:rPr>
              <a:t>５</a:t>
            </a:r>
            <a:r>
              <a:rPr lang="en-US" altLang="ja-JP" sz="1800" dirty="0">
                <a:solidFill>
                  <a:srgbClr val="C00000"/>
                </a:solidFill>
                <a:latin typeface="+mn-ea"/>
                <a:ea typeface="+mn-ea"/>
              </a:rPr>
              <a:t>. </a:t>
            </a:r>
            <a:r>
              <a:rPr lang="ja-JP" altLang="en-US" sz="1800" dirty="0">
                <a:solidFill>
                  <a:srgbClr val="C00000"/>
                </a:solidFill>
                <a:latin typeface="+mn-ea"/>
                <a:ea typeface="+mn-ea"/>
              </a:rPr>
              <a:t>非常災害対策について</a:t>
            </a:r>
            <a:endParaRPr lang="en-US" altLang="ja-JP" sz="1800" dirty="0">
              <a:solidFill>
                <a:srgbClr val="C00000"/>
              </a:solidFill>
              <a:latin typeface="+mn-ea"/>
              <a:ea typeface="+mn-ea"/>
            </a:endParaRPr>
          </a:p>
          <a:p>
            <a:pPr>
              <a:lnSpc>
                <a:spcPct val="200000"/>
              </a:lnSpc>
              <a:spcBef>
                <a:spcPts val="0"/>
              </a:spcBef>
            </a:pPr>
            <a:r>
              <a:rPr lang="ja-JP" altLang="en-US" sz="1800" dirty="0">
                <a:solidFill>
                  <a:srgbClr val="C00000"/>
                </a:solidFill>
                <a:latin typeface="+mn-ea"/>
                <a:ea typeface="+mn-ea"/>
              </a:rPr>
              <a:t>６</a:t>
            </a:r>
            <a:r>
              <a:rPr lang="en-US" altLang="ja-JP" sz="1800" dirty="0">
                <a:solidFill>
                  <a:srgbClr val="C00000"/>
                </a:solidFill>
                <a:latin typeface="+mn-ea"/>
                <a:ea typeface="+mn-ea"/>
              </a:rPr>
              <a:t>. </a:t>
            </a:r>
            <a:r>
              <a:rPr lang="ja-JP" altLang="en-US" sz="1800" dirty="0">
                <a:solidFill>
                  <a:srgbClr val="C00000"/>
                </a:solidFill>
                <a:latin typeface="+mn-ea"/>
                <a:ea typeface="+mn-ea"/>
              </a:rPr>
              <a:t>虐待防止・身体拘束廃止に</a:t>
            </a:r>
            <a:r>
              <a:rPr lang="ja-JP" altLang="en-US" sz="1800" dirty="0" smtClean="0">
                <a:solidFill>
                  <a:srgbClr val="C00000"/>
                </a:solidFill>
                <a:latin typeface="+mn-ea"/>
                <a:ea typeface="+mn-ea"/>
              </a:rPr>
              <a:t>ついて</a:t>
            </a:r>
            <a:endParaRPr lang="en-US" altLang="ja-JP" sz="1800" dirty="0">
              <a:solidFill>
                <a:srgbClr val="C00000"/>
              </a:solidFill>
              <a:latin typeface="+mn-ea"/>
              <a:ea typeface="+mn-ea"/>
            </a:endParaRPr>
          </a:p>
        </p:txBody>
      </p:sp>
    </p:spTree>
    <p:extLst>
      <p:ext uri="{BB962C8B-B14F-4D97-AF65-F5344CB8AC3E}">
        <p14:creationId xmlns:p14="http://schemas.microsoft.com/office/powerpoint/2010/main" val="785101082"/>
      </p:ext>
    </p:extLst>
  </p:cSld>
  <p:clrMapOvr>
    <a:masterClrMapping/>
  </p:clrMapOvr>
  <p:transition advTm="8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10</a:t>
            </a:fld>
            <a:endParaRPr kumimoji="1" lang="ja-JP" altLang="en-US" dirty="0"/>
          </a:p>
        </p:txBody>
      </p:sp>
      <p:sp>
        <p:nvSpPr>
          <p:cNvPr id="5" name="Rectangle 2"/>
          <p:cNvSpPr txBox="1">
            <a:spLocks/>
          </p:cNvSpPr>
          <p:nvPr/>
        </p:nvSpPr>
        <p:spPr>
          <a:xfrm>
            <a:off x="685800" y="4521620"/>
            <a:ext cx="8001000" cy="1413517"/>
          </a:xfrm>
          <a:prstGeom prst="rect">
            <a:avLst/>
          </a:prstGeom>
          <a:noFill/>
        </p:spPr>
        <p:txBody>
          <a:bodyPr vert="horz" rtlCol="0">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ja-JP" altLang="en-US" dirty="0"/>
          </a:p>
        </p:txBody>
      </p:sp>
      <p:sp>
        <p:nvSpPr>
          <p:cNvPr id="7" name="角丸四角形 6"/>
          <p:cNvSpPr/>
          <p:nvPr/>
        </p:nvSpPr>
        <p:spPr>
          <a:xfrm>
            <a:off x="673061" y="836712"/>
            <a:ext cx="7774632"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②</a:t>
            </a:r>
            <a:r>
              <a:rPr kumimoji="1" lang="ja-JP" altLang="en-US" b="1" dirty="0" smtClean="0"/>
              <a:t> 短期</a:t>
            </a:r>
            <a:r>
              <a:rPr kumimoji="1" lang="ja-JP" altLang="en-US" b="1" dirty="0"/>
              <a:t>集中リハビリテーション実施加算について</a:t>
            </a:r>
          </a:p>
        </p:txBody>
      </p:sp>
      <p:sp>
        <p:nvSpPr>
          <p:cNvPr id="10" name="Rectangle 2"/>
          <p:cNvSpPr txBox="1">
            <a:spLocks/>
          </p:cNvSpPr>
          <p:nvPr/>
        </p:nvSpPr>
        <p:spPr>
          <a:xfrm>
            <a:off x="685799" y="1340768"/>
            <a:ext cx="7761893" cy="5328592"/>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ormAutofit fontScale="92500" lnSpcReduction="2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endParaRPr lang="en-US" altLang="ja-JP" sz="800" dirty="0">
              <a:latin typeface="+mn-ea"/>
            </a:endParaRPr>
          </a:p>
          <a:p>
            <a:pPr marL="0" indent="0">
              <a:lnSpc>
                <a:spcPct val="110000"/>
              </a:lnSpc>
              <a:spcAft>
                <a:spcPts val="0"/>
              </a:spcAft>
              <a:buFont typeface="Arial"/>
              <a:buNone/>
            </a:pPr>
            <a:r>
              <a:rPr lang="ja-JP" altLang="en-US" sz="1800" dirty="0" smtClean="0">
                <a:latin typeface="+mn-ea"/>
              </a:rPr>
              <a:t>① 短期集中リハビリテーション実施加算における集中的なリハビリテーショ</a:t>
            </a:r>
            <a:endParaRPr lang="en-US" altLang="ja-JP" sz="1800" dirty="0" smtClean="0">
              <a:latin typeface="+mn-ea"/>
            </a:endParaRPr>
          </a:p>
          <a:p>
            <a:pPr marL="0" indent="0">
              <a:lnSpc>
                <a:spcPct val="110000"/>
              </a:lnSpc>
              <a:spcBef>
                <a:spcPts val="0"/>
              </a:spcBef>
              <a:spcAft>
                <a:spcPts val="0"/>
              </a:spcAft>
              <a:buFont typeface="Arial"/>
              <a:buNone/>
            </a:pPr>
            <a:r>
              <a:rPr lang="ja-JP" altLang="en-US" sz="1800" dirty="0">
                <a:latin typeface="+mn-ea"/>
              </a:rPr>
              <a:t>　</a:t>
            </a:r>
            <a:r>
              <a:rPr lang="ja-JP" altLang="en-US" sz="1800" dirty="0" smtClean="0">
                <a:latin typeface="+mn-ea"/>
              </a:rPr>
              <a:t> ンとは、</a:t>
            </a:r>
            <a:r>
              <a:rPr lang="en-US" altLang="ja-JP" sz="1800" dirty="0" smtClean="0">
                <a:solidFill>
                  <a:srgbClr val="FF0000"/>
                </a:solidFill>
                <a:latin typeface="+mn-ea"/>
              </a:rPr>
              <a:t>20</a:t>
            </a:r>
            <a:r>
              <a:rPr lang="ja-JP" altLang="en-US" sz="1800" dirty="0" smtClean="0">
                <a:solidFill>
                  <a:srgbClr val="FF0000"/>
                </a:solidFill>
                <a:latin typeface="+mn-ea"/>
              </a:rPr>
              <a:t>分以上の個別リハビリテーションを</a:t>
            </a:r>
            <a:r>
              <a:rPr lang="ja-JP" altLang="en-US" sz="1800" dirty="0">
                <a:solidFill>
                  <a:srgbClr val="FF0000"/>
                </a:solidFill>
                <a:latin typeface="+mn-ea"/>
              </a:rPr>
              <a:t>、</a:t>
            </a:r>
            <a:r>
              <a:rPr lang="en-US" altLang="ja-JP" sz="1800" dirty="0" smtClean="0">
                <a:solidFill>
                  <a:srgbClr val="FF0000"/>
                </a:solidFill>
                <a:latin typeface="+mn-ea"/>
              </a:rPr>
              <a:t>1</a:t>
            </a:r>
            <a:r>
              <a:rPr lang="ja-JP" altLang="en-US" sz="1800" dirty="0" smtClean="0">
                <a:solidFill>
                  <a:srgbClr val="FF0000"/>
                </a:solidFill>
                <a:latin typeface="+mn-ea"/>
              </a:rPr>
              <a:t>週につきおおむね</a:t>
            </a:r>
            <a:r>
              <a:rPr lang="en-US" altLang="ja-JP" sz="1800" dirty="0" smtClean="0">
                <a:solidFill>
                  <a:srgbClr val="FF0000"/>
                </a:solidFill>
                <a:latin typeface="+mn-ea"/>
              </a:rPr>
              <a:t>3</a:t>
            </a:r>
            <a:r>
              <a:rPr lang="ja-JP" altLang="en-US" sz="1800" dirty="0" smtClean="0">
                <a:solidFill>
                  <a:srgbClr val="FF0000"/>
                </a:solidFill>
                <a:latin typeface="+mn-ea"/>
              </a:rPr>
              <a:t>日以</a:t>
            </a:r>
            <a:endParaRPr lang="en-US" altLang="ja-JP" sz="1800" dirty="0" smtClean="0">
              <a:solidFill>
                <a:srgbClr val="FF0000"/>
              </a:solidFill>
              <a:latin typeface="+mn-ea"/>
            </a:endParaRPr>
          </a:p>
          <a:p>
            <a:pPr marL="0" indent="0">
              <a:lnSpc>
                <a:spcPct val="110000"/>
              </a:lnSpc>
              <a:spcBef>
                <a:spcPts val="0"/>
              </a:spcBef>
              <a:spcAft>
                <a:spcPts val="0"/>
              </a:spcAft>
              <a:buFont typeface="Arial"/>
              <a:buNone/>
            </a:pPr>
            <a:r>
              <a:rPr lang="ja-JP" altLang="en-US" sz="1800" dirty="0">
                <a:solidFill>
                  <a:srgbClr val="FF0000"/>
                </a:solidFill>
                <a:latin typeface="+mn-ea"/>
              </a:rPr>
              <a:t>　</a:t>
            </a:r>
            <a:r>
              <a:rPr lang="ja-JP" altLang="en-US" sz="1800" dirty="0" smtClean="0">
                <a:solidFill>
                  <a:srgbClr val="FF0000"/>
                </a:solidFill>
                <a:latin typeface="+mn-ea"/>
              </a:rPr>
              <a:t> 上実施</a:t>
            </a:r>
            <a:r>
              <a:rPr lang="ja-JP" altLang="en-US" sz="1800" dirty="0" smtClean="0">
                <a:latin typeface="+mn-ea"/>
              </a:rPr>
              <a:t>する場合をいう。</a:t>
            </a:r>
            <a:endParaRPr lang="en-US" altLang="ja-JP" sz="1800" dirty="0">
              <a:latin typeface="+mn-ea"/>
            </a:endParaRPr>
          </a:p>
          <a:p>
            <a:pPr marL="0" indent="0">
              <a:lnSpc>
                <a:spcPct val="110000"/>
              </a:lnSpc>
              <a:spcAft>
                <a:spcPts val="0"/>
              </a:spcAft>
              <a:buFont typeface="Arial"/>
              <a:buNone/>
            </a:pPr>
            <a:r>
              <a:rPr lang="ja-JP" altLang="en-US" sz="1800" dirty="0">
                <a:latin typeface="+mn-ea"/>
              </a:rPr>
              <a:t>②</a:t>
            </a:r>
            <a:r>
              <a:rPr lang="ja-JP" altLang="en-US" sz="1800" dirty="0" smtClean="0">
                <a:latin typeface="+mn-ea"/>
              </a:rPr>
              <a:t> </a:t>
            </a:r>
            <a:r>
              <a:rPr lang="ja-JP" altLang="en-US" sz="1800" dirty="0">
                <a:latin typeface="+mn-ea"/>
              </a:rPr>
              <a:t>当該</a:t>
            </a:r>
            <a:r>
              <a:rPr lang="ja-JP" altLang="en-US" sz="1800" dirty="0" smtClean="0">
                <a:latin typeface="+mn-ea"/>
              </a:rPr>
              <a:t>加算は、当該入所者が</a:t>
            </a:r>
            <a:r>
              <a:rPr lang="ja-JP" altLang="en-US" sz="1800" dirty="0" smtClean="0">
                <a:solidFill>
                  <a:srgbClr val="FF0000"/>
                </a:solidFill>
                <a:latin typeface="+mn-ea"/>
              </a:rPr>
              <a:t>過去</a:t>
            </a:r>
            <a:r>
              <a:rPr lang="en-US" altLang="ja-JP" sz="1800" dirty="0" smtClean="0">
                <a:solidFill>
                  <a:srgbClr val="FF0000"/>
                </a:solidFill>
                <a:latin typeface="+mn-ea"/>
              </a:rPr>
              <a:t>3</a:t>
            </a:r>
            <a:r>
              <a:rPr lang="ja-JP" altLang="en-US" sz="1800" dirty="0" smtClean="0">
                <a:solidFill>
                  <a:srgbClr val="FF0000"/>
                </a:solidFill>
                <a:latin typeface="+mn-ea"/>
              </a:rPr>
              <a:t>月間</a:t>
            </a:r>
            <a:r>
              <a:rPr lang="ja-JP" altLang="en-US" sz="1800" dirty="0" smtClean="0">
                <a:latin typeface="+mn-ea"/>
              </a:rPr>
              <a:t>の間に、</a:t>
            </a:r>
            <a:r>
              <a:rPr lang="ja-JP" altLang="en-US" sz="1800" dirty="0" smtClean="0">
                <a:solidFill>
                  <a:srgbClr val="FF0000"/>
                </a:solidFill>
                <a:latin typeface="+mn-ea"/>
              </a:rPr>
              <a:t>介護老人保健施設に入所した</a:t>
            </a:r>
            <a:endParaRPr lang="en-US" altLang="ja-JP" sz="1800" dirty="0" smtClean="0">
              <a:solidFill>
                <a:srgbClr val="FF0000"/>
              </a:solidFill>
              <a:latin typeface="+mn-ea"/>
            </a:endParaRPr>
          </a:p>
          <a:p>
            <a:pPr marL="0" indent="0">
              <a:lnSpc>
                <a:spcPct val="110000"/>
              </a:lnSpc>
              <a:spcBef>
                <a:spcPts val="0"/>
              </a:spcBef>
              <a:spcAft>
                <a:spcPts val="0"/>
              </a:spcAft>
              <a:buFont typeface="Arial"/>
              <a:buNone/>
            </a:pPr>
            <a:r>
              <a:rPr lang="ja-JP" altLang="en-US" sz="1800" dirty="0">
                <a:solidFill>
                  <a:srgbClr val="FF0000"/>
                </a:solidFill>
                <a:latin typeface="+mn-ea"/>
              </a:rPr>
              <a:t>　</a:t>
            </a:r>
            <a:r>
              <a:rPr lang="ja-JP" altLang="en-US" sz="1800" dirty="0" smtClean="0">
                <a:solidFill>
                  <a:srgbClr val="FF0000"/>
                </a:solidFill>
                <a:latin typeface="+mn-ea"/>
              </a:rPr>
              <a:t> ことがない場合に限り算定</a:t>
            </a:r>
            <a:r>
              <a:rPr lang="ja-JP" altLang="en-US" sz="1800" dirty="0" smtClean="0">
                <a:latin typeface="+mn-ea"/>
              </a:rPr>
              <a:t>できることとする。ただし、以下の③及び④の　</a:t>
            </a:r>
            <a:endParaRPr lang="en-US" altLang="ja-JP" sz="1800" dirty="0">
              <a:latin typeface="+mn-ea"/>
            </a:endParaRPr>
          </a:p>
          <a:p>
            <a:pPr marL="0" indent="0">
              <a:lnSpc>
                <a:spcPct val="110000"/>
              </a:lnSpc>
              <a:spcBef>
                <a:spcPts val="0"/>
              </a:spcBef>
              <a:spcAft>
                <a:spcPts val="0"/>
              </a:spcAft>
              <a:buFont typeface="Arial"/>
              <a:buNone/>
            </a:pPr>
            <a:r>
              <a:rPr lang="ja-JP" altLang="en-US" sz="1800" dirty="0" smtClean="0">
                <a:latin typeface="+mn-ea"/>
              </a:rPr>
              <a:t>　 場合はこの限りではない。</a:t>
            </a:r>
            <a:endParaRPr lang="en-US" altLang="ja-JP" sz="1800" dirty="0">
              <a:latin typeface="+mn-ea"/>
            </a:endParaRPr>
          </a:p>
          <a:p>
            <a:pPr marL="0" indent="0">
              <a:lnSpc>
                <a:spcPct val="110000"/>
              </a:lnSpc>
              <a:spcAft>
                <a:spcPts val="0"/>
              </a:spcAft>
              <a:buNone/>
            </a:pPr>
            <a:r>
              <a:rPr lang="ja-JP" altLang="en-US" sz="1800" dirty="0" smtClean="0">
                <a:latin typeface="+mn-ea"/>
              </a:rPr>
              <a:t>③ 入所者が過去</a:t>
            </a:r>
            <a:r>
              <a:rPr lang="en-US" altLang="ja-JP" sz="1800" dirty="0" smtClean="0">
                <a:latin typeface="+mn-ea"/>
              </a:rPr>
              <a:t>3</a:t>
            </a:r>
            <a:r>
              <a:rPr lang="ja-JP" altLang="en-US" sz="1800" dirty="0" smtClean="0">
                <a:latin typeface="+mn-ea"/>
              </a:rPr>
              <a:t>月間の間に、介護老人保健施設に入所したことがあり、</a:t>
            </a:r>
            <a:r>
              <a:rPr lang="en-US" altLang="ja-JP" sz="1800" dirty="0" smtClean="0">
                <a:solidFill>
                  <a:srgbClr val="FF0000"/>
                </a:solidFill>
                <a:latin typeface="+mn-ea"/>
              </a:rPr>
              <a:t> 4</a:t>
            </a:r>
            <a:r>
              <a:rPr lang="ja-JP" altLang="en-US" sz="1800" dirty="0" smtClean="0">
                <a:solidFill>
                  <a:srgbClr val="FF0000"/>
                </a:solidFill>
                <a:latin typeface="+mn-ea"/>
              </a:rPr>
              <a:t>週 </a:t>
            </a:r>
            <a:r>
              <a:rPr lang="en-US" altLang="ja-JP" sz="1800" dirty="0">
                <a:solidFill>
                  <a:srgbClr val="FF0000"/>
                </a:solidFill>
                <a:latin typeface="+mn-ea"/>
              </a:rPr>
              <a:t> </a:t>
            </a:r>
            <a:r>
              <a:rPr lang="en-US" altLang="ja-JP" sz="1800" dirty="0" smtClean="0">
                <a:solidFill>
                  <a:srgbClr val="FF0000"/>
                </a:solidFill>
                <a:latin typeface="+mn-ea"/>
              </a:rPr>
              <a:t>    </a:t>
            </a:r>
          </a:p>
          <a:p>
            <a:pPr marL="0" indent="0">
              <a:lnSpc>
                <a:spcPct val="110000"/>
              </a:lnSpc>
              <a:spcBef>
                <a:spcPts val="0"/>
              </a:spcBef>
              <a:spcAft>
                <a:spcPts val="0"/>
              </a:spcAft>
              <a:buNone/>
            </a:pPr>
            <a:r>
              <a:rPr lang="en-US" altLang="ja-JP" sz="1800" dirty="0">
                <a:solidFill>
                  <a:srgbClr val="FF0000"/>
                </a:solidFill>
                <a:latin typeface="+mn-ea"/>
              </a:rPr>
              <a:t> </a:t>
            </a:r>
            <a:r>
              <a:rPr lang="en-US" altLang="ja-JP" sz="1800" dirty="0" smtClean="0">
                <a:solidFill>
                  <a:srgbClr val="FF0000"/>
                </a:solidFill>
                <a:latin typeface="+mn-ea"/>
              </a:rPr>
              <a:t>   </a:t>
            </a:r>
            <a:r>
              <a:rPr lang="ja-JP" altLang="en-US" sz="1800" dirty="0" smtClean="0">
                <a:solidFill>
                  <a:srgbClr val="FF0000"/>
                </a:solidFill>
                <a:latin typeface="+mn-ea"/>
              </a:rPr>
              <a:t>間以上の入院後に介護老人保健施設に再入所した場合</a:t>
            </a:r>
            <a:r>
              <a:rPr lang="ja-JP" altLang="en-US" sz="1800" dirty="0" smtClean="0">
                <a:latin typeface="+mn-ea"/>
              </a:rPr>
              <a:t>であって、短期集中  </a:t>
            </a:r>
            <a:endParaRPr lang="en-US" altLang="ja-JP" sz="1800" dirty="0" smtClean="0">
              <a:latin typeface="+mn-ea"/>
            </a:endParaRPr>
          </a:p>
          <a:p>
            <a:pPr marL="0" indent="0">
              <a:lnSpc>
                <a:spcPct val="110000"/>
              </a:lnSpc>
              <a:spcBef>
                <a:spcPts val="0"/>
              </a:spcBef>
              <a:spcAft>
                <a:spcPts val="0"/>
              </a:spcAft>
              <a:buNone/>
            </a:pPr>
            <a:r>
              <a:rPr lang="en-US" altLang="ja-JP" sz="1800" dirty="0">
                <a:latin typeface="+mn-ea"/>
              </a:rPr>
              <a:t> </a:t>
            </a:r>
            <a:r>
              <a:rPr lang="en-US" altLang="ja-JP" sz="1800" dirty="0" smtClean="0">
                <a:latin typeface="+mn-ea"/>
              </a:rPr>
              <a:t>   </a:t>
            </a:r>
            <a:r>
              <a:rPr lang="ja-JP" altLang="en-US" sz="1800" dirty="0" smtClean="0">
                <a:latin typeface="+mn-ea"/>
              </a:rPr>
              <a:t>リハビリテーションの</a:t>
            </a:r>
            <a:r>
              <a:rPr lang="ja-JP" altLang="en-US" sz="1800" dirty="0" smtClean="0">
                <a:solidFill>
                  <a:srgbClr val="FF0000"/>
                </a:solidFill>
                <a:latin typeface="+mn-ea"/>
              </a:rPr>
              <a:t>必要性が認められる者に限り</a:t>
            </a:r>
            <a:r>
              <a:rPr lang="ja-JP" altLang="en-US" sz="1800" dirty="0" smtClean="0">
                <a:latin typeface="+mn-ea"/>
              </a:rPr>
              <a:t>、当該加算を算定する</a:t>
            </a:r>
            <a:endParaRPr lang="en-US" altLang="ja-JP" sz="1800" dirty="0" smtClean="0">
              <a:latin typeface="+mn-ea"/>
            </a:endParaRPr>
          </a:p>
          <a:p>
            <a:pPr marL="0" indent="0">
              <a:lnSpc>
                <a:spcPct val="110000"/>
              </a:lnSpc>
              <a:spcBef>
                <a:spcPts val="0"/>
              </a:spcBef>
              <a:spcAft>
                <a:spcPts val="0"/>
              </a:spcAft>
              <a:buNone/>
            </a:pPr>
            <a:r>
              <a:rPr lang="en-US" altLang="ja-JP" sz="1800" dirty="0">
                <a:latin typeface="+mn-ea"/>
              </a:rPr>
              <a:t> </a:t>
            </a:r>
            <a:r>
              <a:rPr lang="en-US" altLang="ja-JP" sz="1800" dirty="0" smtClean="0">
                <a:latin typeface="+mn-ea"/>
              </a:rPr>
              <a:t>   </a:t>
            </a:r>
            <a:r>
              <a:rPr lang="ja-JP" altLang="en-US" sz="1800" dirty="0" smtClean="0">
                <a:latin typeface="+mn-ea"/>
              </a:rPr>
              <a:t>ことができる。</a:t>
            </a:r>
            <a:endParaRPr lang="en-US" altLang="ja-JP" sz="1800" dirty="0">
              <a:latin typeface="+mn-ea"/>
            </a:endParaRPr>
          </a:p>
          <a:p>
            <a:pPr marL="0" indent="0">
              <a:lnSpc>
                <a:spcPct val="110000"/>
              </a:lnSpc>
              <a:spcAft>
                <a:spcPts val="0"/>
              </a:spcAft>
              <a:buNone/>
            </a:pPr>
            <a:r>
              <a:rPr lang="ja-JP" altLang="en-US" sz="1800" dirty="0" smtClean="0">
                <a:latin typeface="+mn-ea"/>
              </a:rPr>
              <a:t>④ 入所者</a:t>
            </a:r>
            <a:r>
              <a:rPr lang="ja-JP" altLang="en-US" sz="1800" dirty="0">
                <a:latin typeface="+mn-ea"/>
              </a:rPr>
              <a:t>が過去</a:t>
            </a:r>
            <a:r>
              <a:rPr lang="en-US" altLang="ja-JP" sz="1800" dirty="0" smtClean="0">
                <a:latin typeface="+mn-ea"/>
              </a:rPr>
              <a:t>3</a:t>
            </a:r>
            <a:r>
              <a:rPr lang="ja-JP" altLang="en-US" sz="1800" dirty="0" smtClean="0">
                <a:latin typeface="+mn-ea"/>
              </a:rPr>
              <a:t>月間</a:t>
            </a:r>
            <a:r>
              <a:rPr lang="ja-JP" altLang="en-US" sz="1800" dirty="0">
                <a:latin typeface="+mn-ea"/>
              </a:rPr>
              <a:t>の間</a:t>
            </a:r>
            <a:r>
              <a:rPr lang="ja-JP" altLang="en-US" sz="1800" dirty="0" smtClean="0">
                <a:latin typeface="+mn-ea"/>
              </a:rPr>
              <a:t>に</a:t>
            </a:r>
            <a:r>
              <a:rPr lang="ja-JP" altLang="en-US" sz="1800" dirty="0">
                <a:latin typeface="+mn-ea"/>
              </a:rPr>
              <a:t>、</a:t>
            </a:r>
            <a:r>
              <a:rPr lang="ja-JP" altLang="en-US" sz="1800" dirty="0" smtClean="0">
                <a:latin typeface="+mn-ea"/>
              </a:rPr>
              <a:t>介護</a:t>
            </a:r>
            <a:r>
              <a:rPr lang="ja-JP" altLang="en-US" sz="1800" dirty="0">
                <a:latin typeface="+mn-ea"/>
              </a:rPr>
              <a:t>老人保健施設に入所したことがあり</a:t>
            </a:r>
            <a:r>
              <a:rPr lang="ja-JP" altLang="en-US" sz="1800" dirty="0" smtClean="0">
                <a:latin typeface="+mn-ea"/>
              </a:rPr>
              <a:t>、</a:t>
            </a:r>
            <a:r>
              <a:rPr lang="en-US" altLang="ja-JP" sz="1800" dirty="0" smtClean="0">
                <a:solidFill>
                  <a:srgbClr val="FF0000"/>
                </a:solidFill>
                <a:latin typeface="+mn-ea"/>
              </a:rPr>
              <a:t>4</a:t>
            </a:r>
            <a:r>
              <a:rPr lang="ja-JP" altLang="en-US" sz="1800" dirty="0" smtClean="0">
                <a:solidFill>
                  <a:srgbClr val="FF0000"/>
                </a:solidFill>
                <a:latin typeface="+mn-ea"/>
              </a:rPr>
              <a:t>週</a:t>
            </a:r>
            <a:endParaRPr lang="en-US" altLang="ja-JP" sz="1800" dirty="0" smtClean="0">
              <a:solidFill>
                <a:srgbClr val="FF0000"/>
              </a:solidFill>
              <a:latin typeface="+mn-ea"/>
            </a:endParaRPr>
          </a:p>
          <a:p>
            <a:pPr marL="0" indent="0">
              <a:lnSpc>
                <a:spcPct val="110000"/>
              </a:lnSpc>
              <a:spcBef>
                <a:spcPts val="0"/>
              </a:spcBef>
              <a:spcAft>
                <a:spcPts val="0"/>
              </a:spcAft>
              <a:buNone/>
            </a:pPr>
            <a:r>
              <a:rPr lang="en-US" altLang="ja-JP" sz="1800" dirty="0">
                <a:solidFill>
                  <a:srgbClr val="FF0000"/>
                </a:solidFill>
                <a:latin typeface="+mn-ea"/>
              </a:rPr>
              <a:t> </a:t>
            </a:r>
            <a:r>
              <a:rPr lang="en-US" altLang="ja-JP" sz="1800" dirty="0" smtClean="0">
                <a:solidFill>
                  <a:srgbClr val="FF0000"/>
                </a:solidFill>
                <a:latin typeface="+mn-ea"/>
              </a:rPr>
              <a:t>   </a:t>
            </a:r>
            <a:r>
              <a:rPr lang="ja-JP" altLang="en-US" sz="1800" dirty="0" smtClean="0">
                <a:solidFill>
                  <a:srgbClr val="FF0000"/>
                </a:solidFill>
                <a:latin typeface="+mn-ea"/>
              </a:rPr>
              <a:t>間未満の</a:t>
            </a:r>
            <a:r>
              <a:rPr lang="ja-JP" altLang="en-US" sz="1800" dirty="0">
                <a:solidFill>
                  <a:srgbClr val="FF0000"/>
                </a:solidFill>
                <a:latin typeface="+mn-ea"/>
              </a:rPr>
              <a:t>入院後に介護老人保健施設に再入所した場合</a:t>
            </a:r>
            <a:r>
              <a:rPr lang="ja-JP" altLang="en-US" sz="1800" dirty="0">
                <a:latin typeface="+mn-ea"/>
              </a:rPr>
              <a:t>であって</a:t>
            </a:r>
            <a:r>
              <a:rPr lang="ja-JP" altLang="en-US" sz="1800" dirty="0" smtClean="0">
                <a:latin typeface="+mn-ea"/>
              </a:rPr>
              <a:t>、</a:t>
            </a:r>
            <a:r>
              <a:rPr lang="ja-JP" altLang="en-US" sz="1800" dirty="0" smtClean="0">
                <a:solidFill>
                  <a:srgbClr val="FF0000"/>
                </a:solidFill>
                <a:latin typeface="+mn-ea"/>
              </a:rPr>
              <a:t>以下に定 </a:t>
            </a:r>
            <a:endParaRPr lang="en-US" altLang="ja-JP" sz="1800" dirty="0" smtClean="0">
              <a:solidFill>
                <a:srgbClr val="FF0000"/>
              </a:solidFill>
              <a:latin typeface="+mn-ea"/>
            </a:endParaRPr>
          </a:p>
          <a:p>
            <a:pPr marL="0" indent="0">
              <a:lnSpc>
                <a:spcPct val="110000"/>
              </a:lnSpc>
              <a:spcBef>
                <a:spcPts val="0"/>
              </a:spcBef>
              <a:spcAft>
                <a:spcPts val="0"/>
              </a:spcAft>
              <a:buNone/>
            </a:pPr>
            <a:r>
              <a:rPr lang="en-US" altLang="ja-JP" sz="1800" dirty="0">
                <a:solidFill>
                  <a:srgbClr val="FF0000"/>
                </a:solidFill>
                <a:latin typeface="+mn-ea"/>
              </a:rPr>
              <a:t> </a:t>
            </a:r>
            <a:r>
              <a:rPr lang="en-US" altLang="ja-JP" sz="1800" dirty="0" smtClean="0">
                <a:solidFill>
                  <a:srgbClr val="FF0000"/>
                </a:solidFill>
                <a:latin typeface="+mn-ea"/>
              </a:rPr>
              <a:t>   </a:t>
            </a:r>
            <a:r>
              <a:rPr lang="ja-JP" altLang="en-US" sz="1800" dirty="0" err="1" smtClean="0">
                <a:solidFill>
                  <a:srgbClr val="FF0000"/>
                </a:solidFill>
                <a:latin typeface="+mn-ea"/>
              </a:rPr>
              <a:t>める</a:t>
            </a:r>
            <a:r>
              <a:rPr lang="ja-JP" altLang="en-US" sz="1800" dirty="0" smtClean="0">
                <a:solidFill>
                  <a:srgbClr val="FF0000"/>
                </a:solidFill>
                <a:latin typeface="+mn-ea"/>
              </a:rPr>
              <a:t>状態である者</a:t>
            </a:r>
            <a:r>
              <a:rPr lang="ja-JP" altLang="en-US" sz="1800" dirty="0" smtClean="0">
                <a:latin typeface="+mn-ea"/>
              </a:rPr>
              <a:t>は、当該加算を算定できる。</a:t>
            </a:r>
            <a:endParaRPr lang="en-US" altLang="ja-JP" sz="1800" dirty="0" smtClean="0">
              <a:latin typeface="+mn-ea"/>
            </a:endParaRPr>
          </a:p>
          <a:p>
            <a:pPr marL="0" indent="0">
              <a:lnSpc>
                <a:spcPct val="110000"/>
              </a:lnSpc>
              <a:spcAft>
                <a:spcPts val="0"/>
              </a:spcAft>
              <a:buNone/>
            </a:pPr>
            <a:r>
              <a:rPr lang="ja-JP" altLang="en-US" sz="1800" dirty="0">
                <a:latin typeface="+mn-ea"/>
              </a:rPr>
              <a:t>　</a:t>
            </a:r>
            <a:r>
              <a:rPr lang="ja-JP" altLang="en-US" sz="1800" dirty="0" smtClean="0">
                <a:latin typeface="+mn-ea"/>
              </a:rPr>
              <a:t> ア　脳梗塞、脳出血、くも膜下出血、脳外傷、脳炎、急性脳症（低酸素脳</a:t>
            </a:r>
            <a:endParaRPr lang="en-US" altLang="ja-JP" sz="1800" dirty="0" smtClean="0">
              <a:latin typeface="+mn-ea"/>
            </a:endParaRPr>
          </a:p>
          <a:p>
            <a:pPr marL="0" indent="0">
              <a:lnSpc>
                <a:spcPct val="110000"/>
              </a:lnSpc>
              <a:spcBef>
                <a:spcPts val="0"/>
              </a:spcBef>
              <a:spcAft>
                <a:spcPts val="0"/>
              </a:spcAft>
              <a:buNone/>
            </a:pPr>
            <a:r>
              <a:rPr lang="ja-JP" altLang="en-US" sz="1800" dirty="0">
                <a:latin typeface="+mn-ea"/>
              </a:rPr>
              <a:t>　</a:t>
            </a:r>
            <a:r>
              <a:rPr lang="ja-JP" altLang="en-US" sz="1800" dirty="0" smtClean="0">
                <a:latin typeface="+mn-ea"/>
              </a:rPr>
              <a:t>　　 症等）、髄膜炎等を急性発症した者</a:t>
            </a:r>
            <a:endParaRPr lang="en-US" altLang="ja-JP" sz="1800" dirty="0" smtClean="0">
              <a:latin typeface="+mn-ea"/>
            </a:endParaRPr>
          </a:p>
          <a:p>
            <a:pPr marL="0" indent="0">
              <a:lnSpc>
                <a:spcPct val="110000"/>
              </a:lnSpc>
              <a:spcAft>
                <a:spcPts val="0"/>
              </a:spcAft>
              <a:buNone/>
            </a:pPr>
            <a:r>
              <a:rPr lang="ja-JP" altLang="en-US" sz="1800" dirty="0">
                <a:latin typeface="+mn-ea"/>
              </a:rPr>
              <a:t>　 </a:t>
            </a:r>
            <a:r>
              <a:rPr lang="ja-JP" altLang="en-US" sz="1800" dirty="0" smtClean="0">
                <a:latin typeface="+mn-ea"/>
              </a:rPr>
              <a:t>イ　上・下肢の複合損傷（骨、筋・腱・靭帯、神経、血管のうち</a:t>
            </a:r>
            <a:r>
              <a:rPr lang="en-US" altLang="ja-JP" sz="1800" dirty="0" smtClean="0">
                <a:latin typeface="+mn-ea"/>
              </a:rPr>
              <a:t>3</a:t>
            </a:r>
            <a:r>
              <a:rPr lang="ja-JP" altLang="en-US" sz="1800" dirty="0" smtClean="0">
                <a:latin typeface="+mn-ea"/>
              </a:rPr>
              <a:t>種類以上 </a:t>
            </a:r>
            <a:endParaRPr lang="en-US" altLang="ja-JP" sz="1800" dirty="0" smtClean="0">
              <a:latin typeface="+mn-ea"/>
            </a:endParaRPr>
          </a:p>
          <a:p>
            <a:pPr marL="0" indent="0">
              <a:lnSpc>
                <a:spcPct val="110000"/>
              </a:lnSpc>
              <a:spcBef>
                <a:spcPts val="0"/>
              </a:spcBef>
              <a:spcAft>
                <a:spcPts val="0"/>
              </a:spcAft>
              <a:buNone/>
            </a:pPr>
            <a:r>
              <a:rPr lang="en-US" altLang="ja-JP" sz="1800" dirty="0">
                <a:latin typeface="+mn-ea"/>
              </a:rPr>
              <a:t> </a:t>
            </a:r>
            <a:r>
              <a:rPr lang="en-US" altLang="ja-JP" sz="1800" dirty="0" smtClean="0">
                <a:latin typeface="+mn-ea"/>
              </a:rPr>
              <a:t>         </a:t>
            </a:r>
            <a:r>
              <a:rPr lang="ja-JP" altLang="en-US" sz="1800" dirty="0" smtClean="0">
                <a:latin typeface="+mn-ea"/>
              </a:rPr>
              <a:t>の複合損傷）、脊椎損傷による四肢麻痺（一肢以上）、体幹・上・下</a:t>
            </a:r>
            <a:endParaRPr lang="en-US" altLang="ja-JP" sz="1800" dirty="0" smtClean="0">
              <a:latin typeface="+mn-ea"/>
            </a:endParaRPr>
          </a:p>
          <a:p>
            <a:pPr marL="0" indent="0">
              <a:lnSpc>
                <a:spcPct val="110000"/>
              </a:lnSpc>
              <a:spcBef>
                <a:spcPts val="0"/>
              </a:spcBef>
              <a:spcAft>
                <a:spcPts val="0"/>
              </a:spcAft>
              <a:buNone/>
            </a:pPr>
            <a:r>
              <a:rPr lang="en-US" altLang="ja-JP" sz="1800" dirty="0">
                <a:latin typeface="+mn-ea"/>
              </a:rPr>
              <a:t> </a:t>
            </a:r>
            <a:r>
              <a:rPr lang="en-US" altLang="ja-JP" sz="1800" dirty="0" smtClean="0">
                <a:latin typeface="+mn-ea"/>
              </a:rPr>
              <a:t>         </a:t>
            </a:r>
            <a:r>
              <a:rPr lang="ja-JP" altLang="en-US" sz="1800" dirty="0" smtClean="0">
                <a:latin typeface="+mn-ea"/>
              </a:rPr>
              <a:t>肢の外傷・骨折、切断・離断（義肢）、運動器の悪性腫瘍等を急性発</a:t>
            </a:r>
            <a:endParaRPr lang="en-US" altLang="ja-JP" sz="1800" dirty="0" smtClean="0">
              <a:latin typeface="+mn-ea"/>
            </a:endParaRPr>
          </a:p>
          <a:p>
            <a:pPr marL="0" indent="0">
              <a:lnSpc>
                <a:spcPct val="110000"/>
              </a:lnSpc>
              <a:spcBef>
                <a:spcPts val="0"/>
              </a:spcBef>
              <a:spcAft>
                <a:spcPts val="0"/>
              </a:spcAft>
              <a:buNone/>
            </a:pPr>
            <a:r>
              <a:rPr lang="en-US" altLang="ja-JP" sz="1800" dirty="0">
                <a:latin typeface="+mn-ea"/>
              </a:rPr>
              <a:t> </a:t>
            </a:r>
            <a:r>
              <a:rPr lang="en-US" altLang="ja-JP" sz="1800" dirty="0" smtClean="0">
                <a:latin typeface="+mn-ea"/>
              </a:rPr>
              <a:t>         </a:t>
            </a:r>
            <a:r>
              <a:rPr lang="ja-JP" altLang="en-US" sz="1800" dirty="0" smtClean="0">
                <a:latin typeface="+mn-ea"/>
              </a:rPr>
              <a:t>症した運動器疾患又はその手術後の者</a:t>
            </a:r>
            <a:endParaRPr lang="en-US" altLang="ja-JP" sz="1600" dirty="0">
              <a:latin typeface="+mn-ea"/>
            </a:endParaRPr>
          </a:p>
        </p:txBody>
      </p:sp>
    </p:spTree>
    <p:extLst>
      <p:ext uri="{BB962C8B-B14F-4D97-AF65-F5344CB8AC3E}">
        <p14:creationId xmlns:p14="http://schemas.microsoft.com/office/powerpoint/2010/main" val="2324523437"/>
      </p:ext>
    </p:extLst>
  </p:cSld>
  <p:clrMapOvr>
    <a:masterClrMapping/>
  </p:clrMapOvr>
  <p:transition advTm="33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11</a:t>
            </a:fld>
            <a:endParaRPr kumimoji="1" lang="ja-JP" altLang="en-US" dirty="0"/>
          </a:p>
        </p:txBody>
      </p:sp>
      <p:sp>
        <p:nvSpPr>
          <p:cNvPr id="5" name="Rectangle 2"/>
          <p:cNvSpPr txBox="1">
            <a:spLocks/>
          </p:cNvSpPr>
          <p:nvPr/>
        </p:nvSpPr>
        <p:spPr>
          <a:xfrm>
            <a:off x="685800" y="4521620"/>
            <a:ext cx="8001000" cy="1413517"/>
          </a:xfrm>
          <a:prstGeom prst="rect">
            <a:avLst/>
          </a:prstGeom>
          <a:noFill/>
        </p:spPr>
        <p:txBody>
          <a:bodyPr vert="horz" rtlCol="0">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ja-JP" altLang="en-US" dirty="0"/>
          </a:p>
        </p:txBody>
      </p:sp>
      <p:sp>
        <p:nvSpPr>
          <p:cNvPr id="6" name="Rectangle 2"/>
          <p:cNvSpPr txBox="1">
            <a:spLocks/>
          </p:cNvSpPr>
          <p:nvPr/>
        </p:nvSpPr>
        <p:spPr>
          <a:xfrm>
            <a:off x="685800" y="3861048"/>
            <a:ext cx="7976496" cy="2279112"/>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a:latin typeface="+mn-ea"/>
              </a:rPr>
              <a:t>◎ 常勤の医師を一人配置すること。</a:t>
            </a:r>
            <a:endParaRPr lang="en-US" altLang="ja-JP" sz="1800" dirty="0">
              <a:latin typeface="+mn-ea"/>
            </a:endParaRPr>
          </a:p>
          <a:p>
            <a:pPr marL="0" indent="0">
              <a:spcBef>
                <a:spcPts val="0"/>
              </a:spcBef>
              <a:spcAft>
                <a:spcPts val="0"/>
              </a:spcAft>
              <a:buNone/>
            </a:pPr>
            <a:r>
              <a:rPr lang="ja-JP" altLang="en-US" sz="1800" dirty="0">
                <a:latin typeface="+mn-ea"/>
              </a:rPr>
              <a:t>◎ 前年度の平均利用者数に対して、常勤換算方法で</a:t>
            </a:r>
            <a:r>
              <a:rPr lang="en-US" altLang="ja-JP" sz="1800" dirty="0">
                <a:latin typeface="+mn-ea"/>
              </a:rPr>
              <a:t>100</a:t>
            </a:r>
            <a:r>
              <a:rPr lang="ja-JP" altLang="en-US" sz="1800" dirty="0">
                <a:latin typeface="+mn-ea"/>
              </a:rPr>
              <a:t>対</a:t>
            </a:r>
            <a:r>
              <a:rPr lang="en-US" altLang="ja-JP" sz="1800" dirty="0">
                <a:latin typeface="+mn-ea"/>
              </a:rPr>
              <a:t>1</a:t>
            </a:r>
            <a:r>
              <a:rPr lang="ja-JP" altLang="en-US" sz="1800" dirty="0">
                <a:latin typeface="+mn-ea"/>
              </a:rPr>
              <a:t>の割合で医</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師の配置が必要である。</a:t>
            </a:r>
            <a:endParaRPr lang="en-US" altLang="ja-JP" sz="1800" dirty="0">
              <a:latin typeface="+mn-ea"/>
            </a:endParaRPr>
          </a:p>
          <a:p>
            <a:pPr marL="0" indent="0">
              <a:spcAft>
                <a:spcPts val="0"/>
              </a:spcAft>
              <a:buNone/>
            </a:pPr>
            <a:r>
              <a:rPr lang="ja-JP" altLang="en-US" sz="1800" dirty="0">
                <a:latin typeface="+mn-ea"/>
              </a:rPr>
              <a:t>＜ 例：前年度に</a:t>
            </a:r>
            <a:r>
              <a:rPr lang="en-US" altLang="ja-JP" sz="1800" dirty="0">
                <a:latin typeface="+mn-ea"/>
              </a:rPr>
              <a:t>1</a:t>
            </a:r>
            <a:r>
              <a:rPr lang="ja-JP" altLang="en-US" sz="1800" dirty="0">
                <a:latin typeface="+mn-ea"/>
              </a:rPr>
              <a:t>日</a:t>
            </a:r>
            <a:r>
              <a:rPr lang="en-US" altLang="ja-JP" sz="1800" dirty="0">
                <a:latin typeface="+mn-ea"/>
              </a:rPr>
              <a:t>120</a:t>
            </a:r>
            <a:r>
              <a:rPr lang="ja-JP" altLang="en-US" sz="1800" dirty="0">
                <a:latin typeface="+mn-ea"/>
              </a:rPr>
              <a:t>人の平均利用者数のある施設の場合 ＞</a:t>
            </a:r>
            <a:endParaRPr lang="en-US" altLang="ja-JP" sz="1800" dirty="0">
              <a:latin typeface="+mn-ea"/>
            </a:endParaRPr>
          </a:p>
          <a:p>
            <a:pPr marL="0" indent="0">
              <a:spcBef>
                <a:spcPts val="0"/>
              </a:spcBef>
              <a:spcAft>
                <a:spcPts val="0"/>
              </a:spcAft>
              <a:buNone/>
            </a:pPr>
            <a:r>
              <a:rPr lang="ja-JP" altLang="en-US" sz="1800" dirty="0">
                <a:latin typeface="+mn-ea"/>
              </a:rPr>
              <a:t>　    </a:t>
            </a:r>
            <a:r>
              <a:rPr lang="en-US" altLang="ja-JP" sz="1800" dirty="0">
                <a:latin typeface="+mn-ea"/>
              </a:rPr>
              <a:t>120÷100</a:t>
            </a:r>
            <a:r>
              <a:rPr lang="ja-JP" altLang="en-US" sz="1800" dirty="0">
                <a:latin typeface="+mn-ea"/>
              </a:rPr>
              <a:t>＝</a:t>
            </a:r>
            <a:r>
              <a:rPr lang="en-US" altLang="ja-JP" sz="1800" dirty="0">
                <a:latin typeface="+mn-ea"/>
              </a:rPr>
              <a:t>1.2</a:t>
            </a:r>
            <a:r>
              <a:rPr lang="ja-JP" altLang="en-US" sz="1800" dirty="0">
                <a:latin typeface="+mn-ea"/>
              </a:rPr>
              <a:t>人であるため、医師のうち</a:t>
            </a:r>
            <a:r>
              <a:rPr lang="en-US" altLang="ja-JP" sz="1800" dirty="0">
                <a:latin typeface="+mn-ea"/>
              </a:rPr>
              <a:t>1</a:t>
            </a:r>
            <a:r>
              <a:rPr lang="ja-JP" altLang="en-US" sz="1800" dirty="0">
                <a:latin typeface="+mn-ea"/>
              </a:rPr>
              <a:t>人以上は常勤、残りの</a:t>
            </a:r>
            <a:endParaRPr lang="en-US" altLang="ja-JP" sz="1800" dirty="0">
              <a:latin typeface="+mn-ea"/>
            </a:endParaRPr>
          </a:p>
          <a:p>
            <a:pPr marL="0" indent="0">
              <a:spcBef>
                <a:spcPts val="0"/>
              </a:spcBef>
              <a:spcAft>
                <a:spcPts val="0"/>
              </a:spcAft>
              <a:buNone/>
            </a:pPr>
            <a:r>
              <a:rPr lang="en-US" altLang="ja-JP" sz="1800" dirty="0">
                <a:latin typeface="+mn-ea"/>
              </a:rPr>
              <a:t>       0.2</a:t>
            </a:r>
            <a:r>
              <a:rPr lang="ja-JP" altLang="en-US" sz="1800" dirty="0">
                <a:latin typeface="+mn-ea"/>
              </a:rPr>
              <a:t>人分以上の医師</a:t>
            </a:r>
            <a:r>
              <a:rPr lang="en-US" altLang="ja-JP" sz="1800" dirty="0">
                <a:latin typeface="+mn-ea"/>
              </a:rPr>
              <a:t>(</a:t>
            </a:r>
            <a:r>
              <a:rPr lang="ja-JP" altLang="en-US" sz="1800" dirty="0">
                <a:latin typeface="+mn-ea"/>
              </a:rPr>
              <a:t>非常勤でも可</a:t>
            </a:r>
            <a:r>
              <a:rPr lang="en-US" altLang="ja-JP" sz="1800" dirty="0">
                <a:latin typeface="+mn-ea"/>
              </a:rPr>
              <a:t>)</a:t>
            </a:r>
            <a:r>
              <a:rPr lang="ja-JP" altLang="en-US" sz="1800" dirty="0">
                <a:latin typeface="+mn-ea"/>
              </a:rPr>
              <a:t>の配置が必要。</a:t>
            </a:r>
            <a:endParaRPr lang="en-US" altLang="ja-JP" sz="1800" dirty="0">
              <a:latin typeface="+mn-ea"/>
            </a:endParaRPr>
          </a:p>
        </p:txBody>
      </p:sp>
      <p:sp>
        <p:nvSpPr>
          <p:cNvPr id="8" name="角丸四角形 7"/>
          <p:cNvSpPr/>
          <p:nvPr/>
        </p:nvSpPr>
        <p:spPr>
          <a:xfrm>
            <a:off x="685800" y="3349379"/>
            <a:ext cx="7976496"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④</a:t>
            </a:r>
            <a:r>
              <a:rPr kumimoji="1" lang="ja-JP" altLang="en-US" b="1" dirty="0" smtClean="0"/>
              <a:t> </a:t>
            </a:r>
            <a:r>
              <a:rPr kumimoji="1" lang="ja-JP" altLang="en-US" b="1" dirty="0"/>
              <a:t>医師の配置について </a:t>
            </a:r>
            <a:endParaRPr kumimoji="1" lang="en-US" altLang="ja-JP" b="1" dirty="0"/>
          </a:p>
        </p:txBody>
      </p:sp>
      <p:sp>
        <p:nvSpPr>
          <p:cNvPr id="9" name="角丸四角形 8"/>
          <p:cNvSpPr/>
          <p:nvPr/>
        </p:nvSpPr>
        <p:spPr>
          <a:xfrm>
            <a:off x="685800" y="941536"/>
            <a:ext cx="7976497"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③</a:t>
            </a:r>
            <a:r>
              <a:rPr kumimoji="1" lang="ja-JP" altLang="en-US" b="1" dirty="0" smtClean="0"/>
              <a:t> </a:t>
            </a:r>
            <a:r>
              <a:rPr kumimoji="1" lang="ja-JP" altLang="en-US" b="1" dirty="0"/>
              <a:t>入退所について</a:t>
            </a:r>
          </a:p>
        </p:txBody>
      </p:sp>
      <p:sp>
        <p:nvSpPr>
          <p:cNvPr id="11" name="Rectangle 2"/>
          <p:cNvSpPr txBox="1">
            <a:spLocks/>
          </p:cNvSpPr>
          <p:nvPr/>
        </p:nvSpPr>
        <p:spPr>
          <a:xfrm>
            <a:off x="685799" y="1412776"/>
            <a:ext cx="7976497" cy="1373062"/>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r>
              <a:rPr lang="ja-JP" altLang="en-US" sz="1800" dirty="0">
                <a:latin typeface="+mn-ea"/>
              </a:rPr>
              <a:t>◎ 居宅において日常生活を営むことができるかの検討を多職種で</a:t>
            </a:r>
            <a:r>
              <a:rPr lang="en-US" altLang="ja-JP" sz="1800" dirty="0">
                <a:latin typeface="+mn-ea"/>
              </a:rPr>
              <a:t>3</a:t>
            </a:r>
            <a:r>
              <a:rPr lang="ja-JP" altLang="en-US" sz="1800" dirty="0">
                <a:latin typeface="+mn-ea"/>
              </a:rPr>
              <a:t>か月</a:t>
            </a:r>
            <a:endParaRPr lang="en-US" altLang="ja-JP" sz="1800" dirty="0">
              <a:latin typeface="+mn-ea"/>
            </a:endParaRPr>
          </a:p>
          <a:p>
            <a:pPr marL="0" indent="0">
              <a:spcBef>
                <a:spcPts val="0"/>
              </a:spcBef>
              <a:spcAft>
                <a:spcPts val="0"/>
              </a:spcAft>
              <a:buFont typeface="Arial"/>
              <a:buNone/>
            </a:pPr>
            <a:r>
              <a:rPr lang="en-US" altLang="ja-JP" sz="1800" dirty="0">
                <a:latin typeface="+mn-ea"/>
              </a:rPr>
              <a:t>    </a:t>
            </a:r>
            <a:r>
              <a:rPr lang="ja-JP" altLang="en-US" sz="1800" dirty="0">
                <a:latin typeface="+mn-ea"/>
              </a:rPr>
              <a:t>毎に協議し、その記録を保管しておくこと。</a:t>
            </a:r>
            <a:endParaRPr lang="en-US" altLang="ja-JP" sz="1800" dirty="0">
              <a:latin typeface="+mn-ea"/>
            </a:endParaRPr>
          </a:p>
          <a:p>
            <a:pPr marL="0" indent="0">
              <a:spcBef>
                <a:spcPts val="0"/>
              </a:spcBef>
              <a:spcAft>
                <a:spcPts val="0"/>
              </a:spcAft>
              <a:buFont typeface="Arial"/>
              <a:buNone/>
            </a:pPr>
            <a:r>
              <a:rPr lang="ja-JP" altLang="en-US" sz="1800" dirty="0">
                <a:latin typeface="+mn-ea"/>
              </a:rPr>
              <a:t>◎ やむを得ず退所を勧めなければならない場合は、入所者や家族等の意  </a:t>
            </a:r>
            <a:endParaRPr lang="en-US" altLang="ja-JP" sz="1800" dirty="0">
              <a:latin typeface="+mn-ea"/>
            </a:endParaRPr>
          </a:p>
          <a:p>
            <a:pPr marL="0" indent="0">
              <a:spcBef>
                <a:spcPts val="0"/>
              </a:spcBef>
              <a:spcAft>
                <a:spcPts val="0"/>
              </a:spcAft>
              <a:buFont typeface="Arial"/>
              <a:buNone/>
            </a:pPr>
            <a:r>
              <a:rPr lang="en-US" altLang="ja-JP" sz="1800" dirty="0">
                <a:latin typeface="+mn-ea"/>
              </a:rPr>
              <a:t>    </a:t>
            </a:r>
            <a:r>
              <a:rPr lang="ja-JP" altLang="en-US" sz="1800" dirty="0">
                <a:latin typeface="+mn-ea"/>
              </a:rPr>
              <a:t>向を十分に尊重し、退所を促すこと。</a:t>
            </a:r>
            <a:endParaRPr lang="en-US" altLang="ja-JP" sz="1800" dirty="0">
              <a:latin typeface="+mn-ea"/>
            </a:endParaRPr>
          </a:p>
        </p:txBody>
      </p:sp>
    </p:spTree>
    <p:extLst>
      <p:ext uri="{BB962C8B-B14F-4D97-AF65-F5344CB8AC3E}">
        <p14:creationId xmlns:p14="http://schemas.microsoft.com/office/powerpoint/2010/main" val="3167418061"/>
      </p:ext>
    </p:extLst>
  </p:cSld>
  <p:clrMapOvr>
    <a:masterClrMapping/>
  </p:clrMapOvr>
  <p:transition advTm="82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12</a:t>
            </a:fld>
            <a:endParaRPr kumimoji="1" lang="ja-JP" altLang="en-US" dirty="0"/>
          </a:p>
        </p:txBody>
      </p:sp>
      <p:sp>
        <p:nvSpPr>
          <p:cNvPr id="5" name="Rectangle 2"/>
          <p:cNvSpPr txBox="1">
            <a:spLocks/>
          </p:cNvSpPr>
          <p:nvPr/>
        </p:nvSpPr>
        <p:spPr>
          <a:xfrm>
            <a:off x="685800" y="4521620"/>
            <a:ext cx="8001000" cy="1413517"/>
          </a:xfrm>
          <a:prstGeom prst="rect">
            <a:avLst/>
          </a:prstGeom>
          <a:noFill/>
        </p:spPr>
        <p:txBody>
          <a:bodyPr vert="horz" rtlCol="0">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ja-JP" altLang="en-US" dirty="0"/>
          </a:p>
        </p:txBody>
      </p:sp>
      <p:sp>
        <p:nvSpPr>
          <p:cNvPr id="7" name="角丸四角形 6"/>
          <p:cNvSpPr/>
          <p:nvPr/>
        </p:nvSpPr>
        <p:spPr>
          <a:xfrm>
            <a:off x="673061" y="836712"/>
            <a:ext cx="7774632"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⑤</a:t>
            </a:r>
            <a:r>
              <a:rPr kumimoji="1" lang="ja-JP" altLang="en-US" b="1" dirty="0" smtClean="0"/>
              <a:t> </a:t>
            </a:r>
            <a:r>
              <a:rPr kumimoji="1" lang="ja-JP" altLang="en-US" b="1" dirty="0"/>
              <a:t>認知症短期集中リハビリテーション実施加算について</a:t>
            </a:r>
          </a:p>
        </p:txBody>
      </p:sp>
      <p:sp>
        <p:nvSpPr>
          <p:cNvPr id="10" name="Rectangle 2"/>
          <p:cNvSpPr txBox="1">
            <a:spLocks/>
          </p:cNvSpPr>
          <p:nvPr/>
        </p:nvSpPr>
        <p:spPr>
          <a:xfrm>
            <a:off x="685799" y="1340768"/>
            <a:ext cx="7761893" cy="5065720"/>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ormAutofit lnSpcReduction="1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endParaRPr lang="en-US" altLang="ja-JP" sz="800" dirty="0">
              <a:latin typeface="+mn-ea"/>
            </a:endParaRPr>
          </a:p>
          <a:p>
            <a:pPr marL="0" indent="0">
              <a:spcAft>
                <a:spcPts val="0"/>
              </a:spcAft>
              <a:buFont typeface="Arial"/>
              <a:buNone/>
            </a:pPr>
            <a:r>
              <a:rPr lang="ja-JP" altLang="en-US" sz="1800" dirty="0">
                <a:latin typeface="+mn-ea"/>
              </a:rPr>
              <a:t>◎ 認知症であると医師が判断したことを明確に記録し、保管すること。</a:t>
            </a:r>
            <a:endParaRPr lang="en-US" altLang="ja-JP" sz="1800" dirty="0">
              <a:latin typeface="+mn-ea"/>
            </a:endParaRPr>
          </a:p>
          <a:p>
            <a:pPr marL="0" indent="0">
              <a:spcAft>
                <a:spcPts val="0"/>
              </a:spcAft>
              <a:buFont typeface="Arial"/>
              <a:buNone/>
            </a:pPr>
            <a:r>
              <a:rPr lang="ja-JP" altLang="en-US" sz="1800" dirty="0">
                <a:latin typeface="+mn-ea"/>
              </a:rPr>
              <a:t>◎ 集中的なリハビリテーションを行う明確な必要性を計画に位置付ける</a:t>
            </a:r>
            <a:endParaRPr lang="en-US" altLang="ja-JP" sz="1800" dirty="0">
              <a:latin typeface="+mn-ea"/>
            </a:endParaRPr>
          </a:p>
          <a:p>
            <a:pPr marL="0" indent="0">
              <a:spcAft>
                <a:spcPts val="0"/>
              </a:spcAft>
              <a:buFont typeface="Arial"/>
              <a:buNone/>
            </a:pPr>
            <a:r>
              <a:rPr lang="ja-JP" altLang="en-US" sz="1800" dirty="0">
                <a:latin typeface="+mn-ea"/>
              </a:rPr>
              <a:t> 　こと。</a:t>
            </a:r>
            <a:endParaRPr lang="en-US" altLang="ja-JP" sz="1800" dirty="0">
              <a:latin typeface="+mn-ea"/>
            </a:endParaRPr>
          </a:p>
          <a:p>
            <a:pPr marL="0" indent="0">
              <a:spcBef>
                <a:spcPts val="0"/>
              </a:spcBef>
              <a:spcAft>
                <a:spcPts val="0"/>
              </a:spcAft>
              <a:buFont typeface="Arial"/>
              <a:buNone/>
            </a:pPr>
            <a:r>
              <a:rPr lang="ja-JP" altLang="en-US" sz="1800" dirty="0">
                <a:latin typeface="+mn-ea"/>
              </a:rPr>
              <a:t>◎ </a:t>
            </a:r>
            <a:r>
              <a:rPr lang="en-US" altLang="ja-JP" sz="1800" dirty="0">
                <a:latin typeface="+mn-ea"/>
              </a:rPr>
              <a:t>20</a:t>
            </a:r>
            <a:r>
              <a:rPr lang="ja-JP" altLang="en-US" sz="1800" dirty="0">
                <a:latin typeface="+mn-ea"/>
              </a:rPr>
              <a:t>分以上の個別リハビリテーションを週に</a:t>
            </a:r>
            <a:r>
              <a:rPr lang="en-US" altLang="ja-JP" sz="1800" dirty="0">
                <a:latin typeface="+mn-ea"/>
              </a:rPr>
              <a:t>3</a:t>
            </a:r>
            <a:r>
              <a:rPr lang="ja-JP" altLang="en-US" sz="1800" dirty="0">
                <a:latin typeface="+mn-ea"/>
              </a:rPr>
              <a:t>日実施することを標準と</a:t>
            </a:r>
            <a:endParaRPr lang="en-US" altLang="ja-JP" sz="1800" dirty="0">
              <a:latin typeface="+mn-ea"/>
            </a:endParaRPr>
          </a:p>
          <a:p>
            <a:pPr marL="0" indent="0">
              <a:spcBef>
                <a:spcPts val="0"/>
              </a:spcBef>
              <a:spcAft>
                <a:spcPts val="0"/>
              </a:spcAft>
              <a:buFont typeface="Arial"/>
              <a:buNone/>
            </a:pPr>
            <a:r>
              <a:rPr lang="ja-JP" altLang="en-US" sz="1800" dirty="0">
                <a:latin typeface="+mn-ea"/>
              </a:rPr>
              <a:t>　 すること。また、未実施の場合は、その理由を明確に記録し保管する</a:t>
            </a:r>
            <a:endParaRPr lang="en-US" altLang="ja-JP" sz="1800" dirty="0">
              <a:latin typeface="+mn-ea"/>
            </a:endParaRPr>
          </a:p>
          <a:p>
            <a:pPr marL="0" indent="0">
              <a:spcBef>
                <a:spcPts val="0"/>
              </a:spcBef>
              <a:spcAft>
                <a:spcPts val="0"/>
              </a:spcAft>
              <a:buFont typeface="Arial"/>
              <a:buNone/>
            </a:pPr>
            <a:r>
              <a:rPr lang="ja-JP" altLang="en-US" sz="1800" dirty="0">
                <a:latin typeface="+mn-ea"/>
              </a:rPr>
              <a:t>　 こと。</a:t>
            </a:r>
            <a:endParaRPr lang="en-US" altLang="ja-JP" sz="1800" dirty="0">
              <a:latin typeface="+mn-ea"/>
            </a:endParaRPr>
          </a:p>
          <a:p>
            <a:pPr marL="0" indent="0">
              <a:spcBef>
                <a:spcPts val="0"/>
              </a:spcBef>
              <a:spcAft>
                <a:spcPts val="0"/>
              </a:spcAft>
              <a:buNone/>
            </a:pPr>
            <a:r>
              <a:rPr lang="ja-JP" altLang="en-US" sz="1800" dirty="0">
                <a:latin typeface="+mn-ea"/>
              </a:rPr>
              <a:t>◎ リハビリテーションに関する記録（実施時間、訓練内容、訓練評価、</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担当者等</a:t>
            </a:r>
            <a:r>
              <a:rPr lang="en-US" altLang="ja-JP" sz="1800" dirty="0">
                <a:latin typeface="+mn-ea"/>
              </a:rPr>
              <a:t>)</a:t>
            </a:r>
            <a:r>
              <a:rPr lang="ja-JP" altLang="en-US" sz="1800" dirty="0">
                <a:latin typeface="+mn-ea"/>
              </a:rPr>
              <a:t>を利用者毎に保管すること。</a:t>
            </a:r>
            <a:endParaRPr lang="en-US" altLang="ja-JP" sz="1800" dirty="0">
              <a:latin typeface="+mn-ea"/>
            </a:endParaRPr>
          </a:p>
          <a:p>
            <a:pPr marL="0" indent="0">
              <a:spcBef>
                <a:spcPts val="0"/>
              </a:spcBef>
              <a:spcAft>
                <a:spcPts val="0"/>
              </a:spcAft>
              <a:buNone/>
            </a:pPr>
            <a:r>
              <a:rPr lang="ja-JP" altLang="en-US" sz="1800" dirty="0">
                <a:latin typeface="+mn-ea"/>
              </a:rPr>
              <a:t>◎ 当該リハビリテーションに関わる医師は、精神科もしくは神経内科の  </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医師であるか、全国老人保健施設協会が主催する「認知症短期集中リ</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ハビリテーション研修」、日本慢性期医療協会、日本リハビリテー</a:t>
            </a:r>
            <a:endParaRPr lang="en-US" altLang="ja-JP" sz="1800" dirty="0">
              <a:latin typeface="+mn-ea"/>
            </a:endParaRPr>
          </a:p>
          <a:p>
            <a:pPr marL="0" indent="0">
              <a:spcBef>
                <a:spcPts val="0"/>
              </a:spcBef>
              <a:spcAft>
                <a:spcPts val="0"/>
              </a:spcAft>
              <a:buNone/>
            </a:pPr>
            <a:r>
              <a:rPr lang="ja-JP" altLang="en-US" sz="1800" dirty="0">
                <a:latin typeface="+mn-ea"/>
              </a:rPr>
              <a:t>    ション病院・施設協会及び全国老人デイ・ケア連絡協議会が主催する</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「認知症短期集中リハビリテーション医師研修会」、都道府県等が実</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施する「認知症サポート医養成研修」のいずれかを修了していること。</a:t>
            </a:r>
            <a:endParaRPr lang="en-US" altLang="ja-JP" sz="1800" dirty="0">
              <a:latin typeface="+mn-ea"/>
            </a:endParaRPr>
          </a:p>
          <a:p>
            <a:pPr marL="0" indent="0">
              <a:spcBef>
                <a:spcPts val="0"/>
              </a:spcBef>
              <a:spcAft>
                <a:spcPts val="0"/>
              </a:spcAft>
              <a:buNone/>
            </a:pPr>
            <a:r>
              <a:rPr lang="ja-JP" altLang="en-US" sz="1800" dirty="0">
                <a:latin typeface="+mn-ea"/>
              </a:rPr>
              <a:t>❍  短期集中リハビリテーション実施加算と認知症短期集中リハビリテー</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ション実施加算を算定する場合には、それぞれの加算が基準を満たし</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ていることを記録し、保管すること</a:t>
            </a:r>
            <a:r>
              <a:rPr lang="ja-JP" altLang="en-US" sz="1800" dirty="0" smtClean="0">
                <a:latin typeface="+mn-ea"/>
              </a:rPr>
              <a:t>。</a:t>
            </a:r>
            <a:endParaRPr lang="en-US" altLang="ja-JP" sz="1800" dirty="0" smtClean="0">
              <a:latin typeface="+mn-ea"/>
            </a:endParaRPr>
          </a:p>
          <a:p>
            <a:pPr marL="0" indent="0">
              <a:spcBef>
                <a:spcPts val="0"/>
              </a:spcBef>
              <a:spcAft>
                <a:spcPts val="0"/>
              </a:spcAft>
              <a:buNone/>
            </a:pPr>
            <a:r>
              <a:rPr lang="ja-JP" altLang="en-US" sz="1800" dirty="0" smtClean="0">
                <a:latin typeface="+mn-ea"/>
              </a:rPr>
              <a:t>❍  当該入所者が過去</a:t>
            </a:r>
            <a:r>
              <a:rPr lang="en-US" altLang="ja-JP" sz="1800" dirty="0" smtClean="0">
                <a:latin typeface="+mn-ea"/>
              </a:rPr>
              <a:t>3</a:t>
            </a:r>
            <a:r>
              <a:rPr lang="ja-JP" altLang="en-US" sz="1800" dirty="0" smtClean="0">
                <a:latin typeface="+mn-ea"/>
              </a:rPr>
              <a:t>月の間に、当該加算を算定していた場合、算定不可。</a:t>
            </a:r>
            <a:endParaRPr lang="en-US" altLang="ja-JP" sz="1600" dirty="0">
              <a:latin typeface="+mn-ea"/>
            </a:endParaRPr>
          </a:p>
        </p:txBody>
      </p:sp>
    </p:spTree>
    <p:extLst>
      <p:ext uri="{BB962C8B-B14F-4D97-AF65-F5344CB8AC3E}">
        <p14:creationId xmlns:p14="http://schemas.microsoft.com/office/powerpoint/2010/main" val="1902746442"/>
      </p:ext>
    </p:extLst>
  </p:cSld>
  <p:clrMapOvr>
    <a:masterClrMapping/>
  </p:clrMapOvr>
  <p:transition advTm="46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13</a:t>
            </a:fld>
            <a:endParaRPr kumimoji="1" lang="ja-JP" altLang="en-US" dirty="0"/>
          </a:p>
        </p:txBody>
      </p:sp>
      <p:sp>
        <p:nvSpPr>
          <p:cNvPr id="6" name="Rectangle 2"/>
          <p:cNvSpPr txBox="1">
            <a:spLocks/>
          </p:cNvSpPr>
          <p:nvPr/>
        </p:nvSpPr>
        <p:spPr>
          <a:xfrm>
            <a:off x="696330" y="3204263"/>
            <a:ext cx="8001000" cy="1880921"/>
          </a:xfrm>
          <a:prstGeom prst="rect">
            <a:avLst/>
          </a:prstGeom>
          <a:solidFill>
            <a:srgbClr val="FFFF99"/>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nSpc>
                <a:spcPct val="110000"/>
              </a:lnSpc>
              <a:spcBef>
                <a:spcPts val="0"/>
              </a:spcBef>
              <a:spcAft>
                <a:spcPts val="0"/>
              </a:spcAft>
              <a:buFont typeface="Arial"/>
              <a:buNone/>
            </a:pPr>
            <a:r>
              <a:rPr lang="ja-JP" altLang="en-US" sz="1800" dirty="0" smtClean="0">
                <a:latin typeface="+mn-ea"/>
              </a:rPr>
              <a:t>①入居者の栄養状態を施設入所時に把握し、医師</a:t>
            </a:r>
            <a:r>
              <a:rPr lang="ja-JP" altLang="en-US" sz="1800" dirty="0">
                <a:latin typeface="+mn-ea"/>
              </a:rPr>
              <a:t>や管理</a:t>
            </a:r>
            <a:r>
              <a:rPr lang="ja-JP" altLang="en-US" sz="1800" dirty="0" smtClean="0">
                <a:latin typeface="+mn-ea"/>
              </a:rPr>
              <a:t>栄養士、その他の</a:t>
            </a:r>
            <a:endParaRPr lang="en-US" altLang="ja-JP" sz="1800" dirty="0" smtClean="0">
              <a:latin typeface="+mn-ea"/>
            </a:endParaRPr>
          </a:p>
          <a:p>
            <a:pPr marL="0" indent="0">
              <a:lnSpc>
                <a:spcPct val="110000"/>
              </a:lnSpc>
              <a:spcBef>
                <a:spcPts val="0"/>
              </a:spcBef>
              <a:spcAft>
                <a:spcPts val="0"/>
              </a:spcAft>
              <a:buFont typeface="Arial"/>
              <a:buNone/>
            </a:pPr>
            <a:r>
              <a:rPr lang="ja-JP" altLang="en-US" sz="1800" dirty="0">
                <a:latin typeface="+mn-ea"/>
              </a:rPr>
              <a:t>　</a:t>
            </a:r>
            <a:r>
              <a:rPr lang="ja-JP" altLang="en-US" sz="1800" dirty="0" smtClean="0">
                <a:latin typeface="+mn-ea"/>
              </a:rPr>
              <a:t>職種の者が共同して、入所者ごとの</a:t>
            </a:r>
            <a:r>
              <a:rPr lang="ja-JP" altLang="en-US" sz="1800" b="1" dirty="0" smtClean="0">
                <a:solidFill>
                  <a:srgbClr val="FF0000"/>
                </a:solidFill>
                <a:latin typeface="+mn-ea"/>
              </a:rPr>
              <a:t>栄養ケア計画を作成</a:t>
            </a:r>
            <a:endParaRPr lang="en-US" altLang="ja-JP" sz="1800" b="1" dirty="0" smtClean="0">
              <a:solidFill>
                <a:srgbClr val="FF0000"/>
              </a:solidFill>
              <a:latin typeface="+mn-ea"/>
            </a:endParaRPr>
          </a:p>
          <a:p>
            <a:pPr marL="0" indent="0">
              <a:lnSpc>
                <a:spcPct val="110000"/>
              </a:lnSpc>
              <a:spcBef>
                <a:spcPts val="0"/>
              </a:spcBef>
              <a:spcAft>
                <a:spcPts val="0"/>
              </a:spcAft>
              <a:buFont typeface="Arial"/>
              <a:buNone/>
            </a:pPr>
            <a:r>
              <a:rPr lang="ja-JP" altLang="en-US" sz="1800" dirty="0" smtClean="0">
                <a:latin typeface="+mn-ea"/>
              </a:rPr>
              <a:t>②入所者ごとの栄養ケア計画に従い、管理栄養士が</a:t>
            </a:r>
            <a:r>
              <a:rPr lang="ja-JP" altLang="en-US" sz="1800" smtClean="0">
                <a:latin typeface="+mn-ea"/>
              </a:rPr>
              <a:t>栄養管理を行うと</a:t>
            </a:r>
            <a:r>
              <a:rPr lang="ja-JP" altLang="en-US" sz="1800" dirty="0" smtClean="0">
                <a:latin typeface="+mn-ea"/>
              </a:rPr>
              <a:t>ともに、</a:t>
            </a:r>
            <a:endParaRPr lang="en-US" altLang="ja-JP" sz="1800" dirty="0" smtClean="0">
              <a:latin typeface="+mn-ea"/>
            </a:endParaRPr>
          </a:p>
          <a:p>
            <a:pPr marL="0" indent="0">
              <a:lnSpc>
                <a:spcPct val="110000"/>
              </a:lnSpc>
              <a:spcBef>
                <a:spcPts val="0"/>
              </a:spcBef>
              <a:spcAft>
                <a:spcPts val="0"/>
              </a:spcAft>
              <a:buFont typeface="Arial"/>
              <a:buNone/>
            </a:pPr>
            <a:r>
              <a:rPr lang="ja-JP" altLang="en-US" sz="1800" dirty="0">
                <a:latin typeface="+mn-ea"/>
              </a:rPr>
              <a:t>　</a:t>
            </a:r>
            <a:r>
              <a:rPr lang="ja-JP" altLang="en-US" sz="1800" dirty="0" smtClean="0">
                <a:latin typeface="+mn-ea"/>
              </a:rPr>
              <a:t>入所者の</a:t>
            </a:r>
            <a:r>
              <a:rPr lang="ja-JP" altLang="en-US" sz="1800" b="1" dirty="0" smtClean="0">
                <a:solidFill>
                  <a:srgbClr val="FF0000"/>
                </a:solidFill>
                <a:latin typeface="+mn-ea"/>
              </a:rPr>
              <a:t>栄養状態を記録</a:t>
            </a:r>
            <a:endParaRPr lang="en-US" altLang="ja-JP" sz="1800" b="1" dirty="0" smtClean="0">
              <a:solidFill>
                <a:srgbClr val="FF0000"/>
              </a:solidFill>
              <a:latin typeface="+mn-ea"/>
            </a:endParaRPr>
          </a:p>
          <a:p>
            <a:pPr marL="0" indent="0">
              <a:lnSpc>
                <a:spcPct val="110000"/>
              </a:lnSpc>
              <a:spcBef>
                <a:spcPts val="0"/>
              </a:spcBef>
              <a:spcAft>
                <a:spcPts val="0"/>
              </a:spcAft>
              <a:buFont typeface="Arial"/>
              <a:buNone/>
            </a:pPr>
            <a:r>
              <a:rPr lang="ja-JP" altLang="en-US" sz="1800" dirty="0" smtClean="0">
                <a:latin typeface="+mn-ea"/>
              </a:rPr>
              <a:t>③入所者ごとの栄養ケア計画の進捗状況を</a:t>
            </a:r>
            <a:r>
              <a:rPr lang="ja-JP" altLang="en-US" sz="1800" b="1" dirty="0" smtClean="0">
                <a:solidFill>
                  <a:srgbClr val="FF0000"/>
                </a:solidFill>
                <a:latin typeface="+mn-ea"/>
              </a:rPr>
              <a:t>評価</a:t>
            </a:r>
            <a:endParaRPr lang="en-US" altLang="ja-JP" sz="1800" b="1" dirty="0" smtClean="0">
              <a:solidFill>
                <a:srgbClr val="FF0000"/>
              </a:solidFill>
              <a:latin typeface="+mn-ea"/>
            </a:endParaRPr>
          </a:p>
          <a:p>
            <a:pPr marL="0" indent="0">
              <a:lnSpc>
                <a:spcPct val="110000"/>
              </a:lnSpc>
              <a:spcBef>
                <a:spcPts val="0"/>
              </a:spcBef>
              <a:buFont typeface="Arial"/>
              <a:buNone/>
            </a:pPr>
            <a:r>
              <a:rPr lang="ja-JP" altLang="en-US" sz="1800" dirty="0" smtClean="0">
                <a:latin typeface="+mn-ea"/>
              </a:rPr>
              <a:t>　必要に応じて経過の見直し</a:t>
            </a:r>
            <a:endParaRPr lang="en-US" altLang="ja-JP" sz="1800" dirty="0" smtClean="0">
              <a:latin typeface="+mn-ea"/>
            </a:endParaRPr>
          </a:p>
        </p:txBody>
      </p:sp>
      <p:sp>
        <p:nvSpPr>
          <p:cNvPr id="7" name="下矢印 6"/>
          <p:cNvSpPr/>
          <p:nvPr/>
        </p:nvSpPr>
        <p:spPr>
          <a:xfrm>
            <a:off x="3851920" y="2786014"/>
            <a:ext cx="1584176" cy="28294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1479982489"/>
              </p:ext>
            </p:extLst>
          </p:nvPr>
        </p:nvGraphicFramePr>
        <p:xfrm>
          <a:off x="696330" y="764704"/>
          <a:ext cx="8001000" cy="1845176"/>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504056">
                <a:tc>
                  <a:txBody>
                    <a:bodyPr/>
                    <a:lstStyle/>
                    <a:p>
                      <a:pPr marL="342900" indent="-342900">
                        <a:spcBef>
                          <a:spcPts val="600"/>
                        </a:spcBef>
                        <a:buAutoNum type="circleNumDbPlain"/>
                      </a:pPr>
                      <a:r>
                        <a:rPr kumimoji="1" lang="ja-JP" altLang="en-US" baseline="0" dirty="0" smtClean="0"/>
                        <a:t>栄養管理</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074889">
                <a:tc>
                  <a:txBody>
                    <a:bodyPr/>
                    <a:lstStyle/>
                    <a:p>
                      <a:pPr marL="0" indent="0">
                        <a:spcBef>
                          <a:spcPts val="600"/>
                        </a:spcBef>
                        <a:spcAft>
                          <a:spcPts val="600"/>
                        </a:spcAft>
                        <a:buNone/>
                      </a:pPr>
                      <a:r>
                        <a:rPr kumimoji="1" lang="ja-JP" altLang="en-US" sz="1800" b="1" kern="1200" dirty="0" smtClean="0"/>
                        <a:t>　入所者の栄養状態の維持及び改善を図り、自立した日常生活を営むことができるよう、各入所者の状態に応じた栄養管理を計画的に行わなければならない。</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9" name="下矢印 8"/>
          <p:cNvSpPr/>
          <p:nvPr/>
        </p:nvSpPr>
        <p:spPr>
          <a:xfrm>
            <a:off x="3904742" y="5301208"/>
            <a:ext cx="1584176" cy="323778"/>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395536" y="5214211"/>
            <a:ext cx="3456384" cy="591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smtClean="0">
                <a:solidFill>
                  <a:srgbClr val="C00000"/>
                </a:solidFill>
              </a:rPr>
              <a:t>行っていなければ・・・</a:t>
            </a:r>
            <a:endParaRPr kumimoji="1" lang="ja-JP" altLang="en-US" sz="2200" b="1" dirty="0">
              <a:solidFill>
                <a:srgbClr val="C00000"/>
              </a:solidFill>
            </a:endParaRPr>
          </a:p>
        </p:txBody>
      </p:sp>
      <p:sp>
        <p:nvSpPr>
          <p:cNvPr id="11" name="正方形/長方形 10"/>
          <p:cNvSpPr/>
          <p:nvPr/>
        </p:nvSpPr>
        <p:spPr>
          <a:xfrm>
            <a:off x="749152" y="5756401"/>
            <a:ext cx="7948178" cy="1056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a:t>
            </a:r>
            <a:r>
              <a:rPr kumimoji="1" lang="ja-JP" altLang="en-US" dirty="0" smtClean="0">
                <a:solidFill>
                  <a:schemeClr val="tx1"/>
                </a:solidFill>
                <a:latin typeface="+mn-ea"/>
              </a:rPr>
              <a:t>栄養管理に係る減算」として</a:t>
            </a:r>
            <a:endParaRPr kumimoji="1" lang="en-US" altLang="ja-JP" dirty="0" smtClean="0">
              <a:solidFill>
                <a:schemeClr val="tx1"/>
              </a:solidFill>
              <a:latin typeface="+mn-ea"/>
            </a:endParaRPr>
          </a:p>
          <a:p>
            <a:r>
              <a:rPr kumimoji="1" lang="ja-JP" altLang="en-US" sz="2400" b="1" dirty="0" smtClean="0">
                <a:solidFill>
                  <a:srgbClr val="FF0000"/>
                </a:solidFill>
                <a:latin typeface="+mn-ea"/>
              </a:rPr>
              <a:t>　　　　</a:t>
            </a:r>
            <a:r>
              <a:rPr kumimoji="1" lang="en-US" altLang="ja-JP" sz="2000" b="1" dirty="0" smtClean="0">
                <a:solidFill>
                  <a:schemeClr val="tx1"/>
                </a:solidFill>
                <a:latin typeface="+mn-ea"/>
              </a:rPr>
              <a:t>1</a:t>
            </a:r>
            <a:r>
              <a:rPr kumimoji="1" lang="ja-JP" altLang="en-US" sz="2000" b="1" dirty="0" smtClean="0">
                <a:solidFill>
                  <a:schemeClr val="tx1"/>
                </a:solidFill>
                <a:latin typeface="+mn-ea"/>
              </a:rPr>
              <a:t>日につき</a:t>
            </a:r>
            <a:r>
              <a:rPr kumimoji="1" lang="en-US" altLang="ja-JP" sz="2400" b="1" u="sng" dirty="0" smtClean="0">
                <a:solidFill>
                  <a:srgbClr val="FF0000"/>
                </a:solidFill>
                <a:latin typeface="+mn-ea"/>
              </a:rPr>
              <a:t>14</a:t>
            </a:r>
            <a:r>
              <a:rPr kumimoji="1" lang="ja-JP" altLang="en-US" sz="2400" b="1" u="sng" dirty="0" smtClean="0">
                <a:solidFill>
                  <a:srgbClr val="FF0000"/>
                </a:solidFill>
                <a:latin typeface="+mn-ea"/>
              </a:rPr>
              <a:t>単位の減算になります。</a:t>
            </a:r>
            <a:endParaRPr kumimoji="1" lang="en-US" altLang="ja-JP" sz="2400" b="1" u="sng" dirty="0">
              <a:solidFill>
                <a:srgbClr val="FF0000"/>
              </a:solidFill>
              <a:latin typeface="+mn-ea"/>
            </a:endParaRPr>
          </a:p>
          <a:p>
            <a:r>
              <a:rPr kumimoji="1" lang="ja-JP" altLang="en-US" sz="2400" b="1" dirty="0" smtClean="0">
                <a:solidFill>
                  <a:srgbClr val="FF0000"/>
                </a:solidFill>
                <a:latin typeface="+mn-ea"/>
              </a:rPr>
              <a:t>　　　　　　　　　　　　　</a:t>
            </a:r>
            <a:r>
              <a:rPr kumimoji="1" lang="en-US" altLang="ja-JP" sz="2200" b="1" u="sng" dirty="0" smtClean="0">
                <a:solidFill>
                  <a:srgbClr val="FF0000"/>
                </a:solidFill>
                <a:latin typeface="+mn-ea"/>
              </a:rPr>
              <a:t>(</a:t>
            </a:r>
            <a:r>
              <a:rPr kumimoji="1" lang="ja-JP" altLang="en-US" sz="2200" b="1" u="sng" dirty="0" smtClean="0">
                <a:solidFill>
                  <a:srgbClr val="FF0000"/>
                </a:solidFill>
                <a:latin typeface="+mn-ea"/>
              </a:rPr>
              <a:t>令和</a:t>
            </a:r>
            <a:r>
              <a:rPr kumimoji="1" lang="en-US" altLang="ja-JP" sz="2200" b="1" u="sng" dirty="0" smtClean="0">
                <a:solidFill>
                  <a:srgbClr val="FF0000"/>
                </a:solidFill>
                <a:latin typeface="+mn-ea"/>
              </a:rPr>
              <a:t>6</a:t>
            </a:r>
            <a:r>
              <a:rPr kumimoji="1" lang="ja-JP" altLang="en-US" sz="2200" b="1" u="sng" dirty="0" smtClean="0">
                <a:solidFill>
                  <a:srgbClr val="FF0000"/>
                </a:solidFill>
                <a:latin typeface="+mn-ea"/>
              </a:rPr>
              <a:t>年</a:t>
            </a:r>
            <a:r>
              <a:rPr kumimoji="1" lang="en-US" altLang="ja-JP" sz="2200" b="1" u="sng" dirty="0" smtClean="0">
                <a:solidFill>
                  <a:srgbClr val="FF0000"/>
                </a:solidFill>
                <a:latin typeface="+mn-ea"/>
              </a:rPr>
              <a:t>4</a:t>
            </a:r>
            <a:r>
              <a:rPr kumimoji="1" lang="ja-JP" altLang="en-US" sz="2200" b="1" u="sng" dirty="0" smtClean="0">
                <a:solidFill>
                  <a:srgbClr val="FF0000"/>
                </a:solidFill>
                <a:latin typeface="+mn-ea"/>
              </a:rPr>
              <a:t>月</a:t>
            </a:r>
            <a:r>
              <a:rPr kumimoji="1" lang="en-US" altLang="ja-JP" sz="2200" b="1" u="sng" dirty="0" smtClean="0">
                <a:solidFill>
                  <a:srgbClr val="FF0000"/>
                </a:solidFill>
                <a:latin typeface="+mn-ea"/>
              </a:rPr>
              <a:t>1</a:t>
            </a:r>
            <a:r>
              <a:rPr kumimoji="1" lang="ja-JP" altLang="en-US" sz="2200" b="1" u="sng" dirty="0" smtClean="0">
                <a:solidFill>
                  <a:srgbClr val="FF0000"/>
                </a:solidFill>
                <a:latin typeface="+mn-ea"/>
              </a:rPr>
              <a:t>日から適用）</a:t>
            </a:r>
            <a:endParaRPr kumimoji="1" lang="ja-JP" altLang="en-US" sz="2200" b="1" u="sng" dirty="0">
              <a:solidFill>
                <a:srgbClr val="FF0000"/>
              </a:solidFill>
              <a:latin typeface="+mn-ea"/>
            </a:endParaRPr>
          </a:p>
        </p:txBody>
      </p:sp>
      <p:sp>
        <p:nvSpPr>
          <p:cNvPr id="12" name="Rectangle 1"/>
          <p:cNvSpPr>
            <a:spLocks noGrp="1"/>
          </p:cNvSpPr>
          <p:nvPr>
            <p:ph type="title"/>
          </p:nvPr>
        </p:nvSpPr>
        <p:spPr>
          <a:xfrm>
            <a:off x="749152" y="138753"/>
            <a:ext cx="8001000" cy="1112838"/>
          </a:xfrm>
        </p:spPr>
        <p:txBody>
          <a:bodyPr>
            <a:normAutofit fontScale="90000"/>
          </a:bodyPr>
          <a:lstStyle/>
          <a:p>
            <a:r>
              <a:rPr lang="ja-JP" altLang="en-US" sz="3400" b="1" dirty="0">
                <a:solidFill>
                  <a:schemeClr val="tx1"/>
                </a:solidFill>
              </a:rPr>
              <a:t>４　</a:t>
            </a:r>
            <a:r>
              <a:rPr lang="ja-JP" altLang="en-US" sz="3400" b="1" dirty="0" smtClean="0">
                <a:solidFill>
                  <a:schemeClr val="tx1"/>
                </a:solidFill>
              </a:rPr>
              <a:t>その他 留意事項（施設サービス</a:t>
            </a:r>
            <a:r>
              <a:rPr lang="ja-JP" altLang="en-US" sz="3400" b="1" dirty="0" smtClean="0">
                <a:solidFill>
                  <a:schemeClr val="bg1"/>
                </a:solidFill>
              </a:rPr>
              <a:t>共通）</a:t>
            </a:r>
            <a:endParaRPr kumimoji="1" lang="ja-JP" sz="3400" b="1" dirty="0">
              <a:solidFill>
                <a:schemeClr val="bg1"/>
              </a:solidFill>
            </a:endParaRPr>
          </a:p>
        </p:txBody>
      </p:sp>
    </p:spTree>
    <p:extLst>
      <p:ext uri="{BB962C8B-B14F-4D97-AF65-F5344CB8AC3E}">
        <p14:creationId xmlns:p14="http://schemas.microsoft.com/office/powerpoint/2010/main" val="3733719875"/>
      </p:ext>
    </p:extLst>
  </p:cSld>
  <p:clrMapOvr>
    <a:masterClrMapping/>
  </p:clrMapOvr>
  <p:transition advTm="8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14</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3742450924"/>
              </p:ext>
            </p:extLst>
          </p:nvPr>
        </p:nvGraphicFramePr>
        <p:xfrm>
          <a:off x="675456" y="742339"/>
          <a:ext cx="8001000" cy="1867541"/>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526421">
                <a:tc>
                  <a:txBody>
                    <a:bodyPr/>
                    <a:lstStyle/>
                    <a:p>
                      <a:pPr>
                        <a:spcBef>
                          <a:spcPts val="600"/>
                        </a:spcBef>
                      </a:pPr>
                      <a:r>
                        <a:rPr kumimoji="1" lang="ja-JP" altLang="en-US" dirty="0" smtClean="0">
                          <a:solidFill>
                            <a:schemeClr val="lt1"/>
                          </a:solidFill>
                        </a:rPr>
                        <a:t>② 口腔衛生の管理</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272907">
                <a:tc>
                  <a:txBody>
                    <a:bodyPr/>
                    <a:lstStyle/>
                    <a:p>
                      <a:pPr marL="0" indent="0">
                        <a:spcBef>
                          <a:spcPts val="600"/>
                        </a:spcBef>
                        <a:spcAft>
                          <a:spcPts val="600"/>
                        </a:spcAft>
                        <a:buNone/>
                      </a:pPr>
                      <a:r>
                        <a:rPr kumimoji="1" lang="ja-JP" altLang="en-US" sz="1800" kern="1200" dirty="0" smtClean="0"/>
                        <a:t>　入所者の口腔の健康の保持を図り、自立した日常生活を営むことができるよう、口腔衛生の管理体制を整備し、各入所者の状態に応じた口腔衛生の管理を計画的に行わなければならない</a:t>
                      </a:r>
                      <a:r>
                        <a:rPr kumimoji="1" lang="ja-JP" altLang="en-US" sz="1800" b="1" kern="1200" dirty="0" smtClean="0"/>
                        <a:t>。</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1" name="Rectangle 2"/>
          <p:cNvSpPr txBox="1">
            <a:spLocks/>
          </p:cNvSpPr>
          <p:nvPr/>
        </p:nvSpPr>
        <p:spPr>
          <a:xfrm>
            <a:off x="675456" y="3573016"/>
            <a:ext cx="8001000" cy="2852282"/>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1200"/>
              </a:spcAft>
              <a:buNone/>
            </a:pPr>
            <a:r>
              <a:rPr lang="ja-JP" altLang="en-US" sz="1800" b="1" dirty="0" smtClean="0">
                <a:solidFill>
                  <a:srgbClr val="FF0000"/>
                </a:solidFill>
              </a:rPr>
              <a:t>● 口腔衛生の管理に係る技術的な助言及び指導</a:t>
            </a:r>
            <a:endParaRPr lang="en-US" altLang="ja-JP" sz="1800" b="1" dirty="0" smtClean="0">
              <a:solidFill>
                <a:srgbClr val="FF0000"/>
              </a:solidFill>
            </a:endParaRPr>
          </a:p>
          <a:p>
            <a:pPr marL="0" indent="0">
              <a:spcBef>
                <a:spcPts val="0"/>
              </a:spcBef>
              <a:spcAft>
                <a:spcPts val="0"/>
              </a:spcAft>
              <a:buNone/>
            </a:pPr>
            <a:r>
              <a:rPr lang="ja-JP" altLang="en-US" sz="1800" dirty="0" smtClean="0"/>
              <a:t>　施設において、年</a:t>
            </a:r>
            <a:r>
              <a:rPr lang="ja-JP" altLang="en-US" sz="1800" dirty="0"/>
              <a:t>に</a:t>
            </a:r>
            <a:r>
              <a:rPr lang="en-US" altLang="ja-JP" sz="1800" dirty="0" smtClean="0"/>
              <a:t>2</a:t>
            </a:r>
            <a:r>
              <a:rPr lang="ja-JP" altLang="en-US" sz="1800" dirty="0" smtClean="0"/>
              <a:t>回以上歯科医師又は歯科医師の指示を受けた歯科衛生士が実施すること。</a:t>
            </a:r>
            <a:endParaRPr lang="en-US" altLang="ja-JP" sz="1800" dirty="0" smtClean="0"/>
          </a:p>
          <a:p>
            <a:pPr marL="0" indent="0">
              <a:spcBef>
                <a:spcPts val="0"/>
              </a:spcBef>
              <a:spcAft>
                <a:spcPts val="0"/>
              </a:spcAft>
              <a:buNone/>
            </a:pPr>
            <a:endParaRPr lang="en-US" altLang="ja-JP" sz="1800" dirty="0"/>
          </a:p>
          <a:p>
            <a:pPr marL="0" indent="0">
              <a:spcBef>
                <a:spcPts val="0"/>
              </a:spcBef>
              <a:spcAft>
                <a:spcPts val="1200"/>
              </a:spcAft>
              <a:buNone/>
            </a:pPr>
            <a:r>
              <a:rPr lang="ja-JP" altLang="en-US" sz="1800" b="1" dirty="0" smtClean="0">
                <a:solidFill>
                  <a:srgbClr val="FF0000"/>
                </a:solidFill>
              </a:rPr>
              <a:t>● 口腔衛生の管理体制に係る計画の作成</a:t>
            </a:r>
            <a:endParaRPr lang="en-US" altLang="ja-JP" sz="1800" b="1" dirty="0" smtClean="0">
              <a:solidFill>
                <a:srgbClr val="FF0000"/>
              </a:solidFill>
            </a:endParaRPr>
          </a:p>
          <a:p>
            <a:pPr marL="0" indent="0">
              <a:spcBef>
                <a:spcPts val="0"/>
              </a:spcBef>
              <a:spcAft>
                <a:spcPts val="0"/>
              </a:spcAft>
              <a:buNone/>
            </a:pPr>
            <a:r>
              <a:rPr lang="ja-JP" altLang="en-US" sz="1800" dirty="0"/>
              <a:t>①</a:t>
            </a:r>
            <a:r>
              <a:rPr lang="ja-JP" altLang="en-US" sz="1800" dirty="0" smtClean="0"/>
              <a:t>助言を行った歯科医師　②歯科医師からの助言の要点　③具体的方策　</a:t>
            </a:r>
            <a:endParaRPr lang="en-US" altLang="ja-JP" sz="1800" dirty="0" smtClean="0"/>
          </a:p>
          <a:p>
            <a:pPr marL="0" indent="0">
              <a:spcBef>
                <a:spcPts val="0"/>
              </a:spcBef>
              <a:spcAft>
                <a:spcPts val="0"/>
              </a:spcAft>
              <a:buNone/>
            </a:pPr>
            <a:r>
              <a:rPr lang="ja-JP" altLang="en-US" sz="1800" dirty="0"/>
              <a:t>④</a:t>
            </a:r>
            <a:r>
              <a:rPr lang="ja-JP" altLang="en-US" sz="1800" dirty="0" smtClean="0"/>
              <a:t>当該施設における実施目標　⑤留意事項・特記事項　　等の記載が必要　　</a:t>
            </a:r>
            <a:endParaRPr lang="en-US" altLang="ja-JP" sz="1800" dirty="0"/>
          </a:p>
        </p:txBody>
      </p:sp>
      <p:sp>
        <p:nvSpPr>
          <p:cNvPr id="9" name="下矢印 8"/>
          <p:cNvSpPr/>
          <p:nvPr/>
        </p:nvSpPr>
        <p:spPr>
          <a:xfrm>
            <a:off x="3995936" y="2852936"/>
            <a:ext cx="1368152" cy="50405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807007725"/>
      </p:ext>
    </p:extLst>
  </p:cSld>
  <p:clrMapOvr>
    <a:masterClrMapping/>
  </p:clrMapOvr>
  <p:transition advTm="78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15</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2858040065"/>
              </p:ext>
            </p:extLst>
          </p:nvPr>
        </p:nvGraphicFramePr>
        <p:xfrm>
          <a:off x="675456" y="764704"/>
          <a:ext cx="8001000" cy="2207088"/>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572944">
                <a:tc>
                  <a:txBody>
                    <a:bodyPr/>
                    <a:lstStyle/>
                    <a:p>
                      <a:pPr>
                        <a:spcBef>
                          <a:spcPts val="600"/>
                        </a:spcBef>
                      </a:pPr>
                      <a:r>
                        <a:rPr kumimoji="1" lang="ja-JP" altLang="en-US" dirty="0" smtClean="0">
                          <a:solidFill>
                            <a:schemeClr val="lt1"/>
                          </a:solidFill>
                        </a:rPr>
                        <a:t>③</a:t>
                      </a:r>
                      <a:r>
                        <a:rPr kumimoji="1" lang="en-US" altLang="ja-JP" dirty="0" smtClean="0">
                          <a:solidFill>
                            <a:schemeClr val="lt1"/>
                          </a:solidFill>
                        </a:rPr>
                        <a:t>-1 </a:t>
                      </a:r>
                      <a:r>
                        <a:rPr kumimoji="1" lang="ja-JP" altLang="en-US" dirty="0" smtClean="0">
                          <a:solidFill>
                            <a:schemeClr val="lt1"/>
                          </a:solidFill>
                        </a:rPr>
                        <a:t> 衛生管理等</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634144">
                <a:tc>
                  <a:txBody>
                    <a:bodyPr/>
                    <a:lstStyle/>
                    <a:p>
                      <a:pPr marL="0" indent="0">
                        <a:spcBef>
                          <a:spcPts val="600"/>
                        </a:spcBef>
                        <a:spcAft>
                          <a:spcPts val="600"/>
                        </a:spcAft>
                        <a:buNone/>
                      </a:pPr>
                      <a:r>
                        <a:rPr kumimoji="1" lang="ja-JP" altLang="en-US" sz="1800" kern="1200" dirty="0" smtClean="0"/>
                        <a:t>　施設における感染症及び食中毒の予防及びまん延の防止のための対策を検討する委員会（テレビ電話装置等を活用して行うことができるものとする）をおおむね</a:t>
                      </a:r>
                      <a:r>
                        <a:rPr kumimoji="1" lang="en-US" altLang="ja-JP" sz="1800" kern="1200" dirty="0" smtClean="0"/>
                        <a:t>3</a:t>
                      </a:r>
                      <a:r>
                        <a:rPr kumimoji="1" lang="ja-JP" altLang="en-US" sz="1800" kern="1200" dirty="0" smtClean="0"/>
                        <a:t>か月に</a:t>
                      </a:r>
                      <a:r>
                        <a:rPr kumimoji="1" lang="en-US" altLang="ja-JP" sz="1800" kern="1200" dirty="0" smtClean="0"/>
                        <a:t>1</a:t>
                      </a:r>
                      <a:r>
                        <a:rPr kumimoji="1" lang="ja-JP" altLang="en-US" sz="1800" kern="1200" dirty="0" smtClean="0"/>
                        <a:t>回以上開催するとともに、その結果について従業者に周知徹底を図ること。</a:t>
                      </a:r>
                      <a:endParaRPr kumimoji="1" lang="en-US" altLang="ja-JP" sz="1800" kern="1200" dirty="0" smtClean="0"/>
                    </a:p>
                    <a:p>
                      <a:pPr marL="0" marR="0" lvl="0" indent="0" algn="ctr" defTabSz="457200" rtl="0" eaLnBrk="1" fontAlgn="auto" latinLnBrk="0" hangingPunct="1">
                        <a:lnSpc>
                          <a:spcPct val="100000"/>
                        </a:lnSpc>
                        <a:spcBef>
                          <a:spcPts val="600"/>
                        </a:spcBef>
                        <a:spcAft>
                          <a:spcPts val="600"/>
                        </a:spcAft>
                        <a:buClrTx/>
                        <a:buSzTx/>
                        <a:buFontTx/>
                        <a:buNone/>
                        <a:tabLst/>
                        <a:defRPr/>
                      </a:pP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1" name="Rectangle 2"/>
          <p:cNvSpPr txBox="1">
            <a:spLocks/>
          </p:cNvSpPr>
          <p:nvPr/>
        </p:nvSpPr>
        <p:spPr>
          <a:xfrm>
            <a:off x="683568" y="4005064"/>
            <a:ext cx="8001000" cy="2296293"/>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200"/>
              </a:spcBef>
              <a:spcAft>
                <a:spcPts val="1200"/>
              </a:spcAft>
              <a:buNone/>
            </a:pPr>
            <a:r>
              <a:rPr lang="ja-JP" altLang="en-US" sz="1800" b="1" dirty="0" smtClean="0">
                <a:solidFill>
                  <a:srgbClr val="FF0000"/>
                </a:solidFill>
              </a:rPr>
              <a:t>● 委員会の構成員は幅広い職種で</a:t>
            </a:r>
            <a:endParaRPr lang="en-US" altLang="ja-JP" sz="1800" b="1" dirty="0" smtClean="0">
              <a:solidFill>
                <a:srgbClr val="FF0000"/>
              </a:solidFill>
            </a:endParaRPr>
          </a:p>
          <a:p>
            <a:pPr marL="0" indent="0">
              <a:spcBef>
                <a:spcPts val="0"/>
              </a:spcBef>
              <a:spcAft>
                <a:spcPts val="0"/>
              </a:spcAft>
              <a:buNone/>
            </a:pPr>
            <a:r>
              <a:rPr lang="ja-JP" altLang="en-US" sz="1800" dirty="0" smtClean="0"/>
              <a:t>例：施設長</a:t>
            </a:r>
            <a:r>
              <a:rPr lang="en-US" altLang="ja-JP" sz="1800" dirty="0" smtClean="0"/>
              <a:t>(</a:t>
            </a:r>
            <a:r>
              <a:rPr lang="ja-JP" altLang="en-US" sz="1800" dirty="0" smtClean="0"/>
              <a:t>管理者</a:t>
            </a:r>
            <a:r>
              <a:rPr lang="en-US" altLang="ja-JP" sz="1800" dirty="0" smtClean="0"/>
              <a:t>)</a:t>
            </a:r>
            <a:r>
              <a:rPr lang="ja-JP" altLang="en-US" sz="1800" dirty="0" err="1" smtClean="0"/>
              <a:t>、</a:t>
            </a:r>
            <a:r>
              <a:rPr lang="ja-JP" altLang="en-US" sz="1800" dirty="0" smtClean="0"/>
              <a:t>事務長、医師、看護職員、介護職員、栄養士又は管理　</a:t>
            </a:r>
            <a:endParaRPr lang="en-US" altLang="ja-JP" sz="1800" dirty="0" smtClean="0"/>
          </a:p>
          <a:p>
            <a:pPr marL="0" indent="0">
              <a:spcBef>
                <a:spcPts val="0"/>
              </a:spcBef>
              <a:spcAft>
                <a:spcPts val="0"/>
              </a:spcAft>
              <a:buNone/>
            </a:pPr>
            <a:r>
              <a:rPr lang="ja-JP" altLang="en-US" sz="1800" dirty="0"/>
              <a:t>　</a:t>
            </a:r>
            <a:r>
              <a:rPr lang="ja-JP" altLang="en-US" sz="1800" dirty="0" smtClean="0"/>
              <a:t>　栄養士、</a:t>
            </a:r>
            <a:r>
              <a:rPr lang="ja-JP" altLang="en-US" sz="1800" smtClean="0"/>
              <a:t>生活相談員　等</a:t>
            </a:r>
            <a:endParaRPr lang="en-US" altLang="ja-JP" sz="1800" dirty="0"/>
          </a:p>
          <a:p>
            <a:pPr marL="0" indent="0">
              <a:spcBef>
                <a:spcPts val="0"/>
              </a:spcBef>
              <a:spcAft>
                <a:spcPts val="0"/>
              </a:spcAft>
              <a:buNone/>
            </a:pPr>
            <a:endParaRPr lang="en-US" altLang="ja-JP" sz="1800" dirty="0"/>
          </a:p>
          <a:p>
            <a:pPr marL="0" indent="0">
              <a:spcBef>
                <a:spcPts val="0"/>
              </a:spcBef>
              <a:spcAft>
                <a:spcPts val="1200"/>
              </a:spcAft>
              <a:buNone/>
            </a:pPr>
            <a:r>
              <a:rPr lang="en-US" altLang="ja-JP" sz="1800" b="1" dirty="0" smtClean="0">
                <a:solidFill>
                  <a:srgbClr val="C00000"/>
                </a:solidFill>
              </a:rPr>
              <a:t>※</a:t>
            </a:r>
            <a:r>
              <a:rPr lang="ja-JP" altLang="en-US" sz="1800" b="1" dirty="0" smtClean="0">
                <a:solidFill>
                  <a:srgbClr val="C00000"/>
                </a:solidFill>
              </a:rPr>
              <a:t> 構成メンバーの責務及び役割分担を明確にすること</a:t>
            </a:r>
            <a:endParaRPr lang="en-US" altLang="ja-JP" sz="1800" b="1" dirty="0" smtClean="0">
              <a:solidFill>
                <a:srgbClr val="C00000"/>
              </a:solidFill>
            </a:endParaRPr>
          </a:p>
          <a:p>
            <a:pPr marL="0" indent="0">
              <a:spcBef>
                <a:spcPts val="0"/>
              </a:spcBef>
              <a:spcAft>
                <a:spcPts val="1200"/>
              </a:spcAft>
              <a:buNone/>
            </a:pPr>
            <a:r>
              <a:rPr lang="en-US" altLang="ja-JP" sz="1800" b="1" dirty="0" smtClean="0">
                <a:solidFill>
                  <a:srgbClr val="C00000"/>
                </a:solidFill>
                <a:latin typeface="+mn-ea"/>
              </a:rPr>
              <a:t>※ </a:t>
            </a:r>
            <a:r>
              <a:rPr lang="ja-JP" altLang="en-US" sz="1800" b="1" dirty="0" smtClean="0">
                <a:solidFill>
                  <a:srgbClr val="C00000"/>
                </a:solidFill>
                <a:latin typeface="+mn-ea"/>
              </a:rPr>
              <a:t>専任の感染対策を担当する者を決めておくこと</a:t>
            </a:r>
            <a:r>
              <a:rPr lang="ja-JP" altLang="en-US" sz="1800" dirty="0" smtClean="0"/>
              <a:t>　</a:t>
            </a:r>
            <a:endParaRPr lang="en-US" altLang="ja-JP" sz="1800" dirty="0"/>
          </a:p>
        </p:txBody>
      </p:sp>
      <p:sp>
        <p:nvSpPr>
          <p:cNvPr id="9" name="下矢印 8"/>
          <p:cNvSpPr/>
          <p:nvPr/>
        </p:nvSpPr>
        <p:spPr>
          <a:xfrm>
            <a:off x="3995936" y="3212976"/>
            <a:ext cx="1368152" cy="50405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533710725"/>
      </p:ext>
    </p:extLst>
  </p:cSld>
  <p:clrMapOvr>
    <a:masterClrMapping/>
  </p:clrMapOvr>
  <p:transition advTm="36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16</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2363116306"/>
              </p:ext>
            </p:extLst>
          </p:nvPr>
        </p:nvGraphicFramePr>
        <p:xfrm>
          <a:off x="675456" y="742339"/>
          <a:ext cx="8001000" cy="1606541"/>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70018">
                <a:tc>
                  <a:txBody>
                    <a:bodyPr/>
                    <a:lstStyle/>
                    <a:p>
                      <a:pPr>
                        <a:spcBef>
                          <a:spcPts val="600"/>
                        </a:spcBef>
                      </a:pPr>
                      <a:r>
                        <a:rPr kumimoji="1" lang="ja-JP" altLang="en-US" dirty="0" smtClean="0">
                          <a:solidFill>
                            <a:schemeClr val="lt1"/>
                          </a:solidFill>
                        </a:rPr>
                        <a:t>③</a:t>
                      </a:r>
                      <a:r>
                        <a:rPr kumimoji="1" lang="en-US" altLang="ja-JP" dirty="0" smtClean="0">
                          <a:solidFill>
                            <a:schemeClr val="lt1"/>
                          </a:solidFill>
                        </a:rPr>
                        <a:t>-2 </a:t>
                      </a:r>
                      <a:r>
                        <a:rPr kumimoji="1" lang="ja-JP" altLang="en-US" dirty="0" smtClean="0">
                          <a:solidFill>
                            <a:schemeClr val="lt1"/>
                          </a:solidFill>
                        </a:rPr>
                        <a:t> 衛生管理等</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136523">
                <a:tc>
                  <a:txBody>
                    <a:bodyPr/>
                    <a:lstStyle/>
                    <a:p>
                      <a:pPr marL="0" indent="0">
                        <a:spcBef>
                          <a:spcPts val="600"/>
                        </a:spcBef>
                        <a:spcAft>
                          <a:spcPts val="600"/>
                        </a:spcAft>
                        <a:buNone/>
                      </a:pPr>
                      <a:r>
                        <a:rPr kumimoji="1" lang="ja-JP" altLang="en-US" sz="1800" kern="1200" dirty="0" smtClean="0"/>
                        <a:t>　施設における感染症及び食中毒の予防及びまん延の防止のための指針を整備すること。</a:t>
                      </a:r>
                      <a:endParaRPr kumimoji="1" lang="en-US" altLang="ja-JP" sz="1800" kern="1200" dirty="0" smtClean="0"/>
                    </a:p>
                    <a:p>
                      <a:pPr marL="0" marR="0" lvl="0" indent="0" algn="ctr" defTabSz="457200" rtl="0" eaLnBrk="1" fontAlgn="auto" latinLnBrk="0" hangingPunct="1">
                        <a:lnSpc>
                          <a:spcPct val="100000"/>
                        </a:lnSpc>
                        <a:spcBef>
                          <a:spcPts val="600"/>
                        </a:spcBef>
                        <a:spcAft>
                          <a:spcPts val="600"/>
                        </a:spcAft>
                        <a:buClrTx/>
                        <a:buSzTx/>
                        <a:buFontTx/>
                        <a:buNone/>
                        <a:tabLst/>
                        <a:defRPr/>
                      </a:pP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1" name="Rectangle 2"/>
          <p:cNvSpPr txBox="1">
            <a:spLocks/>
          </p:cNvSpPr>
          <p:nvPr/>
        </p:nvSpPr>
        <p:spPr>
          <a:xfrm>
            <a:off x="675456" y="3573016"/>
            <a:ext cx="8001000" cy="2784069"/>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200"/>
              </a:spcBef>
              <a:spcAft>
                <a:spcPts val="1200"/>
              </a:spcAft>
              <a:buNone/>
            </a:pPr>
            <a:r>
              <a:rPr lang="ja-JP" altLang="en-US" sz="1800" b="1" dirty="0" smtClean="0">
                <a:solidFill>
                  <a:srgbClr val="FF0000"/>
                </a:solidFill>
              </a:rPr>
              <a:t>● 平常時の対策</a:t>
            </a:r>
            <a:endParaRPr lang="en-US" altLang="ja-JP" sz="1800" b="1" dirty="0" smtClean="0">
              <a:solidFill>
                <a:srgbClr val="FF0000"/>
              </a:solidFill>
            </a:endParaRPr>
          </a:p>
          <a:p>
            <a:pPr marL="0" indent="0">
              <a:spcBef>
                <a:spcPts val="0"/>
              </a:spcBef>
              <a:spcAft>
                <a:spcPts val="0"/>
              </a:spcAft>
              <a:buNone/>
            </a:pPr>
            <a:r>
              <a:rPr lang="ja-JP" altLang="en-US" sz="1800" b="1" dirty="0">
                <a:solidFill>
                  <a:srgbClr val="FF0000"/>
                </a:solidFill>
              </a:rPr>
              <a:t>　</a:t>
            </a:r>
            <a:r>
              <a:rPr lang="ja-JP" altLang="en-US" sz="1800" dirty="0" smtClean="0"/>
              <a:t>施設内の衛生管理、日常のケアにかかる感染対策</a:t>
            </a:r>
            <a:r>
              <a:rPr lang="ja-JP" altLang="en-US" sz="1800" dirty="0"/>
              <a:t>等</a:t>
            </a:r>
            <a:endParaRPr lang="en-US" altLang="ja-JP" sz="1800" dirty="0"/>
          </a:p>
          <a:p>
            <a:pPr marL="0" indent="0">
              <a:spcBef>
                <a:spcPts val="0"/>
              </a:spcBef>
              <a:spcAft>
                <a:spcPts val="0"/>
              </a:spcAft>
              <a:buNone/>
            </a:pPr>
            <a:endParaRPr lang="en-US" altLang="ja-JP" sz="1800" dirty="0"/>
          </a:p>
          <a:p>
            <a:pPr marL="0" indent="0">
              <a:spcBef>
                <a:spcPts val="0"/>
              </a:spcBef>
              <a:spcAft>
                <a:spcPts val="1200"/>
              </a:spcAft>
              <a:buNone/>
            </a:pPr>
            <a:r>
              <a:rPr lang="ja-JP" altLang="en-US" sz="1800" b="1" dirty="0">
                <a:solidFill>
                  <a:srgbClr val="FF0000"/>
                </a:solidFill>
              </a:rPr>
              <a:t>● </a:t>
            </a:r>
            <a:r>
              <a:rPr lang="ja-JP" altLang="en-US" sz="1800" b="1" dirty="0" smtClean="0">
                <a:solidFill>
                  <a:srgbClr val="FF0000"/>
                </a:solidFill>
              </a:rPr>
              <a:t>発生時の対応</a:t>
            </a:r>
            <a:endParaRPr lang="en-US" altLang="ja-JP" sz="1800" b="1" dirty="0" smtClean="0">
              <a:solidFill>
                <a:srgbClr val="FF0000"/>
              </a:solidFill>
            </a:endParaRPr>
          </a:p>
          <a:p>
            <a:pPr marL="0" indent="0">
              <a:spcBef>
                <a:spcPts val="0"/>
              </a:spcBef>
              <a:spcAft>
                <a:spcPts val="1200"/>
              </a:spcAft>
              <a:buNone/>
            </a:pPr>
            <a:r>
              <a:rPr lang="ja-JP" altLang="en-US" sz="1800" b="1" dirty="0">
                <a:solidFill>
                  <a:srgbClr val="FF0000"/>
                </a:solidFill>
              </a:rPr>
              <a:t>　</a:t>
            </a:r>
            <a:r>
              <a:rPr lang="ja-JP" altLang="en-US" sz="1800" dirty="0" smtClean="0"/>
              <a:t>発生状況の把握、感染拡大の防止、関係機関との連携、行政への報告等</a:t>
            </a:r>
            <a:endParaRPr lang="en-US" altLang="ja-JP" sz="1800" dirty="0" smtClean="0"/>
          </a:p>
          <a:p>
            <a:pPr marL="0" indent="0">
              <a:spcBef>
                <a:spcPts val="1200"/>
              </a:spcBef>
              <a:spcAft>
                <a:spcPts val="0"/>
              </a:spcAft>
              <a:buNone/>
            </a:pPr>
            <a:r>
              <a:rPr lang="ja-JP" altLang="en-US" sz="1800" dirty="0">
                <a:solidFill>
                  <a:schemeClr val="accent5">
                    <a:lumMod val="75000"/>
                  </a:schemeClr>
                </a:solidFill>
                <a:latin typeface="+mn-ea"/>
              </a:rPr>
              <a:t>参考：厚生労働省</a:t>
            </a:r>
            <a:r>
              <a:rPr lang="en-US" altLang="ja-JP" sz="1800" dirty="0">
                <a:solidFill>
                  <a:schemeClr val="accent5">
                    <a:lumMod val="75000"/>
                  </a:schemeClr>
                </a:solidFill>
                <a:latin typeface="+mn-ea"/>
              </a:rPr>
              <a:t>HP</a:t>
            </a:r>
          </a:p>
          <a:p>
            <a:pPr marL="0" indent="0">
              <a:lnSpc>
                <a:spcPct val="110000"/>
              </a:lnSpc>
              <a:spcBef>
                <a:spcPts val="0"/>
              </a:spcBef>
              <a:spcAft>
                <a:spcPts val="0"/>
              </a:spcAft>
              <a:buNone/>
            </a:pPr>
            <a:r>
              <a:rPr lang="ja-JP" altLang="en-US" sz="1800" dirty="0" smtClean="0">
                <a:solidFill>
                  <a:schemeClr val="accent5">
                    <a:lumMod val="75000"/>
                  </a:schemeClr>
                </a:solidFill>
                <a:latin typeface="+mn-ea"/>
              </a:rPr>
              <a:t>　「介護現場における感染対策の手引き」</a:t>
            </a:r>
            <a:endParaRPr lang="en-US" altLang="ja-JP" sz="1800" dirty="0" smtClean="0"/>
          </a:p>
        </p:txBody>
      </p:sp>
      <p:sp>
        <p:nvSpPr>
          <p:cNvPr id="9" name="下矢印 8"/>
          <p:cNvSpPr/>
          <p:nvPr/>
        </p:nvSpPr>
        <p:spPr>
          <a:xfrm>
            <a:off x="3995936" y="2708920"/>
            <a:ext cx="1368152" cy="50405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059150181"/>
      </p:ext>
    </p:extLst>
  </p:cSld>
  <p:clrMapOvr>
    <a:masterClrMapping/>
  </p:clrMapOvr>
  <p:transition advTm="36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17</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1339800299"/>
              </p:ext>
            </p:extLst>
          </p:nvPr>
        </p:nvGraphicFramePr>
        <p:xfrm>
          <a:off x="675456" y="742339"/>
          <a:ext cx="8001000" cy="1782050"/>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40930">
                <a:tc>
                  <a:txBody>
                    <a:bodyPr/>
                    <a:lstStyle/>
                    <a:p>
                      <a:pPr>
                        <a:spcBef>
                          <a:spcPts val="600"/>
                        </a:spcBef>
                      </a:pPr>
                      <a:r>
                        <a:rPr kumimoji="1" lang="ja-JP" altLang="en-US" dirty="0" smtClean="0">
                          <a:solidFill>
                            <a:schemeClr val="lt1"/>
                          </a:solidFill>
                        </a:rPr>
                        <a:t>③</a:t>
                      </a:r>
                      <a:r>
                        <a:rPr kumimoji="1" lang="en-US" altLang="ja-JP" dirty="0" smtClean="0">
                          <a:solidFill>
                            <a:schemeClr val="lt1"/>
                          </a:solidFill>
                        </a:rPr>
                        <a:t>-3 </a:t>
                      </a:r>
                      <a:r>
                        <a:rPr kumimoji="1" lang="ja-JP" altLang="en-US" dirty="0" smtClean="0">
                          <a:solidFill>
                            <a:schemeClr val="lt1"/>
                          </a:solidFill>
                        </a:rPr>
                        <a:t> 衛生管理等</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309627">
                <a:tc>
                  <a:txBody>
                    <a:bodyPr/>
                    <a:lstStyle/>
                    <a:p>
                      <a:pPr marL="0" indent="0">
                        <a:spcBef>
                          <a:spcPts val="600"/>
                        </a:spcBef>
                        <a:spcAft>
                          <a:spcPts val="600"/>
                        </a:spcAft>
                        <a:buNone/>
                      </a:pPr>
                      <a:r>
                        <a:rPr kumimoji="1" lang="ja-JP" altLang="en-US" sz="1800" kern="1200" dirty="0" smtClean="0"/>
                        <a:t>　施設において、従業者に対し、感染症及び食中毒の予防及びまん延の防止のための研修並びに感染症の予防及びまん延の防止のための訓練を定期的に実施すること</a:t>
                      </a:r>
                      <a:r>
                        <a:rPr kumimoji="1" lang="ja-JP" altLang="en-US" sz="1800" b="1" kern="1200" dirty="0" smtClean="0"/>
                        <a:t>。</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1" name="Rectangle 2"/>
          <p:cNvSpPr txBox="1">
            <a:spLocks/>
          </p:cNvSpPr>
          <p:nvPr/>
        </p:nvSpPr>
        <p:spPr>
          <a:xfrm>
            <a:off x="675456" y="2996952"/>
            <a:ext cx="8001000" cy="1482248"/>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200"/>
              </a:spcBef>
              <a:buNone/>
            </a:pPr>
            <a:r>
              <a:rPr lang="ja-JP" altLang="en-US" sz="1800" b="1" dirty="0">
                <a:solidFill>
                  <a:srgbClr val="FF0000"/>
                </a:solidFill>
              </a:rPr>
              <a:t>● 定期的な教育の</a:t>
            </a:r>
            <a:r>
              <a:rPr lang="ja-JP" altLang="en-US" sz="1800" b="1" dirty="0" smtClean="0">
                <a:solidFill>
                  <a:srgbClr val="FF0000"/>
                </a:solidFill>
              </a:rPr>
              <a:t>開催</a:t>
            </a:r>
            <a:endParaRPr lang="en-US" altLang="ja-JP" sz="1800" b="1" dirty="0" smtClean="0">
              <a:solidFill>
                <a:srgbClr val="FF0000"/>
              </a:solidFill>
            </a:endParaRPr>
          </a:p>
          <a:p>
            <a:pPr marL="0" indent="0">
              <a:spcAft>
                <a:spcPts val="1200"/>
              </a:spcAft>
              <a:buNone/>
            </a:pPr>
            <a:r>
              <a:rPr lang="ja-JP" altLang="en-US" sz="1800" b="1" dirty="0">
                <a:solidFill>
                  <a:srgbClr val="FF0000"/>
                </a:solidFill>
              </a:rPr>
              <a:t>　</a:t>
            </a:r>
            <a:r>
              <a:rPr lang="ja-JP" altLang="en-US" sz="1800" dirty="0" smtClean="0"/>
              <a:t>指針に基づいた研修プログラムを作成し、定期的な教育（年</a:t>
            </a:r>
            <a:r>
              <a:rPr lang="en-US" altLang="ja-JP" sz="1800" dirty="0" smtClean="0"/>
              <a:t>2</a:t>
            </a:r>
            <a:r>
              <a:rPr lang="ja-JP" altLang="en-US" sz="1800" dirty="0" smtClean="0"/>
              <a:t>回以上）を開催するとともに、新規採用時には必ず感染対策研修を実施</a:t>
            </a:r>
            <a:endParaRPr lang="en-US" altLang="ja-JP" sz="1800" dirty="0"/>
          </a:p>
          <a:p>
            <a:pPr marL="0" indent="0">
              <a:spcBef>
                <a:spcPts val="0"/>
              </a:spcBef>
              <a:spcAft>
                <a:spcPts val="1200"/>
              </a:spcAft>
              <a:buNone/>
            </a:pPr>
            <a:r>
              <a:rPr lang="en-US" altLang="ja-JP" sz="1800" b="1" dirty="0" smtClean="0">
                <a:solidFill>
                  <a:srgbClr val="C00000"/>
                </a:solidFill>
              </a:rPr>
              <a:t>※</a:t>
            </a:r>
            <a:r>
              <a:rPr lang="ja-JP" altLang="en-US" sz="1800" b="1" dirty="0" smtClean="0">
                <a:solidFill>
                  <a:srgbClr val="C00000"/>
                </a:solidFill>
              </a:rPr>
              <a:t> </a:t>
            </a:r>
            <a:r>
              <a:rPr lang="ja-JP" altLang="en-US" sz="1800" b="1" dirty="0">
                <a:solidFill>
                  <a:srgbClr val="C00000"/>
                </a:solidFill>
                <a:latin typeface="+mn-ea"/>
              </a:rPr>
              <a:t>研修の実施</a:t>
            </a:r>
            <a:r>
              <a:rPr lang="ja-JP" altLang="en-US" sz="1800" b="1" dirty="0" smtClean="0">
                <a:solidFill>
                  <a:srgbClr val="C00000"/>
                </a:solidFill>
                <a:latin typeface="+mn-ea"/>
              </a:rPr>
              <a:t>内容を記録すること。</a:t>
            </a:r>
            <a:r>
              <a:rPr lang="ja-JP" altLang="en-US" sz="1800" dirty="0"/>
              <a:t>　</a:t>
            </a:r>
            <a:endParaRPr lang="en-US" altLang="ja-JP" sz="1800" dirty="0" smtClean="0"/>
          </a:p>
        </p:txBody>
      </p:sp>
      <p:sp>
        <p:nvSpPr>
          <p:cNvPr id="9" name="下矢印 8"/>
          <p:cNvSpPr/>
          <p:nvPr/>
        </p:nvSpPr>
        <p:spPr>
          <a:xfrm>
            <a:off x="3995936" y="2584980"/>
            <a:ext cx="1368152" cy="339964"/>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7" name="コンテンツ プレースホルダー 9"/>
          <p:cNvGraphicFramePr>
            <a:graphicFrameLocks/>
          </p:cNvGraphicFramePr>
          <p:nvPr>
            <p:extLst>
              <p:ext uri="{D42A27DB-BD31-4B8C-83A1-F6EECF244321}">
                <p14:modId xmlns:p14="http://schemas.microsoft.com/office/powerpoint/2010/main" val="2494716215"/>
              </p:ext>
            </p:extLst>
          </p:nvPr>
        </p:nvGraphicFramePr>
        <p:xfrm>
          <a:off x="675456" y="4814080"/>
          <a:ext cx="8001000" cy="1855280"/>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526421">
                <a:tc>
                  <a:txBody>
                    <a:bodyPr/>
                    <a:lstStyle/>
                    <a:p>
                      <a:pPr>
                        <a:spcBef>
                          <a:spcPts val="600"/>
                        </a:spcBef>
                      </a:pPr>
                      <a:r>
                        <a:rPr kumimoji="1" lang="ja-JP" altLang="en-US" dirty="0" smtClean="0">
                          <a:solidFill>
                            <a:schemeClr val="lt1"/>
                          </a:solidFill>
                        </a:rPr>
                        <a:t>③</a:t>
                      </a:r>
                      <a:r>
                        <a:rPr kumimoji="1" lang="en-US" altLang="ja-JP" dirty="0" smtClean="0">
                          <a:solidFill>
                            <a:schemeClr val="lt1"/>
                          </a:solidFill>
                        </a:rPr>
                        <a:t>-4 </a:t>
                      </a:r>
                      <a:r>
                        <a:rPr kumimoji="1" lang="ja-JP" altLang="en-US" dirty="0" smtClean="0">
                          <a:solidFill>
                            <a:schemeClr val="lt1"/>
                          </a:solidFill>
                        </a:rPr>
                        <a:t> 衛生管理等</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328859">
                <a:tc>
                  <a:txBody>
                    <a:bodyPr/>
                    <a:lstStyle/>
                    <a:p>
                      <a:pPr marL="0" indent="0">
                        <a:spcBef>
                          <a:spcPts val="600"/>
                        </a:spcBef>
                        <a:spcAft>
                          <a:spcPts val="600"/>
                        </a:spcAft>
                        <a:buNone/>
                      </a:pPr>
                      <a:r>
                        <a:rPr kumimoji="1" lang="ja-JP" altLang="en-US" sz="1800" kern="1200" dirty="0" smtClean="0"/>
                        <a:t>　先ほど示した③</a:t>
                      </a:r>
                      <a:r>
                        <a:rPr kumimoji="1" lang="en-US" altLang="ja-JP" sz="1800" kern="1200" dirty="0" smtClean="0"/>
                        <a:t>-1</a:t>
                      </a:r>
                      <a:r>
                        <a:rPr kumimoji="1" lang="ja-JP" altLang="en-US" sz="1800" kern="1200" dirty="0" smtClean="0"/>
                        <a:t>～③</a:t>
                      </a:r>
                      <a:r>
                        <a:rPr kumimoji="1" lang="en-US" altLang="ja-JP" sz="1800" kern="1200" dirty="0" smtClean="0"/>
                        <a:t>-3</a:t>
                      </a:r>
                      <a:r>
                        <a:rPr kumimoji="1" lang="ja-JP" altLang="en-US" sz="1800" kern="1200" dirty="0" smtClean="0"/>
                        <a:t>の内容のほか、別に厚生労働大臣が定める感染症又は食中毒の発生が疑われる際の対処等に関する手順に沿った対応を行うこと</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1912000480"/>
      </p:ext>
    </p:extLst>
  </p:cSld>
  <p:clrMapOvr>
    <a:masterClrMapping/>
  </p:clrMapOvr>
  <p:transition advTm="77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18</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2468245490"/>
              </p:ext>
            </p:extLst>
          </p:nvPr>
        </p:nvGraphicFramePr>
        <p:xfrm>
          <a:off x="675456" y="742337"/>
          <a:ext cx="8001000" cy="5494975"/>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639481">
                <a:tc>
                  <a:txBody>
                    <a:bodyPr/>
                    <a:lstStyle/>
                    <a:p>
                      <a:pPr>
                        <a:spcBef>
                          <a:spcPts val="600"/>
                        </a:spcBef>
                      </a:pPr>
                      <a:r>
                        <a:rPr kumimoji="1" lang="ja-JP" altLang="en-US" dirty="0" smtClean="0">
                          <a:solidFill>
                            <a:schemeClr val="lt1"/>
                          </a:solidFill>
                        </a:rPr>
                        <a:t>④</a:t>
                      </a:r>
                      <a:r>
                        <a:rPr kumimoji="1" lang="en-US" altLang="ja-JP" dirty="0" smtClean="0">
                          <a:solidFill>
                            <a:schemeClr val="lt1"/>
                          </a:solidFill>
                        </a:rPr>
                        <a:t>-1 </a:t>
                      </a:r>
                      <a:r>
                        <a:rPr kumimoji="1" lang="ja-JP" altLang="en-US" dirty="0" smtClean="0">
                          <a:solidFill>
                            <a:schemeClr val="lt1"/>
                          </a:solidFill>
                        </a:rPr>
                        <a:t> 業務継続計画</a:t>
                      </a:r>
                      <a:r>
                        <a:rPr lang="ja-JP" altLang="en-US" b="1" dirty="0" smtClean="0">
                          <a:latin typeface="+mn-ea"/>
                        </a:rPr>
                        <a:t>（</a:t>
                      </a:r>
                      <a:r>
                        <a:rPr lang="en-US" altLang="ja-JP" b="1" dirty="0" smtClean="0">
                          <a:latin typeface="+mn-ea"/>
                        </a:rPr>
                        <a:t>BCP</a:t>
                      </a:r>
                      <a:r>
                        <a:rPr lang="ja-JP" altLang="en-US" b="1" dirty="0" smtClean="0">
                          <a:latin typeface="+mn-ea"/>
                        </a:rPr>
                        <a:t>）</a:t>
                      </a:r>
                      <a:r>
                        <a:rPr kumimoji="1" lang="ja-JP" altLang="en-US" dirty="0" smtClean="0">
                          <a:solidFill>
                            <a:schemeClr val="lt1"/>
                          </a:solidFill>
                        </a:rPr>
                        <a:t>の策定等</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4855494">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kumimoji="1" lang="ja-JP" altLang="en-US" sz="1800" kern="1200" dirty="0" smtClean="0"/>
                        <a:t>　</a:t>
                      </a:r>
                      <a:r>
                        <a:rPr lang="en-US" altLang="ja-JP" sz="1800" dirty="0" smtClean="0">
                          <a:latin typeface="+mn-ea"/>
                        </a:rPr>
                        <a:t>※BCP</a:t>
                      </a:r>
                      <a:r>
                        <a:rPr lang="ja-JP" altLang="en-US" sz="1800" dirty="0" smtClean="0">
                          <a:latin typeface="+mn-ea"/>
                        </a:rPr>
                        <a:t>（ビー・シー・ピー）とは </a:t>
                      </a:r>
                      <a:r>
                        <a:rPr lang="en-US" altLang="ja-JP" sz="1800" dirty="0" smtClean="0">
                          <a:latin typeface="+mn-ea"/>
                        </a:rPr>
                        <a:t>Business Continuity Plan </a:t>
                      </a:r>
                      <a:r>
                        <a:rPr lang="ja-JP" altLang="en-US" sz="1800" dirty="0" smtClean="0">
                          <a:latin typeface="+mn-ea"/>
                        </a:rPr>
                        <a:t>の略称</a:t>
                      </a:r>
                      <a:endParaRPr lang="en-US" altLang="ja-JP" sz="1800" dirty="0" smtClean="0">
                        <a:latin typeface="+mn-ea"/>
                      </a:endParaRPr>
                    </a:p>
                    <a:p>
                      <a:pPr marL="0" indent="0">
                        <a:spcBef>
                          <a:spcPts val="600"/>
                        </a:spcBef>
                        <a:spcAft>
                          <a:spcPts val="600"/>
                        </a:spcAft>
                        <a:buNone/>
                      </a:pPr>
                      <a:r>
                        <a:rPr kumimoji="1" lang="ja-JP" altLang="en-US" sz="1800" kern="1200" dirty="0" smtClean="0"/>
                        <a:t>　感染症や非常災害の発生時において、入所者に対するサービスの提供を継続的に実施するための、及び非常時の体制で早期の業務再開を図るための計画（以下「業務継続計画」という。）を策定し当該業務継続計画に従い必要な措置を講じなければならない。</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従業者に対し、業務継続計画について周知するとともに、必要な研修及び訓練を定期的（年</a:t>
                      </a:r>
                      <a:r>
                        <a:rPr kumimoji="1" lang="en-US" altLang="ja-JP" sz="1800" b="0" u="none" kern="1200" dirty="0" smtClean="0">
                          <a:solidFill>
                            <a:schemeClr val="tx1"/>
                          </a:solidFill>
                          <a:latin typeface="+mn-ea"/>
                          <a:ea typeface="+mn-ea"/>
                          <a:cs typeface="+mn-cs"/>
                        </a:rPr>
                        <a:t>2</a:t>
                      </a:r>
                      <a:r>
                        <a:rPr kumimoji="1" lang="ja-JP" altLang="en-US" sz="1800" b="0" u="none" kern="1200" dirty="0" smtClean="0">
                          <a:solidFill>
                            <a:schemeClr val="tx1"/>
                          </a:solidFill>
                          <a:latin typeface="+mn-ea"/>
                          <a:ea typeface="+mn-ea"/>
                          <a:cs typeface="+mn-cs"/>
                        </a:rPr>
                        <a:t>回以上）に実施しなければならない</a:t>
                      </a:r>
                      <a:r>
                        <a:rPr kumimoji="1" lang="ja-JP" altLang="en-US" sz="1800" kern="1200" dirty="0" smtClean="0"/>
                        <a:t>。</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cs typeface="+mn-cs"/>
                      </a:endParaRPr>
                    </a:p>
                    <a:p>
                      <a:pPr marL="0" indent="0">
                        <a:spcBef>
                          <a:spcPts val="600"/>
                        </a:spcBef>
                        <a:spcAft>
                          <a:spcPts val="600"/>
                        </a:spcAft>
                        <a:buNone/>
                      </a:pPr>
                      <a:r>
                        <a:rPr kumimoji="1" lang="ja-JP" altLang="en-US" sz="1800" b="1" u="none" kern="1200" dirty="0" smtClean="0">
                          <a:solidFill>
                            <a:schemeClr val="tx1"/>
                          </a:solidFill>
                          <a:latin typeface="+mn-ea"/>
                          <a:ea typeface="+mn-ea"/>
                          <a:cs typeface="+mn-cs"/>
                        </a:rPr>
                        <a:t>　</a:t>
                      </a:r>
                      <a:r>
                        <a:rPr kumimoji="1" lang="ja-JP" altLang="en-US" sz="1800" b="0" u="none" kern="1200" dirty="0" smtClean="0">
                          <a:solidFill>
                            <a:schemeClr val="tx1"/>
                          </a:solidFill>
                          <a:latin typeface="+mn-ea"/>
                          <a:ea typeface="+mn-ea"/>
                          <a:cs typeface="+mn-cs"/>
                        </a:rPr>
                        <a:t>定期的に業務継続計画の見直しを行い、必要に応じて業務継続計画の変更を行うものとする。</a:t>
                      </a:r>
                      <a:endParaRPr kumimoji="1" lang="en-US" altLang="ja-JP" sz="1800" b="0" u="none" kern="1200" dirty="0" smtClean="0">
                        <a:solidFill>
                          <a:schemeClr val="tx1"/>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2568088621"/>
      </p:ext>
    </p:extLst>
  </p:cSld>
  <p:clrMapOvr>
    <a:masterClrMapping/>
  </p:clrMapOvr>
  <p:transition advTm="137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19</a:t>
            </a:fld>
            <a:endParaRPr kumimoji="1" lang="ja-JP" altLang="en-US" dirty="0"/>
          </a:p>
        </p:txBody>
      </p:sp>
      <p:grpSp>
        <p:nvGrpSpPr>
          <p:cNvPr id="5" name="グループ化 4"/>
          <p:cNvGrpSpPr/>
          <p:nvPr/>
        </p:nvGrpSpPr>
        <p:grpSpPr>
          <a:xfrm>
            <a:off x="683568" y="739020"/>
            <a:ext cx="7774632" cy="6118980"/>
            <a:chOff x="673061" y="1196752"/>
            <a:chExt cx="7774632" cy="2705855"/>
          </a:xfrm>
        </p:grpSpPr>
        <p:sp>
          <p:nvSpPr>
            <p:cNvPr id="7" name="角丸四角形 6"/>
            <p:cNvSpPr/>
            <p:nvPr/>
          </p:nvSpPr>
          <p:spPr>
            <a:xfrm>
              <a:off x="673061" y="1196752"/>
              <a:ext cx="7774632" cy="23425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④</a:t>
              </a:r>
              <a:r>
                <a:rPr kumimoji="1" lang="en-US" altLang="ja-JP" b="1" dirty="0" smtClean="0"/>
                <a:t>-2</a:t>
              </a:r>
              <a:r>
                <a:rPr kumimoji="1" lang="ja-JP" altLang="en-US" b="1" dirty="0" smtClean="0"/>
                <a:t>  業務継続計画</a:t>
              </a:r>
              <a:r>
                <a:rPr kumimoji="1" lang="ja-JP" altLang="en-US" b="1" dirty="0"/>
                <a:t>の策定</a:t>
              </a:r>
              <a:r>
                <a:rPr kumimoji="1" lang="ja-JP" altLang="en-US" b="1" dirty="0" smtClean="0"/>
                <a:t>等</a:t>
              </a:r>
              <a:endParaRPr kumimoji="1" lang="ja-JP" altLang="en-US" b="1" dirty="0"/>
            </a:p>
          </p:txBody>
        </p:sp>
        <p:sp>
          <p:nvSpPr>
            <p:cNvPr id="10" name="Rectangle 2"/>
            <p:cNvSpPr txBox="1">
              <a:spLocks/>
            </p:cNvSpPr>
            <p:nvPr/>
          </p:nvSpPr>
          <p:spPr>
            <a:xfrm>
              <a:off x="685800" y="1431007"/>
              <a:ext cx="7761893" cy="2471600"/>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buFont typeface="Arial"/>
                <a:buNone/>
              </a:pPr>
              <a:r>
                <a:rPr lang="ja-JP" altLang="en-US" sz="2000" b="1" dirty="0" smtClean="0">
                  <a:solidFill>
                    <a:srgbClr val="FF0000"/>
                  </a:solidFill>
                  <a:latin typeface="+mn-ea"/>
                </a:rPr>
                <a:t>感染症に係る業務継続計画</a:t>
              </a:r>
              <a:endParaRPr lang="en-US" altLang="ja-JP" sz="2000" b="1" dirty="0" smtClean="0">
                <a:solidFill>
                  <a:srgbClr val="FF0000"/>
                </a:solidFill>
                <a:latin typeface="+mn-ea"/>
              </a:endParaRPr>
            </a:p>
            <a:p>
              <a:pPr marL="0" indent="0">
                <a:spcBef>
                  <a:spcPts val="0"/>
                </a:spcBef>
                <a:spcAft>
                  <a:spcPts val="0"/>
                </a:spcAft>
                <a:buFont typeface="Arial"/>
                <a:buNone/>
              </a:pPr>
              <a:r>
                <a:rPr lang="ja-JP" altLang="en-US" sz="1800" dirty="0" smtClean="0">
                  <a:latin typeface="+mn-ea"/>
                </a:rPr>
                <a:t>イ　</a:t>
              </a:r>
              <a:r>
                <a:rPr lang="ja-JP" altLang="en-US" sz="1800" b="1" dirty="0" smtClean="0">
                  <a:solidFill>
                    <a:srgbClr val="C00000"/>
                  </a:solidFill>
                  <a:latin typeface="+mn-ea"/>
                </a:rPr>
                <a:t>平時からの備え</a:t>
              </a:r>
              <a:endParaRPr lang="en-US" altLang="ja-JP" sz="1800" b="1" dirty="0" smtClean="0">
                <a:solidFill>
                  <a:srgbClr val="C00000"/>
                </a:solidFill>
                <a:latin typeface="+mn-ea"/>
              </a:endParaRPr>
            </a:p>
            <a:p>
              <a:pPr marL="0" indent="0">
                <a:spcBef>
                  <a:spcPts val="0"/>
                </a:spcBef>
                <a:buFont typeface="Arial"/>
                <a:buNone/>
              </a:pPr>
              <a:r>
                <a:rPr lang="ja-JP" altLang="en-US" sz="1800" dirty="0">
                  <a:latin typeface="+mn-ea"/>
                </a:rPr>
                <a:t>　　</a:t>
              </a:r>
              <a:r>
                <a:rPr lang="ja-JP" altLang="en-US" sz="1800" dirty="0" smtClean="0">
                  <a:latin typeface="+mn-ea"/>
                </a:rPr>
                <a:t>体制構築・整備、感染症防止に向けた取組の実施、備蓄品の確保等</a:t>
              </a:r>
              <a:endParaRPr lang="en-US" altLang="ja-JP" sz="1800" dirty="0" smtClean="0">
                <a:latin typeface="+mn-ea"/>
              </a:endParaRPr>
            </a:p>
            <a:p>
              <a:pPr marL="0" indent="0">
                <a:spcBef>
                  <a:spcPts val="0"/>
                </a:spcBef>
                <a:buFont typeface="Arial"/>
                <a:buNone/>
              </a:pPr>
              <a:r>
                <a:rPr lang="ja-JP" altLang="en-US" sz="1800" dirty="0" smtClean="0">
                  <a:latin typeface="+mn-ea"/>
                </a:rPr>
                <a:t>ロ　</a:t>
              </a:r>
              <a:r>
                <a:rPr lang="ja-JP" altLang="en-US" sz="1800" b="1" dirty="0" smtClean="0">
                  <a:solidFill>
                    <a:srgbClr val="C00000"/>
                  </a:solidFill>
                  <a:latin typeface="+mn-ea"/>
                </a:rPr>
                <a:t>初動対応</a:t>
              </a:r>
              <a:endParaRPr lang="en-US" altLang="ja-JP" sz="1800" b="1" dirty="0" smtClean="0">
                <a:solidFill>
                  <a:srgbClr val="C00000"/>
                </a:solidFill>
                <a:latin typeface="+mn-ea"/>
              </a:endParaRPr>
            </a:p>
            <a:p>
              <a:pPr marL="0" indent="0">
                <a:spcBef>
                  <a:spcPts val="0"/>
                </a:spcBef>
                <a:buFont typeface="Arial"/>
                <a:buNone/>
              </a:pPr>
              <a:r>
                <a:rPr lang="ja-JP" altLang="en-US" sz="1800" dirty="0" smtClean="0">
                  <a:latin typeface="+mn-ea"/>
                </a:rPr>
                <a:t>ハ　</a:t>
              </a:r>
              <a:r>
                <a:rPr lang="ja-JP" altLang="en-US" sz="1800" b="1" dirty="0" smtClean="0">
                  <a:solidFill>
                    <a:srgbClr val="C00000"/>
                  </a:solidFill>
                  <a:latin typeface="+mn-ea"/>
                </a:rPr>
                <a:t>感染拡大防止体制の確立</a:t>
              </a:r>
              <a:endParaRPr lang="en-US" altLang="ja-JP" sz="1800" b="1" dirty="0" smtClean="0">
                <a:solidFill>
                  <a:srgbClr val="C00000"/>
                </a:solidFill>
                <a:latin typeface="+mn-ea"/>
              </a:endParaRPr>
            </a:p>
            <a:p>
              <a:pPr marL="0" indent="0">
                <a:spcBef>
                  <a:spcPts val="0"/>
                </a:spcBef>
                <a:buFont typeface="Arial"/>
                <a:buNone/>
              </a:pPr>
              <a:r>
                <a:rPr lang="ja-JP" altLang="en-US" sz="1800" dirty="0">
                  <a:latin typeface="+mn-ea"/>
                </a:rPr>
                <a:t>　</a:t>
              </a:r>
              <a:r>
                <a:rPr lang="ja-JP" altLang="en-US" sz="1800" dirty="0" smtClean="0">
                  <a:latin typeface="+mn-ea"/>
                </a:rPr>
                <a:t>　保健所との連携、濃厚接触者への対応、関係者との情報共有等</a:t>
              </a:r>
              <a:endParaRPr lang="en-US" altLang="ja-JP" sz="1800" dirty="0" smtClean="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buFont typeface="Arial"/>
                <a:buNone/>
              </a:pPr>
              <a:r>
                <a:rPr lang="ja-JP" altLang="en-US" sz="2000" b="1" dirty="0" smtClean="0">
                  <a:solidFill>
                    <a:srgbClr val="FF0000"/>
                  </a:solidFill>
                  <a:latin typeface="+mn-ea"/>
                </a:rPr>
                <a:t>災害に係る業務継続計画</a:t>
              </a:r>
              <a:endParaRPr lang="en-US" altLang="ja-JP" sz="2000" b="1" dirty="0" smtClean="0">
                <a:solidFill>
                  <a:srgbClr val="FF0000"/>
                </a:solidFill>
                <a:latin typeface="+mn-ea"/>
              </a:endParaRPr>
            </a:p>
            <a:p>
              <a:pPr marL="0" indent="0">
                <a:spcBef>
                  <a:spcPts val="0"/>
                </a:spcBef>
                <a:spcAft>
                  <a:spcPts val="0"/>
                </a:spcAft>
                <a:buFont typeface="Arial"/>
                <a:buNone/>
              </a:pPr>
              <a:r>
                <a:rPr lang="ja-JP" altLang="en-US" sz="1800" dirty="0" smtClean="0">
                  <a:latin typeface="+mn-ea"/>
                </a:rPr>
                <a:t>イ　</a:t>
              </a:r>
              <a:r>
                <a:rPr lang="ja-JP" altLang="en-US" sz="1800" b="1" dirty="0" smtClean="0">
                  <a:solidFill>
                    <a:srgbClr val="C00000"/>
                  </a:solidFill>
                  <a:latin typeface="+mn-ea"/>
                </a:rPr>
                <a:t>平常時の対応</a:t>
              </a:r>
              <a:endParaRPr lang="en-US" altLang="ja-JP" sz="1800" b="1" dirty="0" smtClean="0">
                <a:solidFill>
                  <a:srgbClr val="C00000"/>
                </a:solidFill>
                <a:latin typeface="+mn-ea"/>
              </a:endParaRPr>
            </a:p>
            <a:p>
              <a:pPr marL="0" indent="0">
                <a:spcBef>
                  <a:spcPts val="0"/>
                </a:spcBef>
                <a:spcAft>
                  <a:spcPts val="0"/>
                </a:spcAft>
                <a:buFont typeface="Arial"/>
                <a:buNone/>
              </a:pPr>
              <a:r>
                <a:rPr lang="ja-JP" altLang="en-US" sz="1800" dirty="0">
                  <a:latin typeface="+mn-ea"/>
                </a:rPr>
                <a:t>　</a:t>
              </a:r>
              <a:r>
                <a:rPr lang="ja-JP" altLang="en-US" sz="1800" dirty="0" smtClean="0">
                  <a:latin typeface="+mn-ea"/>
                </a:rPr>
                <a:t>　建物・設備の安全対策、電気・水道等のライフラインが停止した場合</a:t>
              </a:r>
              <a:endParaRPr lang="en-US" altLang="ja-JP" sz="1800" dirty="0" smtClean="0">
                <a:latin typeface="+mn-ea"/>
              </a:endParaRPr>
            </a:p>
            <a:p>
              <a:pPr marL="0" indent="0">
                <a:spcBef>
                  <a:spcPts val="0"/>
                </a:spcBef>
                <a:buFont typeface="Arial"/>
                <a:buNone/>
              </a:pPr>
              <a:r>
                <a:rPr lang="ja-JP" altLang="en-US" sz="1800" dirty="0">
                  <a:latin typeface="+mn-ea"/>
                </a:rPr>
                <a:t>　</a:t>
              </a:r>
              <a:r>
                <a:rPr lang="ja-JP" altLang="en-US" sz="1800" dirty="0" smtClean="0">
                  <a:latin typeface="+mn-ea"/>
                </a:rPr>
                <a:t>の対策、必要品の備蓄等</a:t>
              </a:r>
              <a:endParaRPr lang="en-US" altLang="ja-JP" sz="1800" dirty="0" smtClean="0">
                <a:latin typeface="+mn-ea"/>
              </a:endParaRPr>
            </a:p>
            <a:p>
              <a:pPr marL="0" indent="0">
                <a:spcBef>
                  <a:spcPts val="0"/>
                </a:spcBef>
                <a:spcAft>
                  <a:spcPts val="0"/>
                </a:spcAft>
                <a:buFont typeface="Arial"/>
                <a:buNone/>
              </a:pPr>
              <a:r>
                <a:rPr lang="ja-JP" altLang="en-US" sz="1800" dirty="0" smtClean="0">
                  <a:latin typeface="+mn-ea"/>
                </a:rPr>
                <a:t>ロ　</a:t>
              </a:r>
              <a:r>
                <a:rPr lang="ja-JP" altLang="en-US" sz="1800" b="1" dirty="0" smtClean="0">
                  <a:solidFill>
                    <a:srgbClr val="C00000"/>
                  </a:solidFill>
                  <a:latin typeface="+mn-ea"/>
                </a:rPr>
                <a:t>緊急時の対応</a:t>
              </a:r>
              <a:endParaRPr lang="en-US" altLang="ja-JP" sz="1800" b="1" dirty="0" smtClean="0">
                <a:solidFill>
                  <a:srgbClr val="C00000"/>
                </a:solidFill>
                <a:latin typeface="+mn-ea"/>
              </a:endParaRPr>
            </a:p>
            <a:p>
              <a:pPr marL="0" indent="0">
                <a:spcBef>
                  <a:spcPts val="0"/>
                </a:spcBef>
                <a:buFont typeface="Arial"/>
                <a:buNone/>
              </a:pPr>
              <a:r>
                <a:rPr lang="ja-JP" altLang="en-US" sz="1800" dirty="0">
                  <a:latin typeface="+mn-ea"/>
                </a:rPr>
                <a:t>　</a:t>
              </a:r>
              <a:r>
                <a:rPr lang="ja-JP" altLang="en-US" sz="1800" dirty="0" smtClean="0">
                  <a:latin typeface="+mn-ea"/>
                </a:rPr>
                <a:t>　業務継続計画発動基準、対応体制等</a:t>
              </a:r>
              <a:endParaRPr lang="en-US" altLang="ja-JP" sz="1800" dirty="0" smtClean="0">
                <a:latin typeface="+mn-ea"/>
              </a:endParaRPr>
            </a:p>
            <a:p>
              <a:pPr marL="0" indent="0">
                <a:spcBef>
                  <a:spcPts val="0"/>
                </a:spcBef>
                <a:spcAft>
                  <a:spcPts val="1200"/>
                </a:spcAft>
                <a:buNone/>
              </a:pPr>
              <a:r>
                <a:rPr lang="ja-JP" altLang="en-US" sz="1800" dirty="0" smtClean="0">
                  <a:latin typeface="+mn-ea"/>
                </a:rPr>
                <a:t>ハ　</a:t>
              </a:r>
              <a:r>
                <a:rPr lang="ja-JP" altLang="en-US" sz="1800" b="1" dirty="0" smtClean="0">
                  <a:solidFill>
                    <a:srgbClr val="C00000"/>
                  </a:solidFill>
                  <a:latin typeface="+mn-ea"/>
                </a:rPr>
                <a:t>他施設及び地域との連携</a:t>
              </a:r>
              <a:endParaRPr lang="en-US" altLang="ja-JP" sz="1600" dirty="0"/>
            </a:p>
            <a:p>
              <a:pPr marL="0" indent="0">
                <a:spcBef>
                  <a:spcPts val="1200"/>
                </a:spcBef>
                <a:spcAft>
                  <a:spcPts val="0"/>
                </a:spcAft>
                <a:buNone/>
              </a:pPr>
              <a:r>
                <a:rPr lang="ja-JP" altLang="en-US" sz="1600" dirty="0">
                  <a:solidFill>
                    <a:schemeClr val="accent5">
                      <a:lumMod val="75000"/>
                    </a:schemeClr>
                  </a:solidFill>
                  <a:latin typeface="+mn-ea"/>
                </a:rPr>
                <a:t>参考：厚生</a:t>
              </a:r>
              <a:r>
                <a:rPr lang="ja-JP" altLang="en-US" sz="1600" dirty="0" smtClean="0">
                  <a:solidFill>
                    <a:schemeClr val="accent5">
                      <a:lumMod val="75000"/>
                    </a:schemeClr>
                  </a:solidFill>
                  <a:latin typeface="+mn-ea"/>
                </a:rPr>
                <a:t>労働省</a:t>
              </a:r>
              <a:r>
                <a:rPr lang="en-US" altLang="ja-JP" sz="1600" dirty="0" smtClean="0">
                  <a:solidFill>
                    <a:schemeClr val="accent5">
                      <a:lumMod val="75000"/>
                    </a:schemeClr>
                  </a:solidFill>
                  <a:latin typeface="+mn-ea"/>
                </a:rPr>
                <a:t>HP</a:t>
              </a:r>
              <a:endParaRPr lang="en-US" altLang="ja-JP" sz="1600" dirty="0">
                <a:solidFill>
                  <a:schemeClr val="accent5">
                    <a:lumMod val="75000"/>
                  </a:schemeClr>
                </a:solidFill>
                <a:latin typeface="+mn-ea"/>
              </a:endParaRPr>
            </a:p>
            <a:p>
              <a:pPr marL="0" indent="0">
                <a:spcBef>
                  <a:spcPts val="0"/>
                </a:spcBef>
                <a:spcAft>
                  <a:spcPts val="0"/>
                </a:spcAft>
                <a:buNone/>
              </a:pPr>
              <a:r>
                <a:rPr lang="ja-JP" altLang="en-US" sz="1600" dirty="0">
                  <a:solidFill>
                    <a:schemeClr val="accent5">
                      <a:lumMod val="75000"/>
                    </a:schemeClr>
                  </a:solidFill>
                  <a:latin typeface="+mn-ea"/>
                </a:rPr>
                <a:t>　</a:t>
              </a:r>
              <a:r>
                <a:rPr lang="ja-JP" altLang="en-US" sz="1600" dirty="0" smtClean="0">
                  <a:solidFill>
                    <a:schemeClr val="accent5">
                      <a:lumMod val="75000"/>
                    </a:schemeClr>
                  </a:solidFill>
                  <a:latin typeface="+mn-ea"/>
                </a:rPr>
                <a:t>「介護施設・事業者における業務継続計画</a:t>
              </a:r>
              <a:r>
                <a:rPr lang="en-US" altLang="ja-JP" sz="1600" dirty="0" smtClean="0">
                  <a:solidFill>
                    <a:schemeClr val="accent5">
                      <a:lumMod val="75000"/>
                    </a:schemeClr>
                  </a:solidFill>
                  <a:latin typeface="+mn-ea"/>
                </a:rPr>
                <a:t>(BCP)</a:t>
              </a:r>
              <a:r>
                <a:rPr lang="ja-JP" altLang="en-US" sz="1600" dirty="0" smtClean="0">
                  <a:solidFill>
                    <a:schemeClr val="accent5">
                      <a:lumMod val="75000"/>
                    </a:schemeClr>
                  </a:solidFill>
                  <a:latin typeface="+mn-ea"/>
                </a:rPr>
                <a:t>作成支援に関する研修」</a:t>
              </a:r>
              <a:endParaRPr lang="en-US" altLang="ja-JP" sz="1600" b="1" dirty="0">
                <a:solidFill>
                  <a:srgbClr val="C00000"/>
                </a:solidFill>
                <a:latin typeface="+mn-ea"/>
              </a:endParaRPr>
            </a:p>
          </p:txBody>
        </p:sp>
      </p:grpSp>
    </p:spTree>
    <p:extLst>
      <p:ext uri="{BB962C8B-B14F-4D97-AF65-F5344CB8AC3E}">
        <p14:creationId xmlns:p14="http://schemas.microsoft.com/office/powerpoint/2010/main" val="666604074"/>
      </p:ext>
    </p:extLst>
  </p:cSld>
  <p:clrMapOvr>
    <a:masterClrMapping/>
  </p:clrMapOvr>
  <p:transition advTm="27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96330" y="398008"/>
            <a:ext cx="8001000" cy="1112838"/>
          </a:xfrm>
        </p:spPr>
        <p:txBody>
          <a:bodyPr>
            <a:normAutofit/>
          </a:bodyPr>
          <a:lstStyle/>
          <a:p>
            <a:r>
              <a:rPr lang="ja-JP" altLang="en-US" sz="3400" b="1" dirty="0">
                <a:solidFill>
                  <a:schemeClr val="tx1"/>
                </a:solidFill>
              </a:rPr>
              <a:t>１　施設サービス共通の主な指導</a:t>
            </a:r>
            <a:r>
              <a:rPr lang="ja-JP" altLang="en-US" sz="3400" b="1" dirty="0">
                <a:solidFill>
                  <a:schemeClr val="bg1"/>
                </a:solidFill>
              </a:rPr>
              <a:t>事項</a:t>
            </a:r>
            <a:endParaRPr kumimoji="1" lang="ja-JP" sz="3400" b="1" dirty="0">
              <a:solidFill>
                <a:schemeClr val="bg1"/>
              </a:solidFill>
            </a:endParaRPr>
          </a:p>
        </p:txBody>
      </p:sp>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a:t>
            </a:fld>
            <a:endParaRPr kumimoji="1" lang="ja-JP" altLang="en-US" dirty="0"/>
          </a:p>
        </p:txBody>
      </p:sp>
      <p:sp>
        <p:nvSpPr>
          <p:cNvPr id="6" name="Rectangle 2"/>
          <p:cNvSpPr txBox="1">
            <a:spLocks/>
          </p:cNvSpPr>
          <p:nvPr/>
        </p:nvSpPr>
        <p:spPr>
          <a:xfrm>
            <a:off x="696330" y="5229200"/>
            <a:ext cx="8001000" cy="1368152"/>
          </a:xfrm>
          <a:prstGeom prst="rect">
            <a:avLst/>
          </a:prstGeom>
          <a:solidFill>
            <a:srgbClr val="FFFF99"/>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nSpc>
                <a:spcPct val="110000"/>
              </a:lnSpc>
              <a:spcBef>
                <a:spcPts val="0"/>
              </a:spcBef>
              <a:buFont typeface="Arial"/>
              <a:buNone/>
            </a:pPr>
            <a:r>
              <a:rPr lang="ja-JP" altLang="en-US" sz="2200" b="1" dirty="0" smtClean="0">
                <a:solidFill>
                  <a:srgbClr val="C00000"/>
                </a:solidFill>
                <a:latin typeface="+mn-ea"/>
              </a:rPr>
              <a:t>　行っていなければ・・・</a:t>
            </a:r>
            <a:endParaRPr lang="en-US" altLang="ja-JP" sz="2200" b="1" dirty="0" smtClean="0">
              <a:solidFill>
                <a:srgbClr val="C00000"/>
              </a:solidFill>
              <a:latin typeface="+mn-ea"/>
            </a:endParaRPr>
          </a:p>
          <a:p>
            <a:pPr marL="0" indent="0">
              <a:lnSpc>
                <a:spcPct val="110000"/>
              </a:lnSpc>
              <a:spcBef>
                <a:spcPts val="0"/>
              </a:spcBef>
              <a:buFont typeface="Arial"/>
              <a:buNone/>
            </a:pPr>
            <a:r>
              <a:rPr lang="en-US" altLang="ja-JP" sz="2200" b="1" dirty="0">
                <a:solidFill>
                  <a:srgbClr val="C00000"/>
                </a:solidFill>
                <a:latin typeface="+mn-ea"/>
              </a:rPr>
              <a:t> </a:t>
            </a:r>
            <a:r>
              <a:rPr lang="ja-JP" altLang="en-US" sz="1800" dirty="0" smtClean="0">
                <a:latin typeface="+mn-ea"/>
              </a:rPr>
              <a:t>「安全管理体制未実施減算」として</a:t>
            </a:r>
            <a:endParaRPr lang="en-US" altLang="ja-JP" sz="1800" dirty="0" smtClean="0">
              <a:latin typeface="+mn-ea"/>
            </a:endParaRPr>
          </a:p>
          <a:p>
            <a:pPr marL="0" indent="0">
              <a:lnSpc>
                <a:spcPct val="110000"/>
              </a:lnSpc>
              <a:spcBef>
                <a:spcPts val="0"/>
              </a:spcBef>
              <a:spcAft>
                <a:spcPts val="0"/>
              </a:spcAft>
              <a:buFont typeface="Arial"/>
              <a:buNone/>
            </a:pPr>
            <a:r>
              <a:rPr lang="ja-JP" altLang="en-US" sz="2000" dirty="0" smtClean="0">
                <a:latin typeface="+mn-ea"/>
              </a:rPr>
              <a:t>　  </a:t>
            </a:r>
            <a:r>
              <a:rPr lang="en-US" altLang="ja-JP" sz="2000" dirty="0" smtClean="0">
                <a:latin typeface="+mn-ea"/>
              </a:rPr>
              <a:t>1</a:t>
            </a:r>
            <a:r>
              <a:rPr lang="ja-JP" altLang="en-US" sz="2000" dirty="0" smtClean="0">
                <a:latin typeface="+mn-ea"/>
              </a:rPr>
              <a:t>日につき</a:t>
            </a:r>
            <a:r>
              <a:rPr lang="en-US" altLang="ja-JP" sz="2400" b="1" u="sng" dirty="0" smtClean="0">
                <a:solidFill>
                  <a:srgbClr val="FF0000"/>
                </a:solidFill>
                <a:latin typeface="+mn-ea"/>
              </a:rPr>
              <a:t>5</a:t>
            </a:r>
            <a:r>
              <a:rPr lang="ja-JP" altLang="en-US" sz="2400" b="1" u="sng" dirty="0" smtClean="0">
                <a:solidFill>
                  <a:srgbClr val="FF0000"/>
                </a:solidFill>
                <a:latin typeface="+mn-ea"/>
              </a:rPr>
              <a:t>単位の減算になります。</a:t>
            </a:r>
            <a:endParaRPr lang="en-US" altLang="ja-JP" sz="2400" b="1" u="sng" dirty="0">
              <a:solidFill>
                <a:srgbClr val="FF0000"/>
              </a:solidFill>
              <a:latin typeface="+mn-ea"/>
            </a:endParaRPr>
          </a:p>
        </p:txBody>
      </p:sp>
      <p:sp>
        <p:nvSpPr>
          <p:cNvPr id="7" name="下矢印 6"/>
          <p:cNvSpPr/>
          <p:nvPr/>
        </p:nvSpPr>
        <p:spPr>
          <a:xfrm>
            <a:off x="3904742" y="4807325"/>
            <a:ext cx="1584176" cy="421875"/>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2020736235"/>
              </p:ext>
            </p:extLst>
          </p:nvPr>
        </p:nvGraphicFramePr>
        <p:xfrm>
          <a:off x="696330" y="1097365"/>
          <a:ext cx="8001000" cy="3709960"/>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527114">
                <a:tc>
                  <a:txBody>
                    <a:bodyPr/>
                    <a:lstStyle/>
                    <a:p>
                      <a:pPr>
                        <a:spcBef>
                          <a:spcPts val="600"/>
                        </a:spcBef>
                      </a:pPr>
                      <a:r>
                        <a:rPr kumimoji="1" lang="ja-JP" altLang="en-US" dirty="0"/>
                        <a:t>① </a:t>
                      </a:r>
                      <a:r>
                        <a:rPr kumimoji="1" lang="ja-JP" altLang="en-US" baseline="0" dirty="0"/>
                        <a:t> </a:t>
                      </a:r>
                      <a:r>
                        <a:rPr kumimoji="1" lang="ja-JP" altLang="en-US" sz="1800" b="1" kern="1200" baseline="0" dirty="0" smtClean="0">
                          <a:solidFill>
                            <a:schemeClr val="bg1"/>
                          </a:solidFill>
                          <a:latin typeface="+mn-ea"/>
                          <a:ea typeface="+mn-ea"/>
                        </a:rPr>
                        <a:t>事故発生の防止及び発生時の対応</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3182846">
                <a:tc>
                  <a:txBody>
                    <a:bodyPr/>
                    <a:lstStyle/>
                    <a:p>
                      <a:pPr marL="0" indent="0">
                        <a:spcBef>
                          <a:spcPts val="600"/>
                        </a:spcBef>
                        <a:spcAft>
                          <a:spcPts val="0"/>
                        </a:spcAft>
                        <a:buNone/>
                      </a:pPr>
                      <a:r>
                        <a:rPr kumimoji="1" lang="ja-JP" altLang="en-US" sz="2000" kern="1200" dirty="0" smtClean="0">
                          <a:latin typeface="+mn-ea"/>
                          <a:ea typeface="+mn-ea"/>
                        </a:rPr>
                        <a:t>　</a:t>
                      </a:r>
                      <a:r>
                        <a:rPr kumimoji="1" lang="ja-JP" altLang="en-US" sz="2000" b="1" kern="1200" dirty="0" smtClean="0">
                          <a:latin typeface="+mn-ea"/>
                          <a:ea typeface="+mn-ea"/>
                        </a:rPr>
                        <a:t>事故の発生又はその再発を防止するため、以下の措置を講じて</a:t>
                      </a:r>
                      <a:endParaRPr kumimoji="1" lang="en-US" altLang="ja-JP" sz="2000" b="1" kern="1200" dirty="0" smtClean="0">
                        <a:latin typeface="+mn-ea"/>
                        <a:ea typeface="+mn-ea"/>
                      </a:endParaRPr>
                    </a:p>
                    <a:p>
                      <a:pPr marL="0" indent="0">
                        <a:spcBef>
                          <a:spcPts val="0"/>
                        </a:spcBef>
                        <a:spcAft>
                          <a:spcPts val="600"/>
                        </a:spcAft>
                        <a:buNone/>
                      </a:pPr>
                      <a:r>
                        <a:rPr kumimoji="1" lang="ja-JP" altLang="en-US" sz="2000" b="1" kern="1200" dirty="0" smtClean="0">
                          <a:latin typeface="+mn-ea"/>
                          <a:ea typeface="+mn-ea"/>
                        </a:rPr>
                        <a:t>いなかった。</a:t>
                      </a:r>
                      <a:endParaRPr kumimoji="1" lang="en-US" altLang="ja-JP" sz="2000" b="1" kern="1200" dirty="0" smtClean="0">
                        <a:latin typeface="+mn-ea"/>
                        <a:ea typeface="+mn-ea"/>
                      </a:endParaRPr>
                    </a:p>
                    <a:p>
                      <a:pPr marL="0" indent="0">
                        <a:spcBef>
                          <a:spcPts val="600"/>
                        </a:spcBef>
                        <a:spcAft>
                          <a:spcPts val="0"/>
                        </a:spcAft>
                        <a:buNone/>
                      </a:pPr>
                      <a:r>
                        <a:rPr kumimoji="1" lang="ja-JP" altLang="en-US" sz="1800" b="0" kern="1200" dirty="0" smtClean="0"/>
                        <a:t>・事故が発生した場合の対応、事故報告の方法等が記載された事故発生の</a:t>
                      </a:r>
                      <a:endParaRPr kumimoji="1" lang="en-US" altLang="ja-JP" sz="1800" b="0" kern="1200" dirty="0" smtClean="0"/>
                    </a:p>
                    <a:p>
                      <a:pPr marL="0" indent="0">
                        <a:spcBef>
                          <a:spcPts val="0"/>
                        </a:spcBef>
                        <a:spcAft>
                          <a:spcPts val="0"/>
                        </a:spcAft>
                        <a:buNone/>
                      </a:pPr>
                      <a:r>
                        <a:rPr kumimoji="1" lang="ja-JP" altLang="en-US" sz="1800" b="0" kern="1200" dirty="0" smtClean="0"/>
                        <a:t>　防止のための指針を整備すること</a:t>
                      </a:r>
                      <a:r>
                        <a:rPr kumimoji="1" lang="ja-JP" altLang="en-US" sz="1800" b="0" u="none" kern="1200" dirty="0" smtClean="0">
                          <a:latin typeface="+mn-ea"/>
                          <a:ea typeface="+mn-ea"/>
                        </a:rPr>
                        <a:t>。</a:t>
                      </a:r>
                      <a:endParaRPr kumimoji="1" lang="en-US" altLang="ja-JP" sz="1800" b="0" u="none" kern="1200" dirty="0" smtClean="0">
                        <a:latin typeface="+mn-ea"/>
                        <a:ea typeface="+mn-ea"/>
                      </a:endParaRPr>
                    </a:p>
                    <a:p>
                      <a:pPr marL="0" indent="0">
                        <a:spcBef>
                          <a:spcPts val="0"/>
                        </a:spcBef>
                        <a:spcAft>
                          <a:spcPts val="0"/>
                        </a:spcAft>
                        <a:buNone/>
                      </a:pPr>
                      <a:r>
                        <a:rPr kumimoji="1" lang="ja-JP" altLang="en-US" sz="1800" b="0" u="none" kern="1200" dirty="0" smtClean="0">
                          <a:solidFill>
                            <a:schemeClr val="tx1"/>
                          </a:solidFill>
                          <a:latin typeface="+mn-ea"/>
                          <a:ea typeface="+mn-ea"/>
                          <a:cs typeface="+mn-cs"/>
                        </a:rPr>
                        <a:t>・事故が発生した場合又はそれに至る危険性がある事態が生じた場合に、</a:t>
                      </a:r>
                      <a:endParaRPr kumimoji="1" lang="en-US" altLang="ja-JP" sz="1800" b="0" u="none" kern="1200" dirty="0" smtClean="0">
                        <a:solidFill>
                          <a:schemeClr val="tx1"/>
                        </a:solidFill>
                        <a:latin typeface="+mn-ea"/>
                        <a:ea typeface="+mn-ea"/>
                        <a:cs typeface="+mn-cs"/>
                      </a:endParaRPr>
                    </a:p>
                    <a:p>
                      <a:pPr marL="0" indent="0">
                        <a:spcBef>
                          <a:spcPts val="0"/>
                        </a:spcBef>
                        <a:spcAft>
                          <a:spcPts val="0"/>
                        </a:spcAft>
                        <a:buNone/>
                      </a:pPr>
                      <a:r>
                        <a:rPr kumimoji="1" lang="ja-JP" altLang="en-US" sz="1800" b="0" u="none" kern="1200" dirty="0" smtClean="0">
                          <a:solidFill>
                            <a:schemeClr val="tx1"/>
                          </a:solidFill>
                          <a:latin typeface="+mn-ea"/>
                          <a:ea typeface="+mn-ea"/>
                          <a:cs typeface="+mn-cs"/>
                        </a:rPr>
                        <a:t>　当該事実が報告され、その分析を通じた改善策を従業者に周知徹底する</a:t>
                      </a:r>
                      <a:endParaRPr kumimoji="1" lang="en-US" altLang="ja-JP" sz="1800" b="0" u="none" kern="1200" dirty="0" smtClean="0">
                        <a:solidFill>
                          <a:schemeClr val="tx1"/>
                        </a:solidFill>
                        <a:latin typeface="+mn-ea"/>
                        <a:ea typeface="+mn-ea"/>
                        <a:cs typeface="+mn-cs"/>
                      </a:endParaRPr>
                    </a:p>
                    <a:p>
                      <a:pPr marL="0" indent="0">
                        <a:spcBef>
                          <a:spcPts val="0"/>
                        </a:spcBef>
                        <a:spcAft>
                          <a:spcPts val="0"/>
                        </a:spcAft>
                        <a:buNone/>
                      </a:pPr>
                      <a:r>
                        <a:rPr kumimoji="1" lang="ja-JP" altLang="en-US" sz="1800" b="0" u="none" kern="1200" dirty="0" smtClean="0">
                          <a:solidFill>
                            <a:schemeClr val="tx1"/>
                          </a:solidFill>
                          <a:latin typeface="+mn-ea"/>
                          <a:ea typeface="+mn-ea"/>
                          <a:cs typeface="+mn-cs"/>
                        </a:rPr>
                        <a:t>　体制を整備すること。</a:t>
                      </a:r>
                      <a:endParaRPr kumimoji="1" lang="en-US" altLang="ja-JP" sz="1800" b="0" u="none" kern="1200" dirty="0" smtClean="0">
                        <a:solidFill>
                          <a:schemeClr val="tx1"/>
                        </a:solidFill>
                        <a:latin typeface="+mn-ea"/>
                        <a:ea typeface="+mn-ea"/>
                        <a:cs typeface="+mn-cs"/>
                      </a:endParaRPr>
                    </a:p>
                    <a:p>
                      <a:pPr marL="0" indent="0">
                        <a:spcBef>
                          <a:spcPts val="0"/>
                        </a:spcBef>
                        <a:spcAft>
                          <a:spcPts val="0"/>
                        </a:spcAft>
                        <a:buNone/>
                      </a:pPr>
                      <a:r>
                        <a:rPr kumimoji="1" lang="ja-JP" altLang="en-US" sz="1800" b="0" u="none" kern="1200" dirty="0" smtClean="0">
                          <a:solidFill>
                            <a:schemeClr val="tx1"/>
                          </a:solidFill>
                          <a:latin typeface="+mn-ea"/>
                          <a:ea typeface="+mn-ea"/>
                          <a:cs typeface="+mn-cs"/>
                        </a:rPr>
                        <a:t>・事故発生の防止のための委員会及び従業者に対する研修を定期的に行う</a:t>
                      </a:r>
                      <a:endParaRPr kumimoji="1" lang="en-US" altLang="ja-JP" sz="1800" b="0" u="none" kern="1200" dirty="0" smtClean="0">
                        <a:solidFill>
                          <a:schemeClr val="tx1"/>
                        </a:solidFill>
                        <a:latin typeface="+mn-ea"/>
                        <a:ea typeface="+mn-ea"/>
                        <a:cs typeface="+mn-cs"/>
                      </a:endParaRPr>
                    </a:p>
                    <a:p>
                      <a:pPr marL="0" indent="0">
                        <a:spcBef>
                          <a:spcPts val="0"/>
                        </a:spcBef>
                        <a:spcAft>
                          <a:spcPts val="0"/>
                        </a:spcAft>
                        <a:buNone/>
                      </a:pPr>
                      <a:r>
                        <a:rPr kumimoji="1" lang="ja-JP" altLang="en-US" sz="1800" b="0" u="none" kern="1200" dirty="0" smtClean="0">
                          <a:solidFill>
                            <a:schemeClr val="tx1"/>
                          </a:solidFill>
                          <a:latin typeface="+mn-ea"/>
                          <a:ea typeface="+mn-ea"/>
                          <a:cs typeface="+mn-cs"/>
                        </a:rPr>
                        <a:t>　こと。</a:t>
                      </a:r>
                      <a:endParaRPr kumimoji="1" lang="en-US" altLang="ja-JP" sz="1800" b="0" u="none" kern="1200" dirty="0" smtClean="0">
                        <a:solidFill>
                          <a:schemeClr val="tx1"/>
                        </a:solidFill>
                        <a:latin typeface="+mn-ea"/>
                        <a:ea typeface="+mn-ea"/>
                        <a:cs typeface="+mn-cs"/>
                      </a:endParaRPr>
                    </a:p>
                    <a:p>
                      <a:pPr marL="0" indent="0">
                        <a:spcBef>
                          <a:spcPts val="0"/>
                        </a:spcBef>
                        <a:spcAft>
                          <a:spcPts val="0"/>
                        </a:spcAft>
                        <a:buNone/>
                      </a:pPr>
                      <a:r>
                        <a:rPr kumimoji="1" lang="ja-JP" altLang="en-US" sz="1800" b="0" u="none" kern="1200" dirty="0" smtClean="0">
                          <a:solidFill>
                            <a:schemeClr val="tx1"/>
                          </a:solidFill>
                          <a:latin typeface="+mn-ea"/>
                          <a:ea typeface="+mn-ea"/>
                          <a:cs typeface="+mn-cs"/>
                        </a:rPr>
                        <a:t>・上記</a:t>
                      </a:r>
                      <a:r>
                        <a:rPr kumimoji="1" lang="en-US" altLang="ja-JP" sz="1800" b="0" u="none" kern="1200" dirty="0" smtClean="0">
                          <a:solidFill>
                            <a:schemeClr val="tx1"/>
                          </a:solidFill>
                          <a:latin typeface="+mn-ea"/>
                          <a:ea typeface="+mn-ea"/>
                          <a:cs typeface="+mn-cs"/>
                        </a:rPr>
                        <a:t>3</a:t>
                      </a:r>
                      <a:r>
                        <a:rPr kumimoji="1" lang="ja-JP" altLang="en-US" sz="1800" b="0" u="none" kern="1200" dirty="0" err="1" smtClean="0">
                          <a:solidFill>
                            <a:schemeClr val="tx1"/>
                          </a:solidFill>
                          <a:latin typeface="+mn-ea"/>
                          <a:ea typeface="+mn-ea"/>
                          <a:cs typeface="+mn-cs"/>
                        </a:rPr>
                        <a:t>つの</a:t>
                      </a:r>
                      <a:r>
                        <a:rPr kumimoji="1" lang="ja-JP" altLang="en-US" sz="1800" b="0" u="none" kern="1200" dirty="0" smtClean="0">
                          <a:solidFill>
                            <a:schemeClr val="tx1"/>
                          </a:solidFill>
                          <a:latin typeface="+mn-ea"/>
                          <a:ea typeface="+mn-ea"/>
                          <a:cs typeface="+mn-cs"/>
                        </a:rPr>
                        <a:t>措置を適切に実施するための担当者を置くこと。</a:t>
                      </a:r>
                      <a:endParaRPr kumimoji="1" lang="ja-JP" altLang="en-US" sz="1800" b="0" u="none" kern="1200" dirty="0">
                        <a:solidFill>
                          <a:schemeClr val="tx1"/>
                        </a:solidFill>
                        <a:latin typeface="+mn-ea"/>
                        <a:ea typeface="+mn-ea"/>
                        <a:cs typeface="+mn-cs"/>
                      </a:endParaRPr>
                    </a:p>
                  </a:txBody>
                  <a:tcPr anchor="ctr">
                    <a:solidFill>
                      <a:srgbClr val="DFFF97"/>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3948586118"/>
      </p:ext>
    </p:extLst>
  </p:cSld>
  <p:clrMapOvr>
    <a:masterClrMapping/>
  </p:clrMapOvr>
  <p:transition advTm="67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20</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1254361970"/>
              </p:ext>
            </p:extLst>
          </p:nvPr>
        </p:nvGraphicFramePr>
        <p:xfrm>
          <a:off x="675456" y="487531"/>
          <a:ext cx="8001000" cy="1799328"/>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526421">
                <a:tc>
                  <a:txBody>
                    <a:bodyPr/>
                    <a:lstStyle/>
                    <a:p>
                      <a:pPr>
                        <a:spcBef>
                          <a:spcPts val="600"/>
                        </a:spcBef>
                      </a:pPr>
                      <a:r>
                        <a:rPr kumimoji="1" lang="ja-JP" altLang="en-US" dirty="0" smtClean="0">
                          <a:solidFill>
                            <a:schemeClr val="lt1"/>
                          </a:solidFill>
                        </a:rPr>
                        <a:t>⑤認知症に係る基礎的な研修を受講させるために必要な措置</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272907">
                <a:tc>
                  <a:txBody>
                    <a:bodyPr/>
                    <a:lstStyle/>
                    <a:p>
                      <a:pPr marL="0" indent="0">
                        <a:spcBef>
                          <a:spcPts val="600"/>
                        </a:spcBef>
                        <a:spcAft>
                          <a:spcPts val="600"/>
                        </a:spcAft>
                        <a:buNone/>
                      </a:pPr>
                      <a:r>
                        <a:rPr kumimoji="1" lang="ja-JP" altLang="en-US" sz="1800" kern="1200" dirty="0" smtClean="0"/>
                        <a:t>　認知症介護に係る基礎的な研修を受講させるために必要な措置を講じなければならない</a:t>
                      </a:r>
                      <a:r>
                        <a:rPr kumimoji="1" lang="ja-JP" altLang="en-US" sz="1800" b="1" kern="1200" dirty="0" smtClean="0"/>
                        <a:t>。</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FF0000"/>
                          </a:solidFill>
                          <a:latin typeface="+mn-ea"/>
                          <a:ea typeface="+mn-ea"/>
                          <a:cs typeface="+mn-cs"/>
                        </a:rPr>
                        <a:t>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3</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31</a:t>
                      </a:r>
                      <a:r>
                        <a:rPr kumimoji="1" lang="ja-JP" altLang="en-US" sz="1800" b="1" u="none" kern="1200" dirty="0" smtClean="0">
                          <a:solidFill>
                            <a:srgbClr val="FF0000"/>
                          </a:solidFill>
                          <a:latin typeface="+mn-ea"/>
                          <a:ea typeface="+mn-ea"/>
                          <a:cs typeface="+mn-cs"/>
                        </a:rPr>
                        <a:t>日まで努力義務（令和</a:t>
                      </a:r>
                      <a:r>
                        <a:rPr kumimoji="1" lang="en-US" altLang="ja-JP" sz="1800" b="1" u="none" kern="1200" dirty="0" smtClean="0">
                          <a:solidFill>
                            <a:srgbClr val="FF0000"/>
                          </a:solidFill>
                          <a:latin typeface="+mn-ea"/>
                          <a:ea typeface="+mn-ea"/>
                          <a:cs typeface="+mn-cs"/>
                        </a:rPr>
                        <a:t>6</a:t>
                      </a:r>
                      <a:r>
                        <a:rPr kumimoji="1" lang="ja-JP" altLang="en-US" sz="1800" b="1" u="none" kern="1200" dirty="0" smtClean="0">
                          <a:solidFill>
                            <a:srgbClr val="FF0000"/>
                          </a:solidFill>
                          <a:latin typeface="+mn-ea"/>
                          <a:ea typeface="+mn-ea"/>
                          <a:cs typeface="+mn-cs"/>
                        </a:rPr>
                        <a:t>年</a:t>
                      </a:r>
                      <a:r>
                        <a:rPr kumimoji="1" lang="en-US" altLang="ja-JP" sz="1800" b="1" u="none" kern="1200" dirty="0" smtClean="0">
                          <a:solidFill>
                            <a:srgbClr val="FF0000"/>
                          </a:solidFill>
                          <a:latin typeface="+mn-ea"/>
                          <a:ea typeface="+mn-ea"/>
                          <a:cs typeface="+mn-cs"/>
                        </a:rPr>
                        <a:t>4</a:t>
                      </a:r>
                      <a:r>
                        <a:rPr kumimoji="1" lang="ja-JP" altLang="en-US" sz="1800" b="1" u="none" kern="1200" dirty="0" smtClean="0">
                          <a:solidFill>
                            <a:srgbClr val="FF0000"/>
                          </a:solidFill>
                          <a:latin typeface="+mn-ea"/>
                          <a:ea typeface="+mn-ea"/>
                          <a:cs typeface="+mn-cs"/>
                        </a:rPr>
                        <a:t>月</a:t>
                      </a:r>
                      <a:r>
                        <a:rPr kumimoji="1" lang="en-US" altLang="ja-JP" sz="1800" b="1" u="none" kern="1200" dirty="0" smtClean="0">
                          <a:solidFill>
                            <a:srgbClr val="FF0000"/>
                          </a:solidFill>
                          <a:latin typeface="+mn-ea"/>
                          <a:ea typeface="+mn-ea"/>
                          <a:cs typeface="+mn-cs"/>
                        </a:rPr>
                        <a:t>1</a:t>
                      </a:r>
                      <a:r>
                        <a:rPr kumimoji="1" lang="ja-JP" altLang="en-US" sz="1800" b="1" u="none" kern="1200" dirty="0" smtClean="0">
                          <a:solidFill>
                            <a:srgbClr val="FF0000"/>
                          </a:solidFill>
                          <a:latin typeface="+mn-ea"/>
                          <a:ea typeface="+mn-ea"/>
                          <a:cs typeface="+mn-cs"/>
                        </a:rPr>
                        <a:t>日から義務化）</a:t>
                      </a:r>
                      <a:endParaRPr kumimoji="1" lang="en-US" altLang="ja-JP" sz="1800" b="1" u="none" kern="1200" dirty="0" smtClean="0">
                        <a:solidFill>
                          <a:srgbClr val="FF0000"/>
                        </a:solidFill>
                        <a:latin typeface="+mn-ea"/>
                        <a:ea typeface="+mn-ea"/>
                      </a:endParaRPr>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1" name="Rectangle 2"/>
          <p:cNvSpPr txBox="1">
            <a:spLocks/>
          </p:cNvSpPr>
          <p:nvPr/>
        </p:nvSpPr>
        <p:spPr>
          <a:xfrm>
            <a:off x="694959" y="3275856"/>
            <a:ext cx="8001000" cy="3393504"/>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1200"/>
              </a:spcAft>
              <a:buNone/>
            </a:pPr>
            <a:r>
              <a:rPr lang="ja-JP" altLang="en-US" sz="1800" b="1" dirty="0" smtClean="0">
                <a:solidFill>
                  <a:srgbClr val="FF0000"/>
                </a:solidFill>
              </a:rPr>
              <a:t>● 「認知症介護基礎研修」受講の対象者</a:t>
            </a:r>
            <a:endParaRPr lang="en-US" altLang="ja-JP" sz="1800" b="1" dirty="0" smtClean="0">
              <a:solidFill>
                <a:srgbClr val="FF0000"/>
              </a:solidFill>
            </a:endParaRPr>
          </a:p>
          <a:p>
            <a:pPr marL="0" indent="0">
              <a:spcBef>
                <a:spcPts val="0"/>
              </a:spcBef>
              <a:spcAft>
                <a:spcPts val="1200"/>
              </a:spcAft>
              <a:buNone/>
            </a:pPr>
            <a:r>
              <a:rPr lang="ja-JP" altLang="en-US" sz="1800" dirty="0" smtClean="0"/>
              <a:t>介護</a:t>
            </a:r>
            <a:r>
              <a:rPr lang="ja-JP" altLang="en-US" sz="1800" dirty="0"/>
              <a:t>に直接係る職員のうち、医療・福祉関係資格を有さない</a:t>
            </a:r>
            <a:r>
              <a:rPr lang="ja-JP" altLang="en-US" sz="1800" dirty="0" smtClean="0"/>
              <a:t>者。</a:t>
            </a:r>
            <a:endParaRPr lang="en-US" altLang="ja-JP" sz="1800" dirty="0" smtClean="0"/>
          </a:p>
          <a:p>
            <a:pPr marL="0" indent="0">
              <a:spcBef>
                <a:spcPts val="0"/>
              </a:spcBef>
              <a:spcAft>
                <a:spcPts val="1200"/>
              </a:spcAft>
              <a:buNone/>
            </a:pPr>
            <a:r>
              <a:rPr lang="en-US" altLang="ja-JP" sz="1800" dirty="0" smtClean="0"/>
              <a:t>※</a:t>
            </a:r>
            <a:r>
              <a:rPr lang="ja-JP" altLang="en-US" sz="1800" dirty="0" smtClean="0"/>
              <a:t>施設が新たに採用した従業者（医療・福祉関係資格を有さない者に限る）へは、採用後</a:t>
            </a:r>
            <a:r>
              <a:rPr lang="ja-JP" altLang="en-US" sz="1800" dirty="0"/>
              <a:t>、</a:t>
            </a:r>
            <a:r>
              <a:rPr lang="en-US" altLang="ja-JP" sz="1800" dirty="0"/>
              <a:t>1</a:t>
            </a:r>
            <a:r>
              <a:rPr lang="ja-JP" altLang="en-US" sz="1800" dirty="0"/>
              <a:t>年を経過するまで</a:t>
            </a:r>
            <a:r>
              <a:rPr lang="ja-JP" altLang="en-US" sz="1800" dirty="0" smtClean="0"/>
              <a:t>に受講</a:t>
            </a:r>
            <a:r>
              <a:rPr lang="ja-JP" altLang="en-US" sz="1800" dirty="0"/>
              <a:t>させる</a:t>
            </a:r>
            <a:r>
              <a:rPr lang="ja-JP" altLang="en-US" sz="1800" dirty="0" smtClean="0"/>
              <a:t>こと。</a:t>
            </a:r>
            <a:endParaRPr lang="en-US" altLang="ja-JP" sz="1800" dirty="0" smtClean="0"/>
          </a:p>
          <a:p>
            <a:pPr marL="0" indent="0">
              <a:spcBef>
                <a:spcPts val="0"/>
              </a:spcBef>
              <a:spcAft>
                <a:spcPts val="1200"/>
              </a:spcAft>
              <a:buNone/>
            </a:pPr>
            <a:endParaRPr lang="en-US" altLang="ja-JP" sz="1800" b="1" dirty="0" smtClean="0">
              <a:solidFill>
                <a:srgbClr val="FF0000"/>
              </a:solidFill>
            </a:endParaRPr>
          </a:p>
          <a:p>
            <a:pPr marL="0" indent="0">
              <a:spcBef>
                <a:spcPts val="0"/>
              </a:spcBef>
              <a:spcAft>
                <a:spcPts val="1200"/>
              </a:spcAft>
              <a:buNone/>
            </a:pPr>
            <a:r>
              <a:rPr lang="ja-JP" altLang="en-US" sz="1800" b="1" dirty="0" smtClean="0">
                <a:solidFill>
                  <a:srgbClr val="FF0000"/>
                </a:solidFill>
              </a:rPr>
              <a:t>● </a:t>
            </a:r>
            <a:r>
              <a:rPr lang="ja-JP" altLang="en-US" sz="1800" b="1" dirty="0">
                <a:solidFill>
                  <a:srgbClr val="FF0000"/>
                </a:solidFill>
              </a:rPr>
              <a:t>「認知症介護基礎研修」</a:t>
            </a:r>
            <a:r>
              <a:rPr lang="ja-JP" altLang="en-US" sz="1800" b="1" dirty="0" smtClean="0">
                <a:solidFill>
                  <a:srgbClr val="FF0000"/>
                </a:solidFill>
              </a:rPr>
              <a:t>を受講させる目的</a:t>
            </a:r>
            <a:endParaRPr lang="en-US" altLang="ja-JP" sz="1800" b="1" dirty="0">
              <a:solidFill>
                <a:srgbClr val="FF0000"/>
              </a:solidFill>
            </a:endParaRPr>
          </a:p>
          <a:p>
            <a:pPr marL="0" indent="0">
              <a:spcBef>
                <a:spcPts val="0"/>
              </a:spcBef>
              <a:spcAft>
                <a:spcPts val="1200"/>
              </a:spcAft>
              <a:buNone/>
            </a:pPr>
            <a:r>
              <a:rPr lang="ja-JP" altLang="en-US" sz="1800" dirty="0" smtClean="0"/>
              <a:t>介護に関わる全ての者の認知症対応力を向上させ、認知症についての理解の下、本人主体の介護を行い、認知症の人の尊厳の保証を実現していく観点から実施すること。</a:t>
            </a:r>
            <a:r>
              <a:rPr lang="ja-JP" altLang="en-US" sz="1600" dirty="0" smtClean="0"/>
              <a:t>　</a:t>
            </a:r>
            <a:endParaRPr lang="en-US" altLang="ja-JP" sz="1600" dirty="0"/>
          </a:p>
        </p:txBody>
      </p:sp>
      <p:sp>
        <p:nvSpPr>
          <p:cNvPr id="9" name="下矢印 8"/>
          <p:cNvSpPr/>
          <p:nvPr/>
        </p:nvSpPr>
        <p:spPr>
          <a:xfrm>
            <a:off x="3991880" y="2541088"/>
            <a:ext cx="1368152" cy="50405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586657804"/>
      </p:ext>
    </p:extLst>
  </p:cSld>
  <p:clrMapOvr>
    <a:masterClrMapping/>
  </p:clrMapOvr>
  <p:transition advTm="5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21</a:t>
            </a:fld>
            <a:endParaRPr kumimoji="1" lang="ja-JP" altLang="en-US" dirty="0"/>
          </a:p>
        </p:txBody>
      </p:sp>
      <p:sp>
        <p:nvSpPr>
          <p:cNvPr id="7" name="角丸四角形 6"/>
          <p:cNvSpPr/>
          <p:nvPr/>
        </p:nvSpPr>
        <p:spPr>
          <a:xfrm>
            <a:off x="673061" y="1340768"/>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 非常災害対策について（１）</a:t>
            </a:r>
            <a:endParaRPr kumimoji="1" lang="en-US" altLang="ja-JP" b="1" dirty="0"/>
          </a:p>
        </p:txBody>
      </p:sp>
      <p:sp>
        <p:nvSpPr>
          <p:cNvPr id="10" name="Rectangle 2"/>
          <p:cNvSpPr txBox="1">
            <a:spLocks/>
          </p:cNvSpPr>
          <p:nvPr/>
        </p:nvSpPr>
        <p:spPr>
          <a:xfrm>
            <a:off x="673061" y="1700808"/>
            <a:ext cx="7774632" cy="4633674"/>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1200"/>
              </a:spcAft>
              <a:buFont typeface="Arial"/>
              <a:buNone/>
            </a:pPr>
            <a:r>
              <a:rPr lang="ja-JP" altLang="en-US" sz="1600" dirty="0">
                <a:solidFill>
                  <a:schemeClr val="tx1"/>
                </a:solidFill>
                <a:latin typeface="+mn-ea"/>
              </a:rPr>
              <a:t>　介護施設等は、自力避難困難な方々も多く利用していることから、今後の各種災 害に備えた十分な防災対策を講ずるため、次の項目について、改めて点検、確認等を行うこと。</a:t>
            </a:r>
            <a:endParaRPr lang="en-US" altLang="ja-JP" sz="1600" dirty="0">
              <a:solidFill>
                <a:schemeClr val="tx1"/>
              </a:solidFill>
              <a:latin typeface="+mn-ea"/>
            </a:endParaRPr>
          </a:p>
          <a:p>
            <a:pPr marL="0" indent="0">
              <a:spcBef>
                <a:spcPts val="0"/>
              </a:spcBef>
              <a:spcAft>
                <a:spcPts val="0"/>
              </a:spcAft>
              <a:buFont typeface="Arial"/>
              <a:buNone/>
            </a:pPr>
            <a:r>
              <a:rPr lang="ja-JP" altLang="en-US" sz="1600" dirty="0">
                <a:solidFill>
                  <a:schemeClr val="tx1"/>
                </a:solidFill>
                <a:latin typeface="+mn-ea"/>
              </a:rPr>
              <a:t> 　「介護保険施設等における防災対策の強化について（厚生労働省老健局）」</a:t>
            </a:r>
            <a:endParaRPr lang="en-US" altLang="ja-JP" sz="1600" b="1" u="sng" dirty="0">
              <a:solidFill>
                <a:schemeClr val="tx1"/>
              </a:solidFill>
              <a:latin typeface="+mn-ea"/>
            </a:endParaRPr>
          </a:p>
          <a:p>
            <a:pPr marL="0" indent="0">
              <a:spcBef>
                <a:spcPts val="0"/>
              </a:spcBef>
              <a:spcAft>
                <a:spcPts val="0"/>
              </a:spcAft>
              <a:buFont typeface="Arial"/>
              <a:buNone/>
            </a:pPr>
            <a:endParaRPr lang="en-US" altLang="ja-JP" sz="1600" dirty="0"/>
          </a:p>
          <a:p>
            <a:pPr marL="0" indent="0">
              <a:spcBef>
                <a:spcPts val="0"/>
              </a:spcBef>
              <a:spcAft>
                <a:spcPts val="0"/>
              </a:spcAft>
              <a:buFont typeface="Arial"/>
              <a:buNone/>
            </a:pPr>
            <a:r>
              <a:rPr lang="ja-JP" altLang="en-US" sz="1600" b="1" dirty="0"/>
              <a:t>（１）情報の把握</a:t>
            </a:r>
            <a:endParaRPr lang="en-US" altLang="ja-JP" sz="1600" b="1" dirty="0"/>
          </a:p>
          <a:p>
            <a:pPr marL="0" indent="0">
              <a:spcBef>
                <a:spcPts val="0"/>
              </a:spcBef>
              <a:spcAft>
                <a:spcPts val="0"/>
              </a:spcAft>
              <a:buFont typeface="Arial"/>
              <a:buNone/>
            </a:pPr>
            <a:r>
              <a:rPr lang="ja-JP" altLang="en-US" sz="1600" dirty="0"/>
              <a:t>　・職員は、災害発生直後に情報の収集に努めること</a:t>
            </a:r>
            <a:endParaRPr lang="en-US" altLang="ja-JP" sz="1600" dirty="0"/>
          </a:p>
          <a:p>
            <a:pPr marL="0" indent="0">
              <a:spcBef>
                <a:spcPts val="0"/>
              </a:spcBef>
              <a:spcAft>
                <a:spcPts val="0"/>
              </a:spcAft>
              <a:buFont typeface="Arial"/>
              <a:buNone/>
            </a:pPr>
            <a:r>
              <a:rPr lang="ja-JP" altLang="en-US" sz="1600" dirty="0"/>
              <a:t>   ・管理者は、情報が事業所に確実に伝わるよう防災機関と連携体制を確立し、速</a:t>
            </a:r>
            <a:endParaRPr lang="en-US" altLang="ja-JP" sz="1600" dirty="0"/>
          </a:p>
          <a:p>
            <a:pPr marL="0" indent="0">
              <a:spcBef>
                <a:spcPts val="0"/>
              </a:spcBef>
              <a:spcAft>
                <a:spcPts val="0"/>
              </a:spcAft>
              <a:buFont typeface="Arial"/>
              <a:buNone/>
            </a:pPr>
            <a:r>
              <a:rPr lang="en-US" altLang="ja-JP" sz="1600" dirty="0"/>
              <a:t>      </a:t>
            </a:r>
            <a:r>
              <a:rPr lang="ja-JP" altLang="en-US" sz="1600" dirty="0"/>
              <a:t>やかに避難体制を整えること</a:t>
            </a:r>
            <a:endParaRPr lang="en-US" altLang="ja-JP" sz="1600" dirty="0">
              <a:latin typeface="+mn-ea"/>
            </a:endParaRPr>
          </a:p>
          <a:p>
            <a:pPr marL="0" indent="0">
              <a:spcBef>
                <a:spcPts val="0"/>
              </a:spcBef>
              <a:spcAft>
                <a:spcPts val="0"/>
              </a:spcAft>
              <a:buFont typeface="Arial"/>
              <a:buNone/>
            </a:pPr>
            <a:endParaRPr lang="en-US" altLang="ja-JP" sz="1600" b="1" dirty="0">
              <a:latin typeface="+mn-ea"/>
            </a:endParaRPr>
          </a:p>
          <a:p>
            <a:pPr marL="0" indent="0">
              <a:spcBef>
                <a:spcPts val="0"/>
              </a:spcBef>
              <a:spcAft>
                <a:spcPts val="0"/>
              </a:spcAft>
              <a:buFont typeface="Arial"/>
              <a:buNone/>
            </a:pPr>
            <a:r>
              <a:rPr lang="ja-JP" altLang="en-US" sz="1600" b="1" dirty="0">
                <a:latin typeface="+mn-ea"/>
              </a:rPr>
              <a:t>（２）指揮組織の確立</a:t>
            </a:r>
            <a:endParaRPr lang="en-US" altLang="ja-JP" sz="1600" b="1" dirty="0">
              <a:latin typeface="+mn-ea"/>
            </a:endParaRPr>
          </a:p>
          <a:p>
            <a:pPr marL="0" indent="0">
              <a:spcBef>
                <a:spcPts val="0"/>
              </a:spcBef>
              <a:spcAft>
                <a:spcPts val="0"/>
              </a:spcAft>
              <a:buFont typeface="Arial"/>
              <a:buNone/>
            </a:pPr>
            <a:r>
              <a:rPr lang="ja-JP" altLang="en-US" sz="1600" dirty="0"/>
              <a:t>   ・災害対応の指揮機能を有する組織を設置し、あらかじめ任務分担を定めておく</a:t>
            </a:r>
            <a:endParaRPr lang="en-US" altLang="ja-JP" sz="1600" dirty="0"/>
          </a:p>
          <a:p>
            <a:pPr marL="0" indent="0">
              <a:spcBef>
                <a:spcPts val="0"/>
              </a:spcBef>
              <a:spcAft>
                <a:spcPts val="0"/>
              </a:spcAft>
              <a:buFont typeface="Arial"/>
              <a:buNone/>
            </a:pPr>
            <a:r>
              <a:rPr lang="en-US" altLang="ja-JP" sz="1600" dirty="0"/>
              <a:t>      </a:t>
            </a:r>
            <a:r>
              <a:rPr lang="ja-JP" altLang="en-US" sz="1600" dirty="0"/>
              <a:t>こと</a:t>
            </a:r>
            <a:endParaRPr lang="en-US" altLang="ja-JP" sz="1600" dirty="0"/>
          </a:p>
          <a:p>
            <a:pPr marL="0" indent="0">
              <a:spcBef>
                <a:spcPts val="0"/>
              </a:spcBef>
              <a:spcAft>
                <a:spcPts val="0"/>
              </a:spcAft>
              <a:buFont typeface="Arial"/>
              <a:buNone/>
            </a:pPr>
            <a:r>
              <a:rPr lang="en-US" altLang="ja-JP" sz="1600" dirty="0"/>
              <a:t>  </a:t>
            </a:r>
            <a:r>
              <a:rPr lang="ja-JP" altLang="en-US" sz="1600" dirty="0"/>
              <a:t> ・指揮命令を行う職員が不在時の対応、通信機能が不能になった場合の対応等に</a:t>
            </a:r>
            <a:endParaRPr lang="en-US" altLang="ja-JP" sz="1600" dirty="0"/>
          </a:p>
          <a:p>
            <a:pPr marL="0" indent="0">
              <a:spcBef>
                <a:spcPts val="0"/>
              </a:spcBef>
              <a:spcAft>
                <a:spcPts val="0"/>
              </a:spcAft>
              <a:buFont typeface="Arial"/>
              <a:buNone/>
            </a:pPr>
            <a:r>
              <a:rPr lang="en-US" altLang="ja-JP" sz="1600" dirty="0"/>
              <a:t>      </a:t>
            </a:r>
            <a:r>
              <a:rPr lang="ja-JP" altLang="en-US" sz="1600" dirty="0"/>
              <a:t>ついてもあらかじめ定めて</a:t>
            </a:r>
            <a:r>
              <a:rPr lang="ja-JP" altLang="en-US" sz="1600" dirty="0" smtClean="0"/>
              <a:t>おく</a:t>
            </a:r>
            <a:r>
              <a:rPr lang="ja-JP" altLang="en-US" sz="1600" dirty="0"/>
              <a:t>こと</a:t>
            </a:r>
            <a:endParaRPr lang="en-US" altLang="ja-JP" sz="1600" b="1" u="sng" dirty="0">
              <a:solidFill>
                <a:srgbClr val="CC0000"/>
              </a:solidFill>
              <a:latin typeface="+mn-ea"/>
            </a:endParaRPr>
          </a:p>
        </p:txBody>
      </p:sp>
      <p:sp>
        <p:nvSpPr>
          <p:cNvPr id="5" name="Rectangle 1">
            <a:extLst>
              <a:ext uri="{FF2B5EF4-FFF2-40B4-BE49-F238E27FC236}">
                <a16:creationId xmlns:a16="http://schemas.microsoft.com/office/drawing/2014/main" id="{DFAD3597-0D85-4281-8028-5C2602BB1D87}"/>
              </a:ext>
            </a:extLst>
          </p:cNvPr>
          <p:cNvSpPr>
            <a:spLocks noGrp="1"/>
          </p:cNvSpPr>
          <p:nvPr>
            <p:ph type="title"/>
          </p:nvPr>
        </p:nvSpPr>
        <p:spPr>
          <a:xfrm>
            <a:off x="703875" y="692696"/>
            <a:ext cx="8001000" cy="779854"/>
          </a:xfrm>
        </p:spPr>
        <p:txBody>
          <a:bodyPr>
            <a:normAutofit/>
          </a:bodyPr>
          <a:lstStyle/>
          <a:p>
            <a:r>
              <a:rPr lang="ja-JP" altLang="en-US" sz="3400" b="1" dirty="0">
                <a:solidFill>
                  <a:schemeClr val="tx1"/>
                </a:solidFill>
              </a:rPr>
              <a:t>５　非常災害対策について</a:t>
            </a:r>
            <a:endParaRPr kumimoji="1" lang="ja-JP" sz="3400" b="1" dirty="0">
              <a:solidFill>
                <a:schemeClr val="tx1"/>
              </a:solidFill>
              <a:latin typeface="+mj-ea"/>
            </a:endParaRPr>
          </a:p>
        </p:txBody>
      </p:sp>
    </p:spTree>
    <p:extLst>
      <p:ext uri="{BB962C8B-B14F-4D97-AF65-F5344CB8AC3E}">
        <p14:creationId xmlns:p14="http://schemas.microsoft.com/office/powerpoint/2010/main" val="1395125215"/>
      </p:ext>
    </p:extLst>
  </p:cSld>
  <p:clrMapOvr>
    <a:masterClrMapping/>
  </p:clrMapOvr>
  <p:transition advTm="79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22</a:t>
            </a:fld>
            <a:endParaRPr kumimoji="1" lang="ja-JP" altLang="en-US" dirty="0"/>
          </a:p>
        </p:txBody>
      </p:sp>
      <p:sp>
        <p:nvSpPr>
          <p:cNvPr id="7" name="角丸四角形 6"/>
          <p:cNvSpPr/>
          <p:nvPr/>
        </p:nvSpPr>
        <p:spPr>
          <a:xfrm>
            <a:off x="673061" y="817662"/>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 非常災害対策について（２）</a:t>
            </a:r>
          </a:p>
        </p:txBody>
      </p:sp>
      <p:sp>
        <p:nvSpPr>
          <p:cNvPr id="10" name="Rectangle 2"/>
          <p:cNvSpPr txBox="1">
            <a:spLocks/>
          </p:cNvSpPr>
          <p:nvPr/>
        </p:nvSpPr>
        <p:spPr>
          <a:xfrm>
            <a:off x="673061" y="1249710"/>
            <a:ext cx="7774632" cy="3835474"/>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r>
              <a:rPr lang="ja-JP" altLang="en-US" sz="1600" dirty="0">
                <a:latin typeface="+mn-ea"/>
              </a:rPr>
              <a:t>（</a:t>
            </a:r>
            <a:r>
              <a:rPr lang="ja-JP" altLang="en-US" sz="1600" b="1" dirty="0">
                <a:latin typeface="+mn-ea"/>
              </a:rPr>
              <a:t>３）防災管理体制の整備 </a:t>
            </a:r>
            <a:endParaRPr lang="en-US" altLang="ja-JP" sz="1600" b="1" dirty="0">
              <a:latin typeface="+mn-ea"/>
            </a:endParaRPr>
          </a:p>
          <a:p>
            <a:pPr marL="0" indent="0">
              <a:spcBef>
                <a:spcPts val="0"/>
              </a:spcBef>
              <a:spcAft>
                <a:spcPts val="0"/>
              </a:spcAft>
              <a:buFont typeface="Arial"/>
              <a:buNone/>
            </a:pPr>
            <a:r>
              <a:rPr lang="ja-JP" altLang="en-US" sz="1600" dirty="0">
                <a:latin typeface="+mn-ea"/>
              </a:rPr>
              <a:t>　・管理者は、防災管理体制の整備を図るとともに、全職員の責任分担を明確にし </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ておくこと </a:t>
            </a:r>
            <a:endParaRPr lang="en-US" altLang="ja-JP" sz="1600" dirty="0">
              <a:latin typeface="+mn-ea"/>
            </a:endParaRPr>
          </a:p>
          <a:p>
            <a:pPr marL="0" indent="0">
              <a:spcBef>
                <a:spcPts val="0"/>
              </a:spcBef>
              <a:spcAft>
                <a:spcPts val="0"/>
              </a:spcAft>
              <a:buFont typeface="Arial"/>
              <a:buNone/>
            </a:pPr>
            <a:endParaRPr lang="en-US" altLang="ja-JP" sz="1600" b="1" dirty="0">
              <a:latin typeface="+mn-ea"/>
            </a:endParaRPr>
          </a:p>
          <a:p>
            <a:pPr marL="0" indent="0">
              <a:spcBef>
                <a:spcPts val="0"/>
              </a:spcBef>
              <a:spcAft>
                <a:spcPts val="0"/>
              </a:spcAft>
              <a:buFont typeface="Arial"/>
              <a:buNone/>
            </a:pPr>
            <a:r>
              <a:rPr lang="ja-JP" altLang="en-US" sz="1600" b="1" dirty="0">
                <a:latin typeface="+mn-ea"/>
              </a:rPr>
              <a:t>（４）職員等の防災意識の高揚</a:t>
            </a:r>
            <a:endParaRPr lang="en-US" altLang="ja-JP" sz="1600" b="1" dirty="0">
              <a:latin typeface="+mn-ea"/>
            </a:endParaRPr>
          </a:p>
          <a:p>
            <a:pPr marL="0" indent="0">
              <a:spcBef>
                <a:spcPts val="0"/>
              </a:spcBef>
              <a:spcAft>
                <a:spcPts val="0"/>
              </a:spcAft>
              <a:buFont typeface="Arial"/>
              <a:buNone/>
            </a:pPr>
            <a:r>
              <a:rPr lang="ja-JP" altLang="en-US" sz="1600" dirty="0">
                <a:latin typeface="+mn-ea"/>
              </a:rPr>
              <a:t>   ・管理者、職員、入所者等が日頃から防災意識を強く持つこと</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 ・管理者は、職員、入所者等に対し、防災意識の啓発・育成を行い、人為的な被</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害防止に努めること</a:t>
            </a:r>
            <a:endParaRPr lang="en-US" altLang="ja-JP" sz="1600" dirty="0">
              <a:latin typeface="+mn-ea"/>
            </a:endParaRPr>
          </a:p>
          <a:p>
            <a:pPr marL="0" indent="0">
              <a:spcBef>
                <a:spcPts val="0"/>
              </a:spcBef>
              <a:spcAft>
                <a:spcPts val="0"/>
              </a:spcAft>
              <a:buFont typeface="Arial"/>
              <a:buNone/>
            </a:pPr>
            <a:endParaRPr lang="en-US" altLang="ja-JP" sz="1600" dirty="0">
              <a:latin typeface="+mn-ea"/>
            </a:endParaRPr>
          </a:p>
          <a:p>
            <a:pPr marL="0" indent="0">
              <a:spcBef>
                <a:spcPts val="0"/>
              </a:spcBef>
              <a:spcAft>
                <a:spcPts val="0"/>
              </a:spcAft>
              <a:buFont typeface="Arial"/>
              <a:buNone/>
            </a:pPr>
            <a:r>
              <a:rPr lang="ja-JP" altLang="en-US" sz="1600" b="1" dirty="0">
                <a:latin typeface="+mn-ea"/>
              </a:rPr>
              <a:t>（５）消防用設備及び避難設備の点検</a:t>
            </a:r>
            <a:endParaRPr lang="en-US" altLang="ja-JP" sz="1600" b="1" dirty="0">
              <a:latin typeface="+mn-ea"/>
            </a:endParaRPr>
          </a:p>
          <a:p>
            <a:pPr marL="0" indent="0">
              <a:spcBef>
                <a:spcPts val="0"/>
              </a:spcBef>
              <a:spcAft>
                <a:spcPts val="0"/>
              </a:spcAft>
              <a:buFont typeface="Arial"/>
              <a:buNone/>
            </a:pPr>
            <a:r>
              <a:rPr lang="ja-JP" altLang="en-US" sz="1600" dirty="0">
                <a:latin typeface="+mn-ea"/>
              </a:rPr>
              <a:t>   ・消火設備、警報設備等が常時機能するよう点検を行い適切に管理すること</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 ・非常口、避難器具付近に障害物を置かない、落下・転倒防止策の強化等、細か</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な防災対策を心がけること</a:t>
            </a:r>
            <a:endParaRPr lang="en-US" altLang="ja-JP" sz="1600" b="1" u="sng" dirty="0">
              <a:solidFill>
                <a:srgbClr val="CC0000"/>
              </a:solidFill>
              <a:latin typeface="+mn-ea"/>
            </a:endParaRPr>
          </a:p>
        </p:txBody>
      </p:sp>
    </p:spTree>
    <p:extLst>
      <p:ext uri="{BB962C8B-B14F-4D97-AF65-F5344CB8AC3E}">
        <p14:creationId xmlns:p14="http://schemas.microsoft.com/office/powerpoint/2010/main" val="1190657758"/>
      </p:ext>
    </p:extLst>
  </p:cSld>
  <p:clrMapOvr>
    <a:masterClrMapping/>
  </p:clrMapOvr>
  <p:transition advTm="6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23</a:t>
            </a:fld>
            <a:endParaRPr kumimoji="1" lang="ja-JP" altLang="en-US" dirty="0"/>
          </a:p>
        </p:txBody>
      </p:sp>
      <p:sp>
        <p:nvSpPr>
          <p:cNvPr id="7" name="角丸四角形 6"/>
          <p:cNvSpPr/>
          <p:nvPr/>
        </p:nvSpPr>
        <p:spPr>
          <a:xfrm>
            <a:off x="673061" y="817972"/>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 非常災害対策について（３）</a:t>
            </a:r>
          </a:p>
        </p:txBody>
      </p:sp>
      <p:sp>
        <p:nvSpPr>
          <p:cNvPr id="10" name="Rectangle 2"/>
          <p:cNvSpPr txBox="1">
            <a:spLocks/>
          </p:cNvSpPr>
          <p:nvPr/>
        </p:nvSpPr>
        <p:spPr>
          <a:xfrm>
            <a:off x="673061" y="1249710"/>
            <a:ext cx="7774632" cy="3763466"/>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r>
              <a:rPr lang="ja-JP" altLang="en-US" sz="1600" b="1" dirty="0">
                <a:latin typeface="+mn-ea"/>
              </a:rPr>
              <a:t>（６）有効な避難訓練の実施</a:t>
            </a:r>
            <a:endParaRPr lang="en-US" altLang="ja-JP" sz="1600" b="1" dirty="0">
              <a:latin typeface="+mn-ea"/>
            </a:endParaRPr>
          </a:p>
          <a:p>
            <a:pPr marL="0" indent="0">
              <a:spcBef>
                <a:spcPts val="0"/>
              </a:spcBef>
              <a:spcAft>
                <a:spcPts val="0"/>
              </a:spcAft>
              <a:buFont typeface="Arial"/>
              <a:buNone/>
            </a:pPr>
            <a:r>
              <a:rPr lang="ja-JP" altLang="en-US" sz="1600" dirty="0">
                <a:latin typeface="+mn-ea"/>
              </a:rPr>
              <a:t>   ・災害時における対応方法を周知し、夜間想定の避難訓練を計画的に実施する</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こと</a:t>
            </a:r>
            <a:endParaRPr lang="en-US" altLang="ja-JP" sz="1600" dirty="0">
              <a:latin typeface="+mn-ea"/>
            </a:endParaRPr>
          </a:p>
          <a:p>
            <a:pPr marL="0" indent="0">
              <a:spcBef>
                <a:spcPts val="0"/>
              </a:spcBef>
              <a:spcAft>
                <a:spcPts val="0"/>
              </a:spcAft>
              <a:buFont typeface="Arial"/>
              <a:buNone/>
            </a:pPr>
            <a:r>
              <a:rPr lang="ja-JP" altLang="en-US" sz="1600" dirty="0">
                <a:latin typeface="+mn-ea"/>
              </a:rPr>
              <a:t>   ・特に、河川が近い、</a:t>
            </a:r>
            <a:r>
              <a:rPr kumimoji="1" lang="ja-JP" altLang="en-US" sz="1600" dirty="0"/>
              <a:t>土砂崩れの恐れがある地域である場合は、</a:t>
            </a:r>
            <a:r>
              <a:rPr lang="ja-JP" altLang="en-US" sz="1600" dirty="0">
                <a:latin typeface="+mn-ea"/>
              </a:rPr>
              <a:t>あらかじめ避難</a:t>
            </a:r>
            <a:endParaRPr lang="en-US" altLang="ja-JP" sz="1600" dirty="0">
              <a:latin typeface="+mn-ea"/>
            </a:endParaRPr>
          </a:p>
          <a:p>
            <a:pPr marL="0" indent="0">
              <a:spcBef>
                <a:spcPts val="0"/>
              </a:spcBef>
              <a:spcAft>
                <a:spcPts val="0"/>
              </a:spcAft>
              <a:buFont typeface="Arial"/>
              <a:buNone/>
            </a:pPr>
            <a:r>
              <a:rPr lang="ja-JP" altLang="en-US" sz="1600" dirty="0">
                <a:latin typeface="+mn-ea"/>
              </a:rPr>
              <a:t>　　場所、避難経路の確認と周知をすること</a:t>
            </a:r>
            <a:endParaRPr lang="en-US" altLang="ja-JP" sz="1600" dirty="0">
              <a:latin typeface="+mn-ea"/>
            </a:endParaRPr>
          </a:p>
          <a:p>
            <a:pPr marL="0" indent="0">
              <a:spcBef>
                <a:spcPts val="0"/>
              </a:spcBef>
              <a:spcAft>
                <a:spcPts val="0"/>
              </a:spcAft>
              <a:buFont typeface="Arial"/>
              <a:buNone/>
            </a:pPr>
            <a:endParaRPr lang="en-US" altLang="ja-JP" sz="1600" b="1" u="sng" dirty="0">
              <a:solidFill>
                <a:srgbClr val="CC0000"/>
              </a:solidFill>
              <a:latin typeface="+mn-ea"/>
            </a:endParaRPr>
          </a:p>
          <a:p>
            <a:pPr marL="0" indent="0">
              <a:spcBef>
                <a:spcPts val="0"/>
              </a:spcBef>
              <a:spcAft>
                <a:spcPts val="0"/>
              </a:spcAft>
              <a:buFont typeface="Arial"/>
              <a:buNone/>
            </a:pPr>
            <a:r>
              <a:rPr lang="ja-JP" altLang="en-US" sz="1600" b="1" dirty="0">
                <a:latin typeface="+mn-ea"/>
              </a:rPr>
              <a:t>（７）消防機関等関係諸機関との協力体制の確立</a:t>
            </a:r>
            <a:endParaRPr lang="en-US" altLang="ja-JP" sz="1600" b="1" dirty="0">
              <a:latin typeface="+mn-ea"/>
            </a:endParaRPr>
          </a:p>
          <a:p>
            <a:pPr marL="0" indent="0">
              <a:spcBef>
                <a:spcPts val="0"/>
              </a:spcBef>
              <a:spcAft>
                <a:spcPts val="0"/>
              </a:spcAft>
              <a:buFont typeface="Arial"/>
              <a:buNone/>
            </a:pPr>
            <a:r>
              <a:rPr lang="ja-JP" altLang="en-US" sz="1600" dirty="0">
                <a:latin typeface="+mn-ea"/>
              </a:rPr>
              <a:t>　・管理者は、消防機関等との連携を密にし、施設の内部構造や入所者の状況を</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十分認識してもらうとともに、協力体制の確立に努めること</a:t>
            </a:r>
            <a:endParaRPr lang="en-US" altLang="ja-JP" sz="1600" dirty="0">
              <a:latin typeface="+mn-ea"/>
            </a:endParaRPr>
          </a:p>
          <a:p>
            <a:pPr marL="0" indent="0">
              <a:spcBef>
                <a:spcPts val="0"/>
              </a:spcBef>
              <a:spcAft>
                <a:spcPts val="0"/>
              </a:spcAft>
              <a:buFont typeface="Arial"/>
              <a:buNone/>
            </a:pPr>
            <a:endParaRPr lang="en-US" altLang="ja-JP" sz="1600" b="1" dirty="0">
              <a:latin typeface="+mn-ea"/>
            </a:endParaRPr>
          </a:p>
          <a:p>
            <a:pPr marL="0" indent="0">
              <a:spcBef>
                <a:spcPts val="0"/>
              </a:spcBef>
              <a:spcAft>
                <a:spcPts val="0"/>
              </a:spcAft>
              <a:buFont typeface="Arial"/>
              <a:buNone/>
            </a:pPr>
            <a:r>
              <a:rPr lang="ja-JP" altLang="en-US" sz="1600" b="1" dirty="0">
                <a:latin typeface="+mn-ea"/>
              </a:rPr>
              <a:t>（８）危険物の管理</a:t>
            </a:r>
            <a:endParaRPr lang="en-US" altLang="ja-JP" sz="1600" b="1" dirty="0">
              <a:latin typeface="+mn-ea"/>
            </a:endParaRPr>
          </a:p>
          <a:p>
            <a:pPr marL="0" indent="0">
              <a:spcBef>
                <a:spcPts val="0"/>
              </a:spcBef>
              <a:spcAft>
                <a:spcPts val="0"/>
              </a:spcAft>
              <a:buFont typeface="Arial"/>
              <a:buNone/>
            </a:pPr>
            <a:r>
              <a:rPr lang="ja-JP" altLang="en-US" sz="1600" dirty="0">
                <a:latin typeface="+mn-ea"/>
              </a:rPr>
              <a:t>　・防火管理責任者は、プロパンガス、重油等の危険物の保管状況について、十分</a:t>
            </a:r>
            <a:endParaRPr lang="en-US" altLang="ja-JP" sz="1600" dirty="0">
              <a:latin typeface="+mn-ea"/>
            </a:endParaRPr>
          </a:p>
          <a:p>
            <a:pPr marL="0" indent="0">
              <a:spcBef>
                <a:spcPts val="0"/>
              </a:spcBef>
              <a:spcAft>
                <a:spcPts val="0"/>
              </a:spcAft>
              <a:buFont typeface="Arial"/>
              <a:buNone/>
            </a:pPr>
            <a:r>
              <a:rPr lang="ja-JP" altLang="en-US" sz="1600" dirty="0">
                <a:latin typeface="+mn-ea"/>
              </a:rPr>
              <a:t>　　な点検と確認を行うこと</a:t>
            </a:r>
            <a:endParaRPr lang="en-US" altLang="ja-JP" sz="1600" b="1" u="sng" dirty="0">
              <a:solidFill>
                <a:srgbClr val="CC0000"/>
              </a:solidFill>
              <a:latin typeface="+mn-ea"/>
            </a:endParaRPr>
          </a:p>
        </p:txBody>
      </p:sp>
    </p:spTree>
    <p:extLst>
      <p:ext uri="{BB962C8B-B14F-4D97-AF65-F5344CB8AC3E}">
        <p14:creationId xmlns:p14="http://schemas.microsoft.com/office/powerpoint/2010/main" val="2143124950"/>
      </p:ext>
    </p:extLst>
  </p:cSld>
  <p:clrMapOvr>
    <a:masterClrMapping/>
  </p:clrMapOvr>
  <p:transition advTm="78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24</a:t>
            </a:fld>
            <a:endParaRPr kumimoji="1" lang="ja-JP" altLang="en-US" dirty="0"/>
          </a:p>
        </p:txBody>
      </p:sp>
      <p:sp>
        <p:nvSpPr>
          <p:cNvPr id="7" name="角丸四角形 6"/>
          <p:cNvSpPr/>
          <p:nvPr/>
        </p:nvSpPr>
        <p:spPr>
          <a:xfrm>
            <a:off x="673061" y="1340768"/>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 介護施設における虐待について</a:t>
            </a:r>
          </a:p>
        </p:txBody>
      </p:sp>
      <p:sp>
        <p:nvSpPr>
          <p:cNvPr id="10" name="Rectangle 2"/>
          <p:cNvSpPr txBox="1">
            <a:spLocks/>
          </p:cNvSpPr>
          <p:nvPr/>
        </p:nvSpPr>
        <p:spPr>
          <a:xfrm>
            <a:off x="673061" y="1764975"/>
            <a:ext cx="7774632" cy="3680249"/>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r>
              <a:rPr lang="ja-JP" altLang="en-US" sz="1800" dirty="0">
                <a:latin typeface="+mn-ea"/>
              </a:rPr>
              <a:t>高齢者虐待には社会的要因や人間関係、高齢者や虐待者の状況などさまざまな要因が考えられます。</a:t>
            </a: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r>
              <a:rPr lang="ja-JP" altLang="en-US" sz="1800" dirty="0">
                <a:latin typeface="+mn-ea"/>
              </a:rPr>
              <a:t>（１）教育・知識・介護技術等に関する問題</a:t>
            </a:r>
            <a:endParaRPr lang="en-US" altLang="ja-JP" sz="1800" dirty="0">
              <a:latin typeface="+mn-ea"/>
            </a:endParaRPr>
          </a:p>
          <a:p>
            <a:pPr marL="0" indent="0">
              <a:spcBef>
                <a:spcPts val="0"/>
              </a:spcBef>
              <a:spcAft>
                <a:spcPts val="0"/>
              </a:spcAft>
              <a:buFont typeface="Arial"/>
              <a:buNone/>
            </a:pPr>
            <a:r>
              <a:rPr lang="ja-JP" altLang="en-US" sz="1800" dirty="0">
                <a:latin typeface="+mn-ea"/>
              </a:rPr>
              <a:t> 　　  十分な教育・研修を受けないまま介護に従事</a:t>
            </a:r>
            <a:endParaRPr lang="en-US" altLang="ja-JP" sz="1800" dirty="0">
              <a:latin typeface="+mn-ea"/>
            </a:endParaRPr>
          </a:p>
          <a:p>
            <a:pPr marL="0" indent="0">
              <a:spcBef>
                <a:spcPts val="0"/>
              </a:spcBef>
              <a:spcAft>
                <a:spcPts val="0"/>
              </a:spcAft>
              <a:buFont typeface="Arial"/>
              <a:buNone/>
            </a:pPr>
            <a:r>
              <a:rPr lang="ja-JP" altLang="en-US" sz="1800" dirty="0">
                <a:latin typeface="+mn-ea"/>
              </a:rPr>
              <a:t> 　    </a:t>
            </a:r>
            <a:r>
              <a:rPr lang="ja-JP" altLang="en-US" sz="1800" b="1" dirty="0">
                <a:solidFill>
                  <a:srgbClr val="CC0000"/>
                </a:solidFill>
                <a:latin typeface="+mn-ea"/>
              </a:rPr>
              <a:t>⇒ 虐待防止マニュアル（指針）を作成し、定期的に職員研修を実施</a:t>
            </a:r>
            <a:endParaRPr lang="en-US" altLang="ja-JP" sz="1800" b="1" dirty="0">
              <a:solidFill>
                <a:srgbClr val="CC0000"/>
              </a:solidFill>
              <a:latin typeface="+mn-ea"/>
            </a:endParaRPr>
          </a:p>
          <a:p>
            <a:pPr marL="0" indent="0">
              <a:spcBef>
                <a:spcPts val="0"/>
              </a:spcBef>
              <a:spcAft>
                <a:spcPts val="0"/>
              </a:spcAft>
              <a:buFont typeface="Arial"/>
              <a:buNone/>
            </a:pPr>
            <a:r>
              <a:rPr lang="ja-JP" altLang="en-US" sz="1800" b="1" dirty="0">
                <a:solidFill>
                  <a:srgbClr val="CC0000"/>
                </a:solidFill>
                <a:latin typeface="+mn-ea"/>
              </a:rPr>
              <a:t> </a:t>
            </a:r>
            <a:endParaRPr lang="en-US" altLang="ja-JP" sz="1800" b="1" dirty="0">
              <a:solidFill>
                <a:srgbClr val="CC0000"/>
              </a:solidFill>
              <a:latin typeface="+mn-ea"/>
            </a:endParaRPr>
          </a:p>
          <a:p>
            <a:pPr marL="0" indent="0">
              <a:spcBef>
                <a:spcPts val="0"/>
              </a:spcBef>
              <a:buFont typeface="Arial"/>
              <a:buNone/>
            </a:pPr>
            <a:r>
              <a:rPr lang="ja-JP" altLang="en-US" sz="1800" dirty="0">
                <a:latin typeface="+mn-ea"/>
              </a:rPr>
              <a:t>（２）職員のストレスや感情コントロールの問題</a:t>
            </a:r>
            <a:endParaRPr lang="en-US" altLang="ja-JP" sz="1800" dirty="0">
              <a:latin typeface="+mn-ea"/>
            </a:endParaRPr>
          </a:p>
          <a:p>
            <a:pPr marL="0" indent="0">
              <a:spcBef>
                <a:spcPts val="0"/>
              </a:spcBef>
              <a:buFont typeface="Arial"/>
              <a:buNone/>
            </a:pPr>
            <a:r>
              <a:rPr lang="en-US" altLang="ja-JP" sz="1800" dirty="0">
                <a:latin typeface="+mn-ea"/>
              </a:rPr>
              <a:t>       </a:t>
            </a:r>
            <a:r>
              <a:rPr lang="ja-JP" altLang="en-US" sz="1800" b="1" dirty="0">
                <a:solidFill>
                  <a:srgbClr val="CC0000"/>
                </a:solidFill>
                <a:latin typeface="+mn-ea"/>
              </a:rPr>
              <a:t>⇒負担増、組織風土など</a:t>
            </a:r>
            <a:r>
              <a:rPr lang="ja-JP" altLang="en-US" sz="1800" dirty="0">
                <a:latin typeface="+mn-ea"/>
              </a:rPr>
              <a:t> </a:t>
            </a:r>
            <a:endParaRPr lang="en-US" altLang="ja-JP" sz="1800" dirty="0">
              <a:latin typeface="+mn-ea"/>
            </a:endParaRPr>
          </a:p>
          <a:p>
            <a:pPr marL="0" indent="0">
              <a:spcBef>
                <a:spcPts val="0"/>
              </a:spcBef>
              <a:buFont typeface="Arial"/>
              <a:buNone/>
            </a:pPr>
            <a:endParaRPr lang="en-US" altLang="ja-JP" sz="1800" dirty="0">
              <a:latin typeface="+mn-ea"/>
            </a:endParaRPr>
          </a:p>
          <a:p>
            <a:pPr marL="0" indent="0">
              <a:spcBef>
                <a:spcPts val="0"/>
              </a:spcBef>
              <a:buFont typeface="Arial"/>
              <a:buNone/>
            </a:pPr>
            <a:r>
              <a:rPr lang="en-US" altLang="ja-JP" sz="1800" dirty="0">
                <a:latin typeface="+mn-ea"/>
              </a:rPr>
              <a:t>      ※ </a:t>
            </a:r>
            <a:r>
              <a:rPr lang="ja-JP" altLang="en-US" sz="1800" dirty="0">
                <a:latin typeface="+mn-ea"/>
              </a:rPr>
              <a:t>職場の中</a:t>
            </a:r>
            <a:r>
              <a:rPr lang="ja-JP" altLang="en-US" sz="1800" dirty="0" smtClean="0">
                <a:latin typeface="+mn-ea"/>
              </a:rPr>
              <a:t>で自由に意見</a:t>
            </a:r>
            <a:r>
              <a:rPr lang="ja-JP" altLang="en-US" sz="1800" dirty="0">
                <a:latin typeface="+mn-ea"/>
              </a:rPr>
              <a:t>を言える環境が重要</a:t>
            </a:r>
            <a:endParaRPr lang="en-US" altLang="ja-JP" sz="1800" b="1" u="sng" dirty="0">
              <a:solidFill>
                <a:srgbClr val="CC0000"/>
              </a:solidFill>
              <a:latin typeface="+mn-ea"/>
            </a:endParaRPr>
          </a:p>
        </p:txBody>
      </p:sp>
      <p:sp>
        <p:nvSpPr>
          <p:cNvPr id="5" name="Rectangle 1">
            <a:extLst>
              <a:ext uri="{FF2B5EF4-FFF2-40B4-BE49-F238E27FC236}">
                <a16:creationId xmlns:a16="http://schemas.microsoft.com/office/drawing/2014/main" id="{DFAD3597-0D85-4281-8028-5C2602BB1D87}"/>
              </a:ext>
            </a:extLst>
          </p:cNvPr>
          <p:cNvSpPr>
            <a:spLocks noGrp="1"/>
          </p:cNvSpPr>
          <p:nvPr>
            <p:ph type="title"/>
          </p:nvPr>
        </p:nvSpPr>
        <p:spPr>
          <a:xfrm>
            <a:off x="703875" y="692696"/>
            <a:ext cx="8001000" cy="779854"/>
          </a:xfrm>
        </p:spPr>
        <p:txBody>
          <a:bodyPr>
            <a:normAutofit/>
          </a:bodyPr>
          <a:lstStyle/>
          <a:p>
            <a:r>
              <a:rPr lang="ja-JP" altLang="en-US" sz="3400" b="1" dirty="0">
                <a:solidFill>
                  <a:schemeClr val="tx1"/>
                </a:solidFill>
              </a:rPr>
              <a:t>６　虐待防止・身体拘束廃止につ</a:t>
            </a:r>
            <a:r>
              <a:rPr lang="ja-JP" altLang="en-US" sz="3400" b="1" dirty="0">
                <a:solidFill>
                  <a:schemeClr val="bg1"/>
                </a:solidFill>
              </a:rPr>
              <a:t>いて</a:t>
            </a:r>
            <a:endParaRPr kumimoji="1" lang="ja-JP" sz="3400" b="1" dirty="0">
              <a:solidFill>
                <a:schemeClr val="bg1"/>
              </a:solidFill>
            </a:endParaRPr>
          </a:p>
        </p:txBody>
      </p:sp>
    </p:spTree>
    <p:extLst>
      <p:ext uri="{BB962C8B-B14F-4D97-AF65-F5344CB8AC3E}">
        <p14:creationId xmlns:p14="http://schemas.microsoft.com/office/powerpoint/2010/main" val="2269610258"/>
      </p:ext>
    </p:extLst>
  </p:cSld>
  <p:clrMapOvr>
    <a:masterClrMapping/>
  </p:clrMapOvr>
  <p:transition advTm="78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25</a:t>
            </a:fld>
            <a:endParaRPr kumimoji="1" lang="ja-JP" altLang="en-US" dirty="0"/>
          </a:p>
        </p:txBody>
      </p:sp>
      <p:sp>
        <p:nvSpPr>
          <p:cNvPr id="7" name="角丸四角形 6"/>
          <p:cNvSpPr/>
          <p:nvPr/>
        </p:nvSpPr>
        <p:spPr>
          <a:xfrm>
            <a:off x="673061" y="836712"/>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 身体拘束廃止について</a:t>
            </a:r>
          </a:p>
        </p:txBody>
      </p:sp>
      <p:sp>
        <p:nvSpPr>
          <p:cNvPr id="10" name="Rectangle 2"/>
          <p:cNvSpPr txBox="1">
            <a:spLocks/>
          </p:cNvSpPr>
          <p:nvPr/>
        </p:nvSpPr>
        <p:spPr>
          <a:xfrm>
            <a:off x="673061" y="1196752"/>
            <a:ext cx="7774632" cy="5112568"/>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t">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endParaRPr lang="en-US" altLang="ja-JP" sz="200" dirty="0">
              <a:latin typeface="+mn-ea"/>
            </a:endParaRPr>
          </a:p>
          <a:p>
            <a:pPr marL="0" indent="0">
              <a:spcAft>
                <a:spcPts val="0"/>
              </a:spcAft>
              <a:buFont typeface="Arial"/>
              <a:buNone/>
            </a:pPr>
            <a:r>
              <a:rPr lang="en-US" altLang="ja-JP" sz="1800" dirty="0">
                <a:latin typeface="+mn-ea"/>
              </a:rPr>
              <a:t>『</a:t>
            </a:r>
            <a:r>
              <a:rPr lang="ja-JP" altLang="en-US" sz="1800" dirty="0">
                <a:latin typeface="+mn-ea"/>
              </a:rPr>
              <a:t>緊急やむを得ない場合</a:t>
            </a:r>
            <a:r>
              <a:rPr lang="en-US" altLang="ja-JP" sz="1800" dirty="0">
                <a:latin typeface="+mn-ea"/>
              </a:rPr>
              <a:t>』</a:t>
            </a:r>
            <a:r>
              <a:rPr lang="ja-JP" altLang="en-US" sz="1800" dirty="0">
                <a:latin typeface="+mn-ea"/>
              </a:rPr>
              <a:t>に該当する３要件</a:t>
            </a:r>
            <a:endParaRPr lang="en-US" altLang="ja-JP" sz="1800" dirty="0">
              <a:latin typeface="+mn-ea"/>
            </a:endParaRPr>
          </a:p>
          <a:p>
            <a:pPr marL="0" indent="0">
              <a:spcAft>
                <a:spcPts val="0"/>
              </a:spcAft>
              <a:buFont typeface="Arial"/>
              <a:buNone/>
            </a:pPr>
            <a:endParaRPr lang="en-US" altLang="ja-JP" sz="800" dirty="0">
              <a:latin typeface="+mn-ea"/>
            </a:endParaRPr>
          </a:p>
          <a:p>
            <a:pPr marL="0" indent="0">
              <a:spcBef>
                <a:spcPts val="0"/>
              </a:spcBef>
              <a:spcAft>
                <a:spcPts val="0"/>
              </a:spcAft>
              <a:buFont typeface="Arial"/>
              <a:buNone/>
            </a:pPr>
            <a:r>
              <a:rPr lang="en-US" altLang="ja-JP" sz="1800" dirty="0">
                <a:latin typeface="+mn-ea"/>
              </a:rPr>
              <a:t>  </a:t>
            </a:r>
            <a:r>
              <a:rPr lang="ja-JP" altLang="en-US" sz="1800" dirty="0">
                <a:latin typeface="+mn-ea"/>
              </a:rPr>
              <a:t> </a:t>
            </a:r>
            <a:r>
              <a:rPr lang="ja-JP" altLang="en-US" sz="1800" b="1" u="sng" dirty="0">
                <a:solidFill>
                  <a:srgbClr val="CC0000"/>
                </a:solidFill>
                <a:latin typeface="+mn-ea"/>
              </a:rPr>
              <a:t>３つの要件を全て満たし</a:t>
            </a:r>
            <a:r>
              <a:rPr lang="ja-JP" altLang="en-US" sz="1800" dirty="0">
                <a:latin typeface="+mn-ea"/>
              </a:rPr>
              <a:t>、要件の確認等の手続きが極めて慎重に実施されていることが必要。</a:t>
            </a:r>
            <a:endParaRPr lang="en-US" altLang="ja-JP" sz="1800" dirty="0">
              <a:latin typeface="+mn-ea"/>
            </a:endParaRPr>
          </a:p>
          <a:p>
            <a:pPr marL="0" indent="0">
              <a:spcBef>
                <a:spcPts val="0"/>
              </a:spcBef>
              <a:spcAft>
                <a:spcPts val="0"/>
              </a:spcAft>
              <a:buFont typeface="Arial"/>
              <a:buNone/>
            </a:pPr>
            <a:r>
              <a:rPr lang="ja-JP" altLang="en-US" sz="1800" dirty="0">
                <a:latin typeface="+mn-ea"/>
              </a:rPr>
              <a:t> </a:t>
            </a: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p:txBody>
      </p:sp>
      <p:grpSp>
        <p:nvGrpSpPr>
          <p:cNvPr id="16" name="グループ化 15">
            <a:extLst>
              <a:ext uri="{FF2B5EF4-FFF2-40B4-BE49-F238E27FC236}">
                <a16:creationId xmlns:a16="http://schemas.microsoft.com/office/drawing/2014/main" id="{C35534B4-8383-49BC-BF03-5DB8339DEF62}"/>
              </a:ext>
            </a:extLst>
          </p:cNvPr>
          <p:cNvGrpSpPr/>
          <p:nvPr/>
        </p:nvGrpSpPr>
        <p:grpSpPr>
          <a:xfrm>
            <a:off x="1209411" y="2492896"/>
            <a:ext cx="6750675" cy="1827490"/>
            <a:chOff x="1209412" y="3230084"/>
            <a:chExt cx="6750675" cy="1495061"/>
          </a:xfrm>
        </p:grpSpPr>
        <p:sp>
          <p:nvSpPr>
            <p:cNvPr id="2" name="四角形: 角を丸くする 1">
              <a:extLst>
                <a:ext uri="{FF2B5EF4-FFF2-40B4-BE49-F238E27FC236}">
                  <a16:creationId xmlns:a16="http://schemas.microsoft.com/office/drawing/2014/main" id="{8B9CAECD-C480-4E5A-A5A9-B8616CCB76CD}"/>
                </a:ext>
              </a:extLst>
            </p:cNvPr>
            <p:cNvSpPr/>
            <p:nvPr/>
          </p:nvSpPr>
          <p:spPr>
            <a:xfrm>
              <a:off x="1209412" y="3429000"/>
              <a:ext cx="2138451" cy="12961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ja-JP" altLang="en-US" sz="1400" dirty="0">
                  <a:solidFill>
                    <a:schemeClr val="tx1"/>
                  </a:solidFill>
                </a:rPr>
                <a:t>利用者本人または他の利用 </a:t>
              </a:r>
              <a:r>
                <a:rPr lang="ja-JP" altLang="en-US" sz="1400" dirty="0" smtClean="0">
                  <a:solidFill>
                    <a:schemeClr val="tx1"/>
                  </a:solidFill>
                </a:rPr>
                <a:t>者の</a:t>
              </a:r>
              <a:r>
                <a:rPr lang="ja-JP" altLang="en-US" sz="1400" dirty="0">
                  <a:solidFill>
                    <a:schemeClr val="tx1"/>
                  </a:solidFill>
                </a:rPr>
                <a:t>生命または身体が危険にさらされる可能性が著しく高 い場合</a:t>
              </a:r>
              <a:endParaRPr kumimoji="1" lang="ja-JP" altLang="en-US" sz="1400" dirty="0">
                <a:solidFill>
                  <a:schemeClr val="tx1"/>
                </a:solidFill>
              </a:endParaRPr>
            </a:p>
          </p:txBody>
        </p:sp>
        <p:sp>
          <p:nvSpPr>
            <p:cNvPr id="11" name="四角形: 角を丸くする 10">
              <a:extLst>
                <a:ext uri="{FF2B5EF4-FFF2-40B4-BE49-F238E27FC236}">
                  <a16:creationId xmlns:a16="http://schemas.microsoft.com/office/drawing/2014/main" id="{D9FC606A-0B48-4813-AAF3-F9DCDE64E743}"/>
                </a:ext>
              </a:extLst>
            </p:cNvPr>
            <p:cNvSpPr/>
            <p:nvPr/>
          </p:nvSpPr>
          <p:spPr>
            <a:xfrm>
              <a:off x="5821636" y="3429000"/>
              <a:ext cx="2138451"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身体拘束が一時的なものであること</a:t>
              </a:r>
              <a:endParaRPr kumimoji="1" lang="ja-JP" altLang="en-US" sz="1400" dirty="0">
                <a:solidFill>
                  <a:schemeClr val="tx1"/>
                </a:solidFill>
              </a:endParaRPr>
            </a:p>
          </p:txBody>
        </p:sp>
        <p:sp>
          <p:nvSpPr>
            <p:cNvPr id="12" name="四角形: 角を丸くする 11">
              <a:extLst>
                <a:ext uri="{FF2B5EF4-FFF2-40B4-BE49-F238E27FC236}">
                  <a16:creationId xmlns:a16="http://schemas.microsoft.com/office/drawing/2014/main" id="{76404FC2-D5B8-4F33-9246-8C84EB791F9F}"/>
                </a:ext>
              </a:extLst>
            </p:cNvPr>
            <p:cNvSpPr/>
            <p:nvPr/>
          </p:nvSpPr>
          <p:spPr>
            <a:xfrm>
              <a:off x="3502774" y="3448561"/>
              <a:ext cx="2138451" cy="127658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身体拘束以外に代替す る介護方法がないこと</a:t>
              </a:r>
              <a:endParaRPr kumimoji="1" lang="ja-JP" altLang="en-US" sz="1400" dirty="0">
                <a:solidFill>
                  <a:schemeClr val="tx1"/>
                </a:solidFill>
              </a:endParaRPr>
            </a:p>
          </p:txBody>
        </p:sp>
        <p:sp>
          <p:nvSpPr>
            <p:cNvPr id="4" name="四角形: 角を丸くする 3">
              <a:extLst>
                <a:ext uri="{FF2B5EF4-FFF2-40B4-BE49-F238E27FC236}">
                  <a16:creationId xmlns:a16="http://schemas.microsoft.com/office/drawing/2014/main" id="{EE3A1EF8-1BCF-4F9E-9326-74680DA5AB5A}"/>
                </a:ext>
              </a:extLst>
            </p:cNvPr>
            <p:cNvSpPr/>
            <p:nvPr/>
          </p:nvSpPr>
          <p:spPr>
            <a:xfrm>
              <a:off x="1835499" y="3230084"/>
              <a:ext cx="864096" cy="3978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CC0000"/>
                  </a:solidFill>
                </a:rPr>
                <a:t>切迫性</a:t>
              </a:r>
            </a:p>
          </p:txBody>
        </p:sp>
        <p:sp>
          <p:nvSpPr>
            <p:cNvPr id="13" name="四角形: 角を丸くする 12">
              <a:extLst>
                <a:ext uri="{FF2B5EF4-FFF2-40B4-BE49-F238E27FC236}">
                  <a16:creationId xmlns:a16="http://schemas.microsoft.com/office/drawing/2014/main" id="{B92BC4EF-846B-45B1-BD6B-13CF2D988A1A}"/>
                </a:ext>
              </a:extLst>
            </p:cNvPr>
            <p:cNvSpPr/>
            <p:nvPr/>
          </p:nvSpPr>
          <p:spPr>
            <a:xfrm>
              <a:off x="4128329" y="3249646"/>
              <a:ext cx="864096" cy="3978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CC0000"/>
                  </a:solidFill>
                </a:rPr>
                <a:t>非代替性</a:t>
              </a:r>
            </a:p>
          </p:txBody>
        </p:sp>
        <p:sp>
          <p:nvSpPr>
            <p:cNvPr id="14" name="四角形: 角を丸くする 13">
              <a:extLst>
                <a:ext uri="{FF2B5EF4-FFF2-40B4-BE49-F238E27FC236}">
                  <a16:creationId xmlns:a16="http://schemas.microsoft.com/office/drawing/2014/main" id="{F2E43688-5BBF-42A4-991E-F5B3FDA53224}"/>
                </a:ext>
              </a:extLst>
            </p:cNvPr>
            <p:cNvSpPr/>
            <p:nvPr/>
          </p:nvSpPr>
          <p:spPr>
            <a:xfrm>
              <a:off x="6421159" y="3249646"/>
              <a:ext cx="864096" cy="3978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CC0000"/>
                  </a:solidFill>
                </a:rPr>
                <a:t>一時性</a:t>
              </a:r>
            </a:p>
          </p:txBody>
        </p:sp>
      </p:grpSp>
      <p:grpSp>
        <p:nvGrpSpPr>
          <p:cNvPr id="19" name="グループ化 18">
            <a:extLst>
              <a:ext uri="{FF2B5EF4-FFF2-40B4-BE49-F238E27FC236}">
                <a16:creationId xmlns:a16="http://schemas.microsoft.com/office/drawing/2014/main" id="{7FF61AC1-E1ED-4EFD-ADC2-868F9E0C99A8}"/>
              </a:ext>
            </a:extLst>
          </p:cNvPr>
          <p:cNvGrpSpPr/>
          <p:nvPr/>
        </p:nvGrpSpPr>
        <p:grpSpPr>
          <a:xfrm>
            <a:off x="1032716" y="4528680"/>
            <a:ext cx="6927370" cy="1420600"/>
            <a:chOff x="1032716" y="4797153"/>
            <a:chExt cx="6927370" cy="1420600"/>
          </a:xfrm>
        </p:grpSpPr>
        <p:sp>
          <p:nvSpPr>
            <p:cNvPr id="6" name="四角形: 角を丸くする 5">
              <a:extLst>
                <a:ext uri="{FF2B5EF4-FFF2-40B4-BE49-F238E27FC236}">
                  <a16:creationId xmlns:a16="http://schemas.microsoft.com/office/drawing/2014/main" id="{B35EDDBA-99E7-4707-BA7C-C42C5F7850D7}"/>
                </a:ext>
              </a:extLst>
            </p:cNvPr>
            <p:cNvSpPr/>
            <p:nvPr/>
          </p:nvSpPr>
          <p:spPr>
            <a:xfrm>
              <a:off x="1209411" y="4797153"/>
              <a:ext cx="6750675" cy="1420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（１）</a:t>
              </a:r>
              <a:r>
                <a:rPr lang="en-US" altLang="ja-JP" sz="1400" dirty="0">
                  <a:solidFill>
                    <a:schemeClr val="tx1"/>
                  </a:solidFill>
                  <a:latin typeface="+mn-ea"/>
                </a:rPr>
                <a:t>『</a:t>
              </a:r>
              <a:r>
                <a:rPr lang="ja-JP" altLang="en-US" sz="1400" dirty="0">
                  <a:solidFill>
                    <a:schemeClr val="tx1"/>
                  </a:solidFill>
                  <a:latin typeface="+mn-ea"/>
                </a:rPr>
                <a:t>緊急やむを得ない場合</a:t>
              </a:r>
              <a:r>
                <a:rPr lang="en-US" altLang="ja-JP" sz="1400" dirty="0">
                  <a:solidFill>
                    <a:schemeClr val="tx1"/>
                  </a:solidFill>
                  <a:latin typeface="+mn-ea"/>
                </a:rPr>
                <a:t>』</a:t>
              </a:r>
              <a:r>
                <a:rPr lang="ja-JP" altLang="en-US" sz="1400" dirty="0">
                  <a:solidFill>
                    <a:schemeClr val="tx1"/>
                  </a:solidFill>
                  <a:latin typeface="+mn-ea"/>
                </a:rPr>
                <a:t>の判断は、担当の職員個人又はチームで行うの　　</a:t>
              </a:r>
              <a:endParaRPr lang="en-US" altLang="ja-JP" sz="1400" dirty="0">
                <a:solidFill>
                  <a:schemeClr val="tx1"/>
                </a:solidFill>
                <a:latin typeface="+mn-ea"/>
              </a:endParaRPr>
            </a:p>
            <a:p>
              <a:pPr>
                <a:spcAft>
                  <a:spcPts val="600"/>
                </a:spcAft>
              </a:pPr>
              <a:r>
                <a:rPr lang="ja-JP" altLang="en-US" sz="1400" dirty="0">
                  <a:solidFill>
                    <a:schemeClr val="tx1"/>
                  </a:solidFill>
                  <a:latin typeface="+mn-ea"/>
                </a:rPr>
                <a:t>　　　ではなく 施設全体で判断することが必要</a:t>
              </a:r>
              <a:endParaRPr lang="en-US" altLang="ja-JP" sz="1400" dirty="0">
                <a:solidFill>
                  <a:schemeClr val="tx1"/>
                </a:solidFill>
                <a:latin typeface="+mn-ea"/>
              </a:endParaRPr>
            </a:p>
            <a:p>
              <a:r>
                <a:rPr lang="ja-JP" altLang="en-US" sz="1400" dirty="0">
                  <a:solidFill>
                    <a:schemeClr val="tx1"/>
                  </a:solidFill>
                  <a:latin typeface="+mn-ea"/>
                </a:rPr>
                <a:t>（２）身体拘束の内容、目的、時間、期間などを高齢者本人や家族に対して十分</a:t>
              </a:r>
              <a:endParaRPr lang="en-US" altLang="ja-JP" sz="1400" dirty="0">
                <a:solidFill>
                  <a:schemeClr val="tx1"/>
                </a:solidFill>
                <a:latin typeface="+mn-ea"/>
              </a:endParaRPr>
            </a:p>
            <a:p>
              <a:pPr>
                <a:spcAft>
                  <a:spcPts val="600"/>
                </a:spcAft>
              </a:pPr>
              <a:r>
                <a:rPr lang="ja-JP" altLang="en-US" sz="1400" dirty="0">
                  <a:solidFill>
                    <a:schemeClr val="tx1"/>
                  </a:solidFill>
                  <a:latin typeface="+mn-ea"/>
                </a:rPr>
                <a:t>　　　に説明し、理解を求めることが必要 </a:t>
              </a:r>
              <a:endParaRPr lang="en-US" altLang="ja-JP" sz="1400" dirty="0">
                <a:solidFill>
                  <a:schemeClr val="tx1"/>
                </a:solidFill>
                <a:latin typeface="+mn-ea"/>
              </a:endParaRPr>
            </a:p>
            <a:p>
              <a:r>
                <a:rPr lang="ja-JP" altLang="en-US" sz="1400" dirty="0">
                  <a:solidFill>
                    <a:schemeClr val="tx1"/>
                  </a:solidFill>
                  <a:latin typeface="+mn-ea"/>
                </a:rPr>
                <a:t>（３）介護サービス提供者には、身体拘束に関する記録の作成等の義務</a:t>
              </a:r>
              <a:endParaRPr kumimoji="1" lang="ja-JP" altLang="en-US" sz="1400" dirty="0">
                <a:solidFill>
                  <a:schemeClr val="tx1"/>
                </a:solidFill>
                <a:latin typeface="+mn-ea"/>
              </a:endParaRPr>
            </a:p>
          </p:txBody>
        </p:sp>
        <p:sp>
          <p:nvSpPr>
            <p:cNvPr id="18" name="四角形: 角を丸くする 17">
              <a:extLst>
                <a:ext uri="{FF2B5EF4-FFF2-40B4-BE49-F238E27FC236}">
                  <a16:creationId xmlns:a16="http://schemas.microsoft.com/office/drawing/2014/main" id="{80E0DB1C-C444-44C3-8E37-33832D432FCA}"/>
                </a:ext>
              </a:extLst>
            </p:cNvPr>
            <p:cNvSpPr/>
            <p:nvPr/>
          </p:nvSpPr>
          <p:spPr>
            <a:xfrm>
              <a:off x="1032716" y="5013176"/>
              <a:ext cx="370932" cy="936104"/>
            </a:xfrm>
            <a:prstGeom prst="round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留意事項</a:t>
              </a:r>
            </a:p>
          </p:txBody>
        </p:sp>
      </p:grpSp>
    </p:spTree>
    <p:extLst>
      <p:ext uri="{BB962C8B-B14F-4D97-AF65-F5344CB8AC3E}">
        <p14:creationId xmlns:p14="http://schemas.microsoft.com/office/powerpoint/2010/main" val="195576852"/>
      </p:ext>
    </p:extLst>
  </p:cSld>
  <p:clrMapOvr>
    <a:masterClrMapping/>
  </p:clrMapOvr>
  <p:transition advTm="55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26</a:t>
            </a:fld>
            <a:endParaRPr kumimoji="1" lang="ja-JP" altLang="en-US" dirty="0"/>
          </a:p>
        </p:txBody>
      </p:sp>
      <p:sp>
        <p:nvSpPr>
          <p:cNvPr id="7" name="角丸四角形 6"/>
          <p:cNvSpPr/>
          <p:nvPr/>
        </p:nvSpPr>
        <p:spPr>
          <a:xfrm>
            <a:off x="673061" y="870930"/>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 </a:t>
            </a:r>
            <a:r>
              <a:rPr lang="ja-JP" altLang="en-US" b="1" dirty="0"/>
              <a:t>身体</a:t>
            </a:r>
            <a:r>
              <a:rPr lang="ja-JP" altLang="en-US" b="1" dirty="0" smtClean="0"/>
              <a:t>拘束廃止未実施</a:t>
            </a:r>
            <a:r>
              <a:rPr lang="ja-JP" altLang="en-US" b="1" dirty="0"/>
              <a:t>減算の要件（１）</a:t>
            </a:r>
            <a:endParaRPr kumimoji="1" lang="ja-JP" altLang="en-US" b="1" dirty="0"/>
          </a:p>
        </p:txBody>
      </p:sp>
      <p:sp>
        <p:nvSpPr>
          <p:cNvPr id="10" name="Rectangle 2"/>
          <p:cNvSpPr txBox="1">
            <a:spLocks/>
          </p:cNvSpPr>
          <p:nvPr/>
        </p:nvSpPr>
        <p:spPr>
          <a:xfrm>
            <a:off x="684684" y="1294278"/>
            <a:ext cx="7774632" cy="4698162"/>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fontScale="92500" lnSpcReduction="1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Aft>
                <a:spcPts val="0"/>
              </a:spcAft>
              <a:buFont typeface="Arial"/>
              <a:buNone/>
            </a:pPr>
            <a:endParaRPr lang="en-US" altLang="ja-JP" sz="1800" dirty="0">
              <a:latin typeface="+mn-ea"/>
            </a:endParaRPr>
          </a:p>
          <a:p>
            <a:pPr marL="0" indent="0">
              <a:spcAft>
                <a:spcPts val="0"/>
              </a:spcAft>
              <a:buFont typeface="Arial"/>
              <a:buNone/>
            </a:pPr>
            <a:endParaRPr lang="en-US" altLang="ja-JP" sz="1800" dirty="0">
              <a:latin typeface="+mn-ea"/>
            </a:endParaRPr>
          </a:p>
          <a:p>
            <a:pPr marL="0" indent="0">
              <a:spcAft>
                <a:spcPts val="0"/>
              </a:spcAft>
              <a:buFont typeface="Arial"/>
              <a:buNone/>
            </a:pPr>
            <a:endParaRPr lang="en-US" altLang="ja-JP" sz="1800" dirty="0">
              <a:latin typeface="+mn-ea"/>
            </a:endParaRPr>
          </a:p>
          <a:p>
            <a:pPr marL="0" indent="0">
              <a:spcAft>
                <a:spcPts val="0"/>
              </a:spcAft>
              <a:buFont typeface="Arial"/>
              <a:buNone/>
            </a:pPr>
            <a:endParaRPr lang="en-US" altLang="ja-JP" sz="1800" dirty="0">
              <a:latin typeface="+mn-ea"/>
            </a:endParaRPr>
          </a:p>
          <a:p>
            <a:pPr marL="0" indent="0">
              <a:spcAft>
                <a:spcPts val="0"/>
              </a:spcAft>
              <a:buFont typeface="Arial"/>
              <a:buNone/>
            </a:pPr>
            <a:endParaRPr lang="en-US" altLang="ja-JP" sz="1800" dirty="0">
              <a:latin typeface="+mn-ea"/>
            </a:endParaRPr>
          </a:p>
          <a:p>
            <a:pPr marL="0" indent="0">
              <a:spcAft>
                <a:spcPts val="0"/>
              </a:spcAft>
              <a:buFont typeface="Arial"/>
              <a:buNone/>
            </a:pPr>
            <a:r>
              <a:rPr lang="ja-JP" altLang="en-US" sz="1800" dirty="0">
                <a:latin typeface="+mn-ea"/>
              </a:rPr>
              <a:t>（１）</a:t>
            </a:r>
            <a:r>
              <a:rPr lang="ja-JP" altLang="en-US" sz="1800" b="1" dirty="0">
                <a:latin typeface="+mn-ea"/>
              </a:rPr>
              <a:t>身体拘束時の記録</a:t>
            </a:r>
            <a:endParaRPr lang="en-US" altLang="ja-JP" sz="1800" b="1" dirty="0">
              <a:latin typeface="+mn-ea"/>
            </a:endParaRPr>
          </a:p>
          <a:p>
            <a:pPr marL="0" indent="0">
              <a:spcAft>
                <a:spcPts val="0"/>
              </a:spcAft>
              <a:buFont typeface="Arial"/>
              <a:buNone/>
            </a:pPr>
            <a:r>
              <a:rPr lang="en-US" altLang="ja-JP" sz="1800" dirty="0">
                <a:latin typeface="+mn-ea"/>
              </a:rPr>
              <a:t>            </a:t>
            </a:r>
            <a:r>
              <a:rPr lang="ja-JP" altLang="en-US" sz="1800" dirty="0">
                <a:latin typeface="+mn-ea"/>
              </a:rPr>
              <a:t>態様、時間、その際の入所者（利用者）の心身の状況、緊急やむを得</a:t>
            </a:r>
            <a:endParaRPr lang="en-US" altLang="ja-JP" sz="1800" dirty="0">
              <a:latin typeface="+mn-ea"/>
            </a:endParaRPr>
          </a:p>
          <a:p>
            <a:pPr marL="0" indent="0">
              <a:spcBef>
                <a:spcPts val="0"/>
              </a:spcBef>
              <a:spcAft>
                <a:spcPts val="0"/>
              </a:spcAft>
              <a:buFont typeface="Arial"/>
              <a:buNone/>
            </a:pPr>
            <a:r>
              <a:rPr lang="en-US" altLang="ja-JP" sz="1800" dirty="0">
                <a:latin typeface="+mn-ea"/>
              </a:rPr>
              <a:t>         </a:t>
            </a:r>
            <a:r>
              <a:rPr lang="ja-JP" altLang="en-US" sz="1800" dirty="0">
                <a:latin typeface="+mn-ea"/>
              </a:rPr>
              <a:t>ない理由を記録すること。（当該記録は５年間保存）</a:t>
            </a: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buFont typeface="Arial"/>
              <a:buNone/>
            </a:pPr>
            <a:r>
              <a:rPr lang="ja-JP" altLang="en-US" sz="1800" dirty="0">
                <a:latin typeface="+mn-ea"/>
              </a:rPr>
              <a:t>（２）</a:t>
            </a:r>
            <a:r>
              <a:rPr lang="ja-JP" altLang="en-US" sz="1800" b="1" dirty="0">
                <a:latin typeface="+mn-ea"/>
              </a:rPr>
              <a:t>身体的拘束等の適正化のための対策を検討する委員会</a:t>
            </a:r>
            <a:endParaRPr lang="en-US" altLang="ja-JP" sz="1800" b="1" dirty="0">
              <a:latin typeface="+mn-ea"/>
            </a:endParaRPr>
          </a:p>
          <a:p>
            <a:pPr marL="0" indent="0">
              <a:spcBef>
                <a:spcPts val="0"/>
              </a:spcBef>
              <a:spcAft>
                <a:spcPts val="0"/>
              </a:spcAft>
              <a:buFont typeface="Arial"/>
              <a:buNone/>
            </a:pPr>
            <a:r>
              <a:rPr lang="en-US" altLang="ja-JP" sz="1800" b="1" dirty="0">
                <a:solidFill>
                  <a:srgbClr val="C00000"/>
                </a:solidFill>
                <a:latin typeface="+mn-ea"/>
              </a:rPr>
              <a:t>           </a:t>
            </a:r>
            <a:r>
              <a:rPr lang="ja-JP" altLang="en-US" sz="1800" b="1" u="sng" dirty="0">
                <a:solidFill>
                  <a:srgbClr val="C00000"/>
                </a:solidFill>
                <a:latin typeface="+mn-ea"/>
              </a:rPr>
              <a:t> ３か月に１回以上開催</a:t>
            </a:r>
            <a:r>
              <a:rPr lang="ja-JP" altLang="en-US" sz="1800" dirty="0">
                <a:latin typeface="+mn-ea"/>
              </a:rPr>
              <a:t>し、その結果を介護</a:t>
            </a:r>
            <a:r>
              <a:rPr lang="ja-JP" altLang="en-US" sz="1800" dirty="0" smtClean="0">
                <a:latin typeface="+mn-ea"/>
              </a:rPr>
              <a:t>職員や、その他の職員に</a:t>
            </a:r>
            <a:r>
              <a:rPr lang="ja-JP" altLang="en-US" sz="1800" b="1" u="sng" dirty="0" smtClean="0">
                <a:solidFill>
                  <a:srgbClr val="C00000"/>
                </a:solidFill>
                <a:latin typeface="+mn-ea"/>
              </a:rPr>
              <a:t>周　　　　</a:t>
            </a:r>
            <a:endParaRPr lang="en-US" altLang="ja-JP" sz="1800" b="1" u="sng" dirty="0" smtClean="0">
              <a:solidFill>
                <a:srgbClr val="C00000"/>
              </a:solidFill>
              <a:latin typeface="+mn-ea"/>
            </a:endParaRPr>
          </a:p>
          <a:p>
            <a:pPr marL="0" indent="0">
              <a:spcBef>
                <a:spcPts val="0"/>
              </a:spcBef>
              <a:spcAft>
                <a:spcPts val="0"/>
              </a:spcAft>
              <a:buFont typeface="Arial"/>
              <a:buNone/>
            </a:pPr>
            <a:r>
              <a:rPr lang="ja-JP" altLang="en-US" sz="1800" b="1" dirty="0">
                <a:solidFill>
                  <a:srgbClr val="C00000"/>
                </a:solidFill>
                <a:latin typeface="+mn-ea"/>
              </a:rPr>
              <a:t>　</a:t>
            </a:r>
            <a:r>
              <a:rPr lang="ja-JP" altLang="en-US" sz="1800" b="1" dirty="0" smtClean="0">
                <a:solidFill>
                  <a:srgbClr val="C00000"/>
                </a:solidFill>
                <a:latin typeface="+mn-ea"/>
              </a:rPr>
              <a:t>　　</a:t>
            </a:r>
            <a:r>
              <a:rPr lang="ja-JP" altLang="en-US" sz="1800" b="1" u="sng" dirty="0" smtClean="0">
                <a:solidFill>
                  <a:srgbClr val="C00000"/>
                </a:solidFill>
                <a:latin typeface="+mn-ea"/>
              </a:rPr>
              <a:t>知徹底</a:t>
            </a:r>
            <a:r>
              <a:rPr lang="ja-JP" altLang="en-US" sz="1800" dirty="0">
                <a:latin typeface="+mn-ea"/>
              </a:rPr>
              <a:t>すること。</a:t>
            </a:r>
            <a:endParaRPr lang="en-US" altLang="ja-JP" sz="1800" dirty="0">
              <a:latin typeface="+mn-ea"/>
            </a:endParaRPr>
          </a:p>
          <a:p>
            <a:pPr marL="0" indent="0">
              <a:spcBef>
                <a:spcPts val="0"/>
              </a:spcBef>
              <a:spcAft>
                <a:spcPts val="0"/>
              </a:spcAft>
              <a:buFont typeface="Arial"/>
              <a:buNone/>
            </a:pPr>
            <a:r>
              <a:rPr lang="ja-JP" altLang="en-US" sz="1800" dirty="0">
                <a:latin typeface="+mn-ea"/>
              </a:rPr>
              <a:t> 　 　    構成メンバーには、管理者や従業者以外に第三者や専門家を活用</a:t>
            </a:r>
            <a:r>
              <a:rPr lang="ja-JP" altLang="en-US" sz="1800" dirty="0" smtClean="0">
                <a:latin typeface="+mn-ea"/>
              </a:rPr>
              <a:t>した</a:t>
            </a:r>
            <a:endParaRPr lang="en-US" altLang="ja-JP" sz="1800" dirty="0">
              <a:latin typeface="+mn-ea"/>
            </a:endParaRPr>
          </a:p>
          <a:p>
            <a:pPr marL="0" indent="0">
              <a:spcBef>
                <a:spcPts val="0"/>
              </a:spcBef>
              <a:spcAft>
                <a:spcPts val="0"/>
              </a:spcAft>
              <a:buFont typeface="Arial"/>
              <a:buNone/>
            </a:pPr>
            <a:r>
              <a:rPr lang="en-US" altLang="ja-JP" sz="1800" dirty="0">
                <a:latin typeface="+mn-ea"/>
              </a:rPr>
              <a:t>       </a:t>
            </a:r>
            <a:r>
              <a:rPr lang="en-US" altLang="ja-JP" sz="1800" dirty="0" smtClean="0">
                <a:latin typeface="+mn-ea"/>
              </a:rPr>
              <a:t>  </a:t>
            </a:r>
            <a:r>
              <a:rPr lang="ja-JP" altLang="en-US" sz="1800" dirty="0" smtClean="0">
                <a:latin typeface="+mn-ea"/>
              </a:rPr>
              <a:t>構成</a:t>
            </a:r>
            <a:r>
              <a:rPr lang="ja-JP" altLang="en-US" sz="1800" dirty="0">
                <a:latin typeface="+mn-ea"/>
              </a:rPr>
              <a:t>が望ましい。</a:t>
            </a:r>
            <a:endParaRPr lang="en-US" altLang="ja-JP" sz="1800" dirty="0">
              <a:latin typeface="+mn-ea"/>
            </a:endParaRPr>
          </a:p>
          <a:p>
            <a:pPr marL="0" indent="0">
              <a:spcBef>
                <a:spcPts val="0"/>
              </a:spcBef>
              <a:spcAft>
                <a:spcPts val="0"/>
              </a:spcAft>
              <a:buFont typeface="Arial"/>
              <a:buNone/>
            </a:pPr>
            <a:r>
              <a:rPr lang="en-US" altLang="ja-JP" sz="1800" dirty="0">
                <a:latin typeface="+mn-ea"/>
              </a:rPr>
              <a:t> </a:t>
            </a:r>
          </a:p>
          <a:p>
            <a:pPr marL="0" indent="0">
              <a:spcBef>
                <a:spcPts val="0"/>
              </a:spcBef>
              <a:spcAft>
                <a:spcPts val="0"/>
              </a:spcAft>
              <a:buFont typeface="Arial"/>
              <a:buNone/>
            </a:pPr>
            <a:r>
              <a:rPr lang="en-US" altLang="ja-JP" sz="1800" b="1" dirty="0">
                <a:solidFill>
                  <a:srgbClr val="CC0000"/>
                </a:solidFill>
                <a:latin typeface="+mn-ea"/>
              </a:rPr>
              <a:t>                                          </a:t>
            </a:r>
            <a:r>
              <a:rPr lang="ja-JP" altLang="en-US" sz="1800" b="1" dirty="0">
                <a:solidFill>
                  <a:srgbClr val="CC0000"/>
                </a:solidFill>
                <a:latin typeface="+mn-ea"/>
              </a:rPr>
              <a:t> ⇒ 適正化策を講じた後にその効果を評価 </a:t>
            </a:r>
            <a:endParaRPr lang="en-US" altLang="ja-JP" sz="1800" b="1" dirty="0">
              <a:solidFill>
                <a:srgbClr val="CC0000"/>
              </a:solidFill>
              <a:latin typeface="+mn-ea"/>
            </a:endParaRPr>
          </a:p>
        </p:txBody>
      </p:sp>
      <p:sp>
        <p:nvSpPr>
          <p:cNvPr id="2" name="四角形: 角を丸くする 1">
            <a:extLst>
              <a:ext uri="{FF2B5EF4-FFF2-40B4-BE49-F238E27FC236}">
                <a16:creationId xmlns:a16="http://schemas.microsoft.com/office/drawing/2014/main" id="{1DE89B13-5800-436A-95FA-ABACD29952D0}"/>
              </a:ext>
            </a:extLst>
          </p:cNvPr>
          <p:cNvSpPr/>
          <p:nvPr/>
        </p:nvSpPr>
        <p:spPr>
          <a:xfrm>
            <a:off x="971600" y="1484784"/>
            <a:ext cx="7200800" cy="1224136"/>
          </a:xfrm>
          <a:prstGeom prst="roundRect">
            <a:avLst/>
          </a:prstGeom>
          <a:solidFill>
            <a:schemeClr val="bg1"/>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Aft>
                <a:spcPts val="600"/>
              </a:spcAft>
              <a:buFont typeface="Arial"/>
              <a:buNone/>
            </a:pPr>
            <a:r>
              <a:rPr lang="en-US" altLang="ja-JP" sz="1800" dirty="0">
                <a:solidFill>
                  <a:schemeClr val="tx1"/>
                </a:solidFill>
                <a:latin typeface="+mn-ea"/>
              </a:rPr>
              <a:t>【</a:t>
            </a:r>
            <a:r>
              <a:rPr lang="ja-JP" altLang="en-US" sz="1800" dirty="0">
                <a:solidFill>
                  <a:schemeClr val="tx1"/>
                </a:solidFill>
                <a:latin typeface="+mn-ea"/>
              </a:rPr>
              <a:t>身体</a:t>
            </a:r>
            <a:r>
              <a:rPr lang="ja-JP" altLang="en-US" sz="1800" dirty="0" smtClean="0">
                <a:solidFill>
                  <a:schemeClr val="tx1"/>
                </a:solidFill>
                <a:latin typeface="+mn-ea"/>
              </a:rPr>
              <a:t>拘束廃止未実施</a:t>
            </a:r>
            <a:r>
              <a:rPr lang="ja-JP" altLang="en-US" sz="1800" dirty="0">
                <a:solidFill>
                  <a:schemeClr val="tx1"/>
                </a:solidFill>
                <a:latin typeface="+mn-ea"/>
              </a:rPr>
              <a:t>減算の要件</a:t>
            </a:r>
            <a:r>
              <a:rPr lang="en-US" altLang="ja-JP" sz="1800" dirty="0">
                <a:solidFill>
                  <a:schemeClr val="tx1"/>
                </a:solidFill>
                <a:latin typeface="+mn-ea"/>
              </a:rPr>
              <a:t>】 </a:t>
            </a:r>
          </a:p>
          <a:p>
            <a:pPr marL="0" indent="0">
              <a:spcAft>
                <a:spcPts val="0"/>
              </a:spcAft>
              <a:buFont typeface="Arial"/>
              <a:buNone/>
            </a:pPr>
            <a:r>
              <a:rPr lang="ja-JP" altLang="en-US" sz="1800" dirty="0">
                <a:solidFill>
                  <a:schemeClr val="tx1"/>
                </a:solidFill>
                <a:latin typeface="+mn-ea"/>
              </a:rPr>
              <a:t>　　事業所において身体拘束等が行われていた場合でなく、以下　</a:t>
            </a:r>
            <a:endParaRPr lang="en-US" altLang="ja-JP" sz="1800" dirty="0">
              <a:solidFill>
                <a:schemeClr val="tx1"/>
              </a:solidFill>
              <a:latin typeface="+mn-ea"/>
            </a:endParaRPr>
          </a:p>
          <a:p>
            <a:pPr marL="0" indent="0">
              <a:spcAft>
                <a:spcPts val="0"/>
              </a:spcAft>
              <a:buFont typeface="Arial"/>
              <a:buNone/>
            </a:pPr>
            <a:r>
              <a:rPr lang="ja-JP" altLang="en-US" sz="1800" dirty="0">
                <a:solidFill>
                  <a:schemeClr val="tx1"/>
                </a:solidFill>
                <a:latin typeface="+mn-ea"/>
              </a:rPr>
              <a:t>　の基準に規定する措置を講じていない場合に減算</a:t>
            </a:r>
            <a:endParaRPr lang="en-US" altLang="ja-JP" sz="1800" dirty="0">
              <a:latin typeface="+mn-ea"/>
            </a:endParaRPr>
          </a:p>
        </p:txBody>
      </p:sp>
    </p:spTree>
    <p:extLst>
      <p:ext uri="{BB962C8B-B14F-4D97-AF65-F5344CB8AC3E}">
        <p14:creationId xmlns:p14="http://schemas.microsoft.com/office/powerpoint/2010/main" val="1252314013"/>
      </p:ext>
    </p:extLst>
  </p:cSld>
  <p:clrMapOvr>
    <a:masterClrMapping/>
  </p:clrMapOvr>
  <p:transition advTm="74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27</a:t>
            </a:fld>
            <a:endParaRPr kumimoji="1" lang="ja-JP" altLang="en-US" dirty="0"/>
          </a:p>
        </p:txBody>
      </p:sp>
      <p:sp>
        <p:nvSpPr>
          <p:cNvPr id="7" name="角丸四角形 6"/>
          <p:cNvSpPr/>
          <p:nvPr/>
        </p:nvSpPr>
        <p:spPr>
          <a:xfrm>
            <a:off x="673061" y="870930"/>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 </a:t>
            </a:r>
            <a:r>
              <a:rPr lang="ja-JP" altLang="en-US" b="1" dirty="0"/>
              <a:t>身体</a:t>
            </a:r>
            <a:r>
              <a:rPr lang="ja-JP" altLang="en-US" b="1" dirty="0" smtClean="0"/>
              <a:t>拘束廃止未実施</a:t>
            </a:r>
            <a:r>
              <a:rPr lang="ja-JP" altLang="en-US" b="1" dirty="0"/>
              <a:t>減算の要件（２）</a:t>
            </a:r>
            <a:endParaRPr kumimoji="1" lang="ja-JP" altLang="en-US" b="1" dirty="0"/>
          </a:p>
        </p:txBody>
      </p:sp>
      <p:sp>
        <p:nvSpPr>
          <p:cNvPr id="10" name="Rectangle 2"/>
          <p:cNvSpPr txBox="1">
            <a:spLocks/>
          </p:cNvSpPr>
          <p:nvPr/>
        </p:nvSpPr>
        <p:spPr>
          <a:xfrm>
            <a:off x="673061" y="1268759"/>
            <a:ext cx="7774632" cy="4718311"/>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endParaRPr lang="en-US" altLang="ja-JP" sz="1700" dirty="0">
              <a:latin typeface="+mn-ea"/>
            </a:endParaRPr>
          </a:p>
          <a:p>
            <a:pPr marL="0" indent="0">
              <a:spcBef>
                <a:spcPts val="0"/>
              </a:spcBef>
              <a:spcAft>
                <a:spcPts val="0"/>
              </a:spcAft>
              <a:buFont typeface="Arial"/>
              <a:buNone/>
            </a:pPr>
            <a:r>
              <a:rPr lang="ja-JP" altLang="en-US" sz="1700" b="1" dirty="0">
                <a:latin typeface="+mn-ea"/>
              </a:rPr>
              <a:t> </a:t>
            </a:r>
            <a:endParaRPr lang="en-US" altLang="ja-JP" sz="1700" b="1" dirty="0">
              <a:latin typeface="+mn-ea"/>
            </a:endParaRPr>
          </a:p>
          <a:p>
            <a:pPr marL="0" indent="0">
              <a:spcBef>
                <a:spcPts val="0"/>
              </a:spcBef>
              <a:spcAft>
                <a:spcPts val="0"/>
              </a:spcAft>
              <a:buFont typeface="Arial"/>
              <a:buNone/>
            </a:pPr>
            <a:endParaRPr lang="en-US" altLang="ja-JP" sz="1700" b="1" dirty="0">
              <a:latin typeface="+mn-ea"/>
            </a:endParaRPr>
          </a:p>
          <a:p>
            <a:pPr marL="0" indent="0">
              <a:spcBef>
                <a:spcPts val="0"/>
              </a:spcBef>
              <a:spcAft>
                <a:spcPts val="0"/>
              </a:spcAft>
              <a:buFont typeface="Arial"/>
              <a:buNone/>
            </a:pPr>
            <a:endParaRPr lang="en-US" altLang="ja-JP" sz="1700" b="1" dirty="0">
              <a:latin typeface="+mn-ea"/>
            </a:endParaRPr>
          </a:p>
          <a:p>
            <a:pPr marL="0" indent="0">
              <a:spcBef>
                <a:spcPts val="0"/>
              </a:spcBef>
              <a:spcAft>
                <a:spcPts val="0"/>
              </a:spcAft>
              <a:buFont typeface="Arial"/>
              <a:buNone/>
            </a:pPr>
            <a:endParaRPr lang="en-US" altLang="ja-JP" sz="1700" dirty="0">
              <a:latin typeface="+mn-ea"/>
            </a:endParaRPr>
          </a:p>
          <a:p>
            <a:pPr marL="0" indent="0">
              <a:spcBef>
                <a:spcPts val="0"/>
              </a:spcBef>
              <a:buFont typeface="Arial"/>
              <a:buNone/>
            </a:pPr>
            <a:r>
              <a:rPr lang="ja-JP" altLang="en-US" sz="1700" dirty="0">
                <a:latin typeface="+mn-ea"/>
              </a:rPr>
              <a:t>（３）</a:t>
            </a:r>
            <a:r>
              <a:rPr lang="ja-JP" altLang="en-US" sz="1700" b="1" dirty="0">
                <a:latin typeface="+mn-ea"/>
              </a:rPr>
              <a:t>指針の整備</a:t>
            </a:r>
            <a:endParaRPr lang="en-US" altLang="ja-JP" sz="1700" b="1" dirty="0">
              <a:latin typeface="+mn-ea"/>
            </a:endParaRPr>
          </a:p>
          <a:p>
            <a:pPr marL="0" indent="0">
              <a:spcBef>
                <a:spcPts val="0"/>
              </a:spcBef>
              <a:spcAft>
                <a:spcPts val="0"/>
              </a:spcAft>
              <a:buFont typeface="Arial"/>
              <a:buNone/>
            </a:pPr>
            <a:r>
              <a:rPr lang="ja-JP" altLang="en-US" sz="1700" dirty="0">
                <a:latin typeface="+mn-ea"/>
              </a:rPr>
              <a:t>            身体的拘束等の適正化のための</a:t>
            </a:r>
            <a:r>
              <a:rPr lang="ja-JP" altLang="en-US" sz="1700" b="1" u="sng" dirty="0">
                <a:solidFill>
                  <a:srgbClr val="C00000"/>
                </a:solidFill>
                <a:latin typeface="+mn-ea"/>
              </a:rPr>
              <a:t>指針を整備</a:t>
            </a:r>
            <a:r>
              <a:rPr lang="ja-JP" altLang="en-US" sz="1700" dirty="0">
                <a:latin typeface="+mn-ea"/>
              </a:rPr>
              <a:t>すること。</a:t>
            </a:r>
            <a:endParaRPr lang="en-US" altLang="ja-JP" sz="1700" dirty="0">
              <a:latin typeface="+mn-ea"/>
            </a:endParaRPr>
          </a:p>
          <a:p>
            <a:pPr marL="0" indent="0">
              <a:spcAft>
                <a:spcPts val="0"/>
              </a:spcAft>
              <a:buFont typeface="Arial"/>
              <a:buNone/>
            </a:pPr>
            <a:r>
              <a:rPr lang="ja-JP" altLang="en-US" sz="1700" dirty="0">
                <a:latin typeface="+mn-ea"/>
              </a:rPr>
              <a:t> </a:t>
            </a:r>
            <a:endParaRPr lang="en-US" altLang="ja-JP" sz="1700" dirty="0">
              <a:latin typeface="+mn-ea"/>
            </a:endParaRPr>
          </a:p>
          <a:p>
            <a:pPr marL="0" indent="0">
              <a:spcBef>
                <a:spcPts val="0"/>
              </a:spcBef>
              <a:buFont typeface="Arial"/>
              <a:buNone/>
            </a:pPr>
            <a:r>
              <a:rPr lang="ja-JP" altLang="en-US" sz="1700" dirty="0">
                <a:latin typeface="+mn-ea"/>
              </a:rPr>
              <a:t>（４）</a:t>
            </a:r>
            <a:r>
              <a:rPr lang="ja-JP" altLang="en-US" sz="1700" b="1" dirty="0">
                <a:latin typeface="+mn-ea"/>
              </a:rPr>
              <a:t>研修の実施</a:t>
            </a:r>
            <a:endParaRPr lang="en-US" altLang="ja-JP" sz="1700" b="1" dirty="0">
              <a:latin typeface="+mn-ea"/>
            </a:endParaRPr>
          </a:p>
          <a:p>
            <a:pPr marL="0" indent="0">
              <a:spcBef>
                <a:spcPts val="0"/>
              </a:spcBef>
              <a:spcAft>
                <a:spcPts val="0"/>
              </a:spcAft>
              <a:buFont typeface="Arial"/>
              <a:buNone/>
            </a:pPr>
            <a:r>
              <a:rPr lang="ja-JP" altLang="en-US" sz="1700" dirty="0">
                <a:latin typeface="+mn-ea"/>
              </a:rPr>
              <a:t>            介護職員その他の従業者に対し、身体的拘束等の適正化のための</a:t>
            </a:r>
            <a:r>
              <a:rPr lang="ja-JP" altLang="en-US" sz="1700" b="1" u="sng" dirty="0">
                <a:solidFill>
                  <a:srgbClr val="C00000"/>
                </a:solidFill>
                <a:latin typeface="+mn-ea"/>
              </a:rPr>
              <a:t>研修</a:t>
            </a:r>
            <a:endParaRPr lang="en-US" altLang="ja-JP" sz="1700" b="1" u="sng" dirty="0">
              <a:solidFill>
                <a:srgbClr val="C00000"/>
              </a:solidFill>
              <a:latin typeface="+mn-ea"/>
            </a:endParaRPr>
          </a:p>
          <a:p>
            <a:pPr marL="0" indent="0">
              <a:spcBef>
                <a:spcPts val="0"/>
              </a:spcBef>
              <a:buFont typeface="Arial"/>
              <a:buNone/>
            </a:pPr>
            <a:r>
              <a:rPr lang="en-US" altLang="ja-JP" sz="1700" b="1" dirty="0">
                <a:solidFill>
                  <a:srgbClr val="C00000"/>
                </a:solidFill>
                <a:latin typeface="+mn-ea"/>
              </a:rPr>
              <a:t>           </a:t>
            </a:r>
            <a:r>
              <a:rPr lang="ja-JP" altLang="en-US" sz="1700" b="1" u="sng" dirty="0">
                <a:solidFill>
                  <a:srgbClr val="C00000"/>
                </a:solidFill>
                <a:latin typeface="+mn-ea"/>
              </a:rPr>
              <a:t>を定期的に実施</a:t>
            </a:r>
            <a:r>
              <a:rPr lang="ja-JP" altLang="en-US" sz="1700" dirty="0">
                <a:latin typeface="+mn-ea"/>
              </a:rPr>
              <a:t>すること（新規採用時及び年２回以上）。</a:t>
            </a:r>
            <a:endParaRPr lang="en-US" altLang="ja-JP" sz="1700" dirty="0">
              <a:latin typeface="+mn-ea"/>
            </a:endParaRPr>
          </a:p>
          <a:p>
            <a:pPr marL="0" indent="0">
              <a:spcBef>
                <a:spcPts val="0"/>
              </a:spcBef>
              <a:spcAft>
                <a:spcPts val="0"/>
              </a:spcAft>
              <a:buFont typeface="Arial"/>
              <a:buNone/>
            </a:pPr>
            <a:r>
              <a:rPr lang="ja-JP" altLang="en-US" sz="1700" dirty="0">
                <a:latin typeface="+mn-ea"/>
              </a:rPr>
              <a:t>　　    ・研修の実施内容は記録が必要</a:t>
            </a:r>
            <a:endParaRPr lang="en-US" altLang="ja-JP" sz="1700" dirty="0">
              <a:latin typeface="+mn-ea"/>
            </a:endParaRPr>
          </a:p>
          <a:p>
            <a:pPr marL="0" indent="0">
              <a:spcBef>
                <a:spcPts val="0"/>
              </a:spcBef>
              <a:spcAft>
                <a:spcPts val="0"/>
              </a:spcAft>
              <a:buFont typeface="Arial"/>
              <a:buNone/>
            </a:pPr>
            <a:r>
              <a:rPr lang="en-US" altLang="ja-JP" sz="1700" dirty="0">
                <a:latin typeface="+mn-ea"/>
              </a:rPr>
              <a:t>          </a:t>
            </a:r>
            <a:r>
              <a:rPr lang="ja-JP" altLang="en-US" sz="1700" dirty="0">
                <a:latin typeface="+mn-ea"/>
              </a:rPr>
              <a:t>・新規採用時には必ず研修を実施すること。</a:t>
            </a:r>
            <a:endParaRPr lang="en-US" altLang="ja-JP" sz="1700" dirty="0">
              <a:latin typeface="+mn-ea"/>
            </a:endParaRPr>
          </a:p>
        </p:txBody>
      </p:sp>
      <p:sp>
        <p:nvSpPr>
          <p:cNvPr id="5" name="四角形: 角を丸くする 4">
            <a:extLst>
              <a:ext uri="{FF2B5EF4-FFF2-40B4-BE49-F238E27FC236}">
                <a16:creationId xmlns:a16="http://schemas.microsoft.com/office/drawing/2014/main" id="{90F04F72-1948-4D6D-8738-2D2F11D5D565}"/>
              </a:ext>
            </a:extLst>
          </p:cNvPr>
          <p:cNvSpPr/>
          <p:nvPr/>
        </p:nvSpPr>
        <p:spPr>
          <a:xfrm>
            <a:off x="971600" y="1485121"/>
            <a:ext cx="7200800" cy="1224136"/>
          </a:xfrm>
          <a:prstGeom prst="roundRect">
            <a:avLst/>
          </a:prstGeom>
          <a:solidFill>
            <a:schemeClr val="bg1"/>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spcAft>
                <a:spcPts val="600"/>
              </a:spcAft>
              <a:buFont typeface="Arial"/>
              <a:buNone/>
            </a:pPr>
            <a:r>
              <a:rPr lang="en-US" altLang="ja-JP" sz="1800" dirty="0">
                <a:solidFill>
                  <a:schemeClr val="tx1"/>
                </a:solidFill>
                <a:latin typeface="+mn-ea"/>
              </a:rPr>
              <a:t>【</a:t>
            </a:r>
            <a:r>
              <a:rPr lang="ja-JP" altLang="en-US" sz="1800" dirty="0">
                <a:solidFill>
                  <a:schemeClr val="tx1"/>
                </a:solidFill>
                <a:latin typeface="+mn-ea"/>
              </a:rPr>
              <a:t>身体</a:t>
            </a:r>
            <a:r>
              <a:rPr lang="ja-JP" altLang="en-US" sz="1800" dirty="0" smtClean="0">
                <a:solidFill>
                  <a:schemeClr val="tx1"/>
                </a:solidFill>
                <a:latin typeface="+mn-ea"/>
              </a:rPr>
              <a:t>拘束廃止未実施</a:t>
            </a:r>
            <a:r>
              <a:rPr lang="ja-JP" altLang="en-US" sz="1800" dirty="0">
                <a:solidFill>
                  <a:schemeClr val="tx1"/>
                </a:solidFill>
                <a:latin typeface="+mn-ea"/>
              </a:rPr>
              <a:t>減算の要件</a:t>
            </a:r>
            <a:r>
              <a:rPr lang="en-US" altLang="ja-JP" sz="1800" dirty="0">
                <a:solidFill>
                  <a:schemeClr val="tx1"/>
                </a:solidFill>
                <a:latin typeface="+mn-ea"/>
              </a:rPr>
              <a:t>】 </a:t>
            </a:r>
          </a:p>
          <a:p>
            <a:pPr marL="0" indent="0">
              <a:spcAft>
                <a:spcPts val="0"/>
              </a:spcAft>
              <a:buFont typeface="Arial"/>
              <a:buNone/>
            </a:pPr>
            <a:r>
              <a:rPr lang="ja-JP" altLang="en-US" sz="1800" dirty="0">
                <a:solidFill>
                  <a:schemeClr val="tx1"/>
                </a:solidFill>
                <a:latin typeface="+mn-ea"/>
              </a:rPr>
              <a:t>　　事業所において身体拘束等が行われていた場合でなく、以下　</a:t>
            </a:r>
            <a:endParaRPr lang="en-US" altLang="ja-JP" sz="1800" dirty="0">
              <a:solidFill>
                <a:schemeClr val="tx1"/>
              </a:solidFill>
              <a:latin typeface="+mn-ea"/>
            </a:endParaRPr>
          </a:p>
          <a:p>
            <a:pPr marL="0" indent="0">
              <a:spcAft>
                <a:spcPts val="0"/>
              </a:spcAft>
              <a:buFont typeface="Arial"/>
              <a:buNone/>
            </a:pPr>
            <a:r>
              <a:rPr lang="ja-JP" altLang="en-US" sz="1800" dirty="0">
                <a:solidFill>
                  <a:schemeClr val="tx1"/>
                </a:solidFill>
                <a:latin typeface="+mn-ea"/>
              </a:rPr>
              <a:t>　の基準に規定する措置を講じていない場合に減算</a:t>
            </a:r>
            <a:endParaRPr lang="en-US" altLang="ja-JP" sz="1800" dirty="0">
              <a:latin typeface="+mn-ea"/>
            </a:endParaRPr>
          </a:p>
        </p:txBody>
      </p:sp>
    </p:spTree>
    <p:extLst>
      <p:ext uri="{BB962C8B-B14F-4D97-AF65-F5344CB8AC3E}">
        <p14:creationId xmlns:p14="http://schemas.microsoft.com/office/powerpoint/2010/main" val="2168128235"/>
      </p:ext>
    </p:extLst>
  </p:cSld>
  <p:clrMapOvr>
    <a:masterClrMapping/>
  </p:clrMapOvr>
  <p:transition advTm="4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28</a:t>
            </a:fld>
            <a:endParaRPr kumimoji="1" lang="ja-JP" altLang="en-US" dirty="0"/>
          </a:p>
        </p:txBody>
      </p:sp>
      <p:grpSp>
        <p:nvGrpSpPr>
          <p:cNvPr id="4" name="グループ化 3"/>
          <p:cNvGrpSpPr/>
          <p:nvPr/>
        </p:nvGrpSpPr>
        <p:grpSpPr>
          <a:xfrm>
            <a:off x="673061" y="837560"/>
            <a:ext cx="7774632" cy="2159392"/>
            <a:chOff x="673061" y="1014946"/>
            <a:chExt cx="7774632" cy="2159392"/>
          </a:xfrm>
        </p:grpSpPr>
        <p:sp>
          <p:nvSpPr>
            <p:cNvPr id="7" name="角丸四角形 6"/>
            <p:cNvSpPr/>
            <p:nvPr/>
          </p:nvSpPr>
          <p:spPr>
            <a:xfrm>
              <a:off x="673061" y="1014946"/>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t> 身体</a:t>
              </a:r>
              <a:r>
                <a:rPr lang="ja-JP" altLang="en-US" b="1" dirty="0" smtClean="0"/>
                <a:t>拘束廃止未実施</a:t>
              </a:r>
              <a:r>
                <a:rPr lang="ja-JP" altLang="en-US" b="1" dirty="0"/>
                <a:t>減算の対象</a:t>
              </a:r>
              <a:endParaRPr kumimoji="1" lang="ja-JP" altLang="en-US" b="1" dirty="0"/>
            </a:p>
          </p:txBody>
        </p:sp>
        <p:sp>
          <p:nvSpPr>
            <p:cNvPr id="10" name="Rectangle 2"/>
            <p:cNvSpPr txBox="1">
              <a:spLocks/>
            </p:cNvSpPr>
            <p:nvPr/>
          </p:nvSpPr>
          <p:spPr>
            <a:xfrm>
              <a:off x="673061" y="1395134"/>
              <a:ext cx="7774632" cy="1779204"/>
            </a:xfrm>
            <a:prstGeom prst="rect">
              <a:avLst/>
            </a:prstGeom>
            <a:solidFill>
              <a:srgbClr val="DFFF97"/>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Aft>
                  <a:spcPts val="0"/>
                </a:spcAft>
                <a:buFont typeface="Arial"/>
                <a:buNone/>
              </a:pPr>
              <a:r>
                <a:rPr lang="en-US" altLang="ja-JP" sz="1700" dirty="0">
                  <a:latin typeface="+mn-ea"/>
                </a:rPr>
                <a:t>(</a:t>
              </a:r>
              <a:r>
                <a:rPr lang="ja-JP" altLang="en-US" sz="1700" dirty="0">
                  <a:latin typeface="+mn-ea"/>
                </a:rPr>
                <a:t>１</a:t>
              </a:r>
              <a:r>
                <a:rPr lang="en-US" altLang="ja-JP" sz="1700" dirty="0">
                  <a:latin typeface="+mn-ea"/>
                </a:rPr>
                <a:t>) </a:t>
              </a:r>
              <a:r>
                <a:rPr lang="ja-JP" altLang="en-US" sz="1700" dirty="0">
                  <a:latin typeface="+mn-ea"/>
                </a:rPr>
                <a:t>記録を行っていない。</a:t>
              </a:r>
              <a:endParaRPr lang="en-US" altLang="ja-JP" sz="1700" dirty="0">
                <a:latin typeface="+mn-ea"/>
              </a:endParaRPr>
            </a:p>
            <a:p>
              <a:pPr marL="0" indent="0">
                <a:spcAft>
                  <a:spcPts val="0"/>
                </a:spcAft>
                <a:buFont typeface="Arial"/>
                <a:buNone/>
              </a:pPr>
              <a:r>
                <a:rPr lang="en-US" altLang="ja-JP" sz="1700" dirty="0">
                  <a:latin typeface="+mn-ea"/>
                </a:rPr>
                <a:t>(</a:t>
              </a:r>
              <a:r>
                <a:rPr lang="ja-JP" altLang="en-US" sz="1700" dirty="0">
                  <a:latin typeface="+mn-ea"/>
                </a:rPr>
                <a:t>２</a:t>
              </a:r>
              <a:r>
                <a:rPr lang="en-US" altLang="ja-JP" sz="1700" dirty="0">
                  <a:latin typeface="+mn-ea"/>
                </a:rPr>
                <a:t>) </a:t>
              </a:r>
              <a:r>
                <a:rPr lang="ja-JP" altLang="en-US" sz="1700" dirty="0">
                  <a:latin typeface="+mn-ea"/>
                </a:rPr>
                <a:t>身体的拘束等の適正化のための対策を検討する委員会 を３か月に１回以</a:t>
              </a:r>
              <a:endParaRPr lang="en-US" altLang="ja-JP" sz="1700" dirty="0">
                <a:latin typeface="+mn-ea"/>
              </a:endParaRPr>
            </a:p>
            <a:p>
              <a:pPr marL="0" indent="0">
                <a:spcBef>
                  <a:spcPts val="0"/>
                </a:spcBef>
                <a:spcAft>
                  <a:spcPts val="0"/>
                </a:spcAft>
                <a:buFont typeface="Arial"/>
                <a:buNone/>
              </a:pPr>
              <a:r>
                <a:rPr lang="ja-JP" altLang="en-US" sz="1700" dirty="0">
                  <a:latin typeface="+mn-ea"/>
                </a:rPr>
                <a:t>　　上開催していない。</a:t>
              </a:r>
              <a:endParaRPr lang="en-US" altLang="ja-JP" sz="1700" dirty="0">
                <a:latin typeface="+mn-ea"/>
              </a:endParaRPr>
            </a:p>
            <a:p>
              <a:pPr marL="0" indent="0">
                <a:spcAft>
                  <a:spcPts val="0"/>
                </a:spcAft>
                <a:buFont typeface="Arial"/>
                <a:buNone/>
              </a:pPr>
              <a:r>
                <a:rPr lang="en-US" altLang="ja-JP" sz="1700" dirty="0">
                  <a:latin typeface="+mn-ea"/>
                </a:rPr>
                <a:t>(</a:t>
              </a:r>
              <a:r>
                <a:rPr lang="ja-JP" altLang="en-US" sz="1700" dirty="0">
                  <a:latin typeface="+mn-ea"/>
                </a:rPr>
                <a:t>３</a:t>
              </a:r>
              <a:r>
                <a:rPr lang="en-US" altLang="ja-JP" sz="1700" dirty="0">
                  <a:latin typeface="+mn-ea"/>
                </a:rPr>
                <a:t>) </a:t>
              </a:r>
              <a:r>
                <a:rPr lang="ja-JP" altLang="en-US" sz="1700" dirty="0">
                  <a:latin typeface="+mn-ea"/>
                </a:rPr>
                <a:t>身体的拘束等適正化のための指針を整備していない。 </a:t>
              </a:r>
              <a:endParaRPr lang="en-US" altLang="ja-JP" sz="1700" dirty="0">
                <a:latin typeface="+mn-ea"/>
              </a:endParaRPr>
            </a:p>
            <a:p>
              <a:pPr marL="0" indent="0">
                <a:spcAft>
                  <a:spcPts val="0"/>
                </a:spcAft>
                <a:buFont typeface="Arial"/>
                <a:buNone/>
              </a:pPr>
              <a:r>
                <a:rPr lang="en-US" altLang="ja-JP" sz="1700" dirty="0">
                  <a:latin typeface="+mn-ea"/>
                </a:rPr>
                <a:t>(</a:t>
              </a:r>
              <a:r>
                <a:rPr lang="ja-JP" altLang="en-US" sz="1700" dirty="0">
                  <a:latin typeface="+mn-ea"/>
                </a:rPr>
                <a:t>４</a:t>
              </a:r>
              <a:r>
                <a:rPr lang="en-US" altLang="ja-JP" sz="1700" dirty="0">
                  <a:latin typeface="+mn-ea"/>
                </a:rPr>
                <a:t>) </a:t>
              </a:r>
              <a:r>
                <a:rPr lang="ja-JP" altLang="en-US" sz="1700" dirty="0">
                  <a:latin typeface="+mn-ea"/>
                </a:rPr>
                <a:t>身体的拘束等適正化のための定期的な研修を実施</a:t>
              </a:r>
              <a:r>
                <a:rPr lang="ja-JP" altLang="en-US" sz="1700" dirty="0" smtClean="0">
                  <a:latin typeface="+mn-ea"/>
                </a:rPr>
                <a:t>していない</a:t>
              </a:r>
              <a:endParaRPr lang="en-US" altLang="ja-JP" sz="1700" dirty="0">
                <a:latin typeface="+mn-ea"/>
              </a:endParaRPr>
            </a:p>
          </p:txBody>
        </p:sp>
      </p:grpSp>
      <p:sp>
        <p:nvSpPr>
          <p:cNvPr id="5" name="Rectangle 2">
            <a:extLst>
              <a:ext uri="{FF2B5EF4-FFF2-40B4-BE49-F238E27FC236}">
                <a16:creationId xmlns:a16="http://schemas.microsoft.com/office/drawing/2014/main" id="{FA07C931-A5D7-4F20-8FDF-491E4C2AB796}"/>
              </a:ext>
            </a:extLst>
          </p:cNvPr>
          <p:cNvSpPr txBox="1">
            <a:spLocks/>
          </p:cNvSpPr>
          <p:nvPr/>
        </p:nvSpPr>
        <p:spPr>
          <a:xfrm>
            <a:off x="673061" y="3573016"/>
            <a:ext cx="7774632" cy="825458"/>
          </a:xfrm>
          <a:prstGeom prst="rect">
            <a:avLst/>
          </a:prstGeom>
          <a:solidFill>
            <a:srgbClr val="FFFF99"/>
          </a:solidFill>
          <a:ln w="31750">
            <a:solidFill>
              <a:schemeClr val="tx1">
                <a:lumMod val="95000"/>
                <a:lumOff val="5000"/>
              </a:schemeClr>
            </a:solid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gn="ctr">
              <a:spcBef>
                <a:spcPts val="0"/>
              </a:spcBef>
              <a:buNone/>
            </a:pPr>
            <a:r>
              <a:rPr lang="ja-JP" altLang="en-US" sz="1800" b="1" u="sng" dirty="0">
                <a:solidFill>
                  <a:srgbClr val="C00000"/>
                </a:solidFill>
              </a:rPr>
              <a:t>いずれかに該当する場合、 身体</a:t>
            </a:r>
            <a:r>
              <a:rPr lang="ja-JP" altLang="en-US" sz="1800" b="1" u="sng" dirty="0" smtClean="0">
                <a:solidFill>
                  <a:srgbClr val="C00000"/>
                </a:solidFill>
              </a:rPr>
              <a:t>拘束廃止未実施</a:t>
            </a:r>
            <a:r>
              <a:rPr lang="ja-JP" altLang="en-US" sz="1800" b="1" u="sng" dirty="0">
                <a:solidFill>
                  <a:srgbClr val="C00000"/>
                </a:solidFill>
              </a:rPr>
              <a:t>減算の対象になります</a:t>
            </a:r>
            <a:r>
              <a:rPr lang="ja-JP" altLang="en-US" sz="1800" b="1" u="sng" dirty="0" smtClean="0">
                <a:solidFill>
                  <a:srgbClr val="C00000"/>
                </a:solidFill>
              </a:rPr>
              <a:t>！</a:t>
            </a:r>
            <a:endParaRPr lang="en-US" altLang="ja-JP" sz="1800" b="1" u="sng" dirty="0" smtClean="0">
              <a:solidFill>
                <a:srgbClr val="C00000"/>
              </a:solidFill>
            </a:endParaRPr>
          </a:p>
          <a:p>
            <a:pPr marL="0" indent="0">
              <a:spcBef>
                <a:spcPts val="0"/>
              </a:spcBef>
              <a:spcAft>
                <a:spcPts val="0"/>
              </a:spcAft>
              <a:buNone/>
            </a:pPr>
            <a:r>
              <a:rPr lang="ja-JP" altLang="en-US" sz="1400" b="1" dirty="0" smtClean="0">
                <a:latin typeface="+mn-ea"/>
              </a:rPr>
              <a:t> （入所者</a:t>
            </a:r>
            <a:r>
              <a:rPr lang="ja-JP" altLang="en-US" sz="1400" b="1" dirty="0">
                <a:latin typeface="+mn-ea"/>
              </a:rPr>
              <a:t>全員に</a:t>
            </a:r>
            <a:r>
              <a:rPr lang="ja-JP" altLang="en-US" sz="1400" b="1" dirty="0" smtClean="0">
                <a:latin typeface="+mn-ea"/>
              </a:rPr>
              <a:t>ついて、所定</a:t>
            </a:r>
            <a:r>
              <a:rPr lang="ja-JP" altLang="en-US" sz="1400" b="1" dirty="0">
                <a:latin typeface="+mn-ea"/>
              </a:rPr>
              <a:t>単位数</a:t>
            </a:r>
            <a:r>
              <a:rPr lang="ja-JP" altLang="en-US" sz="1400" b="1" dirty="0" smtClean="0">
                <a:latin typeface="+mn-ea"/>
              </a:rPr>
              <a:t>から１日</a:t>
            </a:r>
            <a:r>
              <a:rPr lang="ja-JP" altLang="en-US" sz="1400" b="1" dirty="0">
                <a:latin typeface="+mn-ea"/>
              </a:rPr>
              <a:t>につき</a:t>
            </a:r>
            <a:r>
              <a:rPr lang="ja-JP" altLang="en-US" sz="1400" b="1" dirty="0" smtClean="0">
                <a:latin typeface="+mn-ea"/>
              </a:rPr>
              <a:t>１０％</a:t>
            </a:r>
            <a:r>
              <a:rPr lang="ja-JP" altLang="en-US" sz="1400" b="1" dirty="0">
                <a:latin typeface="+mn-ea"/>
              </a:rPr>
              <a:t>の</a:t>
            </a:r>
            <a:r>
              <a:rPr lang="ja-JP" altLang="en-US" sz="1400" b="1" dirty="0" smtClean="0">
                <a:latin typeface="+mn-ea"/>
              </a:rPr>
              <a:t>減算）</a:t>
            </a:r>
            <a:endParaRPr lang="en-US" altLang="ja-JP" sz="1400" b="1" u="sng" dirty="0">
              <a:solidFill>
                <a:srgbClr val="C00000"/>
              </a:solidFill>
            </a:endParaRPr>
          </a:p>
        </p:txBody>
      </p:sp>
      <p:sp>
        <p:nvSpPr>
          <p:cNvPr id="6" name="下矢印 15">
            <a:extLst>
              <a:ext uri="{FF2B5EF4-FFF2-40B4-BE49-F238E27FC236}">
                <a16:creationId xmlns:a16="http://schemas.microsoft.com/office/drawing/2014/main" id="{6B55F105-B5DD-4B30-B06D-8C47BB80DC22}"/>
              </a:ext>
            </a:extLst>
          </p:cNvPr>
          <p:cNvSpPr/>
          <p:nvPr/>
        </p:nvSpPr>
        <p:spPr>
          <a:xfrm>
            <a:off x="3851920" y="3068960"/>
            <a:ext cx="1368152" cy="432048"/>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1115615" y="4581128"/>
            <a:ext cx="7332077" cy="2088232"/>
          </a:xfrm>
          <a:prstGeom prst="rect">
            <a:avLst/>
          </a:prstGeom>
          <a:solidFill>
            <a:srgbClr val="FFFFCC"/>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600"/>
              </a:spcAft>
            </a:pPr>
            <a:r>
              <a:rPr lang="ja-JP" altLang="en-US" sz="1500" dirty="0" smtClean="0">
                <a:solidFill>
                  <a:schemeClr val="tx1">
                    <a:lumMod val="95000"/>
                    <a:lumOff val="5000"/>
                  </a:schemeClr>
                </a:solidFill>
                <a:latin typeface="+mn-ea"/>
              </a:rPr>
              <a:t>１　</a:t>
            </a:r>
            <a:r>
              <a:rPr lang="ja-JP" altLang="ja-JP" sz="1500" dirty="0" smtClean="0">
                <a:solidFill>
                  <a:schemeClr val="tx1">
                    <a:lumMod val="95000"/>
                    <a:lumOff val="5000"/>
                  </a:schemeClr>
                </a:solidFill>
                <a:latin typeface="+mn-ea"/>
              </a:rPr>
              <a:t>減算となる事実の発生</a:t>
            </a:r>
          </a:p>
          <a:p>
            <a:pPr lvl="0">
              <a:spcAft>
                <a:spcPts val="600"/>
              </a:spcAft>
            </a:pPr>
            <a:r>
              <a:rPr lang="ja-JP" altLang="en-US" sz="1500" dirty="0" smtClean="0">
                <a:solidFill>
                  <a:schemeClr val="tx1">
                    <a:lumMod val="95000"/>
                    <a:lumOff val="5000"/>
                  </a:schemeClr>
                </a:solidFill>
                <a:latin typeface="+mn-ea"/>
              </a:rPr>
              <a:t>２　</a:t>
            </a:r>
            <a:r>
              <a:rPr lang="ja-JP" altLang="ja-JP" sz="1500" dirty="0" smtClean="0">
                <a:solidFill>
                  <a:schemeClr val="tx1">
                    <a:lumMod val="95000"/>
                    <a:lumOff val="5000"/>
                  </a:schemeClr>
                </a:solidFill>
                <a:latin typeface="+mn-ea"/>
              </a:rPr>
              <a:t>その</a:t>
            </a:r>
            <a:r>
              <a:rPr lang="ja-JP" altLang="ja-JP" sz="1500" dirty="0">
                <a:solidFill>
                  <a:schemeClr val="tx1">
                    <a:lumMod val="95000"/>
                    <a:lumOff val="5000"/>
                  </a:schemeClr>
                </a:solidFill>
                <a:latin typeface="+mn-ea"/>
              </a:rPr>
              <a:t>事実に対する改善計画及び減算を開始する届を提出</a:t>
            </a:r>
          </a:p>
          <a:p>
            <a:pPr lvl="0">
              <a:spcAft>
                <a:spcPts val="600"/>
              </a:spcAft>
            </a:pPr>
            <a:r>
              <a:rPr lang="ja-JP" altLang="en-US" sz="1500" dirty="0" smtClean="0">
                <a:solidFill>
                  <a:schemeClr val="tx1">
                    <a:lumMod val="95000"/>
                    <a:lumOff val="5000"/>
                  </a:schemeClr>
                </a:solidFill>
                <a:latin typeface="+mn-ea"/>
              </a:rPr>
              <a:t>３　</a:t>
            </a:r>
            <a:r>
              <a:rPr lang="ja-JP" altLang="ja-JP" sz="1500" dirty="0" smtClean="0">
                <a:solidFill>
                  <a:schemeClr val="tx1">
                    <a:lumMod val="95000"/>
                    <a:lumOff val="5000"/>
                  </a:schemeClr>
                </a:solidFill>
                <a:latin typeface="+mn-ea"/>
              </a:rPr>
              <a:t>事実</a:t>
            </a:r>
            <a:r>
              <a:rPr lang="ja-JP" altLang="ja-JP" sz="1500" dirty="0">
                <a:solidFill>
                  <a:schemeClr val="tx1">
                    <a:lumMod val="95000"/>
                    <a:lumOff val="5000"/>
                  </a:schemeClr>
                </a:solidFill>
                <a:latin typeface="+mn-ea"/>
              </a:rPr>
              <a:t>が生じた月から</a:t>
            </a:r>
            <a:r>
              <a:rPr lang="en-US" altLang="ja-JP" sz="1500" dirty="0">
                <a:solidFill>
                  <a:schemeClr val="tx1">
                    <a:lumMod val="95000"/>
                    <a:lumOff val="5000"/>
                  </a:schemeClr>
                </a:solidFill>
                <a:latin typeface="+mn-ea"/>
              </a:rPr>
              <a:t>3</a:t>
            </a:r>
            <a:r>
              <a:rPr lang="ja-JP" altLang="ja-JP" sz="1500" dirty="0">
                <a:solidFill>
                  <a:schemeClr val="tx1">
                    <a:lumMod val="95000"/>
                    <a:lumOff val="5000"/>
                  </a:schemeClr>
                </a:solidFill>
                <a:latin typeface="+mn-ea"/>
              </a:rPr>
              <a:t>月後に改善計画に基づく改善状況を報告</a:t>
            </a:r>
          </a:p>
          <a:p>
            <a:pPr lvl="0">
              <a:spcAft>
                <a:spcPts val="600"/>
              </a:spcAft>
            </a:pPr>
            <a:r>
              <a:rPr lang="ja-JP" altLang="en-US" sz="1500" dirty="0" smtClean="0">
                <a:solidFill>
                  <a:schemeClr val="tx1">
                    <a:lumMod val="95000"/>
                    <a:lumOff val="5000"/>
                  </a:schemeClr>
                </a:solidFill>
                <a:latin typeface="+mn-ea"/>
              </a:rPr>
              <a:t>４　</a:t>
            </a:r>
            <a:r>
              <a:rPr lang="ja-JP" altLang="ja-JP" sz="1500" dirty="0" smtClean="0">
                <a:solidFill>
                  <a:schemeClr val="tx1">
                    <a:lumMod val="95000"/>
                    <a:lumOff val="5000"/>
                  </a:schemeClr>
                </a:solidFill>
                <a:latin typeface="+mn-ea"/>
              </a:rPr>
              <a:t>減算</a:t>
            </a:r>
            <a:r>
              <a:rPr lang="ja-JP" altLang="ja-JP" sz="1500" dirty="0">
                <a:solidFill>
                  <a:schemeClr val="tx1">
                    <a:lumMod val="95000"/>
                    <a:lumOff val="5000"/>
                  </a:schemeClr>
                </a:solidFill>
                <a:latin typeface="+mn-ea"/>
              </a:rPr>
              <a:t>を取り下げる届を提出</a:t>
            </a:r>
          </a:p>
          <a:p>
            <a:r>
              <a:rPr lang="ja-JP" altLang="ja-JP" sz="1500" b="1" dirty="0">
                <a:solidFill>
                  <a:schemeClr val="tx1">
                    <a:lumMod val="95000"/>
                    <a:lumOff val="5000"/>
                  </a:schemeClr>
                </a:solidFill>
                <a:latin typeface="+mn-ea"/>
              </a:rPr>
              <a:t>※減算する期間は、入所者全員に対して、事実が生じた月（減算となる事実が判明した月）の翌月から改善が認められた月</a:t>
            </a:r>
            <a:r>
              <a:rPr lang="ja-JP" altLang="ja-JP" sz="1500" b="1" dirty="0" smtClean="0">
                <a:solidFill>
                  <a:schemeClr val="tx1">
                    <a:lumMod val="95000"/>
                    <a:lumOff val="5000"/>
                  </a:schemeClr>
                </a:solidFill>
                <a:latin typeface="+mn-ea"/>
              </a:rPr>
              <a:t>まで</a:t>
            </a:r>
            <a:r>
              <a:rPr lang="ja-JP" altLang="en-US" sz="1500" b="1" dirty="0" smtClean="0">
                <a:solidFill>
                  <a:schemeClr val="tx1">
                    <a:lumMod val="95000"/>
                    <a:lumOff val="5000"/>
                  </a:schemeClr>
                </a:solidFill>
                <a:latin typeface="+mn-ea"/>
              </a:rPr>
              <a:t>の間に入所者全員について、</a:t>
            </a:r>
            <a:r>
              <a:rPr lang="ja-JP" altLang="ja-JP" sz="1500" b="1" dirty="0" smtClean="0">
                <a:solidFill>
                  <a:schemeClr val="tx1">
                    <a:lumMod val="95000"/>
                    <a:lumOff val="5000"/>
                  </a:schemeClr>
                </a:solidFill>
                <a:latin typeface="+mn-ea"/>
              </a:rPr>
              <a:t>減算</a:t>
            </a:r>
            <a:r>
              <a:rPr lang="ja-JP" altLang="ja-JP" sz="1500" b="1" dirty="0">
                <a:solidFill>
                  <a:schemeClr val="tx1">
                    <a:lumMod val="95000"/>
                    <a:lumOff val="5000"/>
                  </a:schemeClr>
                </a:solidFill>
                <a:latin typeface="+mn-ea"/>
              </a:rPr>
              <a:t>（ただし、最低</a:t>
            </a:r>
            <a:r>
              <a:rPr lang="en-US" altLang="ja-JP" sz="1500" b="1" dirty="0">
                <a:solidFill>
                  <a:schemeClr val="tx1">
                    <a:lumMod val="95000"/>
                    <a:lumOff val="5000"/>
                  </a:schemeClr>
                </a:solidFill>
                <a:latin typeface="+mn-ea"/>
              </a:rPr>
              <a:t>3</a:t>
            </a:r>
            <a:r>
              <a:rPr lang="ja-JP" altLang="ja-JP" sz="1500" b="1" dirty="0">
                <a:solidFill>
                  <a:schemeClr val="tx1">
                    <a:lumMod val="95000"/>
                    <a:lumOff val="5000"/>
                  </a:schemeClr>
                </a:solidFill>
                <a:latin typeface="+mn-ea"/>
              </a:rPr>
              <a:t>月は減算）となります。</a:t>
            </a:r>
            <a:endParaRPr lang="ja-JP" altLang="ja-JP" sz="1500" dirty="0">
              <a:solidFill>
                <a:schemeClr val="tx1">
                  <a:lumMod val="95000"/>
                  <a:lumOff val="5000"/>
                </a:schemeClr>
              </a:solidFill>
              <a:latin typeface="+mn-ea"/>
            </a:endParaRPr>
          </a:p>
        </p:txBody>
      </p:sp>
      <p:sp>
        <p:nvSpPr>
          <p:cNvPr id="8" name="正方形/長方形 7"/>
          <p:cNvSpPr/>
          <p:nvPr/>
        </p:nvSpPr>
        <p:spPr>
          <a:xfrm>
            <a:off x="673061" y="4581128"/>
            <a:ext cx="442555" cy="2088232"/>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smtClean="0">
                <a:solidFill>
                  <a:schemeClr val="tx1">
                    <a:lumMod val="95000"/>
                    <a:lumOff val="5000"/>
                  </a:schemeClr>
                </a:solidFill>
              </a:rPr>
              <a:t>減算となる場合の</a:t>
            </a:r>
            <a:endParaRPr kumimoji="1" lang="en-US" altLang="ja-JP" sz="1200" dirty="0" smtClean="0">
              <a:solidFill>
                <a:schemeClr val="tx1">
                  <a:lumMod val="95000"/>
                  <a:lumOff val="5000"/>
                </a:schemeClr>
              </a:solidFill>
            </a:endParaRPr>
          </a:p>
          <a:p>
            <a:pPr algn="ctr"/>
            <a:r>
              <a:rPr kumimoji="1" lang="ja-JP" altLang="en-US" sz="1200" dirty="0" smtClean="0">
                <a:solidFill>
                  <a:schemeClr val="tx1">
                    <a:lumMod val="95000"/>
                    <a:lumOff val="5000"/>
                  </a:schemeClr>
                </a:solidFill>
              </a:rPr>
              <a:t>手続き方法</a:t>
            </a:r>
            <a:endParaRPr kumimoji="1" lang="ja-JP" altLang="en-US" sz="1200" dirty="0">
              <a:solidFill>
                <a:schemeClr val="tx1">
                  <a:lumMod val="95000"/>
                  <a:lumOff val="5000"/>
                </a:schemeClr>
              </a:solidFill>
            </a:endParaRPr>
          </a:p>
        </p:txBody>
      </p:sp>
    </p:spTree>
    <p:extLst>
      <p:ext uri="{BB962C8B-B14F-4D97-AF65-F5344CB8AC3E}">
        <p14:creationId xmlns:p14="http://schemas.microsoft.com/office/powerpoint/2010/main" val="2605830992"/>
      </p:ext>
    </p:extLst>
  </p:cSld>
  <p:clrMapOvr>
    <a:masterClrMapping/>
  </p:clrMapOvr>
  <p:transition advTm="50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29</a:t>
            </a:fld>
            <a:endParaRPr kumimoji="1" lang="ja-JP" altLang="en-US" dirty="0"/>
          </a:p>
        </p:txBody>
      </p:sp>
      <p:sp>
        <p:nvSpPr>
          <p:cNvPr id="7" name="角丸四角形 6"/>
          <p:cNvSpPr/>
          <p:nvPr/>
        </p:nvSpPr>
        <p:spPr>
          <a:xfrm>
            <a:off x="673061" y="870930"/>
            <a:ext cx="7774632" cy="39783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a:solidFill>
                  <a:schemeClr val="bg1"/>
                </a:solidFill>
                <a:latin typeface="+mn-ea"/>
              </a:rPr>
              <a:t>身体的拘束等の適正化のための指針</a:t>
            </a:r>
            <a:endParaRPr kumimoji="1" lang="ja-JP" altLang="en-US" b="1" dirty="0">
              <a:solidFill>
                <a:schemeClr val="bg1"/>
              </a:solidFill>
            </a:endParaRPr>
          </a:p>
        </p:txBody>
      </p:sp>
      <p:sp>
        <p:nvSpPr>
          <p:cNvPr id="10" name="Rectangle 2"/>
          <p:cNvSpPr txBox="1">
            <a:spLocks/>
          </p:cNvSpPr>
          <p:nvPr/>
        </p:nvSpPr>
        <p:spPr>
          <a:xfrm>
            <a:off x="673061" y="1268760"/>
            <a:ext cx="7774632" cy="3672408"/>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1800"/>
              </a:spcAft>
              <a:buNone/>
            </a:pPr>
            <a:r>
              <a:rPr kumimoji="1" lang="ja-JP" altLang="en-US" sz="1700" dirty="0">
                <a:solidFill>
                  <a:schemeClr val="tx1">
                    <a:lumMod val="85000"/>
                    <a:lumOff val="15000"/>
                  </a:schemeClr>
                </a:solidFill>
                <a:latin typeface="+mn-ea"/>
              </a:rPr>
              <a:t>　</a:t>
            </a:r>
            <a:r>
              <a:rPr kumimoji="1" lang="ja-JP" altLang="en-US" sz="1700" b="1" dirty="0">
                <a:solidFill>
                  <a:schemeClr val="tx1">
                    <a:lumMod val="85000"/>
                    <a:lumOff val="15000"/>
                  </a:schemeClr>
                </a:solidFill>
                <a:latin typeface="+mn-ea"/>
              </a:rPr>
              <a:t>指針には次の７項目を盛り込むこと。</a:t>
            </a:r>
            <a:endParaRPr lang="en-US" altLang="ja-JP" sz="1700" b="1" dirty="0">
              <a:solidFill>
                <a:schemeClr val="tx1">
                  <a:lumMod val="85000"/>
                  <a:lumOff val="15000"/>
                </a:schemeClr>
              </a:solidFill>
              <a:latin typeface="+mn-ea"/>
            </a:endParaRPr>
          </a:p>
          <a:p>
            <a:pPr marL="0" indent="0">
              <a:spcBef>
                <a:spcPts val="0"/>
              </a:spcBef>
              <a:buNone/>
            </a:pPr>
            <a:r>
              <a:rPr kumimoji="1" lang="ja-JP" altLang="en-US" sz="1700" dirty="0">
                <a:solidFill>
                  <a:schemeClr val="tx1">
                    <a:lumMod val="85000"/>
                    <a:lumOff val="15000"/>
                  </a:schemeClr>
                </a:solidFill>
                <a:latin typeface="+mn-ea"/>
              </a:rPr>
              <a:t>１ 事業所（施設）における身体的拘束等の適正化に関する基本的考え方</a:t>
            </a:r>
            <a:endParaRPr kumimoji="1" lang="en-US" altLang="ja-JP" sz="1700" dirty="0">
              <a:solidFill>
                <a:schemeClr val="tx1">
                  <a:lumMod val="85000"/>
                  <a:lumOff val="15000"/>
                </a:schemeClr>
              </a:solidFill>
              <a:latin typeface="+mn-ea"/>
            </a:endParaRPr>
          </a:p>
          <a:p>
            <a:pPr marL="0" indent="0">
              <a:spcBef>
                <a:spcPts val="0"/>
              </a:spcBef>
              <a:buNone/>
            </a:pPr>
            <a:r>
              <a:rPr kumimoji="1" lang="ja-JP" altLang="en-US" sz="1700" dirty="0">
                <a:solidFill>
                  <a:schemeClr val="tx1">
                    <a:lumMod val="85000"/>
                    <a:lumOff val="15000"/>
                  </a:schemeClr>
                </a:solidFill>
                <a:latin typeface="+mn-ea"/>
              </a:rPr>
              <a:t>２ 身体的拘束適正化検討委員会その他事業所（施設）内の組織に関する事項</a:t>
            </a:r>
            <a:endParaRPr kumimoji="1" lang="en-US" altLang="ja-JP" sz="1700" dirty="0">
              <a:solidFill>
                <a:schemeClr val="tx1">
                  <a:lumMod val="85000"/>
                  <a:lumOff val="15000"/>
                </a:schemeClr>
              </a:solidFill>
              <a:latin typeface="+mn-ea"/>
            </a:endParaRPr>
          </a:p>
          <a:p>
            <a:pPr marL="0" indent="0">
              <a:spcBef>
                <a:spcPts val="0"/>
              </a:spcBef>
              <a:buNone/>
            </a:pPr>
            <a:r>
              <a:rPr kumimoji="1" lang="ja-JP" altLang="en-US" sz="1700" dirty="0">
                <a:solidFill>
                  <a:schemeClr val="tx1">
                    <a:lumMod val="85000"/>
                    <a:lumOff val="15000"/>
                  </a:schemeClr>
                </a:solidFill>
                <a:latin typeface="+mn-ea"/>
              </a:rPr>
              <a:t>３ 身体的拘束等の適正化のための職員研修に関する基本方針</a:t>
            </a:r>
            <a:endParaRPr kumimoji="1" lang="en-US" altLang="ja-JP" sz="1700" dirty="0">
              <a:solidFill>
                <a:schemeClr val="tx1">
                  <a:lumMod val="85000"/>
                  <a:lumOff val="15000"/>
                </a:schemeClr>
              </a:solidFill>
              <a:latin typeface="+mn-ea"/>
            </a:endParaRPr>
          </a:p>
          <a:p>
            <a:pPr marL="0" indent="0">
              <a:spcBef>
                <a:spcPts val="0"/>
              </a:spcBef>
              <a:spcAft>
                <a:spcPts val="0"/>
              </a:spcAft>
              <a:buNone/>
            </a:pPr>
            <a:r>
              <a:rPr kumimoji="1" lang="ja-JP" altLang="en-US" sz="1700" dirty="0">
                <a:solidFill>
                  <a:schemeClr val="tx1">
                    <a:lumMod val="85000"/>
                    <a:lumOff val="15000"/>
                  </a:schemeClr>
                </a:solidFill>
                <a:latin typeface="+mn-ea"/>
              </a:rPr>
              <a:t>４ 事業所（施設）内で発生した身体的拘束等の報告方法等のための方策に</a:t>
            </a:r>
            <a:endParaRPr kumimoji="1" lang="en-US" altLang="ja-JP" sz="1700" dirty="0">
              <a:solidFill>
                <a:schemeClr val="tx1">
                  <a:lumMod val="85000"/>
                  <a:lumOff val="15000"/>
                </a:schemeClr>
              </a:solidFill>
              <a:latin typeface="+mn-ea"/>
            </a:endParaRPr>
          </a:p>
          <a:p>
            <a:pPr marL="0" indent="0">
              <a:spcBef>
                <a:spcPts val="0"/>
              </a:spcBef>
              <a:buNone/>
            </a:pPr>
            <a:r>
              <a:rPr lang="en-US" altLang="ja-JP" sz="1700" dirty="0">
                <a:solidFill>
                  <a:schemeClr val="tx1">
                    <a:lumMod val="85000"/>
                    <a:lumOff val="15000"/>
                  </a:schemeClr>
                </a:solidFill>
                <a:latin typeface="+mn-ea"/>
              </a:rPr>
              <a:t>    </a:t>
            </a:r>
            <a:r>
              <a:rPr kumimoji="1" lang="ja-JP" altLang="en-US" sz="1700" dirty="0">
                <a:solidFill>
                  <a:schemeClr val="tx1">
                    <a:lumMod val="85000"/>
                    <a:lumOff val="15000"/>
                  </a:schemeClr>
                </a:solidFill>
                <a:latin typeface="+mn-ea"/>
              </a:rPr>
              <a:t>関する基本方針</a:t>
            </a:r>
            <a:endParaRPr kumimoji="1" lang="en-US" altLang="ja-JP" sz="1700" dirty="0">
              <a:solidFill>
                <a:schemeClr val="tx1">
                  <a:lumMod val="85000"/>
                  <a:lumOff val="15000"/>
                </a:schemeClr>
              </a:solidFill>
              <a:latin typeface="+mn-ea"/>
            </a:endParaRPr>
          </a:p>
          <a:p>
            <a:pPr marL="0" indent="0">
              <a:spcBef>
                <a:spcPts val="0"/>
              </a:spcBef>
              <a:buNone/>
            </a:pPr>
            <a:r>
              <a:rPr kumimoji="1" lang="ja-JP" altLang="en-US" sz="1700" dirty="0">
                <a:solidFill>
                  <a:schemeClr val="tx1">
                    <a:lumMod val="85000"/>
                    <a:lumOff val="15000"/>
                  </a:schemeClr>
                </a:solidFill>
                <a:latin typeface="+mn-ea"/>
              </a:rPr>
              <a:t>５ 身体的拘束等発生時の対応に関する基本方針</a:t>
            </a:r>
            <a:endParaRPr kumimoji="1" lang="en-US" altLang="ja-JP" sz="1700" dirty="0">
              <a:solidFill>
                <a:schemeClr val="tx1">
                  <a:lumMod val="85000"/>
                  <a:lumOff val="15000"/>
                </a:schemeClr>
              </a:solidFill>
              <a:latin typeface="+mn-ea"/>
            </a:endParaRPr>
          </a:p>
          <a:p>
            <a:pPr marL="0" indent="0">
              <a:spcBef>
                <a:spcPts val="0"/>
              </a:spcBef>
              <a:buNone/>
            </a:pPr>
            <a:r>
              <a:rPr kumimoji="1" lang="ja-JP" altLang="en-US" sz="1700" dirty="0">
                <a:solidFill>
                  <a:schemeClr val="tx1">
                    <a:lumMod val="85000"/>
                    <a:lumOff val="15000"/>
                  </a:schemeClr>
                </a:solidFill>
                <a:latin typeface="+mn-ea"/>
              </a:rPr>
              <a:t>６ 利用者（入所者）等に対する当該指針の閲覧に関する基本方針</a:t>
            </a:r>
            <a:endParaRPr kumimoji="1" lang="en-US" altLang="ja-JP" sz="1700" dirty="0">
              <a:solidFill>
                <a:schemeClr val="tx1">
                  <a:lumMod val="85000"/>
                  <a:lumOff val="15000"/>
                </a:schemeClr>
              </a:solidFill>
              <a:latin typeface="+mn-ea"/>
            </a:endParaRPr>
          </a:p>
          <a:p>
            <a:pPr marL="0" indent="0">
              <a:spcBef>
                <a:spcPts val="0"/>
              </a:spcBef>
              <a:buNone/>
            </a:pPr>
            <a:r>
              <a:rPr kumimoji="1" lang="ja-JP" altLang="en-US" sz="1700" dirty="0">
                <a:solidFill>
                  <a:schemeClr val="tx1">
                    <a:lumMod val="85000"/>
                    <a:lumOff val="15000"/>
                  </a:schemeClr>
                </a:solidFill>
                <a:latin typeface="+mn-ea"/>
              </a:rPr>
              <a:t>７ その他身体的拘束等の適正化の推進のために必要な基本方針</a:t>
            </a:r>
            <a:endParaRPr lang="en-US" altLang="ja-JP" sz="1700" dirty="0">
              <a:latin typeface="+mn-ea"/>
            </a:endParaRPr>
          </a:p>
        </p:txBody>
      </p:sp>
    </p:spTree>
    <p:extLst>
      <p:ext uri="{BB962C8B-B14F-4D97-AF65-F5344CB8AC3E}">
        <p14:creationId xmlns:p14="http://schemas.microsoft.com/office/powerpoint/2010/main" val="4025288650"/>
      </p:ext>
    </p:extLst>
  </p:cSld>
  <p:clrMapOvr>
    <a:masterClrMapping/>
  </p:clrMapOvr>
  <p:transition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3</a:t>
            </a:fld>
            <a:endParaRPr kumimoji="1" lang="ja-JP" altLang="en-US" dirty="0"/>
          </a:p>
        </p:txBody>
      </p:sp>
      <p:sp>
        <p:nvSpPr>
          <p:cNvPr id="6" name="Rectangle 2"/>
          <p:cNvSpPr txBox="1">
            <a:spLocks/>
          </p:cNvSpPr>
          <p:nvPr/>
        </p:nvSpPr>
        <p:spPr>
          <a:xfrm>
            <a:off x="539552" y="4509120"/>
            <a:ext cx="8001000" cy="2160240"/>
          </a:xfrm>
          <a:prstGeom prst="rect">
            <a:avLst/>
          </a:prstGeom>
          <a:solidFill>
            <a:srgbClr val="FFFF99"/>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nSpc>
                <a:spcPct val="110000"/>
              </a:lnSpc>
              <a:spcBef>
                <a:spcPts val="0"/>
              </a:spcBef>
              <a:spcAft>
                <a:spcPts val="0"/>
              </a:spcAft>
              <a:buFont typeface="Arial"/>
              <a:buNone/>
            </a:pPr>
            <a:r>
              <a:rPr lang="ja-JP" altLang="en-US" sz="1800" dirty="0">
                <a:latin typeface="+mn-ea"/>
              </a:rPr>
              <a:t>● 勤務表は予定・実績ともユニット単位で作成をする。</a:t>
            </a:r>
            <a:endParaRPr lang="en-US" altLang="ja-JP" sz="1800" b="1" u="sng" dirty="0">
              <a:latin typeface="+mn-ea"/>
            </a:endParaRPr>
          </a:p>
          <a:p>
            <a:pPr marL="0" indent="0">
              <a:lnSpc>
                <a:spcPct val="110000"/>
              </a:lnSpc>
              <a:spcBef>
                <a:spcPts val="0"/>
              </a:spcBef>
              <a:spcAft>
                <a:spcPts val="0"/>
              </a:spcAft>
              <a:buFont typeface="Arial"/>
              <a:buNone/>
            </a:pPr>
            <a:r>
              <a:rPr lang="ja-JP" altLang="en-US" sz="1800" dirty="0">
                <a:latin typeface="+mn-ea"/>
              </a:rPr>
              <a:t>● 勤務表にユニットリーダーの記載をする。</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日中に常時</a:t>
            </a:r>
            <a:r>
              <a:rPr lang="en-US" altLang="ja-JP" sz="1800" dirty="0">
                <a:latin typeface="+mn-ea"/>
              </a:rPr>
              <a:t>1</a:t>
            </a:r>
            <a:r>
              <a:rPr lang="ja-JP" altLang="en-US" sz="1800" dirty="0">
                <a:latin typeface="+mn-ea"/>
              </a:rPr>
              <a:t>人以上、介護又は看護職員を配置していることを明確にする。</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a:t>
            </a:r>
            <a:r>
              <a:rPr lang="ja-JP" altLang="en-US" sz="1800" u="sng" dirty="0">
                <a:latin typeface="+mn-ea"/>
              </a:rPr>
              <a:t>ユニットリーダー研修の受講者を２名以上配置する。</a:t>
            </a:r>
            <a:endParaRPr lang="en-US" altLang="ja-JP" sz="1800" u="sng" dirty="0">
              <a:latin typeface="+mn-ea"/>
            </a:endParaRPr>
          </a:p>
          <a:p>
            <a:pPr marL="0" indent="0">
              <a:lnSpc>
                <a:spcPct val="110000"/>
              </a:lnSpc>
              <a:spcBef>
                <a:spcPts val="0"/>
              </a:spcBef>
              <a:spcAft>
                <a:spcPts val="0"/>
              </a:spcAft>
              <a:buFont typeface="Arial"/>
              <a:buNone/>
            </a:pPr>
            <a:r>
              <a:rPr lang="ja-JP" altLang="en-US" sz="1800" dirty="0">
                <a:latin typeface="+mn-ea"/>
              </a:rPr>
              <a:t>● なじみの関係（継続性）に配慮した人員配置を行う。</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a:t>
            </a:r>
            <a:r>
              <a:rPr lang="ja-JP" altLang="en-US" sz="1800" u="sng" dirty="0">
                <a:latin typeface="+mn-ea"/>
              </a:rPr>
              <a:t>医師についても、勤務表に記載するとともに出退勤の記録を行う。</a:t>
            </a:r>
            <a:endParaRPr lang="en-US" altLang="ja-JP" sz="1800" u="sng" dirty="0">
              <a:latin typeface="+mn-ea"/>
            </a:endParaRPr>
          </a:p>
        </p:txBody>
      </p:sp>
      <p:sp>
        <p:nvSpPr>
          <p:cNvPr id="7" name="下矢印 6"/>
          <p:cNvSpPr/>
          <p:nvPr/>
        </p:nvSpPr>
        <p:spPr>
          <a:xfrm>
            <a:off x="3707904" y="3943229"/>
            <a:ext cx="1584176" cy="421875"/>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653660994"/>
              </p:ext>
            </p:extLst>
          </p:nvPr>
        </p:nvGraphicFramePr>
        <p:xfrm>
          <a:off x="539552" y="836712"/>
          <a:ext cx="8001000" cy="2978219"/>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387419">
                <a:tc>
                  <a:txBody>
                    <a:bodyPr/>
                    <a:lstStyle/>
                    <a:p>
                      <a:pPr>
                        <a:spcBef>
                          <a:spcPts val="600"/>
                        </a:spcBef>
                      </a:pPr>
                      <a:r>
                        <a:rPr kumimoji="1" lang="ja-JP" altLang="en-US" dirty="0"/>
                        <a:t>②</a:t>
                      </a:r>
                      <a:r>
                        <a:rPr kumimoji="1" lang="ja-JP" altLang="en-US" dirty="0" smtClean="0"/>
                        <a:t> </a:t>
                      </a:r>
                      <a:r>
                        <a:rPr kumimoji="1" lang="ja-JP" altLang="en-US" baseline="0" dirty="0" smtClean="0"/>
                        <a:t> </a:t>
                      </a:r>
                      <a:r>
                        <a:rPr kumimoji="1" lang="ja-JP" altLang="en-US" sz="1800" b="1" kern="1200" dirty="0" smtClean="0">
                          <a:solidFill>
                            <a:schemeClr val="bg1"/>
                          </a:solidFill>
                          <a:latin typeface="+mn-ea"/>
                          <a:ea typeface="+mn-ea"/>
                        </a:rPr>
                        <a:t>勤務体制の確保等</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077924">
                <a:tc>
                  <a:txBody>
                    <a:bodyPr/>
                    <a:lstStyle/>
                    <a:p>
                      <a:pPr marL="0" indent="0">
                        <a:spcBef>
                          <a:spcPts val="600"/>
                        </a:spcBef>
                        <a:spcAft>
                          <a:spcPts val="600"/>
                        </a:spcAft>
                        <a:buNone/>
                      </a:pPr>
                      <a:r>
                        <a:rPr kumimoji="1" lang="ja-JP" altLang="en-US" sz="1800" b="1" kern="1200" dirty="0"/>
                        <a:t>＜ユニット型施設における勤務体制の確保＞</a:t>
                      </a:r>
                      <a:endParaRPr kumimoji="1" lang="en-US" altLang="ja-JP" sz="1800" b="1" kern="1200" dirty="0"/>
                    </a:p>
                    <a:p>
                      <a:pPr marL="0" indent="0">
                        <a:spcBef>
                          <a:spcPts val="0"/>
                        </a:spcBef>
                        <a:buNone/>
                      </a:pPr>
                      <a:r>
                        <a:rPr kumimoji="1" lang="ja-JP" altLang="en-US" sz="1800" kern="1200" dirty="0"/>
                        <a:t>● 勤務表がユニットごとに作成されていない。</a:t>
                      </a:r>
                      <a:endParaRPr kumimoji="1" lang="en-US" altLang="ja-JP" sz="1800" kern="1200" dirty="0"/>
                    </a:p>
                    <a:p>
                      <a:pPr marL="0" indent="0">
                        <a:spcBef>
                          <a:spcPts val="0"/>
                        </a:spcBef>
                        <a:buNone/>
                      </a:pPr>
                      <a:r>
                        <a:rPr kumimoji="1" lang="ja-JP" altLang="en-US" sz="1800" kern="1200" dirty="0"/>
                        <a:t>● 勤務表にユニットリーダーの記載をしていない。</a:t>
                      </a:r>
                      <a:endParaRPr kumimoji="1" lang="en-US" altLang="ja-JP" sz="1800" kern="1200" dirty="0"/>
                    </a:p>
                    <a:p>
                      <a:pPr marL="0" indent="0">
                        <a:spcBef>
                          <a:spcPts val="0"/>
                        </a:spcBef>
                        <a:buNone/>
                      </a:pPr>
                      <a:r>
                        <a:rPr kumimoji="1" lang="ja-JP" altLang="en-US" sz="1800" kern="1200" dirty="0"/>
                        <a:t>● 日中に常時１人以上、介護又は看護職員が配置されていることが不明確。</a:t>
                      </a:r>
                      <a:endParaRPr kumimoji="1" lang="en-US" altLang="ja-JP" sz="1800" kern="1200" dirty="0"/>
                    </a:p>
                    <a:p>
                      <a:pPr marL="0" indent="0">
                        <a:spcBef>
                          <a:spcPts val="0"/>
                        </a:spcBef>
                        <a:buNone/>
                      </a:pPr>
                      <a:r>
                        <a:rPr kumimoji="1" lang="ja-JP" altLang="en-US" sz="1800" kern="1200" dirty="0"/>
                        <a:t>● </a:t>
                      </a:r>
                      <a:r>
                        <a:rPr kumimoji="1" lang="ja-JP" altLang="en-US" sz="1800" u="sng" kern="1200" dirty="0"/>
                        <a:t>ユニットリーダー研修の</a:t>
                      </a:r>
                      <a:r>
                        <a:rPr kumimoji="1" lang="ja-JP" altLang="en-US" sz="1800" u="sng" kern="1200" dirty="0" smtClean="0"/>
                        <a:t>受講者を２人</a:t>
                      </a:r>
                      <a:r>
                        <a:rPr kumimoji="1" lang="ja-JP" altLang="en-US" sz="1800" u="sng" kern="1200" dirty="0"/>
                        <a:t>以上配置していない。</a:t>
                      </a:r>
                      <a:endParaRPr kumimoji="1" lang="en-US" altLang="ja-JP" sz="1800" u="sng" kern="1200" dirty="0"/>
                    </a:p>
                    <a:p>
                      <a:pPr marL="0" indent="0">
                        <a:spcBef>
                          <a:spcPts val="0"/>
                        </a:spcBef>
                        <a:spcAft>
                          <a:spcPts val="1200"/>
                        </a:spcAft>
                        <a:buNone/>
                      </a:pPr>
                      <a:r>
                        <a:rPr kumimoji="1" lang="ja-JP" altLang="en-US" sz="1800" kern="1200" dirty="0"/>
                        <a:t>● 他のユニットへの応援が頻繁にみられる。</a:t>
                      </a:r>
                      <a:endParaRPr kumimoji="1" lang="en-US" altLang="ja-JP" sz="1800" kern="1200" dirty="0"/>
                    </a:p>
                    <a:p>
                      <a:pPr marL="0" indent="0">
                        <a:spcBef>
                          <a:spcPts val="0"/>
                        </a:spcBef>
                        <a:spcAft>
                          <a:spcPts val="600"/>
                        </a:spcAft>
                        <a:buNone/>
                      </a:pPr>
                      <a:r>
                        <a:rPr kumimoji="1" lang="ja-JP" altLang="en-US" sz="1800" b="1" kern="1200" dirty="0"/>
                        <a:t>＜ユニット型・従来型における勤務体制の確保＞</a:t>
                      </a:r>
                      <a:endParaRPr kumimoji="1" lang="en-US" altLang="ja-JP" sz="1800" b="1" kern="1200" dirty="0"/>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kern="1200" dirty="0"/>
                        <a:t>● </a:t>
                      </a:r>
                      <a:r>
                        <a:rPr kumimoji="1" lang="ja-JP" altLang="en-US" sz="1800" u="sng" kern="1200" dirty="0"/>
                        <a:t>医師の勤務表への記載や出退勤の記録がない。</a:t>
                      </a:r>
                      <a:endParaRPr kumimoji="1" lang="ja-JP" altLang="en-US" sz="1800" u="sng" kern="1200" dirty="0">
                        <a:solidFill>
                          <a:schemeClr val="tx1"/>
                        </a:solidFill>
                        <a:latin typeface="+mj-ea"/>
                        <a:ea typeface="+mn-ea"/>
                        <a:cs typeface="+mn-cs"/>
                      </a:endParaRPr>
                    </a:p>
                  </a:txBody>
                  <a:tcPr anchor="ctr">
                    <a:solidFill>
                      <a:srgbClr val="DFFF97"/>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3330693205"/>
      </p:ext>
    </p:extLst>
  </p:cSld>
  <p:clrMapOvr>
    <a:masterClrMapping/>
  </p:clrMapOvr>
  <p:transition advTm="38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0299" y="949817"/>
            <a:ext cx="7778931" cy="745649"/>
          </a:xfrm>
        </p:spPr>
        <p:txBody>
          <a:bodyPr>
            <a:noAutofit/>
          </a:bodyPr>
          <a:lstStyle/>
          <a:p>
            <a:r>
              <a:rPr lang="en-US" altLang="ja-JP" sz="3400" b="1" dirty="0" smtClean="0">
                <a:solidFill>
                  <a:schemeClr val="tx1"/>
                </a:solidFill>
                <a:latin typeface="+mj-ea"/>
              </a:rPr>
              <a:t>7  </a:t>
            </a:r>
            <a:r>
              <a:rPr lang="ja-JP" altLang="en-US" sz="3400" b="1" dirty="0" smtClean="0">
                <a:solidFill>
                  <a:schemeClr val="tx1"/>
                </a:solidFill>
                <a:latin typeface="+mj-ea"/>
              </a:rPr>
              <a:t>さいご</a:t>
            </a:r>
            <a:r>
              <a:rPr lang="ja-JP" altLang="en-US" sz="3400" b="1" dirty="0">
                <a:solidFill>
                  <a:schemeClr val="tx1"/>
                </a:solidFill>
                <a:latin typeface="+mj-ea"/>
              </a:rPr>
              <a:t>に</a:t>
            </a:r>
            <a:endParaRPr kumimoji="1" lang="ja-JP" altLang="en-US" sz="3400" b="1" dirty="0">
              <a:solidFill>
                <a:schemeClr val="tx1"/>
              </a:solidFill>
              <a:latin typeface="+mj-ea"/>
            </a:endParaRPr>
          </a:p>
        </p:txBody>
      </p:sp>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30</a:t>
            </a:fld>
            <a:endParaRPr kumimoji="1" lang="ja-JP" altLang="en-US" dirty="0"/>
          </a:p>
        </p:txBody>
      </p:sp>
      <p:sp>
        <p:nvSpPr>
          <p:cNvPr id="5" name="Rectangle 2">
            <a:extLst>
              <a:ext uri="{FF2B5EF4-FFF2-40B4-BE49-F238E27FC236}">
                <a16:creationId xmlns:a16="http://schemas.microsoft.com/office/drawing/2014/main" id="{4D3D6797-1016-44D1-BB10-C8BB6E5E06E8}"/>
              </a:ext>
            </a:extLst>
          </p:cNvPr>
          <p:cNvSpPr txBox="1">
            <a:spLocks/>
          </p:cNvSpPr>
          <p:nvPr/>
        </p:nvSpPr>
        <p:spPr>
          <a:xfrm>
            <a:off x="761976" y="2132856"/>
            <a:ext cx="7778931" cy="1394118"/>
          </a:xfrm>
          <a:prstGeom prst="rect">
            <a:avLst/>
          </a:prstGeom>
          <a:solidFill>
            <a:srgbClr val="FFFF99"/>
          </a:solidFill>
          <a:ln w="31750">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Aft>
                <a:spcPts val="0"/>
              </a:spcAft>
              <a:buNone/>
            </a:pPr>
            <a:r>
              <a:rPr lang="ja-JP" altLang="en-US" sz="1800" dirty="0" smtClean="0">
                <a:latin typeface="+mn-ea"/>
              </a:rPr>
              <a:t>　</a:t>
            </a:r>
            <a:r>
              <a:rPr lang="ja-JP" altLang="en-US" sz="1800" dirty="0" smtClean="0">
                <a:solidFill>
                  <a:schemeClr val="accent2">
                    <a:lumMod val="75000"/>
                  </a:schemeClr>
                </a:solidFill>
                <a:latin typeface="+mn-ea"/>
              </a:rPr>
              <a:t>📩</a:t>
            </a:r>
            <a:r>
              <a:rPr lang="ja-JP" altLang="en-US" sz="1800" dirty="0" smtClean="0">
                <a:latin typeface="+mn-ea"/>
              </a:rPr>
              <a:t>  吹田市</a:t>
            </a:r>
            <a:r>
              <a:rPr lang="ja-JP" altLang="en-US" sz="1800" dirty="0">
                <a:latin typeface="+mn-ea"/>
              </a:rPr>
              <a:t>電子申込</a:t>
            </a:r>
            <a:r>
              <a:rPr lang="ja-JP" altLang="en-US" sz="1800" dirty="0" smtClean="0">
                <a:latin typeface="+mn-ea"/>
              </a:rPr>
              <a:t>システムにより、</a:t>
            </a:r>
            <a:r>
              <a:rPr lang="ja-JP" altLang="en-US" sz="1800" b="1" u="sng" dirty="0" smtClean="0">
                <a:solidFill>
                  <a:srgbClr val="C00000"/>
                </a:solidFill>
                <a:latin typeface="+mn-ea"/>
              </a:rPr>
              <a:t>集団指導の確認報告の提出</a:t>
            </a:r>
            <a:r>
              <a:rPr lang="ja-JP" altLang="en-US" sz="1800" dirty="0" smtClean="0">
                <a:latin typeface="+mn-ea"/>
              </a:rPr>
              <a:t>を</a:t>
            </a:r>
            <a:endParaRPr lang="en-US" altLang="ja-JP" sz="1800" dirty="0" smtClean="0">
              <a:latin typeface="+mn-ea"/>
            </a:endParaRPr>
          </a:p>
          <a:p>
            <a:pPr marL="0" indent="0">
              <a:spcAft>
                <a:spcPts val="0"/>
              </a:spcAft>
              <a:buNone/>
            </a:pPr>
            <a:r>
              <a:rPr lang="ja-JP" altLang="en-US" sz="1800" dirty="0">
                <a:latin typeface="+mn-ea"/>
              </a:rPr>
              <a:t>　</a:t>
            </a:r>
            <a:r>
              <a:rPr lang="ja-JP" altLang="en-US" sz="1800" dirty="0" smtClean="0">
                <a:latin typeface="+mn-ea"/>
              </a:rPr>
              <a:t>　  お願いします。</a:t>
            </a:r>
            <a:endParaRPr lang="en-US" altLang="ja-JP" sz="1600" dirty="0" smtClean="0">
              <a:latin typeface="+mn-ea"/>
            </a:endParaRPr>
          </a:p>
        </p:txBody>
      </p:sp>
      <p:sp>
        <p:nvSpPr>
          <p:cNvPr id="3" name="正方形/長方形 2"/>
          <p:cNvSpPr/>
          <p:nvPr/>
        </p:nvSpPr>
        <p:spPr>
          <a:xfrm>
            <a:off x="5292080" y="4437112"/>
            <a:ext cx="2646878" cy="723275"/>
          </a:xfrm>
          <a:prstGeom prst="rect">
            <a:avLst/>
          </a:prstGeom>
        </p:spPr>
        <p:txBody>
          <a:bodyPr wrap="none">
            <a:spAutoFit/>
          </a:bodyPr>
          <a:lstStyle/>
          <a:p>
            <a:pPr>
              <a:spcAft>
                <a:spcPts val="600"/>
              </a:spcAft>
            </a:pPr>
            <a:r>
              <a:rPr lang="ja-JP" altLang="ja-JP" b="1" dirty="0">
                <a:latin typeface="+mn-ea"/>
              </a:rPr>
              <a:t>以上で</a:t>
            </a:r>
            <a:r>
              <a:rPr lang="ja-JP" altLang="en-US" b="1" dirty="0">
                <a:latin typeface="+mn-ea"/>
              </a:rPr>
              <a:t>、終了</a:t>
            </a:r>
            <a:r>
              <a:rPr lang="ja-JP" altLang="en-US" b="1" dirty="0" smtClean="0">
                <a:latin typeface="+mn-ea"/>
              </a:rPr>
              <a:t>です。</a:t>
            </a:r>
            <a:endParaRPr lang="en-US" altLang="ja-JP" b="1" dirty="0" smtClean="0">
              <a:latin typeface="+mn-ea"/>
            </a:endParaRPr>
          </a:p>
          <a:p>
            <a:r>
              <a:rPr lang="ja-JP" altLang="en-US" b="1" dirty="0">
                <a:latin typeface="+mn-ea"/>
              </a:rPr>
              <a:t>おつかれさまでした。</a:t>
            </a:r>
            <a:r>
              <a:rPr lang="en-US" altLang="ja-JP" b="1" dirty="0" smtClean="0">
                <a:latin typeface="+mn-ea"/>
              </a:rPr>
              <a:t>  </a:t>
            </a:r>
            <a:endParaRPr lang="en-US" altLang="ja-JP" b="1" dirty="0">
              <a:latin typeface="+mn-ea"/>
            </a:endParaRPr>
          </a:p>
        </p:txBody>
      </p:sp>
    </p:spTree>
    <p:extLst>
      <p:ext uri="{BB962C8B-B14F-4D97-AF65-F5344CB8AC3E}">
        <p14:creationId xmlns:p14="http://schemas.microsoft.com/office/powerpoint/2010/main" val="4107112401"/>
      </p:ext>
    </p:extLst>
  </p:cSld>
  <p:clrMapOvr>
    <a:masterClrMapping/>
  </p:clrMapOvr>
  <p:transition advTm="4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4</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1558095512"/>
              </p:ext>
            </p:extLst>
          </p:nvPr>
        </p:nvGraphicFramePr>
        <p:xfrm>
          <a:off x="506610" y="742338"/>
          <a:ext cx="8001000" cy="2260581"/>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23859">
                <a:tc>
                  <a:txBody>
                    <a:bodyPr/>
                    <a:lstStyle/>
                    <a:p>
                      <a:pPr>
                        <a:spcBef>
                          <a:spcPts val="600"/>
                        </a:spcBef>
                      </a:pPr>
                      <a:r>
                        <a:rPr kumimoji="1" lang="ja-JP" altLang="en-US" dirty="0" smtClean="0">
                          <a:solidFill>
                            <a:schemeClr val="lt1"/>
                          </a:solidFill>
                        </a:rPr>
                        <a:t>③ </a:t>
                      </a:r>
                      <a:r>
                        <a:rPr kumimoji="1" lang="ja-JP" altLang="en-US" dirty="0">
                          <a:solidFill>
                            <a:schemeClr val="lt1"/>
                          </a:solidFill>
                        </a:rPr>
                        <a:t>サービス計画の作成 </a:t>
                      </a:r>
                      <a:endParaRPr kumimoji="1" lang="en-US" altLang="ja-JP" dirty="0">
                        <a:solidFill>
                          <a:schemeClr val="lt1"/>
                        </a:solidFill>
                      </a:endParaRPr>
                    </a:p>
                  </a:txBody>
                  <a:tcPr anchor="ctr"/>
                </a:tc>
                <a:extLst>
                  <a:ext uri="{0D108BD9-81ED-4DB2-BD59-A6C34878D82A}">
                    <a16:rowId xmlns:a16="http://schemas.microsoft.com/office/drawing/2014/main" val="2276792428"/>
                  </a:ext>
                </a:extLst>
              </a:tr>
              <a:tr h="1836722">
                <a:tc>
                  <a:txBody>
                    <a:bodyPr/>
                    <a:lstStyle/>
                    <a:p>
                      <a:pPr marL="0" indent="0">
                        <a:spcBef>
                          <a:spcPts val="600"/>
                        </a:spcBef>
                        <a:buNone/>
                      </a:pPr>
                      <a:r>
                        <a:rPr kumimoji="1" lang="ja-JP" altLang="en-US" sz="1800" kern="1200" dirty="0"/>
                        <a:t>● 入所後すぐに作成されていない。</a:t>
                      </a:r>
                      <a:endParaRPr kumimoji="1" lang="en-US" altLang="ja-JP" sz="1800" kern="1200" dirty="0"/>
                    </a:p>
                    <a:p>
                      <a:pPr marL="0" indent="0">
                        <a:spcBef>
                          <a:spcPts val="0"/>
                        </a:spcBef>
                        <a:buNone/>
                      </a:pPr>
                      <a:r>
                        <a:rPr kumimoji="1" lang="ja-JP" altLang="en-US" sz="1800" kern="1200" dirty="0"/>
                        <a:t>● 作成（変更）にあたり、解決すべき課題の把握（アセスメント）や実施　</a:t>
                      </a:r>
                      <a:endParaRPr kumimoji="1" lang="en-US" altLang="ja-JP" sz="1800" kern="1200" dirty="0"/>
                    </a:p>
                    <a:p>
                      <a:pPr marL="0" indent="0">
                        <a:spcBef>
                          <a:spcPts val="0"/>
                        </a:spcBef>
                        <a:buNone/>
                      </a:pPr>
                      <a:r>
                        <a:rPr kumimoji="1" lang="ja-JP" altLang="en-US" sz="1800" kern="1200" dirty="0"/>
                        <a:t>　 状況の把握（モニタリング）が行われていない。</a:t>
                      </a:r>
                      <a:endParaRPr kumimoji="1" lang="en-US" altLang="ja-JP" sz="1800" kern="1200" dirty="0"/>
                    </a:p>
                    <a:p>
                      <a:pPr marL="0" indent="0">
                        <a:spcBef>
                          <a:spcPts val="0"/>
                        </a:spcBef>
                        <a:buNone/>
                      </a:pPr>
                      <a:r>
                        <a:rPr kumimoji="1" lang="ja-JP" altLang="en-US" sz="1800" kern="1200" dirty="0"/>
                        <a:t>● 計画内容を入所者や家族に説明し、同意を得て、交付したことが不明確。</a:t>
                      </a:r>
                      <a:endParaRPr kumimoji="1" lang="en-US" altLang="ja-JP" sz="1800" kern="1200" dirty="0"/>
                    </a:p>
                    <a:p>
                      <a:pPr marL="0" indent="0">
                        <a:spcBef>
                          <a:spcPts val="0"/>
                        </a:spcBef>
                        <a:buNone/>
                      </a:pPr>
                      <a:r>
                        <a:rPr kumimoji="1" lang="ja-JP" altLang="en-US" sz="1800" kern="1200" dirty="0"/>
                        <a:t>● サービス担当者会議等により専門的意見の聴取を行っていない。</a:t>
                      </a:r>
                      <a:endParaRPr kumimoji="1" lang="en-US" altLang="ja-JP" sz="1800" kern="1200" dirty="0"/>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1" name="Rectangle 2"/>
          <p:cNvSpPr txBox="1">
            <a:spLocks/>
          </p:cNvSpPr>
          <p:nvPr/>
        </p:nvSpPr>
        <p:spPr>
          <a:xfrm>
            <a:off x="506610" y="4163437"/>
            <a:ext cx="8001000" cy="1877926"/>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a:t>● 入所後すぐに作成する。</a:t>
            </a:r>
            <a:endParaRPr lang="en-US" altLang="ja-JP" sz="1800" dirty="0"/>
          </a:p>
          <a:p>
            <a:pPr marL="0" indent="0">
              <a:spcBef>
                <a:spcPts val="0"/>
              </a:spcBef>
              <a:spcAft>
                <a:spcPts val="0"/>
              </a:spcAft>
              <a:buNone/>
            </a:pPr>
            <a:r>
              <a:rPr lang="ja-JP" altLang="en-US" sz="1800" dirty="0"/>
              <a:t>● 作成（変更）にあたり、解決すべき課題の把握（アセスメント）を行う。</a:t>
            </a:r>
            <a:endParaRPr lang="en-US" altLang="ja-JP" sz="1800" dirty="0"/>
          </a:p>
          <a:p>
            <a:pPr marL="0" indent="0">
              <a:spcBef>
                <a:spcPts val="0"/>
              </a:spcBef>
              <a:spcAft>
                <a:spcPts val="0"/>
              </a:spcAft>
              <a:buNone/>
            </a:pPr>
            <a:r>
              <a:rPr lang="ja-JP" altLang="en-US" sz="1800" dirty="0"/>
              <a:t>● 計画を説明し、同意を得て、交付したことが記録上確認できるように適</a:t>
            </a:r>
            <a:endParaRPr lang="en-US" altLang="ja-JP" sz="1800" dirty="0"/>
          </a:p>
          <a:p>
            <a:pPr marL="0" indent="0">
              <a:spcBef>
                <a:spcPts val="0"/>
              </a:spcBef>
              <a:spcAft>
                <a:spcPts val="0"/>
              </a:spcAft>
              <a:buNone/>
            </a:pPr>
            <a:r>
              <a:rPr lang="ja-JP" altLang="en-US" sz="1800" dirty="0"/>
              <a:t>　 切に保管する。</a:t>
            </a:r>
            <a:endParaRPr lang="en-US" altLang="ja-JP" sz="1800" dirty="0"/>
          </a:p>
        </p:txBody>
      </p:sp>
      <p:sp>
        <p:nvSpPr>
          <p:cNvPr id="9" name="下矢印 8"/>
          <p:cNvSpPr/>
          <p:nvPr/>
        </p:nvSpPr>
        <p:spPr>
          <a:xfrm>
            <a:off x="3707904" y="3429000"/>
            <a:ext cx="1368152" cy="50405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75001728"/>
      </p:ext>
    </p:extLst>
  </p:cSld>
  <p:clrMapOvr>
    <a:masterClrMapping/>
  </p:clrMapOvr>
  <p:transition advTm="4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5</a:t>
            </a:fld>
            <a:endParaRPr kumimoji="1" lang="ja-JP" altLang="en-US" dirty="0"/>
          </a:p>
        </p:txBody>
      </p:sp>
      <p:sp>
        <p:nvSpPr>
          <p:cNvPr id="6" name="Rectangle 2"/>
          <p:cNvSpPr txBox="1">
            <a:spLocks/>
          </p:cNvSpPr>
          <p:nvPr/>
        </p:nvSpPr>
        <p:spPr>
          <a:xfrm>
            <a:off x="539552" y="4102231"/>
            <a:ext cx="8001000" cy="2304257"/>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a:latin typeface="+mn-ea"/>
              </a:rPr>
              <a:t>● 実施計画を作成し、入所者や家族に説明し、同意を得て、交付したこと </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が記録上確認できるように適切に保管する。</a:t>
            </a:r>
            <a:endParaRPr lang="en-US" altLang="ja-JP" sz="1800" dirty="0">
              <a:latin typeface="+mn-ea"/>
            </a:endParaRPr>
          </a:p>
          <a:p>
            <a:pPr marL="0" indent="0">
              <a:spcBef>
                <a:spcPts val="0"/>
              </a:spcBef>
              <a:spcAft>
                <a:spcPts val="0"/>
              </a:spcAft>
              <a:buNone/>
            </a:pPr>
            <a:r>
              <a:rPr lang="ja-JP" altLang="en-US" sz="1800" dirty="0">
                <a:latin typeface="+mn-ea"/>
              </a:rPr>
              <a:t>● 機能訓練を実施した場合は、実施時間、実施者、実施経過、実施結果等</a:t>
            </a:r>
            <a:endParaRPr lang="en-US" altLang="ja-JP" sz="1800" dirty="0">
              <a:latin typeface="+mn-ea"/>
            </a:endParaRPr>
          </a:p>
          <a:p>
            <a:pPr marL="0" indent="0">
              <a:spcBef>
                <a:spcPts val="0"/>
              </a:spcBef>
              <a:spcAft>
                <a:spcPts val="0"/>
              </a:spcAft>
              <a:buNone/>
            </a:pPr>
            <a:r>
              <a:rPr lang="ja-JP" altLang="en-US" sz="1800" dirty="0">
                <a:latin typeface="+mn-ea"/>
              </a:rPr>
              <a:t>　 を記録する。</a:t>
            </a:r>
            <a:endParaRPr lang="en-US" altLang="ja-JP" sz="1800" dirty="0">
              <a:latin typeface="+mn-ea"/>
            </a:endParaRPr>
          </a:p>
          <a:p>
            <a:pPr marL="0" indent="0">
              <a:spcBef>
                <a:spcPts val="0"/>
              </a:spcBef>
              <a:spcAft>
                <a:spcPts val="0"/>
              </a:spcAft>
              <a:buNone/>
            </a:pPr>
            <a:r>
              <a:rPr lang="ja-JP" altLang="en-US" sz="1800" dirty="0">
                <a:latin typeface="+mn-ea"/>
              </a:rPr>
              <a:t>● 年末年始等長期休暇の期間を含め、入所者</a:t>
            </a:r>
            <a:r>
              <a:rPr lang="en-US" altLang="ja-JP" sz="1800" dirty="0">
                <a:latin typeface="+mn-ea"/>
              </a:rPr>
              <a:t>1</a:t>
            </a:r>
            <a:r>
              <a:rPr lang="ja-JP" altLang="en-US" sz="1800" dirty="0">
                <a:latin typeface="+mn-ea"/>
              </a:rPr>
              <a:t>人あたり週２回以上機能訓練</a:t>
            </a:r>
            <a:endParaRPr lang="en-US" altLang="ja-JP" sz="1800" dirty="0">
              <a:latin typeface="+mn-ea"/>
            </a:endParaRPr>
          </a:p>
          <a:p>
            <a:pPr marL="0" indent="0">
              <a:spcBef>
                <a:spcPts val="0"/>
              </a:spcBef>
              <a:spcAft>
                <a:spcPts val="0"/>
              </a:spcAft>
              <a:buNone/>
            </a:pPr>
            <a:r>
              <a:rPr lang="ja-JP" altLang="en-US" sz="1800" dirty="0">
                <a:latin typeface="+mn-ea"/>
              </a:rPr>
              <a:t>　 を実施し、その記録を適切に保管</a:t>
            </a:r>
            <a:r>
              <a:rPr lang="ja-JP" altLang="en-US" sz="1800" dirty="0" smtClean="0">
                <a:latin typeface="+mn-ea"/>
              </a:rPr>
              <a:t>する</a:t>
            </a:r>
            <a:r>
              <a:rPr lang="ja-JP" altLang="en-US" sz="1800" dirty="0">
                <a:latin typeface="+mn-ea"/>
              </a:rPr>
              <a:t>。</a:t>
            </a:r>
            <a:endParaRPr lang="en-US" altLang="ja-JP" sz="1800" dirty="0">
              <a:latin typeface="+mn-ea"/>
            </a:endParaRPr>
          </a:p>
        </p:txBody>
      </p:sp>
      <p:sp>
        <p:nvSpPr>
          <p:cNvPr id="7" name="下矢印 6"/>
          <p:cNvSpPr/>
          <p:nvPr/>
        </p:nvSpPr>
        <p:spPr>
          <a:xfrm>
            <a:off x="3707904" y="3264818"/>
            <a:ext cx="1368152" cy="50405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1233298593"/>
              </p:ext>
            </p:extLst>
          </p:nvPr>
        </p:nvGraphicFramePr>
        <p:xfrm>
          <a:off x="539552" y="908720"/>
          <a:ext cx="8001000" cy="2100794"/>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32048">
                <a:tc>
                  <a:txBody>
                    <a:bodyPr/>
                    <a:lstStyle/>
                    <a:p>
                      <a:pPr>
                        <a:spcBef>
                          <a:spcPts val="600"/>
                        </a:spcBef>
                      </a:pPr>
                      <a:r>
                        <a:rPr kumimoji="1" lang="ja-JP" altLang="en-US" dirty="0">
                          <a:solidFill>
                            <a:schemeClr val="lt1"/>
                          </a:solidFill>
                        </a:rPr>
                        <a:t>④</a:t>
                      </a:r>
                      <a:r>
                        <a:rPr kumimoji="1" lang="ja-JP" altLang="en-US" dirty="0" smtClean="0">
                          <a:solidFill>
                            <a:schemeClr val="lt1"/>
                          </a:solidFill>
                        </a:rPr>
                        <a:t> </a:t>
                      </a:r>
                      <a:r>
                        <a:rPr kumimoji="1" lang="ja-JP" altLang="en-US" dirty="0">
                          <a:solidFill>
                            <a:schemeClr val="lt1"/>
                          </a:solidFill>
                        </a:rPr>
                        <a:t>機能訓練</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668746">
                <a:tc>
                  <a:txBody>
                    <a:bodyPr/>
                    <a:lstStyle/>
                    <a:p>
                      <a:pPr marL="0" indent="0">
                        <a:spcBef>
                          <a:spcPts val="600"/>
                        </a:spcBef>
                        <a:buNone/>
                      </a:pPr>
                      <a:r>
                        <a:rPr kumimoji="1" lang="ja-JP" altLang="en-US" sz="1800" kern="1200" dirty="0"/>
                        <a:t>● 実施計画を作成し、入所者や家族に説明し、同意を得て、交付したこと　</a:t>
                      </a:r>
                      <a:endParaRPr kumimoji="1" lang="en-US" altLang="ja-JP" sz="1800" kern="1200" dirty="0"/>
                    </a:p>
                    <a:p>
                      <a:pPr marL="0" indent="0">
                        <a:spcBef>
                          <a:spcPts val="0"/>
                        </a:spcBef>
                        <a:buNone/>
                      </a:pPr>
                      <a:r>
                        <a:rPr kumimoji="1" lang="ja-JP" altLang="en-US" sz="1800" kern="1200" dirty="0"/>
                        <a:t>　</a:t>
                      </a:r>
                      <a:r>
                        <a:rPr kumimoji="1" lang="ja-JP" altLang="en-US" sz="1800" kern="1200" baseline="0" dirty="0"/>
                        <a:t> </a:t>
                      </a:r>
                      <a:r>
                        <a:rPr kumimoji="1" lang="ja-JP" altLang="en-US" sz="1800" kern="1200" dirty="0"/>
                        <a:t>が不明確。</a:t>
                      </a:r>
                      <a:endParaRPr kumimoji="1" lang="en-US" altLang="ja-JP" sz="1800" kern="1200" dirty="0"/>
                    </a:p>
                    <a:p>
                      <a:pPr marL="0" indent="0">
                        <a:spcBef>
                          <a:spcPts val="0"/>
                        </a:spcBef>
                        <a:buNone/>
                      </a:pPr>
                      <a:r>
                        <a:rPr kumimoji="1" lang="ja-JP" altLang="en-US" sz="1800" kern="1200" dirty="0"/>
                        <a:t>● 機能訓練を実施したことが確認できない。</a:t>
                      </a:r>
                      <a:endParaRPr kumimoji="1" lang="en-US" altLang="ja-JP" sz="1800" kern="1200" dirty="0"/>
                    </a:p>
                    <a:p>
                      <a:pPr marL="0" indent="0">
                        <a:spcBef>
                          <a:spcPts val="0"/>
                        </a:spcBef>
                        <a:buNone/>
                      </a:pPr>
                      <a:r>
                        <a:rPr kumimoji="1" lang="ja-JP" altLang="en-US" sz="1800" kern="1200" dirty="0"/>
                        <a:t>● 入所者１人あたり週２回以上行っていることが確認できない。</a:t>
                      </a:r>
                      <a:r>
                        <a:rPr kumimoji="1" lang="en-US" altLang="ja-JP" sz="1800" kern="1200" dirty="0"/>
                        <a:t>【</a:t>
                      </a:r>
                      <a:r>
                        <a:rPr kumimoji="1" lang="ja-JP" altLang="en-US" sz="1800" kern="1200" dirty="0"/>
                        <a:t>老健</a:t>
                      </a:r>
                      <a:r>
                        <a:rPr kumimoji="1" lang="en-US" altLang="ja-JP" sz="1800" kern="1200" dirty="0"/>
                        <a:t>】</a:t>
                      </a:r>
                    </a:p>
                  </a:txBody>
                  <a:tcPr anchor="ctr">
                    <a:solidFill>
                      <a:srgbClr val="DFFF97"/>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2211278819"/>
      </p:ext>
    </p:extLst>
  </p:cSld>
  <p:clrMapOvr>
    <a:masterClrMapping/>
  </p:clrMapOvr>
  <p:transition advTm="5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6</a:t>
            </a:fld>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3497436982"/>
              </p:ext>
            </p:extLst>
          </p:nvPr>
        </p:nvGraphicFramePr>
        <p:xfrm>
          <a:off x="506610" y="742339"/>
          <a:ext cx="8001000" cy="2038590"/>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382236">
                <a:tc>
                  <a:txBody>
                    <a:bodyPr/>
                    <a:lstStyle/>
                    <a:p>
                      <a:pPr>
                        <a:spcBef>
                          <a:spcPts val="600"/>
                        </a:spcBef>
                      </a:pPr>
                      <a:r>
                        <a:rPr kumimoji="1" lang="ja-JP" altLang="en-US" dirty="0" smtClean="0">
                          <a:solidFill>
                            <a:schemeClr val="lt1"/>
                          </a:solidFill>
                        </a:rPr>
                        <a:t>⑤ 療養食加算</a:t>
                      </a:r>
                      <a:endParaRPr kumimoji="1" lang="en-US" altLang="ja-JP" dirty="0">
                        <a:solidFill>
                          <a:schemeClr val="lt1"/>
                        </a:solidFill>
                      </a:endParaRPr>
                    </a:p>
                  </a:txBody>
                  <a:tcPr anchor="ctr"/>
                </a:tc>
                <a:extLst>
                  <a:ext uri="{0D108BD9-81ED-4DB2-BD59-A6C34878D82A}">
                    <a16:rowId xmlns:a16="http://schemas.microsoft.com/office/drawing/2014/main" val="2276792428"/>
                  </a:ext>
                </a:extLst>
              </a:tr>
              <a:tr h="1656354">
                <a:tc>
                  <a:txBody>
                    <a:bodyPr/>
                    <a:lstStyle/>
                    <a:p>
                      <a:pPr marL="0" indent="0">
                        <a:spcBef>
                          <a:spcPts val="600"/>
                        </a:spcBef>
                        <a:buNone/>
                      </a:pPr>
                      <a:r>
                        <a:rPr kumimoji="1" lang="ja-JP" altLang="en-US" sz="1800" kern="1200" dirty="0" smtClean="0"/>
                        <a:t>心臓疾患等に対して減塩食療法を行う場合は、腎臓病食に準じて取り扱うことができる。この場合の減塩食は、</a:t>
                      </a:r>
                      <a:r>
                        <a:rPr kumimoji="1" lang="ja-JP" altLang="en-US" sz="1800" b="1" u="sng" kern="1200" dirty="0" smtClean="0">
                          <a:solidFill>
                            <a:srgbClr val="FF0000"/>
                          </a:solidFill>
                        </a:rPr>
                        <a:t>総量</a:t>
                      </a:r>
                      <a:r>
                        <a:rPr kumimoji="1" lang="en-US" altLang="ja-JP" sz="1800" b="1" u="sng" kern="1200" dirty="0" smtClean="0">
                          <a:solidFill>
                            <a:srgbClr val="FF0000"/>
                          </a:solidFill>
                        </a:rPr>
                        <a:t>6.0</a:t>
                      </a:r>
                      <a:r>
                        <a:rPr kumimoji="1" lang="ja-JP" altLang="en-US" sz="1800" b="1" u="sng" kern="1200" dirty="0" err="1" smtClean="0">
                          <a:solidFill>
                            <a:srgbClr val="FF0000"/>
                          </a:solidFill>
                        </a:rPr>
                        <a:t>ｇ</a:t>
                      </a:r>
                      <a:r>
                        <a:rPr kumimoji="1" lang="ja-JP" altLang="en-US" sz="1800" b="1" u="sng" kern="1200" dirty="0" smtClean="0">
                          <a:solidFill>
                            <a:srgbClr val="FF0000"/>
                          </a:solidFill>
                        </a:rPr>
                        <a:t>未満</a:t>
                      </a:r>
                      <a:r>
                        <a:rPr kumimoji="1" lang="ja-JP" altLang="en-US" sz="1800" kern="1200" dirty="0" smtClean="0"/>
                        <a:t>のものであるが、</a:t>
                      </a:r>
                      <a:endParaRPr kumimoji="1" lang="en-US" altLang="ja-JP" sz="1800" kern="1200" dirty="0" smtClean="0"/>
                    </a:p>
                    <a:p>
                      <a:pPr marL="0" indent="0">
                        <a:spcBef>
                          <a:spcPts val="0"/>
                        </a:spcBef>
                        <a:buNone/>
                      </a:pPr>
                      <a:r>
                        <a:rPr kumimoji="1" lang="en-US" altLang="ja-JP" sz="1800" kern="1200" dirty="0" smtClean="0"/>
                        <a:t>6.0</a:t>
                      </a:r>
                      <a:r>
                        <a:rPr kumimoji="1" lang="ja-JP" altLang="en-US" sz="1800" kern="1200" dirty="0" err="1" smtClean="0"/>
                        <a:t>ｇ</a:t>
                      </a:r>
                      <a:r>
                        <a:rPr kumimoji="1" lang="ja-JP" altLang="en-US" sz="1800" kern="1200" dirty="0" smtClean="0"/>
                        <a:t>を超えた減塩食を提供していながら、当該加算を算定していた。</a:t>
                      </a:r>
                      <a:endParaRPr kumimoji="1" lang="en-US" altLang="ja-JP" sz="1800" kern="1200" dirty="0"/>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1" name="Rectangle 2"/>
          <p:cNvSpPr txBox="1">
            <a:spLocks/>
          </p:cNvSpPr>
          <p:nvPr/>
        </p:nvSpPr>
        <p:spPr>
          <a:xfrm>
            <a:off x="506610" y="4005062"/>
            <a:ext cx="8001000" cy="2401425"/>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smtClean="0"/>
              <a:t>・利用者の病状等に応じて、主治の医師より利用者に対し疾患治療の直接</a:t>
            </a:r>
            <a:endParaRPr lang="en-US" altLang="ja-JP" sz="1800" dirty="0" smtClean="0"/>
          </a:p>
          <a:p>
            <a:pPr marL="0" indent="0">
              <a:spcBef>
                <a:spcPts val="0"/>
              </a:spcBef>
              <a:spcAft>
                <a:spcPts val="0"/>
              </a:spcAft>
              <a:buNone/>
            </a:pPr>
            <a:r>
              <a:rPr lang="ja-JP" altLang="en-US" sz="1800" dirty="0"/>
              <a:t>　</a:t>
            </a:r>
            <a:r>
              <a:rPr lang="ja-JP" altLang="en-US" sz="1800" dirty="0" smtClean="0"/>
              <a:t>手段として発行された食事箋に基づき、利用者等告示に示された療養食が</a:t>
            </a:r>
            <a:endParaRPr lang="en-US" altLang="ja-JP" sz="1800" dirty="0" smtClean="0"/>
          </a:p>
          <a:p>
            <a:pPr marL="0" indent="0">
              <a:spcBef>
                <a:spcPts val="0"/>
              </a:spcBef>
              <a:spcAft>
                <a:spcPts val="1200"/>
              </a:spcAft>
              <a:buNone/>
            </a:pPr>
            <a:r>
              <a:rPr lang="ja-JP" altLang="en-US" sz="1800" dirty="0" smtClean="0"/>
              <a:t>　提供された場合に算定すること。</a:t>
            </a:r>
            <a:endParaRPr lang="en-US" altLang="ja-JP" sz="1800" dirty="0" smtClean="0"/>
          </a:p>
          <a:p>
            <a:pPr marL="0" indent="0">
              <a:spcBef>
                <a:spcPts val="0"/>
              </a:spcBef>
              <a:spcAft>
                <a:spcPts val="0"/>
              </a:spcAft>
              <a:buNone/>
            </a:pPr>
            <a:r>
              <a:rPr lang="ja-JP" altLang="en-US" sz="1800" dirty="0" smtClean="0"/>
              <a:t>・腎臓病食に準じて取り扱うことができる心臓病疾患等の減塩食について　</a:t>
            </a:r>
            <a:endParaRPr lang="en-US" altLang="ja-JP" sz="1800" dirty="0" smtClean="0"/>
          </a:p>
          <a:p>
            <a:pPr marL="0" indent="0">
              <a:spcBef>
                <a:spcPts val="0"/>
              </a:spcBef>
              <a:spcAft>
                <a:spcPts val="0"/>
              </a:spcAft>
              <a:buNone/>
            </a:pPr>
            <a:r>
              <a:rPr lang="ja-JP" altLang="en-US" sz="1800" dirty="0"/>
              <a:t>　</a:t>
            </a:r>
            <a:r>
              <a:rPr lang="ja-JP" altLang="en-US" sz="1800" dirty="0" smtClean="0"/>
              <a:t>は、</a:t>
            </a:r>
            <a:r>
              <a:rPr lang="ja-JP" altLang="en-US" sz="1800" b="1" u="sng" dirty="0">
                <a:solidFill>
                  <a:srgbClr val="FF0000"/>
                </a:solidFill>
              </a:rPr>
              <a:t>総量</a:t>
            </a:r>
            <a:r>
              <a:rPr lang="en-US" altLang="ja-JP" sz="1800" b="1" u="sng" dirty="0" smtClean="0">
                <a:solidFill>
                  <a:srgbClr val="FF0000"/>
                </a:solidFill>
              </a:rPr>
              <a:t>6.0</a:t>
            </a:r>
            <a:r>
              <a:rPr lang="ja-JP" altLang="en-US" sz="1800" b="1" u="sng" dirty="0" err="1" smtClean="0">
                <a:solidFill>
                  <a:srgbClr val="FF0000"/>
                </a:solidFill>
              </a:rPr>
              <a:t>ｇ</a:t>
            </a:r>
            <a:r>
              <a:rPr lang="ja-JP" altLang="en-US" sz="1800" b="1" u="sng" dirty="0">
                <a:solidFill>
                  <a:srgbClr val="FF0000"/>
                </a:solidFill>
              </a:rPr>
              <a:t>未満</a:t>
            </a:r>
            <a:r>
              <a:rPr lang="ja-JP" altLang="en-US" sz="1800" b="1" u="sng" dirty="0" smtClean="0">
                <a:solidFill>
                  <a:srgbClr val="FF0000"/>
                </a:solidFill>
              </a:rPr>
              <a:t>の減塩食</a:t>
            </a:r>
            <a:r>
              <a:rPr lang="ja-JP" altLang="en-US" sz="1800" dirty="0" smtClean="0"/>
              <a:t>をいうこと。</a:t>
            </a:r>
            <a:endParaRPr lang="en-US" altLang="ja-JP" sz="1800" dirty="0"/>
          </a:p>
        </p:txBody>
      </p:sp>
      <p:sp>
        <p:nvSpPr>
          <p:cNvPr id="9" name="下矢印 8"/>
          <p:cNvSpPr/>
          <p:nvPr/>
        </p:nvSpPr>
        <p:spPr>
          <a:xfrm>
            <a:off x="3707904" y="3140968"/>
            <a:ext cx="1368152" cy="504056"/>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810100748"/>
      </p:ext>
    </p:extLst>
  </p:cSld>
  <p:clrMapOvr>
    <a:masterClrMapping/>
  </p:clrMapOvr>
  <p:transition advTm="3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4B6EAAFC-84C7-4BE1-BC5E-CE208EE20C26}" type="slidenum">
              <a:rPr lang="en-US" altLang="ja-JP" smtClean="0"/>
              <a:pPr/>
              <a:t>7</a:t>
            </a:fld>
            <a:endParaRPr kumimoji="1" lang="ja-JP" altLang="en-US" dirty="0"/>
          </a:p>
        </p:txBody>
      </p:sp>
      <p:sp>
        <p:nvSpPr>
          <p:cNvPr id="13" name="Rectangle 1"/>
          <p:cNvSpPr>
            <a:spLocks noGrp="1"/>
          </p:cNvSpPr>
          <p:nvPr>
            <p:ph type="title"/>
          </p:nvPr>
        </p:nvSpPr>
        <p:spPr>
          <a:xfrm>
            <a:off x="696330" y="398008"/>
            <a:ext cx="8001000" cy="1112838"/>
          </a:xfrm>
        </p:spPr>
        <p:txBody>
          <a:bodyPr>
            <a:normAutofit/>
          </a:bodyPr>
          <a:lstStyle/>
          <a:p>
            <a:r>
              <a:rPr lang="ja-JP" altLang="en-US" sz="3400" b="1" dirty="0">
                <a:solidFill>
                  <a:schemeClr val="tx1"/>
                </a:solidFill>
              </a:rPr>
              <a:t>２　介護老人福祉施設の主な指導</a:t>
            </a:r>
            <a:r>
              <a:rPr lang="ja-JP" altLang="en-US" sz="3400" b="1" dirty="0">
                <a:solidFill>
                  <a:schemeClr val="bg1"/>
                </a:solidFill>
              </a:rPr>
              <a:t>事項</a:t>
            </a:r>
            <a:endParaRPr kumimoji="1" lang="ja-JP" sz="3400" b="1" dirty="0">
              <a:solidFill>
                <a:schemeClr val="bg1"/>
              </a:solidFill>
            </a:endParaRPr>
          </a:p>
        </p:txBody>
      </p:sp>
      <p:sp>
        <p:nvSpPr>
          <p:cNvPr id="14" name="Rectangle 2"/>
          <p:cNvSpPr txBox="1">
            <a:spLocks/>
          </p:cNvSpPr>
          <p:nvPr/>
        </p:nvSpPr>
        <p:spPr>
          <a:xfrm>
            <a:off x="696330" y="3438792"/>
            <a:ext cx="8001000" cy="3086551"/>
          </a:xfrm>
          <a:prstGeom prst="rect">
            <a:avLst/>
          </a:prstGeom>
          <a:solidFill>
            <a:srgbClr val="FFFF99"/>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a:latin typeface="+mn-ea"/>
              </a:rPr>
              <a:t>● 大阪府指定介護老人福祉施設</a:t>
            </a:r>
            <a:r>
              <a:rPr lang="en-US" altLang="ja-JP" sz="1800" dirty="0">
                <a:latin typeface="+mn-ea"/>
              </a:rPr>
              <a:t>[</a:t>
            </a:r>
            <a:r>
              <a:rPr lang="ja-JP" altLang="en-US" sz="1800" dirty="0">
                <a:latin typeface="+mn-ea"/>
              </a:rPr>
              <a:t>特別養護老人ホーム</a:t>
            </a:r>
            <a:r>
              <a:rPr lang="en-US" altLang="ja-JP" sz="1800" dirty="0">
                <a:latin typeface="+mn-ea"/>
              </a:rPr>
              <a:t>]</a:t>
            </a:r>
            <a:r>
              <a:rPr lang="ja-JP" altLang="en-US" sz="1800" dirty="0" smtClean="0">
                <a:latin typeface="+mn-ea"/>
              </a:rPr>
              <a:t>等入所選考指針に</a:t>
            </a:r>
            <a:r>
              <a:rPr lang="ja-JP" altLang="en-US" sz="1800" dirty="0">
                <a:latin typeface="+mn-ea"/>
              </a:rPr>
              <a:t>基</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err="1" smtClean="0">
                <a:latin typeface="+mn-ea"/>
              </a:rPr>
              <a:t>づく</a:t>
            </a:r>
            <a:r>
              <a:rPr lang="ja-JP" altLang="en-US" sz="1800" dirty="0">
                <a:latin typeface="+mn-ea"/>
              </a:rPr>
              <a:t>入所選考を行う。</a:t>
            </a:r>
            <a:endParaRPr lang="en-US" altLang="ja-JP" sz="1800" b="1" u="sng" dirty="0">
              <a:latin typeface="+mn-ea"/>
            </a:endParaRPr>
          </a:p>
          <a:p>
            <a:pPr marL="0" indent="0">
              <a:lnSpc>
                <a:spcPct val="110000"/>
              </a:lnSpc>
              <a:spcBef>
                <a:spcPts val="0"/>
              </a:spcBef>
              <a:spcAft>
                <a:spcPts val="0"/>
              </a:spcAft>
              <a:buFont typeface="Arial"/>
              <a:buNone/>
            </a:pPr>
            <a:r>
              <a:rPr lang="ja-JP" altLang="en-US" sz="1800" dirty="0">
                <a:latin typeface="+mn-ea"/>
              </a:rPr>
              <a:t>● 入所選考委員会を原則毎月１回開催し、選考者名簿の調製を行う。</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介護の必要の程度及び家族等の状況を勘案し、入所の必要性が高いと認　</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a:t>
            </a:r>
            <a:r>
              <a:rPr lang="ja-JP" altLang="en-US" sz="1800" dirty="0" err="1">
                <a:latin typeface="+mn-ea"/>
              </a:rPr>
              <a:t>められる</a:t>
            </a:r>
            <a:r>
              <a:rPr lang="ja-JP" altLang="en-US" sz="1800" dirty="0">
                <a:latin typeface="+mn-ea"/>
              </a:rPr>
              <a:t>者を優先的に入所させるよう努める。</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透明性及び公平性の確保に留意し、その記録</a:t>
            </a:r>
            <a:r>
              <a:rPr lang="ja-JP" altLang="en-US" sz="1800" dirty="0" smtClean="0">
                <a:latin typeface="+mn-ea"/>
              </a:rPr>
              <a:t>を</a:t>
            </a:r>
            <a:r>
              <a:rPr lang="en-US" altLang="ja-JP" sz="1800" dirty="0" smtClean="0">
                <a:latin typeface="+mn-ea"/>
              </a:rPr>
              <a:t>5</a:t>
            </a:r>
            <a:r>
              <a:rPr lang="ja-JP" altLang="en-US" sz="1800" dirty="0" smtClean="0">
                <a:latin typeface="+mn-ea"/>
              </a:rPr>
              <a:t>年間保管</a:t>
            </a:r>
            <a:r>
              <a:rPr lang="ja-JP" altLang="en-US" sz="1800" dirty="0">
                <a:latin typeface="+mn-ea"/>
              </a:rPr>
              <a:t>する。</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特例入所対象者について適切に対応を行い、その記録を保管すること。</a:t>
            </a:r>
            <a:endParaRPr lang="en-US" altLang="ja-JP" sz="1800" dirty="0">
              <a:latin typeface="+mn-ea"/>
            </a:endParaRPr>
          </a:p>
          <a:p>
            <a:pPr marL="0" indent="0">
              <a:lnSpc>
                <a:spcPct val="110000"/>
              </a:lnSpc>
              <a:spcBef>
                <a:spcPts val="0"/>
              </a:spcBef>
              <a:spcAft>
                <a:spcPts val="0"/>
              </a:spcAft>
              <a:buFont typeface="Arial"/>
              <a:buNone/>
            </a:pPr>
            <a:r>
              <a:rPr lang="ja-JP" altLang="en-US" sz="1800" dirty="0">
                <a:latin typeface="+mn-ea"/>
              </a:rPr>
              <a:t>　 </a:t>
            </a:r>
            <a:r>
              <a:rPr lang="ja-JP" altLang="en-US" sz="1800" u="sng" dirty="0">
                <a:latin typeface="+mn-ea"/>
              </a:rPr>
              <a:t>本人又は家族等から特例入所の要件に該当している旨の申立てがある場   </a:t>
            </a:r>
            <a:endParaRPr lang="en-US" altLang="ja-JP" sz="1800" u="sng" dirty="0">
              <a:latin typeface="+mn-ea"/>
            </a:endParaRPr>
          </a:p>
          <a:p>
            <a:pPr marL="0" indent="0">
              <a:lnSpc>
                <a:spcPct val="110000"/>
              </a:lnSpc>
              <a:spcBef>
                <a:spcPts val="0"/>
              </a:spcBef>
              <a:spcAft>
                <a:spcPts val="0"/>
              </a:spcAft>
              <a:buFont typeface="Arial"/>
              <a:buNone/>
            </a:pPr>
            <a:r>
              <a:rPr lang="en-US" altLang="ja-JP" sz="1800" dirty="0">
                <a:latin typeface="+mn-ea"/>
              </a:rPr>
              <a:t>    </a:t>
            </a:r>
            <a:r>
              <a:rPr lang="ja-JP" altLang="en-US" sz="1800" u="sng" dirty="0">
                <a:latin typeface="+mn-ea"/>
              </a:rPr>
              <a:t>合には入所申込みを受け付けない取扱いは認められない。</a:t>
            </a:r>
            <a:endParaRPr lang="en-US" altLang="ja-JP" sz="1800" u="sng" dirty="0">
              <a:latin typeface="+mn-ea"/>
            </a:endParaRPr>
          </a:p>
        </p:txBody>
      </p:sp>
      <p:sp>
        <p:nvSpPr>
          <p:cNvPr id="15" name="下矢印 14"/>
          <p:cNvSpPr/>
          <p:nvPr/>
        </p:nvSpPr>
        <p:spPr>
          <a:xfrm>
            <a:off x="3707904" y="2863108"/>
            <a:ext cx="1584176" cy="421875"/>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3716456511"/>
              </p:ext>
            </p:extLst>
          </p:nvPr>
        </p:nvGraphicFramePr>
        <p:xfrm>
          <a:off x="696330" y="1097365"/>
          <a:ext cx="8001000" cy="1683563"/>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34847">
                <a:tc>
                  <a:txBody>
                    <a:bodyPr/>
                    <a:lstStyle/>
                    <a:p>
                      <a:pPr>
                        <a:spcBef>
                          <a:spcPts val="600"/>
                        </a:spcBef>
                      </a:pPr>
                      <a:r>
                        <a:rPr kumimoji="1" lang="ja-JP" altLang="en-US" dirty="0"/>
                        <a:t>① 入所選考委員会</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248716">
                <a:tc>
                  <a:txBody>
                    <a:bodyPr/>
                    <a:lstStyle/>
                    <a:p>
                      <a:pPr marL="0" indent="0">
                        <a:spcBef>
                          <a:spcPts val="600"/>
                        </a:spcBef>
                        <a:buNone/>
                      </a:pPr>
                      <a:r>
                        <a:rPr kumimoji="1" lang="ja-JP" altLang="en-US" sz="1800" kern="1200" dirty="0"/>
                        <a:t>● 入所選考委員会の開催頻度が低調である。</a:t>
                      </a:r>
                      <a:endParaRPr kumimoji="1" lang="en-US" altLang="ja-JP" sz="1800" kern="1200" dirty="0"/>
                    </a:p>
                    <a:p>
                      <a:pPr marL="0" indent="0">
                        <a:spcBef>
                          <a:spcPts val="0"/>
                        </a:spcBef>
                        <a:buNone/>
                      </a:pPr>
                      <a:r>
                        <a:rPr kumimoji="1" lang="ja-JP" altLang="en-US" sz="1800" kern="1200" dirty="0"/>
                        <a:t>● 入所選考委員会の構成メンバーの出席が低調である。</a:t>
                      </a:r>
                      <a:endParaRPr kumimoji="1" lang="en-US" altLang="ja-JP" sz="1800" kern="1200" dirty="0"/>
                    </a:p>
                    <a:p>
                      <a:pPr marL="0" indent="0">
                        <a:spcBef>
                          <a:spcPts val="0"/>
                        </a:spcBef>
                        <a:buNone/>
                      </a:pPr>
                      <a:r>
                        <a:rPr kumimoji="1" lang="ja-JP" altLang="en-US" sz="1800" kern="1200" dirty="0"/>
                        <a:t>● 優先的な入所の理由が確認できない。</a:t>
                      </a:r>
                      <a:endParaRPr kumimoji="1" lang="ja-JP" altLang="en-US" sz="1800" kern="1200" dirty="0">
                        <a:solidFill>
                          <a:schemeClr val="tx1"/>
                        </a:solidFill>
                        <a:latin typeface="+mj-ea"/>
                        <a:ea typeface="+mn-ea"/>
                        <a:cs typeface="+mn-cs"/>
                      </a:endParaRPr>
                    </a:p>
                  </a:txBody>
                  <a:tcPr anchor="ctr">
                    <a:solidFill>
                      <a:srgbClr val="DFFF97"/>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1195107236"/>
      </p:ext>
    </p:extLst>
  </p:cSld>
  <p:clrMapOvr>
    <a:masterClrMapping/>
  </p:clrMapOvr>
  <p:transition advTm="8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8</a:t>
            </a:fld>
            <a:endParaRPr kumimoji="1" lang="ja-JP" altLang="en-US" dirty="0"/>
          </a:p>
        </p:txBody>
      </p:sp>
      <p:sp>
        <p:nvSpPr>
          <p:cNvPr id="5" name="Rectangle 2"/>
          <p:cNvSpPr txBox="1">
            <a:spLocks/>
          </p:cNvSpPr>
          <p:nvPr/>
        </p:nvSpPr>
        <p:spPr>
          <a:xfrm>
            <a:off x="685800" y="4521620"/>
            <a:ext cx="8001000" cy="1413517"/>
          </a:xfrm>
          <a:prstGeom prst="rect">
            <a:avLst/>
          </a:prstGeom>
          <a:noFill/>
        </p:spPr>
        <p:txBody>
          <a:bodyPr vert="horz" rtlCol="0">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ja-JP" altLang="en-US" dirty="0"/>
          </a:p>
        </p:txBody>
      </p:sp>
      <p:sp>
        <p:nvSpPr>
          <p:cNvPr id="7" name="角丸四角形 6"/>
          <p:cNvSpPr/>
          <p:nvPr/>
        </p:nvSpPr>
        <p:spPr>
          <a:xfrm>
            <a:off x="685800" y="332656"/>
            <a:ext cx="7774632" cy="52921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② 介護職員によるたん吸引等の取扱いについて</a:t>
            </a:r>
          </a:p>
        </p:txBody>
      </p:sp>
      <p:sp>
        <p:nvSpPr>
          <p:cNvPr id="10" name="Rectangle 2"/>
          <p:cNvSpPr txBox="1">
            <a:spLocks/>
          </p:cNvSpPr>
          <p:nvPr/>
        </p:nvSpPr>
        <p:spPr>
          <a:xfrm>
            <a:off x="673061" y="861871"/>
            <a:ext cx="7774632" cy="5810391"/>
          </a:xfrm>
          <a:prstGeom prst="rect">
            <a:avLst/>
          </a:prstGeom>
          <a:solidFill>
            <a:srgbClr val="FFFF99"/>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Aft>
                <a:spcPts val="0"/>
              </a:spcAft>
              <a:buFont typeface="Arial"/>
              <a:buNone/>
            </a:pPr>
            <a:r>
              <a:rPr lang="ja-JP" altLang="en-US" sz="1800" dirty="0">
                <a:latin typeface="+mn-ea"/>
              </a:rPr>
              <a:t>◎ 登録特定行為事業者の登録を行うこと。</a:t>
            </a:r>
            <a:endParaRPr lang="en-US" altLang="ja-JP" sz="1800" dirty="0">
              <a:latin typeface="+mn-ea"/>
            </a:endParaRPr>
          </a:p>
          <a:p>
            <a:pPr marL="0" indent="0">
              <a:spcBef>
                <a:spcPts val="0"/>
              </a:spcBef>
              <a:spcAft>
                <a:spcPts val="0"/>
              </a:spcAft>
              <a:buFont typeface="Arial"/>
              <a:buNone/>
            </a:pPr>
            <a:r>
              <a:rPr lang="ja-JP" altLang="en-US" sz="1800" dirty="0">
                <a:latin typeface="+mn-ea"/>
              </a:rPr>
              <a:t>◎ 登録研修機関等において、一定の研修を受け、都道府県による認定を　</a:t>
            </a:r>
            <a:endParaRPr lang="en-US" altLang="ja-JP" sz="1800" dirty="0">
              <a:latin typeface="+mn-ea"/>
            </a:endParaRPr>
          </a:p>
          <a:p>
            <a:pPr marL="0" indent="0">
              <a:spcBef>
                <a:spcPts val="0"/>
              </a:spcBef>
              <a:spcAft>
                <a:spcPts val="0"/>
              </a:spcAft>
              <a:buFont typeface="Arial"/>
              <a:buNone/>
            </a:pPr>
            <a:r>
              <a:rPr lang="ja-JP" altLang="en-US" sz="1800" dirty="0">
                <a:latin typeface="+mn-ea"/>
              </a:rPr>
              <a:t>　 受けた職員、又は公益財団法人社会福祉振興・試験センターで登録を</a:t>
            </a:r>
            <a:endParaRPr lang="en-US" altLang="ja-JP" sz="1800" dirty="0">
              <a:latin typeface="+mn-ea"/>
            </a:endParaRPr>
          </a:p>
          <a:p>
            <a:pPr marL="0" indent="0">
              <a:spcBef>
                <a:spcPts val="0"/>
              </a:spcBef>
              <a:spcAft>
                <a:spcPts val="0"/>
              </a:spcAft>
              <a:buFont typeface="Arial"/>
              <a:buNone/>
            </a:pPr>
            <a:r>
              <a:rPr lang="en-US" altLang="ja-JP" sz="1800" dirty="0">
                <a:latin typeface="+mn-ea"/>
              </a:rPr>
              <a:t>    </a:t>
            </a:r>
            <a:r>
              <a:rPr lang="ja-JP" altLang="en-US" sz="1800" dirty="0">
                <a:latin typeface="+mn-ea"/>
              </a:rPr>
              <a:t>行った介護福祉士のみが、喀痰吸引や経管栄養を実施することができ</a:t>
            </a:r>
            <a:endParaRPr lang="en-US" altLang="ja-JP" sz="1800" dirty="0">
              <a:latin typeface="+mn-ea"/>
            </a:endParaRPr>
          </a:p>
          <a:p>
            <a:pPr marL="0" indent="0">
              <a:spcBef>
                <a:spcPts val="0"/>
              </a:spcBef>
              <a:spcAft>
                <a:spcPts val="0"/>
              </a:spcAft>
              <a:buFont typeface="Arial"/>
              <a:buNone/>
            </a:pPr>
            <a:r>
              <a:rPr lang="en-US" altLang="ja-JP" sz="1800" dirty="0">
                <a:latin typeface="+mn-ea"/>
              </a:rPr>
              <a:t>    </a:t>
            </a:r>
            <a:r>
              <a:rPr lang="ja-JP" altLang="en-US" sz="1800" dirty="0">
                <a:latin typeface="+mn-ea"/>
              </a:rPr>
              <a:t>る。</a:t>
            </a:r>
            <a:endParaRPr lang="en-US" altLang="ja-JP" sz="1800" dirty="0">
              <a:latin typeface="+mn-ea"/>
            </a:endParaRPr>
          </a:p>
          <a:p>
            <a:pPr marL="0" indent="0">
              <a:spcBef>
                <a:spcPts val="0"/>
              </a:spcBef>
              <a:spcAft>
                <a:spcPts val="0"/>
              </a:spcAft>
              <a:buFont typeface="Arial"/>
              <a:buNone/>
            </a:pPr>
            <a:r>
              <a:rPr lang="ja-JP" altLang="en-US" sz="1800" dirty="0">
                <a:latin typeface="+mn-ea"/>
              </a:rPr>
              <a:t>◎ 毎朝、又は当該日の第</a:t>
            </a:r>
            <a:r>
              <a:rPr lang="en-US" altLang="ja-JP" sz="1800" dirty="0">
                <a:latin typeface="+mn-ea"/>
              </a:rPr>
              <a:t>1</a:t>
            </a:r>
            <a:r>
              <a:rPr lang="ja-JP" altLang="en-US" sz="1800" dirty="0">
                <a:latin typeface="+mn-ea"/>
              </a:rPr>
              <a:t>回目の吸引実施時において、看護職員が入所</a:t>
            </a:r>
            <a:endParaRPr lang="en-US" altLang="ja-JP" sz="1800" dirty="0">
              <a:latin typeface="+mn-ea"/>
            </a:endParaRPr>
          </a:p>
          <a:p>
            <a:pPr marL="0" indent="0">
              <a:spcBef>
                <a:spcPts val="0"/>
              </a:spcBef>
              <a:spcAft>
                <a:spcPts val="0"/>
              </a:spcAft>
              <a:buFont typeface="Arial"/>
              <a:buNone/>
            </a:pPr>
            <a:r>
              <a:rPr lang="ja-JP" altLang="en-US" sz="1800" dirty="0">
                <a:latin typeface="+mn-ea"/>
              </a:rPr>
              <a:t>　 者の状態を観察し、看護職員と介護職員の協働による実施が可能で</a:t>
            </a:r>
            <a:r>
              <a:rPr lang="ja-JP" altLang="en-US" sz="1800" dirty="0" err="1">
                <a:latin typeface="+mn-ea"/>
              </a:rPr>
              <a:t>あ</a:t>
            </a:r>
            <a:endParaRPr lang="en-US" altLang="ja-JP" sz="1800" dirty="0">
              <a:latin typeface="+mn-ea"/>
            </a:endParaRPr>
          </a:p>
          <a:p>
            <a:pPr marL="0" indent="0">
              <a:spcBef>
                <a:spcPts val="0"/>
              </a:spcBef>
              <a:spcAft>
                <a:spcPts val="0"/>
              </a:spcAft>
              <a:buFont typeface="Arial"/>
              <a:buNone/>
            </a:pPr>
            <a:r>
              <a:rPr lang="ja-JP" altLang="en-US" sz="1800" dirty="0">
                <a:latin typeface="+mn-ea"/>
              </a:rPr>
              <a:t>　 </a:t>
            </a:r>
            <a:r>
              <a:rPr lang="ja-JP" altLang="en-US" sz="1800" dirty="0" err="1">
                <a:latin typeface="+mn-ea"/>
              </a:rPr>
              <a:t>るか</a:t>
            </a:r>
            <a:r>
              <a:rPr lang="ja-JP" altLang="en-US" sz="1800" dirty="0">
                <a:latin typeface="+mn-ea"/>
              </a:rPr>
              <a:t>等を確認すること。</a:t>
            </a:r>
            <a:endParaRPr lang="en-US" altLang="ja-JP" sz="1800" dirty="0">
              <a:latin typeface="+mn-ea"/>
            </a:endParaRPr>
          </a:p>
          <a:p>
            <a:pPr marL="0" indent="0">
              <a:spcBef>
                <a:spcPts val="0"/>
              </a:spcBef>
              <a:spcAft>
                <a:spcPts val="0"/>
              </a:spcAft>
              <a:buFont typeface="Arial"/>
              <a:buNone/>
            </a:pPr>
            <a:r>
              <a:rPr lang="ja-JP" altLang="en-US" sz="1800" dirty="0">
                <a:latin typeface="+mn-ea"/>
              </a:rPr>
              <a:t>❍ 看護師から、看護職員又は介護職員に対して研修・技術的指導が行</a:t>
            </a:r>
            <a:r>
              <a:rPr lang="ja-JP" altLang="en-US" sz="1800" dirty="0" err="1">
                <a:latin typeface="+mn-ea"/>
              </a:rPr>
              <a:t>わ</a:t>
            </a:r>
            <a:endParaRPr lang="en-US" altLang="ja-JP" sz="1800" dirty="0">
              <a:latin typeface="+mn-ea"/>
            </a:endParaRPr>
          </a:p>
          <a:p>
            <a:pPr marL="0" indent="0">
              <a:spcBef>
                <a:spcPts val="0"/>
              </a:spcBef>
              <a:spcAft>
                <a:spcPts val="0"/>
              </a:spcAft>
              <a:buFont typeface="Arial"/>
              <a:buNone/>
            </a:pPr>
            <a:r>
              <a:rPr lang="ja-JP" altLang="en-US" sz="1800" dirty="0">
                <a:latin typeface="+mn-ea"/>
              </a:rPr>
              <a:t>　 </a:t>
            </a:r>
            <a:r>
              <a:rPr lang="ja-JP" altLang="en-US" sz="1800" dirty="0" err="1">
                <a:latin typeface="+mn-ea"/>
              </a:rPr>
              <a:t>れて</a:t>
            </a:r>
            <a:r>
              <a:rPr lang="ja-JP" altLang="en-US" sz="1800" dirty="0">
                <a:latin typeface="+mn-ea"/>
              </a:rPr>
              <a:t>いること</a:t>
            </a:r>
            <a:r>
              <a:rPr lang="ja-JP" altLang="en-US" sz="1800" dirty="0" smtClean="0">
                <a:latin typeface="+mn-ea"/>
              </a:rPr>
              <a:t>。</a:t>
            </a:r>
            <a:endParaRPr lang="en-US" altLang="ja-JP" sz="1800" dirty="0" smtClean="0">
              <a:latin typeface="+mn-ea"/>
            </a:endParaRPr>
          </a:p>
          <a:p>
            <a:pPr marL="0" indent="0">
              <a:spcBef>
                <a:spcPts val="0"/>
              </a:spcBef>
              <a:spcAft>
                <a:spcPts val="0"/>
              </a:spcAft>
              <a:buNone/>
            </a:pPr>
            <a:r>
              <a:rPr lang="ja-JP" altLang="en-US" sz="1800" dirty="0" smtClean="0">
                <a:latin typeface="+mn-ea"/>
              </a:rPr>
              <a:t>❍ 医師又は看護職員を含む者で構成される安全委員会を設置のうえ、年</a:t>
            </a:r>
            <a:r>
              <a:rPr lang="en-US" altLang="ja-JP" sz="1800" dirty="0" smtClean="0">
                <a:latin typeface="+mn-ea"/>
              </a:rPr>
              <a:t>2</a:t>
            </a:r>
          </a:p>
          <a:p>
            <a:pPr marL="0" indent="0">
              <a:spcBef>
                <a:spcPts val="0"/>
              </a:spcBef>
              <a:spcAft>
                <a:spcPts val="0"/>
              </a:spcAft>
              <a:buNone/>
            </a:pPr>
            <a:r>
              <a:rPr lang="ja-JP" altLang="en-US" sz="1800" dirty="0">
                <a:latin typeface="+mn-ea"/>
              </a:rPr>
              <a:t>　</a:t>
            </a:r>
            <a:r>
              <a:rPr lang="ja-JP" altLang="en-US" sz="1800" dirty="0" smtClean="0">
                <a:latin typeface="+mn-ea"/>
              </a:rPr>
              <a:t> 回以上開催し、議事録を作成すること。</a:t>
            </a:r>
            <a:endParaRPr lang="en-US" altLang="ja-JP" sz="1800" dirty="0">
              <a:latin typeface="+mn-ea"/>
            </a:endParaRPr>
          </a:p>
          <a:p>
            <a:pPr marL="0" indent="0">
              <a:spcBef>
                <a:spcPts val="0"/>
              </a:spcBef>
              <a:spcAft>
                <a:spcPts val="0"/>
              </a:spcAft>
              <a:buFont typeface="Arial"/>
              <a:buNone/>
            </a:pPr>
            <a:r>
              <a:rPr lang="ja-JP" altLang="en-US" sz="1800" dirty="0">
                <a:latin typeface="+mn-ea"/>
              </a:rPr>
              <a:t>❍ 実施する際に、標準的な手順を実施した記録を作成すること</a:t>
            </a:r>
            <a:r>
              <a:rPr lang="ja-JP" altLang="en-US" sz="1800" dirty="0" smtClean="0">
                <a:latin typeface="+mn-ea"/>
              </a:rPr>
              <a:t>。</a:t>
            </a:r>
            <a:endParaRPr lang="en-US" altLang="ja-JP" sz="1800" dirty="0">
              <a:latin typeface="+mn-ea"/>
            </a:endParaRPr>
          </a:p>
          <a:p>
            <a:pPr marL="0" indent="0">
              <a:spcBef>
                <a:spcPts val="0"/>
              </a:spcBef>
              <a:spcAft>
                <a:spcPts val="0"/>
              </a:spcAft>
              <a:buFont typeface="Arial"/>
              <a:buNone/>
            </a:pPr>
            <a:r>
              <a:rPr lang="ja-JP" altLang="en-US" sz="1800" dirty="0">
                <a:latin typeface="+mn-ea"/>
              </a:rPr>
              <a:t>❍ 定期的（１年に１回以上）に自主点検を行い、自主点検結果を保存す</a:t>
            </a:r>
            <a:endParaRPr lang="en-US" altLang="ja-JP" sz="1800" dirty="0">
              <a:latin typeface="+mn-ea"/>
            </a:endParaRPr>
          </a:p>
          <a:p>
            <a:pPr marL="0" indent="0">
              <a:spcBef>
                <a:spcPts val="0"/>
              </a:spcBef>
              <a:buFont typeface="Arial"/>
              <a:buNone/>
            </a:pPr>
            <a:r>
              <a:rPr lang="ja-JP" altLang="en-US" sz="1800" dirty="0">
                <a:latin typeface="+mn-ea"/>
              </a:rPr>
              <a:t>　るよう努めること。</a:t>
            </a:r>
            <a:endParaRPr lang="en-US" altLang="ja-JP" sz="1800" dirty="0">
              <a:latin typeface="+mn-ea"/>
            </a:endParaRPr>
          </a:p>
          <a:p>
            <a:pPr marL="0" indent="0">
              <a:spcBef>
                <a:spcPts val="0"/>
              </a:spcBef>
              <a:spcAft>
                <a:spcPts val="0"/>
              </a:spcAft>
              <a:buFont typeface="Arial"/>
              <a:buNone/>
            </a:pPr>
            <a:r>
              <a:rPr lang="ja-JP" altLang="en-US" sz="1300" dirty="0">
                <a:latin typeface="+mn-ea"/>
              </a:rPr>
              <a:t>参考：「喀痰吸引等（たんの吸引等）の制度について」（大阪府</a:t>
            </a:r>
            <a:r>
              <a:rPr lang="en-US" altLang="ja-JP" sz="1300" dirty="0">
                <a:latin typeface="+mn-ea"/>
              </a:rPr>
              <a:t>HP</a:t>
            </a:r>
            <a:r>
              <a:rPr lang="ja-JP" altLang="en-US" sz="1300" dirty="0">
                <a:latin typeface="+mn-ea"/>
              </a:rPr>
              <a:t>）　　　　</a:t>
            </a:r>
            <a:endParaRPr lang="en-US" altLang="ja-JP" sz="1300" dirty="0">
              <a:latin typeface="+mn-ea"/>
            </a:endParaRPr>
          </a:p>
          <a:p>
            <a:pPr marL="0" indent="0">
              <a:spcBef>
                <a:spcPts val="0"/>
              </a:spcBef>
              <a:spcAft>
                <a:spcPts val="1200"/>
              </a:spcAft>
              <a:buFont typeface="Arial"/>
              <a:buNone/>
            </a:pPr>
            <a:r>
              <a:rPr lang="ja-JP" altLang="en-US" sz="1300" dirty="0">
                <a:latin typeface="+mn-ea"/>
              </a:rPr>
              <a:t>　　　</a:t>
            </a:r>
            <a:r>
              <a:rPr lang="ja-JP" altLang="en-US" sz="1300" dirty="0">
                <a:solidFill>
                  <a:srgbClr val="C00000"/>
                </a:solidFill>
                <a:latin typeface="+mn-ea"/>
              </a:rPr>
              <a:t> </a:t>
            </a:r>
            <a:r>
              <a:rPr lang="en-US" altLang="ja-JP" sz="1300" dirty="0">
                <a:solidFill>
                  <a:srgbClr val="C00000"/>
                </a:solidFill>
                <a:latin typeface="+mn-ea"/>
                <a:hlinkClick r:id="rId3">
                  <a:extLst>
                    <a:ext uri="{A12FA001-AC4F-418D-AE19-62706E023703}">
                      <ahyp:hlinkClr xmlns="" xmlns:ahyp="http://schemas.microsoft.com/office/drawing/2018/hyperlinkcolor" val="tx"/>
                    </a:ext>
                  </a:extLst>
                </a:hlinkClick>
              </a:rPr>
              <a:t>http://www.pref.osaka.lg.jp/koreishisetsu/tan/index.html</a:t>
            </a:r>
            <a:endParaRPr lang="en-US" altLang="ja-JP" sz="1300" dirty="0">
              <a:solidFill>
                <a:srgbClr val="C00000"/>
              </a:solidFill>
              <a:latin typeface="+mn-ea"/>
            </a:endParaRPr>
          </a:p>
          <a:p>
            <a:pPr marL="0" indent="0">
              <a:spcBef>
                <a:spcPts val="0"/>
              </a:spcBef>
              <a:spcAft>
                <a:spcPts val="0"/>
              </a:spcAft>
              <a:buFont typeface="Arial"/>
              <a:buNone/>
            </a:pPr>
            <a:r>
              <a:rPr lang="en-US" altLang="ja-JP" sz="1300" dirty="0">
                <a:latin typeface="+mn-ea"/>
              </a:rPr>
              <a:t>         </a:t>
            </a:r>
            <a:r>
              <a:rPr lang="ja-JP" altLang="en-US" sz="1300" dirty="0">
                <a:latin typeface="+mn-ea"/>
              </a:rPr>
              <a:t>「喀痰吸引等制度について」（厚生労働省</a:t>
            </a:r>
            <a:r>
              <a:rPr lang="en-US" altLang="ja-JP" sz="1300" dirty="0">
                <a:latin typeface="+mn-ea"/>
              </a:rPr>
              <a:t>HP)                       </a:t>
            </a:r>
            <a:r>
              <a:rPr lang="en-US" altLang="ja-JP" sz="1300" dirty="0">
                <a:latin typeface="+mn-ea"/>
                <a:hlinkClick r:id="rId4">
                  <a:extLst>
                    <a:ext uri="{A12FA001-AC4F-418D-AE19-62706E023703}">
                      <ahyp:hlinkClr xmlns="" xmlns:ahyp="http://schemas.microsoft.com/office/drawing/2018/hyperlinkcolor" val="tx"/>
                    </a:ext>
                  </a:extLst>
                </a:hlinkClick>
              </a:rPr>
              <a:t>https://www.mhlw.go.jp/stf/seisakunitsuite/bunya/hukushi_kaigo/seikatsuhogo/tannokyuuin/index.html </a:t>
            </a:r>
            <a:endParaRPr lang="en-US" altLang="ja-JP" sz="1300" dirty="0">
              <a:latin typeface="+mn-ea"/>
            </a:endParaRPr>
          </a:p>
        </p:txBody>
      </p:sp>
    </p:spTree>
    <p:extLst>
      <p:ext uri="{BB962C8B-B14F-4D97-AF65-F5344CB8AC3E}">
        <p14:creationId xmlns:p14="http://schemas.microsoft.com/office/powerpoint/2010/main" val="3082544548"/>
      </p:ext>
    </p:extLst>
  </p:cSld>
  <p:clrMapOvr>
    <a:masterClrMapping/>
  </p:clrMapOvr>
  <p:transition advTm="9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4B6EAAFC-84C7-4BE1-BC5E-CE208EE20C26}" type="slidenum">
              <a:rPr lang="en-US" altLang="ja-JP" smtClean="0"/>
              <a:pPr/>
              <a:t>9</a:t>
            </a:fld>
            <a:endParaRPr kumimoji="1" lang="ja-JP" altLang="en-US" dirty="0"/>
          </a:p>
        </p:txBody>
      </p:sp>
      <p:sp>
        <p:nvSpPr>
          <p:cNvPr id="13" name="Rectangle 1"/>
          <p:cNvSpPr>
            <a:spLocks noGrp="1"/>
          </p:cNvSpPr>
          <p:nvPr>
            <p:ph type="title"/>
          </p:nvPr>
        </p:nvSpPr>
        <p:spPr>
          <a:xfrm>
            <a:off x="703875" y="730029"/>
            <a:ext cx="8001000" cy="779854"/>
          </a:xfrm>
        </p:spPr>
        <p:txBody>
          <a:bodyPr>
            <a:normAutofit/>
          </a:bodyPr>
          <a:lstStyle/>
          <a:p>
            <a:r>
              <a:rPr lang="ja-JP" altLang="en-US" sz="3400" b="1" dirty="0">
                <a:solidFill>
                  <a:schemeClr val="tx1"/>
                </a:solidFill>
              </a:rPr>
              <a:t>３　介護老人保健施設の主な指導</a:t>
            </a:r>
            <a:r>
              <a:rPr lang="ja-JP" altLang="en-US" sz="3400" b="1" dirty="0">
                <a:solidFill>
                  <a:schemeClr val="bg1"/>
                </a:solidFill>
              </a:rPr>
              <a:t>事項</a:t>
            </a:r>
            <a:endParaRPr kumimoji="1" lang="ja-JP" sz="3400" b="1" dirty="0">
              <a:solidFill>
                <a:schemeClr val="bg1"/>
              </a:solidFill>
            </a:endParaRPr>
          </a:p>
        </p:txBody>
      </p:sp>
      <p:sp>
        <p:nvSpPr>
          <p:cNvPr id="14" name="Rectangle 2"/>
          <p:cNvSpPr txBox="1">
            <a:spLocks/>
          </p:cNvSpPr>
          <p:nvPr/>
        </p:nvSpPr>
        <p:spPr>
          <a:xfrm>
            <a:off x="703875" y="4202338"/>
            <a:ext cx="8000999" cy="2204150"/>
          </a:xfrm>
          <a:prstGeom prst="rect">
            <a:avLst/>
          </a:prstGeom>
          <a:solidFill>
            <a:srgbClr val="FFFF99"/>
          </a:solidFill>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a:latin typeface="+mn-ea"/>
              </a:rPr>
              <a:t>● 集中的なリハビリテーションを行う必要性を計画に位置付ける。</a:t>
            </a:r>
            <a:endParaRPr lang="en-US" altLang="ja-JP" sz="1800" dirty="0">
              <a:latin typeface="+mn-ea"/>
            </a:endParaRPr>
          </a:p>
          <a:p>
            <a:pPr marL="0" indent="0">
              <a:spcBef>
                <a:spcPts val="0"/>
              </a:spcBef>
              <a:spcAft>
                <a:spcPts val="0"/>
              </a:spcAft>
              <a:buNone/>
            </a:pPr>
            <a:r>
              <a:rPr lang="ja-JP" altLang="en-US" sz="1800" dirty="0">
                <a:latin typeface="+mn-ea"/>
              </a:rPr>
              <a:t>● </a:t>
            </a:r>
            <a:r>
              <a:rPr lang="en-US" altLang="ja-JP" sz="1800" dirty="0">
                <a:latin typeface="+mn-ea"/>
              </a:rPr>
              <a:t>20</a:t>
            </a:r>
            <a:r>
              <a:rPr lang="ja-JP" altLang="en-US" sz="1800" dirty="0">
                <a:latin typeface="+mn-ea"/>
              </a:rPr>
              <a:t>分以上の個別リハビリテーションを週に</a:t>
            </a:r>
            <a:r>
              <a:rPr lang="en-US" altLang="ja-JP" sz="1800" dirty="0">
                <a:latin typeface="+mn-ea"/>
              </a:rPr>
              <a:t>3</a:t>
            </a:r>
            <a:r>
              <a:rPr lang="ja-JP" altLang="en-US" sz="1800" dirty="0">
                <a:latin typeface="+mn-ea"/>
              </a:rPr>
              <a:t>日以上実施する。また、未実</a:t>
            </a:r>
            <a:endParaRPr lang="en-US" altLang="ja-JP" sz="1800" dirty="0">
              <a:latin typeface="+mn-ea"/>
            </a:endParaRPr>
          </a:p>
          <a:p>
            <a:pPr marL="0" indent="0">
              <a:spcBef>
                <a:spcPts val="0"/>
              </a:spcBef>
              <a:spcAft>
                <a:spcPts val="0"/>
              </a:spcAft>
              <a:buNone/>
            </a:pPr>
            <a:r>
              <a:rPr lang="ja-JP" altLang="en-US" sz="1800" dirty="0">
                <a:latin typeface="+mn-ea"/>
              </a:rPr>
              <a:t>　 施の場合は、その理由を明確に記録し保管する。</a:t>
            </a:r>
            <a:endParaRPr lang="en-US" altLang="ja-JP" sz="1800" dirty="0">
              <a:latin typeface="+mn-ea"/>
            </a:endParaRPr>
          </a:p>
          <a:p>
            <a:pPr marL="0" indent="0">
              <a:spcBef>
                <a:spcPts val="0"/>
              </a:spcBef>
              <a:spcAft>
                <a:spcPts val="0"/>
              </a:spcAft>
              <a:buNone/>
            </a:pPr>
            <a:r>
              <a:rPr lang="ja-JP" altLang="en-US" sz="1800" dirty="0">
                <a:latin typeface="+mn-ea"/>
              </a:rPr>
              <a:t>● 短期入所の後、リハビリテーションを必要とする状態の原因となった疾</a:t>
            </a:r>
            <a:endParaRPr lang="en-US" altLang="ja-JP" sz="1800" dirty="0">
              <a:latin typeface="+mn-ea"/>
            </a:endParaRPr>
          </a:p>
          <a:p>
            <a:pPr marL="0" indent="0">
              <a:spcBef>
                <a:spcPts val="0"/>
              </a:spcBef>
              <a:spcAft>
                <a:spcPts val="0"/>
              </a:spcAft>
              <a:buNone/>
            </a:pPr>
            <a:r>
              <a:rPr lang="en-US" altLang="ja-JP" sz="1800" dirty="0">
                <a:latin typeface="+mn-ea"/>
              </a:rPr>
              <a:t>    </a:t>
            </a:r>
            <a:r>
              <a:rPr lang="ja-JP" altLang="en-US" sz="1800" dirty="0">
                <a:latin typeface="+mn-ea"/>
              </a:rPr>
              <a:t>患等に変更がなく、施設入所に移行した場合の短期集中リハビリテー</a:t>
            </a:r>
            <a:endParaRPr lang="en-US" altLang="ja-JP" sz="1800" dirty="0">
              <a:latin typeface="+mn-ea"/>
            </a:endParaRPr>
          </a:p>
          <a:p>
            <a:pPr marL="0" indent="0">
              <a:spcBef>
                <a:spcPts val="0"/>
              </a:spcBef>
              <a:spcAft>
                <a:spcPts val="0"/>
              </a:spcAft>
              <a:buNone/>
            </a:pPr>
            <a:r>
              <a:rPr lang="ja-JP" altLang="en-US" sz="1800" dirty="0">
                <a:latin typeface="+mn-ea"/>
              </a:rPr>
              <a:t>　 ション実施加算の起算日を直前の短期入所療養介護の入所日とする。</a:t>
            </a:r>
          </a:p>
        </p:txBody>
      </p:sp>
      <p:graphicFrame>
        <p:nvGraphicFramePr>
          <p:cNvPr id="16" name="表 15"/>
          <p:cNvGraphicFramePr>
            <a:graphicFrameLocks noGrp="1"/>
          </p:cNvGraphicFramePr>
          <p:nvPr>
            <p:extLst>
              <p:ext uri="{D42A27DB-BD31-4B8C-83A1-F6EECF244321}">
                <p14:modId xmlns:p14="http://schemas.microsoft.com/office/powerpoint/2010/main" val="1499781159"/>
              </p:ext>
            </p:extLst>
          </p:nvPr>
        </p:nvGraphicFramePr>
        <p:xfrm>
          <a:off x="703875" y="1633129"/>
          <a:ext cx="8001000" cy="1715780"/>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40760">
                <a:tc>
                  <a:txBody>
                    <a:bodyPr/>
                    <a:lstStyle/>
                    <a:p>
                      <a:pPr>
                        <a:spcBef>
                          <a:spcPts val="600"/>
                        </a:spcBef>
                      </a:pPr>
                      <a:r>
                        <a:rPr kumimoji="1" lang="ja-JP" altLang="en-US" dirty="0"/>
                        <a:t>① 短期集中リハビリテーション実施加算</a:t>
                      </a:r>
                      <a:endParaRPr kumimoji="1" lang="ja-JP" altLang="en-US" dirty="0">
                        <a:solidFill>
                          <a:schemeClr val="bg1"/>
                        </a:solidFill>
                      </a:endParaRPr>
                    </a:p>
                  </a:txBody>
                  <a:tcPr anchor="ctr"/>
                </a:tc>
                <a:extLst>
                  <a:ext uri="{0D108BD9-81ED-4DB2-BD59-A6C34878D82A}">
                    <a16:rowId xmlns:a16="http://schemas.microsoft.com/office/drawing/2014/main" val="2276792428"/>
                  </a:ext>
                </a:extLst>
              </a:tr>
              <a:tr h="1275020">
                <a:tc>
                  <a:txBody>
                    <a:bodyPr/>
                    <a:lstStyle/>
                    <a:p>
                      <a:pPr marL="0" indent="0">
                        <a:spcBef>
                          <a:spcPts val="600"/>
                        </a:spcBef>
                        <a:buNone/>
                      </a:pPr>
                      <a:r>
                        <a:rPr kumimoji="1" lang="ja-JP" altLang="en-US" sz="1800" kern="1200" dirty="0"/>
                        <a:t>● 集中的なリハビリテーションを行う必要性が不明確である。</a:t>
                      </a:r>
                      <a:endParaRPr kumimoji="1" lang="en-US" altLang="ja-JP" sz="1800" kern="1200" dirty="0"/>
                    </a:p>
                    <a:p>
                      <a:pPr marL="0" indent="0">
                        <a:spcBef>
                          <a:spcPts val="0"/>
                        </a:spcBef>
                        <a:buNone/>
                      </a:pPr>
                      <a:r>
                        <a:rPr kumimoji="1" lang="ja-JP" altLang="en-US" sz="1800" kern="1200" dirty="0"/>
                        <a:t>● </a:t>
                      </a:r>
                      <a:r>
                        <a:rPr kumimoji="1" lang="en-US" altLang="ja-JP" sz="1800" kern="1200" dirty="0">
                          <a:latin typeface="+mn-ea"/>
                          <a:ea typeface="+mn-ea"/>
                        </a:rPr>
                        <a:t>20</a:t>
                      </a:r>
                      <a:r>
                        <a:rPr kumimoji="1" lang="ja-JP" altLang="en-US" sz="1800" kern="1200" dirty="0"/>
                        <a:t>分以上の個別リハビリテーションを週に</a:t>
                      </a:r>
                      <a:r>
                        <a:rPr kumimoji="1" lang="en-US" altLang="ja-JP" sz="1800" kern="1200" dirty="0">
                          <a:latin typeface="+mn-ea"/>
                          <a:ea typeface="+mn-ea"/>
                        </a:rPr>
                        <a:t>3</a:t>
                      </a:r>
                      <a:r>
                        <a:rPr kumimoji="1" lang="ja-JP" altLang="en-US" sz="1800" kern="1200" dirty="0"/>
                        <a:t>日以上実施していない。</a:t>
                      </a:r>
                      <a:endParaRPr kumimoji="1" lang="en-US" altLang="ja-JP" sz="1800" kern="1200" dirty="0"/>
                    </a:p>
                    <a:p>
                      <a:pPr marL="0" indent="0">
                        <a:spcBef>
                          <a:spcPts val="0"/>
                        </a:spcBef>
                        <a:buNone/>
                      </a:pPr>
                      <a:r>
                        <a:rPr kumimoji="1" lang="ja-JP" altLang="en-US" sz="1800" kern="1200" dirty="0"/>
                        <a:t>● 短期入所の後、施設入所になった場合の短期集中リハビリテーション実</a:t>
                      </a:r>
                      <a:endParaRPr kumimoji="1" lang="en-US" altLang="ja-JP" sz="1800" kern="1200" dirty="0"/>
                    </a:p>
                    <a:p>
                      <a:pPr marL="0" indent="0">
                        <a:spcBef>
                          <a:spcPts val="0"/>
                        </a:spcBef>
                        <a:buNone/>
                      </a:pPr>
                      <a:r>
                        <a:rPr kumimoji="1" lang="ja-JP" altLang="en-US" sz="1800" kern="1200" dirty="0"/>
                        <a:t>　</a:t>
                      </a:r>
                      <a:r>
                        <a:rPr kumimoji="1" lang="ja-JP" altLang="en-US" sz="1800" kern="1200" baseline="0" dirty="0"/>
                        <a:t> </a:t>
                      </a:r>
                      <a:r>
                        <a:rPr kumimoji="1" lang="ja-JP" altLang="en-US" sz="1800" kern="1200" dirty="0"/>
                        <a:t>施加算の起算日が誤っている。</a:t>
                      </a:r>
                      <a:endParaRPr kumimoji="1" lang="ja-JP" altLang="en-US" sz="1800" kern="1200" dirty="0">
                        <a:solidFill>
                          <a:schemeClr val="tx1"/>
                        </a:solidFill>
                        <a:latin typeface="+mj-ea"/>
                        <a:ea typeface="+mn-ea"/>
                        <a:cs typeface="+mn-cs"/>
                      </a:endParaRPr>
                    </a:p>
                  </a:txBody>
                  <a:tcPr anchor="ctr">
                    <a:solidFill>
                      <a:srgbClr val="DFFF97"/>
                    </a:solidFill>
                  </a:tcPr>
                </a:tc>
                <a:extLst>
                  <a:ext uri="{0D108BD9-81ED-4DB2-BD59-A6C34878D82A}">
                    <a16:rowId xmlns:a16="http://schemas.microsoft.com/office/drawing/2014/main" val="2428180773"/>
                  </a:ext>
                </a:extLst>
              </a:tr>
            </a:tbl>
          </a:graphicData>
        </a:graphic>
      </p:graphicFrame>
      <p:sp>
        <p:nvSpPr>
          <p:cNvPr id="10" name="下矢印 9"/>
          <p:cNvSpPr/>
          <p:nvPr/>
        </p:nvSpPr>
        <p:spPr>
          <a:xfrm>
            <a:off x="3635896" y="3506619"/>
            <a:ext cx="1584176" cy="421875"/>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246115876"/>
      </p:ext>
    </p:extLst>
  </p:cSld>
  <p:clrMapOvr>
    <a:masterClrMapping/>
  </p:clrMapOvr>
  <p:transition advTm="55000"/>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53F5DD-A01A-4DC6-80A9-674443BFAF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5327</Words>
  <Application>Microsoft Office PowerPoint</Application>
  <PresentationFormat>画面に合わせる (4:3)</PresentationFormat>
  <Paragraphs>447</Paragraphs>
  <Slides>30</Slides>
  <Notes>30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30</vt:i4>
      </vt:variant>
    </vt:vector>
  </HeadingPairs>
  <TitlesOfParts>
    <vt:vector size="37" baseType="lpstr">
      <vt:lpstr>ＭＳ Ｐゴシック</vt:lpstr>
      <vt:lpstr>メイリオ</vt:lpstr>
      <vt:lpstr>Arial</vt:lpstr>
      <vt:lpstr>Calibri</vt:lpstr>
      <vt:lpstr>Trebuchet MS</vt:lpstr>
      <vt:lpstr>Wingdings 3</vt:lpstr>
      <vt:lpstr>ファセット</vt:lpstr>
      <vt:lpstr>PowerPoint プレゼンテーション</vt:lpstr>
      <vt:lpstr>１　施設サービス共通の主な指導事項</vt:lpstr>
      <vt:lpstr>PowerPoint プレゼンテーション</vt:lpstr>
      <vt:lpstr>PowerPoint プレゼンテーション</vt:lpstr>
      <vt:lpstr>PowerPoint プレゼンテーション</vt:lpstr>
      <vt:lpstr>PowerPoint プレゼンテーション</vt:lpstr>
      <vt:lpstr>２　介護老人福祉施設の主な指導事項</vt:lpstr>
      <vt:lpstr>PowerPoint プレゼンテーション</vt:lpstr>
      <vt:lpstr>３　介護老人保健施設の主な指導事項</vt:lpstr>
      <vt:lpstr>PowerPoint プレゼンテーション</vt:lpstr>
      <vt:lpstr>PowerPoint プレゼンテーション</vt:lpstr>
      <vt:lpstr>PowerPoint プレゼンテーション</vt:lpstr>
      <vt:lpstr>４　その他 留意事項（施設サービス共通）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５　非常災害対策について</vt:lpstr>
      <vt:lpstr>PowerPoint プレゼンテーション</vt:lpstr>
      <vt:lpstr>PowerPoint プレゼンテーション</vt:lpstr>
      <vt:lpstr>６　虐待防止・身体拘束廃止について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7  さいごに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2023-08-30T01:12:49Z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TC101659569990</vt:lpwstr>
  </property>
</Properties>
</file>