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2" r:id="rId2"/>
  </p:sldMasterIdLst>
  <p:notesMasterIdLst>
    <p:notesMasterId r:id="rId42"/>
  </p:notesMasterIdLst>
  <p:handoutMasterIdLst>
    <p:handoutMasterId r:id="rId43"/>
  </p:handoutMasterIdLst>
  <p:sldIdLst>
    <p:sldId id="303" r:id="rId3"/>
    <p:sldId id="305" r:id="rId4"/>
    <p:sldId id="304" r:id="rId5"/>
    <p:sldId id="351" r:id="rId6"/>
    <p:sldId id="352" r:id="rId7"/>
    <p:sldId id="387" r:id="rId8"/>
    <p:sldId id="388" r:id="rId9"/>
    <p:sldId id="389" r:id="rId10"/>
    <p:sldId id="390" r:id="rId11"/>
    <p:sldId id="391" r:id="rId12"/>
    <p:sldId id="392" r:id="rId13"/>
    <p:sldId id="359" r:id="rId14"/>
    <p:sldId id="360" r:id="rId15"/>
    <p:sldId id="361" r:id="rId16"/>
    <p:sldId id="362" r:id="rId17"/>
    <p:sldId id="363" r:id="rId18"/>
    <p:sldId id="364" r:id="rId19"/>
    <p:sldId id="365" r:id="rId20"/>
    <p:sldId id="366" r:id="rId21"/>
    <p:sldId id="367" r:id="rId22"/>
    <p:sldId id="368" r:id="rId23"/>
    <p:sldId id="369" r:id="rId24"/>
    <p:sldId id="370" r:id="rId25"/>
    <p:sldId id="371" r:id="rId26"/>
    <p:sldId id="372" r:id="rId27"/>
    <p:sldId id="373" r:id="rId28"/>
    <p:sldId id="374" r:id="rId29"/>
    <p:sldId id="375" r:id="rId30"/>
    <p:sldId id="376" r:id="rId31"/>
    <p:sldId id="377" r:id="rId32"/>
    <p:sldId id="378" r:id="rId33"/>
    <p:sldId id="379" r:id="rId34"/>
    <p:sldId id="380" r:id="rId35"/>
    <p:sldId id="381" r:id="rId36"/>
    <p:sldId id="382" r:id="rId37"/>
    <p:sldId id="383" r:id="rId38"/>
    <p:sldId id="384" r:id="rId39"/>
    <p:sldId id="385" r:id="rId40"/>
    <p:sldId id="386" r:id="rId41"/>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はじめに" id="{72527E07-179D-48D6-BC71-A78CD715B854}">
          <p14:sldIdLst>
            <p14:sldId id="303"/>
            <p14:sldId id="305"/>
            <p14:sldId id="304"/>
            <p14:sldId id="351"/>
            <p14:sldId id="352"/>
          </p14:sldIdLst>
        </p14:section>
        <p14:section name="手続等" id="{73AC1776-4C0A-446D-8837-68002E176D3A}">
          <p14:sldIdLst>
            <p14:sldId id="387"/>
            <p14:sldId id="388"/>
            <p14:sldId id="389"/>
            <p14:sldId id="390"/>
            <p14:sldId id="391"/>
            <p14:sldId id="392"/>
          </p14:sldIdLst>
        </p14:section>
        <p14:section name="特定処遇改善加算" id="{BA17671E-5E58-4996-8A76-1BDD01134DB4}">
          <p14:sldIdLst>
            <p14:sldId id="359"/>
            <p14:sldId id="360"/>
            <p14:sldId id="361"/>
          </p14:sldIdLst>
        </p14:section>
        <p14:section name="経過措置" id="{4B502362-EDD7-4EFD-9557-D1260A9D9622}">
          <p14:sldIdLst>
            <p14:sldId id="362"/>
            <p14:sldId id="363"/>
            <p14:sldId id="364"/>
            <p14:sldId id="365"/>
            <p14:sldId id="366"/>
          </p14:sldIdLst>
        </p14:section>
        <p14:section name="業務管理体制" id="{B8F45206-202A-40D0-AC6C-11263D3CFF7B}">
          <p14:sldIdLst>
            <p14:sldId id="367"/>
            <p14:sldId id="368"/>
            <p14:sldId id="369"/>
            <p14:sldId id="370"/>
            <p14:sldId id="371"/>
            <p14:sldId id="372"/>
            <p14:sldId id="373"/>
            <p14:sldId id="374"/>
            <p14:sldId id="375"/>
            <p14:sldId id="376"/>
            <p14:sldId id="377"/>
            <p14:sldId id="378"/>
            <p14:sldId id="379"/>
            <p14:sldId id="380"/>
            <p14:sldId id="381"/>
            <p14:sldId id="382"/>
          </p14:sldIdLst>
        </p14:section>
        <p14:section name="公表制度・その他指導" id="{8D74F106-5C39-4E03-89F2-78ACCF1C7A64}">
          <p14:sldIdLst>
            <p14:sldId id="383"/>
            <p14:sldId id="384"/>
            <p14:sldId id="385"/>
            <p14:sldId id="38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44" autoAdjust="0"/>
    <p:restoredTop sz="62888" autoAdjust="0"/>
  </p:normalViewPr>
  <p:slideViewPr>
    <p:cSldViewPr>
      <p:cViewPr>
        <p:scale>
          <a:sx n="50" d="100"/>
          <a:sy n="50" d="100"/>
        </p:scale>
        <p:origin x="1836" y="4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10" d="100"/>
          <a:sy n="110" d="100"/>
        </p:scale>
        <p:origin x="1728" y="-24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a:spLocks noGrp="1"/>
          </p:cNvSpPr>
          <p:nvPr>
            <p:ph type="hdr" sz="quarter"/>
          </p:nvPr>
        </p:nvSpPr>
        <p:spPr>
          <a:xfrm>
            <a:off x="0" y="0"/>
            <a:ext cx="2918831" cy="493316"/>
          </a:xfrm>
          <a:prstGeom prst="rect">
            <a:avLst/>
          </a:prstGeom>
        </p:spPr>
        <p:txBody>
          <a:bodyPr vert="horz" lIns="90690" tIns="45345" rIns="90690" bIns="45345" rtlCol="0"/>
          <a:lstStyle>
            <a:lvl1pPr algn="l" latinLnBrk="0">
              <a:defRPr kumimoji="1" lang="ja-JP" sz="1200"/>
            </a:lvl1pPr>
          </a:lstStyle>
          <a:p>
            <a:endParaRPr kumimoji="1" lang="ja-JP" dirty="0"/>
          </a:p>
        </p:txBody>
      </p:sp>
      <p:sp>
        <p:nvSpPr>
          <p:cNvPr id="3" name="Rectangle 2"/>
          <p:cNvSpPr>
            <a:spLocks noGrp="1"/>
          </p:cNvSpPr>
          <p:nvPr>
            <p:ph type="dt" sz="quarter" idx="1"/>
          </p:nvPr>
        </p:nvSpPr>
        <p:spPr>
          <a:xfrm>
            <a:off x="3815374" y="0"/>
            <a:ext cx="2918831" cy="493316"/>
          </a:xfrm>
          <a:prstGeom prst="rect">
            <a:avLst/>
          </a:prstGeom>
        </p:spPr>
        <p:txBody>
          <a:bodyPr vert="horz" lIns="90690" tIns="45345" rIns="90690" bIns="45345" rtlCol="0"/>
          <a:lstStyle>
            <a:lvl1pPr algn="r" latinLnBrk="0">
              <a:defRPr kumimoji="1" lang="ja-JP" sz="1200"/>
            </a:lvl1pPr>
          </a:lstStyle>
          <a:p>
            <a:fld id="{010A63A4-3572-4B27-B383-84D7D9E3D83F}" type="datetimeFigureOut">
              <a:rPr kumimoji="1" lang="en-US" altLang="ja-JP" smtClean="0"/>
              <a:pPr/>
              <a:t>8/23/2023</a:t>
            </a:fld>
            <a:endParaRPr kumimoji="1" lang="ja-JP" dirty="0"/>
          </a:p>
        </p:txBody>
      </p:sp>
      <p:sp>
        <p:nvSpPr>
          <p:cNvPr id="4" name="Rectangle 3"/>
          <p:cNvSpPr>
            <a:spLocks noGrp="1"/>
          </p:cNvSpPr>
          <p:nvPr>
            <p:ph type="ftr" sz="quarter" idx="2"/>
          </p:nvPr>
        </p:nvSpPr>
        <p:spPr>
          <a:xfrm>
            <a:off x="0" y="9371286"/>
            <a:ext cx="2918831" cy="493316"/>
          </a:xfrm>
          <a:prstGeom prst="rect">
            <a:avLst/>
          </a:prstGeom>
        </p:spPr>
        <p:txBody>
          <a:bodyPr vert="horz" lIns="90690" tIns="45345" rIns="90690" bIns="45345" rtlCol="0" anchor="b"/>
          <a:lstStyle>
            <a:lvl1pPr algn="l" latinLnBrk="0">
              <a:defRPr kumimoji="1" lang="ja-JP" sz="1200"/>
            </a:lvl1pPr>
          </a:lstStyle>
          <a:p>
            <a:endParaRPr kumimoji="1" lang="ja-JP" dirty="0"/>
          </a:p>
        </p:txBody>
      </p:sp>
      <p:sp>
        <p:nvSpPr>
          <p:cNvPr id="5" name="Rectangle 4"/>
          <p:cNvSpPr>
            <a:spLocks noGrp="1"/>
          </p:cNvSpPr>
          <p:nvPr>
            <p:ph type="sldNum" sz="quarter" idx="3"/>
          </p:nvPr>
        </p:nvSpPr>
        <p:spPr>
          <a:xfrm>
            <a:off x="3815374" y="9371286"/>
            <a:ext cx="2918831" cy="493316"/>
          </a:xfrm>
          <a:prstGeom prst="rect">
            <a:avLst/>
          </a:prstGeom>
        </p:spPr>
        <p:txBody>
          <a:bodyPr vert="horz" lIns="90690" tIns="45345" rIns="90690" bIns="45345" rtlCol="0" anchor="b"/>
          <a:lstStyle>
            <a:lvl1pPr algn="r" latinLnBrk="0">
              <a:defRPr kumimoji="1" lang="ja-JP" sz="1200"/>
            </a:lvl1pPr>
          </a:lstStyle>
          <a:p>
            <a:fld id="{E10D0F4D-A9BC-4899-8372-3ED277D83E2A}" type="slidenum">
              <a:rPr kumimoji="1" lang="en-US" altLang="ja-JP" smtClean="0"/>
              <a:pPr/>
              <a:t>‹#›</a:t>
            </a:fld>
            <a:endParaRPr kumimoji="1" lang="ja-JP"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a:spLocks noGrp="1"/>
          </p:cNvSpPr>
          <p:nvPr>
            <p:ph type="hdr" sz="quarter"/>
          </p:nvPr>
        </p:nvSpPr>
        <p:spPr>
          <a:xfrm>
            <a:off x="0" y="0"/>
            <a:ext cx="2918831" cy="493316"/>
          </a:xfrm>
          <a:prstGeom prst="rect">
            <a:avLst/>
          </a:prstGeom>
        </p:spPr>
        <p:txBody>
          <a:bodyPr vert="horz" lIns="90690" tIns="45345" rIns="90690" bIns="45345" rtlCol="0"/>
          <a:lstStyle>
            <a:lvl1pPr algn="l" latinLnBrk="0">
              <a:defRPr kumimoji="1" lang="ja-JP" sz="1200"/>
            </a:lvl1pPr>
          </a:lstStyle>
          <a:p>
            <a:endParaRPr kumimoji="1" lang="ja-JP" dirty="0"/>
          </a:p>
        </p:txBody>
      </p:sp>
      <p:sp>
        <p:nvSpPr>
          <p:cNvPr id="3" name="Rectangle 2"/>
          <p:cNvSpPr>
            <a:spLocks noGrp="1"/>
          </p:cNvSpPr>
          <p:nvPr>
            <p:ph type="dt" idx="1"/>
          </p:nvPr>
        </p:nvSpPr>
        <p:spPr>
          <a:xfrm>
            <a:off x="3815374" y="0"/>
            <a:ext cx="2918831" cy="493316"/>
          </a:xfrm>
          <a:prstGeom prst="rect">
            <a:avLst/>
          </a:prstGeom>
        </p:spPr>
        <p:txBody>
          <a:bodyPr vert="horz" lIns="90690" tIns="45345" rIns="90690" bIns="45345" rtlCol="0"/>
          <a:lstStyle>
            <a:lvl1pPr algn="r" latinLnBrk="0">
              <a:defRPr kumimoji="1" lang="ja-JP" sz="1200"/>
            </a:lvl1pPr>
          </a:lstStyle>
          <a:p>
            <a:fld id="{FE58EE69-A876-4E74-86C2-628494CDF3AA}" type="datetimeFigureOut">
              <a:rPr lang="ja-JP" altLang="en-US"/>
              <a:pPr/>
              <a:t>2023/8/23</a:t>
            </a:fld>
            <a:endParaRPr kumimoji="1" lang="ja-JP" dirty="0"/>
          </a:p>
        </p:txBody>
      </p:sp>
      <p:sp>
        <p:nvSpPr>
          <p:cNvPr id="4" name="Rectangle 3"/>
          <p:cNvSpPr>
            <a:spLocks noGrp="1" noRot="1" noChangeAspect="1"/>
          </p:cNvSpPr>
          <p:nvPr>
            <p:ph type="sldImg" idx="2"/>
          </p:nvPr>
        </p:nvSpPr>
        <p:spPr>
          <a:xfrm>
            <a:off x="903288" y="739775"/>
            <a:ext cx="4929187" cy="3698875"/>
          </a:xfrm>
          <a:prstGeom prst="rect">
            <a:avLst/>
          </a:prstGeom>
          <a:noFill/>
          <a:ln w="12700">
            <a:solidFill>
              <a:prstClr val="black"/>
            </a:solidFill>
          </a:ln>
        </p:spPr>
        <p:txBody>
          <a:bodyPr vert="horz" lIns="90690" tIns="45345" rIns="90690" bIns="45345" rtlCol="0" anchor="ctr"/>
          <a:lstStyle/>
          <a:p>
            <a:endParaRPr kumimoji="1" lang="ja-JP" dirty="0"/>
          </a:p>
        </p:txBody>
      </p:sp>
      <p:sp>
        <p:nvSpPr>
          <p:cNvPr id="5" name="Rectangle 4"/>
          <p:cNvSpPr>
            <a:spLocks noGrp="1"/>
          </p:cNvSpPr>
          <p:nvPr>
            <p:ph type="body" sz="quarter" idx="3"/>
          </p:nvPr>
        </p:nvSpPr>
        <p:spPr>
          <a:xfrm>
            <a:off x="673577" y="4686499"/>
            <a:ext cx="5388610" cy="4439841"/>
          </a:xfrm>
          <a:prstGeom prst="rect">
            <a:avLst/>
          </a:prstGeom>
        </p:spPr>
        <p:txBody>
          <a:bodyPr vert="horz" lIns="90690" tIns="45345" rIns="90690" bIns="45345" rtlCol="0">
            <a:normAutofit/>
          </a:bodyPr>
          <a:lstStyle/>
          <a:p>
            <a:pPr lvl="0"/>
            <a:r>
              <a:rPr kumimoji="1" lang="ja-JP"/>
              <a:t>マスタ テキストの書式設定</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6" name="Rectangle 5"/>
          <p:cNvSpPr>
            <a:spLocks noGrp="1"/>
          </p:cNvSpPr>
          <p:nvPr>
            <p:ph type="ftr" sz="quarter" idx="4"/>
          </p:nvPr>
        </p:nvSpPr>
        <p:spPr>
          <a:xfrm>
            <a:off x="0" y="9371286"/>
            <a:ext cx="2918831" cy="493316"/>
          </a:xfrm>
          <a:prstGeom prst="rect">
            <a:avLst/>
          </a:prstGeom>
        </p:spPr>
        <p:txBody>
          <a:bodyPr vert="horz" lIns="90690" tIns="45345" rIns="90690" bIns="45345" rtlCol="0" anchor="b"/>
          <a:lstStyle>
            <a:lvl1pPr algn="l" latinLnBrk="0">
              <a:defRPr kumimoji="1" lang="ja-JP" sz="1200"/>
            </a:lvl1pPr>
          </a:lstStyle>
          <a:p>
            <a:endParaRPr kumimoji="1" lang="ja-JP" dirty="0"/>
          </a:p>
        </p:txBody>
      </p:sp>
      <p:sp>
        <p:nvSpPr>
          <p:cNvPr id="7" name="Rectangle 6"/>
          <p:cNvSpPr>
            <a:spLocks noGrp="1"/>
          </p:cNvSpPr>
          <p:nvPr>
            <p:ph type="sldNum" sz="quarter" idx="5"/>
          </p:nvPr>
        </p:nvSpPr>
        <p:spPr>
          <a:xfrm>
            <a:off x="3815374" y="9371286"/>
            <a:ext cx="2918831" cy="493316"/>
          </a:xfrm>
          <a:prstGeom prst="rect">
            <a:avLst/>
          </a:prstGeom>
        </p:spPr>
        <p:txBody>
          <a:bodyPr vert="horz" lIns="90690" tIns="45345" rIns="90690" bIns="45345" rtlCol="0" anchor="b"/>
          <a:lstStyle>
            <a:lvl1pPr algn="r" latinLnBrk="0">
              <a:defRPr kumimoji="1" lang="ja-JP" sz="1200"/>
            </a:lvl1pPr>
          </a:lstStyle>
          <a:p>
            <a:fld id="{FE16532C-7DFC-4EC2-AFA5-3731AA0E8AFA}" type="slidenum">
              <a:rPr/>
              <a:pPr/>
              <a:t>‹#›</a:t>
            </a:fld>
            <a:endParaRPr kumimoji="1" lang="ja-JP" dirty="0"/>
          </a:p>
        </p:txBody>
      </p:sp>
    </p:spTree>
  </p:cSld>
  <p:clrMap bg1="lt1" tx1="dk1" bg2="lt2" tx2="dk2" accent1="accent1" accent2="accent2" accent3="accent3" accent4="accent4" accent5="accent5" accent6="accent6" hlink="hlink" folHlink="folHlink"/>
  <p:notesStyle>
    <a:lvl1pPr marL="0" algn="l" rtl="0" latinLnBrk="0">
      <a:defRPr kumimoji="1" lang="ja-JP" sz="1200" kern="1200">
        <a:solidFill>
          <a:schemeClr val="tx1"/>
        </a:solidFill>
        <a:latin typeface="+mn-lt"/>
        <a:ea typeface="+mn-ea"/>
        <a:cs typeface="+mn-cs"/>
      </a:defRPr>
    </a:lvl1pPr>
    <a:lvl2pPr marL="457200" algn="l" rtl="0">
      <a:defRPr kumimoji="1" lang="ja-JP" sz="1200" kern="1200">
        <a:solidFill>
          <a:schemeClr val="tx1"/>
        </a:solidFill>
        <a:latin typeface="+mn-lt"/>
        <a:ea typeface="+mn-ea"/>
        <a:cs typeface="+mn-cs"/>
      </a:defRPr>
    </a:lvl2pPr>
    <a:lvl3pPr marL="914400" algn="l" rtl="0">
      <a:defRPr kumimoji="1" lang="ja-JP" sz="1200" kern="1200">
        <a:solidFill>
          <a:schemeClr val="tx1"/>
        </a:solidFill>
        <a:latin typeface="+mn-lt"/>
        <a:ea typeface="+mn-ea"/>
        <a:cs typeface="+mn-cs"/>
      </a:defRPr>
    </a:lvl3pPr>
    <a:lvl4pPr marL="1371600" algn="l" rtl="0">
      <a:defRPr kumimoji="1" lang="ja-JP" sz="1200" kern="1200">
        <a:solidFill>
          <a:schemeClr val="tx1"/>
        </a:solidFill>
        <a:latin typeface="+mn-lt"/>
        <a:ea typeface="+mn-ea"/>
        <a:cs typeface="+mn-cs"/>
      </a:defRPr>
    </a:lvl4pPr>
    <a:lvl5pPr marL="1828800" algn="l" rtl="0">
      <a:defRPr kumimoji="1" lang="ja-JP" sz="1200" kern="1200">
        <a:solidFill>
          <a:schemeClr val="tx1"/>
        </a:solidFill>
        <a:latin typeface="+mn-lt"/>
        <a:ea typeface="+mn-ea"/>
        <a:cs typeface="+mn-cs"/>
      </a:defRPr>
    </a:lvl5pPr>
    <a:lvl6pPr marL="2286000" algn="l" rtl="0">
      <a:defRPr kumimoji="1" lang="ja-JP" sz="1200" kern="1200">
        <a:solidFill>
          <a:schemeClr val="tx1"/>
        </a:solidFill>
        <a:latin typeface="+mn-lt"/>
        <a:ea typeface="+mn-ea"/>
        <a:cs typeface="+mn-cs"/>
      </a:defRPr>
    </a:lvl6pPr>
    <a:lvl7pPr marL="2743200" algn="l" rtl="0">
      <a:defRPr kumimoji="1" lang="ja-JP" sz="1200" kern="1200">
        <a:solidFill>
          <a:schemeClr val="tx1"/>
        </a:solidFill>
        <a:latin typeface="+mn-lt"/>
        <a:ea typeface="+mn-ea"/>
        <a:cs typeface="+mn-cs"/>
      </a:defRPr>
    </a:lvl7pPr>
    <a:lvl8pPr marL="3200400" algn="l" rtl="0">
      <a:defRPr kumimoji="1" lang="ja-JP" sz="1200" kern="1200">
        <a:solidFill>
          <a:schemeClr val="tx1"/>
        </a:solidFill>
        <a:latin typeface="+mn-lt"/>
        <a:ea typeface="+mn-ea"/>
        <a:cs typeface="+mn-cs"/>
      </a:defRPr>
    </a:lvl8pPr>
    <a:lvl9pPr marL="3657600" algn="l" rtl="0">
      <a:defRPr kumimoji="1" lang="ja-JP"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4538"/>
            <a:ext cx="4968875" cy="3727450"/>
          </a:xfrm>
        </p:spPr>
      </p:sp>
      <p:sp>
        <p:nvSpPr>
          <p:cNvPr id="3" name="Notes Placeholder 2"/>
          <p:cNvSpPr>
            <a:spLocks noGrp="1"/>
          </p:cNvSpPr>
          <p:nvPr>
            <p:ph type="body" idx="1"/>
          </p:nvPr>
        </p:nvSpPr>
        <p:spPr/>
        <p:txBody>
          <a:bodyPr>
            <a:normAutofit/>
          </a:bodyPr>
          <a:lstStyle/>
          <a:p>
            <a:endParaRPr lang="en-US" altLang="ja-JP" dirty="0"/>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1</a:t>
            </a:fld>
            <a:endParaRPr kumimoji="1" lang="ja-JP" dirty="0"/>
          </a:p>
        </p:txBody>
      </p:sp>
    </p:spTree>
    <p:extLst>
      <p:ext uri="{BB962C8B-B14F-4D97-AF65-F5344CB8AC3E}">
        <p14:creationId xmlns:p14="http://schemas.microsoft.com/office/powerpoint/2010/main" val="1021518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FE16532C-7DFC-4EC2-AFA5-3731AA0E8AFA}" type="slidenum">
              <a:rPr lang="en-US" altLang="ja-JP" smtClean="0"/>
              <a:pPr/>
              <a:t>10</a:t>
            </a:fld>
            <a:endParaRPr kumimoji="1" lang="ja-JP" altLang="en-US" dirty="0"/>
          </a:p>
        </p:txBody>
      </p:sp>
    </p:spTree>
    <p:extLst>
      <p:ext uri="{BB962C8B-B14F-4D97-AF65-F5344CB8AC3E}">
        <p14:creationId xmlns:p14="http://schemas.microsoft.com/office/powerpoint/2010/main" val="31890807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FE16532C-7DFC-4EC2-AFA5-3731AA0E8AFA}" type="slidenum">
              <a:rPr lang="en-US" altLang="ja-JP" smtClean="0"/>
              <a:pPr/>
              <a:t>11</a:t>
            </a:fld>
            <a:endParaRPr kumimoji="1" lang="ja-JP" altLang="en-US" dirty="0"/>
          </a:p>
        </p:txBody>
      </p:sp>
    </p:spTree>
    <p:extLst>
      <p:ext uri="{BB962C8B-B14F-4D97-AF65-F5344CB8AC3E}">
        <p14:creationId xmlns:p14="http://schemas.microsoft.com/office/powerpoint/2010/main" val="23518474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ja-JP" dirty="0"/>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12</a:t>
            </a:fld>
            <a:endParaRPr kumimoji="1" lang="ja-JP" dirty="0"/>
          </a:p>
        </p:txBody>
      </p:sp>
    </p:spTree>
    <p:extLst>
      <p:ext uri="{BB962C8B-B14F-4D97-AF65-F5344CB8AC3E}">
        <p14:creationId xmlns:p14="http://schemas.microsoft.com/office/powerpoint/2010/main" val="34598180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ja-JP" dirty="0"/>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13</a:t>
            </a:fld>
            <a:endParaRPr kumimoji="1" lang="ja-JP" dirty="0"/>
          </a:p>
        </p:txBody>
      </p:sp>
    </p:spTree>
    <p:extLst>
      <p:ext uri="{BB962C8B-B14F-4D97-AF65-F5344CB8AC3E}">
        <p14:creationId xmlns:p14="http://schemas.microsoft.com/office/powerpoint/2010/main" val="319949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47700" y="798513"/>
            <a:ext cx="5321300" cy="3990975"/>
          </a:xfrm>
        </p:spPr>
      </p:sp>
      <p:sp>
        <p:nvSpPr>
          <p:cNvPr id="3" name="Notes Placeholder 2"/>
          <p:cNvSpPr>
            <a:spLocks noGrp="1"/>
          </p:cNvSpPr>
          <p:nvPr>
            <p:ph type="body" idx="1"/>
          </p:nvPr>
        </p:nvSpPr>
        <p:spPr/>
        <p:txBody>
          <a:bodyPr>
            <a:normAutofit/>
          </a:bodyPr>
          <a:lstStyle/>
          <a:p>
            <a:endParaRPr lang="en-US" altLang="ja-JP"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E16532C-7DFC-4EC2-AFA5-3731AA0E8AFA}" type="slidenum">
              <a:rPr kumimoji="1" lang="en-US" altLang="ja-JP"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9148406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ja-JP"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15</a:t>
            </a:fld>
            <a:endParaRPr lang="en-US" dirty="0"/>
          </a:p>
        </p:txBody>
      </p:sp>
    </p:spTree>
    <p:extLst>
      <p:ext uri="{BB962C8B-B14F-4D97-AF65-F5344CB8AC3E}">
        <p14:creationId xmlns:p14="http://schemas.microsoft.com/office/powerpoint/2010/main" val="21162714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ja-JP"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16</a:t>
            </a:fld>
            <a:endParaRPr lang="en-US" dirty="0"/>
          </a:p>
        </p:txBody>
      </p:sp>
    </p:spTree>
    <p:extLst>
      <p:ext uri="{BB962C8B-B14F-4D97-AF65-F5344CB8AC3E}">
        <p14:creationId xmlns:p14="http://schemas.microsoft.com/office/powerpoint/2010/main" val="11075237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ja-JP"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17</a:t>
            </a:fld>
            <a:endParaRPr lang="en-US" dirty="0"/>
          </a:p>
        </p:txBody>
      </p:sp>
    </p:spTree>
    <p:extLst>
      <p:ext uri="{BB962C8B-B14F-4D97-AF65-F5344CB8AC3E}">
        <p14:creationId xmlns:p14="http://schemas.microsoft.com/office/powerpoint/2010/main" val="15999022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ja-JP"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18</a:t>
            </a:fld>
            <a:endParaRPr lang="en-US" dirty="0"/>
          </a:p>
        </p:txBody>
      </p:sp>
    </p:spTree>
    <p:extLst>
      <p:ext uri="{BB962C8B-B14F-4D97-AF65-F5344CB8AC3E}">
        <p14:creationId xmlns:p14="http://schemas.microsoft.com/office/powerpoint/2010/main" val="12692640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ja-JP"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19</a:t>
            </a:fld>
            <a:endParaRPr lang="en-US" dirty="0"/>
          </a:p>
        </p:txBody>
      </p:sp>
    </p:spTree>
    <p:extLst>
      <p:ext uri="{BB962C8B-B14F-4D97-AF65-F5344CB8AC3E}">
        <p14:creationId xmlns:p14="http://schemas.microsoft.com/office/powerpoint/2010/main" val="3999142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ja-JP" dirty="0"/>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2</a:t>
            </a:fld>
            <a:endParaRPr kumimoji="1" lang="ja-JP" dirty="0"/>
          </a:p>
        </p:txBody>
      </p:sp>
    </p:spTree>
    <p:extLst>
      <p:ext uri="{BB962C8B-B14F-4D97-AF65-F5344CB8AC3E}">
        <p14:creationId xmlns:p14="http://schemas.microsoft.com/office/powerpoint/2010/main" val="743195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FBA24F-AD98-44ED-8860-2F1C69847EBE}"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375772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FBA24F-AD98-44ED-8860-2F1C69847EBE}"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0117863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FBA24F-AD98-44ED-8860-2F1C69847EBE}"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6713506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a:p>
        </p:txBody>
      </p:sp>
      <p:sp>
        <p:nvSpPr>
          <p:cNvPr id="4" name="スライド番号プレースホルダー 3"/>
          <p:cNvSpPr>
            <a:spLocks noGrp="1"/>
          </p:cNvSpPr>
          <p:nvPr>
            <p:ph type="sldNum" sz="quarter" idx="5"/>
          </p:nvPr>
        </p:nvSpPr>
        <p:spPr/>
        <p:txBody>
          <a:bodyPr/>
          <a:lstStyle/>
          <a:p>
            <a:fld id="{62FBA24F-AD98-44ED-8860-2F1C69847EBE}" type="slidenum">
              <a:rPr kumimoji="1" lang="ja-JP" altLang="en-US" smtClean="0"/>
              <a:t>23</a:t>
            </a:fld>
            <a:endParaRPr kumimoji="1" lang="ja-JP" altLang="en-US"/>
          </a:p>
        </p:txBody>
      </p:sp>
    </p:spTree>
    <p:extLst>
      <p:ext uri="{BB962C8B-B14F-4D97-AF65-F5344CB8AC3E}">
        <p14:creationId xmlns:p14="http://schemas.microsoft.com/office/powerpoint/2010/main" val="25761189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62FBA24F-AD98-44ED-8860-2F1C69847EBE}" type="slidenum">
              <a:rPr kumimoji="1" lang="ja-JP" altLang="en-US" smtClean="0"/>
              <a:t>24</a:t>
            </a:fld>
            <a:endParaRPr kumimoji="1" lang="ja-JP" altLang="en-US"/>
          </a:p>
        </p:txBody>
      </p:sp>
    </p:spTree>
    <p:extLst>
      <p:ext uri="{BB962C8B-B14F-4D97-AF65-F5344CB8AC3E}">
        <p14:creationId xmlns:p14="http://schemas.microsoft.com/office/powerpoint/2010/main" val="16674798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62FBA24F-AD98-44ED-8860-2F1C69847EBE}" type="slidenum">
              <a:rPr kumimoji="1" lang="ja-JP" altLang="en-US" smtClean="0"/>
              <a:t>25</a:t>
            </a:fld>
            <a:endParaRPr kumimoji="1" lang="ja-JP" altLang="en-US"/>
          </a:p>
        </p:txBody>
      </p:sp>
    </p:spTree>
    <p:extLst>
      <p:ext uri="{BB962C8B-B14F-4D97-AF65-F5344CB8AC3E}">
        <p14:creationId xmlns:p14="http://schemas.microsoft.com/office/powerpoint/2010/main" val="3603617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fontAlgn="base">
              <a:buFont typeface="Arial" panose="020B0604020202020204" pitchFamily="34" charset="0"/>
              <a:buNone/>
            </a:pPr>
            <a:endParaRPr lang="ja-JP" altLang="en-US" dirty="0"/>
          </a:p>
        </p:txBody>
      </p:sp>
      <p:sp>
        <p:nvSpPr>
          <p:cNvPr id="4" name="スライド番号プレースホルダー 3"/>
          <p:cNvSpPr>
            <a:spLocks noGrp="1"/>
          </p:cNvSpPr>
          <p:nvPr>
            <p:ph type="sldNum" sz="quarter" idx="5"/>
          </p:nvPr>
        </p:nvSpPr>
        <p:spPr/>
        <p:txBody>
          <a:bodyPr/>
          <a:lstStyle/>
          <a:p>
            <a:fld id="{62FBA24F-AD98-44ED-8860-2F1C69847EBE}" type="slidenum">
              <a:rPr kumimoji="1" lang="ja-JP" altLang="en-US" smtClean="0"/>
              <a:t>26</a:t>
            </a:fld>
            <a:endParaRPr kumimoji="1" lang="ja-JP" altLang="en-US"/>
          </a:p>
        </p:txBody>
      </p:sp>
    </p:spTree>
    <p:extLst>
      <p:ext uri="{BB962C8B-B14F-4D97-AF65-F5344CB8AC3E}">
        <p14:creationId xmlns:p14="http://schemas.microsoft.com/office/powerpoint/2010/main" val="24882086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62FBA24F-AD98-44ED-8860-2F1C69847EBE}" type="slidenum">
              <a:rPr kumimoji="1" lang="ja-JP" altLang="en-US" smtClean="0"/>
              <a:t>27</a:t>
            </a:fld>
            <a:endParaRPr kumimoji="1" lang="ja-JP" altLang="en-US"/>
          </a:p>
        </p:txBody>
      </p:sp>
    </p:spTree>
    <p:extLst>
      <p:ext uri="{BB962C8B-B14F-4D97-AF65-F5344CB8AC3E}">
        <p14:creationId xmlns:p14="http://schemas.microsoft.com/office/powerpoint/2010/main" val="39984270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a:p>
        </p:txBody>
      </p:sp>
      <p:sp>
        <p:nvSpPr>
          <p:cNvPr id="4" name="スライド番号プレースホルダー 3"/>
          <p:cNvSpPr>
            <a:spLocks noGrp="1"/>
          </p:cNvSpPr>
          <p:nvPr>
            <p:ph type="sldNum" sz="quarter" idx="5"/>
          </p:nvPr>
        </p:nvSpPr>
        <p:spPr/>
        <p:txBody>
          <a:bodyPr/>
          <a:lstStyle/>
          <a:p>
            <a:fld id="{62FBA24F-AD98-44ED-8860-2F1C69847EBE}" type="slidenum">
              <a:rPr kumimoji="1" lang="ja-JP" altLang="en-US" smtClean="0"/>
              <a:t>28</a:t>
            </a:fld>
            <a:endParaRPr kumimoji="1" lang="ja-JP" altLang="en-US"/>
          </a:p>
        </p:txBody>
      </p:sp>
    </p:spTree>
    <p:extLst>
      <p:ext uri="{BB962C8B-B14F-4D97-AF65-F5344CB8AC3E}">
        <p14:creationId xmlns:p14="http://schemas.microsoft.com/office/powerpoint/2010/main" val="6494258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5"/>
          </p:nvPr>
        </p:nvSpPr>
        <p:spPr/>
        <p:txBody>
          <a:bodyPr/>
          <a:lstStyle/>
          <a:p>
            <a:fld id="{62FBA24F-AD98-44ED-8860-2F1C69847EBE}" type="slidenum">
              <a:rPr kumimoji="1" lang="ja-JP" altLang="en-US" smtClean="0"/>
              <a:t>29</a:t>
            </a:fld>
            <a:endParaRPr kumimoji="1" lang="ja-JP" altLang="en-US"/>
          </a:p>
        </p:txBody>
      </p:sp>
    </p:spTree>
    <p:extLst>
      <p:ext uri="{BB962C8B-B14F-4D97-AF65-F5344CB8AC3E}">
        <p14:creationId xmlns:p14="http://schemas.microsoft.com/office/powerpoint/2010/main" val="2469063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ja-JP" dirty="0"/>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3</a:t>
            </a:fld>
            <a:endParaRPr kumimoji="1" lang="ja-JP" dirty="0"/>
          </a:p>
        </p:txBody>
      </p:sp>
    </p:spTree>
    <p:extLst>
      <p:ext uri="{BB962C8B-B14F-4D97-AF65-F5344CB8AC3E}">
        <p14:creationId xmlns:p14="http://schemas.microsoft.com/office/powerpoint/2010/main" val="36040777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ja-JP" dirty="0"/>
          </a:p>
        </p:txBody>
      </p:sp>
      <p:sp>
        <p:nvSpPr>
          <p:cNvPr id="4" name="スライド番号プレースホルダー 3"/>
          <p:cNvSpPr>
            <a:spLocks noGrp="1"/>
          </p:cNvSpPr>
          <p:nvPr>
            <p:ph type="sldNum" sz="quarter" idx="5"/>
          </p:nvPr>
        </p:nvSpPr>
        <p:spPr/>
        <p:txBody>
          <a:bodyPr/>
          <a:lstStyle/>
          <a:p>
            <a:fld id="{62FBA24F-AD98-44ED-8860-2F1C69847EBE}" type="slidenum">
              <a:rPr kumimoji="1" lang="ja-JP" altLang="en-US" smtClean="0"/>
              <a:t>30</a:t>
            </a:fld>
            <a:endParaRPr kumimoji="1" lang="ja-JP" altLang="en-US"/>
          </a:p>
        </p:txBody>
      </p:sp>
    </p:spTree>
    <p:extLst>
      <p:ext uri="{BB962C8B-B14F-4D97-AF65-F5344CB8AC3E}">
        <p14:creationId xmlns:p14="http://schemas.microsoft.com/office/powerpoint/2010/main" val="35938923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ja-JP" dirty="0"/>
          </a:p>
        </p:txBody>
      </p:sp>
      <p:sp>
        <p:nvSpPr>
          <p:cNvPr id="4" name="スライド番号プレースホルダー 3"/>
          <p:cNvSpPr>
            <a:spLocks noGrp="1"/>
          </p:cNvSpPr>
          <p:nvPr>
            <p:ph type="sldNum" sz="quarter" idx="5"/>
          </p:nvPr>
        </p:nvSpPr>
        <p:spPr/>
        <p:txBody>
          <a:bodyPr/>
          <a:lstStyle/>
          <a:p>
            <a:fld id="{62FBA24F-AD98-44ED-8860-2F1C69847EBE}" type="slidenum">
              <a:rPr kumimoji="1" lang="ja-JP" altLang="en-US" smtClean="0"/>
              <a:t>31</a:t>
            </a:fld>
            <a:endParaRPr kumimoji="1" lang="ja-JP" altLang="en-US"/>
          </a:p>
        </p:txBody>
      </p:sp>
    </p:spTree>
    <p:extLst>
      <p:ext uri="{BB962C8B-B14F-4D97-AF65-F5344CB8AC3E}">
        <p14:creationId xmlns:p14="http://schemas.microsoft.com/office/powerpoint/2010/main" val="16246276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ja-JP" dirty="0"/>
          </a:p>
        </p:txBody>
      </p:sp>
      <p:sp>
        <p:nvSpPr>
          <p:cNvPr id="4" name="スライド番号プレースホルダー 3"/>
          <p:cNvSpPr>
            <a:spLocks noGrp="1"/>
          </p:cNvSpPr>
          <p:nvPr>
            <p:ph type="sldNum" sz="quarter" idx="5"/>
          </p:nvPr>
        </p:nvSpPr>
        <p:spPr/>
        <p:txBody>
          <a:bodyPr/>
          <a:lstStyle/>
          <a:p>
            <a:fld id="{62FBA24F-AD98-44ED-8860-2F1C69847EBE}" type="slidenum">
              <a:rPr kumimoji="1" lang="ja-JP" altLang="en-US" smtClean="0"/>
              <a:t>32</a:t>
            </a:fld>
            <a:endParaRPr kumimoji="1" lang="ja-JP" altLang="en-US" dirty="0"/>
          </a:p>
        </p:txBody>
      </p:sp>
    </p:spTree>
    <p:extLst>
      <p:ext uri="{BB962C8B-B14F-4D97-AF65-F5344CB8AC3E}">
        <p14:creationId xmlns:p14="http://schemas.microsoft.com/office/powerpoint/2010/main" val="974896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62FBA24F-AD98-44ED-8860-2F1C69847EBE}" type="slidenum">
              <a:rPr kumimoji="1" lang="ja-JP" altLang="en-US" smtClean="0"/>
              <a:t>33</a:t>
            </a:fld>
            <a:endParaRPr kumimoji="1" lang="ja-JP" altLang="en-US" dirty="0"/>
          </a:p>
        </p:txBody>
      </p:sp>
    </p:spTree>
    <p:extLst>
      <p:ext uri="{BB962C8B-B14F-4D97-AF65-F5344CB8AC3E}">
        <p14:creationId xmlns:p14="http://schemas.microsoft.com/office/powerpoint/2010/main" val="13462132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lnSpc>
                <a:spcPct val="130000"/>
              </a:lnSpc>
              <a:buNone/>
            </a:pPr>
            <a:endParaRPr lang="ja-JP" altLang="en-US" dirty="0"/>
          </a:p>
        </p:txBody>
      </p:sp>
      <p:sp>
        <p:nvSpPr>
          <p:cNvPr id="4" name="スライド番号プレースホルダー 3"/>
          <p:cNvSpPr>
            <a:spLocks noGrp="1"/>
          </p:cNvSpPr>
          <p:nvPr>
            <p:ph type="sldNum" sz="quarter" idx="5"/>
          </p:nvPr>
        </p:nvSpPr>
        <p:spPr/>
        <p:txBody>
          <a:bodyPr/>
          <a:lstStyle/>
          <a:p>
            <a:fld id="{62FBA24F-AD98-44ED-8860-2F1C69847EBE}" type="slidenum">
              <a:rPr kumimoji="1" lang="ja-JP" altLang="en-US" smtClean="0"/>
              <a:t>34</a:t>
            </a:fld>
            <a:endParaRPr kumimoji="1" lang="ja-JP" altLang="en-US" dirty="0"/>
          </a:p>
        </p:txBody>
      </p:sp>
    </p:spTree>
    <p:extLst>
      <p:ext uri="{BB962C8B-B14F-4D97-AF65-F5344CB8AC3E}">
        <p14:creationId xmlns:p14="http://schemas.microsoft.com/office/powerpoint/2010/main" val="16520444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ja-JP" dirty="0"/>
          </a:p>
        </p:txBody>
      </p:sp>
      <p:sp>
        <p:nvSpPr>
          <p:cNvPr id="4" name="スライド番号プレースホルダー 3"/>
          <p:cNvSpPr>
            <a:spLocks noGrp="1"/>
          </p:cNvSpPr>
          <p:nvPr>
            <p:ph type="sldNum" sz="quarter" idx="5"/>
          </p:nvPr>
        </p:nvSpPr>
        <p:spPr/>
        <p:txBody>
          <a:bodyPr/>
          <a:lstStyle/>
          <a:p>
            <a:fld id="{62FBA24F-AD98-44ED-8860-2F1C69847EBE}" type="slidenum">
              <a:rPr kumimoji="1" lang="ja-JP" altLang="en-US" smtClean="0"/>
              <a:t>35</a:t>
            </a:fld>
            <a:endParaRPr kumimoji="1" lang="ja-JP" altLang="en-US" dirty="0"/>
          </a:p>
        </p:txBody>
      </p:sp>
    </p:spTree>
    <p:extLst>
      <p:ext uri="{BB962C8B-B14F-4D97-AF65-F5344CB8AC3E}">
        <p14:creationId xmlns:p14="http://schemas.microsoft.com/office/powerpoint/2010/main" val="9528831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dirty="0"/>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36</a:t>
            </a:fld>
            <a:endParaRPr kumimoji="1" lang="ja-JP" dirty="0"/>
          </a:p>
        </p:txBody>
      </p:sp>
    </p:spTree>
    <p:extLst>
      <p:ext uri="{BB962C8B-B14F-4D97-AF65-F5344CB8AC3E}">
        <p14:creationId xmlns:p14="http://schemas.microsoft.com/office/powerpoint/2010/main" val="26168737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37</a:t>
            </a:fld>
            <a:endParaRPr lang="en-US" dirty="0"/>
          </a:p>
        </p:txBody>
      </p:sp>
    </p:spTree>
    <p:extLst>
      <p:ext uri="{BB962C8B-B14F-4D97-AF65-F5344CB8AC3E}">
        <p14:creationId xmlns:p14="http://schemas.microsoft.com/office/powerpoint/2010/main" val="27379116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ja-JP"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38</a:t>
            </a:fld>
            <a:endParaRPr lang="en-US" dirty="0"/>
          </a:p>
        </p:txBody>
      </p:sp>
    </p:spTree>
    <p:extLst>
      <p:ext uri="{BB962C8B-B14F-4D97-AF65-F5344CB8AC3E}">
        <p14:creationId xmlns:p14="http://schemas.microsoft.com/office/powerpoint/2010/main" val="302865548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ja-JP"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39</a:t>
            </a:fld>
            <a:endParaRPr lang="en-US" dirty="0"/>
          </a:p>
        </p:txBody>
      </p:sp>
    </p:spTree>
    <p:extLst>
      <p:ext uri="{BB962C8B-B14F-4D97-AF65-F5344CB8AC3E}">
        <p14:creationId xmlns:p14="http://schemas.microsoft.com/office/powerpoint/2010/main" val="1719747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ja-JP" dirty="0"/>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4</a:t>
            </a:fld>
            <a:endParaRPr kumimoji="1" lang="ja-JP" dirty="0"/>
          </a:p>
        </p:txBody>
      </p:sp>
    </p:spTree>
    <p:extLst>
      <p:ext uri="{BB962C8B-B14F-4D97-AF65-F5344CB8AC3E}">
        <p14:creationId xmlns:p14="http://schemas.microsoft.com/office/powerpoint/2010/main" val="367591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ja-JP" dirty="0"/>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5</a:t>
            </a:fld>
            <a:endParaRPr kumimoji="1" lang="ja-JP" dirty="0"/>
          </a:p>
        </p:txBody>
      </p:sp>
    </p:spTree>
    <p:extLst>
      <p:ext uri="{BB962C8B-B14F-4D97-AF65-F5344CB8AC3E}">
        <p14:creationId xmlns:p14="http://schemas.microsoft.com/office/powerpoint/2010/main" val="1525726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CEFFEE44-2EC8-4A9A-8849-6B1FC1FBF204}" type="slidenum">
              <a:rPr kumimoji="1" lang="ja-JP" altLang="en-US" smtClean="0"/>
              <a:t>6</a:t>
            </a:fld>
            <a:endParaRPr kumimoji="1" lang="ja-JP" altLang="en-US"/>
          </a:p>
        </p:txBody>
      </p:sp>
    </p:spTree>
    <p:extLst>
      <p:ext uri="{BB962C8B-B14F-4D97-AF65-F5344CB8AC3E}">
        <p14:creationId xmlns:p14="http://schemas.microsoft.com/office/powerpoint/2010/main" val="1314595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CEFFEE44-2EC8-4A9A-8849-6B1FC1FBF204}" type="slidenum">
              <a:rPr kumimoji="1" lang="ja-JP" altLang="en-US" smtClean="0"/>
              <a:t>7</a:t>
            </a:fld>
            <a:endParaRPr kumimoji="1" lang="ja-JP" altLang="en-US"/>
          </a:p>
        </p:txBody>
      </p:sp>
    </p:spTree>
    <p:extLst>
      <p:ext uri="{BB962C8B-B14F-4D97-AF65-F5344CB8AC3E}">
        <p14:creationId xmlns:p14="http://schemas.microsoft.com/office/powerpoint/2010/main" val="1843995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CEFFEE44-2EC8-4A9A-8849-6B1FC1FBF204}" type="slidenum">
              <a:rPr kumimoji="1" lang="ja-JP" altLang="en-US" smtClean="0"/>
              <a:t>8</a:t>
            </a:fld>
            <a:endParaRPr kumimoji="1" lang="ja-JP" altLang="en-US"/>
          </a:p>
        </p:txBody>
      </p:sp>
    </p:spTree>
    <p:extLst>
      <p:ext uri="{BB962C8B-B14F-4D97-AF65-F5344CB8AC3E}">
        <p14:creationId xmlns:p14="http://schemas.microsoft.com/office/powerpoint/2010/main" val="23423848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CEFFEE44-2EC8-4A9A-8849-6B1FC1FBF204}" type="slidenum">
              <a:rPr kumimoji="1" lang="ja-JP" altLang="en-US" smtClean="0"/>
              <a:t>9</a:t>
            </a:fld>
            <a:endParaRPr kumimoji="1" lang="ja-JP" altLang="en-US"/>
          </a:p>
        </p:txBody>
      </p:sp>
    </p:spTree>
    <p:extLst>
      <p:ext uri="{BB962C8B-B14F-4D97-AF65-F5344CB8AC3E}">
        <p14:creationId xmlns:p14="http://schemas.microsoft.com/office/powerpoint/2010/main" val="2906004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7519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0A493D5-7D79-4D49-BF15-7A5097767888}" type="datetime1">
              <a:rPr kumimoji="1" lang="ja-JP" altLang="en-US" smtClean="0">
                <a:solidFill>
                  <a:schemeClr val="tx1"/>
                </a:solidFill>
              </a:rPr>
              <a:t>2023/8/23</a:t>
            </a:fld>
            <a:endParaRPr kumimoji="1" lang="ja-JP" dirty="0">
              <a:solidFill>
                <a:schemeClr val="tx1"/>
              </a:solidFill>
            </a:endParaRPr>
          </a:p>
        </p:txBody>
      </p:sp>
      <p:sp>
        <p:nvSpPr>
          <p:cNvPr id="5" name="Footer Placeholder 4"/>
          <p:cNvSpPr>
            <a:spLocks noGrp="1"/>
          </p:cNvSpPr>
          <p:nvPr>
            <p:ph type="ftr" sz="quarter" idx="11"/>
          </p:nvPr>
        </p:nvSpPr>
        <p:spPr/>
        <p:txBody>
          <a:bodyPr/>
          <a:lstStyle/>
          <a:p>
            <a:endParaRPr kumimoji="1" lang="ja-JP" dirty="0">
              <a:solidFill>
                <a:schemeClr val="tx1"/>
              </a:solidFill>
            </a:endParaRPr>
          </a:p>
        </p:txBody>
      </p:sp>
      <p:sp>
        <p:nvSpPr>
          <p:cNvPr id="6" name="Slide Number Placeholder 5"/>
          <p:cNvSpPr>
            <a:spLocks noGrp="1"/>
          </p:cNvSpPr>
          <p:nvPr>
            <p:ph type="sldNum" sz="quarter" idx="12"/>
          </p:nvPr>
        </p:nvSpPr>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Tree>
    <p:extLst>
      <p:ext uri="{BB962C8B-B14F-4D97-AF65-F5344CB8AC3E}">
        <p14:creationId xmlns:p14="http://schemas.microsoft.com/office/powerpoint/2010/main" val="211808276"/>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0A493D5-7D79-4D49-BF15-7A5097767888}" type="datetime1">
              <a:rPr kumimoji="1" lang="ja-JP" altLang="en-US" smtClean="0">
                <a:solidFill>
                  <a:schemeClr val="tx1"/>
                </a:solidFill>
              </a:rPr>
              <a:t>2023/8/23</a:t>
            </a:fld>
            <a:endParaRPr kumimoji="1" lang="ja-JP" dirty="0">
              <a:solidFill>
                <a:schemeClr val="tx1"/>
              </a:solidFill>
            </a:endParaRPr>
          </a:p>
        </p:txBody>
      </p:sp>
      <p:sp>
        <p:nvSpPr>
          <p:cNvPr id="5" name="Footer Placeholder 4"/>
          <p:cNvSpPr>
            <a:spLocks noGrp="1"/>
          </p:cNvSpPr>
          <p:nvPr>
            <p:ph type="ftr" sz="quarter" idx="11"/>
          </p:nvPr>
        </p:nvSpPr>
        <p:spPr/>
        <p:txBody>
          <a:bodyPr/>
          <a:lstStyle/>
          <a:p>
            <a:endParaRPr kumimoji="1" lang="ja-JP" dirty="0">
              <a:solidFill>
                <a:schemeClr val="tx1"/>
              </a:solidFill>
            </a:endParaRPr>
          </a:p>
        </p:txBody>
      </p:sp>
      <p:sp>
        <p:nvSpPr>
          <p:cNvPr id="6" name="Slide Number Placeholder 5"/>
          <p:cNvSpPr>
            <a:spLocks noGrp="1"/>
          </p:cNvSpPr>
          <p:nvPr>
            <p:ph type="sldNum" sz="quarter" idx="12"/>
          </p:nvPr>
        </p:nvSpPr>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Tree>
    <p:extLst>
      <p:ext uri="{BB962C8B-B14F-4D97-AF65-F5344CB8AC3E}">
        <p14:creationId xmlns:p14="http://schemas.microsoft.com/office/powerpoint/2010/main" val="4161347935"/>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0525E24-3A22-4797-98A3-092E7E66133D}" type="datetime1">
              <a:rPr lang="ja-JP" altLang="en-US" smtClean="0"/>
              <a:t>2023/8/23</a:t>
            </a:fld>
            <a:endParaRPr kumimoji="1" lang="ja-JP" dirty="0"/>
          </a:p>
        </p:txBody>
      </p:sp>
      <p:sp>
        <p:nvSpPr>
          <p:cNvPr id="5" name="Footer Placeholder 4"/>
          <p:cNvSpPr>
            <a:spLocks noGrp="1"/>
          </p:cNvSpPr>
          <p:nvPr>
            <p:ph type="ftr" sz="quarter" idx="11"/>
          </p:nvPr>
        </p:nvSpPr>
        <p:spPr/>
        <p:txBody>
          <a:bodyPr/>
          <a:lstStyle/>
          <a:p>
            <a:endParaRPr kumimoji="1" lang="ja-JP" dirty="0"/>
          </a:p>
        </p:txBody>
      </p:sp>
      <p:sp>
        <p:nvSpPr>
          <p:cNvPr id="6" name="Slide Number Placeholder 5"/>
          <p:cNvSpPr>
            <a:spLocks noGrp="1"/>
          </p:cNvSpPr>
          <p:nvPr>
            <p:ph type="sldNum" sz="quarter" idx="12"/>
          </p:nvPr>
        </p:nvSpPr>
        <p:spPr/>
        <p:txBody>
          <a:bodyPr/>
          <a:lstStyle/>
          <a:p>
            <a:fld id="{4B6EAAFC-84C7-4BE1-BC5E-CE208EE20C26}" type="slidenum">
              <a:rPr lang="en-US" altLang="ja-JP" smtClean="0"/>
              <a:pPr/>
              <a:t>‹#›</a:t>
            </a:fld>
            <a:endParaRPr kumimoji="1" lang="ja-JP" altLang="en-US" dirty="0"/>
          </a:p>
        </p:txBody>
      </p:sp>
    </p:spTree>
    <p:extLst>
      <p:ext uri="{BB962C8B-B14F-4D97-AF65-F5344CB8AC3E}">
        <p14:creationId xmlns:p14="http://schemas.microsoft.com/office/powerpoint/2010/main" val="34765168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0A493D5-7D79-4D49-BF15-7A5097767888}" type="datetime1">
              <a:rPr kumimoji="1" lang="ja-JP" altLang="en-US" smtClean="0">
                <a:solidFill>
                  <a:schemeClr val="tx1"/>
                </a:solidFill>
              </a:rPr>
              <a:t>2023/8/23</a:t>
            </a:fld>
            <a:endParaRPr kumimoji="1" lang="ja-JP" dirty="0">
              <a:solidFill>
                <a:schemeClr val="tx1"/>
              </a:solidFill>
            </a:endParaRPr>
          </a:p>
        </p:txBody>
      </p:sp>
      <p:sp>
        <p:nvSpPr>
          <p:cNvPr id="5" name="Footer Placeholder 4"/>
          <p:cNvSpPr>
            <a:spLocks noGrp="1"/>
          </p:cNvSpPr>
          <p:nvPr>
            <p:ph type="ftr" sz="quarter" idx="11"/>
          </p:nvPr>
        </p:nvSpPr>
        <p:spPr/>
        <p:txBody>
          <a:bodyPr/>
          <a:lstStyle/>
          <a:p>
            <a:endParaRPr kumimoji="1" lang="ja-JP" dirty="0">
              <a:solidFill>
                <a:schemeClr val="tx1"/>
              </a:solidFill>
            </a:endParaRPr>
          </a:p>
        </p:txBody>
      </p:sp>
      <p:sp>
        <p:nvSpPr>
          <p:cNvPr id="6" name="Slide Number Placeholder 5"/>
          <p:cNvSpPr>
            <a:spLocks noGrp="1"/>
          </p:cNvSpPr>
          <p:nvPr>
            <p:ph type="sldNum" sz="quarter" idx="12"/>
          </p:nvPr>
        </p:nvSpPr>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Tree>
    <p:extLst>
      <p:ext uri="{BB962C8B-B14F-4D97-AF65-F5344CB8AC3E}">
        <p14:creationId xmlns:p14="http://schemas.microsoft.com/office/powerpoint/2010/main" val="102703176"/>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DA85A3B-40A2-4A4C-8705-5964F6129D33}" type="datetime1">
              <a:rPr lang="ja-JP" altLang="en-US" smtClean="0"/>
              <a:t>2023/8/23</a:t>
            </a:fld>
            <a:endParaRPr kumimoji="1" lang="ja-JP" dirty="0"/>
          </a:p>
        </p:txBody>
      </p:sp>
      <p:sp>
        <p:nvSpPr>
          <p:cNvPr id="6" name="Footer Placeholder 5"/>
          <p:cNvSpPr>
            <a:spLocks noGrp="1"/>
          </p:cNvSpPr>
          <p:nvPr>
            <p:ph type="ftr" sz="quarter" idx="11"/>
          </p:nvPr>
        </p:nvSpPr>
        <p:spPr/>
        <p:txBody>
          <a:bodyPr/>
          <a:lstStyle/>
          <a:p>
            <a:endParaRPr kumimoji="1" lang="ja-JP" dirty="0"/>
          </a:p>
        </p:txBody>
      </p:sp>
      <p:sp>
        <p:nvSpPr>
          <p:cNvPr id="7" name="Slide Number Placeholder 6"/>
          <p:cNvSpPr>
            <a:spLocks noGrp="1"/>
          </p:cNvSpPr>
          <p:nvPr>
            <p:ph type="sldNum" sz="quarter" idx="12"/>
          </p:nvPr>
        </p:nvSpPr>
        <p:spPr/>
        <p:txBody>
          <a:bodyPr/>
          <a:lstStyle/>
          <a:p>
            <a:fld id="{4B6EAAFC-84C7-4BE1-BC5E-CE208EE20C26}" type="slidenum">
              <a:rPr lang="en-US" altLang="ja-JP" smtClean="0"/>
              <a:pPr/>
              <a:t>‹#›</a:t>
            </a:fld>
            <a:endParaRPr kumimoji="1" lang="ja-JP" altLang="en-US" dirty="0"/>
          </a:p>
        </p:txBody>
      </p:sp>
    </p:spTree>
    <p:extLst>
      <p:ext uri="{BB962C8B-B14F-4D97-AF65-F5344CB8AC3E}">
        <p14:creationId xmlns:p14="http://schemas.microsoft.com/office/powerpoint/2010/main" val="319017510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4180A85-4B8C-4093-954F-EC6C317FEA6D}" type="datetime1">
              <a:rPr lang="ja-JP" altLang="en-US" smtClean="0"/>
              <a:t>2023/8/23</a:t>
            </a:fld>
            <a:endParaRPr kumimoji="1" lang="ja-JP" dirty="0"/>
          </a:p>
        </p:txBody>
      </p:sp>
      <p:sp>
        <p:nvSpPr>
          <p:cNvPr id="8" name="Footer Placeholder 7"/>
          <p:cNvSpPr>
            <a:spLocks noGrp="1"/>
          </p:cNvSpPr>
          <p:nvPr>
            <p:ph type="ftr" sz="quarter" idx="11"/>
          </p:nvPr>
        </p:nvSpPr>
        <p:spPr/>
        <p:txBody>
          <a:bodyPr/>
          <a:lstStyle/>
          <a:p>
            <a:endParaRPr kumimoji="1" lang="ja-JP" dirty="0"/>
          </a:p>
        </p:txBody>
      </p:sp>
      <p:sp>
        <p:nvSpPr>
          <p:cNvPr id="9" name="Slide Number Placeholder 8"/>
          <p:cNvSpPr>
            <a:spLocks noGrp="1"/>
          </p:cNvSpPr>
          <p:nvPr>
            <p:ph type="sldNum" sz="quarter" idx="12"/>
          </p:nvPr>
        </p:nvSpPr>
        <p:spPr/>
        <p:txBody>
          <a:bodyPr/>
          <a:lstStyle/>
          <a:p>
            <a:fld id="{4B6EAAFC-84C7-4BE1-BC5E-CE208EE20C26}" type="slidenum">
              <a:rPr lang="en-US" altLang="ja-JP" smtClean="0"/>
              <a:pPr/>
              <a:t>‹#›</a:t>
            </a:fld>
            <a:endParaRPr kumimoji="1" lang="ja-JP" altLang="en-US" dirty="0"/>
          </a:p>
        </p:txBody>
      </p:sp>
    </p:spTree>
    <p:extLst>
      <p:ext uri="{BB962C8B-B14F-4D97-AF65-F5344CB8AC3E}">
        <p14:creationId xmlns:p14="http://schemas.microsoft.com/office/powerpoint/2010/main" val="9376557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B1706AA-7451-4483-9C58-5A67D3F9A48B}" type="datetime1">
              <a:rPr lang="ja-JP" altLang="en-US" smtClean="0"/>
              <a:t>2023/8/23</a:t>
            </a:fld>
            <a:endParaRPr kumimoji="1" lang="ja-JP" dirty="0"/>
          </a:p>
        </p:txBody>
      </p:sp>
      <p:sp>
        <p:nvSpPr>
          <p:cNvPr id="4" name="Footer Placeholder 3"/>
          <p:cNvSpPr>
            <a:spLocks noGrp="1"/>
          </p:cNvSpPr>
          <p:nvPr>
            <p:ph type="ftr" sz="quarter" idx="11"/>
          </p:nvPr>
        </p:nvSpPr>
        <p:spPr/>
        <p:txBody>
          <a:bodyPr/>
          <a:lstStyle/>
          <a:p>
            <a:endParaRPr kumimoji="1" lang="ja-JP" dirty="0"/>
          </a:p>
        </p:txBody>
      </p:sp>
      <p:sp>
        <p:nvSpPr>
          <p:cNvPr id="5" name="Slide Number Placeholder 4"/>
          <p:cNvSpPr>
            <a:spLocks noGrp="1"/>
          </p:cNvSpPr>
          <p:nvPr>
            <p:ph type="sldNum" sz="quarter" idx="12"/>
          </p:nvPr>
        </p:nvSpPr>
        <p:spPr/>
        <p:txBody>
          <a:bodyPr/>
          <a:lstStyle/>
          <a:p>
            <a:fld id="{4B6EAAFC-84C7-4BE1-BC5E-CE208EE20C26}" type="slidenum">
              <a:rPr lang="en-US" altLang="ja-JP" smtClean="0"/>
              <a:pPr/>
              <a:t>‹#›</a:t>
            </a:fld>
            <a:endParaRPr kumimoji="1" lang="ja-JP" altLang="en-US" dirty="0"/>
          </a:p>
        </p:txBody>
      </p:sp>
    </p:spTree>
    <p:extLst>
      <p:ext uri="{BB962C8B-B14F-4D97-AF65-F5344CB8AC3E}">
        <p14:creationId xmlns:p14="http://schemas.microsoft.com/office/powerpoint/2010/main" val="290572743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0999462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0A493D5-7D79-4D49-BF15-7A5097767888}" type="datetime1">
              <a:rPr kumimoji="1" lang="ja-JP" altLang="en-US" smtClean="0">
                <a:solidFill>
                  <a:schemeClr val="tx1"/>
                </a:solidFill>
              </a:rPr>
              <a:t>2023/8/23</a:t>
            </a:fld>
            <a:endParaRPr kumimoji="1" lang="ja-JP" dirty="0">
              <a:solidFill>
                <a:schemeClr val="tx1"/>
              </a:solidFill>
            </a:endParaRPr>
          </a:p>
        </p:txBody>
      </p:sp>
      <p:sp>
        <p:nvSpPr>
          <p:cNvPr id="6" name="Footer Placeholder 5"/>
          <p:cNvSpPr>
            <a:spLocks noGrp="1"/>
          </p:cNvSpPr>
          <p:nvPr>
            <p:ph type="ftr" sz="quarter" idx="11"/>
          </p:nvPr>
        </p:nvSpPr>
        <p:spPr/>
        <p:txBody>
          <a:bodyPr/>
          <a:lstStyle/>
          <a:p>
            <a:endParaRPr kumimoji="1" lang="ja-JP" dirty="0">
              <a:solidFill>
                <a:schemeClr val="tx1"/>
              </a:solidFill>
            </a:endParaRPr>
          </a:p>
        </p:txBody>
      </p:sp>
      <p:sp>
        <p:nvSpPr>
          <p:cNvPr id="7" name="Slide Number Placeholder 6"/>
          <p:cNvSpPr>
            <a:spLocks noGrp="1"/>
          </p:cNvSpPr>
          <p:nvPr>
            <p:ph type="sldNum" sz="quarter" idx="12"/>
          </p:nvPr>
        </p:nvSpPr>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Tree>
    <p:extLst>
      <p:ext uri="{BB962C8B-B14F-4D97-AF65-F5344CB8AC3E}">
        <p14:creationId xmlns:p14="http://schemas.microsoft.com/office/powerpoint/2010/main" val="21131349"/>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CBF52AD-E1DB-48A7-AA16-25C354F7E027}" type="datetime1">
              <a:rPr lang="ja-JP" altLang="en-US" smtClean="0"/>
              <a:t>2023/8/23</a:t>
            </a:fld>
            <a:endParaRPr kumimoji="1" lang="ja-JP" dirty="0"/>
          </a:p>
        </p:txBody>
      </p:sp>
      <p:sp>
        <p:nvSpPr>
          <p:cNvPr id="6" name="Footer Placeholder 5"/>
          <p:cNvSpPr>
            <a:spLocks noGrp="1"/>
          </p:cNvSpPr>
          <p:nvPr>
            <p:ph type="ftr" sz="quarter" idx="11"/>
          </p:nvPr>
        </p:nvSpPr>
        <p:spPr/>
        <p:txBody>
          <a:bodyPr/>
          <a:lstStyle/>
          <a:p>
            <a:endParaRPr kumimoji="1" lang="ja-JP" dirty="0"/>
          </a:p>
        </p:txBody>
      </p:sp>
      <p:sp>
        <p:nvSpPr>
          <p:cNvPr id="7" name="Slide Number Placeholder 6"/>
          <p:cNvSpPr>
            <a:spLocks noGrp="1"/>
          </p:cNvSpPr>
          <p:nvPr>
            <p:ph type="sldNum" sz="quarter" idx="12"/>
          </p:nvPr>
        </p:nvSpPr>
        <p:spPr/>
        <p:txBody>
          <a:bodyPr/>
          <a:lstStyle/>
          <a:p>
            <a:fld id="{4B6EAAFC-84C7-4BE1-BC5E-CE208EE20C26}" type="slidenum">
              <a:rPr lang="en-US" altLang="ja-JP" smtClean="0"/>
              <a:pPr/>
              <a:t>‹#›</a:t>
            </a:fld>
            <a:endParaRPr kumimoji="1" lang="ja-JP" altLang="en-US" dirty="0"/>
          </a:p>
        </p:txBody>
      </p:sp>
    </p:spTree>
    <p:extLst>
      <p:ext uri="{BB962C8B-B14F-4D97-AF65-F5344CB8AC3E}">
        <p14:creationId xmlns:p14="http://schemas.microsoft.com/office/powerpoint/2010/main" val="146012636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A493D5-7D79-4D49-BF15-7A5097767888}" type="datetime1">
              <a:rPr kumimoji="1" lang="ja-JP" altLang="en-US" smtClean="0">
                <a:solidFill>
                  <a:schemeClr val="tx1"/>
                </a:solidFill>
              </a:rPr>
              <a:t>2023/8/23</a:t>
            </a:fld>
            <a:endParaRPr kumimoji="1" lang="ja-JP" dirty="0">
              <a:solidFill>
                <a:schemeClr val="tx1"/>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dirty="0">
              <a:solidFill>
                <a:schemeClr val="tx1"/>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Tree>
    <p:extLst>
      <p:ext uri="{BB962C8B-B14F-4D97-AF65-F5344CB8AC3E}">
        <p14:creationId xmlns:p14="http://schemas.microsoft.com/office/powerpoint/2010/main" val="2548650444"/>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ransition>
    <p:fade/>
  </p:transition>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city.suita.osaka.jp/kenko/1018719/1022113/1018710/index.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000">
              <a:schemeClr val="bg1"/>
            </a:gs>
            <a:gs pos="100000">
              <a:srgbClr val="CCECFF"/>
            </a:gs>
          </a:gsLst>
          <a:lin ang="5400000" scaled="1"/>
        </a:gradFill>
        <a:effectLst/>
      </p:bgPr>
    </p:bg>
    <p:spTree>
      <p:nvGrpSpPr>
        <p:cNvPr id="1" name=""/>
        <p:cNvGrpSpPr/>
        <p:nvPr/>
      </p:nvGrpSpPr>
      <p:grpSpPr>
        <a:xfrm>
          <a:off x="0" y="0"/>
          <a:ext cx="0" cy="0"/>
          <a:chOff x="0" y="0"/>
          <a:chExt cx="0" cy="0"/>
        </a:xfrm>
      </p:grpSpPr>
      <p:sp>
        <p:nvSpPr>
          <p:cNvPr id="5" name="タイトル 4"/>
          <p:cNvSpPr>
            <a:spLocks noGrp="1"/>
          </p:cNvSpPr>
          <p:nvPr>
            <p:ph type="title"/>
          </p:nvPr>
        </p:nvSpPr>
        <p:spPr>
          <a:xfrm>
            <a:off x="1115616" y="476672"/>
            <a:ext cx="7052320" cy="3589036"/>
          </a:xfrm>
        </p:spPr>
        <p:txBody>
          <a:bodyPr anchor="ctr">
            <a:normAutofit/>
          </a:bodyPr>
          <a:lstStyle/>
          <a:p>
            <a:r>
              <a:rPr kumimoji="1" lang="ja-JP" altLang="en-US" sz="4800" dirty="0" smtClean="0">
                <a:ln w="0"/>
                <a:solidFill>
                  <a:srgbClr val="0070C0"/>
                </a:solidFill>
                <a:effectLst>
                  <a:outerShdw blurRad="38100" dist="25400" dir="5400000" algn="ctr" rotWithShape="0">
                    <a:srgbClr val="6E747A">
                      <a:alpha val="43000"/>
                    </a:srgbClr>
                  </a:outerShdw>
                </a:effectLst>
                <a:latin typeface="ＭＳ Ｐゴシック" panose="020B0600070205080204" pitchFamily="50" charset="-128"/>
                <a:ea typeface="ＭＳ Ｐゴシック" panose="020B0600070205080204" pitchFamily="50" charset="-128"/>
              </a:rPr>
              <a:t>令和</a:t>
            </a:r>
            <a:r>
              <a:rPr lang="ja-JP" altLang="en-US" sz="4800" dirty="0">
                <a:ln w="0"/>
                <a:solidFill>
                  <a:srgbClr val="0070C0"/>
                </a:solidFill>
                <a:effectLst>
                  <a:outerShdw blurRad="38100" dist="25400" dir="5400000" algn="ctr" rotWithShape="0">
                    <a:srgbClr val="6E747A">
                      <a:alpha val="43000"/>
                    </a:srgbClr>
                  </a:outerShdw>
                </a:effectLst>
                <a:latin typeface="ＭＳ Ｐゴシック" panose="020B0600070205080204" pitchFamily="50" charset="-128"/>
                <a:ea typeface="ＭＳ Ｐゴシック" panose="020B0600070205080204" pitchFamily="50" charset="-128"/>
              </a:rPr>
              <a:t>５</a:t>
            </a:r>
            <a:r>
              <a:rPr lang="ja-JP" altLang="en-US" sz="4800" dirty="0" smtClean="0">
                <a:ln w="0"/>
                <a:solidFill>
                  <a:srgbClr val="0070C0"/>
                </a:solidFill>
                <a:effectLst>
                  <a:outerShdw blurRad="38100" dist="25400" dir="5400000" algn="ctr" rotWithShape="0">
                    <a:srgbClr val="6E747A">
                      <a:alpha val="43000"/>
                    </a:srgbClr>
                  </a:outerShdw>
                </a:effectLst>
                <a:latin typeface="ＭＳ Ｐゴシック" panose="020B0600070205080204" pitchFamily="50" charset="-128"/>
                <a:ea typeface="ＭＳ Ｐゴシック" panose="020B0600070205080204" pitchFamily="50" charset="-128"/>
              </a:rPr>
              <a:t>年度</a:t>
            </a:r>
            <a:r>
              <a:rPr lang="en-US" altLang="ja-JP" sz="4800" dirty="0" smtClean="0">
                <a:ln w="0"/>
                <a:solidFill>
                  <a:srgbClr val="0070C0"/>
                </a:solidFill>
                <a:effectLst>
                  <a:outerShdw blurRad="38100" dist="25400" dir="5400000" algn="ctr" rotWithShape="0">
                    <a:srgbClr val="6E747A">
                      <a:alpha val="43000"/>
                    </a:srgbClr>
                  </a:outerShdw>
                </a:effectLst>
                <a:latin typeface="ＭＳ Ｐゴシック" panose="020B0600070205080204" pitchFamily="50" charset="-128"/>
                <a:ea typeface="ＭＳ Ｐゴシック" panose="020B0600070205080204" pitchFamily="50" charset="-128"/>
              </a:rPr>
              <a:t/>
            </a:r>
            <a:br>
              <a:rPr lang="en-US" altLang="ja-JP" sz="4800" dirty="0" smtClean="0">
                <a:ln w="0"/>
                <a:solidFill>
                  <a:srgbClr val="0070C0"/>
                </a:solidFill>
                <a:effectLst>
                  <a:outerShdw blurRad="38100" dist="25400" dir="5400000" algn="ctr" rotWithShape="0">
                    <a:srgbClr val="6E747A">
                      <a:alpha val="43000"/>
                    </a:srgbClr>
                  </a:outerShdw>
                </a:effectLst>
                <a:latin typeface="ＭＳ Ｐゴシック" panose="020B0600070205080204" pitchFamily="50" charset="-128"/>
                <a:ea typeface="ＭＳ Ｐゴシック" panose="020B0600070205080204" pitchFamily="50" charset="-128"/>
              </a:rPr>
            </a:br>
            <a:r>
              <a:rPr lang="ja-JP" altLang="en-US" sz="4800" dirty="0" smtClean="0">
                <a:ln w="0"/>
                <a:solidFill>
                  <a:srgbClr val="0070C0"/>
                </a:solidFill>
                <a:effectLst>
                  <a:outerShdw blurRad="38100" dist="25400" dir="5400000" algn="ctr" rotWithShape="0">
                    <a:srgbClr val="6E747A">
                      <a:alpha val="43000"/>
                    </a:srgbClr>
                  </a:outerShdw>
                </a:effectLst>
                <a:latin typeface="ＭＳ Ｐゴシック" panose="020B0600070205080204" pitchFamily="50" charset="-128"/>
                <a:ea typeface="ＭＳ Ｐゴシック" panose="020B0600070205080204" pitchFamily="50" charset="-128"/>
              </a:rPr>
              <a:t>　介護事業者等集団指導</a:t>
            </a:r>
            <a:endParaRPr kumimoji="1" lang="ja-JP" altLang="en-US" sz="4400" dirty="0">
              <a:solidFill>
                <a:srgbClr val="0070C0"/>
              </a:solidFill>
              <a:latin typeface="ＭＳ Ｐゴシック" panose="020B0600070205080204" pitchFamily="50" charset="-128"/>
              <a:ea typeface="ＭＳ Ｐゴシック" panose="020B0600070205080204" pitchFamily="50" charset="-128"/>
            </a:endParaRPr>
          </a:p>
        </p:txBody>
      </p:sp>
      <p:sp>
        <p:nvSpPr>
          <p:cNvPr id="2" name="スライド番号プレースホルダー 1"/>
          <p:cNvSpPr>
            <a:spLocks noGrp="1"/>
          </p:cNvSpPr>
          <p:nvPr>
            <p:ph type="sldNum" sz="quarter" idx="12"/>
          </p:nvPr>
        </p:nvSpPr>
        <p:spPr/>
        <p:txBody>
          <a:bodyPr/>
          <a:lstStyle/>
          <a:p>
            <a:fld id="{4B6EAAFC-84C7-4BE1-BC5E-CE208EE20C26}" type="slidenum">
              <a:rPr lang="en-US" altLang="ja-JP" smtClean="0"/>
              <a:pPr/>
              <a:t>1</a:t>
            </a:fld>
            <a:endParaRPr kumimoji="1" lang="ja-JP" altLang="en-US" dirty="0"/>
          </a:p>
        </p:txBody>
      </p:sp>
      <p:sp>
        <p:nvSpPr>
          <p:cNvPr id="4" name="タイトル 4"/>
          <p:cNvSpPr txBox="1">
            <a:spLocks/>
          </p:cNvSpPr>
          <p:nvPr/>
        </p:nvSpPr>
        <p:spPr>
          <a:xfrm>
            <a:off x="2984799" y="5027107"/>
            <a:ext cx="6159201" cy="1325796"/>
          </a:xfrm>
          <a:prstGeom prst="rect">
            <a:avLst/>
          </a:prstGeom>
        </p:spPr>
        <p:txBody>
          <a:bodyPr vert="horz" rtlCol="0" anchor="t" anchorCtr="0">
            <a:normAutofit/>
          </a:bodyPr>
          <a:lstStyle>
            <a:lvl1pPr algn="l" rtl="0" eaLnBrk="1" latinLnBrk="0" hangingPunct="1">
              <a:spcBef>
                <a:spcPct val="0"/>
              </a:spcBef>
              <a:buNone/>
              <a:defRPr kumimoji="1" lang="ja-JP" sz="4000" b="1" kern="1200" cap="all" baseline="0">
                <a:solidFill>
                  <a:schemeClr val="tx1"/>
                </a:solidFill>
                <a:latin typeface="+mj-lt"/>
                <a:ea typeface="+mj-ea"/>
                <a:cs typeface="+mj-cs"/>
              </a:defRPr>
            </a:lvl1pPr>
          </a:lstStyle>
          <a:p>
            <a:r>
              <a:rPr lang="ja-JP" altLang="en-US" sz="2800" dirty="0" smtClean="0">
                <a:solidFill>
                  <a:srgbClr val="00B0F0"/>
                </a:solidFill>
                <a:latin typeface="ＭＳ Ｐゴシック" panose="020B0600070205080204" pitchFamily="50" charset="-128"/>
                <a:ea typeface="ＭＳ Ｐゴシック" panose="020B0600070205080204" pitchFamily="50" charset="-128"/>
              </a:rPr>
              <a:t>吹田</a:t>
            </a:r>
            <a:r>
              <a:rPr lang="ja-JP" altLang="en-US" sz="2800" dirty="0">
                <a:solidFill>
                  <a:srgbClr val="00B0F0"/>
                </a:solidFill>
                <a:latin typeface="ＭＳ Ｐゴシック" panose="020B0600070205080204" pitchFamily="50" charset="-128"/>
                <a:ea typeface="ＭＳ Ｐゴシック" panose="020B0600070205080204" pitchFamily="50" charset="-128"/>
              </a:rPr>
              <a:t>市</a:t>
            </a:r>
            <a:r>
              <a:rPr lang="ja-JP" altLang="en-US" sz="2800" dirty="0" smtClean="0">
                <a:solidFill>
                  <a:srgbClr val="00B0F0"/>
                </a:solidFill>
                <a:latin typeface="ＭＳ Ｐゴシック" panose="020B0600070205080204" pitchFamily="50" charset="-128"/>
                <a:ea typeface="ＭＳ Ｐゴシック" panose="020B0600070205080204" pitchFamily="50" charset="-128"/>
              </a:rPr>
              <a:t>　福祉部　福祉指導監査</a:t>
            </a:r>
            <a:r>
              <a:rPr lang="ja-JP" altLang="en-US" sz="2800" dirty="0">
                <a:solidFill>
                  <a:srgbClr val="00B0F0"/>
                </a:solidFill>
                <a:latin typeface="ＭＳ Ｐゴシック" panose="020B0600070205080204" pitchFamily="50" charset="-128"/>
                <a:ea typeface="ＭＳ Ｐゴシック" panose="020B0600070205080204" pitchFamily="50" charset="-128"/>
              </a:rPr>
              <a:t>室</a:t>
            </a:r>
            <a:endParaRPr lang="en-US" altLang="ja-JP" sz="2800" dirty="0" smtClean="0">
              <a:solidFill>
                <a:srgbClr val="00B0F0"/>
              </a:solidFill>
              <a:latin typeface="ＭＳ Ｐゴシック" panose="020B0600070205080204" pitchFamily="50" charset="-128"/>
              <a:ea typeface="ＭＳ Ｐゴシック" panose="020B0600070205080204" pitchFamily="50" charset="-128"/>
            </a:endParaRPr>
          </a:p>
          <a:p>
            <a:r>
              <a:rPr lang="ja-JP" altLang="en-US" sz="2800" dirty="0" smtClean="0">
                <a:solidFill>
                  <a:srgbClr val="00B0F0"/>
                </a:solidFill>
                <a:latin typeface="ＭＳ Ｐゴシック" panose="020B0600070205080204" pitchFamily="50" charset="-128"/>
                <a:ea typeface="ＭＳ Ｐゴシック" panose="020B0600070205080204" pitchFamily="50" charset="-128"/>
              </a:rPr>
              <a:t>　介護</a:t>
            </a:r>
            <a:r>
              <a:rPr lang="ja-JP" altLang="en-US" sz="2800" dirty="0">
                <a:solidFill>
                  <a:srgbClr val="00B0F0"/>
                </a:solidFill>
                <a:latin typeface="ＭＳ Ｐゴシック" panose="020B0600070205080204" pitchFamily="50" charset="-128"/>
                <a:ea typeface="ＭＳ Ｐゴシック" panose="020B0600070205080204" pitchFamily="50" charset="-128"/>
              </a:rPr>
              <a:t>事</a:t>
            </a:r>
            <a:r>
              <a:rPr lang="ja-JP" altLang="en-US" sz="2800" dirty="0" smtClean="0">
                <a:solidFill>
                  <a:srgbClr val="00B0F0"/>
                </a:solidFill>
                <a:latin typeface="ＭＳ Ｐゴシック" panose="020B0600070205080204" pitchFamily="50" charset="-128"/>
                <a:ea typeface="ＭＳ Ｐゴシック" panose="020B0600070205080204" pitchFamily="50" charset="-128"/>
              </a:rPr>
              <a:t>業者担当</a:t>
            </a:r>
            <a:endParaRPr lang="ja-JP" altLang="en-US" sz="2800" dirty="0">
              <a:solidFill>
                <a:srgbClr val="00B0F0"/>
              </a:solidFill>
              <a:latin typeface="ＭＳ Ｐゴシック" panose="020B0600070205080204" pitchFamily="50" charset="-128"/>
              <a:ea typeface="ＭＳ Ｐゴシック" panose="020B0600070205080204" pitchFamily="50" charset="-128"/>
            </a:endParaRPr>
          </a:p>
        </p:txBody>
      </p:sp>
      <p:sp>
        <p:nvSpPr>
          <p:cNvPr id="6" name="タイトル 4"/>
          <p:cNvSpPr txBox="1">
            <a:spLocks/>
          </p:cNvSpPr>
          <p:nvPr/>
        </p:nvSpPr>
        <p:spPr>
          <a:xfrm>
            <a:off x="3851920" y="266906"/>
            <a:ext cx="4824536" cy="752032"/>
          </a:xfrm>
          <a:prstGeom prst="rect">
            <a:avLst/>
          </a:prstGeom>
        </p:spPr>
        <p:txBody>
          <a:bodyPr vert="horz" rtlCol="0" anchor="ctr" anchorCtr="0">
            <a:noAutofit/>
          </a:bodyPr>
          <a:lstStyle>
            <a:lvl1pPr algn="l" rtl="0" eaLnBrk="1" latinLnBrk="0" hangingPunct="1">
              <a:spcBef>
                <a:spcPct val="0"/>
              </a:spcBef>
              <a:buNone/>
              <a:defRPr kumimoji="1" lang="ja-JP" sz="4000" b="1" kern="1200" cap="all" baseline="0">
                <a:solidFill>
                  <a:schemeClr val="tx1"/>
                </a:solidFill>
                <a:latin typeface="+mj-lt"/>
                <a:ea typeface="+mj-ea"/>
                <a:cs typeface="+mj-cs"/>
              </a:defRPr>
            </a:lvl1pPr>
          </a:lstStyle>
          <a:p>
            <a:pPr algn="ctr"/>
            <a:endParaRPr lang="ja-JP" altLang="en-US" sz="3200" dirty="0">
              <a:latin typeface="ＭＳ Ｐゴシック" panose="020B0600070205080204" pitchFamily="50" charset="-128"/>
              <a:ea typeface="ＭＳ Ｐゴシック" panose="020B0600070205080204" pitchFamily="50" charset="-128"/>
            </a:endParaRP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3648" y="5027107"/>
            <a:ext cx="1064025" cy="1080120"/>
          </a:xfrm>
          <a:prstGeom prst="rect">
            <a:avLst/>
          </a:prstGeom>
        </p:spPr>
      </p:pic>
    </p:spTree>
    <p:extLst>
      <p:ext uri="{BB962C8B-B14F-4D97-AF65-F5344CB8AC3E}">
        <p14:creationId xmlns:p14="http://schemas.microsoft.com/office/powerpoint/2010/main" val="110184574"/>
      </p:ext>
    </p:extLst>
  </p:cSld>
  <p:clrMapOvr>
    <a:masterClrMapping/>
  </p:clrMapOvr>
  <p:transition/>
  <p:timing>
    <p:tnLst>
      <p:par>
        <p:cTn id="1" dur="indefinite" restart="never" nodeType="tmRoot"/>
      </p:par>
    </p:tnLst>
  </p:timing>
  <p:extLst mod="1">
    <p:ext uri="{E180D4A7-C9FB-4DFB-919C-405C955672EB}">
      <p14:showEvtLst xmlns:p14="http://schemas.microsoft.com/office/powerpoint/2010/main">
        <p14:playEvt time="292" objId="7"/>
        <p14:stopEvt time="9251" objId="7"/>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兼務・専従の考え方について</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lang="ja-JP" altLang="en-US" dirty="0"/>
              <a:t>一覧表変更届</a:t>
            </a:r>
            <a:r>
              <a:rPr kumimoji="1" lang="ja-JP" altLang="en-US" dirty="0" smtClean="0"/>
              <a:t>や更新申請で提出される「指定に係る記載事項（付表）」や「勤務形態」等における従業員の勤務区分の考え方について、吹田市では以下の</a:t>
            </a:r>
            <a:r>
              <a:rPr lang="ja-JP" altLang="en-US" dirty="0"/>
              <a:t>とおり</a:t>
            </a:r>
            <a:r>
              <a:rPr kumimoji="1" lang="ja-JP" altLang="en-US" dirty="0" smtClean="0"/>
              <a:t>取り扱っておりますので、ご留意ください</a:t>
            </a:r>
            <a:r>
              <a:rPr lang="ja-JP" altLang="en-US" dirty="0" smtClean="0"/>
              <a:t>。</a:t>
            </a:r>
            <a:endParaRPr lang="en-US" altLang="ja-JP" dirty="0" smtClean="0"/>
          </a:p>
          <a:p>
            <a:endParaRPr lang="en-US" altLang="ja-JP" dirty="0" smtClean="0"/>
          </a:p>
          <a:p>
            <a:r>
              <a:rPr kumimoji="1" lang="ja-JP" altLang="en-US" dirty="0"/>
              <a:t>介護</a:t>
            </a:r>
            <a:r>
              <a:rPr kumimoji="1" lang="ja-JP" altLang="en-US" dirty="0" smtClean="0"/>
              <a:t>事業と介護予防事業、訪問介護</a:t>
            </a:r>
            <a:r>
              <a:rPr lang="ja-JP" altLang="en-US" dirty="0" smtClean="0"/>
              <a:t>と総合事業、</a:t>
            </a:r>
            <a:r>
              <a:rPr lang="ja-JP" altLang="en-US" dirty="0" err="1" smtClean="0"/>
              <a:t>障がい</a:t>
            </a:r>
            <a:r>
              <a:rPr lang="ja-JP" altLang="en-US" dirty="0" smtClean="0"/>
              <a:t>事業と介護事業でも兼務とは考えません。</a:t>
            </a:r>
            <a:endParaRPr lang="en-US" altLang="ja-JP" dirty="0" smtClean="0"/>
          </a:p>
          <a:p>
            <a:r>
              <a:rPr lang="ja-JP" altLang="en-US" dirty="0" smtClean="0"/>
              <a:t>一つの事業所内で一つの職務に従事し、常勤の従業者の勤務すべき時間数に達している場合は常勤専従</a:t>
            </a:r>
            <a:endParaRPr lang="en-US" altLang="ja-JP" dirty="0" smtClean="0"/>
          </a:p>
          <a:p>
            <a:r>
              <a:rPr lang="ja-JP" altLang="en-US" dirty="0" smtClean="0"/>
              <a:t>一つの事業所内で二つの職務に従事し、常勤の従業者の勤務すべき時間数に達している場合は常勤兼務</a:t>
            </a:r>
            <a:endParaRPr lang="en-US" altLang="ja-JP" dirty="0" smtClean="0"/>
          </a:p>
          <a:p>
            <a:r>
              <a:rPr lang="ja-JP" altLang="en-US" dirty="0" smtClean="0"/>
              <a:t>一つの事業所内で一つの</a:t>
            </a:r>
            <a:r>
              <a:rPr lang="ja-JP" altLang="en-US" dirty="0"/>
              <a:t>職務</a:t>
            </a:r>
            <a:r>
              <a:rPr lang="ja-JP" altLang="en-US" dirty="0" smtClean="0"/>
              <a:t>に従事し、常勤の従業者の勤務すべき時間数に達していない場合は非常勤専従</a:t>
            </a:r>
            <a:endParaRPr lang="en-US" altLang="ja-JP" dirty="0" smtClean="0"/>
          </a:p>
          <a:p>
            <a:r>
              <a:rPr lang="ja-JP" altLang="en-US" dirty="0"/>
              <a:t>一つ</a:t>
            </a:r>
            <a:r>
              <a:rPr lang="ja-JP" altLang="en-US" dirty="0" smtClean="0"/>
              <a:t>の事業所内で二つの</a:t>
            </a:r>
            <a:r>
              <a:rPr lang="ja-JP" altLang="en-US" dirty="0"/>
              <a:t>職務</a:t>
            </a:r>
            <a:r>
              <a:rPr lang="ja-JP" altLang="en-US" dirty="0" smtClean="0"/>
              <a:t>に従事し、常勤の従業者が勤務すべき時間数に達していない場合は非常勤兼務</a:t>
            </a:r>
            <a:endParaRPr lang="en-US" altLang="ja-JP" dirty="0" smtClean="0"/>
          </a:p>
        </p:txBody>
      </p:sp>
    </p:spTree>
    <p:extLst>
      <p:ext uri="{BB962C8B-B14F-4D97-AF65-F5344CB8AC3E}">
        <p14:creationId xmlns:p14="http://schemas.microsoft.com/office/powerpoint/2010/main" val="31491660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131094"/>
            <a:ext cx="7886700" cy="308048"/>
          </a:xfrm>
        </p:spPr>
        <p:txBody>
          <a:bodyPr>
            <a:normAutofit fontScale="90000"/>
          </a:bodyPr>
          <a:lstStyle/>
          <a:p>
            <a:endParaRPr kumimoji="1" lang="ja-JP" altLang="en-US" dirty="0"/>
          </a:p>
        </p:txBody>
      </p:sp>
      <p:pic>
        <p:nvPicPr>
          <p:cNvPr id="10" name="図 9"/>
          <p:cNvPicPr>
            <a:picLocks noChangeAspect="1"/>
          </p:cNvPicPr>
          <p:nvPr/>
        </p:nvPicPr>
        <p:blipFill>
          <a:blip r:embed="rId3"/>
          <a:stretch>
            <a:fillRect/>
          </a:stretch>
        </p:blipFill>
        <p:spPr>
          <a:xfrm>
            <a:off x="1095336" y="1439142"/>
            <a:ext cx="7420014" cy="4074466"/>
          </a:xfrm>
          <a:prstGeom prst="rect">
            <a:avLst/>
          </a:prstGeom>
        </p:spPr>
      </p:pic>
    </p:spTree>
    <p:extLst>
      <p:ext uri="{BB962C8B-B14F-4D97-AF65-F5344CB8AC3E}">
        <p14:creationId xmlns:p14="http://schemas.microsoft.com/office/powerpoint/2010/main" val="2173234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001000" cy="1112838"/>
          </a:xfrm>
        </p:spPr>
        <p:txBody>
          <a:bodyPr>
            <a:normAutofit fontScale="90000"/>
          </a:bodyPr>
          <a:lstStyle/>
          <a:p>
            <a:r>
              <a:rPr lang="ja-JP" altLang="en-US" b="1" dirty="0"/>
              <a:t>２</a:t>
            </a:r>
            <a:r>
              <a:rPr lang="ja-JP" altLang="en-US" b="1" dirty="0" smtClean="0"/>
              <a:t>　</a:t>
            </a:r>
            <a:r>
              <a:rPr lang="ja-JP" altLang="en-US" b="1" dirty="0"/>
              <a:t>介護職員等特定処遇</a:t>
            </a:r>
            <a:r>
              <a:rPr lang="ja-JP" altLang="en-US" b="1" dirty="0" smtClean="0"/>
              <a:t>改善加算</a:t>
            </a:r>
            <a:endParaRPr kumimoji="1" lang="ja-JP" b="1" dirty="0"/>
          </a:p>
        </p:txBody>
      </p:sp>
      <p:sp>
        <p:nvSpPr>
          <p:cNvPr id="3" name="Rectangle 2"/>
          <p:cNvSpPr>
            <a:spLocks noGrp="1"/>
          </p:cNvSpPr>
          <p:nvPr>
            <p:ph idx="1"/>
          </p:nvPr>
        </p:nvSpPr>
        <p:spPr>
          <a:xfrm>
            <a:off x="467544" y="1556792"/>
            <a:ext cx="8219256" cy="4896544"/>
          </a:xfrm>
          <a:solidFill>
            <a:schemeClr val="accent6">
              <a:lumMod val="40000"/>
              <a:lumOff val="60000"/>
            </a:schemeClr>
          </a:solidFill>
        </p:spPr>
        <p:style>
          <a:lnRef idx="1">
            <a:schemeClr val="accent1"/>
          </a:lnRef>
          <a:fillRef idx="2">
            <a:schemeClr val="accent1"/>
          </a:fillRef>
          <a:effectRef idx="1">
            <a:schemeClr val="accent1"/>
          </a:effectRef>
          <a:fontRef idx="minor">
            <a:schemeClr val="dk1"/>
          </a:fontRef>
        </p:style>
        <p:txBody>
          <a:bodyPr anchor="ctr">
            <a:normAutofit fontScale="92500"/>
          </a:bodyPr>
          <a:lstStyle/>
          <a:p>
            <a:pPr marL="0" indent="0">
              <a:buNone/>
            </a:pPr>
            <a:r>
              <a:rPr lang="ja-JP" altLang="en-US" dirty="0" smtClean="0"/>
              <a:t>☆</a:t>
            </a:r>
            <a:r>
              <a:rPr lang="ja-JP" altLang="en-US" b="1" u="sng" dirty="0" smtClean="0">
                <a:solidFill>
                  <a:srgbClr val="FF0000"/>
                </a:solidFill>
              </a:rPr>
              <a:t>ハードルは高くありません。未取得の事業所は一度ご検討ください。</a:t>
            </a:r>
            <a:endParaRPr lang="ja-JP" altLang="ja-JP" dirty="0" smtClean="0"/>
          </a:p>
          <a:p>
            <a:pPr marL="0" indent="0">
              <a:buNone/>
            </a:pPr>
            <a:r>
              <a:rPr lang="ja-JP" altLang="en-US" dirty="0"/>
              <a:t>☆「勤続</a:t>
            </a:r>
            <a:r>
              <a:rPr lang="en-US" altLang="ja-JP" dirty="0"/>
              <a:t>10</a:t>
            </a:r>
            <a:r>
              <a:rPr lang="ja-JP" altLang="en-US" dirty="0"/>
              <a:t>年以上の介護福祉士」がいなくても算定</a:t>
            </a:r>
            <a:r>
              <a:rPr lang="ja-JP" altLang="en-US" dirty="0" smtClean="0"/>
              <a:t>可能</a:t>
            </a:r>
            <a:endParaRPr lang="en-US" altLang="ja-JP" dirty="0" smtClean="0"/>
          </a:p>
          <a:p>
            <a:pPr marL="0" indent="0">
              <a:buNone/>
            </a:pPr>
            <a:r>
              <a:rPr lang="ja-JP" altLang="en-US" dirty="0"/>
              <a:t>☆「月額８万円の賃上げ又は年収</a:t>
            </a:r>
            <a:r>
              <a:rPr lang="en-US" altLang="ja-JP" dirty="0"/>
              <a:t>440</a:t>
            </a:r>
            <a:r>
              <a:rPr lang="ja-JP" altLang="en-US" dirty="0"/>
              <a:t>万円までの賃金増」は行えなくても加算は算定可能（例外的取扱いあり</a:t>
            </a:r>
            <a:r>
              <a:rPr lang="ja-JP" altLang="en-US" dirty="0" smtClean="0"/>
              <a:t>）</a:t>
            </a:r>
            <a:endParaRPr lang="en-US" altLang="ja-JP" dirty="0"/>
          </a:p>
          <a:p>
            <a:pPr marL="0" indent="0">
              <a:buNone/>
            </a:pPr>
            <a:r>
              <a:rPr lang="ja-JP" altLang="en-US" dirty="0"/>
              <a:t>☆「</a:t>
            </a:r>
            <a:r>
              <a:rPr lang="en-US" altLang="ja-JP" dirty="0"/>
              <a:t>A:</a:t>
            </a:r>
            <a:r>
              <a:rPr lang="ja-JP" altLang="en-US" dirty="0"/>
              <a:t>経験・技能のある介護職員」グループを設定しないことは可能（介護職員間における経験・技能に明らかな差がない場合は設定しなくてよい）</a:t>
            </a:r>
          </a:p>
          <a:p>
            <a:pPr marL="0" indent="0">
              <a:buNone/>
            </a:pPr>
            <a:r>
              <a:rPr lang="ja-JP" altLang="en-US" dirty="0"/>
              <a:t>☆「</a:t>
            </a:r>
            <a:r>
              <a:rPr lang="en-US" altLang="ja-JP" dirty="0"/>
              <a:t>A:</a:t>
            </a:r>
            <a:r>
              <a:rPr lang="ja-JP" altLang="en-US" dirty="0"/>
              <a:t>経験・技能のある介護職員」の賃金改善を「</a:t>
            </a:r>
            <a:r>
              <a:rPr lang="en-US" altLang="ja-JP" dirty="0"/>
              <a:t>B:</a:t>
            </a:r>
            <a:r>
              <a:rPr lang="ja-JP" altLang="en-US" dirty="0"/>
              <a:t>その他の介護職員」の</a:t>
            </a:r>
            <a:r>
              <a:rPr lang="ja-JP" altLang="en-US" dirty="0" smtClean="0"/>
              <a:t>「２倍</a:t>
            </a:r>
            <a:r>
              <a:rPr lang="ja-JP" altLang="en-US" dirty="0"/>
              <a:t>以上とすること」は</a:t>
            </a:r>
            <a:r>
              <a:rPr lang="ja-JP" altLang="en-US" dirty="0" smtClean="0"/>
              <a:t>不要</a:t>
            </a:r>
            <a:endParaRPr lang="ja-JP" altLang="en-US" dirty="0"/>
          </a:p>
        </p:txBody>
      </p:sp>
      <p:sp>
        <p:nvSpPr>
          <p:cNvPr id="5" name="スライド番号プレースホルダー 4"/>
          <p:cNvSpPr>
            <a:spLocks noGrp="1"/>
          </p:cNvSpPr>
          <p:nvPr>
            <p:ph type="sldNum" sz="quarter" idx="12"/>
          </p:nvPr>
        </p:nvSpPr>
        <p:spPr/>
        <p:txBody>
          <a:bodyPr/>
          <a:lstStyle/>
          <a:p>
            <a:fld id="{4B6EAAFC-84C7-4BE1-BC5E-CE208EE20C26}" type="slidenum">
              <a:rPr lang="en-US" altLang="ja-JP" smtClean="0"/>
              <a:pPr/>
              <a:t>12</a:t>
            </a:fld>
            <a:endParaRPr kumimoji="1" lang="ja-JP" altLang="en-US" dirty="0"/>
          </a:p>
        </p:txBody>
      </p:sp>
    </p:spTree>
    <p:extLst>
      <p:ext uri="{BB962C8B-B14F-4D97-AF65-F5344CB8AC3E}">
        <p14:creationId xmlns:p14="http://schemas.microsoft.com/office/powerpoint/2010/main" val="187840635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155922"/>
            <a:ext cx="8001000" cy="1112838"/>
          </a:xfrm>
        </p:spPr>
        <p:txBody>
          <a:bodyPr>
            <a:normAutofit fontScale="90000"/>
          </a:bodyPr>
          <a:lstStyle/>
          <a:p>
            <a:pPr marL="982663" indent="-982663"/>
            <a:r>
              <a:rPr lang="ja-JP" altLang="en-US" b="1" dirty="0"/>
              <a:t>３</a:t>
            </a:r>
            <a:r>
              <a:rPr lang="ja-JP" altLang="en-US" b="1" dirty="0" smtClean="0"/>
              <a:t>　介護職員等</a:t>
            </a:r>
            <a:r>
              <a:rPr lang="en-US" altLang="ja-JP" b="1" dirty="0" smtClean="0"/>
              <a:t/>
            </a:r>
            <a:br>
              <a:rPr lang="en-US" altLang="ja-JP" b="1" dirty="0" smtClean="0"/>
            </a:br>
            <a:r>
              <a:rPr lang="ja-JP" altLang="en-US" b="1" dirty="0" smtClean="0"/>
              <a:t>ベースアップ等支援加算</a:t>
            </a:r>
            <a:endParaRPr kumimoji="1" lang="ja-JP" b="1" dirty="0"/>
          </a:p>
        </p:txBody>
      </p:sp>
      <p:sp>
        <p:nvSpPr>
          <p:cNvPr id="3" name="Rectangle 2"/>
          <p:cNvSpPr>
            <a:spLocks noGrp="1"/>
          </p:cNvSpPr>
          <p:nvPr>
            <p:ph idx="1"/>
          </p:nvPr>
        </p:nvSpPr>
        <p:spPr>
          <a:xfrm>
            <a:off x="323528" y="1524905"/>
            <a:ext cx="8496944" cy="1719957"/>
          </a:xfrm>
          <a:solidFill>
            <a:srgbClr val="CCECFF"/>
          </a:solidFill>
        </p:spPr>
        <p:style>
          <a:lnRef idx="1">
            <a:schemeClr val="accent1"/>
          </a:lnRef>
          <a:fillRef idx="2">
            <a:schemeClr val="accent1"/>
          </a:fillRef>
          <a:effectRef idx="1">
            <a:schemeClr val="accent1"/>
          </a:effectRef>
          <a:fontRef idx="minor">
            <a:schemeClr val="dk1"/>
          </a:fontRef>
        </p:style>
        <p:txBody>
          <a:bodyPr lIns="36000" tIns="36000" rIns="36000" bIns="36000" anchor="ctr" anchorCtr="0">
            <a:normAutofit/>
          </a:bodyPr>
          <a:lstStyle/>
          <a:p>
            <a:pPr marL="0" indent="0">
              <a:buNone/>
            </a:pPr>
            <a:r>
              <a:rPr lang="ja-JP" altLang="en-US" dirty="0" smtClean="0"/>
              <a:t>☆</a:t>
            </a:r>
            <a:r>
              <a:rPr lang="ja-JP" altLang="ja-JP" b="1" u="sng" dirty="0" smtClean="0">
                <a:solidFill>
                  <a:srgbClr val="FF0000"/>
                </a:solidFill>
              </a:rPr>
              <a:t>令和</a:t>
            </a:r>
            <a:r>
              <a:rPr lang="en-US" altLang="ja-JP" b="1" u="sng" dirty="0">
                <a:solidFill>
                  <a:srgbClr val="FF0000"/>
                </a:solidFill>
              </a:rPr>
              <a:t>4</a:t>
            </a:r>
            <a:r>
              <a:rPr lang="ja-JP" altLang="ja-JP" b="1" u="sng" dirty="0">
                <a:solidFill>
                  <a:srgbClr val="FF0000"/>
                </a:solidFill>
              </a:rPr>
              <a:t>年</a:t>
            </a:r>
            <a:r>
              <a:rPr lang="en-US" altLang="ja-JP" b="1" u="sng" dirty="0">
                <a:solidFill>
                  <a:srgbClr val="FF0000"/>
                </a:solidFill>
              </a:rPr>
              <a:t>10</a:t>
            </a:r>
            <a:r>
              <a:rPr lang="ja-JP" altLang="ja-JP" b="1" u="sng" dirty="0">
                <a:solidFill>
                  <a:srgbClr val="FF0000"/>
                </a:solidFill>
              </a:rPr>
              <a:t>月</a:t>
            </a:r>
            <a:r>
              <a:rPr lang="ja-JP" altLang="ja-JP" b="1" u="sng" dirty="0" smtClean="0">
                <a:solidFill>
                  <a:srgbClr val="FF0000"/>
                </a:solidFill>
              </a:rPr>
              <a:t>以降、</a:t>
            </a:r>
            <a:r>
              <a:rPr lang="ja-JP" altLang="ja-JP" b="1" u="sng" dirty="0">
                <a:solidFill>
                  <a:srgbClr val="FF0000"/>
                </a:solidFill>
              </a:rPr>
              <a:t>介護職員等の収入を</a:t>
            </a:r>
            <a:r>
              <a:rPr lang="en-US" altLang="ja-JP" b="1" u="sng" dirty="0">
                <a:solidFill>
                  <a:srgbClr val="FF0000"/>
                </a:solidFill>
              </a:rPr>
              <a:t>3</a:t>
            </a:r>
            <a:r>
              <a:rPr lang="ja-JP" altLang="ja-JP" b="1" u="sng" dirty="0">
                <a:solidFill>
                  <a:srgbClr val="FF0000"/>
                </a:solidFill>
              </a:rPr>
              <a:t>％程度（月額</a:t>
            </a:r>
            <a:r>
              <a:rPr lang="en-US" altLang="ja-JP" b="1" u="sng" dirty="0">
                <a:solidFill>
                  <a:srgbClr val="FF0000"/>
                </a:solidFill>
              </a:rPr>
              <a:t>9,000</a:t>
            </a:r>
            <a:r>
              <a:rPr lang="ja-JP" altLang="ja-JP" b="1" u="sng" dirty="0">
                <a:solidFill>
                  <a:srgbClr val="FF0000"/>
                </a:solidFill>
              </a:rPr>
              <a:t>円程度）引き上げるために新たに</a:t>
            </a:r>
            <a:r>
              <a:rPr lang="ja-JP" altLang="ja-JP" b="1" u="sng" dirty="0" smtClean="0">
                <a:solidFill>
                  <a:srgbClr val="FF0000"/>
                </a:solidFill>
              </a:rPr>
              <a:t>創設</a:t>
            </a:r>
            <a:endParaRPr lang="en-US" altLang="ja-JP" b="1" u="sng" dirty="0" smtClean="0">
              <a:solidFill>
                <a:srgbClr val="FF0000"/>
              </a:solidFill>
            </a:endParaRPr>
          </a:p>
        </p:txBody>
      </p:sp>
      <p:sp>
        <p:nvSpPr>
          <p:cNvPr id="5" name="スライド番号プレースホルダー 4"/>
          <p:cNvSpPr>
            <a:spLocks noGrp="1"/>
          </p:cNvSpPr>
          <p:nvPr>
            <p:ph type="sldNum" sz="quarter" idx="12"/>
          </p:nvPr>
        </p:nvSpPr>
        <p:spPr/>
        <p:txBody>
          <a:bodyPr/>
          <a:lstStyle/>
          <a:p>
            <a:fld id="{4B6EAAFC-84C7-4BE1-BC5E-CE208EE20C26}" type="slidenum">
              <a:rPr lang="en-US" altLang="ja-JP" smtClean="0"/>
              <a:pPr/>
              <a:t>13</a:t>
            </a:fld>
            <a:endParaRPr kumimoji="1" lang="ja-JP" altLang="en-US" dirty="0"/>
          </a:p>
        </p:txBody>
      </p:sp>
      <p:sp>
        <p:nvSpPr>
          <p:cNvPr id="6" name="コンテンツ プレースホルダー 4"/>
          <p:cNvSpPr txBox="1">
            <a:spLocks/>
          </p:cNvSpPr>
          <p:nvPr/>
        </p:nvSpPr>
        <p:spPr>
          <a:xfrm>
            <a:off x="323528" y="3501008"/>
            <a:ext cx="8496944" cy="3096344"/>
          </a:xfrm>
          <a:prstGeom prst="rect">
            <a:avLst/>
          </a:prstGeom>
          <a:solidFill>
            <a:schemeClr val="accent6">
              <a:lumMod val="60000"/>
              <a:lumOff val="40000"/>
            </a:schemeClr>
          </a:solidFill>
        </p:spPr>
        <p:style>
          <a:lnRef idx="1">
            <a:schemeClr val="accent3"/>
          </a:lnRef>
          <a:fillRef idx="2">
            <a:schemeClr val="accent3"/>
          </a:fillRef>
          <a:effectRef idx="1">
            <a:schemeClr val="accent3"/>
          </a:effectRef>
          <a:fontRef idx="minor">
            <a:schemeClr val="dk1"/>
          </a:fontRef>
        </p:style>
        <p:txBody>
          <a:bodyPr vert="horz" rtlCol="0" anchor="ctr">
            <a:normAutofit lnSpcReduction="10000"/>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ja-JP" altLang="en-US" b="1" dirty="0" smtClean="0"/>
              <a:t>要件</a:t>
            </a:r>
            <a:endParaRPr lang="en-US" altLang="ja-JP" b="1" dirty="0" smtClean="0"/>
          </a:p>
          <a:p>
            <a:pPr marL="274638" indent="-274638">
              <a:buNone/>
            </a:pPr>
            <a:r>
              <a:rPr lang="ja-JP" altLang="en-US" dirty="0" smtClean="0"/>
              <a:t>☆</a:t>
            </a:r>
            <a:r>
              <a:rPr lang="ja-JP" altLang="ja-JP" dirty="0"/>
              <a:t>処遇改善加算</a:t>
            </a:r>
            <a:r>
              <a:rPr lang="en-US" altLang="ja-JP" dirty="0"/>
              <a:t>(</a:t>
            </a:r>
            <a:r>
              <a:rPr lang="ja-JP" altLang="ja-JP" dirty="0"/>
              <a:t>Ⅰ</a:t>
            </a:r>
            <a:r>
              <a:rPr lang="en-US" altLang="ja-JP" dirty="0"/>
              <a:t>)</a:t>
            </a:r>
            <a:r>
              <a:rPr lang="ja-JP" altLang="en-US" dirty="0"/>
              <a:t>から</a:t>
            </a:r>
            <a:r>
              <a:rPr lang="en-US" altLang="ja-JP" dirty="0"/>
              <a:t>(</a:t>
            </a:r>
            <a:r>
              <a:rPr lang="ja-JP" altLang="ja-JP" dirty="0"/>
              <a:t>Ⅲ</a:t>
            </a:r>
            <a:r>
              <a:rPr lang="en-US" altLang="ja-JP" dirty="0"/>
              <a:t>)</a:t>
            </a:r>
            <a:r>
              <a:rPr lang="ja-JP" altLang="ja-JP" dirty="0"/>
              <a:t>のいずれかを取得</a:t>
            </a:r>
            <a:r>
              <a:rPr lang="ja-JP" altLang="ja-JP" dirty="0" smtClean="0"/>
              <a:t>して</a:t>
            </a:r>
            <a:endParaRPr lang="en-US" altLang="ja-JP" dirty="0" smtClean="0"/>
          </a:p>
          <a:p>
            <a:pPr marL="274638" indent="90488">
              <a:buNone/>
            </a:pPr>
            <a:r>
              <a:rPr lang="ja-JP" altLang="ja-JP" dirty="0" smtClean="0"/>
              <a:t>いる</a:t>
            </a:r>
            <a:r>
              <a:rPr lang="ja-JP" altLang="en-US" dirty="0"/>
              <a:t>こと</a:t>
            </a:r>
            <a:endParaRPr lang="en-US" altLang="ja-JP" dirty="0"/>
          </a:p>
          <a:p>
            <a:pPr marL="365125" indent="-365125">
              <a:buNone/>
            </a:pPr>
            <a:r>
              <a:rPr lang="ja-JP" altLang="en-US" dirty="0"/>
              <a:t>☆賃金改善の合計額の３分の２以上は、基本給又は決まって毎月支払われる手当の引き上げに充てる</a:t>
            </a:r>
            <a:r>
              <a:rPr lang="ja-JP" altLang="en-US" dirty="0" smtClean="0"/>
              <a:t>こと</a:t>
            </a:r>
            <a:endParaRPr lang="en-US" altLang="ja-JP" dirty="0" smtClean="0"/>
          </a:p>
        </p:txBody>
      </p:sp>
    </p:spTree>
    <p:extLst>
      <p:ext uri="{BB962C8B-B14F-4D97-AF65-F5344CB8AC3E}">
        <p14:creationId xmlns:p14="http://schemas.microsoft.com/office/powerpoint/2010/main" val="17699241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561703" y="155922"/>
            <a:ext cx="8125097" cy="1112838"/>
          </a:xfrm>
        </p:spPr>
        <p:txBody>
          <a:bodyPr>
            <a:normAutofit fontScale="90000"/>
          </a:bodyPr>
          <a:lstStyle/>
          <a:p>
            <a:pPr marL="982663" indent="-982663"/>
            <a:r>
              <a:rPr lang="ja-JP" altLang="en-US" sz="4200" b="1" dirty="0">
                <a:solidFill>
                  <a:prstClr val="black"/>
                </a:solidFill>
              </a:rPr>
              <a:t>４</a:t>
            </a:r>
            <a:r>
              <a:rPr lang="ja-JP" altLang="en-US" sz="4200" b="1" dirty="0" smtClean="0">
                <a:solidFill>
                  <a:prstClr val="black"/>
                </a:solidFill>
              </a:rPr>
              <a:t> 吹田市</a:t>
            </a:r>
            <a:r>
              <a:rPr lang="ja-JP" altLang="en-US" sz="4200" b="1" dirty="0">
                <a:solidFill>
                  <a:prstClr val="black"/>
                </a:solidFill>
              </a:rPr>
              <a:t>介護職員処遇改善</a:t>
            </a:r>
            <a:r>
              <a:rPr lang="ja-JP" altLang="en-US" sz="4200" b="1" dirty="0" smtClean="0">
                <a:solidFill>
                  <a:prstClr val="black"/>
                </a:solidFill>
              </a:rPr>
              <a:t>支援事業</a:t>
            </a:r>
            <a:r>
              <a:rPr lang="en-US" altLang="ja-JP" sz="4000" b="1" dirty="0">
                <a:solidFill>
                  <a:prstClr val="black"/>
                </a:solidFill>
              </a:rPr>
              <a:t/>
            </a:r>
            <a:br>
              <a:rPr lang="en-US" altLang="ja-JP" sz="4000" b="1" dirty="0">
                <a:solidFill>
                  <a:prstClr val="black"/>
                </a:solidFill>
              </a:rPr>
            </a:br>
            <a:r>
              <a:rPr lang="ja-JP" altLang="en-US" sz="3600" b="1" dirty="0">
                <a:solidFill>
                  <a:prstClr val="black"/>
                </a:solidFill>
              </a:rPr>
              <a:t>　</a:t>
            </a:r>
            <a:r>
              <a:rPr lang="ja-JP" altLang="en-US" sz="3600" b="1" dirty="0" smtClean="0">
                <a:solidFill>
                  <a:prstClr val="black"/>
                </a:solidFill>
              </a:rPr>
              <a:t>　 （</a:t>
            </a:r>
            <a:r>
              <a:rPr lang="ja-JP" altLang="en-US" sz="3600" b="1" dirty="0">
                <a:solidFill>
                  <a:prstClr val="black"/>
                </a:solidFill>
              </a:rPr>
              <a:t>福祉部高齢福祉室所管事業）</a:t>
            </a:r>
            <a:endParaRPr kumimoji="1" lang="ja-JP" sz="3600" b="1" dirty="0"/>
          </a:p>
        </p:txBody>
      </p:sp>
      <p:sp>
        <p:nvSpPr>
          <p:cNvPr id="3" name="Rectangle 2"/>
          <p:cNvSpPr>
            <a:spLocks noGrp="1"/>
          </p:cNvSpPr>
          <p:nvPr>
            <p:ph idx="1"/>
          </p:nvPr>
        </p:nvSpPr>
        <p:spPr>
          <a:xfrm>
            <a:off x="325519" y="3898249"/>
            <a:ext cx="8494953" cy="2627095"/>
          </a:xfrm>
          <a:solidFill>
            <a:schemeClr val="accent6">
              <a:lumMod val="60000"/>
              <a:lumOff val="40000"/>
            </a:schemeClr>
          </a:solidFill>
        </p:spPr>
        <p:style>
          <a:lnRef idx="1">
            <a:schemeClr val="accent1"/>
          </a:lnRef>
          <a:fillRef idx="2">
            <a:schemeClr val="accent1"/>
          </a:fillRef>
          <a:effectRef idx="1">
            <a:schemeClr val="accent1"/>
          </a:effectRef>
          <a:fontRef idx="minor">
            <a:schemeClr val="dk1"/>
          </a:fontRef>
        </p:style>
        <p:txBody>
          <a:bodyPr lIns="36000" tIns="36000" rIns="36000" bIns="36000" anchor="ctr" anchorCtr="0">
            <a:normAutofit/>
          </a:bodyPr>
          <a:lstStyle/>
          <a:p>
            <a:pPr marL="0" indent="0">
              <a:buNone/>
            </a:pPr>
            <a:r>
              <a:rPr lang="ja-JP" altLang="en-US" sz="2400" dirty="0" smtClean="0"/>
              <a:t>☆詳細は、市高齢福祉室の</a:t>
            </a:r>
            <a:r>
              <a:rPr lang="ja-JP" altLang="en-US" sz="2400" dirty="0"/>
              <a:t>ＨＰ</a:t>
            </a:r>
            <a:r>
              <a:rPr lang="ja-JP" altLang="en-US" sz="2400" dirty="0" smtClean="0"/>
              <a:t>を御確</a:t>
            </a:r>
            <a:endParaRPr lang="en-US" altLang="ja-JP" sz="2400" dirty="0" smtClean="0"/>
          </a:p>
          <a:p>
            <a:pPr marL="0" indent="0">
              <a:spcBef>
                <a:spcPts val="0"/>
              </a:spcBef>
              <a:buNone/>
            </a:pPr>
            <a:r>
              <a:rPr lang="ja-JP" altLang="en-US" sz="2400" dirty="0"/>
              <a:t>　</a:t>
            </a:r>
            <a:r>
              <a:rPr lang="ja-JP" altLang="en-US" sz="2400" dirty="0" smtClean="0"/>
              <a:t>認ください。</a:t>
            </a:r>
            <a:endParaRPr lang="en-US" altLang="ja-JP" sz="2400" dirty="0" smtClean="0"/>
          </a:p>
          <a:p>
            <a:pPr algn="just">
              <a:spcAft>
                <a:spcPts val="0"/>
              </a:spcAft>
            </a:pPr>
            <a:r>
              <a:rPr lang="en-US" altLang="ja-JP" sz="2400" kern="100" dirty="0">
                <a:latin typeface="游ゴシック" panose="020B0400000000000000" pitchFamily="50" charset="-128"/>
                <a:ea typeface="游ゴシック" panose="020B0400000000000000" pitchFamily="50" charset="-128"/>
                <a:cs typeface="Times New Roman" panose="02020603050405020304" pitchFamily="18" charset="0"/>
              </a:rPr>
              <a:t>https://www.city.suita.osaka.jp/kurashi/1018560/1018562/1014278.html</a:t>
            </a:r>
            <a:endParaRPr lang="ja-JP" altLang="ja-JP" kern="100" dirty="0">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5" name="スライド番号プレースホルダー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B6EAAFC-84C7-4BE1-BC5E-CE208EE20C26}" type="slidenum">
              <a:rPr kumimoji="0" lang="en-US" altLang="ja-JP"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8" name="Rectangle 2"/>
          <p:cNvSpPr txBox="1">
            <a:spLocks/>
          </p:cNvSpPr>
          <p:nvPr/>
        </p:nvSpPr>
        <p:spPr>
          <a:xfrm>
            <a:off x="323528" y="1449977"/>
            <a:ext cx="8496944" cy="2267055"/>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lIns="36000" tIns="36000" rIns="36000" bIns="36000" rtlCol="0" anchor="ctr" anchorCtr="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spcBef>
                <a:spcPts val="0"/>
              </a:spcBef>
              <a:buFont typeface="Arial" panose="020B0604020202020204" pitchFamily="34" charset="0"/>
              <a:buNone/>
            </a:pPr>
            <a:r>
              <a:rPr lang="ja-JP" altLang="en-US" sz="3200" dirty="0" smtClean="0"/>
              <a:t>☆介護職員処遇改善加算等の新規取得や上位区分</a:t>
            </a:r>
            <a:endParaRPr lang="en-US" altLang="ja-JP" sz="3200" dirty="0" smtClean="0"/>
          </a:p>
          <a:p>
            <a:pPr marL="0" indent="0">
              <a:spcBef>
                <a:spcPts val="0"/>
              </a:spcBef>
              <a:buFont typeface="Arial" panose="020B0604020202020204" pitchFamily="34" charset="0"/>
              <a:buNone/>
            </a:pPr>
            <a:r>
              <a:rPr lang="ja-JP" altLang="en-US" sz="3200" dirty="0"/>
              <a:t>　</a:t>
            </a:r>
            <a:r>
              <a:rPr lang="ja-JP" altLang="en-US" sz="3200" dirty="0" smtClean="0"/>
              <a:t>の加算取得に向けた研修と専門家による個別訪</a:t>
            </a:r>
            <a:endParaRPr lang="en-US" altLang="ja-JP" sz="3200" dirty="0" smtClean="0"/>
          </a:p>
          <a:p>
            <a:pPr marL="0" indent="0">
              <a:spcBef>
                <a:spcPts val="0"/>
              </a:spcBef>
              <a:buFont typeface="Arial" panose="020B0604020202020204" pitchFamily="34" charset="0"/>
              <a:buNone/>
            </a:pPr>
            <a:r>
              <a:rPr lang="ja-JP" altLang="en-US" sz="3200" dirty="0"/>
              <a:t>　</a:t>
            </a:r>
            <a:r>
              <a:rPr lang="ja-JP" altLang="en-US" sz="3200" dirty="0" smtClean="0"/>
              <a:t>問等による相談事業の実施</a:t>
            </a:r>
            <a:endParaRPr lang="en-US" altLang="ja-JP" sz="3200" dirty="0" smtClean="0"/>
          </a:p>
          <a:p>
            <a:pPr marL="0" indent="0">
              <a:buFont typeface="Arial" panose="020B0604020202020204" pitchFamily="34" charset="0"/>
              <a:buNone/>
            </a:pPr>
            <a:endParaRPr lang="en-US" altLang="ja-JP" sz="1100" b="1" u="sng" dirty="0">
              <a:solidFill>
                <a:srgbClr val="FF0000"/>
              </a:solidFill>
            </a:endParaRPr>
          </a:p>
          <a:p>
            <a:pPr marL="0" indent="0">
              <a:buFont typeface="Arial" panose="020B0604020202020204" pitchFamily="34" charset="0"/>
              <a:buNone/>
            </a:pPr>
            <a:r>
              <a:rPr lang="ja-JP" altLang="en-US" sz="3200" b="1" dirty="0" smtClean="0">
                <a:solidFill>
                  <a:srgbClr val="FF0000"/>
                </a:solidFill>
              </a:rPr>
              <a:t>　</a:t>
            </a:r>
            <a:r>
              <a:rPr lang="ja-JP" altLang="en-US" sz="3200" b="1" u="sng" dirty="0" smtClean="0">
                <a:solidFill>
                  <a:srgbClr val="FF0000"/>
                </a:solidFill>
              </a:rPr>
              <a:t>令和５年９月初旬情報掲載予定</a:t>
            </a:r>
            <a:endParaRPr lang="en-US" altLang="ja-JP" sz="3200" b="1" u="sng" dirty="0" smtClean="0">
              <a:solidFill>
                <a:srgbClr val="FF0000"/>
              </a:solidFill>
            </a:endParaRPr>
          </a:p>
        </p:txBody>
      </p:sp>
    </p:spTree>
    <p:extLst>
      <p:ext uri="{BB962C8B-B14F-4D97-AF65-F5344CB8AC3E}">
        <p14:creationId xmlns:p14="http://schemas.microsoft.com/office/powerpoint/2010/main" val="60684776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134672" cy="1112838"/>
          </a:xfrm>
        </p:spPr>
        <p:txBody>
          <a:bodyPr>
            <a:noAutofit/>
          </a:bodyPr>
          <a:lstStyle/>
          <a:p>
            <a:r>
              <a:rPr lang="ja-JP" altLang="en-US" sz="4000" b="1" dirty="0"/>
              <a:t>５　令和</a:t>
            </a:r>
            <a:r>
              <a:rPr lang="en-US" altLang="ja-JP" sz="4000" b="1" dirty="0"/>
              <a:t>3</a:t>
            </a:r>
            <a:r>
              <a:rPr lang="ja-JP" altLang="en-US" sz="4000" b="1" dirty="0"/>
              <a:t>年度報酬改定に</a:t>
            </a:r>
            <a:r>
              <a:rPr lang="ja-JP" altLang="en-US" sz="4000" b="1" dirty="0" smtClean="0"/>
              <a:t>おける</a:t>
            </a:r>
            <a:r>
              <a:rPr lang="en-US" altLang="ja-JP" sz="4000" b="1" dirty="0" smtClean="0"/>
              <a:t/>
            </a:r>
            <a:br>
              <a:rPr lang="en-US" altLang="ja-JP" sz="4000" b="1" dirty="0" smtClean="0"/>
            </a:br>
            <a:r>
              <a:rPr lang="ja-JP" altLang="en-US" sz="4000" b="1" dirty="0" smtClean="0"/>
              <a:t>経過措置事項</a:t>
            </a:r>
            <a:endParaRPr lang="en-US" sz="28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15</a:t>
            </a:fld>
            <a:endParaRPr kumimoji="1" lang="ja-JP" altLang="en-US" dirty="0"/>
          </a:p>
        </p:txBody>
      </p:sp>
      <p:sp>
        <p:nvSpPr>
          <p:cNvPr id="7" name="コンテンツ プレースホルダー 4"/>
          <p:cNvSpPr txBox="1">
            <a:spLocks/>
          </p:cNvSpPr>
          <p:nvPr/>
        </p:nvSpPr>
        <p:spPr>
          <a:xfrm>
            <a:off x="323528" y="1268760"/>
            <a:ext cx="8496944" cy="5225292"/>
          </a:xfrm>
          <a:prstGeom prst="rect">
            <a:avLst/>
          </a:prstGeom>
          <a:solidFill>
            <a:srgbClr val="CCECFF"/>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ja-JP" altLang="en-US" sz="2400" dirty="0"/>
              <a:t>（</a:t>
            </a:r>
            <a:r>
              <a:rPr lang="en-US" altLang="ja-JP" sz="2400" dirty="0"/>
              <a:t>1</a:t>
            </a:r>
            <a:r>
              <a:rPr lang="ja-JP" altLang="en-US" sz="2400" dirty="0" smtClean="0"/>
              <a:t>）</a:t>
            </a:r>
            <a:r>
              <a:rPr lang="ja-JP" altLang="ja-JP" sz="2400" dirty="0" smtClean="0"/>
              <a:t>虐待</a:t>
            </a:r>
            <a:r>
              <a:rPr lang="ja-JP" altLang="ja-JP" sz="2400" dirty="0"/>
              <a:t>の防止</a:t>
            </a:r>
            <a:r>
              <a:rPr lang="ja-JP" altLang="ja-JP" sz="2400" dirty="0" smtClean="0"/>
              <a:t>に</a:t>
            </a:r>
            <a:r>
              <a:rPr lang="ja-JP" altLang="en-US" sz="2400" dirty="0"/>
              <a:t>関する</a:t>
            </a:r>
            <a:r>
              <a:rPr lang="ja-JP" altLang="ja-JP" sz="2400" dirty="0" smtClean="0"/>
              <a:t>措置</a:t>
            </a:r>
            <a:endParaRPr lang="en-US" altLang="ja-JP" sz="2400" dirty="0"/>
          </a:p>
          <a:p>
            <a:pPr marL="0" indent="0">
              <a:buNone/>
            </a:pPr>
            <a:r>
              <a:rPr lang="ja-JP" altLang="en-US" sz="2400" dirty="0"/>
              <a:t>（</a:t>
            </a:r>
            <a:r>
              <a:rPr lang="en-US" altLang="ja-JP" sz="2400" dirty="0"/>
              <a:t>2</a:t>
            </a:r>
            <a:r>
              <a:rPr lang="ja-JP" altLang="en-US" sz="2400" dirty="0"/>
              <a:t>）</a:t>
            </a:r>
            <a:r>
              <a:rPr lang="ja-JP" altLang="ja-JP" sz="2400" dirty="0"/>
              <a:t>感染症対策</a:t>
            </a:r>
            <a:endParaRPr lang="en-US" altLang="ja-JP" sz="2400" dirty="0"/>
          </a:p>
          <a:p>
            <a:pPr marL="0" indent="0">
              <a:buNone/>
            </a:pPr>
            <a:r>
              <a:rPr lang="ja-JP" altLang="en-US" sz="2400" dirty="0"/>
              <a:t>（</a:t>
            </a:r>
            <a:r>
              <a:rPr lang="en-US" altLang="ja-JP" sz="2400" dirty="0"/>
              <a:t>3</a:t>
            </a:r>
            <a:r>
              <a:rPr lang="ja-JP" altLang="en-US" sz="2400" dirty="0" smtClean="0"/>
              <a:t>）</a:t>
            </a:r>
            <a:r>
              <a:rPr lang="ja-JP" altLang="ja-JP" sz="2400" dirty="0"/>
              <a:t>業務継続計画（</a:t>
            </a:r>
            <a:r>
              <a:rPr lang="en-US" altLang="ja-JP" sz="2400" dirty="0"/>
              <a:t>BCP</a:t>
            </a:r>
            <a:r>
              <a:rPr lang="ja-JP" altLang="ja-JP" sz="2400" dirty="0"/>
              <a:t>）の策定</a:t>
            </a:r>
            <a:endParaRPr lang="en-US" altLang="ja-JP" sz="2400" dirty="0"/>
          </a:p>
          <a:p>
            <a:pPr marL="0" indent="0">
              <a:buNone/>
            </a:pPr>
            <a:r>
              <a:rPr lang="ja-JP" altLang="en-US" sz="2400" dirty="0"/>
              <a:t>（</a:t>
            </a:r>
            <a:r>
              <a:rPr lang="en-US" altLang="ja-JP" sz="2400" dirty="0"/>
              <a:t>4</a:t>
            </a:r>
            <a:r>
              <a:rPr lang="ja-JP" altLang="en-US" sz="2400" dirty="0"/>
              <a:t>）</a:t>
            </a:r>
            <a:r>
              <a:rPr lang="ja-JP" altLang="ja-JP" sz="2400" dirty="0"/>
              <a:t>無資格者への認知症介護基礎研修受講の</a:t>
            </a:r>
            <a:r>
              <a:rPr lang="ja-JP" altLang="ja-JP" sz="2400" dirty="0" smtClean="0"/>
              <a:t>義務付け</a:t>
            </a:r>
            <a:endParaRPr lang="en-US" altLang="ja-JP" sz="2400" dirty="0"/>
          </a:p>
          <a:p>
            <a:pPr marL="0" indent="0">
              <a:buNone/>
            </a:pPr>
            <a:endParaRPr lang="en-US" altLang="ja-JP" sz="2400" dirty="0" smtClean="0">
              <a:solidFill>
                <a:srgbClr val="FF0000"/>
              </a:solidFill>
            </a:endParaRPr>
          </a:p>
          <a:p>
            <a:pPr marL="0" indent="0">
              <a:buNone/>
            </a:pPr>
            <a:r>
              <a:rPr lang="ja-JP" altLang="en-US" sz="2400" dirty="0" smtClean="0">
                <a:solidFill>
                  <a:srgbClr val="FF0000"/>
                </a:solidFill>
              </a:rPr>
              <a:t>☆</a:t>
            </a:r>
            <a:r>
              <a:rPr lang="ja-JP" altLang="en-US" sz="2400" dirty="0">
                <a:solidFill>
                  <a:srgbClr val="FF0000"/>
                </a:solidFill>
              </a:rPr>
              <a:t>上記の事項は現在、努力義務とされていますが、令和</a:t>
            </a:r>
            <a:r>
              <a:rPr lang="en-US" altLang="ja-JP" sz="2400" dirty="0">
                <a:solidFill>
                  <a:srgbClr val="FF0000"/>
                </a:solidFill>
              </a:rPr>
              <a:t>6</a:t>
            </a:r>
            <a:r>
              <a:rPr lang="ja-JP" altLang="en-US" sz="2400" dirty="0" smtClean="0">
                <a:solidFill>
                  <a:srgbClr val="FF0000"/>
                </a:solidFill>
              </a:rPr>
              <a:t>年</a:t>
            </a:r>
            <a:r>
              <a:rPr lang="en-US" altLang="ja-JP" sz="2400" dirty="0">
                <a:solidFill>
                  <a:srgbClr val="FF0000"/>
                </a:solidFill>
              </a:rPr>
              <a:t>4</a:t>
            </a:r>
            <a:r>
              <a:rPr lang="ja-JP" altLang="en-US" sz="2400" dirty="0" smtClean="0">
                <a:solidFill>
                  <a:srgbClr val="FF0000"/>
                </a:solidFill>
              </a:rPr>
              <a:t>月</a:t>
            </a:r>
            <a:r>
              <a:rPr lang="en-US" altLang="ja-JP" sz="2400" dirty="0" smtClean="0">
                <a:solidFill>
                  <a:srgbClr val="FF0000"/>
                </a:solidFill>
              </a:rPr>
              <a:t>1</a:t>
            </a:r>
            <a:r>
              <a:rPr lang="ja-JP" altLang="en-US" sz="2400" dirty="0" smtClean="0">
                <a:solidFill>
                  <a:srgbClr val="FF0000"/>
                </a:solidFill>
              </a:rPr>
              <a:t>日</a:t>
            </a:r>
            <a:r>
              <a:rPr lang="ja-JP" altLang="en-US" sz="2400" dirty="0">
                <a:solidFill>
                  <a:srgbClr val="FF0000"/>
                </a:solidFill>
              </a:rPr>
              <a:t>から義務化されます。</a:t>
            </a:r>
            <a:r>
              <a:rPr lang="ja-JP" altLang="en-US" sz="2400" dirty="0" smtClean="0">
                <a:solidFill>
                  <a:srgbClr val="FF0000"/>
                </a:solidFill>
              </a:rPr>
              <a:t>令和</a:t>
            </a:r>
            <a:r>
              <a:rPr lang="en-US" altLang="ja-JP" sz="2400" dirty="0">
                <a:solidFill>
                  <a:srgbClr val="FF0000"/>
                </a:solidFill>
              </a:rPr>
              <a:t>6</a:t>
            </a:r>
            <a:r>
              <a:rPr lang="ja-JP" altLang="en-US" sz="2400" dirty="0" smtClean="0">
                <a:solidFill>
                  <a:srgbClr val="FF0000"/>
                </a:solidFill>
              </a:rPr>
              <a:t>年</a:t>
            </a:r>
            <a:r>
              <a:rPr lang="en-US" altLang="ja-JP" sz="2400" dirty="0">
                <a:solidFill>
                  <a:srgbClr val="FF0000"/>
                </a:solidFill>
              </a:rPr>
              <a:t>3</a:t>
            </a:r>
            <a:r>
              <a:rPr lang="ja-JP" altLang="en-US" sz="2400" dirty="0" smtClean="0">
                <a:solidFill>
                  <a:srgbClr val="FF0000"/>
                </a:solidFill>
              </a:rPr>
              <a:t>月</a:t>
            </a:r>
            <a:r>
              <a:rPr lang="en-US" altLang="ja-JP" sz="2400" dirty="0">
                <a:solidFill>
                  <a:srgbClr val="FF0000"/>
                </a:solidFill>
              </a:rPr>
              <a:t>31</a:t>
            </a:r>
            <a:r>
              <a:rPr lang="ja-JP" altLang="en-US" sz="2400" dirty="0" smtClean="0">
                <a:solidFill>
                  <a:srgbClr val="FF0000"/>
                </a:solidFill>
              </a:rPr>
              <a:t>日</a:t>
            </a:r>
            <a:r>
              <a:rPr lang="ja-JP" altLang="en-US" sz="2400" dirty="0">
                <a:solidFill>
                  <a:srgbClr val="FF0000"/>
                </a:solidFill>
              </a:rPr>
              <a:t>までに整備していただくようお願いします。</a:t>
            </a:r>
            <a:endParaRPr lang="en-US" altLang="ja-JP" sz="2400" dirty="0">
              <a:solidFill>
                <a:srgbClr val="FF0000"/>
              </a:solidFill>
            </a:endParaRPr>
          </a:p>
          <a:p>
            <a:pPr marL="0" indent="0">
              <a:buNone/>
            </a:pPr>
            <a:r>
              <a:rPr lang="en-US" altLang="ja-JP" sz="1600" dirty="0"/>
              <a:t>※</a:t>
            </a:r>
            <a:r>
              <a:rPr lang="ja-JP" altLang="en-US" sz="1600" dirty="0"/>
              <a:t>（</a:t>
            </a:r>
            <a:r>
              <a:rPr lang="en-US" altLang="ja-JP" sz="1600" dirty="0"/>
              <a:t>4</a:t>
            </a:r>
            <a:r>
              <a:rPr lang="ja-JP" altLang="en-US" sz="1600" dirty="0"/>
              <a:t>）は無資格者がいない訪問系サービス（訪問入浴介護を除く）、福祉用具</a:t>
            </a:r>
            <a:r>
              <a:rPr lang="ja-JP" altLang="en-US" sz="1600" dirty="0" smtClean="0"/>
              <a:t>貸与・販売</a:t>
            </a:r>
            <a:r>
              <a:rPr lang="ja-JP" altLang="en-US" sz="1600" dirty="0"/>
              <a:t>、居宅介護支援を</a:t>
            </a:r>
            <a:r>
              <a:rPr lang="ja-JP" altLang="en-US" sz="1600" dirty="0" smtClean="0"/>
              <a:t>除く全てのサービス</a:t>
            </a:r>
            <a:r>
              <a:rPr lang="ja-JP" altLang="en-US" sz="1600" dirty="0"/>
              <a:t>が対象です。</a:t>
            </a:r>
            <a:endParaRPr lang="en-US" altLang="ja-JP" sz="2400" dirty="0" smtClean="0"/>
          </a:p>
        </p:txBody>
      </p:sp>
    </p:spTree>
    <p:extLst>
      <p:ext uri="{BB962C8B-B14F-4D97-AF65-F5344CB8AC3E}">
        <p14:creationId xmlns:p14="http://schemas.microsoft.com/office/powerpoint/2010/main" val="410018639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134672" cy="1485378"/>
          </a:xfrm>
        </p:spPr>
        <p:txBody>
          <a:bodyPr>
            <a:noAutofit/>
          </a:bodyPr>
          <a:lstStyle/>
          <a:p>
            <a:r>
              <a:rPr lang="ja-JP" altLang="en-US" sz="4000" b="1" dirty="0"/>
              <a:t> </a:t>
            </a:r>
            <a:r>
              <a:rPr lang="ja-JP" altLang="en-US" sz="4000" b="1" dirty="0" smtClean="0"/>
              <a:t> 虐待の防止に</a:t>
            </a:r>
            <a:r>
              <a:rPr lang="ja-JP" altLang="en-US" sz="4000" b="1" dirty="0"/>
              <a:t>関する</a:t>
            </a:r>
            <a:r>
              <a:rPr lang="ja-JP" altLang="en-US" sz="4000" b="1" dirty="0" smtClean="0"/>
              <a:t>措置</a:t>
            </a:r>
            <a:r>
              <a:rPr lang="en-US" altLang="ja-JP" sz="4000" b="1" dirty="0" smtClean="0"/>
              <a:t/>
            </a:r>
            <a:br>
              <a:rPr lang="en-US" altLang="ja-JP" sz="4000" b="1" dirty="0" smtClean="0"/>
            </a:br>
            <a:r>
              <a:rPr lang="ja-JP" altLang="en-US" sz="2400" b="1" dirty="0" smtClean="0"/>
              <a:t>（</a:t>
            </a:r>
            <a:r>
              <a:rPr lang="ja-JP" altLang="en-US" sz="2400" b="1" dirty="0"/>
              <a:t>全</a:t>
            </a:r>
            <a:r>
              <a:rPr lang="ja-JP" altLang="en-US" sz="2400" b="1" dirty="0" smtClean="0"/>
              <a:t>サービス</a:t>
            </a:r>
            <a:r>
              <a:rPr lang="ja-JP" altLang="en-US" sz="2400" b="1" dirty="0"/>
              <a:t>共通</a:t>
            </a:r>
            <a:r>
              <a:rPr lang="ja-JP" altLang="en-US" sz="2400" b="1" dirty="0" smtClean="0"/>
              <a:t>－ 令和</a:t>
            </a:r>
            <a:r>
              <a:rPr lang="ja-JP" altLang="en-US" sz="2400" b="1" dirty="0"/>
              <a:t>６年４月　１日より</a:t>
            </a:r>
            <a:r>
              <a:rPr lang="ja-JP" altLang="en-US" sz="2400" b="1" dirty="0" smtClean="0"/>
              <a:t>義務化）</a:t>
            </a:r>
            <a:r>
              <a:rPr lang="en-US" altLang="ja-JP" sz="2400" b="1" dirty="0" smtClean="0"/>
              <a:t/>
            </a:r>
            <a:br>
              <a:rPr lang="en-US" altLang="ja-JP" sz="2400" b="1" dirty="0" smtClean="0"/>
            </a:br>
            <a:r>
              <a:rPr lang="ja-JP" altLang="en-US" sz="2400" b="1" dirty="0" smtClean="0"/>
              <a:t>　　　　　　　　  （</a:t>
            </a:r>
            <a:r>
              <a:rPr lang="ja-JP" altLang="en-US" sz="2400" b="1" dirty="0"/>
              <a:t>令和６年３月３１日まで努力義務</a:t>
            </a:r>
            <a:r>
              <a:rPr lang="ja-JP" altLang="en-US" sz="2400" b="1" dirty="0" smtClean="0"/>
              <a:t>）</a:t>
            </a:r>
            <a:endParaRPr lang="en-US" sz="24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16</a:t>
            </a:fld>
            <a:endParaRPr kumimoji="1" lang="ja-JP" altLang="en-US" dirty="0"/>
          </a:p>
        </p:txBody>
      </p:sp>
      <p:sp>
        <p:nvSpPr>
          <p:cNvPr id="6" name="コンテンツ プレースホルダー 4"/>
          <p:cNvSpPr txBox="1">
            <a:spLocks/>
          </p:cNvSpPr>
          <p:nvPr/>
        </p:nvSpPr>
        <p:spPr>
          <a:xfrm>
            <a:off x="323528" y="1412776"/>
            <a:ext cx="8496944" cy="5308700"/>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lgn="ctr">
              <a:buNone/>
            </a:pPr>
            <a:r>
              <a:rPr lang="en-US" altLang="ja-JP" sz="2400" b="1" dirty="0" smtClean="0"/>
              <a:t>【</a:t>
            </a:r>
            <a:r>
              <a:rPr lang="ja-JP" altLang="en-US" sz="2400" b="1" dirty="0" smtClean="0"/>
              <a:t>虐待の発生又はその再発防止のため</a:t>
            </a:r>
            <a:r>
              <a:rPr lang="ja-JP" altLang="en-US" sz="2400" b="1" dirty="0"/>
              <a:t>に</a:t>
            </a:r>
            <a:r>
              <a:rPr lang="ja-JP" altLang="en-US" sz="2400" b="1" dirty="0" smtClean="0"/>
              <a:t>講ずべき措置</a:t>
            </a:r>
            <a:r>
              <a:rPr lang="en-US" altLang="ja-JP" sz="2400" b="1" dirty="0" smtClean="0"/>
              <a:t>】</a:t>
            </a:r>
            <a:endParaRPr lang="en-US" altLang="ja-JP" sz="2400" b="1" dirty="0">
              <a:solidFill>
                <a:srgbClr val="FF0000"/>
              </a:solidFill>
            </a:endParaRPr>
          </a:p>
          <a:p>
            <a:pPr marL="0" indent="0">
              <a:buNone/>
            </a:pPr>
            <a:r>
              <a:rPr lang="ja-JP" altLang="en-US" sz="2400" dirty="0" smtClean="0"/>
              <a:t>１事業所、施設に</a:t>
            </a:r>
            <a:r>
              <a:rPr lang="ja-JP" altLang="en-US" sz="2400" dirty="0"/>
              <a:t>おける、</a:t>
            </a:r>
            <a:r>
              <a:rPr lang="ja-JP" altLang="en-US" sz="2400" b="1" u="sng" dirty="0">
                <a:solidFill>
                  <a:srgbClr val="FF0000"/>
                </a:solidFill>
              </a:rPr>
              <a:t>虐待の防止のため</a:t>
            </a:r>
            <a:r>
              <a:rPr lang="ja-JP" altLang="en-US" sz="2400" b="1" u="sng" dirty="0" smtClean="0">
                <a:solidFill>
                  <a:srgbClr val="FF0000"/>
                </a:solidFill>
              </a:rPr>
              <a:t>の対策を</a:t>
            </a:r>
            <a:endParaRPr lang="en-US" altLang="ja-JP" sz="2400" b="1" u="sng" dirty="0" smtClean="0">
              <a:solidFill>
                <a:srgbClr val="FF0000"/>
              </a:solidFill>
            </a:endParaRPr>
          </a:p>
          <a:p>
            <a:pPr marL="0" indent="0">
              <a:buNone/>
            </a:pPr>
            <a:r>
              <a:rPr lang="ja-JP" altLang="en-US" sz="2400" b="1" dirty="0" smtClean="0">
                <a:solidFill>
                  <a:srgbClr val="FF0000"/>
                </a:solidFill>
              </a:rPr>
              <a:t>    </a:t>
            </a:r>
            <a:r>
              <a:rPr lang="ja-JP" altLang="en-US" sz="2400" b="1" u="sng" dirty="0" smtClean="0">
                <a:solidFill>
                  <a:srgbClr val="FF0000"/>
                </a:solidFill>
              </a:rPr>
              <a:t>検討する委員会を定期的に開催</a:t>
            </a:r>
            <a:r>
              <a:rPr lang="ja-JP" altLang="en-US" sz="2400" dirty="0" smtClean="0"/>
              <a:t>するとともに、その結果</a:t>
            </a:r>
            <a:endParaRPr lang="en-US" altLang="ja-JP" sz="2400" dirty="0" smtClean="0"/>
          </a:p>
          <a:p>
            <a:pPr marL="0" indent="0">
              <a:buNone/>
            </a:pPr>
            <a:r>
              <a:rPr lang="ja-JP" altLang="en-US" sz="2400" dirty="0" smtClean="0"/>
              <a:t>　について、従業者に周知徹底を図ること。（資料Ａ）</a:t>
            </a:r>
            <a:endParaRPr lang="en-US" altLang="ja-JP" sz="2400" dirty="0"/>
          </a:p>
          <a:p>
            <a:pPr marL="0" indent="0">
              <a:buNone/>
            </a:pPr>
            <a:r>
              <a:rPr lang="ja-JP" altLang="en-US" sz="2400" dirty="0" smtClean="0"/>
              <a:t>２事業所、施設における、</a:t>
            </a:r>
            <a:r>
              <a:rPr lang="ja-JP" altLang="en-US" sz="2400" b="1" u="sng" dirty="0" smtClean="0">
                <a:solidFill>
                  <a:srgbClr val="FF0000"/>
                </a:solidFill>
              </a:rPr>
              <a:t>虐待の防止のための指針を</a:t>
            </a:r>
            <a:endParaRPr lang="en-US" altLang="ja-JP" sz="2400" b="1" u="sng" dirty="0" smtClean="0">
              <a:solidFill>
                <a:srgbClr val="FF0000"/>
              </a:solidFill>
            </a:endParaRPr>
          </a:p>
          <a:p>
            <a:pPr marL="0" indent="0">
              <a:buNone/>
            </a:pPr>
            <a:r>
              <a:rPr lang="ja-JP" altLang="en-US" sz="2400" b="1" dirty="0" smtClean="0">
                <a:solidFill>
                  <a:srgbClr val="FF0000"/>
                </a:solidFill>
              </a:rPr>
              <a:t>    </a:t>
            </a:r>
            <a:r>
              <a:rPr lang="ja-JP" altLang="en-US" sz="2400" b="1" u="sng" dirty="0" smtClean="0">
                <a:solidFill>
                  <a:srgbClr val="FF0000"/>
                </a:solidFill>
                <a:effectLst>
                  <a:outerShdw blurRad="38100" dist="38100" dir="2700000" algn="tl">
                    <a:srgbClr val="000000">
                      <a:alpha val="43137"/>
                    </a:srgbClr>
                  </a:outerShdw>
                </a:effectLst>
              </a:rPr>
              <a:t>整備</a:t>
            </a:r>
            <a:r>
              <a:rPr lang="ja-JP" altLang="en-US" sz="2400" dirty="0" smtClean="0"/>
              <a:t>すること。（資料Ｂ）</a:t>
            </a:r>
            <a:endParaRPr lang="en-US" altLang="ja-JP" sz="2400" dirty="0" smtClean="0"/>
          </a:p>
          <a:p>
            <a:pPr marL="0" indent="0">
              <a:buNone/>
            </a:pPr>
            <a:r>
              <a:rPr lang="ja-JP" altLang="en-US" sz="2400" dirty="0" smtClean="0"/>
              <a:t>３事業所、施設において、</a:t>
            </a:r>
            <a:r>
              <a:rPr lang="ja-JP" altLang="en-US" sz="2400" b="1" u="sng" dirty="0" smtClean="0">
                <a:solidFill>
                  <a:srgbClr val="FF0000"/>
                </a:solidFill>
              </a:rPr>
              <a:t>従業者に対し、虐待の防止の</a:t>
            </a:r>
            <a:endParaRPr lang="en-US" altLang="ja-JP" sz="2400" b="1" u="sng" dirty="0" smtClean="0">
              <a:solidFill>
                <a:srgbClr val="FF0000"/>
              </a:solidFill>
            </a:endParaRPr>
          </a:p>
          <a:p>
            <a:pPr marL="0" indent="0">
              <a:buNone/>
            </a:pPr>
            <a:r>
              <a:rPr lang="ja-JP" altLang="en-US" sz="2400" b="1" dirty="0" smtClean="0">
                <a:solidFill>
                  <a:srgbClr val="FF0000"/>
                </a:solidFill>
              </a:rPr>
              <a:t>   </a:t>
            </a:r>
            <a:r>
              <a:rPr lang="ja-JP" altLang="en-US" sz="2400" b="1" u="sng" dirty="0" smtClean="0">
                <a:solidFill>
                  <a:srgbClr val="FF0000"/>
                </a:solidFill>
              </a:rPr>
              <a:t>ための研修を定期的</a:t>
            </a:r>
            <a:r>
              <a:rPr lang="ja-JP" altLang="en-US" sz="2400" b="1" u="sng" dirty="0">
                <a:solidFill>
                  <a:srgbClr val="FF0000"/>
                </a:solidFill>
              </a:rPr>
              <a:t>に</a:t>
            </a:r>
            <a:r>
              <a:rPr lang="ja-JP" altLang="en-US" sz="2400" b="1" u="sng" dirty="0" smtClean="0">
                <a:solidFill>
                  <a:srgbClr val="FF0000"/>
                </a:solidFill>
              </a:rPr>
              <a:t>（年１回以上）実施</a:t>
            </a:r>
            <a:r>
              <a:rPr lang="ja-JP" altLang="en-US" sz="2400" dirty="0" smtClean="0"/>
              <a:t>すること。</a:t>
            </a:r>
            <a:endParaRPr lang="en-US" altLang="ja-JP" sz="2400" dirty="0" smtClean="0"/>
          </a:p>
          <a:p>
            <a:pPr marL="0" indent="0">
              <a:buNone/>
            </a:pPr>
            <a:r>
              <a:rPr lang="ja-JP" altLang="en-US" sz="2400" dirty="0" smtClean="0"/>
              <a:t>４　上記１～３に掲げる、</a:t>
            </a:r>
            <a:r>
              <a:rPr lang="ja-JP" altLang="en-US" sz="2400" b="1" u="sng" dirty="0" smtClean="0">
                <a:solidFill>
                  <a:srgbClr val="FF0000"/>
                </a:solidFill>
              </a:rPr>
              <a:t>虐待の防止に関する措置を</a:t>
            </a:r>
            <a:endParaRPr lang="en-US" altLang="ja-JP" sz="2400" b="1" u="sng" dirty="0" smtClean="0">
              <a:solidFill>
                <a:srgbClr val="FF0000"/>
              </a:solidFill>
            </a:endParaRPr>
          </a:p>
          <a:p>
            <a:pPr marL="0" indent="0">
              <a:buNone/>
            </a:pPr>
            <a:r>
              <a:rPr lang="en-US" altLang="ja-JP" sz="2400" b="1" dirty="0">
                <a:solidFill>
                  <a:srgbClr val="FF0000"/>
                </a:solidFill>
              </a:rPr>
              <a:t> </a:t>
            </a:r>
            <a:r>
              <a:rPr lang="en-US" altLang="ja-JP" sz="2400" b="1" dirty="0" smtClean="0">
                <a:solidFill>
                  <a:srgbClr val="FF0000"/>
                </a:solidFill>
              </a:rPr>
              <a:t>   </a:t>
            </a:r>
            <a:r>
              <a:rPr lang="ja-JP" altLang="en-US" sz="2400" b="1" u="sng" dirty="0" smtClean="0">
                <a:solidFill>
                  <a:srgbClr val="FF0000"/>
                </a:solidFill>
              </a:rPr>
              <a:t>適切に実施するための担当者</a:t>
            </a:r>
            <a:r>
              <a:rPr lang="ja-JP" altLang="en-US" sz="2400" dirty="0" smtClean="0"/>
              <a:t>を置くこと</a:t>
            </a:r>
            <a:endParaRPr lang="ja-JP" altLang="en-US" sz="2400" dirty="0"/>
          </a:p>
        </p:txBody>
      </p:sp>
      <p:sp>
        <p:nvSpPr>
          <p:cNvPr id="5" name="正方形/長方形 4"/>
          <p:cNvSpPr/>
          <p:nvPr/>
        </p:nvSpPr>
        <p:spPr>
          <a:xfrm>
            <a:off x="3208485" y="3244334"/>
            <a:ext cx="2727029" cy="369332"/>
          </a:xfrm>
          <a:prstGeom prst="rect">
            <a:avLst/>
          </a:prstGeom>
        </p:spPr>
        <p:txBody>
          <a:bodyPr wrap="none">
            <a:spAutoFit/>
          </a:bodyPr>
          <a:lstStyle/>
          <a:p>
            <a:r>
              <a:rPr lang="en-US" altLang="ja-JP" dirty="0"/>
              <a:t>27</a:t>
            </a:r>
            <a:r>
              <a:rPr lang="ja-JP" altLang="en-US" dirty="0"/>
              <a:t>（高齢者虐待の防止）</a:t>
            </a:r>
          </a:p>
        </p:txBody>
      </p:sp>
    </p:spTree>
    <p:extLst>
      <p:ext uri="{BB962C8B-B14F-4D97-AF65-F5344CB8AC3E}">
        <p14:creationId xmlns:p14="http://schemas.microsoft.com/office/powerpoint/2010/main" val="203982575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134672" cy="1485378"/>
          </a:xfrm>
        </p:spPr>
        <p:txBody>
          <a:bodyPr>
            <a:noAutofit/>
          </a:bodyPr>
          <a:lstStyle/>
          <a:p>
            <a:r>
              <a:rPr lang="ja-JP" altLang="en-US" sz="4000" b="1" dirty="0"/>
              <a:t>　</a:t>
            </a:r>
            <a:r>
              <a:rPr lang="en-US" altLang="ja-JP" sz="4000" b="1" dirty="0" smtClean="0"/>
              <a:t/>
            </a:r>
            <a:br>
              <a:rPr lang="en-US" altLang="ja-JP" sz="4000" b="1" dirty="0" smtClean="0"/>
            </a:br>
            <a:r>
              <a:rPr lang="ja-JP" altLang="en-US" sz="4000" b="1" dirty="0" smtClean="0"/>
              <a:t>感染症対策等に関する措置</a:t>
            </a:r>
            <a:r>
              <a:rPr lang="en-US" altLang="ja-JP" sz="4000" b="1" dirty="0" smtClean="0"/>
              <a:t/>
            </a:r>
            <a:br>
              <a:rPr lang="en-US" altLang="ja-JP" sz="4000" b="1" dirty="0" smtClean="0"/>
            </a:br>
            <a:r>
              <a:rPr lang="ja-JP" altLang="en-US" sz="2400" b="1" dirty="0" smtClean="0"/>
              <a:t>（</a:t>
            </a:r>
            <a:r>
              <a:rPr lang="ja-JP" altLang="en-US" sz="2400" b="1" dirty="0"/>
              <a:t>全</a:t>
            </a:r>
            <a:r>
              <a:rPr lang="ja-JP" altLang="en-US" sz="2400" b="1" dirty="0" smtClean="0"/>
              <a:t>サービス</a:t>
            </a:r>
            <a:r>
              <a:rPr lang="ja-JP" altLang="en-US" sz="2400" b="1" dirty="0"/>
              <a:t>共通</a:t>
            </a:r>
            <a:r>
              <a:rPr lang="ja-JP" altLang="en-US" sz="2400" b="1" dirty="0" smtClean="0"/>
              <a:t>－令和</a:t>
            </a:r>
            <a:r>
              <a:rPr lang="ja-JP" altLang="en-US" sz="2400" b="1" dirty="0"/>
              <a:t>６年４月　１日より義務化</a:t>
            </a:r>
            <a:r>
              <a:rPr lang="ja-JP" altLang="en-US" sz="2400" b="1" dirty="0" smtClean="0"/>
              <a:t>）</a:t>
            </a:r>
            <a:r>
              <a:rPr lang="en-US" altLang="ja-JP" sz="2400" b="1" dirty="0" smtClean="0"/>
              <a:t/>
            </a:r>
            <a:br>
              <a:rPr lang="en-US" altLang="ja-JP" sz="2400" b="1" dirty="0" smtClean="0"/>
            </a:br>
            <a:r>
              <a:rPr lang="ja-JP" altLang="en-US" sz="2400" b="1" dirty="0"/>
              <a:t>　</a:t>
            </a:r>
            <a:r>
              <a:rPr lang="ja-JP" altLang="en-US" sz="2400" b="1" dirty="0" smtClean="0"/>
              <a:t>　　　　　　　（令和</a:t>
            </a:r>
            <a:r>
              <a:rPr lang="ja-JP" altLang="en-US" sz="2400" b="1" dirty="0"/>
              <a:t>６年３月３１日まで努力</a:t>
            </a:r>
            <a:r>
              <a:rPr lang="ja-JP" altLang="en-US" sz="2400" b="1" dirty="0" smtClean="0"/>
              <a:t>義務）</a:t>
            </a:r>
            <a:r>
              <a:rPr lang="en-US" altLang="ja-JP" sz="2400" b="1" dirty="0"/>
              <a:t/>
            </a:r>
            <a:br>
              <a:rPr lang="en-US" altLang="ja-JP" sz="2400" b="1" dirty="0"/>
            </a:br>
            <a:r>
              <a:rPr lang="ja-JP" altLang="en-US" sz="2400" b="1" dirty="0" smtClean="0"/>
              <a:t>　　　　　　　　　　　　　　　　　　　　　</a:t>
            </a:r>
            <a:endParaRPr lang="en-US" sz="24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17</a:t>
            </a:fld>
            <a:endParaRPr kumimoji="1" lang="ja-JP" altLang="en-US" dirty="0"/>
          </a:p>
        </p:txBody>
      </p:sp>
      <p:sp>
        <p:nvSpPr>
          <p:cNvPr id="6" name="コンテンツ プレースホルダー 4"/>
          <p:cNvSpPr txBox="1">
            <a:spLocks/>
          </p:cNvSpPr>
          <p:nvPr/>
        </p:nvSpPr>
        <p:spPr>
          <a:xfrm>
            <a:off x="323528" y="1556792"/>
            <a:ext cx="8496944" cy="5164684"/>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400" b="1" dirty="0" smtClean="0"/>
              <a:t>【</a:t>
            </a:r>
            <a:r>
              <a:rPr lang="ja-JP" altLang="en-US" sz="2400" b="1" dirty="0" smtClean="0"/>
              <a:t>感染症及び食中毒の予防及びまん延防止のため</a:t>
            </a:r>
            <a:r>
              <a:rPr lang="ja-JP" altLang="en-US" sz="2400" b="1" dirty="0"/>
              <a:t>に</a:t>
            </a:r>
            <a:r>
              <a:rPr lang="ja-JP" altLang="en-US" sz="2400" b="1" dirty="0" smtClean="0"/>
              <a:t>講ずべき　　　　措置</a:t>
            </a:r>
            <a:r>
              <a:rPr lang="en-US" altLang="ja-JP" sz="2400" b="1" dirty="0" smtClean="0"/>
              <a:t>】</a:t>
            </a:r>
            <a:endParaRPr lang="en-US" altLang="ja-JP" sz="2400" b="1" dirty="0">
              <a:solidFill>
                <a:srgbClr val="FF0000"/>
              </a:solidFill>
            </a:endParaRPr>
          </a:p>
          <a:p>
            <a:pPr marL="0" indent="0">
              <a:buNone/>
            </a:pPr>
            <a:r>
              <a:rPr lang="ja-JP" altLang="en-US" sz="2400" dirty="0" smtClean="0"/>
              <a:t>１事業所、施設に</a:t>
            </a:r>
            <a:r>
              <a:rPr lang="ja-JP" altLang="en-US" sz="2400" dirty="0"/>
              <a:t>おける</a:t>
            </a:r>
            <a:r>
              <a:rPr lang="ja-JP" altLang="en-US" sz="2400" dirty="0" smtClean="0"/>
              <a:t>、</a:t>
            </a:r>
            <a:r>
              <a:rPr lang="ja-JP" altLang="en-US" sz="2400" b="1" u="sng" dirty="0" smtClean="0">
                <a:solidFill>
                  <a:srgbClr val="FF0000"/>
                </a:solidFill>
              </a:rPr>
              <a:t>感染症及び食中毒の予防及びまん延の防止の</a:t>
            </a:r>
            <a:r>
              <a:rPr lang="ja-JP" altLang="en-US" sz="2400" b="1" u="sng" dirty="0">
                <a:solidFill>
                  <a:srgbClr val="FF0000"/>
                </a:solidFill>
              </a:rPr>
              <a:t>ための対策を検討する委員会を概ね６月に１回</a:t>
            </a:r>
            <a:r>
              <a:rPr lang="ja-JP" altLang="en-US" sz="2400" b="1" u="sng" dirty="0" smtClean="0">
                <a:solidFill>
                  <a:srgbClr val="FF0000"/>
                </a:solidFill>
              </a:rPr>
              <a:t>以上（施設は３月に１回以上）開催</a:t>
            </a:r>
            <a:r>
              <a:rPr lang="ja-JP" altLang="en-US" sz="2400" dirty="0"/>
              <a:t>するとともに、その結果について、従業者に周知</a:t>
            </a:r>
            <a:endParaRPr lang="en-US" altLang="ja-JP" sz="2400" dirty="0"/>
          </a:p>
          <a:p>
            <a:pPr marL="0" indent="0">
              <a:buNone/>
            </a:pPr>
            <a:r>
              <a:rPr lang="ja-JP" altLang="en-US" sz="2400" dirty="0" smtClean="0"/>
              <a:t>　徹底を</a:t>
            </a:r>
            <a:r>
              <a:rPr lang="ja-JP" altLang="en-US" sz="2400" dirty="0"/>
              <a:t>図ること</a:t>
            </a:r>
            <a:r>
              <a:rPr lang="ja-JP" altLang="en-US" sz="2400" dirty="0" smtClean="0"/>
              <a:t>。</a:t>
            </a:r>
            <a:r>
              <a:rPr lang="ja-JP" altLang="en-US" sz="2400" b="1" u="sng" dirty="0" smtClean="0">
                <a:solidFill>
                  <a:srgbClr val="FF0000"/>
                </a:solidFill>
              </a:rPr>
              <a:t>　　　　　　　　　　　　　　　　　　　</a:t>
            </a:r>
            <a:endParaRPr lang="en-US" altLang="ja-JP" sz="2400" b="1" u="sng" dirty="0" smtClean="0">
              <a:solidFill>
                <a:srgbClr val="FF0000"/>
              </a:solidFill>
            </a:endParaRPr>
          </a:p>
          <a:p>
            <a:pPr marL="0" indent="0">
              <a:buNone/>
            </a:pPr>
            <a:r>
              <a:rPr lang="ja-JP" altLang="en-US" sz="2400" dirty="0" smtClean="0"/>
              <a:t>２事業所、施設における、</a:t>
            </a:r>
            <a:r>
              <a:rPr lang="ja-JP" altLang="en-US" sz="2400" b="1" u="sng" dirty="0" smtClean="0">
                <a:solidFill>
                  <a:srgbClr val="FF0000"/>
                </a:solidFill>
              </a:rPr>
              <a:t>感染症及び食中毒の予防及びまん延の防止のための指針を整備</a:t>
            </a:r>
            <a:r>
              <a:rPr lang="ja-JP" altLang="en-US" sz="2400" dirty="0" smtClean="0"/>
              <a:t>すること。</a:t>
            </a:r>
            <a:endParaRPr lang="en-US" altLang="ja-JP" sz="2400" dirty="0" smtClean="0"/>
          </a:p>
          <a:p>
            <a:pPr marL="0" indent="0">
              <a:buNone/>
            </a:pPr>
            <a:r>
              <a:rPr lang="ja-JP" altLang="en-US" sz="2400" dirty="0" smtClean="0"/>
              <a:t>３事業所、施設において、</a:t>
            </a:r>
            <a:r>
              <a:rPr lang="ja-JP" altLang="en-US" sz="2400" b="1" u="sng" dirty="0" smtClean="0">
                <a:solidFill>
                  <a:srgbClr val="FF0000"/>
                </a:solidFill>
              </a:rPr>
              <a:t>従業者に対し、感染症及び食中毒の予防及びまん延の防止のための研修及び訓練を、定期的</a:t>
            </a:r>
            <a:endParaRPr lang="en-US" altLang="ja-JP" sz="2400" b="1" u="sng" dirty="0" smtClean="0">
              <a:solidFill>
                <a:srgbClr val="FF0000"/>
              </a:solidFill>
            </a:endParaRPr>
          </a:p>
          <a:p>
            <a:pPr marL="0" indent="0">
              <a:buNone/>
            </a:pPr>
            <a:r>
              <a:rPr lang="ja-JP" altLang="en-US" sz="2400" b="1" u="sng" dirty="0" smtClean="0">
                <a:solidFill>
                  <a:srgbClr val="FF0000"/>
                </a:solidFill>
              </a:rPr>
              <a:t>（年１回以上）に実施</a:t>
            </a:r>
            <a:r>
              <a:rPr lang="ja-JP" altLang="en-US" sz="2400" dirty="0" smtClean="0"/>
              <a:t>すること。</a:t>
            </a:r>
            <a:endParaRPr lang="ja-JP" altLang="en-US" sz="2400" dirty="0"/>
          </a:p>
        </p:txBody>
      </p:sp>
    </p:spTree>
    <p:extLst>
      <p:ext uri="{BB962C8B-B14F-4D97-AF65-F5344CB8AC3E}">
        <p14:creationId xmlns:p14="http://schemas.microsoft.com/office/powerpoint/2010/main" val="398761206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134672" cy="1413370"/>
          </a:xfrm>
        </p:spPr>
        <p:txBody>
          <a:bodyPr>
            <a:noAutofit/>
          </a:bodyPr>
          <a:lstStyle/>
          <a:p>
            <a:r>
              <a:rPr lang="ja-JP" altLang="en-US" sz="4000" b="1" dirty="0"/>
              <a:t> </a:t>
            </a:r>
            <a:r>
              <a:rPr lang="ja-JP" altLang="en-US" sz="4000" b="1" dirty="0" smtClean="0"/>
              <a:t> 業務継続計画（ＢＣＰ）の策定</a:t>
            </a:r>
            <a:r>
              <a:rPr lang="en-US" altLang="ja-JP" sz="4000" b="1" dirty="0" smtClean="0"/>
              <a:t/>
            </a:r>
            <a:br>
              <a:rPr lang="en-US" altLang="ja-JP" sz="4000" b="1" dirty="0" smtClean="0"/>
            </a:br>
            <a:r>
              <a:rPr lang="ja-JP" altLang="en-US" sz="2400" b="1" dirty="0" smtClean="0"/>
              <a:t>（</a:t>
            </a:r>
            <a:r>
              <a:rPr lang="ja-JP" altLang="en-US" sz="2400" b="1" dirty="0"/>
              <a:t>全</a:t>
            </a:r>
            <a:r>
              <a:rPr lang="ja-JP" altLang="en-US" sz="2400" b="1" dirty="0" smtClean="0"/>
              <a:t>サービス</a:t>
            </a:r>
            <a:r>
              <a:rPr lang="ja-JP" altLang="en-US" sz="2400" b="1" dirty="0"/>
              <a:t>共通－令和６年４月　１日より</a:t>
            </a:r>
            <a:r>
              <a:rPr lang="ja-JP" altLang="en-US" sz="2400" b="1" dirty="0" smtClean="0"/>
              <a:t>義務化）</a:t>
            </a:r>
            <a:r>
              <a:rPr lang="en-US" altLang="ja-JP" sz="2400" b="1" dirty="0" smtClean="0"/>
              <a:t/>
            </a:r>
            <a:br>
              <a:rPr lang="en-US" altLang="ja-JP" sz="2400" b="1" dirty="0" smtClean="0"/>
            </a:br>
            <a:r>
              <a:rPr lang="ja-JP" altLang="en-US" sz="2400" b="1" dirty="0"/>
              <a:t>　</a:t>
            </a:r>
            <a:r>
              <a:rPr lang="ja-JP" altLang="en-US" sz="2400" b="1" dirty="0" smtClean="0"/>
              <a:t>　　　　　　　（令和６年３月３１日まで努力義務）</a:t>
            </a:r>
            <a:endParaRPr lang="en-US" sz="24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18</a:t>
            </a:fld>
            <a:endParaRPr kumimoji="1" lang="ja-JP" altLang="en-US" dirty="0"/>
          </a:p>
        </p:txBody>
      </p:sp>
      <p:sp>
        <p:nvSpPr>
          <p:cNvPr id="6" name="コンテンツ プレースホルダー 4"/>
          <p:cNvSpPr txBox="1">
            <a:spLocks/>
          </p:cNvSpPr>
          <p:nvPr/>
        </p:nvSpPr>
        <p:spPr>
          <a:xfrm>
            <a:off x="395536" y="1484784"/>
            <a:ext cx="8424936" cy="5112568"/>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lgn="ctr">
              <a:buNone/>
            </a:pPr>
            <a:r>
              <a:rPr lang="en-US" altLang="ja-JP" sz="2400" b="1" dirty="0" smtClean="0"/>
              <a:t>【</a:t>
            </a:r>
            <a:r>
              <a:rPr lang="ja-JP" altLang="en-US" sz="2400" b="1" dirty="0" smtClean="0"/>
              <a:t>業務継続に向けた取組の強化のために講ずべき措置</a:t>
            </a:r>
            <a:r>
              <a:rPr lang="en-US" altLang="ja-JP" sz="2400" b="1" dirty="0" smtClean="0"/>
              <a:t>】</a:t>
            </a:r>
            <a:endParaRPr lang="en-US" altLang="ja-JP" sz="2400" b="1" dirty="0">
              <a:solidFill>
                <a:srgbClr val="FF0000"/>
              </a:solidFill>
            </a:endParaRPr>
          </a:p>
          <a:p>
            <a:pPr marL="0" indent="0">
              <a:buNone/>
            </a:pPr>
            <a:r>
              <a:rPr lang="ja-JP" altLang="en-US" sz="2400" dirty="0" smtClean="0"/>
              <a:t>１事業所、施設に</a:t>
            </a:r>
            <a:r>
              <a:rPr lang="ja-JP" altLang="en-US" sz="2400" dirty="0"/>
              <a:t>おける</a:t>
            </a:r>
            <a:r>
              <a:rPr lang="ja-JP" altLang="en-US" sz="2400" dirty="0" smtClean="0"/>
              <a:t>、</a:t>
            </a:r>
            <a:r>
              <a:rPr lang="ja-JP" altLang="en-US" sz="2400" b="1" u="sng" dirty="0" smtClean="0">
                <a:solidFill>
                  <a:srgbClr val="FF0000"/>
                </a:solidFill>
              </a:rPr>
              <a:t>感染症や非常災害の発生時に、</a:t>
            </a:r>
            <a:endParaRPr lang="en-US" altLang="ja-JP" sz="2400" b="1" u="sng" dirty="0" smtClean="0">
              <a:solidFill>
                <a:srgbClr val="FF0000"/>
              </a:solidFill>
            </a:endParaRPr>
          </a:p>
          <a:p>
            <a:pPr marL="0" indent="0">
              <a:buNone/>
            </a:pPr>
            <a:r>
              <a:rPr lang="ja-JP" altLang="en-US" sz="2400" b="1" dirty="0" smtClean="0">
                <a:solidFill>
                  <a:srgbClr val="FF0000"/>
                </a:solidFill>
              </a:rPr>
              <a:t>　</a:t>
            </a:r>
            <a:r>
              <a:rPr lang="ja-JP" altLang="en-US" sz="2400" b="1" u="sng" dirty="0" smtClean="0">
                <a:solidFill>
                  <a:srgbClr val="FF0000"/>
                </a:solidFill>
              </a:rPr>
              <a:t>当該介護サービスを継続的に実施するための計画</a:t>
            </a:r>
            <a:endParaRPr lang="en-US" altLang="ja-JP" sz="2400" b="1" u="sng" dirty="0" smtClean="0">
              <a:solidFill>
                <a:srgbClr val="FF0000"/>
              </a:solidFill>
            </a:endParaRPr>
          </a:p>
          <a:p>
            <a:pPr marL="0" indent="0">
              <a:buNone/>
            </a:pPr>
            <a:r>
              <a:rPr lang="ja-JP" altLang="en-US" sz="2400" b="1" dirty="0" smtClean="0">
                <a:solidFill>
                  <a:srgbClr val="FF0000"/>
                </a:solidFill>
              </a:rPr>
              <a:t>　</a:t>
            </a:r>
            <a:r>
              <a:rPr lang="ja-JP" altLang="en-US" sz="2400" b="1" u="sng" dirty="0" smtClean="0">
                <a:solidFill>
                  <a:srgbClr val="FF0000"/>
                </a:solidFill>
              </a:rPr>
              <a:t>「業務継続計画」を</a:t>
            </a:r>
            <a:r>
              <a:rPr lang="ja-JP" altLang="en-US" sz="2400" b="1" u="sng" dirty="0">
                <a:solidFill>
                  <a:srgbClr val="FF0000"/>
                </a:solidFill>
              </a:rPr>
              <a:t>策定</a:t>
            </a:r>
            <a:r>
              <a:rPr lang="ja-JP" altLang="en-US" sz="2400" dirty="0" smtClean="0"/>
              <a:t>するとともに、当該業務継続</a:t>
            </a:r>
            <a:endParaRPr lang="en-US" altLang="ja-JP" sz="2400" dirty="0" smtClean="0"/>
          </a:p>
          <a:p>
            <a:pPr marL="0" indent="0">
              <a:buNone/>
            </a:pPr>
            <a:r>
              <a:rPr lang="ja-JP" altLang="en-US" sz="2400" dirty="0" smtClean="0"/>
              <a:t>　計画に従い、必要な措置を講じること。（資料Ｃ）</a:t>
            </a:r>
            <a:endParaRPr lang="en-US" altLang="ja-JP" sz="2400" dirty="0"/>
          </a:p>
          <a:p>
            <a:pPr marL="0" indent="0">
              <a:buNone/>
            </a:pPr>
            <a:r>
              <a:rPr lang="ja-JP" altLang="en-US" sz="2400" dirty="0" smtClean="0"/>
              <a:t>２事業所、施設は、</a:t>
            </a:r>
            <a:r>
              <a:rPr lang="ja-JP" altLang="en-US" sz="2400" b="1" u="sng" dirty="0">
                <a:solidFill>
                  <a:srgbClr val="FF0000"/>
                </a:solidFill>
              </a:rPr>
              <a:t>従業者</a:t>
            </a:r>
            <a:r>
              <a:rPr lang="ja-JP" altLang="en-US" sz="2400" b="1" u="sng" dirty="0" smtClean="0">
                <a:solidFill>
                  <a:srgbClr val="FF0000"/>
                </a:solidFill>
              </a:rPr>
              <a:t>に対し、業務継続計画を周知</a:t>
            </a:r>
            <a:endParaRPr lang="en-US" altLang="ja-JP" sz="2400" b="1" u="sng" dirty="0" smtClean="0">
              <a:solidFill>
                <a:srgbClr val="FF0000"/>
              </a:solidFill>
            </a:endParaRPr>
          </a:p>
          <a:p>
            <a:pPr marL="0" indent="0">
              <a:buNone/>
            </a:pPr>
            <a:r>
              <a:rPr lang="ja-JP" altLang="en-US" sz="2400" b="1" dirty="0">
                <a:solidFill>
                  <a:srgbClr val="FF0000"/>
                </a:solidFill>
              </a:rPr>
              <a:t>　</a:t>
            </a:r>
            <a:r>
              <a:rPr lang="ja-JP" altLang="en-US" sz="2400" b="1" u="sng" dirty="0" smtClean="0">
                <a:solidFill>
                  <a:srgbClr val="FF0000"/>
                </a:solidFill>
              </a:rPr>
              <a:t>するとともに、必要な研修及び訓練を定期的（年１回</a:t>
            </a:r>
            <a:endParaRPr lang="en-US" altLang="ja-JP" sz="2400" b="1" u="sng" dirty="0" smtClean="0">
              <a:solidFill>
                <a:srgbClr val="FF0000"/>
              </a:solidFill>
            </a:endParaRPr>
          </a:p>
          <a:p>
            <a:pPr marL="0" indent="0">
              <a:buNone/>
            </a:pPr>
            <a:r>
              <a:rPr lang="ja-JP" altLang="en-US" sz="2400" b="1" dirty="0">
                <a:solidFill>
                  <a:srgbClr val="FF0000"/>
                </a:solidFill>
              </a:rPr>
              <a:t>　</a:t>
            </a:r>
            <a:r>
              <a:rPr lang="ja-JP" altLang="en-US" sz="2400" b="1" u="sng" dirty="0" smtClean="0">
                <a:solidFill>
                  <a:srgbClr val="FF0000"/>
                </a:solidFill>
              </a:rPr>
              <a:t>以上）に実施</a:t>
            </a:r>
            <a:r>
              <a:rPr lang="ja-JP" altLang="en-US" sz="2400" dirty="0" smtClean="0"/>
              <a:t>すること。</a:t>
            </a:r>
            <a:endParaRPr lang="en-US" altLang="ja-JP" sz="2400" dirty="0" smtClean="0"/>
          </a:p>
          <a:p>
            <a:pPr marL="0" indent="0">
              <a:buNone/>
            </a:pPr>
            <a:r>
              <a:rPr lang="ja-JP" altLang="en-US" sz="2400" dirty="0" smtClean="0"/>
              <a:t>３事業所、施設は、</a:t>
            </a:r>
            <a:r>
              <a:rPr lang="ja-JP" altLang="en-US" sz="2400" b="1" u="sng" dirty="0" smtClean="0">
                <a:solidFill>
                  <a:srgbClr val="FF0000"/>
                </a:solidFill>
              </a:rPr>
              <a:t>定期的に業務継続計画の見直しを</a:t>
            </a:r>
            <a:endParaRPr lang="en-US" altLang="ja-JP" sz="2400" b="1" u="sng" dirty="0" smtClean="0">
              <a:solidFill>
                <a:srgbClr val="FF0000"/>
              </a:solidFill>
            </a:endParaRPr>
          </a:p>
          <a:p>
            <a:pPr marL="0" indent="0">
              <a:buNone/>
            </a:pPr>
            <a:r>
              <a:rPr lang="ja-JP" altLang="en-US" sz="2400" b="1" dirty="0">
                <a:solidFill>
                  <a:srgbClr val="FF0000"/>
                </a:solidFill>
              </a:rPr>
              <a:t>　</a:t>
            </a:r>
            <a:r>
              <a:rPr lang="ja-JP" altLang="en-US" sz="2400" b="1" u="sng" dirty="0" smtClean="0">
                <a:solidFill>
                  <a:srgbClr val="FF0000"/>
                </a:solidFill>
              </a:rPr>
              <a:t>行い、必要に応じて業務継続計画の変更を行う</a:t>
            </a:r>
            <a:r>
              <a:rPr lang="ja-JP" altLang="en-US" sz="2400" dirty="0" smtClean="0"/>
              <a:t>こと。</a:t>
            </a:r>
            <a:endParaRPr lang="ja-JP" altLang="en-US" sz="2400" dirty="0"/>
          </a:p>
        </p:txBody>
      </p:sp>
    </p:spTree>
    <p:extLst>
      <p:ext uri="{BB962C8B-B14F-4D97-AF65-F5344CB8AC3E}">
        <p14:creationId xmlns:p14="http://schemas.microsoft.com/office/powerpoint/2010/main" val="292951072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548680"/>
            <a:ext cx="8134672" cy="2376264"/>
          </a:xfrm>
        </p:spPr>
        <p:txBody>
          <a:bodyPr>
            <a:noAutofit/>
          </a:bodyPr>
          <a:lstStyle/>
          <a:p>
            <a:r>
              <a:rPr lang="ja-JP" altLang="en-US" sz="3600" b="1" dirty="0"/>
              <a:t> </a:t>
            </a:r>
            <a:r>
              <a:rPr lang="ja-JP" altLang="en-US" sz="3600" b="1" dirty="0" smtClean="0"/>
              <a:t> 認知症介護基礎研修受講の義務づけ</a:t>
            </a:r>
            <a:r>
              <a:rPr lang="en-US" altLang="ja-JP" sz="3600" b="1" dirty="0" smtClean="0"/>
              <a:t/>
            </a:r>
            <a:br>
              <a:rPr lang="en-US" altLang="ja-JP" sz="3600" b="1" dirty="0" smtClean="0"/>
            </a:br>
            <a:r>
              <a:rPr lang="en-US" altLang="ja-JP" sz="3600" b="1" dirty="0" smtClean="0"/>
              <a:t/>
            </a:r>
            <a:br>
              <a:rPr lang="en-US" altLang="ja-JP" sz="3600" b="1" dirty="0" smtClean="0"/>
            </a:br>
            <a:r>
              <a:rPr lang="ja-JP" altLang="en-US" sz="2400" b="1" dirty="0" smtClean="0"/>
              <a:t>無資格者</a:t>
            </a:r>
            <a:r>
              <a:rPr lang="ja-JP" altLang="en-US" sz="2400" b="1" dirty="0"/>
              <a:t>がいない訪問系サービス（訪問入浴介護を除く）、福祉用具貸与・販売、居宅介護支援を除く全てのサービスが対象です</a:t>
            </a:r>
            <a:r>
              <a:rPr lang="ja-JP" altLang="en-US" sz="2400" b="1" dirty="0" smtClean="0"/>
              <a:t>。</a:t>
            </a:r>
            <a:r>
              <a:rPr lang="en-US" altLang="ja-JP" sz="2400" b="1" dirty="0" smtClean="0"/>
              <a:t/>
            </a:r>
            <a:br>
              <a:rPr lang="en-US" altLang="ja-JP" sz="2400" b="1" dirty="0" smtClean="0"/>
            </a:br>
            <a:r>
              <a:rPr lang="ja-JP" altLang="en-US" sz="2400" b="1" dirty="0" smtClean="0"/>
              <a:t>　　　　　　　　　　令和</a:t>
            </a:r>
            <a:r>
              <a:rPr lang="ja-JP" altLang="en-US" sz="2400" b="1" dirty="0"/>
              <a:t>６年４月　１日より</a:t>
            </a:r>
            <a:r>
              <a:rPr lang="ja-JP" altLang="en-US" sz="2400" b="1" dirty="0" smtClean="0"/>
              <a:t>義務化　　　　　　　　　　</a:t>
            </a:r>
            <a:r>
              <a:rPr lang="en-US" altLang="ja-JP" sz="2400" b="1" dirty="0" smtClean="0"/>
              <a:t/>
            </a:r>
            <a:br>
              <a:rPr lang="en-US" altLang="ja-JP" sz="2400" b="1" dirty="0" smtClean="0"/>
            </a:br>
            <a:r>
              <a:rPr lang="ja-JP" altLang="en-US" sz="2400" b="1" dirty="0"/>
              <a:t>　</a:t>
            </a:r>
            <a:r>
              <a:rPr lang="ja-JP" altLang="en-US" sz="2400" b="1" dirty="0" smtClean="0"/>
              <a:t>　　　　　　　　（令和６年３月３１日まで努力義務）</a:t>
            </a:r>
            <a:r>
              <a:rPr lang="en-US" altLang="ja-JP" sz="2400" b="1" dirty="0" smtClean="0"/>
              <a:t/>
            </a:r>
            <a:br>
              <a:rPr lang="en-US" altLang="ja-JP" sz="2400" b="1" dirty="0" smtClean="0"/>
            </a:br>
            <a:r>
              <a:rPr lang="ja-JP" altLang="en-US" sz="2400" b="1" dirty="0" smtClean="0"/>
              <a:t>　　　　　　　　　  　</a:t>
            </a:r>
            <a:endParaRPr lang="en-US" sz="24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19</a:t>
            </a:fld>
            <a:endParaRPr kumimoji="1" lang="ja-JP" altLang="en-US" dirty="0"/>
          </a:p>
        </p:txBody>
      </p:sp>
      <p:sp>
        <p:nvSpPr>
          <p:cNvPr id="6" name="コンテンツ プレースホルダー 4"/>
          <p:cNvSpPr txBox="1">
            <a:spLocks/>
          </p:cNvSpPr>
          <p:nvPr/>
        </p:nvSpPr>
        <p:spPr>
          <a:xfrm>
            <a:off x="467544" y="3068960"/>
            <a:ext cx="8181478" cy="3287391"/>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400" b="1" dirty="0" smtClean="0"/>
              <a:t>【</a:t>
            </a:r>
            <a:r>
              <a:rPr lang="ja-JP" altLang="en-US" sz="2400" b="1" dirty="0" smtClean="0"/>
              <a:t>認知症介護に係る基礎的な研修受講</a:t>
            </a:r>
            <a:r>
              <a:rPr lang="en-US" altLang="ja-JP" sz="2400" b="1" dirty="0" smtClean="0"/>
              <a:t>】</a:t>
            </a:r>
            <a:endParaRPr lang="en-US" altLang="ja-JP" sz="2400" b="1" dirty="0">
              <a:solidFill>
                <a:srgbClr val="FF0000"/>
              </a:solidFill>
            </a:endParaRPr>
          </a:p>
          <a:p>
            <a:pPr marL="0" indent="0">
              <a:buNone/>
            </a:pPr>
            <a:r>
              <a:rPr lang="en-US" altLang="ja-JP" sz="2400" dirty="0" smtClean="0"/>
              <a:t>【</a:t>
            </a:r>
            <a:r>
              <a:rPr lang="ja-JP" altLang="en-US" sz="2400" dirty="0" smtClean="0"/>
              <a:t>本措置の趣旨</a:t>
            </a:r>
            <a:r>
              <a:rPr lang="en-US" altLang="ja-JP" sz="2400" dirty="0" smtClean="0"/>
              <a:t>】</a:t>
            </a:r>
            <a:r>
              <a:rPr lang="ja-JP" altLang="en-US" sz="2400" dirty="0" smtClean="0"/>
              <a:t>認知症についての理解の下、</a:t>
            </a:r>
            <a:r>
              <a:rPr lang="ja-JP" altLang="en-US" sz="2400" b="1" u="sng" dirty="0" smtClean="0">
                <a:solidFill>
                  <a:srgbClr val="FF0000"/>
                </a:solidFill>
              </a:rPr>
              <a:t>利用者主体の介護と尊厳の保障を実現していく観点から、介護に関わる全ての者の認知症対応力を向上させていくため、介護に直接携わる職員のうち、医療・福祉関係の資格を有しない者について、「認知症介護基礎研修を受講させるために必要な措置」を介護サービス事業者に義務づける</a:t>
            </a:r>
            <a:r>
              <a:rPr lang="ja-JP" altLang="en-US" sz="2400" dirty="0" smtClean="0"/>
              <a:t>もの。</a:t>
            </a:r>
            <a:endParaRPr lang="en-US" altLang="ja-JP" sz="2400" dirty="0" smtClean="0"/>
          </a:p>
        </p:txBody>
      </p:sp>
    </p:spTree>
    <p:extLst>
      <p:ext uri="{BB962C8B-B14F-4D97-AF65-F5344CB8AC3E}">
        <p14:creationId xmlns:p14="http://schemas.microsoft.com/office/powerpoint/2010/main" val="253126653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000">
              <a:schemeClr val="bg1"/>
            </a:gs>
            <a:gs pos="100000">
              <a:srgbClr val="CCECFF"/>
            </a:gs>
          </a:gsLst>
          <a:lin ang="5400000" scaled="1"/>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299938"/>
            <a:ext cx="8001000" cy="1112838"/>
          </a:xfrm>
        </p:spPr>
        <p:txBody>
          <a:bodyPr>
            <a:normAutofit/>
          </a:bodyPr>
          <a:lstStyle/>
          <a:p>
            <a:r>
              <a:rPr lang="ja-JP" altLang="en-US" b="1" dirty="0" smtClean="0"/>
              <a:t>もく</a:t>
            </a:r>
            <a:r>
              <a:rPr lang="ja-JP" altLang="en-US" b="1" dirty="0"/>
              <a:t>じ</a:t>
            </a:r>
            <a:endParaRPr kumimoji="1" lang="ja-JP" b="1" dirty="0"/>
          </a:p>
        </p:txBody>
      </p:sp>
      <p:sp>
        <p:nvSpPr>
          <p:cNvPr id="3" name="Rectangle 2"/>
          <p:cNvSpPr>
            <a:spLocks noGrp="1"/>
          </p:cNvSpPr>
          <p:nvPr>
            <p:ph idx="1"/>
          </p:nvPr>
        </p:nvSpPr>
        <p:spPr>
          <a:xfrm>
            <a:off x="467544" y="1196752"/>
            <a:ext cx="8352928" cy="5524724"/>
          </a:xfrm>
          <a:solidFill>
            <a:schemeClr val="accent6">
              <a:lumMod val="40000"/>
              <a:lumOff val="60000"/>
            </a:schemeClr>
          </a:solidFill>
        </p:spPr>
        <p:style>
          <a:lnRef idx="1">
            <a:schemeClr val="accent1"/>
          </a:lnRef>
          <a:fillRef idx="2">
            <a:schemeClr val="accent1"/>
          </a:fillRef>
          <a:effectRef idx="1">
            <a:schemeClr val="accent1"/>
          </a:effectRef>
          <a:fontRef idx="minor">
            <a:schemeClr val="dk1"/>
          </a:fontRef>
        </p:style>
        <p:txBody>
          <a:bodyPr anchor="ctr">
            <a:normAutofit/>
          </a:bodyPr>
          <a:lstStyle/>
          <a:p>
            <a:pPr marL="0" indent="0">
              <a:buNone/>
            </a:pPr>
            <a:r>
              <a:rPr lang="ja-JP" altLang="en-US" dirty="0" smtClean="0">
                <a:latin typeface="+mn-ea"/>
              </a:rPr>
              <a:t>０</a:t>
            </a:r>
            <a:r>
              <a:rPr lang="en-US" altLang="ja-JP" dirty="0" smtClean="0">
                <a:latin typeface="+mn-ea"/>
              </a:rPr>
              <a:t>.</a:t>
            </a:r>
            <a:r>
              <a:rPr lang="ja-JP" altLang="en-US" dirty="0" smtClean="0">
                <a:latin typeface="+mn-ea"/>
              </a:rPr>
              <a:t> </a:t>
            </a:r>
            <a:r>
              <a:rPr lang="ja-JP" altLang="en-US" dirty="0">
                <a:latin typeface="+mn-ea"/>
              </a:rPr>
              <a:t> </a:t>
            </a:r>
            <a:r>
              <a:rPr lang="ja-JP" altLang="en-US" dirty="0" smtClean="0">
                <a:latin typeface="+mn-ea"/>
              </a:rPr>
              <a:t> はじめに</a:t>
            </a:r>
            <a:endParaRPr lang="en-US" altLang="ja-JP" dirty="0" smtClean="0">
              <a:latin typeface="+mn-ea"/>
            </a:endParaRPr>
          </a:p>
          <a:p>
            <a:pPr marL="0" indent="0">
              <a:buNone/>
            </a:pPr>
            <a:r>
              <a:rPr lang="ja-JP" altLang="en-US" dirty="0">
                <a:latin typeface="+mn-ea"/>
              </a:rPr>
              <a:t>１</a:t>
            </a:r>
            <a:r>
              <a:rPr lang="ja-JP" altLang="en-US" dirty="0" smtClean="0">
                <a:latin typeface="+mn-ea"/>
              </a:rPr>
              <a:t>　手続き等</a:t>
            </a:r>
            <a:r>
              <a:rPr lang="ja-JP" altLang="en-US" dirty="0">
                <a:latin typeface="+mn-ea"/>
              </a:rPr>
              <a:t>　</a:t>
            </a:r>
            <a:r>
              <a:rPr lang="ja-JP" altLang="en-US" dirty="0" smtClean="0">
                <a:latin typeface="+mn-ea"/>
              </a:rPr>
              <a:t>　　　　　　　</a:t>
            </a:r>
            <a:endParaRPr lang="en-US" altLang="ja-JP" dirty="0" smtClean="0">
              <a:latin typeface="+mn-ea"/>
            </a:endParaRPr>
          </a:p>
          <a:p>
            <a:pPr marL="0" indent="0">
              <a:buNone/>
            </a:pPr>
            <a:r>
              <a:rPr lang="ja-JP" altLang="en-US" dirty="0">
                <a:latin typeface="+mn-ea"/>
              </a:rPr>
              <a:t>２</a:t>
            </a:r>
            <a:r>
              <a:rPr lang="ja-JP" altLang="en-US" dirty="0" smtClean="0">
                <a:latin typeface="+mn-ea"/>
              </a:rPr>
              <a:t>．</a:t>
            </a:r>
            <a:r>
              <a:rPr lang="zh-TW" altLang="en-US" dirty="0" smtClean="0">
                <a:latin typeface="游ゴシック" panose="020B0400000000000000" pitchFamily="50" charset="-128"/>
                <a:ea typeface="游ゴシック" panose="020B0400000000000000" pitchFamily="50" charset="-128"/>
              </a:rPr>
              <a:t>介護</a:t>
            </a:r>
            <a:r>
              <a:rPr lang="zh-TW" altLang="en-US" dirty="0">
                <a:latin typeface="游ゴシック" panose="020B0400000000000000" pitchFamily="50" charset="-128"/>
                <a:ea typeface="游ゴシック" panose="020B0400000000000000" pitchFamily="50" charset="-128"/>
              </a:rPr>
              <a:t>職員等特定処遇改善</a:t>
            </a:r>
            <a:r>
              <a:rPr lang="zh-TW" altLang="en-US" dirty="0" smtClean="0">
                <a:latin typeface="游ゴシック" panose="020B0400000000000000" pitchFamily="50" charset="-128"/>
                <a:ea typeface="游ゴシック" panose="020B0400000000000000" pitchFamily="50" charset="-128"/>
              </a:rPr>
              <a:t>加算</a:t>
            </a:r>
            <a:endParaRPr lang="en-US" altLang="ja-JP" dirty="0" smtClean="0">
              <a:latin typeface="游ゴシック" panose="020B0400000000000000" pitchFamily="50" charset="-128"/>
              <a:ea typeface="游ゴシック" panose="020B0400000000000000" pitchFamily="50" charset="-128"/>
            </a:endParaRPr>
          </a:p>
          <a:p>
            <a:pPr marL="0" indent="0">
              <a:buNone/>
            </a:pPr>
            <a:r>
              <a:rPr lang="ja-JP" altLang="en-US" dirty="0">
                <a:latin typeface="+mn-ea"/>
              </a:rPr>
              <a:t>３</a:t>
            </a:r>
            <a:r>
              <a:rPr lang="ja-JP" altLang="en-US" dirty="0" smtClean="0">
                <a:latin typeface="+mn-ea"/>
              </a:rPr>
              <a:t>．介護職員等ベースアップ等支援加算</a:t>
            </a:r>
            <a:endParaRPr lang="en-US" altLang="ja-JP" dirty="0" smtClean="0">
              <a:latin typeface="+mn-ea"/>
            </a:endParaRPr>
          </a:p>
          <a:p>
            <a:pPr marL="0" indent="0">
              <a:buNone/>
            </a:pPr>
            <a:r>
              <a:rPr lang="ja-JP" altLang="en-US" dirty="0">
                <a:latin typeface="+mn-ea"/>
              </a:rPr>
              <a:t>４</a:t>
            </a:r>
            <a:r>
              <a:rPr lang="ja-JP" altLang="en-US" dirty="0" smtClean="0">
                <a:latin typeface="+mn-ea"/>
              </a:rPr>
              <a:t>．</a:t>
            </a:r>
            <a:r>
              <a:rPr lang="zh-TW" altLang="en-US" dirty="0" smtClean="0">
                <a:latin typeface="游ゴシック" panose="020B0400000000000000" pitchFamily="50" charset="-128"/>
                <a:ea typeface="游ゴシック" panose="020B0400000000000000" pitchFamily="50" charset="-128"/>
              </a:rPr>
              <a:t>吹田市</a:t>
            </a:r>
            <a:r>
              <a:rPr lang="zh-TW" altLang="en-US" dirty="0">
                <a:latin typeface="游ゴシック" panose="020B0400000000000000" pitchFamily="50" charset="-128"/>
                <a:ea typeface="游ゴシック" panose="020B0400000000000000" pitchFamily="50" charset="-128"/>
              </a:rPr>
              <a:t>介護職員処遇改善支援</a:t>
            </a:r>
            <a:r>
              <a:rPr lang="zh-TW" altLang="en-US" dirty="0" smtClean="0">
                <a:latin typeface="游ゴシック" panose="020B0400000000000000" pitchFamily="50" charset="-128"/>
                <a:ea typeface="游ゴシック" panose="020B0400000000000000" pitchFamily="50" charset="-128"/>
              </a:rPr>
              <a:t>事業</a:t>
            </a:r>
            <a:endParaRPr lang="en-US" altLang="zh-TW" dirty="0" smtClean="0">
              <a:latin typeface="游ゴシック" panose="020B0400000000000000" pitchFamily="50" charset="-128"/>
              <a:ea typeface="游ゴシック" panose="020B0400000000000000" pitchFamily="50" charset="-128"/>
            </a:endParaRPr>
          </a:p>
          <a:p>
            <a:pPr marL="0" indent="0">
              <a:buNone/>
            </a:pPr>
            <a:r>
              <a:rPr lang="ja-JP" altLang="en-US" dirty="0">
                <a:latin typeface="游ゴシック" panose="020B0400000000000000" pitchFamily="50" charset="-128"/>
              </a:rPr>
              <a:t>５</a:t>
            </a:r>
            <a:r>
              <a:rPr lang="ja-JP" altLang="en-US" dirty="0" smtClean="0">
                <a:latin typeface="游ゴシック" panose="020B0400000000000000" pitchFamily="50" charset="-128"/>
              </a:rPr>
              <a:t>．</a:t>
            </a:r>
            <a:r>
              <a:rPr lang="ja-JP" altLang="en-US" dirty="0" smtClean="0">
                <a:latin typeface="+mn-ea"/>
              </a:rPr>
              <a:t>令和</a:t>
            </a:r>
            <a:r>
              <a:rPr lang="en-US" altLang="ja-JP" dirty="0">
                <a:latin typeface="+mn-ea"/>
              </a:rPr>
              <a:t>3</a:t>
            </a:r>
            <a:r>
              <a:rPr lang="ja-JP" altLang="en-US" dirty="0">
                <a:latin typeface="+mn-ea"/>
              </a:rPr>
              <a:t>年度報酬改定において経過措置と</a:t>
            </a:r>
            <a:r>
              <a:rPr lang="ja-JP" altLang="en-US" dirty="0" smtClean="0">
                <a:latin typeface="+mn-ea"/>
              </a:rPr>
              <a:t>なった　</a:t>
            </a:r>
            <a:endParaRPr lang="en-US" altLang="ja-JP" dirty="0" smtClean="0">
              <a:latin typeface="+mn-ea"/>
            </a:endParaRPr>
          </a:p>
          <a:p>
            <a:pPr marL="0" indent="0">
              <a:buNone/>
            </a:pPr>
            <a:r>
              <a:rPr lang="ja-JP" altLang="en-US" dirty="0">
                <a:latin typeface="+mn-ea"/>
              </a:rPr>
              <a:t>　</a:t>
            </a:r>
            <a:r>
              <a:rPr lang="ja-JP" altLang="en-US" dirty="0" smtClean="0">
                <a:latin typeface="+mn-ea"/>
              </a:rPr>
              <a:t>　事項</a:t>
            </a:r>
            <a:endParaRPr lang="en-US" altLang="ja-JP" dirty="0" smtClean="0">
              <a:latin typeface="游ゴシック" panose="020B0400000000000000" pitchFamily="50" charset="-128"/>
              <a:ea typeface="游ゴシック" panose="020B0400000000000000" pitchFamily="50" charset="-128"/>
            </a:endParaRPr>
          </a:p>
          <a:p>
            <a:pPr marL="0" indent="0">
              <a:buNone/>
            </a:pPr>
            <a:r>
              <a:rPr lang="ja-JP" altLang="en-US" dirty="0" smtClean="0">
                <a:latin typeface="+mn-ea"/>
              </a:rPr>
              <a:t>６．業務管理体制と整備と検査について</a:t>
            </a:r>
            <a:endParaRPr lang="en-US" altLang="ja-JP" dirty="0" smtClean="0">
              <a:latin typeface="+mn-ea"/>
            </a:endParaRPr>
          </a:p>
          <a:p>
            <a:pPr marL="0" indent="0">
              <a:buNone/>
            </a:pPr>
            <a:r>
              <a:rPr lang="ja-JP" altLang="en-US" dirty="0" smtClean="0">
                <a:latin typeface="+mn-ea"/>
              </a:rPr>
              <a:t>７．</a:t>
            </a:r>
            <a:r>
              <a:rPr lang="ja-JP" altLang="en-US" dirty="0">
                <a:latin typeface="+mn-ea"/>
              </a:rPr>
              <a:t>介護サービス情報の公表</a:t>
            </a:r>
            <a:r>
              <a:rPr lang="ja-JP" altLang="en-US" dirty="0" smtClean="0">
                <a:latin typeface="+mn-ea"/>
              </a:rPr>
              <a:t>制度</a:t>
            </a:r>
            <a:endParaRPr lang="en-US" altLang="ja-JP" dirty="0" smtClean="0">
              <a:latin typeface="+mn-ea"/>
            </a:endParaRPr>
          </a:p>
          <a:p>
            <a:pPr marL="0" indent="0">
              <a:buNone/>
            </a:pPr>
            <a:r>
              <a:rPr lang="ja-JP" altLang="en-US" dirty="0">
                <a:latin typeface="+mn-ea"/>
              </a:rPr>
              <a:t>８</a:t>
            </a:r>
            <a:r>
              <a:rPr lang="ja-JP" altLang="en-US" dirty="0" smtClean="0">
                <a:latin typeface="+mn-ea"/>
              </a:rPr>
              <a:t>．主</a:t>
            </a:r>
            <a:r>
              <a:rPr lang="ja-JP" altLang="en-US" dirty="0">
                <a:latin typeface="+mn-ea"/>
              </a:rPr>
              <a:t>な指導</a:t>
            </a:r>
            <a:r>
              <a:rPr lang="ja-JP" altLang="en-US" dirty="0" smtClean="0">
                <a:latin typeface="+mn-ea"/>
              </a:rPr>
              <a:t>事項</a:t>
            </a:r>
            <a:r>
              <a:rPr lang="ja-JP" altLang="en-US" dirty="0">
                <a:latin typeface="+mn-ea"/>
              </a:rPr>
              <a:t/>
            </a:r>
            <a:br>
              <a:rPr lang="ja-JP" altLang="en-US" dirty="0">
                <a:latin typeface="+mn-ea"/>
              </a:rPr>
            </a:br>
            <a:r>
              <a:rPr lang="ja-JP" altLang="en-US" sz="2000" dirty="0" smtClean="0">
                <a:latin typeface="+mn-ea"/>
              </a:rPr>
              <a:t>　</a:t>
            </a:r>
            <a:endParaRPr lang="en-US" altLang="ja-JP" sz="2000" dirty="0" smtClean="0">
              <a:latin typeface="+mn-ea"/>
            </a:endParaRPr>
          </a:p>
        </p:txBody>
      </p:sp>
      <p:sp>
        <p:nvSpPr>
          <p:cNvPr id="5" name="スライド番号プレースホルダー 4"/>
          <p:cNvSpPr>
            <a:spLocks noGrp="1"/>
          </p:cNvSpPr>
          <p:nvPr>
            <p:ph type="sldNum" sz="quarter" idx="12"/>
          </p:nvPr>
        </p:nvSpPr>
        <p:spPr/>
        <p:txBody>
          <a:bodyPr/>
          <a:lstStyle/>
          <a:p>
            <a:fld id="{4B6EAAFC-84C7-4BE1-BC5E-CE208EE20C26}" type="slidenum">
              <a:rPr lang="en-US" altLang="ja-JP" smtClean="0"/>
              <a:pPr/>
              <a:t>2</a:t>
            </a:fld>
            <a:endParaRPr kumimoji="1" lang="ja-JP" altLang="en-US" dirty="0"/>
          </a:p>
        </p:txBody>
      </p:sp>
    </p:spTree>
    <p:extLst>
      <p:ext uri="{BB962C8B-B14F-4D97-AF65-F5344CB8AC3E}">
        <p14:creationId xmlns:p14="http://schemas.microsoft.com/office/powerpoint/2010/main" val="326747883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5846" y="2578100"/>
            <a:ext cx="7772400" cy="1452344"/>
          </a:xfrm>
        </p:spPr>
        <p:txBody>
          <a:bodyPr>
            <a:noAutofit/>
          </a:bodyPr>
          <a:lstStyle/>
          <a:p>
            <a:r>
              <a:rPr lang="ja-JP" altLang="en-US" sz="4106" dirty="0" smtClean="0"/>
              <a:t>６　業務</a:t>
            </a:r>
            <a:r>
              <a:rPr lang="ja-JP" altLang="en-US" sz="4106" dirty="0"/>
              <a:t>管理体制の整備と検査</a:t>
            </a:r>
            <a:r>
              <a:rPr lang="en-US" altLang="ja-JP" sz="4106" dirty="0"/>
              <a:t/>
            </a:r>
            <a:br>
              <a:rPr lang="en-US" altLang="ja-JP" sz="4106" dirty="0"/>
            </a:br>
            <a:r>
              <a:rPr lang="ja-JP" altLang="en-US" sz="4106" dirty="0"/>
              <a:t>について</a:t>
            </a:r>
          </a:p>
        </p:txBody>
      </p:sp>
    </p:spTree>
    <p:extLst>
      <p:ext uri="{BB962C8B-B14F-4D97-AF65-F5344CB8AC3E}">
        <p14:creationId xmlns:p14="http://schemas.microsoft.com/office/powerpoint/2010/main" val="18296118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6B5027-4884-4D85-948D-E03FE478F98B}"/>
              </a:ext>
            </a:extLst>
          </p:cNvPr>
          <p:cNvSpPr>
            <a:spLocks noGrp="1"/>
          </p:cNvSpPr>
          <p:nvPr>
            <p:ph type="title"/>
          </p:nvPr>
        </p:nvSpPr>
        <p:spPr/>
        <p:txBody>
          <a:bodyPr>
            <a:normAutofit/>
          </a:bodyPr>
          <a:lstStyle/>
          <a:p>
            <a:r>
              <a:rPr lang="ja-JP" altLang="en-US" sz="2994" b="1" dirty="0">
                <a:solidFill>
                  <a:srgbClr val="033355"/>
                </a:solidFill>
                <a:latin typeface="Meiryo" panose="020B0604030504040204" pitchFamily="50" charset="-128"/>
                <a:ea typeface="Meiryo" panose="020B0604030504040204" pitchFamily="50" charset="-128"/>
              </a:rPr>
              <a:t>１ 業務管理体制の目的</a:t>
            </a:r>
            <a:endParaRPr lang="ja-JP" altLang="en-US" sz="2994" dirty="0"/>
          </a:p>
        </p:txBody>
      </p:sp>
      <p:sp>
        <p:nvSpPr>
          <p:cNvPr id="3" name="コンテンツ プレースホルダー 2">
            <a:extLst>
              <a:ext uri="{FF2B5EF4-FFF2-40B4-BE49-F238E27FC236}">
                <a16:creationId xmlns:a16="http://schemas.microsoft.com/office/drawing/2014/main" id="{D9974FD2-AC24-4207-921F-F45A2339FBDA}"/>
              </a:ext>
            </a:extLst>
          </p:cNvPr>
          <p:cNvSpPr>
            <a:spLocks noGrp="1"/>
          </p:cNvSpPr>
          <p:nvPr>
            <p:ph idx="1"/>
          </p:nvPr>
        </p:nvSpPr>
        <p:spPr>
          <a:xfrm>
            <a:off x="1142859" y="1830222"/>
            <a:ext cx="7583575" cy="699066"/>
          </a:xfrm>
        </p:spPr>
        <p:txBody>
          <a:bodyPr/>
          <a:lstStyle/>
          <a:p>
            <a:pPr>
              <a:buFont typeface="Wingdings" panose="05000000000000000000" pitchFamily="2" charset="2"/>
              <a:buChar char="Ø"/>
            </a:pPr>
            <a:r>
              <a:rPr lang="ja-JP" altLang="en-US" dirty="0"/>
              <a:t>平成 </a:t>
            </a:r>
            <a:r>
              <a:rPr lang="en-US" altLang="ja-JP" dirty="0"/>
              <a:t>21 </a:t>
            </a:r>
            <a:r>
              <a:rPr lang="ja-JP" altLang="en-US" dirty="0"/>
              <a:t>年 </a:t>
            </a:r>
            <a:r>
              <a:rPr lang="en-US" altLang="ja-JP" dirty="0"/>
              <a:t>5 </a:t>
            </a:r>
            <a:r>
              <a:rPr lang="ja-JP" altLang="en-US" dirty="0"/>
              <a:t>月介護保険法が改正</a:t>
            </a:r>
            <a:endParaRPr kumimoji="1" lang="ja-JP" altLang="en-US" dirty="0"/>
          </a:p>
        </p:txBody>
      </p:sp>
      <p:sp>
        <p:nvSpPr>
          <p:cNvPr id="5" name="コンテンツ プレースホルダー 2">
            <a:extLst>
              <a:ext uri="{FF2B5EF4-FFF2-40B4-BE49-F238E27FC236}">
                <a16:creationId xmlns:a16="http://schemas.microsoft.com/office/drawing/2014/main" id="{61B39E20-D185-4A05-BC19-13A6D56368FC}"/>
              </a:ext>
            </a:extLst>
          </p:cNvPr>
          <p:cNvSpPr txBox="1">
            <a:spLocks/>
          </p:cNvSpPr>
          <p:nvPr/>
        </p:nvSpPr>
        <p:spPr>
          <a:xfrm>
            <a:off x="1146560" y="2344960"/>
            <a:ext cx="7583575" cy="783255"/>
          </a:xfrm>
          <a:prstGeom prst="rect">
            <a:avLst/>
          </a:prstGeom>
        </p:spPr>
        <p:txBody>
          <a:bodyPr vert="horz" lIns="62213" tIns="31106" rIns="62213" bIns="31106" rtlCol="0">
            <a:normAutofit fontScale="92500" lnSpcReduction="10000"/>
          </a:bodyPr>
          <a:lstStyle>
            <a:lvl1pPr marL="316746" indent="-316746" algn="l" defTabSz="1266984" rtl="0" eaLnBrk="1" latinLnBrk="0" hangingPunct="1">
              <a:lnSpc>
                <a:spcPct val="90000"/>
              </a:lnSpc>
              <a:spcBef>
                <a:spcPts val="1385"/>
              </a:spcBef>
              <a:buFont typeface="Arial" panose="020B0604020202020204" pitchFamily="34" charset="0"/>
              <a:buChar char="•"/>
              <a:defRPr kumimoji="1" sz="3879" kern="1200">
                <a:solidFill>
                  <a:schemeClr val="tx1"/>
                </a:solidFill>
                <a:latin typeface="メイリオ" panose="020B0604030504040204" pitchFamily="50" charset="-128"/>
                <a:ea typeface="メイリオ" panose="020B0604030504040204" pitchFamily="50" charset="-128"/>
                <a:cs typeface="+mn-cs"/>
              </a:defRPr>
            </a:lvl1pPr>
            <a:lvl2pPr marL="950238" indent="-316746" algn="l" defTabSz="1266984" rtl="0" eaLnBrk="1" latinLnBrk="0" hangingPunct="1">
              <a:lnSpc>
                <a:spcPct val="90000"/>
              </a:lnSpc>
              <a:spcBef>
                <a:spcPts val="693"/>
              </a:spcBef>
              <a:buFont typeface="Arial" panose="020B0604020202020204" pitchFamily="34" charset="0"/>
              <a:buChar char="•"/>
              <a:defRPr kumimoji="1" sz="3326" kern="1200">
                <a:solidFill>
                  <a:schemeClr val="tx1"/>
                </a:solidFill>
                <a:latin typeface="メイリオ" panose="020B0604030504040204" pitchFamily="50" charset="-128"/>
                <a:ea typeface="メイリオ" panose="020B0604030504040204" pitchFamily="50" charset="-128"/>
                <a:cs typeface="+mn-cs"/>
              </a:defRPr>
            </a:lvl2pPr>
            <a:lvl3pPr marL="1583731" indent="-316746" algn="l" defTabSz="1266984" rtl="0" eaLnBrk="1" latinLnBrk="0" hangingPunct="1">
              <a:lnSpc>
                <a:spcPct val="90000"/>
              </a:lnSpc>
              <a:spcBef>
                <a:spcPts val="693"/>
              </a:spcBef>
              <a:buFont typeface="Arial" panose="020B0604020202020204" pitchFamily="34" charset="0"/>
              <a:buChar char="•"/>
              <a:defRPr kumimoji="1" sz="2772" kern="1200">
                <a:solidFill>
                  <a:schemeClr val="tx1"/>
                </a:solidFill>
                <a:latin typeface="メイリオ" panose="020B0604030504040204" pitchFamily="50" charset="-128"/>
                <a:ea typeface="メイリオ" panose="020B0604030504040204" pitchFamily="50" charset="-128"/>
                <a:cs typeface="+mn-cs"/>
              </a:defRPr>
            </a:lvl3pPr>
            <a:lvl4pPr marL="2217222" indent="-316746" algn="l" defTabSz="1266984" rtl="0" eaLnBrk="1" latinLnBrk="0" hangingPunct="1">
              <a:lnSpc>
                <a:spcPct val="90000"/>
              </a:lnSpc>
              <a:spcBef>
                <a:spcPts val="693"/>
              </a:spcBef>
              <a:buFont typeface="Arial" panose="020B0604020202020204" pitchFamily="34" charset="0"/>
              <a:buChar char="•"/>
              <a:defRPr kumimoji="1" sz="2494" kern="1200">
                <a:solidFill>
                  <a:schemeClr val="tx1"/>
                </a:solidFill>
                <a:latin typeface="メイリオ" panose="020B0604030504040204" pitchFamily="50" charset="-128"/>
                <a:ea typeface="メイリオ" panose="020B0604030504040204" pitchFamily="50" charset="-128"/>
                <a:cs typeface="+mn-cs"/>
              </a:defRPr>
            </a:lvl4pPr>
            <a:lvl5pPr marL="2850715" indent="-316746" algn="l" defTabSz="1266984" rtl="0" eaLnBrk="1" latinLnBrk="0" hangingPunct="1">
              <a:lnSpc>
                <a:spcPct val="90000"/>
              </a:lnSpc>
              <a:spcBef>
                <a:spcPts val="693"/>
              </a:spcBef>
              <a:buFont typeface="Arial" panose="020B0604020202020204" pitchFamily="34" charset="0"/>
              <a:buChar char="•"/>
              <a:defRPr kumimoji="1" sz="2494" kern="1200">
                <a:solidFill>
                  <a:schemeClr val="tx1"/>
                </a:solidFill>
                <a:latin typeface="メイリオ" panose="020B0604030504040204" pitchFamily="50" charset="-128"/>
                <a:ea typeface="メイリオ" panose="020B0604030504040204" pitchFamily="50" charset="-128"/>
                <a:cs typeface="+mn-cs"/>
              </a:defRPr>
            </a:lvl5pPr>
            <a:lvl6pPr marL="3484208" indent="-316746" algn="l" defTabSz="1266984" rtl="0" eaLnBrk="1" latinLnBrk="0" hangingPunct="1">
              <a:lnSpc>
                <a:spcPct val="90000"/>
              </a:lnSpc>
              <a:spcBef>
                <a:spcPts val="693"/>
              </a:spcBef>
              <a:buFont typeface="Arial" panose="020B0604020202020204" pitchFamily="34" charset="0"/>
              <a:buChar char="•"/>
              <a:defRPr kumimoji="1" sz="2494" kern="1200">
                <a:solidFill>
                  <a:schemeClr val="tx1"/>
                </a:solidFill>
                <a:latin typeface="+mn-lt"/>
                <a:ea typeface="+mn-ea"/>
                <a:cs typeface="+mn-cs"/>
              </a:defRPr>
            </a:lvl6pPr>
            <a:lvl7pPr marL="4117699" indent="-316746" algn="l" defTabSz="1266984" rtl="0" eaLnBrk="1" latinLnBrk="0" hangingPunct="1">
              <a:lnSpc>
                <a:spcPct val="90000"/>
              </a:lnSpc>
              <a:spcBef>
                <a:spcPts val="693"/>
              </a:spcBef>
              <a:buFont typeface="Arial" panose="020B0604020202020204" pitchFamily="34" charset="0"/>
              <a:buChar char="•"/>
              <a:defRPr kumimoji="1" sz="2494" kern="1200">
                <a:solidFill>
                  <a:schemeClr val="tx1"/>
                </a:solidFill>
                <a:latin typeface="+mn-lt"/>
                <a:ea typeface="+mn-ea"/>
                <a:cs typeface="+mn-cs"/>
              </a:defRPr>
            </a:lvl7pPr>
            <a:lvl8pPr marL="4751192" indent="-316746" algn="l" defTabSz="1266984" rtl="0" eaLnBrk="1" latinLnBrk="0" hangingPunct="1">
              <a:lnSpc>
                <a:spcPct val="90000"/>
              </a:lnSpc>
              <a:spcBef>
                <a:spcPts val="693"/>
              </a:spcBef>
              <a:buFont typeface="Arial" panose="020B0604020202020204" pitchFamily="34" charset="0"/>
              <a:buChar char="•"/>
              <a:defRPr kumimoji="1" sz="2494" kern="1200">
                <a:solidFill>
                  <a:schemeClr val="tx1"/>
                </a:solidFill>
                <a:latin typeface="+mn-lt"/>
                <a:ea typeface="+mn-ea"/>
                <a:cs typeface="+mn-cs"/>
              </a:defRPr>
            </a:lvl8pPr>
            <a:lvl9pPr marL="5384684" indent="-316746" algn="l" defTabSz="1266984" rtl="0" eaLnBrk="1" latinLnBrk="0" hangingPunct="1">
              <a:lnSpc>
                <a:spcPct val="90000"/>
              </a:lnSpc>
              <a:spcBef>
                <a:spcPts val="693"/>
              </a:spcBef>
              <a:buFont typeface="Arial" panose="020B0604020202020204" pitchFamily="34" charset="0"/>
              <a:buChar char="•"/>
              <a:defRPr kumimoji="1" sz="2494" kern="1200">
                <a:solidFill>
                  <a:schemeClr val="tx1"/>
                </a:solidFill>
                <a:latin typeface="+mn-lt"/>
                <a:ea typeface="+mn-ea"/>
                <a:cs typeface="+mn-cs"/>
              </a:defRPr>
            </a:lvl9pPr>
          </a:lstStyle>
          <a:p>
            <a:pPr marL="215514" indent="-215514" defTabSz="862056">
              <a:spcBef>
                <a:spcPts val="942"/>
              </a:spcBef>
              <a:buFont typeface="Wingdings" panose="05000000000000000000" pitchFamily="2" charset="2"/>
              <a:buChar char="Ø"/>
            </a:pPr>
            <a:r>
              <a:rPr lang="ja-JP" altLang="en-US" sz="2639" dirty="0">
                <a:solidFill>
                  <a:prstClr val="black"/>
                </a:solidFill>
              </a:rPr>
              <a:t>介護サービス事業の規模に応じた適切な</a:t>
            </a:r>
            <a:endParaRPr lang="en-US" altLang="ja-JP" sz="2639" dirty="0">
              <a:solidFill>
                <a:prstClr val="black"/>
              </a:solidFill>
            </a:endParaRPr>
          </a:p>
          <a:p>
            <a:pPr marL="0" indent="244111" defTabSz="862056">
              <a:spcBef>
                <a:spcPts val="942"/>
              </a:spcBef>
              <a:buNone/>
            </a:pPr>
            <a:r>
              <a:rPr lang="ja-JP" altLang="en-US" sz="2639" dirty="0">
                <a:solidFill>
                  <a:prstClr val="black"/>
                </a:solidFill>
              </a:rPr>
              <a:t>業務管理体制を整備することが義務付けられた</a:t>
            </a:r>
          </a:p>
        </p:txBody>
      </p:sp>
      <p:sp>
        <p:nvSpPr>
          <p:cNvPr id="7" name="楕円 6">
            <a:extLst>
              <a:ext uri="{FF2B5EF4-FFF2-40B4-BE49-F238E27FC236}">
                <a16:creationId xmlns:a16="http://schemas.microsoft.com/office/drawing/2014/main" id="{02C5F8A9-A176-4583-A4B4-78909E0D95DF}"/>
              </a:ext>
            </a:extLst>
          </p:cNvPr>
          <p:cNvSpPr/>
          <p:nvPr/>
        </p:nvSpPr>
        <p:spPr>
          <a:xfrm>
            <a:off x="955410" y="3228355"/>
            <a:ext cx="2455863" cy="2455863"/>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22158"/>
            <a:endParaRPr kumimoji="1" lang="ja-JP" altLang="en-US" sz="1225" dirty="0">
              <a:solidFill>
                <a:prstClr val="white"/>
              </a:solidFill>
              <a:latin typeface="Calibri" panose="020F0502020204030204"/>
              <a:ea typeface="ＭＳ Ｐゴシック" panose="020B0600070205080204" pitchFamily="50" charset="-128"/>
            </a:endParaRPr>
          </a:p>
        </p:txBody>
      </p:sp>
      <p:sp>
        <p:nvSpPr>
          <p:cNvPr id="8" name="楕円 7">
            <a:extLst>
              <a:ext uri="{FF2B5EF4-FFF2-40B4-BE49-F238E27FC236}">
                <a16:creationId xmlns:a16="http://schemas.microsoft.com/office/drawing/2014/main" id="{7D769E52-634F-4ECA-B470-BFBFD1503FF8}"/>
              </a:ext>
            </a:extLst>
          </p:cNvPr>
          <p:cNvSpPr/>
          <p:nvPr/>
        </p:nvSpPr>
        <p:spPr>
          <a:xfrm>
            <a:off x="3692036" y="3228355"/>
            <a:ext cx="2455863" cy="2455863"/>
          </a:xfrm>
          <a:prstGeom prst="ellipse">
            <a:avLst/>
          </a:prstGeom>
          <a:solidFill>
            <a:srgbClr val="99FF6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22158"/>
            <a:endParaRPr kumimoji="1" lang="ja-JP" altLang="en-US" sz="1225" dirty="0">
              <a:solidFill>
                <a:prstClr val="white"/>
              </a:solidFill>
              <a:latin typeface="Calibri" panose="020F0502020204030204"/>
              <a:ea typeface="ＭＳ Ｐゴシック" panose="020B0600070205080204" pitchFamily="50" charset="-128"/>
            </a:endParaRPr>
          </a:p>
        </p:txBody>
      </p:sp>
      <p:sp>
        <p:nvSpPr>
          <p:cNvPr id="9" name="楕円 8">
            <a:extLst>
              <a:ext uri="{FF2B5EF4-FFF2-40B4-BE49-F238E27FC236}">
                <a16:creationId xmlns:a16="http://schemas.microsoft.com/office/drawing/2014/main" id="{01AACEA5-5E9E-44C7-84B2-C5FB3010E448}"/>
              </a:ext>
            </a:extLst>
          </p:cNvPr>
          <p:cNvSpPr/>
          <p:nvPr/>
        </p:nvSpPr>
        <p:spPr>
          <a:xfrm>
            <a:off x="6428663" y="3228355"/>
            <a:ext cx="2455863" cy="2455863"/>
          </a:xfrm>
          <a:prstGeom prst="ellipse">
            <a:avLst/>
          </a:prstGeom>
          <a:solidFill>
            <a:srgbClr val="FF99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22158"/>
            <a:endParaRPr kumimoji="1" lang="ja-JP" altLang="en-US" sz="1225" dirty="0">
              <a:solidFill>
                <a:prstClr val="white"/>
              </a:solidFill>
              <a:latin typeface="Calibri" panose="020F0502020204030204"/>
              <a:ea typeface="ＭＳ Ｐゴシック" panose="020B0600070205080204" pitchFamily="50" charset="-128"/>
            </a:endParaRPr>
          </a:p>
        </p:txBody>
      </p:sp>
      <p:sp>
        <p:nvSpPr>
          <p:cNvPr id="11" name="コンテンツ プレースホルダー 2">
            <a:extLst>
              <a:ext uri="{FF2B5EF4-FFF2-40B4-BE49-F238E27FC236}">
                <a16:creationId xmlns:a16="http://schemas.microsoft.com/office/drawing/2014/main" id="{85F511F4-58E6-4166-B3E6-4D5F59EDD574}"/>
              </a:ext>
            </a:extLst>
          </p:cNvPr>
          <p:cNvSpPr txBox="1">
            <a:spLocks/>
          </p:cNvSpPr>
          <p:nvPr/>
        </p:nvSpPr>
        <p:spPr>
          <a:xfrm>
            <a:off x="1254992" y="3821422"/>
            <a:ext cx="1856696" cy="1601880"/>
          </a:xfrm>
          <a:prstGeom prst="rect">
            <a:avLst/>
          </a:prstGeom>
        </p:spPr>
        <p:txBody>
          <a:bodyPr vert="horz" lIns="62213" tIns="31106" rIns="62213" bIns="31106" rtlCol="0">
            <a:normAutofit/>
          </a:bodyPr>
          <a:lstStyle>
            <a:lvl1pPr marL="316746" indent="-316746" algn="l" defTabSz="1266984" rtl="0" eaLnBrk="1" latinLnBrk="0" hangingPunct="1">
              <a:lnSpc>
                <a:spcPct val="90000"/>
              </a:lnSpc>
              <a:spcBef>
                <a:spcPts val="1385"/>
              </a:spcBef>
              <a:buFont typeface="Arial" panose="020B0604020202020204" pitchFamily="34" charset="0"/>
              <a:buChar char="•"/>
              <a:defRPr kumimoji="1" sz="3879" kern="1200">
                <a:solidFill>
                  <a:schemeClr val="tx1"/>
                </a:solidFill>
                <a:latin typeface="メイリオ" panose="020B0604030504040204" pitchFamily="50" charset="-128"/>
                <a:ea typeface="メイリオ" panose="020B0604030504040204" pitchFamily="50" charset="-128"/>
                <a:cs typeface="+mn-cs"/>
              </a:defRPr>
            </a:lvl1pPr>
            <a:lvl2pPr marL="950238" indent="-316746" algn="l" defTabSz="1266984" rtl="0" eaLnBrk="1" latinLnBrk="0" hangingPunct="1">
              <a:lnSpc>
                <a:spcPct val="90000"/>
              </a:lnSpc>
              <a:spcBef>
                <a:spcPts val="693"/>
              </a:spcBef>
              <a:buFont typeface="Arial" panose="020B0604020202020204" pitchFamily="34" charset="0"/>
              <a:buChar char="•"/>
              <a:defRPr kumimoji="1" sz="3326" kern="1200">
                <a:solidFill>
                  <a:schemeClr val="tx1"/>
                </a:solidFill>
                <a:latin typeface="メイリオ" panose="020B0604030504040204" pitchFamily="50" charset="-128"/>
                <a:ea typeface="メイリオ" panose="020B0604030504040204" pitchFamily="50" charset="-128"/>
                <a:cs typeface="+mn-cs"/>
              </a:defRPr>
            </a:lvl2pPr>
            <a:lvl3pPr marL="1583731" indent="-316746" algn="l" defTabSz="1266984" rtl="0" eaLnBrk="1" latinLnBrk="0" hangingPunct="1">
              <a:lnSpc>
                <a:spcPct val="90000"/>
              </a:lnSpc>
              <a:spcBef>
                <a:spcPts val="693"/>
              </a:spcBef>
              <a:buFont typeface="Arial" panose="020B0604020202020204" pitchFamily="34" charset="0"/>
              <a:buChar char="•"/>
              <a:defRPr kumimoji="1" sz="2772" kern="1200">
                <a:solidFill>
                  <a:schemeClr val="tx1"/>
                </a:solidFill>
                <a:latin typeface="メイリオ" panose="020B0604030504040204" pitchFamily="50" charset="-128"/>
                <a:ea typeface="メイリオ" panose="020B0604030504040204" pitchFamily="50" charset="-128"/>
                <a:cs typeface="+mn-cs"/>
              </a:defRPr>
            </a:lvl3pPr>
            <a:lvl4pPr marL="2217222" indent="-316746" algn="l" defTabSz="1266984" rtl="0" eaLnBrk="1" latinLnBrk="0" hangingPunct="1">
              <a:lnSpc>
                <a:spcPct val="90000"/>
              </a:lnSpc>
              <a:spcBef>
                <a:spcPts val="693"/>
              </a:spcBef>
              <a:buFont typeface="Arial" panose="020B0604020202020204" pitchFamily="34" charset="0"/>
              <a:buChar char="•"/>
              <a:defRPr kumimoji="1" sz="2494" kern="1200">
                <a:solidFill>
                  <a:schemeClr val="tx1"/>
                </a:solidFill>
                <a:latin typeface="メイリオ" panose="020B0604030504040204" pitchFamily="50" charset="-128"/>
                <a:ea typeface="メイリオ" panose="020B0604030504040204" pitchFamily="50" charset="-128"/>
                <a:cs typeface="+mn-cs"/>
              </a:defRPr>
            </a:lvl4pPr>
            <a:lvl5pPr marL="2850715" indent="-316746" algn="l" defTabSz="1266984" rtl="0" eaLnBrk="1" latinLnBrk="0" hangingPunct="1">
              <a:lnSpc>
                <a:spcPct val="90000"/>
              </a:lnSpc>
              <a:spcBef>
                <a:spcPts val="693"/>
              </a:spcBef>
              <a:buFont typeface="Arial" panose="020B0604020202020204" pitchFamily="34" charset="0"/>
              <a:buChar char="•"/>
              <a:defRPr kumimoji="1" sz="2494" kern="1200">
                <a:solidFill>
                  <a:schemeClr val="tx1"/>
                </a:solidFill>
                <a:latin typeface="メイリオ" panose="020B0604030504040204" pitchFamily="50" charset="-128"/>
                <a:ea typeface="メイリオ" panose="020B0604030504040204" pitchFamily="50" charset="-128"/>
                <a:cs typeface="+mn-cs"/>
              </a:defRPr>
            </a:lvl5pPr>
            <a:lvl6pPr marL="3484208" indent="-316746" algn="l" defTabSz="1266984" rtl="0" eaLnBrk="1" latinLnBrk="0" hangingPunct="1">
              <a:lnSpc>
                <a:spcPct val="90000"/>
              </a:lnSpc>
              <a:spcBef>
                <a:spcPts val="693"/>
              </a:spcBef>
              <a:buFont typeface="Arial" panose="020B0604020202020204" pitchFamily="34" charset="0"/>
              <a:buChar char="•"/>
              <a:defRPr kumimoji="1" sz="2494" kern="1200">
                <a:solidFill>
                  <a:schemeClr val="tx1"/>
                </a:solidFill>
                <a:latin typeface="+mn-lt"/>
                <a:ea typeface="+mn-ea"/>
                <a:cs typeface="+mn-cs"/>
              </a:defRPr>
            </a:lvl6pPr>
            <a:lvl7pPr marL="4117699" indent="-316746" algn="l" defTabSz="1266984" rtl="0" eaLnBrk="1" latinLnBrk="0" hangingPunct="1">
              <a:lnSpc>
                <a:spcPct val="90000"/>
              </a:lnSpc>
              <a:spcBef>
                <a:spcPts val="693"/>
              </a:spcBef>
              <a:buFont typeface="Arial" panose="020B0604020202020204" pitchFamily="34" charset="0"/>
              <a:buChar char="•"/>
              <a:defRPr kumimoji="1" sz="2494" kern="1200">
                <a:solidFill>
                  <a:schemeClr val="tx1"/>
                </a:solidFill>
                <a:latin typeface="+mn-lt"/>
                <a:ea typeface="+mn-ea"/>
                <a:cs typeface="+mn-cs"/>
              </a:defRPr>
            </a:lvl7pPr>
            <a:lvl8pPr marL="4751192" indent="-316746" algn="l" defTabSz="1266984" rtl="0" eaLnBrk="1" latinLnBrk="0" hangingPunct="1">
              <a:lnSpc>
                <a:spcPct val="90000"/>
              </a:lnSpc>
              <a:spcBef>
                <a:spcPts val="693"/>
              </a:spcBef>
              <a:buFont typeface="Arial" panose="020B0604020202020204" pitchFamily="34" charset="0"/>
              <a:buChar char="•"/>
              <a:defRPr kumimoji="1" sz="2494" kern="1200">
                <a:solidFill>
                  <a:schemeClr val="tx1"/>
                </a:solidFill>
                <a:latin typeface="+mn-lt"/>
                <a:ea typeface="+mn-ea"/>
                <a:cs typeface="+mn-cs"/>
              </a:defRPr>
            </a:lvl8pPr>
            <a:lvl9pPr marL="5384684" indent="-316746" algn="l" defTabSz="1266984" rtl="0" eaLnBrk="1" latinLnBrk="0" hangingPunct="1">
              <a:lnSpc>
                <a:spcPct val="90000"/>
              </a:lnSpc>
              <a:spcBef>
                <a:spcPts val="693"/>
              </a:spcBef>
              <a:buFont typeface="Arial" panose="020B0604020202020204" pitchFamily="34" charset="0"/>
              <a:buChar char="•"/>
              <a:defRPr kumimoji="1" sz="2494" kern="1200">
                <a:solidFill>
                  <a:schemeClr val="tx1"/>
                </a:solidFill>
                <a:latin typeface="+mn-lt"/>
                <a:ea typeface="+mn-ea"/>
                <a:cs typeface="+mn-cs"/>
              </a:defRPr>
            </a:lvl9pPr>
          </a:lstStyle>
          <a:p>
            <a:pPr marL="0" indent="0" algn="ctr" defTabSz="862056">
              <a:spcBef>
                <a:spcPts val="942"/>
              </a:spcBef>
              <a:buNone/>
            </a:pPr>
            <a:r>
              <a:rPr lang="ja-JP" altLang="en-US" sz="2639" dirty="0">
                <a:solidFill>
                  <a:prstClr val="black"/>
                </a:solidFill>
              </a:rPr>
              <a:t>法令遵守の</a:t>
            </a:r>
            <a:endParaRPr lang="en-US" altLang="ja-JP" sz="2639" dirty="0">
              <a:solidFill>
                <a:prstClr val="black"/>
              </a:solidFill>
            </a:endParaRPr>
          </a:p>
          <a:p>
            <a:pPr marL="0" indent="0" algn="ctr" defTabSz="862056">
              <a:spcBef>
                <a:spcPts val="942"/>
              </a:spcBef>
              <a:buNone/>
            </a:pPr>
            <a:r>
              <a:rPr lang="ja-JP" altLang="en-US" sz="2639" dirty="0">
                <a:solidFill>
                  <a:prstClr val="black"/>
                </a:solidFill>
              </a:rPr>
              <a:t>義務の</a:t>
            </a:r>
            <a:endParaRPr lang="en-US" altLang="ja-JP" sz="2639" dirty="0">
              <a:solidFill>
                <a:prstClr val="black"/>
              </a:solidFill>
            </a:endParaRPr>
          </a:p>
          <a:p>
            <a:pPr marL="0" indent="0" algn="ctr" defTabSz="862056">
              <a:spcBef>
                <a:spcPts val="942"/>
              </a:spcBef>
              <a:buNone/>
            </a:pPr>
            <a:r>
              <a:rPr lang="ja-JP" altLang="en-US" sz="2639" dirty="0">
                <a:solidFill>
                  <a:prstClr val="black"/>
                </a:solidFill>
              </a:rPr>
              <a:t>履行を確保</a:t>
            </a:r>
          </a:p>
        </p:txBody>
      </p:sp>
      <p:sp>
        <p:nvSpPr>
          <p:cNvPr id="12" name="コンテンツ プレースホルダー 2">
            <a:extLst>
              <a:ext uri="{FF2B5EF4-FFF2-40B4-BE49-F238E27FC236}">
                <a16:creationId xmlns:a16="http://schemas.microsoft.com/office/drawing/2014/main" id="{B722D4EA-5292-4245-B641-0B7E76647ECE}"/>
              </a:ext>
            </a:extLst>
          </p:cNvPr>
          <p:cNvSpPr txBox="1">
            <a:spLocks/>
          </p:cNvSpPr>
          <p:nvPr/>
        </p:nvSpPr>
        <p:spPr>
          <a:xfrm>
            <a:off x="3991619" y="3821422"/>
            <a:ext cx="1856696" cy="1601880"/>
          </a:xfrm>
          <a:prstGeom prst="rect">
            <a:avLst/>
          </a:prstGeom>
        </p:spPr>
        <p:txBody>
          <a:bodyPr vert="horz" lIns="62213" tIns="31106" rIns="62213" bIns="31106" rtlCol="0">
            <a:normAutofit/>
          </a:bodyPr>
          <a:lstStyle>
            <a:lvl1pPr marL="316746" indent="-316746" algn="l" defTabSz="1266984" rtl="0" eaLnBrk="1" latinLnBrk="0" hangingPunct="1">
              <a:lnSpc>
                <a:spcPct val="90000"/>
              </a:lnSpc>
              <a:spcBef>
                <a:spcPts val="1385"/>
              </a:spcBef>
              <a:buFont typeface="Arial" panose="020B0604020202020204" pitchFamily="34" charset="0"/>
              <a:buChar char="•"/>
              <a:defRPr kumimoji="1" sz="3879" kern="1200">
                <a:solidFill>
                  <a:schemeClr val="tx1"/>
                </a:solidFill>
                <a:latin typeface="メイリオ" panose="020B0604030504040204" pitchFamily="50" charset="-128"/>
                <a:ea typeface="メイリオ" panose="020B0604030504040204" pitchFamily="50" charset="-128"/>
                <a:cs typeface="+mn-cs"/>
              </a:defRPr>
            </a:lvl1pPr>
            <a:lvl2pPr marL="950238" indent="-316746" algn="l" defTabSz="1266984" rtl="0" eaLnBrk="1" latinLnBrk="0" hangingPunct="1">
              <a:lnSpc>
                <a:spcPct val="90000"/>
              </a:lnSpc>
              <a:spcBef>
                <a:spcPts val="693"/>
              </a:spcBef>
              <a:buFont typeface="Arial" panose="020B0604020202020204" pitchFamily="34" charset="0"/>
              <a:buChar char="•"/>
              <a:defRPr kumimoji="1" sz="3326" kern="1200">
                <a:solidFill>
                  <a:schemeClr val="tx1"/>
                </a:solidFill>
                <a:latin typeface="メイリオ" panose="020B0604030504040204" pitchFamily="50" charset="-128"/>
                <a:ea typeface="メイリオ" panose="020B0604030504040204" pitchFamily="50" charset="-128"/>
                <a:cs typeface="+mn-cs"/>
              </a:defRPr>
            </a:lvl2pPr>
            <a:lvl3pPr marL="1583731" indent="-316746" algn="l" defTabSz="1266984" rtl="0" eaLnBrk="1" latinLnBrk="0" hangingPunct="1">
              <a:lnSpc>
                <a:spcPct val="90000"/>
              </a:lnSpc>
              <a:spcBef>
                <a:spcPts val="693"/>
              </a:spcBef>
              <a:buFont typeface="Arial" panose="020B0604020202020204" pitchFamily="34" charset="0"/>
              <a:buChar char="•"/>
              <a:defRPr kumimoji="1" sz="2772" kern="1200">
                <a:solidFill>
                  <a:schemeClr val="tx1"/>
                </a:solidFill>
                <a:latin typeface="メイリオ" panose="020B0604030504040204" pitchFamily="50" charset="-128"/>
                <a:ea typeface="メイリオ" panose="020B0604030504040204" pitchFamily="50" charset="-128"/>
                <a:cs typeface="+mn-cs"/>
              </a:defRPr>
            </a:lvl3pPr>
            <a:lvl4pPr marL="2217222" indent="-316746" algn="l" defTabSz="1266984" rtl="0" eaLnBrk="1" latinLnBrk="0" hangingPunct="1">
              <a:lnSpc>
                <a:spcPct val="90000"/>
              </a:lnSpc>
              <a:spcBef>
                <a:spcPts val="693"/>
              </a:spcBef>
              <a:buFont typeface="Arial" panose="020B0604020202020204" pitchFamily="34" charset="0"/>
              <a:buChar char="•"/>
              <a:defRPr kumimoji="1" sz="2494" kern="1200">
                <a:solidFill>
                  <a:schemeClr val="tx1"/>
                </a:solidFill>
                <a:latin typeface="メイリオ" panose="020B0604030504040204" pitchFamily="50" charset="-128"/>
                <a:ea typeface="メイリオ" panose="020B0604030504040204" pitchFamily="50" charset="-128"/>
                <a:cs typeface="+mn-cs"/>
              </a:defRPr>
            </a:lvl4pPr>
            <a:lvl5pPr marL="2850715" indent="-316746" algn="l" defTabSz="1266984" rtl="0" eaLnBrk="1" latinLnBrk="0" hangingPunct="1">
              <a:lnSpc>
                <a:spcPct val="90000"/>
              </a:lnSpc>
              <a:spcBef>
                <a:spcPts val="693"/>
              </a:spcBef>
              <a:buFont typeface="Arial" panose="020B0604020202020204" pitchFamily="34" charset="0"/>
              <a:buChar char="•"/>
              <a:defRPr kumimoji="1" sz="2494" kern="1200">
                <a:solidFill>
                  <a:schemeClr val="tx1"/>
                </a:solidFill>
                <a:latin typeface="メイリオ" panose="020B0604030504040204" pitchFamily="50" charset="-128"/>
                <a:ea typeface="メイリオ" panose="020B0604030504040204" pitchFamily="50" charset="-128"/>
                <a:cs typeface="+mn-cs"/>
              </a:defRPr>
            </a:lvl5pPr>
            <a:lvl6pPr marL="3484208" indent="-316746" algn="l" defTabSz="1266984" rtl="0" eaLnBrk="1" latinLnBrk="0" hangingPunct="1">
              <a:lnSpc>
                <a:spcPct val="90000"/>
              </a:lnSpc>
              <a:spcBef>
                <a:spcPts val="693"/>
              </a:spcBef>
              <a:buFont typeface="Arial" panose="020B0604020202020204" pitchFamily="34" charset="0"/>
              <a:buChar char="•"/>
              <a:defRPr kumimoji="1" sz="2494" kern="1200">
                <a:solidFill>
                  <a:schemeClr val="tx1"/>
                </a:solidFill>
                <a:latin typeface="+mn-lt"/>
                <a:ea typeface="+mn-ea"/>
                <a:cs typeface="+mn-cs"/>
              </a:defRPr>
            </a:lvl6pPr>
            <a:lvl7pPr marL="4117699" indent="-316746" algn="l" defTabSz="1266984" rtl="0" eaLnBrk="1" latinLnBrk="0" hangingPunct="1">
              <a:lnSpc>
                <a:spcPct val="90000"/>
              </a:lnSpc>
              <a:spcBef>
                <a:spcPts val="693"/>
              </a:spcBef>
              <a:buFont typeface="Arial" panose="020B0604020202020204" pitchFamily="34" charset="0"/>
              <a:buChar char="•"/>
              <a:defRPr kumimoji="1" sz="2494" kern="1200">
                <a:solidFill>
                  <a:schemeClr val="tx1"/>
                </a:solidFill>
                <a:latin typeface="+mn-lt"/>
                <a:ea typeface="+mn-ea"/>
                <a:cs typeface="+mn-cs"/>
              </a:defRPr>
            </a:lvl7pPr>
            <a:lvl8pPr marL="4751192" indent="-316746" algn="l" defTabSz="1266984" rtl="0" eaLnBrk="1" latinLnBrk="0" hangingPunct="1">
              <a:lnSpc>
                <a:spcPct val="90000"/>
              </a:lnSpc>
              <a:spcBef>
                <a:spcPts val="693"/>
              </a:spcBef>
              <a:buFont typeface="Arial" panose="020B0604020202020204" pitchFamily="34" charset="0"/>
              <a:buChar char="•"/>
              <a:defRPr kumimoji="1" sz="2494" kern="1200">
                <a:solidFill>
                  <a:schemeClr val="tx1"/>
                </a:solidFill>
                <a:latin typeface="+mn-lt"/>
                <a:ea typeface="+mn-ea"/>
                <a:cs typeface="+mn-cs"/>
              </a:defRPr>
            </a:lvl8pPr>
            <a:lvl9pPr marL="5384684" indent="-316746" algn="l" defTabSz="1266984" rtl="0" eaLnBrk="1" latinLnBrk="0" hangingPunct="1">
              <a:lnSpc>
                <a:spcPct val="90000"/>
              </a:lnSpc>
              <a:spcBef>
                <a:spcPts val="693"/>
              </a:spcBef>
              <a:buFont typeface="Arial" panose="020B0604020202020204" pitchFamily="34" charset="0"/>
              <a:buChar char="•"/>
              <a:defRPr kumimoji="1" sz="2494" kern="1200">
                <a:solidFill>
                  <a:schemeClr val="tx1"/>
                </a:solidFill>
                <a:latin typeface="+mn-lt"/>
                <a:ea typeface="+mn-ea"/>
                <a:cs typeface="+mn-cs"/>
              </a:defRPr>
            </a:lvl9pPr>
          </a:lstStyle>
          <a:p>
            <a:pPr marL="0" indent="0" algn="ctr" defTabSz="862056">
              <a:spcBef>
                <a:spcPts val="942"/>
              </a:spcBef>
              <a:buNone/>
            </a:pPr>
            <a:r>
              <a:rPr lang="ja-JP" altLang="en-US" sz="2639" dirty="0">
                <a:solidFill>
                  <a:prstClr val="black"/>
                </a:solidFill>
              </a:rPr>
              <a:t>不正事案を</a:t>
            </a:r>
            <a:endParaRPr lang="en-US" altLang="ja-JP" sz="2639" dirty="0">
              <a:solidFill>
                <a:prstClr val="black"/>
              </a:solidFill>
            </a:endParaRPr>
          </a:p>
          <a:p>
            <a:pPr marL="0" indent="0" algn="ctr" defTabSz="862056">
              <a:spcBef>
                <a:spcPts val="942"/>
              </a:spcBef>
              <a:buNone/>
            </a:pPr>
            <a:r>
              <a:rPr lang="ja-JP" altLang="en-US" sz="2639" dirty="0">
                <a:solidFill>
                  <a:prstClr val="black"/>
                </a:solidFill>
              </a:rPr>
              <a:t>未然に</a:t>
            </a:r>
            <a:endParaRPr lang="en-US" altLang="ja-JP" sz="2639" dirty="0">
              <a:solidFill>
                <a:prstClr val="black"/>
              </a:solidFill>
            </a:endParaRPr>
          </a:p>
          <a:p>
            <a:pPr marL="0" indent="0" algn="ctr" defTabSz="862056">
              <a:spcBef>
                <a:spcPts val="942"/>
              </a:spcBef>
              <a:buNone/>
            </a:pPr>
            <a:r>
              <a:rPr lang="ja-JP" altLang="en-US" sz="2639" dirty="0">
                <a:solidFill>
                  <a:prstClr val="black"/>
                </a:solidFill>
              </a:rPr>
              <a:t>防止</a:t>
            </a:r>
            <a:endParaRPr lang="en-US" altLang="ja-JP" sz="2639" dirty="0">
              <a:solidFill>
                <a:prstClr val="black"/>
              </a:solidFill>
            </a:endParaRPr>
          </a:p>
        </p:txBody>
      </p:sp>
      <p:sp>
        <p:nvSpPr>
          <p:cNvPr id="13" name="コンテンツ プレースホルダー 2">
            <a:extLst>
              <a:ext uri="{FF2B5EF4-FFF2-40B4-BE49-F238E27FC236}">
                <a16:creationId xmlns:a16="http://schemas.microsoft.com/office/drawing/2014/main" id="{174FEE3E-B761-4CE5-99FE-CBCFE51204C3}"/>
              </a:ext>
            </a:extLst>
          </p:cNvPr>
          <p:cNvSpPr txBox="1">
            <a:spLocks/>
          </p:cNvSpPr>
          <p:nvPr/>
        </p:nvSpPr>
        <p:spPr>
          <a:xfrm>
            <a:off x="6259937" y="3813974"/>
            <a:ext cx="2793313" cy="1770105"/>
          </a:xfrm>
          <a:prstGeom prst="rect">
            <a:avLst/>
          </a:prstGeom>
        </p:spPr>
        <p:txBody>
          <a:bodyPr vert="horz" lIns="62213" tIns="31106" rIns="62213" bIns="31106" rtlCol="0">
            <a:normAutofit/>
          </a:bodyPr>
          <a:lstStyle>
            <a:lvl1pPr marL="316746" indent="-316746" algn="l" defTabSz="1266984" rtl="0" eaLnBrk="1" latinLnBrk="0" hangingPunct="1">
              <a:lnSpc>
                <a:spcPct val="90000"/>
              </a:lnSpc>
              <a:spcBef>
                <a:spcPts val="1385"/>
              </a:spcBef>
              <a:buFont typeface="Arial" panose="020B0604020202020204" pitchFamily="34" charset="0"/>
              <a:buChar char="•"/>
              <a:defRPr kumimoji="1" sz="3879" kern="1200">
                <a:solidFill>
                  <a:schemeClr val="tx1"/>
                </a:solidFill>
                <a:latin typeface="メイリオ" panose="020B0604030504040204" pitchFamily="50" charset="-128"/>
                <a:ea typeface="メイリオ" panose="020B0604030504040204" pitchFamily="50" charset="-128"/>
                <a:cs typeface="+mn-cs"/>
              </a:defRPr>
            </a:lvl1pPr>
            <a:lvl2pPr marL="950238" indent="-316746" algn="l" defTabSz="1266984" rtl="0" eaLnBrk="1" latinLnBrk="0" hangingPunct="1">
              <a:lnSpc>
                <a:spcPct val="90000"/>
              </a:lnSpc>
              <a:spcBef>
                <a:spcPts val="693"/>
              </a:spcBef>
              <a:buFont typeface="Arial" panose="020B0604020202020204" pitchFamily="34" charset="0"/>
              <a:buChar char="•"/>
              <a:defRPr kumimoji="1" sz="3326" kern="1200">
                <a:solidFill>
                  <a:schemeClr val="tx1"/>
                </a:solidFill>
                <a:latin typeface="メイリオ" panose="020B0604030504040204" pitchFamily="50" charset="-128"/>
                <a:ea typeface="メイリオ" panose="020B0604030504040204" pitchFamily="50" charset="-128"/>
                <a:cs typeface="+mn-cs"/>
              </a:defRPr>
            </a:lvl2pPr>
            <a:lvl3pPr marL="1583731" indent="-316746" algn="l" defTabSz="1266984" rtl="0" eaLnBrk="1" latinLnBrk="0" hangingPunct="1">
              <a:lnSpc>
                <a:spcPct val="90000"/>
              </a:lnSpc>
              <a:spcBef>
                <a:spcPts val="693"/>
              </a:spcBef>
              <a:buFont typeface="Arial" panose="020B0604020202020204" pitchFamily="34" charset="0"/>
              <a:buChar char="•"/>
              <a:defRPr kumimoji="1" sz="2772" kern="1200">
                <a:solidFill>
                  <a:schemeClr val="tx1"/>
                </a:solidFill>
                <a:latin typeface="メイリオ" panose="020B0604030504040204" pitchFamily="50" charset="-128"/>
                <a:ea typeface="メイリオ" panose="020B0604030504040204" pitchFamily="50" charset="-128"/>
                <a:cs typeface="+mn-cs"/>
              </a:defRPr>
            </a:lvl3pPr>
            <a:lvl4pPr marL="2217222" indent="-316746" algn="l" defTabSz="1266984" rtl="0" eaLnBrk="1" latinLnBrk="0" hangingPunct="1">
              <a:lnSpc>
                <a:spcPct val="90000"/>
              </a:lnSpc>
              <a:spcBef>
                <a:spcPts val="693"/>
              </a:spcBef>
              <a:buFont typeface="Arial" panose="020B0604020202020204" pitchFamily="34" charset="0"/>
              <a:buChar char="•"/>
              <a:defRPr kumimoji="1" sz="2494" kern="1200">
                <a:solidFill>
                  <a:schemeClr val="tx1"/>
                </a:solidFill>
                <a:latin typeface="メイリオ" panose="020B0604030504040204" pitchFamily="50" charset="-128"/>
                <a:ea typeface="メイリオ" panose="020B0604030504040204" pitchFamily="50" charset="-128"/>
                <a:cs typeface="+mn-cs"/>
              </a:defRPr>
            </a:lvl4pPr>
            <a:lvl5pPr marL="2850715" indent="-316746" algn="l" defTabSz="1266984" rtl="0" eaLnBrk="1" latinLnBrk="0" hangingPunct="1">
              <a:lnSpc>
                <a:spcPct val="90000"/>
              </a:lnSpc>
              <a:spcBef>
                <a:spcPts val="693"/>
              </a:spcBef>
              <a:buFont typeface="Arial" panose="020B0604020202020204" pitchFamily="34" charset="0"/>
              <a:buChar char="•"/>
              <a:defRPr kumimoji="1" sz="2494" kern="1200">
                <a:solidFill>
                  <a:schemeClr val="tx1"/>
                </a:solidFill>
                <a:latin typeface="メイリオ" panose="020B0604030504040204" pitchFamily="50" charset="-128"/>
                <a:ea typeface="メイリオ" panose="020B0604030504040204" pitchFamily="50" charset="-128"/>
                <a:cs typeface="+mn-cs"/>
              </a:defRPr>
            </a:lvl5pPr>
            <a:lvl6pPr marL="3484208" indent="-316746" algn="l" defTabSz="1266984" rtl="0" eaLnBrk="1" latinLnBrk="0" hangingPunct="1">
              <a:lnSpc>
                <a:spcPct val="90000"/>
              </a:lnSpc>
              <a:spcBef>
                <a:spcPts val="693"/>
              </a:spcBef>
              <a:buFont typeface="Arial" panose="020B0604020202020204" pitchFamily="34" charset="0"/>
              <a:buChar char="•"/>
              <a:defRPr kumimoji="1" sz="2494" kern="1200">
                <a:solidFill>
                  <a:schemeClr val="tx1"/>
                </a:solidFill>
                <a:latin typeface="+mn-lt"/>
                <a:ea typeface="+mn-ea"/>
                <a:cs typeface="+mn-cs"/>
              </a:defRPr>
            </a:lvl6pPr>
            <a:lvl7pPr marL="4117699" indent="-316746" algn="l" defTabSz="1266984" rtl="0" eaLnBrk="1" latinLnBrk="0" hangingPunct="1">
              <a:lnSpc>
                <a:spcPct val="90000"/>
              </a:lnSpc>
              <a:spcBef>
                <a:spcPts val="693"/>
              </a:spcBef>
              <a:buFont typeface="Arial" panose="020B0604020202020204" pitchFamily="34" charset="0"/>
              <a:buChar char="•"/>
              <a:defRPr kumimoji="1" sz="2494" kern="1200">
                <a:solidFill>
                  <a:schemeClr val="tx1"/>
                </a:solidFill>
                <a:latin typeface="+mn-lt"/>
                <a:ea typeface="+mn-ea"/>
                <a:cs typeface="+mn-cs"/>
              </a:defRPr>
            </a:lvl7pPr>
            <a:lvl8pPr marL="4751192" indent="-316746" algn="l" defTabSz="1266984" rtl="0" eaLnBrk="1" latinLnBrk="0" hangingPunct="1">
              <a:lnSpc>
                <a:spcPct val="90000"/>
              </a:lnSpc>
              <a:spcBef>
                <a:spcPts val="693"/>
              </a:spcBef>
              <a:buFont typeface="Arial" panose="020B0604020202020204" pitchFamily="34" charset="0"/>
              <a:buChar char="•"/>
              <a:defRPr kumimoji="1" sz="2494" kern="1200">
                <a:solidFill>
                  <a:schemeClr val="tx1"/>
                </a:solidFill>
                <a:latin typeface="+mn-lt"/>
                <a:ea typeface="+mn-ea"/>
                <a:cs typeface="+mn-cs"/>
              </a:defRPr>
            </a:lvl8pPr>
            <a:lvl9pPr marL="5384684" indent="-316746" algn="l" defTabSz="1266984" rtl="0" eaLnBrk="1" latinLnBrk="0" hangingPunct="1">
              <a:lnSpc>
                <a:spcPct val="90000"/>
              </a:lnSpc>
              <a:spcBef>
                <a:spcPts val="693"/>
              </a:spcBef>
              <a:buFont typeface="Arial" panose="020B0604020202020204" pitchFamily="34" charset="0"/>
              <a:buChar char="•"/>
              <a:defRPr kumimoji="1" sz="2494" kern="1200">
                <a:solidFill>
                  <a:schemeClr val="tx1"/>
                </a:solidFill>
                <a:latin typeface="+mn-lt"/>
                <a:ea typeface="+mn-ea"/>
                <a:cs typeface="+mn-cs"/>
              </a:defRPr>
            </a:lvl9pPr>
          </a:lstStyle>
          <a:p>
            <a:pPr marL="0" indent="0" algn="ctr" defTabSz="862056">
              <a:spcBef>
                <a:spcPts val="942"/>
              </a:spcBef>
              <a:buNone/>
            </a:pPr>
            <a:r>
              <a:rPr lang="ja-JP" altLang="en-US" sz="2639" dirty="0">
                <a:solidFill>
                  <a:prstClr val="black"/>
                </a:solidFill>
              </a:rPr>
              <a:t>事業者や</a:t>
            </a:r>
            <a:endParaRPr lang="en-US" altLang="ja-JP" sz="2639" dirty="0">
              <a:solidFill>
                <a:prstClr val="black"/>
              </a:solidFill>
            </a:endParaRPr>
          </a:p>
          <a:p>
            <a:pPr marL="0" indent="0" algn="ctr" defTabSz="862056">
              <a:spcBef>
                <a:spcPts val="942"/>
              </a:spcBef>
              <a:buNone/>
            </a:pPr>
            <a:r>
              <a:rPr lang="ja-JP" altLang="en-US" sz="2722" dirty="0">
                <a:solidFill>
                  <a:prstClr val="black"/>
                </a:solidFill>
              </a:rPr>
              <a:t>利用者の保護</a:t>
            </a:r>
            <a:endParaRPr lang="en-US" altLang="ja-JP" sz="2722" dirty="0">
              <a:solidFill>
                <a:prstClr val="black"/>
              </a:solidFill>
            </a:endParaRPr>
          </a:p>
          <a:p>
            <a:pPr marL="0" indent="0" algn="ctr" defTabSz="862056">
              <a:spcBef>
                <a:spcPts val="942"/>
              </a:spcBef>
              <a:buNone/>
            </a:pPr>
            <a:r>
              <a:rPr lang="ja-JP" altLang="en-US" sz="2639" dirty="0">
                <a:solidFill>
                  <a:prstClr val="black"/>
                </a:solidFill>
              </a:rPr>
              <a:t>運営適正化</a:t>
            </a:r>
            <a:endParaRPr lang="en-US" altLang="ja-JP" sz="2639" dirty="0">
              <a:solidFill>
                <a:prstClr val="black"/>
              </a:solidFill>
            </a:endParaRPr>
          </a:p>
        </p:txBody>
      </p:sp>
    </p:spTree>
    <p:extLst>
      <p:ext uri="{BB962C8B-B14F-4D97-AF65-F5344CB8AC3E}">
        <p14:creationId xmlns:p14="http://schemas.microsoft.com/office/powerpoint/2010/main" val="16587114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四角形: 角を丸くする 5">
            <a:extLst>
              <a:ext uri="{FF2B5EF4-FFF2-40B4-BE49-F238E27FC236}">
                <a16:creationId xmlns:a16="http://schemas.microsoft.com/office/drawing/2014/main" id="{34C04E82-C0EE-480E-8861-D5D6DE35D9A2}"/>
              </a:ext>
            </a:extLst>
          </p:cNvPr>
          <p:cNvSpPr/>
          <p:nvPr/>
        </p:nvSpPr>
        <p:spPr>
          <a:xfrm>
            <a:off x="1022065" y="2194886"/>
            <a:ext cx="7398891" cy="1817515"/>
          </a:xfrm>
          <a:prstGeom prst="round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22158"/>
            <a:endParaRPr kumimoji="1" lang="ja-JP" altLang="en-US" sz="1225" dirty="0">
              <a:solidFill>
                <a:prstClr val="white"/>
              </a:solidFill>
              <a:latin typeface="Calibri" panose="020F0502020204030204"/>
              <a:ea typeface="ＭＳ Ｐゴシック" panose="020B0600070205080204" pitchFamily="50" charset="-128"/>
            </a:endParaRPr>
          </a:p>
        </p:txBody>
      </p:sp>
      <p:sp>
        <p:nvSpPr>
          <p:cNvPr id="2" name="タイトル 1">
            <a:extLst>
              <a:ext uri="{FF2B5EF4-FFF2-40B4-BE49-F238E27FC236}">
                <a16:creationId xmlns:a16="http://schemas.microsoft.com/office/drawing/2014/main" id="{EE6B5027-4884-4D85-948D-E03FE478F98B}"/>
              </a:ext>
            </a:extLst>
          </p:cNvPr>
          <p:cNvSpPr>
            <a:spLocks noGrp="1"/>
          </p:cNvSpPr>
          <p:nvPr>
            <p:ph type="title"/>
          </p:nvPr>
        </p:nvSpPr>
        <p:spPr/>
        <p:txBody>
          <a:bodyPr>
            <a:normAutofit/>
          </a:bodyPr>
          <a:lstStyle/>
          <a:p>
            <a:r>
              <a:rPr lang="ja-JP" altLang="en-US" sz="2994" b="1" dirty="0">
                <a:solidFill>
                  <a:srgbClr val="033355"/>
                </a:solidFill>
                <a:latin typeface="Meiryo" panose="020B0604030504040204" pitchFamily="50" charset="-128"/>
                <a:ea typeface="Meiryo" panose="020B0604030504040204" pitchFamily="50" charset="-128"/>
              </a:rPr>
              <a:t>２ 適切な業務管理体制とは</a:t>
            </a:r>
            <a:endParaRPr lang="ja-JP" altLang="en-US" sz="2994" dirty="0"/>
          </a:p>
        </p:txBody>
      </p:sp>
      <p:sp>
        <p:nvSpPr>
          <p:cNvPr id="3" name="コンテンツ プレースホルダー 2">
            <a:extLst>
              <a:ext uri="{FF2B5EF4-FFF2-40B4-BE49-F238E27FC236}">
                <a16:creationId xmlns:a16="http://schemas.microsoft.com/office/drawing/2014/main" id="{D9974FD2-AC24-4207-921F-F45A2339FBDA}"/>
              </a:ext>
            </a:extLst>
          </p:cNvPr>
          <p:cNvSpPr>
            <a:spLocks noGrp="1"/>
          </p:cNvSpPr>
          <p:nvPr>
            <p:ph idx="1"/>
          </p:nvPr>
        </p:nvSpPr>
        <p:spPr>
          <a:xfrm>
            <a:off x="1787204" y="2775357"/>
            <a:ext cx="7583575" cy="1144272"/>
          </a:xfrm>
        </p:spPr>
        <p:txBody>
          <a:bodyPr>
            <a:normAutofit/>
          </a:bodyPr>
          <a:lstStyle/>
          <a:p>
            <a:pPr>
              <a:buFont typeface="Wingdings" panose="05000000000000000000" pitchFamily="2" charset="2"/>
              <a:buChar char="Ø"/>
            </a:pPr>
            <a:r>
              <a:rPr kumimoji="1" lang="ja-JP" altLang="en-US" dirty="0"/>
              <a:t>法令遵守の意義と重要性を理解</a:t>
            </a:r>
            <a:endParaRPr lang="en-US" altLang="ja-JP" dirty="0"/>
          </a:p>
          <a:p>
            <a:pPr>
              <a:buFont typeface="Wingdings" panose="05000000000000000000" pitchFamily="2" charset="2"/>
              <a:buChar char="Ø"/>
            </a:pPr>
            <a:r>
              <a:rPr kumimoji="1" lang="ja-JP" altLang="en-US" dirty="0"/>
              <a:t>日々の業務においてそれらを実践</a:t>
            </a:r>
          </a:p>
        </p:txBody>
      </p:sp>
      <p:sp>
        <p:nvSpPr>
          <p:cNvPr id="5" name="四角形: 角を丸くする 4">
            <a:extLst>
              <a:ext uri="{FF2B5EF4-FFF2-40B4-BE49-F238E27FC236}">
                <a16:creationId xmlns:a16="http://schemas.microsoft.com/office/drawing/2014/main" id="{DFE4F6DB-3A4D-4B09-812C-5340C439B37F}"/>
              </a:ext>
            </a:extLst>
          </p:cNvPr>
          <p:cNvSpPr/>
          <p:nvPr/>
        </p:nvSpPr>
        <p:spPr>
          <a:xfrm>
            <a:off x="1618473" y="1931450"/>
            <a:ext cx="6210180" cy="549090"/>
          </a:xfrm>
          <a:prstGeom prst="roundRect">
            <a:avLst/>
          </a:prstGeom>
          <a:solidFill>
            <a:schemeClr val="accent3">
              <a:lumMod val="40000"/>
              <a:lumOff val="6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tIns="48987" rtlCol="0" anchor="ctr"/>
          <a:lstStyle/>
          <a:p>
            <a:pPr algn="ctr" defTabSz="622158"/>
            <a:r>
              <a:rPr kumimoji="1" lang="ja-JP" altLang="en-US" sz="2449" dirty="0">
                <a:solidFill>
                  <a:prstClr val="black"/>
                </a:solidFill>
                <a:latin typeface="メイリオ" panose="020B0604030504040204" pitchFamily="50" charset="-128"/>
                <a:ea typeface="メイリオ" panose="020B0604030504040204" pitchFamily="50" charset="-128"/>
              </a:rPr>
              <a:t>介護サービス事業に関わる全役職員</a:t>
            </a:r>
          </a:p>
        </p:txBody>
      </p:sp>
    </p:spTree>
    <p:extLst>
      <p:ext uri="{BB962C8B-B14F-4D97-AF65-F5344CB8AC3E}">
        <p14:creationId xmlns:p14="http://schemas.microsoft.com/office/powerpoint/2010/main" val="17512916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994" b="1" dirty="0">
                <a:solidFill>
                  <a:srgbClr val="033355"/>
                </a:solidFill>
                <a:latin typeface="Meiryo" panose="020B0604030504040204" pitchFamily="50" charset="-128"/>
                <a:ea typeface="Meiryo" panose="020B0604030504040204" pitchFamily="50" charset="-128"/>
              </a:rPr>
              <a:t>３ 業務管理体制整備の内容</a:t>
            </a:r>
            <a:endParaRPr lang="ja-JP" altLang="en-US" sz="3674" dirty="0"/>
          </a:p>
        </p:txBody>
      </p:sp>
      <p:sp>
        <p:nvSpPr>
          <p:cNvPr id="6" name="四角形: 角を丸くする 5">
            <a:extLst>
              <a:ext uri="{FF2B5EF4-FFF2-40B4-BE49-F238E27FC236}">
                <a16:creationId xmlns:a16="http://schemas.microsoft.com/office/drawing/2014/main" id="{12421898-C712-4333-A4AB-79FEEE990FF9}"/>
              </a:ext>
            </a:extLst>
          </p:cNvPr>
          <p:cNvSpPr/>
          <p:nvPr/>
        </p:nvSpPr>
        <p:spPr>
          <a:xfrm>
            <a:off x="5965773" y="1646086"/>
            <a:ext cx="2410750" cy="841631"/>
          </a:xfrm>
          <a:prstGeom prst="roundRect">
            <a:avLst/>
          </a:prstGeom>
          <a:solidFill>
            <a:srgbClr val="FF99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77" dirty="0">
                <a:solidFill>
                  <a:schemeClr val="tx1"/>
                </a:solidFill>
                <a:latin typeface="メイリオ" panose="020B0604030504040204" pitchFamily="50" charset="-128"/>
                <a:ea typeface="メイリオ" panose="020B0604030504040204" pitchFamily="50" charset="-128"/>
              </a:rPr>
              <a:t>法令</a:t>
            </a:r>
            <a:r>
              <a:rPr lang="ja-JP" altLang="en-US" sz="2177" dirty="0">
                <a:solidFill>
                  <a:schemeClr val="tx1"/>
                </a:solidFill>
                <a:latin typeface="メイリオ" panose="020B0604030504040204" pitchFamily="50" charset="-128"/>
                <a:ea typeface="メイリオ" panose="020B0604030504040204" pitchFamily="50" charset="-128"/>
              </a:rPr>
              <a:t>遵守</a:t>
            </a:r>
            <a:r>
              <a:rPr kumimoji="1" lang="ja-JP" altLang="en-US" sz="2177" dirty="0">
                <a:solidFill>
                  <a:schemeClr val="tx1"/>
                </a:solidFill>
                <a:latin typeface="メイリオ" panose="020B0604030504040204" pitchFamily="50" charset="-128"/>
                <a:ea typeface="メイリオ" panose="020B0604030504040204" pitchFamily="50" charset="-128"/>
              </a:rPr>
              <a:t>に</a:t>
            </a:r>
            <a:endParaRPr kumimoji="1" lang="en-US" altLang="ja-JP" sz="2177" dirty="0">
              <a:solidFill>
                <a:schemeClr val="tx1"/>
              </a:solidFill>
              <a:latin typeface="メイリオ" panose="020B0604030504040204" pitchFamily="50" charset="-128"/>
              <a:ea typeface="メイリオ" panose="020B0604030504040204" pitchFamily="50" charset="-128"/>
            </a:endParaRPr>
          </a:p>
          <a:p>
            <a:pPr algn="ctr"/>
            <a:r>
              <a:rPr kumimoji="1" lang="ja-JP" altLang="en-US" sz="2177" dirty="0">
                <a:solidFill>
                  <a:schemeClr val="tx1"/>
                </a:solidFill>
                <a:latin typeface="メイリオ" panose="020B0604030504040204" pitchFamily="50" charset="-128"/>
                <a:ea typeface="メイリオ" panose="020B0604030504040204" pitchFamily="50" charset="-128"/>
              </a:rPr>
              <a:t>係る監査</a:t>
            </a:r>
            <a:endParaRPr kumimoji="1" lang="ja-JP" altLang="en-US" sz="2722" dirty="0">
              <a:solidFill>
                <a:schemeClr val="tx1"/>
              </a:solidFill>
              <a:latin typeface="メイリオ" panose="020B0604030504040204" pitchFamily="50" charset="-128"/>
              <a:ea typeface="メイリオ" panose="020B0604030504040204" pitchFamily="50" charset="-128"/>
            </a:endParaRPr>
          </a:p>
        </p:txBody>
      </p:sp>
      <p:sp>
        <p:nvSpPr>
          <p:cNvPr id="7" name="四角形: 角を丸くする 6">
            <a:extLst>
              <a:ext uri="{FF2B5EF4-FFF2-40B4-BE49-F238E27FC236}">
                <a16:creationId xmlns:a16="http://schemas.microsoft.com/office/drawing/2014/main" id="{873849FE-3D8A-4295-9CA2-6500053783D1}"/>
              </a:ext>
            </a:extLst>
          </p:cNvPr>
          <p:cNvSpPr/>
          <p:nvPr/>
        </p:nvSpPr>
        <p:spPr>
          <a:xfrm>
            <a:off x="5969473" y="2505215"/>
            <a:ext cx="2410750" cy="841631"/>
          </a:xfrm>
          <a:prstGeom prst="roundRect">
            <a:avLst/>
          </a:prstGeom>
          <a:solidFill>
            <a:srgbClr val="FFCC6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177" dirty="0">
                <a:solidFill>
                  <a:schemeClr val="tx1"/>
                </a:solidFill>
                <a:latin typeface="メイリオ" panose="020B0604030504040204" pitchFamily="50" charset="-128"/>
                <a:ea typeface="メイリオ" panose="020B0604030504040204" pitchFamily="50" charset="-128"/>
              </a:rPr>
              <a:t>法令</a:t>
            </a:r>
            <a:r>
              <a:rPr lang="ja-JP" altLang="en-US" sz="2177" dirty="0">
                <a:solidFill>
                  <a:schemeClr val="tx1"/>
                </a:solidFill>
                <a:latin typeface="メイリオ" panose="020B0604030504040204" pitchFamily="50" charset="-128"/>
                <a:ea typeface="メイリオ" panose="020B0604030504040204" pitchFamily="50" charset="-128"/>
              </a:rPr>
              <a:t>遵守</a:t>
            </a:r>
            <a:endParaRPr kumimoji="1" lang="en-US" altLang="ja-JP" sz="2177" dirty="0">
              <a:solidFill>
                <a:schemeClr val="tx1"/>
              </a:solidFill>
              <a:latin typeface="メイリオ" panose="020B0604030504040204" pitchFamily="50" charset="-128"/>
              <a:ea typeface="メイリオ" panose="020B0604030504040204" pitchFamily="50" charset="-128"/>
            </a:endParaRPr>
          </a:p>
          <a:p>
            <a:pPr algn="ctr"/>
            <a:r>
              <a:rPr lang="ja-JP" altLang="en-US" sz="2177" dirty="0">
                <a:solidFill>
                  <a:schemeClr val="tx1"/>
                </a:solidFill>
                <a:latin typeface="メイリオ" panose="020B0604030504040204" pitchFamily="50" charset="-128"/>
                <a:ea typeface="メイリオ" panose="020B0604030504040204" pitchFamily="50" charset="-128"/>
              </a:rPr>
              <a:t>マニュアルの整備</a:t>
            </a:r>
            <a:endParaRPr kumimoji="1" lang="ja-JP" altLang="en-US" sz="2177" dirty="0">
              <a:solidFill>
                <a:schemeClr val="tx1"/>
              </a:solidFill>
              <a:latin typeface="メイリオ" panose="020B0604030504040204" pitchFamily="50" charset="-128"/>
              <a:ea typeface="メイリオ" panose="020B0604030504040204" pitchFamily="50" charset="-128"/>
            </a:endParaRPr>
          </a:p>
        </p:txBody>
      </p:sp>
      <p:sp>
        <p:nvSpPr>
          <p:cNvPr id="8" name="四角形: 角を丸くする 7">
            <a:extLst>
              <a:ext uri="{FF2B5EF4-FFF2-40B4-BE49-F238E27FC236}">
                <a16:creationId xmlns:a16="http://schemas.microsoft.com/office/drawing/2014/main" id="{039B9037-C05B-4020-AC83-F5EE33B59EC9}"/>
              </a:ext>
            </a:extLst>
          </p:cNvPr>
          <p:cNvSpPr/>
          <p:nvPr/>
        </p:nvSpPr>
        <p:spPr>
          <a:xfrm>
            <a:off x="5980583" y="3360647"/>
            <a:ext cx="2410750" cy="841631"/>
          </a:xfrm>
          <a:prstGeom prst="roundRect">
            <a:avLst/>
          </a:prstGeom>
          <a:solidFill>
            <a:srgbClr val="99FF6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77" dirty="0">
                <a:solidFill>
                  <a:schemeClr val="tx1"/>
                </a:solidFill>
                <a:latin typeface="メイリオ" panose="020B0604030504040204" pitchFamily="50" charset="-128"/>
                <a:ea typeface="メイリオ" panose="020B0604030504040204" pitchFamily="50" charset="-128"/>
              </a:rPr>
              <a:t>法令</a:t>
            </a:r>
            <a:r>
              <a:rPr lang="ja-JP" altLang="en-US" sz="2177" dirty="0">
                <a:solidFill>
                  <a:schemeClr val="tx1"/>
                </a:solidFill>
                <a:latin typeface="メイリオ" panose="020B0604030504040204" pitchFamily="50" charset="-128"/>
                <a:ea typeface="メイリオ" panose="020B0604030504040204" pitchFamily="50" charset="-128"/>
              </a:rPr>
              <a:t>遵守</a:t>
            </a:r>
            <a:r>
              <a:rPr kumimoji="1" lang="ja-JP" altLang="en-US" sz="2177" dirty="0">
                <a:solidFill>
                  <a:schemeClr val="tx1"/>
                </a:solidFill>
                <a:latin typeface="メイリオ" panose="020B0604030504040204" pitchFamily="50" charset="-128"/>
                <a:ea typeface="メイリオ" panose="020B0604030504040204" pitchFamily="50" charset="-128"/>
              </a:rPr>
              <a:t>責任者</a:t>
            </a:r>
            <a:endParaRPr kumimoji="1" lang="en-US" altLang="ja-JP" sz="2177" dirty="0">
              <a:solidFill>
                <a:schemeClr val="tx1"/>
              </a:solidFill>
              <a:latin typeface="メイリオ" panose="020B0604030504040204" pitchFamily="50" charset="-128"/>
              <a:ea typeface="メイリオ" panose="020B0604030504040204" pitchFamily="50" charset="-128"/>
            </a:endParaRPr>
          </a:p>
          <a:p>
            <a:pPr algn="ctr"/>
            <a:r>
              <a:rPr lang="ja-JP" altLang="en-US" sz="2177" dirty="0">
                <a:solidFill>
                  <a:schemeClr val="tx1"/>
                </a:solidFill>
                <a:latin typeface="メイリオ" panose="020B0604030504040204" pitchFamily="50" charset="-128"/>
                <a:ea typeface="メイリオ" panose="020B0604030504040204" pitchFamily="50" charset="-128"/>
              </a:rPr>
              <a:t>の選任</a:t>
            </a:r>
            <a:endParaRPr kumimoji="1" lang="ja-JP" altLang="en-US" sz="2177" dirty="0">
              <a:solidFill>
                <a:schemeClr val="tx1"/>
              </a:solidFill>
              <a:latin typeface="メイリオ" panose="020B0604030504040204" pitchFamily="50" charset="-128"/>
              <a:ea typeface="メイリオ" panose="020B0604030504040204" pitchFamily="50" charset="-128"/>
            </a:endParaRPr>
          </a:p>
        </p:txBody>
      </p:sp>
      <p:sp>
        <p:nvSpPr>
          <p:cNvPr id="12" name="四角形: 角を丸くする 11">
            <a:extLst>
              <a:ext uri="{FF2B5EF4-FFF2-40B4-BE49-F238E27FC236}">
                <a16:creationId xmlns:a16="http://schemas.microsoft.com/office/drawing/2014/main" id="{B2C1D555-8A31-478E-A015-929ADA8B91B5}"/>
              </a:ext>
            </a:extLst>
          </p:cNvPr>
          <p:cNvSpPr/>
          <p:nvPr/>
        </p:nvSpPr>
        <p:spPr>
          <a:xfrm>
            <a:off x="3551313" y="2531136"/>
            <a:ext cx="2410750" cy="841631"/>
          </a:xfrm>
          <a:prstGeom prst="roundRect">
            <a:avLst/>
          </a:prstGeom>
          <a:solidFill>
            <a:srgbClr val="FFCC6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177" dirty="0">
                <a:solidFill>
                  <a:schemeClr val="tx1"/>
                </a:solidFill>
                <a:latin typeface="メイリオ" panose="020B0604030504040204" pitchFamily="50" charset="-128"/>
                <a:ea typeface="メイリオ" panose="020B0604030504040204" pitchFamily="50" charset="-128"/>
              </a:rPr>
              <a:t>法令</a:t>
            </a:r>
            <a:r>
              <a:rPr lang="ja-JP" altLang="en-US" sz="2177" dirty="0">
                <a:solidFill>
                  <a:schemeClr val="tx1"/>
                </a:solidFill>
                <a:latin typeface="メイリオ" panose="020B0604030504040204" pitchFamily="50" charset="-128"/>
                <a:ea typeface="メイリオ" panose="020B0604030504040204" pitchFamily="50" charset="-128"/>
              </a:rPr>
              <a:t>遵守</a:t>
            </a:r>
            <a:endParaRPr kumimoji="1" lang="en-US" altLang="ja-JP" sz="2177" dirty="0">
              <a:solidFill>
                <a:schemeClr val="tx1"/>
              </a:solidFill>
              <a:latin typeface="メイリオ" panose="020B0604030504040204" pitchFamily="50" charset="-128"/>
              <a:ea typeface="メイリオ" panose="020B0604030504040204" pitchFamily="50" charset="-128"/>
            </a:endParaRPr>
          </a:p>
          <a:p>
            <a:pPr algn="ctr"/>
            <a:r>
              <a:rPr lang="ja-JP" altLang="en-US" sz="2177" dirty="0">
                <a:solidFill>
                  <a:schemeClr val="tx1"/>
                </a:solidFill>
                <a:latin typeface="メイリオ" panose="020B0604030504040204" pitchFamily="50" charset="-128"/>
                <a:ea typeface="メイリオ" panose="020B0604030504040204" pitchFamily="50" charset="-128"/>
              </a:rPr>
              <a:t>マニュアルの整備</a:t>
            </a:r>
            <a:endParaRPr kumimoji="1" lang="ja-JP" altLang="en-US" sz="2177" dirty="0">
              <a:solidFill>
                <a:schemeClr val="tx1"/>
              </a:solidFill>
              <a:latin typeface="メイリオ" panose="020B0604030504040204" pitchFamily="50" charset="-128"/>
              <a:ea typeface="メイリオ" panose="020B0604030504040204" pitchFamily="50" charset="-128"/>
            </a:endParaRPr>
          </a:p>
        </p:txBody>
      </p:sp>
      <p:sp>
        <p:nvSpPr>
          <p:cNvPr id="13" name="四角形: 角を丸くする 12">
            <a:extLst>
              <a:ext uri="{FF2B5EF4-FFF2-40B4-BE49-F238E27FC236}">
                <a16:creationId xmlns:a16="http://schemas.microsoft.com/office/drawing/2014/main" id="{CADDDD1C-511C-4760-A45A-1C52C62B59A2}"/>
              </a:ext>
            </a:extLst>
          </p:cNvPr>
          <p:cNvSpPr/>
          <p:nvPr/>
        </p:nvSpPr>
        <p:spPr>
          <a:xfrm>
            <a:off x="3562423" y="3364349"/>
            <a:ext cx="2410750" cy="841631"/>
          </a:xfrm>
          <a:prstGeom prst="roundRect">
            <a:avLst/>
          </a:prstGeom>
          <a:solidFill>
            <a:srgbClr val="99FF6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77" dirty="0">
                <a:solidFill>
                  <a:schemeClr val="tx1"/>
                </a:solidFill>
                <a:latin typeface="メイリオ" panose="020B0604030504040204" pitchFamily="50" charset="-128"/>
                <a:ea typeface="メイリオ" panose="020B0604030504040204" pitchFamily="50" charset="-128"/>
              </a:rPr>
              <a:t>法令</a:t>
            </a:r>
            <a:r>
              <a:rPr lang="ja-JP" altLang="en-US" sz="2177" dirty="0">
                <a:solidFill>
                  <a:schemeClr val="tx1"/>
                </a:solidFill>
                <a:latin typeface="メイリオ" panose="020B0604030504040204" pitchFamily="50" charset="-128"/>
                <a:ea typeface="メイリオ" panose="020B0604030504040204" pitchFamily="50" charset="-128"/>
              </a:rPr>
              <a:t>遵守</a:t>
            </a:r>
            <a:r>
              <a:rPr kumimoji="1" lang="ja-JP" altLang="en-US" sz="2177" dirty="0">
                <a:solidFill>
                  <a:schemeClr val="tx1"/>
                </a:solidFill>
                <a:latin typeface="メイリオ" panose="020B0604030504040204" pitchFamily="50" charset="-128"/>
                <a:ea typeface="メイリオ" panose="020B0604030504040204" pitchFamily="50" charset="-128"/>
              </a:rPr>
              <a:t>責任者</a:t>
            </a:r>
            <a:endParaRPr kumimoji="1" lang="en-US" altLang="ja-JP" sz="2177" dirty="0">
              <a:solidFill>
                <a:schemeClr val="tx1"/>
              </a:solidFill>
              <a:latin typeface="メイリオ" panose="020B0604030504040204" pitchFamily="50" charset="-128"/>
              <a:ea typeface="メイリオ" panose="020B0604030504040204" pitchFamily="50" charset="-128"/>
            </a:endParaRPr>
          </a:p>
          <a:p>
            <a:pPr algn="ctr"/>
            <a:r>
              <a:rPr lang="ja-JP" altLang="en-US" sz="2177" dirty="0">
                <a:solidFill>
                  <a:schemeClr val="tx1"/>
                </a:solidFill>
                <a:latin typeface="メイリオ" panose="020B0604030504040204" pitchFamily="50" charset="-128"/>
                <a:ea typeface="メイリオ" panose="020B0604030504040204" pitchFamily="50" charset="-128"/>
              </a:rPr>
              <a:t>の選任</a:t>
            </a:r>
            <a:endParaRPr kumimoji="1" lang="ja-JP" altLang="en-US" sz="2177" dirty="0">
              <a:solidFill>
                <a:schemeClr val="tx1"/>
              </a:solidFill>
              <a:latin typeface="メイリオ" panose="020B0604030504040204" pitchFamily="50" charset="-128"/>
              <a:ea typeface="メイリオ" panose="020B0604030504040204" pitchFamily="50" charset="-128"/>
            </a:endParaRPr>
          </a:p>
        </p:txBody>
      </p:sp>
      <p:sp>
        <p:nvSpPr>
          <p:cNvPr id="14" name="四角形: 角を丸くする 13">
            <a:extLst>
              <a:ext uri="{FF2B5EF4-FFF2-40B4-BE49-F238E27FC236}">
                <a16:creationId xmlns:a16="http://schemas.microsoft.com/office/drawing/2014/main" id="{2748E0EE-C7E1-4D40-9798-73D2DD40BA78}"/>
              </a:ext>
            </a:extLst>
          </p:cNvPr>
          <p:cNvSpPr/>
          <p:nvPr/>
        </p:nvSpPr>
        <p:spPr>
          <a:xfrm>
            <a:off x="1155371" y="3356939"/>
            <a:ext cx="2410750" cy="841631"/>
          </a:xfrm>
          <a:prstGeom prst="roundRect">
            <a:avLst/>
          </a:prstGeom>
          <a:solidFill>
            <a:srgbClr val="99FF6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77" dirty="0">
                <a:solidFill>
                  <a:schemeClr val="tx1"/>
                </a:solidFill>
                <a:latin typeface="メイリオ" panose="020B0604030504040204" pitchFamily="50" charset="-128"/>
                <a:ea typeface="メイリオ" panose="020B0604030504040204" pitchFamily="50" charset="-128"/>
              </a:rPr>
              <a:t>法令</a:t>
            </a:r>
            <a:r>
              <a:rPr lang="ja-JP" altLang="en-US" sz="2177" dirty="0">
                <a:solidFill>
                  <a:schemeClr val="tx1"/>
                </a:solidFill>
                <a:latin typeface="メイリオ" panose="020B0604030504040204" pitchFamily="50" charset="-128"/>
                <a:ea typeface="メイリオ" panose="020B0604030504040204" pitchFamily="50" charset="-128"/>
              </a:rPr>
              <a:t>遵守</a:t>
            </a:r>
            <a:r>
              <a:rPr kumimoji="1" lang="ja-JP" altLang="en-US" sz="2177" dirty="0">
                <a:solidFill>
                  <a:schemeClr val="tx1"/>
                </a:solidFill>
                <a:latin typeface="メイリオ" panose="020B0604030504040204" pitchFamily="50" charset="-128"/>
                <a:ea typeface="メイリオ" panose="020B0604030504040204" pitchFamily="50" charset="-128"/>
              </a:rPr>
              <a:t>責任者</a:t>
            </a:r>
            <a:endParaRPr kumimoji="1" lang="en-US" altLang="ja-JP" sz="2177" dirty="0">
              <a:solidFill>
                <a:schemeClr val="tx1"/>
              </a:solidFill>
              <a:latin typeface="メイリオ" panose="020B0604030504040204" pitchFamily="50" charset="-128"/>
              <a:ea typeface="メイリオ" panose="020B0604030504040204" pitchFamily="50" charset="-128"/>
            </a:endParaRPr>
          </a:p>
          <a:p>
            <a:pPr algn="ctr"/>
            <a:r>
              <a:rPr lang="ja-JP" altLang="en-US" sz="2177" dirty="0">
                <a:solidFill>
                  <a:schemeClr val="tx1"/>
                </a:solidFill>
                <a:latin typeface="メイリオ" panose="020B0604030504040204" pitchFamily="50" charset="-128"/>
                <a:ea typeface="メイリオ" panose="020B0604030504040204" pitchFamily="50" charset="-128"/>
              </a:rPr>
              <a:t>の選任</a:t>
            </a:r>
            <a:endParaRPr kumimoji="1" lang="ja-JP" altLang="en-US" sz="2177" dirty="0">
              <a:solidFill>
                <a:schemeClr val="tx1"/>
              </a:solidFill>
              <a:latin typeface="メイリオ" panose="020B0604030504040204" pitchFamily="50" charset="-128"/>
              <a:ea typeface="メイリオ" panose="020B0604030504040204" pitchFamily="50" charset="-128"/>
            </a:endParaRPr>
          </a:p>
        </p:txBody>
      </p:sp>
      <p:cxnSp>
        <p:nvCxnSpPr>
          <p:cNvPr id="16" name="直線コネクタ 15">
            <a:extLst>
              <a:ext uri="{FF2B5EF4-FFF2-40B4-BE49-F238E27FC236}">
                <a16:creationId xmlns:a16="http://schemas.microsoft.com/office/drawing/2014/main" id="{61FB0E2C-8221-4640-9F74-A990BB9B6A0F}"/>
              </a:ext>
            </a:extLst>
          </p:cNvPr>
          <p:cNvCxnSpPr/>
          <p:nvPr/>
        </p:nvCxnSpPr>
        <p:spPr>
          <a:xfrm>
            <a:off x="976215" y="4198570"/>
            <a:ext cx="7583575" cy="7409"/>
          </a:xfrm>
          <a:prstGeom prst="line">
            <a:avLst/>
          </a:prstGeom>
          <a:ln w="38100">
            <a:solidFill>
              <a:srgbClr val="002060"/>
            </a:solidFill>
          </a:ln>
        </p:spPr>
        <p:style>
          <a:lnRef idx="1">
            <a:schemeClr val="dk1"/>
          </a:lnRef>
          <a:fillRef idx="0">
            <a:schemeClr val="dk1"/>
          </a:fillRef>
          <a:effectRef idx="0">
            <a:schemeClr val="dk1"/>
          </a:effectRef>
          <a:fontRef idx="minor">
            <a:schemeClr val="tx1"/>
          </a:fontRef>
        </p:style>
      </p:cxnSp>
      <p:sp>
        <p:nvSpPr>
          <p:cNvPr id="17" name="テキスト ボックス 16">
            <a:extLst>
              <a:ext uri="{FF2B5EF4-FFF2-40B4-BE49-F238E27FC236}">
                <a16:creationId xmlns:a16="http://schemas.microsoft.com/office/drawing/2014/main" id="{30E8DB48-CFAD-4E31-80E4-BD431DEF65DB}"/>
              </a:ext>
            </a:extLst>
          </p:cNvPr>
          <p:cNvSpPr txBox="1"/>
          <p:nvPr/>
        </p:nvSpPr>
        <p:spPr>
          <a:xfrm>
            <a:off x="1744184" y="4312355"/>
            <a:ext cx="1477556" cy="427361"/>
          </a:xfrm>
          <a:prstGeom prst="rect">
            <a:avLst/>
          </a:prstGeom>
          <a:noFill/>
        </p:spPr>
        <p:txBody>
          <a:bodyPr wrap="square" rtlCol="0">
            <a:spAutoFit/>
          </a:bodyPr>
          <a:lstStyle/>
          <a:p>
            <a:r>
              <a:rPr kumimoji="1" lang="ja-JP" altLang="en-US" sz="2177" dirty="0">
                <a:latin typeface="メイリオ" panose="020B0604030504040204" pitchFamily="50" charset="-128"/>
                <a:ea typeface="メイリオ" panose="020B0604030504040204" pitchFamily="50" charset="-128"/>
              </a:rPr>
              <a:t>２０未満</a:t>
            </a:r>
          </a:p>
        </p:txBody>
      </p:sp>
      <p:sp>
        <p:nvSpPr>
          <p:cNvPr id="18" name="テキスト ボックス 17">
            <a:extLst>
              <a:ext uri="{FF2B5EF4-FFF2-40B4-BE49-F238E27FC236}">
                <a16:creationId xmlns:a16="http://schemas.microsoft.com/office/drawing/2014/main" id="{34A9D333-9827-4B65-978A-1700AF6014C3}"/>
              </a:ext>
            </a:extLst>
          </p:cNvPr>
          <p:cNvSpPr txBox="1"/>
          <p:nvPr/>
        </p:nvSpPr>
        <p:spPr>
          <a:xfrm>
            <a:off x="3447631" y="4316057"/>
            <a:ext cx="2751437" cy="427361"/>
          </a:xfrm>
          <a:prstGeom prst="rect">
            <a:avLst/>
          </a:prstGeom>
          <a:noFill/>
        </p:spPr>
        <p:txBody>
          <a:bodyPr wrap="square" rtlCol="0">
            <a:spAutoFit/>
          </a:bodyPr>
          <a:lstStyle/>
          <a:p>
            <a:r>
              <a:rPr kumimoji="1" lang="ja-JP" altLang="en-US" sz="2177" dirty="0">
                <a:latin typeface="メイリオ" panose="020B0604030504040204" pitchFamily="50" charset="-128"/>
                <a:ea typeface="メイリオ" panose="020B0604030504040204" pitchFamily="50" charset="-128"/>
              </a:rPr>
              <a:t>２０以上１００未満</a:t>
            </a:r>
          </a:p>
        </p:txBody>
      </p:sp>
      <p:sp>
        <p:nvSpPr>
          <p:cNvPr id="19" name="テキスト ボックス 18">
            <a:extLst>
              <a:ext uri="{FF2B5EF4-FFF2-40B4-BE49-F238E27FC236}">
                <a16:creationId xmlns:a16="http://schemas.microsoft.com/office/drawing/2014/main" id="{46A5E478-B7E1-4A91-8352-05A627957BBF}"/>
              </a:ext>
            </a:extLst>
          </p:cNvPr>
          <p:cNvSpPr txBox="1"/>
          <p:nvPr/>
        </p:nvSpPr>
        <p:spPr>
          <a:xfrm>
            <a:off x="6450890" y="4319759"/>
            <a:ext cx="1770103" cy="427361"/>
          </a:xfrm>
          <a:prstGeom prst="rect">
            <a:avLst/>
          </a:prstGeom>
          <a:noFill/>
        </p:spPr>
        <p:txBody>
          <a:bodyPr wrap="square" rtlCol="0">
            <a:spAutoFit/>
          </a:bodyPr>
          <a:lstStyle/>
          <a:p>
            <a:r>
              <a:rPr kumimoji="1" lang="ja-JP" altLang="en-US" sz="2177" dirty="0">
                <a:latin typeface="メイリオ" panose="020B0604030504040204" pitchFamily="50" charset="-128"/>
                <a:ea typeface="メイリオ" panose="020B0604030504040204" pitchFamily="50" charset="-128"/>
              </a:rPr>
              <a:t>１００以上</a:t>
            </a:r>
          </a:p>
        </p:txBody>
      </p:sp>
      <p:sp>
        <p:nvSpPr>
          <p:cNvPr id="20" name="テキスト ボックス 19">
            <a:extLst>
              <a:ext uri="{FF2B5EF4-FFF2-40B4-BE49-F238E27FC236}">
                <a16:creationId xmlns:a16="http://schemas.microsoft.com/office/drawing/2014/main" id="{616D2457-3D1F-487B-96B5-DE455A6DC352}"/>
              </a:ext>
            </a:extLst>
          </p:cNvPr>
          <p:cNvSpPr txBox="1"/>
          <p:nvPr/>
        </p:nvSpPr>
        <p:spPr>
          <a:xfrm>
            <a:off x="2027008" y="4898528"/>
            <a:ext cx="5592682" cy="846129"/>
          </a:xfrm>
          <a:prstGeom prst="rect">
            <a:avLst/>
          </a:prstGeom>
          <a:noFill/>
        </p:spPr>
        <p:txBody>
          <a:bodyPr wrap="square" rtlCol="0">
            <a:spAutoFit/>
          </a:bodyPr>
          <a:lstStyle/>
          <a:p>
            <a:pPr algn="ctr"/>
            <a:r>
              <a:rPr lang="ja-JP" altLang="en-US" sz="2449" dirty="0">
                <a:latin typeface="メイリオ" panose="020B0604030504040204" pitchFamily="50" charset="-128"/>
                <a:ea typeface="メイリオ" panose="020B0604030504040204" pitchFamily="50" charset="-128"/>
              </a:rPr>
              <a:t>指定を受けている事業所数</a:t>
            </a:r>
            <a:endParaRPr lang="en-US" altLang="ja-JP" sz="2449" dirty="0">
              <a:latin typeface="メイリオ" panose="020B0604030504040204" pitchFamily="50" charset="-128"/>
              <a:ea typeface="メイリオ" panose="020B0604030504040204" pitchFamily="50" charset="-128"/>
            </a:endParaRPr>
          </a:p>
          <a:p>
            <a:pPr algn="ctr"/>
            <a:r>
              <a:rPr kumimoji="1" lang="ja-JP" altLang="en-US" sz="2449" dirty="0">
                <a:latin typeface="メイリオ" panose="020B0604030504040204" pitchFamily="50" charset="-128"/>
                <a:ea typeface="メイリオ" panose="020B0604030504040204" pitchFamily="50" charset="-128"/>
              </a:rPr>
              <a:t>（みなし事業所を除く）</a:t>
            </a:r>
          </a:p>
        </p:txBody>
      </p:sp>
    </p:spTree>
    <p:extLst>
      <p:ext uri="{BB962C8B-B14F-4D97-AF65-F5344CB8AC3E}">
        <p14:creationId xmlns:p14="http://schemas.microsoft.com/office/powerpoint/2010/main" val="42791482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994" b="1" dirty="0">
                <a:solidFill>
                  <a:srgbClr val="033355"/>
                </a:solidFill>
                <a:latin typeface="Meiryo" panose="020B0604030504040204" pitchFamily="50" charset="-128"/>
                <a:ea typeface="Meiryo" panose="020B0604030504040204" pitchFamily="50" charset="-128"/>
              </a:rPr>
              <a:t>３ 業務管理体制整備の内容</a:t>
            </a:r>
            <a:endParaRPr lang="ja-JP" altLang="en-US" sz="2994" dirty="0"/>
          </a:p>
        </p:txBody>
      </p:sp>
      <p:sp>
        <p:nvSpPr>
          <p:cNvPr id="3" name="コンテンツ プレースホルダー 2"/>
          <p:cNvSpPr>
            <a:spLocks noGrp="1"/>
          </p:cNvSpPr>
          <p:nvPr>
            <p:ph sz="half" idx="1"/>
          </p:nvPr>
        </p:nvSpPr>
        <p:spPr>
          <a:xfrm>
            <a:off x="942886" y="2007977"/>
            <a:ext cx="8212224" cy="4170461"/>
          </a:xfrm>
        </p:spPr>
        <p:txBody>
          <a:bodyPr spcCol="180000">
            <a:noAutofit/>
          </a:bodyPr>
          <a:lstStyle/>
          <a:p>
            <a:pPr marL="0" indent="0">
              <a:lnSpc>
                <a:spcPct val="120000"/>
              </a:lnSpc>
              <a:buNone/>
            </a:pPr>
            <a:endParaRPr lang="ja-JP" altLang="en-US" sz="2177" dirty="0">
              <a:solidFill>
                <a:srgbClr val="000000"/>
              </a:solidFill>
              <a:latin typeface="Meiryo" panose="020B0604030504040204" pitchFamily="50" charset="-128"/>
              <a:ea typeface="Meiryo" panose="020B0604030504040204" pitchFamily="50" charset="-128"/>
            </a:endParaRPr>
          </a:p>
          <a:p>
            <a:pPr marL="171461">
              <a:lnSpc>
                <a:spcPts val="68"/>
              </a:lnSpc>
              <a:buFont typeface="Wingdings" panose="05000000000000000000" pitchFamily="2" charset="2"/>
              <a:buChar char="Ø"/>
            </a:pPr>
            <a:r>
              <a:rPr lang="ja-JP" altLang="en-US" sz="2177" dirty="0">
                <a:solidFill>
                  <a:srgbClr val="000000"/>
                </a:solidFill>
                <a:latin typeface="Meiryo" panose="020B0604030504040204" pitchFamily="50" charset="-128"/>
                <a:ea typeface="Meiryo" panose="020B0604030504040204" pitchFamily="50" charset="-128"/>
              </a:rPr>
              <a:t>指定を受けた</a:t>
            </a:r>
            <a:r>
              <a:rPr lang="ja-JP" altLang="en-US" sz="2177" b="1" dirty="0">
                <a:solidFill>
                  <a:srgbClr val="FF0000"/>
                </a:solidFill>
                <a:latin typeface="Meiryo" panose="020B0604030504040204" pitchFamily="50" charset="-128"/>
                <a:ea typeface="Meiryo" panose="020B0604030504040204" pitchFamily="50" charset="-128"/>
              </a:rPr>
              <a:t>サービス種別ごとに</a:t>
            </a:r>
            <a:r>
              <a:rPr lang="en-US" altLang="ja-JP" sz="2177" b="1" dirty="0">
                <a:solidFill>
                  <a:srgbClr val="FF0000"/>
                </a:solidFill>
                <a:latin typeface="Meiryo" panose="020B0604030504040204" pitchFamily="50" charset="-128"/>
                <a:ea typeface="Meiryo" panose="020B0604030504040204" pitchFamily="50" charset="-128"/>
              </a:rPr>
              <a:t>1</a:t>
            </a:r>
            <a:r>
              <a:rPr lang="ja-JP" altLang="en-US" sz="2177" b="1" dirty="0">
                <a:solidFill>
                  <a:srgbClr val="FF0000"/>
                </a:solidFill>
                <a:latin typeface="Meiryo" panose="020B0604030504040204" pitchFamily="50" charset="-128"/>
                <a:ea typeface="Meiryo" panose="020B0604030504040204" pitchFamily="50" charset="-128"/>
              </a:rPr>
              <a:t>事業所と数える</a:t>
            </a:r>
            <a:r>
              <a:rPr lang="ja-JP" altLang="en-US" sz="2177" dirty="0">
                <a:solidFill>
                  <a:srgbClr val="000000"/>
                </a:solidFill>
                <a:latin typeface="Meiryo" panose="020B0604030504040204" pitchFamily="50" charset="-128"/>
                <a:ea typeface="Meiryo" panose="020B0604030504040204" pitchFamily="50" charset="-128"/>
              </a:rPr>
              <a:t>。</a:t>
            </a:r>
          </a:p>
          <a:p>
            <a:pPr algn="l">
              <a:lnSpc>
                <a:spcPct val="120000"/>
              </a:lnSpc>
              <a:buFont typeface="Wingdings" panose="05000000000000000000" pitchFamily="2" charset="2"/>
              <a:buChar char="Ø"/>
            </a:pPr>
            <a:r>
              <a:rPr lang="ja-JP" altLang="en-US" sz="2177" dirty="0">
                <a:solidFill>
                  <a:srgbClr val="000000"/>
                </a:solidFill>
                <a:latin typeface="Meiryo" panose="020B0604030504040204" pitchFamily="50" charset="-128"/>
                <a:ea typeface="Meiryo" panose="020B0604030504040204" pitchFamily="50" charset="-128"/>
              </a:rPr>
              <a:t>介護予防 及び 介護予防支援事業所を</a:t>
            </a:r>
            <a:r>
              <a:rPr lang="ja-JP" altLang="en-US" sz="2177" b="1" dirty="0">
                <a:solidFill>
                  <a:srgbClr val="FF0000"/>
                </a:solidFill>
                <a:latin typeface="Meiryo" panose="020B0604030504040204" pitchFamily="50" charset="-128"/>
                <a:ea typeface="Meiryo" panose="020B0604030504040204" pitchFamily="50" charset="-128"/>
              </a:rPr>
              <a:t>含む</a:t>
            </a:r>
            <a:r>
              <a:rPr lang="ja-JP" altLang="en-US" sz="2177" dirty="0">
                <a:solidFill>
                  <a:srgbClr val="000000"/>
                </a:solidFill>
                <a:latin typeface="Meiryo" panose="020B0604030504040204" pitchFamily="50" charset="-128"/>
                <a:ea typeface="Meiryo" panose="020B0604030504040204" pitchFamily="50" charset="-128"/>
              </a:rPr>
              <a:t>が、</a:t>
            </a:r>
            <a:r>
              <a:rPr lang="en-US" altLang="ja-JP" sz="2177" dirty="0">
                <a:solidFill>
                  <a:srgbClr val="000000"/>
                </a:solidFill>
                <a:latin typeface="Meiryo" panose="020B0604030504040204" pitchFamily="50" charset="-128"/>
                <a:ea typeface="Meiryo" panose="020B0604030504040204" pitchFamily="50" charset="-128"/>
              </a:rPr>
              <a:t/>
            </a:r>
            <a:br>
              <a:rPr lang="en-US" altLang="ja-JP" sz="2177" dirty="0">
                <a:solidFill>
                  <a:srgbClr val="000000"/>
                </a:solidFill>
                <a:latin typeface="Meiryo" panose="020B0604030504040204" pitchFamily="50" charset="-128"/>
                <a:ea typeface="Meiryo" panose="020B0604030504040204" pitchFamily="50" charset="-128"/>
              </a:rPr>
            </a:br>
            <a:r>
              <a:rPr lang="ja-JP" altLang="en-US" sz="2177" dirty="0">
                <a:solidFill>
                  <a:srgbClr val="000000"/>
                </a:solidFill>
                <a:latin typeface="Meiryo" panose="020B0604030504040204" pitchFamily="50" charset="-128"/>
                <a:ea typeface="Meiryo" panose="020B0604030504040204" pitchFamily="50" charset="-128"/>
              </a:rPr>
              <a:t>みなし事業所 及び 総合事業事業所は</a:t>
            </a:r>
            <a:r>
              <a:rPr lang="ja-JP" altLang="en-US" sz="2177" b="1" dirty="0">
                <a:solidFill>
                  <a:srgbClr val="0070C0"/>
                </a:solidFill>
                <a:latin typeface="Meiryo" panose="020B0604030504040204" pitchFamily="50" charset="-128"/>
                <a:ea typeface="Meiryo" panose="020B0604030504040204" pitchFamily="50" charset="-128"/>
              </a:rPr>
              <a:t>除く</a:t>
            </a:r>
            <a:r>
              <a:rPr lang="ja-JP" altLang="en-US" sz="2177" dirty="0">
                <a:solidFill>
                  <a:srgbClr val="000000"/>
                </a:solidFill>
                <a:latin typeface="Meiryo" panose="020B0604030504040204" pitchFamily="50" charset="-128"/>
                <a:ea typeface="Meiryo" panose="020B0604030504040204" pitchFamily="50" charset="-128"/>
              </a:rPr>
              <a:t>。</a:t>
            </a:r>
            <a:endParaRPr lang="en-US" altLang="ja-JP" sz="2177" dirty="0">
              <a:solidFill>
                <a:srgbClr val="000000"/>
              </a:solidFill>
              <a:latin typeface="Meiryo" panose="020B0604030504040204" pitchFamily="50" charset="-128"/>
              <a:ea typeface="Meiryo" panose="020B0604030504040204" pitchFamily="50" charset="-128"/>
            </a:endParaRPr>
          </a:p>
          <a:p>
            <a:pPr marL="0" indent="0">
              <a:lnSpc>
                <a:spcPct val="120000"/>
              </a:lnSpc>
              <a:buNone/>
            </a:pPr>
            <a:endParaRPr lang="en-US" altLang="ja-JP" sz="1089" dirty="0">
              <a:solidFill>
                <a:srgbClr val="000000"/>
              </a:solidFill>
              <a:latin typeface="Meiryo" panose="020B0604030504040204" pitchFamily="50" charset="-128"/>
              <a:ea typeface="Meiryo" panose="020B0604030504040204" pitchFamily="50" charset="-128"/>
            </a:endParaRPr>
          </a:p>
          <a:p>
            <a:pPr marL="789579" indent="-789579">
              <a:lnSpc>
                <a:spcPct val="120000"/>
              </a:lnSpc>
              <a:spcBef>
                <a:spcPts val="0"/>
              </a:spcBef>
              <a:buNone/>
            </a:pPr>
            <a:r>
              <a:rPr lang="ja-JP" altLang="en-US" sz="2177" dirty="0">
                <a:solidFill>
                  <a:srgbClr val="000000"/>
                </a:solidFill>
                <a:latin typeface="Meiryo" panose="020B0604030504040204" pitchFamily="50" charset="-128"/>
                <a:ea typeface="Meiryo" panose="020B0604030504040204" pitchFamily="50" charset="-128"/>
              </a:rPr>
              <a:t>例１）同一事業所が訪問看護と介護予防訪問看護を運営</a:t>
            </a:r>
            <a:endParaRPr lang="en-US" altLang="ja-JP" sz="2177" dirty="0">
              <a:solidFill>
                <a:srgbClr val="000000"/>
              </a:solidFill>
              <a:latin typeface="Meiryo" panose="020B0604030504040204" pitchFamily="50" charset="-128"/>
              <a:ea typeface="Meiryo" panose="020B0604030504040204" pitchFamily="50" charset="-128"/>
            </a:endParaRPr>
          </a:p>
          <a:p>
            <a:pPr marL="789579" indent="0">
              <a:lnSpc>
                <a:spcPct val="120000"/>
              </a:lnSpc>
              <a:spcBef>
                <a:spcPts val="0"/>
              </a:spcBef>
              <a:buNone/>
            </a:pPr>
            <a:r>
              <a:rPr lang="ja-JP" altLang="en-US" sz="2177" dirty="0">
                <a:solidFill>
                  <a:srgbClr val="000000"/>
                </a:solidFill>
                <a:latin typeface="Meiryo" panose="020B0604030504040204" pitchFamily="50" charset="-128"/>
                <a:ea typeface="Meiryo" panose="020B0604030504040204" pitchFamily="50" charset="-128"/>
              </a:rPr>
              <a:t>⇒事業所数は２</a:t>
            </a:r>
            <a:endParaRPr lang="en-US" altLang="ja-JP" sz="2177" dirty="0">
              <a:solidFill>
                <a:srgbClr val="000000"/>
              </a:solidFill>
              <a:latin typeface="Meiryo" panose="020B0604030504040204" pitchFamily="50" charset="-128"/>
              <a:ea typeface="Meiryo" panose="020B0604030504040204" pitchFamily="50" charset="-128"/>
            </a:endParaRPr>
          </a:p>
          <a:p>
            <a:pPr marL="789579" indent="-789579">
              <a:lnSpc>
                <a:spcPct val="120000"/>
              </a:lnSpc>
              <a:buNone/>
            </a:pPr>
            <a:r>
              <a:rPr lang="ja-JP" altLang="en-US" sz="2177" dirty="0">
                <a:solidFill>
                  <a:srgbClr val="000000"/>
                </a:solidFill>
                <a:latin typeface="Meiryo" panose="020B0604030504040204" pitchFamily="50" charset="-128"/>
                <a:ea typeface="Meiryo" panose="020B0604030504040204" pitchFamily="50" charset="-128"/>
              </a:rPr>
              <a:t>例２）同一事業所が訪問介護と総合事業</a:t>
            </a:r>
            <a:r>
              <a:rPr lang="en-US" altLang="ja-JP" sz="2177" dirty="0">
                <a:solidFill>
                  <a:srgbClr val="000000"/>
                </a:solidFill>
                <a:latin typeface="Meiryo" panose="020B0604030504040204" pitchFamily="50" charset="-128"/>
                <a:ea typeface="Meiryo" panose="020B0604030504040204" pitchFamily="50" charset="-128"/>
              </a:rPr>
              <a:t>(</a:t>
            </a:r>
            <a:r>
              <a:rPr lang="ja-JP" altLang="en-US" sz="2177" dirty="0">
                <a:solidFill>
                  <a:srgbClr val="000000"/>
                </a:solidFill>
                <a:latin typeface="Meiryo" panose="020B0604030504040204" pitchFamily="50" charset="-128"/>
                <a:ea typeface="Meiryo" panose="020B0604030504040204" pitchFamily="50" charset="-128"/>
              </a:rPr>
              <a:t>訪問型サポートサービス）を運営</a:t>
            </a:r>
            <a:endParaRPr lang="en-US" altLang="ja-JP" sz="2177" dirty="0">
              <a:solidFill>
                <a:srgbClr val="000000"/>
              </a:solidFill>
              <a:latin typeface="Meiryo" panose="020B0604030504040204" pitchFamily="50" charset="-128"/>
              <a:ea typeface="Meiryo" panose="020B0604030504040204" pitchFamily="50" charset="-128"/>
            </a:endParaRPr>
          </a:p>
          <a:p>
            <a:pPr marL="789579" indent="0">
              <a:lnSpc>
                <a:spcPct val="120000"/>
              </a:lnSpc>
              <a:spcBef>
                <a:spcPts val="0"/>
              </a:spcBef>
              <a:buNone/>
            </a:pPr>
            <a:r>
              <a:rPr lang="ja-JP" altLang="en-US" sz="2177" dirty="0">
                <a:solidFill>
                  <a:srgbClr val="000000"/>
                </a:solidFill>
                <a:latin typeface="Meiryo" panose="020B0604030504040204" pitchFamily="50" charset="-128"/>
                <a:ea typeface="Meiryo" panose="020B0604030504040204" pitchFamily="50" charset="-128"/>
              </a:rPr>
              <a:t>⇒事業所数は１</a:t>
            </a:r>
            <a:endParaRPr lang="ja-JP" altLang="en-US" sz="2177" dirty="0"/>
          </a:p>
        </p:txBody>
      </p:sp>
      <p:sp>
        <p:nvSpPr>
          <p:cNvPr id="4" name="テキスト ボックス 3">
            <a:extLst>
              <a:ext uri="{FF2B5EF4-FFF2-40B4-BE49-F238E27FC236}">
                <a16:creationId xmlns:a16="http://schemas.microsoft.com/office/drawing/2014/main" id="{FCB21212-972B-40C8-BAFD-4D60DB519436}"/>
              </a:ext>
            </a:extLst>
          </p:cNvPr>
          <p:cNvSpPr txBox="1"/>
          <p:nvPr/>
        </p:nvSpPr>
        <p:spPr>
          <a:xfrm>
            <a:off x="931776" y="1741346"/>
            <a:ext cx="3421709" cy="469231"/>
          </a:xfrm>
          <a:prstGeom prst="rect">
            <a:avLst/>
          </a:prstGeom>
          <a:noFill/>
        </p:spPr>
        <p:txBody>
          <a:bodyPr wrap="square" rtlCol="0">
            <a:spAutoFit/>
          </a:bodyPr>
          <a:lstStyle/>
          <a:p>
            <a:r>
              <a:rPr kumimoji="1" lang="ja-JP" altLang="en-US" sz="2449" dirty="0">
                <a:latin typeface="メイリオ" panose="020B0604030504040204" pitchFamily="50" charset="-128"/>
                <a:ea typeface="メイリオ" panose="020B0604030504040204" pitchFamily="50" charset="-128"/>
              </a:rPr>
              <a:t>事業所等の数え方</a:t>
            </a:r>
          </a:p>
        </p:txBody>
      </p:sp>
    </p:spTree>
    <p:extLst>
      <p:ext uri="{BB962C8B-B14F-4D97-AF65-F5344CB8AC3E}">
        <p14:creationId xmlns:p14="http://schemas.microsoft.com/office/powerpoint/2010/main" val="182747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D787B1-F0EB-4CFA-A637-3049A6CC469F}"/>
              </a:ext>
            </a:extLst>
          </p:cNvPr>
          <p:cNvSpPr>
            <a:spLocks noGrp="1"/>
          </p:cNvSpPr>
          <p:nvPr>
            <p:ph type="title"/>
          </p:nvPr>
        </p:nvSpPr>
        <p:spPr/>
        <p:txBody>
          <a:bodyPr>
            <a:normAutofit/>
          </a:bodyPr>
          <a:lstStyle/>
          <a:p>
            <a:r>
              <a:rPr lang="ja-JP" altLang="en-US" sz="2994" b="1" dirty="0">
                <a:solidFill>
                  <a:srgbClr val="033355"/>
                </a:solidFill>
                <a:latin typeface="Meiryo" panose="020B0604030504040204" pitchFamily="50" charset="-128"/>
                <a:ea typeface="Meiryo" panose="020B0604030504040204" pitchFamily="50" charset="-128"/>
              </a:rPr>
              <a:t>３ 業務管理体制整備の内容</a:t>
            </a:r>
            <a:endParaRPr lang="ja-JP" altLang="en-US" sz="2994" dirty="0"/>
          </a:p>
        </p:txBody>
      </p:sp>
      <p:sp>
        <p:nvSpPr>
          <p:cNvPr id="5" name="四角形: 角を丸くする 4">
            <a:extLst>
              <a:ext uri="{FF2B5EF4-FFF2-40B4-BE49-F238E27FC236}">
                <a16:creationId xmlns:a16="http://schemas.microsoft.com/office/drawing/2014/main" id="{6CDE5508-3CE2-49A8-BB3B-14A8351AC69B}"/>
              </a:ext>
            </a:extLst>
          </p:cNvPr>
          <p:cNvSpPr/>
          <p:nvPr/>
        </p:nvSpPr>
        <p:spPr>
          <a:xfrm>
            <a:off x="1044274" y="1830222"/>
            <a:ext cx="2410750" cy="841631"/>
          </a:xfrm>
          <a:prstGeom prst="roundRect">
            <a:avLst/>
          </a:prstGeom>
          <a:solidFill>
            <a:srgbClr val="99FF6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77" dirty="0">
                <a:solidFill>
                  <a:schemeClr val="tx1"/>
                </a:solidFill>
                <a:latin typeface="メイリオ" panose="020B0604030504040204" pitchFamily="50" charset="-128"/>
                <a:ea typeface="メイリオ" panose="020B0604030504040204" pitchFamily="50" charset="-128"/>
              </a:rPr>
              <a:t>法令</a:t>
            </a:r>
            <a:r>
              <a:rPr lang="ja-JP" altLang="en-US" sz="2177" dirty="0">
                <a:solidFill>
                  <a:schemeClr val="tx1"/>
                </a:solidFill>
                <a:latin typeface="メイリオ" panose="020B0604030504040204" pitchFamily="50" charset="-128"/>
                <a:ea typeface="メイリオ" panose="020B0604030504040204" pitchFamily="50" charset="-128"/>
              </a:rPr>
              <a:t>遵守</a:t>
            </a:r>
            <a:r>
              <a:rPr kumimoji="1" lang="ja-JP" altLang="en-US" sz="2177" dirty="0">
                <a:solidFill>
                  <a:schemeClr val="tx1"/>
                </a:solidFill>
                <a:latin typeface="メイリオ" panose="020B0604030504040204" pitchFamily="50" charset="-128"/>
                <a:ea typeface="メイリオ" panose="020B0604030504040204" pitchFamily="50" charset="-128"/>
              </a:rPr>
              <a:t>責任者</a:t>
            </a:r>
            <a:endParaRPr kumimoji="1" lang="en-US" altLang="ja-JP" sz="2177" dirty="0">
              <a:solidFill>
                <a:schemeClr val="tx1"/>
              </a:solidFill>
              <a:latin typeface="メイリオ" panose="020B0604030504040204" pitchFamily="50" charset="-128"/>
              <a:ea typeface="メイリオ" panose="020B0604030504040204" pitchFamily="50" charset="-128"/>
            </a:endParaRPr>
          </a:p>
          <a:p>
            <a:pPr algn="ctr"/>
            <a:r>
              <a:rPr lang="ja-JP" altLang="en-US" sz="2177" dirty="0">
                <a:solidFill>
                  <a:schemeClr val="tx1"/>
                </a:solidFill>
                <a:latin typeface="メイリオ" panose="020B0604030504040204" pitchFamily="50" charset="-128"/>
                <a:ea typeface="メイリオ" panose="020B0604030504040204" pitchFamily="50" charset="-128"/>
              </a:rPr>
              <a:t>の選任</a:t>
            </a:r>
            <a:endParaRPr kumimoji="1" lang="ja-JP" altLang="en-US" sz="2177" dirty="0">
              <a:solidFill>
                <a:schemeClr val="tx1"/>
              </a:solidFill>
              <a:latin typeface="メイリオ" panose="020B0604030504040204" pitchFamily="50" charset="-128"/>
              <a:ea typeface="メイリオ" panose="020B0604030504040204" pitchFamily="50" charset="-128"/>
            </a:endParaRPr>
          </a:p>
        </p:txBody>
      </p:sp>
      <p:sp>
        <p:nvSpPr>
          <p:cNvPr id="3" name="テキスト ボックス 2">
            <a:extLst>
              <a:ext uri="{FF2B5EF4-FFF2-40B4-BE49-F238E27FC236}">
                <a16:creationId xmlns:a16="http://schemas.microsoft.com/office/drawing/2014/main" id="{3861A3CE-8FDD-4ACD-9659-4723E1E22097}"/>
              </a:ext>
            </a:extLst>
          </p:cNvPr>
          <p:cNvSpPr txBox="1"/>
          <p:nvPr/>
        </p:nvSpPr>
        <p:spPr>
          <a:xfrm>
            <a:off x="1044275" y="2968113"/>
            <a:ext cx="7743298" cy="1449243"/>
          </a:xfrm>
          <a:prstGeom prst="rect">
            <a:avLst/>
          </a:prstGeom>
          <a:noFill/>
        </p:spPr>
        <p:txBody>
          <a:bodyPr wrap="square" rtlCol="0">
            <a:spAutoFit/>
          </a:bodyPr>
          <a:lstStyle/>
          <a:p>
            <a:pPr marL="388849" indent="-388849">
              <a:lnSpc>
                <a:spcPct val="120000"/>
              </a:lnSpc>
              <a:buFont typeface="Wingdings" panose="05000000000000000000" pitchFamily="2" charset="2"/>
              <a:buChar char="Ø"/>
            </a:pPr>
            <a:r>
              <a:rPr kumimoji="1" lang="ja-JP" altLang="en-US" sz="2449" dirty="0">
                <a:latin typeface="メイリオ" panose="020B0604030504040204" pitchFamily="50" charset="-128"/>
                <a:ea typeface="メイリオ" panose="020B0604030504040204" pitchFamily="50" charset="-128"/>
              </a:rPr>
              <a:t>介護保険法・介護保険法に基づく命令の内容に精通した法務担当の責任者の選任</a:t>
            </a:r>
            <a:endParaRPr kumimoji="1" lang="en-US" altLang="ja-JP" sz="2449" dirty="0">
              <a:latin typeface="メイリオ" panose="020B0604030504040204" pitchFamily="50" charset="-128"/>
              <a:ea typeface="メイリオ" panose="020B0604030504040204" pitchFamily="50" charset="-128"/>
            </a:endParaRPr>
          </a:p>
          <a:p>
            <a:pPr marL="388849" indent="-388849">
              <a:lnSpc>
                <a:spcPct val="120000"/>
              </a:lnSpc>
              <a:buFont typeface="Wingdings" panose="05000000000000000000" pitchFamily="2" charset="2"/>
              <a:buChar char="Ø"/>
            </a:pPr>
            <a:r>
              <a:rPr lang="ja-JP" altLang="en-US" sz="2449" dirty="0">
                <a:latin typeface="メイリオ" panose="020B0604030504040204" pitchFamily="50" charset="-128"/>
                <a:ea typeface="メイリオ" panose="020B0604030504040204" pitchFamily="50" charset="-128"/>
              </a:rPr>
              <a:t>事業者内部の法令遵守を確保できる者の選任</a:t>
            </a:r>
            <a:endParaRPr kumimoji="1" lang="ja-JP" altLang="en-US" sz="2449"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579485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D787B1-F0EB-4CFA-A637-3049A6CC469F}"/>
              </a:ext>
            </a:extLst>
          </p:cNvPr>
          <p:cNvSpPr>
            <a:spLocks noGrp="1"/>
          </p:cNvSpPr>
          <p:nvPr>
            <p:ph type="title"/>
          </p:nvPr>
        </p:nvSpPr>
        <p:spPr/>
        <p:txBody>
          <a:bodyPr>
            <a:normAutofit/>
          </a:bodyPr>
          <a:lstStyle/>
          <a:p>
            <a:r>
              <a:rPr lang="ja-JP" altLang="en-US" sz="2994" b="1" dirty="0">
                <a:solidFill>
                  <a:srgbClr val="033355"/>
                </a:solidFill>
                <a:latin typeface="Meiryo" panose="020B0604030504040204" pitchFamily="50" charset="-128"/>
                <a:ea typeface="Meiryo" panose="020B0604030504040204" pitchFamily="50" charset="-128"/>
              </a:rPr>
              <a:t>３ 業務管理体制整備の内容</a:t>
            </a:r>
            <a:endParaRPr lang="ja-JP" altLang="en-US" sz="2994" dirty="0"/>
          </a:p>
        </p:txBody>
      </p:sp>
      <p:sp>
        <p:nvSpPr>
          <p:cNvPr id="5" name="四角形: 角を丸くする 4">
            <a:extLst>
              <a:ext uri="{FF2B5EF4-FFF2-40B4-BE49-F238E27FC236}">
                <a16:creationId xmlns:a16="http://schemas.microsoft.com/office/drawing/2014/main" id="{AECAE34E-4707-4F86-9A91-B75AE5826EC0}"/>
              </a:ext>
            </a:extLst>
          </p:cNvPr>
          <p:cNvSpPr/>
          <p:nvPr/>
        </p:nvSpPr>
        <p:spPr>
          <a:xfrm>
            <a:off x="1051685" y="1809021"/>
            <a:ext cx="2410750" cy="841631"/>
          </a:xfrm>
          <a:prstGeom prst="roundRect">
            <a:avLst/>
          </a:prstGeom>
          <a:solidFill>
            <a:srgbClr val="FFCC6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177" dirty="0">
                <a:solidFill>
                  <a:schemeClr val="tx1"/>
                </a:solidFill>
                <a:latin typeface="メイリオ" panose="020B0604030504040204" pitchFamily="50" charset="-128"/>
                <a:ea typeface="メイリオ" panose="020B0604030504040204" pitchFamily="50" charset="-128"/>
              </a:rPr>
              <a:t>法令</a:t>
            </a:r>
            <a:r>
              <a:rPr lang="ja-JP" altLang="en-US" sz="2177" dirty="0">
                <a:solidFill>
                  <a:schemeClr val="tx1"/>
                </a:solidFill>
                <a:latin typeface="メイリオ" panose="020B0604030504040204" pitchFamily="50" charset="-128"/>
                <a:ea typeface="メイリオ" panose="020B0604030504040204" pitchFamily="50" charset="-128"/>
              </a:rPr>
              <a:t>遵守</a:t>
            </a:r>
            <a:endParaRPr kumimoji="1" lang="en-US" altLang="ja-JP" sz="2177" dirty="0">
              <a:solidFill>
                <a:schemeClr val="tx1"/>
              </a:solidFill>
              <a:latin typeface="メイリオ" panose="020B0604030504040204" pitchFamily="50" charset="-128"/>
              <a:ea typeface="メイリオ" panose="020B0604030504040204" pitchFamily="50" charset="-128"/>
            </a:endParaRPr>
          </a:p>
          <a:p>
            <a:pPr algn="ctr"/>
            <a:r>
              <a:rPr lang="ja-JP" altLang="en-US" sz="2177" dirty="0">
                <a:solidFill>
                  <a:schemeClr val="tx1"/>
                </a:solidFill>
                <a:latin typeface="メイリオ" panose="020B0604030504040204" pitchFamily="50" charset="-128"/>
                <a:ea typeface="メイリオ" panose="020B0604030504040204" pitchFamily="50" charset="-128"/>
              </a:rPr>
              <a:t>マニュアルの整備</a:t>
            </a:r>
            <a:endParaRPr kumimoji="1" lang="ja-JP" altLang="en-US" sz="2177" dirty="0">
              <a:solidFill>
                <a:schemeClr val="tx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B077ADE2-17A6-45BF-BCA5-0116A3AF4B94}"/>
              </a:ext>
            </a:extLst>
          </p:cNvPr>
          <p:cNvSpPr txBox="1"/>
          <p:nvPr/>
        </p:nvSpPr>
        <p:spPr>
          <a:xfrm>
            <a:off x="1044275" y="2968113"/>
            <a:ext cx="7743298" cy="1449243"/>
          </a:xfrm>
          <a:prstGeom prst="rect">
            <a:avLst/>
          </a:prstGeom>
          <a:noFill/>
        </p:spPr>
        <p:txBody>
          <a:bodyPr wrap="square" rtlCol="0">
            <a:spAutoFit/>
          </a:bodyPr>
          <a:lstStyle/>
          <a:p>
            <a:pPr marL="388849" indent="-388849">
              <a:lnSpc>
                <a:spcPct val="120000"/>
              </a:lnSpc>
              <a:buFont typeface="Wingdings" panose="05000000000000000000" pitchFamily="2" charset="2"/>
              <a:buChar char="Ø"/>
            </a:pPr>
            <a:r>
              <a:rPr lang="ja-JP" altLang="en-US" sz="2449" dirty="0">
                <a:latin typeface="メイリオ" panose="020B0604030504040204" pitchFamily="50" charset="-128"/>
                <a:ea typeface="メイリオ" panose="020B0604030504040204" pitchFamily="50" charset="-128"/>
              </a:rPr>
              <a:t>介護保険法及び介護保険法に基づく命令の遵守を確保するための内容を盛り込む</a:t>
            </a:r>
            <a:endParaRPr lang="en-US" altLang="ja-JP" sz="2449" dirty="0">
              <a:latin typeface="メイリオ" panose="020B0604030504040204" pitchFamily="50" charset="-128"/>
              <a:ea typeface="メイリオ" panose="020B0604030504040204" pitchFamily="50" charset="-128"/>
            </a:endParaRPr>
          </a:p>
          <a:p>
            <a:pPr marL="388849" indent="-388849">
              <a:lnSpc>
                <a:spcPct val="120000"/>
              </a:lnSpc>
              <a:buFont typeface="Wingdings" panose="05000000000000000000" pitchFamily="2" charset="2"/>
              <a:buChar char="Ø"/>
            </a:pPr>
            <a:r>
              <a:rPr lang="ja-JP" altLang="en-US" sz="2449" dirty="0">
                <a:latin typeface="メイリオ" panose="020B0604030504040204" pitchFamily="50" charset="-128"/>
                <a:ea typeface="メイリオ" panose="020B0604030504040204" pitchFamily="50" charset="-128"/>
              </a:rPr>
              <a:t>チェックリストを作成しなくても差し支えない</a:t>
            </a:r>
            <a:endParaRPr lang="en-US" altLang="ja-JP" sz="2449"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2677274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D787B1-F0EB-4CFA-A637-3049A6CC469F}"/>
              </a:ext>
            </a:extLst>
          </p:cNvPr>
          <p:cNvSpPr>
            <a:spLocks noGrp="1"/>
          </p:cNvSpPr>
          <p:nvPr>
            <p:ph type="title"/>
          </p:nvPr>
        </p:nvSpPr>
        <p:spPr/>
        <p:txBody>
          <a:bodyPr>
            <a:normAutofit/>
          </a:bodyPr>
          <a:lstStyle/>
          <a:p>
            <a:r>
              <a:rPr lang="ja-JP" altLang="en-US" sz="2994" b="1" dirty="0">
                <a:solidFill>
                  <a:srgbClr val="033355"/>
                </a:solidFill>
                <a:latin typeface="Meiryo" panose="020B0604030504040204" pitchFamily="50" charset="-128"/>
                <a:ea typeface="Meiryo" panose="020B0604030504040204" pitchFamily="50" charset="-128"/>
              </a:rPr>
              <a:t>３ 業務管理体制整備の内容</a:t>
            </a:r>
            <a:endParaRPr lang="ja-JP" altLang="en-US" sz="2994" dirty="0"/>
          </a:p>
        </p:txBody>
      </p:sp>
      <p:sp>
        <p:nvSpPr>
          <p:cNvPr id="5" name="四角形: 角を丸くする 4">
            <a:extLst>
              <a:ext uri="{FF2B5EF4-FFF2-40B4-BE49-F238E27FC236}">
                <a16:creationId xmlns:a16="http://schemas.microsoft.com/office/drawing/2014/main" id="{2E67FE69-F991-40C7-9818-A3698BB5FBE2}"/>
              </a:ext>
            </a:extLst>
          </p:cNvPr>
          <p:cNvSpPr/>
          <p:nvPr/>
        </p:nvSpPr>
        <p:spPr>
          <a:xfrm>
            <a:off x="1044286" y="1801620"/>
            <a:ext cx="2410750" cy="841631"/>
          </a:xfrm>
          <a:prstGeom prst="roundRect">
            <a:avLst/>
          </a:prstGeom>
          <a:solidFill>
            <a:srgbClr val="FF99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77" dirty="0">
                <a:solidFill>
                  <a:schemeClr val="tx1"/>
                </a:solidFill>
                <a:latin typeface="メイリオ" panose="020B0604030504040204" pitchFamily="50" charset="-128"/>
                <a:ea typeface="メイリオ" panose="020B0604030504040204" pitchFamily="50" charset="-128"/>
              </a:rPr>
              <a:t>法令</a:t>
            </a:r>
            <a:r>
              <a:rPr lang="ja-JP" altLang="en-US" sz="2177" dirty="0">
                <a:solidFill>
                  <a:schemeClr val="tx1"/>
                </a:solidFill>
                <a:latin typeface="メイリオ" panose="020B0604030504040204" pitchFamily="50" charset="-128"/>
                <a:ea typeface="メイリオ" panose="020B0604030504040204" pitchFamily="50" charset="-128"/>
              </a:rPr>
              <a:t>遵守</a:t>
            </a:r>
            <a:r>
              <a:rPr kumimoji="1" lang="ja-JP" altLang="en-US" sz="2177" dirty="0">
                <a:solidFill>
                  <a:schemeClr val="tx1"/>
                </a:solidFill>
                <a:latin typeface="メイリオ" panose="020B0604030504040204" pitchFamily="50" charset="-128"/>
                <a:ea typeface="メイリオ" panose="020B0604030504040204" pitchFamily="50" charset="-128"/>
              </a:rPr>
              <a:t>に</a:t>
            </a:r>
            <a:endParaRPr kumimoji="1" lang="en-US" altLang="ja-JP" sz="2177" dirty="0">
              <a:solidFill>
                <a:schemeClr val="tx1"/>
              </a:solidFill>
              <a:latin typeface="メイリオ" panose="020B0604030504040204" pitchFamily="50" charset="-128"/>
              <a:ea typeface="メイリオ" panose="020B0604030504040204" pitchFamily="50" charset="-128"/>
            </a:endParaRPr>
          </a:p>
          <a:p>
            <a:pPr algn="ctr"/>
            <a:r>
              <a:rPr kumimoji="1" lang="ja-JP" altLang="en-US" sz="2177" dirty="0">
                <a:solidFill>
                  <a:schemeClr val="tx1"/>
                </a:solidFill>
                <a:latin typeface="メイリオ" panose="020B0604030504040204" pitchFamily="50" charset="-128"/>
                <a:ea typeface="メイリオ" panose="020B0604030504040204" pitchFamily="50" charset="-128"/>
              </a:rPr>
              <a:t>係る監査</a:t>
            </a:r>
            <a:endParaRPr kumimoji="1" lang="ja-JP" altLang="en-US" sz="2722" dirty="0">
              <a:solidFill>
                <a:schemeClr val="tx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E21F7C60-AC70-42D3-8B47-33708728570D}"/>
              </a:ext>
            </a:extLst>
          </p:cNvPr>
          <p:cNvSpPr txBox="1"/>
          <p:nvPr/>
        </p:nvSpPr>
        <p:spPr>
          <a:xfrm>
            <a:off x="1044275" y="2968113"/>
            <a:ext cx="7743298" cy="3258456"/>
          </a:xfrm>
          <a:prstGeom prst="rect">
            <a:avLst/>
          </a:prstGeom>
          <a:noFill/>
        </p:spPr>
        <p:txBody>
          <a:bodyPr wrap="square" rtlCol="0">
            <a:spAutoFit/>
          </a:bodyPr>
          <a:lstStyle/>
          <a:p>
            <a:pPr marL="388849" indent="-388849">
              <a:lnSpc>
                <a:spcPct val="120000"/>
              </a:lnSpc>
              <a:buFont typeface="Wingdings" panose="05000000000000000000" pitchFamily="2" charset="2"/>
              <a:buChar char="Ø"/>
            </a:pPr>
            <a:r>
              <a:rPr lang="ja-JP" altLang="en-US" sz="2449" dirty="0">
                <a:latin typeface="メイリオ" panose="020B0604030504040204" pitchFamily="50" charset="-128"/>
                <a:ea typeface="メイリオ" panose="020B0604030504040204" pitchFamily="50" charset="-128"/>
              </a:rPr>
              <a:t>事業者（医療法人、社会福祉法人、特定非営利活動法人、株式会社等）が、監査を行っている場合には、その監査をもって介護保険法に基づく「法令遵守に係る監査」とすることができる</a:t>
            </a:r>
            <a:endParaRPr lang="en-US" altLang="ja-JP" sz="2449" dirty="0">
              <a:latin typeface="メイリオ" panose="020B0604030504040204" pitchFamily="50" charset="-128"/>
              <a:ea typeface="メイリオ" panose="020B0604030504040204" pitchFamily="50" charset="-128"/>
            </a:endParaRPr>
          </a:p>
          <a:p>
            <a:pPr marL="388849" indent="-388849">
              <a:lnSpc>
                <a:spcPct val="120000"/>
              </a:lnSpc>
              <a:buFont typeface="Wingdings" panose="05000000000000000000" pitchFamily="2" charset="2"/>
              <a:buChar char="Ø"/>
            </a:pPr>
            <a:r>
              <a:rPr lang="ja-JP" altLang="en-US" sz="2449" dirty="0">
                <a:latin typeface="メイリオ" panose="020B0604030504040204" pitchFamily="50" charset="-128"/>
                <a:ea typeface="メイリオ" panose="020B0604030504040204" pitchFamily="50" charset="-128"/>
              </a:rPr>
              <a:t>内部監査・外部監査どちらでも可</a:t>
            </a:r>
            <a:endParaRPr lang="en-US" altLang="ja-JP" sz="2449" dirty="0">
              <a:latin typeface="メイリオ" panose="020B0604030504040204" pitchFamily="50" charset="-128"/>
              <a:ea typeface="メイリオ" panose="020B0604030504040204" pitchFamily="50" charset="-128"/>
            </a:endParaRPr>
          </a:p>
          <a:p>
            <a:pPr marL="388849" indent="-388849">
              <a:lnSpc>
                <a:spcPct val="120000"/>
              </a:lnSpc>
              <a:buFont typeface="Wingdings" panose="05000000000000000000" pitchFamily="2" charset="2"/>
              <a:buChar char="Ø"/>
            </a:pPr>
            <a:endParaRPr lang="ja-JP" altLang="en-US" sz="2449" dirty="0">
              <a:latin typeface="メイリオ" panose="020B0604030504040204" pitchFamily="50" charset="-128"/>
              <a:ea typeface="メイリオ" panose="020B0604030504040204" pitchFamily="50" charset="-128"/>
            </a:endParaRPr>
          </a:p>
          <a:p>
            <a:pPr marL="388849" indent="-388849">
              <a:lnSpc>
                <a:spcPct val="120000"/>
              </a:lnSpc>
              <a:buFont typeface="Wingdings" panose="05000000000000000000" pitchFamily="2" charset="2"/>
              <a:buChar char="Ø"/>
            </a:pPr>
            <a:endParaRPr lang="en-US" altLang="ja-JP" sz="2449"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159763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931776" y="1308906"/>
            <a:ext cx="7874985" cy="699066"/>
          </a:xfrm>
        </p:spPr>
        <p:txBody>
          <a:bodyPr>
            <a:noAutofit/>
          </a:bodyPr>
          <a:lstStyle/>
          <a:p>
            <a:pPr marL="241950" indent="-241950"/>
            <a:r>
              <a:rPr lang="ja-JP" altLang="en-US" sz="2994" b="1" dirty="0">
                <a:solidFill>
                  <a:srgbClr val="033355"/>
                </a:solidFill>
              </a:rPr>
              <a:t>４ 業務管理体制の整備に関する事項の届出先（令和</a:t>
            </a:r>
            <a:r>
              <a:rPr lang="en-US" altLang="ja-JP" sz="2994" b="1" dirty="0">
                <a:solidFill>
                  <a:srgbClr val="033355"/>
                </a:solidFill>
              </a:rPr>
              <a:t>3</a:t>
            </a:r>
            <a:r>
              <a:rPr lang="ja-JP" altLang="en-US" sz="2994" b="1" dirty="0">
                <a:solidFill>
                  <a:srgbClr val="033355"/>
                </a:solidFill>
              </a:rPr>
              <a:t>年</a:t>
            </a:r>
            <a:r>
              <a:rPr lang="en-US" altLang="ja-JP" sz="2994" b="1" dirty="0">
                <a:solidFill>
                  <a:srgbClr val="033355"/>
                </a:solidFill>
              </a:rPr>
              <a:t>4</a:t>
            </a:r>
            <a:r>
              <a:rPr lang="ja-JP" altLang="en-US" sz="2994" b="1" dirty="0">
                <a:solidFill>
                  <a:srgbClr val="033355"/>
                </a:solidFill>
              </a:rPr>
              <a:t>月</a:t>
            </a:r>
            <a:r>
              <a:rPr lang="en-US" altLang="ja-JP" sz="2994" b="1" dirty="0">
                <a:solidFill>
                  <a:srgbClr val="033355"/>
                </a:solidFill>
              </a:rPr>
              <a:t>1</a:t>
            </a:r>
            <a:r>
              <a:rPr lang="ja-JP" altLang="en-US" sz="2994" b="1" dirty="0">
                <a:solidFill>
                  <a:srgbClr val="033355"/>
                </a:solidFill>
              </a:rPr>
              <a:t>日～）</a:t>
            </a:r>
            <a:endParaRPr lang="ja-JP" altLang="en-US" sz="2994" dirty="0"/>
          </a:p>
        </p:txBody>
      </p:sp>
      <p:graphicFrame>
        <p:nvGraphicFramePr>
          <p:cNvPr id="10" name="表 10">
            <a:extLst>
              <a:ext uri="{FF2B5EF4-FFF2-40B4-BE49-F238E27FC236}">
                <a16:creationId xmlns:a16="http://schemas.microsoft.com/office/drawing/2014/main" id="{79C58ED9-33C0-4FDF-832C-E7707C774B88}"/>
              </a:ext>
            </a:extLst>
          </p:cNvPr>
          <p:cNvGraphicFramePr>
            <a:graphicFrameLocks noGrp="1"/>
          </p:cNvGraphicFramePr>
          <p:nvPr>
            <p:ph sz="half" idx="2"/>
            <p:extLst/>
          </p:nvPr>
        </p:nvGraphicFramePr>
        <p:xfrm>
          <a:off x="323181" y="2101573"/>
          <a:ext cx="8564373" cy="3565994"/>
        </p:xfrm>
        <a:graphic>
          <a:graphicData uri="http://schemas.openxmlformats.org/drawingml/2006/table">
            <a:tbl>
              <a:tblPr firstRow="1" bandRow="1">
                <a:tableStyleId>{5C22544A-7EE6-4342-B048-85BDC9FD1C3A}</a:tableStyleId>
              </a:tblPr>
              <a:tblGrid>
                <a:gridCol w="6059698">
                  <a:extLst>
                    <a:ext uri="{9D8B030D-6E8A-4147-A177-3AD203B41FA5}">
                      <a16:colId xmlns:a16="http://schemas.microsoft.com/office/drawing/2014/main" val="3309934599"/>
                    </a:ext>
                  </a:extLst>
                </a:gridCol>
                <a:gridCol w="2504675">
                  <a:extLst>
                    <a:ext uri="{9D8B030D-6E8A-4147-A177-3AD203B41FA5}">
                      <a16:colId xmlns:a16="http://schemas.microsoft.com/office/drawing/2014/main" val="137412903"/>
                    </a:ext>
                  </a:extLst>
                </a:gridCol>
              </a:tblGrid>
              <a:tr h="426204">
                <a:tc>
                  <a:txBody>
                    <a:bodyPr/>
                    <a:lstStyle/>
                    <a:p>
                      <a:pPr algn="ctr"/>
                      <a:r>
                        <a:rPr kumimoji="1" lang="ja-JP" altLang="en-US" sz="1700" b="1" kern="1200" dirty="0">
                          <a:solidFill>
                            <a:schemeClr val="lt1"/>
                          </a:solidFill>
                          <a:effectLst/>
                          <a:latin typeface="メイリオ" panose="020B0604030504040204" pitchFamily="50" charset="-128"/>
                          <a:ea typeface="メイリオ" panose="020B0604030504040204" pitchFamily="50" charset="-128"/>
                        </a:rPr>
                        <a:t>区分</a:t>
                      </a:r>
                      <a:endParaRPr kumimoji="1" lang="ja-JP" altLang="en-US" sz="1200" dirty="0">
                        <a:latin typeface="メイリオ" panose="020B0604030504040204" pitchFamily="50" charset="-128"/>
                        <a:ea typeface="メイリオ" panose="020B0604030504040204" pitchFamily="50" charset="-128"/>
                      </a:endParaRPr>
                    </a:p>
                  </a:txBody>
                  <a:tcPr marL="62213" marR="62213" marT="31106" marB="31106" anchor="ctr"/>
                </a:tc>
                <a:tc>
                  <a:txBody>
                    <a:bodyPr/>
                    <a:lstStyle/>
                    <a:p>
                      <a:pPr algn="ctr"/>
                      <a:r>
                        <a:rPr kumimoji="1" lang="ja-JP" altLang="en-US" sz="1700" b="1" kern="1200" dirty="0">
                          <a:solidFill>
                            <a:schemeClr val="lt1"/>
                          </a:solidFill>
                          <a:effectLst/>
                          <a:latin typeface="メイリオ" panose="020B0604030504040204" pitchFamily="50" charset="-128"/>
                          <a:ea typeface="メイリオ" panose="020B0604030504040204" pitchFamily="50" charset="-128"/>
                        </a:rPr>
                        <a:t>届出先</a:t>
                      </a:r>
                      <a:endParaRPr kumimoji="1" lang="ja-JP" altLang="en-US" sz="1200" dirty="0">
                        <a:latin typeface="メイリオ" panose="020B0604030504040204" pitchFamily="50" charset="-128"/>
                        <a:ea typeface="メイリオ" panose="020B0604030504040204" pitchFamily="50" charset="-128"/>
                      </a:endParaRPr>
                    </a:p>
                  </a:txBody>
                  <a:tcPr marL="62213" marR="62213" marT="31106" marB="31106" anchor="ctr"/>
                </a:tc>
                <a:extLst>
                  <a:ext uri="{0D108BD9-81ED-4DB2-BD59-A6C34878D82A}">
                    <a16:rowId xmlns:a16="http://schemas.microsoft.com/office/drawing/2014/main" val="379764946"/>
                  </a:ext>
                </a:extLst>
              </a:tr>
              <a:tr h="579444">
                <a:tc>
                  <a:txBody>
                    <a:bodyPr/>
                    <a:lstStyle/>
                    <a:p>
                      <a:r>
                        <a:rPr kumimoji="1" lang="ja-JP" altLang="en-US" sz="1700" b="0" kern="1200" dirty="0">
                          <a:solidFill>
                            <a:schemeClr val="dk1"/>
                          </a:solidFill>
                          <a:effectLst/>
                          <a:latin typeface="メイリオ" panose="020B0604030504040204" pitchFamily="50" charset="-128"/>
                          <a:ea typeface="メイリオ" panose="020B0604030504040204" pitchFamily="50" charset="-128"/>
                        </a:rPr>
                        <a:t>指定事業所が</a:t>
                      </a:r>
                      <a:r>
                        <a:rPr kumimoji="1" lang="en-US" altLang="ja-JP" sz="1700" b="0" kern="1200" dirty="0">
                          <a:solidFill>
                            <a:schemeClr val="dk1"/>
                          </a:solidFill>
                          <a:effectLst/>
                          <a:latin typeface="メイリオ" panose="020B0604030504040204" pitchFamily="50" charset="-128"/>
                          <a:ea typeface="メイリオ" panose="020B0604030504040204" pitchFamily="50" charset="-128"/>
                        </a:rPr>
                        <a:t>3</a:t>
                      </a:r>
                      <a:r>
                        <a:rPr kumimoji="1" lang="ja-JP" altLang="en-US" sz="1700" b="0" kern="1200" dirty="0">
                          <a:solidFill>
                            <a:schemeClr val="dk1"/>
                          </a:solidFill>
                          <a:effectLst/>
                          <a:latin typeface="メイリオ" panose="020B0604030504040204" pitchFamily="50" charset="-128"/>
                          <a:ea typeface="メイリオ" panose="020B0604030504040204" pitchFamily="50" charset="-128"/>
                        </a:rPr>
                        <a:t>以上の地方厚生局の管轄区域に所在する事業者</a:t>
                      </a:r>
                      <a:endParaRPr kumimoji="1" lang="ja-JP" altLang="en-US" sz="1200" dirty="0">
                        <a:latin typeface="メイリオ" panose="020B0604030504040204" pitchFamily="50" charset="-128"/>
                        <a:ea typeface="メイリオ" panose="020B0604030504040204" pitchFamily="50" charset="-128"/>
                      </a:endParaRPr>
                    </a:p>
                  </a:txBody>
                  <a:tcPr marL="62213" marR="62213" marT="31106" marB="31106" anchor="ctr"/>
                </a:tc>
                <a:tc>
                  <a:txBody>
                    <a:bodyPr/>
                    <a:lstStyle/>
                    <a:p>
                      <a:r>
                        <a:rPr kumimoji="1" lang="ja-JP" altLang="en-US" sz="1700" b="0" kern="1200" dirty="0">
                          <a:solidFill>
                            <a:schemeClr val="dk1"/>
                          </a:solidFill>
                          <a:effectLst/>
                          <a:latin typeface="メイリオ" panose="020B0604030504040204" pitchFamily="50" charset="-128"/>
                          <a:ea typeface="メイリオ" panose="020B0604030504040204" pitchFamily="50" charset="-128"/>
                        </a:rPr>
                        <a:t>厚生労働大臣</a:t>
                      </a:r>
                      <a:endParaRPr kumimoji="1" lang="ja-JP" altLang="en-US" sz="1200" dirty="0">
                        <a:latin typeface="メイリオ" panose="020B0604030504040204" pitchFamily="50" charset="-128"/>
                        <a:ea typeface="メイリオ" panose="020B0604030504040204" pitchFamily="50" charset="-128"/>
                      </a:endParaRPr>
                    </a:p>
                  </a:txBody>
                  <a:tcPr marL="62213" marR="62213" marT="31106" marB="31106" anchor="ctr"/>
                </a:tc>
                <a:extLst>
                  <a:ext uri="{0D108BD9-81ED-4DB2-BD59-A6C34878D82A}">
                    <a16:rowId xmlns:a16="http://schemas.microsoft.com/office/drawing/2014/main" val="1495535851"/>
                  </a:ext>
                </a:extLst>
              </a:tr>
              <a:tr h="630409">
                <a:tc>
                  <a:txBody>
                    <a:bodyPr/>
                    <a:lstStyle/>
                    <a:p>
                      <a:r>
                        <a:rPr kumimoji="1" lang="ja-JP" altLang="en-US" sz="1700" b="0" kern="1200" dirty="0">
                          <a:solidFill>
                            <a:schemeClr val="dk1"/>
                          </a:solidFill>
                          <a:effectLst/>
                          <a:latin typeface="メイリオ" panose="020B0604030504040204" pitchFamily="50" charset="-128"/>
                          <a:ea typeface="メイリオ" panose="020B0604030504040204" pitchFamily="50" charset="-128"/>
                        </a:rPr>
                        <a:t>指定事業所が</a:t>
                      </a:r>
                      <a:r>
                        <a:rPr kumimoji="1" lang="en-US" altLang="ja-JP" sz="1700" b="0" kern="1200" dirty="0">
                          <a:solidFill>
                            <a:schemeClr val="dk1"/>
                          </a:solidFill>
                          <a:effectLst/>
                          <a:latin typeface="メイリオ" panose="020B0604030504040204" pitchFamily="50" charset="-128"/>
                          <a:ea typeface="メイリオ" panose="020B0604030504040204" pitchFamily="50" charset="-128"/>
                        </a:rPr>
                        <a:t>2</a:t>
                      </a:r>
                      <a:r>
                        <a:rPr kumimoji="1" lang="ja-JP" altLang="en-US" sz="1700" b="0" kern="1200" dirty="0">
                          <a:solidFill>
                            <a:schemeClr val="dk1"/>
                          </a:solidFill>
                          <a:effectLst/>
                          <a:latin typeface="メイリオ" panose="020B0604030504040204" pitchFamily="50" charset="-128"/>
                          <a:ea typeface="メイリオ" panose="020B0604030504040204" pitchFamily="50" charset="-128"/>
                        </a:rPr>
                        <a:t>以上の都道府県の区域に所在し、</a:t>
                      </a:r>
                      <a:endParaRPr kumimoji="1" lang="en-US" altLang="ja-JP" sz="1700" b="0" kern="1200" dirty="0">
                        <a:solidFill>
                          <a:schemeClr val="dk1"/>
                        </a:solidFill>
                        <a:effectLst/>
                        <a:latin typeface="メイリオ" panose="020B0604030504040204" pitchFamily="50" charset="-128"/>
                        <a:ea typeface="メイリオ" panose="020B0604030504040204" pitchFamily="50" charset="-128"/>
                      </a:endParaRPr>
                    </a:p>
                    <a:p>
                      <a:r>
                        <a:rPr kumimoji="1" lang="ja-JP" altLang="en-US" sz="1700" b="0" kern="1200" dirty="0">
                          <a:solidFill>
                            <a:schemeClr val="dk1"/>
                          </a:solidFill>
                          <a:effectLst/>
                          <a:latin typeface="メイリオ" panose="020B0604030504040204" pitchFamily="50" charset="-128"/>
                          <a:ea typeface="メイリオ" panose="020B0604030504040204" pitchFamily="50" charset="-128"/>
                        </a:rPr>
                        <a:t>かつ、</a:t>
                      </a:r>
                      <a:r>
                        <a:rPr kumimoji="1" lang="en-US" altLang="ja-JP" sz="1700" b="0" kern="1200" dirty="0">
                          <a:solidFill>
                            <a:schemeClr val="dk1"/>
                          </a:solidFill>
                          <a:effectLst/>
                          <a:latin typeface="メイリオ" panose="020B0604030504040204" pitchFamily="50" charset="-128"/>
                          <a:ea typeface="メイリオ" panose="020B0604030504040204" pitchFamily="50" charset="-128"/>
                        </a:rPr>
                        <a:t>2</a:t>
                      </a:r>
                      <a:r>
                        <a:rPr kumimoji="1" lang="ja-JP" altLang="en-US" sz="1700" b="0" kern="1200" dirty="0">
                          <a:solidFill>
                            <a:schemeClr val="dk1"/>
                          </a:solidFill>
                          <a:effectLst/>
                          <a:latin typeface="メイリオ" panose="020B0604030504040204" pitchFamily="50" charset="-128"/>
                          <a:ea typeface="メイリオ" panose="020B0604030504040204" pitchFamily="50" charset="-128"/>
                        </a:rPr>
                        <a:t>以下の地方厚生局の管轄区域に所在する事業者</a:t>
                      </a:r>
                      <a:endParaRPr kumimoji="1" lang="ja-JP" altLang="en-US" sz="1200" dirty="0">
                        <a:latin typeface="メイリオ" panose="020B0604030504040204" pitchFamily="50" charset="-128"/>
                        <a:ea typeface="メイリオ" panose="020B0604030504040204" pitchFamily="50" charset="-128"/>
                      </a:endParaRPr>
                    </a:p>
                  </a:txBody>
                  <a:tcPr marL="62213" marR="62213" marT="31106" marB="31106" anchor="ctr"/>
                </a:tc>
                <a:tc>
                  <a:txBody>
                    <a:bodyPr/>
                    <a:lstStyle/>
                    <a:p>
                      <a:r>
                        <a:rPr kumimoji="1" lang="ja-JP" altLang="en-US" sz="1700" b="0" kern="1200" dirty="0">
                          <a:solidFill>
                            <a:schemeClr val="dk1"/>
                          </a:solidFill>
                          <a:effectLst/>
                          <a:latin typeface="メイリオ" panose="020B0604030504040204" pitchFamily="50" charset="-128"/>
                          <a:ea typeface="メイリオ" panose="020B0604030504040204" pitchFamily="50" charset="-128"/>
                        </a:rPr>
                        <a:t>主たる事務所の所在地の都道府県知事</a:t>
                      </a:r>
                      <a:endParaRPr kumimoji="1" lang="ja-JP" altLang="en-US" sz="1700" b="0" i="0" kern="1200" dirty="0">
                        <a:solidFill>
                          <a:schemeClr val="dk1"/>
                        </a:solidFill>
                        <a:effectLst/>
                        <a:latin typeface="メイリオ" panose="020B0604030504040204" pitchFamily="50" charset="-128"/>
                        <a:ea typeface="メイリオ" panose="020B0604030504040204" pitchFamily="50" charset="-128"/>
                        <a:cs typeface="+mn-cs"/>
                      </a:endParaRPr>
                    </a:p>
                  </a:txBody>
                  <a:tcPr marL="62213" marR="62213" marT="31106" marB="31106" anchor="ctr"/>
                </a:tc>
                <a:extLst>
                  <a:ext uri="{0D108BD9-81ED-4DB2-BD59-A6C34878D82A}">
                    <a16:rowId xmlns:a16="http://schemas.microsoft.com/office/drawing/2014/main" val="1771121243"/>
                  </a:ext>
                </a:extLst>
              </a:tr>
              <a:tr h="454272">
                <a:tc>
                  <a:txBody>
                    <a:bodyPr/>
                    <a:lstStyle/>
                    <a:p>
                      <a:r>
                        <a:rPr kumimoji="1" lang="ja-JP" altLang="en-US" sz="1700" b="0" kern="1200" dirty="0">
                          <a:solidFill>
                            <a:schemeClr val="dk1"/>
                          </a:solidFill>
                          <a:effectLst/>
                          <a:latin typeface="メイリオ" panose="020B0604030504040204" pitchFamily="50" charset="-128"/>
                          <a:ea typeface="メイリオ" panose="020B0604030504040204" pitchFamily="50" charset="-128"/>
                        </a:rPr>
                        <a:t>指定事業所が同一指定都市内にのみ所在する事業者</a:t>
                      </a:r>
                      <a:endParaRPr kumimoji="1" lang="ja-JP" altLang="en-US" sz="1200" dirty="0">
                        <a:latin typeface="メイリオ" panose="020B0604030504040204" pitchFamily="50" charset="-128"/>
                        <a:ea typeface="メイリオ" panose="020B0604030504040204" pitchFamily="50" charset="-128"/>
                      </a:endParaRPr>
                    </a:p>
                  </a:txBody>
                  <a:tcPr marL="62213" marR="62213" marT="31106" marB="31106" anchor="ctr"/>
                </a:tc>
                <a:tc>
                  <a:txBody>
                    <a:bodyPr/>
                    <a:lstStyle/>
                    <a:p>
                      <a:r>
                        <a:rPr kumimoji="1" lang="ja-JP" altLang="en-US" sz="1700" b="0" kern="1200" dirty="0">
                          <a:solidFill>
                            <a:schemeClr val="dk1"/>
                          </a:solidFill>
                          <a:effectLst/>
                          <a:latin typeface="メイリオ" panose="020B0604030504040204" pitchFamily="50" charset="-128"/>
                          <a:ea typeface="メイリオ" panose="020B0604030504040204" pitchFamily="50" charset="-128"/>
                        </a:rPr>
                        <a:t>指定都市の長</a:t>
                      </a:r>
                      <a:endParaRPr kumimoji="1" lang="ja-JP" altLang="en-US" sz="1200" dirty="0">
                        <a:latin typeface="メイリオ" panose="020B0604030504040204" pitchFamily="50" charset="-128"/>
                        <a:ea typeface="メイリオ" panose="020B0604030504040204" pitchFamily="50" charset="-128"/>
                      </a:endParaRPr>
                    </a:p>
                  </a:txBody>
                  <a:tcPr marL="62213" marR="62213" marT="31106" marB="31106" anchor="ctr"/>
                </a:tc>
                <a:extLst>
                  <a:ext uri="{0D108BD9-81ED-4DB2-BD59-A6C34878D82A}">
                    <a16:rowId xmlns:a16="http://schemas.microsoft.com/office/drawing/2014/main" val="2610847253"/>
                  </a:ext>
                </a:extLst>
              </a:tr>
              <a:tr h="454272">
                <a:tc>
                  <a:txBody>
                    <a:bodyPr/>
                    <a:lstStyle/>
                    <a:p>
                      <a:r>
                        <a:rPr kumimoji="1" lang="ja-JP" altLang="en-US" sz="1700" b="1" kern="1200" dirty="0">
                          <a:solidFill>
                            <a:schemeClr val="dk1"/>
                          </a:solidFill>
                          <a:effectLst/>
                          <a:latin typeface="メイリオ" panose="020B0604030504040204" pitchFamily="50" charset="-128"/>
                          <a:ea typeface="メイリオ" panose="020B0604030504040204" pitchFamily="50" charset="-128"/>
                        </a:rPr>
                        <a:t>指定事業所が同一中核市内にのみ所在する事業者</a:t>
                      </a:r>
                      <a:r>
                        <a:rPr kumimoji="1" lang="en-US" altLang="ja-JP" sz="1700" b="1" kern="1200" dirty="0">
                          <a:solidFill>
                            <a:schemeClr val="dk1"/>
                          </a:solidFill>
                          <a:effectLst/>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a:txBody>
                  <a:tcPr marL="62213" marR="62213" marT="31106" marB="31106" anchor="ctr"/>
                </a:tc>
                <a:tc>
                  <a:txBody>
                    <a:bodyPr/>
                    <a:lstStyle/>
                    <a:p>
                      <a:r>
                        <a:rPr kumimoji="1" lang="ja-JP" altLang="en-US" sz="1700" b="1" kern="1200" dirty="0">
                          <a:solidFill>
                            <a:schemeClr val="dk1"/>
                          </a:solidFill>
                          <a:effectLst/>
                          <a:latin typeface="メイリオ" panose="020B0604030504040204" pitchFamily="50" charset="-128"/>
                          <a:ea typeface="メイリオ" panose="020B0604030504040204" pitchFamily="50" charset="-128"/>
                        </a:rPr>
                        <a:t>中核市の長</a:t>
                      </a:r>
                      <a:endParaRPr kumimoji="1" lang="ja-JP" altLang="en-US" sz="1200" dirty="0">
                        <a:latin typeface="メイリオ" panose="020B0604030504040204" pitchFamily="50" charset="-128"/>
                        <a:ea typeface="メイリオ" panose="020B0604030504040204" pitchFamily="50" charset="-128"/>
                      </a:endParaRPr>
                    </a:p>
                  </a:txBody>
                  <a:tcPr marL="62213" marR="62213" marT="31106" marB="31106" anchor="ctr"/>
                </a:tc>
                <a:extLst>
                  <a:ext uri="{0D108BD9-81ED-4DB2-BD59-A6C34878D82A}">
                    <a16:rowId xmlns:a16="http://schemas.microsoft.com/office/drawing/2014/main" val="2915095418"/>
                  </a:ext>
                </a:extLst>
              </a:tr>
              <a:tr h="594261">
                <a:tc>
                  <a:txBody>
                    <a:bodyPr/>
                    <a:lstStyle/>
                    <a:p>
                      <a:r>
                        <a:rPr kumimoji="1" lang="ja-JP" altLang="en-US" sz="1700" b="1" kern="1200" dirty="0">
                          <a:solidFill>
                            <a:schemeClr val="dk1"/>
                          </a:solidFill>
                          <a:effectLst/>
                          <a:latin typeface="メイリオ" panose="020B0604030504040204" pitchFamily="50" charset="-128"/>
                          <a:ea typeface="メイリオ" panose="020B0604030504040204" pitchFamily="50" charset="-128"/>
                        </a:rPr>
                        <a:t>地域密着型サービス（介護予防含む）のみを行う事業者で、</a:t>
                      </a:r>
                      <a:endParaRPr kumimoji="1" lang="ja-JP" altLang="en-US" sz="1700" b="0" kern="1200" dirty="0">
                        <a:solidFill>
                          <a:schemeClr val="dk1"/>
                        </a:solidFill>
                        <a:effectLst/>
                        <a:latin typeface="メイリオ" panose="020B0604030504040204" pitchFamily="50" charset="-128"/>
                        <a:ea typeface="メイリオ" panose="020B0604030504040204" pitchFamily="50" charset="-128"/>
                      </a:endParaRPr>
                    </a:p>
                    <a:p>
                      <a:r>
                        <a:rPr kumimoji="1" lang="ja-JP" altLang="en-US" sz="1700" b="1" kern="1200" dirty="0">
                          <a:solidFill>
                            <a:schemeClr val="dk1"/>
                          </a:solidFill>
                          <a:effectLst/>
                          <a:latin typeface="メイリオ" panose="020B0604030504040204" pitchFamily="50" charset="-128"/>
                          <a:ea typeface="メイリオ" panose="020B0604030504040204" pitchFamily="50" charset="-128"/>
                        </a:rPr>
                        <a:t>指定事業所が同一市町村内にのみ所在する事業者</a:t>
                      </a:r>
                      <a:endParaRPr kumimoji="1" lang="ja-JP" altLang="en-US" sz="1700" b="0" i="0" kern="1200" dirty="0">
                        <a:solidFill>
                          <a:schemeClr val="dk1"/>
                        </a:solidFill>
                        <a:effectLst/>
                        <a:latin typeface="メイリオ" panose="020B0604030504040204" pitchFamily="50" charset="-128"/>
                        <a:ea typeface="メイリオ" panose="020B0604030504040204" pitchFamily="50" charset="-128"/>
                        <a:cs typeface="+mn-cs"/>
                      </a:endParaRPr>
                    </a:p>
                  </a:txBody>
                  <a:tcPr marL="62213" marR="62213" marT="31106" marB="31106" anchor="ctr"/>
                </a:tc>
                <a:tc>
                  <a:txBody>
                    <a:bodyPr/>
                    <a:lstStyle/>
                    <a:p>
                      <a:r>
                        <a:rPr kumimoji="1" lang="ja-JP" altLang="en-US" sz="1700" b="1" kern="1200" dirty="0">
                          <a:solidFill>
                            <a:schemeClr val="dk1"/>
                          </a:solidFill>
                          <a:effectLst/>
                          <a:latin typeface="メイリオ" panose="020B0604030504040204" pitchFamily="50" charset="-128"/>
                          <a:ea typeface="メイリオ" panose="020B0604030504040204" pitchFamily="50" charset="-128"/>
                        </a:rPr>
                        <a:t>市町村長</a:t>
                      </a:r>
                      <a:endParaRPr kumimoji="1" lang="ja-JP" altLang="en-US" sz="1200" dirty="0">
                        <a:latin typeface="メイリオ" panose="020B0604030504040204" pitchFamily="50" charset="-128"/>
                        <a:ea typeface="メイリオ" panose="020B0604030504040204" pitchFamily="50" charset="-128"/>
                      </a:endParaRPr>
                    </a:p>
                  </a:txBody>
                  <a:tcPr marL="62213" marR="62213" marT="31106" marB="31106" anchor="ctr"/>
                </a:tc>
                <a:extLst>
                  <a:ext uri="{0D108BD9-81ED-4DB2-BD59-A6C34878D82A}">
                    <a16:rowId xmlns:a16="http://schemas.microsoft.com/office/drawing/2014/main" val="1938639536"/>
                  </a:ext>
                </a:extLst>
              </a:tr>
              <a:tr h="426204">
                <a:tc>
                  <a:txBody>
                    <a:bodyPr/>
                    <a:lstStyle/>
                    <a:p>
                      <a:r>
                        <a:rPr kumimoji="1" lang="ja-JP" altLang="en-US" sz="1700" b="0" kern="1200" dirty="0">
                          <a:solidFill>
                            <a:schemeClr val="dk1"/>
                          </a:solidFill>
                          <a:effectLst/>
                          <a:latin typeface="メイリオ" panose="020B0604030504040204" pitchFamily="50" charset="-128"/>
                          <a:ea typeface="メイリオ" panose="020B0604030504040204" pitchFamily="50" charset="-128"/>
                        </a:rPr>
                        <a:t>上記以外の事業者</a:t>
                      </a:r>
                      <a:endParaRPr kumimoji="1" lang="ja-JP" altLang="en-US" sz="1200" dirty="0">
                        <a:latin typeface="メイリオ" panose="020B0604030504040204" pitchFamily="50" charset="-128"/>
                        <a:ea typeface="メイリオ" panose="020B0604030504040204" pitchFamily="50" charset="-128"/>
                      </a:endParaRPr>
                    </a:p>
                  </a:txBody>
                  <a:tcPr marL="62213" marR="62213" marT="31106" marB="31106" anchor="ctr"/>
                </a:tc>
                <a:tc>
                  <a:txBody>
                    <a:bodyPr/>
                    <a:lstStyle/>
                    <a:p>
                      <a:r>
                        <a:rPr kumimoji="1" lang="ja-JP" altLang="en-US" sz="1700" b="0" kern="1200" dirty="0">
                          <a:solidFill>
                            <a:schemeClr val="dk1"/>
                          </a:solidFill>
                          <a:effectLst/>
                          <a:latin typeface="メイリオ" panose="020B0604030504040204" pitchFamily="50" charset="-128"/>
                          <a:ea typeface="メイリオ" panose="020B0604030504040204" pitchFamily="50" charset="-128"/>
                        </a:rPr>
                        <a:t>都道府県知事</a:t>
                      </a:r>
                      <a:endParaRPr kumimoji="1" lang="ja-JP" altLang="en-US" sz="1200" dirty="0">
                        <a:latin typeface="メイリオ" panose="020B0604030504040204" pitchFamily="50" charset="-128"/>
                        <a:ea typeface="メイリオ" panose="020B0604030504040204" pitchFamily="50" charset="-128"/>
                      </a:endParaRPr>
                    </a:p>
                  </a:txBody>
                  <a:tcPr marL="62213" marR="62213" marT="31106" marB="31106" anchor="ctr"/>
                </a:tc>
                <a:extLst>
                  <a:ext uri="{0D108BD9-81ED-4DB2-BD59-A6C34878D82A}">
                    <a16:rowId xmlns:a16="http://schemas.microsoft.com/office/drawing/2014/main" val="595554425"/>
                  </a:ext>
                </a:extLst>
              </a:tr>
            </a:tbl>
          </a:graphicData>
        </a:graphic>
      </p:graphicFrame>
      <p:sp>
        <p:nvSpPr>
          <p:cNvPr id="11" name="四角形: 角を丸くする 10">
            <a:extLst>
              <a:ext uri="{FF2B5EF4-FFF2-40B4-BE49-F238E27FC236}">
                <a16:creationId xmlns:a16="http://schemas.microsoft.com/office/drawing/2014/main" id="{3622982D-04D0-40B0-B6F4-BE506CD4EE6F}"/>
              </a:ext>
            </a:extLst>
          </p:cNvPr>
          <p:cNvSpPr/>
          <p:nvPr/>
        </p:nvSpPr>
        <p:spPr>
          <a:xfrm>
            <a:off x="234309" y="4129969"/>
            <a:ext cx="8709806" cy="1131143"/>
          </a:xfrm>
          <a:prstGeom prst="roundRect">
            <a:avLst/>
          </a:prstGeom>
          <a:noFill/>
          <a:ln w="666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25">
              <a:solidFill>
                <a:srgbClr val="FF0000"/>
              </a:solidFill>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a16="http://schemas.microsoft.com/office/drawing/2014/main" id="{3F45819D-33DC-4309-9EAF-6D4669FAE594}"/>
              </a:ext>
            </a:extLst>
          </p:cNvPr>
          <p:cNvSpPr txBox="1"/>
          <p:nvPr/>
        </p:nvSpPr>
        <p:spPr>
          <a:xfrm>
            <a:off x="280682" y="5714394"/>
            <a:ext cx="8410861" cy="343620"/>
          </a:xfrm>
          <a:prstGeom prst="rect">
            <a:avLst/>
          </a:prstGeom>
          <a:noFill/>
        </p:spPr>
        <p:txBody>
          <a:bodyPr wrap="square" rtlCol="0">
            <a:spAutoFit/>
          </a:bodyPr>
          <a:lstStyle/>
          <a:p>
            <a:r>
              <a:rPr lang="en-US" altLang="ja-JP" sz="1633" dirty="0">
                <a:latin typeface="メイリオ" panose="020B0604030504040204" pitchFamily="50" charset="-128"/>
                <a:ea typeface="メイリオ" panose="020B0604030504040204" pitchFamily="50" charset="-128"/>
              </a:rPr>
              <a:t>※</a:t>
            </a:r>
            <a:r>
              <a:rPr lang="ja-JP" altLang="en-US" sz="1633" dirty="0">
                <a:latin typeface="メイリオ" panose="020B0604030504040204" pitchFamily="50" charset="-128"/>
                <a:ea typeface="メイリオ" panose="020B0604030504040204" pitchFamily="50" charset="-128"/>
              </a:rPr>
              <a:t>指定事業所に介護療養型医療施設を含む場合は除く（届出先は都道府県知事）</a:t>
            </a:r>
          </a:p>
        </p:txBody>
      </p:sp>
    </p:spTree>
    <p:extLst>
      <p:ext uri="{BB962C8B-B14F-4D97-AF65-F5344CB8AC3E}">
        <p14:creationId xmlns:p14="http://schemas.microsoft.com/office/powerpoint/2010/main" val="7279661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844428" y="714443"/>
            <a:ext cx="7874985" cy="699066"/>
          </a:xfrm>
        </p:spPr>
        <p:txBody>
          <a:bodyPr>
            <a:noAutofit/>
          </a:bodyPr>
          <a:lstStyle/>
          <a:p>
            <a:pPr marL="241950" indent="-241950"/>
            <a:r>
              <a:rPr lang="ja-JP" altLang="en-US" sz="2994" b="1" dirty="0">
                <a:solidFill>
                  <a:srgbClr val="033355"/>
                </a:solidFill>
                <a:latin typeface="Meiryo" panose="020B0604030504040204" pitchFamily="50" charset="-128"/>
                <a:ea typeface="Meiryo" panose="020B0604030504040204" pitchFamily="50" charset="-128"/>
              </a:rPr>
              <a:t>４ 業務管理体制の整備に関する事項の届出先</a:t>
            </a:r>
            <a:endParaRPr lang="ja-JP" altLang="en-US" sz="2994" dirty="0"/>
          </a:p>
        </p:txBody>
      </p:sp>
      <p:sp>
        <p:nvSpPr>
          <p:cNvPr id="4" name="四角形: 角を丸くする 3">
            <a:extLst>
              <a:ext uri="{FF2B5EF4-FFF2-40B4-BE49-F238E27FC236}">
                <a16:creationId xmlns:a16="http://schemas.microsoft.com/office/drawing/2014/main" id="{6FDA809D-97AB-4AA1-98B3-4C819109C5D1}"/>
              </a:ext>
            </a:extLst>
          </p:cNvPr>
          <p:cNvSpPr/>
          <p:nvPr/>
        </p:nvSpPr>
        <p:spPr>
          <a:xfrm>
            <a:off x="388828" y="1701636"/>
            <a:ext cx="5021469" cy="566582"/>
          </a:xfrm>
          <a:prstGeom prst="roundRect">
            <a:avLst/>
          </a:prstGeom>
          <a:solidFill>
            <a:srgbClr val="FFFF99"/>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05" dirty="0">
                <a:solidFill>
                  <a:sysClr val="windowText" lastClr="000000"/>
                </a:solidFill>
                <a:latin typeface="メイリオ" panose="020B0604030504040204" pitchFamily="50" charset="-128"/>
                <a:ea typeface="メイリオ" panose="020B0604030504040204" pitchFamily="50" charset="-128"/>
              </a:rPr>
              <a:t>運営する介護サービス事業所の所在地は？</a:t>
            </a:r>
          </a:p>
        </p:txBody>
      </p:sp>
      <p:sp>
        <p:nvSpPr>
          <p:cNvPr id="9" name="四角形: 角を丸くする 8">
            <a:extLst>
              <a:ext uri="{FF2B5EF4-FFF2-40B4-BE49-F238E27FC236}">
                <a16:creationId xmlns:a16="http://schemas.microsoft.com/office/drawing/2014/main" id="{CD59B081-C420-4E2E-85F4-C1D593E47734}"/>
              </a:ext>
            </a:extLst>
          </p:cNvPr>
          <p:cNvSpPr/>
          <p:nvPr/>
        </p:nvSpPr>
        <p:spPr>
          <a:xfrm>
            <a:off x="377724" y="2578872"/>
            <a:ext cx="1429415" cy="607215"/>
          </a:xfrm>
          <a:prstGeom prst="round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05" dirty="0">
                <a:solidFill>
                  <a:sysClr val="windowText" lastClr="000000"/>
                </a:solidFill>
                <a:latin typeface="メイリオ" panose="020B0604030504040204" pitchFamily="50" charset="-128"/>
                <a:ea typeface="メイリオ" panose="020B0604030504040204" pitchFamily="50" charset="-128"/>
              </a:rPr>
              <a:t>吹田市のみ</a:t>
            </a:r>
            <a:endParaRPr kumimoji="1" lang="en-US" altLang="ja-JP" sz="1905" dirty="0">
              <a:solidFill>
                <a:sysClr val="windowText" lastClr="000000"/>
              </a:solidFill>
              <a:latin typeface="メイリオ" panose="020B0604030504040204" pitchFamily="50" charset="-128"/>
              <a:ea typeface="メイリオ" panose="020B0604030504040204" pitchFamily="50" charset="-128"/>
            </a:endParaRPr>
          </a:p>
        </p:txBody>
      </p:sp>
      <p:sp>
        <p:nvSpPr>
          <p:cNvPr id="7" name="正方形/長方形 6">
            <a:extLst>
              <a:ext uri="{FF2B5EF4-FFF2-40B4-BE49-F238E27FC236}">
                <a16:creationId xmlns:a16="http://schemas.microsoft.com/office/drawing/2014/main" id="{B6A70673-7F07-4DF7-8692-42254D14649D}"/>
              </a:ext>
            </a:extLst>
          </p:cNvPr>
          <p:cNvSpPr/>
          <p:nvPr/>
        </p:nvSpPr>
        <p:spPr>
          <a:xfrm>
            <a:off x="333285" y="5060393"/>
            <a:ext cx="1429415" cy="855428"/>
          </a:xfrm>
          <a:prstGeom prst="rect">
            <a:avLst/>
          </a:prstGeom>
          <a:solidFill>
            <a:schemeClr val="bg1"/>
          </a:solidFill>
          <a:ln w="571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05" dirty="0">
                <a:solidFill>
                  <a:schemeClr val="tx1"/>
                </a:solidFill>
                <a:latin typeface="メイリオ" panose="020B0604030504040204" pitchFamily="50" charset="-128"/>
                <a:ea typeface="メイリオ" panose="020B0604030504040204" pitchFamily="50" charset="-128"/>
              </a:rPr>
              <a:t>届出先は</a:t>
            </a:r>
            <a:endParaRPr kumimoji="1" lang="en-US" altLang="ja-JP" sz="1905" dirty="0">
              <a:solidFill>
                <a:schemeClr val="tx1"/>
              </a:solidFill>
              <a:latin typeface="メイリオ" panose="020B0604030504040204" pitchFamily="50" charset="-128"/>
              <a:ea typeface="メイリオ" panose="020B0604030504040204" pitchFamily="50" charset="-128"/>
            </a:endParaRPr>
          </a:p>
          <a:p>
            <a:pPr algn="ctr"/>
            <a:r>
              <a:rPr lang="ja-JP" altLang="en-US" sz="1905"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吹田市</a:t>
            </a:r>
            <a:endParaRPr kumimoji="1" lang="ja-JP" altLang="en-US" sz="1905"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13" name="正方形/長方形 12">
            <a:extLst>
              <a:ext uri="{FF2B5EF4-FFF2-40B4-BE49-F238E27FC236}">
                <a16:creationId xmlns:a16="http://schemas.microsoft.com/office/drawing/2014/main" id="{0ECB8334-F725-422C-BB3A-2F3800C66049}"/>
              </a:ext>
            </a:extLst>
          </p:cNvPr>
          <p:cNvSpPr/>
          <p:nvPr/>
        </p:nvSpPr>
        <p:spPr>
          <a:xfrm>
            <a:off x="1925636" y="5052986"/>
            <a:ext cx="1429415" cy="855428"/>
          </a:xfrm>
          <a:prstGeom prst="rect">
            <a:avLst/>
          </a:prstGeom>
          <a:solidFill>
            <a:schemeClr val="bg1"/>
          </a:solid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05" dirty="0">
                <a:solidFill>
                  <a:schemeClr val="tx1"/>
                </a:solidFill>
                <a:latin typeface="メイリオ" panose="020B0604030504040204" pitchFamily="50" charset="-128"/>
                <a:ea typeface="メイリオ" panose="020B0604030504040204" pitchFamily="50" charset="-128"/>
              </a:rPr>
              <a:t>届出先は</a:t>
            </a:r>
            <a:endParaRPr kumimoji="1" lang="en-US" altLang="ja-JP" sz="1905" dirty="0">
              <a:solidFill>
                <a:schemeClr val="tx1"/>
              </a:solidFill>
              <a:latin typeface="メイリオ" panose="020B0604030504040204" pitchFamily="50" charset="-128"/>
              <a:ea typeface="メイリオ" panose="020B0604030504040204" pitchFamily="50" charset="-128"/>
            </a:endParaRPr>
          </a:p>
          <a:p>
            <a:pPr algn="ctr"/>
            <a:r>
              <a:rPr lang="ja-JP" altLang="en-US" sz="1905"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大阪府</a:t>
            </a:r>
            <a:endParaRPr kumimoji="1" lang="ja-JP" altLang="en-US" sz="1905"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14" name="正方形/長方形 13">
            <a:extLst>
              <a:ext uri="{FF2B5EF4-FFF2-40B4-BE49-F238E27FC236}">
                <a16:creationId xmlns:a16="http://schemas.microsoft.com/office/drawing/2014/main" id="{98E3D01B-CACE-4E14-91CB-9BCE23816E87}"/>
              </a:ext>
            </a:extLst>
          </p:cNvPr>
          <p:cNvSpPr/>
          <p:nvPr/>
        </p:nvSpPr>
        <p:spPr>
          <a:xfrm>
            <a:off x="3510580" y="5052985"/>
            <a:ext cx="2920840" cy="855428"/>
          </a:xfrm>
          <a:prstGeom prst="rect">
            <a:avLst/>
          </a:prstGeom>
          <a:solidFill>
            <a:schemeClr val="bg1"/>
          </a:solidFill>
          <a:ln w="571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05" dirty="0">
                <a:solidFill>
                  <a:schemeClr val="tx1"/>
                </a:solidFill>
                <a:latin typeface="メイリオ" panose="020B0604030504040204" pitchFamily="50" charset="-128"/>
                <a:ea typeface="メイリオ" panose="020B0604030504040204" pitchFamily="50" charset="-128"/>
              </a:rPr>
              <a:t>届出先は</a:t>
            </a:r>
            <a:endParaRPr kumimoji="1" lang="en-US" altLang="ja-JP" sz="1905" dirty="0">
              <a:solidFill>
                <a:schemeClr val="tx1"/>
              </a:solidFill>
              <a:latin typeface="メイリオ" panose="020B0604030504040204" pitchFamily="50" charset="-128"/>
              <a:ea typeface="メイリオ" panose="020B0604030504040204" pitchFamily="50" charset="-128"/>
            </a:endParaRPr>
          </a:p>
          <a:p>
            <a:pPr algn="ctr"/>
            <a:r>
              <a:rPr lang="ja-JP" altLang="en-US" sz="1905"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主たる事務所の所在する</a:t>
            </a:r>
            <a:r>
              <a:rPr lang="en-US" altLang="ja-JP" sz="1905"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r>
            <a:br>
              <a:rPr lang="en-US" altLang="ja-JP" sz="1905"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br>
            <a:r>
              <a:rPr lang="ja-JP" altLang="en-US" sz="1905"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都道府県</a:t>
            </a:r>
            <a:endParaRPr kumimoji="1" lang="ja-JP" altLang="en-US" sz="1905"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15" name="正方形/長方形 14">
            <a:extLst>
              <a:ext uri="{FF2B5EF4-FFF2-40B4-BE49-F238E27FC236}">
                <a16:creationId xmlns:a16="http://schemas.microsoft.com/office/drawing/2014/main" id="{EC3D0945-A910-4AE6-AC4E-F03993308D24}"/>
              </a:ext>
            </a:extLst>
          </p:cNvPr>
          <p:cNvSpPr/>
          <p:nvPr/>
        </p:nvSpPr>
        <p:spPr>
          <a:xfrm>
            <a:off x="6584198" y="5056688"/>
            <a:ext cx="2228349" cy="855428"/>
          </a:xfrm>
          <a:prstGeom prst="rect">
            <a:avLst/>
          </a:prstGeom>
          <a:solidFill>
            <a:schemeClr val="bg1"/>
          </a:solidFill>
          <a:ln w="57150">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05" dirty="0">
                <a:solidFill>
                  <a:schemeClr val="tx1"/>
                </a:solidFill>
                <a:latin typeface="メイリオ" panose="020B0604030504040204" pitchFamily="50" charset="-128"/>
                <a:ea typeface="メイリオ" panose="020B0604030504040204" pitchFamily="50" charset="-128"/>
              </a:rPr>
              <a:t>届出先は</a:t>
            </a:r>
            <a:r>
              <a:rPr kumimoji="1" lang="en-US" altLang="ja-JP" sz="1905" dirty="0">
                <a:solidFill>
                  <a:schemeClr val="tx1"/>
                </a:solidFill>
                <a:latin typeface="メイリオ" panose="020B0604030504040204" pitchFamily="50" charset="-128"/>
                <a:ea typeface="メイリオ" panose="020B0604030504040204" pitchFamily="50" charset="-128"/>
              </a:rPr>
              <a:t/>
            </a:r>
            <a:br>
              <a:rPr kumimoji="1" lang="en-US" altLang="ja-JP" sz="1905" dirty="0">
                <a:solidFill>
                  <a:schemeClr val="tx1"/>
                </a:solidFill>
                <a:latin typeface="メイリオ" panose="020B0604030504040204" pitchFamily="50" charset="-128"/>
                <a:ea typeface="メイリオ" panose="020B0604030504040204" pitchFamily="50" charset="-128"/>
              </a:rPr>
            </a:br>
            <a:r>
              <a:rPr kumimoji="1" lang="ja-JP" altLang="en-US" sz="1905"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厚生労働省</a:t>
            </a:r>
            <a:r>
              <a:rPr kumimoji="1" lang="en-US" altLang="ja-JP" sz="1905"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r>
            <a:br>
              <a:rPr kumimoji="1" lang="en-US" altLang="ja-JP" sz="1905"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br>
            <a:r>
              <a:rPr kumimoji="1" lang="ja-JP" altLang="en-US" sz="1905"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老健局</a:t>
            </a:r>
          </a:p>
        </p:txBody>
      </p:sp>
      <p:sp>
        <p:nvSpPr>
          <p:cNvPr id="16" name="四角形: 角を丸くする 15">
            <a:extLst>
              <a:ext uri="{FF2B5EF4-FFF2-40B4-BE49-F238E27FC236}">
                <a16:creationId xmlns:a16="http://schemas.microsoft.com/office/drawing/2014/main" id="{F3A6F39B-0141-4BF3-9F3C-EE34C447599C}"/>
              </a:ext>
            </a:extLst>
          </p:cNvPr>
          <p:cNvSpPr/>
          <p:nvPr/>
        </p:nvSpPr>
        <p:spPr>
          <a:xfrm>
            <a:off x="1881203" y="2582574"/>
            <a:ext cx="1429415" cy="607215"/>
          </a:xfrm>
          <a:prstGeom prst="round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05" dirty="0">
                <a:solidFill>
                  <a:sysClr val="windowText" lastClr="000000"/>
                </a:solidFill>
                <a:latin typeface="メイリオ" panose="020B0604030504040204" pitchFamily="50" charset="-128"/>
                <a:ea typeface="メイリオ" panose="020B0604030504040204" pitchFamily="50" charset="-128"/>
              </a:rPr>
              <a:t>すべて</a:t>
            </a:r>
            <a:endParaRPr kumimoji="1" lang="en-US" altLang="ja-JP" sz="1905" dirty="0">
              <a:solidFill>
                <a:sysClr val="windowText" lastClr="000000"/>
              </a:solidFill>
              <a:latin typeface="メイリオ" panose="020B0604030504040204" pitchFamily="50" charset="-128"/>
              <a:ea typeface="メイリオ" panose="020B0604030504040204" pitchFamily="50" charset="-128"/>
            </a:endParaRPr>
          </a:p>
          <a:p>
            <a:pPr algn="ctr"/>
            <a:r>
              <a:rPr lang="ja-JP" altLang="en-US" sz="1905" dirty="0">
                <a:solidFill>
                  <a:sysClr val="windowText" lastClr="000000"/>
                </a:solidFill>
                <a:latin typeface="メイリオ" panose="020B0604030504040204" pitchFamily="50" charset="-128"/>
                <a:ea typeface="メイリオ" panose="020B0604030504040204" pitchFamily="50" charset="-128"/>
              </a:rPr>
              <a:t>大阪府</a:t>
            </a:r>
            <a:endParaRPr kumimoji="1" lang="ja-JP" altLang="en-US" sz="1905" dirty="0">
              <a:solidFill>
                <a:sysClr val="windowText" lastClr="000000"/>
              </a:solidFill>
              <a:latin typeface="メイリオ" panose="020B0604030504040204" pitchFamily="50" charset="-128"/>
              <a:ea typeface="メイリオ" panose="020B0604030504040204" pitchFamily="50" charset="-128"/>
            </a:endParaRPr>
          </a:p>
        </p:txBody>
      </p:sp>
      <p:sp>
        <p:nvSpPr>
          <p:cNvPr id="17" name="四角形: 角を丸くする 16">
            <a:extLst>
              <a:ext uri="{FF2B5EF4-FFF2-40B4-BE49-F238E27FC236}">
                <a16:creationId xmlns:a16="http://schemas.microsoft.com/office/drawing/2014/main" id="{AA6D27AB-742B-4F74-A8AA-0A67F7CD36F4}"/>
              </a:ext>
            </a:extLst>
          </p:cNvPr>
          <p:cNvSpPr/>
          <p:nvPr/>
        </p:nvSpPr>
        <p:spPr>
          <a:xfrm>
            <a:off x="4817800" y="2586277"/>
            <a:ext cx="2758843" cy="607215"/>
          </a:xfrm>
          <a:prstGeom prst="round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905" dirty="0">
                <a:solidFill>
                  <a:sysClr val="windowText" lastClr="000000"/>
                </a:solidFill>
                <a:latin typeface="メイリオ" panose="020B0604030504040204" pitchFamily="50" charset="-128"/>
                <a:ea typeface="メイリオ" panose="020B0604030504040204" pitchFamily="50" charset="-128"/>
              </a:rPr>
              <a:t>複数の都道府県</a:t>
            </a:r>
            <a:endParaRPr kumimoji="1" lang="en-US" altLang="ja-JP" sz="1905" dirty="0">
              <a:solidFill>
                <a:sysClr val="windowText" lastClr="000000"/>
              </a:solidFill>
              <a:latin typeface="メイリオ" panose="020B0604030504040204" pitchFamily="50" charset="-128"/>
              <a:ea typeface="メイリオ" panose="020B0604030504040204" pitchFamily="50" charset="-128"/>
            </a:endParaRPr>
          </a:p>
        </p:txBody>
      </p:sp>
      <p:sp>
        <p:nvSpPr>
          <p:cNvPr id="18" name="四角形: 角を丸くする 17">
            <a:extLst>
              <a:ext uri="{FF2B5EF4-FFF2-40B4-BE49-F238E27FC236}">
                <a16:creationId xmlns:a16="http://schemas.microsoft.com/office/drawing/2014/main" id="{A8F75789-F884-4708-B21D-3FE240294E43}"/>
              </a:ext>
            </a:extLst>
          </p:cNvPr>
          <p:cNvSpPr/>
          <p:nvPr/>
        </p:nvSpPr>
        <p:spPr>
          <a:xfrm>
            <a:off x="3510580" y="3381218"/>
            <a:ext cx="5368181" cy="566583"/>
          </a:xfrm>
          <a:prstGeom prst="round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905" dirty="0">
                <a:solidFill>
                  <a:sysClr val="windowText" lastClr="000000"/>
                </a:solidFill>
                <a:latin typeface="メイリオ" panose="020B0604030504040204" pitchFamily="50" charset="-128"/>
                <a:ea typeface="メイリオ" panose="020B0604030504040204" pitchFamily="50" charset="-128"/>
              </a:rPr>
              <a:t>いくつの地方厚生局管轄区域に所在している？</a:t>
            </a:r>
            <a:endParaRPr kumimoji="1" lang="en-US" altLang="ja-JP" sz="1905" dirty="0">
              <a:solidFill>
                <a:sysClr val="windowText" lastClr="000000"/>
              </a:solidFill>
              <a:latin typeface="メイリオ" panose="020B0604030504040204" pitchFamily="50" charset="-128"/>
              <a:ea typeface="メイリオ" panose="020B0604030504040204" pitchFamily="50" charset="-128"/>
            </a:endParaRPr>
          </a:p>
        </p:txBody>
      </p:sp>
      <p:sp>
        <p:nvSpPr>
          <p:cNvPr id="19" name="四角形: 角を丸くする 18">
            <a:extLst>
              <a:ext uri="{FF2B5EF4-FFF2-40B4-BE49-F238E27FC236}">
                <a16:creationId xmlns:a16="http://schemas.microsoft.com/office/drawing/2014/main" id="{55EBA990-26CF-45DB-8A39-E4D0B2CD9147}"/>
              </a:ext>
            </a:extLst>
          </p:cNvPr>
          <p:cNvSpPr/>
          <p:nvPr/>
        </p:nvSpPr>
        <p:spPr>
          <a:xfrm>
            <a:off x="4247508" y="4201673"/>
            <a:ext cx="1429415" cy="566583"/>
          </a:xfrm>
          <a:prstGeom prst="round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905" dirty="0">
                <a:solidFill>
                  <a:sysClr val="windowText" lastClr="000000"/>
                </a:solidFill>
                <a:latin typeface="メイリオ" panose="020B0604030504040204" pitchFamily="50" charset="-128"/>
                <a:ea typeface="メイリオ" panose="020B0604030504040204" pitchFamily="50" charset="-128"/>
              </a:rPr>
              <a:t>２以下</a:t>
            </a:r>
            <a:endParaRPr kumimoji="1" lang="en-US" altLang="ja-JP" sz="1905" dirty="0">
              <a:solidFill>
                <a:sysClr val="windowText" lastClr="000000"/>
              </a:solidFill>
              <a:latin typeface="メイリオ" panose="020B0604030504040204" pitchFamily="50" charset="-128"/>
              <a:ea typeface="メイリオ" panose="020B0604030504040204" pitchFamily="50" charset="-128"/>
            </a:endParaRPr>
          </a:p>
        </p:txBody>
      </p:sp>
      <p:sp>
        <p:nvSpPr>
          <p:cNvPr id="20" name="四角形: 角を丸くする 19">
            <a:extLst>
              <a:ext uri="{FF2B5EF4-FFF2-40B4-BE49-F238E27FC236}">
                <a16:creationId xmlns:a16="http://schemas.microsoft.com/office/drawing/2014/main" id="{34F6A053-F2B4-4F63-9C50-CC244822DA92}"/>
              </a:ext>
            </a:extLst>
          </p:cNvPr>
          <p:cNvSpPr/>
          <p:nvPr/>
        </p:nvSpPr>
        <p:spPr>
          <a:xfrm>
            <a:off x="6961922" y="4205376"/>
            <a:ext cx="1429415" cy="566583"/>
          </a:xfrm>
          <a:prstGeom prst="round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905" dirty="0">
                <a:solidFill>
                  <a:sysClr val="windowText" lastClr="000000"/>
                </a:solidFill>
                <a:latin typeface="メイリオ" panose="020B0604030504040204" pitchFamily="50" charset="-128"/>
                <a:ea typeface="メイリオ" panose="020B0604030504040204" pitchFamily="50" charset="-128"/>
              </a:rPr>
              <a:t>３以上</a:t>
            </a:r>
            <a:endParaRPr kumimoji="1" lang="en-US" altLang="ja-JP" sz="1905" dirty="0">
              <a:solidFill>
                <a:sysClr val="windowText" lastClr="000000"/>
              </a:solidFill>
              <a:latin typeface="メイリオ" panose="020B0604030504040204" pitchFamily="50" charset="-128"/>
              <a:ea typeface="メイリオ" panose="020B0604030504040204" pitchFamily="50" charset="-128"/>
            </a:endParaRPr>
          </a:p>
        </p:txBody>
      </p:sp>
      <p:sp>
        <p:nvSpPr>
          <p:cNvPr id="2" name="矢印: 下 1">
            <a:extLst>
              <a:ext uri="{FF2B5EF4-FFF2-40B4-BE49-F238E27FC236}">
                <a16:creationId xmlns:a16="http://schemas.microsoft.com/office/drawing/2014/main" id="{FDA89185-0945-42A4-B37A-00222FDBE33C}"/>
              </a:ext>
            </a:extLst>
          </p:cNvPr>
          <p:cNvSpPr/>
          <p:nvPr/>
        </p:nvSpPr>
        <p:spPr>
          <a:xfrm>
            <a:off x="897308" y="3193492"/>
            <a:ext cx="363737" cy="1837686"/>
          </a:xfrm>
          <a:prstGeom prst="downArrow">
            <a:avLst/>
          </a:prstGeom>
          <a:solidFill>
            <a:schemeClr val="tx1">
              <a:lumMod val="65000"/>
              <a:lumOff val="3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25" dirty="0"/>
          </a:p>
        </p:txBody>
      </p:sp>
      <p:sp>
        <p:nvSpPr>
          <p:cNvPr id="21" name="矢印: 下 20">
            <a:extLst>
              <a:ext uri="{FF2B5EF4-FFF2-40B4-BE49-F238E27FC236}">
                <a16:creationId xmlns:a16="http://schemas.microsoft.com/office/drawing/2014/main" id="{2397A4BA-D87F-46B1-BA9D-D0B31C6554B1}"/>
              </a:ext>
            </a:extLst>
          </p:cNvPr>
          <p:cNvSpPr/>
          <p:nvPr/>
        </p:nvSpPr>
        <p:spPr>
          <a:xfrm>
            <a:off x="2445227" y="3186084"/>
            <a:ext cx="363737" cy="1837686"/>
          </a:xfrm>
          <a:prstGeom prst="downArrow">
            <a:avLst/>
          </a:prstGeom>
          <a:solidFill>
            <a:schemeClr val="tx1">
              <a:lumMod val="65000"/>
              <a:lumOff val="3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25" dirty="0"/>
          </a:p>
        </p:txBody>
      </p:sp>
      <p:sp>
        <p:nvSpPr>
          <p:cNvPr id="22" name="矢印: 下 21">
            <a:extLst>
              <a:ext uri="{FF2B5EF4-FFF2-40B4-BE49-F238E27FC236}">
                <a16:creationId xmlns:a16="http://schemas.microsoft.com/office/drawing/2014/main" id="{26D4FC50-A189-4BFB-A5C9-363F90CE5FAE}"/>
              </a:ext>
            </a:extLst>
          </p:cNvPr>
          <p:cNvSpPr/>
          <p:nvPr/>
        </p:nvSpPr>
        <p:spPr>
          <a:xfrm>
            <a:off x="897307" y="2268218"/>
            <a:ext cx="369170" cy="337912"/>
          </a:xfrm>
          <a:prstGeom prst="downArrow">
            <a:avLst/>
          </a:prstGeom>
          <a:solidFill>
            <a:schemeClr val="tx1">
              <a:lumMod val="65000"/>
              <a:lumOff val="3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25" dirty="0"/>
          </a:p>
        </p:txBody>
      </p:sp>
      <p:sp>
        <p:nvSpPr>
          <p:cNvPr id="23" name="矢印: 下 22">
            <a:extLst>
              <a:ext uri="{FF2B5EF4-FFF2-40B4-BE49-F238E27FC236}">
                <a16:creationId xmlns:a16="http://schemas.microsoft.com/office/drawing/2014/main" id="{B7522358-1E81-461B-8A70-C289C6ADD656}"/>
              </a:ext>
            </a:extLst>
          </p:cNvPr>
          <p:cNvSpPr/>
          <p:nvPr/>
        </p:nvSpPr>
        <p:spPr>
          <a:xfrm>
            <a:off x="2423005" y="2271918"/>
            <a:ext cx="369170" cy="337912"/>
          </a:xfrm>
          <a:prstGeom prst="downArrow">
            <a:avLst/>
          </a:prstGeom>
          <a:solidFill>
            <a:schemeClr val="tx1">
              <a:lumMod val="65000"/>
              <a:lumOff val="3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25" dirty="0"/>
          </a:p>
        </p:txBody>
      </p:sp>
      <p:sp>
        <p:nvSpPr>
          <p:cNvPr id="24" name="矢印: 下 23">
            <a:extLst>
              <a:ext uri="{FF2B5EF4-FFF2-40B4-BE49-F238E27FC236}">
                <a16:creationId xmlns:a16="http://schemas.microsoft.com/office/drawing/2014/main" id="{74D9C920-B256-4578-992E-359BB73E8FB5}"/>
              </a:ext>
            </a:extLst>
          </p:cNvPr>
          <p:cNvSpPr/>
          <p:nvPr/>
        </p:nvSpPr>
        <p:spPr>
          <a:xfrm>
            <a:off x="4978190" y="2271920"/>
            <a:ext cx="369170" cy="337912"/>
          </a:xfrm>
          <a:prstGeom prst="downArrow">
            <a:avLst/>
          </a:prstGeom>
          <a:solidFill>
            <a:schemeClr val="tx1">
              <a:lumMod val="65000"/>
              <a:lumOff val="3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25" dirty="0"/>
          </a:p>
        </p:txBody>
      </p:sp>
      <p:sp>
        <p:nvSpPr>
          <p:cNvPr id="25" name="矢印: 下 24">
            <a:extLst>
              <a:ext uri="{FF2B5EF4-FFF2-40B4-BE49-F238E27FC236}">
                <a16:creationId xmlns:a16="http://schemas.microsoft.com/office/drawing/2014/main" id="{0F46BC05-0CB9-4886-9B4C-449CA1505F3D}"/>
              </a:ext>
            </a:extLst>
          </p:cNvPr>
          <p:cNvSpPr/>
          <p:nvPr/>
        </p:nvSpPr>
        <p:spPr>
          <a:xfrm>
            <a:off x="4781921" y="4753033"/>
            <a:ext cx="369170" cy="337912"/>
          </a:xfrm>
          <a:prstGeom prst="downArrow">
            <a:avLst/>
          </a:prstGeom>
          <a:solidFill>
            <a:schemeClr val="tx1">
              <a:lumMod val="65000"/>
              <a:lumOff val="3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25" dirty="0"/>
          </a:p>
        </p:txBody>
      </p:sp>
      <p:sp>
        <p:nvSpPr>
          <p:cNvPr id="26" name="矢印: 下 25">
            <a:extLst>
              <a:ext uri="{FF2B5EF4-FFF2-40B4-BE49-F238E27FC236}">
                <a16:creationId xmlns:a16="http://schemas.microsoft.com/office/drawing/2014/main" id="{DA58E0FF-36D4-42A3-A0BA-4B0553030D09}"/>
              </a:ext>
            </a:extLst>
          </p:cNvPr>
          <p:cNvSpPr/>
          <p:nvPr/>
        </p:nvSpPr>
        <p:spPr>
          <a:xfrm>
            <a:off x="7492045" y="4732662"/>
            <a:ext cx="369170" cy="337912"/>
          </a:xfrm>
          <a:prstGeom prst="downArrow">
            <a:avLst/>
          </a:prstGeom>
          <a:solidFill>
            <a:schemeClr val="tx1">
              <a:lumMod val="65000"/>
              <a:lumOff val="3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25" dirty="0"/>
          </a:p>
        </p:txBody>
      </p:sp>
      <p:sp>
        <p:nvSpPr>
          <p:cNvPr id="27" name="矢印: 下 26">
            <a:extLst>
              <a:ext uri="{FF2B5EF4-FFF2-40B4-BE49-F238E27FC236}">
                <a16:creationId xmlns:a16="http://schemas.microsoft.com/office/drawing/2014/main" id="{E8C5932F-F342-47A0-AE3B-C3DD5EC87F49}"/>
              </a:ext>
            </a:extLst>
          </p:cNvPr>
          <p:cNvSpPr/>
          <p:nvPr/>
        </p:nvSpPr>
        <p:spPr>
          <a:xfrm>
            <a:off x="6048450" y="3163251"/>
            <a:ext cx="382970" cy="217968"/>
          </a:xfrm>
          <a:prstGeom prst="downArrow">
            <a:avLst/>
          </a:prstGeom>
          <a:solidFill>
            <a:schemeClr val="tx1">
              <a:lumMod val="65000"/>
              <a:lumOff val="3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25" dirty="0"/>
          </a:p>
        </p:txBody>
      </p:sp>
      <p:sp>
        <p:nvSpPr>
          <p:cNvPr id="28" name="矢印: 下 27">
            <a:extLst>
              <a:ext uri="{FF2B5EF4-FFF2-40B4-BE49-F238E27FC236}">
                <a16:creationId xmlns:a16="http://schemas.microsoft.com/office/drawing/2014/main" id="{EBA4137E-57E2-4C2F-BFED-31EEAAA13412}"/>
              </a:ext>
            </a:extLst>
          </p:cNvPr>
          <p:cNvSpPr/>
          <p:nvPr/>
        </p:nvSpPr>
        <p:spPr>
          <a:xfrm>
            <a:off x="7513787" y="3915993"/>
            <a:ext cx="369170" cy="337912"/>
          </a:xfrm>
          <a:prstGeom prst="downArrow">
            <a:avLst/>
          </a:prstGeom>
          <a:solidFill>
            <a:schemeClr val="tx1">
              <a:lumMod val="65000"/>
              <a:lumOff val="3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25" dirty="0"/>
          </a:p>
        </p:txBody>
      </p:sp>
      <p:sp>
        <p:nvSpPr>
          <p:cNvPr id="29" name="矢印: 下 28">
            <a:extLst>
              <a:ext uri="{FF2B5EF4-FFF2-40B4-BE49-F238E27FC236}">
                <a16:creationId xmlns:a16="http://schemas.microsoft.com/office/drawing/2014/main" id="{77B10674-8492-47C1-BD01-9F18D7EE9CA5}"/>
              </a:ext>
            </a:extLst>
          </p:cNvPr>
          <p:cNvSpPr/>
          <p:nvPr/>
        </p:nvSpPr>
        <p:spPr>
          <a:xfrm>
            <a:off x="4786415" y="3905781"/>
            <a:ext cx="369170" cy="337912"/>
          </a:xfrm>
          <a:prstGeom prst="downArrow">
            <a:avLst/>
          </a:prstGeom>
          <a:solidFill>
            <a:schemeClr val="tx1">
              <a:lumMod val="65000"/>
              <a:lumOff val="3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25" dirty="0"/>
          </a:p>
        </p:txBody>
      </p:sp>
    </p:spTree>
    <p:extLst>
      <p:ext uri="{BB962C8B-B14F-4D97-AF65-F5344CB8AC3E}">
        <p14:creationId xmlns:p14="http://schemas.microsoft.com/office/powerpoint/2010/main" val="1018548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3000">
              <a:schemeClr val="bg1"/>
            </a:gs>
            <a:gs pos="100000">
              <a:srgbClr val="CCECFF"/>
            </a:gs>
          </a:gsLst>
          <a:lin ang="5400000" scaled="1"/>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299938"/>
            <a:ext cx="8001000" cy="1112838"/>
          </a:xfrm>
        </p:spPr>
        <p:txBody>
          <a:bodyPr>
            <a:normAutofit/>
          </a:bodyPr>
          <a:lstStyle/>
          <a:p>
            <a:r>
              <a:rPr lang="ja-JP" altLang="en-US" b="1" dirty="0" smtClean="0"/>
              <a:t>はじめに</a:t>
            </a:r>
            <a:endParaRPr kumimoji="1" lang="ja-JP" b="1" dirty="0"/>
          </a:p>
        </p:txBody>
      </p:sp>
      <p:sp>
        <p:nvSpPr>
          <p:cNvPr id="3" name="Rectangle 2"/>
          <p:cNvSpPr>
            <a:spLocks noGrp="1"/>
          </p:cNvSpPr>
          <p:nvPr>
            <p:ph idx="1"/>
          </p:nvPr>
        </p:nvSpPr>
        <p:spPr>
          <a:xfrm>
            <a:off x="685800" y="1918771"/>
            <a:ext cx="7829550" cy="2158301"/>
          </a:xfrm>
          <a:solidFill>
            <a:schemeClr val="accent6">
              <a:lumMod val="40000"/>
              <a:lumOff val="60000"/>
            </a:schemeClr>
          </a:solidFill>
        </p:spPr>
        <p:style>
          <a:lnRef idx="1">
            <a:schemeClr val="accent1"/>
          </a:lnRef>
          <a:fillRef idx="2">
            <a:schemeClr val="accent1"/>
          </a:fillRef>
          <a:effectRef idx="1">
            <a:schemeClr val="accent1"/>
          </a:effectRef>
          <a:fontRef idx="minor">
            <a:schemeClr val="dk1"/>
          </a:fontRef>
        </p:style>
        <p:txBody>
          <a:bodyPr anchor="ctr">
            <a:normAutofit/>
          </a:bodyPr>
          <a:lstStyle/>
          <a:p>
            <a:pPr marL="0" indent="0">
              <a:buNone/>
            </a:pPr>
            <a:r>
              <a:rPr lang="ja-JP" altLang="en-US" dirty="0" smtClean="0"/>
              <a:t>「要介護</a:t>
            </a:r>
            <a:r>
              <a:rPr lang="ja-JP" altLang="en-US" dirty="0"/>
              <a:t>状態の軽減・悪化の防止及び</a:t>
            </a:r>
            <a:r>
              <a:rPr lang="ja-JP" altLang="en-US" dirty="0" smtClean="0"/>
              <a:t>予防」</a:t>
            </a:r>
            <a:endParaRPr lang="en-US" altLang="ja-JP" dirty="0" smtClean="0"/>
          </a:p>
          <a:p>
            <a:pPr marL="0" indent="0">
              <a:buNone/>
            </a:pPr>
            <a:r>
              <a:rPr lang="ja-JP" altLang="en-US" dirty="0" smtClean="0"/>
              <a:t>「</a:t>
            </a:r>
            <a:r>
              <a:rPr lang="ja-JP" altLang="en-US" dirty="0"/>
              <a:t>利用者の選択に基づくサービスの提供</a:t>
            </a:r>
            <a:r>
              <a:rPr lang="ja-JP" altLang="en-US" dirty="0" smtClean="0"/>
              <a:t>」</a:t>
            </a:r>
            <a:endParaRPr lang="en-US" altLang="ja-JP" dirty="0"/>
          </a:p>
          <a:p>
            <a:pPr marL="0" indent="0">
              <a:buNone/>
            </a:pPr>
            <a:r>
              <a:rPr lang="ja-JP" altLang="en-US" dirty="0" smtClean="0"/>
              <a:t>「</a:t>
            </a:r>
            <a:r>
              <a:rPr lang="ja-JP" altLang="en-US" dirty="0"/>
              <a:t>利用者の自立した日常生活の確保</a:t>
            </a:r>
            <a:r>
              <a:rPr lang="ja-JP" altLang="en-US" dirty="0" smtClean="0"/>
              <a:t>」</a:t>
            </a:r>
            <a:endParaRPr lang="en-US" altLang="ja-JP" dirty="0" smtClean="0"/>
          </a:p>
        </p:txBody>
      </p:sp>
      <p:sp>
        <p:nvSpPr>
          <p:cNvPr id="5" name="スライド番号プレースホルダー 4"/>
          <p:cNvSpPr>
            <a:spLocks noGrp="1"/>
          </p:cNvSpPr>
          <p:nvPr>
            <p:ph type="sldNum" sz="quarter" idx="12"/>
          </p:nvPr>
        </p:nvSpPr>
        <p:spPr/>
        <p:txBody>
          <a:bodyPr/>
          <a:lstStyle/>
          <a:p>
            <a:fld id="{4B6EAAFC-84C7-4BE1-BC5E-CE208EE20C26}" type="slidenum">
              <a:rPr lang="en-US" altLang="ja-JP" smtClean="0"/>
              <a:pPr/>
              <a:t>3</a:t>
            </a:fld>
            <a:endParaRPr kumimoji="1" lang="ja-JP" altLang="en-US" dirty="0"/>
          </a:p>
        </p:txBody>
      </p:sp>
      <p:sp>
        <p:nvSpPr>
          <p:cNvPr id="4" name="角丸四角形 3"/>
          <p:cNvSpPr/>
          <p:nvPr/>
        </p:nvSpPr>
        <p:spPr>
          <a:xfrm>
            <a:off x="365820" y="1354902"/>
            <a:ext cx="3918149" cy="777954"/>
          </a:xfrm>
          <a:prstGeom prst="roundRect">
            <a:avLst>
              <a:gd name="adj" fmla="val 5000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800" b="1" dirty="0"/>
              <a:t>介護保険法の</a:t>
            </a:r>
            <a:r>
              <a:rPr lang="ja-JP" altLang="en-US" sz="2800" b="1" dirty="0" smtClean="0"/>
              <a:t>目的</a:t>
            </a:r>
            <a:endParaRPr lang="en-US" altLang="ja-JP" sz="2800" b="1" dirty="0"/>
          </a:p>
        </p:txBody>
      </p:sp>
      <p:sp>
        <p:nvSpPr>
          <p:cNvPr id="7" name="角丸四角形 6"/>
          <p:cNvSpPr/>
          <p:nvPr/>
        </p:nvSpPr>
        <p:spPr>
          <a:xfrm>
            <a:off x="685800" y="5091336"/>
            <a:ext cx="2866578" cy="85794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800" b="1" dirty="0"/>
              <a:t>「指定基準</a:t>
            </a:r>
            <a:r>
              <a:rPr lang="ja-JP" altLang="en-US" sz="2800" b="1" dirty="0" smtClean="0"/>
              <a:t>」</a:t>
            </a:r>
            <a:endParaRPr lang="en-US" altLang="ja-JP" sz="2800" b="1" dirty="0"/>
          </a:p>
        </p:txBody>
      </p:sp>
      <p:sp>
        <p:nvSpPr>
          <p:cNvPr id="8" name="角丸四角形 7"/>
          <p:cNvSpPr/>
          <p:nvPr/>
        </p:nvSpPr>
        <p:spPr>
          <a:xfrm>
            <a:off x="4283969" y="5085184"/>
            <a:ext cx="4231381" cy="86409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800" b="1" dirty="0"/>
              <a:t>「報酬算定のルール」</a:t>
            </a:r>
          </a:p>
        </p:txBody>
      </p:sp>
      <p:sp>
        <p:nvSpPr>
          <p:cNvPr id="9" name="Rectangle 1"/>
          <p:cNvSpPr txBox="1">
            <a:spLocks/>
          </p:cNvSpPr>
          <p:nvPr/>
        </p:nvSpPr>
        <p:spPr>
          <a:xfrm>
            <a:off x="685056" y="4232930"/>
            <a:ext cx="7830294" cy="85225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b="1" dirty="0" smtClean="0"/>
              <a:t>その実現のために遵守すべき基準</a:t>
            </a:r>
            <a:endParaRPr lang="ja-JP" sz="3200" b="1" dirty="0"/>
          </a:p>
        </p:txBody>
      </p:sp>
    </p:spTree>
    <p:extLst>
      <p:ext uri="{BB962C8B-B14F-4D97-AF65-F5344CB8AC3E}">
        <p14:creationId xmlns:p14="http://schemas.microsoft.com/office/powerpoint/2010/main" val="913631812"/>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994" b="1" dirty="0" smtClean="0">
                <a:solidFill>
                  <a:srgbClr val="033355"/>
                </a:solidFill>
                <a:latin typeface="Meiryo" panose="020B0604030504040204" pitchFamily="50" charset="-128"/>
                <a:ea typeface="Meiryo" panose="020B0604030504040204" pitchFamily="50" charset="-128"/>
              </a:rPr>
              <a:t>５ 業務</a:t>
            </a:r>
            <a:r>
              <a:rPr lang="ja-JP" altLang="en-US" sz="2994" b="1" dirty="0">
                <a:solidFill>
                  <a:srgbClr val="033355"/>
                </a:solidFill>
                <a:latin typeface="Meiryo" panose="020B0604030504040204" pitchFamily="50" charset="-128"/>
                <a:ea typeface="Meiryo" panose="020B0604030504040204" pitchFamily="50" charset="-128"/>
              </a:rPr>
              <a:t>管理体制の届出が必要となる事由</a:t>
            </a:r>
            <a:endParaRPr lang="ja-JP" altLang="en-US" sz="2994" dirty="0"/>
          </a:p>
        </p:txBody>
      </p:sp>
      <p:sp>
        <p:nvSpPr>
          <p:cNvPr id="6" name="テキスト ボックス 5">
            <a:extLst>
              <a:ext uri="{FF2B5EF4-FFF2-40B4-BE49-F238E27FC236}">
                <a16:creationId xmlns:a16="http://schemas.microsoft.com/office/drawing/2014/main" id="{425E2E63-EC19-4100-862B-745E3B7D7E93}"/>
              </a:ext>
            </a:extLst>
          </p:cNvPr>
          <p:cNvSpPr txBox="1"/>
          <p:nvPr/>
        </p:nvSpPr>
        <p:spPr>
          <a:xfrm>
            <a:off x="1053787" y="1291202"/>
            <a:ext cx="6065758" cy="469231"/>
          </a:xfrm>
          <a:prstGeom prst="rect">
            <a:avLst/>
          </a:prstGeom>
          <a:noFill/>
        </p:spPr>
        <p:txBody>
          <a:bodyPr wrap="square" rtlCol="0">
            <a:spAutoFit/>
          </a:bodyPr>
          <a:lstStyle/>
          <a:p>
            <a:r>
              <a:rPr lang="ja-JP" altLang="en-US" sz="2449" dirty="0" smtClean="0">
                <a:latin typeface="メイリオ" panose="020B0604030504040204" pitchFamily="50" charset="-128"/>
                <a:ea typeface="メイリオ" panose="020B0604030504040204" pitchFamily="50" charset="-128"/>
              </a:rPr>
              <a:t>以下の場合に届出が必要</a:t>
            </a:r>
            <a:endParaRPr kumimoji="1" lang="ja-JP" altLang="en-US" sz="2449"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640D8441-9F42-44D3-BBE2-1D063453D110}"/>
              </a:ext>
            </a:extLst>
          </p:cNvPr>
          <p:cNvSpPr txBox="1"/>
          <p:nvPr/>
        </p:nvSpPr>
        <p:spPr>
          <a:xfrm>
            <a:off x="931776" y="1760433"/>
            <a:ext cx="7721991" cy="1449243"/>
          </a:xfrm>
          <a:prstGeom prst="rect">
            <a:avLst/>
          </a:prstGeom>
          <a:noFill/>
        </p:spPr>
        <p:txBody>
          <a:bodyPr wrap="square" rtlCol="0">
            <a:spAutoFit/>
          </a:bodyPr>
          <a:lstStyle/>
          <a:p>
            <a:pPr>
              <a:lnSpc>
                <a:spcPct val="120000"/>
              </a:lnSpc>
              <a:buClr>
                <a:schemeClr val="tx1"/>
              </a:buClr>
            </a:pPr>
            <a:r>
              <a:rPr kumimoji="1" lang="ja-JP" altLang="en-US" sz="2449" dirty="0" smtClean="0">
                <a:latin typeface="メイリオ" panose="020B0604030504040204" pitchFamily="50" charset="-128"/>
                <a:ea typeface="メイリオ" panose="020B0604030504040204" pitchFamily="50" charset="-128"/>
              </a:rPr>
              <a:t>（</a:t>
            </a:r>
            <a:r>
              <a:rPr kumimoji="1" lang="en-US" altLang="ja-JP" sz="2449" dirty="0">
                <a:latin typeface="メイリオ" panose="020B0604030504040204" pitchFamily="50" charset="-128"/>
                <a:ea typeface="メイリオ" panose="020B0604030504040204" pitchFamily="50" charset="-128"/>
              </a:rPr>
              <a:t>1</a:t>
            </a:r>
            <a:r>
              <a:rPr kumimoji="1" lang="ja-JP" altLang="en-US" sz="2449" dirty="0" smtClean="0">
                <a:latin typeface="メイリオ" panose="020B0604030504040204" pitchFamily="50" charset="-128"/>
                <a:ea typeface="メイリオ" panose="020B0604030504040204" pitchFamily="50" charset="-128"/>
              </a:rPr>
              <a:t>）新規</a:t>
            </a:r>
            <a:r>
              <a:rPr kumimoji="1" lang="ja-JP" altLang="en-US" sz="2449" dirty="0">
                <a:latin typeface="メイリオ" panose="020B0604030504040204" pitchFamily="50" charset="-128"/>
                <a:ea typeface="メイリオ" panose="020B0604030504040204" pitchFamily="50" charset="-128"/>
              </a:rPr>
              <a:t>に業務管理体制を整備した</a:t>
            </a:r>
            <a:r>
              <a:rPr kumimoji="1" lang="ja-JP" altLang="en-US" sz="2449" dirty="0" smtClean="0">
                <a:latin typeface="メイリオ" panose="020B0604030504040204" pitchFamily="50" charset="-128"/>
                <a:ea typeface="メイリオ" panose="020B0604030504040204" pitchFamily="50" charset="-128"/>
              </a:rPr>
              <a:t>場合</a:t>
            </a:r>
            <a:endParaRPr kumimoji="1" lang="en-US" altLang="ja-JP" sz="2449" dirty="0" smtClean="0">
              <a:latin typeface="メイリオ" panose="020B0604030504040204" pitchFamily="50" charset="-128"/>
              <a:ea typeface="メイリオ" panose="020B0604030504040204" pitchFamily="50" charset="-128"/>
            </a:endParaRPr>
          </a:p>
          <a:p>
            <a:pPr>
              <a:lnSpc>
                <a:spcPct val="120000"/>
              </a:lnSpc>
              <a:buClr>
                <a:schemeClr val="tx1"/>
              </a:buClr>
            </a:pPr>
            <a:r>
              <a:rPr kumimoji="1" lang="ja-JP" altLang="en-US" sz="2449" dirty="0" smtClean="0">
                <a:latin typeface="メイリオ" panose="020B0604030504040204" pitchFamily="50" charset="-128"/>
                <a:ea typeface="メイリオ" panose="020B0604030504040204" pitchFamily="50" charset="-128"/>
              </a:rPr>
              <a:t>（</a:t>
            </a:r>
            <a:r>
              <a:rPr kumimoji="1" lang="en-US" altLang="ja-JP" sz="2449" dirty="0" smtClean="0">
                <a:latin typeface="メイリオ" panose="020B0604030504040204" pitchFamily="50" charset="-128"/>
                <a:ea typeface="メイリオ" panose="020B0604030504040204" pitchFamily="50" charset="-128"/>
              </a:rPr>
              <a:t>2</a:t>
            </a:r>
            <a:r>
              <a:rPr kumimoji="1" lang="ja-JP" altLang="en-US" sz="2449" dirty="0" smtClean="0">
                <a:latin typeface="メイリオ" panose="020B0604030504040204" pitchFamily="50" charset="-128"/>
                <a:ea typeface="メイリオ" panose="020B0604030504040204" pitchFamily="50" charset="-128"/>
              </a:rPr>
              <a:t>）届出先</a:t>
            </a:r>
            <a:r>
              <a:rPr kumimoji="1" lang="ja-JP" altLang="en-US" sz="2449" dirty="0">
                <a:latin typeface="メイリオ" panose="020B0604030504040204" pitchFamily="50" charset="-128"/>
                <a:ea typeface="メイリオ" panose="020B0604030504040204" pitchFamily="50" charset="-128"/>
              </a:rPr>
              <a:t>区分が変わる</a:t>
            </a:r>
            <a:r>
              <a:rPr kumimoji="1" lang="ja-JP" altLang="en-US" sz="2449" dirty="0" smtClean="0">
                <a:latin typeface="メイリオ" panose="020B0604030504040204" pitchFamily="50" charset="-128"/>
                <a:ea typeface="メイリオ" panose="020B0604030504040204" pitchFamily="50" charset="-128"/>
              </a:rPr>
              <a:t>場合</a:t>
            </a:r>
            <a:endParaRPr kumimoji="1" lang="en-US" altLang="ja-JP" sz="2449" dirty="0" smtClean="0">
              <a:latin typeface="メイリオ" panose="020B0604030504040204" pitchFamily="50" charset="-128"/>
              <a:ea typeface="メイリオ" panose="020B0604030504040204" pitchFamily="50" charset="-128"/>
            </a:endParaRPr>
          </a:p>
          <a:p>
            <a:pPr>
              <a:lnSpc>
                <a:spcPct val="120000"/>
              </a:lnSpc>
              <a:buClr>
                <a:schemeClr val="tx1"/>
              </a:buClr>
            </a:pPr>
            <a:r>
              <a:rPr kumimoji="1" lang="ja-JP" altLang="en-US" sz="2449" dirty="0" smtClean="0">
                <a:latin typeface="メイリオ" panose="020B0604030504040204" pitchFamily="50" charset="-128"/>
                <a:ea typeface="メイリオ" panose="020B0604030504040204" pitchFamily="50" charset="-128"/>
              </a:rPr>
              <a:t>（</a:t>
            </a:r>
            <a:r>
              <a:rPr kumimoji="1" lang="en-US" altLang="ja-JP" sz="2449" dirty="0" smtClean="0">
                <a:latin typeface="メイリオ" panose="020B0604030504040204" pitchFamily="50" charset="-128"/>
                <a:ea typeface="メイリオ" panose="020B0604030504040204" pitchFamily="50" charset="-128"/>
              </a:rPr>
              <a:t>3</a:t>
            </a:r>
            <a:r>
              <a:rPr kumimoji="1" lang="ja-JP" altLang="en-US" sz="2449" dirty="0" smtClean="0">
                <a:latin typeface="メイリオ" panose="020B0604030504040204" pitchFamily="50" charset="-128"/>
                <a:ea typeface="メイリオ" panose="020B0604030504040204" pitchFamily="50" charset="-128"/>
              </a:rPr>
              <a:t>）届出事項</a:t>
            </a:r>
            <a:r>
              <a:rPr kumimoji="1" lang="ja-JP" altLang="en-US" sz="2449" dirty="0">
                <a:latin typeface="メイリオ" panose="020B0604030504040204" pitchFamily="50" charset="-128"/>
                <a:ea typeface="メイリオ" panose="020B0604030504040204" pitchFamily="50" charset="-128"/>
              </a:rPr>
              <a:t>に変更がある</a:t>
            </a:r>
            <a:r>
              <a:rPr kumimoji="1" lang="ja-JP" altLang="en-US" sz="2449" dirty="0" smtClean="0">
                <a:latin typeface="メイリオ" panose="020B0604030504040204" pitchFamily="50" charset="-128"/>
                <a:ea typeface="メイリオ" panose="020B0604030504040204" pitchFamily="50" charset="-128"/>
              </a:rPr>
              <a:t>場合</a:t>
            </a:r>
            <a:endParaRPr kumimoji="1" lang="en-US" altLang="ja-JP" sz="2449" dirty="0" smtClean="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640D8441-9F42-44D3-BBE2-1D063453D110}"/>
              </a:ext>
            </a:extLst>
          </p:cNvPr>
          <p:cNvSpPr txBox="1"/>
          <p:nvPr/>
        </p:nvSpPr>
        <p:spPr>
          <a:xfrm>
            <a:off x="1422009" y="3448576"/>
            <a:ext cx="7721991" cy="3416320"/>
          </a:xfrm>
          <a:prstGeom prst="rect">
            <a:avLst/>
          </a:prstGeom>
          <a:noFill/>
        </p:spPr>
        <p:txBody>
          <a:bodyPr wrap="square" rtlCol="0">
            <a:spAutoFit/>
          </a:bodyPr>
          <a:lstStyle/>
          <a:p>
            <a:pPr>
              <a:lnSpc>
                <a:spcPct val="120000"/>
              </a:lnSpc>
              <a:buClr>
                <a:schemeClr val="tx1"/>
              </a:buClr>
            </a:pPr>
            <a:r>
              <a:rPr kumimoji="1" lang="en-US" altLang="ja-JP" sz="2000" dirty="0" smtClean="0">
                <a:latin typeface="メイリオ" panose="020B0604030504040204" pitchFamily="50" charset="-128"/>
                <a:ea typeface="メイリオ" panose="020B0604030504040204" pitchFamily="50" charset="-128"/>
              </a:rPr>
              <a:t>※</a:t>
            </a:r>
            <a:r>
              <a:rPr kumimoji="1" lang="ja-JP" altLang="en-US" sz="2000" dirty="0" smtClean="0">
                <a:latin typeface="メイリオ" panose="020B0604030504040204" pitchFamily="50" charset="-128"/>
                <a:ea typeface="メイリオ" panose="020B0604030504040204" pitchFamily="50" charset="-128"/>
              </a:rPr>
              <a:t>届出事項</a:t>
            </a:r>
            <a:endParaRPr kumimoji="1" lang="en-US" altLang="ja-JP" sz="2000" dirty="0" smtClean="0">
              <a:latin typeface="メイリオ" panose="020B0604030504040204" pitchFamily="50" charset="-128"/>
              <a:ea typeface="メイリオ" panose="020B0604030504040204" pitchFamily="50" charset="-128"/>
            </a:endParaRPr>
          </a:p>
          <a:p>
            <a:pPr>
              <a:lnSpc>
                <a:spcPct val="120000"/>
              </a:lnSpc>
              <a:buClr>
                <a:schemeClr val="tx1"/>
              </a:buClr>
            </a:pPr>
            <a:r>
              <a:rPr kumimoji="1" lang="ja-JP" altLang="en-US" sz="2000" dirty="0" smtClean="0">
                <a:latin typeface="メイリオ" panose="020B0604030504040204" pitchFamily="50" charset="-128"/>
                <a:ea typeface="メイリオ" panose="020B0604030504040204" pitchFamily="50" charset="-128"/>
              </a:rPr>
              <a:t>ア</a:t>
            </a:r>
            <a:r>
              <a:rPr kumimoji="1" lang="ja-JP" altLang="en-US" sz="2000" dirty="0">
                <a:latin typeface="メイリオ" panose="020B0604030504040204" pitchFamily="50" charset="-128"/>
                <a:ea typeface="メイリオ" panose="020B0604030504040204" pitchFamily="50" charset="-128"/>
              </a:rPr>
              <a:t>　法人の種別</a:t>
            </a:r>
            <a:r>
              <a:rPr kumimoji="1" lang="en-US" altLang="ja-JP" sz="2000" dirty="0">
                <a:latin typeface="メイリオ" panose="020B0604030504040204" pitchFamily="50" charset="-128"/>
                <a:ea typeface="メイリオ" panose="020B0604030504040204" pitchFamily="50" charset="-128"/>
              </a:rPr>
              <a:t>､</a:t>
            </a:r>
            <a:r>
              <a:rPr kumimoji="1" lang="ja-JP" altLang="en-US" sz="2000" dirty="0" smtClean="0">
                <a:latin typeface="メイリオ" panose="020B0604030504040204" pitchFamily="50" charset="-128"/>
                <a:ea typeface="メイリオ" panose="020B0604030504040204" pitchFamily="50" charset="-128"/>
              </a:rPr>
              <a:t>名称</a:t>
            </a:r>
            <a:endParaRPr kumimoji="1" lang="en-US" altLang="ja-JP" sz="2000" dirty="0" smtClean="0">
              <a:latin typeface="メイリオ" panose="020B0604030504040204" pitchFamily="50" charset="-128"/>
              <a:ea typeface="メイリオ" panose="020B0604030504040204" pitchFamily="50" charset="-128"/>
            </a:endParaRPr>
          </a:p>
          <a:p>
            <a:pPr>
              <a:lnSpc>
                <a:spcPct val="120000"/>
              </a:lnSpc>
              <a:buClr>
                <a:schemeClr val="tx1"/>
              </a:buClr>
            </a:pPr>
            <a:r>
              <a:rPr kumimoji="1" lang="ja-JP" altLang="en-US" sz="2000" dirty="0" smtClean="0">
                <a:latin typeface="メイリオ" panose="020B0604030504040204" pitchFamily="50" charset="-128"/>
                <a:ea typeface="メイリオ" panose="020B0604030504040204" pitchFamily="50" charset="-128"/>
              </a:rPr>
              <a:t>イ</a:t>
            </a:r>
            <a:r>
              <a:rPr kumimoji="1" lang="ja-JP" altLang="en-US" sz="2000" dirty="0">
                <a:latin typeface="メイリオ" panose="020B0604030504040204" pitchFamily="50" charset="-128"/>
                <a:ea typeface="メイリオ" panose="020B0604030504040204" pitchFamily="50" charset="-128"/>
              </a:rPr>
              <a:t>　主たる事務所の所在地</a:t>
            </a:r>
            <a:r>
              <a:rPr kumimoji="1" lang="en-US" altLang="ja-JP" sz="2000" dirty="0">
                <a:latin typeface="メイリオ" panose="020B0604030504040204" pitchFamily="50" charset="-128"/>
                <a:ea typeface="メイリオ" panose="020B0604030504040204" pitchFamily="50" charset="-128"/>
              </a:rPr>
              <a:t>､</a:t>
            </a:r>
            <a:r>
              <a:rPr kumimoji="1" lang="ja-JP" altLang="en-US" sz="2000" dirty="0">
                <a:latin typeface="メイリオ" panose="020B0604030504040204" pitchFamily="50" charset="-128"/>
                <a:ea typeface="メイリオ" panose="020B0604030504040204" pitchFamily="50" charset="-128"/>
              </a:rPr>
              <a:t>電話番号、ＦＡＸ番号</a:t>
            </a:r>
          </a:p>
          <a:p>
            <a:pPr>
              <a:lnSpc>
                <a:spcPct val="120000"/>
              </a:lnSpc>
              <a:buClr>
                <a:schemeClr val="tx1"/>
              </a:buClr>
            </a:pPr>
            <a:r>
              <a:rPr kumimoji="1" lang="ja-JP" altLang="en-US" sz="2000" dirty="0" smtClean="0">
                <a:latin typeface="メイリオ" panose="020B0604030504040204" pitchFamily="50" charset="-128"/>
                <a:ea typeface="メイリオ" panose="020B0604030504040204" pitchFamily="50" charset="-128"/>
              </a:rPr>
              <a:t>ウ</a:t>
            </a:r>
            <a:r>
              <a:rPr kumimoji="1" lang="ja-JP" altLang="en-US" sz="2000" dirty="0">
                <a:latin typeface="メイリオ" panose="020B0604030504040204" pitchFamily="50" charset="-128"/>
                <a:ea typeface="メイリオ" panose="020B0604030504040204" pitchFamily="50" charset="-128"/>
              </a:rPr>
              <a:t>　代表者</a:t>
            </a:r>
            <a:r>
              <a:rPr kumimoji="1" lang="ja-JP" altLang="en-US" sz="2000" dirty="0" smtClean="0">
                <a:latin typeface="メイリオ" panose="020B0604030504040204" pitchFamily="50" charset="-128"/>
                <a:ea typeface="メイリオ" panose="020B0604030504040204" pitchFamily="50" charset="-128"/>
              </a:rPr>
              <a:t>氏名</a:t>
            </a:r>
            <a:r>
              <a:rPr kumimoji="1" lang="en-US" altLang="ja-JP" sz="2000" dirty="0" smtClean="0">
                <a:latin typeface="メイリオ" panose="020B0604030504040204" pitchFamily="50" charset="-128"/>
                <a:ea typeface="メイリオ" panose="020B0604030504040204" pitchFamily="50" charset="-128"/>
              </a:rPr>
              <a:t>､</a:t>
            </a:r>
            <a:r>
              <a:rPr kumimoji="1" lang="ja-JP" altLang="en-US" sz="2000" dirty="0">
                <a:latin typeface="メイリオ" panose="020B0604030504040204" pitchFamily="50" charset="-128"/>
                <a:ea typeface="メイリオ" panose="020B0604030504040204" pitchFamily="50" charset="-128"/>
              </a:rPr>
              <a:t>生年月日</a:t>
            </a:r>
          </a:p>
          <a:p>
            <a:pPr>
              <a:lnSpc>
                <a:spcPct val="120000"/>
              </a:lnSpc>
              <a:buClr>
                <a:schemeClr val="tx1"/>
              </a:buClr>
            </a:pPr>
            <a:r>
              <a:rPr kumimoji="1" lang="ja-JP" altLang="en-US" sz="2000" dirty="0" smtClean="0">
                <a:latin typeface="メイリオ" panose="020B0604030504040204" pitchFamily="50" charset="-128"/>
                <a:ea typeface="メイリオ" panose="020B0604030504040204" pitchFamily="50" charset="-128"/>
              </a:rPr>
              <a:t>エ</a:t>
            </a:r>
            <a:r>
              <a:rPr kumimoji="1" lang="ja-JP" altLang="en-US" sz="2000" dirty="0">
                <a:latin typeface="メイリオ" panose="020B0604030504040204" pitchFamily="50" charset="-128"/>
                <a:ea typeface="メイリオ" panose="020B0604030504040204" pitchFamily="50" charset="-128"/>
              </a:rPr>
              <a:t>　代表者の住所</a:t>
            </a:r>
            <a:r>
              <a:rPr kumimoji="1" lang="en-US" altLang="ja-JP" sz="2000" dirty="0">
                <a:latin typeface="メイリオ" panose="020B0604030504040204" pitchFamily="50" charset="-128"/>
                <a:ea typeface="メイリオ" panose="020B0604030504040204" pitchFamily="50" charset="-128"/>
              </a:rPr>
              <a:t>､</a:t>
            </a:r>
            <a:r>
              <a:rPr kumimoji="1" lang="ja-JP" altLang="en-US" sz="2000" dirty="0">
                <a:latin typeface="メイリオ" panose="020B0604030504040204" pitchFamily="50" charset="-128"/>
                <a:ea typeface="メイリオ" panose="020B0604030504040204" pitchFamily="50" charset="-128"/>
              </a:rPr>
              <a:t>職名</a:t>
            </a:r>
          </a:p>
          <a:p>
            <a:pPr>
              <a:lnSpc>
                <a:spcPct val="120000"/>
              </a:lnSpc>
              <a:buClr>
                <a:schemeClr val="tx1"/>
              </a:buClr>
            </a:pPr>
            <a:r>
              <a:rPr kumimoji="1" lang="ja-JP" altLang="en-US" sz="2000" dirty="0" smtClean="0">
                <a:latin typeface="メイリオ" panose="020B0604030504040204" pitchFamily="50" charset="-128"/>
                <a:ea typeface="メイリオ" panose="020B0604030504040204" pitchFamily="50" charset="-128"/>
              </a:rPr>
              <a:t>オ</a:t>
            </a:r>
            <a:r>
              <a:rPr kumimoji="1" lang="ja-JP" altLang="en-US" sz="2000" dirty="0">
                <a:latin typeface="メイリオ" panose="020B0604030504040204" pitchFamily="50" charset="-128"/>
                <a:ea typeface="メイリオ" panose="020B0604030504040204" pitchFamily="50" charset="-128"/>
              </a:rPr>
              <a:t>　事業所名称等及び所在地</a:t>
            </a:r>
          </a:p>
          <a:p>
            <a:pPr>
              <a:lnSpc>
                <a:spcPct val="120000"/>
              </a:lnSpc>
              <a:buClr>
                <a:schemeClr val="tx1"/>
              </a:buClr>
            </a:pPr>
            <a:r>
              <a:rPr kumimoji="1" lang="ja-JP" altLang="en-US" sz="2000" dirty="0" smtClean="0">
                <a:latin typeface="メイリオ" panose="020B0604030504040204" pitchFamily="50" charset="-128"/>
                <a:ea typeface="メイリオ" panose="020B0604030504040204" pitchFamily="50" charset="-128"/>
              </a:rPr>
              <a:t>カ</a:t>
            </a:r>
            <a:r>
              <a:rPr kumimoji="1" lang="ja-JP" altLang="en-US" sz="2000" dirty="0">
                <a:latin typeface="メイリオ" panose="020B0604030504040204" pitchFamily="50" charset="-128"/>
                <a:ea typeface="メイリオ" panose="020B0604030504040204" pitchFamily="50" charset="-128"/>
              </a:rPr>
              <a:t>　法令遵守責任者の</a:t>
            </a:r>
            <a:r>
              <a:rPr kumimoji="1" lang="ja-JP" altLang="en-US" sz="2000" dirty="0" smtClean="0">
                <a:latin typeface="メイリオ" panose="020B0604030504040204" pitchFamily="50" charset="-128"/>
                <a:ea typeface="メイリオ" panose="020B0604030504040204" pitchFamily="50" charset="-128"/>
              </a:rPr>
              <a:t>氏名及び</a:t>
            </a:r>
            <a:r>
              <a:rPr kumimoji="1" lang="ja-JP" altLang="en-US" sz="2000" dirty="0">
                <a:latin typeface="メイリオ" panose="020B0604030504040204" pitchFamily="50" charset="-128"/>
                <a:ea typeface="メイリオ" panose="020B0604030504040204" pitchFamily="50" charset="-128"/>
              </a:rPr>
              <a:t>生年月日</a:t>
            </a:r>
          </a:p>
          <a:p>
            <a:pPr>
              <a:lnSpc>
                <a:spcPct val="120000"/>
              </a:lnSpc>
              <a:buClr>
                <a:schemeClr val="tx1"/>
              </a:buClr>
            </a:pPr>
            <a:r>
              <a:rPr kumimoji="1" lang="ja-JP" altLang="en-US" sz="2000" dirty="0" smtClean="0">
                <a:latin typeface="メイリオ" panose="020B0604030504040204" pitchFamily="50" charset="-128"/>
                <a:ea typeface="メイリオ" panose="020B0604030504040204" pitchFamily="50" charset="-128"/>
              </a:rPr>
              <a:t>キ</a:t>
            </a:r>
            <a:r>
              <a:rPr kumimoji="1" lang="ja-JP" altLang="en-US" sz="2000" dirty="0">
                <a:latin typeface="メイリオ" panose="020B0604030504040204" pitchFamily="50" charset="-128"/>
                <a:ea typeface="メイリオ" panose="020B0604030504040204" pitchFamily="50" charset="-128"/>
              </a:rPr>
              <a:t>　業務が法令に適合することを確保するための規程の概要</a:t>
            </a:r>
          </a:p>
          <a:p>
            <a:pPr>
              <a:lnSpc>
                <a:spcPct val="120000"/>
              </a:lnSpc>
              <a:buClr>
                <a:schemeClr val="tx1"/>
              </a:buClr>
            </a:pPr>
            <a:r>
              <a:rPr kumimoji="1" lang="ja-JP" altLang="en-US" sz="2000" dirty="0" smtClean="0">
                <a:latin typeface="メイリオ" panose="020B0604030504040204" pitchFamily="50" charset="-128"/>
                <a:ea typeface="メイリオ" panose="020B0604030504040204" pitchFamily="50" charset="-128"/>
              </a:rPr>
              <a:t>ク</a:t>
            </a:r>
            <a:r>
              <a:rPr kumimoji="1" lang="ja-JP" altLang="en-US" sz="2000" dirty="0">
                <a:latin typeface="メイリオ" panose="020B0604030504040204" pitchFamily="50" charset="-128"/>
                <a:ea typeface="メイリオ" panose="020B0604030504040204" pitchFamily="50" charset="-128"/>
              </a:rPr>
              <a:t>　業務執行の状況の監査の方法の概要</a:t>
            </a:r>
          </a:p>
        </p:txBody>
      </p:sp>
    </p:spTree>
    <p:extLst>
      <p:ext uri="{BB962C8B-B14F-4D97-AF65-F5344CB8AC3E}">
        <p14:creationId xmlns:p14="http://schemas.microsoft.com/office/powerpoint/2010/main" val="26870492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2994" b="1" dirty="0" smtClean="0">
                <a:solidFill>
                  <a:srgbClr val="033355"/>
                </a:solidFill>
                <a:latin typeface="Meiryo" panose="020B0604030504040204" pitchFamily="50" charset="-128"/>
                <a:ea typeface="Meiryo" panose="020B0604030504040204" pitchFamily="50" charset="-128"/>
              </a:rPr>
              <a:t>6</a:t>
            </a:r>
            <a:r>
              <a:rPr lang="ja-JP" altLang="en-US" sz="2994" b="1" dirty="0">
                <a:solidFill>
                  <a:srgbClr val="033355"/>
                </a:solidFill>
                <a:latin typeface="Meiryo" panose="020B0604030504040204" pitchFamily="50" charset="-128"/>
                <a:ea typeface="Meiryo" panose="020B0604030504040204" pitchFamily="50" charset="-128"/>
              </a:rPr>
              <a:t> </a:t>
            </a:r>
            <a:r>
              <a:rPr lang="ja-JP" altLang="en-US" sz="2994" b="1" dirty="0" smtClean="0">
                <a:solidFill>
                  <a:srgbClr val="033355"/>
                </a:solidFill>
                <a:latin typeface="Meiryo" panose="020B0604030504040204" pitchFamily="50" charset="-128"/>
                <a:ea typeface="Meiryo" panose="020B0604030504040204" pitchFamily="50" charset="-128"/>
              </a:rPr>
              <a:t>業務</a:t>
            </a:r>
            <a:r>
              <a:rPr lang="ja-JP" altLang="en-US" sz="2994" b="1" dirty="0">
                <a:solidFill>
                  <a:srgbClr val="033355"/>
                </a:solidFill>
                <a:latin typeface="Meiryo" panose="020B0604030504040204" pitchFamily="50" charset="-128"/>
                <a:ea typeface="Meiryo" panose="020B0604030504040204" pitchFamily="50" charset="-128"/>
              </a:rPr>
              <a:t>管理体制の整備に関する届出システムを用いた電子</a:t>
            </a:r>
            <a:r>
              <a:rPr lang="ja-JP" altLang="en-US" sz="2994" b="1" dirty="0" smtClean="0">
                <a:solidFill>
                  <a:srgbClr val="033355"/>
                </a:solidFill>
                <a:latin typeface="Meiryo" panose="020B0604030504040204" pitchFamily="50" charset="-128"/>
                <a:ea typeface="Meiryo" panose="020B0604030504040204" pitchFamily="50" charset="-128"/>
              </a:rPr>
              <a:t>申請について</a:t>
            </a:r>
            <a:endParaRPr lang="ja-JP" altLang="en-US" sz="2994" dirty="0"/>
          </a:p>
        </p:txBody>
      </p:sp>
      <p:sp>
        <p:nvSpPr>
          <p:cNvPr id="7" name="テキスト ボックス 6">
            <a:extLst>
              <a:ext uri="{FF2B5EF4-FFF2-40B4-BE49-F238E27FC236}">
                <a16:creationId xmlns:a16="http://schemas.microsoft.com/office/drawing/2014/main" id="{640D8441-9F42-44D3-BBE2-1D063453D110}"/>
              </a:ext>
            </a:extLst>
          </p:cNvPr>
          <p:cNvSpPr txBox="1"/>
          <p:nvPr/>
        </p:nvSpPr>
        <p:spPr>
          <a:xfrm>
            <a:off x="1084496" y="1280146"/>
            <a:ext cx="7721991" cy="1569660"/>
          </a:xfrm>
          <a:prstGeom prst="rect">
            <a:avLst/>
          </a:prstGeom>
          <a:noFill/>
        </p:spPr>
        <p:txBody>
          <a:bodyPr wrap="square" rtlCol="0">
            <a:spAutoFit/>
          </a:bodyPr>
          <a:lstStyle/>
          <a:p>
            <a:pPr marL="342900" indent="-342900">
              <a:lnSpc>
                <a:spcPct val="120000"/>
              </a:lnSpc>
              <a:buFont typeface="Wingdings" panose="05000000000000000000" pitchFamily="2" charset="2"/>
              <a:buChar char="Ø"/>
            </a:pPr>
            <a:r>
              <a:rPr kumimoji="1" lang="ja-JP" altLang="en-US" sz="2000" dirty="0" smtClean="0">
                <a:latin typeface="メイリオ" panose="020B0604030504040204" pitchFamily="50" charset="-128"/>
                <a:ea typeface="メイリオ" panose="020B0604030504040204" pitchFamily="50" charset="-128"/>
              </a:rPr>
              <a:t>紙媒体による申請と「業務</a:t>
            </a:r>
            <a:r>
              <a:rPr kumimoji="1" lang="ja-JP" altLang="en-US" sz="2000" dirty="0">
                <a:latin typeface="メイリオ" panose="020B0604030504040204" pitchFamily="50" charset="-128"/>
                <a:ea typeface="メイリオ" panose="020B0604030504040204" pitchFamily="50" charset="-128"/>
              </a:rPr>
              <a:t>管理体制の整備に関する届出</a:t>
            </a:r>
            <a:r>
              <a:rPr kumimoji="1" lang="ja-JP" altLang="en-US" sz="2000" dirty="0" smtClean="0">
                <a:latin typeface="メイリオ" panose="020B0604030504040204" pitchFamily="50" charset="-128"/>
                <a:ea typeface="メイリオ" panose="020B0604030504040204" pitchFamily="50" charset="-128"/>
              </a:rPr>
              <a:t>システム」を用いた電子</a:t>
            </a:r>
            <a:r>
              <a:rPr kumimoji="1" lang="ja-JP" altLang="en-US" sz="2000" dirty="0">
                <a:latin typeface="メイリオ" panose="020B0604030504040204" pitchFamily="50" charset="-128"/>
                <a:ea typeface="メイリオ" panose="020B0604030504040204" pitchFamily="50" charset="-128"/>
              </a:rPr>
              <a:t>申請（令和</a:t>
            </a:r>
            <a:r>
              <a:rPr kumimoji="1" lang="en-US" altLang="ja-JP" sz="2000" dirty="0">
                <a:latin typeface="メイリオ" panose="020B0604030504040204" pitchFamily="50" charset="-128"/>
                <a:ea typeface="メイリオ" panose="020B0604030504040204" pitchFamily="50" charset="-128"/>
              </a:rPr>
              <a:t>5</a:t>
            </a:r>
            <a:r>
              <a:rPr kumimoji="1" lang="ja-JP" altLang="en-US" sz="2000" dirty="0">
                <a:latin typeface="メイリオ" panose="020B0604030504040204" pitchFamily="50" charset="-128"/>
                <a:ea typeface="メイリオ" panose="020B0604030504040204" pitchFamily="50" charset="-128"/>
              </a:rPr>
              <a:t>年</a:t>
            </a:r>
            <a:r>
              <a:rPr kumimoji="1" lang="en-US" altLang="ja-JP" sz="2000" dirty="0">
                <a:latin typeface="メイリオ" panose="020B0604030504040204" pitchFamily="50" charset="-128"/>
                <a:ea typeface="メイリオ" panose="020B0604030504040204" pitchFamily="50" charset="-128"/>
              </a:rPr>
              <a:t>3</a:t>
            </a:r>
            <a:r>
              <a:rPr kumimoji="1" lang="ja-JP" altLang="en-US" sz="2000" dirty="0">
                <a:latin typeface="メイリオ" panose="020B0604030504040204" pitchFamily="50" charset="-128"/>
                <a:ea typeface="メイリオ" panose="020B0604030504040204" pitchFamily="50" charset="-128"/>
              </a:rPr>
              <a:t>月</a:t>
            </a:r>
            <a:r>
              <a:rPr kumimoji="1" lang="en-US" altLang="ja-JP" sz="2000" dirty="0">
                <a:latin typeface="メイリオ" panose="020B0604030504040204" pitchFamily="50" charset="-128"/>
                <a:ea typeface="メイリオ" panose="020B0604030504040204" pitchFamily="50" charset="-128"/>
              </a:rPr>
              <a:t>28</a:t>
            </a:r>
            <a:r>
              <a:rPr kumimoji="1" lang="ja-JP" altLang="en-US" sz="2000" dirty="0">
                <a:latin typeface="メイリオ" panose="020B0604030504040204" pitchFamily="50" charset="-128"/>
                <a:ea typeface="メイリオ" panose="020B0604030504040204" pitchFamily="50" charset="-128"/>
              </a:rPr>
              <a:t>日から運用開始）の</a:t>
            </a:r>
            <a:r>
              <a:rPr kumimoji="1" lang="ja-JP" altLang="en-US" sz="2000" dirty="0" smtClean="0">
                <a:latin typeface="メイリオ" panose="020B0604030504040204" pitchFamily="50" charset="-128"/>
                <a:ea typeface="メイリオ" panose="020B0604030504040204" pitchFamily="50" charset="-128"/>
              </a:rPr>
              <a:t>どちらも可能</a:t>
            </a:r>
            <a:endParaRPr kumimoji="1" lang="en-US" altLang="ja-JP" sz="2000" dirty="0" smtClean="0">
              <a:latin typeface="メイリオ" panose="020B0604030504040204" pitchFamily="50" charset="-128"/>
              <a:ea typeface="メイリオ" panose="020B0604030504040204" pitchFamily="50" charset="-128"/>
            </a:endParaRPr>
          </a:p>
          <a:p>
            <a:pPr>
              <a:lnSpc>
                <a:spcPct val="120000"/>
              </a:lnSpc>
            </a:pPr>
            <a:r>
              <a:rPr kumimoji="1" lang="ja-JP" altLang="en-US" sz="2000" dirty="0" smtClean="0">
                <a:latin typeface="メイリオ" panose="020B0604030504040204" pitchFamily="50" charset="-128"/>
                <a:ea typeface="メイリオ" panose="020B0604030504040204" pitchFamily="50" charset="-128"/>
              </a:rPr>
              <a:t>　　</a:t>
            </a:r>
            <a:r>
              <a:rPr kumimoji="1" lang="en-US" altLang="ja-JP" sz="2000" dirty="0" smtClean="0">
                <a:latin typeface="メイリオ" panose="020B0604030504040204" pitchFamily="50" charset="-128"/>
                <a:ea typeface="メイリオ" panose="020B0604030504040204" pitchFamily="50" charset="-128"/>
              </a:rPr>
              <a:t>※</a:t>
            </a:r>
            <a:r>
              <a:rPr kumimoji="1" lang="ja-JP" altLang="en-US" sz="2000" dirty="0" smtClean="0">
                <a:latin typeface="メイリオ" panose="020B0604030504040204" pitchFamily="50" charset="-128"/>
                <a:ea typeface="メイリオ" panose="020B0604030504040204" pitchFamily="50" charset="-128"/>
              </a:rPr>
              <a:t>ただし、原則電子申請</a:t>
            </a:r>
            <a:endParaRPr kumimoji="1" lang="en-US" altLang="ja-JP" sz="2000" dirty="0" smtClean="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640D8441-9F42-44D3-BBE2-1D063453D110}"/>
              </a:ext>
            </a:extLst>
          </p:cNvPr>
          <p:cNvSpPr txBox="1"/>
          <p:nvPr/>
        </p:nvSpPr>
        <p:spPr>
          <a:xfrm>
            <a:off x="1086770" y="4908773"/>
            <a:ext cx="7721991" cy="1938992"/>
          </a:xfrm>
          <a:prstGeom prst="rect">
            <a:avLst/>
          </a:prstGeom>
          <a:noFill/>
        </p:spPr>
        <p:txBody>
          <a:bodyPr wrap="square" rtlCol="0">
            <a:spAutoFit/>
          </a:bodyPr>
          <a:lstStyle/>
          <a:p>
            <a:pPr>
              <a:lnSpc>
                <a:spcPct val="120000"/>
              </a:lnSpc>
            </a:pPr>
            <a:r>
              <a:rPr kumimoji="1" lang="en-US" altLang="ja-JP" sz="2000" dirty="0" smtClean="0">
                <a:latin typeface="メイリオ" panose="020B0604030504040204" pitchFamily="50" charset="-128"/>
                <a:ea typeface="メイリオ" panose="020B0604030504040204" pitchFamily="50" charset="-128"/>
              </a:rPr>
              <a:t>※</a:t>
            </a:r>
            <a:r>
              <a:rPr kumimoji="1" lang="ja-JP" altLang="en-US" sz="2000" dirty="0" smtClean="0">
                <a:latin typeface="メイリオ" panose="020B0604030504040204" pitchFamily="50" charset="-128"/>
                <a:ea typeface="メイリオ" panose="020B0604030504040204" pitchFamily="50" charset="-128"/>
              </a:rPr>
              <a:t>ご注意ください</a:t>
            </a:r>
            <a:r>
              <a:rPr kumimoji="1" lang="en-US" altLang="ja-JP" sz="2000" dirty="0" smtClean="0">
                <a:latin typeface="メイリオ" panose="020B0604030504040204" pitchFamily="50" charset="-128"/>
                <a:ea typeface="メイリオ" panose="020B0604030504040204" pitchFamily="50" charset="-128"/>
              </a:rPr>
              <a:t>※</a:t>
            </a:r>
          </a:p>
          <a:p>
            <a:pPr>
              <a:lnSpc>
                <a:spcPct val="120000"/>
              </a:lnSpc>
            </a:pPr>
            <a:r>
              <a:rPr kumimoji="1" lang="ja-JP" altLang="en-US" sz="2000" dirty="0" smtClean="0">
                <a:latin typeface="メイリオ" panose="020B0604030504040204" pitchFamily="50" charset="-128"/>
                <a:ea typeface="メイリオ" panose="020B0604030504040204" pitchFamily="50" charset="-128"/>
              </a:rPr>
              <a:t>既に</a:t>
            </a:r>
            <a:r>
              <a:rPr kumimoji="1" lang="ja-JP" altLang="en-US" sz="2000" dirty="0">
                <a:latin typeface="メイリオ" panose="020B0604030504040204" pitchFamily="50" charset="-128"/>
                <a:ea typeface="メイリオ" panose="020B0604030504040204" pitchFamily="50" charset="-128"/>
              </a:rPr>
              <a:t>書面等で届出先となる</a:t>
            </a:r>
            <a:r>
              <a:rPr kumimoji="1" lang="ja-JP" altLang="en-US" sz="2000" dirty="0" smtClean="0">
                <a:latin typeface="メイリオ" panose="020B0604030504040204" pitchFamily="50" charset="-128"/>
                <a:ea typeface="メイリオ" panose="020B0604030504040204" pitchFamily="50" charset="-128"/>
              </a:rPr>
              <a:t>行政庁に</a:t>
            </a:r>
            <a:r>
              <a:rPr kumimoji="1" lang="ja-JP" altLang="en-US" sz="2000" dirty="0">
                <a:latin typeface="メイリオ" panose="020B0604030504040204" pitchFamily="50" charset="-128"/>
                <a:ea typeface="メイリオ" panose="020B0604030504040204" pitchFamily="50" charset="-128"/>
              </a:rPr>
              <a:t>業務管理体制の届出を提出されている法人は</a:t>
            </a:r>
            <a:r>
              <a:rPr kumimoji="1" lang="ja-JP" altLang="en-US" sz="2000" dirty="0" smtClean="0">
                <a:latin typeface="メイリオ" panose="020B0604030504040204" pitchFamily="50" charset="-128"/>
                <a:ea typeface="メイリオ" panose="020B0604030504040204" pitchFamily="50" charset="-128"/>
              </a:rPr>
              <a:t>、重ねて「業務</a:t>
            </a:r>
            <a:r>
              <a:rPr kumimoji="1" lang="ja-JP" altLang="en-US" sz="2000" dirty="0">
                <a:latin typeface="メイリオ" panose="020B0604030504040204" pitchFamily="50" charset="-128"/>
                <a:ea typeface="メイリオ" panose="020B0604030504040204" pitchFamily="50" charset="-128"/>
              </a:rPr>
              <a:t>管理体制の整備に関する届出</a:t>
            </a:r>
            <a:r>
              <a:rPr kumimoji="1" lang="ja-JP" altLang="en-US" sz="2000" dirty="0" smtClean="0">
                <a:latin typeface="メイリオ" panose="020B0604030504040204" pitchFamily="50" charset="-128"/>
                <a:ea typeface="メイリオ" panose="020B0604030504040204" pitchFamily="50" charset="-128"/>
              </a:rPr>
              <a:t>システム」を用いて登録</a:t>
            </a:r>
            <a:r>
              <a:rPr kumimoji="1" lang="ja-JP" altLang="en-US" sz="2000" dirty="0">
                <a:latin typeface="メイリオ" panose="020B0604030504040204" pitchFamily="50" charset="-128"/>
                <a:ea typeface="メイリオ" panose="020B0604030504040204" pitchFamily="50" charset="-128"/>
              </a:rPr>
              <a:t>の申請をする必要は</a:t>
            </a:r>
            <a:r>
              <a:rPr kumimoji="1" lang="ja-JP" altLang="en-US" sz="2000" dirty="0" smtClean="0">
                <a:latin typeface="メイリオ" panose="020B0604030504040204" pitchFamily="50" charset="-128"/>
                <a:ea typeface="メイリオ" panose="020B0604030504040204" pitchFamily="50" charset="-128"/>
              </a:rPr>
              <a:t>ありません。変更等があった場合のみ電子申請での届出をお願いします。</a:t>
            </a:r>
            <a:endParaRPr kumimoji="1" lang="ja-JP" altLang="en-US" sz="200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640D8441-9F42-44D3-BBE2-1D063453D110}"/>
              </a:ext>
            </a:extLst>
          </p:cNvPr>
          <p:cNvSpPr txBox="1"/>
          <p:nvPr/>
        </p:nvSpPr>
        <p:spPr>
          <a:xfrm>
            <a:off x="1084497" y="3120210"/>
            <a:ext cx="7721991" cy="1569660"/>
          </a:xfrm>
          <a:prstGeom prst="rect">
            <a:avLst/>
          </a:prstGeom>
          <a:noFill/>
        </p:spPr>
        <p:txBody>
          <a:bodyPr wrap="square" rtlCol="0">
            <a:spAutoFit/>
          </a:bodyPr>
          <a:lstStyle/>
          <a:p>
            <a:pPr marL="342900" indent="-342900">
              <a:lnSpc>
                <a:spcPct val="120000"/>
              </a:lnSpc>
              <a:buFont typeface="Wingdings" panose="05000000000000000000" pitchFamily="2" charset="2"/>
              <a:buChar char="Ø"/>
            </a:pPr>
            <a:r>
              <a:rPr kumimoji="1" lang="ja-JP" altLang="en-US" sz="2000" dirty="0" smtClean="0">
                <a:latin typeface="メイリオ" panose="020B0604030504040204" pitchFamily="50" charset="-128"/>
                <a:ea typeface="メイリオ" panose="020B0604030504040204" pitchFamily="50" charset="-128"/>
              </a:rPr>
              <a:t>「業務</a:t>
            </a:r>
            <a:r>
              <a:rPr kumimoji="1" lang="ja-JP" altLang="en-US" sz="2000" dirty="0">
                <a:latin typeface="メイリオ" panose="020B0604030504040204" pitchFamily="50" charset="-128"/>
                <a:ea typeface="メイリオ" panose="020B0604030504040204" pitchFamily="50" charset="-128"/>
              </a:rPr>
              <a:t>管理体制の整備に関する届出</a:t>
            </a:r>
            <a:r>
              <a:rPr kumimoji="1" lang="ja-JP" altLang="en-US" sz="2000" dirty="0" smtClean="0">
                <a:latin typeface="メイリオ" panose="020B0604030504040204" pitchFamily="50" charset="-128"/>
                <a:ea typeface="メイリオ" panose="020B0604030504040204" pitchFamily="50" charset="-128"/>
              </a:rPr>
              <a:t>システム」の利用マニュアルは</a:t>
            </a:r>
            <a:r>
              <a:rPr kumimoji="1" lang="ja-JP" altLang="en-US" sz="2000" dirty="0">
                <a:latin typeface="メイリオ" panose="020B0604030504040204" pitchFamily="50" charset="-128"/>
                <a:ea typeface="メイリオ" panose="020B0604030504040204" pitchFamily="50" charset="-128"/>
              </a:rPr>
              <a:t>吹田市</a:t>
            </a:r>
            <a:r>
              <a:rPr kumimoji="1" lang="en-US" altLang="ja-JP" sz="2000" dirty="0">
                <a:latin typeface="メイリオ" panose="020B0604030504040204" pitchFamily="50" charset="-128"/>
                <a:ea typeface="メイリオ" panose="020B0604030504040204" pitchFamily="50" charset="-128"/>
              </a:rPr>
              <a:t>HP</a:t>
            </a:r>
            <a:r>
              <a:rPr kumimoji="1" lang="ja-JP" altLang="en-US" sz="2000" dirty="0">
                <a:latin typeface="メイリオ" panose="020B0604030504040204" pitchFamily="50" charset="-128"/>
                <a:ea typeface="メイリオ" panose="020B0604030504040204" pitchFamily="50" charset="-128"/>
              </a:rPr>
              <a:t>に</a:t>
            </a:r>
            <a:r>
              <a:rPr kumimoji="1" lang="ja-JP" altLang="en-US" sz="2000" dirty="0" smtClean="0">
                <a:latin typeface="メイリオ" panose="020B0604030504040204" pitchFamily="50" charset="-128"/>
                <a:ea typeface="メイリオ" panose="020B0604030504040204" pitchFamily="50" charset="-128"/>
              </a:rPr>
              <a:t>掲載</a:t>
            </a:r>
            <a:endParaRPr kumimoji="1" lang="en-US" altLang="ja-JP" sz="2000" dirty="0" smtClean="0">
              <a:latin typeface="メイリオ" panose="020B0604030504040204" pitchFamily="50" charset="-128"/>
              <a:ea typeface="メイリオ" panose="020B0604030504040204" pitchFamily="50" charset="-128"/>
            </a:endParaRPr>
          </a:p>
          <a:p>
            <a:pPr>
              <a:lnSpc>
                <a:spcPct val="120000"/>
              </a:lnSpc>
            </a:pPr>
            <a:r>
              <a:rPr kumimoji="1" lang="ja-JP" altLang="en-US" sz="2000" dirty="0" smtClean="0">
                <a:latin typeface="メイリオ" panose="020B0604030504040204" pitchFamily="50" charset="-128"/>
                <a:ea typeface="メイリオ" panose="020B0604030504040204" pitchFamily="50" charset="-128"/>
              </a:rPr>
              <a:t>　　「</a:t>
            </a:r>
            <a:r>
              <a:rPr kumimoji="1" lang="ja-JP" altLang="en-US" sz="2000" dirty="0">
                <a:latin typeface="メイリオ" panose="020B0604030504040204" pitchFamily="50" charset="-128"/>
                <a:ea typeface="メイリオ" panose="020B0604030504040204" pitchFamily="50" charset="-128"/>
              </a:rPr>
              <a:t>業務管理体制の整備に関する届出システム操作</a:t>
            </a:r>
            <a:r>
              <a:rPr kumimoji="1" lang="ja-JP" altLang="en-US" sz="2000" dirty="0" smtClean="0">
                <a:latin typeface="メイリオ" panose="020B0604030504040204" pitchFamily="50" charset="-128"/>
                <a:ea typeface="メイリオ" panose="020B0604030504040204" pitchFamily="50" charset="-128"/>
              </a:rPr>
              <a:t>マニュアル</a:t>
            </a:r>
            <a:endParaRPr kumimoji="1" lang="en-US" altLang="ja-JP" sz="2000" dirty="0" smtClean="0">
              <a:latin typeface="メイリオ" panose="020B0604030504040204" pitchFamily="50" charset="-128"/>
              <a:ea typeface="メイリオ" panose="020B0604030504040204" pitchFamily="50" charset="-128"/>
            </a:endParaRPr>
          </a:p>
          <a:p>
            <a:pPr>
              <a:lnSpc>
                <a:spcPct val="120000"/>
              </a:lnSpc>
            </a:pPr>
            <a:r>
              <a:rPr kumimoji="1" lang="ja-JP" altLang="en-US" sz="2000" dirty="0">
                <a:latin typeface="メイリオ" panose="020B0604030504040204" pitchFamily="50" charset="-128"/>
                <a:ea typeface="メイリオ" panose="020B0604030504040204" pitchFamily="50" charset="-128"/>
              </a:rPr>
              <a:t>　</a:t>
            </a:r>
            <a:r>
              <a:rPr kumimoji="1" lang="ja-JP" altLang="en-US" sz="2000" dirty="0" smtClean="0">
                <a:latin typeface="メイリオ" panose="020B0604030504040204" pitchFamily="50" charset="-128"/>
                <a:ea typeface="メイリオ" panose="020B0604030504040204" pitchFamily="50" charset="-128"/>
              </a:rPr>
              <a:t>　（</a:t>
            </a:r>
            <a:r>
              <a:rPr kumimoji="1" lang="ja-JP" altLang="en-US" sz="2000" dirty="0">
                <a:latin typeface="メイリオ" panose="020B0604030504040204" pitchFamily="50" charset="-128"/>
                <a:ea typeface="メイリオ" panose="020B0604030504040204" pitchFamily="50" charset="-128"/>
              </a:rPr>
              <a:t>事業者版）</a:t>
            </a:r>
            <a:r>
              <a:rPr kumimoji="1" lang="ja-JP" altLang="en-US" sz="2000" dirty="0" smtClean="0">
                <a:latin typeface="メイリオ" panose="020B0604030504040204" pitchFamily="50" charset="-128"/>
                <a:ea typeface="メイリオ" panose="020B0604030504040204" pitchFamily="50" charset="-128"/>
              </a:rPr>
              <a:t>」</a:t>
            </a:r>
            <a:endParaRPr kumimoji="1" lang="en-US" altLang="ja-JP" sz="20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050547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2994" b="1" dirty="0" smtClean="0">
                <a:solidFill>
                  <a:srgbClr val="033355"/>
                </a:solidFill>
                <a:latin typeface="Meiryo" panose="020B0604030504040204" pitchFamily="50" charset="-128"/>
                <a:ea typeface="Meiryo" panose="020B0604030504040204" pitchFamily="50" charset="-128"/>
              </a:rPr>
              <a:t>7</a:t>
            </a:r>
            <a:r>
              <a:rPr lang="ja-JP" altLang="en-US" sz="2994" b="1" dirty="0">
                <a:solidFill>
                  <a:srgbClr val="033355"/>
                </a:solidFill>
                <a:latin typeface="Meiryo" panose="020B0604030504040204" pitchFamily="50" charset="-128"/>
                <a:ea typeface="Meiryo" panose="020B0604030504040204" pitchFamily="50" charset="-128"/>
              </a:rPr>
              <a:t> </a:t>
            </a:r>
            <a:r>
              <a:rPr lang="ja-JP" altLang="en-US" sz="2994" b="1" dirty="0" smtClean="0">
                <a:solidFill>
                  <a:srgbClr val="033355"/>
                </a:solidFill>
                <a:latin typeface="Meiryo" panose="020B0604030504040204" pitchFamily="50" charset="-128"/>
                <a:ea typeface="Meiryo" panose="020B0604030504040204" pitchFamily="50" charset="-128"/>
              </a:rPr>
              <a:t>紙</a:t>
            </a:r>
            <a:r>
              <a:rPr lang="ja-JP" altLang="en-US" sz="2994" b="1" dirty="0">
                <a:solidFill>
                  <a:srgbClr val="033355"/>
                </a:solidFill>
                <a:latin typeface="Meiryo" panose="020B0604030504040204" pitchFamily="50" charset="-128"/>
                <a:ea typeface="Meiryo" panose="020B0604030504040204" pitchFamily="50" charset="-128"/>
              </a:rPr>
              <a:t>媒体で</a:t>
            </a:r>
            <a:r>
              <a:rPr lang="ja-JP" altLang="en-US" sz="2994" b="1" dirty="0" smtClean="0">
                <a:solidFill>
                  <a:srgbClr val="033355"/>
                </a:solidFill>
                <a:latin typeface="Meiryo" panose="020B0604030504040204" pitchFamily="50" charset="-128"/>
                <a:ea typeface="Meiryo" panose="020B0604030504040204" pitchFamily="50" charset="-128"/>
              </a:rPr>
              <a:t>届け出る際の様式に</a:t>
            </a:r>
            <a:r>
              <a:rPr lang="ja-JP" altLang="en-US" sz="2994" b="1" dirty="0">
                <a:solidFill>
                  <a:srgbClr val="033355"/>
                </a:solidFill>
                <a:latin typeface="Meiryo" panose="020B0604030504040204" pitchFamily="50" charset="-128"/>
                <a:ea typeface="Meiryo" panose="020B0604030504040204" pitchFamily="50" charset="-128"/>
              </a:rPr>
              <a:t>ついて</a:t>
            </a:r>
            <a:endParaRPr lang="ja-JP" altLang="en-US" sz="2994" dirty="0"/>
          </a:p>
        </p:txBody>
      </p:sp>
      <p:sp>
        <p:nvSpPr>
          <p:cNvPr id="6" name="テキスト ボックス 5">
            <a:extLst>
              <a:ext uri="{FF2B5EF4-FFF2-40B4-BE49-F238E27FC236}">
                <a16:creationId xmlns:a16="http://schemas.microsoft.com/office/drawing/2014/main" id="{425E2E63-EC19-4100-862B-745E3B7D7E93}"/>
              </a:ext>
            </a:extLst>
          </p:cNvPr>
          <p:cNvSpPr txBox="1"/>
          <p:nvPr/>
        </p:nvSpPr>
        <p:spPr>
          <a:xfrm>
            <a:off x="1033179" y="1830222"/>
            <a:ext cx="6065758" cy="469231"/>
          </a:xfrm>
          <a:prstGeom prst="rect">
            <a:avLst/>
          </a:prstGeom>
          <a:noFill/>
        </p:spPr>
        <p:txBody>
          <a:bodyPr wrap="square" rtlCol="0">
            <a:spAutoFit/>
          </a:bodyPr>
          <a:lstStyle/>
          <a:p>
            <a:pPr marL="342900" indent="-342900">
              <a:buFont typeface="Wingdings" panose="05000000000000000000" pitchFamily="2" charset="2"/>
              <a:buChar char="Ø"/>
            </a:pPr>
            <a:r>
              <a:rPr lang="en-US" altLang="ja-JP" sz="2449" dirty="0">
                <a:latin typeface="メイリオ" panose="020B0604030504040204" pitchFamily="50" charset="-128"/>
                <a:ea typeface="メイリオ" panose="020B0604030504040204" pitchFamily="50" charset="-128"/>
              </a:rPr>
              <a:t>【</a:t>
            </a:r>
            <a:r>
              <a:rPr lang="ja-JP" altLang="en-US" sz="2449" dirty="0">
                <a:latin typeface="メイリオ" panose="020B0604030504040204" pitchFamily="50" charset="-128"/>
                <a:ea typeface="メイリオ" panose="020B0604030504040204" pitchFamily="50" charset="-128"/>
              </a:rPr>
              <a:t>第１号様式</a:t>
            </a:r>
            <a:r>
              <a:rPr lang="en-US" altLang="ja-JP" sz="2449" dirty="0">
                <a:latin typeface="メイリオ" panose="020B0604030504040204" pitchFamily="50" charset="-128"/>
                <a:ea typeface="メイリオ" panose="020B0604030504040204" pitchFamily="50" charset="-128"/>
              </a:rPr>
              <a:t>】</a:t>
            </a:r>
            <a:r>
              <a:rPr lang="ja-JP" altLang="en-US" sz="2449" dirty="0">
                <a:latin typeface="メイリオ" panose="020B0604030504040204" pitchFamily="50" charset="-128"/>
                <a:ea typeface="メイリオ" panose="020B0604030504040204" pitchFamily="50" charset="-128"/>
              </a:rPr>
              <a:t>　</a:t>
            </a:r>
            <a:r>
              <a:rPr kumimoji="1" lang="ja-JP" altLang="en-US" sz="2449" dirty="0">
                <a:latin typeface="メイリオ" panose="020B0604030504040204" pitchFamily="50" charset="-128"/>
                <a:ea typeface="メイリオ" panose="020B0604030504040204" pitchFamily="50" charset="-128"/>
              </a:rPr>
              <a:t>整備・区分変更</a:t>
            </a:r>
          </a:p>
        </p:txBody>
      </p:sp>
      <p:sp>
        <p:nvSpPr>
          <p:cNvPr id="7" name="テキスト ボックス 6">
            <a:extLst>
              <a:ext uri="{FF2B5EF4-FFF2-40B4-BE49-F238E27FC236}">
                <a16:creationId xmlns:a16="http://schemas.microsoft.com/office/drawing/2014/main" id="{640D8441-9F42-44D3-BBE2-1D063453D110}"/>
              </a:ext>
            </a:extLst>
          </p:cNvPr>
          <p:cNvSpPr txBox="1"/>
          <p:nvPr/>
        </p:nvSpPr>
        <p:spPr>
          <a:xfrm>
            <a:off x="1222038" y="2375353"/>
            <a:ext cx="7721991" cy="1750736"/>
          </a:xfrm>
          <a:prstGeom prst="rect">
            <a:avLst/>
          </a:prstGeom>
          <a:noFill/>
        </p:spPr>
        <p:txBody>
          <a:bodyPr wrap="square" rtlCol="0">
            <a:spAutoFit/>
          </a:bodyPr>
          <a:lstStyle/>
          <a:p>
            <a:pPr>
              <a:lnSpc>
                <a:spcPct val="120000"/>
              </a:lnSpc>
              <a:buClr>
                <a:schemeClr val="tx1"/>
              </a:buClr>
            </a:pPr>
            <a:r>
              <a:rPr kumimoji="1" lang="ja-JP" altLang="en-US" sz="2449" dirty="0">
                <a:latin typeface="メイリオ" panose="020B0604030504040204" pitchFamily="50" charset="-128"/>
                <a:ea typeface="メイリオ" panose="020B0604030504040204" pitchFamily="50" charset="-128"/>
              </a:rPr>
              <a:t>（</a:t>
            </a:r>
            <a:r>
              <a:rPr kumimoji="1" lang="en-US" altLang="ja-JP" sz="2449" dirty="0">
                <a:latin typeface="メイリオ" panose="020B0604030504040204" pitchFamily="50" charset="-128"/>
                <a:ea typeface="メイリオ" panose="020B0604030504040204" pitchFamily="50" charset="-128"/>
              </a:rPr>
              <a:t>1</a:t>
            </a:r>
            <a:r>
              <a:rPr kumimoji="1" lang="ja-JP" altLang="en-US" sz="2449" dirty="0">
                <a:latin typeface="メイリオ" panose="020B0604030504040204" pitchFamily="50" charset="-128"/>
                <a:ea typeface="メイリオ" panose="020B0604030504040204" pitchFamily="50" charset="-128"/>
              </a:rPr>
              <a:t>）新規に業務管理体制を整備した場合</a:t>
            </a:r>
            <a:endParaRPr kumimoji="1" lang="en-US" altLang="ja-JP" sz="2449" dirty="0">
              <a:latin typeface="メイリオ" panose="020B0604030504040204" pitchFamily="50" charset="-128"/>
              <a:ea typeface="メイリオ" panose="020B0604030504040204" pitchFamily="50" charset="-128"/>
            </a:endParaRPr>
          </a:p>
          <a:p>
            <a:pPr>
              <a:lnSpc>
                <a:spcPct val="120000"/>
              </a:lnSpc>
              <a:buClr>
                <a:schemeClr val="tx1"/>
              </a:buClr>
            </a:pPr>
            <a:r>
              <a:rPr kumimoji="1" lang="ja-JP" altLang="en-US" sz="2449" dirty="0">
                <a:latin typeface="メイリオ" panose="020B0604030504040204" pitchFamily="50" charset="-128"/>
                <a:ea typeface="メイリオ" panose="020B0604030504040204" pitchFamily="50" charset="-128"/>
              </a:rPr>
              <a:t>（</a:t>
            </a:r>
            <a:r>
              <a:rPr kumimoji="1" lang="en-US" altLang="ja-JP" sz="2449" dirty="0">
                <a:latin typeface="メイリオ" panose="020B0604030504040204" pitchFamily="50" charset="-128"/>
                <a:ea typeface="メイリオ" panose="020B0604030504040204" pitchFamily="50" charset="-128"/>
              </a:rPr>
              <a:t>2</a:t>
            </a:r>
            <a:r>
              <a:rPr kumimoji="1" lang="ja-JP" altLang="en-US" sz="2449" dirty="0">
                <a:latin typeface="メイリオ" panose="020B0604030504040204" pitchFamily="50" charset="-128"/>
                <a:ea typeface="メイリオ" panose="020B0604030504040204" pitchFamily="50" charset="-128"/>
              </a:rPr>
              <a:t>）届出先区分が変わる場合</a:t>
            </a:r>
            <a:endParaRPr kumimoji="1" lang="en-US" altLang="ja-JP" sz="2449" dirty="0">
              <a:latin typeface="メイリオ" panose="020B0604030504040204" pitchFamily="50" charset="-128"/>
              <a:ea typeface="メイリオ" panose="020B0604030504040204" pitchFamily="50" charset="-128"/>
            </a:endParaRPr>
          </a:p>
          <a:p>
            <a:pPr marL="300278" indent="-300278"/>
            <a:r>
              <a:rPr lang="ja-JP" altLang="en-US" sz="2449" dirty="0">
                <a:latin typeface="メイリオ" panose="020B0604030504040204" pitchFamily="50" charset="-128"/>
                <a:ea typeface="メイリオ" panose="020B0604030504040204" pitchFamily="50" charset="-128"/>
              </a:rPr>
              <a:t>　</a:t>
            </a:r>
            <a:r>
              <a:rPr lang="ja-JP" altLang="en-US" sz="2449" dirty="0" smtClean="0">
                <a:latin typeface="メイリオ" panose="020B0604030504040204" pitchFamily="50" charset="-128"/>
                <a:ea typeface="メイリオ" panose="020B0604030504040204" pitchFamily="50" charset="-128"/>
              </a:rPr>
              <a:t>　　</a:t>
            </a:r>
            <a:r>
              <a:rPr lang="en-US" altLang="ja-JP" sz="2449" dirty="0" smtClean="0">
                <a:latin typeface="メイリオ" panose="020B0604030504040204" pitchFamily="50" charset="-128"/>
                <a:ea typeface="メイリオ" panose="020B0604030504040204" pitchFamily="50" charset="-128"/>
              </a:rPr>
              <a:t>※</a:t>
            </a:r>
            <a:r>
              <a:rPr lang="ja-JP" altLang="en-US" sz="2449" dirty="0">
                <a:latin typeface="メイリオ" panose="020B0604030504040204" pitchFamily="50" charset="-128"/>
                <a:ea typeface="メイリオ" panose="020B0604030504040204" pitchFamily="50" charset="-128"/>
              </a:rPr>
              <a:t>変更</a:t>
            </a:r>
            <a:r>
              <a:rPr kumimoji="1" lang="ja-JP" altLang="en-US" sz="2449" dirty="0">
                <a:latin typeface="メイリオ" panose="020B0604030504040204" pitchFamily="50" charset="-128"/>
                <a:ea typeface="メイリオ" panose="020B0604030504040204" pitchFamily="50" charset="-128"/>
              </a:rPr>
              <a:t>前と変更後の両方の届出先に届出が</a:t>
            </a:r>
            <a:r>
              <a:rPr kumimoji="1" lang="ja-JP" altLang="en-US" sz="2449" dirty="0" smtClean="0">
                <a:latin typeface="メイリオ" panose="020B0604030504040204" pitchFamily="50" charset="-128"/>
                <a:ea typeface="メイリオ" panose="020B0604030504040204" pitchFamily="50" charset="-128"/>
              </a:rPr>
              <a:t>必要</a:t>
            </a:r>
            <a:endParaRPr kumimoji="1" lang="en-US" altLang="ja-JP" sz="2449" dirty="0" smtClean="0">
              <a:latin typeface="メイリオ" panose="020B0604030504040204" pitchFamily="50" charset="-128"/>
              <a:ea typeface="メイリオ" panose="020B0604030504040204" pitchFamily="50" charset="-128"/>
            </a:endParaRPr>
          </a:p>
          <a:p>
            <a:pPr marL="300278" indent="-300278"/>
            <a:r>
              <a:rPr kumimoji="1" lang="ja-JP" altLang="en-US" sz="2449" dirty="0">
                <a:latin typeface="メイリオ" panose="020B0604030504040204" pitchFamily="50" charset="-128"/>
                <a:ea typeface="メイリオ" panose="020B0604030504040204" pitchFamily="50" charset="-128"/>
              </a:rPr>
              <a:t>　</a:t>
            </a:r>
            <a:r>
              <a:rPr kumimoji="1" lang="ja-JP" altLang="en-US" sz="2449" dirty="0" smtClean="0">
                <a:latin typeface="メイリオ" panose="020B0604030504040204" pitchFamily="50" charset="-128"/>
                <a:ea typeface="メイリオ" panose="020B0604030504040204" pitchFamily="50" charset="-128"/>
              </a:rPr>
              <a:t>　　です。</a:t>
            </a:r>
            <a:endParaRPr kumimoji="1" lang="ja-JP" altLang="en-US" sz="2449"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425E2E63-EC19-4100-862B-745E3B7D7E93}"/>
              </a:ext>
            </a:extLst>
          </p:cNvPr>
          <p:cNvSpPr txBox="1"/>
          <p:nvPr/>
        </p:nvSpPr>
        <p:spPr>
          <a:xfrm>
            <a:off x="1033179" y="4433479"/>
            <a:ext cx="7798831" cy="1223027"/>
          </a:xfrm>
          <a:prstGeom prst="rect">
            <a:avLst/>
          </a:prstGeom>
          <a:noFill/>
        </p:spPr>
        <p:txBody>
          <a:bodyPr wrap="square" rtlCol="0">
            <a:spAutoFit/>
          </a:bodyPr>
          <a:lstStyle/>
          <a:p>
            <a:pPr marL="342900" indent="-342900">
              <a:buFont typeface="Wingdings" panose="05000000000000000000" pitchFamily="2" charset="2"/>
              <a:buChar char="Ø"/>
            </a:pPr>
            <a:r>
              <a:rPr lang="en-US" altLang="ja-JP" sz="2449" dirty="0">
                <a:latin typeface="メイリオ" panose="020B0604030504040204" pitchFamily="50" charset="-128"/>
                <a:ea typeface="メイリオ" panose="020B0604030504040204" pitchFamily="50" charset="-128"/>
              </a:rPr>
              <a:t>【</a:t>
            </a:r>
            <a:r>
              <a:rPr lang="ja-JP" altLang="en-US" sz="2449" dirty="0">
                <a:latin typeface="メイリオ" panose="020B0604030504040204" pitchFamily="50" charset="-128"/>
                <a:ea typeface="メイリオ" panose="020B0604030504040204" pitchFamily="50" charset="-128"/>
              </a:rPr>
              <a:t>第２号様式</a:t>
            </a:r>
            <a:r>
              <a:rPr lang="en-US" altLang="ja-JP" sz="2449" dirty="0">
                <a:latin typeface="メイリオ" panose="020B0604030504040204" pitchFamily="50" charset="-128"/>
                <a:ea typeface="メイリオ" panose="020B0604030504040204" pitchFamily="50" charset="-128"/>
              </a:rPr>
              <a:t>】</a:t>
            </a:r>
            <a:r>
              <a:rPr lang="ja-JP" altLang="en-US" sz="2449" dirty="0">
                <a:latin typeface="メイリオ" panose="020B0604030504040204" pitchFamily="50" charset="-128"/>
                <a:ea typeface="メイリオ" panose="020B0604030504040204" pitchFamily="50" charset="-128"/>
              </a:rPr>
              <a:t>　届出事項の</a:t>
            </a:r>
            <a:r>
              <a:rPr kumimoji="1" lang="ja-JP" altLang="en-US" sz="2449" dirty="0" smtClean="0">
                <a:latin typeface="メイリオ" panose="020B0604030504040204" pitchFamily="50" charset="-128"/>
                <a:ea typeface="メイリオ" panose="020B0604030504040204" pitchFamily="50" charset="-128"/>
              </a:rPr>
              <a:t>変更</a:t>
            </a:r>
            <a:endParaRPr kumimoji="1" lang="en-US" altLang="ja-JP" sz="2449" dirty="0" smtClean="0">
              <a:latin typeface="メイリオ" panose="020B0604030504040204" pitchFamily="50" charset="-128"/>
              <a:ea typeface="メイリオ" panose="020B0604030504040204" pitchFamily="50" charset="-128"/>
            </a:endParaRPr>
          </a:p>
          <a:p>
            <a:r>
              <a:rPr kumimoji="1" lang="ja-JP" altLang="en-US" sz="2449" dirty="0" smtClean="0">
                <a:latin typeface="メイリオ" panose="020B0604030504040204" pitchFamily="50" charset="-128"/>
                <a:ea typeface="メイリオ" panose="020B0604030504040204" pitchFamily="50" charset="-128"/>
              </a:rPr>
              <a:t>　（</a:t>
            </a:r>
            <a:r>
              <a:rPr kumimoji="1" lang="en-US" altLang="ja-JP" sz="2449" dirty="0">
                <a:latin typeface="メイリオ" panose="020B0604030504040204" pitchFamily="50" charset="-128"/>
                <a:ea typeface="メイリオ" panose="020B0604030504040204" pitchFamily="50" charset="-128"/>
              </a:rPr>
              <a:t>3</a:t>
            </a:r>
            <a:r>
              <a:rPr kumimoji="1" lang="ja-JP" altLang="en-US" sz="2449" dirty="0">
                <a:latin typeface="メイリオ" panose="020B0604030504040204" pitchFamily="50" charset="-128"/>
                <a:ea typeface="メイリオ" panose="020B0604030504040204" pitchFamily="50" charset="-128"/>
              </a:rPr>
              <a:t>）届出事項に変更がある場合</a:t>
            </a:r>
            <a:endParaRPr kumimoji="1" lang="en-US" altLang="ja-JP" sz="2449" dirty="0">
              <a:latin typeface="メイリオ" panose="020B0604030504040204" pitchFamily="50" charset="-128"/>
              <a:ea typeface="メイリオ" panose="020B0604030504040204" pitchFamily="50" charset="-128"/>
            </a:endParaRPr>
          </a:p>
          <a:p>
            <a:endParaRPr kumimoji="1" lang="ja-JP" altLang="en-US" sz="2449"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947706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2994" b="1" dirty="0" smtClean="0">
                <a:solidFill>
                  <a:srgbClr val="033355"/>
                </a:solidFill>
                <a:latin typeface="Meiryo" panose="020B0604030504040204" pitchFamily="50" charset="-128"/>
                <a:ea typeface="Meiryo" panose="020B0604030504040204" pitchFamily="50" charset="-128"/>
              </a:rPr>
              <a:t>8</a:t>
            </a:r>
            <a:r>
              <a:rPr lang="ja-JP" altLang="en-US" sz="2994" b="1" dirty="0" smtClean="0">
                <a:solidFill>
                  <a:srgbClr val="033355"/>
                </a:solidFill>
                <a:latin typeface="Meiryo" panose="020B0604030504040204" pitchFamily="50" charset="-128"/>
                <a:ea typeface="Meiryo" panose="020B0604030504040204" pitchFamily="50" charset="-128"/>
              </a:rPr>
              <a:t>  業務</a:t>
            </a:r>
            <a:r>
              <a:rPr lang="ja-JP" altLang="en-US" sz="2994" b="1" dirty="0">
                <a:solidFill>
                  <a:srgbClr val="033355"/>
                </a:solidFill>
                <a:latin typeface="Meiryo" panose="020B0604030504040204" pitchFamily="50" charset="-128"/>
                <a:ea typeface="Meiryo" panose="020B0604030504040204" pitchFamily="50" charset="-128"/>
              </a:rPr>
              <a:t>管理体制の整備に関する届出</a:t>
            </a:r>
            <a:r>
              <a:rPr lang="ja-JP" altLang="en-US" sz="2994" b="1" dirty="0" smtClean="0">
                <a:solidFill>
                  <a:srgbClr val="033355"/>
                </a:solidFill>
                <a:latin typeface="Meiryo" panose="020B0604030504040204" pitchFamily="50" charset="-128"/>
                <a:ea typeface="Meiryo" panose="020B0604030504040204" pitchFamily="50" charset="-128"/>
              </a:rPr>
              <a:t>システムを</a:t>
            </a:r>
            <a:r>
              <a:rPr lang="ja-JP" altLang="en-US" sz="2994" b="1" dirty="0">
                <a:solidFill>
                  <a:srgbClr val="033355"/>
                </a:solidFill>
                <a:latin typeface="Meiryo" panose="020B0604030504040204" pitchFamily="50" charset="-128"/>
                <a:ea typeface="Meiryo" panose="020B0604030504040204" pitchFamily="50" charset="-128"/>
              </a:rPr>
              <a:t>用いて届出られた</a:t>
            </a:r>
            <a:r>
              <a:rPr lang="ja-JP" altLang="en-US" sz="2994" b="1" dirty="0" smtClean="0">
                <a:solidFill>
                  <a:srgbClr val="033355"/>
                </a:solidFill>
                <a:latin typeface="Meiryo" panose="020B0604030504040204" pitchFamily="50" charset="-128"/>
                <a:ea typeface="Meiryo" panose="020B0604030504040204" pitchFamily="50" charset="-128"/>
              </a:rPr>
              <a:t>場合と紙</a:t>
            </a:r>
            <a:r>
              <a:rPr lang="ja-JP" altLang="en-US" sz="2994" b="1" dirty="0">
                <a:solidFill>
                  <a:srgbClr val="033355"/>
                </a:solidFill>
                <a:latin typeface="Meiryo" panose="020B0604030504040204" pitchFamily="50" charset="-128"/>
                <a:ea typeface="Meiryo" panose="020B0604030504040204" pitchFamily="50" charset="-128"/>
              </a:rPr>
              <a:t>媒体で届出られた場合の</a:t>
            </a:r>
            <a:r>
              <a:rPr lang="ja-JP" altLang="en-US" sz="2994" b="1" dirty="0" smtClean="0">
                <a:solidFill>
                  <a:srgbClr val="033355"/>
                </a:solidFill>
                <a:latin typeface="Meiryo" panose="020B0604030504040204" pitchFamily="50" charset="-128"/>
                <a:ea typeface="Meiryo" panose="020B0604030504040204" pitchFamily="50" charset="-128"/>
              </a:rPr>
              <a:t>違い</a:t>
            </a:r>
            <a:endParaRPr lang="ja-JP" altLang="en-US" sz="2994" dirty="0"/>
          </a:p>
        </p:txBody>
      </p:sp>
      <p:sp>
        <p:nvSpPr>
          <p:cNvPr id="5" name="テキスト ボックス 4">
            <a:extLst>
              <a:ext uri="{FF2B5EF4-FFF2-40B4-BE49-F238E27FC236}">
                <a16:creationId xmlns:a16="http://schemas.microsoft.com/office/drawing/2014/main" id="{832335A9-2EB3-48BD-8155-59E3FF2BF49E}"/>
              </a:ext>
            </a:extLst>
          </p:cNvPr>
          <p:cNvSpPr txBox="1"/>
          <p:nvPr/>
        </p:nvSpPr>
        <p:spPr>
          <a:xfrm>
            <a:off x="931776" y="4725144"/>
            <a:ext cx="7332234" cy="525785"/>
          </a:xfrm>
          <a:prstGeom prst="rect">
            <a:avLst/>
          </a:prstGeom>
          <a:noFill/>
        </p:spPr>
        <p:txBody>
          <a:bodyPr wrap="square" rtlCol="0">
            <a:spAutoFit/>
          </a:bodyPr>
          <a:lstStyle/>
          <a:p>
            <a:pPr marL="388849" indent="-388849">
              <a:lnSpc>
                <a:spcPct val="120000"/>
              </a:lnSpc>
              <a:buFont typeface="Wingdings" panose="05000000000000000000" pitchFamily="2" charset="2"/>
              <a:buChar char="Ø"/>
            </a:pPr>
            <a:r>
              <a:rPr kumimoji="1" lang="ja-JP" altLang="en-US" sz="2449" dirty="0">
                <a:latin typeface="メイリオ" panose="020B0604030504040204" pitchFamily="50" charset="-128"/>
                <a:ea typeface="メイリオ" panose="020B0604030504040204" pitchFamily="50" charset="-128"/>
              </a:rPr>
              <a:t>紙</a:t>
            </a:r>
            <a:r>
              <a:rPr kumimoji="1" lang="ja-JP" altLang="en-US" sz="2449" dirty="0" smtClean="0">
                <a:latin typeface="メイリオ" panose="020B0604030504040204" pitchFamily="50" charset="-128"/>
                <a:ea typeface="メイリオ" panose="020B0604030504040204" pitchFamily="50" charset="-128"/>
              </a:rPr>
              <a:t>媒体で届出られた場合</a:t>
            </a:r>
            <a:endParaRPr kumimoji="1" lang="en-US" altLang="ja-JP" sz="2449"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832335A9-2EB3-48BD-8155-59E3FF2BF49E}"/>
              </a:ext>
            </a:extLst>
          </p:cNvPr>
          <p:cNvSpPr txBox="1"/>
          <p:nvPr/>
        </p:nvSpPr>
        <p:spPr>
          <a:xfrm>
            <a:off x="919220" y="1560131"/>
            <a:ext cx="7332234" cy="996940"/>
          </a:xfrm>
          <a:prstGeom prst="rect">
            <a:avLst/>
          </a:prstGeom>
          <a:noFill/>
        </p:spPr>
        <p:txBody>
          <a:bodyPr wrap="square" rtlCol="0">
            <a:spAutoFit/>
          </a:bodyPr>
          <a:lstStyle/>
          <a:p>
            <a:pPr marL="388849" indent="-388849">
              <a:lnSpc>
                <a:spcPct val="120000"/>
              </a:lnSpc>
              <a:buFont typeface="Wingdings" panose="05000000000000000000" pitchFamily="2" charset="2"/>
              <a:buChar char="Ø"/>
            </a:pPr>
            <a:r>
              <a:rPr kumimoji="1" lang="ja-JP" altLang="en-US" sz="2449" dirty="0" smtClean="0">
                <a:latin typeface="メイリオ" panose="020B0604030504040204" pitchFamily="50" charset="-128"/>
                <a:ea typeface="メイリオ" panose="020B0604030504040204" pitchFamily="50" charset="-128"/>
              </a:rPr>
              <a:t>業務</a:t>
            </a:r>
            <a:r>
              <a:rPr kumimoji="1" lang="ja-JP" altLang="en-US" sz="2449" dirty="0">
                <a:latin typeface="メイリオ" panose="020B0604030504040204" pitchFamily="50" charset="-128"/>
                <a:ea typeface="メイリオ" panose="020B0604030504040204" pitchFamily="50" charset="-128"/>
              </a:rPr>
              <a:t>管理体制の整備に関する届出システムを用いて届出られた</a:t>
            </a:r>
            <a:r>
              <a:rPr kumimoji="1" lang="ja-JP" altLang="en-US" sz="2449" dirty="0" smtClean="0">
                <a:latin typeface="メイリオ" panose="020B0604030504040204" pitchFamily="50" charset="-128"/>
                <a:ea typeface="メイリオ" panose="020B0604030504040204" pitchFamily="50" charset="-128"/>
              </a:rPr>
              <a:t>場合</a:t>
            </a:r>
            <a:endParaRPr kumimoji="1" lang="en-US" altLang="ja-JP" sz="2449" dirty="0">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832335A9-2EB3-48BD-8155-59E3FF2BF49E}"/>
              </a:ext>
            </a:extLst>
          </p:cNvPr>
          <p:cNvSpPr txBox="1"/>
          <p:nvPr/>
        </p:nvSpPr>
        <p:spPr>
          <a:xfrm>
            <a:off x="1325940" y="5420404"/>
            <a:ext cx="7332234" cy="996940"/>
          </a:xfrm>
          <a:prstGeom prst="rect">
            <a:avLst/>
          </a:prstGeom>
          <a:noFill/>
        </p:spPr>
        <p:txBody>
          <a:bodyPr wrap="square" rtlCol="0">
            <a:spAutoFit/>
          </a:bodyPr>
          <a:lstStyle/>
          <a:p>
            <a:pPr>
              <a:lnSpc>
                <a:spcPct val="120000"/>
              </a:lnSpc>
            </a:pPr>
            <a:r>
              <a:rPr kumimoji="1" lang="ja-JP" altLang="en-US" sz="2449" dirty="0">
                <a:latin typeface="メイリオ" panose="020B0604030504040204" pitchFamily="50" charset="-128"/>
                <a:ea typeface="メイリオ" panose="020B0604030504040204" pitchFamily="50" charset="-128"/>
              </a:rPr>
              <a:t>届出先</a:t>
            </a:r>
            <a:r>
              <a:rPr kumimoji="1" lang="ja-JP" altLang="en-US" sz="2449" dirty="0" smtClean="0">
                <a:latin typeface="メイリオ" panose="020B0604030504040204" pitchFamily="50" charset="-128"/>
                <a:ea typeface="メイリオ" panose="020B0604030504040204" pitchFamily="50" charset="-128"/>
              </a:rPr>
              <a:t>区分の変更の際、変更前</a:t>
            </a:r>
            <a:r>
              <a:rPr kumimoji="1" lang="ja-JP" altLang="en-US" sz="2449" dirty="0">
                <a:latin typeface="メイリオ" panose="020B0604030504040204" pitchFamily="50" charset="-128"/>
                <a:ea typeface="メイリオ" panose="020B0604030504040204" pitchFamily="50" charset="-128"/>
              </a:rPr>
              <a:t>と変更後の両方の行政庁に届け出が必要</a:t>
            </a:r>
            <a:endParaRPr kumimoji="1" lang="en-US" altLang="ja-JP" sz="2449"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832335A9-2EB3-48BD-8155-59E3FF2BF49E}"/>
              </a:ext>
            </a:extLst>
          </p:cNvPr>
          <p:cNvSpPr txBox="1"/>
          <p:nvPr/>
        </p:nvSpPr>
        <p:spPr>
          <a:xfrm>
            <a:off x="1331640" y="2653086"/>
            <a:ext cx="7332234" cy="1449243"/>
          </a:xfrm>
          <a:prstGeom prst="rect">
            <a:avLst/>
          </a:prstGeom>
          <a:noFill/>
        </p:spPr>
        <p:txBody>
          <a:bodyPr wrap="square" rtlCol="0">
            <a:spAutoFit/>
          </a:bodyPr>
          <a:lstStyle/>
          <a:p>
            <a:pPr>
              <a:lnSpc>
                <a:spcPct val="120000"/>
              </a:lnSpc>
            </a:pPr>
            <a:r>
              <a:rPr kumimoji="1" lang="ja-JP" altLang="en-US" sz="2449" dirty="0">
                <a:latin typeface="メイリオ" panose="020B0604030504040204" pitchFamily="50" charset="-128"/>
                <a:ea typeface="メイリオ" panose="020B0604030504040204" pitchFamily="50" charset="-128"/>
              </a:rPr>
              <a:t>届出先</a:t>
            </a:r>
            <a:r>
              <a:rPr kumimoji="1" lang="ja-JP" altLang="en-US" sz="2449" dirty="0" smtClean="0">
                <a:latin typeface="メイリオ" panose="020B0604030504040204" pitchFamily="50" charset="-128"/>
                <a:ea typeface="メイリオ" panose="020B0604030504040204" pitchFamily="50" charset="-128"/>
              </a:rPr>
              <a:t>区分の変更の際、一度</a:t>
            </a:r>
            <a:r>
              <a:rPr kumimoji="1" lang="ja-JP" altLang="en-US" sz="2449" dirty="0">
                <a:latin typeface="メイリオ" panose="020B0604030504040204" pitchFamily="50" charset="-128"/>
                <a:ea typeface="メイリオ" panose="020B0604030504040204" pitchFamily="50" charset="-128"/>
              </a:rPr>
              <a:t>の届出のみ</a:t>
            </a:r>
            <a:r>
              <a:rPr kumimoji="1" lang="ja-JP" altLang="en-US" sz="2449" dirty="0" smtClean="0">
                <a:latin typeface="メイリオ" panose="020B0604030504040204" pitchFamily="50" charset="-128"/>
                <a:ea typeface="メイリオ" panose="020B0604030504040204" pitchFamily="50" charset="-128"/>
              </a:rPr>
              <a:t>で</a:t>
            </a:r>
            <a:r>
              <a:rPr kumimoji="1" lang="ja-JP" altLang="en-US" sz="2449" dirty="0">
                <a:latin typeface="メイリオ" panose="020B0604030504040204" pitchFamily="50" charset="-128"/>
                <a:ea typeface="メイリオ" panose="020B0604030504040204" pitchFamily="50" charset="-128"/>
              </a:rPr>
              <a:t>、</a:t>
            </a:r>
            <a:r>
              <a:rPr kumimoji="1" lang="ja-JP" altLang="en-US" sz="2449" dirty="0" smtClean="0">
                <a:latin typeface="メイリオ" panose="020B0604030504040204" pitchFamily="50" charset="-128"/>
                <a:ea typeface="メイリオ" panose="020B0604030504040204" pitchFamily="50" charset="-128"/>
              </a:rPr>
              <a:t>変更前</a:t>
            </a:r>
            <a:r>
              <a:rPr kumimoji="1" lang="ja-JP" altLang="en-US" sz="2449" dirty="0">
                <a:latin typeface="メイリオ" panose="020B0604030504040204" pitchFamily="50" charset="-128"/>
                <a:ea typeface="メイリオ" panose="020B0604030504040204" pitchFamily="50" charset="-128"/>
              </a:rPr>
              <a:t>の区分による届出先及び変更後の区分による届出先の双方に情報が伝達</a:t>
            </a:r>
            <a:r>
              <a:rPr kumimoji="1" lang="ja-JP" altLang="en-US" sz="2449" dirty="0" smtClean="0">
                <a:latin typeface="メイリオ" panose="020B0604030504040204" pitchFamily="50" charset="-128"/>
                <a:ea typeface="メイリオ" panose="020B0604030504040204" pitchFamily="50" charset="-128"/>
              </a:rPr>
              <a:t>される</a:t>
            </a:r>
            <a:endParaRPr kumimoji="1" lang="en-US" altLang="ja-JP" sz="2449"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512703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34FD8E-0A1C-4567-B4E7-162AA26F791C}"/>
              </a:ext>
            </a:extLst>
          </p:cNvPr>
          <p:cNvSpPr>
            <a:spLocks noGrp="1"/>
          </p:cNvSpPr>
          <p:nvPr>
            <p:ph type="title"/>
          </p:nvPr>
        </p:nvSpPr>
        <p:spPr/>
        <p:txBody>
          <a:bodyPr>
            <a:normAutofit/>
          </a:bodyPr>
          <a:lstStyle/>
          <a:p>
            <a:r>
              <a:rPr lang="ja-JP" altLang="en-US" sz="2994" b="1" dirty="0" smtClean="0">
                <a:solidFill>
                  <a:srgbClr val="033355"/>
                </a:solidFill>
                <a:latin typeface="Meiryo" panose="020B0604030504040204" pitchFamily="50" charset="-128"/>
                <a:ea typeface="Meiryo" panose="020B0604030504040204" pitchFamily="50" charset="-128"/>
              </a:rPr>
              <a:t> </a:t>
            </a:r>
            <a:r>
              <a:rPr lang="en-US" altLang="ja-JP" sz="2994" b="1" dirty="0" smtClean="0">
                <a:solidFill>
                  <a:srgbClr val="033355"/>
                </a:solidFill>
                <a:latin typeface="Meiryo" panose="020B0604030504040204" pitchFamily="50" charset="-128"/>
                <a:ea typeface="Meiryo" panose="020B0604030504040204" pitchFamily="50" charset="-128"/>
              </a:rPr>
              <a:t>9</a:t>
            </a:r>
            <a:r>
              <a:rPr lang="ja-JP" altLang="en-US" sz="2994" b="1" dirty="0">
                <a:solidFill>
                  <a:srgbClr val="033355"/>
                </a:solidFill>
                <a:latin typeface="Meiryo" panose="020B0604030504040204" pitchFamily="50" charset="-128"/>
                <a:ea typeface="Meiryo" panose="020B0604030504040204" pitchFamily="50" charset="-128"/>
              </a:rPr>
              <a:t> </a:t>
            </a:r>
            <a:r>
              <a:rPr lang="ja-JP" altLang="en-US" sz="2994" b="1" dirty="0" smtClean="0">
                <a:solidFill>
                  <a:srgbClr val="033355"/>
                </a:solidFill>
                <a:latin typeface="Meiryo" panose="020B0604030504040204" pitchFamily="50" charset="-128"/>
                <a:ea typeface="Meiryo" panose="020B0604030504040204" pitchFamily="50" charset="-128"/>
              </a:rPr>
              <a:t>業務管理体制に関するマニュアル、様式など</a:t>
            </a:r>
            <a:endParaRPr lang="ja-JP" altLang="en-US" sz="2994" dirty="0"/>
          </a:p>
        </p:txBody>
      </p:sp>
      <p:sp>
        <p:nvSpPr>
          <p:cNvPr id="3" name="コンテンツ プレースホルダー 2">
            <a:extLst>
              <a:ext uri="{FF2B5EF4-FFF2-40B4-BE49-F238E27FC236}">
                <a16:creationId xmlns:a16="http://schemas.microsoft.com/office/drawing/2014/main" id="{18762C80-0768-45BF-936C-88ACA326AA77}"/>
              </a:ext>
            </a:extLst>
          </p:cNvPr>
          <p:cNvSpPr>
            <a:spLocks noGrp="1"/>
          </p:cNvSpPr>
          <p:nvPr>
            <p:ph idx="1"/>
          </p:nvPr>
        </p:nvSpPr>
        <p:spPr>
          <a:xfrm>
            <a:off x="931776" y="1894860"/>
            <a:ext cx="7583575" cy="2500314"/>
          </a:xfrm>
        </p:spPr>
        <p:txBody>
          <a:bodyPr>
            <a:noAutofit/>
          </a:bodyPr>
          <a:lstStyle/>
          <a:p>
            <a:pPr marL="0" indent="0">
              <a:lnSpc>
                <a:spcPct val="130000"/>
              </a:lnSpc>
              <a:buNone/>
            </a:pPr>
            <a:r>
              <a:rPr lang="ja-JP" altLang="en-US" sz="2177" dirty="0" smtClean="0"/>
              <a:t>吹田市ホームページ</a:t>
            </a:r>
            <a:r>
              <a:rPr lang="ja-JP" altLang="en-US" sz="2177" dirty="0"/>
              <a:t>にて</a:t>
            </a:r>
            <a:r>
              <a:rPr lang="ja-JP" altLang="en-US" sz="2177" dirty="0" smtClean="0"/>
              <a:t>、</a:t>
            </a:r>
            <a:r>
              <a:rPr lang="ja-JP" altLang="en-US" sz="2400" dirty="0"/>
              <a:t>業務管理体制の整備に関する届出システム</a:t>
            </a:r>
            <a:r>
              <a:rPr lang="ja-JP" altLang="en-US" sz="2400" dirty="0" smtClean="0"/>
              <a:t>のマニュアル</a:t>
            </a:r>
            <a:r>
              <a:rPr lang="ja-JP" altLang="en-US" sz="2177" dirty="0" smtClean="0"/>
              <a:t>や様式</a:t>
            </a:r>
            <a:r>
              <a:rPr lang="ja-JP" altLang="en-US" sz="2177" dirty="0"/>
              <a:t>のダウンロードができます。</a:t>
            </a:r>
            <a:endParaRPr lang="en-US" altLang="ja-JP" sz="2177" dirty="0"/>
          </a:p>
          <a:p>
            <a:pPr marL="0" indent="0">
              <a:lnSpc>
                <a:spcPct val="130000"/>
              </a:lnSpc>
              <a:buNone/>
            </a:pPr>
            <a:r>
              <a:rPr lang="ja-JP" altLang="en-US" sz="2177" dirty="0"/>
              <a:t>＜業務管理体制の届出＞</a:t>
            </a:r>
            <a:endParaRPr lang="en-US" altLang="ja-JP" sz="2177" dirty="0"/>
          </a:p>
          <a:p>
            <a:pPr marL="0" indent="0">
              <a:lnSpc>
                <a:spcPct val="130000"/>
              </a:lnSpc>
              <a:buNone/>
            </a:pPr>
            <a:r>
              <a:rPr lang="en-US" altLang="ja-JP" sz="2177" dirty="0"/>
              <a:t>https://www.city.suita.osaka.jp/kenko/1018719/1022113/1018710/1014026.html</a:t>
            </a:r>
            <a:endParaRPr lang="ja-JP" altLang="en-US" sz="2177" dirty="0"/>
          </a:p>
        </p:txBody>
      </p:sp>
      <p:pic>
        <p:nvPicPr>
          <p:cNvPr id="5" name="図 4"/>
          <p:cNvPicPr>
            <a:picLocks noChangeAspect="1"/>
          </p:cNvPicPr>
          <p:nvPr/>
        </p:nvPicPr>
        <p:blipFill>
          <a:blip r:embed="rId3"/>
          <a:stretch>
            <a:fillRect/>
          </a:stretch>
        </p:blipFill>
        <p:spPr>
          <a:xfrm>
            <a:off x="948916" y="4731806"/>
            <a:ext cx="1750876" cy="1766793"/>
          </a:xfrm>
          <a:prstGeom prst="rect">
            <a:avLst/>
          </a:prstGeom>
        </p:spPr>
      </p:pic>
    </p:spTree>
    <p:extLst>
      <p:ext uri="{BB962C8B-B14F-4D97-AF65-F5344CB8AC3E}">
        <p14:creationId xmlns:p14="http://schemas.microsoft.com/office/powerpoint/2010/main" val="36393455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2994" b="1" dirty="0" smtClean="0">
                <a:solidFill>
                  <a:srgbClr val="033355"/>
                </a:solidFill>
                <a:latin typeface="Meiryo" panose="020B0604030504040204" pitchFamily="50" charset="-128"/>
                <a:ea typeface="Meiryo" panose="020B0604030504040204" pitchFamily="50" charset="-128"/>
              </a:rPr>
              <a:t>10</a:t>
            </a:r>
            <a:r>
              <a:rPr lang="ja-JP" altLang="en-US" sz="2994" b="1" dirty="0" smtClean="0">
                <a:solidFill>
                  <a:srgbClr val="033355"/>
                </a:solidFill>
                <a:latin typeface="Meiryo" panose="020B0604030504040204" pitchFamily="50" charset="-128"/>
                <a:ea typeface="Meiryo" panose="020B0604030504040204" pitchFamily="50" charset="-128"/>
              </a:rPr>
              <a:t> </a:t>
            </a:r>
            <a:r>
              <a:rPr lang="ja-JP" altLang="en-US" sz="2994" b="1" dirty="0">
                <a:solidFill>
                  <a:srgbClr val="033355"/>
                </a:solidFill>
                <a:latin typeface="Meiryo" panose="020B0604030504040204" pitchFamily="50" charset="-128"/>
                <a:ea typeface="Meiryo" panose="020B0604030504040204" pitchFamily="50" charset="-128"/>
              </a:rPr>
              <a:t>業務管理体制の整備確認検査について</a:t>
            </a:r>
            <a:endParaRPr lang="ja-JP" altLang="en-US" sz="2994" dirty="0"/>
          </a:p>
        </p:txBody>
      </p:sp>
      <p:sp>
        <p:nvSpPr>
          <p:cNvPr id="6" name="テキスト ボックス 5">
            <a:extLst>
              <a:ext uri="{FF2B5EF4-FFF2-40B4-BE49-F238E27FC236}">
                <a16:creationId xmlns:a16="http://schemas.microsoft.com/office/drawing/2014/main" id="{425E2E63-EC19-4100-862B-745E3B7D7E93}"/>
              </a:ext>
            </a:extLst>
          </p:cNvPr>
          <p:cNvSpPr txBox="1"/>
          <p:nvPr/>
        </p:nvSpPr>
        <p:spPr>
          <a:xfrm>
            <a:off x="1033178" y="1830222"/>
            <a:ext cx="7798831" cy="469231"/>
          </a:xfrm>
          <a:prstGeom prst="rect">
            <a:avLst/>
          </a:prstGeom>
          <a:noFill/>
        </p:spPr>
        <p:txBody>
          <a:bodyPr wrap="square" rtlCol="0">
            <a:spAutoFit/>
          </a:bodyPr>
          <a:lstStyle/>
          <a:p>
            <a:r>
              <a:rPr lang="en-US" altLang="ja-JP" sz="2449" dirty="0">
                <a:solidFill>
                  <a:schemeClr val="accent2">
                    <a:lumMod val="50000"/>
                  </a:schemeClr>
                </a:solidFill>
                <a:latin typeface="メイリオ" panose="020B0604030504040204" pitchFamily="50" charset="-128"/>
                <a:ea typeface="メイリオ" panose="020B0604030504040204" pitchFamily="50" charset="-128"/>
              </a:rPr>
              <a:t>【</a:t>
            </a:r>
            <a:r>
              <a:rPr lang="ja-JP" altLang="en-US" sz="2449" dirty="0">
                <a:solidFill>
                  <a:schemeClr val="accent2">
                    <a:lumMod val="50000"/>
                  </a:schemeClr>
                </a:solidFill>
                <a:latin typeface="メイリオ" panose="020B0604030504040204" pitchFamily="50" charset="-128"/>
                <a:ea typeface="メイリオ" panose="020B0604030504040204" pitchFamily="50" charset="-128"/>
              </a:rPr>
              <a:t>一般検査</a:t>
            </a:r>
            <a:r>
              <a:rPr lang="en-US" altLang="ja-JP" sz="2449" dirty="0">
                <a:solidFill>
                  <a:schemeClr val="accent2">
                    <a:lumMod val="50000"/>
                  </a:schemeClr>
                </a:solidFill>
                <a:latin typeface="メイリオ" panose="020B0604030504040204" pitchFamily="50" charset="-128"/>
                <a:ea typeface="メイリオ" panose="020B0604030504040204" pitchFamily="50" charset="-128"/>
              </a:rPr>
              <a:t>】</a:t>
            </a:r>
            <a:r>
              <a:rPr lang="ja-JP" altLang="en-US" sz="2449" dirty="0">
                <a:latin typeface="メイリオ" panose="020B0604030504040204" pitchFamily="50" charset="-128"/>
                <a:ea typeface="メイリオ" panose="020B0604030504040204" pitchFamily="50" charset="-128"/>
              </a:rPr>
              <a:t>　</a:t>
            </a:r>
            <a:endParaRPr kumimoji="1" lang="ja-JP" altLang="en-US" sz="2449" dirty="0">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832335A9-2EB3-48BD-8155-59E3FF2BF49E}"/>
              </a:ext>
            </a:extLst>
          </p:cNvPr>
          <p:cNvSpPr txBox="1"/>
          <p:nvPr/>
        </p:nvSpPr>
        <p:spPr>
          <a:xfrm>
            <a:off x="1183117" y="2253039"/>
            <a:ext cx="7332234" cy="1264962"/>
          </a:xfrm>
          <a:prstGeom prst="rect">
            <a:avLst/>
          </a:prstGeom>
          <a:noFill/>
        </p:spPr>
        <p:txBody>
          <a:bodyPr wrap="square" rtlCol="0">
            <a:spAutoFit/>
          </a:bodyPr>
          <a:lstStyle/>
          <a:p>
            <a:r>
              <a:rPr lang="ja-JP" altLang="en-US" sz="1905" dirty="0">
                <a:latin typeface="メイリオ" panose="020B0604030504040204" pitchFamily="50" charset="-128"/>
                <a:ea typeface="メイリオ" panose="020B0604030504040204" pitchFamily="50" charset="-128"/>
              </a:rPr>
              <a:t>　介護サービス事業者における業務管理体制の整備及び運用状況を確認するため、全ての介護サービス事業者を対象として、定期的（概ね</a:t>
            </a:r>
            <a:r>
              <a:rPr lang="en-US" altLang="ja-JP" sz="1905" dirty="0">
                <a:latin typeface="メイリオ" panose="020B0604030504040204" pitchFamily="50" charset="-128"/>
                <a:ea typeface="メイリオ" panose="020B0604030504040204" pitchFamily="50" charset="-128"/>
              </a:rPr>
              <a:t>6</a:t>
            </a:r>
            <a:r>
              <a:rPr lang="ja-JP" altLang="en-US" sz="1905" dirty="0">
                <a:latin typeface="メイリオ" panose="020B0604030504040204" pitchFamily="50" charset="-128"/>
                <a:ea typeface="メイリオ" panose="020B0604030504040204" pitchFamily="50" charset="-128"/>
              </a:rPr>
              <a:t>年に１回）に業務管理体制の整備及び運用状況の報告を求めるもの。　</a:t>
            </a:r>
            <a:r>
              <a:rPr lang="ja-JP" altLang="en-US" sz="1905" dirty="0">
                <a:solidFill>
                  <a:srgbClr val="FF0000"/>
                </a:solidFill>
                <a:latin typeface="メイリオ" panose="020B0604030504040204" pitchFamily="50" charset="-128"/>
                <a:ea typeface="メイリオ" panose="020B0604030504040204" pitchFamily="50" charset="-128"/>
              </a:rPr>
              <a:t>実施方法</a:t>
            </a:r>
            <a:r>
              <a:rPr lang="ja-JP" altLang="en-US" sz="1905" dirty="0" smtClean="0">
                <a:solidFill>
                  <a:srgbClr val="FF0000"/>
                </a:solidFill>
                <a:latin typeface="メイリオ" panose="020B0604030504040204" pitchFamily="50" charset="-128"/>
                <a:ea typeface="メイリオ" panose="020B0604030504040204" pitchFamily="50" charset="-128"/>
              </a:rPr>
              <a:t>は主に書面</a:t>
            </a:r>
            <a:r>
              <a:rPr lang="ja-JP" altLang="en-US" sz="1905" dirty="0">
                <a:solidFill>
                  <a:srgbClr val="FF0000"/>
                </a:solidFill>
                <a:latin typeface="メイリオ" panose="020B0604030504040204" pitchFamily="50" charset="-128"/>
                <a:ea typeface="メイリオ" panose="020B0604030504040204" pitchFamily="50" charset="-128"/>
              </a:rPr>
              <a:t>検査</a:t>
            </a:r>
            <a:r>
              <a:rPr kumimoji="1" lang="ja-JP" altLang="en-US" sz="1905" u="sng" dirty="0">
                <a:latin typeface="メイリオ" panose="020B0604030504040204" pitchFamily="50" charset="-128"/>
                <a:ea typeface="メイリオ" panose="020B0604030504040204" pitchFamily="50" charset="-128"/>
              </a:rPr>
              <a:t>　</a:t>
            </a:r>
          </a:p>
        </p:txBody>
      </p:sp>
      <p:sp>
        <p:nvSpPr>
          <p:cNvPr id="7" name="テキスト ボックス 6">
            <a:extLst>
              <a:ext uri="{FF2B5EF4-FFF2-40B4-BE49-F238E27FC236}">
                <a16:creationId xmlns:a16="http://schemas.microsoft.com/office/drawing/2014/main" id="{832335A9-2EB3-48BD-8155-59E3FF2BF49E}"/>
              </a:ext>
            </a:extLst>
          </p:cNvPr>
          <p:cNvSpPr txBox="1"/>
          <p:nvPr/>
        </p:nvSpPr>
        <p:spPr>
          <a:xfrm>
            <a:off x="1266476" y="4219831"/>
            <a:ext cx="7332234" cy="1264962"/>
          </a:xfrm>
          <a:prstGeom prst="rect">
            <a:avLst/>
          </a:prstGeom>
          <a:noFill/>
        </p:spPr>
        <p:txBody>
          <a:bodyPr wrap="square" rtlCol="0">
            <a:spAutoFit/>
          </a:bodyPr>
          <a:lstStyle/>
          <a:p>
            <a:r>
              <a:rPr lang="ja-JP" altLang="en-US" sz="1905" dirty="0">
                <a:latin typeface="メイリオ" panose="020B0604030504040204" pitchFamily="50" charset="-128"/>
                <a:ea typeface="メイリオ" panose="020B0604030504040204" pitchFamily="50" charset="-128"/>
              </a:rPr>
              <a:t>　介護サービス事業者における指定取消処分相当の事案が発生した場合、その事業者に対して業務管理体制の整備状況やその運用状況を検証し、当該事案への組織的関与の有無などを検証するもの。　</a:t>
            </a:r>
            <a:r>
              <a:rPr lang="ja-JP" altLang="en-US" sz="1905" dirty="0">
                <a:solidFill>
                  <a:srgbClr val="FF0000"/>
                </a:solidFill>
                <a:latin typeface="メイリオ" panose="020B0604030504040204" pitchFamily="50" charset="-128"/>
                <a:ea typeface="メイリオ" panose="020B0604030504040204" pitchFamily="50" charset="-128"/>
              </a:rPr>
              <a:t>実施方法は立入検査（事前に通知して実施）</a:t>
            </a:r>
            <a:endParaRPr kumimoji="1" lang="ja-JP" altLang="en-US" sz="1905" u="sng" dirty="0">
              <a:solidFill>
                <a:srgbClr val="FF0000"/>
              </a:solidFill>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425E2E63-EC19-4100-862B-745E3B7D7E93}"/>
              </a:ext>
            </a:extLst>
          </p:cNvPr>
          <p:cNvSpPr txBox="1"/>
          <p:nvPr/>
        </p:nvSpPr>
        <p:spPr>
          <a:xfrm>
            <a:off x="1033178" y="3776213"/>
            <a:ext cx="7798831" cy="469231"/>
          </a:xfrm>
          <a:prstGeom prst="rect">
            <a:avLst/>
          </a:prstGeom>
          <a:noFill/>
        </p:spPr>
        <p:txBody>
          <a:bodyPr wrap="square" rtlCol="0">
            <a:spAutoFit/>
          </a:bodyPr>
          <a:lstStyle/>
          <a:p>
            <a:r>
              <a:rPr lang="en-US" altLang="ja-JP" sz="2449" dirty="0">
                <a:solidFill>
                  <a:schemeClr val="accent2">
                    <a:lumMod val="50000"/>
                  </a:schemeClr>
                </a:solidFill>
                <a:latin typeface="メイリオ" panose="020B0604030504040204" pitchFamily="50" charset="-128"/>
                <a:ea typeface="メイリオ" panose="020B0604030504040204" pitchFamily="50" charset="-128"/>
              </a:rPr>
              <a:t>【</a:t>
            </a:r>
            <a:r>
              <a:rPr lang="ja-JP" altLang="en-US" sz="2449" dirty="0">
                <a:solidFill>
                  <a:schemeClr val="accent2">
                    <a:lumMod val="50000"/>
                  </a:schemeClr>
                </a:solidFill>
                <a:latin typeface="メイリオ" panose="020B0604030504040204" pitchFamily="50" charset="-128"/>
                <a:ea typeface="メイリオ" panose="020B0604030504040204" pitchFamily="50" charset="-128"/>
              </a:rPr>
              <a:t>特別検査</a:t>
            </a:r>
            <a:r>
              <a:rPr lang="en-US" altLang="ja-JP" sz="2449" dirty="0">
                <a:solidFill>
                  <a:schemeClr val="accent2">
                    <a:lumMod val="50000"/>
                  </a:schemeClr>
                </a:solidFill>
                <a:latin typeface="メイリオ" panose="020B0604030504040204" pitchFamily="50" charset="-128"/>
                <a:ea typeface="メイリオ" panose="020B0604030504040204" pitchFamily="50" charset="-128"/>
              </a:rPr>
              <a:t>】</a:t>
            </a:r>
            <a:r>
              <a:rPr lang="ja-JP" altLang="en-US" sz="2449" dirty="0">
                <a:latin typeface="メイリオ" panose="020B0604030504040204" pitchFamily="50" charset="-128"/>
                <a:ea typeface="メイリオ" panose="020B0604030504040204" pitchFamily="50" charset="-128"/>
              </a:rPr>
              <a:t>　</a:t>
            </a:r>
            <a:endParaRPr kumimoji="1" lang="ja-JP" altLang="en-US" sz="2449"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86072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001000" cy="1112838"/>
          </a:xfrm>
        </p:spPr>
        <p:txBody>
          <a:bodyPr>
            <a:normAutofit fontScale="90000"/>
          </a:bodyPr>
          <a:lstStyle/>
          <a:p>
            <a:r>
              <a:rPr lang="ja-JP" altLang="en-US" b="1" dirty="0"/>
              <a:t>７</a:t>
            </a:r>
            <a:r>
              <a:rPr lang="ja-JP" altLang="en-US" b="1" dirty="0" smtClean="0"/>
              <a:t>　</a:t>
            </a:r>
            <a:r>
              <a:rPr lang="ja-JP" altLang="ja-JP" b="1" dirty="0" smtClean="0"/>
              <a:t>介護</a:t>
            </a:r>
            <a:r>
              <a:rPr lang="ja-JP" altLang="ja-JP" b="1" dirty="0"/>
              <a:t>サービス情報の公表制度</a:t>
            </a:r>
            <a:endParaRPr kumimoji="1" lang="ja-JP" b="1" dirty="0"/>
          </a:p>
        </p:txBody>
      </p:sp>
      <p:sp>
        <p:nvSpPr>
          <p:cNvPr id="3" name="Rectangle 2"/>
          <p:cNvSpPr>
            <a:spLocks noGrp="1"/>
          </p:cNvSpPr>
          <p:nvPr>
            <p:ph idx="1"/>
          </p:nvPr>
        </p:nvSpPr>
        <p:spPr>
          <a:xfrm>
            <a:off x="685800" y="1556792"/>
            <a:ext cx="8001000" cy="4896544"/>
          </a:xfrm>
          <a:solidFill>
            <a:srgbClr val="CCECFF"/>
          </a:solidFill>
        </p:spPr>
        <p:style>
          <a:lnRef idx="1">
            <a:schemeClr val="accent1"/>
          </a:lnRef>
          <a:fillRef idx="2">
            <a:schemeClr val="accent1"/>
          </a:fillRef>
          <a:effectRef idx="1">
            <a:schemeClr val="accent1"/>
          </a:effectRef>
          <a:fontRef idx="minor">
            <a:schemeClr val="dk1"/>
          </a:fontRef>
        </p:style>
        <p:txBody>
          <a:bodyPr anchor="ctr">
            <a:normAutofit/>
          </a:bodyPr>
          <a:lstStyle/>
          <a:p>
            <a:pPr marL="0" indent="0">
              <a:buNone/>
            </a:pPr>
            <a:r>
              <a:rPr lang="ja-JP" altLang="en-US" dirty="0"/>
              <a:t>☆</a:t>
            </a:r>
            <a:r>
              <a:rPr lang="ja-JP" altLang="en-US" b="1" u="sng" dirty="0" smtClean="0">
                <a:solidFill>
                  <a:srgbClr val="FF0000"/>
                </a:solidFill>
              </a:rPr>
              <a:t>利用者</a:t>
            </a:r>
            <a:r>
              <a:rPr lang="ja-JP" altLang="ja-JP" b="1" u="sng" dirty="0" smtClean="0">
                <a:solidFill>
                  <a:srgbClr val="FF0000"/>
                </a:solidFill>
              </a:rPr>
              <a:t>が</a:t>
            </a:r>
            <a:r>
              <a:rPr lang="ja-JP" altLang="ja-JP" b="1" u="sng" dirty="0">
                <a:solidFill>
                  <a:srgbClr val="FF0000"/>
                </a:solidFill>
              </a:rPr>
              <a:t>適切にサービス事業者を選択</a:t>
            </a:r>
            <a:r>
              <a:rPr lang="ja-JP" altLang="ja-JP" dirty="0"/>
              <a:t>できるよう、事業者の皆様からご報告いただいた情報を、</a:t>
            </a:r>
            <a:r>
              <a:rPr lang="ja-JP" altLang="ja-JP" dirty="0" smtClean="0"/>
              <a:t>国</a:t>
            </a:r>
            <a:r>
              <a:rPr lang="ja-JP" altLang="en-US" dirty="0" smtClean="0"/>
              <a:t>の</a:t>
            </a:r>
            <a:r>
              <a:rPr lang="ja-JP" altLang="ja-JP" dirty="0" smtClean="0"/>
              <a:t>「</a:t>
            </a:r>
            <a:r>
              <a:rPr lang="ja-JP" altLang="ja-JP" dirty="0"/>
              <a:t>介護サービス情報公表システム」において公表するものです</a:t>
            </a:r>
            <a:r>
              <a:rPr lang="ja-JP" altLang="ja-JP" dirty="0" smtClean="0"/>
              <a:t>。</a:t>
            </a:r>
            <a:endParaRPr lang="en-US" altLang="ja-JP" dirty="0" smtClean="0"/>
          </a:p>
          <a:p>
            <a:pPr marL="0" indent="0">
              <a:lnSpc>
                <a:spcPts val="300"/>
              </a:lnSpc>
              <a:buNone/>
            </a:pPr>
            <a:endParaRPr lang="ja-JP" altLang="ja-JP" dirty="0" smtClean="0"/>
          </a:p>
          <a:p>
            <a:pPr marL="0" indent="0">
              <a:buNone/>
            </a:pPr>
            <a:r>
              <a:rPr lang="ja-JP" altLang="en-US" dirty="0" smtClean="0"/>
              <a:t>☆</a:t>
            </a:r>
            <a:r>
              <a:rPr lang="ja-JP" altLang="en-US" dirty="0"/>
              <a:t>毎年</a:t>
            </a:r>
            <a:r>
              <a:rPr lang="en-US" altLang="ja-JP" dirty="0"/>
              <a:t>7</a:t>
            </a:r>
            <a:r>
              <a:rPr lang="ja-JP" altLang="en-US" dirty="0"/>
              <a:t>月以降、対象事業者に対し、大阪府指定情報公表センターから郵送により、介護サービス情報の報告依頼・手数料の納付依頼を行っています</a:t>
            </a:r>
            <a:r>
              <a:rPr lang="ja-JP" altLang="en-US" dirty="0" smtClean="0"/>
              <a:t>。</a:t>
            </a:r>
            <a:endParaRPr lang="en-US" altLang="ja-JP" dirty="0" smtClean="0"/>
          </a:p>
          <a:p>
            <a:pPr marL="0" indent="0">
              <a:lnSpc>
                <a:spcPts val="300"/>
              </a:lnSpc>
              <a:buNone/>
            </a:pPr>
            <a:endParaRPr lang="en-US" altLang="ja-JP" dirty="0" smtClean="0"/>
          </a:p>
          <a:p>
            <a:pPr marL="0" indent="0">
              <a:buNone/>
            </a:pPr>
            <a:r>
              <a:rPr lang="ja-JP" altLang="en-US" dirty="0" smtClean="0"/>
              <a:t>☆</a:t>
            </a:r>
            <a:r>
              <a:rPr lang="ja-JP" altLang="ja-JP" dirty="0" smtClean="0"/>
              <a:t>報告と併せて、必ず</a:t>
            </a:r>
            <a:r>
              <a:rPr lang="ja-JP" altLang="ja-JP" b="1" u="sng" dirty="0" smtClean="0">
                <a:solidFill>
                  <a:srgbClr val="FF0000"/>
                </a:solidFill>
              </a:rPr>
              <a:t>手数料</a:t>
            </a:r>
            <a:r>
              <a:rPr lang="en-US" altLang="ja-JP" b="1" u="sng" dirty="0" smtClean="0">
                <a:solidFill>
                  <a:srgbClr val="FF0000"/>
                </a:solidFill>
              </a:rPr>
              <a:t>2,000</a:t>
            </a:r>
            <a:r>
              <a:rPr lang="ja-JP" altLang="ja-JP" b="1" u="sng" dirty="0" smtClean="0">
                <a:solidFill>
                  <a:srgbClr val="FF0000"/>
                </a:solidFill>
              </a:rPr>
              <a:t>円</a:t>
            </a:r>
            <a:r>
              <a:rPr lang="ja-JP" altLang="ja-JP" dirty="0" smtClean="0"/>
              <a:t>のお支払をお願いします。</a:t>
            </a:r>
            <a:endParaRPr lang="ja-JP" altLang="en-US" dirty="0"/>
          </a:p>
        </p:txBody>
      </p:sp>
      <p:sp>
        <p:nvSpPr>
          <p:cNvPr id="5" name="スライド番号プレースホルダー 4"/>
          <p:cNvSpPr>
            <a:spLocks noGrp="1"/>
          </p:cNvSpPr>
          <p:nvPr>
            <p:ph type="sldNum" sz="quarter" idx="12"/>
          </p:nvPr>
        </p:nvSpPr>
        <p:spPr/>
        <p:txBody>
          <a:bodyPr/>
          <a:lstStyle/>
          <a:p>
            <a:fld id="{4B6EAAFC-84C7-4BE1-BC5E-CE208EE20C26}" type="slidenum">
              <a:rPr lang="en-US" altLang="ja-JP" smtClean="0"/>
              <a:pPr/>
              <a:t>36</a:t>
            </a:fld>
            <a:endParaRPr kumimoji="1" lang="ja-JP" altLang="en-US" dirty="0"/>
          </a:p>
        </p:txBody>
      </p:sp>
    </p:spTree>
    <p:extLst>
      <p:ext uri="{BB962C8B-B14F-4D97-AF65-F5344CB8AC3E}">
        <p14:creationId xmlns:p14="http://schemas.microsoft.com/office/powerpoint/2010/main" val="3486689416"/>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134672" cy="1112838"/>
          </a:xfrm>
        </p:spPr>
        <p:txBody>
          <a:bodyPr>
            <a:normAutofit/>
          </a:bodyPr>
          <a:lstStyle/>
          <a:p>
            <a:r>
              <a:rPr lang="ja-JP" altLang="en-US" sz="4000" b="1" dirty="0"/>
              <a:t>８</a:t>
            </a:r>
            <a:r>
              <a:rPr lang="ja-JP" altLang="en-US" sz="4000" b="1" dirty="0" smtClean="0"/>
              <a:t>　主な指導事項①</a:t>
            </a:r>
            <a:r>
              <a:rPr lang="en-US" altLang="ja-JP" sz="4000" b="1" dirty="0" smtClean="0"/>
              <a:t/>
            </a:r>
            <a:br>
              <a:rPr lang="en-US" altLang="ja-JP" sz="4000" b="1" dirty="0" smtClean="0"/>
            </a:br>
            <a:r>
              <a:rPr lang="ja-JP" altLang="en-US" sz="2800" b="1" dirty="0" smtClean="0"/>
              <a:t>（</a:t>
            </a:r>
            <a:r>
              <a:rPr lang="ja-JP" altLang="en-US" sz="2800" b="1" dirty="0"/>
              <a:t>全</a:t>
            </a:r>
            <a:r>
              <a:rPr lang="ja-JP" altLang="en-US" sz="2800" b="1" dirty="0" smtClean="0"/>
              <a:t>サービス共通－設備・備品</a:t>
            </a:r>
            <a:r>
              <a:rPr lang="ja-JP" altLang="en-US" sz="2800" b="1" dirty="0"/>
              <a:t>等</a:t>
            </a:r>
            <a:r>
              <a:rPr lang="ja-JP" altLang="en-US" sz="2800" b="1" dirty="0" smtClean="0"/>
              <a:t>）</a:t>
            </a:r>
            <a:endParaRPr lang="en-US" sz="28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37</a:t>
            </a:fld>
            <a:endParaRPr kumimoji="1" lang="ja-JP" altLang="en-US" dirty="0"/>
          </a:p>
        </p:txBody>
      </p:sp>
      <p:sp>
        <p:nvSpPr>
          <p:cNvPr id="6" name="コンテンツ プレースホルダー 4"/>
          <p:cNvSpPr txBox="1">
            <a:spLocks/>
          </p:cNvSpPr>
          <p:nvPr/>
        </p:nvSpPr>
        <p:spPr>
          <a:xfrm>
            <a:off x="323528" y="1386477"/>
            <a:ext cx="8496944" cy="2186539"/>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b="1" dirty="0" smtClean="0"/>
              <a:t>【</a:t>
            </a:r>
            <a:r>
              <a:rPr lang="zh-TW" altLang="en-US" b="1" dirty="0" smtClean="0"/>
              <a:t>基準等（要旨）</a:t>
            </a:r>
            <a:r>
              <a:rPr lang="en-US" altLang="ja-JP" b="1" dirty="0" smtClean="0"/>
              <a:t>】</a:t>
            </a:r>
          </a:p>
          <a:p>
            <a:pPr marL="0" indent="0">
              <a:buNone/>
            </a:pPr>
            <a:r>
              <a:rPr lang="ja-JP" altLang="en-US" dirty="0">
                <a:solidFill>
                  <a:srgbClr val="FF0000"/>
                </a:solidFill>
              </a:rPr>
              <a:t>　</a:t>
            </a:r>
            <a:r>
              <a:rPr lang="ja-JP" altLang="en-US" b="1" u="sng" dirty="0" smtClean="0">
                <a:solidFill>
                  <a:srgbClr val="FF0000"/>
                </a:solidFill>
              </a:rPr>
              <a:t>専用</a:t>
            </a:r>
            <a:r>
              <a:rPr lang="ja-JP" altLang="en-US" b="1" u="sng" dirty="0">
                <a:solidFill>
                  <a:srgbClr val="FF0000"/>
                </a:solidFill>
              </a:rPr>
              <a:t>区画</a:t>
            </a:r>
            <a:r>
              <a:rPr lang="ja-JP" altLang="en-US" dirty="0"/>
              <a:t>（事務室、相談室、静養室等）</a:t>
            </a:r>
            <a:r>
              <a:rPr lang="ja-JP" altLang="en-US" b="1" u="sng" dirty="0">
                <a:solidFill>
                  <a:srgbClr val="FF0000"/>
                </a:solidFill>
              </a:rPr>
              <a:t>に変更がある</a:t>
            </a:r>
            <a:r>
              <a:rPr lang="ja-JP" altLang="en-US" b="1" u="sng" dirty="0" smtClean="0">
                <a:solidFill>
                  <a:srgbClr val="FF0000"/>
                </a:solidFill>
              </a:rPr>
              <a:t>場合や、事業所の所在地が変わった場合は</a:t>
            </a:r>
            <a:r>
              <a:rPr lang="ja-JP" altLang="en-US" b="1" u="sng" dirty="0">
                <a:solidFill>
                  <a:srgbClr val="FF0000"/>
                </a:solidFill>
              </a:rPr>
              <a:t>、遅滞なく変更届出書の提出を行わなければならない。</a:t>
            </a:r>
            <a:endParaRPr lang="en-US" altLang="ja-JP" b="1" u="sng" dirty="0" smtClean="0">
              <a:solidFill>
                <a:srgbClr val="FF0000"/>
              </a:solidFill>
            </a:endParaRPr>
          </a:p>
        </p:txBody>
      </p:sp>
      <p:sp>
        <p:nvSpPr>
          <p:cNvPr id="12" name="下矢印 11"/>
          <p:cNvSpPr/>
          <p:nvPr/>
        </p:nvSpPr>
        <p:spPr>
          <a:xfrm>
            <a:off x="4031940" y="3749191"/>
            <a:ext cx="1080120" cy="525697"/>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コンテンツ プレースホルダー 4"/>
          <p:cNvSpPr txBox="1">
            <a:spLocks/>
          </p:cNvSpPr>
          <p:nvPr/>
        </p:nvSpPr>
        <p:spPr>
          <a:xfrm>
            <a:off x="323528" y="4636394"/>
            <a:ext cx="8496944" cy="1960958"/>
          </a:xfrm>
          <a:prstGeom prst="rect">
            <a:avLst/>
          </a:prstGeom>
          <a:solidFill>
            <a:schemeClr val="accent6">
              <a:lumMod val="60000"/>
              <a:lumOff val="40000"/>
            </a:schemeClr>
          </a:solidFill>
        </p:spPr>
        <p:style>
          <a:lnRef idx="1">
            <a:schemeClr val="accent3"/>
          </a:lnRef>
          <a:fillRef idx="2">
            <a:schemeClr val="accent3"/>
          </a:fillRef>
          <a:effectRef idx="1">
            <a:schemeClr val="accent3"/>
          </a:effectRef>
          <a:fontRef idx="minor">
            <a:schemeClr val="dk1"/>
          </a:fontRef>
        </p:style>
        <p:txBody>
          <a:bodyPr vert="horz" rtlCol="0" anchor="ctr">
            <a:norm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b="1" dirty="0" smtClean="0"/>
              <a:t>【</a:t>
            </a:r>
            <a:r>
              <a:rPr lang="ja-JP" altLang="en-US" b="1" dirty="0" smtClean="0"/>
              <a:t>指導事項（ポイント）</a:t>
            </a:r>
            <a:r>
              <a:rPr lang="en-US" altLang="ja-JP" b="1" dirty="0" smtClean="0"/>
              <a:t>】</a:t>
            </a:r>
          </a:p>
          <a:p>
            <a:pPr marL="0" indent="0">
              <a:buNone/>
            </a:pPr>
            <a:r>
              <a:rPr lang="ja-JP" altLang="en-US" dirty="0"/>
              <a:t>　</a:t>
            </a:r>
            <a:r>
              <a:rPr lang="ja-JP" altLang="en-US" dirty="0" smtClean="0"/>
              <a:t>事業所</a:t>
            </a:r>
            <a:r>
              <a:rPr lang="ja-JP" altLang="en-US" dirty="0"/>
              <a:t>の</a:t>
            </a:r>
            <a:r>
              <a:rPr lang="ja-JP" altLang="en-US" dirty="0" smtClean="0"/>
              <a:t>改築等に</a:t>
            </a:r>
            <a:r>
              <a:rPr lang="ja-JP" altLang="en-US" dirty="0"/>
              <a:t>より、専用区画の配置等を変更した</a:t>
            </a:r>
            <a:r>
              <a:rPr lang="ja-JP" altLang="en-US" dirty="0" smtClean="0"/>
              <a:t>場合や、事業所が移転した場合は</a:t>
            </a:r>
            <a:r>
              <a:rPr lang="ja-JP" altLang="en-US" dirty="0"/>
              <a:t>、</a:t>
            </a:r>
            <a:r>
              <a:rPr lang="ja-JP" altLang="en-US" b="1" u="sng" dirty="0">
                <a:solidFill>
                  <a:srgbClr val="FF0000"/>
                </a:solidFill>
              </a:rPr>
              <a:t>速やかに所管庁へ届け出ること</a:t>
            </a:r>
            <a:r>
              <a:rPr lang="ja-JP" altLang="en-US" b="1" u="sng" dirty="0" smtClean="0">
                <a:solidFill>
                  <a:srgbClr val="FF0000"/>
                </a:solidFill>
              </a:rPr>
              <a:t>。</a:t>
            </a:r>
            <a:endParaRPr lang="en-US" altLang="ja-JP" b="1" u="sng" dirty="0" smtClean="0">
              <a:solidFill>
                <a:srgbClr val="FF0000"/>
              </a:solidFill>
            </a:endParaRPr>
          </a:p>
        </p:txBody>
      </p:sp>
    </p:spTree>
    <p:extLst>
      <p:ext uri="{BB962C8B-B14F-4D97-AF65-F5344CB8AC3E}">
        <p14:creationId xmlns:p14="http://schemas.microsoft.com/office/powerpoint/2010/main" val="459736628"/>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134672" cy="1112838"/>
          </a:xfrm>
        </p:spPr>
        <p:txBody>
          <a:bodyPr>
            <a:normAutofit/>
          </a:bodyPr>
          <a:lstStyle/>
          <a:p>
            <a:r>
              <a:rPr lang="ja-JP" altLang="en-US" sz="4000" b="1" dirty="0"/>
              <a:t>８　</a:t>
            </a:r>
            <a:r>
              <a:rPr lang="ja-JP" altLang="en-US" sz="4000" b="1" dirty="0" smtClean="0"/>
              <a:t>主な指導事項②</a:t>
            </a:r>
            <a:r>
              <a:rPr lang="en-US" altLang="ja-JP" sz="4000" b="1" dirty="0" smtClean="0"/>
              <a:t/>
            </a:r>
            <a:br>
              <a:rPr lang="en-US" altLang="ja-JP" sz="4000" b="1" dirty="0" smtClean="0"/>
            </a:br>
            <a:r>
              <a:rPr lang="ja-JP" altLang="en-US" sz="2800" b="1" dirty="0" smtClean="0"/>
              <a:t>（</a:t>
            </a:r>
            <a:r>
              <a:rPr lang="ja-JP" altLang="en-US" sz="2800" b="1" dirty="0"/>
              <a:t>全</a:t>
            </a:r>
            <a:r>
              <a:rPr lang="ja-JP" altLang="en-US" sz="2800" b="1" dirty="0" smtClean="0"/>
              <a:t>サービス</a:t>
            </a:r>
            <a:r>
              <a:rPr lang="ja-JP" altLang="en-US" sz="2800" b="1" dirty="0"/>
              <a:t>共通－内容</a:t>
            </a:r>
            <a:r>
              <a:rPr lang="ja-JP" altLang="en-US" sz="2800" b="1" dirty="0" smtClean="0"/>
              <a:t>・手続の説明・同意）</a:t>
            </a:r>
            <a:endParaRPr lang="en-US" sz="28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38</a:t>
            </a:fld>
            <a:endParaRPr kumimoji="1" lang="ja-JP" altLang="en-US" dirty="0"/>
          </a:p>
        </p:txBody>
      </p:sp>
      <p:sp>
        <p:nvSpPr>
          <p:cNvPr id="6" name="コンテンツ プレースホルダー 4"/>
          <p:cNvSpPr txBox="1">
            <a:spLocks/>
          </p:cNvSpPr>
          <p:nvPr/>
        </p:nvSpPr>
        <p:spPr>
          <a:xfrm>
            <a:off x="323528" y="1463417"/>
            <a:ext cx="8496944" cy="2470469"/>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b="1" dirty="0" smtClean="0"/>
              <a:t>【</a:t>
            </a:r>
            <a:r>
              <a:rPr lang="zh-TW" altLang="en-US" b="1" dirty="0" smtClean="0"/>
              <a:t>基準等（要旨）</a:t>
            </a:r>
            <a:r>
              <a:rPr lang="en-US" altLang="ja-JP" b="1" dirty="0" smtClean="0"/>
              <a:t>】</a:t>
            </a:r>
          </a:p>
          <a:p>
            <a:pPr marL="0" indent="0">
              <a:buNone/>
            </a:pPr>
            <a:r>
              <a:rPr lang="ja-JP" altLang="en-US" dirty="0">
                <a:solidFill>
                  <a:srgbClr val="FF0000"/>
                </a:solidFill>
              </a:rPr>
              <a:t>　</a:t>
            </a:r>
            <a:r>
              <a:rPr lang="ja-JP" altLang="en-US" dirty="0" smtClean="0"/>
              <a:t>サービス</a:t>
            </a:r>
            <a:r>
              <a:rPr lang="ja-JP" altLang="en-US" dirty="0"/>
              <a:t>の</a:t>
            </a:r>
            <a:r>
              <a:rPr lang="ja-JP" altLang="en-US" dirty="0" smtClean="0"/>
              <a:t>提供開始</a:t>
            </a:r>
            <a:r>
              <a:rPr lang="ja-JP" altLang="en-US" dirty="0"/>
              <a:t>に際し、</a:t>
            </a:r>
            <a:r>
              <a:rPr lang="ja-JP" altLang="en-US" b="1" u="sng" dirty="0">
                <a:solidFill>
                  <a:srgbClr val="FF0000"/>
                </a:solidFill>
              </a:rPr>
              <a:t>あらかじめ</a:t>
            </a:r>
            <a:r>
              <a:rPr lang="ja-JP" altLang="en-US" dirty="0"/>
              <a:t>、利用申込者又はその家族に対し</a:t>
            </a:r>
            <a:r>
              <a:rPr lang="ja-JP" altLang="en-US" dirty="0" smtClean="0"/>
              <a:t>、重要</a:t>
            </a:r>
            <a:r>
              <a:rPr lang="ja-JP" altLang="en-US" dirty="0"/>
              <a:t>事項を記した</a:t>
            </a:r>
            <a:r>
              <a:rPr lang="ja-JP" altLang="en-US" dirty="0" smtClean="0"/>
              <a:t>文書（重要事項説明書など）を</a:t>
            </a:r>
            <a:r>
              <a:rPr lang="ja-JP" altLang="en-US" b="1" u="sng" dirty="0">
                <a:solidFill>
                  <a:srgbClr val="FF0000"/>
                </a:solidFill>
              </a:rPr>
              <a:t>交付</a:t>
            </a:r>
            <a:r>
              <a:rPr lang="ja-JP" altLang="en-US" dirty="0"/>
              <a:t>して</a:t>
            </a:r>
            <a:r>
              <a:rPr lang="ja-JP" altLang="en-US" b="1" u="sng" dirty="0">
                <a:solidFill>
                  <a:srgbClr val="FF0000"/>
                </a:solidFill>
              </a:rPr>
              <a:t>説明</a:t>
            </a:r>
            <a:r>
              <a:rPr lang="ja-JP" altLang="en-US" dirty="0"/>
              <a:t>を行い</a:t>
            </a:r>
            <a:r>
              <a:rPr lang="ja-JP" altLang="en-US" dirty="0" smtClean="0"/>
              <a:t>、利用</a:t>
            </a:r>
            <a:r>
              <a:rPr lang="ja-JP" altLang="en-US" dirty="0"/>
              <a:t>申込者の</a:t>
            </a:r>
            <a:r>
              <a:rPr lang="ja-JP" altLang="en-US" b="1" u="sng" dirty="0">
                <a:solidFill>
                  <a:srgbClr val="FF0000"/>
                </a:solidFill>
              </a:rPr>
              <a:t>同意</a:t>
            </a:r>
            <a:r>
              <a:rPr lang="ja-JP" altLang="en-US" dirty="0"/>
              <a:t>を得なければならない。</a:t>
            </a:r>
            <a:endParaRPr lang="en-US" altLang="ja-JP" dirty="0" smtClean="0"/>
          </a:p>
        </p:txBody>
      </p:sp>
      <p:sp>
        <p:nvSpPr>
          <p:cNvPr id="12" name="下矢印 11"/>
          <p:cNvSpPr/>
          <p:nvPr/>
        </p:nvSpPr>
        <p:spPr>
          <a:xfrm>
            <a:off x="4031940" y="3950202"/>
            <a:ext cx="1080120" cy="525697"/>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コンテンツ プレースホルダー 4"/>
          <p:cNvSpPr txBox="1">
            <a:spLocks/>
          </p:cNvSpPr>
          <p:nvPr/>
        </p:nvSpPr>
        <p:spPr>
          <a:xfrm>
            <a:off x="323528" y="4492215"/>
            <a:ext cx="8496944" cy="2134979"/>
          </a:xfrm>
          <a:prstGeom prst="rect">
            <a:avLst/>
          </a:prstGeom>
          <a:solidFill>
            <a:schemeClr val="accent6">
              <a:lumMod val="60000"/>
              <a:lumOff val="40000"/>
            </a:schemeClr>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b="1" dirty="0" smtClean="0"/>
              <a:t>【</a:t>
            </a:r>
            <a:r>
              <a:rPr lang="ja-JP" altLang="en-US" b="1" dirty="0" smtClean="0"/>
              <a:t>指導事項（ポ</a:t>
            </a:r>
            <a:r>
              <a:rPr lang="ja-JP" altLang="en-US" b="1" dirty="0"/>
              <a:t>イント</a:t>
            </a:r>
            <a:r>
              <a:rPr lang="ja-JP" altLang="en-US" b="1" dirty="0" smtClean="0"/>
              <a:t>）</a:t>
            </a:r>
            <a:r>
              <a:rPr lang="en-US" altLang="ja-JP" b="1" dirty="0"/>
              <a:t>】</a:t>
            </a:r>
          </a:p>
          <a:p>
            <a:pPr marL="0" indent="0">
              <a:buNone/>
            </a:pPr>
            <a:r>
              <a:rPr lang="ja-JP" altLang="en-US" dirty="0"/>
              <a:t>　</a:t>
            </a:r>
            <a:r>
              <a:rPr lang="ja-JP" altLang="ja-JP" dirty="0"/>
              <a:t>利用申込者が</a:t>
            </a:r>
            <a:r>
              <a:rPr lang="ja-JP" altLang="ja-JP" dirty="0" smtClean="0"/>
              <a:t>事業所を</a:t>
            </a:r>
            <a:r>
              <a:rPr lang="ja-JP" altLang="ja-JP" dirty="0"/>
              <a:t>選択するために重要な事項を説明するもの</a:t>
            </a:r>
            <a:r>
              <a:rPr lang="ja-JP" altLang="ja-JP" dirty="0" smtClean="0"/>
              <a:t>であ</a:t>
            </a:r>
            <a:r>
              <a:rPr lang="ja-JP" altLang="en-US" dirty="0" smtClean="0"/>
              <a:t>るため</a:t>
            </a:r>
            <a:r>
              <a:rPr lang="ja-JP" altLang="ja-JP" dirty="0" smtClean="0"/>
              <a:t>、</a:t>
            </a:r>
            <a:r>
              <a:rPr lang="ja-JP" altLang="ja-JP" b="1" u="sng" dirty="0" smtClean="0">
                <a:solidFill>
                  <a:srgbClr val="FF0000"/>
                </a:solidFill>
              </a:rPr>
              <a:t>契約前</a:t>
            </a:r>
            <a:r>
              <a:rPr lang="ja-JP" altLang="ja-JP" dirty="0" smtClean="0"/>
              <a:t>に説明</a:t>
            </a:r>
            <a:r>
              <a:rPr lang="ja-JP" altLang="ja-JP" dirty="0"/>
              <a:t>を</a:t>
            </a:r>
            <a:r>
              <a:rPr lang="ja-JP" altLang="ja-JP" dirty="0" smtClean="0"/>
              <a:t>行う</a:t>
            </a:r>
            <a:r>
              <a:rPr lang="ja-JP" altLang="en-US" dirty="0" smtClean="0"/>
              <a:t>こと。</a:t>
            </a:r>
            <a:endParaRPr lang="en-US" altLang="ja-JP" b="1" u="sng" dirty="0" smtClean="0">
              <a:solidFill>
                <a:srgbClr val="FF0000"/>
              </a:solidFill>
            </a:endParaRPr>
          </a:p>
        </p:txBody>
      </p:sp>
    </p:spTree>
    <p:extLst>
      <p:ext uri="{BB962C8B-B14F-4D97-AF65-F5344CB8AC3E}">
        <p14:creationId xmlns:p14="http://schemas.microsoft.com/office/powerpoint/2010/main" val="447207360"/>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134672" cy="1112838"/>
          </a:xfrm>
        </p:spPr>
        <p:txBody>
          <a:bodyPr>
            <a:noAutofit/>
          </a:bodyPr>
          <a:lstStyle/>
          <a:p>
            <a:r>
              <a:rPr lang="ja-JP" altLang="en-US" sz="4000" b="1" dirty="0"/>
              <a:t>８　</a:t>
            </a:r>
            <a:r>
              <a:rPr lang="ja-JP" altLang="en-US" sz="4000" b="1" dirty="0" smtClean="0"/>
              <a:t>主な指導事項③</a:t>
            </a:r>
            <a:r>
              <a:rPr lang="en-US" altLang="ja-JP" sz="4000" b="1" dirty="0" smtClean="0"/>
              <a:t/>
            </a:r>
            <a:br>
              <a:rPr lang="en-US" altLang="ja-JP" sz="4000" b="1" dirty="0" smtClean="0"/>
            </a:br>
            <a:r>
              <a:rPr lang="ja-JP" altLang="en-US" sz="2800" b="1" dirty="0" smtClean="0"/>
              <a:t>（</a:t>
            </a:r>
            <a:r>
              <a:rPr lang="ja-JP" altLang="en-US" sz="2800" b="1" dirty="0"/>
              <a:t>全</a:t>
            </a:r>
            <a:r>
              <a:rPr lang="ja-JP" altLang="en-US" sz="2800" b="1" dirty="0" smtClean="0"/>
              <a:t>サービス</a:t>
            </a:r>
            <a:r>
              <a:rPr lang="ja-JP" altLang="en-US" sz="2800" b="1" dirty="0"/>
              <a:t>共通－勤務</a:t>
            </a:r>
            <a:r>
              <a:rPr lang="ja-JP" altLang="en-US" sz="2800" b="1" dirty="0" smtClean="0"/>
              <a:t>体制の確保等）</a:t>
            </a:r>
            <a:endParaRPr lang="en-US" sz="28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39</a:t>
            </a:fld>
            <a:endParaRPr kumimoji="1" lang="ja-JP" altLang="en-US" dirty="0"/>
          </a:p>
        </p:txBody>
      </p:sp>
      <p:sp>
        <p:nvSpPr>
          <p:cNvPr id="6" name="コンテンツ プレースホルダー 4"/>
          <p:cNvSpPr txBox="1">
            <a:spLocks/>
          </p:cNvSpPr>
          <p:nvPr/>
        </p:nvSpPr>
        <p:spPr>
          <a:xfrm>
            <a:off x="323528" y="1052736"/>
            <a:ext cx="8496944" cy="2486400"/>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400" b="1" dirty="0" smtClean="0"/>
              <a:t>【</a:t>
            </a:r>
            <a:r>
              <a:rPr lang="zh-TW" altLang="en-US" sz="2400" b="1" dirty="0" smtClean="0"/>
              <a:t>基準等（要旨）</a:t>
            </a:r>
            <a:r>
              <a:rPr lang="en-US" altLang="ja-JP" sz="2400" b="1" dirty="0" smtClean="0"/>
              <a:t>】</a:t>
            </a:r>
            <a:endParaRPr lang="en-US" altLang="ja-JP" sz="2400" b="1" dirty="0">
              <a:solidFill>
                <a:srgbClr val="FF0000"/>
              </a:solidFill>
            </a:endParaRPr>
          </a:p>
          <a:p>
            <a:pPr marL="0" indent="0">
              <a:buNone/>
            </a:pPr>
            <a:r>
              <a:rPr lang="ja-JP" altLang="en-US" sz="2400" dirty="0" smtClean="0"/>
              <a:t>☆従業者等</a:t>
            </a:r>
            <a:r>
              <a:rPr lang="ja-JP" altLang="en-US" sz="2400" dirty="0"/>
              <a:t>の</a:t>
            </a:r>
            <a:r>
              <a:rPr lang="ja-JP" altLang="en-US" sz="2400" b="1" u="sng" dirty="0">
                <a:solidFill>
                  <a:srgbClr val="FF0000"/>
                </a:solidFill>
              </a:rPr>
              <a:t>勤務の体制</a:t>
            </a:r>
            <a:r>
              <a:rPr lang="ja-JP" altLang="en-US" sz="2400" dirty="0"/>
              <a:t>を整備しておかなければならない</a:t>
            </a:r>
            <a:r>
              <a:rPr lang="ja-JP" altLang="en-US" sz="2400" dirty="0" smtClean="0"/>
              <a:t>。</a:t>
            </a:r>
            <a:endParaRPr lang="en-US" altLang="ja-JP" sz="2400" dirty="0" smtClean="0"/>
          </a:p>
          <a:p>
            <a:pPr marL="0" indent="0">
              <a:buNone/>
            </a:pPr>
            <a:r>
              <a:rPr lang="ja-JP" altLang="en-US" sz="2400" dirty="0" smtClean="0"/>
              <a:t>☆</a:t>
            </a:r>
            <a:r>
              <a:rPr lang="ja-JP" altLang="en-US" sz="2400" b="1" u="sng" dirty="0" smtClean="0">
                <a:solidFill>
                  <a:srgbClr val="FF0000"/>
                </a:solidFill>
              </a:rPr>
              <a:t>事業所</a:t>
            </a:r>
            <a:r>
              <a:rPr lang="ja-JP" altLang="en-US" sz="2400" b="1" u="sng" dirty="0">
                <a:solidFill>
                  <a:srgbClr val="FF0000"/>
                </a:solidFill>
              </a:rPr>
              <a:t>の</a:t>
            </a:r>
            <a:r>
              <a:rPr lang="ja-JP" altLang="en-US" sz="2400" b="1" u="sng" dirty="0" smtClean="0">
                <a:solidFill>
                  <a:srgbClr val="FF0000"/>
                </a:solidFill>
              </a:rPr>
              <a:t>従業者等</a:t>
            </a:r>
            <a:r>
              <a:rPr lang="ja-JP" altLang="en-US" sz="2400" b="1" u="sng" dirty="0">
                <a:solidFill>
                  <a:srgbClr val="FF0000"/>
                </a:solidFill>
              </a:rPr>
              <a:t>に</a:t>
            </a:r>
            <a:r>
              <a:rPr lang="ja-JP" altLang="en-US" sz="2400" b="1" u="sng" dirty="0" smtClean="0">
                <a:solidFill>
                  <a:srgbClr val="FF0000"/>
                </a:solidFill>
              </a:rPr>
              <a:t>よって</a:t>
            </a:r>
            <a:r>
              <a:rPr lang="ja-JP" altLang="en-US" sz="2400" dirty="0" smtClean="0"/>
              <a:t>サービス提供</a:t>
            </a:r>
            <a:r>
              <a:rPr lang="ja-JP" altLang="en-US" sz="2400" dirty="0"/>
              <a:t>しなければならない</a:t>
            </a:r>
            <a:r>
              <a:rPr lang="ja-JP" altLang="en-US" sz="2400" dirty="0" smtClean="0"/>
              <a:t>。</a:t>
            </a:r>
            <a:endParaRPr lang="en-US" altLang="ja-JP" sz="2400" dirty="0" smtClean="0"/>
          </a:p>
          <a:p>
            <a:pPr marL="0" indent="0">
              <a:buNone/>
            </a:pPr>
            <a:r>
              <a:rPr lang="ja-JP" altLang="en-US" sz="2400" dirty="0"/>
              <a:t>☆</a:t>
            </a:r>
            <a:r>
              <a:rPr lang="ja-JP" altLang="en-US" sz="2400" b="1" u="sng" dirty="0">
                <a:solidFill>
                  <a:srgbClr val="FF0000"/>
                </a:solidFill>
              </a:rPr>
              <a:t>研修の機会</a:t>
            </a:r>
            <a:r>
              <a:rPr lang="ja-JP" altLang="en-US" sz="2400" dirty="0"/>
              <a:t>を確保しなければならない。</a:t>
            </a:r>
          </a:p>
        </p:txBody>
      </p:sp>
      <p:sp>
        <p:nvSpPr>
          <p:cNvPr id="12" name="下矢印 11"/>
          <p:cNvSpPr/>
          <p:nvPr/>
        </p:nvSpPr>
        <p:spPr>
          <a:xfrm>
            <a:off x="3923928" y="3573016"/>
            <a:ext cx="1080120" cy="471528"/>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コンテンツ プレースホルダー 4"/>
          <p:cNvSpPr txBox="1">
            <a:spLocks/>
          </p:cNvSpPr>
          <p:nvPr/>
        </p:nvSpPr>
        <p:spPr>
          <a:xfrm>
            <a:off x="323528" y="4044545"/>
            <a:ext cx="8496944" cy="2696826"/>
          </a:xfrm>
          <a:prstGeom prst="rect">
            <a:avLst/>
          </a:prstGeom>
          <a:solidFill>
            <a:schemeClr val="accent6">
              <a:lumMod val="60000"/>
              <a:lumOff val="40000"/>
            </a:schemeClr>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400" b="1" dirty="0" smtClean="0"/>
              <a:t>【</a:t>
            </a:r>
            <a:r>
              <a:rPr lang="ja-JP" altLang="en-US" sz="2400" b="1" dirty="0" smtClean="0"/>
              <a:t>指導事項（ポイント）</a:t>
            </a:r>
            <a:r>
              <a:rPr lang="en-US" altLang="ja-JP" sz="2400" b="1" dirty="0" smtClean="0"/>
              <a:t>】</a:t>
            </a:r>
          </a:p>
          <a:p>
            <a:pPr marL="0" indent="0">
              <a:buNone/>
            </a:pPr>
            <a:r>
              <a:rPr lang="ja-JP" altLang="en-US" sz="2400" dirty="0"/>
              <a:t>☆</a:t>
            </a:r>
            <a:r>
              <a:rPr lang="ja-JP" altLang="en-US" sz="2400" b="1" u="sng" dirty="0" smtClean="0">
                <a:solidFill>
                  <a:srgbClr val="FF0000"/>
                </a:solidFill>
              </a:rPr>
              <a:t>勤務表</a:t>
            </a:r>
            <a:r>
              <a:rPr lang="ja-JP" altLang="en-US" sz="2400" dirty="0" smtClean="0"/>
              <a:t>を作成するなど、</a:t>
            </a:r>
            <a:r>
              <a:rPr lang="ja-JP" altLang="en-US" sz="2400" b="1" u="sng" dirty="0" smtClean="0">
                <a:solidFill>
                  <a:srgbClr val="FF0000"/>
                </a:solidFill>
              </a:rPr>
              <a:t>従業者等の管理に努めること。</a:t>
            </a:r>
            <a:endParaRPr lang="en-US" altLang="ja-JP" sz="2400" b="1" u="sng" dirty="0" smtClean="0">
              <a:solidFill>
                <a:srgbClr val="FF0000"/>
              </a:solidFill>
            </a:endParaRPr>
          </a:p>
          <a:p>
            <a:pPr marL="0" indent="0">
              <a:buNone/>
            </a:pPr>
            <a:r>
              <a:rPr lang="ja-JP" altLang="en-US" sz="2400" dirty="0"/>
              <a:t>☆雇用</a:t>
            </a:r>
            <a:r>
              <a:rPr lang="ja-JP" altLang="en-US" sz="2400" dirty="0" smtClean="0"/>
              <a:t>契約書・労働</a:t>
            </a:r>
            <a:r>
              <a:rPr lang="ja-JP" altLang="en-US" sz="2400" dirty="0"/>
              <a:t>条件通知書等に</a:t>
            </a:r>
            <a:r>
              <a:rPr lang="ja-JP" altLang="en-US" sz="2400" dirty="0" smtClean="0"/>
              <a:t>より、従業者等が</a:t>
            </a:r>
            <a:r>
              <a:rPr lang="ja-JP" altLang="en-US" sz="2400" b="1" u="sng" dirty="0" smtClean="0">
                <a:solidFill>
                  <a:srgbClr val="FF0000"/>
                </a:solidFill>
              </a:rPr>
              <a:t>事業所の</a:t>
            </a:r>
            <a:r>
              <a:rPr lang="ja-JP" altLang="en-US" sz="2400" b="1" u="sng" dirty="0">
                <a:solidFill>
                  <a:srgbClr val="FF0000"/>
                </a:solidFill>
              </a:rPr>
              <a:t>指揮命令下にある</a:t>
            </a:r>
            <a:r>
              <a:rPr lang="ja-JP" altLang="en-US" sz="2400" b="1" u="sng" dirty="0" smtClean="0">
                <a:solidFill>
                  <a:srgbClr val="FF0000"/>
                </a:solidFill>
              </a:rPr>
              <a:t>こと</a:t>
            </a:r>
            <a:r>
              <a:rPr lang="ja-JP" altLang="en-US" sz="2400" b="1" u="sng" dirty="0">
                <a:solidFill>
                  <a:srgbClr val="FF0000"/>
                </a:solidFill>
              </a:rPr>
              <a:t>・</a:t>
            </a:r>
            <a:r>
              <a:rPr lang="ja-JP" altLang="en-US" sz="2400" b="1" u="sng" dirty="0" smtClean="0">
                <a:solidFill>
                  <a:srgbClr val="FF0000"/>
                </a:solidFill>
              </a:rPr>
              <a:t>職務内容を明確にすること。</a:t>
            </a:r>
            <a:endParaRPr lang="en-US" altLang="ja-JP" sz="2400" b="1" u="sng" dirty="0" smtClean="0">
              <a:solidFill>
                <a:srgbClr val="FF0000"/>
              </a:solidFill>
            </a:endParaRPr>
          </a:p>
          <a:p>
            <a:pPr marL="0" indent="0">
              <a:buNone/>
            </a:pPr>
            <a:r>
              <a:rPr lang="ja-JP" altLang="en-US" sz="2400" dirty="0"/>
              <a:t>☆</a:t>
            </a:r>
            <a:r>
              <a:rPr lang="ja-JP" altLang="en-US" sz="2400" dirty="0" smtClean="0"/>
              <a:t>従業者等</a:t>
            </a:r>
            <a:r>
              <a:rPr lang="ja-JP" altLang="en-US" sz="2400" dirty="0"/>
              <a:t>の</a:t>
            </a:r>
            <a:r>
              <a:rPr lang="ja-JP" altLang="en-US" sz="2400" dirty="0" smtClean="0"/>
              <a:t>資質の向上</a:t>
            </a:r>
            <a:r>
              <a:rPr lang="ja-JP" altLang="en-US" sz="2400" dirty="0"/>
              <a:t>のために</a:t>
            </a:r>
            <a:r>
              <a:rPr lang="ja-JP" altLang="en-US" sz="2400" dirty="0" smtClean="0"/>
              <a:t>、</a:t>
            </a:r>
            <a:r>
              <a:rPr lang="ja-JP" altLang="en-US" sz="2400" b="1" u="sng" dirty="0" smtClean="0">
                <a:solidFill>
                  <a:srgbClr val="FF0000"/>
                </a:solidFill>
              </a:rPr>
              <a:t>研修</a:t>
            </a:r>
            <a:r>
              <a:rPr lang="ja-JP" altLang="en-US" sz="2400" b="1" u="sng" dirty="0">
                <a:solidFill>
                  <a:srgbClr val="FF0000"/>
                </a:solidFill>
              </a:rPr>
              <a:t>の機会を</a:t>
            </a:r>
            <a:r>
              <a:rPr lang="ja-JP" altLang="en-US" sz="2400" b="1" u="sng" dirty="0" smtClean="0">
                <a:solidFill>
                  <a:srgbClr val="FF0000"/>
                </a:solidFill>
              </a:rPr>
              <a:t>確保すること。</a:t>
            </a:r>
            <a:endParaRPr lang="en-US" altLang="ja-JP" sz="2400" b="1" u="sng" dirty="0" smtClean="0">
              <a:solidFill>
                <a:srgbClr val="FF0000"/>
              </a:solidFill>
            </a:endParaRPr>
          </a:p>
        </p:txBody>
      </p:sp>
    </p:spTree>
    <p:extLst>
      <p:ext uri="{BB962C8B-B14F-4D97-AF65-F5344CB8AC3E}">
        <p14:creationId xmlns:p14="http://schemas.microsoft.com/office/powerpoint/2010/main" val="222785406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299938"/>
            <a:ext cx="8001000" cy="752798"/>
          </a:xfrm>
        </p:spPr>
        <p:txBody>
          <a:bodyPr>
            <a:normAutofit/>
          </a:bodyPr>
          <a:lstStyle/>
          <a:p>
            <a:r>
              <a:rPr kumimoji="1" lang="ja-JP" altLang="en-US" sz="3600" b="1" dirty="0" smtClean="0">
                <a:solidFill>
                  <a:srgbClr val="FF0000"/>
                </a:solidFill>
              </a:rPr>
              <a:t>お気を付けください！！</a:t>
            </a:r>
            <a:endParaRPr kumimoji="1" lang="ja-JP" sz="3600" b="1" dirty="0">
              <a:solidFill>
                <a:srgbClr val="FF0000"/>
              </a:solidFill>
            </a:endParaRPr>
          </a:p>
        </p:txBody>
      </p:sp>
      <p:sp>
        <p:nvSpPr>
          <p:cNvPr id="3" name="Rectangle 2"/>
          <p:cNvSpPr>
            <a:spLocks noGrp="1"/>
          </p:cNvSpPr>
          <p:nvPr>
            <p:ph idx="1"/>
          </p:nvPr>
        </p:nvSpPr>
        <p:spPr>
          <a:xfrm>
            <a:off x="833702" y="1052736"/>
            <a:ext cx="7829550" cy="3180194"/>
          </a:xfrm>
          <a:solidFill>
            <a:schemeClr val="accent6">
              <a:lumMod val="40000"/>
              <a:lumOff val="60000"/>
            </a:schemeClr>
          </a:solidFill>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pPr marL="0" indent="0">
              <a:buNone/>
            </a:pPr>
            <a:r>
              <a:rPr lang="ja-JP" altLang="en-US" dirty="0" smtClean="0"/>
              <a:t>人員配置の欠如等、算定要件を満たしていないにもかかわらず加算を算定したり、関係法令や、運営に関する基準を遵守していない等により介護報酬の返還を求める事例が増えています。数年に遡り返還を要する事例もあり、多額の返還金が発生する場合もあります。</a:t>
            </a:r>
            <a:endParaRPr lang="en-US" altLang="ja-JP" dirty="0" smtClean="0"/>
          </a:p>
          <a:p>
            <a:pPr marL="0" indent="0">
              <a:buNone/>
            </a:pPr>
            <a:r>
              <a:rPr lang="ja-JP" altLang="en-US" dirty="0"/>
              <a:t>また</a:t>
            </a:r>
            <a:r>
              <a:rPr lang="ja-JP" altLang="en-US" dirty="0" smtClean="0"/>
              <a:t>、指定の取消しや全部又は一部の効果停止などの行政処分となることがあります。</a:t>
            </a:r>
            <a:endParaRPr lang="en-US" altLang="ja-JP" dirty="0" smtClean="0"/>
          </a:p>
        </p:txBody>
      </p:sp>
      <p:sp>
        <p:nvSpPr>
          <p:cNvPr id="5" name="スライド番号プレースホルダー 4"/>
          <p:cNvSpPr>
            <a:spLocks noGrp="1"/>
          </p:cNvSpPr>
          <p:nvPr>
            <p:ph type="sldNum" sz="quarter" idx="12"/>
          </p:nvPr>
        </p:nvSpPr>
        <p:spPr/>
        <p:txBody>
          <a:bodyPr/>
          <a:lstStyle/>
          <a:p>
            <a:fld id="{4B6EAAFC-84C7-4BE1-BC5E-CE208EE20C26}" type="slidenum">
              <a:rPr lang="en-US" altLang="ja-JP" smtClean="0"/>
              <a:pPr/>
              <a:t>4</a:t>
            </a:fld>
            <a:endParaRPr kumimoji="1" lang="ja-JP" altLang="en-US" dirty="0"/>
          </a:p>
        </p:txBody>
      </p:sp>
      <p:sp>
        <p:nvSpPr>
          <p:cNvPr id="9" name="Rectangle 1"/>
          <p:cNvSpPr txBox="1">
            <a:spLocks/>
          </p:cNvSpPr>
          <p:nvPr/>
        </p:nvSpPr>
        <p:spPr>
          <a:xfrm>
            <a:off x="685056" y="4232930"/>
            <a:ext cx="7830294" cy="2292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b="1" dirty="0" smtClean="0"/>
              <a:t>【</a:t>
            </a:r>
            <a:r>
              <a:rPr lang="ja-JP" altLang="en-US" sz="2400" b="1" dirty="0" smtClean="0"/>
              <a:t>返還事例</a:t>
            </a:r>
            <a:r>
              <a:rPr lang="en-US" altLang="ja-JP" sz="2400" b="1" dirty="0" smtClean="0"/>
              <a:t>】</a:t>
            </a:r>
          </a:p>
          <a:p>
            <a:r>
              <a:rPr lang="ja-JP" altLang="en-US" sz="2400" dirty="0" smtClean="0"/>
              <a:t>〇特定施設入居者生活介護において、個別機能訓練加算　の算定要件である常勤専従の機能訓練指導員が配置されていなかった。</a:t>
            </a:r>
            <a:endParaRPr lang="en-US" altLang="ja-JP" sz="2400" dirty="0" smtClean="0"/>
          </a:p>
          <a:p>
            <a:r>
              <a:rPr lang="ja-JP" altLang="en-US" sz="2400" dirty="0" smtClean="0"/>
              <a:t>〇居宅介護支援において、特段の事情がないにも関わらず、モニタリング・訪問を行っていなかった。</a:t>
            </a:r>
            <a:endParaRPr lang="ja-JP" sz="2400" dirty="0"/>
          </a:p>
        </p:txBody>
      </p:sp>
    </p:spTree>
    <p:extLst>
      <p:ext uri="{BB962C8B-B14F-4D97-AF65-F5344CB8AC3E}">
        <p14:creationId xmlns:p14="http://schemas.microsoft.com/office/powerpoint/2010/main" val="277972339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idx="1"/>
          </p:nvPr>
        </p:nvSpPr>
        <p:spPr>
          <a:xfrm>
            <a:off x="685800" y="1918771"/>
            <a:ext cx="7829550" cy="2158301"/>
          </a:xfrm>
          <a:solidFill>
            <a:schemeClr val="accent6">
              <a:lumMod val="40000"/>
              <a:lumOff val="60000"/>
            </a:schemeClr>
          </a:solidFill>
        </p:spPr>
        <p:style>
          <a:lnRef idx="1">
            <a:schemeClr val="accent1"/>
          </a:lnRef>
          <a:fillRef idx="2">
            <a:schemeClr val="accent1"/>
          </a:fillRef>
          <a:effectRef idx="1">
            <a:schemeClr val="accent1"/>
          </a:effectRef>
          <a:fontRef idx="minor">
            <a:schemeClr val="dk1"/>
          </a:fontRef>
        </p:style>
        <p:txBody>
          <a:bodyPr anchor="ctr">
            <a:normAutofit/>
          </a:bodyPr>
          <a:lstStyle/>
          <a:p>
            <a:pPr marL="0" indent="0">
              <a:buNone/>
            </a:pPr>
            <a:r>
              <a:rPr lang="ja-JP" altLang="en-US" sz="3200" dirty="0" smtClean="0"/>
              <a:t>少なくとも１年に１回は、事業所ごとに、自主点検を行い、基準に適合しているかを、必ずご確認ください。</a:t>
            </a:r>
            <a:endParaRPr lang="en-US" altLang="ja-JP" sz="3200" dirty="0" smtClean="0"/>
          </a:p>
        </p:txBody>
      </p:sp>
      <p:sp>
        <p:nvSpPr>
          <p:cNvPr id="5" name="スライド番号プレースホルダー 4"/>
          <p:cNvSpPr>
            <a:spLocks noGrp="1"/>
          </p:cNvSpPr>
          <p:nvPr>
            <p:ph type="sldNum" sz="quarter" idx="12"/>
          </p:nvPr>
        </p:nvSpPr>
        <p:spPr/>
        <p:txBody>
          <a:bodyPr/>
          <a:lstStyle/>
          <a:p>
            <a:fld id="{4B6EAAFC-84C7-4BE1-BC5E-CE208EE20C26}" type="slidenum">
              <a:rPr lang="en-US" altLang="ja-JP" smtClean="0"/>
              <a:pPr/>
              <a:t>5</a:t>
            </a:fld>
            <a:endParaRPr kumimoji="1" lang="ja-JP" altLang="en-US" dirty="0"/>
          </a:p>
        </p:txBody>
      </p:sp>
      <p:sp>
        <p:nvSpPr>
          <p:cNvPr id="4" name="角丸四角形 3"/>
          <p:cNvSpPr/>
          <p:nvPr/>
        </p:nvSpPr>
        <p:spPr>
          <a:xfrm>
            <a:off x="439713" y="184809"/>
            <a:ext cx="8320980" cy="1578105"/>
          </a:xfrm>
          <a:prstGeom prst="roundRect">
            <a:avLst>
              <a:gd name="adj" fmla="val 50000"/>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3600" b="1" dirty="0"/>
              <a:t>人員・設備・運営及び加算要件の</a:t>
            </a:r>
            <a:endParaRPr lang="en-US" altLang="ja-JP" sz="3600" b="1" dirty="0"/>
          </a:p>
          <a:p>
            <a:pPr algn="ctr"/>
            <a:r>
              <a:rPr lang="ja-JP" altLang="en-US" sz="3600" b="1" dirty="0"/>
              <a:t>自主点検について</a:t>
            </a:r>
            <a:endParaRPr lang="en-US" altLang="ja-JP" sz="3600" b="1" dirty="0"/>
          </a:p>
        </p:txBody>
      </p:sp>
      <p:sp>
        <p:nvSpPr>
          <p:cNvPr id="9" name="Rectangle 1"/>
          <p:cNvSpPr txBox="1">
            <a:spLocks/>
          </p:cNvSpPr>
          <p:nvPr/>
        </p:nvSpPr>
        <p:spPr>
          <a:xfrm>
            <a:off x="685056" y="4232929"/>
            <a:ext cx="7830294" cy="2123421"/>
          </a:xfrm>
          <a:prstGeom prst="rect">
            <a:avLst/>
          </a:prstGeom>
          <a:solidFill>
            <a:schemeClr val="accent5">
              <a:lumMod val="60000"/>
              <a:lumOff val="40000"/>
            </a:schemeClr>
          </a:solidFill>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dirty="0" smtClean="0"/>
              <a:t>市福祉指導監査室のホームページよりダウンロードしてお使いください。</a:t>
            </a:r>
            <a:endParaRPr lang="en-US" altLang="ja-JP" sz="2800" dirty="0" smtClean="0"/>
          </a:p>
          <a:p>
            <a:r>
              <a:rPr lang="en-US" altLang="ja-JP" sz="2800" dirty="0"/>
              <a:t>https://www.city.suita.osaka.jp/kenko/1018719/1022113/1018710/1014007.html</a:t>
            </a:r>
            <a:endParaRPr lang="ja-JP" sz="2800" dirty="0"/>
          </a:p>
        </p:txBody>
      </p:sp>
    </p:spTree>
    <p:extLst>
      <p:ext uri="{BB962C8B-B14F-4D97-AF65-F5344CB8AC3E}">
        <p14:creationId xmlns:p14="http://schemas.microsoft.com/office/powerpoint/2010/main" val="69830922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１手続き等</a:t>
            </a:r>
            <a:r>
              <a:rPr kumimoji="1" lang="en-US" altLang="ja-JP" dirty="0" smtClean="0"/>
              <a:t>				</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t>その他</a:t>
            </a:r>
            <a:endParaRPr lang="en-US" altLang="ja-JP" dirty="0" smtClean="0"/>
          </a:p>
          <a:p>
            <a:r>
              <a:rPr lang="ja-JP" altLang="en-US" dirty="0" smtClean="0"/>
              <a:t>一般相談など</a:t>
            </a:r>
            <a:r>
              <a:rPr lang="ja-JP" altLang="ja-JP" dirty="0" smtClean="0"/>
              <a:t>来庁</a:t>
            </a:r>
            <a:r>
              <a:rPr lang="ja-JP" altLang="ja-JP" dirty="0"/>
              <a:t>される際は、電話で予約を取ってからお越しください</a:t>
            </a:r>
            <a:r>
              <a:rPr lang="ja-JP" altLang="ja-JP" dirty="0" smtClean="0"/>
              <a:t>。</a:t>
            </a:r>
            <a:endParaRPr lang="en-US" altLang="ja-JP" dirty="0" smtClean="0"/>
          </a:p>
          <a:p>
            <a:pPr marL="0" indent="0">
              <a:buNone/>
            </a:pPr>
            <a:endParaRPr lang="ja-JP" altLang="ja-JP" dirty="0"/>
          </a:p>
          <a:p>
            <a:r>
              <a:rPr lang="ja-JP" altLang="en-US" dirty="0" smtClean="0"/>
              <a:t>福祉指導監査室の事務室は、令和５年</a:t>
            </a:r>
            <a:r>
              <a:rPr lang="en-US" altLang="ja-JP" dirty="0" smtClean="0"/>
              <a:t>5</a:t>
            </a:r>
            <a:r>
              <a:rPr lang="ja-JP" altLang="en-US" dirty="0" smtClean="0"/>
              <a:t>月</a:t>
            </a:r>
            <a:r>
              <a:rPr lang="ja-JP" altLang="ja-JP" dirty="0" smtClean="0"/>
              <a:t>２２日</a:t>
            </a:r>
            <a:r>
              <a:rPr lang="ja-JP" altLang="ja-JP" dirty="0"/>
              <a:t>より</a:t>
            </a:r>
            <a:r>
              <a:rPr lang="ja-JP" altLang="ja-JP" dirty="0" smtClean="0"/>
              <a:t>、</a:t>
            </a:r>
            <a:r>
              <a:rPr lang="ja-JP" altLang="en-US" dirty="0" smtClean="0"/>
              <a:t>市役所</a:t>
            </a:r>
            <a:r>
              <a:rPr lang="ja-JP" altLang="ja-JP" dirty="0" smtClean="0"/>
              <a:t>高層棟</a:t>
            </a:r>
            <a:r>
              <a:rPr lang="ja-JP" altLang="ja-JP" dirty="0"/>
              <a:t>７階から低層棟３階３１９番窓口に移転しました</a:t>
            </a:r>
            <a:r>
              <a:rPr lang="ja-JP" altLang="ja-JP" dirty="0" smtClean="0"/>
              <a:t>。</a:t>
            </a:r>
            <a:endParaRPr lang="en-US" altLang="ja-JP" dirty="0" smtClean="0"/>
          </a:p>
          <a:p>
            <a:endParaRPr kumimoji="1" lang="ja-JP" altLang="en-US" dirty="0"/>
          </a:p>
        </p:txBody>
      </p:sp>
    </p:spTree>
    <p:extLst>
      <p:ext uri="{BB962C8B-B14F-4D97-AF65-F5344CB8AC3E}">
        <p14:creationId xmlns:p14="http://schemas.microsoft.com/office/powerpoint/2010/main" val="3580468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問い合わせについて</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ja-JP" dirty="0"/>
              <a:t>質問等の問い合わせについては、基本的に質問票で受け付けています。</a:t>
            </a:r>
            <a:r>
              <a:rPr lang="en-US" altLang="ja-JP" dirty="0"/>
              <a:t>HP</a:t>
            </a:r>
            <a:r>
              <a:rPr lang="ja-JP" altLang="ja-JP" dirty="0"/>
              <a:t>に「事業者質問票（吹田市）」を掲載しておりますのでご利用ください</a:t>
            </a:r>
            <a:r>
              <a:rPr lang="ja-JP" altLang="ja-JP" dirty="0" smtClean="0"/>
              <a:t>。</a:t>
            </a:r>
            <a:r>
              <a:rPr lang="ja-JP" altLang="en-US" dirty="0"/>
              <a:t>質問票を送付する際は、</a:t>
            </a:r>
            <a:r>
              <a:rPr lang="ja-JP" altLang="en-US" dirty="0" smtClean="0"/>
              <a:t>件名</a:t>
            </a:r>
            <a:r>
              <a:rPr lang="ja-JP" altLang="en-US" dirty="0"/>
              <a:t>を</a:t>
            </a:r>
            <a:r>
              <a:rPr lang="ja-JP" altLang="en-US" dirty="0" smtClean="0"/>
              <a:t>「</a:t>
            </a:r>
            <a:r>
              <a:rPr lang="ja-JP" altLang="en-US" dirty="0"/>
              <a:t>質問票」としてください</a:t>
            </a:r>
            <a:r>
              <a:rPr lang="ja-JP" altLang="en-US" dirty="0" smtClean="0"/>
              <a:t>。</a:t>
            </a:r>
            <a:endParaRPr lang="ja-JP" altLang="ja-JP" dirty="0"/>
          </a:p>
          <a:p>
            <a:r>
              <a:rPr lang="ja-JP" altLang="ja-JP" dirty="0"/>
              <a:t>　トップページ＞健康・福祉＞社会福祉法人の認可・指導監査＞介護保険サービス事業者＞</a:t>
            </a:r>
            <a:r>
              <a:rPr lang="en-US" altLang="ja-JP" dirty="0"/>
              <a:t/>
            </a:r>
            <a:br>
              <a:rPr lang="en-US" altLang="ja-JP" dirty="0"/>
            </a:br>
            <a:r>
              <a:rPr lang="ja-JP" altLang="ja-JP" dirty="0"/>
              <a:t>介護保険サービス・施設事業者等への案内＞お問い合わせについて（事業者質問票）</a:t>
            </a:r>
          </a:p>
          <a:p>
            <a:r>
              <a:rPr lang="en-US" altLang="ja-JP" u="sng" dirty="0">
                <a:hlinkClick r:id="rId3"/>
              </a:rPr>
              <a:t>https://www.city.suita.osaka.jp/kenko/1018719/1022113/1018710/index.html</a:t>
            </a:r>
            <a:endParaRPr lang="ja-JP" altLang="ja-JP" dirty="0"/>
          </a:p>
          <a:p>
            <a:pPr marL="0" indent="0">
              <a:buNone/>
            </a:pPr>
            <a:endParaRPr kumimoji="1" lang="ja-JP" altLang="en-US" dirty="0"/>
          </a:p>
        </p:txBody>
      </p:sp>
    </p:spTree>
    <p:extLst>
      <p:ext uri="{BB962C8B-B14F-4D97-AF65-F5344CB8AC3E}">
        <p14:creationId xmlns:p14="http://schemas.microsoft.com/office/powerpoint/2010/main" val="2680390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変更届の提出について①</a:t>
            </a:r>
            <a:endParaRPr kumimoji="1" lang="ja-JP" altLang="en-US" dirty="0"/>
          </a:p>
        </p:txBody>
      </p:sp>
      <p:sp>
        <p:nvSpPr>
          <p:cNvPr id="3" name="コンテンツ プレースホルダー 2"/>
          <p:cNvSpPr>
            <a:spLocks noGrp="1"/>
          </p:cNvSpPr>
          <p:nvPr>
            <p:ph idx="1"/>
          </p:nvPr>
        </p:nvSpPr>
        <p:spPr>
          <a:xfrm>
            <a:off x="665018" y="2249039"/>
            <a:ext cx="7886700" cy="3251324"/>
          </a:xfrm>
        </p:spPr>
        <p:txBody>
          <a:bodyPr>
            <a:normAutofit fontScale="77500" lnSpcReduction="20000"/>
          </a:bodyPr>
          <a:lstStyle/>
          <a:p>
            <a:r>
              <a:rPr lang="ja-JP" altLang="ja-JP" dirty="0"/>
              <a:t>介護支援専門員の異動など、一度に複数遡って提出される件が多数見受けられます</a:t>
            </a:r>
            <a:r>
              <a:rPr lang="ja-JP" altLang="ja-JP" dirty="0" smtClean="0"/>
              <a:t>。異動</a:t>
            </a:r>
            <a:r>
              <a:rPr lang="ja-JP" altLang="ja-JP" dirty="0"/>
              <a:t>等により登録情報に</a:t>
            </a:r>
            <a:r>
              <a:rPr lang="ja-JP" altLang="ja-JP" dirty="0" smtClean="0"/>
              <a:t>変更が</a:t>
            </a:r>
            <a:r>
              <a:rPr lang="ja-JP" altLang="en-US" dirty="0"/>
              <a:t>生じた</a:t>
            </a:r>
            <a:r>
              <a:rPr lang="ja-JP" altLang="ja-JP" dirty="0" smtClean="0"/>
              <a:t>場合</a:t>
            </a:r>
            <a:r>
              <a:rPr lang="ja-JP" altLang="ja-JP" dirty="0"/>
              <a:t>は速やかに変更届を提出してください。</a:t>
            </a:r>
          </a:p>
          <a:p>
            <a:pPr marL="0" indent="0">
              <a:buNone/>
            </a:pPr>
            <a:endParaRPr lang="ja-JP" altLang="ja-JP" dirty="0"/>
          </a:p>
          <a:p>
            <a:r>
              <a:rPr kumimoji="1" lang="ja-JP" altLang="en-US" dirty="0" smtClean="0"/>
              <a:t>提出された後、</a:t>
            </a:r>
            <a:r>
              <a:rPr lang="ja-JP" altLang="en-US" dirty="0"/>
              <a:t>福祉指導監査室</a:t>
            </a:r>
            <a:r>
              <a:rPr kumimoji="1" lang="ja-JP" altLang="en-US" dirty="0" smtClean="0"/>
              <a:t>から内容確認・修正依頼の連絡をする場合がありますので、提出書類の控えを取っておいてください。</a:t>
            </a:r>
            <a:endParaRPr kumimoji="1" lang="en-US" altLang="ja-JP" dirty="0" smtClean="0"/>
          </a:p>
          <a:p>
            <a:pPr marL="0" indent="0">
              <a:buNone/>
            </a:pPr>
            <a:endParaRPr lang="en-US" altLang="ja-JP" dirty="0"/>
          </a:p>
          <a:p>
            <a:r>
              <a:rPr kumimoji="1" lang="ja-JP" altLang="en-US" dirty="0" smtClean="0"/>
              <a:t>また、内容確認の</a:t>
            </a:r>
            <a:r>
              <a:rPr lang="ja-JP" altLang="en-US" dirty="0" smtClean="0"/>
              <a:t>連絡のため、書類作成者のお名前と電話番号のメモを同封してください。</a:t>
            </a:r>
            <a:endParaRPr kumimoji="1" lang="ja-JP" altLang="en-US" dirty="0"/>
          </a:p>
        </p:txBody>
      </p:sp>
    </p:spTree>
    <p:extLst>
      <p:ext uri="{BB962C8B-B14F-4D97-AF65-F5344CB8AC3E}">
        <p14:creationId xmlns:p14="http://schemas.microsoft.com/office/powerpoint/2010/main" val="21745329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変更届</a:t>
            </a:r>
            <a:r>
              <a:rPr lang="ja-JP" altLang="en-US" dirty="0" smtClean="0"/>
              <a:t>の提出について②</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smtClean="0"/>
              <a:t>加算の区分が変更になる度に「介護給付費算定に係る体制等に関する届出」を提出してください</a:t>
            </a:r>
            <a:endParaRPr lang="en-US" altLang="ja-JP" dirty="0" smtClean="0"/>
          </a:p>
          <a:p>
            <a:pPr marL="0" indent="0">
              <a:buNone/>
            </a:pPr>
            <a:r>
              <a:rPr lang="ja-JP" altLang="en-US" dirty="0" smtClean="0"/>
              <a:t>　</a:t>
            </a:r>
            <a:r>
              <a:rPr lang="en-US" altLang="ja-JP" dirty="0" smtClean="0"/>
              <a:t>Ex</a:t>
            </a:r>
            <a:r>
              <a:rPr lang="ja-JP" altLang="en-US" dirty="0" smtClean="0"/>
              <a:t>）通所介護　個別機能訓練加算</a:t>
            </a:r>
            <a:endParaRPr lang="en-US" altLang="ja-JP" dirty="0" smtClean="0"/>
          </a:p>
          <a:p>
            <a:pPr marL="0" indent="0">
              <a:buNone/>
            </a:pPr>
            <a:r>
              <a:rPr lang="ja-JP" altLang="en-US" dirty="0"/>
              <a:t>　</a:t>
            </a:r>
            <a:r>
              <a:rPr lang="ja-JP" altLang="en-US" dirty="0" smtClean="0"/>
              <a:t>　　</a:t>
            </a:r>
            <a:r>
              <a:rPr lang="en-US" altLang="ja-JP" dirty="0" smtClean="0"/>
              <a:t>Ⅰ</a:t>
            </a:r>
            <a:r>
              <a:rPr lang="ja-JP" altLang="en-US" dirty="0" smtClean="0"/>
              <a:t>ロ（８５単位）→</a:t>
            </a:r>
            <a:r>
              <a:rPr lang="en-US" altLang="ja-JP" dirty="0" smtClean="0"/>
              <a:t>Ⅰ</a:t>
            </a:r>
            <a:r>
              <a:rPr lang="ja-JP" altLang="en-US" dirty="0" smtClean="0"/>
              <a:t>イ（５６単位）</a:t>
            </a:r>
            <a:endParaRPr lang="en-US" altLang="ja-JP" dirty="0" smtClean="0"/>
          </a:p>
          <a:p>
            <a:pPr marL="0" indent="0">
              <a:buNone/>
            </a:pPr>
            <a:r>
              <a:rPr lang="ja-JP" altLang="en-US" dirty="0" smtClean="0"/>
              <a:t>　　　のように下位の加算算定となった場合でも変</a:t>
            </a:r>
            <a:endParaRPr lang="en-US" altLang="ja-JP" dirty="0" smtClean="0"/>
          </a:p>
          <a:p>
            <a:pPr marL="0" indent="0">
              <a:buNone/>
            </a:pPr>
            <a:r>
              <a:rPr lang="ja-JP" altLang="en-US" dirty="0" smtClean="0"/>
              <a:t>　　　わる度に届出が必要です。</a:t>
            </a:r>
            <a:endParaRPr lang="en-US" altLang="ja-JP" dirty="0" smtClean="0"/>
          </a:p>
          <a:p>
            <a:pPr marL="0" indent="0">
              <a:buNone/>
            </a:pPr>
            <a:r>
              <a:rPr lang="ja-JP" altLang="en-US" dirty="0" smtClean="0"/>
              <a:t>・変更届の変更の内容欄に記載されているもの以外</a:t>
            </a:r>
            <a:endParaRPr lang="en-US" altLang="ja-JP" dirty="0" smtClean="0"/>
          </a:p>
          <a:p>
            <a:pPr marL="0" indent="0">
              <a:buNone/>
            </a:pPr>
            <a:r>
              <a:rPr lang="ja-JP" altLang="en-US" dirty="0" smtClean="0"/>
              <a:t>　の変更は基本的に確認しません。変更箇所がある　</a:t>
            </a:r>
            <a:endParaRPr lang="en-US" altLang="ja-JP" dirty="0" smtClean="0"/>
          </a:p>
          <a:p>
            <a:pPr marL="0" indent="0">
              <a:buNone/>
            </a:pPr>
            <a:r>
              <a:rPr lang="ja-JP" altLang="en-US" dirty="0"/>
              <a:t>　</a:t>
            </a:r>
            <a:r>
              <a:rPr lang="ja-JP" altLang="en-US" dirty="0" smtClean="0"/>
              <a:t>場合は必ずすべて記載の上、関係書類をつけてく</a:t>
            </a:r>
            <a:endParaRPr lang="en-US" altLang="ja-JP" dirty="0" smtClean="0"/>
          </a:p>
          <a:p>
            <a:pPr marL="0" indent="0">
              <a:buNone/>
            </a:pPr>
            <a:r>
              <a:rPr lang="ja-JP" altLang="en-US" dirty="0"/>
              <a:t>　</a:t>
            </a:r>
            <a:r>
              <a:rPr lang="ja-JP" altLang="en-US" dirty="0" smtClean="0"/>
              <a:t>ださい。　　　　</a:t>
            </a:r>
            <a:endParaRPr lang="en-US" altLang="ja-JP" dirty="0" smtClean="0"/>
          </a:p>
          <a:p>
            <a:endParaRPr kumimoji="1" lang="ja-JP" altLang="en-US" dirty="0"/>
          </a:p>
        </p:txBody>
      </p:sp>
    </p:spTree>
    <p:extLst>
      <p:ext uri="{BB962C8B-B14F-4D97-AF65-F5344CB8AC3E}">
        <p14:creationId xmlns:p14="http://schemas.microsoft.com/office/powerpoint/2010/main" val="3223758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黄緑">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defRPr sz="3200" b="1"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853F5DD-A01A-4DC6-80A9-674443BFAF8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3930</Words>
  <Application>Microsoft Office PowerPoint</Application>
  <PresentationFormat>画面に合わせる (4:3)</PresentationFormat>
  <Paragraphs>348</Paragraphs>
  <Slides>39</Slides>
  <Notes>39</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39</vt:i4>
      </vt:variant>
    </vt:vector>
  </HeadingPairs>
  <TitlesOfParts>
    <vt:vector size="51" baseType="lpstr">
      <vt:lpstr>ＭＳ Ｐゴシック</vt:lpstr>
      <vt:lpstr>新細明體</vt:lpstr>
      <vt:lpstr>メイリオ</vt:lpstr>
      <vt:lpstr>メイリオ</vt:lpstr>
      <vt:lpstr>游ゴシック</vt:lpstr>
      <vt:lpstr>游ゴシック Light</vt:lpstr>
      <vt:lpstr>Arial</vt:lpstr>
      <vt:lpstr>Calibri</vt:lpstr>
      <vt:lpstr>Calibri Light</vt:lpstr>
      <vt:lpstr>Times New Roman</vt:lpstr>
      <vt:lpstr>Wingdings</vt:lpstr>
      <vt:lpstr>Office Theme</vt:lpstr>
      <vt:lpstr>令和５年度 　介護事業者等集団指導</vt:lpstr>
      <vt:lpstr>もくじ</vt:lpstr>
      <vt:lpstr>はじめに</vt:lpstr>
      <vt:lpstr>お気を付けください！！</vt:lpstr>
      <vt:lpstr>PowerPoint プレゼンテーション</vt:lpstr>
      <vt:lpstr>１手続き等    </vt:lpstr>
      <vt:lpstr>問い合わせについて</vt:lpstr>
      <vt:lpstr>変更届の提出について①</vt:lpstr>
      <vt:lpstr>変更届の提出について②</vt:lpstr>
      <vt:lpstr>兼務・専従の考え方について</vt:lpstr>
      <vt:lpstr>PowerPoint プレゼンテーション</vt:lpstr>
      <vt:lpstr>２　介護職員等特定処遇改善加算</vt:lpstr>
      <vt:lpstr>３　介護職員等 ベースアップ等支援加算</vt:lpstr>
      <vt:lpstr>４ 吹田市介護職員処遇改善支援事業 　　 （福祉部高齢福祉室所管事業）</vt:lpstr>
      <vt:lpstr>５　令和3年度報酬改定における 経過措置事項</vt:lpstr>
      <vt:lpstr>  虐待の防止に関する措置 （全サービス共通－ 令和６年４月　１日より義務化） 　　　　　　　　  （令和６年３月３１日まで努力義務）</vt:lpstr>
      <vt:lpstr>　 感染症対策等に関する措置 （全サービス共通－令和６年４月　１日より義務化） 　　　　　　　　（令和６年３月３１日まで努力義務） 　　　　　　　　　　　　　　　　　　　　　</vt:lpstr>
      <vt:lpstr>  業務継続計画（ＢＣＰ）の策定 （全サービス共通－令和６年４月　１日より義務化） 　　　　　　　　（令和６年３月３１日まで努力義務）</vt:lpstr>
      <vt:lpstr>  認知症介護基礎研修受講の義務づけ  無資格者がいない訪問系サービス（訪問入浴介護を除く）、福祉用具貸与・販売、居宅介護支援を除く全てのサービスが対象です。 　　　　　　　　　　令和６年４月　１日より義務化　　　　　　　　　　 　　　　　　　　　（令和６年３月３１日まで努力義務） 　　　　　　　　　  　</vt:lpstr>
      <vt:lpstr>６　業務管理体制の整備と検査 について</vt:lpstr>
      <vt:lpstr>１ 業務管理体制の目的</vt:lpstr>
      <vt:lpstr>２ 適切な業務管理体制とは</vt:lpstr>
      <vt:lpstr>３ 業務管理体制整備の内容</vt:lpstr>
      <vt:lpstr>３ 業務管理体制整備の内容</vt:lpstr>
      <vt:lpstr>３ 業務管理体制整備の内容</vt:lpstr>
      <vt:lpstr>３ 業務管理体制整備の内容</vt:lpstr>
      <vt:lpstr>３ 業務管理体制整備の内容</vt:lpstr>
      <vt:lpstr>４ 業務管理体制の整備に関する事項の届出先（令和3年4月1日～）</vt:lpstr>
      <vt:lpstr>４ 業務管理体制の整備に関する事項の届出先</vt:lpstr>
      <vt:lpstr>５ 業務管理体制の届出が必要となる事由</vt:lpstr>
      <vt:lpstr>6 業務管理体制の整備に関する届出システムを用いた電子申請について</vt:lpstr>
      <vt:lpstr>7 紙媒体で届け出る際の様式について</vt:lpstr>
      <vt:lpstr>8  業務管理体制の整備に関する届出システムを用いて届出られた場合と紙媒体で届出られた場合の違い</vt:lpstr>
      <vt:lpstr> 9 業務管理体制に関するマニュアル、様式など</vt:lpstr>
      <vt:lpstr>10 業務管理体制の整備確認検査について</vt:lpstr>
      <vt:lpstr>７　介護サービス情報の公表制度</vt:lpstr>
      <vt:lpstr>８　主な指導事項① （全サービス共通－設備・備品等）</vt:lpstr>
      <vt:lpstr>８　主な指導事項② （全サービス共通－内容・手続の説明・同意）</vt:lpstr>
      <vt:lpstr>８　主な指導事項③ （全サービス共通－勤務体制の確保等）</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2023-08-23T04:43:44Z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TC101659569990</vt:lpwstr>
  </property>
</Properties>
</file>